
<file path=[Content_Types].xml><?xml version="1.0" encoding="utf-8"?>
<Types xmlns="http://schemas.openxmlformats.org/package/2006/content-types">
  <Default Extension="emf" ContentType="image/x-emf"/>
  <Default Extension="jpeg" ContentType="image/jpeg"/>
  <Default Extension="mp4" ContentType="video/mp4"/>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1" r:id="rId5"/>
  </p:sldMasterIdLst>
  <p:notesMasterIdLst>
    <p:notesMasterId r:id="rId91"/>
  </p:notesMasterIdLst>
  <p:sldIdLst>
    <p:sldId id="257" r:id="rId6"/>
    <p:sldId id="637" r:id="rId7"/>
    <p:sldId id="683" r:id="rId8"/>
    <p:sldId id="684" r:id="rId9"/>
    <p:sldId id="260" r:id="rId10"/>
    <p:sldId id="638" r:id="rId11"/>
    <p:sldId id="747" r:id="rId12"/>
    <p:sldId id="679" r:id="rId13"/>
    <p:sldId id="643" r:id="rId14"/>
    <p:sldId id="685" r:id="rId15"/>
    <p:sldId id="688" r:id="rId16"/>
    <p:sldId id="676" r:id="rId17"/>
    <p:sldId id="686" r:id="rId18"/>
    <p:sldId id="687" r:id="rId19"/>
    <p:sldId id="292" r:id="rId20"/>
    <p:sldId id="689" r:id="rId21"/>
    <p:sldId id="681" r:id="rId22"/>
    <p:sldId id="319" r:id="rId23"/>
    <p:sldId id="691" r:id="rId24"/>
    <p:sldId id="690" r:id="rId25"/>
    <p:sldId id="718" r:id="rId26"/>
    <p:sldId id="692" r:id="rId27"/>
    <p:sldId id="650" r:id="rId28"/>
    <p:sldId id="712" r:id="rId29"/>
    <p:sldId id="693" r:id="rId30"/>
    <p:sldId id="651" r:id="rId31"/>
    <p:sldId id="695" r:id="rId32"/>
    <p:sldId id="768" r:id="rId33"/>
    <p:sldId id="698" r:id="rId34"/>
    <p:sldId id="699" r:id="rId35"/>
    <p:sldId id="711" r:id="rId36"/>
    <p:sldId id="317" r:id="rId37"/>
    <p:sldId id="710" r:id="rId38"/>
    <p:sldId id="314" r:id="rId39"/>
    <p:sldId id="769" r:id="rId40"/>
    <p:sldId id="312" r:id="rId41"/>
    <p:sldId id="696" r:id="rId42"/>
    <p:sldId id="697" r:id="rId43"/>
    <p:sldId id="707" r:id="rId44"/>
    <p:sldId id="326" r:id="rId45"/>
    <p:sldId id="654" r:id="rId46"/>
    <p:sldId id="700" r:id="rId47"/>
    <p:sldId id="723" r:id="rId48"/>
    <p:sldId id="701" r:id="rId49"/>
    <p:sldId id="702" r:id="rId50"/>
    <p:sldId id="703" r:id="rId51"/>
    <p:sldId id="327" r:id="rId52"/>
    <p:sldId id="704" r:id="rId53"/>
    <p:sldId id="748" r:id="rId54"/>
    <p:sldId id="774" r:id="rId55"/>
    <p:sldId id="775" r:id="rId56"/>
    <p:sldId id="779" r:id="rId57"/>
    <p:sldId id="777" r:id="rId58"/>
    <p:sldId id="742" r:id="rId59"/>
    <p:sldId id="780" r:id="rId60"/>
    <p:sldId id="743" r:id="rId61"/>
    <p:sldId id="682" r:id="rId62"/>
    <p:sldId id="757" r:id="rId63"/>
    <p:sldId id="765" r:id="rId64"/>
    <p:sldId id="762" r:id="rId65"/>
    <p:sldId id="648" r:id="rId66"/>
    <p:sldId id="754" r:id="rId67"/>
    <p:sldId id="758" r:id="rId68"/>
    <p:sldId id="781" r:id="rId69"/>
    <p:sldId id="720" r:id="rId70"/>
    <p:sldId id="677" r:id="rId71"/>
    <p:sldId id="659" r:id="rId72"/>
    <p:sldId id="713" r:id="rId73"/>
    <p:sldId id="714" r:id="rId74"/>
    <p:sldId id="715" r:id="rId75"/>
    <p:sldId id="721" r:id="rId76"/>
    <p:sldId id="716" r:id="rId77"/>
    <p:sldId id="722" r:id="rId78"/>
    <p:sldId id="744" r:id="rId79"/>
    <p:sldId id="727" r:id="rId80"/>
    <p:sldId id="282" r:id="rId81"/>
    <p:sldId id="726" r:id="rId82"/>
    <p:sldId id="660" r:id="rId83"/>
    <p:sldId id="771" r:id="rId84"/>
    <p:sldId id="705" r:id="rId85"/>
    <p:sldId id="706" r:id="rId86"/>
    <p:sldId id="728" r:id="rId87"/>
    <p:sldId id="729" r:id="rId88"/>
    <p:sldId id="264" r:id="rId89"/>
    <p:sldId id="300" r:id="rId9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8D3E78A7-E4B8-4AA1-A8A1-26A34EF7DF73}">
          <p14:sldIdLst>
            <p14:sldId id="257"/>
          </p14:sldIdLst>
        </p14:section>
        <p14:section name="Overview of training slide set" id="{8E09A9E3-C2B4-4E43-94BE-38CBF05CFAF9}">
          <p14:sldIdLst>
            <p14:sldId id="637"/>
            <p14:sldId id="683"/>
            <p14:sldId id="684"/>
            <p14:sldId id="260"/>
            <p14:sldId id="638"/>
            <p14:sldId id="747"/>
          </p14:sldIdLst>
        </p14:section>
        <p14:section name="Disease overview" id="{1F4F7D31-AFD2-4FE8-9B66-7D334F2635DD}">
          <p14:sldIdLst>
            <p14:sldId id="679"/>
            <p14:sldId id="643"/>
            <p14:sldId id="685"/>
            <p14:sldId id="688"/>
            <p14:sldId id="676"/>
            <p14:sldId id="686"/>
            <p14:sldId id="687"/>
            <p14:sldId id="292"/>
            <p14:sldId id="689"/>
          </p14:sldIdLst>
        </p14:section>
        <p14:section name="Epidemiology" id="{2E602DC5-7679-46CD-A3D1-E320348E224C}">
          <p14:sldIdLst>
            <p14:sldId id="681"/>
            <p14:sldId id="319"/>
            <p14:sldId id="691"/>
            <p14:sldId id="690"/>
          </p14:sldIdLst>
        </p14:section>
        <p14:section name="MVA vaccine information" id="{7DE59E9F-AE70-48EC-81A5-1B6A18364BAE}">
          <p14:sldIdLst>
            <p14:sldId id="718"/>
            <p14:sldId id="692"/>
            <p14:sldId id="650"/>
            <p14:sldId id="712"/>
            <p14:sldId id="693"/>
            <p14:sldId id="651"/>
            <p14:sldId id="695"/>
            <p14:sldId id="768"/>
            <p14:sldId id="698"/>
            <p14:sldId id="699"/>
            <p14:sldId id="711"/>
            <p14:sldId id="317"/>
            <p14:sldId id="710"/>
            <p14:sldId id="314"/>
            <p14:sldId id="769"/>
            <p14:sldId id="312"/>
            <p14:sldId id="696"/>
            <p14:sldId id="697"/>
            <p14:sldId id="707"/>
            <p14:sldId id="326"/>
            <p14:sldId id="654"/>
            <p14:sldId id="700"/>
            <p14:sldId id="723"/>
            <p14:sldId id="701"/>
            <p14:sldId id="702"/>
            <p14:sldId id="703"/>
            <p14:sldId id="327"/>
            <p14:sldId id="704"/>
            <p14:sldId id="748"/>
          </p14:sldIdLst>
        </p14:section>
        <p14:section name="Dosage and schedule" id="{7DB0CFF7-9D2C-4583-B4B5-439CBF7F90E9}">
          <p14:sldIdLst>
            <p14:sldId id="774"/>
            <p14:sldId id="775"/>
            <p14:sldId id="779"/>
            <p14:sldId id="777"/>
            <p14:sldId id="742"/>
            <p14:sldId id="780"/>
            <p14:sldId id="743"/>
          </p14:sldIdLst>
        </p14:section>
        <p14:section name="Vaccination programme overview" id="{6AED7E0E-B659-4DCF-A947-246AF4399A24}">
          <p14:sldIdLst>
            <p14:sldId id="682"/>
            <p14:sldId id="757"/>
            <p14:sldId id="765"/>
            <p14:sldId id="762"/>
            <p14:sldId id="648"/>
            <p14:sldId id="754"/>
            <p14:sldId id="758"/>
            <p14:sldId id="781"/>
          </p14:sldIdLst>
        </p14:section>
        <p14:section name="Precautions, contraindications, considerations and adverse reactions" id="{C714B30D-094F-44C8-A066-45FB12F08B89}">
          <p14:sldIdLst>
            <p14:sldId id="720"/>
            <p14:sldId id="677"/>
            <p14:sldId id="659"/>
            <p14:sldId id="713"/>
            <p14:sldId id="714"/>
            <p14:sldId id="715"/>
            <p14:sldId id="721"/>
            <p14:sldId id="716"/>
            <p14:sldId id="722"/>
            <p14:sldId id="744"/>
            <p14:sldId id="727"/>
            <p14:sldId id="282"/>
            <p14:sldId id="726"/>
            <p14:sldId id="660"/>
          </p14:sldIdLst>
        </p14:section>
        <p14:section name="documentation and post vaccination information" id="{3EF8BE85-D180-4631-BBA2-F990D762ABAF}">
          <p14:sldIdLst>
            <p14:sldId id="771"/>
            <p14:sldId id="705"/>
            <p14:sldId id="706"/>
            <p14:sldId id="728"/>
            <p14:sldId id="729"/>
          </p14:sldIdLst>
        </p14:section>
        <p14:section name="Resources" id="{310648AB-4F90-4F05-9D67-7088ED2F2350}">
          <p14:sldIdLst>
            <p14:sldId id="264"/>
            <p14:sldId id="300"/>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BC71A41-1BD2-22CB-3839-481C1A69C46B}" name="Helen Eley" initials="HE" userId="S::helen.eley@ukhsa.gov.uk::40e25070-ef8f-4639-9b5e-972e0c08e479" providerId="AD"/>
  <p188:author id="{6884E344-AA27-405C-BAB8-2791FD9D4419}" name="Helen Eley" initials="HE" userId="S::Helen.Eley@ukhsa.gov.uk::40e25070-ef8f-4639-9b5e-972e0c08e479" providerId="AD"/>
  <p188:author id="{88E69A96-C097-40FF-94D3-0DC19FA9CC78}" name="Sema Mandal" initials="SM" userId="S::Sema.Mandal@ukhsa.gov.uk::88d98f2b-48e7-4829-8d2f-222b5bdc46c8" providerId="AD"/>
  <p188:author id="{CA8BF0B2-4952-955D-5A20-DCBEF6854E7C}" name="Laura Craig" initials="LC" userId="S::laura.craig@ukhsa.gov.uk::062dc4ef-9c0a-4001-90a3-bceb873ecdc2" providerId="AD"/>
  <p188:author id="{FED260C9-E15B-31D9-3366-6E2255DF2C16}" name="Kirsty Smith2" initials="KS" userId="S::Kirsty.Smith2@ukhsa.gov.uk::f9461996-3888-4c5a-99f5-4aab4fa1034b" providerId="AD"/>
  <p188:author id="{9ABF9DFA-2326-762C-7B87-83C62F11B2D7}" name="Lesley McFarlane" initials="LM" userId="S::lesley.mcfarlane@ukhsa.gov.uk::3ff71c5c-cfbc-466f-818f-fdc24ec99b27"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D267274-59DF-4E28-891B-01F3CFCA1194}" v="7" dt="2025-01-03T10:13:22.34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8261" autoAdjust="0"/>
  </p:normalViewPr>
  <p:slideViewPr>
    <p:cSldViewPr snapToGrid="0">
      <p:cViewPr varScale="1">
        <p:scale>
          <a:sx n="89" d="100"/>
          <a:sy n="89" d="100"/>
        </p:scale>
        <p:origin x="1398"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slide" Target="slides/slide58.xml"/><Relationship Id="rId68" Type="http://schemas.openxmlformats.org/officeDocument/2006/relationships/slide" Target="slides/slide63.xml"/><Relationship Id="rId76" Type="http://schemas.openxmlformats.org/officeDocument/2006/relationships/slide" Target="slides/slide71.xml"/><Relationship Id="rId84" Type="http://schemas.openxmlformats.org/officeDocument/2006/relationships/slide" Target="slides/slide79.xml"/><Relationship Id="rId89" Type="http://schemas.openxmlformats.org/officeDocument/2006/relationships/slide" Target="slides/slide84.xml"/><Relationship Id="rId97" Type="http://schemas.microsoft.com/office/2018/10/relationships/authors" Target="authors.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openxmlformats.org/officeDocument/2006/relationships/slide" Target="slides/slide69.xml"/><Relationship Id="rId79" Type="http://schemas.openxmlformats.org/officeDocument/2006/relationships/slide" Target="slides/slide74.xml"/><Relationship Id="rId87" Type="http://schemas.openxmlformats.org/officeDocument/2006/relationships/slide" Target="slides/slide82.xml"/><Relationship Id="rId5" Type="http://schemas.openxmlformats.org/officeDocument/2006/relationships/slideMaster" Target="slideMasters/slideMaster2.xml"/><Relationship Id="rId61" Type="http://schemas.openxmlformats.org/officeDocument/2006/relationships/slide" Target="slides/slide56.xml"/><Relationship Id="rId82" Type="http://schemas.openxmlformats.org/officeDocument/2006/relationships/slide" Target="slides/slide77.xml"/><Relationship Id="rId90" Type="http://schemas.openxmlformats.org/officeDocument/2006/relationships/slide" Target="slides/slide85.xml"/><Relationship Id="rId95" Type="http://schemas.openxmlformats.org/officeDocument/2006/relationships/tableStyles" Target="tableStyles.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openxmlformats.org/officeDocument/2006/relationships/slide" Target="slides/slide72.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80" Type="http://schemas.openxmlformats.org/officeDocument/2006/relationships/slide" Target="slides/slide75.xml"/><Relationship Id="rId85" Type="http://schemas.openxmlformats.org/officeDocument/2006/relationships/slide" Target="slides/slide80.xml"/><Relationship Id="rId93"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openxmlformats.org/officeDocument/2006/relationships/slide" Target="slides/slide78.xml"/><Relationship Id="rId88" Type="http://schemas.openxmlformats.org/officeDocument/2006/relationships/slide" Target="slides/slide83.xml"/><Relationship Id="rId91" Type="http://schemas.openxmlformats.org/officeDocument/2006/relationships/notesMaster" Target="notesMasters/notesMaster1.xml"/><Relationship Id="rId96"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slide" Target="slides/slide76.xml"/><Relationship Id="rId86" Type="http://schemas.openxmlformats.org/officeDocument/2006/relationships/slide" Target="slides/slide81.xml"/><Relationship Id="rId9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78723D0-D313-4973-8FA1-4D12BEC811AA}" type="datetimeFigureOut">
              <a:rPr lang="en-US" smtClean="0"/>
              <a:t>3/25/2025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3064EAD-90E7-4E2F-9BA2-EB3158278DFE}" type="slidenum">
              <a:rPr lang="en-US" smtClean="0"/>
              <a:t>‹#›</a:t>
            </a:fld>
            <a:endParaRPr lang="en-US" dirty="0"/>
          </a:p>
        </p:txBody>
      </p:sp>
    </p:spTree>
    <p:extLst>
      <p:ext uri="{BB962C8B-B14F-4D97-AF65-F5344CB8AC3E}">
        <p14:creationId xmlns:p14="http://schemas.microsoft.com/office/powerpoint/2010/main" val="24530739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gov.uk/government/publications/smallpox-and-vaccinia-the-green-book-chapter-29" TargetMode="External"/><Relationship Id="rId7" Type="http://schemas.openxmlformats.org/officeDocument/2006/relationships/hyperlink" Target="http://www.cdc.gov/mmwr/volumes/72/wr/mm7233a3.htm" TargetMode="External"/><Relationship Id="rId2" Type="http://schemas.openxmlformats.org/officeDocument/2006/relationships/slide" Target="../slides/slide26.xml"/><Relationship Id="rId1" Type="http://schemas.openxmlformats.org/officeDocument/2006/relationships/notesMaster" Target="../notesMasters/notesMaster1.xml"/><Relationship Id="rId6" Type="http://schemas.openxmlformats.org/officeDocument/2006/relationships/hyperlink" Target="http://www.cdc.gov/mmwr/volumes/72/wr/pdfs/mm7220a3-H.pdf" TargetMode="External"/><Relationship Id="rId5" Type="http://schemas.openxmlformats.org/officeDocument/2006/relationships/hyperlink" Target="https://www.medrxiv.org/content/10.1101/2024.02.26.24303362v1" TargetMode="External"/><Relationship Id="rId4" Type="http://schemas.openxmlformats.org/officeDocument/2006/relationships/hyperlink" Target="https://doi.org/10.1016/j.vaccine.2024.06.021" TargetMode="Externa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gov.uk/government/publications/smallpox-and-vaccinia-the-green-book-chapter-29"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ww.gov.uk/government/publications/smallpox-and-vaccinia-the-green-book-chapter-29" TargetMode="External"/><Relationship Id="rId2" Type="http://schemas.openxmlformats.org/officeDocument/2006/relationships/slide" Target="../slides/slide31.xml"/><Relationship Id="rId1" Type="http://schemas.openxmlformats.org/officeDocument/2006/relationships/notesMaster" Target="../notesMasters/notesMaster1.xml"/><Relationship Id="rId4" Type="http://schemas.openxmlformats.org/officeDocument/2006/relationships/hyperlink" Target="http://www.cdc.gov/mmwr/volumes/72/wr/pdfs/mm7220a3-H.pdf" TargetMode="Externa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3" Type="http://schemas.openxmlformats.org/officeDocument/2006/relationships/hyperlink" Target="https://doi.org/10.1016/j.vaccine.2024.06.021" TargetMode="External"/><Relationship Id="rId2" Type="http://schemas.openxmlformats.org/officeDocument/2006/relationships/slide" Target="../slides/slide73.xml"/><Relationship Id="rId1" Type="http://schemas.openxmlformats.org/officeDocument/2006/relationships/notesMaster" Target="../notesMasters/notesMaster1.xml"/><Relationship Id="rId4" Type="http://schemas.openxmlformats.org/officeDocument/2006/relationships/hyperlink" Target="http://www.cdc.gov/mmwr/volumes/72/wr/pdfs/mm7220a3-H.pdf" TargetMode="External"/></Relationships>
</file>

<file path=ppt/notesSlides/_rels/notesSlide42.xml.rels><?xml version="1.0" encoding="UTF-8" standalone="yes"?>
<Relationships xmlns="http://schemas.openxmlformats.org/package/2006/relationships"><Relationship Id="rId3" Type="http://schemas.openxmlformats.org/officeDocument/2006/relationships/hyperlink" Target="https://www.gov.uk/government/publications/smallpox-and-vaccinia-the-green-book-chapter-29" TargetMode="External"/><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3" Type="http://schemas.openxmlformats.org/officeDocument/2006/relationships/hyperlink" Target="https://doi.org/10.1016/j.vaccine.2015.06.075" TargetMode="External"/><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gov.uk/guidance/hcid-status-of-monkeypox"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148539"/>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dirty="0">
                <a:solidFill>
                  <a:schemeClr val="tx1"/>
                </a:solidFill>
                <a:latin typeface="Arial" panose="020B0604020202020204" pitchFamily="34" charset="0"/>
                <a:cs typeface="Arial" panose="020B0604020202020204" pitchFamily="34" charset="0"/>
              </a:rPr>
              <a:t>The content of these slides was correct at the time of publishing. Practitioners should always ensure they are accessing the most up to date information and guidance. </a:t>
            </a:r>
          </a:p>
          <a:p>
            <a:pPr>
              <a:defRPr/>
            </a:pPr>
            <a:endParaRPr lang="en-GB" sz="900" b="1" u="sng" dirty="0"/>
          </a:p>
          <a:p>
            <a:pPr>
              <a:defRPr/>
            </a:pPr>
            <a:endParaRPr lang="en-GB" sz="900" b="1" u="sng" dirty="0"/>
          </a:p>
          <a:p>
            <a:pPr>
              <a:defRPr/>
            </a:pPr>
            <a:r>
              <a:rPr lang="en-GB" sz="900" b="1" u="sng" dirty="0"/>
              <a:t>Rationale of resource</a:t>
            </a:r>
            <a:endParaRPr lang="en-GB" sz="900" dirty="0"/>
          </a:p>
          <a:p>
            <a:pPr>
              <a:defRPr/>
            </a:pPr>
            <a:r>
              <a:rPr lang="en-GB" sz="900" b="1" dirty="0"/>
              <a:t> </a:t>
            </a:r>
            <a:endParaRPr lang="en-GB" sz="900" dirty="0"/>
          </a:p>
          <a:p>
            <a:pPr>
              <a:defRPr/>
            </a:pPr>
            <a:r>
              <a:rPr lang="en-GB" sz="900" dirty="0"/>
              <a:t>This resource is designed to support and inform healthcare professionals about mpox disease, the mpox virus, recent epidemiology and case rates (particularly in the UK). This slide set focusses on vaccination response to an outbreak or incident and post-exposure mpox vaccination as per current guidance.</a:t>
            </a:r>
          </a:p>
          <a:p>
            <a:pPr>
              <a:defRPr/>
            </a:pPr>
            <a:endParaRPr lang="en-GB" sz="900" dirty="0"/>
          </a:p>
          <a:p>
            <a:pPr>
              <a:defRPr/>
            </a:pPr>
            <a:r>
              <a:rPr lang="en-GB" sz="900" b="1" dirty="0"/>
              <a:t>Note</a:t>
            </a:r>
            <a:r>
              <a:rPr lang="en-GB" sz="900" dirty="0"/>
              <a:t>: Mpox was previously known as monkeypox. </a:t>
            </a:r>
          </a:p>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a:t>
            </a:fld>
            <a:endParaRPr lang="en-US" dirty="0"/>
          </a:p>
        </p:txBody>
      </p:sp>
    </p:spTree>
    <p:extLst>
      <p:ext uri="{BB962C8B-B14F-4D97-AF65-F5344CB8AC3E}">
        <p14:creationId xmlns:p14="http://schemas.microsoft.com/office/powerpoint/2010/main" val="3337431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More information is available on the mpox guidance pages (https://www.gov.uk/guidance/monkeypox) and the mpox collection page (https://www.gov.uk/government/collections/monkeypox-guidance)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i="0" dirty="0">
              <a:solidFill>
                <a:srgbClr val="0B0C0C"/>
              </a:solidFill>
              <a:effectLst/>
              <a:latin typeface="GDS Transpor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baseline="0" dirty="0">
                <a:solidFill>
                  <a:srgbClr val="000000"/>
                </a:solidFill>
                <a:latin typeface="Arial" panose="020B0604020202020204" pitchFamily="34" charset="0"/>
              </a:rPr>
              <a:t>Infection specialists may wish to discuss possible mpox cases with the UKHSA Imported Fever Services (IFS) on 0844 778 8990 for clinical advice, for example in a patient who is severely immunocompromised, </a:t>
            </a:r>
            <a:r>
              <a:rPr lang="en-US" sz="1200" b="0" i="0" u="none" strike="noStrike" baseline="0" dirty="0" err="1">
                <a:solidFill>
                  <a:srgbClr val="000000"/>
                </a:solidFill>
                <a:latin typeface="Arial" panose="020B0604020202020204" pitchFamily="34" charset="0"/>
              </a:rPr>
              <a:t>paediatric</a:t>
            </a:r>
            <a:r>
              <a:rPr lang="en-US" sz="1200" b="0" i="0" u="none" strike="noStrike" baseline="0" dirty="0">
                <a:solidFill>
                  <a:srgbClr val="000000"/>
                </a:solidFill>
                <a:latin typeface="Arial" panose="020B0604020202020204" pitchFamily="34" charset="0"/>
              </a:rPr>
              <a:t>, pregnant or from a high risk setting such as shared accommodation. </a:t>
            </a:r>
            <a:endParaRPr lang="en-GB" dirty="0">
              <a:highlight>
                <a:srgbClr val="FFFF00"/>
              </a:highlight>
            </a:endParaRPr>
          </a:p>
        </p:txBody>
      </p:sp>
      <p:sp>
        <p:nvSpPr>
          <p:cNvPr id="4" name="Slide Number Placeholder 3"/>
          <p:cNvSpPr>
            <a:spLocks noGrp="1"/>
          </p:cNvSpPr>
          <p:nvPr>
            <p:ph type="sldNum" sz="quarter" idx="5"/>
          </p:nvPr>
        </p:nvSpPr>
        <p:spPr/>
        <p:txBody>
          <a:bodyPr/>
          <a:lstStyle/>
          <a:p>
            <a:fld id="{43064EAD-90E7-4E2F-9BA2-EB3158278DFE}" type="slidenum">
              <a:rPr lang="en-US" smtClean="0"/>
              <a:t>15</a:t>
            </a:fld>
            <a:endParaRPr lang="en-US" dirty="0"/>
          </a:p>
        </p:txBody>
      </p:sp>
    </p:spTree>
    <p:extLst>
      <p:ext uri="{BB962C8B-B14F-4D97-AF65-F5344CB8AC3E}">
        <p14:creationId xmlns:p14="http://schemas.microsoft.com/office/powerpoint/2010/main" val="40957099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t>Source: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733740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Source: Mpox epidemiological overview: https://www.gov.uk/government/publications/monkeypox-outbreak-epidemiological-overview</a:t>
            </a:r>
          </a:p>
        </p:txBody>
      </p:sp>
      <p:sp>
        <p:nvSpPr>
          <p:cNvPr id="4" name="Slide Number Placeholder 3"/>
          <p:cNvSpPr>
            <a:spLocks noGrp="1"/>
          </p:cNvSpPr>
          <p:nvPr>
            <p:ph type="sldNum" sz="quarter" idx="5"/>
          </p:nvPr>
        </p:nvSpPr>
        <p:spPr/>
        <p:txBody>
          <a:bodyPr/>
          <a:lstStyle/>
          <a:p>
            <a:fld id="{43064EAD-90E7-4E2F-9BA2-EB3158278DFE}" type="slidenum">
              <a:rPr lang="en-US" smtClean="0"/>
              <a:t>19</a:t>
            </a:fld>
            <a:endParaRPr lang="en-US" dirty="0"/>
          </a:p>
        </p:txBody>
      </p:sp>
    </p:spTree>
    <p:extLst>
      <p:ext uri="{BB962C8B-B14F-4D97-AF65-F5344CB8AC3E}">
        <p14:creationId xmlns:p14="http://schemas.microsoft.com/office/powerpoint/2010/main" val="31972145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DRC: Democratic Republic of Congo</a:t>
            </a:r>
          </a:p>
          <a:p>
            <a:endParaRPr lang="en-GB" dirty="0"/>
          </a:p>
          <a:p>
            <a:r>
              <a:rPr lang="en-GB" dirty="0"/>
              <a:t>Clade I treatment, management and response includes all clade I variants, including clade Ib. </a:t>
            </a:r>
          </a:p>
        </p:txBody>
      </p:sp>
      <p:sp>
        <p:nvSpPr>
          <p:cNvPr id="4" name="Slide Number Placeholder 3"/>
          <p:cNvSpPr>
            <a:spLocks noGrp="1"/>
          </p:cNvSpPr>
          <p:nvPr>
            <p:ph type="sldNum" sz="quarter" idx="5"/>
          </p:nvPr>
        </p:nvSpPr>
        <p:spPr/>
        <p:txBody>
          <a:bodyPr/>
          <a:lstStyle/>
          <a:p>
            <a:fld id="{43064EAD-90E7-4E2F-9BA2-EB3158278DFE}" type="slidenum">
              <a:rPr lang="en-US" smtClean="0"/>
              <a:t>20</a:t>
            </a:fld>
            <a:endParaRPr lang="en-US" dirty="0"/>
          </a:p>
        </p:txBody>
      </p:sp>
    </p:spTree>
    <p:extLst>
      <p:ext uri="{BB962C8B-B14F-4D97-AF65-F5344CB8AC3E}">
        <p14:creationId xmlns:p14="http://schemas.microsoft.com/office/powerpoint/2010/main" val="30402115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3064EAD-90E7-4E2F-9BA2-EB3158278DFE}" type="slidenum">
              <a:rPr lang="en-US" smtClean="0"/>
              <a:t>22</a:t>
            </a:fld>
            <a:endParaRPr lang="en-US" dirty="0"/>
          </a:p>
        </p:txBody>
      </p:sp>
    </p:spTree>
    <p:extLst>
      <p:ext uri="{BB962C8B-B14F-4D97-AF65-F5344CB8AC3E}">
        <p14:creationId xmlns:p14="http://schemas.microsoft.com/office/powerpoint/2010/main" val="6893869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dirty="0"/>
              <a:t>* </a:t>
            </a:r>
            <a:r>
              <a:rPr lang="en-US" sz="1800" b="0" i="0" u="none" strike="noStrike" baseline="0" dirty="0">
                <a:latin typeface="Lucida Sans" panose="020B0602030504020204" pitchFamily="34" charset="0"/>
              </a:rPr>
              <a:t>Most vaccines are given by intramuscular (IM) injection (see chapter 4), but the MVA-BN Summary of Product Characteristics (SmPC) advises that the vaccine should be administered by the deep sub-cutaneous (SC) route. As there is published evidence suggesting an adequate immunological response (Vollmar </a:t>
            </a:r>
            <a:r>
              <a:rPr lang="en-US" sz="1800" b="0" i="1" u="none" strike="noStrike" baseline="0" dirty="0">
                <a:latin typeface="Lucida Sans,Italic"/>
              </a:rPr>
              <a:t>et al</a:t>
            </a:r>
            <a:r>
              <a:rPr lang="en-US" sz="1800" b="0" i="0" u="none" strike="noStrike" baseline="0" dirty="0">
                <a:latin typeface="Lucida Sans" panose="020B0602030504020204" pitchFamily="34" charset="0"/>
              </a:rPr>
              <a:t>, 2006) and extensive experience of using MVA containing vaccines given by the IM route, UKHSA advised that intra-muscular administration is an acceptable alternative. For adults, the preferred sites for both IM and SC immunisation is the deltoid area of the upper arm; for small children the anterolateral aspect of the thigh is preferred</a:t>
            </a:r>
          </a:p>
          <a:p>
            <a:endParaRPr lang="en-GB" dirty="0"/>
          </a:p>
          <a:p>
            <a:pPr algn="l"/>
            <a:r>
              <a:rPr lang="en-GB" dirty="0"/>
              <a:t>Storage: </a:t>
            </a:r>
            <a:r>
              <a:rPr lang="en-US" sz="1800" b="0" i="0" u="none" strike="noStrike" baseline="0" dirty="0">
                <a:latin typeface="Lucida Sans" panose="020B0602030504020204" pitchFamily="34" charset="0"/>
              </a:rPr>
              <a:t>MVA-BN is supplied frozen in packs of 20 vials. The remaining shelf life at clinic level will depend on previous storage temperature, please refer to documentation on the product. Frozen vials should be transferred to 2°C to 8°C to thaw or may be thawed for 15 minutes at room temperatures for immediate use. After thawing, vaccine can be stored for up to 8 weeks at 2°C to 8°C. Store in the original package in order to protect from light. Where fractional doses are being used (see below), the contents of the vial can remain at room temperature for up to one hour whilst the 5 doses are used. Each dose should be drawn up and given immediately.</a:t>
            </a:r>
          </a:p>
          <a:p>
            <a:pPr algn="l"/>
            <a:endParaRPr lang="en-US" sz="1800" b="0" i="0" u="none" strike="noStrike" baseline="0" dirty="0">
              <a:latin typeface="Lucida Sans" panose="020B0602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baseline="0" dirty="0">
                <a:latin typeface="Lucida Sans" panose="020B0602030504020204" pitchFamily="34" charset="0"/>
              </a:rPr>
              <a:t>During the 2022 mpox incident, </a:t>
            </a:r>
            <a:r>
              <a:rPr lang="en-GB" sz="3600" dirty="0"/>
              <a:t>both Imvanex and Jynneos were supplied for use in the UK depending on availability</a:t>
            </a:r>
          </a:p>
          <a:p>
            <a:pPr algn="l"/>
            <a:endParaRPr lang="en-US" sz="1800" b="0" i="0" u="none" strike="noStrike" baseline="0" dirty="0">
              <a:latin typeface="Lucida Sans" panose="020B0602030504020204" pitchFamily="34" charset="0"/>
            </a:endParaRPr>
          </a:p>
          <a:p>
            <a:pPr algn="l"/>
            <a:endParaRPr lang="en-US" sz="1800" b="0" i="0" u="none" strike="noStrike" baseline="0" dirty="0">
              <a:latin typeface="Lucida Sans" panose="020B0602030504020204" pitchFamily="34" charset="0"/>
            </a:endParaRPr>
          </a:p>
          <a:p>
            <a:pPr algn="l"/>
            <a:endParaRPr lang="en-GB" dirty="0"/>
          </a:p>
          <a:p>
            <a:endParaRPr lang="en-US" dirty="0"/>
          </a:p>
        </p:txBody>
      </p:sp>
      <p:sp>
        <p:nvSpPr>
          <p:cNvPr id="4" name="Slide Number Placeholder 3"/>
          <p:cNvSpPr>
            <a:spLocks noGrp="1"/>
          </p:cNvSpPr>
          <p:nvPr>
            <p:ph type="sldNum" sz="quarter" idx="5"/>
          </p:nvPr>
        </p:nvSpPr>
        <p:spPr/>
        <p:txBody>
          <a:bodyPr/>
          <a:lstStyle/>
          <a:p>
            <a:fld id="{43064EAD-90E7-4E2F-9BA2-EB3158278DFE}" type="slidenum">
              <a:rPr lang="en-US" smtClean="0"/>
              <a:t>23</a:t>
            </a:fld>
            <a:endParaRPr lang="en-US" dirty="0"/>
          </a:p>
        </p:txBody>
      </p:sp>
    </p:spTree>
    <p:extLst>
      <p:ext uri="{BB962C8B-B14F-4D97-AF65-F5344CB8AC3E}">
        <p14:creationId xmlns:p14="http://schemas.microsoft.com/office/powerpoint/2010/main" val="19670376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Although the vaccine contains live modified vaccinia Ankara virus, </a:t>
            </a:r>
            <a:r>
              <a:rPr lang="en-GB" sz="1200" dirty="0"/>
              <a:t>the vaccine virus has been modified so that it does not replicate in humans so it should be considered as an inactivated vaccine</a:t>
            </a:r>
          </a:p>
          <a:p>
            <a:endParaRPr lang="en-GB" dirty="0"/>
          </a:p>
        </p:txBody>
      </p:sp>
      <p:sp>
        <p:nvSpPr>
          <p:cNvPr id="4" name="Slide Number Placeholder 3"/>
          <p:cNvSpPr>
            <a:spLocks noGrp="1"/>
          </p:cNvSpPr>
          <p:nvPr>
            <p:ph type="sldNum" sz="quarter" idx="5"/>
          </p:nvPr>
        </p:nvSpPr>
        <p:spPr/>
        <p:txBody>
          <a:bodyPr/>
          <a:lstStyle/>
          <a:p>
            <a:fld id="{43064EAD-90E7-4E2F-9BA2-EB3158278DFE}" type="slidenum">
              <a:rPr lang="en-US" smtClean="0"/>
              <a:t>24</a:t>
            </a:fld>
            <a:endParaRPr lang="en-US" dirty="0"/>
          </a:p>
        </p:txBody>
      </p:sp>
    </p:spTree>
    <p:extLst>
      <p:ext uri="{BB962C8B-B14F-4D97-AF65-F5344CB8AC3E}">
        <p14:creationId xmlns:p14="http://schemas.microsoft.com/office/powerpoint/2010/main" val="41414515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3600" dirty="0"/>
              <a:t>Source and further information: </a:t>
            </a:r>
            <a:r>
              <a:rPr lang="en-GB" sz="3600" dirty="0">
                <a:hlinkClick r:id="rId3"/>
              </a:rPr>
              <a:t>The Green Book chapter 29</a:t>
            </a:r>
            <a:endParaRPr lang="en-US" sz="36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Lucida Sans" panose="020B0602030504020204" pitchFamily="34" charset="0"/>
              <a:ea typeface="Lucida Sans" panose="020B0602030504020204" pitchFamily="34" charset="0"/>
              <a:cs typeface="Lucida Sans" panose="020B0602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Lucida Sans" panose="020B0602030504020204" pitchFamily="34" charset="0"/>
              <a:ea typeface="Lucida Sans" panose="020B0602030504020204" pitchFamily="34" charset="0"/>
              <a:cs typeface="Lucida Sans" panose="020B0602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Lucida Sans" panose="020B0602030504020204" pitchFamily="34" charset="0"/>
                <a:ea typeface="Lucida Sans" panose="020B0602030504020204" pitchFamily="34" charset="0"/>
                <a:cs typeface="Lucida Sans" panose="020B0602030504020204" pitchFamily="34" charset="0"/>
              </a:rPr>
              <a:t>Berry MT, Khan SR, Schlub TE, Notaras A, Kunasekaran M, Grulich AE, MacIntyre CR, Davenport MP, Khoury DS. Predicting vaccine effectiveness for mpox. Nat Commun. 2024 May 8;15(1):3856. doi: 10.1038/s41467-024-48180-w</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Lucida Sans" panose="020B0602030504020204" pitchFamily="34" charset="0"/>
              <a:ea typeface="Lucida Sans" panose="020B0602030504020204" pitchFamily="34" charset="0"/>
              <a:cs typeface="Lucida Sans" panose="020B0602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Lucida Sans" panose="020B0602030504020204" pitchFamily="34" charset="0"/>
                <a:ea typeface="Lucida Sans" panose="020B0602030504020204" pitchFamily="34" charset="0"/>
                <a:cs typeface="Lucida Sans" panose="020B0602030504020204" pitchFamily="34" charset="0"/>
              </a:rPr>
              <a:t>Mason LMK, Betancur E, Riera-Montes M, Lienert F, Scheele S. MVA-BN Vaccine Effectiveness: A Systematic Review of Real-World Evidence in Outbreak Settings. medRxiv 24306078, 2024 April 26 Doi.org/10.1101/2024.04.25.24306078.</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Lucida Sans" panose="020B0602030504020204" pitchFamily="34" charset="0"/>
              <a:ea typeface="Lucida Sans" panose="020B0602030504020204" pitchFamily="34" charset="0"/>
              <a:cs typeface="Lucida Sans" panose="020B0602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Lucida Sans" panose="020B0602030504020204" pitchFamily="34" charset="0"/>
                <a:ea typeface="Lucida Sans" panose="020B0602030504020204" pitchFamily="34" charset="0"/>
                <a:cs typeface="Lucida Sans" panose="020B0602030504020204" pitchFamily="34" charset="0"/>
              </a:rPr>
              <a:t>Pischel L, Martini BA, Yu Y, Cacesse D, Tracy M, Kharbanda K, Ahmed N, Patel K, Grimshaw AA, Malik AA, Goshua G, Omer SB. Vaccine effectiveness of 3rd generation mpox vaccines against mpox infection and disease severity: A systematic review and meta-analysis. Vaccine,</a:t>
            </a:r>
            <a:r>
              <a:rPr lang="en-GB" sz="1800" dirty="0">
                <a:effectLst/>
                <a:latin typeface="Lucida Sans" panose="020B0602030504020204" pitchFamily="34" charset="0"/>
                <a:ea typeface="Lucida Sans" panose="020B0602030504020204" pitchFamily="34" charset="0"/>
                <a:cs typeface="Lucida Sans" panose="020B0602030504020204" pitchFamily="34" charset="0"/>
              </a:rPr>
              <a:t> </a:t>
            </a:r>
            <a:r>
              <a:rPr lang="en-US" sz="1800" dirty="0">
                <a:effectLst/>
                <a:latin typeface="Lucida Sans" panose="020B0602030504020204" pitchFamily="34" charset="0"/>
                <a:ea typeface="Lucida Sans" panose="020B0602030504020204" pitchFamily="34" charset="0"/>
                <a:cs typeface="Lucida Sans" panose="020B0602030504020204" pitchFamily="34" charset="0"/>
              </a:rPr>
              <a:t>2024 </a:t>
            </a:r>
            <a:r>
              <a:rPr lang="en-US" sz="1800" u="sng" dirty="0">
                <a:solidFill>
                  <a:srgbClr val="0000FF"/>
                </a:solidFill>
                <a:effectLst/>
                <a:latin typeface="Lucida Sans" panose="020B0602030504020204" pitchFamily="34" charset="0"/>
                <a:ea typeface="Lucida Sans" panose="020B0602030504020204" pitchFamily="34" charset="0"/>
                <a:cs typeface="Lucida Sans" panose="020B0602030504020204" pitchFamily="34" charset="0"/>
                <a:hlinkClick r:id="rId4"/>
              </a:rPr>
              <a:t>https://doi.org/10.1016/j.vaccine.2024.06.021</a:t>
            </a:r>
            <a:endParaRPr lang="en-GB" sz="1800" dirty="0">
              <a:effectLst/>
              <a:latin typeface="Lucida Sans" panose="020B0602030504020204" pitchFamily="34" charset="0"/>
              <a:ea typeface="Lucida Sans" panose="020B0602030504020204" pitchFamily="34" charset="0"/>
              <a:cs typeface="Lucida Sans" panose="020B0602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Lucida Sans" panose="020B0602030504020204" pitchFamily="34" charset="0"/>
              <a:ea typeface="Lucida Sans" panose="020B0602030504020204" pitchFamily="34" charset="0"/>
              <a:cs typeface="Lucida Sans" panose="020B0602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Lucida Sans" panose="020B0602030504020204" pitchFamily="34" charset="0"/>
                <a:ea typeface="Lucida Sans" panose="020B0602030504020204" pitchFamily="34" charset="0"/>
                <a:cs typeface="Lucida Sans" panose="020B0602030504020204" pitchFamily="34" charset="0"/>
              </a:rPr>
              <a:t>Charles H, Thorley K, Turner C, et al. Post-peak mpox in England: epidemiology, reinfection, and vaccine effectiveness – data from 2023. medRxiv 2024 24303362 [accessed 2024 June 18] </a:t>
            </a:r>
            <a:r>
              <a:rPr lang="en-US" sz="1800" u="sng" dirty="0">
                <a:solidFill>
                  <a:srgbClr val="0000FF"/>
                </a:solidFill>
                <a:effectLst/>
                <a:latin typeface="Lucida Sans" panose="020B0602030504020204" pitchFamily="34" charset="0"/>
                <a:ea typeface="Lucida Sans" panose="020B0602030504020204" pitchFamily="34" charset="0"/>
                <a:cs typeface="Lucida Sans" panose="020B0602030504020204" pitchFamily="34" charset="0"/>
                <a:hlinkClick r:id="rId5"/>
              </a:rPr>
              <a:t>https://www.medrxiv.org/content/10.1101/2024.02.26.24303362v1</a:t>
            </a:r>
            <a:endParaRPr lang="en-US" sz="1800" u="sng" dirty="0">
              <a:solidFill>
                <a:srgbClr val="0000FF"/>
              </a:solidFill>
              <a:effectLst/>
              <a:latin typeface="Lucida Sans" panose="020B0602030504020204" pitchFamily="34" charset="0"/>
              <a:ea typeface="Lucida Sans" panose="020B0602030504020204" pitchFamily="34" charset="0"/>
              <a:cs typeface="Lucida Sans" panose="020B0602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u="sng" dirty="0">
              <a:solidFill>
                <a:srgbClr val="0000FF"/>
              </a:solidFill>
              <a:effectLst/>
              <a:latin typeface="Lucida Sans" panose="020B0602030504020204" pitchFamily="34" charset="0"/>
              <a:ea typeface="Lucida Sans" panose="020B0602030504020204" pitchFamily="34" charset="0"/>
              <a:cs typeface="Lucida Sans" panose="020B0602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Lucida Sans" panose="020B0602030504020204" pitchFamily="34" charset="0"/>
                <a:ea typeface="Lucida Sans" panose="020B0602030504020204" pitchFamily="34" charset="0"/>
                <a:cs typeface="Lucida Sans" panose="020B0602030504020204" pitchFamily="34" charset="0"/>
              </a:rPr>
              <a:t>Yeganeh N, Yin S, Moir O, Danza P, Kim M, Finn L, Fisher R, Kulkarni S, Perez M, Poortinga K, Garland W, Foo C, Haddix M, Archer R, Frey N, Balter S, Singhal R, Kim A. Effectiveness of JYNNEOS vaccine against symptomatic mpox disease in adult men in Los Angeles County, August 29, 2022 to January 1, 2023. Vaccine. 2024 Aug 13;42(20):125987. Doi.org/10.1016/j.vaccine.2024.05.035.</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Lucida Sans" panose="020B0602030504020204" pitchFamily="34" charset="0"/>
              <a:ea typeface="Lucida Sans" panose="020B0602030504020204" pitchFamily="34" charset="0"/>
              <a:cs typeface="Lucida Sans" panose="020B0602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Lucida Sans" panose="020B0602030504020204" pitchFamily="34" charset="0"/>
                <a:ea typeface="Lucida Sans" panose="020B0602030504020204" pitchFamily="34" charset="0"/>
                <a:cs typeface="Lucida Sans" panose="020B0602030504020204" pitchFamily="34" charset="0"/>
              </a:rPr>
              <a:t>Dalton AF, Diallo AO, Chard AN, Moulia DLet al. Estimated Effectiveness of Jynneos Vaccine in Preventing Mpox: A Multijurisdictional Case-Control Study — United States, August 19, 2022-March 31, 2023. MMWR Morb Mortal Wkly Rep. 2023 May 19;72(20):553-558. Doi.org/10.15585/mmwr.mm7220a3. </a:t>
            </a:r>
            <a:r>
              <a:rPr lang="en-US" sz="1800" u="sng" dirty="0">
                <a:solidFill>
                  <a:srgbClr val="0000FF"/>
                </a:solidFill>
                <a:effectLst/>
                <a:latin typeface="Lucida Sans" panose="020B0602030504020204" pitchFamily="34" charset="0"/>
                <a:ea typeface="Lucida Sans" panose="020B0602030504020204" pitchFamily="34" charset="0"/>
                <a:cs typeface="Lucida Sans" panose="020B0602030504020204" pitchFamily="34" charset="0"/>
                <a:hlinkClick r:id="rId6"/>
              </a:rPr>
              <a:t>www.cdc.gov/mmwr/volumes/72/wr/pdfs/mm7220a3-H.pdf</a:t>
            </a:r>
            <a:endParaRPr lang="en-GB" sz="1800" dirty="0">
              <a:effectLst/>
              <a:latin typeface="Lucida Sans" panose="020B0602030504020204" pitchFamily="34" charset="0"/>
              <a:ea typeface="Lucida Sans" panose="020B0602030504020204" pitchFamily="34" charset="0"/>
              <a:cs typeface="Lucida Sans" panose="020B0602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Lucida Sans" panose="020B0602030504020204" pitchFamily="34" charset="0"/>
              <a:ea typeface="Lucida Sans" panose="020B0602030504020204" pitchFamily="34" charset="0"/>
              <a:cs typeface="Lucida Sans" panose="020B0602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Lucida Sans" panose="020B0602030504020204" pitchFamily="34" charset="0"/>
                <a:ea typeface="Lucida Sans" panose="020B0602030504020204" pitchFamily="34" charset="0"/>
                <a:cs typeface="Lucida Sans" panose="020B0602030504020204" pitchFamily="34" charset="0"/>
              </a:rPr>
              <a:t>Guagliardo SA, Kracalik I, Carter RJ, Braden C, Free R, Hamal M, Tuttle A, McCollum AM, Rao AK. Monkeypox Virus Infections After 2 Preexposure Doses of JYNNEOS Vaccine — United States, May 2022–May 2024. MMWR Morb Mortal Wkly Rep 2024;73:460– 466.</a:t>
            </a:r>
            <a:endParaRPr lang="en-GB" sz="1800" dirty="0">
              <a:effectLst/>
              <a:latin typeface="Lucida Sans" panose="020B0602030504020204" pitchFamily="34" charset="0"/>
              <a:ea typeface="Lucida Sans" panose="020B0602030504020204" pitchFamily="34" charset="0"/>
              <a:cs typeface="Lucida Sans" panose="020B0602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Lucida Sans" panose="020B0602030504020204" pitchFamily="34" charset="0"/>
              <a:ea typeface="Lucida Sans" panose="020B0602030504020204" pitchFamily="34" charset="0"/>
              <a:cs typeface="Lucida Sans" panose="020B0602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Lucida Sans" panose="020B0602030504020204" pitchFamily="34" charset="0"/>
                <a:ea typeface="Lucida Sans" panose="020B0602030504020204" pitchFamily="34" charset="0"/>
                <a:cs typeface="Lucida Sans" panose="020B0602030504020204" pitchFamily="34" charset="0"/>
              </a:rPr>
              <a:t>Hazra A, Zucker J, Bell E, et al. Mpox in people with past infection or a complete vaccination course: a global case series. Lancet Infect Dis. 2024 Jan;24(1):57-64. doi.org/10.1016/S1473-3099(23)00492-9 </a:t>
            </a:r>
            <a:endParaRPr lang="en-GB" sz="1800" dirty="0">
              <a:effectLst/>
              <a:latin typeface="Lucida Sans" panose="020B0602030504020204" pitchFamily="34" charset="0"/>
              <a:ea typeface="Lucida Sans" panose="020B0602030504020204" pitchFamily="34" charset="0"/>
              <a:cs typeface="Lucida Sans" panose="020B0602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Lucida Sans" panose="020B0602030504020204" pitchFamily="34" charset="0"/>
              <a:ea typeface="Lucida Sans" panose="020B0602030504020204" pitchFamily="34" charset="0"/>
              <a:cs typeface="Lucida Sans" panose="020B0602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Lucida Sans" panose="020B0602030504020204" pitchFamily="34" charset="0"/>
                <a:ea typeface="Lucida Sans" panose="020B0602030504020204" pitchFamily="34" charset="0"/>
                <a:cs typeface="Lucida Sans" panose="020B0602030504020204" pitchFamily="34" charset="0"/>
              </a:rPr>
              <a:t>Eustaquio PC, Salmon-Trejo LAT, McGuire LC, Ellington SR. Epidemiologic and Clinical Features of Mpox in Adults Aged &gt;50 Years—United States, May 2022-May 2023. MMWR Morb Mortal Wkly Rep. 2023;72:893-6. </a:t>
            </a:r>
            <a:r>
              <a:rPr lang="en-US" sz="1800" u="sng" dirty="0">
                <a:solidFill>
                  <a:srgbClr val="0000FF"/>
                </a:solidFill>
                <a:effectLst/>
                <a:latin typeface="Lucida Sans" panose="020B0602030504020204" pitchFamily="34" charset="0"/>
                <a:ea typeface="Lucida Sans" panose="020B0602030504020204" pitchFamily="34" charset="0"/>
                <a:cs typeface="Lucida Sans" panose="020B0602030504020204" pitchFamily="34" charset="0"/>
                <a:hlinkClick r:id="rId7"/>
              </a:rPr>
              <a:t>www.cdc.gov/mmwr/volumes/72/wr/mm7233a3.htm</a:t>
            </a:r>
            <a:endParaRPr lang="en-GB" sz="1800" dirty="0">
              <a:effectLst/>
              <a:latin typeface="Lucida Sans" panose="020B0602030504020204" pitchFamily="34" charset="0"/>
              <a:ea typeface="Lucida Sans" panose="020B0602030504020204" pitchFamily="34" charset="0"/>
              <a:cs typeface="Lucida Sans" panose="020B0602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Lucida Sans" panose="020B0602030504020204" pitchFamily="34" charset="0"/>
              <a:ea typeface="Lucida Sans" panose="020B0602030504020204" pitchFamily="34" charset="0"/>
              <a:cs typeface="Lucida Sans" panose="020B0602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Lucida Sans" panose="020B0602030504020204" pitchFamily="34" charset="0"/>
                <a:ea typeface="Lucida Sans" panose="020B0602030504020204" pitchFamily="34" charset="0"/>
                <a:cs typeface="Lucida Sans" panose="020B0602030504020204" pitchFamily="34" charset="0"/>
              </a:rPr>
              <a:t>Kröger ST, Lehmann MC, Treutlein M, Fiethe A, Kossow A, Küfer-Weiß A, Nießen J, Grüne B. Mpox outbreak 2022: an overview of all cases reported to the Cologne Health Department. Infection. 2023 Oct;51(5):1369-1381. doi: 10.1007/s15010-023-01997-x. Epub 2023 Feb 14. PMID: 36787016; PMCID: PMC9926425.</a:t>
            </a:r>
            <a:endParaRPr lang="en-GB" sz="1800" dirty="0">
              <a:effectLst/>
              <a:latin typeface="Lucida Sans" panose="020B0602030504020204" pitchFamily="34" charset="0"/>
              <a:ea typeface="Lucida Sans" panose="020B0602030504020204" pitchFamily="34" charset="0"/>
              <a:cs typeface="Lucida Sans" panose="020B0602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Lucida Sans" panose="020B0602030504020204" pitchFamily="34" charset="0"/>
              <a:ea typeface="Lucida Sans" panose="020B0602030504020204" pitchFamily="34" charset="0"/>
              <a:cs typeface="Lucida Sans" panose="020B0602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u="sng" dirty="0">
              <a:solidFill>
                <a:srgbClr val="0000FF"/>
              </a:solidFill>
              <a:effectLst/>
              <a:latin typeface="Lucida Sans" panose="020B0602030504020204" pitchFamily="34" charset="0"/>
              <a:ea typeface="Lucida Sans" panose="020B0602030504020204" pitchFamily="34" charset="0"/>
              <a:cs typeface="Lucida Sans" panose="020B0602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u="sng" dirty="0">
              <a:solidFill>
                <a:srgbClr val="0000FF"/>
              </a:solidFill>
              <a:effectLst/>
              <a:latin typeface="Lucida Sans" panose="020B0602030504020204" pitchFamily="34" charset="0"/>
              <a:ea typeface="Lucida Sans" panose="020B0602030504020204" pitchFamily="34" charset="0"/>
              <a:cs typeface="Lucida Sans" panose="020B0602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Lucida Sans" panose="020B0602030504020204" pitchFamily="34" charset="0"/>
              <a:ea typeface="Lucida Sans" panose="020B0602030504020204" pitchFamily="34" charset="0"/>
              <a:cs typeface="Lucida Sans" panose="020B0602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Lucida Sans" panose="020B0602030504020204" pitchFamily="34" charset="0"/>
              <a:ea typeface="Lucida Sans" panose="020B0602030504020204" pitchFamily="34" charset="0"/>
              <a:cs typeface="Lucida Sans" panose="020B0602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Lucida Sans" panose="020B0602030504020204" pitchFamily="34" charset="0"/>
              <a:ea typeface="Lucida Sans" panose="020B0602030504020204" pitchFamily="34" charset="0"/>
              <a:cs typeface="Lucida Sans" panose="020B0602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Lucida Sans" panose="020B0602030504020204" pitchFamily="34" charset="0"/>
              <a:ea typeface="Lucida Sans" panose="020B0602030504020204" pitchFamily="34" charset="0"/>
              <a:cs typeface="Lucida Sans" panose="020B0602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Lucida Sans" panose="020B0602030504020204" pitchFamily="34" charset="0"/>
              <a:ea typeface="Lucida Sans" panose="020B0602030504020204" pitchFamily="34" charset="0"/>
              <a:cs typeface="Lucida Sans" panose="020B0602030504020204" pitchFamily="34" charset="0"/>
            </a:endParaRPr>
          </a:p>
          <a:p>
            <a:endParaRPr lang="en-US" dirty="0"/>
          </a:p>
        </p:txBody>
      </p:sp>
      <p:sp>
        <p:nvSpPr>
          <p:cNvPr id="4" name="Slide Number Placeholder 3"/>
          <p:cNvSpPr>
            <a:spLocks noGrp="1"/>
          </p:cNvSpPr>
          <p:nvPr>
            <p:ph type="sldNum" sz="quarter" idx="5"/>
          </p:nvPr>
        </p:nvSpPr>
        <p:spPr/>
        <p:txBody>
          <a:bodyPr/>
          <a:lstStyle/>
          <a:p>
            <a:fld id="{43064EAD-90E7-4E2F-9BA2-EB3158278DFE}" type="slidenum">
              <a:rPr lang="en-US" smtClean="0"/>
              <a:t>26</a:t>
            </a:fld>
            <a:endParaRPr lang="en-US" dirty="0"/>
          </a:p>
        </p:txBody>
      </p:sp>
    </p:spTree>
    <p:extLst>
      <p:ext uri="{BB962C8B-B14F-4D97-AF65-F5344CB8AC3E}">
        <p14:creationId xmlns:p14="http://schemas.microsoft.com/office/powerpoint/2010/main" val="16128192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Source and further information: </a:t>
            </a:r>
            <a:r>
              <a:rPr lang="en-GB" dirty="0">
                <a:hlinkClick r:id="rId3"/>
              </a:rPr>
              <a:t>The Green Book chapter 29</a:t>
            </a: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Lucida Sans"/>
                <a:ea typeface="Lucida Sans" panose="020B0602030504020204" pitchFamily="34" charset="0"/>
                <a:cs typeface="Lucida Sans" panose="020B0602030504020204" pitchFamily="34" charset="0"/>
              </a:rPr>
              <a:t>Pittman PR, Hahn M, Lee HS, Koca C, Samy N, Schmidt D and others. ‘Phase 3 efficacy trail of modified vaccinia</a:t>
            </a:r>
            <a:r>
              <a:rPr lang="en-US" sz="1800" spc="-50" dirty="0">
                <a:effectLst/>
                <a:latin typeface="Lucida Sans"/>
                <a:ea typeface="Lucida Sans" panose="020B0602030504020204" pitchFamily="34" charset="0"/>
                <a:cs typeface="Lucida Sans" panose="020B0602030504020204" pitchFamily="34" charset="0"/>
              </a:rPr>
              <a:t> </a:t>
            </a:r>
            <a:r>
              <a:rPr lang="en-US" sz="1800" dirty="0">
                <a:effectLst/>
                <a:latin typeface="Lucida Sans"/>
                <a:ea typeface="Lucida Sans" panose="020B0602030504020204" pitchFamily="34" charset="0"/>
                <a:cs typeface="Lucida Sans" panose="020B0602030504020204" pitchFamily="34" charset="0"/>
              </a:rPr>
              <a:t>ankara</a:t>
            </a:r>
            <a:r>
              <a:rPr lang="en-US" sz="1800" spc="-45" dirty="0">
                <a:effectLst/>
                <a:latin typeface="Lucida Sans"/>
                <a:ea typeface="Lucida Sans" panose="020B0602030504020204" pitchFamily="34" charset="0"/>
                <a:cs typeface="Lucida Sans" panose="020B0602030504020204" pitchFamily="34" charset="0"/>
              </a:rPr>
              <a:t> </a:t>
            </a:r>
            <a:r>
              <a:rPr lang="en-US" sz="1800" dirty="0">
                <a:effectLst/>
                <a:latin typeface="Lucida Sans"/>
                <a:ea typeface="Lucida Sans" panose="020B0602030504020204" pitchFamily="34" charset="0"/>
                <a:cs typeface="Lucida Sans" panose="020B0602030504020204" pitchFamily="34" charset="0"/>
              </a:rPr>
              <a:t>as</a:t>
            </a:r>
            <a:r>
              <a:rPr lang="en-US" sz="1800" spc="-50" dirty="0">
                <a:effectLst/>
                <a:latin typeface="Lucida Sans"/>
                <a:ea typeface="Lucida Sans" panose="020B0602030504020204" pitchFamily="34" charset="0"/>
                <a:cs typeface="Lucida Sans" panose="020B0602030504020204" pitchFamily="34" charset="0"/>
              </a:rPr>
              <a:t> </a:t>
            </a:r>
            <a:r>
              <a:rPr lang="en-US" sz="1800" dirty="0">
                <a:effectLst/>
                <a:latin typeface="Lucida Sans"/>
                <a:ea typeface="Lucida Sans" panose="020B0602030504020204" pitchFamily="34" charset="0"/>
                <a:cs typeface="Lucida Sans" panose="020B0602030504020204" pitchFamily="34" charset="0"/>
              </a:rPr>
              <a:t>a</a:t>
            </a:r>
            <a:r>
              <a:rPr lang="en-US" sz="1800" spc="-45" dirty="0">
                <a:effectLst/>
                <a:latin typeface="Lucida Sans"/>
                <a:ea typeface="Lucida Sans" panose="020B0602030504020204" pitchFamily="34" charset="0"/>
                <a:cs typeface="Lucida Sans" panose="020B0602030504020204" pitchFamily="34" charset="0"/>
              </a:rPr>
              <a:t> </a:t>
            </a:r>
            <a:r>
              <a:rPr lang="en-US" sz="1800" dirty="0">
                <a:effectLst/>
                <a:latin typeface="Lucida Sans"/>
                <a:ea typeface="Lucida Sans" panose="020B0602030504020204" pitchFamily="34" charset="0"/>
                <a:cs typeface="Lucida Sans" panose="020B0602030504020204" pitchFamily="34" charset="0"/>
              </a:rPr>
              <a:t>vacine</a:t>
            </a:r>
            <a:r>
              <a:rPr lang="en-US" sz="1800" spc="-50" dirty="0">
                <a:effectLst/>
                <a:latin typeface="Lucida Sans"/>
                <a:ea typeface="Lucida Sans" panose="020B0602030504020204" pitchFamily="34" charset="0"/>
                <a:cs typeface="Lucida Sans" panose="020B0602030504020204" pitchFamily="34" charset="0"/>
              </a:rPr>
              <a:t> </a:t>
            </a:r>
            <a:r>
              <a:rPr lang="en-US" sz="1800" dirty="0">
                <a:effectLst/>
                <a:latin typeface="Lucida Sans"/>
                <a:ea typeface="Lucida Sans" panose="020B0602030504020204" pitchFamily="34" charset="0"/>
                <a:cs typeface="Lucida Sans" panose="020B0602030504020204" pitchFamily="34" charset="0"/>
              </a:rPr>
              <a:t>against</a:t>
            </a:r>
            <a:r>
              <a:rPr lang="en-US" sz="1800" spc="-45" dirty="0">
                <a:effectLst/>
                <a:latin typeface="Lucida Sans"/>
                <a:ea typeface="Lucida Sans" panose="020B0602030504020204" pitchFamily="34" charset="0"/>
                <a:cs typeface="Lucida Sans" panose="020B0602030504020204" pitchFamily="34" charset="0"/>
              </a:rPr>
              <a:t> </a:t>
            </a:r>
            <a:r>
              <a:rPr lang="en-US" sz="1800" dirty="0">
                <a:effectLst/>
                <a:latin typeface="Lucida Sans"/>
                <a:ea typeface="Lucida Sans" panose="020B0602030504020204" pitchFamily="34" charset="0"/>
                <a:cs typeface="Lucida Sans" panose="020B0602030504020204" pitchFamily="34" charset="0"/>
              </a:rPr>
              <a:t>smallpox.’</a:t>
            </a:r>
            <a:r>
              <a:rPr lang="en-US" sz="1800" spc="-50" dirty="0">
                <a:effectLst/>
                <a:latin typeface="Lucida Sans"/>
                <a:ea typeface="Lucida Sans" panose="020B0602030504020204" pitchFamily="34" charset="0"/>
                <a:cs typeface="Lucida Sans" panose="020B0602030504020204" pitchFamily="34" charset="0"/>
              </a:rPr>
              <a:t> </a:t>
            </a:r>
            <a:r>
              <a:rPr lang="en-US" sz="1800" dirty="0">
                <a:effectLst/>
                <a:latin typeface="Lucida Sans"/>
                <a:ea typeface="Lucida Sans" panose="020B0602030504020204" pitchFamily="34" charset="0"/>
                <a:cs typeface="Lucida Sans" panose="020B0602030504020204" pitchFamily="34" charset="0"/>
              </a:rPr>
              <a:t>2019,</a:t>
            </a:r>
            <a:r>
              <a:rPr lang="en-US" sz="1800" spc="-45" dirty="0">
                <a:effectLst/>
                <a:latin typeface="Lucida Sans"/>
                <a:ea typeface="Lucida Sans" panose="020B0602030504020204" pitchFamily="34" charset="0"/>
                <a:cs typeface="Lucida Sans" panose="020B0602030504020204" pitchFamily="34" charset="0"/>
              </a:rPr>
              <a:t> </a:t>
            </a:r>
            <a:r>
              <a:rPr lang="en-US" sz="1800" dirty="0">
                <a:effectLst/>
                <a:latin typeface="Lucida Sans"/>
                <a:ea typeface="Lucida Sans" panose="020B0602030504020204" pitchFamily="34" charset="0"/>
                <a:cs typeface="Lucida Sans" panose="020B0602030504020204" pitchFamily="34" charset="0"/>
              </a:rPr>
              <a:t>New</a:t>
            </a:r>
            <a:r>
              <a:rPr lang="en-US" sz="1800" spc="-50" dirty="0">
                <a:effectLst/>
                <a:latin typeface="Lucida Sans"/>
                <a:ea typeface="Lucida Sans" panose="020B0602030504020204" pitchFamily="34" charset="0"/>
                <a:cs typeface="Lucida Sans" panose="020B0602030504020204" pitchFamily="34" charset="0"/>
              </a:rPr>
              <a:t> </a:t>
            </a:r>
            <a:r>
              <a:rPr lang="en-US" sz="1800" dirty="0">
                <a:effectLst/>
                <a:latin typeface="Lucida Sans"/>
                <a:ea typeface="Lucida Sans" panose="020B0602030504020204" pitchFamily="34" charset="0"/>
                <a:cs typeface="Lucida Sans" panose="020B0602030504020204" pitchFamily="34" charset="0"/>
              </a:rPr>
              <a:t>England</a:t>
            </a:r>
            <a:r>
              <a:rPr lang="en-US" sz="1800" spc="-45" dirty="0">
                <a:effectLst/>
                <a:latin typeface="Lucida Sans"/>
                <a:ea typeface="Lucida Sans" panose="020B0602030504020204" pitchFamily="34" charset="0"/>
                <a:cs typeface="Lucida Sans" panose="020B0602030504020204" pitchFamily="34" charset="0"/>
              </a:rPr>
              <a:t> </a:t>
            </a:r>
            <a:r>
              <a:rPr lang="en-US" sz="1800" dirty="0">
                <a:effectLst/>
                <a:latin typeface="Lucida Sans"/>
                <a:ea typeface="Lucida Sans" panose="020B0602030504020204" pitchFamily="34" charset="0"/>
                <a:cs typeface="Lucida Sans" panose="020B0602030504020204" pitchFamily="34" charset="0"/>
              </a:rPr>
              <a:t>Journal</a:t>
            </a:r>
            <a:r>
              <a:rPr lang="en-US" sz="1800" spc="-50" dirty="0">
                <a:effectLst/>
                <a:latin typeface="Lucida Sans"/>
                <a:ea typeface="Lucida Sans" panose="020B0602030504020204" pitchFamily="34" charset="0"/>
                <a:cs typeface="Lucida Sans" panose="020B0602030504020204" pitchFamily="34" charset="0"/>
              </a:rPr>
              <a:t> </a:t>
            </a:r>
            <a:r>
              <a:rPr lang="en-US" sz="1800" dirty="0">
                <a:effectLst/>
                <a:latin typeface="Lucida Sans"/>
                <a:ea typeface="Lucida Sans" panose="020B0602030504020204" pitchFamily="34" charset="0"/>
                <a:cs typeface="Lucida Sans" panose="020B0602030504020204" pitchFamily="34" charset="0"/>
              </a:rPr>
              <a:t>of</a:t>
            </a:r>
            <a:r>
              <a:rPr lang="en-US" sz="1800" spc="-45" dirty="0">
                <a:effectLst/>
                <a:latin typeface="Lucida Sans"/>
                <a:ea typeface="Lucida Sans" panose="020B0602030504020204" pitchFamily="34" charset="0"/>
                <a:cs typeface="Lucida Sans" panose="020B0602030504020204" pitchFamily="34" charset="0"/>
              </a:rPr>
              <a:t> </a:t>
            </a:r>
            <a:r>
              <a:rPr lang="en-US" sz="1800" dirty="0">
                <a:effectLst/>
                <a:latin typeface="Lucida Sans"/>
                <a:ea typeface="Lucida Sans" panose="020B0602030504020204" pitchFamily="34" charset="0"/>
                <a:cs typeface="Lucida Sans" panose="020B0602030504020204" pitchFamily="34" charset="0"/>
              </a:rPr>
              <a:t>Medicine</a:t>
            </a:r>
            <a:r>
              <a:rPr lang="en-US" sz="1800" spc="-50" dirty="0">
                <a:effectLst/>
                <a:latin typeface="Lucida Sans"/>
                <a:ea typeface="Lucida Sans" panose="020B0602030504020204" pitchFamily="34" charset="0"/>
                <a:cs typeface="Lucida Sans" panose="020B0602030504020204" pitchFamily="34" charset="0"/>
              </a:rPr>
              <a:t> </a:t>
            </a:r>
            <a:r>
              <a:rPr lang="en-US" sz="1800" dirty="0">
                <a:effectLst/>
                <a:latin typeface="Lucida Sans"/>
                <a:ea typeface="Lucida Sans" panose="020B0602030504020204" pitchFamily="34" charset="0"/>
                <a:cs typeface="Lucida Sans" panose="020B0602030504020204" pitchFamily="34" charset="0"/>
              </a:rPr>
              <a:t>2019:</a:t>
            </a:r>
            <a:r>
              <a:rPr lang="en-US" sz="1800" spc="-45" dirty="0">
                <a:effectLst/>
                <a:latin typeface="Lucida Sans"/>
                <a:ea typeface="Lucida Sans" panose="020B0602030504020204" pitchFamily="34" charset="0"/>
                <a:cs typeface="Lucida Sans" panose="020B0602030504020204" pitchFamily="34" charset="0"/>
              </a:rPr>
              <a:t> </a:t>
            </a:r>
            <a:r>
              <a:rPr lang="en-US" sz="1800" dirty="0">
                <a:effectLst/>
                <a:latin typeface="Lucida Sans"/>
                <a:ea typeface="Lucida Sans" panose="020B0602030504020204" pitchFamily="34" charset="0"/>
                <a:cs typeface="Lucida Sans" panose="020B0602030504020204" pitchFamily="34" charset="0"/>
              </a:rPr>
              <a:t>volume</a:t>
            </a:r>
            <a:r>
              <a:rPr lang="en-US" sz="1800" spc="-50" dirty="0">
                <a:effectLst/>
                <a:latin typeface="Lucida Sans"/>
                <a:ea typeface="Lucida Sans" panose="020B0602030504020204" pitchFamily="34" charset="0"/>
                <a:cs typeface="Lucida Sans" panose="020B0602030504020204" pitchFamily="34" charset="0"/>
              </a:rPr>
              <a:t> </a:t>
            </a:r>
            <a:r>
              <a:rPr lang="en-US" sz="1800" dirty="0">
                <a:effectLst/>
                <a:latin typeface="Lucida Sans"/>
                <a:ea typeface="Lucida Sans" panose="020B0602030504020204" pitchFamily="34" charset="0"/>
                <a:cs typeface="Lucida Sans" panose="020B0602030504020204" pitchFamily="34" charset="0"/>
              </a:rPr>
              <a:t>381, pages 1,897 to 1,908</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Lucida Sans" panose="020B0602030504020204" pitchFamily="34" charset="0"/>
              <a:ea typeface="Lucida Sans" panose="020B0602030504020204" pitchFamily="34" charset="0"/>
              <a:cs typeface="Lucida Sans" panose="020B0602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Lucida Sans"/>
                <a:ea typeface="Lucida Sans" panose="020B0602030504020204" pitchFamily="34" charset="0"/>
                <a:cs typeface="Lucida Sans" panose="020B0602030504020204" pitchFamily="34" charset="0"/>
              </a:rPr>
              <a:t>Hazra A, Zucker J, Bell E, et al. Mpox in people with past infection or a complete vaccination course: a global case series. Lancet Infect Dis. 2024 Jan;24(1):57-64. doi.org/10.1016/S1473-3099(23)00492-9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Lucida Sans" panose="020B0602030504020204" pitchFamily="34" charset="0"/>
              <a:ea typeface="Lucida Sans" panose="020B0602030504020204" pitchFamily="34" charset="0"/>
              <a:cs typeface="Lucida Sans" panose="020B0602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Lucida Sans"/>
                <a:ea typeface="Lucida Sans" panose="020B0602030504020204" pitchFamily="34" charset="0"/>
                <a:cs typeface="Lucida Sans" panose="020B0602030504020204" pitchFamily="34" charset="0"/>
              </a:rPr>
              <a:t>Merad Y, Gaymard A, Cotte L, et al. Outcomes of post-exposure vaccination by modified vaccinia Ankara to prevent mpox (formerly monkeypox): a retrospective observational study in Lyon, France, June to August 2022. Euro Surveill. 2022 Dec;27(50):2200882. doi.org/10.2807/1560-7917.ES.2022.27.50.2200882.</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Lucida Sans" panose="020B0602030504020204" pitchFamily="34" charset="0"/>
              <a:ea typeface="Lucida Sans" panose="020B0602030504020204" pitchFamily="34" charset="0"/>
              <a:cs typeface="Lucida Sans" panose="020B0602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Lucida Sans"/>
                <a:ea typeface="Lucida Sans" panose="020B0602030504020204" pitchFamily="34" charset="0"/>
                <a:cs typeface="Lucida Sans" panose="020B0602030504020204" pitchFamily="34" charset="0"/>
              </a:rPr>
              <a:t>Thy M, Peiffer-Smadja N, Mailhe M, Kramer L, Ferré VM, Houhou N, Tarhini H, Bertin C, Beaumont AL, Garé M, Le Pluart D, Perrineau S, Rahi M, Deconinck L, Phung B, Mollo B, Cortier M, Cresta M, De La Porte Des Vaux C, Joly V, Lariven S, Rioux C, Somarriba C, Lescure FX, Charpentier C, Yazdanpanah Y, Ghosn J. Breakthrough Infections after Postexposure Vaccination against Mpox. N Engl J Med. 2022 Dec 29;387(26):2477-2479. doi.org/10.1056/NEJMc2211944.</a:t>
            </a:r>
            <a:endParaRPr lang="en-GB" sz="1800" dirty="0">
              <a:effectLst/>
              <a:latin typeface="Lucida Sans"/>
              <a:ea typeface="Lucida Sans" panose="020B0602030504020204" pitchFamily="34" charset="0"/>
              <a:cs typeface="Lucida Sans" panose="020B0602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Lucida Sans" panose="020B0602030504020204" pitchFamily="34" charset="0"/>
              <a:ea typeface="Lucida Sans" panose="020B0602030504020204" pitchFamily="34" charset="0"/>
              <a:cs typeface="Lucida Sans" panose="020B0602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Lucida Sans"/>
                <a:ea typeface="Lucida Sans" panose="020B0602030504020204" pitchFamily="34" charset="0"/>
                <a:cs typeface="Lucida Sans" panose="020B0602030504020204" pitchFamily="34" charset="0"/>
              </a:rPr>
              <a:t>Bertran M, Andrews N, Davison C, Dugbazah B, Boateng J, Lunt R, Hardstaff J, Green M, Blomquist P, Turner C, Mohammed H, Cordery R, Mandal S, Campbell C, Ladhani SN, Ramsay M, Amirthalingam G, Bernal JL. Effectiveness of one dose of MVA-BN smallpox vaccine against mpox in England using the case-coverage method: an observational study. Lancet Infect Dis. 2023 Jul;23(7):828-835. doi.org/10.1016/S1473-3099(23)00057-9.</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Lucida Sans" panose="020B0602030504020204" pitchFamily="34" charset="0"/>
              <a:ea typeface="Lucida Sans" panose="020B0602030504020204" pitchFamily="34" charset="0"/>
              <a:cs typeface="Lucida Sans" panose="020B0602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Lucida Sans"/>
                <a:ea typeface="Lucida Sans" panose="020B0602030504020204" pitchFamily="34" charset="0"/>
                <a:cs typeface="Lucida Sans" panose="020B0602030504020204" pitchFamily="34" charset="0"/>
              </a:rPr>
              <a:t>Rosen JB, Arciuolo RJ, Pathela P, Boyer CB, Baumgartner J, Latash J, Malec L, Lee EH, Reddy V, King R, Edward Real J, Lipsitch M, Zucker JR. Jynneos™ effectiveness as post-exposure prophylaxis against mpox: Challenges using real-world outbreak data. Vaccine. 2024 Jan 25;42(3):548-555. doi.org/10.1016/j.vaccine.2023.12.066</a:t>
            </a:r>
            <a:endParaRPr lang="en-GB" sz="1800" dirty="0">
              <a:effectLst/>
              <a:latin typeface="Lucida Sans"/>
              <a:ea typeface="Lucida Sans" panose="020B0602030504020204" pitchFamily="34" charset="0"/>
              <a:cs typeface="Lucida Sans" panose="020B0602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Lucida Sans" panose="020B0602030504020204" pitchFamily="34" charset="0"/>
              <a:ea typeface="Lucida Sans" panose="020B0602030504020204" pitchFamily="34" charset="0"/>
              <a:cs typeface="Lucida Sans" panose="020B0602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Lucida Sans" panose="020B0602030504020204" pitchFamily="34" charset="0"/>
              <a:ea typeface="Lucida Sans" panose="020B0602030504020204" pitchFamily="34" charset="0"/>
              <a:cs typeface="Lucida Sans" panose="020B0602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Lucida Sans" panose="020B0602030504020204" pitchFamily="34" charset="0"/>
              <a:ea typeface="Lucida Sans" panose="020B0602030504020204" pitchFamily="34" charset="0"/>
              <a:cs typeface="Lucida Sans" panose="020B0602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Lucida Sans" panose="020B0602030504020204" pitchFamily="34" charset="0"/>
              <a:ea typeface="Lucida Sans" panose="020B0602030504020204" pitchFamily="34" charset="0"/>
              <a:cs typeface="Lucida Sans" panose="020B0602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endParaRPr lang="en-GB" dirty="0"/>
          </a:p>
        </p:txBody>
      </p:sp>
      <p:sp>
        <p:nvSpPr>
          <p:cNvPr id="4" name="Slide Number Placeholder 3"/>
          <p:cNvSpPr>
            <a:spLocks noGrp="1"/>
          </p:cNvSpPr>
          <p:nvPr>
            <p:ph type="sldNum" sz="quarter" idx="5"/>
          </p:nvPr>
        </p:nvSpPr>
        <p:spPr/>
        <p:txBody>
          <a:bodyPr/>
          <a:lstStyle/>
          <a:p>
            <a:fld id="{43064EAD-90E7-4E2F-9BA2-EB3158278DFE}" type="slidenum">
              <a:rPr lang="en-US" smtClean="0"/>
              <a:t>27</a:t>
            </a:fld>
            <a:endParaRPr lang="en-US" dirty="0"/>
          </a:p>
        </p:txBody>
      </p:sp>
    </p:spTree>
    <p:extLst>
      <p:ext uri="{BB962C8B-B14F-4D97-AF65-F5344CB8AC3E}">
        <p14:creationId xmlns:p14="http://schemas.microsoft.com/office/powerpoint/2010/main" val="4300314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Storage information is also available in the produce information as well as the Green Book chapter: https://www.gov.uk/government/publications/smallpox-and-vaccinia-the-green-book-chapter-29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and the PGD: https://www.gov.uk/government/publications/smallpox-vaccine-pgd-template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endParaRPr lang="en-GB" dirty="0"/>
          </a:p>
        </p:txBody>
      </p:sp>
      <p:sp>
        <p:nvSpPr>
          <p:cNvPr id="4" name="Slide Number Placeholder 3"/>
          <p:cNvSpPr>
            <a:spLocks noGrp="1"/>
          </p:cNvSpPr>
          <p:nvPr>
            <p:ph type="sldNum" sz="quarter" idx="5"/>
          </p:nvPr>
        </p:nvSpPr>
        <p:spPr/>
        <p:txBody>
          <a:bodyPr/>
          <a:lstStyle/>
          <a:p>
            <a:fld id="{43064EAD-90E7-4E2F-9BA2-EB3158278DFE}" type="slidenum">
              <a:rPr lang="en-US" smtClean="0"/>
              <a:t>29</a:t>
            </a:fld>
            <a:endParaRPr lang="en-US" dirty="0"/>
          </a:p>
        </p:txBody>
      </p:sp>
    </p:spTree>
    <p:extLst>
      <p:ext uri="{BB962C8B-B14F-4D97-AF65-F5344CB8AC3E}">
        <p14:creationId xmlns:p14="http://schemas.microsoft.com/office/powerpoint/2010/main" val="34723544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sz="1200" b="1" dirty="0">
                <a:solidFill>
                  <a:schemeClr val="tx1"/>
                </a:solidFill>
                <a:latin typeface="Arial" panose="020B0604020202020204" pitchFamily="34" charset="0"/>
                <a:cs typeface="Arial" panose="020B0604020202020204" pitchFamily="34" charset="0"/>
              </a:rPr>
              <a:t>The content of these slides was correct at the time of publishing. Practitioners should always ensure they are accessing the most up to date information and guidance. </a:t>
            </a:r>
          </a:p>
          <a:p>
            <a:pPr eaLnBrk="1" hangingPunct="1">
              <a:spcBef>
                <a:spcPct val="0"/>
              </a:spcBef>
            </a:pPr>
            <a:endParaRPr lang="en-GB" sz="1200" dirty="0">
              <a:latin typeface="Arial" panose="020B0604020202020204" pitchFamily="34" charset="0"/>
              <a:cs typeface="Arial" panose="020B0604020202020204" pitchFamily="34" charset="0"/>
            </a:endParaRPr>
          </a:p>
          <a:p>
            <a:pPr eaLnBrk="1" hangingPunct="1">
              <a:spcBef>
                <a:spcPct val="0"/>
              </a:spcBef>
            </a:pPr>
            <a:r>
              <a:rPr lang="en-GB" sz="1200" dirty="0">
                <a:latin typeface="Arial" panose="020B0604020202020204" pitchFamily="34" charset="0"/>
                <a:cs typeface="Arial" panose="020B0604020202020204" pitchFamily="34" charset="0"/>
              </a:rPr>
              <a:t>This resource is designed to train</a:t>
            </a:r>
            <a:r>
              <a:rPr lang="en-GB" sz="1200" baseline="0" dirty="0">
                <a:latin typeface="Arial" panose="020B0604020202020204" pitchFamily="34" charset="0"/>
                <a:cs typeface="Arial" panose="020B0604020202020204" pitchFamily="34" charset="0"/>
              </a:rPr>
              <a:t> </a:t>
            </a:r>
            <a:r>
              <a:rPr lang="en-GB" sz="1200" dirty="0">
                <a:latin typeface="Arial" panose="020B0604020202020204" pitchFamily="34" charset="0"/>
                <a:cs typeface="Arial" panose="020B0604020202020204" pitchFamily="34" charset="0"/>
              </a:rPr>
              <a:t>healthcare practitioners involved in delivering vaccination against mpox. </a:t>
            </a:r>
            <a:r>
              <a:rPr lang="en-GB" sz="1200" b="1" baseline="0" dirty="0">
                <a:latin typeface="Arial" panose="020B0604020202020204" pitchFamily="34" charset="0"/>
                <a:cs typeface="Arial" panose="020B0604020202020204" pitchFamily="34" charset="0"/>
              </a:rPr>
              <a:t>Trainers should select the slides they need depending on audience background, role in the programme, length of training session and so on. Some slides may appear repetitive, but this is because trainers are encouraged to use the slides relevant to their audience and should remove any slides which they do not feel are required for their training session. </a:t>
            </a:r>
          </a:p>
          <a:p>
            <a:pPr eaLnBrk="1" hangingPunct="1">
              <a:spcBef>
                <a:spcPct val="0"/>
              </a:spcBef>
            </a:pPr>
            <a:endParaRPr lang="en-GB" sz="1200" baseline="0" dirty="0">
              <a:latin typeface="Arial" panose="020B0604020202020204" pitchFamily="34" charset="0"/>
              <a:cs typeface="Arial" panose="020B0604020202020204" pitchFamily="34" charset="0"/>
            </a:endParaRPr>
          </a:p>
          <a:p>
            <a:pPr eaLnBrk="1" hangingPunct="1">
              <a:spcBef>
                <a:spcPct val="0"/>
              </a:spcBef>
            </a:pPr>
            <a:r>
              <a:rPr lang="en-GB" sz="1200" dirty="0">
                <a:latin typeface="Arial" panose="020B0604020202020204" pitchFamily="34" charset="0"/>
                <a:cs typeface="Arial" panose="020B0604020202020204" pitchFamily="34" charset="0"/>
              </a:rPr>
              <a:t>This resource does not cover the practical aspects of vaccine administration technique. If staff require practical training for this, they should refer to their line manager for additional</a:t>
            </a:r>
            <a:r>
              <a:rPr lang="en-GB" sz="1200" baseline="0" dirty="0">
                <a:latin typeface="Arial" panose="020B0604020202020204" pitchFamily="34" charset="0"/>
                <a:cs typeface="Arial" panose="020B0604020202020204" pitchFamily="34" charset="0"/>
              </a:rPr>
              <a:t> </a:t>
            </a:r>
            <a:r>
              <a:rPr lang="en-GB" sz="1200" dirty="0">
                <a:latin typeface="Arial" panose="020B0604020202020204" pitchFamily="34" charset="0"/>
                <a:cs typeface="Arial" panose="020B0604020202020204" pitchFamily="34" charset="0"/>
              </a:rPr>
              <a:t>training.</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385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Image of Jynneos packaging (US branded MVA-BN vaccine) supplied by Bavarian Nordic</a:t>
            </a:r>
          </a:p>
          <a:p>
            <a:endParaRPr lang="en-GB" dirty="0"/>
          </a:p>
        </p:txBody>
      </p:sp>
      <p:sp>
        <p:nvSpPr>
          <p:cNvPr id="4" name="Slide Number Placeholder 3"/>
          <p:cNvSpPr>
            <a:spLocks noGrp="1"/>
          </p:cNvSpPr>
          <p:nvPr>
            <p:ph type="sldNum" sz="quarter" idx="5"/>
          </p:nvPr>
        </p:nvSpPr>
        <p:spPr/>
        <p:txBody>
          <a:bodyPr/>
          <a:lstStyle/>
          <a:p>
            <a:fld id="{43064EAD-90E7-4E2F-9BA2-EB3158278DFE}" type="slidenum">
              <a:rPr lang="en-US" smtClean="0"/>
              <a:t>30</a:t>
            </a:fld>
            <a:endParaRPr lang="en-US" dirty="0"/>
          </a:p>
        </p:txBody>
      </p:sp>
    </p:spTree>
    <p:extLst>
      <p:ext uri="{BB962C8B-B14F-4D97-AF65-F5344CB8AC3E}">
        <p14:creationId xmlns:p14="http://schemas.microsoft.com/office/powerpoint/2010/main" val="1261418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Lucida Sans" panose="020B0602030504020204" pitchFamily="34" charset="0"/>
                <a:ea typeface="Lucida Sans" panose="020B0602030504020204" pitchFamily="34" charset="0"/>
                <a:cs typeface="Lucida Sans" panose="020B0602030504020204" pitchFamily="34" charset="0"/>
              </a:rPr>
              <a:t>JCVI statement on vaccine dose prioritization in response to the monkeypox outbreak: </a:t>
            </a:r>
            <a:r>
              <a:rPr lang="en-GB" sz="2800" dirty="0"/>
              <a:t>https://www.gov.uk/government/publications/monkeypox-outbreak-jcvi-statement-on-vaccine-dose-prioritisation-september-2022/jcvi-statement-on-vaccine-dose-prioritisation-in-response-to-the-monkeypox-outbreak </a:t>
            </a:r>
          </a:p>
          <a:p>
            <a:pPr>
              <a:defRPr/>
            </a:pPr>
            <a:endParaRPr lang="en-GB" sz="1800" dirty="0"/>
          </a:p>
          <a:p>
            <a:pPr marL="0" marR="0" lvl="0" indent="0" algn="l" defTabSz="914400">
              <a:lnSpc>
                <a:spcPct val="100000"/>
              </a:lnSpc>
              <a:spcBef>
                <a:spcPts val="0"/>
              </a:spcBef>
              <a:spcAft>
                <a:spcPts val="0"/>
              </a:spcAft>
              <a:buClrTx/>
              <a:buSzTx/>
              <a:buFontTx/>
              <a:buNone/>
              <a:tabLst/>
              <a:defRPr/>
            </a:pPr>
            <a:r>
              <a:rPr lang="en-GB" sz="1800" dirty="0"/>
              <a:t>Source and further information: </a:t>
            </a:r>
            <a:r>
              <a:rPr lang="en-GB" sz="1800" dirty="0">
                <a:hlinkClick r:id="rId3"/>
              </a:rPr>
              <a:t>The Green Book chapter 29</a:t>
            </a:r>
            <a:endParaRPr lang="en-US" sz="1800" dirty="0">
              <a:ea typeface="Calibri"/>
              <a:cs typeface="Calibri"/>
            </a:endParaRPr>
          </a:p>
          <a:p>
            <a:endParaRPr lang="en-GB" sz="1800" dirty="0">
              <a:effectLst/>
            </a:endParaRPr>
          </a:p>
          <a:p>
            <a:endParaRPr lang="en-GB" sz="1800" dirty="0">
              <a:effectLst/>
            </a:endParaRPr>
          </a:p>
          <a:p>
            <a:r>
              <a:rPr lang="en-GB" sz="1800" dirty="0">
                <a:effectLst/>
              </a:rPr>
              <a:t>Frey SE, Wald A, Edupuganti S, et al. Comparison of lyophilized versus liquid modified vaccinia Ankara (MVA) formulations and subcutaneous versus intradermal routes of administration in healthy vaccinia-naïve subjects. Vaccine 2015;33:5225-5234.</a:t>
            </a:r>
            <a:endParaRPr lang="en-GB" sz="1800" dirty="0">
              <a:effectLst/>
              <a:ea typeface="Calibri"/>
              <a:cs typeface="Calibri"/>
            </a:endParaRPr>
          </a:p>
          <a:p>
            <a:endParaRPr lang="en-GB" sz="1800" dirty="0">
              <a:effectLst/>
            </a:endParaRPr>
          </a:p>
          <a:p>
            <a:r>
              <a:rPr lang="en-GB" sz="1800" dirty="0">
                <a:effectLst/>
              </a:rPr>
              <a:t>Brooks JT, Marks P et al. </a:t>
            </a:r>
            <a:r>
              <a:rPr lang="en-GB" sz="1800" b="0" dirty="0"/>
              <a:t>Intradermal Vaccination for Monkeypox — Benefits for Individual and Public Health. The New England Journal of Medicine 2022; </a:t>
            </a:r>
            <a:r>
              <a:rPr lang="en-GB" sz="1800" dirty="0">
                <a:effectLst/>
              </a:rPr>
              <a:t>DOI: 10.1056/NEJMp2211311, </a:t>
            </a:r>
            <a:r>
              <a:rPr lang="en-GB" sz="1800" b="0" dirty="0"/>
              <a:t>www.nejm.org/doi/full/10.1056/NEJMp2211311 </a:t>
            </a:r>
            <a:endParaRPr lang="en-GB" sz="1800" b="0" dirty="0">
              <a:ea typeface="Calibri"/>
              <a:cs typeface="Calibri"/>
            </a:endParaRPr>
          </a:p>
          <a:p>
            <a:endParaRPr lang="en-GB" sz="1800"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a:effectLst/>
                <a:latin typeface="Lucida Sans"/>
                <a:ea typeface="Lucida Sans" panose="020B0602030504020204" pitchFamily="34" charset="0"/>
                <a:cs typeface="Lucida Sans" panose="020B0602030504020204" pitchFamily="34" charset="0"/>
              </a:rPr>
              <a:t>Dalton AF, Diallo AO, Chard AN, Moulia DLet al. Estimated Effectiveness of Jynneos Vaccine in Preventing Mpox: A Multijurisdictional Case-Control Study — United States, August 19, 2022-March 31, 2023. MMWR Morb Mortal Wkly Rep. 2023 May 19;72(20):553-558. Doi.org/10.15585/mmwr.mm7220a3. </a:t>
            </a:r>
            <a:r>
              <a:rPr lang="en-US" sz="2800" u="sng" dirty="0">
                <a:solidFill>
                  <a:srgbClr val="0000FF"/>
                </a:solidFill>
                <a:effectLst/>
                <a:latin typeface="Lucida Sans"/>
                <a:ea typeface="Lucida Sans" panose="020B0602030504020204" pitchFamily="34" charset="0"/>
                <a:cs typeface="Lucida Sans" panose="020B0602030504020204" pitchFamily="34" charset="0"/>
                <a:hlinkClick r:id="rId4"/>
              </a:rPr>
              <a:t>www.cdc.gov/mmwr/volumes/72/wr/pdfs/mm7220a3-H.pdf</a:t>
            </a:r>
            <a:endParaRPr lang="en-GB" sz="2800" dirty="0">
              <a:effectLst/>
              <a:latin typeface="Lucida Sans"/>
              <a:ea typeface="Lucida Sans" panose="020B0602030504020204" pitchFamily="34" charset="0"/>
              <a:cs typeface="Lucida Sans" panose="020B0602030504020204" pitchFamily="34" charset="0"/>
            </a:endParaRPr>
          </a:p>
          <a:p>
            <a:endParaRPr lang="en-GB" sz="1800" b="0" dirty="0"/>
          </a:p>
          <a:p>
            <a:pPr marL="80645">
              <a:lnSpc>
                <a:spcPct val="101000"/>
              </a:lnSpc>
              <a:spcBef>
                <a:spcPts val="280"/>
              </a:spcBef>
              <a:spcAft>
                <a:spcPts val="0"/>
              </a:spcAft>
            </a:pPr>
            <a:endParaRPr lang="en-GB" sz="1800" dirty="0">
              <a:effectLst/>
              <a:latin typeface="Lucida Sans" panose="020B0602030504020204" pitchFamily="34" charset="0"/>
              <a:ea typeface="Lucida Sans" panose="020B0602030504020204" pitchFamily="34" charset="0"/>
              <a:cs typeface="Lucida Sans" panose="020B0602030504020204" pitchFamily="34" charset="0"/>
            </a:endParaRPr>
          </a:p>
        </p:txBody>
      </p:sp>
      <p:sp>
        <p:nvSpPr>
          <p:cNvPr id="4" name="Slide Number Placeholder 3"/>
          <p:cNvSpPr>
            <a:spLocks noGrp="1"/>
          </p:cNvSpPr>
          <p:nvPr>
            <p:ph type="sldNum" sz="quarter" idx="5"/>
          </p:nvPr>
        </p:nvSpPr>
        <p:spPr/>
        <p:txBody>
          <a:bodyPr/>
          <a:lstStyle/>
          <a:p>
            <a:fld id="{43064EAD-90E7-4E2F-9BA2-EB3158278DFE}" type="slidenum">
              <a:rPr lang="en-US" smtClean="0"/>
              <a:t>31</a:t>
            </a:fld>
            <a:endParaRPr lang="en-US" dirty="0"/>
          </a:p>
        </p:txBody>
      </p:sp>
    </p:spTree>
    <p:extLst>
      <p:ext uri="{BB962C8B-B14F-4D97-AF65-F5344CB8AC3E}">
        <p14:creationId xmlns:p14="http://schemas.microsoft.com/office/powerpoint/2010/main" val="329807083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32</a:t>
            </a:fld>
            <a:endParaRPr lang="en-US" dirty="0"/>
          </a:p>
        </p:txBody>
      </p:sp>
    </p:spTree>
    <p:extLst>
      <p:ext uri="{BB962C8B-B14F-4D97-AF65-F5344CB8AC3E}">
        <p14:creationId xmlns:p14="http://schemas.microsoft.com/office/powerpoint/2010/main" val="234107664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33</a:t>
            </a:fld>
            <a:endParaRPr lang="en-US" dirty="0"/>
          </a:p>
        </p:txBody>
      </p:sp>
    </p:spTree>
    <p:extLst>
      <p:ext uri="{BB962C8B-B14F-4D97-AF65-F5344CB8AC3E}">
        <p14:creationId xmlns:p14="http://schemas.microsoft.com/office/powerpoint/2010/main" val="286731160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3064EAD-90E7-4E2F-9BA2-EB3158278DFE}" type="slidenum">
              <a:rPr lang="en-US" smtClean="0"/>
              <a:t>37</a:t>
            </a:fld>
            <a:endParaRPr lang="en-US" dirty="0"/>
          </a:p>
        </p:txBody>
      </p:sp>
    </p:spTree>
    <p:extLst>
      <p:ext uri="{BB962C8B-B14F-4D97-AF65-F5344CB8AC3E}">
        <p14:creationId xmlns:p14="http://schemas.microsoft.com/office/powerpoint/2010/main" val="28423958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300"/>
              </a:spcAft>
            </a:pPr>
            <a:r>
              <a:rPr lang="en-US" dirty="0">
                <a:latin typeface="Arial"/>
                <a:ea typeface="Times New Roman" panose="02020603050405020304" pitchFamily="18" charset="0"/>
                <a:cs typeface="Times New Roman"/>
              </a:rPr>
              <a:t>While </a:t>
            </a:r>
            <a:r>
              <a:rPr lang="en-GB" dirty="0" err="1">
                <a:effectLst/>
                <a:latin typeface="Arial"/>
                <a:ea typeface="Times New Roman" panose="02020603050405020304" pitchFamily="18" charset="0"/>
                <a:cs typeface="Arial"/>
              </a:rPr>
              <a:t>Imvanex</a:t>
            </a:r>
            <a:r>
              <a:rPr lang="en-GB" baseline="30000" dirty="0">
                <a:effectLst/>
                <a:latin typeface="Arial"/>
                <a:ea typeface="Times New Roman" panose="02020603050405020304" pitchFamily="18" charset="0"/>
                <a:cs typeface="Arial"/>
              </a:rPr>
              <a:t>® </a:t>
            </a:r>
            <a:r>
              <a:rPr lang="en-US" dirty="0">
                <a:latin typeface="Arial"/>
                <a:ea typeface="Times New Roman" panose="02020603050405020304" pitchFamily="18" charset="0"/>
                <a:cs typeface="Times New Roman"/>
              </a:rPr>
              <a:t>is the name of the European product, </a:t>
            </a:r>
            <a:r>
              <a:rPr lang="en-US" dirty="0">
                <a:effectLst/>
                <a:latin typeface="Arial"/>
                <a:ea typeface="Times New Roman" panose="02020603050405020304" pitchFamily="18" charset="0"/>
                <a:cs typeface="Times New Roman"/>
              </a:rPr>
              <a:t>Jynneos</a:t>
            </a:r>
            <a:r>
              <a:rPr lang="en-GB" baseline="30000" dirty="0">
                <a:effectLst/>
                <a:latin typeface="Arial"/>
                <a:ea typeface="Times New Roman" panose="02020603050405020304" pitchFamily="18" charset="0"/>
                <a:cs typeface="Times New Roman"/>
              </a:rPr>
              <a:t>®</a:t>
            </a:r>
            <a:r>
              <a:rPr lang="en-US" dirty="0">
                <a:effectLst/>
                <a:latin typeface="Arial"/>
                <a:ea typeface="Times New Roman" panose="02020603050405020304" pitchFamily="18" charset="0"/>
                <a:cs typeface="Times New Roman"/>
              </a:rPr>
              <a:t> is the </a:t>
            </a:r>
            <a:r>
              <a:rPr lang="en-US" dirty="0">
                <a:latin typeface="Arial"/>
                <a:ea typeface="Times New Roman" panose="02020603050405020304" pitchFamily="18" charset="0"/>
                <a:cs typeface="Times New Roman"/>
              </a:rPr>
              <a:t>name of the US-licensed version, </a:t>
            </a:r>
            <a:r>
              <a:rPr lang="en-US" dirty="0">
                <a:effectLst/>
                <a:latin typeface="Arial"/>
                <a:ea typeface="Times New Roman" panose="02020603050405020304" pitchFamily="18" charset="0"/>
                <a:cs typeface="Times New Roman"/>
              </a:rPr>
              <a:t>both</a:t>
            </a:r>
            <a:r>
              <a:rPr lang="en-GB" dirty="0">
                <a:effectLst/>
                <a:latin typeface="Arial"/>
                <a:ea typeface="Times New Roman" panose="02020603050405020304" pitchFamily="18" charset="0"/>
                <a:cs typeface="Times New Roman"/>
              </a:rPr>
              <a:t> of which are developed by Bavarian Nordic</a:t>
            </a:r>
            <a:r>
              <a:rPr lang="en-US" dirty="0">
                <a:effectLst/>
                <a:latin typeface="Arial"/>
                <a:ea typeface="Times New Roman" panose="02020603050405020304" pitchFamily="18" charset="0"/>
                <a:cs typeface="Times New Roman"/>
              </a:rPr>
              <a:t> </a:t>
            </a:r>
          </a:p>
          <a:p>
            <a:pPr>
              <a:spcAft>
                <a:spcPts val="300"/>
              </a:spcAft>
            </a:pPr>
            <a:endParaRPr lang="en-US" dirty="0">
              <a:effectLst/>
              <a:latin typeface="Arial"/>
              <a:ea typeface="Times New Roman" panose="02020603050405020304" pitchFamily="18" charset="0"/>
              <a:cs typeface="Times New Roman"/>
            </a:endParaRPr>
          </a:p>
          <a:p>
            <a:pPr>
              <a:spcAft>
                <a:spcPts val="300"/>
              </a:spcAft>
            </a:pPr>
            <a:r>
              <a:rPr lang="en-US" dirty="0">
                <a:latin typeface="Arial"/>
                <a:ea typeface="Times New Roman" panose="02020603050405020304" pitchFamily="18" charset="0"/>
                <a:cs typeface="Times New Roman"/>
              </a:rPr>
              <a:t>To ensure sufficient vaccine was available, </a:t>
            </a:r>
            <a:r>
              <a:rPr lang="en-US" dirty="0">
                <a:effectLst/>
                <a:latin typeface="Arial"/>
                <a:ea typeface="Times New Roman" panose="02020603050405020304" pitchFamily="18" charset="0"/>
                <a:cs typeface="Times New Roman"/>
              </a:rPr>
              <a:t>Jynneos</a:t>
            </a:r>
            <a:r>
              <a:rPr lang="en-GB" baseline="30000" dirty="0">
                <a:effectLst/>
                <a:latin typeface="Arial"/>
                <a:ea typeface="Times New Roman" panose="02020603050405020304" pitchFamily="18" charset="0"/>
                <a:cs typeface="Times New Roman"/>
              </a:rPr>
              <a:t>®</a:t>
            </a:r>
            <a:r>
              <a:rPr lang="en-US" dirty="0">
                <a:effectLst/>
                <a:latin typeface="Arial"/>
                <a:ea typeface="Times New Roman" panose="02020603050405020304" pitchFamily="18" charset="0"/>
                <a:cs typeface="Times New Roman"/>
              </a:rPr>
              <a:t> was urgently procured in the UK </a:t>
            </a:r>
            <a:r>
              <a:rPr lang="en-GB" dirty="0">
                <a:latin typeface="Arial"/>
                <a:ea typeface="Times New Roman" panose="02020603050405020304" pitchFamily="18" charset="0"/>
                <a:cs typeface="Times New Roman"/>
              </a:rPr>
              <a:t>to manage </a:t>
            </a:r>
            <a:r>
              <a:rPr lang="en-GB" dirty="0">
                <a:effectLst/>
                <a:latin typeface="Arial"/>
                <a:ea typeface="Times New Roman" panose="02020603050405020304" pitchFamily="18" charset="0"/>
                <a:cs typeface="Times New Roman"/>
              </a:rPr>
              <a:t>the 2022 clade II mpox outbreak </a:t>
            </a:r>
            <a:r>
              <a:rPr lang="en-GB" dirty="0">
                <a:latin typeface="Arial"/>
                <a:ea typeface="Times New Roman" panose="02020603050405020304" pitchFamily="18" charset="0"/>
                <a:cs typeface="Times New Roman"/>
              </a:rPr>
              <a:t>the MHRA granted a ‘batch specific variation’ for the </a:t>
            </a:r>
            <a:r>
              <a:rPr lang="en-GB" dirty="0">
                <a:effectLst/>
                <a:latin typeface="Arial"/>
                <a:ea typeface="Times New Roman" panose="02020603050405020304" pitchFamily="18" charset="0"/>
                <a:cs typeface="Times New Roman"/>
              </a:rPr>
              <a:t>FDP00072 batch (expiry date 31 July 2025) of Jynneos</a:t>
            </a:r>
            <a:r>
              <a:rPr lang="en-GB" baseline="30000" dirty="0">
                <a:effectLst/>
                <a:latin typeface="Arial"/>
                <a:ea typeface="Times New Roman" panose="02020603050405020304" pitchFamily="18" charset="0"/>
                <a:cs typeface="Times New Roman"/>
              </a:rPr>
              <a:t>® </a:t>
            </a:r>
            <a:r>
              <a:rPr lang="en-GB" dirty="0">
                <a:latin typeface="Arial"/>
                <a:cs typeface="Times New Roman"/>
              </a:rPr>
              <a:t>which enabled importation into the UK for use.</a:t>
            </a:r>
            <a:r>
              <a:rPr lang="en-GB" dirty="0">
                <a:effectLst/>
                <a:latin typeface="Arial"/>
                <a:ea typeface="Times New Roman" panose="02020603050405020304" pitchFamily="18" charset="0"/>
                <a:cs typeface="Times New Roman"/>
              </a:rPr>
              <a:t> This is the only batch of </a:t>
            </a:r>
            <a:r>
              <a:rPr lang="en-US" dirty="0">
                <a:effectLst/>
                <a:latin typeface="Arial"/>
                <a:ea typeface="Times New Roman" panose="02020603050405020304" pitchFamily="18" charset="0"/>
                <a:cs typeface="Times New Roman"/>
              </a:rPr>
              <a:t>Jynneos</a:t>
            </a:r>
            <a:r>
              <a:rPr lang="en-GB" baseline="30000" dirty="0">
                <a:effectLst/>
                <a:latin typeface="Arial"/>
                <a:ea typeface="Times New Roman" panose="02020603050405020304" pitchFamily="18" charset="0"/>
                <a:cs typeface="Times New Roman"/>
              </a:rPr>
              <a:t>®</a:t>
            </a:r>
            <a:r>
              <a:rPr lang="en-US" dirty="0">
                <a:effectLst/>
                <a:latin typeface="Arial"/>
                <a:ea typeface="Times New Roman" panose="02020603050405020304" pitchFamily="18" charset="0"/>
                <a:cs typeface="Times New Roman"/>
              </a:rPr>
              <a:t> </a:t>
            </a:r>
            <a:r>
              <a:rPr lang="en-GB" dirty="0">
                <a:effectLst/>
                <a:latin typeface="Arial"/>
                <a:ea typeface="Times New Roman" panose="02020603050405020304" pitchFamily="18" charset="0"/>
                <a:cs typeface="Times New Roman"/>
              </a:rPr>
              <a:t>that can be used under the national mpox vaccine PGD. </a:t>
            </a:r>
            <a:r>
              <a:rPr lang="en-GB" dirty="0">
                <a:effectLst/>
                <a:latin typeface="Arial"/>
                <a:ea typeface="Times New Roman" panose="02020603050405020304" pitchFamily="18" charset="0"/>
                <a:cs typeface="Arial"/>
              </a:rPr>
              <a:t>Any batch of Imvanex</a:t>
            </a:r>
            <a:r>
              <a:rPr lang="en-GB" baseline="30000" dirty="0">
                <a:effectLst/>
                <a:latin typeface="Arial"/>
                <a:ea typeface="Times New Roman" panose="02020603050405020304" pitchFamily="18" charset="0"/>
                <a:cs typeface="Arial"/>
              </a:rPr>
              <a:t>® </a:t>
            </a:r>
            <a:r>
              <a:rPr lang="en-GB" dirty="0">
                <a:effectLst/>
                <a:latin typeface="Arial"/>
                <a:ea typeface="Times New Roman" panose="02020603050405020304" pitchFamily="18" charset="0"/>
                <a:cs typeface="Arial"/>
              </a:rPr>
              <a:t>can be used under the PGD</a:t>
            </a:r>
            <a:endParaRPr lang="en-GB" dirty="0">
              <a:latin typeface="Arial"/>
              <a:cs typeface="Arial"/>
            </a:endParaRPr>
          </a:p>
          <a:p>
            <a:endParaRPr lang="en-GB" dirty="0"/>
          </a:p>
        </p:txBody>
      </p:sp>
      <p:sp>
        <p:nvSpPr>
          <p:cNvPr id="4" name="Slide Number Placeholder 3"/>
          <p:cNvSpPr>
            <a:spLocks noGrp="1"/>
          </p:cNvSpPr>
          <p:nvPr>
            <p:ph type="sldNum" sz="quarter" idx="5"/>
          </p:nvPr>
        </p:nvSpPr>
        <p:spPr/>
        <p:txBody>
          <a:bodyPr/>
          <a:lstStyle/>
          <a:p>
            <a:fld id="{43064EAD-90E7-4E2F-9BA2-EB3158278DFE}" type="slidenum">
              <a:rPr lang="en-US" smtClean="0"/>
              <a:t>38</a:t>
            </a:fld>
            <a:endParaRPr lang="en-US" dirty="0"/>
          </a:p>
        </p:txBody>
      </p:sp>
    </p:spTree>
    <p:extLst>
      <p:ext uri="{BB962C8B-B14F-4D97-AF65-F5344CB8AC3E}">
        <p14:creationId xmlns:p14="http://schemas.microsoft.com/office/powerpoint/2010/main" val="96839996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Image source: chapter 4 of the Green Book: </a:t>
            </a:r>
            <a:r>
              <a:rPr lang="en-GB" dirty="0"/>
              <a:t>https://www.gov.uk/government/publications/immunisation-procedures-the-green-book-chapter-4</a:t>
            </a:r>
          </a:p>
          <a:p>
            <a:endParaRPr lang="en-US" dirty="0"/>
          </a:p>
        </p:txBody>
      </p:sp>
      <p:sp>
        <p:nvSpPr>
          <p:cNvPr id="4" name="Slide Number Placeholder 3"/>
          <p:cNvSpPr>
            <a:spLocks noGrp="1"/>
          </p:cNvSpPr>
          <p:nvPr>
            <p:ph type="sldNum" sz="quarter" idx="5"/>
          </p:nvPr>
        </p:nvSpPr>
        <p:spPr/>
        <p:txBody>
          <a:bodyPr/>
          <a:lstStyle/>
          <a:p>
            <a:fld id="{43064EAD-90E7-4E2F-9BA2-EB3158278DFE}" type="slidenum">
              <a:rPr lang="en-US" smtClean="0"/>
              <a:t>41</a:t>
            </a:fld>
            <a:endParaRPr lang="en-US" dirty="0"/>
          </a:p>
        </p:txBody>
      </p:sp>
    </p:spTree>
    <p:extLst>
      <p:ext uri="{BB962C8B-B14F-4D97-AF65-F5344CB8AC3E}">
        <p14:creationId xmlns:p14="http://schemas.microsoft.com/office/powerpoint/2010/main" val="256896583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3064EAD-90E7-4E2F-9BA2-EB3158278DFE}" type="slidenum">
              <a:rPr lang="en-US" smtClean="0"/>
              <a:t>44</a:t>
            </a:fld>
            <a:endParaRPr lang="en-US" dirty="0"/>
          </a:p>
        </p:txBody>
      </p:sp>
    </p:spTree>
    <p:extLst>
      <p:ext uri="{BB962C8B-B14F-4D97-AF65-F5344CB8AC3E}">
        <p14:creationId xmlns:p14="http://schemas.microsoft.com/office/powerpoint/2010/main" val="119265096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endParaRPr lang="en-GB" dirty="0"/>
          </a:p>
        </p:txBody>
      </p:sp>
      <p:sp>
        <p:nvSpPr>
          <p:cNvPr id="4" name="Slide Number Placeholder 3"/>
          <p:cNvSpPr>
            <a:spLocks noGrp="1"/>
          </p:cNvSpPr>
          <p:nvPr>
            <p:ph type="sldNum" sz="quarter" idx="5"/>
          </p:nvPr>
        </p:nvSpPr>
        <p:spPr/>
        <p:txBody>
          <a:bodyPr/>
          <a:lstStyle/>
          <a:p>
            <a:fld id="{43064EAD-90E7-4E2F-9BA2-EB3158278DFE}" type="slidenum">
              <a:rPr lang="en-US" smtClean="0"/>
              <a:t>45</a:t>
            </a:fld>
            <a:endParaRPr lang="en-US" dirty="0"/>
          </a:p>
        </p:txBody>
      </p:sp>
    </p:spTree>
    <p:extLst>
      <p:ext uri="{BB962C8B-B14F-4D97-AF65-F5344CB8AC3E}">
        <p14:creationId xmlns:p14="http://schemas.microsoft.com/office/powerpoint/2010/main" val="396357032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3064EAD-90E7-4E2F-9BA2-EB3158278DFE}" type="slidenum">
              <a:rPr lang="en-US" smtClean="0"/>
              <a:t>46</a:t>
            </a:fld>
            <a:endParaRPr lang="en-US" dirty="0"/>
          </a:p>
        </p:txBody>
      </p:sp>
    </p:spTree>
    <p:extLst>
      <p:ext uri="{BB962C8B-B14F-4D97-AF65-F5344CB8AC3E}">
        <p14:creationId xmlns:p14="http://schemas.microsoft.com/office/powerpoint/2010/main" val="10440555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6306149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Image source: chapter 4 of the Green Book: </a:t>
            </a:r>
            <a:r>
              <a:rPr lang="en-GB" dirty="0"/>
              <a:t>https://www.gov.uk/government/publications/immunisation-procedures-the-green-book-chapter-4</a:t>
            </a:r>
          </a:p>
          <a:p>
            <a:endParaRPr lang="en-GB" dirty="0"/>
          </a:p>
        </p:txBody>
      </p:sp>
      <p:sp>
        <p:nvSpPr>
          <p:cNvPr id="4" name="Slide Number Placeholder 3"/>
          <p:cNvSpPr>
            <a:spLocks noGrp="1"/>
          </p:cNvSpPr>
          <p:nvPr>
            <p:ph type="sldNum" sz="quarter" idx="5"/>
          </p:nvPr>
        </p:nvSpPr>
        <p:spPr/>
        <p:txBody>
          <a:bodyPr/>
          <a:lstStyle/>
          <a:p>
            <a:fld id="{43064EAD-90E7-4E2F-9BA2-EB3158278DFE}" type="slidenum">
              <a:rPr lang="en-US" smtClean="0"/>
              <a:t>48</a:t>
            </a:fld>
            <a:endParaRPr lang="en-US" dirty="0"/>
          </a:p>
        </p:txBody>
      </p:sp>
    </p:spTree>
    <p:extLst>
      <p:ext uri="{BB962C8B-B14F-4D97-AF65-F5344CB8AC3E}">
        <p14:creationId xmlns:p14="http://schemas.microsoft.com/office/powerpoint/2010/main" val="350700757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 video is available on the Health Publications website : https://www.healthpublications.gov.uk/ViewArticle.html?sp=Sintradermalinjectiontechniqueformvabnvaccinesagainstmpox</a:t>
            </a:r>
          </a:p>
          <a:p>
            <a:endParaRPr lang="en-GB" dirty="0"/>
          </a:p>
        </p:txBody>
      </p:sp>
      <p:sp>
        <p:nvSpPr>
          <p:cNvPr id="4" name="Slide Number Placeholder 3"/>
          <p:cNvSpPr>
            <a:spLocks noGrp="1"/>
          </p:cNvSpPr>
          <p:nvPr>
            <p:ph type="sldNum" sz="quarter" idx="5"/>
          </p:nvPr>
        </p:nvSpPr>
        <p:spPr/>
        <p:txBody>
          <a:bodyPr/>
          <a:lstStyle/>
          <a:p>
            <a:fld id="{43064EAD-90E7-4E2F-9BA2-EB3158278DFE}" type="slidenum">
              <a:rPr lang="en-US" smtClean="0"/>
              <a:t>49</a:t>
            </a:fld>
            <a:endParaRPr lang="en-US" dirty="0"/>
          </a:p>
        </p:txBody>
      </p:sp>
    </p:spTree>
    <p:extLst>
      <p:ext uri="{BB962C8B-B14F-4D97-AF65-F5344CB8AC3E}">
        <p14:creationId xmlns:p14="http://schemas.microsoft.com/office/powerpoint/2010/main" val="147365153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green book chapter advises that ‘</a:t>
            </a:r>
            <a:r>
              <a:rPr lang="en-US" dirty="0"/>
              <a:t>If in an eligible exposure category, post exposure vaccination with MVA-BN should be given within 4 days of exposure, although it may be offered up to 14 days post exposure to potentially modify disease in those who are at higher risk of the complications of mpox – this includes </a:t>
            </a:r>
            <a:r>
              <a:rPr lang="en-US" b="1" dirty="0"/>
              <a:t>children (below the age of 5 years), pregnant women and individuals with severe immunosuppression </a:t>
            </a:r>
            <a:r>
              <a:rPr lang="en-US" dirty="0"/>
              <a:t>(see chapter 28a). People living with HIV who are virally suppressed and have a CD4 count greater than 200 cells/mm3, are not considered to be severely immunosuppressed for this purpose.’</a:t>
            </a:r>
            <a:endParaRPr lang="en-GB" dirty="0"/>
          </a:p>
        </p:txBody>
      </p:sp>
      <p:sp>
        <p:nvSpPr>
          <p:cNvPr id="4" name="Slide Number Placeholder 3"/>
          <p:cNvSpPr>
            <a:spLocks noGrp="1"/>
          </p:cNvSpPr>
          <p:nvPr>
            <p:ph type="sldNum" sz="quarter" idx="5"/>
          </p:nvPr>
        </p:nvSpPr>
        <p:spPr/>
        <p:txBody>
          <a:bodyPr/>
          <a:lstStyle/>
          <a:p>
            <a:fld id="{43064EAD-90E7-4E2F-9BA2-EB3158278DFE}" type="slidenum">
              <a:rPr lang="en-US" smtClean="0"/>
              <a:t>53</a:t>
            </a:fld>
            <a:endParaRPr lang="en-US" dirty="0"/>
          </a:p>
        </p:txBody>
      </p:sp>
    </p:spTree>
    <p:extLst>
      <p:ext uri="{BB962C8B-B14F-4D97-AF65-F5344CB8AC3E}">
        <p14:creationId xmlns:p14="http://schemas.microsoft.com/office/powerpoint/2010/main" val="393003700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3064EAD-90E7-4E2F-9BA2-EB3158278DFE}" type="slidenum">
              <a:rPr lang="en-US" smtClean="0"/>
              <a:t>54</a:t>
            </a:fld>
            <a:endParaRPr lang="en-US" dirty="0"/>
          </a:p>
        </p:txBody>
      </p:sp>
    </p:spTree>
    <p:extLst>
      <p:ext uri="{BB962C8B-B14F-4D97-AF65-F5344CB8AC3E}">
        <p14:creationId xmlns:p14="http://schemas.microsoft.com/office/powerpoint/2010/main" val="423186005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Routine pre-exposure vaccination may include people at occupational risk of exposure, such as healthcare workers in specialist roles such as labs where pox viruses are handled, staff working in HCID units and those undertakings environmental decontamination around cases of mpox. It is likely that GBMSM at high risk of exposure who attend sexual health services may also be eligible for routine vaccination in due course. </a:t>
            </a:r>
          </a:p>
          <a:p>
            <a:endParaRPr lang="en-US" b="1" dirty="0"/>
          </a:p>
          <a:p>
            <a:r>
              <a:rPr lang="en-US" b="1" dirty="0"/>
              <a:t>This training slide set is for healthcare practitioners who will be involved in administration of MVA-BN vaccine as an outbreak control measure during an outbreak or incident, or who will be involved in administration of post exposure MVA-BN vaccination. </a:t>
            </a:r>
          </a:p>
          <a:p>
            <a:endParaRPr lang="en-US" b="1" dirty="0"/>
          </a:p>
          <a:p>
            <a:r>
              <a:rPr lang="en-US" b="1" dirty="0"/>
              <a:t>Routine pre-exposure vaccination is not covered in detail in this slide set. Separate training resources will be available for healthcare practitioners involved in delivery of the routine programme. </a:t>
            </a:r>
          </a:p>
          <a:p>
            <a:endParaRPr lang="en-GB" dirty="0"/>
          </a:p>
        </p:txBody>
      </p:sp>
      <p:sp>
        <p:nvSpPr>
          <p:cNvPr id="4" name="Slide Number Placeholder 3"/>
          <p:cNvSpPr>
            <a:spLocks noGrp="1"/>
          </p:cNvSpPr>
          <p:nvPr>
            <p:ph type="sldNum" sz="quarter" idx="5"/>
          </p:nvPr>
        </p:nvSpPr>
        <p:spPr/>
        <p:txBody>
          <a:bodyPr/>
          <a:lstStyle/>
          <a:p>
            <a:fld id="{43064EAD-90E7-4E2F-9BA2-EB3158278DFE}" type="slidenum">
              <a:rPr lang="en-US" smtClean="0"/>
              <a:t>58</a:t>
            </a:fld>
            <a:endParaRPr lang="en-US" dirty="0"/>
          </a:p>
        </p:txBody>
      </p:sp>
    </p:spTree>
    <p:extLst>
      <p:ext uri="{BB962C8B-B14F-4D97-AF65-F5344CB8AC3E}">
        <p14:creationId xmlns:p14="http://schemas.microsoft.com/office/powerpoint/2010/main" val="78083864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Routine pre-exposure vaccination may include people at occupational risk of exposure, such as healthcare workers in specialist roles such as labs where pox viruses are handled, staff working in HCID units and those undertakings environmental decontamination around cases of mpox. It is likely that GBMSM at high risk of exposure who attend sexual health services may also be eligible for routine vaccination in due course. </a:t>
            </a:r>
          </a:p>
          <a:p>
            <a:endParaRPr lang="en-US" b="1" dirty="0"/>
          </a:p>
          <a:p>
            <a:r>
              <a:rPr lang="en-US" b="1" dirty="0"/>
              <a:t>This training slide set is for healthcare practitioners who will be involved in administration of MVA-BN vaccine as an outbreak control measure during an outbreak or incident, or who will be involved in administration of post exposure MVA-BN vaccination. </a:t>
            </a:r>
          </a:p>
          <a:p>
            <a:endParaRPr lang="en-US" b="1" dirty="0"/>
          </a:p>
          <a:p>
            <a:r>
              <a:rPr lang="en-US" b="1" dirty="0"/>
              <a:t>Routine pre-exposure vaccination is not covered in detail in this slide set. Separate training resources will be available for healthcare practitioners involved in delivery of the routine programme. </a:t>
            </a:r>
          </a:p>
        </p:txBody>
      </p:sp>
      <p:sp>
        <p:nvSpPr>
          <p:cNvPr id="4" name="Slide Number Placeholder 3"/>
          <p:cNvSpPr>
            <a:spLocks noGrp="1"/>
          </p:cNvSpPr>
          <p:nvPr>
            <p:ph type="sldNum" sz="quarter" idx="5"/>
          </p:nvPr>
        </p:nvSpPr>
        <p:spPr/>
        <p:txBody>
          <a:bodyPr/>
          <a:lstStyle/>
          <a:p>
            <a:fld id="{43064EAD-90E7-4E2F-9BA2-EB3158278DFE}" type="slidenum">
              <a:rPr lang="en-US" smtClean="0"/>
              <a:t>59</a:t>
            </a:fld>
            <a:endParaRPr lang="en-US" dirty="0"/>
          </a:p>
        </p:txBody>
      </p:sp>
    </p:spTree>
    <p:extLst>
      <p:ext uri="{BB962C8B-B14F-4D97-AF65-F5344CB8AC3E}">
        <p14:creationId xmlns:p14="http://schemas.microsoft.com/office/powerpoint/2010/main" val="14813750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Routine pre-exposure vaccination may include people at occupational risk of exposure, such as healthcare workers in specialist roles such as labs where pox viruses are handled, staff working in HCID units and those undertakings environmental decontamination around cases of mpox. It is likely that GBMSM at high risk of exposure who attend sexual health services may also be eligible for routine vaccination in due course. </a:t>
            </a:r>
          </a:p>
          <a:p>
            <a:endParaRPr lang="en-US" b="1" dirty="0"/>
          </a:p>
          <a:p>
            <a:r>
              <a:rPr lang="en-US" b="1" dirty="0"/>
              <a:t>This training slide set is for healthcare practitioners who will be involved in administration of MVA-BN vaccine as an outbreak control measure during an outbreak or incident, or who will be involved in administration of post exposure MVA-BN vaccination. </a:t>
            </a:r>
          </a:p>
          <a:p>
            <a:endParaRPr lang="en-US" b="1" dirty="0"/>
          </a:p>
          <a:p>
            <a:r>
              <a:rPr lang="en-US" b="1" dirty="0"/>
              <a:t>Routine pre-exposure vaccination is not covered in detail in this slide set. Separate training resources will be available for healthcare practitioners involved in delivery of the routine programme. </a:t>
            </a:r>
          </a:p>
        </p:txBody>
      </p:sp>
      <p:sp>
        <p:nvSpPr>
          <p:cNvPr id="4" name="Slide Number Placeholder 3"/>
          <p:cNvSpPr>
            <a:spLocks noGrp="1"/>
          </p:cNvSpPr>
          <p:nvPr>
            <p:ph type="sldNum" sz="quarter" idx="5"/>
          </p:nvPr>
        </p:nvSpPr>
        <p:spPr/>
        <p:txBody>
          <a:bodyPr/>
          <a:lstStyle/>
          <a:p>
            <a:fld id="{43064EAD-90E7-4E2F-9BA2-EB3158278DFE}" type="slidenum">
              <a:rPr lang="en-US" smtClean="0"/>
              <a:t>61</a:t>
            </a:fld>
            <a:endParaRPr lang="en-US" dirty="0"/>
          </a:p>
        </p:txBody>
      </p:sp>
    </p:spTree>
    <p:extLst>
      <p:ext uri="{BB962C8B-B14F-4D97-AF65-F5344CB8AC3E}">
        <p14:creationId xmlns:p14="http://schemas.microsoft.com/office/powerpoint/2010/main" val="125175540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3064EAD-90E7-4E2F-9BA2-EB3158278DFE}" type="slidenum">
              <a:rPr lang="en-US" smtClean="0"/>
              <a:t>66</a:t>
            </a:fld>
            <a:endParaRPr lang="en-US" dirty="0"/>
          </a:p>
        </p:txBody>
      </p:sp>
    </p:spTree>
    <p:extLst>
      <p:ext uri="{BB962C8B-B14F-4D97-AF65-F5344CB8AC3E}">
        <p14:creationId xmlns:p14="http://schemas.microsoft.com/office/powerpoint/2010/main" val="329092490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ヒラギノ角ゴ Pro W3" pitchFamily="84" charset="-128"/>
                <a:cs typeface="ヒラギノ角ゴ Pro W3" pitchFamily="84" charset="-128"/>
              </a:rPr>
              <a:t>Please refer to the disease specific chapter (chapter 29) and chapter 6 of the Green Book for information</a:t>
            </a:r>
            <a:r>
              <a:rPr lang="en-GB" sz="1200" kern="1200" baseline="0" dirty="0">
                <a:solidFill>
                  <a:schemeClr val="tx1"/>
                </a:solidFill>
                <a:effectLst/>
                <a:latin typeface="+mn-lt"/>
                <a:ea typeface="ヒラギノ角ゴ Pro W3" pitchFamily="84" charset="-128"/>
                <a:cs typeface="ヒラギノ角ゴ Pro W3" pitchFamily="84" charset="-128"/>
              </a:rPr>
              <a:t> on contraindications and special precautions. </a:t>
            </a:r>
            <a:endParaRPr lang="en-GB" sz="1200" kern="1200" dirty="0">
              <a:solidFill>
                <a:schemeClr val="tx1"/>
              </a:solidFill>
              <a:effectLst/>
              <a:latin typeface="+mn-lt"/>
              <a:ea typeface="ヒラギノ角ゴ Pro W3" pitchFamily="84" charset="-128"/>
              <a:cs typeface="ヒラギノ角ゴ Pro W3" pitchFamily="84" charset="-128"/>
            </a:endParaRPr>
          </a:p>
          <a:p>
            <a:endParaRPr lang="en-US" dirty="0"/>
          </a:p>
        </p:txBody>
      </p:sp>
      <p:sp>
        <p:nvSpPr>
          <p:cNvPr id="4" name="Slide Number Placeholder 3"/>
          <p:cNvSpPr>
            <a:spLocks noGrp="1"/>
          </p:cNvSpPr>
          <p:nvPr>
            <p:ph type="sldNum" sz="quarter" idx="5"/>
          </p:nvPr>
        </p:nvSpPr>
        <p:spPr/>
        <p:txBody>
          <a:bodyPr/>
          <a:lstStyle/>
          <a:p>
            <a:fld id="{43064EAD-90E7-4E2F-9BA2-EB3158278DFE}" type="slidenum">
              <a:rPr lang="en-US" smtClean="0"/>
              <a:t>67</a:t>
            </a:fld>
            <a:endParaRPr lang="en-US" dirty="0"/>
          </a:p>
        </p:txBody>
      </p:sp>
    </p:spTree>
    <p:extLst>
      <p:ext uri="{BB962C8B-B14F-4D97-AF65-F5344CB8AC3E}">
        <p14:creationId xmlns:p14="http://schemas.microsoft.com/office/powerpoint/2010/main" val="21256560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Lucida Sans" panose="020B0602030504020204" pitchFamily="34" charset="0"/>
                <a:ea typeface="Lucida Sans" panose="020B0602030504020204" pitchFamily="34" charset="0"/>
                <a:cs typeface="Lucida Sans" panose="020B0602030504020204" pitchFamily="34" charset="0"/>
              </a:rPr>
              <a:t>A very small number of possible reinfections have been reported globally (Hasra </a:t>
            </a:r>
            <a:r>
              <a:rPr lang="en-US" sz="1800" i="1" dirty="0">
                <a:effectLst/>
                <a:latin typeface="Lucida Sans" panose="020B0602030504020204" pitchFamily="34" charset="0"/>
                <a:ea typeface="Lucida Sans" panose="020B0602030504020204" pitchFamily="34" charset="0"/>
                <a:cs typeface="Lucida Sans" panose="020B0602030504020204" pitchFamily="34" charset="0"/>
              </a:rPr>
              <a:t>et al</a:t>
            </a:r>
            <a:r>
              <a:rPr lang="en-US" sz="1800" dirty="0">
                <a:effectLst/>
                <a:latin typeface="Lucida Sans" panose="020B0602030504020204" pitchFamily="34" charset="0"/>
                <a:ea typeface="Lucida Sans" panose="020B0602030504020204" pitchFamily="34" charset="0"/>
                <a:cs typeface="Lucida Sans" panose="020B0602030504020204" pitchFamily="34" charset="0"/>
              </a:rPr>
              <a:t>, 2024, Li </a:t>
            </a:r>
            <a:r>
              <a:rPr lang="en-US" sz="1800" i="1" dirty="0">
                <a:effectLst/>
                <a:latin typeface="Lucida Sans" panose="020B0602030504020204" pitchFamily="34" charset="0"/>
                <a:ea typeface="Lucida Sans" panose="020B0602030504020204" pitchFamily="34" charset="0"/>
                <a:cs typeface="Lucida Sans" panose="020B0602030504020204" pitchFamily="34" charset="0"/>
              </a:rPr>
              <a:t>et al,</a:t>
            </a:r>
            <a:r>
              <a:rPr lang="en-US" sz="1800" dirty="0">
                <a:effectLst/>
                <a:latin typeface="Lucida Sans" panose="020B0602030504020204" pitchFamily="34" charset="0"/>
                <a:ea typeface="Lucida Sans" panose="020B0602030504020204" pitchFamily="34" charset="0"/>
                <a:cs typeface="Lucida Sans" panose="020B0602030504020204" pitchFamily="34" charset="0"/>
              </a:rPr>
              <a:t> 2024). </a:t>
            </a:r>
          </a:p>
          <a:p>
            <a:endParaRPr lang="en-US" sz="1800" dirty="0">
              <a:effectLst/>
              <a:latin typeface="Lucida Sans" panose="020B0602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Lucida Sans" panose="020B0602030504020204" pitchFamily="34" charset="0"/>
                <a:ea typeface="Lucida Sans" panose="020B0602030504020204" pitchFamily="34" charset="0"/>
                <a:cs typeface="Lucida Sans" panose="020B0602030504020204" pitchFamily="34" charset="0"/>
              </a:rPr>
              <a:t>Hazra A, Zucker J, Bell E, et al. Mpox in people with past infection or a complete vaccination course: a global case series. Lancet Infect Dis. 2024 Jan;24(1):57-64. doi.org/10.1016/S1473-3099(23)00492-9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Lucida Sans" panose="020B0602030504020204" pitchFamily="34" charset="0"/>
              <a:ea typeface="Lucida Sans" panose="020B0602030504020204" pitchFamily="34" charset="0"/>
              <a:cs typeface="Lucida Sans" panose="020B0602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spc="-10" dirty="0">
                <a:effectLst/>
                <a:latin typeface="Lucida Sans" panose="020B0602030504020204" pitchFamily="34" charset="0"/>
                <a:ea typeface="Lucida Sans" panose="020B0602030504020204" pitchFamily="34" charset="0"/>
                <a:cs typeface="Lucida Sans" panose="020B0602030504020204" pitchFamily="34" charset="0"/>
              </a:rPr>
              <a:t>Li T, Li Z, Xia Y, Long J, Qi L. Mpox reinfection: A rapid systematic review of case reports. Infect Med (Beijing). 2024 Feb 25;3(1):100096. doi: 10.1016/j.imj.2024.100096. PMID: 38586545; PMCID: PMC10998266.</a:t>
            </a:r>
            <a:endParaRPr lang="en-GB" sz="1800" dirty="0">
              <a:effectLst/>
              <a:latin typeface="Lucida Sans" panose="020B0602030504020204" pitchFamily="34" charset="0"/>
              <a:ea typeface="Lucida Sans" panose="020B0602030504020204" pitchFamily="34" charset="0"/>
              <a:cs typeface="Lucida Sans" panose="020B0602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Lucida Sans" panose="020B0602030504020204" pitchFamily="34" charset="0"/>
              <a:ea typeface="Lucida Sans" panose="020B0602030504020204" pitchFamily="34" charset="0"/>
              <a:cs typeface="Lucida Sans" panose="020B0602030504020204" pitchFamily="34" charset="0"/>
            </a:endParaRPr>
          </a:p>
          <a:p>
            <a:endParaRPr lang="en-US" sz="1800" dirty="0">
              <a:effectLst/>
              <a:latin typeface="Lucida Sans" panose="020B0602030504020204" pitchFamily="34" charset="0"/>
            </a:endParaRPr>
          </a:p>
          <a:p>
            <a:endParaRPr lang="en-GB" dirty="0"/>
          </a:p>
        </p:txBody>
      </p:sp>
      <p:sp>
        <p:nvSpPr>
          <p:cNvPr id="4" name="Slide Number Placeholder 3"/>
          <p:cNvSpPr>
            <a:spLocks noGrp="1"/>
          </p:cNvSpPr>
          <p:nvPr>
            <p:ph type="sldNum" sz="quarter" idx="5"/>
          </p:nvPr>
        </p:nvSpPr>
        <p:spPr/>
        <p:txBody>
          <a:bodyPr/>
          <a:lstStyle/>
          <a:p>
            <a:fld id="{43064EAD-90E7-4E2F-9BA2-EB3158278DFE}" type="slidenum">
              <a:rPr lang="en-US" smtClean="0"/>
              <a:t>68</a:t>
            </a:fld>
            <a:endParaRPr lang="en-US" dirty="0"/>
          </a:p>
        </p:txBody>
      </p:sp>
    </p:spTree>
    <p:extLst>
      <p:ext uri="{BB962C8B-B14F-4D97-AF65-F5344CB8AC3E}">
        <p14:creationId xmlns:p14="http://schemas.microsoft.com/office/powerpoint/2010/main" val="8754232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3064EAD-90E7-4E2F-9BA2-EB3158278DFE}" type="slidenum">
              <a:rPr lang="en-US" smtClean="0"/>
              <a:t>6</a:t>
            </a:fld>
            <a:endParaRPr lang="en-US" dirty="0"/>
          </a:p>
        </p:txBody>
      </p:sp>
    </p:spTree>
    <p:extLst>
      <p:ext uri="{BB962C8B-B14F-4D97-AF65-F5344CB8AC3E}">
        <p14:creationId xmlns:p14="http://schemas.microsoft.com/office/powerpoint/2010/main" val="308875298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During the 2022 mpox clade II outbreak, 87 English children (median age 5 years) received one MVA–BN dose as post-exposure vaccination. None developed any serious adverse events or developed mpox disease after vaccination. Of survey respondents, 36% reported no symptoms, 40% reported injection-site reactions only, and 24% reported systemic symptoms with or without local reactions (Ladhani </a:t>
            </a:r>
            <a:r>
              <a:rPr lang="en-US" i="1" dirty="0"/>
              <a:t>et al, 2023</a:t>
            </a:r>
            <a:r>
              <a:rPr lang="en-US" dirty="0"/>
              <a:t>).</a:t>
            </a:r>
          </a:p>
          <a:p>
            <a:endParaRPr lang="en-US" sz="1800" dirty="0">
              <a:effectLst/>
              <a:latin typeface="Lucida Sans" panose="020B0602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Lucida Sans"/>
                <a:ea typeface="Lucida Sans" panose="020B0602030504020204" pitchFamily="34" charset="0"/>
                <a:cs typeface="Lucida Sans" panose="020B0602030504020204" pitchFamily="34" charset="0"/>
              </a:rPr>
              <a:t>Ladhani SN, Dowell AC, Jones S, Hicks B, Rowe C, Begum J, Wailblinger D, Wright J, Owens S, Pickering A, Shilltoe B, McMaster P, Whittaker E, Zuo J, Powell A, Amirthalingam G, Mandal S, Lopez-Bernal J, Ramsay ME, Kissane N, Bell M, Watson H, Ho D, Hallis B, Otter A, Moss P, Cohen J. Early evaluation of the safety, reactogenicity, and immune response after a single dose of modified vaccinia Ankara-Bavaria Nordic vaccine against mpox in children: a national outbreak response. Lancet Infect Dis. 2023 Sep;23(9):1042-1050. doi.org/10.1016/S1473-3099(23)00270-0.</a:t>
            </a:r>
            <a:endParaRPr lang="en-GB" sz="1800" dirty="0">
              <a:effectLst/>
              <a:latin typeface="Lucida Sans"/>
              <a:ea typeface="Lucida Sans" panose="020B0602030504020204" pitchFamily="34" charset="0"/>
              <a:cs typeface="Lucida Sans" panose="020B0602030504020204" pitchFamily="34" charset="0"/>
            </a:endParaRPr>
          </a:p>
          <a:p>
            <a:endParaRPr lang="en-US" sz="1800" dirty="0">
              <a:effectLst/>
              <a:latin typeface="Lucida Sans" panose="020B0602030504020204" pitchFamily="34" charset="0"/>
            </a:endParaRPr>
          </a:p>
          <a:p>
            <a:endParaRPr lang="en-GB" dirty="0"/>
          </a:p>
        </p:txBody>
      </p:sp>
      <p:sp>
        <p:nvSpPr>
          <p:cNvPr id="4" name="Slide Number Placeholder 3"/>
          <p:cNvSpPr>
            <a:spLocks noGrp="1"/>
          </p:cNvSpPr>
          <p:nvPr>
            <p:ph type="sldNum" sz="quarter" idx="5"/>
          </p:nvPr>
        </p:nvSpPr>
        <p:spPr/>
        <p:txBody>
          <a:bodyPr/>
          <a:lstStyle/>
          <a:p>
            <a:fld id="{43064EAD-90E7-4E2F-9BA2-EB3158278DFE}" type="slidenum">
              <a:rPr lang="en-US" smtClean="0"/>
              <a:t>69</a:t>
            </a:fld>
            <a:endParaRPr lang="en-US" dirty="0"/>
          </a:p>
        </p:txBody>
      </p:sp>
    </p:spTree>
    <p:extLst>
      <p:ext uri="{BB962C8B-B14F-4D97-AF65-F5344CB8AC3E}">
        <p14:creationId xmlns:p14="http://schemas.microsoft.com/office/powerpoint/2010/main" val="395523184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80645">
              <a:lnSpc>
                <a:spcPct val="101000"/>
              </a:lnSpc>
              <a:spcBef>
                <a:spcPts val="280"/>
              </a:spcBef>
              <a:spcAft>
                <a:spcPts val="0"/>
              </a:spcAft>
            </a:pPr>
            <a:r>
              <a:rPr lang="en-US" sz="1800" dirty="0">
                <a:effectLst/>
                <a:latin typeface="Lucida Sans" panose="020B0602030504020204" pitchFamily="34" charset="0"/>
                <a:ea typeface="Lucida Sans" panose="020B0602030504020204" pitchFamily="34" charset="0"/>
                <a:cs typeface="Lucida Sans" panose="020B0602030504020204" pitchFamily="34" charset="0"/>
              </a:rPr>
              <a:t>Pischel L, Martini BA, Yu Y, Cacesse D, Tracy M, Kharbanda K, Ahmed N, Patel K, Grimshaw AA, Malik AA, Goshua G, Omer SB. Vaccine effectiveness of 3rd generation mpox vaccines against mpox infection and disease severity: A systematic review and meta-analysis. Vaccine,</a:t>
            </a:r>
            <a:endParaRPr lang="en-GB" sz="1800" dirty="0">
              <a:effectLst/>
              <a:latin typeface="Lucida Sans" panose="020B0602030504020204" pitchFamily="34" charset="0"/>
              <a:ea typeface="Lucida Sans" panose="020B0602030504020204" pitchFamily="34" charset="0"/>
              <a:cs typeface="Lucida Sans" panose="020B0602030504020204" pitchFamily="34" charset="0"/>
            </a:endParaRPr>
          </a:p>
          <a:p>
            <a:pPr marL="80645">
              <a:lnSpc>
                <a:spcPct val="101000"/>
              </a:lnSpc>
              <a:spcBef>
                <a:spcPts val="280"/>
              </a:spcBef>
              <a:spcAft>
                <a:spcPts val="0"/>
              </a:spcAft>
            </a:pPr>
            <a:r>
              <a:rPr lang="en-US" sz="1800" dirty="0">
                <a:effectLst/>
                <a:latin typeface="Lucida Sans" panose="020B0602030504020204" pitchFamily="34" charset="0"/>
                <a:ea typeface="Lucida Sans" panose="020B0602030504020204" pitchFamily="34" charset="0"/>
                <a:cs typeface="Lucida Sans" panose="020B0602030504020204" pitchFamily="34" charset="0"/>
              </a:rPr>
              <a:t>2024 </a:t>
            </a:r>
            <a:r>
              <a:rPr lang="en-US" sz="1800" u="sng" dirty="0">
                <a:solidFill>
                  <a:srgbClr val="0000FF"/>
                </a:solidFill>
                <a:effectLst/>
                <a:latin typeface="Lucida Sans" panose="020B0602030504020204" pitchFamily="34" charset="0"/>
                <a:ea typeface="Lucida Sans" panose="020B0602030504020204" pitchFamily="34" charset="0"/>
                <a:cs typeface="Lucida Sans" panose="020B0602030504020204" pitchFamily="34" charset="0"/>
                <a:hlinkClick r:id="rId3"/>
              </a:rPr>
              <a:t>https://doi.org/10.1016/j.vaccine.2024.06.021</a:t>
            </a:r>
            <a:endParaRPr lang="en-GB" sz="1800" dirty="0">
              <a:effectLst/>
              <a:latin typeface="Lucida Sans" panose="020B0602030504020204" pitchFamily="34" charset="0"/>
              <a:ea typeface="Lucida Sans" panose="020B0602030504020204" pitchFamily="34" charset="0"/>
              <a:cs typeface="Lucida Sans" panose="020B0602030504020204" pitchFamily="34" charset="0"/>
            </a:endParaRPr>
          </a:p>
          <a:p>
            <a:endParaRPr lang="en-GB" dirty="0"/>
          </a:p>
          <a:p>
            <a:pPr marL="80645" marR="95885">
              <a:lnSpc>
                <a:spcPct val="101000"/>
              </a:lnSpc>
              <a:spcBef>
                <a:spcPts val="280"/>
              </a:spcBef>
              <a:spcAft>
                <a:spcPts val="0"/>
              </a:spcAft>
            </a:pPr>
            <a:r>
              <a:rPr lang="en-US" sz="1800" dirty="0">
                <a:effectLst/>
                <a:latin typeface="Lucida Sans" panose="020B0602030504020204" pitchFamily="34" charset="0"/>
                <a:ea typeface="Lucida Sans" panose="020B0602030504020204" pitchFamily="34" charset="0"/>
                <a:cs typeface="Lucida Sans" panose="020B0602030504020204" pitchFamily="34" charset="0"/>
              </a:rPr>
              <a:t>Yeganeh N, Yin S, Moir O, Danza P, Kim M, Finn L, Fisher R, Kulkarni S, Perez M, Poortinga K, Garland W, Foo C, Haddix M, Archer R, Frey N, Balter S, Singhal R, Kim A. Effectiveness of JYNNEOS vaccine against symptomatic mpox disease in adult men in Los Angeles County, August 29, 2022 to January 1, 2023. Vaccine. 2024 Aug 13;42(20):125987. Doi.org/10.1016/j.vaccine.2024.05.035.</a:t>
            </a:r>
            <a:endParaRPr lang="en-GB" sz="1800" dirty="0">
              <a:effectLst/>
              <a:latin typeface="Lucida Sans" panose="020B0602030504020204" pitchFamily="34" charset="0"/>
              <a:ea typeface="Lucida Sans" panose="020B0602030504020204" pitchFamily="34" charset="0"/>
              <a:cs typeface="Lucida Sans" panose="020B0602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Lucida Sans" panose="020B0602030504020204" pitchFamily="34" charset="0"/>
              <a:ea typeface="Lucida Sans" panose="020B0602030504020204" pitchFamily="34" charset="0"/>
              <a:cs typeface="Lucida Sans" panose="020B0602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Lucida Sans" panose="020B0602030504020204" pitchFamily="34" charset="0"/>
                <a:ea typeface="Lucida Sans" panose="020B0602030504020204" pitchFamily="34" charset="0"/>
                <a:cs typeface="Lucida Sans" panose="020B0602030504020204" pitchFamily="34" charset="0"/>
              </a:rPr>
              <a:t>Dalton AF, Diallo AO, Chard AN, Moulia DLet al. Estimated Effectiveness of Jynneos Vaccine in Preventing Mpox: A Multijurisdictional Case-Control Study — United States, August 19, 2022-March 31, 2023. MMWR Morb Mortal Wkly Rep. 2023 May 19;72(20):553-558. Doi.org/10.15585/mmwr.mm7220a3. </a:t>
            </a:r>
            <a:r>
              <a:rPr lang="en-US" sz="1800" u="sng" dirty="0">
                <a:solidFill>
                  <a:srgbClr val="0000FF"/>
                </a:solidFill>
                <a:effectLst/>
                <a:latin typeface="Lucida Sans" panose="020B0602030504020204" pitchFamily="34" charset="0"/>
                <a:ea typeface="Lucida Sans" panose="020B0602030504020204" pitchFamily="34" charset="0"/>
                <a:cs typeface="Lucida Sans" panose="020B0602030504020204" pitchFamily="34" charset="0"/>
                <a:hlinkClick r:id="rId4"/>
              </a:rPr>
              <a:t>www.cdc.gov/mmwr/volumes/72/wr/pdfs/mm7220a3-H.pdf</a:t>
            </a:r>
            <a:endParaRPr lang="en-GB" sz="1800" dirty="0">
              <a:effectLst/>
              <a:latin typeface="Lucida Sans" panose="020B0602030504020204" pitchFamily="34" charset="0"/>
              <a:ea typeface="Lucida Sans" panose="020B0602030504020204" pitchFamily="34" charset="0"/>
              <a:cs typeface="Lucida Sans" panose="020B0602030504020204" pitchFamily="34" charset="0"/>
            </a:endParaRPr>
          </a:p>
          <a:p>
            <a:endParaRPr lang="en-GB" dirty="0"/>
          </a:p>
        </p:txBody>
      </p:sp>
      <p:sp>
        <p:nvSpPr>
          <p:cNvPr id="4" name="Slide Number Placeholder 3"/>
          <p:cNvSpPr>
            <a:spLocks noGrp="1"/>
          </p:cNvSpPr>
          <p:nvPr>
            <p:ph type="sldNum" sz="quarter" idx="5"/>
          </p:nvPr>
        </p:nvSpPr>
        <p:spPr/>
        <p:txBody>
          <a:bodyPr/>
          <a:lstStyle/>
          <a:p>
            <a:fld id="{43064EAD-90E7-4E2F-9BA2-EB3158278DFE}" type="slidenum">
              <a:rPr lang="en-US" smtClean="0"/>
              <a:t>73</a:t>
            </a:fld>
            <a:endParaRPr lang="en-US" dirty="0"/>
          </a:p>
        </p:txBody>
      </p:sp>
    </p:spTree>
    <p:extLst>
      <p:ext uri="{BB962C8B-B14F-4D97-AF65-F5344CB8AC3E}">
        <p14:creationId xmlns:p14="http://schemas.microsoft.com/office/powerpoint/2010/main" val="58817866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Arial" panose="020B0604020202020204" pitchFamily="34" charset="0"/>
                <a:ea typeface="Times New Roman" panose="02020603050405020304" pitchFamily="18" charset="0"/>
                <a:cs typeface="Arial" panose="020B0604020202020204" pitchFamily="34" charset="0"/>
              </a:rPr>
              <a:t>Currently, there are no data on administering MVA-BN at the same time as other vaccines. However, it can be co-administered with other vaccines in accordance with </a:t>
            </a:r>
            <a:r>
              <a:rPr lang="en-US" sz="1800" u="sng" dirty="0">
                <a:solidFill>
                  <a:srgbClr val="0000FF"/>
                </a:solidFill>
                <a:effectLst/>
                <a:latin typeface="Arial" panose="020B0604020202020204" pitchFamily="34" charset="0"/>
                <a:ea typeface="Times New Roman" panose="02020603050405020304" pitchFamily="18" charset="0"/>
                <a:cs typeface="Arial" panose="020B0604020202020204" pitchFamily="34" charset="0"/>
                <a:hlinkClick r:id="rId3"/>
              </a:rPr>
              <a:t>Chapter 29</a:t>
            </a:r>
            <a:r>
              <a:rPr lang="en-US" sz="1800" dirty="0">
                <a:effectLst/>
                <a:latin typeface="Arial" panose="020B0604020202020204" pitchFamily="34" charset="0"/>
                <a:ea typeface="Times New Roman" panose="02020603050405020304" pitchFamily="18" charset="0"/>
                <a:cs typeface="Arial" panose="020B0604020202020204" pitchFamily="34" charset="0"/>
              </a:rPr>
              <a:t>. </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43064EAD-90E7-4E2F-9BA2-EB3158278DFE}" type="slidenum">
              <a:rPr lang="en-US" smtClean="0"/>
              <a:t>74</a:t>
            </a:fld>
            <a:endParaRPr lang="en-US" dirty="0"/>
          </a:p>
        </p:txBody>
      </p:sp>
    </p:spTree>
    <p:extLst>
      <p:ext uri="{BB962C8B-B14F-4D97-AF65-F5344CB8AC3E}">
        <p14:creationId xmlns:p14="http://schemas.microsoft.com/office/powerpoint/2010/main" val="95069811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Lucida Sans" panose="020B0602030504020204" pitchFamily="34" charset="0"/>
                <a:ea typeface="Lucida Sans" panose="020B0602030504020204" pitchFamily="34" charset="0"/>
                <a:cs typeface="Lucida Sans" panose="020B0602030504020204" pitchFamily="34" charset="0"/>
              </a:rPr>
              <a:t>WHO 2013, Frey </a:t>
            </a:r>
            <a:r>
              <a:rPr lang="en-US" sz="1800" i="1" dirty="0">
                <a:effectLst/>
                <a:latin typeface="Lucida Sans" panose="020B0602030504020204" pitchFamily="34" charset="0"/>
                <a:ea typeface="Lucida Sans" panose="020B0602030504020204" pitchFamily="34" charset="0"/>
                <a:cs typeface="Lucida Sans" panose="020B0602030504020204" pitchFamily="34" charset="0"/>
              </a:rPr>
              <a:t>et al, </a:t>
            </a:r>
            <a:r>
              <a:rPr lang="en-US" sz="1800" dirty="0">
                <a:effectLst/>
                <a:latin typeface="Lucida Sans" panose="020B0602030504020204" pitchFamily="34" charset="0"/>
                <a:ea typeface="Lucida Sans" panose="020B0602030504020204" pitchFamily="34" charset="0"/>
                <a:cs typeface="Lucida Sans" panose="020B0602030504020204" pitchFamily="34" charset="0"/>
              </a:rPr>
              <a:t>2007, </a:t>
            </a:r>
            <a:r>
              <a:rPr lang="en-US" sz="1800" spc="-10" dirty="0">
                <a:effectLst/>
                <a:latin typeface="Lucida Sans" panose="020B0602030504020204" pitchFamily="34" charset="0"/>
                <a:ea typeface="Lucida Sans" panose="020B0602030504020204" pitchFamily="34" charset="0"/>
                <a:cs typeface="Lucida Sans" panose="020B0602030504020204" pitchFamily="34" charset="0"/>
              </a:rPr>
              <a:t>Vollmar</a:t>
            </a:r>
            <a:r>
              <a:rPr lang="en-US" sz="1800" spc="-25" dirty="0">
                <a:effectLst/>
                <a:latin typeface="Lucida Sans" panose="020B0602030504020204" pitchFamily="34" charset="0"/>
                <a:ea typeface="Lucida Sans" panose="020B0602030504020204" pitchFamily="34" charset="0"/>
                <a:cs typeface="Lucida Sans" panose="020B0602030504020204" pitchFamily="34" charset="0"/>
              </a:rPr>
              <a:t> </a:t>
            </a:r>
            <a:r>
              <a:rPr lang="en-US" sz="1800" i="1" spc="-10" dirty="0">
                <a:effectLst/>
                <a:latin typeface="Lucida Sans" panose="020B0602030504020204" pitchFamily="34" charset="0"/>
                <a:ea typeface="Lucida Sans" panose="020B0602030504020204" pitchFamily="34" charset="0"/>
                <a:cs typeface="Lucida Sans" panose="020B0602030504020204" pitchFamily="34" charset="0"/>
              </a:rPr>
              <a:t>et</a:t>
            </a:r>
            <a:r>
              <a:rPr lang="en-US" sz="1800" i="1" spc="-25" dirty="0">
                <a:effectLst/>
                <a:latin typeface="Lucida Sans" panose="020B0602030504020204" pitchFamily="34" charset="0"/>
                <a:ea typeface="Lucida Sans" panose="020B0602030504020204" pitchFamily="34" charset="0"/>
                <a:cs typeface="Lucida Sans" panose="020B0602030504020204" pitchFamily="34" charset="0"/>
              </a:rPr>
              <a:t> </a:t>
            </a:r>
            <a:r>
              <a:rPr lang="en-US" sz="1800" i="1" spc="-10" dirty="0">
                <a:effectLst/>
                <a:latin typeface="Lucida Sans" panose="020B0602030504020204" pitchFamily="34" charset="0"/>
                <a:ea typeface="Lucida Sans" panose="020B0602030504020204" pitchFamily="34" charset="0"/>
                <a:cs typeface="Lucida Sans" panose="020B0602030504020204" pitchFamily="34" charset="0"/>
              </a:rPr>
              <a:t>al,</a:t>
            </a:r>
            <a:r>
              <a:rPr lang="en-US" sz="1800" i="1" spc="-25" dirty="0">
                <a:effectLst/>
                <a:latin typeface="Lucida Sans" panose="020B0602030504020204" pitchFamily="34" charset="0"/>
                <a:ea typeface="Lucida Sans" panose="020B0602030504020204" pitchFamily="34" charset="0"/>
                <a:cs typeface="Lucida Sans" panose="020B0602030504020204" pitchFamily="34" charset="0"/>
              </a:rPr>
              <a:t> </a:t>
            </a:r>
            <a:r>
              <a:rPr lang="en-US" sz="1800" spc="-10" dirty="0">
                <a:effectLst/>
                <a:latin typeface="Lucida Sans" panose="020B0602030504020204" pitchFamily="34" charset="0"/>
                <a:ea typeface="Lucida Sans" panose="020B0602030504020204" pitchFamily="34" charset="0"/>
                <a:cs typeface="Lucida Sans" panose="020B0602030504020204" pitchFamily="34" charset="0"/>
              </a:rPr>
              <a:t>2006,</a:t>
            </a:r>
            <a:r>
              <a:rPr lang="en-US" sz="1800" spc="-25" dirty="0">
                <a:effectLst/>
                <a:latin typeface="Lucida Sans" panose="020B0602030504020204" pitchFamily="34" charset="0"/>
                <a:ea typeface="Lucida Sans" panose="020B0602030504020204" pitchFamily="34" charset="0"/>
                <a:cs typeface="Lucida Sans" panose="020B0602030504020204" pitchFamily="34" charset="0"/>
              </a:rPr>
              <a:t> </a:t>
            </a:r>
            <a:r>
              <a:rPr lang="en-US" sz="1800" spc="-10" dirty="0">
                <a:effectLst/>
                <a:latin typeface="Lucida Sans" panose="020B0602030504020204" pitchFamily="34" charset="0"/>
                <a:ea typeface="Lucida Sans" panose="020B0602030504020204" pitchFamily="34" charset="0"/>
                <a:cs typeface="Lucida Sans" panose="020B0602030504020204" pitchFamily="34" charset="0"/>
              </a:rPr>
              <a:t>von</a:t>
            </a:r>
            <a:r>
              <a:rPr lang="en-US" sz="1800" spc="-25" dirty="0">
                <a:effectLst/>
                <a:latin typeface="Lucida Sans" panose="020B0602030504020204" pitchFamily="34" charset="0"/>
                <a:ea typeface="Lucida Sans" panose="020B0602030504020204" pitchFamily="34" charset="0"/>
                <a:cs typeface="Lucida Sans" panose="020B0602030504020204" pitchFamily="34" charset="0"/>
              </a:rPr>
              <a:t> </a:t>
            </a:r>
            <a:r>
              <a:rPr lang="en-US" sz="1800" spc="-10" dirty="0">
                <a:effectLst/>
                <a:latin typeface="Lucida Sans" panose="020B0602030504020204" pitchFamily="34" charset="0"/>
                <a:ea typeface="Lucida Sans" panose="020B0602030504020204" pitchFamily="34" charset="0"/>
                <a:cs typeface="Lucida Sans" panose="020B0602030504020204" pitchFamily="34" charset="0"/>
              </a:rPr>
              <a:t>Krempelhuber</a:t>
            </a:r>
            <a:r>
              <a:rPr lang="en-US" sz="1800" spc="-25" dirty="0">
                <a:effectLst/>
                <a:latin typeface="Lucida Sans" panose="020B0602030504020204" pitchFamily="34" charset="0"/>
                <a:ea typeface="Lucida Sans" panose="020B0602030504020204" pitchFamily="34" charset="0"/>
                <a:cs typeface="Lucida Sans" panose="020B0602030504020204" pitchFamily="34" charset="0"/>
              </a:rPr>
              <a:t> </a:t>
            </a:r>
            <a:r>
              <a:rPr lang="en-US" sz="1800" i="1" spc="-10" dirty="0">
                <a:effectLst/>
                <a:latin typeface="Lucida Sans" panose="020B0602030504020204" pitchFamily="34" charset="0"/>
                <a:ea typeface="Lucida Sans" panose="020B0602030504020204" pitchFamily="34" charset="0"/>
                <a:cs typeface="Lucida Sans" panose="020B0602030504020204" pitchFamily="34" charset="0"/>
              </a:rPr>
              <a:t>et</a:t>
            </a:r>
            <a:r>
              <a:rPr lang="en-US" sz="1800" i="1" spc="-25" dirty="0">
                <a:effectLst/>
                <a:latin typeface="Lucida Sans" panose="020B0602030504020204" pitchFamily="34" charset="0"/>
                <a:ea typeface="Lucida Sans" panose="020B0602030504020204" pitchFamily="34" charset="0"/>
                <a:cs typeface="Lucida Sans" panose="020B0602030504020204" pitchFamily="34" charset="0"/>
              </a:rPr>
              <a:t> </a:t>
            </a:r>
            <a:r>
              <a:rPr lang="en-US" sz="1800" i="1" spc="-10" dirty="0">
                <a:effectLst/>
                <a:latin typeface="Lucida Sans" panose="020B0602030504020204" pitchFamily="34" charset="0"/>
                <a:ea typeface="Lucida Sans" panose="020B0602030504020204" pitchFamily="34" charset="0"/>
                <a:cs typeface="Lucida Sans" panose="020B0602030504020204" pitchFamily="34" charset="0"/>
              </a:rPr>
              <a:t>al,</a:t>
            </a:r>
            <a:r>
              <a:rPr lang="en-US" sz="1800" i="1" spc="-25" dirty="0">
                <a:effectLst/>
                <a:latin typeface="Lucida Sans" panose="020B0602030504020204" pitchFamily="34" charset="0"/>
                <a:ea typeface="Lucida Sans" panose="020B0602030504020204" pitchFamily="34" charset="0"/>
                <a:cs typeface="Lucida Sans" panose="020B0602030504020204" pitchFamily="34" charset="0"/>
              </a:rPr>
              <a:t> </a:t>
            </a:r>
            <a:r>
              <a:rPr lang="en-US" sz="1800" spc="-10" dirty="0">
                <a:effectLst/>
                <a:latin typeface="Lucida Sans" panose="020B0602030504020204" pitchFamily="34" charset="0"/>
                <a:ea typeface="Lucida Sans" panose="020B0602030504020204" pitchFamily="34" charset="0"/>
                <a:cs typeface="Lucida Sans" panose="020B0602030504020204" pitchFamily="34" charset="0"/>
              </a:rPr>
              <a:t>2010,</a:t>
            </a:r>
            <a:r>
              <a:rPr lang="en-US" sz="1800" spc="-25" dirty="0">
                <a:effectLst/>
                <a:latin typeface="Lucida Sans" panose="020B0602030504020204" pitchFamily="34" charset="0"/>
                <a:ea typeface="Lucida Sans" panose="020B0602030504020204" pitchFamily="34" charset="0"/>
                <a:cs typeface="Lucida Sans" panose="020B0602030504020204" pitchFamily="34" charset="0"/>
              </a:rPr>
              <a:t> </a:t>
            </a:r>
            <a:r>
              <a:rPr lang="en-US" sz="1800" spc="-10" dirty="0">
                <a:effectLst/>
                <a:latin typeface="Lucida Sans" panose="020B0602030504020204" pitchFamily="34" charset="0"/>
                <a:ea typeface="Lucida Sans" panose="020B0602030504020204" pitchFamily="34" charset="0"/>
                <a:cs typeface="Lucida Sans" panose="020B0602030504020204" pitchFamily="34" charset="0"/>
              </a:rPr>
              <a:t>Greenberg</a:t>
            </a:r>
            <a:r>
              <a:rPr lang="en-US" sz="1800" spc="-25" dirty="0">
                <a:effectLst/>
                <a:latin typeface="Lucida Sans" panose="020B0602030504020204" pitchFamily="34" charset="0"/>
                <a:ea typeface="Lucida Sans" panose="020B0602030504020204" pitchFamily="34" charset="0"/>
                <a:cs typeface="Lucida Sans" panose="020B0602030504020204" pitchFamily="34" charset="0"/>
              </a:rPr>
              <a:t> </a:t>
            </a:r>
            <a:r>
              <a:rPr lang="en-US" sz="1800" i="1" spc="-10" dirty="0">
                <a:effectLst/>
                <a:latin typeface="Lucida Sans" panose="020B0602030504020204" pitchFamily="34" charset="0"/>
                <a:ea typeface="Lucida Sans" panose="020B0602030504020204" pitchFamily="34" charset="0"/>
                <a:cs typeface="Lucida Sans" panose="020B0602030504020204" pitchFamily="34" charset="0"/>
              </a:rPr>
              <a:t>et</a:t>
            </a:r>
            <a:r>
              <a:rPr lang="en-US" sz="1800" i="1" spc="-25" dirty="0">
                <a:effectLst/>
                <a:latin typeface="Lucida Sans" panose="020B0602030504020204" pitchFamily="34" charset="0"/>
                <a:ea typeface="Lucida Sans" panose="020B0602030504020204" pitchFamily="34" charset="0"/>
                <a:cs typeface="Lucida Sans" panose="020B0602030504020204" pitchFamily="34" charset="0"/>
              </a:rPr>
              <a:t> </a:t>
            </a:r>
            <a:r>
              <a:rPr lang="en-US" sz="1800" i="1" spc="-10" dirty="0">
                <a:effectLst/>
                <a:latin typeface="Lucida Sans" panose="020B0602030504020204" pitchFamily="34" charset="0"/>
                <a:ea typeface="Lucida Sans" panose="020B0602030504020204" pitchFamily="34" charset="0"/>
                <a:cs typeface="Lucida Sans" panose="020B0602030504020204" pitchFamily="34" charset="0"/>
              </a:rPr>
              <a:t>al,</a:t>
            </a:r>
            <a:r>
              <a:rPr lang="en-US" sz="1800" i="1" spc="-25" dirty="0">
                <a:effectLst/>
                <a:latin typeface="Lucida Sans" panose="020B0602030504020204" pitchFamily="34" charset="0"/>
                <a:ea typeface="Lucida Sans" panose="020B0602030504020204" pitchFamily="34" charset="0"/>
                <a:cs typeface="Lucida Sans" panose="020B0602030504020204" pitchFamily="34" charset="0"/>
              </a:rPr>
              <a:t> </a:t>
            </a:r>
            <a:r>
              <a:rPr lang="en-US" sz="1800" spc="-10" dirty="0">
                <a:effectLst/>
                <a:latin typeface="Lucida Sans" panose="020B0602030504020204" pitchFamily="34" charset="0"/>
                <a:ea typeface="Lucida Sans" panose="020B0602030504020204" pitchFamily="34" charset="0"/>
                <a:cs typeface="Lucida Sans" panose="020B0602030504020204" pitchFamily="34" charset="0"/>
              </a:rPr>
              <a:t>2013</a:t>
            </a:r>
          </a:p>
          <a:p>
            <a:endParaRPr lang="en-US" sz="1800" spc="-10" dirty="0">
              <a:effectLst/>
              <a:latin typeface="Lucida Sans" panose="020B0602030504020204" pitchFamily="34" charset="0"/>
              <a:ea typeface="Lucida Sans" panose="020B0602030504020204" pitchFamily="34" charset="0"/>
              <a:cs typeface="Lucida Sans" panose="020B0602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spc="-10" dirty="0">
                <a:effectLst/>
                <a:latin typeface="Lucida Sans" panose="020B0602030504020204" pitchFamily="34" charset="0"/>
                <a:ea typeface="Lucida Sans" panose="020B0602030504020204" pitchFamily="34" charset="0"/>
                <a:cs typeface="Lucida Sans" panose="020B0602030504020204" pitchFamily="34" charset="0"/>
              </a:rPr>
              <a:t>World Health Organisation (WHO) (2013) Summary report on first, second and third generation smallpox </a:t>
            </a:r>
            <a:r>
              <a:rPr lang="en-US" sz="1800" dirty="0">
                <a:effectLst/>
                <a:latin typeface="Lucida Sans" panose="020B0602030504020204" pitchFamily="34" charset="0"/>
                <a:ea typeface="Lucida Sans" panose="020B0602030504020204" pitchFamily="34" charset="0"/>
                <a:cs typeface="Lucida Sans" panose="020B0602030504020204" pitchFamily="34" charset="0"/>
              </a:rPr>
              <a:t>vaccines. Geneva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Lucida Sans" panose="020B0602030504020204" pitchFamily="34" charset="0"/>
              <a:ea typeface="Lucida Sans" panose="020B0602030504020204" pitchFamily="34" charset="0"/>
              <a:cs typeface="Lucida Sans" panose="020B0602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Lucida Sans" panose="020B0602030504020204" pitchFamily="34" charset="0"/>
                <a:ea typeface="Lucida Sans" panose="020B0602030504020204" pitchFamily="34" charset="0"/>
                <a:cs typeface="Lucida Sans" panose="020B0602030504020204" pitchFamily="34" charset="0"/>
              </a:rPr>
              <a:t>Frey</a:t>
            </a:r>
            <a:r>
              <a:rPr lang="en-US" sz="1800" spc="-50" dirty="0">
                <a:effectLst/>
                <a:latin typeface="Lucida Sans" panose="020B0602030504020204" pitchFamily="34" charset="0"/>
                <a:ea typeface="Lucida Sans" panose="020B0602030504020204" pitchFamily="34" charset="0"/>
                <a:cs typeface="Lucida Sans" panose="020B0602030504020204" pitchFamily="34" charset="0"/>
              </a:rPr>
              <a:t> </a:t>
            </a:r>
            <a:r>
              <a:rPr lang="en-US" sz="1800" dirty="0">
                <a:effectLst/>
                <a:latin typeface="Lucida Sans" panose="020B0602030504020204" pitchFamily="34" charset="0"/>
                <a:ea typeface="Lucida Sans" panose="020B0602030504020204" pitchFamily="34" charset="0"/>
                <a:cs typeface="Lucida Sans" panose="020B0602030504020204" pitchFamily="34" charset="0"/>
              </a:rPr>
              <a:t>SE,</a:t>
            </a:r>
            <a:r>
              <a:rPr lang="en-US" sz="1800" spc="-45" dirty="0">
                <a:effectLst/>
                <a:latin typeface="Lucida Sans" panose="020B0602030504020204" pitchFamily="34" charset="0"/>
                <a:ea typeface="Lucida Sans" panose="020B0602030504020204" pitchFamily="34" charset="0"/>
                <a:cs typeface="Lucida Sans" panose="020B0602030504020204" pitchFamily="34" charset="0"/>
              </a:rPr>
              <a:t> </a:t>
            </a:r>
            <a:r>
              <a:rPr lang="en-US" sz="1800" dirty="0">
                <a:effectLst/>
                <a:latin typeface="Lucida Sans" panose="020B0602030504020204" pitchFamily="34" charset="0"/>
                <a:ea typeface="Lucida Sans" panose="020B0602030504020204" pitchFamily="34" charset="0"/>
                <a:cs typeface="Lucida Sans" panose="020B0602030504020204" pitchFamily="34" charset="0"/>
              </a:rPr>
              <a:t>Newman</a:t>
            </a:r>
            <a:r>
              <a:rPr lang="en-US" sz="1800" spc="-50" dirty="0">
                <a:effectLst/>
                <a:latin typeface="Lucida Sans" panose="020B0602030504020204" pitchFamily="34" charset="0"/>
                <a:ea typeface="Lucida Sans" panose="020B0602030504020204" pitchFamily="34" charset="0"/>
                <a:cs typeface="Lucida Sans" panose="020B0602030504020204" pitchFamily="34" charset="0"/>
              </a:rPr>
              <a:t> </a:t>
            </a:r>
            <a:r>
              <a:rPr lang="en-US" sz="1800" dirty="0">
                <a:effectLst/>
                <a:latin typeface="Lucida Sans" panose="020B0602030504020204" pitchFamily="34" charset="0"/>
                <a:ea typeface="Lucida Sans" panose="020B0602030504020204" pitchFamily="34" charset="0"/>
                <a:cs typeface="Lucida Sans" panose="020B0602030504020204" pitchFamily="34" charset="0"/>
              </a:rPr>
              <a:t>FK,</a:t>
            </a:r>
            <a:r>
              <a:rPr lang="en-US" sz="1800" spc="-45" dirty="0">
                <a:effectLst/>
                <a:latin typeface="Lucida Sans" panose="020B0602030504020204" pitchFamily="34" charset="0"/>
                <a:ea typeface="Lucida Sans" panose="020B0602030504020204" pitchFamily="34" charset="0"/>
                <a:cs typeface="Lucida Sans" panose="020B0602030504020204" pitchFamily="34" charset="0"/>
              </a:rPr>
              <a:t> </a:t>
            </a:r>
            <a:r>
              <a:rPr lang="en-US" sz="1800" dirty="0">
                <a:effectLst/>
                <a:latin typeface="Lucida Sans" panose="020B0602030504020204" pitchFamily="34" charset="0"/>
                <a:ea typeface="Lucida Sans" panose="020B0602030504020204" pitchFamily="34" charset="0"/>
                <a:cs typeface="Lucida Sans" panose="020B0602030504020204" pitchFamily="34" charset="0"/>
              </a:rPr>
              <a:t>Kennedy</a:t>
            </a:r>
            <a:r>
              <a:rPr lang="en-US" sz="1800" spc="-50" dirty="0">
                <a:effectLst/>
                <a:latin typeface="Lucida Sans" panose="020B0602030504020204" pitchFamily="34" charset="0"/>
                <a:ea typeface="Lucida Sans" panose="020B0602030504020204" pitchFamily="34" charset="0"/>
                <a:cs typeface="Lucida Sans" panose="020B0602030504020204" pitchFamily="34" charset="0"/>
              </a:rPr>
              <a:t> </a:t>
            </a:r>
            <a:r>
              <a:rPr lang="en-US" sz="1800" dirty="0">
                <a:effectLst/>
                <a:latin typeface="Lucida Sans" panose="020B0602030504020204" pitchFamily="34" charset="0"/>
                <a:ea typeface="Lucida Sans" panose="020B0602030504020204" pitchFamily="34" charset="0"/>
                <a:cs typeface="Lucida Sans" panose="020B0602030504020204" pitchFamily="34" charset="0"/>
              </a:rPr>
              <a:t>JS</a:t>
            </a:r>
            <a:r>
              <a:rPr lang="en-US" sz="1800" spc="-45" dirty="0">
                <a:effectLst/>
                <a:latin typeface="Lucida Sans" panose="020B0602030504020204" pitchFamily="34" charset="0"/>
                <a:ea typeface="Lucida Sans" panose="020B0602030504020204" pitchFamily="34" charset="0"/>
                <a:cs typeface="Lucida Sans" panose="020B0602030504020204" pitchFamily="34" charset="0"/>
              </a:rPr>
              <a:t> </a:t>
            </a:r>
            <a:r>
              <a:rPr lang="en-US" sz="1800" i="1" dirty="0">
                <a:effectLst/>
                <a:latin typeface="Lucida Sans" panose="020B0602030504020204" pitchFamily="34" charset="0"/>
                <a:ea typeface="Lucida Sans" panose="020B0602030504020204" pitchFamily="34" charset="0"/>
                <a:cs typeface="Lucida Sans" panose="020B0602030504020204" pitchFamily="34" charset="0"/>
              </a:rPr>
              <a:t>et</a:t>
            </a:r>
            <a:r>
              <a:rPr lang="en-US" sz="1800" i="1" spc="-50" dirty="0">
                <a:effectLst/>
                <a:latin typeface="Lucida Sans" panose="020B0602030504020204" pitchFamily="34" charset="0"/>
                <a:ea typeface="Lucida Sans" panose="020B0602030504020204" pitchFamily="34" charset="0"/>
                <a:cs typeface="Lucida Sans" panose="020B0602030504020204" pitchFamily="34" charset="0"/>
              </a:rPr>
              <a:t> </a:t>
            </a:r>
            <a:r>
              <a:rPr lang="en-US" sz="1800" i="1" dirty="0">
                <a:effectLst/>
                <a:latin typeface="Lucida Sans" panose="020B0602030504020204" pitchFamily="34" charset="0"/>
                <a:ea typeface="Lucida Sans" panose="020B0602030504020204" pitchFamily="34" charset="0"/>
                <a:cs typeface="Lucida Sans" panose="020B0602030504020204" pitchFamily="34" charset="0"/>
              </a:rPr>
              <a:t>al</a:t>
            </a:r>
            <a:r>
              <a:rPr lang="en-US" sz="1800" dirty="0">
                <a:effectLst/>
                <a:latin typeface="Lucida Sans" panose="020B0602030504020204" pitchFamily="34" charset="0"/>
                <a:ea typeface="Lucida Sans" panose="020B0602030504020204" pitchFamily="34" charset="0"/>
                <a:cs typeface="Lucida Sans" panose="020B0602030504020204" pitchFamily="34" charset="0"/>
              </a:rPr>
              <a:t>.</a:t>
            </a:r>
            <a:r>
              <a:rPr lang="en-US" sz="1800" spc="-45" dirty="0">
                <a:effectLst/>
                <a:latin typeface="Lucida Sans" panose="020B0602030504020204" pitchFamily="34" charset="0"/>
                <a:ea typeface="Lucida Sans" panose="020B0602030504020204" pitchFamily="34" charset="0"/>
                <a:cs typeface="Lucida Sans" panose="020B0602030504020204" pitchFamily="34" charset="0"/>
              </a:rPr>
              <a:t> </a:t>
            </a:r>
            <a:r>
              <a:rPr lang="en-US" sz="1800" dirty="0">
                <a:effectLst/>
                <a:latin typeface="Lucida Sans" panose="020B0602030504020204" pitchFamily="34" charset="0"/>
                <a:ea typeface="Lucida Sans" panose="020B0602030504020204" pitchFamily="34" charset="0"/>
                <a:cs typeface="Lucida Sans" panose="020B0602030504020204" pitchFamily="34" charset="0"/>
              </a:rPr>
              <a:t>(2007)</a:t>
            </a:r>
            <a:r>
              <a:rPr lang="en-US" sz="1800" spc="-50" dirty="0">
                <a:effectLst/>
                <a:latin typeface="Lucida Sans" panose="020B0602030504020204" pitchFamily="34" charset="0"/>
                <a:ea typeface="Lucida Sans" panose="020B0602030504020204" pitchFamily="34" charset="0"/>
                <a:cs typeface="Lucida Sans" panose="020B0602030504020204" pitchFamily="34" charset="0"/>
              </a:rPr>
              <a:t> </a:t>
            </a:r>
            <a:r>
              <a:rPr lang="en-US" sz="1800" dirty="0">
                <a:effectLst/>
                <a:latin typeface="Lucida Sans" panose="020B0602030504020204" pitchFamily="34" charset="0"/>
                <a:ea typeface="Lucida Sans" panose="020B0602030504020204" pitchFamily="34" charset="0"/>
                <a:cs typeface="Lucida Sans" panose="020B0602030504020204" pitchFamily="34" charset="0"/>
              </a:rPr>
              <a:t>Clinical</a:t>
            </a:r>
            <a:r>
              <a:rPr lang="en-US" sz="1800" spc="-45" dirty="0">
                <a:effectLst/>
                <a:latin typeface="Lucida Sans" panose="020B0602030504020204" pitchFamily="34" charset="0"/>
                <a:ea typeface="Lucida Sans" panose="020B0602030504020204" pitchFamily="34" charset="0"/>
                <a:cs typeface="Lucida Sans" panose="020B0602030504020204" pitchFamily="34" charset="0"/>
              </a:rPr>
              <a:t> </a:t>
            </a:r>
            <a:r>
              <a:rPr lang="en-US" sz="1800" dirty="0">
                <a:effectLst/>
                <a:latin typeface="Lucida Sans" panose="020B0602030504020204" pitchFamily="34" charset="0"/>
                <a:ea typeface="Lucida Sans" panose="020B0602030504020204" pitchFamily="34" charset="0"/>
                <a:cs typeface="Lucida Sans" panose="020B0602030504020204" pitchFamily="34" charset="0"/>
              </a:rPr>
              <a:t>and</a:t>
            </a:r>
            <a:r>
              <a:rPr lang="en-US" sz="1800" spc="-50" dirty="0">
                <a:effectLst/>
                <a:latin typeface="Lucida Sans" panose="020B0602030504020204" pitchFamily="34" charset="0"/>
                <a:ea typeface="Lucida Sans" panose="020B0602030504020204" pitchFamily="34" charset="0"/>
                <a:cs typeface="Lucida Sans" panose="020B0602030504020204" pitchFamily="34" charset="0"/>
              </a:rPr>
              <a:t> </a:t>
            </a:r>
            <a:r>
              <a:rPr lang="en-US" sz="1800" dirty="0">
                <a:effectLst/>
                <a:latin typeface="Lucida Sans" panose="020B0602030504020204" pitchFamily="34" charset="0"/>
                <a:ea typeface="Lucida Sans" panose="020B0602030504020204" pitchFamily="34" charset="0"/>
                <a:cs typeface="Lucida Sans" panose="020B0602030504020204" pitchFamily="34" charset="0"/>
              </a:rPr>
              <a:t>immunologic</a:t>
            </a:r>
            <a:r>
              <a:rPr lang="en-US" sz="1800" spc="-45" dirty="0">
                <a:effectLst/>
                <a:latin typeface="Lucida Sans" panose="020B0602030504020204" pitchFamily="34" charset="0"/>
                <a:ea typeface="Lucida Sans" panose="020B0602030504020204" pitchFamily="34" charset="0"/>
                <a:cs typeface="Lucida Sans" panose="020B0602030504020204" pitchFamily="34" charset="0"/>
              </a:rPr>
              <a:t> </a:t>
            </a:r>
            <a:r>
              <a:rPr lang="en-US" sz="1800" dirty="0">
                <a:effectLst/>
                <a:latin typeface="Lucida Sans" panose="020B0602030504020204" pitchFamily="34" charset="0"/>
                <a:ea typeface="Lucida Sans" panose="020B0602030504020204" pitchFamily="34" charset="0"/>
                <a:cs typeface="Lucida Sans" panose="020B0602030504020204" pitchFamily="34" charset="0"/>
              </a:rPr>
              <a:t>responses</a:t>
            </a:r>
            <a:r>
              <a:rPr lang="en-US" sz="1800" spc="-50" dirty="0">
                <a:effectLst/>
                <a:latin typeface="Lucida Sans" panose="020B0602030504020204" pitchFamily="34" charset="0"/>
                <a:ea typeface="Lucida Sans" panose="020B0602030504020204" pitchFamily="34" charset="0"/>
                <a:cs typeface="Lucida Sans" panose="020B0602030504020204" pitchFamily="34" charset="0"/>
              </a:rPr>
              <a:t> </a:t>
            </a:r>
            <a:r>
              <a:rPr lang="en-US" sz="1800" dirty="0">
                <a:effectLst/>
                <a:latin typeface="Lucida Sans" panose="020B0602030504020204" pitchFamily="34" charset="0"/>
                <a:ea typeface="Lucida Sans" panose="020B0602030504020204" pitchFamily="34" charset="0"/>
                <a:cs typeface="Lucida Sans" panose="020B0602030504020204" pitchFamily="34" charset="0"/>
              </a:rPr>
              <a:t>to</a:t>
            </a:r>
            <a:r>
              <a:rPr lang="en-US" sz="1800" spc="-45" dirty="0">
                <a:effectLst/>
                <a:latin typeface="Lucida Sans" panose="020B0602030504020204" pitchFamily="34" charset="0"/>
                <a:ea typeface="Lucida Sans" panose="020B0602030504020204" pitchFamily="34" charset="0"/>
                <a:cs typeface="Lucida Sans" panose="020B0602030504020204" pitchFamily="34" charset="0"/>
              </a:rPr>
              <a:t> </a:t>
            </a:r>
            <a:r>
              <a:rPr lang="en-US" sz="1800" dirty="0">
                <a:effectLst/>
                <a:latin typeface="Lucida Sans" panose="020B0602030504020204" pitchFamily="34" charset="0"/>
                <a:ea typeface="Lucida Sans" panose="020B0602030504020204" pitchFamily="34" charset="0"/>
                <a:cs typeface="Lucida Sans" panose="020B0602030504020204" pitchFamily="34" charset="0"/>
              </a:rPr>
              <a:t>multiple</a:t>
            </a:r>
            <a:r>
              <a:rPr lang="en-US" sz="1800" spc="-50" dirty="0">
                <a:effectLst/>
                <a:latin typeface="Lucida Sans" panose="020B0602030504020204" pitchFamily="34" charset="0"/>
                <a:ea typeface="Lucida Sans" panose="020B0602030504020204" pitchFamily="34" charset="0"/>
                <a:cs typeface="Lucida Sans" panose="020B0602030504020204" pitchFamily="34" charset="0"/>
              </a:rPr>
              <a:t> </a:t>
            </a:r>
            <a:r>
              <a:rPr lang="en-US" sz="1800" dirty="0">
                <a:effectLst/>
                <a:latin typeface="Lucida Sans" panose="020B0602030504020204" pitchFamily="34" charset="0"/>
                <a:ea typeface="Lucida Sans" panose="020B0602030504020204" pitchFamily="34" charset="0"/>
                <a:cs typeface="Lucida Sans" panose="020B0602030504020204" pitchFamily="34" charset="0"/>
              </a:rPr>
              <a:t>doses</a:t>
            </a:r>
            <a:r>
              <a:rPr lang="en-US" sz="1800" spc="-45" dirty="0">
                <a:effectLst/>
                <a:latin typeface="Lucida Sans" panose="020B0602030504020204" pitchFamily="34" charset="0"/>
                <a:ea typeface="Lucida Sans" panose="020B0602030504020204" pitchFamily="34" charset="0"/>
                <a:cs typeface="Lucida Sans" panose="020B0602030504020204" pitchFamily="34" charset="0"/>
              </a:rPr>
              <a:t> </a:t>
            </a:r>
            <a:r>
              <a:rPr lang="en-US" sz="1800" dirty="0">
                <a:effectLst/>
                <a:latin typeface="Lucida Sans" panose="020B0602030504020204" pitchFamily="34" charset="0"/>
                <a:ea typeface="Lucida Sans" panose="020B0602030504020204" pitchFamily="34" charset="0"/>
                <a:cs typeface="Lucida Sans" panose="020B0602030504020204" pitchFamily="34" charset="0"/>
              </a:rPr>
              <a:t>of IMVAMUNE(R) (Modified Vaccinia Ankara) followed by Dryvax(R) challenge. Vaccine. 25: 8562-73</a:t>
            </a:r>
            <a:endParaRPr lang="en-GB" sz="1800" dirty="0">
              <a:effectLst/>
              <a:latin typeface="Lucida Sans" panose="020B0602030504020204" pitchFamily="34" charset="0"/>
              <a:ea typeface="Lucida Sans" panose="020B0602030504020204" pitchFamily="34" charset="0"/>
              <a:cs typeface="Lucida Sans" panose="020B0602030504020204" pitchFamily="34" charset="0"/>
            </a:endParaRPr>
          </a:p>
          <a:p>
            <a:endParaRPr lang="en-US" sz="1800" spc="-10" dirty="0">
              <a:effectLst/>
              <a:latin typeface="Lucida Sans" panose="020B0602030504020204" pitchFamily="34" charset="0"/>
              <a:ea typeface="Lucida Sans" panose="020B0602030504020204" pitchFamily="34" charset="0"/>
              <a:cs typeface="Lucida Sans" panose="020B0602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Lucida Sans" panose="020B0602030504020204" pitchFamily="34" charset="0"/>
                <a:ea typeface="Lucida Sans" panose="020B0602030504020204" pitchFamily="34" charset="0"/>
                <a:cs typeface="Lucida Sans" panose="020B0602030504020204" pitchFamily="34" charset="0"/>
              </a:rPr>
              <a:t>Vollmar</a:t>
            </a:r>
            <a:r>
              <a:rPr lang="en-US" sz="1800" spc="-45" dirty="0">
                <a:effectLst/>
                <a:latin typeface="Lucida Sans" panose="020B0602030504020204" pitchFamily="34" charset="0"/>
                <a:ea typeface="Lucida Sans" panose="020B0602030504020204" pitchFamily="34" charset="0"/>
                <a:cs typeface="Lucida Sans" panose="020B0602030504020204" pitchFamily="34" charset="0"/>
              </a:rPr>
              <a:t> </a:t>
            </a:r>
            <a:r>
              <a:rPr lang="en-US" sz="1800" dirty="0">
                <a:effectLst/>
                <a:latin typeface="Lucida Sans" panose="020B0602030504020204" pitchFamily="34" charset="0"/>
                <a:ea typeface="Lucida Sans" panose="020B0602030504020204" pitchFamily="34" charset="0"/>
                <a:cs typeface="Lucida Sans" panose="020B0602030504020204" pitchFamily="34" charset="0"/>
              </a:rPr>
              <a:t>J,</a:t>
            </a:r>
            <a:r>
              <a:rPr lang="en-US" sz="1800" spc="-45" dirty="0">
                <a:effectLst/>
                <a:latin typeface="Lucida Sans" panose="020B0602030504020204" pitchFamily="34" charset="0"/>
                <a:ea typeface="Lucida Sans" panose="020B0602030504020204" pitchFamily="34" charset="0"/>
                <a:cs typeface="Lucida Sans" panose="020B0602030504020204" pitchFamily="34" charset="0"/>
              </a:rPr>
              <a:t> </a:t>
            </a:r>
            <a:r>
              <a:rPr lang="en-US" sz="1800" dirty="0">
                <a:effectLst/>
                <a:latin typeface="Lucida Sans" panose="020B0602030504020204" pitchFamily="34" charset="0"/>
                <a:ea typeface="Lucida Sans" panose="020B0602030504020204" pitchFamily="34" charset="0"/>
                <a:cs typeface="Lucida Sans" panose="020B0602030504020204" pitchFamily="34" charset="0"/>
              </a:rPr>
              <a:t>Arndtz</a:t>
            </a:r>
            <a:r>
              <a:rPr lang="en-US" sz="1800" spc="-45" dirty="0">
                <a:effectLst/>
                <a:latin typeface="Lucida Sans" panose="020B0602030504020204" pitchFamily="34" charset="0"/>
                <a:ea typeface="Lucida Sans" panose="020B0602030504020204" pitchFamily="34" charset="0"/>
                <a:cs typeface="Lucida Sans" panose="020B0602030504020204" pitchFamily="34" charset="0"/>
              </a:rPr>
              <a:t> </a:t>
            </a:r>
            <a:r>
              <a:rPr lang="en-US" sz="1800" dirty="0">
                <a:effectLst/>
                <a:latin typeface="Lucida Sans" panose="020B0602030504020204" pitchFamily="34" charset="0"/>
                <a:ea typeface="Lucida Sans" panose="020B0602030504020204" pitchFamily="34" charset="0"/>
                <a:cs typeface="Lucida Sans" panose="020B0602030504020204" pitchFamily="34" charset="0"/>
              </a:rPr>
              <a:t>N,</a:t>
            </a:r>
            <a:r>
              <a:rPr lang="en-US" sz="1800" spc="-45" dirty="0">
                <a:effectLst/>
                <a:latin typeface="Lucida Sans" panose="020B0602030504020204" pitchFamily="34" charset="0"/>
                <a:ea typeface="Lucida Sans" panose="020B0602030504020204" pitchFamily="34" charset="0"/>
                <a:cs typeface="Lucida Sans" panose="020B0602030504020204" pitchFamily="34" charset="0"/>
              </a:rPr>
              <a:t> </a:t>
            </a:r>
            <a:r>
              <a:rPr lang="en-US" sz="1800" dirty="0">
                <a:effectLst/>
                <a:latin typeface="Lucida Sans" panose="020B0602030504020204" pitchFamily="34" charset="0"/>
                <a:ea typeface="Lucida Sans" panose="020B0602030504020204" pitchFamily="34" charset="0"/>
                <a:cs typeface="Lucida Sans" panose="020B0602030504020204" pitchFamily="34" charset="0"/>
              </a:rPr>
              <a:t>Eckl</a:t>
            </a:r>
            <a:r>
              <a:rPr lang="en-US" sz="1800" spc="-45" dirty="0">
                <a:effectLst/>
                <a:latin typeface="Lucida Sans" panose="020B0602030504020204" pitchFamily="34" charset="0"/>
                <a:ea typeface="Lucida Sans" panose="020B0602030504020204" pitchFamily="34" charset="0"/>
                <a:cs typeface="Lucida Sans" panose="020B0602030504020204" pitchFamily="34" charset="0"/>
              </a:rPr>
              <a:t> </a:t>
            </a:r>
            <a:r>
              <a:rPr lang="en-US" sz="1800" dirty="0">
                <a:effectLst/>
                <a:latin typeface="Lucida Sans" panose="020B0602030504020204" pitchFamily="34" charset="0"/>
                <a:ea typeface="Lucida Sans" panose="020B0602030504020204" pitchFamily="34" charset="0"/>
                <a:cs typeface="Lucida Sans" panose="020B0602030504020204" pitchFamily="34" charset="0"/>
              </a:rPr>
              <a:t>KM</a:t>
            </a:r>
            <a:r>
              <a:rPr lang="en-US" sz="1800" spc="-45" dirty="0">
                <a:effectLst/>
                <a:latin typeface="Lucida Sans" panose="020B0602030504020204" pitchFamily="34" charset="0"/>
                <a:ea typeface="Lucida Sans" panose="020B0602030504020204" pitchFamily="34" charset="0"/>
                <a:cs typeface="Lucida Sans" panose="020B0602030504020204" pitchFamily="34" charset="0"/>
              </a:rPr>
              <a:t> </a:t>
            </a:r>
            <a:r>
              <a:rPr lang="en-US" sz="1800" i="1" dirty="0">
                <a:effectLst/>
                <a:latin typeface="Lucida Sans" panose="020B0602030504020204" pitchFamily="34" charset="0"/>
                <a:ea typeface="Lucida Sans" panose="020B0602030504020204" pitchFamily="34" charset="0"/>
                <a:cs typeface="Lucida Sans" panose="020B0602030504020204" pitchFamily="34" charset="0"/>
              </a:rPr>
              <a:t>et</a:t>
            </a:r>
            <a:r>
              <a:rPr lang="en-US" sz="1800" i="1" spc="-45" dirty="0">
                <a:effectLst/>
                <a:latin typeface="Lucida Sans" panose="020B0602030504020204" pitchFamily="34" charset="0"/>
                <a:ea typeface="Lucida Sans" panose="020B0602030504020204" pitchFamily="34" charset="0"/>
                <a:cs typeface="Lucida Sans" panose="020B0602030504020204" pitchFamily="34" charset="0"/>
              </a:rPr>
              <a:t> </a:t>
            </a:r>
            <a:r>
              <a:rPr lang="en-US" sz="1800" i="1" dirty="0">
                <a:effectLst/>
                <a:latin typeface="Lucida Sans" panose="020B0602030504020204" pitchFamily="34" charset="0"/>
                <a:ea typeface="Lucida Sans" panose="020B0602030504020204" pitchFamily="34" charset="0"/>
                <a:cs typeface="Lucida Sans" panose="020B0602030504020204" pitchFamily="34" charset="0"/>
              </a:rPr>
              <a:t>al</a:t>
            </a:r>
            <a:r>
              <a:rPr lang="en-US" sz="1800" dirty="0">
                <a:effectLst/>
                <a:latin typeface="Lucida Sans" panose="020B0602030504020204" pitchFamily="34" charset="0"/>
                <a:ea typeface="Lucida Sans" panose="020B0602030504020204" pitchFamily="34" charset="0"/>
                <a:cs typeface="Lucida Sans" panose="020B0602030504020204" pitchFamily="34" charset="0"/>
              </a:rPr>
              <a:t>.</a:t>
            </a:r>
            <a:r>
              <a:rPr lang="en-US" sz="1800" spc="-45" dirty="0">
                <a:effectLst/>
                <a:latin typeface="Lucida Sans" panose="020B0602030504020204" pitchFamily="34" charset="0"/>
                <a:ea typeface="Lucida Sans" panose="020B0602030504020204" pitchFamily="34" charset="0"/>
                <a:cs typeface="Lucida Sans" panose="020B0602030504020204" pitchFamily="34" charset="0"/>
              </a:rPr>
              <a:t> </a:t>
            </a:r>
            <a:r>
              <a:rPr lang="en-US" sz="1800" dirty="0">
                <a:effectLst/>
                <a:latin typeface="Lucida Sans" panose="020B0602030504020204" pitchFamily="34" charset="0"/>
                <a:ea typeface="Lucida Sans" panose="020B0602030504020204" pitchFamily="34" charset="0"/>
                <a:cs typeface="Lucida Sans" panose="020B0602030504020204" pitchFamily="34" charset="0"/>
              </a:rPr>
              <a:t>(2006)</a:t>
            </a:r>
            <a:r>
              <a:rPr lang="en-US" sz="1800" spc="-45" dirty="0">
                <a:effectLst/>
                <a:latin typeface="Lucida Sans" panose="020B0602030504020204" pitchFamily="34" charset="0"/>
                <a:ea typeface="Lucida Sans" panose="020B0602030504020204" pitchFamily="34" charset="0"/>
                <a:cs typeface="Lucida Sans" panose="020B0602030504020204" pitchFamily="34" charset="0"/>
              </a:rPr>
              <a:t> </a:t>
            </a:r>
            <a:r>
              <a:rPr lang="en-US" sz="1800" dirty="0">
                <a:effectLst/>
                <a:latin typeface="Lucida Sans" panose="020B0602030504020204" pitchFamily="34" charset="0"/>
                <a:ea typeface="Lucida Sans" panose="020B0602030504020204" pitchFamily="34" charset="0"/>
                <a:cs typeface="Lucida Sans" panose="020B0602030504020204" pitchFamily="34" charset="0"/>
              </a:rPr>
              <a:t>Safety</a:t>
            </a:r>
            <a:r>
              <a:rPr lang="en-US" sz="1800" spc="-45" dirty="0">
                <a:effectLst/>
                <a:latin typeface="Lucida Sans" panose="020B0602030504020204" pitchFamily="34" charset="0"/>
                <a:ea typeface="Lucida Sans" panose="020B0602030504020204" pitchFamily="34" charset="0"/>
                <a:cs typeface="Lucida Sans" panose="020B0602030504020204" pitchFamily="34" charset="0"/>
              </a:rPr>
              <a:t> </a:t>
            </a:r>
            <a:r>
              <a:rPr lang="en-US" sz="1800" dirty="0">
                <a:effectLst/>
                <a:latin typeface="Lucida Sans" panose="020B0602030504020204" pitchFamily="34" charset="0"/>
                <a:ea typeface="Lucida Sans" panose="020B0602030504020204" pitchFamily="34" charset="0"/>
                <a:cs typeface="Lucida Sans" panose="020B0602030504020204" pitchFamily="34" charset="0"/>
              </a:rPr>
              <a:t>and</a:t>
            </a:r>
            <a:r>
              <a:rPr lang="en-US" sz="1800" spc="-45" dirty="0">
                <a:effectLst/>
                <a:latin typeface="Lucida Sans" panose="020B0602030504020204" pitchFamily="34" charset="0"/>
                <a:ea typeface="Lucida Sans" panose="020B0602030504020204" pitchFamily="34" charset="0"/>
                <a:cs typeface="Lucida Sans" panose="020B0602030504020204" pitchFamily="34" charset="0"/>
              </a:rPr>
              <a:t> </a:t>
            </a:r>
            <a:r>
              <a:rPr lang="en-US" sz="1800" dirty="0">
                <a:effectLst/>
                <a:latin typeface="Lucida Sans" panose="020B0602030504020204" pitchFamily="34" charset="0"/>
                <a:ea typeface="Lucida Sans" panose="020B0602030504020204" pitchFamily="34" charset="0"/>
                <a:cs typeface="Lucida Sans" panose="020B0602030504020204" pitchFamily="34" charset="0"/>
              </a:rPr>
              <a:t>immunogenicity</a:t>
            </a:r>
            <a:r>
              <a:rPr lang="en-US" sz="1800" spc="-45" dirty="0">
                <a:effectLst/>
                <a:latin typeface="Lucida Sans" panose="020B0602030504020204" pitchFamily="34" charset="0"/>
                <a:ea typeface="Lucida Sans" panose="020B0602030504020204" pitchFamily="34" charset="0"/>
                <a:cs typeface="Lucida Sans" panose="020B0602030504020204" pitchFamily="34" charset="0"/>
              </a:rPr>
              <a:t> </a:t>
            </a:r>
            <a:r>
              <a:rPr lang="en-US" sz="1800" dirty="0">
                <a:effectLst/>
                <a:latin typeface="Lucida Sans" panose="020B0602030504020204" pitchFamily="34" charset="0"/>
                <a:ea typeface="Lucida Sans" panose="020B0602030504020204" pitchFamily="34" charset="0"/>
                <a:cs typeface="Lucida Sans" panose="020B0602030504020204" pitchFamily="34" charset="0"/>
              </a:rPr>
              <a:t>of</a:t>
            </a:r>
            <a:r>
              <a:rPr lang="en-US" sz="1800" spc="-45" dirty="0">
                <a:effectLst/>
                <a:latin typeface="Lucida Sans" panose="020B0602030504020204" pitchFamily="34" charset="0"/>
                <a:ea typeface="Lucida Sans" panose="020B0602030504020204" pitchFamily="34" charset="0"/>
                <a:cs typeface="Lucida Sans" panose="020B0602030504020204" pitchFamily="34" charset="0"/>
              </a:rPr>
              <a:t> </a:t>
            </a:r>
            <a:r>
              <a:rPr lang="en-US" sz="1800" dirty="0">
                <a:effectLst/>
                <a:latin typeface="Lucida Sans" panose="020B0602030504020204" pitchFamily="34" charset="0"/>
                <a:ea typeface="Lucida Sans" panose="020B0602030504020204" pitchFamily="34" charset="0"/>
                <a:cs typeface="Lucida Sans" panose="020B0602030504020204" pitchFamily="34" charset="0"/>
              </a:rPr>
              <a:t>Imvamune,</a:t>
            </a:r>
            <a:r>
              <a:rPr lang="en-US" sz="1800" spc="-45" dirty="0">
                <a:effectLst/>
                <a:latin typeface="Lucida Sans" panose="020B0602030504020204" pitchFamily="34" charset="0"/>
                <a:ea typeface="Lucida Sans" panose="020B0602030504020204" pitchFamily="34" charset="0"/>
                <a:cs typeface="Lucida Sans" panose="020B0602030504020204" pitchFamily="34" charset="0"/>
              </a:rPr>
              <a:t> </a:t>
            </a:r>
            <a:r>
              <a:rPr lang="en-US" sz="1800" dirty="0">
                <a:effectLst/>
                <a:latin typeface="Lucida Sans" panose="020B0602030504020204" pitchFamily="34" charset="0"/>
                <a:ea typeface="Lucida Sans" panose="020B0602030504020204" pitchFamily="34" charset="0"/>
                <a:cs typeface="Lucida Sans" panose="020B0602030504020204" pitchFamily="34" charset="0"/>
              </a:rPr>
              <a:t>a</a:t>
            </a:r>
            <a:r>
              <a:rPr lang="en-US" sz="1800" spc="-45" dirty="0">
                <a:effectLst/>
                <a:latin typeface="Lucida Sans" panose="020B0602030504020204" pitchFamily="34" charset="0"/>
                <a:ea typeface="Lucida Sans" panose="020B0602030504020204" pitchFamily="34" charset="0"/>
                <a:cs typeface="Lucida Sans" panose="020B0602030504020204" pitchFamily="34" charset="0"/>
              </a:rPr>
              <a:t> </a:t>
            </a:r>
            <a:r>
              <a:rPr lang="en-US" sz="1800" dirty="0">
                <a:effectLst/>
                <a:latin typeface="Lucida Sans" panose="020B0602030504020204" pitchFamily="34" charset="0"/>
                <a:ea typeface="Lucida Sans" panose="020B0602030504020204" pitchFamily="34" charset="0"/>
                <a:cs typeface="Lucida Sans" panose="020B0602030504020204" pitchFamily="34" charset="0"/>
              </a:rPr>
              <a:t>promising</a:t>
            </a:r>
            <a:r>
              <a:rPr lang="en-US" sz="1800" spc="-45" dirty="0">
                <a:effectLst/>
                <a:latin typeface="Lucida Sans" panose="020B0602030504020204" pitchFamily="34" charset="0"/>
                <a:ea typeface="Lucida Sans" panose="020B0602030504020204" pitchFamily="34" charset="0"/>
                <a:cs typeface="Lucida Sans" panose="020B0602030504020204" pitchFamily="34" charset="0"/>
              </a:rPr>
              <a:t> </a:t>
            </a:r>
            <a:r>
              <a:rPr lang="en-US" sz="1800" dirty="0">
                <a:effectLst/>
                <a:latin typeface="Lucida Sans" panose="020B0602030504020204" pitchFamily="34" charset="0"/>
                <a:ea typeface="Lucida Sans" panose="020B0602030504020204" pitchFamily="34" charset="0"/>
                <a:cs typeface="Lucida Sans" panose="020B0602030504020204" pitchFamily="34" charset="0"/>
              </a:rPr>
              <a:t>candidate as a third generation smallpox vaccine. Vaccine. 24: 2065-70</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Lucida Sans" panose="020B0602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rPr>
              <a:t>Von</a:t>
            </a:r>
            <a:r>
              <a:rPr lang="en-US" sz="1800" spc="-5" dirty="0">
                <a:effectLst/>
              </a:rPr>
              <a:t> </a:t>
            </a:r>
            <a:r>
              <a:rPr lang="en-US" sz="1800" dirty="0">
                <a:effectLst/>
              </a:rPr>
              <a:t>Krempelhuber</a:t>
            </a:r>
            <a:r>
              <a:rPr lang="en-US" sz="1800" spc="-5" dirty="0">
                <a:effectLst/>
              </a:rPr>
              <a:t> </a:t>
            </a:r>
            <a:r>
              <a:rPr lang="en-US" sz="1800" dirty="0">
                <a:effectLst/>
              </a:rPr>
              <a:t>A,</a:t>
            </a:r>
            <a:r>
              <a:rPr lang="en-US" sz="1800" spc="-5" dirty="0">
                <a:effectLst/>
              </a:rPr>
              <a:t> </a:t>
            </a:r>
            <a:r>
              <a:rPr lang="en-US" sz="1800" dirty="0">
                <a:effectLst/>
              </a:rPr>
              <a:t>Vollmar</a:t>
            </a:r>
            <a:r>
              <a:rPr lang="en-US" sz="1800" spc="-5" dirty="0">
                <a:effectLst/>
              </a:rPr>
              <a:t> </a:t>
            </a:r>
            <a:r>
              <a:rPr lang="en-US" sz="1800" dirty="0">
                <a:effectLst/>
              </a:rPr>
              <a:t>J,</a:t>
            </a:r>
            <a:r>
              <a:rPr lang="en-US" sz="1800" spc="-5" dirty="0">
                <a:effectLst/>
              </a:rPr>
              <a:t> </a:t>
            </a:r>
            <a:r>
              <a:rPr lang="en-US" sz="1800" dirty="0">
                <a:effectLst/>
              </a:rPr>
              <a:t>Prokorny</a:t>
            </a:r>
            <a:r>
              <a:rPr lang="en-US" sz="1800" spc="-5" dirty="0">
                <a:effectLst/>
              </a:rPr>
              <a:t> </a:t>
            </a:r>
            <a:r>
              <a:rPr lang="en-US" sz="1800" dirty="0">
                <a:effectLst/>
              </a:rPr>
              <a:t>R</a:t>
            </a:r>
            <a:r>
              <a:rPr lang="en-US" sz="1800" spc="-5" dirty="0">
                <a:effectLst/>
              </a:rPr>
              <a:t> </a:t>
            </a:r>
            <a:r>
              <a:rPr lang="en-US" sz="1800" i="1" dirty="0">
                <a:effectLst/>
              </a:rPr>
              <a:t>et</a:t>
            </a:r>
            <a:r>
              <a:rPr lang="en-US" sz="1800" i="1" spc="-5" dirty="0">
                <a:effectLst/>
              </a:rPr>
              <a:t> </a:t>
            </a:r>
            <a:r>
              <a:rPr lang="en-US" sz="1800" i="1" dirty="0">
                <a:effectLst/>
              </a:rPr>
              <a:t>al</a:t>
            </a:r>
            <a:r>
              <a:rPr lang="en-US" sz="1800" dirty="0">
                <a:effectLst/>
              </a:rPr>
              <a:t>.</a:t>
            </a:r>
            <a:r>
              <a:rPr lang="en-US" sz="1800" spc="-5" dirty="0">
                <a:effectLst/>
              </a:rPr>
              <a:t> </a:t>
            </a:r>
            <a:r>
              <a:rPr lang="en-US" sz="1800" dirty="0">
                <a:effectLst/>
              </a:rPr>
              <a:t>(2010)</a:t>
            </a:r>
            <a:r>
              <a:rPr lang="en-US" sz="1800" spc="-5" dirty="0">
                <a:effectLst/>
              </a:rPr>
              <a:t> </a:t>
            </a:r>
            <a:r>
              <a:rPr lang="en-US" sz="1800" dirty="0">
                <a:effectLst/>
              </a:rPr>
              <a:t>A</a:t>
            </a:r>
            <a:r>
              <a:rPr lang="en-US" sz="1800" spc="-5" dirty="0">
                <a:effectLst/>
              </a:rPr>
              <a:t> </a:t>
            </a:r>
            <a:r>
              <a:rPr lang="en-US" sz="1800" dirty="0">
                <a:effectLst/>
              </a:rPr>
              <a:t>randomized,</a:t>
            </a:r>
            <a:r>
              <a:rPr lang="en-US" sz="1800" spc="-5" dirty="0">
                <a:effectLst/>
              </a:rPr>
              <a:t> </a:t>
            </a:r>
            <a:r>
              <a:rPr lang="en-US" sz="1800" dirty="0">
                <a:effectLst/>
              </a:rPr>
              <a:t>double-blind,</a:t>
            </a:r>
            <a:r>
              <a:rPr lang="en-US" sz="1800" spc="-5" dirty="0">
                <a:effectLst/>
              </a:rPr>
              <a:t> </a:t>
            </a:r>
            <a:r>
              <a:rPr lang="en-US" sz="1800" dirty="0">
                <a:effectLst/>
              </a:rPr>
              <a:t>dose-finding</a:t>
            </a:r>
            <a:r>
              <a:rPr lang="en-US" sz="1800" spc="-5" dirty="0">
                <a:effectLst/>
              </a:rPr>
              <a:t> </a:t>
            </a:r>
            <a:r>
              <a:rPr lang="en-US" sz="1800" dirty="0">
                <a:effectLst/>
              </a:rPr>
              <a:t>Phase</a:t>
            </a:r>
            <a:r>
              <a:rPr lang="en-US" sz="1800" spc="-5" dirty="0">
                <a:effectLst/>
              </a:rPr>
              <a:t> </a:t>
            </a:r>
            <a:r>
              <a:rPr lang="en-US" sz="1800" dirty="0">
                <a:effectLst/>
              </a:rPr>
              <a:t>II study</a:t>
            </a:r>
            <a:r>
              <a:rPr lang="en-US" sz="1800" spc="-50" dirty="0">
                <a:effectLst/>
              </a:rPr>
              <a:t> </a:t>
            </a:r>
            <a:r>
              <a:rPr lang="en-US" sz="1800" dirty="0">
                <a:effectLst/>
              </a:rPr>
              <a:t>to</a:t>
            </a:r>
            <a:r>
              <a:rPr lang="en-US" sz="1800" spc="-45" dirty="0">
                <a:effectLst/>
              </a:rPr>
              <a:t> </a:t>
            </a:r>
            <a:r>
              <a:rPr lang="en-US" sz="1800" dirty="0">
                <a:effectLst/>
              </a:rPr>
              <a:t>evaluate</a:t>
            </a:r>
            <a:r>
              <a:rPr lang="en-US" sz="1800" spc="-50" dirty="0">
                <a:effectLst/>
              </a:rPr>
              <a:t> </a:t>
            </a:r>
            <a:r>
              <a:rPr lang="en-US" sz="1800" dirty="0">
                <a:effectLst/>
              </a:rPr>
              <a:t>immunogenicity</a:t>
            </a:r>
            <a:r>
              <a:rPr lang="en-US" sz="1800" spc="-45" dirty="0">
                <a:effectLst/>
              </a:rPr>
              <a:t> </a:t>
            </a:r>
            <a:r>
              <a:rPr lang="en-US" sz="1800" dirty="0">
                <a:effectLst/>
              </a:rPr>
              <a:t>and</a:t>
            </a:r>
            <a:r>
              <a:rPr lang="en-US" sz="1800" spc="-50" dirty="0">
                <a:effectLst/>
              </a:rPr>
              <a:t> </a:t>
            </a:r>
            <a:r>
              <a:rPr lang="en-US" sz="1800" dirty="0">
                <a:effectLst/>
              </a:rPr>
              <a:t>safety</a:t>
            </a:r>
            <a:r>
              <a:rPr lang="en-US" sz="1800" spc="-45" dirty="0">
                <a:effectLst/>
              </a:rPr>
              <a:t> </a:t>
            </a:r>
            <a:r>
              <a:rPr lang="en-US" sz="1800" dirty="0">
                <a:effectLst/>
              </a:rPr>
              <a:t>of</a:t>
            </a:r>
            <a:r>
              <a:rPr lang="en-US" sz="1800" spc="-50" dirty="0">
                <a:effectLst/>
              </a:rPr>
              <a:t> </a:t>
            </a:r>
            <a:r>
              <a:rPr lang="en-US" sz="1800" dirty="0">
                <a:effectLst/>
              </a:rPr>
              <a:t>the</a:t>
            </a:r>
            <a:r>
              <a:rPr lang="en-US" sz="1800" spc="-45" dirty="0">
                <a:effectLst/>
              </a:rPr>
              <a:t> </a:t>
            </a:r>
            <a:r>
              <a:rPr lang="en-US" sz="1800" dirty="0">
                <a:effectLst/>
              </a:rPr>
              <a:t>third</a:t>
            </a:r>
            <a:r>
              <a:rPr lang="en-US" sz="1800" spc="-50" dirty="0">
                <a:effectLst/>
              </a:rPr>
              <a:t> </a:t>
            </a:r>
            <a:r>
              <a:rPr lang="en-US" sz="1800" dirty="0">
                <a:effectLst/>
              </a:rPr>
              <a:t>generation</a:t>
            </a:r>
            <a:r>
              <a:rPr lang="en-US" sz="1800" spc="-45" dirty="0">
                <a:effectLst/>
              </a:rPr>
              <a:t> </a:t>
            </a:r>
            <a:r>
              <a:rPr lang="en-US" sz="1800" dirty="0">
                <a:effectLst/>
              </a:rPr>
              <a:t>smallpox</a:t>
            </a:r>
            <a:r>
              <a:rPr lang="en-US" sz="1800" spc="-50" dirty="0">
                <a:effectLst/>
              </a:rPr>
              <a:t> </a:t>
            </a:r>
            <a:r>
              <a:rPr lang="en-US" sz="1800" dirty="0">
                <a:effectLst/>
              </a:rPr>
              <a:t>vaccine</a:t>
            </a:r>
            <a:r>
              <a:rPr lang="en-US" sz="1800" spc="-45" dirty="0">
                <a:effectLst/>
              </a:rPr>
              <a:t> </a:t>
            </a:r>
            <a:r>
              <a:rPr lang="en-US" sz="1800" dirty="0">
                <a:effectLst/>
              </a:rPr>
              <a:t>candidate</a:t>
            </a:r>
            <a:r>
              <a:rPr lang="en-US" sz="1800" spc="-50" dirty="0">
                <a:effectLst/>
              </a:rPr>
              <a:t> </a:t>
            </a:r>
            <a:r>
              <a:rPr lang="en-US" sz="1800" dirty="0">
                <a:effectLst/>
              </a:rPr>
              <a:t>IMVAMUNE. Vaccine. 28: 1209-16</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Lucida Sans" panose="020B0602030504020204" pitchFamily="34" charset="0"/>
              <a:ea typeface="Lucida Sans" panose="020B0602030504020204" pitchFamily="34" charset="0"/>
              <a:cs typeface="Lucida Sans" panose="020B0602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spc="-10" dirty="0">
                <a:effectLst/>
                <a:latin typeface="Lucida Sans" panose="020B0602030504020204" pitchFamily="34" charset="0"/>
                <a:ea typeface="Lucida Sans" panose="020B0602030504020204" pitchFamily="34" charset="0"/>
                <a:cs typeface="Lucida Sans" panose="020B0602030504020204" pitchFamily="34" charset="0"/>
              </a:rPr>
              <a:t>Greenberg</a:t>
            </a:r>
            <a:r>
              <a:rPr lang="en-US" sz="1800" spc="-25" dirty="0">
                <a:effectLst/>
                <a:latin typeface="Lucida Sans" panose="020B0602030504020204" pitchFamily="34" charset="0"/>
                <a:ea typeface="Lucida Sans" panose="020B0602030504020204" pitchFamily="34" charset="0"/>
                <a:cs typeface="Lucida Sans" panose="020B0602030504020204" pitchFamily="34" charset="0"/>
              </a:rPr>
              <a:t> </a:t>
            </a:r>
            <a:r>
              <a:rPr lang="en-US" sz="1800" spc="-10" dirty="0">
                <a:effectLst/>
                <a:latin typeface="Lucida Sans" panose="020B0602030504020204" pitchFamily="34" charset="0"/>
                <a:ea typeface="Lucida Sans" panose="020B0602030504020204" pitchFamily="34" charset="0"/>
                <a:cs typeface="Lucida Sans" panose="020B0602030504020204" pitchFamily="34" charset="0"/>
              </a:rPr>
              <a:t>RN,</a:t>
            </a:r>
            <a:r>
              <a:rPr lang="en-US" sz="1800" spc="-25" dirty="0">
                <a:effectLst/>
                <a:latin typeface="Lucida Sans" panose="020B0602030504020204" pitchFamily="34" charset="0"/>
                <a:ea typeface="Lucida Sans" panose="020B0602030504020204" pitchFamily="34" charset="0"/>
                <a:cs typeface="Lucida Sans" panose="020B0602030504020204" pitchFamily="34" charset="0"/>
              </a:rPr>
              <a:t> </a:t>
            </a:r>
            <a:r>
              <a:rPr lang="en-US" sz="1800" spc="-10" dirty="0">
                <a:effectLst/>
                <a:latin typeface="Lucida Sans" panose="020B0602030504020204" pitchFamily="34" charset="0"/>
                <a:ea typeface="Lucida Sans" panose="020B0602030504020204" pitchFamily="34" charset="0"/>
                <a:cs typeface="Lucida Sans" panose="020B0602030504020204" pitchFamily="34" charset="0"/>
              </a:rPr>
              <a:t>Overton</a:t>
            </a:r>
            <a:r>
              <a:rPr lang="en-US" sz="1800" spc="-25" dirty="0">
                <a:effectLst/>
                <a:latin typeface="Lucida Sans" panose="020B0602030504020204" pitchFamily="34" charset="0"/>
                <a:ea typeface="Lucida Sans" panose="020B0602030504020204" pitchFamily="34" charset="0"/>
                <a:cs typeface="Lucida Sans" panose="020B0602030504020204" pitchFamily="34" charset="0"/>
              </a:rPr>
              <a:t> </a:t>
            </a:r>
            <a:r>
              <a:rPr lang="en-US" sz="1800" spc="-10" dirty="0">
                <a:effectLst/>
                <a:latin typeface="Lucida Sans" panose="020B0602030504020204" pitchFamily="34" charset="0"/>
                <a:ea typeface="Lucida Sans" panose="020B0602030504020204" pitchFamily="34" charset="0"/>
                <a:cs typeface="Lucida Sans" panose="020B0602030504020204" pitchFamily="34" charset="0"/>
              </a:rPr>
              <a:t>ET,</a:t>
            </a:r>
            <a:r>
              <a:rPr lang="en-US" sz="1800" spc="-25" dirty="0">
                <a:effectLst/>
                <a:latin typeface="Lucida Sans" panose="020B0602030504020204" pitchFamily="34" charset="0"/>
                <a:ea typeface="Lucida Sans" panose="020B0602030504020204" pitchFamily="34" charset="0"/>
                <a:cs typeface="Lucida Sans" panose="020B0602030504020204" pitchFamily="34" charset="0"/>
              </a:rPr>
              <a:t> </a:t>
            </a:r>
            <a:r>
              <a:rPr lang="en-US" sz="1800" spc="-10" dirty="0">
                <a:effectLst/>
                <a:latin typeface="Lucida Sans" panose="020B0602030504020204" pitchFamily="34" charset="0"/>
                <a:ea typeface="Lucida Sans" panose="020B0602030504020204" pitchFamily="34" charset="0"/>
                <a:cs typeface="Lucida Sans" panose="020B0602030504020204" pitchFamily="34" charset="0"/>
              </a:rPr>
              <a:t>Haas</a:t>
            </a:r>
            <a:r>
              <a:rPr lang="en-US" sz="1800" spc="-25" dirty="0">
                <a:effectLst/>
                <a:latin typeface="Lucida Sans" panose="020B0602030504020204" pitchFamily="34" charset="0"/>
                <a:ea typeface="Lucida Sans" panose="020B0602030504020204" pitchFamily="34" charset="0"/>
                <a:cs typeface="Lucida Sans" panose="020B0602030504020204" pitchFamily="34" charset="0"/>
              </a:rPr>
              <a:t> </a:t>
            </a:r>
            <a:r>
              <a:rPr lang="en-US" sz="1800" spc="-10" dirty="0">
                <a:effectLst/>
                <a:latin typeface="Lucida Sans" panose="020B0602030504020204" pitchFamily="34" charset="0"/>
                <a:ea typeface="Lucida Sans" panose="020B0602030504020204" pitchFamily="34" charset="0"/>
                <a:cs typeface="Lucida Sans" panose="020B0602030504020204" pitchFamily="34" charset="0"/>
              </a:rPr>
              <a:t>DW</a:t>
            </a:r>
            <a:r>
              <a:rPr lang="en-US" sz="1800" spc="-25" dirty="0">
                <a:effectLst/>
                <a:latin typeface="Lucida Sans" panose="020B0602030504020204" pitchFamily="34" charset="0"/>
                <a:ea typeface="Lucida Sans" panose="020B0602030504020204" pitchFamily="34" charset="0"/>
                <a:cs typeface="Lucida Sans" panose="020B0602030504020204" pitchFamily="34" charset="0"/>
              </a:rPr>
              <a:t> </a:t>
            </a:r>
            <a:r>
              <a:rPr lang="en-US" sz="1800" i="1" spc="-10" dirty="0">
                <a:effectLst/>
                <a:latin typeface="Lucida Sans" panose="020B0602030504020204" pitchFamily="34" charset="0"/>
                <a:ea typeface="Lucida Sans" panose="020B0602030504020204" pitchFamily="34" charset="0"/>
                <a:cs typeface="Lucida Sans" panose="020B0602030504020204" pitchFamily="34" charset="0"/>
              </a:rPr>
              <a:t>et</a:t>
            </a:r>
            <a:r>
              <a:rPr lang="en-US" sz="1800" i="1" spc="-25" dirty="0">
                <a:effectLst/>
                <a:latin typeface="Lucida Sans" panose="020B0602030504020204" pitchFamily="34" charset="0"/>
                <a:ea typeface="Lucida Sans" panose="020B0602030504020204" pitchFamily="34" charset="0"/>
                <a:cs typeface="Lucida Sans" panose="020B0602030504020204" pitchFamily="34" charset="0"/>
              </a:rPr>
              <a:t> </a:t>
            </a:r>
            <a:r>
              <a:rPr lang="en-US" sz="1800" i="1" spc="-10" dirty="0">
                <a:effectLst/>
                <a:latin typeface="Lucida Sans" panose="020B0602030504020204" pitchFamily="34" charset="0"/>
                <a:ea typeface="Lucida Sans" panose="020B0602030504020204" pitchFamily="34" charset="0"/>
                <a:cs typeface="Lucida Sans" panose="020B0602030504020204" pitchFamily="34" charset="0"/>
              </a:rPr>
              <a:t>al</a:t>
            </a:r>
            <a:r>
              <a:rPr lang="en-US" sz="1800" spc="-10" dirty="0">
                <a:effectLst/>
                <a:latin typeface="Lucida Sans" panose="020B0602030504020204" pitchFamily="34" charset="0"/>
                <a:ea typeface="Lucida Sans" panose="020B0602030504020204" pitchFamily="34" charset="0"/>
                <a:cs typeface="Lucida Sans" panose="020B0602030504020204" pitchFamily="34" charset="0"/>
              </a:rPr>
              <a:t>.</a:t>
            </a:r>
            <a:r>
              <a:rPr lang="en-US" sz="1800" spc="-25" dirty="0">
                <a:effectLst/>
                <a:latin typeface="Lucida Sans" panose="020B0602030504020204" pitchFamily="34" charset="0"/>
                <a:ea typeface="Lucida Sans" panose="020B0602030504020204" pitchFamily="34" charset="0"/>
                <a:cs typeface="Lucida Sans" panose="020B0602030504020204" pitchFamily="34" charset="0"/>
              </a:rPr>
              <a:t> </a:t>
            </a:r>
            <a:r>
              <a:rPr lang="en-US" sz="1800" spc="-10" dirty="0">
                <a:effectLst/>
                <a:latin typeface="Lucida Sans" panose="020B0602030504020204" pitchFamily="34" charset="0"/>
                <a:ea typeface="Lucida Sans" panose="020B0602030504020204" pitchFamily="34" charset="0"/>
                <a:cs typeface="Lucida Sans" panose="020B0602030504020204" pitchFamily="34" charset="0"/>
              </a:rPr>
              <a:t>(2013)</a:t>
            </a:r>
            <a:r>
              <a:rPr lang="en-US" sz="1800" spc="-25" dirty="0">
                <a:effectLst/>
                <a:latin typeface="Lucida Sans" panose="020B0602030504020204" pitchFamily="34" charset="0"/>
                <a:ea typeface="Lucida Sans" panose="020B0602030504020204" pitchFamily="34" charset="0"/>
                <a:cs typeface="Lucida Sans" panose="020B0602030504020204" pitchFamily="34" charset="0"/>
              </a:rPr>
              <a:t> </a:t>
            </a:r>
            <a:r>
              <a:rPr lang="en-US" sz="1800" spc="-10" dirty="0">
                <a:effectLst/>
                <a:latin typeface="Lucida Sans" panose="020B0602030504020204" pitchFamily="34" charset="0"/>
                <a:ea typeface="Lucida Sans" panose="020B0602030504020204" pitchFamily="34" charset="0"/>
                <a:cs typeface="Lucida Sans" panose="020B0602030504020204" pitchFamily="34" charset="0"/>
              </a:rPr>
              <a:t>Safety,</a:t>
            </a:r>
            <a:r>
              <a:rPr lang="en-US" sz="1800" spc="-25" dirty="0">
                <a:effectLst/>
                <a:latin typeface="Lucida Sans" panose="020B0602030504020204" pitchFamily="34" charset="0"/>
                <a:ea typeface="Lucida Sans" panose="020B0602030504020204" pitchFamily="34" charset="0"/>
                <a:cs typeface="Lucida Sans" panose="020B0602030504020204" pitchFamily="34" charset="0"/>
              </a:rPr>
              <a:t> </a:t>
            </a:r>
            <a:r>
              <a:rPr lang="en-US" sz="1800" spc="-10" dirty="0">
                <a:effectLst/>
                <a:latin typeface="Lucida Sans" panose="020B0602030504020204" pitchFamily="34" charset="0"/>
                <a:ea typeface="Lucida Sans" panose="020B0602030504020204" pitchFamily="34" charset="0"/>
                <a:cs typeface="Lucida Sans" panose="020B0602030504020204" pitchFamily="34" charset="0"/>
              </a:rPr>
              <a:t>immunogenicity,</a:t>
            </a:r>
            <a:r>
              <a:rPr lang="en-US" sz="1800" spc="-25" dirty="0">
                <a:effectLst/>
                <a:latin typeface="Lucida Sans" panose="020B0602030504020204" pitchFamily="34" charset="0"/>
                <a:ea typeface="Lucida Sans" panose="020B0602030504020204" pitchFamily="34" charset="0"/>
                <a:cs typeface="Lucida Sans" panose="020B0602030504020204" pitchFamily="34" charset="0"/>
              </a:rPr>
              <a:t> </a:t>
            </a:r>
            <a:r>
              <a:rPr lang="en-US" sz="1800" spc="-10" dirty="0">
                <a:effectLst/>
                <a:latin typeface="Lucida Sans" panose="020B0602030504020204" pitchFamily="34" charset="0"/>
                <a:ea typeface="Lucida Sans" panose="020B0602030504020204" pitchFamily="34" charset="0"/>
                <a:cs typeface="Lucida Sans" panose="020B0602030504020204" pitchFamily="34" charset="0"/>
              </a:rPr>
              <a:t>and</a:t>
            </a:r>
            <a:r>
              <a:rPr lang="en-US" sz="1800" spc="-25" dirty="0">
                <a:effectLst/>
                <a:latin typeface="Lucida Sans" panose="020B0602030504020204" pitchFamily="34" charset="0"/>
                <a:ea typeface="Lucida Sans" panose="020B0602030504020204" pitchFamily="34" charset="0"/>
                <a:cs typeface="Lucida Sans" panose="020B0602030504020204" pitchFamily="34" charset="0"/>
              </a:rPr>
              <a:t> </a:t>
            </a:r>
            <a:r>
              <a:rPr lang="en-US" sz="1800" spc="-10" dirty="0">
                <a:effectLst/>
                <a:latin typeface="Lucida Sans" panose="020B0602030504020204" pitchFamily="34" charset="0"/>
                <a:ea typeface="Lucida Sans" panose="020B0602030504020204" pitchFamily="34" charset="0"/>
                <a:cs typeface="Lucida Sans" panose="020B0602030504020204" pitchFamily="34" charset="0"/>
              </a:rPr>
              <a:t>surrogate</a:t>
            </a:r>
            <a:r>
              <a:rPr lang="en-US" sz="1800" spc="-25" dirty="0">
                <a:effectLst/>
                <a:latin typeface="Lucida Sans" panose="020B0602030504020204" pitchFamily="34" charset="0"/>
                <a:ea typeface="Lucida Sans" panose="020B0602030504020204" pitchFamily="34" charset="0"/>
                <a:cs typeface="Lucida Sans" panose="020B0602030504020204" pitchFamily="34" charset="0"/>
              </a:rPr>
              <a:t> </a:t>
            </a:r>
            <a:r>
              <a:rPr lang="en-US" sz="1800" spc="-10" dirty="0">
                <a:effectLst/>
                <a:latin typeface="Lucida Sans" panose="020B0602030504020204" pitchFamily="34" charset="0"/>
                <a:ea typeface="Lucida Sans" panose="020B0602030504020204" pitchFamily="34" charset="0"/>
                <a:cs typeface="Lucida Sans" panose="020B0602030504020204" pitchFamily="34" charset="0"/>
              </a:rPr>
              <a:t>markers</a:t>
            </a:r>
            <a:r>
              <a:rPr lang="en-US" sz="1800" spc="-25" dirty="0">
                <a:effectLst/>
                <a:latin typeface="Lucida Sans" panose="020B0602030504020204" pitchFamily="34" charset="0"/>
                <a:ea typeface="Lucida Sans" panose="020B0602030504020204" pitchFamily="34" charset="0"/>
                <a:cs typeface="Lucida Sans" panose="020B0602030504020204" pitchFamily="34" charset="0"/>
              </a:rPr>
              <a:t> </a:t>
            </a:r>
            <a:r>
              <a:rPr lang="en-US" sz="1800" spc="-10" dirty="0">
                <a:effectLst/>
                <a:latin typeface="Lucida Sans" panose="020B0602030504020204" pitchFamily="34" charset="0"/>
                <a:ea typeface="Lucida Sans" panose="020B0602030504020204" pitchFamily="34" charset="0"/>
                <a:cs typeface="Lucida Sans" panose="020B0602030504020204" pitchFamily="34" charset="0"/>
              </a:rPr>
              <a:t>of</a:t>
            </a:r>
            <a:r>
              <a:rPr lang="en-US" sz="1800" spc="-25" dirty="0">
                <a:effectLst/>
                <a:latin typeface="Lucida Sans" panose="020B0602030504020204" pitchFamily="34" charset="0"/>
                <a:ea typeface="Lucida Sans" panose="020B0602030504020204" pitchFamily="34" charset="0"/>
                <a:cs typeface="Lucida Sans" panose="020B0602030504020204" pitchFamily="34" charset="0"/>
              </a:rPr>
              <a:t> </a:t>
            </a:r>
            <a:r>
              <a:rPr lang="en-US" sz="1800" spc="-10" dirty="0">
                <a:effectLst/>
                <a:latin typeface="Lucida Sans" panose="020B0602030504020204" pitchFamily="34" charset="0"/>
                <a:ea typeface="Lucida Sans" panose="020B0602030504020204" pitchFamily="34" charset="0"/>
                <a:cs typeface="Lucida Sans" panose="020B0602030504020204" pitchFamily="34" charset="0"/>
              </a:rPr>
              <a:t>clinical </a:t>
            </a:r>
            <a:r>
              <a:rPr lang="en-US" sz="1800" dirty="0">
                <a:effectLst/>
                <a:latin typeface="Lucida Sans" panose="020B0602030504020204" pitchFamily="34" charset="0"/>
                <a:ea typeface="Lucida Sans" panose="020B0602030504020204" pitchFamily="34" charset="0"/>
                <a:cs typeface="Lucida Sans" panose="020B0602030504020204" pitchFamily="34" charset="0"/>
              </a:rPr>
              <a:t>efficacy for modified vaccinia Ankara as a smallpox vaccine in HIV-infected subjects. J. Infect. Dis. 207: 749-58</a:t>
            </a:r>
            <a:endParaRPr lang="en-GB" sz="1800" dirty="0">
              <a:effectLst/>
              <a:latin typeface="Lucida Sans" panose="020B0602030504020204" pitchFamily="34" charset="0"/>
              <a:ea typeface="Lucida Sans" panose="020B0602030504020204" pitchFamily="34" charset="0"/>
              <a:cs typeface="Lucida Sans" panose="020B0602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Lucida Sans" panose="020B0602030504020204" pitchFamily="34" charset="0"/>
              <a:ea typeface="Lucida Sans" panose="020B0602030504020204" pitchFamily="34" charset="0"/>
              <a:cs typeface="Lucida Sans" panose="020B0602030504020204" pitchFamily="34" charset="0"/>
            </a:endParaRPr>
          </a:p>
          <a:p>
            <a:endParaRPr lang="en-US" sz="1800" spc="-10" dirty="0">
              <a:effectLst/>
              <a:latin typeface="Lucida Sans" panose="020B0602030504020204" pitchFamily="34" charset="0"/>
              <a:ea typeface="Lucida Sans" panose="020B0602030504020204" pitchFamily="34" charset="0"/>
              <a:cs typeface="Lucida Sans" panose="020B0602030504020204" pitchFamily="34" charset="0"/>
            </a:endParaRPr>
          </a:p>
          <a:p>
            <a:endParaRPr lang="en-US" sz="1800" spc="-10" dirty="0">
              <a:effectLst/>
              <a:latin typeface="Lucida Sans" panose="020B0602030504020204" pitchFamily="34" charset="0"/>
            </a:endParaRPr>
          </a:p>
        </p:txBody>
      </p:sp>
      <p:sp>
        <p:nvSpPr>
          <p:cNvPr id="4" name="Slide Number Placeholder 3"/>
          <p:cNvSpPr>
            <a:spLocks noGrp="1"/>
          </p:cNvSpPr>
          <p:nvPr>
            <p:ph type="sldNum" sz="quarter" idx="5"/>
          </p:nvPr>
        </p:nvSpPr>
        <p:spPr/>
        <p:txBody>
          <a:bodyPr/>
          <a:lstStyle/>
          <a:p>
            <a:fld id="{43064EAD-90E7-4E2F-9BA2-EB3158278DFE}" type="slidenum">
              <a:rPr lang="en-US" smtClean="0"/>
              <a:t>75</a:t>
            </a:fld>
            <a:endParaRPr lang="en-US" dirty="0"/>
          </a:p>
        </p:txBody>
      </p:sp>
    </p:spTree>
    <p:extLst>
      <p:ext uri="{BB962C8B-B14F-4D97-AF65-F5344CB8AC3E}">
        <p14:creationId xmlns:p14="http://schemas.microsoft.com/office/powerpoint/2010/main" val="408458065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Source: EMA Ivamex product information: https://www.ema.europa.eu/en/documents/product-information/imvanex-epar-product-information_en.pdf</a:t>
            </a:r>
          </a:p>
          <a:p>
            <a:endParaRPr lang="en-GB" dirty="0"/>
          </a:p>
        </p:txBody>
      </p:sp>
      <p:sp>
        <p:nvSpPr>
          <p:cNvPr id="4" name="Slide Number Placeholder 3"/>
          <p:cNvSpPr>
            <a:spLocks noGrp="1"/>
          </p:cNvSpPr>
          <p:nvPr>
            <p:ph type="sldNum" sz="quarter" idx="5"/>
          </p:nvPr>
        </p:nvSpPr>
        <p:spPr/>
        <p:txBody>
          <a:bodyPr/>
          <a:lstStyle/>
          <a:p>
            <a:fld id="{43064EAD-90E7-4E2F-9BA2-EB3158278DFE}" type="slidenum">
              <a:rPr lang="en-US" smtClean="0"/>
              <a:t>76</a:t>
            </a:fld>
            <a:endParaRPr lang="en-US" dirty="0"/>
          </a:p>
        </p:txBody>
      </p:sp>
    </p:spTree>
    <p:extLst>
      <p:ext uri="{BB962C8B-B14F-4D97-AF65-F5344CB8AC3E}">
        <p14:creationId xmlns:p14="http://schemas.microsoft.com/office/powerpoint/2010/main" val="223992635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Lucida Sans" panose="020B0602030504020204" pitchFamily="34" charset="0"/>
                <a:ea typeface="Lucida Sans" panose="020B0602030504020204" pitchFamily="34" charset="0"/>
                <a:cs typeface="Lucida Sans" panose="020B0602030504020204" pitchFamily="34" charset="0"/>
              </a:rPr>
              <a:t>Frey</a:t>
            </a:r>
            <a:r>
              <a:rPr lang="en-US" sz="1800" spc="-30" dirty="0">
                <a:effectLst/>
                <a:latin typeface="Lucida Sans" panose="020B0602030504020204" pitchFamily="34" charset="0"/>
                <a:ea typeface="Lucida Sans" panose="020B0602030504020204" pitchFamily="34" charset="0"/>
                <a:cs typeface="Lucida Sans" panose="020B0602030504020204" pitchFamily="34" charset="0"/>
              </a:rPr>
              <a:t> </a:t>
            </a:r>
            <a:r>
              <a:rPr lang="en-US" sz="1800" dirty="0">
                <a:effectLst/>
                <a:latin typeface="Lucida Sans" panose="020B0602030504020204" pitchFamily="34" charset="0"/>
                <a:ea typeface="Lucida Sans" panose="020B0602030504020204" pitchFamily="34" charset="0"/>
                <a:cs typeface="Lucida Sans" panose="020B0602030504020204" pitchFamily="34" charset="0"/>
              </a:rPr>
              <a:t>SE.</a:t>
            </a:r>
            <a:r>
              <a:rPr lang="en-US" sz="1800" spc="-30" dirty="0">
                <a:effectLst/>
                <a:latin typeface="Lucida Sans" panose="020B0602030504020204" pitchFamily="34" charset="0"/>
                <a:ea typeface="Lucida Sans" panose="020B0602030504020204" pitchFamily="34" charset="0"/>
                <a:cs typeface="Lucida Sans" panose="020B0602030504020204" pitchFamily="34" charset="0"/>
              </a:rPr>
              <a:t> </a:t>
            </a:r>
            <a:r>
              <a:rPr lang="en-US" sz="1800" dirty="0">
                <a:effectLst/>
                <a:latin typeface="Lucida Sans" panose="020B0602030504020204" pitchFamily="34" charset="0"/>
                <a:ea typeface="Lucida Sans" panose="020B0602030504020204" pitchFamily="34" charset="0"/>
                <a:cs typeface="Lucida Sans" panose="020B0602030504020204" pitchFamily="34" charset="0"/>
              </a:rPr>
              <a:t>Wald</a:t>
            </a:r>
            <a:r>
              <a:rPr lang="en-US" sz="1800" spc="-30" dirty="0">
                <a:effectLst/>
                <a:latin typeface="Lucida Sans" panose="020B0602030504020204" pitchFamily="34" charset="0"/>
                <a:ea typeface="Lucida Sans" panose="020B0602030504020204" pitchFamily="34" charset="0"/>
                <a:cs typeface="Lucida Sans" panose="020B0602030504020204" pitchFamily="34" charset="0"/>
              </a:rPr>
              <a:t> </a:t>
            </a:r>
            <a:r>
              <a:rPr lang="en-US" sz="1800" dirty="0">
                <a:effectLst/>
                <a:latin typeface="Lucida Sans" panose="020B0602030504020204" pitchFamily="34" charset="0"/>
                <a:ea typeface="Lucida Sans" panose="020B0602030504020204" pitchFamily="34" charset="0"/>
                <a:cs typeface="Lucida Sans" panose="020B0602030504020204" pitchFamily="34" charset="0"/>
              </a:rPr>
              <a:t>A,</a:t>
            </a:r>
            <a:r>
              <a:rPr lang="en-US" sz="1800" spc="-30" dirty="0">
                <a:effectLst/>
                <a:latin typeface="Lucida Sans" panose="020B0602030504020204" pitchFamily="34" charset="0"/>
                <a:ea typeface="Lucida Sans" panose="020B0602030504020204" pitchFamily="34" charset="0"/>
                <a:cs typeface="Lucida Sans" panose="020B0602030504020204" pitchFamily="34" charset="0"/>
              </a:rPr>
              <a:t> </a:t>
            </a:r>
            <a:r>
              <a:rPr lang="en-US" sz="1800" dirty="0">
                <a:effectLst/>
                <a:latin typeface="Lucida Sans" panose="020B0602030504020204" pitchFamily="34" charset="0"/>
                <a:ea typeface="Lucida Sans" panose="020B0602030504020204" pitchFamily="34" charset="0"/>
                <a:cs typeface="Lucida Sans" panose="020B0602030504020204" pitchFamily="34" charset="0"/>
              </a:rPr>
              <a:t>Edupuganti</a:t>
            </a:r>
            <a:r>
              <a:rPr lang="en-US" sz="1800" spc="-30" dirty="0">
                <a:effectLst/>
                <a:latin typeface="Lucida Sans" panose="020B0602030504020204" pitchFamily="34" charset="0"/>
                <a:ea typeface="Lucida Sans" panose="020B0602030504020204" pitchFamily="34" charset="0"/>
                <a:cs typeface="Lucida Sans" panose="020B0602030504020204" pitchFamily="34" charset="0"/>
              </a:rPr>
              <a:t> </a:t>
            </a:r>
            <a:r>
              <a:rPr lang="en-US" sz="1800" dirty="0">
                <a:effectLst/>
                <a:latin typeface="Lucida Sans" panose="020B0602030504020204" pitchFamily="34" charset="0"/>
                <a:ea typeface="Lucida Sans" panose="020B0602030504020204" pitchFamily="34" charset="0"/>
                <a:cs typeface="Lucida Sans" panose="020B0602030504020204" pitchFamily="34" charset="0"/>
              </a:rPr>
              <a:t>S</a:t>
            </a:r>
            <a:r>
              <a:rPr lang="en-US" sz="1800" spc="-30" dirty="0">
                <a:effectLst/>
                <a:latin typeface="Lucida Sans" panose="020B0602030504020204" pitchFamily="34" charset="0"/>
                <a:ea typeface="Lucida Sans" panose="020B0602030504020204" pitchFamily="34" charset="0"/>
                <a:cs typeface="Lucida Sans" panose="020B0602030504020204" pitchFamily="34" charset="0"/>
              </a:rPr>
              <a:t> </a:t>
            </a:r>
            <a:r>
              <a:rPr lang="en-US" sz="1800" dirty="0">
                <a:effectLst/>
                <a:latin typeface="Lucida Sans" panose="020B0602030504020204" pitchFamily="34" charset="0"/>
                <a:ea typeface="Lucida Sans" panose="020B0602030504020204" pitchFamily="34" charset="0"/>
                <a:cs typeface="Lucida Sans" panose="020B0602030504020204" pitchFamily="34" charset="0"/>
              </a:rPr>
              <a:t>et</a:t>
            </a:r>
            <a:r>
              <a:rPr lang="en-US" sz="1800" spc="-30" dirty="0">
                <a:effectLst/>
                <a:latin typeface="Lucida Sans" panose="020B0602030504020204" pitchFamily="34" charset="0"/>
                <a:ea typeface="Lucida Sans" panose="020B0602030504020204" pitchFamily="34" charset="0"/>
                <a:cs typeface="Lucida Sans" panose="020B0602030504020204" pitchFamily="34" charset="0"/>
              </a:rPr>
              <a:t> </a:t>
            </a:r>
            <a:r>
              <a:rPr lang="en-US" sz="1800" dirty="0">
                <a:effectLst/>
                <a:latin typeface="Lucida Sans" panose="020B0602030504020204" pitchFamily="34" charset="0"/>
                <a:ea typeface="Lucida Sans" panose="020B0602030504020204" pitchFamily="34" charset="0"/>
                <a:cs typeface="Lucida Sans" panose="020B0602030504020204" pitchFamily="34" charset="0"/>
              </a:rPr>
              <a:t>al.</a:t>
            </a:r>
            <a:r>
              <a:rPr lang="en-US" sz="1800" spc="-30" dirty="0">
                <a:effectLst/>
                <a:latin typeface="Lucida Sans" panose="020B0602030504020204" pitchFamily="34" charset="0"/>
                <a:ea typeface="Lucida Sans" panose="020B0602030504020204" pitchFamily="34" charset="0"/>
                <a:cs typeface="Lucida Sans" panose="020B0602030504020204" pitchFamily="34" charset="0"/>
              </a:rPr>
              <a:t> </a:t>
            </a:r>
            <a:r>
              <a:rPr lang="en-US" sz="1800" dirty="0">
                <a:effectLst/>
                <a:latin typeface="Lucida Sans" panose="020B0602030504020204" pitchFamily="34" charset="0"/>
                <a:ea typeface="Lucida Sans" panose="020B0602030504020204" pitchFamily="34" charset="0"/>
                <a:cs typeface="Lucida Sans" panose="020B0602030504020204" pitchFamily="34" charset="0"/>
              </a:rPr>
              <a:t>Comparison</a:t>
            </a:r>
            <a:r>
              <a:rPr lang="en-US" sz="1800" spc="-30" dirty="0">
                <a:effectLst/>
                <a:latin typeface="Lucida Sans" panose="020B0602030504020204" pitchFamily="34" charset="0"/>
                <a:ea typeface="Lucida Sans" panose="020B0602030504020204" pitchFamily="34" charset="0"/>
                <a:cs typeface="Lucida Sans" panose="020B0602030504020204" pitchFamily="34" charset="0"/>
              </a:rPr>
              <a:t> </a:t>
            </a:r>
            <a:r>
              <a:rPr lang="en-US" sz="1800" dirty="0">
                <a:effectLst/>
                <a:latin typeface="Lucida Sans" panose="020B0602030504020204" pitchFamily="34" charset="0"/>
                <a:ea typeface="Lucida Sans" panose="020B0602030504020204" pitchFamily="34" charset="0"/>
                <a:cs typeface="Lucida Sans" panose="020B0602030504020204" pitchFamily="34" charset="0"/>
              </a:rPr>
              <a:t>of</a:t>
            </a:r>
            <a:r>
              <a:rPr lang="en-US" sz="1800" spc="-30" dirty="0">
                <a:effectLst/>
                <a:latin typeface="Lucida Sans" panose="020B0602030504020204" pitchFamily="34" charset="0"/>
                <a:ea typeface="Lucida Sans" panose="020B0602030504020204" pitchFamily="34" charset="0"/>
                <a:cs typeface="Lucida Sans" panose="020B0602030504020204" pitchFamily="34" charset="0"/>
              </a:rPr>
              <a:t> </a:t>
            </a:r>
            <a:r>
              <a:rPr lang="en-US" sz="1800" dirty="0">
                <a:effectLst/>
                <a:latin typeface="Lucida Sans" panose="020B0602030504020204" pitchFamily="34" charset="0"/>
                <a:ea typeface="Lucida Sans" panose="020B0602030504020204" pitchFamily="34" charset="0"/>
                <a:cs typeface="Lucida Sans" panose="020B0602030504020204" pitchFamily="34" charset="0"/>
              </a:rPr>
              <a:t>lyophilized</a:t>
            </a:r>
            <a:r>
              <a:rPr lang="en-US" sz="1800" spc="-30" dirty="0">
                <a:effectLst/>
                <a:latin typeface="Lucida Sans" panose="020B0602030504020204" pitchFamily="34" charset="0"/>
                <a:ea typeface="Lucida Sans" panose="020B0602030504020204" pitchFamily="34" charset="0"/>
                <a:cs typeface="Lucida Sans" panose="020B0602030504020204" pitchFamily="34" charset="0"/>
              </a:rPr>
              <a:t> </a:t>
            </a:r>
            <a:r>
              <a:rPr lang="en-US" sz="1800" dirty="0">
                <a:effectLst/>
                <a:latin typeface="Lucida Sans" panose="020B0602030504020204" pitchFamily="34" charset="0"/>
                <a:ea typeface="Lucida Sans" panose="020B0602030504020204" pitchFamily="34" charset="0"/>
                <a:cs typeface="Lucida Sans" panose="020B0602030504020204" pitchFamily="34" charset="0"/>
              </a:rPr>
              <a:t>versus</a:t>
            </a:r>
            <a:r>
              <a:rPr lang="en-US" sz="1800" spc="-30" dirty="0">
                <a:effectLst/>
                <a:latin typeface="Lucida Sans" panose="020B0602030504020204" pitchFamily="34" charset="0"/>
                <a:ea typeface="Lucida Sans" panose="020B0602030504020204" pitchFamily="34" charset="0"/>
                <a:cs typeface="Lucida Sans" panose="020B0602030504020204" pitchFamily="34" charset="0"/>
              </a:rPr>
              <a:t> </a:t>
            </a:r>
            <a:r>
              <a:rPr lang="en-US" sz="1800" dirty="0">
                <a:effectLst/>
                <a:latin typeface="Lucida Sans" panose="020B0602030504020204" pitchFamily="34" charset="0"/>
                <a:ea typeface="Lucida Sans" panose="020B0602030504020204" pitchFamily="34" charset="0"/>
                <a:cs typeface="Lucida Sans" panose="020B0602030504020204" pitchFamily="34" charset="0"/>
              </a:rPr>
              <a:t>liquid</a:t>
            </a:r>
            <a:r>
              <a:rPr lang="en-US" sz="1800" spc="-30" dirty="0">
                <a:effectLst/>
                <a:latin typeface="Lucida Sans" panose="020B0602030504020204" pitchFamily="34" charset="0"/>
                <a:ea typeface="Lucida Sans" panose="020B0602030504020204" pitchFamily="34" charset="0"/>
                <a:cs typeface="Lucida Sans" panose="020B0602030504020204" pitchFamily="34" charset="0"/>
              </a:rPr>
              <a:t> </a:t>
            </a:r>
            <a:r>
              <a:rPr lang="en-US" sz="1800" dirty="0">
                <a:effectLst/>
                <a:latin typeface="Lucida Sans" panose="020B0602030504020204" pitchFamily="34" charset="0"/>
                <a:ea typeface="Lucida Sans" panose="020B0602030504020204" pitchFamily="34" charset="0"/>
                <a:cs typeface="Lucida Sans" panose="020B0602030504020204" pitchFamily="34" charset="0"/>
              </a:rPr>
              <a:t>modified</a:t>
            </a:r>
            <a:r>
              <a:rPr lang="en-US" sz="1800" spc="-30" dirty="0">
                <a:effectLst/>
                <a:latin typeface="Lucida Sans" panose="020B0602030504020204" pitchFamily="34" charset="0"/>
                <a:ea typeface="Lucida Sans" panose="020B0602030504020204" pitchFamily="34" charset="0"/>
                <a:cs typeface="Lucida Sans" panose="020B0602030504020204" pitchFamily="34" charset="0"/>
              </a:rPr>
              <a:t> </a:t>
            </a:r>
            <a:r>
              <a:rPr lang="en-US" sz="1800" dirty="0">
                <a:effectLst/>
                <a:latin typeface="Lucida Sans" panose="020B0602030504020204" pitchFamily="34" charset="0"/>
                <a:ea typeface="Lucida Sans" panose="020B0602030504020204" pitchFamily="34" charset="0"/>
                <a:cs typeface="Lucida Sans" panose="020B0602030504020204" pitchFamily="34" charset="0"/>
              </a:rPr>
              <a:t>vaccinia</a:t>
            </a:r>
            <a:r>
              <a:rPr lang="en-US" sz="1800" spc="-30" dirty="0">
                <a:effectLst/>
                <a:latin typeface="Lucida Sans" panose="020B0602030504020204" pitchFamily="34" charset="0"/>
                <a:ea typeface="Lucida Sans" panose="020B0602030504020204" pitchFamily="34" charset="0"/>
                <a:cs typeface="Lucida Sans" panose="020B0602030504020204" pitchFamily="34" charset="0"/>
              </a:rPr>
              <a:t> </a:t>
            </a:r>
            <a:r>
              <a:rPr lang="en-US" sz="1800" dirty="0">
                <a:effectLst/>
                <a:latin typeface="Lucida Sans" panose="020B0602030504020204" pitchFamily="34" charset="0"/>
                <a:ea typeface="Lucida Sans" panose="020B0602030504020204" pitchFamily="34" charset="0"/>
                <a:cs typeface="Lucida Sans" panose="020B0602030504020204" pitchFamily="34" charset="0"/>
              </a:rPr>
              <a:t>Ankara</a:t>
            </a:r>
            <a:r>
              <a:rPr lang="en-US" sz="1800" spc="-30" dirty="0">
                <a:effectLst/>
                <a:latin typeface="Lucida Sans" panose="020B0602030504020204" pitchFamily="34" charset="0"/>
                <a:ea typeface="Lucida Sans" panose="020B0602030504020204" pitchFamily="34" charset="0"/>
                <a:cs typeface="Lucida Sans" panose="020B0602030504020204" pitchFamily="34" charset="0"/>
              </a:rPr>
              <a:t> </a:t>
            </a:r>
            <a:r>
              <a:rPr lang="en-US" sz="1800" dirty="0">
                <a:effectLst/>
                <a:latin typeface="Lucida Sans" panose="020B0602030504020204" pitchFamily="34" charset="0"/>
                <a:ea typeface="Lucida Sans" panose="020B0602030504020204" pitchFamily="34" charset="0"/>
                <a:cs typeface="Lucida Sans" panose="020B0602030504020204" pitchFamily="34" charset="0"/>
              </a:rPr>
              <a:t>(MVA) formulations and subcutaneous versus intradermal routes of administration in healthy vaccinia-naïve subjects. Vaccine 2015 33: 5225-5234. </a:t>
            </a:r>
            <a:r>
              <a:rPr lang="en-US" sz="1800" dirty="0">
                <a:solidFill>
                  <a:srgbClr val="215E9E"/>
                </a:solidFill>
                <a:effectLst/>
                <a:latin typeface="Lucida Sans" panose="020B0602030504020204" pitchFamily="34" charset="0"/>
                <a:ea typeface="Lucida Sans" panose="020B0602030504020204" pitchFamily="34" charset="0"/>
                <a:cs typeface="Lucida Sans" panose="020B0602030504020204" pitchFamily="34" charset="0"/>
                <a:hlinkClick r:id="rId3"/>
              </a:rPr>
              <a:t>https://doi.org/10.1016/j.vaccine.2015.06.075</a:t>
            </a:r>
            <a:r>
              <a:rPr lang="en-US" sz="1800" dirty="0">
                <a:effectLst/>
                <a:latin typeface="Lucida Sans" panose="020B0602030504020204" pitchFamily="34" charset="0"/>
                <a:ea typeface="Lucida Sans" panose="020B0602030504020204" pitchFamily="34" charset="0"/>
                <a:cs typeface="Lucida Sans" panose="020B0602030504020204" pitchFamily="34" charset="0"/>
              </a:rPr>
              <a:t>.</a:t>
            </a:r>
            <a:endParaRPr lang="en-GB" sz="1800" dirty="0">
              <a:effectLst/>
              <a:latin typeface="Lucida Sans" panose="020B0602030504020204" pitchFamily="34" charset="0"/>
              <a:ea typeface="Lucida Sans" panose="020B0602030504020204" pitchFamily="34" charset="0"/>
              <a:cs typeface="Lucida Sans" panose="020B0602030504020204" pitchFamily="34" charset="0"/>
            </a:endParaRPr>
          </a:p>
          <a:p>
            <a:endParaRPr lang="en-GB" dirty="0"/>
          </a:p>
          <a:p>
            <a:r>
              <a:rPr lang="en-GB" dirty="0"/>
              <a:t>Frey et al 2023</a:t>
            </a:r>
          </a:p>
          <a:p>
            <a:endParaRPr lang="en-GB" dirty="0"/>
          </a:p>
        </p:txBody>
      </p:sp>
      <p:sp>
        <p:nvSpPr>
          <p:cNvPr id="4" name="Slide Number Placeholder 3"/>
          <p:cNvSpPr>
            <a:spLocks noGrp="1"/>
          </p:cNvSpPr>
          <p:nvPr>
            <p:ph type="sldNum" sz="quarter" idx="5"/>
          </p:nvPr>
        </p:nvSpPr>
        <p:spPr/>
        <p:txBody>
          <a:bodyPr/>
          <a:lstStyle/>
          <a:p>
            <a:fld id="{43064EAD-90E7-4E2F-9BA2-EB3158278DFE}" type="slidenum">
              <a:rPr lang="en-US" smtClean="0"/>
              <a:t>77</a:t>
            </a:fld>
            <a:endParaRPr lang="en-US" dirty="0"/>
          </a:p>
        </p:txBody>
      </p:sp>
    </p:spTree>
    <p:extLst>
      <p:ext uri="{BB962C8B-B14F-4D97-AF65-F5344CB8AC3E}">
        <p14:creationId xmlns:p14="http://schemas.microsoft.com/office/powerpoint/2010/main" val="63183525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effectLst/>
                <a:latin typeface="Lucida Sans" panose="020B0602030504020204" pitchFamily="34" charset="0"/>
                <a:ea typeface="Lucida Sans" panose="020B0602030504020204" pitchFamily="34" charset="0"/>
                <a:cs typeface="Lucida Sans" panose="020B0602030504020204" pitchFamily="34" charset="0"/>
              </a:rPr>
              <a:t>WHO 2013, Frey </a:t>
            </a:r>
            <a:r>
              <a:rPr lang="en-US" sz="1200" i="1" dirty="0">
                <a:effectLst/>
                <a:latin typeface="Lucida Sans" panose="020B0602030504020204" pitchFamily="34" charset="0"/>
                <a:ea typeface="Lucida Sans" panose="020B0602030504020204" pitchFamily="34" charset="0"/>
                <a:cs typeface="Lucida Sans" panose="020B0602030504020204" pitchFamily="34" charset="0"/>
              </a:rPr>
              <a:t>et al, </a:t>
            </a:r>
            <a:r>
              <a:rPr lang="en-US" sz="1200" dirty="0">
                <a:effectLst/>
                <a:latin typeface="Lucida Sans" panose="020B0602030504020204" pitchFamily="34" charset="0"/>
                <a:ea typeface="Lucida Sans" panose="020B0602030504020204" pitchFamily="34" charset="0"/>
                <a:cs typeface="Lucida Sans" panose="020B0602030504020204" pitchFamily="34" charset="0"/>
              </a:rPr>
              <a:t>2007, </a:t>
            </a:r>
            <a:r>
              <a:rPr lang="en-US" sz="1200" spc="-10" dirty="0">
                <a:effectLst/>
                <a:latin typeface="Lucida Sans" panose="020B0602030504020204" pitchFamily="34" charset="0"/>
                <a:ea typeface="Lucida Sans" panose="020B0602030504020204" pitchFamily="34" charset="0"/>
                <a:cs typeface="Lucida Sans" panose="020B0602030504020204" pitchFamily="34" charset="0"/>
              </a:rPr>
              <a:t>Vollmar</a:t>
            </a:r>
            <a:r>
              <a:rPr lang="en-US" sz="1200" spc="-25" dirty="0">
                <a:effectLst/>
                <a:latin typeface="Lucida Sans" panose="020B0602030504020204" pitchFamily="34" charset="0"/>
                <a:ea typeface="Lucida Sans" panose="020B0602030504020204" pitchFamily="34" charset="0"/>
                <a:cs typeface="Lucida Sans" panose="020B0602030504020204" pitchFamily="34" charset="0"/>
              </a:rPr>
              <a:t> </a:t>
            </a:r>
            <a:r>
              <a:rPr lang="en-US" sz="1200" i="1" spc="-10" dirty="0">
                <a:effectLst/>
                <a:latin typeface="Lucida Sans" panose="020B0602030504020204" pitchFamily="34" charset="0"/>
                <a:ea typeface="Lucida Sans" panose="020B0602030504020204" pitchFamily="34" charset="0"/>
                <a:cs typeface="Lucida Sans" panose="020B0602030504020204" pitchFamily="34" charset="0"/>
              </a:rPr>
              <a:t>et</a:t>
            </a:r>
            <a:r>
              <a:rPr lang="en-US" sz="1200" i="1" spc="-25" dirty="0">
                <a:effectLst/>
                <a:latin typeface="Lucida Sans" panose="020B0602030504020204" pitchFamily="34" charset="0"/>
                <a:ea typeface="Lucida Sans" panose="020B0602030504020204" pitchFamily="34" charset="0"/>
                <a:cs typeface="Lucida Sans" panose="020B0602030504020204" pitchFamily="34" charset="0"/>
              </a:rPr>
              <a:t> </a:t>
            </a:r>
            <a:r>
              <a:rPr lang="en-US" sz="1200" i="1" spc="-10" dirty="0">
                <a:effectLst/>
                <a:latin typeface="Lucida Sans" panose="020B0602030504020204" pitchFamily="34" charset="0"/>
                <a:ea typeface="Lucida Sans" panose="020B0602030504020204" pitchFamily="34" charset="0"/>
                <a:cs typeface="Lucida Sans" panose="020B0602030504020204" pitchFamily="34" charset="0"/>
              </a:rPr>
              <a:t>al,</a:t>
            </a:r>
            <a:r>
              <a:rPr lang="en-US" sz="1200" i="1" spc="-25" dirty="0">
                <a:effectLst/>
                <a:latin typeface="Lucida Sans" panose="020B0602030504020204" pitchFamily="34" charset="0"/>
                <a:ea typeface="Lucida Sans" panose="020B0602030504020204" pitchFamily="34" charset="0"/>
                <a:cs typeface="Lucida Sans" panose="020B0602030504020204" pitchFamily="34" charset="0"/>
              </a:rPr>
              <a:t> </a:t>
            </a:r>
            <a:r>
              <a:rPr lang="en-US" sz="1200" spc="-10" dirty="0">
                <a:effectLst/>
                <a:latin typeface="Lucida Sans" panose="020B0602030504020204" pitchFamily="34" charset="0"/>
                <a:ea typeface="Lucida Sans" panose="020B0602030504020204" pitchFamily="34" charset="0"/>
                <a:cs typeface="Lucida Sans" panose="020B0602030504020204" pitchFamily="34" charset="0"/>
              </a:rPr>
              <a:t>2006,</a:t>
            </a:r>
            <a:r>
              <a:rPr lang="en-US" sz="1200" spc="-25" dirty="0">
                <a:effectLst/>
                <a:latin typeface="Lucida Sans" panose="020B0602030504020204" pitchFamily="34" charset="0"/>
                <a:ea typeface="Lucida Sans" panose="020B0602030504020204" pitchFamily="34" charset="0"/>
                <a:cs typeface="Lucida Sans" panose="020B0602030504020204" pitchFamily="34" charset="0"/>
              </a:rPr>
              <a:t> </a:t>
            </a:r>
            <a:r>
              <a:rPr lang="en-US" sz="1200" spc="-10" dirty="0">
                <a:effectLst/>
                <a:latin typeface="Lucida Sans" panose="020B0602030504020204" pitchFamily="34" charset="0"/>
                <a:ea typeface="Lucida Sans" panose="020B0602030504020204" pitchFamily="34" charset="0"/>
                <a:cs typeface="Lucida Sans" panose="020B0602030504020204" pitchFamily="34" charset="0"/>
              </a:rPr>
              <a:t>von</a:t>
            </a:r>
            <a:r>
              <a:rPr lang="en-US" sz="1200" spc="-25" dirty="0">
                <a:effectLst/>
                <a:latin typeface="Lucida Sans" panose="020B0602030504020204" pitchFamily="34" charset="0"/>
                <a:ea typeface="Lucida Sans" panose="020B0602030504020204" pitchFamily="34" charset="0"/>
                <a:cs typeface="Lucida Sans" panose="020B0602030504020204" pitchFamily="34" charset="0"/>
              </a:rPr>
              <a:t> </a:t>
            </a:r>
            <a:r>
              <a:rPr lang="en-US" sz="1200" spc="-10" dirty="0">
                <a:effectLst/>
                <a:latin typeface="Lucida Sans" panose="020B0602030504020204" pitchFamily="34" charset="0"/>
                <a:ea typeface="Lucida Sans" panose="020B0602030504020204" pitchFamily="34" charset="0"/>
                <a:cs typeface="Lucida Sans" panose="020B0602030504020204" pitchFamily="34" charset="0"/>
              </a:rPr>
              <a:t>Krempelhuber</a:t>
            </a:r>
            <a:r>
              <a:rPr lang="en-US" sz="1200" spc="-25" dirty="0">
                <a:effectLst/>
                <a:latin typeface="Lucida Sans" panose="020B0602030504020204" pitchFamily="34" charset="0"/>
                <a:ea typeface="Lucida Sans" panose="020B0602030504020204" pitchFamily="34" charset="0"/>
                <a:cs typeface="Lucida Sans" panose="020B0602030504020204" pitchFamily="34" charset="0"/>
              </a:rPr>
              <a:t> </a:t>
            </a:r>
            <a:r>
              <a:rPr lang="en-US" sz="1200" i="1" spc="-10" dirty="0">
                <a:effectLst/>
                <a:latin typeface="Lucida Sans" panose="020B0602030504020204" pitchFamily="34" charset="0"/>
                <a:ea typeface="Lucida Sans" panose="020B0602030504020204" pitchFamily="34" charset="0"/>
                <a:cs typeface="Lucida Sans" panose="020B0602030504020204" pitchFamily="34" charset="0"/>
              </a:rPr>
              <a:t>et</a:t>
            </a:r>
            <a:r>
              <a:rPr lang="en-US" sz="1200" i="1" spc="-25" dirty="0">
                <a:effectLst/>
                <a:latin typeface="Lucida Sans" panose="020B0602030504020204" pitchFamily="34" charset="0"/>
                <a:ea typeface="Lucida Sans" panose="020B0602030504020204" pitchFamily="34" charset="0"/>
                <a:cs typeface="Lucida Sans" panose="020B0602030504020204" pitchFamily="34" charset="0"/>
              </a:rPr>
              <a:t> </a:t>
            </a:r>
            <a:r>
              <a:rPr lang="en-US" sz="1200" i="1" spc="-10" dirty="0">
                <a:effectLst/>
                <a:latin typeface="Lucida Sans" panose="020B0602030504020204" pitchFamily="34" charset="0"/>
                <a:ea typeface="Lucida Sans" panose="020B0602030504020204" pitchFamily="34" charset="0"/>
                <a:cs typeface="Lucida Sans" panose="020B0602030504020204" pitchFamily="34" charset="0"/>
              </a:rPr>
              <a:t>al,</a:t>
            </a:r>
            <a:r>
              <a:rPr lang="en-US" sz="1200" i="1" spc="-25" dirty="0">
                <a:effectLst/>
                <a:latin typeface="Lucida Sans" panose="020B0602030504020204" pitchFamily="34" charset="0"/>
                <a:ea typeface="Lucida Sans" panose="020B0602030504020204" pitchFamily="34" charset="0"/>
                <a:cs typeface="Lucida Sans" panose="020B0602030504020204" pitchFamily="34" charset="0"/>
              </a:rPr>
              <a:t> </a:t>
            </a:r>
            <a:r>
              <a:rPr lang="en-US" sz="1200" spc="-10" dirty="0">
                <a:effectLst/>
                <a:latin typeface="Lucida Sans" panose="020B0602030504020204" pitchFamily="34" charset="0"/>
                <a:ea typeface="Lucida Sans" panose="020B0602030504020204" pitchFamily="34" charset="0"/>
                <a:cs typeface="Lucida Sans" panose="020B0602030504020204" pitchFamily="34" charset="0"/>
              </a:rPr>
              <a:t>2010,</a:t>
            </a:r>
            <a:r>
              <a:rPr lang="en-US" sz="1200" spc="-25" dirty="0">
                <a:effectLst/>
                <a:latin typeface="Lucida Sans" panose="020B0602030504020204" pitchFamily="34" charset="0"/>
                <a:ea typeface="Lucida Sans" panose="020B0602030504020204" pitchFamily="34" charset="0"/>
                <a:cs typeface="Lucida Sans" panose="020B0602030504020204" pitchFamily="34" charset="0"/>
              </a:rPr>
              <a:t> </a:t>
            </a:r>
            <a:r>
              <a:rPr lang="en-US" sz="1200" spc="-10" dirty="0">
                <a:effectLst/>
                <a:latin typeface="Lucida Sans" panose="020B0602030504020204" pitchFamily="34" charset="0"/>
                <a:ea typeface="Lucida Sans" panose="020B0602030504020204" pitchFamily="34" charset="0"/>
                <a:cs typeface="Lucida Sans" panose="020B0602030504020204" pitchFamily="34" charset="0"/>
              </a:rPr>
              <a:t>Greenberg</a:t>
            </a:r>
            <a:r>
              <a:rPr lang="en-US" sz="1200" spc="-25" dirty="0">
                <a:effectLst/>
                <a:latin typeface="Lucida Sans" panose="020B0602030504020204" pitchFamily="34" charset="0"/>
                <a:ea typeface="Lucida Sans" panose="020B0602030504020204" pitchFamily="34" charset="0"/>
                <a:cs typeface="Lucida Sans" panose="020B0602030504020204" pitchFamily="34" charset="0"/>
              </a:rPr>
              <a:t> </a:t>
            </a:r>
            <a:r>
              <a:rPr lang="en-US" sz="1200" i="1" spc="-10" dirty="0">
                <a:effectLst/>
                <a:latin typeface="Lucida Sans" panose="020B0602030504020204" pitchFamily="34" charset="0"/>
                <a:ea typeface="Lucida Sans" panose="020B0602030504020204" pitchFamily="34" charset="0"/>
                <a:cs typeface="Lucida Sans" panose="020B0602030504020204" pitchFamily="34" charset="0"/>
              </a:rPr>
              <a:t>et</a:t>
            </a:r>
            <a:r>
              <a:rPr lang="en-US" sz="1200" i="1" spc="-25" dirty="0">
                <a:effectLst/>
                <a:latin typeface="Lucida Sans" panose="020B0602030504020204" pitchFamily="34" charset="0"/>
                <a:ea typeface="Lucida Sans" panose="020B0602030504020204" pitchFamily="34" charset="0"/>
                <a:cs typeface="Lucida Sans" panose="020B0602030504020204" pitchFamily="34" charset="0"/>
              </a:rPr>
              <a:t> </a:t>
            </a:r>
            <a:r>
              <a:rPr lang="en-US" sz="1200" i="1" spc="-10" dirty="0">
                <a:effectLst/>
                <a:latin typeface="Lucida Sans" panose="020B0602030504020204" pitchFamily="34" charset="0"/>
                <a:ea typeface="Lucida Sans" panose="020B0602030504020204" pitchFamily="34" charset="0"/>
                <a:cs typeface="Lucida Sans" panose="020B0602030504020204" pitchFamily="34" charset="0"/>
              </a:rPr>
              <a:t>al,</a:t>
            </a:r>
            <a:r>
              <a:rPr lang="en-US" sz="1200" i="1" spc="-25" dirty="0">
                <a:effectLst/>
                <a:latin typeface="Lucida Sans" panose="020B0602030504020204" pitchFamily="34" charset="0"/>
                <a:ea typeface="Lucida Sans" panose="020B0602030504020204" pitchFamily="34" charset="0"/>
                <a:cs typeface="Lucida Sans" panose="020B0602030504020204" pitchFamily="34" charset="0"/>
              </a:rPr>
              <a:t> </a:t>
            </a:r>
            <a:r>
              <a:rPr lang="en-US" sz="1200" spc="-10" dirty="0">
                <a:effectLst/>
                <a:latin typeface="Lucida Sans" panose="020B0602030504020204" pitchFamily="34" charset="0"/>
                <a:ea typeface="Lucida Sans" panose="020B0602030504020204" pitchFamily="34" charset="0"/>
                <a:cs typeface="Lucida Sans" panose="020B0602030504020204" pitchFamily="34" charset="0"/>
              </a:rPr>
              <a:t>2013</a:t>
            </a:r>
          </a:p>
          <a:p>
            <a:endParaRPr lang="en-US" sz="1200" spc="-10" dirty="0">
              <a:effectLst/>
              <a:latin typeface="Lucida Sans" panose="020B0602030504020204" pitchFamily="34" charset="0"/>
              <a:ea typeface="Lucida Sans" panose="020B0602030504020204" pitchFamily="34" charset="0"/>
              <a:cs typeface="Lucida Sans" panose="020B0602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spc="-10" dirty="0">
                <a:effectLst/>
                <a:latin typeface="Lucida Sans" panose="020B0602030504020204" pitchFamily="34" charset="0"/>
                <a:ea typeface="Lucida Sans" panose="020B0602030504020204" pitchFamily="34" charset="0"/>
                <a:cs typeface="Lucida Sans" panose="020B0602030504020204" pitchFamily="34" charset="0"/>
              </a:rPr>
              <a:t>World Health Organisation (WHO) (2013) Summary report on first, second and third generation smallpox </a:t>
            </a:r>
            <a:r>
              <a:rPr lang="en-US" sz="1200" dirty="0">
                <a:effectLst/>
                <a:latin typeface="Lucida Sans" panose="020B0602030504020204" pitchFamily="34" charset="0"/>
                <a:ea typeface="Lucida Sans" panose="020B0602030504020204" pitchFamily="34" charset="0"/>
                <a:cs typeface="Lucida Sans" panose="020B0602030504020204" pitchFamily="34" charset="0"/>
              </a:rPr>
              <a:t>vaccines. Geneva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effectLst/>
              <a:latin typeface="Lucida Sans" panose="020B0602030504020204" pitchFamily="34" charset="0"/>
              <a:ea typeface="Lucida Sans" panose="020B0602030504020204" pitchFamily="34" charset="0"/>
              <a:cs typeface="Lucida Sans" panose="020B0602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Lucida Sans" panose="020B0602030504020204" pitchFamily="34" charset="0"/>
                <a:ea typeface="Lucida Sans" panose="020B0602030504020204" pitchFamily="34" charset="0"/>
                <a:cs typeface="Lucida Sans" panose="020B0602030504020204" pitchFamily="34" charset="0"/>
              </a:rPr>
              <a:t>Frey</a:t>
            </a:r>
            <a:r>
              <a:rPr lang="en-US" sz="1200" spc="-50" dirty="0">
                <a:effectLst/>
                <a:latin typeface="Lucida Sans" panose="020B0602030504020204" pitchFamily="34" charset="0"/>
                <a:ea typeface="Lucida Sans" panose="020B0602030504020204" pitchFamily="34" charset="0"/>
                <a:cs typeface="Lucida Sans" panose="020B0602030504020204" pitchFamily="34" charset="0"/>
              </a:rPr>
              <a:t> </a:t>
            </a:r>
            <a:r>
              <a:rPr lang="en-US" sz="1200" dirty="0">
                <a:effectLst/>
                <a:latin typeface="Lucida Sans" panose="020B0602030504020204" pitchFamily="34" charset="0"/>
                <a:ea typeface="Lucida Sans" panose="020B0602030504020204" pitchFamily="34" charset="0"/>
                <a:cs typeface="Lucida Sans" panose="020B0602030504020204" pitchFamily="34" charset="0"/>
              </a:rPr>
              <a:t>SE,</a:t>
            </a:r>
            <a:r>
              <a:rPr lang="en-US" sz="1200" spc="-45" dirty="0">
                <a:effectLst/>
                <a:latin typeface="Lucida Sans" panose="020B0602030504020204" pitchFamily="34" charset="0"/>
                <a:ea typeface="Lucida Sans" panose="020B0602030504020204" pitchFamily="34" charset="0"/>
                <a:cs typeface="Lucida Sans" panose="020B0602030504020204" pitchFamily="34" charset="0"/>
              </a:rPr>
              <a:t> </a:t>
            </a:r>
            <a:r>
              <a:rPr lang="en-US" sz="1200" dirty="0">
                <a:effectLst/>
                <a:latin typeface="Lucida Sans" panose="020B0602030504020204" pitchFamily="34" charset="0"/>
                <a:ea typeface="Lucida Sans" panose="020B0602030504020204" pitchFamily="34" charset="0"/>
                <a:cs typeface="Lucida Sans" panose="020B0602030504020204" pitchFamily="34" charset="0"/>
              </a:rPr>
              <a:t>Newman</a:t>
            </a:r>
            <a:r>
              <a:rPr lang="en-US" sz="1200" spc="-50" dirty="0">
                <a:effectLst/>
                <a:latin typeface="Lucida Sans" panose="020B0602030504020204" pitchFamily="34" charset="0"/>
                <a:ea typeface="Lucida Sans" panose="020B0602030504020204" pitchFamily="34" charset="0"/>
                <a:cs typeface="Lucida Sans" panose="020B0602030504020204" pitchFamily="34" charset="0"/>
              </a:rPr>
              <a:t> </a:t>
            </a:r>
            <a:r>
              <a:rPr lang="en-US" sz="1200" dirty="0">
                <a:effectLst/>
                <a:latin typeface="Lucida Sans" panose="020B0602030504020204" pitchFamily="34" charset="0"/>
                <a:ea typeface="Lucida Sans" panose="020B0602030504020204" pitchFamily="34" charset="0"/>
                <a:cs typeface="Lucida Sans" panose="020B0602030504020204" pitchFamily="34" charset="0"/>
              </a:rPr>
              <a:t>FK,</a:t>
            </a:r>
            <a:r>
              <a:rPr lang="en-US" sz="1200" spc="-45" dirty="0">
                <a:effectLst/>
                <a:latin typeface="Lucida Sans" panose="020B0602030504020204" pitchFamily="34" charset="0"/>
                <a:ea typeface="Lucida Sans" panose="020B0602030504020204" pitchFamily="34" charset="0"/>
                <a:cs typeface="Lucida Sans" panose="020B0602030504020204" pitchFamily="34" charset="0"/>
              </a:rPr>
              <a:t> </a:t>
            </a:r>
            <a:r>
              <a:rPr lang="en-US" sz="1200" dirty="0">
                <a:effectLst/>
                <a:latin typeface="Lucida Sans" panose="020B0602030504020204" pitchFamily="34" charset="0"/>
                <a:ea typeface="Lucida Sans" panose="020B0602030504020204" pitchFamily="34" charset="0"/>
                <a:cs typeface="Lucida Sans" panose="020B0602030504020204" pitchFamily="34" charset="0"/>
              </a:rPr>
              <a:t>Kennedy</a:t>
            </a:r>
            <a:r>
              <a:rPr lang="en-US" sz="1200" spc="-50" dirty="0">
                <a:effectLst/>
                <a:latin typeface="Lucida Sans" panose="020B0602030504020204" pitchFamily="34" charset="0"/>
                <a:ea typeface="Lucida Sans" panose="020B0602030504020204" pitchFamily="34" charset="0"/>
                <a:cs typeface="Lucida Sans" panose="020B0602030504020204" pitchFamily="34" charset="0"/>
              </a:rPr>
              <a:t> </a:t>
            </a:r>
            <a:r>
              <a:rPr lang="en-US" sz="1200" dirty="0">
                <a:effectLst/>
                <a:latin typeface="Lucida Sans" panose="020B0602030504020204" pitchFamily="34" charset="0"/>
                <a:ea typeface="Lucida Sans" panose="020B0602030504020204" pitchFamily="34" charset="0"/>
                <a:cs typeface="Lucida Sans" panose="020B0602030504020204" pitchFamily="34" charset="0"/>
              </a:rPr>
              <a:t>JS</a:t>
            </a:r>
            <a:r>
              <a:rPr lang="en-US" sz="1200" spc="-45" dirty="0">
                <a:effectLst/>
                <a:latin typeface="Lucida Sans" panose="020B0602030504020204" pitchFamily="34" charset="0"/>
                <a:ea typeface="Lucida Sans" panose="020B0602030504020204" pitchFamily="34" charset="0"/>
                <a:cs typeface="Lucida Sans" panose="020B0602030504020204" pitchFamily="34" charset="0"/>
              </a:rPr>
              <a:t> </a:t>
            </a:r>
            <a:r>
              <a:rPr lang="en-US" sz="1200" i="1" dirty="0">
                <a:effectLst/>
                <a:latin typeface="Lucida Sans" panose="020B0602030504020204" pitchFamily="34" charset="0"/>
                <a:ea typeface="Lucida Sans" panose="020B0602030504020204" pitchFamily="34" charset="0"/>
                <a:cs typeface="Lucida Sans" panose="020B0602030504020204" pitchFamily="34" charset="0"/>
              </a:rPr>
              <a:t>et</a:t>
            </a:r>
            <a:r>
              <a:rPr lang="en-US" sz="1200" i="1" spc="-50" dirty="0">
                <a:effectLst/>
                <a:latin typeface="Lucida Sans" panose="020B0602030504020204" pitchFamily="34" charset="0"/>
                <a:ea typeface="Lucida Sans" panose="020B0602030504020204" pitchFamily="34" charset="0"/>
                <a:cs typeface="Lucida Sans" panose="020B0602030504020204" pitchFamily="34" charset="0"/>
              </a:rPr>
              <a:t> </a:t>
            </a:r>
            <a:r>
              <a:rPr lang="en-US" sz="1200" i="1" dirty="0">
                <a:effectLst/>
                <a:latin typeface="Lucida Sans" panose="020B0602030504020204" pitchFamily="34" charset="0"/>
                <a:ea typeface="Lucida Sans" panose="020B0602030504020204" pitchFamily="34" charset="0"/>
                <a:cs typeface="Lucida Sans" panose="020B0602030504020204" pitchFamily="34" charset="0"/>
              </a:rPr>
              <a:t>al</a:t>
            </a:r>
            <a:r>
              <a:rPr lang="en-US" sz="1200" dirty="0">
                <a:effectLst/>
                <a:latin typeface="Lucida Sans" panose="020B0602030504020204" pitchFamily="34" charset="0"/>
                <a:ea typeface="Lucida Sans" panose="020B0602030504020204" pitchFamily="34" charset="0"/>
                <a:cs typeface="Lucida Sans" panose="020B0602030504020204" pitchFamily="34" charset="0"/>
              </a:rPr>
              <a:t>.</a:t>
            </a:r>
            <a:r>
              <a:rPr lang="en-US" sz="1200" spc="-45" dirty="0">
                <a:effectLst/>
                <a:latin typeface="Lucida Sans" panose="020B0602030504020204" pitchFamily="34" charset="0"/>
                <a:ea typeface="Lucida Sans" panose="020B0602030504020204" pitchFamily="34" charset="0"/>
                <a:cs typeface="Lucida Sans" panose="020B0602030504020204" pitchFamily="34" charset="0"/>
              </a:rPr>
              <a:t> </a:t>
            </a:r>
            <a:r>
              <a:rPr lang="en-US" sz="1200" dirty="0">
                <a:effectLst/>
                <a:latin typeface="Lucida Sans" panose="020B0602030504020204" pitchFamily="34" charset="0"/>
                <a:ea typeface="Lucida Sans" panose="020B0602030504020204" pitchFamily="34" charset="0"/>
                <a:cs typeface="Lucida Sans" panose="020B0602030504020204" pitchFamily="34" charset="0"/>
              </a:rPr>
              <a:t>(2007)</a:t>
            </a:r>
            <a:r>
              <a:rPr lang="en-US" sz="1200" spc="-50" dirty="0">
                <a:effectLst/>
                <a:latin typeface="Lucida Sans" panose="020B0602030504020204" pitchFamily="34" charset="0"/>
                <a:ea typeface="Lucida Sans" panose="020B0602030504020204" pitchFamily="34" charset="0"/>
                <a:cs typeface="Lucida Sans" panose="020B0602030504020204" pitchFamily="34" charset="0"/>
              </a:rPr>
              <a:t> </a:t>
            </a:r>
            <a:r>
              <a:rPr lang="en-US" sz="1200" dirty="0">
                <a:effectLst/>
                <a:latin typeface="Lucida Sans" panose="020B0602030504020204" pitchFamily="34" charset="0"/>
                <a:ea typeface="Lucida Sans" panose="020B0602030504020204" pitchFamily="34" charset="0"/>
                <a:cs typeface="Lucida Sans" panose="020B0602030504020204" pitchFamily="34" charset="0"/>
              </a:rPr>
              <a:t>Clinical</a:t>
            </a:r>
            <a:r>
              <a:rPr lang="en-US" sz="1200" spc="-45" dirty="0">
                <a:effectLst/>
                <a:latin typeface="Lucida Sans" panose="020B0602030504020204" pitchFamily="34" charset="0"/>
                <a:ea typeface="Lucida Sans" panose="020B0602030504020204" pitchFamily="34" charset="0"/>
                <a:cs typeface="Lucida Sans" panose="020B0602030504020204" pitchFamily="34" charset="0"/>
              </a:rPr>
              <a:t> </a:t>
            </a:r>
            <a:r>
              <a:rPr lang="en-US" sz="1200" dirty="0">
                <a:effectLst/>
                <a:latin typeface="Lucida Sans" panose="020B0602030504020204" pitchFamily="34" charset="0"/>
                <a:ea typeface="Lucida Sans" panose="020B0602030504020204" pitchFamily="34" charset="0"/>
                <a:cs typeface="Lucida Sans" panose="020B0602030504020204" pitchFamily="34" charset="0"/>
              </a:rPr>
              <a:t>and</a:t>
            </a:r>
            <a:r>
              <a:rPr lang="en-US" sz="1200" spc="-50" dirty="0">
                <a:effectLst/>
                <a:latin typeface="Lucida Sans" panose="020B0602030504020204" pitchFamily="34" charset="0"/>
                <a:ea typeface="Lucida Sans" panose="020B0602030504020204" pitchFamily="34" charset="0"/>
                <a:cs typeface="Lucida Sans" panose="020B0602030504020204" pitchFamily="34" charset="0"/>
              </a:rPr>
              <a:t> </a:t>
            </a:r>
            <a:r>
              <a:rPr lang="en-US" sz="1200" dirty="0">
                <a:effectLst/>
                <a:latin typeface="Lucida Sans" panose="020B0602030504020204" pitchFamily="34" charset="0"/>
                <a:ea typeface="Lucida Sans" panose="020B0602030504020204" pitchFamily="34" charset="0"/>
                <a:cs typeface="Lucida Sans" panose="020B0602030504020204" pitchFamily="34" charset="0"/>
              </a:rPr>
              <a:t>immunologic</a:t>
            </a:r>
            <a:r>
              <a:rPr lang="en-US" sz="1200" spc="-45" dirty="0">
                <a:effectLst/>
                <a:latin typeface="Lucida Sans" panose="020B0602030504020204" pitchFamily="34" charset="0"/>
                <a:ea typeface="Lucida Sans" panose="020B0602030504020204" pitchFamily="34" charset="0"/>
                <a:cs typeface="Lucida Sans" panose="020B0602030504020204" pitchFamily="34" charset="0"/>
              </a:rPr>
              <a:t> </a:t>
            </a:r>
            <a:r>
              <a:rPr lang="en-US" sz="1200" dirty="0">
                <a:effectLst/>
                <a:latin typeface="Lucida Sans" panose="020B0602030504020204" pitchFamily="34" charset="0"/>
                <a:ea typeface="Lucida Sans" panose="020B0602030504020204" pitchFamily="34" charset="0"/>
                <a:cs typeface="Lucida Sans" panose="020B0602030504020204" pitchFamily="34" charset="0"/>
              </a:rPr>
              <a:t>responses</a:t>
            </a:r>
            <a:r>
              <a:rPr lang="en-US" sz="1200" spc="-50" dirty="0">
                <a:effectLst/>
                <a:latin typeface="Lucida Sans" panose="020B0602030504020204" pitchFamily="34" charset="0"/>
                <a:ea typeface="Lucida Sans" panose="020B0602030504020204" pitchFamily="34" charset="0"/>
                <a:cs typeface="Lucida Sans" panose="020B0602030504020204" pitchFamily="34" charset="0"/>
              </a:rPr>
              <a:t> </a:t>
            </a:r>
            <a:r>
              <a:rPr lang="en-US" sz="1200" dirty="0">
                <a:effectLst/>
                <a:latin typeface="Lucida Sans" panose="020B0602030504020204" pitchFamily="34" charset="0"/>
                <a:ea typeface="Lucida Sans" panose="020B0602030504020204" pitchFamily="34" charset="0"/>
                <a:cs typeface="Lucida Sans" panose="020B0602030504020204" pitchFamily="34" charset="0"/>
              </a:rPr>
              <a:t>to</a:t>
            </a:r>
            <a:r>
              <a:rPr lang="en-US" sz="1200" spc="-45" dirty="0">
                <a:effectLst/>
                <a:latin typeface="Lucida Sans" panose="020B0602030504020204" pitchFamily="34" charset="0"/>
                <a:ea typeface="Lucida Sans" panose="020B0602030504020204" pitchFamily="34" charset="0"/>
                <a:cs typeface="Lucida Sans" panose="020B0602030504020204" pitchFamily="34" charset="0"/>
              </a:rPr>
              <a:t> </a:t>
            </a:r>
            <a:r>
              <a:rPr lang="en-US" sz="1200" dirty="0">
                <a:effectLst/>
                <a:latin typeface="Lucida Sans" panose="020B0602030504020204" pitchFamily="34" charset="0"/>
                <a:ea typeface="Lucida Sans" panose="020B0602030504020204" pitchFamily="34" charset="0"/>
                <a:cs typeface="Lucida Sans" panose="020B0602030504020204" pitchFamily="34" charset="0"/>
              </a:rPr>
              <a:t>multiple</a:t>
            </a:r>
            <a:r>
              <a:rPr lang="en-US" sz="1200" spc="-50" dirty="0">
                <a:effectLst/>
                <a:latin typeface="Lucida Sans" panose="020B0602030504020204" pitchFamily="34" charset="0"/>
                <a:ea typeface="Lucida Sans" panose="020B0602030504020204" pitchFamily="34" charset="0"/>
                <a:cs typeface="Lucida Sans" panose="020B0602030504020204" pitchFamily="34" charset="0"/>
              </a:rPr>
              <a:t> </a:t>
            </a:r>
            <a:r>
              <a:rPr lang="en-US" sz="1200" dirty="0">
                <a:effectLst/>
                <a:latin typeface="Lucida Sans" panose="020B0602030504020204" pitchFamily="34" charset="0"/>
                <a:ea typeface="Lucida Sans" panose="020B0602030504020204" pitchFamily="34" charset="0"/>
                <a:cs typeface="Lucida Sans" panose="020B0602030504020204" pitchFamily="34" charset="0"/>
              </a:rPr>
              <a:t>doses</a:t>
            </a:r>
            <a:r>
              <a:rPr lang="en-US" sz="1200" spc="-45" dirty="0">
                <a:effectLst/>
                <a:latin typeface="Lucida Sans" panose="020B0602030504020204" pitchFamily="34" charset="0"/>
                <a:ea typeface="Lucida Sans" panose="020B0602030504020204" pitchFamily="34" charset="0"/>
                <a:cs typeface="Lucida Sans" panose="020B0602030504020204" pitchFamily="34" charset="0"/>
              </a:rPr>
              <a:t> </a:t>
            </a:r>
            <a:r>
              <a:rPr lang="en-US" sz="1200" dirty="0">
                <a:effectLst/>
                <a:latin typeface="Lucida Sans" panose="020B0602030504020204" pitchFamily="34" charset="0"/>
                <a:ea typeface="Lucida Sans" panose="020B0602030504020204" pitchFamily="34" charset="0"/>
                <a:cs typeface="Lucida Sans" panose="020B0602030504020204" pitchFamily="34" charset="0"/>
              </a:rPr>
              <a:t>of IMVAMUNE(R) (Modified Vaccinia Ankara) followed by Dryvax(R) challenge. Vaccine. 25: 8562-73</a:t>
            </a:r>
            <a:endParaRPr lang="en-GB" sz="1200" dirty="0">
              <a:effectLst/>
              <a:latin typeface="Lucida Sans" panose="020B0602030504020204" pitchFamily="34" charset="0"/>
              <a:ea typeface="Lucida Sans" panose="020B0602030504020204" pitchFamily="34" charset="0"/>
              <a:cs typeface="Lucida Sans" panose="020B0602030504020204" pitchFamily="34" charset="0"/>
            </a:endParaRPr>
          </a:p>
          <a:p>
            <a:endParaRPr lang="en-US" sz="1200" spc="-10" dirty="0">
              <a:effectLst/>
              <a:latin typeface="Lucida Sans" panose="020B0602030504020204" pitchFamily="34" charset="0"/>
              <a:ea typeface="Lucida Sans" panose="020B0602030504020204" pitchFamily="34" charset="0"/>
              <a:cs typeface="Lucida Sans" panose="020B0602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Lucida Sans" panose="020B0602030504020204" pitchFamily="34" charset="0"/>
                <a:ea typeface="Lucida Sans" panose="020B0602030504020204" pitchFamily="34" charset="0"/>
                <a:cs typeface="Lucida Sans" panose="020B0602030504020204" pitchFamily="34" charset="0"/>
              </a:rPr>
              <a:t>Vollmar</a:t>
            </a:r>
            <a:r>
              <a:rPr lang="en-US" sz="1200" spc="-45" dirty="0">
                <a:effectLst/>
                <a:latin typeface="Lucida Sans" panose="020B0602030504020204" pitchFamily="34" charset="0"/>
                <a:ea typeface="Lucida Sans" panose="020B0602030504020204" pitchFamily="34" charset="0"/>
                <a:cs typeface="Lucida Sans" panose="020B0602030504020204" pitchFamily="34" charset="0"/>
              </a:rPr>
              <a:t> </a:t>
            </a:r>
            <a:r>
              <a:rPr lang="en-US" sz="1200" dirty="0">
                <a:effectLst/>
                <a:latin typeface="Lucida Sans" panose="020B0602030504020204" pitchFamily="34" charset="0"/>
                <a:ea typeface="Lucida Sans" panose="020B0602030504020204" pitchFamily="34" charset="0"/>
                <a:cs typeface="Lucida Sans" panose="020B0602030504020204" pitchFamily="34" charset="0"/>
              </a:rPr>
              <a:t>J,</a:t>
            </a:r>
            <a:r>
              <a:rPr lang="en-US" sz="1200" spc="-45" dirty="0">
                <a:effectLst/>
                <a:latin typeface="Lucida Sans" panose="020B0602030504020204" pitchFamily="34" charset="0"/>
                <a:ea typeface="Lucida Sans" panose="020B0602030504020204" pitchFamily="34" charset="0"/>
                <a:cs typeface="Lucida Sans" panose="020B0602030504020204" pitchFamily="34" charset="0"/>
              </a:rPr>
              <a:t> </a:t>
            </a:r>
            <a:r>
              <a:rPr lang="en-US" sz="1200" dirty="0">
                <a:effectLst/>
                <a:latin typeface="Lucida Sans" panose="020B0602030504020204" pitchFamily="34" charset="0"/>
                <a:ea typeface="Lucida Sans" panose="020B0602030504020204" pitchFamily="34" charset="0"/>
                <a:cs typeface="Lucida Sans" panose="020B0602030504020204" pitchFamily="34" charset="0"/>
              </a:rPr>
              <a:t>Arndtz</a:t>
            </a:r>
            <a:r>
              <a:rPr lang="en-US" sz="1200" spc="-45" dirty="0">
                <a:effectLst/>
                <a:latin typeface="Lucida Sans" panose="020B0602030504020204" pitchFamily="34" charset="0"/>
                <a:ea typeface="Lucida Sans" panose="020B0602030504020204" pitchFamily="34" charset="0"/>
                <a:cs typeface="Lucida Sans" panose="020B0602030504020204" pitchFamily="34" charset="0"/>
              </a:rPr>
              <a:t> </a:t>
            </a:r>
            <a:r>
              <a:rPr lang="en-US" sz="1200" dirty="0">
                <a:effectLst/>
                <a:latin typeface="Lucida Sans" panose="020B0602030504020204" pitchFamily="34" charset="0"/>
                <a:ea typeface="Lucida Sans" panose="020B0602030504020204" pitchFamily="34" charset="0"/>
                <a:cs typeface="Lucida Sans" panose="020B0602030504020204" pitchFamily="34" charset="0"/>
              </a:rPr>
              <a:t>N,</a:t>
            </a:r>
            <a:r>
              <a:rPr lang="en-US" sz="1200" spc="-45" dirty="0">
                <a:effectLst/>
                <a:latin typeface="Lucida Sans" panose="020B0602030504020204" pitchFamily="34" charset="0"/>
                <a:ea typeface="Lucida Sans" panose="020B0602030504020204" pitchFamily="34" charset="0"/>
                <a:cs typeface="Lucida Sans" panose="020B0602030504020204" pitchFamily="34" charset="0"/>
              </a:rPr>
              <a:t> </a:t>
            </a:r>
            <a:r>
              <a:rPr lang="en-US" sz="1200" dirty="0">
                <a:effectLst/>
                <a:latin typeface="Lucida Sans" panose="020B0602030504020204" pitchFamily="34" charset="0"/>
                <a:ea typeface="Lucida Sans" panose="020B0602030504020204" pitchFamily="34" charset="0"/>
                <a:cs typeface="Lucida Sans" panose="020B0602030504020204" pitchFamily="34" charset="0"/>
              </a:rPr>
              <a:t>Eckl</a:t>
            </a:r>
            <a:r>
              <a:rPr lang="en-US" sz="1200" spc="-45" dirty="0">
                <a:effectLst/>
                <a:latin typeface="Lucida Sans" panose="020B0602030504020204" pitchFamily="34" charset="0"/>
                <a:ea typeface="Lucida Sans" panose="020B0602030504020204" pitchFamily="34" charset="0"/>
                <a:cs typeface="Lucida Sans" panose="020B0602030504020204" pitchFamily="34" charset="0"/>
              </a:rPr>
              <a:t> </a:t>
            </a:r>
            <a:r>
              <a:rPr lang="en-US" sz="1200" dirty="0">
                <a:effectLst/>
                <a:latin typeface="Lucida Sans" panose="020B0602030504020204" pitchFamily="34" charset="0"/>
                <a:ea typeface="Lucida Sans" panose="020B0602030504020204" pitchFamily="34" charset="0"/>
                <a:cs typeface="Lucida Sans" panose="020B0602030504020204" pitchFamily="34" charset="0"/>
              </a:rPr>
              <a:t>KM</a:t>
            </a:r>
            <a:r>
              <a:rPr lang="en-US" sz="1200" spc="-45" dirty="0">
                <a:effectLst/>
                <a:latin typeface="Lucida Sans" panose="020B0602030504020204" pitchFamily="34" charset="0"/>
                <a:ea typeface="Lucida Sans" panose="020B0602030504020204" pitchFamily="34" charset="0"/>
                <a:cs typeface="Lucida Sans" panose="020B0602030504020204" pitchFamily="34" charset="0"/>
              </a:rPr>
              <a:t> </a:t>
            </a:r>
            <a:r>
              <a:rPr lang="en-US" sz="1200" i="1" dirty="0">
                <a:effectLst/>
                <a:latin typeface="Lucida Sans" panose="020B0602030504020204" pitchFamily="34" charset="0"/>
                <a:ea typeface="Lucida Sans" panose="020B0602030504020204" pitchFamily="34" charset="0"/>
                <a:cs typeface="Lucida Sans" panose="020B0602030504020204" pitchFamily="34" charset="0"/>
              </a:rPr>
              <a:t>et</a:t>
            </a:r>
            <a:r>
              <a:rPr lang="en-US" sz="1200" i="1" spc="-45" dirty="0">
                <a:effectLst/>
                <a:latin typeface="Lucida Sans" panose="020B0602030504020204" pitchFamily="34" charset="0"/>
                <a:ea typeface="Lucida Sans" panose="020B0602030504020204" pitchFamily="34" charset="0"/>
                <a:cs typeface="Lucida Sans" panose="020B0602030504020204" pitchFamily="34" charset="0"/>
              </a:rPr>
              <a:t> </a:t>
            </a:r>
            <a:r>
              <a:rPr lang="en-US" sz="1200" i="1" dirty="0">
                <a:effectLst/>
                <a:latin typeface="Lucida Sans" panose="020B0602030504020204" pitchFamily="34" charset="0"/>
                <a:ea typeface="Lucida Sans" panose="020B0602030504020204" pitchFamily="34" charset="0"/>
                <a:cs typeface="Lucida Sans" panose="020B0602030504020204" pitchFamily="34" charset="0"/>
              </a:rPr>
              <a:t>al</a:t>
            </a:r>
            <a:r>
              <a:rPr lang="en-US" sz="1200" dirty="0">
                <a:effectLst/>
                <a:latin typeface="Lucida Sans" panose="020B0602030504020204" pitchFamily="34" charset="0"/>
                <a:ea typeface="Lucida Sans" panose="020B0602030504020204" pitchFamily="34" charset="0"/>
                <a:cs typeface="Lucida Sans" panose="020B0602030504020204" pitchFamily="34" charset="0"/>
              </a:rPr>
              <a:t>.</a:t>
            </a:r>
            <a:r>
              <a:rPr lang="en-US" sz="1200" spc="-45" dirty="0">
                <a:effectLst/>
                <a:latin typeface="Lucida Sans" panose="020B0602030504020204" pitchFamily="34" charset="0"/>
                <a:ea typeface="Lucida Sans" panose="020B0602030504020204" pitchFamily="34" charset="0"/>
                <a:cs typeface="Lucida Sans" panose="020B0602030504020204" pitchFamily="34" charset="0"/>
              </a:rPr>
              <a:t> </a:t>
            </a:r>
            <a:r>
              <a:rPr lang="en-US" sz="1200" dirty="0">
                <a:effectLst/>
                <a:latin typeface="Lucida Sans" panose="020B0602030504020204" pitchFamily="34" charset="0"/>
                <a:ea typeface="Lucida Sans" panose="020B0602030504020204" pitchFamily="34" charset="0"/>
                <a:cs typeface="Lucida Sans" panose="020B0602030504020204" pitchFamily="34" charset="0"/>
              </a:rPr>
              <a:t>(2006)</a:t>
            </a:r>
            <a:r>
              <a:rPr lang="en-US" sz="1200" spc="-45" dirty="0">
                <a:effectLst/>
                <a:latin typeface="Lucida Sans" panose="020B0602030504020204" pitchFamily="34" charset="0"/>
                <a:ea typeface="Lucida Sans" panose="020B0602030504020204" pitchFamily="34" charset="0"/>
                <a:cs typeface="Lucida Sans" panose="020B0602030504020204" pitchFamily="34" charset="0"/>
              </a:rPr>
              <a:t> </a:t>
            </a:r>
            <a:r>
              <a:rPr lang="en-US" sz="1200" dirty="0">
                <a:effectLst/>
                <a:latin typeface="Lucida Sans" panose="020B0602030504020204" pitchFamily="34" charset="0"/>
                <a:ea typeface="Lucida Sans" panose="020B0602030504020204" pitchFamily="34" charset="0"/>
                <a:cs typeface="Lucida Sans" panose="020B0602030504020204" pitchFamily="34" charset="0"/>
              </a:rPr>
              <a:t>Safety</a:t>
            </a:r>
            <a:r>
              <a:rPr lang="en-US" sz="1200" spc="-45" dirty="0">
                <a:effectLst/>
                <a:latin typeface="Lucida Sans" panose="020B0602030504020204" pitchFamily="34" charset="0"/>
                <a:ea typeface="Lucida Sans" panose="020B0602030504020204" pitchFamily="34" charset="0"/>
                <a:cs typeface="Lucida Sans" panose="020B0602030504020204" pitchFamily="34" charset="0"/>
              </a:rPr>
              <a:t> </a:t>
            </a:r>
            <a:r>
              <a:rPr lang="en-US" sz="1200" dirty="0">
                <a:effectLst/>
                <a:latin typeface="Lucida Sans" panose="020B0602030504020204" pitchFamily="34" charset="0"/>
                <a:ea typeface="Lucida Sans" panose="020B0602030504020204" pitchFamily="34" charset="0"/>
                <a:cs typeface="Lucida Sans" panose="020B0602030504020204" pitchFamily="34" charset="0"/>
              </a:rPr>
              <a:t>and</a:t>
            </a:r>
            <a:r>
              <a:rPr lang="en-US" sz="1200" spc="-45" dirty="0">
                <a:effectLst/>
                <a:latin typeface="Lucida Sans" panose="020B0602030504020204" pitchFamily="34" charset="0"/>
                <a:ea typeface="Lucida Sans" panose="020B0602030504020204" pitchFamily="34" charset="0"/>
                <a:cs typeface="Lucida Sans" panose="020B0602030504020204" pitchFamily="34" charset="0"/>
              </a:rPr>
              <a:t> </a:t>
            </a:r>
            <a:r>
              <a:rPr lang="en-US" sz="1200" dirty="0">
                <a:effectLst/>
                <a:latin typeface="Lucida Sans" panose="020B0602030504020204" pitchFamily="34" charset="0"/>
                <a:ea typeface="Lucida Sans" panose="020B0602030504020204" pitchFamily="34" charset="0"/>
                <a:cs typeface="Lucida Sans" panose="020B0602030504020204" pitchFamily="34" charset="0"/>
              </a:rPr>
              <a:t>immunogenicity</a:t>
            </a:r>
            <a:r>
              <a:rPr lang="en-US" sz="1200" spc="-45" dirty="0">
                <a:effectLst/>
                <a:latin typeface="Lucida Sans" panose="020B0602030504020204" pitchFamily="34" charset="0"/>
                <a:ea typeface="Lucida Sans" panose="020B0602030504020204" pitchFamily="34" charset="0"/>
                <a:cs typeface="Lucida Sans" panose="020B0602030504020204" pitchFamily="34" charset="0"/>
              </a:rPr>
              <a:t> </a:t>
            </a:r>
            <a:r>
              <a:rPr lang="en-US" sz="1200" dirty="0">
                <a:effectLst/>
                <a:latin typeface="Lucida Sans" panose="020B0602030504020204" pitchFamily="34" charset="0"/>
                <a:ea typeface="Lucida Sans" panose="020B0602030504020204" pitchFamily="34" charset="0"/>
                <a:cs typeface="Lucida Sans" panose="020B0602030504020204" pitchFamily="34" charset="0"/>
              </a:rPr>
              <a:t>of</a:t>
            </a:r>
            <a:r>
              <a:rPr lang="en-US" sz="1200" spc="-45" dirty="0">
                <a:effectLst/>
                <a:latin typeface="Lucida Sans" panose="020B0602030504020204" pitchFamily="34" charset="0"/>
                <a:ea typeface="Lucida Sans" panose="020B0602030504020204" pitchFamily="34" charset="0"/>
                <a:cs typeface="Lucida Sans" panose="020B0602030504020204" pitchFamily="34" charset="0"/>
              </a:rPr>
              <a:t> </a:t>
            </a:r>
            <a:r>
              <a:rPr lang="en-US" sz="1200" dirty="0">
                <a:effectLst/>
                <a:latin typeface="Lucida Sans" panose="020B0602030504020204" pitchFamily="34" charset="0"/>
                <a:ea typeface="Lucida Sans" panose="020B0602030504020204" pitchFamily="34" charset="0"/>
                <a:cs typeface="Lucida Sans" panose="020B0602030504020204" pitchFamily="34" charset="0"/>
              </a:rPr>
              <a:t>Imvamune,</a:t>
            </a:r>
            <a:r>
              <a:rPr lang="en-US" sz="1200" spc="-45" dirty="0">
                <a:effectLst/>
                <a:latin typeface="Lucida Sans" panose="020B0602030504020204" pitchFamily="34" charset="0"/>
                <a:ea typeface="Lucida Sans" panose="020B0602030504020204" pitchFamily="34" charset="0"/>
                <a:cs typeface="Lucida Sans" panose="020B0602030504020204" pitchFamily="34" charset="0"/>
              </a:rPr>
              <a:t> </a:t>
            </a:r>
            <a:r>
              <a:rPr lang="en-US" sz="1200" dirty="0">
                <a:effectLst/>
                <a:latin typeface="Lucida Sans" panose="020B0602030504020204" pitchFamily="34" charset="0"/>
                <a:ea typeface="Lucida Sans" panose="020B0602030504020204" pitchFamily="34" charset="0"/>
                <a:cs typeface="Lucida Sans" panose="020B0602030504020204" pitchFamily="34" charset="0"/>
              </a:rPr>
              <a:t>a</a:t>
            </a:r>
            <a:r>
              <a:rPr lang="en-US" sz="1200" spc="-45" dirty="0">
                <a:effectLst/>
                <a:latin typeface="Lucida Sans" panose="020B0602030504020204" pitchFamily="34" charset="0"/>
                <a:ea typeface="Lucida Sans" panose="020B0602030504020204" pitchFamily="34" charset="0"/>
                <a:cs typeface="Lucida Sans" panose="020B0602030504020204" pitchFamily="34" charset="0"/>
              </a:rPr>
              <a:t> </a:t>
            </a:r>
            <a:r>
              <a:rPr lang="en-US" sz="1200" dirty="0">
                <a:effectLst/>
                <a:latin typeface="Lucida Sans" panose="020B0602030504020204" pitchFamily="34" charset="0"/>
                <a:ea typeface="Lucida Sans" panose="020B0602030504020204" pitchFamily="34" charset="0"/>
                <a:cs typeface="Lucida Sans" panose="020B0602030504020204" pitchFamily="34" charset="0"/>
              </a:rPr>
              <a:t>promising</a:t>
            </a:r>
            <a:r>
              <a:rPr lang="en-US" sz="1200" spc="-45" dirty="0">
                <a:effectLst/>
                <a:latin typeface="Lucida Sans" panose="020B0602030504020204" pitchFamily="34" charset="0"/>
                <a:ea typeface="Lucida Sans" panose="020B0602030504020204" pitchFamily="34" charset="0"/>
                <a:cs typeface="Lucida Sans" panose="020B0602030504020204" pitchFamily="34" charset="0"/>
              </a:rPr>
              <a:t> </a:t>
            </a:r>
            <a:r>
              <a:rPr lang="en-US" sz="1200" dirty="0">
                <a:effectLst/>
                <a:latin typeface="Lucida Sans" panose="020B0602030504020204" pitchFamily="34" charset="0"/>
                <a:ea typeface="Lucida Sans" panose="020B0602030504020204" pitchFamily="34" charset="0"/>
                <a:cs typeface="Lucida Sans" panose="020B0602030504020204" pitchFamily="34" charset="0"/>
              </a:rPr>
              <a:t>candidate as a third generation smallpox vaccine. Vaccine. 24: 2065-70</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effectLst/>
              <a:latin typeface="Lucida Sans" panose="020B0602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rPr>
              <a:t>Von</a:t>
            </a:r>
            <a:r>
              <a:rPr lang="en-US" sz="1200" spc="-5" dirty="0">
                <a:effectLst/>
              </a:rPr>
              <a:t> </a:t>
            </a:r>
            <a:r>
              <a:rPr lang="en-US" sz="1200" dirty="0">
                <a:effectLst/>
              </a:rPr>
              <a:t>Krempelhuber</a:t>
            </a:r>
            <a:r>
              <a:rPr lang="en-US" sz="1200" spc="-5" dirty="0">
                <a:effectLst/>
              </a:rPr>
              <a:t> </a:t>
            </a:r>
            <a:r>
              <a:rPr lang="en-US" sz="1200" dirty="0">
                <a:effectLst/>
              </a:rPr>
              <a:t>A,</a:t>
            </a:r>
            <a:r>
              <a:rPr lang="en-US" sz="1200" spc="-5" dirty="0">
                <a:effectLst/>
              </a:rPr>
              <a:t> </a:t>
            </a:r>
            <a:r>
              <a:rPr lang="en-US" sz="1200" dirty="0">
                <a:effectLst/>
              </a:rPr>
              <a:t>Vollmar</a:t>
            </a:r>
            <a:r>
              <a:rPr lang="en-US" sz="1200" spc="-5" dirty="0">
                <a:effectLst/>
              </a:rPr>
              <a:t> </a:t>
            </a:r>
            <a:r>
              <a:rPr lang="en-US" sz="1200" dirty="0">
                <a:effectLst/>
              </a:rPr>
              <a:t>J,</a:t>
            </a:r>
            <a:r>
              <a:rPr lang="en-US" sz="1200" spc="-5" dirty="0">
                <a:effectLst/>
              </a:rPr>
              <a:t> </a:t>
            </a:r>
            <a:r>
              <a:rPr lang="en-US" sz="1200" dirty="0">
                <a:effectLst/>
              </a:rPr>
              <a:t>Prokorny</a:t>
            </a:r>
            <a:r>
              <a:rPr lang="en-US" sz="1200" spc="-5" dirty="0">
                <a:effectLst/>
              </a:rPr>
              <a:t> </a:t>
            </a:r>
            <a:r>
              <a:rPr lang="en-US" sz="1200" dirty="0">
                <a:effectLst/>
              </a:rPr>
              <a:t>R</a:t>
            </a:r>
            <a:r>
              <a:rPr lang="en-US" sz="1200" spc="-5" dirty="0">
                <a:effectLst/>
              </a:rPr>
              <a:t> </a:t>
            </a:r>
            <a:r>
              <a:rPr lang="en-US" sz="1200" i="1" dirty="0">
                <a:effectLst/>
              </a:rPr>
              <a:t>et</a:t>
            </a:r>
            <a:r>
              <a:rPr lang="en-US" sz="1200" i="1" spc="-5" dirty="0">
                <a:effectLst/>
              </a:rPr>
              <a:t> </a:t>
            </a:r>
            <a:r>
              <a:rPr lang="en-US" sz="1200" i="1" dirty="0">
                <a:effectLst/>
              </a:rPr>
              <a:t>al</a:t>
            </a:r>
            <a:r>
              <a:rPr lang="en-US" sz="1200" dirty="0">
                <a:effectLst/>
              </a:rPr>
              <a:t>.</a:t>
            </a:r>
            <a:r>
              <a:rPr lang="en-US" sz="1200" spc="-5" dirty="0">
                <a:effectLst/>
              </a:rPr>
              <a:t> </a:t>
            </a:r>
            <a:r>
              <a:rPr lang="en-US" sz="1200" dirty="0">
                <a:effectLst/>
              </a:rPr>
              <a:t>(2010)</a:t>
            </a:r>
            <a:r>
              <a:rPr lang="en-US" sz="1200" spc="-5" dirty="0">
                <a:effectLst/>
              </a:rPr>
              <a:t> </a:t>
            </a:r>
            <a:r>
              <a:rPr lang="en-US" sz="1200" dirty="0">
                <a:effectLst/>
              </a:rPr>
              <a:t>A</a:t>
            </a:r>
            <a:r>
              <a:rPr lang="en-US" sz="1200" spc="-5" dirty="0">
                <a:effectLst/>
              </a:rPr>
              <a:t> </a:t>
            </a:r>
            <a:r>
              <a:rPr lang="en-US" sz="1200" dirty="0">
                <a:effectLst/>
              </a:rPr>
              <a:t>randomized,</a:t>
            </a:r>
            <a:r>
              <a:rPr lang="en-US" sz="1200" spc="-5" dirty="0">
                <a:effectLst/>
              </a:rPr>
              <a:t> </a:t>
            </a:r>
            <a:r>
              <a:rPr lang="en-US" sz="1200" dirty="0">
                <a:effectLst/>
              </a:rPr>
              <a:t>double-blind,</a:t>
            </a:r>
            <a:r>
              <a:rPr lang="en-US" sz="1200" spc="-5" dirty="0">
                <a:effectLst/>
              </a:rPr>
              <a:t> </a:t>
            </a:r>
            <a:r>
              <a:rPr lang="en-US" sz="1200" dirty="0">
                <a:effectLst/>
              </a:rPr>
              <a:t>dose-finding</a:t>
            </a:r>
            <a:r>
              <a:rPr lang="en-US" sz="1200" spc="-5" dirty="0">
                <a:effectLst/>
              </a:rPr>
              <a:t> </a:t>
            </a:r>
            <a:r>
              <a:rPr lang="en-US" sz="1200" dirty="0">
                <a:effectLst/>
              </a:rPr>
              <a:t>Phase</a:t>
            </a:r>
            <a:r>
              <a:rPr lang="en-US" sz="1200" spc="-5" dirty="0">
                <a:effectLst/>
              </a:rPr>
              <a:t> </a:t>
            </a:r>
            <a:r>
              <a:rPr lang="en-US" sz="1200" dirty="0">
                <a:effectLst/>
              </a:rPr>
              <a:t>II study</a:t>
            </a:r>
            <a:r>
              <a:rPr lang="en-US" sz="1200" spc="-50" dirty="0">
                <a:effectLst/>
              </a:rPr>
              <a:t> </a:t>
            </a:r>
            <a:r>
              <a:rPr lang="en-US" sz="1200" dirty="0">
                <a:effectLst/>
              </a:rPr>
              <a:t>to</a:t>
            </a:r>
            <a:r>
              <a:rPr lang="en-US" sz="1200" spc="-45" dirty="0">
                <a:effectLst/>
              </a:rPr>
              <a:t> </a:t>
            </a:r>
            <a:r>
              <a:rPr lang="en-US" sz="1200" dirty="0">
                <a:effectLst/>
              </a:rPr>
              <a:t>evaluate</a:t>
            </a:r>
            <a:r>
              <a:rPr lang="en-US" sz="1200" spc="-50" dirty="0">
                <a:effectLst/>
              </a:rPr>
              <a:t> </a:t>
            </a:r>
            <a:r>
              <a:rPr lang="en-US" sz="1200" dirty="0">
                <a:effectLst/>
              </a:rPr>
              <a:t>immunogenicity</a:t>
            </a:r>
            <a:r>
              <a:rPr lang="en-US" sz="1200" spc="-45" dirty="0">
                <a:effectLst/>
              </a:rPr>
              <a:t> </a:t>
            </a:r>
            <a:r>
              <a:rPr lang="en-US" sz="1200" dirty="0">
                <a:effectLst/>
              </a:rPr>
              <a:t>and</a:t>
            </a:r>
            <a:r>
              <a:rPr lang="en-US" sz="1200" spc="-50" dirty="0">
                <a:effectLst/>
              </a:rPr>
              <a:t> </a:t>
            </a:r>
            <a:r>
              <a:rPr lang="en-US" sz="1200" dirty="0">
                <a:effectLst/>
              </a:rPr>
              <a:t>safety</a:t>
            </a:r>
            <a:r>
              <a:rPr lang="en-US" sz="1200" spc="-45" dirty="0">
                <a:effectLst/>
              </a:rPr>
              <a:t> </a:t>
            </a:r>
            <a:r>
              <a:rPr lang="en-US" sz="1200" dirty="0">
                <a:effectLst/>
              </a:rPr>
              <a:t>of</a:t>
            </a:r>
            <a:r>
              <a:rPr lang="en-US" sz="1200" spc="-50" dirty="0">
                <a:effectLst/>
              </a:rPr>
              <a:t> </a:t>
            </a:r>
            <a:r>
              <a:rPr lang="en-US" sz="1200" dirty="0">
                <a:effectLst/>
              </a:rPr>
              <a:t>the</a:t>
            </a:r>
            <a:r>
              <a:rPr lang="en-US" sz="1200" spc="-45" dirty="0">
                <a:effectLst/>
              </a:rPr>
              <a:t> </a:t>
            </a:r>
            <a:r>
              <a:rPr lang="en-US" sz="1200" dirty="0">
                <a:effectLst/>
              </a:rPr>
              <a:t>third</a:t>
            </a:r>
            <a:r>
              <a:rPr lang="en-US" sz="1200" spc="-50" dirty="0">
                <a:effectLst/>
              </a:rPr>
              <a:t> </a:t>
            </a:r>
            <a:r>
              <a:rPr lang="en-US" sz="1200" dirty="0">
                <a:effectLst/>
              </a:rPr>
              <a:t>generation</a:t>
            </a:r>
            <a:r>
              <a:rPr lang="en-US" sz="1200" spc="-45" dirty="0">
                <a:effectLst/>
              </a:rPr>
              <a:t> </a:t>
            </a:r>
            <a:r>
              <a:rPr lang="en-US" sz="1200" dirty="0">
                <a:effectLst/>
              </a:rPr>
              <a:t>smallpox</a:t>
            </a:r>
            <a:r>
              <a:rPr lang="en-US" sz="1200" spc="-50" dirty="0">
                <a:effectLst/>
              </a:rPr>
              <a:t> </a:t>
            </a:r>
            <a:r>
              <a:rPr lang="en-US" sz="1200" dirty="0">
                <a:effectLst/>
              </a:rPr>
              <a:t>vaccine</a:t>
            </a:r>
            <a:r>
              <a:rPr lang="en-US" sz="1200" spc="-45" dirty="0">
                <a:effectLst/>
              </a:rPr>
              <a:t> </a:t>
            </a:r>
            <a:r>
              <a:rPr lang="en-US" sz="1200" dirty="0">
                <a:effectLst/>
              </a:rPr>
              <a:t>candidate</a:t>
            </a:r>
            <a:r>
              <a:rPr lang="en-US" sz="1200" spc="-50" dirty="0">
                <a:effectLst/>
              </a:rPr>
              <a:t> </a:t>
            </a:r>
            <a:r>
              <a:rPr lang="en-US" sz="1200" dirty="0">
                <a:effectLst/>
              </a:rPr>
              <a:t>IMVAMUNE. Vaccine. 28: 1209-16</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effectLst/>
              <a:latin typeface="Lucida Sans" panose="020B0602030504020204" pitchFamily="34" charset="0"/>
              <a:ea typeface="Lucida Sans" panose="020B0602030504020204" pitchFamily="34" charset="0"/>
              <a:cs typeface="Lucida Sans" panose="020B0602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spc="-10" dirty="0">
                <a:effectLst/>
                <a:latin typeface="Lucida Sans" panose="020B0602030504020204" pitchFamily="34" charset="0"/>
                <a:ea typeface="Lucida Sans" panose="020B0602030504020204" pitchFamily="34" charset="0"/>
                <a:cs typeface="Lucida Sans" panose="020B0602030504020204" pitchFamily="34" charset="0"/>
              </a:rPr>
              <a:t>Greenberg</a:t>
            </a:r>
            <a:r>
              <a:rPr lang="en-US" sz="1200" spc="-25" dirty="0">
                <a:effectLst/>
                <a:latin typeface="Lucida Sans" panose="020B0602030504020204" pitchFamily="34" charset="0"/>
                <a:ea typeface="Lucida Sans" panose="020B0602030504020204" pitchFamily="34" charset="0"/>
                <a:cs typeface="Lucida Sans" panose="020B0602030504020204" pitchFamily="34" charset="0"/>
              </a:rPr>
              <a:t> </a:t>
            </a:r>
            <a:r>
              <a:rPr lang="en-US" sz="1200" spc="-10" dirty="0">
                <a:effectLst/>
                <a:latin typeface="Lucida Sans" panose="020B0602030504020204" pitchFamily="34" charset="0"/>
                <a:ea typeface="Lucida Sans" panose="020B0602030504020204" pitchFamily="34" charset="0"/>
                <a:cs typeface="Lucida Sans" panose="020B0602030504020204" pitchFamily="34" charset="0"/>
              </a:rPr>
              <a:t>RN,</a:t>
            </a:r>
            <a:r>
              <a:rPr lang="en-US" sz="1200" spc="-25" dirty="0">
                <a:effectLst/>
                <a:latin typeface="Lucida Sans" panose="020B0602030504020204" pitchFamily="34" charset="0"/>
                <a:ea typeface="Lucida Sans" panose="020B0602030504020204" pitchFamily="34" charset="0"/>
                <a:cs typeface="Lucida Sans" panose="020B0602030504020204" pitchFamily="34" charset="0"/>
              </a:rPr>
              <a:t> </a:t>
            </a:r>
            <a:r>
              <a:rPr lang="en-US" sz="1200" spc="-10" dirty="0">
                <a:effectLst/>
                <a:latin typeface="Lucida Sans" panose="020B0602030504020204" pitchFamily="34" charset="0"/>
                <a:ea typeface="Lucida Sans" panose="020B0602030504020204" pitchFamily="34" charset="0"/>
                <a:cs typeface="Lucida Sans" panose="020B0602030504020204" pitchFamily="34" charset="0"/>
              </a:rPr>
              <a:t>Overton</a:t>
            </a:r>
            <a:r>
              <a:rPr lang="en-US" sz="1200" spc="-25" dirty="0">
                <a:effectLst/>
                <a:latin typeface="Lucida Sans" panose="020B0602030504020204" pitchFamily="34" charset="0"/>
                <a:ea typeface="Lucida Sans" panose="020B0602030504020204" pitchFamily="34" charset="0"/>
                <a:cs typeface="Lucida Sans" panose="020B0602030504020204" pitchFamily="34" charset="0"/>
              </a:rPr>
              <a:t> </a:t>
            </a:r>
            <a:r>
              <a:rPr lang="en-US" sz="1200" spc="-10" dirty="0">
                <a:effectLst/>
                <a:latin typeface="Lucida Sans" panose="020B0602030504020204" pitchFamily="34" charset="0"/>
                <a:ea typeface="Lucida Sans" panose="020B0602030504020204" pitchFamily="34" charset="0"/>
                <a:cs typeface="Lucida Sans" panose="020B0602030504020204" pitchFamily="34" charset="0"/>
              </a:rPr>
              <a:t>ET,</a:t>
            </a:r>
            <a:r>
              <a:rPr lang="en-US" sz="1200" spc="-25" dirty="0">
                <a:effectLst/>
                <a:latin typeface="Lucida Sans" panose="020B0602030504020204" pitchFamily="34" charset="0"/>
                <a:ea typeface="Lucida Sans" panose="020B0602030504020204" pitchFamily="34" charset="0"/>
                <a:cs typeface="Lucida Sans" panose="020B0602030504020204" pitchFamily="34" charset="0"/>
              </a:rPr>
              <a:t> </a:t>
            </a:r>
            <a:r>
              <a:rPr lang="en-US" sz="1200" spc="-10" dirty="0">
                <a:effectLst/>
                <a:latin typeface="Lucida Sans" panose="020B0602030504020204" pitchFamily="34" charset="0"/>
                <a:ea typeface="Lucida Sans" panose="020B0602030504020204" pitchFamily="34" charset="0"/>
                <a:cs typeface="Lucida Sans" panose="020B0602030504020204" pitchFamily="34" charset="0"/>
              </a:rPr>
              <a:t>Haas</a:t>
            </a:r>
            <a:r>
              <a:rPr lang="en-US" sz="1200" spc="-25" dirty="0">
                <a:effectLst/>
                <a:latin typeface="Lucida Sans" panose="020B0602030504020204" pitchFamily="34" charset="0"/>
                <a:ea typeface="Lucida Sans" panose="020B0602030504020204" pitchFamily="34" charset="0"/>
                <a:cs typeface="Lucida Sans" panose="020B0602030504020204" pitchFamily="34" charset="0"/>
              </a:rPr>
              <a:t> </a:t>
            </a:r>
            <a:r>
              <a:rPr lang="en-US" sz="1200" spc="-10" dirty="0">
                <a:effectLst/>
                <a:latin typeface="Lucida Sans" panose="020B0602030504020204" pitchFamily="34" charset="0"/>
                <a:ea typeface="Lucida Sans" panose="020B0602030504020204" pitchFamily="34" charset="0"/>
                <a:cs typeface="Lucida Sans" panose="020B0602030504020204" pitchFamily="34" charset="0"/>
              </a:rPr>
              <a:t>DW</a:t>
            </a:r>
            <a:r>
              <a:rPr lang="en-US" sz="1200" spc="-25" dirty="0">
                <a:effectLst/>
                <a:latin typeface="Lucida Sans" panose="020B0602030504020204" pitchFamily="34" charset="0"/>
                <a:ea typeface="Lucida Sans" panose="020B0602030504020204" pitchFamily="34" charset="0"/>
                <a:cs typeface="Lucida Sans" panose="020B0602030504020204" pitchFamily="34" charset="0"/>
              </a:rPr>
              <a:t> </a:t>
            </a:r>
            <a:r>
              <a:rPr lang="en-US" sz="1200" i="1" spc="-10" dirty="0">
                <a:effectLst/>
                <a:latin typeface="Lucida Sans" panose="020B0602030504020204" pitchFamily="34" charset="0"/>
                <a:ea typeface="Lucida Sans" panose="020B0602030504020204" pitchFamily="34" charset="0"/>
                <a:cs typeface="Lucida Sans" panose="020B0602030504020204" pitchFamily="34" charset="0"/>
              </a:rPr>
              <a:t>et</a:t>
            </a:r>
            <a:r>
              <a:rPr lang="en-US" sz="1200" i="1" spc="-25" dirty="0">
                <a:effectLst/>
                <a:latin typeface="Lucida Sans" panose="020B0602030504020204" pitchFamily="34" charset="0"/>
                <a:ea typeface="Lucida Sans" panose="020B0602030504020204" pitchFamily="34" charset="0"/>
                <a:cs typeface="Lucida Sans" panose="020B0602030504020204" pitchFamily="34" charset="0"/>
              </a:rPr>
              <a:t> </a:t>
            </a:r>
            <a:r>
              <a:rPr lang="en-US" sz="1200" i="1" spc="-10" dirty="0">
                <a:effectLst/>
                <a:latin typeface="Lucida Sans" panose="020B0602030504020204" pitchFamily="34" charset="0"/>
                <a:ea typeface="Lucida Sans" panose="020B0602030504020204" pitchFamily="34" charset="0"/>
                <a:cs typeface="Lucida Sans" panose="020B0602030504020204" pitchFamily="34" charset="0"/>
              </a:rPr>
              <a:t>al</a:t>
            </a:r>
            <a:r>
              <a:rPr lang="en-US" sz="1200" spc="-10" dirty="0">
                <a:effectLst/>
                <a:latin typeface="Lucida Sans" panose="020B0602030504020204" pitchFamily="34" charset="0"/>
                <a:ea typeface="Lucida Sans" panose="020B0602030504020204" pitchFamily="34" charset="0"/>
                <a:cs typeface="Lucida Sans" panose="020B0602030504020204" pitchFamily="34" charset="0"/>
              </a:rPr>
              <a:t>.</a:t>
            </a:r>
            <a:r>
              <a:rPr lang="en-US" sz="1200" spc="-25" dirty="0">
                <a:effectLst/>
                <a:latin typeface="Lucida Sans" panose="020B0602030504020204" pitchFamily="34" charset="0"/>
                <a:ea typeface="Lucida Sans" panose="020B0602030504020204" pitchFamily="34" charset="0"/>
                <a:cs typeface="Lucida Sans" panose="020B0602030504020204" pitchFamily="34" charset="0"/>
              </a:rPr>
              <a:t> </a:t>
            </a:r>
            <a:r>
              <a:rPr lang="en-US" sz="1200" spc="-10" dirty="0">
                <a:effectLst/>
                <a:latin typeface="Lucida Sans" panose="020B0602030504020204" pitchFamily="34" charset="0"/>
                <a:ea typeface="Lucida Sans" panose="020B0602030504020204" pitchFamily="34" charset="0"/>
                <a:cs typeface="Lucida Sans" panose="020B0602030504020204" pitchFamily="34" charset="0"/>
              </a:rPr>
              <a:t>(2013)</a:t>
            </a:r>
            <a:r>
              <a:rPr lang="en-US" sz="1200" spc="-25" dirty="0">
                <a:effectLst/>
                <a:latin typeface="Lucida Sans" panose="020B0602030504020204" pitchFamily="34" charset="0"/>
                <a:ea typeface="Lucida Sans" panose="020B0602030504020204" pitchFamily="34" charset="0"/>
                <a:cs typeface="Lucida Sans" panose="020B0602030504020204" pitchFamily="34" charset="0"/>
              </a:rPr>
              <a:t> </a:t>
            </a:r>
            <a:r>
              <a:rPr lang="en-US" sz="1200" spc="-10" dirty="0">
                <a:effectLst/>
                <a:latin typeface="Lucida Sans" panose="020B0602030504020204" pitchFamily="34" charset="0"/>
                <a:ea typeface="Lucida Sans" panose="020B0602030504020204" pitchFamily="34" charset="0"/>
                <a:cs typeface="Lucida Sans" panose="020B0602030504020204" pitchFamily="34" charset="0"/>
              </a:rPr>
              <a:t>Safety,</a:t>
            </a:r>
            <a:r>
              <a:rPr lang="en-US" sz="1200" spc="-25" dirty="0">
                <a:effectLst/>
                <a:latin typeface="Lucida Sans" panose="020B0602030504020204" pitchFamily="34" charset="0"/>
                <a:ea typeface="Lucida Sans" panose="020B0602030504020204" pitchFamily="34" charset="0"/>
                <a:cs typeface="Lucida Sans" panose="020B0602030504020204" pitchFamily="34" charset="0"/>
              </a:rPr>
              <a:t> </a:t>
            </a:r>
            <a:r>
              <a:rPr lang="en-US" sz="1200" spc="-10" dirty="0">
                <a:effectLst/>
                <a:latin typeface="Lucida Sans" panose="020B0602030504020204" pitchFamily="34" charset="0"/>
                <a:ea typeface="Lucida Sans" panose="020B0602030504020204" pitchFamily="34" charset="0"/>
                <a:cs typeface="Lucida Sans" panose="020B0602030504020204" pitchFamily="34" charset="0"/>
              </a:rPr>
              <a:t>immunogenicity,</a:t>
            </a:r>
            <a:r>
              <a:rPr lang="en-US" sz="1200" spc="-25" dirty="0">
                <a:effectLst/>
                <a:latin typeface="Lucida Sans" panose="020B0602030504020204" pitchFamily="34" charset="0"/>
                <a:ea typeface="Lucida Sans" panose="020B0602030504020204" pitchFamily="34" charset="0"/>
                <a:cs typeface="Lucida Sans" panose="020B0602030504020204" pitchFamily="34" charset="0"/>
              </a:rPr>
              <a:t> </a:t>
            </a:r>
            <a:r>
              <a:rPr lang="en-US" sz="1200" spc="-10" dirty="0">
                <a:effectLst/>
                <a:latin typeface="Lucida Sans" panose="020B0602030504020204" pitchFamily="34" charset="0"/>
                <a:ea typeface="Lucida Sans" panose="020B0602030504020204" pitchFamily="34" charset="0"/>
                <a:cs typeface="Lucida Sans" panose="020B0602030504020204" pitchFamily="34" charset="0"/>
              </a:rPr>
              <a:t>and</a:t>
            </a:r>
            <a:r>
              <a:rPr lang="en-US" sz="1200" spc="-25" dirty="0">
                <a:effectLst/>
                <a:latin typeface="Lucida Sans" panose="020B0602030504020204" pitchFamily="34" charset="0"/>
                <a:ea typeface="Lucida Sans" panose="020B0602030504020204" pitchFamily="34" charset="0"/>
                <a:cs typeface="Lucida Sans" panose="020B0602030504020204" pitchFamily="34" charset="0"/>
              </a:rPr>
              <a:t> </a:t>
            </a:r>
            <a:r>
              <a:rPr lang="en-US" sz="1200" spc="-10" dirty="0">
                <a:effectLst/>
                <a:latin typeface="Lucida Sans" panose="020B0602030504020204" pitchFamily="34" charset="0"/>
                <a:ea typeface="Lucida Sans" panose="020B0602030504020204" pitchFamily="34" charset="0"/>
                <a:cs typeface="Lucida Sans" panose="020B0602030504020204" pitchFamily="34" charset="0"/>
              </a:rPr>
              <a:t>surrogate</a:t>
            </a:r>
            <a:r>
              <a:rPr lang="en-US" sz="1200" spc="-25" dirty="0">
                <a:effectLst/>
                <a:latin typeface="Lucida Sans" panose="020B0602030504020204" pitchFamily="34" charset="0"/>
                <a:ea typeface="Lucida Sans" panose="020B0602030504020204" pitchFamily="34" charset="0"/>
                <a:cs typeface="Lucida Sans" panose="020B0602030504020204" pitchFamily="34" charset="0"/>
              </a:rPr>
              <a:t> </a:t>
            </a:r>
            <a:r>
              <a:rPr lang="en-US" sz="1200" spc="-10" dirty="0">
                <a:effectLst/>
                <a:latin typeface="Lucida Sans" panose="020B0602030504020204" pitchFamily="34" charset="0"/>
                <a:ea typeface="Lucida Sans" panose="020B0602030504020204" pitchFamily="34" charset="0"/>
                <a:cs typeface="Lucida Sans" panose="020B0602030504020204" pitchFamily="34" charset="0"/>
              </a:rPr>
              <a:t>markers</a:t>
            </a:r>
            <a:r>
              <a:rPr lang="en-US" sz="1200" spc="-25" dirty="0">
                <a:effectLst/>
                <a:latin typeface="Lucida Sans" panose="020B0602030504020204" pitchFamily="34" charset="0"/>
                <a:ea typeface="Lucida Sans" panose="020B0602030504020204" pitchFamily="34" charset="0"/>
                <a:cs typeface="Lucida Sans" panose="020B0602030504020204" pitchFamily="34" charset="0"/>
              </a:rPr>
              <a:t> </a:t>
            </a:r>
            <a:r>
              <a:rPr lang="en-US" sz="1200" spc="-10" dirty="0">
                <a:effectLst/>
                <a:latin typeface="Lucida Sans" panose="020B0602030504020204" pitchFamily="34" charset="0"/>
                <a:ea typeface="Lucida Sans" panose="020B0602030504020204" pitchFamily="34" charset="0"/>
                <a:cs typeface="Lucida Sans" panose="020B0602030504020204" pitchFamily="34" charset="0"/>
              </a:rPr>
              <a:t>of</a:t>
            </a:r>
            <a:r>
              <a:rPr lang="en-US" sz="1200" spc="-25" dirty="0">
                <a:effectLst/>
                <a:latin typeface="Lucida Sans" panose="020B0602030504020204" pitchFamily="34" charset="0"/>
                <a:ea typeface="Lucida Sans" panose="020B0602030504020204" pitchFamily="34" charset="0"/>
                <a:cs typeface="Lucida Sans" panose="020B0602030504020204" pitchFamily="34" charset="0"/>
              </a:rPr>
              <a:t> </a:t>
            </a:r>
            <a:r>
              <a:rPr lang="en-US" sz="1200" spc="-10" dirty="0">
                <a:effectLst/>
                <a:latin typeface="Lucida Sans" panose="020B0602030504020204" pitchFamily="34" charset="0"/>
                <a:ea typeface="Lucida Sans" panose="020B0602030504020204" pitchFamily="34" charset="0"/>
                <a:cs typeface="Lucida Sans" panose="020B0602030504020204" pitchFamily="34" charset="0"/>
              </a:rPr>
              <a:t>clinical </a:t>
            </a:r>
            <a:r>
              <a:rPr lang="en-US" sz="1200" dirty="0">
                <a:effectLst/>
                <a:latin typeface="Lucida Sans" panose="020B0602030504020204" pitchFamily="34" charset="0"/>
                <a:ea typeface="Lucida Sans" panose="020B0602030504020204" pitchFamily="34" charset="0"/>
                <a:cs typeface="Lucida Sans" panose="020B0602030504020204" pitchFamily="34" charset="0"/>
              </a:rPr>
              <a:t>efficacy for modified vaccinia Ankara as a smallpox vaccine in HIV-infected subjects. J. Infect. Dis. 207: 749-58</a:t>
            </a:r>
            <a:endParaRPr lang="en-GB" sz="1200" dirty="0">
              <a:effectLst/>
              <a:latin typeface="Lucida Sans" panose="020B0602030504020204" pitchFamily="34" charset="0"/>
              <a:ea typeface="Lucida Sans" panose="020B0602030504020204" pitchFamily="34" charset="0"/>
              <a:cs typeface="Lucida Sans" panose="020B0602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effectLst/>
              <a:latin typeface="Lucida Sans" panose="020B0602030504020204" pitchFamily="34" charset="0"/>
              <a:ea typeface="Lucida Sans" panose="020B0602030504020204" pitchFamily="34" charset="0"/>
              <a:cs typeface="Lucida Sans" panose="020B0602030504020204" pitchFamily="34" charset="0"/>
            </a:endParaRPr>
          </a:p>
          <a:p>
            <a:endParaRPr lang="en-US" sz="1200" spc="-10" dirty="0">
              <a:effectLst/>
              <a:latin typeface="Lucida Sans" panose="020B0602030504020204" pitchFamily="34" charset="0"/>
              <a:ea typeface="Lucida Sans" panose="020B0602030504020204" pitchFamily="34" charset="0"/>
              <a:cs typeface="Lucida Sans" panose="020B0602030504020204" pitchFamily="34" charset="0"/>
            </a:endParaRPr>
          </a:p>
          <a:p>
            <a:endParaRPr lang="en-GB" dirty="0"/>
          </a:p>
        </p:txBody>
      </p:sp>
      <p:sp>
        <p:nvSpPr>
          <p:cNvPr id="4" name="Slide Number Placeholder 3"/>
          <p:cNvSpPr>
            <a:spLocks noGrp="1"/>
          </p:cNvSpPr>
          <p:nvPr>
            <p:ph type="sldNum" sz="quarter" idx="5"/>
          </p:nvPr>
        </p:nvSpPr>
        <p:spPr/>
        <p:txBody>
          <a:bodyPr/>
          <a:lstStyle/>
          <a:p>
            <a:fld id="{43064EAD-90E7-4E2F-9BA2-EB3158278DFE}" type="slidenum">
              <a:rPr lang="en-US" smtClean="0"/>
              <a:t>78</a:t>
            </a:fld>
            <a:endParaRPr lang="en-US" dirty="0"/>
          </a:p>
        </p:txBody>
      </p:sp>
    </p:spTree>
    <p:extLst>
      <p:ext uri="{BB962C8B-B14F-4D97-AF65-F5344CB8AC3E}">
        <p14:creationId xmlns:p14="http://schemas.microsoft.com/office/powerpoint/2010/main" val="314809442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00000"/>
                </a:solidFill>
                <a:effectLst/>
                <a:latin typeface="Times New Roman" panose="02020603050405020304" pitchFamily="18" charset="0"/>
              </a:rPr>
              <a:t>All records should be clear, legible and contemporaneous. </a:t>
            </a:r>
          </a:p>
          <a:p>
            <a:endParaRPr lang="en-US" b="0" i="0" dirty="0">
              <a:solidFill>
                <a:srgbClr val="000000"/>
              </a:solidFill>
              <a:effectLst/>
              <a:latin typeface="Times New Roman" panose="02020603050405020304" pitchFamily="18" charset="0"/>
            </a:endParaRPr>
          </a:p>
          <a:p>
            <a:r>
              <a:rPr lang="en-US" b="0" i="0" dirty="0">
                <a:solidFill>
                  <a:srgbClr val="000000"/>
                </a:solidFill>
                <a:effectLst/>
                <a:latin typeface="Times New Roman" panose="02020603050405020304" pitchFamily="18" charset="0"/>
              </a:rPr>
              <a:t>Where the provider is a Sexual Health Service (SHS), the offer and uptake of mpox vaccination should be coded in sexual health services’ electronic patient records management system and, in accordance with the service specification, reported to UKHSA with routine GUMCAD STI Surveillance returns. </a:t>
            </a:r>
          </a:p>
          <a:p>
            <a:endParaRPr lang="en-US" b="0" i="0" dirty="0">
              <a:solidFill>
                <a:srgbClr val="000000"/>
              </a:solidFill>
              <a:effectLst/>
              <a:latin typeface="Times New Roman" panose="02020603050405020304" pitchFamily="18" charset="0"/>
            </a:endParaRPr>
          </a:p>
          <a:p>
            <a:r>
              <a:rPr lang="en-US" b="0" i="0" dirty="0">
                <a:solidFill>
                  <a:srgbClr val="000000"/>
                </a:solidFill>
                <a:effectLst/>
                <a:latin typeface="Times New Roman" panose="02020603050405020304" pitchFamily="18" charset="0"/>
              </a:rPr>
              <a:t>It is important that vaccinations are recorded in a timely manner on appropriate health care records for the individual. A mpox vaccination card should be completed and given to the individual. </a:t>
            </a:r>
          </a:p>
          <a:p>
            <a:endParaRPr lang="en-US" b="0" i="0" dirty="0">
              <a:solidFill>
                <a:srgbClr val="000000"/>
              </a:solidFill>
              <a:effectLst/>
              <a:latin typeface="Times New Roman" panose="02020603050405020304" pitchFamily="18" charset="0"/>
            </a:endParaRPr>
          </a:p>
          <a:p>
            <a:r>
              <a:rPr lang="en-US" b="0" i="0" dirty="0">
                <a:solidFill>
                  <a:srgbClr val="000000"/>
                </a:solidFill>
                <a:effectLst/>
                <a:latin typeface="Times New Roman" panose="02020603050405020304" pitchFamily="18" charset="0"/>
              </a:rPr>
              <a:t>When the vaccine is administered to individuals under 19 years of age, notify the local Child Health Information Service (CHIS) using the appropriate documentation or pathway as required by any local or contractual arrangement. </a:t>
            </a:r>
          </a:p>
          <a:p>
            <a:endParaRPr lang="en-US" b="0" i="0" dirty="0">
              <a:solidFill>
                <a:srgbClr val="000000"/>
              </a:solidFill>
              <a:effectLst/>
              <a:latin typeface="Times New Roman" panose="02020603050405020304" pitchFamily="18" charset="0"/>
            </a:endParaRPr>
          </a:p>
          <a:p>
            <a:r>
              <a:rPr lang="en-US" b="0" i="0" dirty="0">
                <a:solidFill>
                  <a:srgbClr val="000000"/>
                </a:solidFill>
                <a:effectLst/>
                <a:latin typeface="Times New Roman" panose="02020603050405020304" pitchFamily="18" charset="0"/>
              </a:rPr>
              <a:t>A record of all individuals receiving treatment under the national PGD should also be kept for audit purposes in accordance with local policy.</a:t>
            </a:r>
            <a:endParaRPr lang="en-GB" dirty="0"/>
          </a:p>
        </p:txBody>
      </p:sp>
      <p:sp>
        <p:nvSpPr>
          <p:cNvPr id="4" name="Slide Number Placeholder 3"/>
          <p:cNvSpPr>
            <a:spLocks noGrp="1"/>
          </p:cNvSpPr>
          <p:nvPr>
            <p:ph type="sldNum" sz="quarter" idx="5"/>
          </p:nvPr>
        </p:nvSpPr>
        <p:spPr/>
        <p:txBody>
          <a:bodyPr/>
          <a:lstStyle/>
          <a:p>
            <a:fld id="{43064EAD-90E7-4E2F-9BA2-EB3158278DFE}" type="slidenum">
              <a:rPr lang="en-US" smtClean="0"/>
              <a:t>81</a:t>
            </a:fld>
            <a:endParaRPr lang="en-US" dirty="0"/>
          </a:p>
        </p:txBody>
      </p:sp>
    </p:spTree>
    <p:extLst>
      <p:ext uri="{BB962C8B-B14F-4D97-AF65-F5344CB8AC3E}">
        <p14:creationId xmlns:p14="http://schemas.microsoft.com/office/powerpoint/2010/main" val="77377898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84</a:t>
            </a:fld>
            <a:endParaRPr lang="en-US" dirty="0"/>
          </a:p>
        </p:txBody>
      </p:sp>
    </p:spTree>
    <p:extLst>
      <p:ext uri="{BB962C8B-B14F-4D97-AF65-F5344CB8AC3E}">
        <p14:creationId xmlns:p14="http://schemas.microsoft.com/office/powerpoint/2010/main" val="172868168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C9349AD-43E2-A142-9B61-FBB06C64E86F}" type="slidenum">
              <a:rPr lang="en-US" smtClean="0"/>
              <a:t>85</a:t>
            </a:fld>
            <a:endParaRPr lang="en-US" dirty="0"/>
          </a:p>
        </p:txBody>
      </p:sp>
    </p:spTree>
    <p:extLst>
      <p:ext uri="{BB962C8B-B14F-4D97-AF65-F5344CB8AC3E}">
        <p14:creationId xmlns:p14="http://schemas.microsoft.com/office/powerpoint/2010/main" val="9064153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3064EAD-90E7-4E2F-9BA2-EB3158278DFE}" type="slidenum">
              <a:rPr lang="en-US" smtClean="0"/>
              <a:t>7</a:t>
            </a:fld>
            <a:endParaRPr lang="en-US" dirty="0"/>
          </a:p>
        </p:txBody>
      </p:sp>
    </p:spTree>
    <p:extLst>
      <p:ext uri="{BB962C8B-B14F-4D97-AF65-F5344CB8AC3E}">
        <p14:creationId xmlns:p14="http://schemas.microsoft.com/office/powerpoint/2010/main" val="37515357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3064EAD-90E7-4E2F-9BA2-EB3158278DFE}" type="slidenum">
              <a:rPr lang="en-US" smtClean="0"/>
              <a:t>9</a:t>
            </a:fld>
            <a:endParaRPr lang="en-US" dirty="0"/>
          </a:p>
        </p:txBody>
      </p:sp>
    </p:spTree>
    <p:extLst>
      <p:ext uri="{BB962C8B-B14F-4D97-AF65-F5344CB8AC3E}">
        <p14:creationId xmlns:p14="http://schemas.microsoft.com/office/powerpoint/2010/main" val="18908856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MPXV disease was classified as a high consequence infectious disease (HCID) in 2018 meaning that all cases were managed via HCID pathways in healthcare settings. Evidence supporting low case fatality rate, and a mild to moderate severity illness accumulated for Clade IIb, and in January 2023, and the Advisory Committee on Dangerous Pathogens (ACDP) advised that clade II mpox no longer met the criteria for a HCID. In March 2025, it was announced that the ACDP had recently assessed evidence gathered by UKHSA for Clade I mpox and advised that it also no longer met the criteria of a HCID. It remains a serious infection for some individuals.</a:t>
            </a:r>
          </a:p>
          <a:p>
            <a:endParaRPr lang="en-US" sz="1800" b="0" i="0" dirty="0">
              <a:solidFill>
                <a:srgbClr val="0B0C0C"/>
              </a:solidFill>
              <a:effectLst/>
              <a:latin typeface="GDS Transport"/>
            </a:endParaRPr>
          </a:p>
          <a:p>
            <a:r>
              <a:rPr lang="en-US" sz="1800" b="0" i="0" dirty="0">
                <a:solidFill>
                  <a:srgbClr val="0B0C0C"/>
                </a:solidFill>
                <a:effectLst/>
                <a:latin typeface="GDS Transport"/>
              </a:rPr>
              <a:t>There is </a:t>
            </a:r>
            <a:r>
              <a:rPr lang="en-US" sz="1800" b="0" i="0" dirty="0">
                <a:solidFill>
                  <a:srgbClr val="1D70B8"/>
                </a:solidFill>
                <a:effectLst/>
                <a:latin typeface="GDS Transport"/>
                <a:hlinkClick r:id="rId3"/>
              </a:rPr>
              <a:t>further information on the HCID status of mpox</a:t>
            </a:r>
            <a:r>
              <a:rPr lang="en-US" sz="1800" b="0" i="0" dirty="0">
                <a:solidFill>
                  <a:srgbClr val="0B0C0C"/>
                </a:solidFill>
                <a:effectLst/>
                <a:latin typeface="GDS Transport"/>
              </a:rPr>
              <a:t> available.</a:t>
            </a:r>
            <a:endParaRPr lang="en-GB" sz="1800" dirty="0"/>
          </a:p>
        </p:txBody>
      </p:sp>
      <p:sp>
        <p:nvSpPr>
          <p:cNvPr id="4" name="Slide Number Placeholder 3"/>
          <p:cNvSpPr>
            <a:spLocks noGrp="1"/>
          </p:cNvSpPr>
          <p:nvPr>
            <p:ph type="sldNum" sz="quarter" idx="5"/>
          </p:nvPr>
        </p:nvSpPr>
        <p:spPr/>
        <p:txBody>
          <a:bodyPr/>
          <a:lstStyle/>
          <a:p>
            <a:fld id="{43064EAD-90E7-4E2F-9BA2-EB3158278DFE}" type="slidenum">
              <a:rPr lang="en-US" smtClean="0"/>
              <a:t>10</a:t>
            </a:fld>
            <a:endParaRPr lang="en-US" dirty="0"/>
          </a:p>
        </p:txBody>
      </p:sp>
    </p:spTree>
    <p:extLst>
      <p:ext uri="{BB962C8B-B14F-4D97-AF65-F5344CB8AC3E}">
        <p14:creationId xmlns:p14="http://schemas.microsoft.com/office/powerpoint/2010/main" val="36251564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source: https://www.gov.uk/guidance/monkeypox</a:t>
            </a:r>
          </a:p>
          <a:p>
            <a:endParaRPr lang="en-GB" dirty="0"/>
          </a:p>
        </p:txBody>
      </p:sp>
      <p:sp>
        <p:nvSpPr>
          <p:cNvPr id="4" name="Slide Number Placeholder 3"/>
          <p:cNvSpPr>
            <a:spLocks noGrp="1"/>
          </p:cNvSpPr>
          <p:nvPr>
            <p:ph type="sldNum" sz="quarter" idx="5"/>
          </p:nvPr>
        </p:nvSpPr>
        <p:spPr/>
        <p:txBody>
          <a:bodyPr/>
          <a:lstStyle/>
          <a:p>
            <a:fld id="{43064EAD-90E7-4E2F-9BA2-EB3158278DFE}" type="slidenum">
              <a:rPr lang="en-US" smtClean="0"/>
              <a:t>13</a:t>
            </a:fld>
            <a:endParaRPr lang="en-US" dirty="0"/>
          </a:p>
        </p:txBody>
      </p:sp>
    </p:spTree>
    <p:extLst>
      <p:ext uri="{BB962C8B-B14F-4D97-AF65-F5344CB8AC3E}">
        <p14:creationId xmlns:p14="http://schemas.microsoft.com/office/powerpoint/2010/main" val="11639803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3064EAD-90E7-4E2F-9BA2-EB3158278DFE}" type="slidenum">
              <a:rPr lang="en-US" smtClean="0"/>
              <a:t>14</a:t>
            </a:fld>
            <a:endParaRPr lang="en-US" dirty="0"/>
          </a:p>
        </p:txBody>
      </p:sp>
    </p:spTree>
    <p:extLst>
      <p:ext uri="{BB962C8B-B14F-4D97-AF65-F5344CB8AC3E}">
        <p14:creationId xmlns:p14="http://schemas.microsoft.com/office/powerpoint/2010/main" val="17347588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D821CA-2E28-B0AC-758A-8FB8B3616AA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FCD7D18-9EDD-2E2F-977A-88C42CB9304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425D1C1-5CCE-D908-A4D4-651AB14E6A0F}"/>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95B1BDC2-A9E4-280D-CFC5-4E0658DCFFB8}"/>
              </a:ext>
            </a:extLst>
          </p:cNvPr>
          <p:cNvSpPr>
            <a:spLocks noGrp="1"/>
          </p:cNvSpPr>
          <p:nvPr>
            <p:ph type="ftr" sz="quarter" idx="11"/>
          </p:nvPr>
        </p:nvSpPr>
        <p:spPr/>
        <p:txBody>
          <a:bodyPr/>
          <a:lstStyle/>
          <a:p>
            <a:r>
              <a:rPr lang="en-US" dirty="0"/>
              <a:t>mpox vaccination programme and the MVA-BN vaccine - response to an outbreak, incident or post-exposure</a:t>
            </a:r>
          </a:p>
        </p:txBody>
      </p:sp>
      <p:sp>
        <p:nvSpPr>
          <p:cNvPr id="6" name="Slide Number Placeholder 5">
            <a:extLst>
              <a:ext uri="{FF2B5EF4-FFF2-40B4-BE49-F238E27FC236}">
                <a16:creationId xmlns:a16="http://schemas.microsoft.com/office/drawing/2014/main" id="{1B8B0203-2BFB-9178-1AF9-E384F0502D64}"/>
              </a:ext>
            </a:extLst>
          </p:cNvPr>
          <p:cNvSpPr>
            <a:spLocks noGrp="1"/>
          </p:cNvSpPr>
          <p:nvPr>
            <p:ph type="sldNum" sz="quarter" idx="12"/>
          </p:nvPr>
        </p:nvSpPr>
        <p:spPr/>
        <p:txBody>
          <a:bodyPr/>
          <a:lstStyle/>
          <a:p>
            <a:fld id="{F72B9555-1691-4B36-A10F-7235F07C4B8C}" type="slidenum">
              <a:rPr lang="en-US" smtClean="0"/>
              <a:t>‹#›</a:t>
            </a:fld>
            <a:endParaRPr lang="en-US" dirty="0"/>
          </a:p>
        </p:txBody>
      </p:sp>
    </p:spTree>
    <p:extLst>
      <p:ext uri="{BB962C8B-B14F-4D97-AF65-F5344CB8AC3E}">
        <p14:creationId xmlns:p14="http://schemas.microsoft.com/office/powerpoint/2010/main" val="23151393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92FC3-8CC0-6011-3610-C64F402E4A5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5CF663F-9BBC-DA21-E7C1-3139AACAD95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DDDB0F1-E4B4-1B1B-70F3-3862004CAFD3}"/>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6C04AA0A-F047-2BCB-901B-B7A466E8E687}"/>
              </a:ext>
            </a:extLst>
          </p:cNvPr>
          <p:cNvSpPr>
            <a:spLocks noGrp="1"/>
          </p:cNvSpPr>
          <p:nvPr>
            <p:ph type="ftr" sz="quarter" idx="11"/>
          </p:nvPr>
        </p:nvSpPr>
        <p:spPr/>
        <p:txBody>
          <a:bodyPr/>
          <a:lstStyle/>
          <a:p>
            <a:r>
              <a:rPr lang="en-US" dirty="0"/>
              <a:t>mpox vaccination programme and the MVA-BN vaccine - response to an outbreak, incident or post-exposure</a:t>
            </a:r>
          </a:p>
        </p:txBody>
      </p:sp>
      <p:sp>
        <p:nvSpPr>
          <p:cNvPr id="6" name="Slide Number Placeholder 5">
            <a:extLst>
              <a:ext uri="{FF2B5EF4-FFF2-40B4-BE49-F238E27FC236}">
                <a16:creationId xmlns:a16="http://schemas.microsoft.com/office/drawing/2014/main" id="{EB446975-D7E8-046D-B591-8CB8A0B1B613}"/>
              </a:ext>
            </a:extLst>
          </p:cNvPr>
          <p:cNvSpPr>
            <a:spLocks noGrp="1"/>
          </p:cNvSpPr>
          <p:nvPr>
            <p:ph type="sldNum" sz="quarter" idx="12"/>
          </p:nvPr>
        </p:nvSpPr>
        <p:spPr/>
        <p:txBody>
          <a:bodyPr/>
          <a:lstStyle/>
          <a:p>
            <a:fld id="{F72B9555-1691-4B36-A10F-7235F07C4B8C}" type="slidenum">
              <a:rPr lang="en-US" smtClean="0"/>
              <a:t>‹#›</a:t>
            </a:fld>
            <a:endParaRPr lang="en-US" dirty="0"/>
          </a:p>
        </p:txBody>
      </p:sp>
    </p:spTree>
    <p:extLst>
      <p:ext uri="{BB962C8B-B14F-4D97-AF65-F5344CB8AC3E}">
        <p14:creationId xmlns:p14="http://schemas.microsoft.com/office/powerpoint/2010/main" val="17707355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865E4B6-84BF-839E-23C2-89B00F7DC02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4845DA7-4343-24E1-2B36-0C3261914C5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875BB54-0274-98F6-E100-13D015057DE7}"/>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0C3F2251-6B27-4FEE-58FB-BB4F73A968BF}"/>
              </a:ext>
            </a:extLst>
          </p:cNvPr>
          <p:cNvSpPr>
            <a:spLocks noGrp="1"/>
          </p:cNvSpPr>
          <p:nvPr>
            <p:ph type="ftr" sz="quarter" idx="11"/>
          </p:nvPr>
        </p:nvSpPr>
        <p:spPr/>
        <p:txBody>
          <a:bodyPr/>
          <a:lstStyle/>
          <a:p>
            <a:r>
              <a:rPr lang="en-US" dirty="0"/>
              <a:t>mpox vaccination programme and the MVA-BN vaccine - response to an outbreak, incident or post-exposure</a:t>
            </a:r>
          </a:p>
        </p:txBody>
      </p:sp>
      <p:sp>
        <p:nvSpPr>
          <p:cNvPr id="6" name="Slide Number Placeholder 5">
            <a:extLst>
              <a:ext uri="{FF2B5EF4-FFF2-40B4-BE49-F238E27FC236}">
                <a16:creationId xmlns:a16="http://schemas.microsoft.com/office/drawing/2014/main" id="{0CFBF5EA-9F57-179A-FEE4-6ACE838EAFD1}"/>
              </a:ext>
            </a:extLst>
          </p:cNvPr>
          <p:cNvSpPr>
            <a:spLocks noGrp="1"/>
          </p:cNvSpPr>
          <p:nvPr>
            <p:ph type="sldNum" sz="quarter" idx="12"/>
          </p:nvPr>
        </p:nvSpPr>
        <p:spPr/>
        <p:txBody>
          <a:bodyPr/>
          <a:lstStyle/>
          <a:p>
            <a:fld id="{F72B9555-1691-4B36-A10F-7235F07C4B8C}" type="slidenum">
              <a:rPr lang="en-US" smtClean="0"/>
              <a:t>‹#›</a:t>
            </a:fld>
            <a:endParaRPr lang="en-US" dirty="0"/>
          </a:p>
        </p:txBody>
      </p:sp>
    </p:spTree>
    <p:extLst>
      <p:ext uri="{BB962C8B-B14F-4D97-AF65-F5344CB8AC3E}">
        <p14:creationId xmlns:p14="http://schemas.microsoft.com/office/powerpoint/2010/main" val="29419986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_Title Slide">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420D6-CED8-4F62-AA93-FCC34ADFC569}"/>
              </a:ext>
            </a:extLst>
          </p:cNvPr>
          <p:cNvSpPr>
            <a:spLocks noGrp="1"/>
          </p:cNvSpPr>
          <p:nvPr>
            <p:ph type="ctrTitle"/>
          </p:nvPr>
        </p:nvSpPr>
        <p:spPr>
          <a:xfrm>
            <a:off x="512955" y="2528658"/>
            <a:ext cx="10481617" cy="2387600"/>
          </a:xfrm>
        </p:spPr>
        <p:txBody>
          <a:bodyPr anchor="t"/>
          <a:lstStyle>
            <a:lvl1pPr algn="l">
              <a:defRPr sz="4000"/>
            </a:lvl1pPr>
          </a:lstStyle>
          <a:p>
            <a:r>
              <a:rPr lang="en-US"/>
              <a:t>Click to edit Master title style</a:t>
            </a:r>
            <a:endParaRPr lang="en-GB"/>
          </a:p>
        </p:txBody>
      </p:sp>
    </p:spTree>
    <p:extLst>
      <p:ext uri="{BB962C8B-B14F-4D97-AF65-F5344CB8AC3E}">
        <p14:creationId xmlns:p14="http://schemas.microsoft.com/office/powerpoint/2010/main" val="6222254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420D6-CED8-4F62-AA93-FCC34ADFC569}"/>
              </a:ext>
            </a:extLst>
          </p:cNvPr>
          <p:cNvSpPr>
            <a:spLocks noGrp="1"/>
          </p:cNvSpPr>
          <p:nvPr>
            <p:ph type="ctrTitle"/>
          </p:nvPr>
        </p:nvSpPr>
        <p:spPr>
          <a:xfrm>
            <a:off x="512955" y="2528658"/>
            <a:ext cx="10481617" cy="2387600"/>
          </a:xfrm>
        </p:spPr>
        <p:txBody>
          <a:bodyPr anchor="t"/>
          <a:lstStyle>
            <a:lvl1pPr algn="l">
              <a:defRPr sz="4000"/>
            </a:lvl1pPr>
          </a:lstStyle>
          <a:p>
            <a:r>
              <a:rPr lang="en-US"/>
              <a:t>Click to edit Master title style</a:t>
            </a:r>
            <a:endParaRPr lang="en-GB"/>
          </a:p>
        </p:txBody>
      </p:sp>
    </p:spTree>
    <p:extLst>
      <p:ext uri="{BB962C8B-B14F-4D97-AF65-F5344CB8AC3E}">
        <p14:creationId xmlns:p14="http://schemas.microsoft.com/office/powerpoint/2010/main" val="12535535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F41C13-0DB6-4E28-9521-FD744346DDC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F51F445-D392-4789-9479-AF028CB55CC0}"/>
              </a:ext>
            </a:extLst>
          </p:cNvPr>
          <p:cNvSpPr>
            <a:spLocks noGrp="1"/>
          </p:cNvSpPr>
          <p:nvPr>
            <p:ph idx="1" hasCustomPrompt="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Footer Placeholder 8">
            <a:extLst>
              <a:ext uri="{FF2B5EF4-FFF2-40B4-BE49-F238E27FC236}">
                <a16:creationId xmlns:a16="http://schemas.microsoft.com/office/drawing/2014/main" id="{C65E6804-E436-2947-81F5-FCC5E465C142}"/>
              </a:ext>
            </a:extLst>
          </p:cNvPr>
          <p:cNvSpPr>
            <a:spLocks noGrp="1"/>
          </p:cNvSpPr>
          <p:nvPr>
            <p:ph type="ftr" sz="quarter" idx="10"/>
          </p:nvPr>
        </p:nvSpPr>
        <p:spPr/>
        <p:txBody>
          <a:bodyPr/>
          <a:lstStyle/>
          <a:p>
            <a:r>
              <a:rPr lang="en-US" dirty="0"/>
              <a:t>mpox vaccination programme and the MVA-BN vaccine - response to an outbreak, incident or post-exposure</a:t>
            </a:r>
            <a:endParaRPr lang="en-GB" sz="1400" dirty="0"/>
          </a:p>
        </p:txBody>
      </p:sp>
      <p:sp>
        <p:nvSpPr>
          <p:cNvPr id="10" name="Slide Number Placeholder 9">
            <a:extLst>
              <a:ext uri="{FF2B5EF4-FFF2-40B4-BE49-F238E27FC236}">
                <a16:creationId xmlns:a16="http://schemas.microsoft.com/office/drawing/2014/main" id="{4C176BFD-AF1B-334D-884D-C08E0A3D509C}"/>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24878275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E8ADD9-C943-418A-9D35-CC865F95F64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2914506-EEE5-4D8C-850E-4F0922B6B431}"/>
              </a:ext>
            </a:extLst>
          </p:cNvPr>
          <p:cNvSpPr>
            <a:spLocks noGrp="1"/>
          </p:cNvSpPr>
          <p:nvPr>
            <p:ph sz="half" idx="1" hasCustomPrompt="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5046333-AC78-4EDE-9D8D-21DCF6FCEA55}"/>
              </a:ext>
            </a:extLst>
          </p:cNvPr>
          <p:cNvSpPr>
            <a:spLocks noGrp="1"/>
          </p:cNvSpPr>
          <p:nvPr>
            <p:ph sz="half" idx="2" hasCustomPrompt="1"/>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Footer Placeholder 9">
            <a:extLst>
              <a:ext uri="{FF2B5EF4-FFF2-40B4-BE49-F238E27FC236}">
                <a16:creationId xmlns:a16="http://schemas.microsoft.com/office/drawing/2014/main" id="{AE4E894C-2A2B-A74C-BFBD-B15007757C8B}"/>
              </a:ext>
            </a:extLst>
          </p:cNvPr>
          <p:cNvSpPr>
            <a:spLocks noGrp="1"/>
          </p:cNvSpPr>
          <p:nvPr>
            <p:ph type="ftr" sz="quarter" idx="10"/>
          </p:nvPr>
        </p:nvSpPr>
        <p:spPr/>
        <p:txBody>
          <a:bodyPr/>
          <a:lstStyle/>
          <a:p>
            <a:r>
              <a:rPr lang="en-US" dirty="0"/>
              <a:t>mpox vaccination programme and the MVA-BN vaccine - response to an outbreak, incident or post-exposure</a:t>
            </a:r>
            <a:endParaRPr lang="en-GB" sz="1400" dirty="0"/>
          </a:p>
        </p:txBody>
      </p:sp>
      <p:sp>
        <p:nvSpPr>
          <p:cNvPr id="11" name="Slide Number Placeholder 10">
            <a:extLst>
              <a:ext uri="{FF2B5EF4-FFF2-40B4-BE49-F238E27FC236}">
                <a16:creationId xmlns:a16="http://schemas.microsoft.com/office/drawing/2014/main" id="{05D39806-AD25-A04F-9636-F009A170C8CD}"/>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22611197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E6C20DF-56A1-44A9-A429-8B05468D2A41}"/>
              </a:ext>
            </a:extLst>
          </p:cNvPr>
          <p:cNvSpPr>
            <a:spLocks noGrp="1"/>
          </p:cNvSpPr>
          <p:nvPr>
            <p:ph type="body" idx="1"/>
          </p:nvPr>
        </p:nvSpPr>
        <p:spPr>
          <a:xfrm>
            <a:off x="839788" y="1681163"/>
            <a:ext cx="5157787"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8BA82AB-E9DB-425C-9352-E0A272AD0E42}"/>
              </a:ext>
            </a:extLst>
          </p:cNvPr>
          <p:cNvSpPr>
            <a:spLocks noGrp="1"/>
          </p:cNvSpPr>
          <p:nvPr>
            <p:ph sz="half" idx="2" hasCustomPrompt="1"/>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a:p>
            <a:pPr lvl="4"/>
            <a:endParaRPr lang="en-GB"/>
          </a:p>
        </p:txBody>
      </p:sp>
      <p:sp>
        <p:nvSpPr>
          <p:cNvPr id="5" name="Text Placeholder 4">
            <a:extLst>
              <a:ext uri="{FF2B5EF4-FFF2-40B4-BE49-F238E27FC236}">
                <a16:creationId xmlns:a16="http://schemas.microsoft.com/office/drawing/2014/main" id="{E4FD6833-A055-4CE8-AB12-41A1997D9B75}"/>
              </a:ext>
            </a:extLst>
          </p:cNvPr>
          <p:cNvSpPr>
            <a:spLocks noGrp="1"/>
          </p:cNvSpPr>
          <p:nvPr>
            <p:ph type="body" sz="quarter" idx="3"/>
          </p:nvPr>
        </p:nvSpPr>
        <p:spPr>
          <a:xfrm>
            <a:off x="6172200" y="1681163"/>
            <a:ext cx="5183188"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C6F2F5E-B4CD-46C2-B6AC-8052CF2B36A5}"/>
              </a:ext>
            </a:extLst>
          </p:cNvPr>
          <p:cNvSpPr>
            <a:spLocks noGrp="1"/>
          </p:cNvSpPr>
          <p:nvPr>
            <p:ph sz="quarter" idx="4" hasCustomPrompt="1"/>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a:p>
            <a:pPr lvl="4"/>
            <a:endParaRPr lang="en-GB"/>
          </a:p>
        </p:txBody>
      </p:sp>
      <p:sp>
        <p:nvSpPr>
          <p:cNvPr id="10" name="Title 9">
            <a:extLst>
              <a:ext uri="{FF2B5EF4-FFF2-40B4-BE49-F238E27FC236}">
                <a16:creationId xmlns:a16="http://schemas.microsoft.com/office/drawing/2014/main" id="{3503C25A-9D93-4F4F-8253-B7AB9B2BC6B1}"/>
              </a:ext>
            </a:extLst>
          </p:cNvPr>
          <p:cNvSpPr>
            <a:spLocks noGrp="1"/>
          </p:cNvSpPr>
          <p:nvPr>
            <p:ph type="title"/>
          </p:nvPr>
        </p:nvSpPr>
        <p:spPr/>
        <p:txBody>
          <a:bodyPr/>
          <a:lstStyle/>
          <a:p>
            <a:r>
              <a:rPr lang="en-US"/>
              <a:t>Click to edit Master title style</a:t>
            </a:r>
          </a:p>
        </p:txBody>
      </p:sp>
      <p:sp>
        <p:nvSpPr>
          <p:cNvPr id="13" name="Footer Placeholder 12">
            <a:extLst>
              <a:ext uri="{FF2B5EF4-FFF2-40B4-BE49-F238E27FC236}">
                <a16:creationId xmlns:a16="http://schemas.microsoft.com/office/drawing/2014/main" id="{CB930E85-4B03-2D45-B847-D4398F5F9147}"/>
              </a:ext>
            </a:extLst>
          </p:cNvPr>
          <p:cNvSpPr>
            <a:spLocks noGrp="1"/>
          </p:cNvSpPr>
          <p:nvPr>
            <p:ph type="ftr" sz="quarter" idx="10"/>
          </p:nvPr>
        </p:nvSpPr>
        <p:spPr/>
        <p:txBody>
          <a:bodyPr/>
          <a:lstStyle/>
          <a:p>
            <a:r>
              <a:rPr lang="en-US" dirty="0"/>
              <a:t>mpox vaccination programme and the MVA-BN vaccine - response to an outbreak, incident or post-exposure</a:t>
            </a:r>
            <a:endParaRPr lang="en-GB" sz="1400" dirty="0"/>
          </a:p>
        </p:txBody>
      </p:sp>
      <p:sp>
        <p:nvSpPr>
          <p:cNvPr id="14" name="Slide Number Placeholder 13">
            <a:extLst>
              <a:ext uri="{FF2B5EF4-FFF2-40B4-BE49-F238E27FC236}">
                <a16:creationId xmlns:a16="http://schemas.microsoft.com/office/drawing/2014/main" id="{5E1D73D8-44E6-D54F-8151-2BDA8CF08C55}"/>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8452803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BC75E-5812-48FD-BCBD-1235D22F0081}"/>
              </a:ext>
            </a:extLst>
          </p:cNvPr>
          <p:cNvSpPr>
            <a:spLocks noGrp="1"/>
          </p:cNvSpPr>
          <p:nvPr>
            <p:ph type="title"/>
          </p:nvPr>
        </p:nvSpPr>
        <p:spPr/>
        <p:txBody>
          <a:bodyPr/>
          <a:lstStyle/>
          <a:p>
            <a:r>
              <a:rPr lang="en-US"/>
              <a:t>Click to edit Master title style</a:t>
            </a:r>
            <a:endParaRPr lang="en-GB"/>
          </a:p>
        </p:txBody>
      </p:sp>
      <p:sp>
        <p:nvSpPr>
          <p:cNvPr id="8" name="Footer Placeholder 7">
            <a:extLst>
              <a:ext uri="{FF2B5EF4-FFF2-40B4-BE49-F238E27FC236}">
                <a16:creationId xmlns:a16="http://schemas.microsoft.com/office/drawing/2014/main" id="{0980B7E6-3A31-244C-8D5C-297872DC3E19}"/>
              </a:ext>
            </a:extLst>
          </p:cNvPr>
          <p:cNvSpPr>
            <a:spLocks noGrp="1"/>
          </p:cNvSpPr>
          <p:nvPr>
            <p:ph type="ftr" sz="quarter" idx="10"/>
          </p:nvPr>
        </p:nvSpPr>
        <p:spPr/>
        <p:txBody>
          <a:bodyPr/>
          <a:lstStyle/>
          <a:p>
            <a:r>
              <a:rPr lang="en-US" dirty="0"/>
              <a:t>mpox vaccination programme and the MVA-BN vaccine - response to an outbreak, incident or post-exposure</a:t>
            </a:r>
            <a:endParaRPr lang="en-GB" sz="1400" dirty="0"/>
          </a:p>
        </p:txBody>
      </p:sp>
      <p:sp>
        <p:nvSpPr>
          <p:cNvPr id="9" name="Slide Number Placeholder 8">
            <a:extLst>
              <a:ext uri="{FF2B5EF4-FFF2-40B4-BE49-F238E27FC236}">
                <a16:creationId xmlns:a16="http://schemas.microsoft.com/office/drawing/2014/main" id="{FF38D384-66F4-D748-9499-51EC5883028E}"/>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19275361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397E91-D7CB-DCA3-1B0C-96D458D022E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1E4C0AB-CCE9-8CC6-5354-5DAD9903FC3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3447859-BFE4-2443-AB3F-BD5A2FA8BDF1}"/>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981E884C-4D0A-B61C-F8A2-CE9D13E25E57}"/>
              </a:ext>
            </a:extLst>
          </p:cNvPr>
          <p:cNvSpPr>
            <a:spLocks noGrp="1"/>
          </p:cNvSpPr>
          <p:nvPr>
            <p:ph type="ftr" sz="quarter" idx="11"/>
          </p:nvPr>
        </p:nvSpPr>
        <p:spPr/>
        <p:txBody>
          <a:bodyPr/>
          <a:lstStyle/>
          <a:p>
            <a:r>
              <a:rPr lang="en-US" dirty="0"/>
              <a:t>mpox vaccination programme and the MVA-BN vaccine - response to an outbreak, incident or post-exposure</a:t>
            </a:r>
          </a:p>
        </p:txBody>
      </p:sp>
      <p:sp>
        <p:nvSpPr>
          <p:cNvPr id="6" name="Slide Number Placeholder 5">
            <a:extLst>
              <a:ext uri="{FF2B5EF4-FFF2-40B4-BE49-F238E27FC236}">
                <a16:creationId xmlns:a16="http://schemas.microsoft.com/office/drawing/2014/main" id="{59C5FC0A-0B07-2896-A2E4-ACF5016814BC}"/>
              </a:ext>
            </a:extLst>
          </p:cNvPr>
          <p:cNvSpPr>
            <a:spLocks noGrp="1"/>
          </p:cNvSpPr>
          <p:nvPr>
            <p:ph type="sldNum" sz="quarter" idx="12"/>
          </p:nvPr>
        </p:nvSpPr>
        <p:spPr/>
        <p:txBody>
          <a:bodyPr/>
          <a:lstStyle/>
          <a:p>
            <a:fld id="{F72B9555-1691-4B36-A10F-7235F07C4B8C}" type="slidenum">
              <a:rPr lang="en-US" smtClean="0"/>
              <a:t>‹#›</a:t>
            </a:fld>
            <a:endParaRPr lang="en-US" dirty="0"/>
          </a:p>
        </p:txBody>
      </p:sp>
    </p:spTree>
    <p:extLst>
      <p:ext uri="{BB962C8B-B14F-4D97-AF65-F5344CB8AC3E}">
        <p14:creationId xmlns:p14="http://schemas.microsoft.com/office/powerpoint/2010/main" val="40491489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69E7F7-3CCB-8A66-485F-C0C4203E929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6C69BBF-2C3D-A8EF-1660-7BFE6F110F0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781CBFD-6240-9F69-90D5-80C8AE611D66}"/>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F1095534-5157-C871-9540-F9B630BBE52C}"/>
              </a:ext>
            </a:extLst>
          </p:cNvPr>
          <p:cNvSpPr>
            <a:spLocks noGrp="1"/>
          </p:cNvSpPr>
          <p:nvPr>
            <p:ph type="ftr" sz="quarter" idx="11"/>
          </p:nvPr>
        </p:nvSpPr>
        <p:spPr/>
        <p:txBody>
          <a:bodyPr/>
          <a:lstStyle/>
          <a:p>
            <a:r>
              <a:rPr lang="en-US" dirty="0"/>
              <a:t>mpox vaccination programme and the MVA-BN vaccine - response to an outbreak, incident or post-exposure</a:t>
            </a:r>
          </a:p>
        </p:txBody>
      </p:sp>
      <p:sp>
        <p:nvSpPr>
          <p:cNvPr id="6" name="Slide Number Placeholder 5">
            <a:extLst>
              <a:ext uri="{FF2B5EF4-FFF2-40B4-BE49-F238E27FC236}">
                <a16:creationId xmlns:a16="http://schemas.microsoft.com/office/drawing/2014/main" id="{C4524B8F-0D86-A22B-E865-5BE32A511640}"/>
              </a:ext>
            </a:extLst>
          </p:cNvPr>
          <p:cNvSpPr>
            <a:spLocks noGrp="1"/>
          </p:cNvSpPr>
          <p:nvPr>
            <p:ph type="sldNum" sz="quarter" idx="12"/>
          </p:nvPr>
        </p:nvSpPr>
        <p:spPr/>
        <p:txBody>
          <a:bodyPr/>
          <a:lstStyle/>
          <a:p>
            <a:fld id="{F72B9555-1691-4B36-A10F-7235F07C4B8C}" type="slidenum">
              <a:rPr lang="en-US" smtClean="0"/>
              <a:t>‹#›</a:t>
            </a:fld>
            <a:endParaRPr lang="en-US" dirty="0"/>
          </a:p>
        </p:txBody>
      </p:sp>
    </p:spTree>
    <p:extLst>
      <p:ext uri="{BB962C8B-B14F-4D97-AF65-F5344CB8AC3E}">
        <p14:creationId xmlns:p14="http://schemas.microsoft.com/office/powerpoint/2010/main" val="7424790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C1B424-774E-69B2-1413-F0FFE15FF11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57C6D05-0AAE-4EFB-DBCB-FE6A66219F6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AA23AC3-1725-B681-FEF4-8AC96F62B87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13CE6D0-F92E-2BD2-A218-3D43BBFB4538}"/>
              </a:ext>
            </a:extLst>
          </p:cNvPr>
          <p:cNvSpPr>
            <a:spLocks noGrp="1"/>
          </p:cNvSpPr>
          <p:nvPr>
            <p:ph type="dt" sz="half" idx="10"/>
          </p:nvPr>
        </p:nvSpPr>
        <p:spPr/>
        <p:txBody>
          <a:bodyPr/>
          <a:lstStyle/>
          <a:p>
            <a:endParaRPr lang="en-US" dirty="0"/>
          </a:p>
        </p:txBody>
      </p:sp>
      <p:sp>
        <p:nvSpPr>
          <p:cNvPr id="6" name="Footer Placeholder 5">
            <a:extLst>
              <a:ext uri="{FF2B5EF4-FFF2-40B4-BE49-F238E27FC236}">
                <a16:creationId xmlns:a16="http://schemas.microsoft.com/office/drawing/2014/main" id="{F34F54D6-C871-FB63-B757-A3B9C6EF956D}"/>
              </a:ext>
            </a:extLst>
          </p:cNvPr>
          <p:cNvSpPr>
            <a:spLocks noGrp="1"/>
          </p:cNvSpPr>
          <p:nvPr>
            <p:ph type="ftr" sz="quarter" idx="11"/>
          </p:nvPr>
        </p:nvSpPr>
        <p:spPr/>
        <p:txBody>
          <a:bodyPr/>
          <a:lstStyle/>
          <a:p>
            <a:r>
              <a:rPr lang="en-US" dirty="0"/>
              <a:t>mpox vaccination programme and the MVA-BN vaccine - response to an outbreak, incident or post-exposure</a:t>
            </a:r>
          </a:p>
        </p:txBody>
      </p:sp>
      <p:sp>
        <p:nvSpPr>
          <p:cNvPr id="7" name="Slide Number Placeholder 6">
            <a:extLst>
              <a:ext uri="{FF2B5EF4-FFF2-40B4-BE49-F238E27FC236}">
                <a16:creationId xmlns:a16="http://schemas.microsoft.com/office/drawing/2014/main" id="{5337ABCA-3860-5F4C-28BA-794B96551CF5}"/>
              </a:ext>
            </a:extLst>
          </p:cNvPr>
          <p:cNvSpPr>
            <a:spLocks noGrp="1"/>
          </p:cNvSpPr>
          <p:nvPr>
            <p:ph type="sldNum" sz="quarter" idx="12"/>
          </p:nvPr>
        </p:nvSpPr>
        <p:spPr/>
        <p:txBody>
          <a:bodyPr/>
          <a:lstStyle/>
          <a:p>
            <a:fld id="{F72B9555-1691-4B36-A10F-7235F07C4B8C}" type="slidenum">
              <a:rPr lang="en-US" smtClean="0"/>
              <a:t>‹#›</a:t>
            </a:fld>
            <a:endParaRPr lang="en-US" dirty="0"/>
          </a:p>
        </p:txBody>
      </p:sp>
    </p:spTree>
    <p:extLst>
      <p:ext uri="{BB962C8B-B14F-4D97-AF65-F5344CB8AC3E}">
        <p14:creationId xmlns:p14="http://schemas.microsoft.com/office/powerpoint/2010/main" val="12100613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EE8E86-51D3-F19F-E387-555CA0A0C80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5DB11FB-914D-F497-D6FC-9C5F1E918D3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BBE3849-6D26-D603-4BEF-A6259605FA2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E2190A9-17D8-8DAD-F73A-89A7623BB8E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CA5B62B-0730-DF65-E8D0-2C0D17F5D79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0D8186C-71C1-A989-58D7-66E67FF82B4A}"/>
              </a:ext>
            </a:extLst>
          </p:cNvPr>
          <p:cNvSpPr>
            <a:spLocks noGrp="1"/>
          </p:cNvSpPr>
          <p:nvPr>
            <p:ph type="dt" sz="half" idx="10"/>
          </p:nvPr>
        </p:nvSpPr>
        <p:spPr/>
        <p:txBody>
          <a:bodyPr/>
          <a:lstStyle/>
          <a:p>
            <a:endParaRPr lang="en-US" dirty="0"/>
          </a:p>
        </p:txBody>
      </p:sp>
      <p:sp>
        <p:nvSpPr>
          <p:cNvPr id="8" name="Footer Placeholder 7">
            <a:extLst>
              <a:ext uri="{FF2B5EF4-FFF2-40B4-BE49-F238E27FC236}">
                <a16:creationId xmlns:a16="http://schemas.microsoft.com/office/drawing/2014/main" id="{E98C3C32-10A9-05B3-BDF3-8D1666288DCE}"/>
              </a:ext>
            </a:extLst>
          </p:cNvPr>
          <p:cNvSpPr>
            <a:spLocks noGrp="1"/>
          </p:cNvSpPr>
          <p:nvPr>
            <p:ph type="ftr" sz="quarter" idx="11"/>
          </p:nvPr>
        </p:nvSpPr>
        <p:spPr/>
        <p:txBody>
          <a:bodyPr/>
          <a:lstStyle/>
          <a:p>
            <a:r>
              <a:rPr lang="en-US" dirty="0"/>
              <a:t>mpox vaccination programme and the MVA-BN vaccine - response to an outbreak, incident or post-exposure</a:t>
            </a:r>
          </a:p>
        </p:txBody>
      </p:sp>
      <p:sp>
        <p:nvSpPr>
          <p:cNvPr id="9" name="Slide Number Placeholder 8">
            <a:extLst>
              <a:ext uri="{FF2B5EF4-FFF2-40B4-BE49-F238E27FC236}">
                <a16:creationId xmlns:a16="http://schemas.microsoft.com/office/drawing/2014/main" id="{3E82F3C9-C8F1-5251-1386-F5EF956C8FE6}"/>
              </a:ext>
            </a:extLst>
          </p:cNvPr>
          <p:cNvSpPr>
            <a:spLocks noGrp="1"/>
          </p:cNvSpPr>
          <p:nvPr>
            <p:ph type="sldNum" sz="quarter" idx="12"/>
          </p:nvPr>
        </p:nvSpPr>
        <p:spPr/>
        <p:txBody>
          <a:bodyPr/>
          <a:lstStyle/>
          <a:p>
            <a:fld id="{F72B9555-1691-4B36-A10F-7235F07C4B8C}" type="slidenum">
              <a:rPr lang="en-US" smtClean="0"/>
              <a:t>‹#›</a:t>
            </a:fld>
            <a:endParaRPr lang="en-US" dirty="0"/>
          </a:p>
        </p:txBody>
      </p:sp>
    </p:spTree>
    <p:extLst>
      <p:ext uri="{BB962C8B-B14F-4D97-AF65-F5344CB8AC3E}">
        <p14:creationId xmlns:p14="http://schemas.microsoft.com/office/powerpoint/2010/main" val="36845304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BF9EDD-C346-9316-28B9-2BC81C28A88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1CCED5E-F385-54AE-4272-37039B4A844E}"/>
              </a:ext>
            </a:extLst>
          </p:cNvPr>
          <p:cNvSpPr>
            <a:spLocks noGrp="1"/>
          </p:cNvSpPr>
          <p:nvPr>
            <p:ph type="dt" sz="half" idx="10"/>
          </p:nvPr>
        </p:nvSpPr>
        <p:spPr/>
        <p:txBody>
          <a:bodyPr/>
          <a:lstStyle/>
          <a:p>
            <a:endParaRPr lang="en-US" dirty="0"/>
          </a:p>
        </p:txBody>
      </p:sp>
      <p:sp>
        <p:nvSpPr>
          <p:cNvPr id="4" name="Footer Placeholder 3">
            <a:extLst>
              <a:ext uri="{FF2B5EF4-FFF2-40B4-BE49-F238E27FC236}">
                <a16:creationId xmlns:a16="http://schemas.microsoft.com/office/drawing/2014/main" id="{9F18C1DA-C261-E617-C95D-DFB1111E7320}"/>
              </a:ext>
            </a:extLst>
          </p:cNvPr>
          <p:cNvSpPr>
            <a:spLocks noGrp="1"/>
          </p:cNvSpPr>
          <p:nvPr>
            <p:ph type="ftr" sz="quarter" idx="11"/>
          </p:nvPr>
        </p:nvSpPr>
        <p:spPr/>
        <p:txBody>
          <a:bodyPr/>
          <a:lstStyle/>
          <a:p>
            <a:r>
              <a:rPr lang="en-US" dirty="0"/>
              <a:t>mpox vaccination programme and the MVA-BN vaccine - response to an outbreak, incident or post-exposure</a:t>
            </a:r>
          </a:p>
        </p:txBody>
      </p:sp>
      <p:sp>
        <p:nvSpPr>
          <p:cNvPr id="5" name="Slide Number Placeholder 4">
            <a:extLst>
              <a:ext uri="{FF2B5EF4-FFF2-40B4-BE49-F238E27FC236}">
                <a16:creationId xmlns:a16="http://schemas.microsoft.com/office/drawing/2014/main" id="{748CC621-8CE8-DBE5-4B29-6A7281B29607}"/>
              </a:ext>
            </a:extLst>
          </p:cNvPr>
          <p:cNvSpPr>
            <a:spLocks noGrp="1"/>
          </p:cNvSpPr>
          <p:nvPr>
            <p:ph type="sldNum" sz="quarter" idx="12"/>
          </p:nvPr>
        </p:nvSpPr>
        <p:spPr/>
        <p:txBody>
          <a:bodyPr/>
          <a:lstStyle/>
          <a:p>
            <a:fld id="{F72B9555-1691-4B36-A10F-7235F07C4B8C}" type="slidenum">
              <a:rPr lang="en-US" smtClean="0"/>
              <a:t>‹#›</a:t>
            </a:fld>
            <a:endParaRPr lang="en-US" dirty="0"/>
          </a:p>
        </p:txBody>
      </p:sp>
    </p:spTree>
    <p:extLst>
      <p:ext uri="{BB962C8B-B14F-4D97-AF65-F5344CB8AC3E}">
        <p14:creationId xmlns:p14="http://schemas.microsoft.com/office/powerpoint/2010/main" val="9870526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8BC06BE-8225-9004-D0A1-6C7512C97167}"/>
              </a:ext>
            </a:extLst>
          </p:cNvPr>
          <p:cNvSpPr>
            <a:spLocks noGrp="1"/>
          </p:cNvSpPr>
          <p:nvPr>
            <p:ph type="dt" sz="half" idx="10"/>
          </p:nvPr>
        </p:nvSpPr>
        <p:spPr/>
        <p:txBody>
          <a:bodyPr/>
          <a:lstStyle/>
          <a:p>
            <a:endParaRPr lang="en-US" dirty="0"/>
          </a:p>
        </p:txBody>
      </p:sp>
      <p:sp>
        <p:nvSpPr>
          <p:cNvPr id="3" name="Footer Placeholder 2">
            <a:extLst>
              <a:ext uri="{FF2B5EF4-FFF2-40B4-BE49-F238E27FC236}">
                <a16:creationId xmlns:a16="http://schemas.microsoft.com/office/drawing/2014/main" id="{0B0F8FA4-AC86-9CC7-9886-C83CC279008F}"/>
              </a:ext>
            </a:extLst>
          </p:cNvPr>
          <p:cNvSpPr>
            <a:spLocks noGrp="1"/>
          </p:cNvSpPr>
          <p:nvPr>
            <p:ph type="ftr" sz="quarter" idx="11"/>
          </p:nvPr>
        </p:nvSpPr>
        <p:spPr/>
        <p:txBody>
          <a:bodyPr/>
          <a:lstStyle/>
          <a:p>
            <a:r>
              <a:rPr lang="en-US" dirty="0"/>
              <a:t>mpox vaccination programme and the MVA-BN vaccine - response to an outbreak, incident or post-exposure</a:t>
            </a:r>
          </a:p>
        </p:txBody>
      </p:sp>
      <p:sp>
        <p:nvSpPr>
          <p:cNvPr id="4" name="Slide Number Placeholder 3">
            <a:extLst>
              <a:ext uri="{FF2B5EF4-FFF2-40B4-BE49-F238E27FC236}">
                <a16:creationId xmlns:a16="http://schemas.microsoft.com/office/drawing/2014/main" id="{86E9F472-D7CC-1A24-E45B-566AD7A11089}"/>
              </a:ext>
            </a:extLst>
          </p:cNvPr>
          <p:cNvSpPr>
            <a:spLocks noGrp="1"/>
          </p:cNvSpPr>
          <p:nvPr>
            <p:ph type="sldNum" sz="quarter" idx="12"/>
          </p:nvPr>
        </p:nvSpPr>
        <p:spPr/>
        <p:txBody>
          <a:bodyPr/>
          <a:lstStyle/>
          <a:p>
            <a:fld id="{F72B9555-1691-4B36-A10F-7235F07C4B8C}" type="slidenum">
              <a:rPr lang="en-US" smtClean="0"/>
              <a:t>‹#›</a:t>
            </a:fld>
            <a:endParaRPr lang="en-US" dirty="0"/>
          </a:p>
        </p:txBody>
      </p:sp>
    </p:spTree>
    <p:extLst>
      <p:ext uri="{BB962C8B-B14F-4D97-AF65-F5344CB8AC3E}">
        <p14:creationId xmlns:p14="http://schemas.microsoft.com/office/powerpoint/2010/main" val="9576021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A67C5A-07B6-14B4-C625-84BFAADFC21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219E66E-A221-5ECD-ECFA-3AB4AD2CA97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57F9499-FC93-E432-79DF-99B6793FD98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EF45BED-2680-6F16-AFD1-56ADDB65F813}"/>
              </a:ext>
            </a:extLst>
          </p:cNvPr>
          <p:cNvSpPr>
            <a:spLocks noGrp="1"/>
          </p:cNvSpPr>
          <p:nvPr>
            <p:ph type="dt" sz="half" idx="10"/>
          </p:nvPr>
        </p:nvSpPr>
        <p:spPr/>
        <p:txBody>
          <a:bodyPr/>
          <a:lstStyle/>
          <a:p>
            <a:endParaRPr lang="en-US" dirty="0"/>
          </a:p>
        </p:txBody>
      </p:sp>
      <p:sp>
        <p:nvSpPr>
          <p:cNvPr id="6" name="Footer Placeholder 5">
            <a:extLst>
              <a:ext uri="{FF2B5EF4-FFF2-40B4-BE49-F238E27FC236}">
                <a16:creationId xmlns:a16="http://schemas.microsoft.com/office/drawing/2014/main" id="{ABAD97C5-AFDD-B80F-AA99-B3DF3BC3AC60}"/>
              </a:ext>
            </a:extLst>
          </p:cNvPr>
          <p:cNvSpPr>
            <a:spLocks noGrp="1"/>
          </p:cNvSpPr>
          <p:nvPr>
            <p:ph type="ftr" sz="quarter" idx="11"/>
          </p:nvPr>
        </p:nvSpPr>
        <p:spPr/>
        <p:txBody>
          <a:bodyPr/>
          <a:lstStyle/>
          <a:p>
            <a:r>
              <a:rPr lang="en-US" dirty="0"/>
              <a:t>mpox vaccination programme and the MVA-BN vaccine - response to an outbreak, incident or post-exposure</a:t>
            </a:r>
          </a:p>
        </p:txBody>
      </p:sp>
      <p:sp>
        <p:nvSpPr>
          <p:cNvPr id="7" name="Slide Number Placeholder 6">
            <a:extLst>
              <a:ext uri="{FF2B5EF4-FFF2-40B4-BE49-F238E27FC236}">
                <a16:creationId xmlns:a16="http://schemas.microsoft.com/office/drawing/2014/main" id="{7ED6C1BC-3B17-F077-1EDC-C6E784AD1DE5}"/>
              </a:ext>
            </a:extLst>
          </p:cNvPr>
          <p:cNvSpPr>
            <a:spLocks noGrp="1"/>
          </p:cNvSpPr>
          <p:nvPr>
            <p:ph type="sldNum" sz="quarter" idx="12"/>
          </p:nvPr>
        </p:nvSpPr>
        <p:spPr/>
        <p:txBody>
          <a:bodyPr/>
          <a:lstStyle/>
          <a:p>
            <a:fld id="{F72B9555-1691-4B36-A10F-7235F07C4B8C}" type="slidenum">
              <a:rPr lang="en-US" smtClean="0"/>
              <a:t>‹#›</a:t>
            </a:fld>
            <a:endParaRPr lang="en-US" dirty="0"/>
          </a:p>
        </p:txBody>
      </p:sp>
    </p:spTree>
    <p:extLst>
      <p:ext uri="{BB962C8B-B14F-4D97-AF65-F5344CB8AC3E}">
        <p14:creationId xmlns:p14="http://schemas.microsoft.com/office/powerpoint/2010/main" val="21294129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12BB91-6C07-5D2E-F567-657862153E1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037EE90-EA56-779A-F743-27706BBD71D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6DC02CC4-52E5-DC26-1E26-7E0B631FB4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FA2A5F7-69ED-856A-C222-AB38B673B446}"/>
              </a:ext>
            </a:extLst>
          </p:cNvPr>
          <p:cNvSpPr>
            <a:spLocks noGrp="1"/>
          </p:cNvSpPr>
          <p:nvPr>
            <p:ph type="dt" sz="half" idx="10"/>
          </p:nvPr>
        </p:nvSpPr>
        <p:spPr/>
        <p:txBody>
          <a:bodyPr/>
          <a:lstStyle/>
          <a:p>
            <a:endParaRPr lang="en-US" dirty="0"/>
          </a:p>
        </p:txBody>
      </p:sp>
      <p:sp>
        <p:nvSpPr>
          <p:cNvPr id="6" name="Footer Placeholder 5">
            <a:extLst>
              <a:ext uri="{FF2B5EF4-FFF2-40B4-BE49-F238E27FC236}">
                <a16:creationId xmlns:a16="http://schemas.microsoft.com/office/drawing/2014/main" id="{1397BFDD-6C8A-6051-C6B5-03987B1234BD}"/>
              </a:ext>
            </a:extLst>
          </p:cNvPr>
          <p:cNvSpPr>
            <a:spLocks noGrp="1"/>
          </p:cNvSpPr>
          <p:nvPr>
            <p:ph type="ftr" sz="quarter" idx="11"/>
          </p:nvPr>
        </p:nvSpPr>
        <p:spPr/>
        <p:txBody>
          <a:bodyPr/>
          <a:lstStyle/>
          <a:p>
            <a:r>
              <a:rPr lang="en-US" dirty="0"/>
              <a:t>mpox vaccination programme and the MVA-BN vaccine - response to an outbreak, incident or post-exposure</a:t>
            </a:r>
          </a:p>
        </p:txBody>
      </p:sp>
      <p:sp>
        <p:nvSpPr>
          <p:cNvPr id="7" name="Slide Number Placeholder 6">
            <a:extLst>
              <a:ext uri="{FF2B5EF4-FFF2-40B4-BE49-F238E27FC236}">
                <a16:creationId xmlns:a16="http://schemas.microsoft.com/office/drawing/2014/main" id="{21AE472D-56BA-7113-FDB9-A19F905BD905}"/>
              </a:ext>
            </a:extLst>
          </p:cNvPr>
          <p:cNvSpPr>
            <a:spLocks noGrp="1"/>
          </p:cNvSpPr>
          <p:nvPr>
            <p:ph type="sldNum" sz="quarter" idx="12"/>
          </p:nvPr>
        </p:nvSpPr>
        <p:spPr/>
        <p:txBody>
          <a:bodyPr/>
          <a:lstStyle/>
          <a:p>
            <a:fld id="{F72B9555-1691-4B36-A10F-7235F07C4B8C}" type="slidenum">
              <a:rPr lang="en-US" smtClean="0"/>
              <a:t>‹#›</a:t>
            </a:fld>
            <a:endParaRPr lang="en-US" dirty="0"/>
          </a:p>
        </p:txBody>
      </p:sp>
    </p:spTree>
    <p:extLst>
      <p:ext uri="{BB962C8B-B14F-4D97-AF65-F5344CB8AC3E}">
        <p14:creationId xmlns:p14="http://schemas.microsoft.com/office/powerpoint/2010/main" val="13753085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5.xml"/><Relationship Id="rId7" Type="http://schemas.openxmlformats.org/officeDocument/2006/relationships/image" Target="../media/image2.emf"/><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theme" Target="../theme/theme2.xml"/><Relationship Id="rId5" Type="http://schemas.openxmlformats.org/officeDocument/2006/relationships/slideLayout" Target="../slideLayouts/slideLayout17.xml"/><Relationship Id="rId4"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4159EF-85B3-8D52-3940-0F2D3AF5F56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D7527C6-D1A7-128A-1FDC-AD68B752582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809DF03-4BEE-550A-C6B0-109D37E097C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a:extLst>
              <a:ext uri="{FF2B5EF4-FFF2-40B4-BE49-F238E27FC236}">
                <a16:creationId xmlns:a16="http://schemas.microsoft.com/office/drawing/2014/main" id="{0790382D-8E6E-9FC5-9F7D-0E821256868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mpox vaccination programme and the MVA-BN vaccine - response to an outbreak, incident or post-exposure</a:t>
            </a:r>
          </a:p>
        </p:txBody>
      </p:sp>
      <p:sp>
        <p:nvSpPr>
          <p:cNvPr id="6" name="Slide Number Placeholder 5">
            <a:extLst>
              <a:ext uri="{FF2B5EF4-FFF2-40B4-BE49-F238E27FC236}">
                <a16:creationId xmlns:a16="http://schemas.microsoft.com/office/drawing/2014/main" id="{D22DC3B1-4D95-196B-8262-919FA348C72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2B9555-1691-4B36-A10F-7235F07C4B8C}" type="slidenum">
              <a:rPr lang="en-US" smtClean="0"/>
              <a:t>‹#›</a:t>
            </a:fld>
            <a:endParaRPr lang="en-US" dirty="0"/>
          </a:p>
        </p:txBody>
      </p:sp>
    </p:spTree>
    <p:extLst>
      <p:ext uri="{BB962C8B-B14F-4D97-AF65-F5344CB8AC3E}">
        <p14:creationId xmlns:p14="http://schemas.microsoft.com/office/powerpoint/2010/main" val="318333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7">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5F3503B-7986-436C-9822-A1854F9D9A9B}"/>
              </a:ext>
            </a:extLst>
          </p:cNvPr>
          <p:cNvSpPr>
            <a:spLocks noGrp="1"/>
          </p:cNvSpPr>
          <p:nvPr>
            <p:ph type="title"/>
          </p:nvPr>
        </p:nvSpPr>
        <p:spPr>
          <a:xfrm>
            <a:off x="330206" y="179416"/>
            <a:ext cx="10515600" cy="972607"/>
          </a:xfrm>
          <a:prstGeom prst="rect">
            <a:avLst/>
          </a:prstGeom>
        </p:spPr>
        <p:txBody>
          <a:bodyPr vert="horz" lIns="91440" tIns="45720" rIns="91440" bIns="45720" rtlCol="0" anchor="t">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CF05904-E451-4DAC-98D7-82FCA86A4A8E}"/>
              </a:ext>
            </a:extLst>
          </p:cNvPr>
          <p:cNvSpPr>
            <a:spLocks noGrp="1"/>
          </p:cNvSpPr>
          <p:nvPr>
            <p:ph type="body" idx="1"/>
          </p:nvPr>
        </p:nvSpPr>
        <p:spPr>
          <a:xfrm>
            <a:off x="330205" y="1774826"/>
            <a:ext cx="11123857"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a:extLst>
              <a:ext uri="{FF2B5EF4-FFF2-40B4-BE49-F238E27FC236}">
                <a16:creationId xmlns:a16="http://schemas.microsoft.com/office/drawing/2014/main" id="{78A9E1E3-76D3-49B4-BA11-2CCBDA7CADC2}"/>
              </a:ext>
            </a:extLst>
          </p:cNvPr>
          <p:cNvSpPr>
            <a:spLocks noGrp="1"/>
          </p:cNvSpPr>
          <p:nvPr>
            <p:ph type="ftr" sz="quarter" idx="3"/>
          </p:nvPr>
        </p:nvSpPr>
        <p:spPr>
          <a:xfrm>
            <a:off x="838200" y="6438850"/>
            <a:ext cx="10007606" cy="363600"/>
          </a:xfrm>
          <a:prstGeom prst="rect">
            <a:avLst/>
          </a:prstGeom>
        </p:spPr>
        <p:txBody>
          <a:bodyPr vert="horz" lIns="91440" tIns="45720" rIns="91440" bIns="45720" rtlCol="0" anchor="ctr"/>
          <a:lstStyle>
            <a:lvl1pPr algn="l">
              <a:defRPr sz="1400">
                <a:solidFill>
                  <a:schemeClr val="bg1"/>
                </a:solidFill>
                <a:latin typeface="Arial" panose="020B0604020202020204" pitchFamily="34" charset="0"/>
                <a:cs typeface="Arial" panose="020B0604020202020204" pitchFamily="34" charset="0"/>
              </a:defRPr>
            </a:lvl1pPr>
          </a:lstStyle>
          <a:p>
            <a:r>
              <a:rPr lang="en-US" dirty="0"/>
              <a:t>mpox vaccination programme and the MVA-BN vaccine - response to an outbreak, incident or post-exposure</a:t>
            </a:r>
            <a:endParaRPr lang="en-GB" sz="1400" dirty="0"/>
          </a:p>
        </p:txBody>
      </p:sp>
      <p:sp>
        <p:nvSpPr>
          <p:cNvPr id="6" name="Slide Number Placeholder 5">
            <a:extLst>
              <a:ext uri="{FF2B5EF4-FFF2-40B4-BE49-F238E27FC236}">
                <a16:creationId xmlns:a16="http://schemas.microsoft.com/office/drawing/2014/main" id="{1BF5F349-A985-4FF9-9FE5-9D2B321F5687}"/>
              </a:ext>
            </a:extLst>
          </p:cNvPr>
          <p:cNvSpPr>
            <a:spLocks noGrp="1"/>
          </p:cNvSpPr>
          <p:nvPr>
            <p:ph type="sldNum" sz="quarter" idx="4"/>
          </p:nvPr>
        </p:nvSpPr>
        <p:spPr>
          <a:xfrm>
            <a:off x="130629" y="6438850"/>
            <a:ext cx="596332" cy="365125"/>
          </a:xfrm>
          <a:prstGeom prst="rect">
            <a:avLst/>
          </a:prstGeom>
        </p:spPr>
        <p:txBody>
          <a:bodyPr vert="horz" lIns="91440" tIns="45720" rIns="91440" bIns="45720" rtlCol="0" anchor="ctr"/>
          <a:lstStyle>
            <a:lvl1pPr algn="r">
              <a:defRPr sz="1400">
                <a:solidFill>
                  <a:schemeClr val="bg1"/>
                </a:solidFill>
                <a:latin typeface="Arial" panose="020B0604020202020204" pitchFamily="34" charset="0"/>
                <a:cs typeface="Arial" panose="020B0604020202020204" pitchFamily="34" charset="0"/>
              </a:defRPr>
            </a:lvl1p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1735438739"/>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Lst>
  <p:hf hdr="0" dt="0"/>
  <p:txStyles>
    <p:titleStyle>
      <a:lvl1pPr algn="l" defTabSz="914400" rtl="0" eaLnBrk="1" latinLnBrk="0" hangingPunct="1">
        <a:lnSpc>
          <a:spcPct val="90000"/>
        </a:lnSpc>
        <a:spcBef>
          <a:spcPct val="0"/>
        </a:spcBef>
        <a:buNone/>
        <a:defRPr sz="3800"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rgbClr val="007C9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7C91"/>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7C91"/>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7C91"/>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7C91"/>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14.xml"/><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hyperlink" Target="https://www.gov.uk/guidance/monkeypox-case-definitions" TargetMode="External"/><Relationship Id="rId2" Type="http://schemas.openxmlformats.org/officeDocument/2006/relationships/notesSlide" Target="../notesSlides/notesSlide10.xml"/><Relationship Id="rId1" Type="http://schemas.openxmlformats.org/officeDocument/2006/relationships/slideLayout" Target="../slideLayouts/slideLayout14.xml"/><Relationship Id="rId4" Type="http://schemas.openxmlformats.org/officeDocument/2006/relationships/hyperlink" Target="http://www.gov.uk/government/collections/rare-and-imported-pathogens-laboratory-ripl"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hyperlink" Target="https://www.gov.uk/government/publications/monkeypox-outbreak-technical-briefings" TargetMode="External"/><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hyperlink" Target="https://www.gov.uk/government/publications/monkeypox-outbreak-epidemiological-overview" TargetMode="External"/><Relationship Id="rId2" Type="http://schemas.openxmlformats.org/officeDocument/2006/relationships/notesSlide" Target="../notesSlides/notesSlide12.xml"/><Relationship Id="rId1" Type="http://schemas.openxmlformats.org/officeDocument/2006/relationships/slideLayout" Target="../slideLayouts/slideLayout14.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3" Type="http://schemas.openxmlformats.org/officeDocument/2006/relationships/hyperlink" Target="https://www.who.int/news/item/14-08-2024-who-director-general-declares-mpox-outbreak-a-public-health-emergency-of-international-concern" TargetMode="External"/><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3" Type="http://schemas.openxmlformats.org/officeDocument/2006/relationships/hyperlink" Target="https://www.gov.uk/government/publications/smallpox-and-vaccinia-the-green-book-chapter-29" TargetMode="External"/><Relationship Id="rId2" Type="http://schemas.openxmlformats.org/officeDocument/2006/relationships/notesSlide" Target="../notesSlides/notesSlide15.xml"/><Relationship Id="rId1" Type="http://schemas.openxmlformats.org/officeDocument/2006/relationships/slideLayout" Target="../slideLayouts/slideLayout14.xml"/><Relationship Id="rId5" Type="http://schemas.openxmlformats.org/officeDocument/2006/relationships/image" Target="../media/image7.png"/><Relationship Id="rId4" Type="http://schemas.openxmlformats.org/officeDocument/2006/relationships/image" Target="../media/image6.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hyperlink" Target="http://www.rcn.org.uk/professional-development/publications/immunisation-knowledge-and-skills-competence-assessment-tool-uk-pub-010-074" TargetMode="External"/><Relationship Id="rId2" Type="http://schemas.openxmlformats.org/officeDocument/2006/relationships/hyperlink" Target="https://www.e-lfh.org.uk/programmes/immunisation/" TargetMode="External"/><Relationship Id="rId1" Type="http://schemas.openxmlformats.org/officeDocument/2006/relationships/slideLayout" Target="../slideLayouts/slideLayout14.xml"/><Relationship Id="rId6" Type="http://schemas.openxmlformats.org/officeDocument/2006/relationships/hyperlink" Target="https://www.gov.uk/government/collections/monkeypox-guidance" TargetMode="External"/><Relationship Id="rId5" Type="http://schemas.openxmlformats.org/officeDocument/2006/relationships/hyperlink" Target="https://www.gov.uk/government/publications/smallpox-and-vaccinia-the-green-book-chapter-29" TargetMode="External"/><Relationship Id="rId4" Type="http://schemas.openxmlformats.org/officeDocument/2006/relationships/hyperlink" Target="https://www.gov.uk/government/publications/smallpox-vaccine-pgd-template"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0.xml"/><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3" Type="http://schemas.openxmlformats.org/officeDocument/2006/relationships/hyperlink" Target="https://www.gov.uk/government/publications/immunisation-procedures-the-green-book-chapter-4" TargetMode="External"/><Relationship Id="rId2" Type="http://schemas.openxmlformats.org/officeDocument/2006/relationships/notesSlide" Target="../notesSlides/notesSlide22.xml"/><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3" Type="http://schemas.openxmlformats.org/officeDocument/2006/relationships/hyperlink" Target="http://www.england.nhs.uk/publication/national-infection-prevention-and-control/" TargetMode="External"/><Relationship Id="rId2" Type="http://schemas.openxmlformats.org/officeDocument/2006/relationships/hyperlink" Target="http://www.gov.uk/guidance/monkeypox-reducing-risk-of-transmission-at-vaccination-clinics" TargetMode="External"/><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3" Type="http://schemas.openxmlformats.org/officeDocument/2006/relationships/hyperlink" Target="https://www.gov.uk/government/publications/consent-the-green-book-chapter-2" TargetMode="External"/><Relationship Id="rId7" Type="http://schemas.openxmlformats.org/officeDocument/2006/relationships/hyperlink" Target="https://www.gov.uk/government/publications/smallpox-vaccine-pgd-template" TargetMode="External"/><Relationship Id="rId2" Type="http://schemas.openxmlformats.org/officeDocument/2006/relationships/notesSlide" Target="../notesSlides/notesSlide24.xml"/><Relationship Id="rId1" Type="http://schemas.openxmlformats.org/officeDocument/2006/relationships/slideLayout" Target="../slideLayouts/slideLayout14.xml"/><Relationship Id="rId6" Type="http://schemas.openxmlformats.org/officeDocument/2006/relationships/hyperlink" Target="http://www.gov.uk/drug-safety-update/off-label-or-unlicensed-use-of-medicines-prescribers-responsibilities" TargetMode="External"/><Relationship Id="rId5" Type="http://schemas.openxmlformats.org/officeDocument/2006/relationships/hyperlink" Target="https://www.gov.uk/government/publications/monkeypox-vaccination-resources" TargetMode="External"/><Relationship Id="rId4" Type="http://schemas.openxmlformats.org/officeDocument/2006/relationships/hyperlink" Target="https://www.gov.uk/government/publications/smallpox-mva-vaccination-against-monkeypox-checklist-and-consent-form" TargetMode="External"/></Relationships>
</file>

<file path=ppt/slides/_rels/slide38.xml.rels><?xml version="1.0" encoding="UTF-8" standalone="yes"?>
<Relationships xmlns="http://schemas.openxmlformats.org/package/2006/relationships"><Relationship Id="rId3" Type="http://schemas.openxmlformats.org/officeDocument/2006/relationships/hyperlink" Target="https://www.gov.uk/government/publications/smallpox-vaccine-pgd-template" TargetMode="External"/><Relationship Id="rId2" Type="http://schemas.openxmlformats.org/officeDocument/2006/relationships/notesSlide" Target="../notesSlides/notesSlide25.xml"/><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2" Type="http://schemas.openxmlformats.org/officeDocument/2006/relationships/hyperlink" Target="https://www.gov.uk/government/publications/immunisation-procedures-the-green-book-chapter-4" TargetMode="Externa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3" Type="http://schemas.openxmlformats.org/officeDocument/2006/relationships/hyperlink" Target="https://www.gov.uk/government/publications/immunisation-procedures-the-green-book-chapter-4" TargetMode="External"/><Relationship Id="rId2" Type="http://schemas.openxmlformats.org/officeDocument/2006/relationships/notesSlide" Target="../notesSlides/notesSlide26.xml"/><Relationship Id="rId1" Type="http://schemas.openxmlformats.org/officeDocument/2006/relationships/slideLayout" Target="../slideLayouts/slideLayout14.xml"/><Relationship Id="rId5" Type="http://schemas.openxmlformats.org/officeDocument/2006/relationships/image" Target="../media/image11.png"/><Relationship Id="rId4" Type="http://schemas.openxmlformats.org/officeDocument/2006/relationships/image" Target="../media/image10.png"/></Relationships>
</file>

<file path=ppt/slides/_rels/slide42.xml.rels><?xml version="1.0" encoding="UTF-8" standalone="yes"?>
<Relationships xmlns="http://schemas.openxmlformats.org/package/2006/relationships"><Relationship Id="rId3" Type="http://schemas.openxmlformats.org/officeDocument/2006/relationships/hyperlink" Target="https://www.gov.uk/government/publications/immunisation-procedures-the-green-book-chapter-4" TargetMode="External"/><Relationship Id="rId2" Type="http://schemas.openxmlformats.org/officeDocument/2006/relationships/hyperlink" Target="https://www.gov.uk/government/publications/tuberculosis-the-green-book-chapter-32" TargetMode="External"/><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2" Type="http://schemas.openxmlformats.org/officeDocument/2006/relationships/hyperlink" Target="https://www.gov.uk/government/publications/immunisation-of-individuals-with-underlying-medical-conditions-the-green-book-chapter-7" TargetMode="External"/><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7.xml"/><Relationship Id="rId1" Type="http://schemas.openxmlformats.org/officeDocument/2006/relationships/slideLayout" Target="../slideLayouts/slideLayout14.xml"/><Relationship Id="rId4" Type="http://schemas.openxmlformats.org/officeDocument/2006/relationships/image" Target="../media/image13.png"/></Relationships>
</file>

<file path=ppt/slides/_rels/slide4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8.xml"/><Relationship Id="rId1" Type="http://schemas.openxmlformats.org/officeDocument/2006/relationships/slideLayout" Target="../slideLayouts/slideLayout14.xml"/><Relationship Id="rId5" Type="http://schemas.openxmlformats.org/officeDocument/2006/relationships/hyperlink" Target="https://www.gov.uk/government/publications/immunisation-procedures-the-green-book-chapter-4" TargetMode="External"/><Relationship Id="rId4" Type="http://schemas.openxmlformats.org/officeDocument/2006/relationships/image" Target="../media/image15.png"/></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4.xml"/></Relationships>
</file>

<file path=ppt/slides/_rels/slide4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4.xml"/></Relationships>
</file>

<file path=ppt/slides/_rels/slide4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0.xml"/><Relationship Id="rId1" Type="http://schemas.openxmlformats.org/officeDocument/2006/relationships/slideLayout" Target="../slideLayouts/slideLayout14.xml"/><Relationship Id="rId5" Type="http://schemas.openxmlformats.org/officeDocument/2006/relationships/hyperlink" Target="https://phil.cdc.gov/Details.aspx?pid=6806" TargetMode="External"/><Relationship Id="rId4" Type="http://schemas.openxmlformats.org/officeDocument/2006/relationships/image" Target="../media/image18.tiff"/></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hyperlink" Target="https://www.gov.uk/government/collections/monkeypox-guidance#vaccination-guidance" TargetMode="Externa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notesSlide" Target="../notesSlides/notesSlide31.xml"/></Relationships>
</file>

<file path=ppt/slides/_rels/slide5.xml.rels><?xml version="1.0" encoding="UTF-8" standalone="yes"?>
<Relationships xmlns="http://schemas.openxmlformats.org/package/2006/relationships"><Relationship Id="rId8" Type="http://schemas.openxmlformats.org/officeDocument/2006/relationships/slide" Target="slide50.xml"/><Relationship Id="rId3" Type="http://schemas.openxmlformats.org/officeDocument/2006/relationships/slide" Target="slide8.xml"/><Relationship Id="rId7" Type="http://schemas.openxmlformats.org/officeDocument/2006/relationships/slide" Target="slide35.xml"/><Relationship Id="rId12" Type="http://schemas.openxmlformats.org/officeDocument/2006/relationships/slide" Target="slide84.xml"/><Relationship Id="rId2" Type="http://schemas.openxmlformats.org/officeDocument/2006/relationships/notesSlide" Target="../notesSlides/notesSlide3.xml"/><Relationship Id="rId1" Type="http://schemas.openxmlformats.org/officeDocument/2006/relationships/slideLayout" Target="../slideLayouts/slideLayout14.xml"/><Relationship Id="rId6" Type="http://schemas.openxmlformats.org/officeDocument/2006/relationships/slide" Target="slide28.xml"/><Relationship Id="rId11" Type="http://schemas.openxmlformats.org/officeDocument/2006/relationships/slide" Target="slide79.xml"/><Relationship Id="rId5" Type="http://schemas.openxmlformats.org/officeDocument/2006/relationships/slide" Target="slide21.xml"/><Relationship Id="rId10" Type="http://schemas.openxmlformats.org/officeDocument/2006/relationships/slide" Target="slide65.xml"/><Relationship Id="rId4" Type="http://schemas.openxmlformats.org/officeDocument/2006/relationships/slide" Target="slide17.xml"/><Relationship Id="rId9" Type="http://schemas.openxmlformats.org/officeDocument/2006/relationships/slide" Target="slide5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2.xml.rels><?xml version="1.0" encoding="UTF-8" standalone="yes"?>
<Relationships xmlns="http://schemas.openxmlformats.org/package/2006/relationships"><Relationship Id="rId3" Type="http://schemas.openxmlformats.org/officeDocument/2006/relationships/hyperlink" Target="https://www.gov.uk/government/publications/shingles-herpes-zoster-the-green-book-chapter-28a" TargetMode="External"/><Relationship Id="rId2" Type="http://schemas.openxmlformats.org/officeDocument/2006/relationships/hyperlink" Target="https://www.gov.uk/government/publications/smallpox-and-vaccinia-the-green-book-chapter-29" TargetMode="External"/><Relationship Id="rId1" Type="http://schemas.openxmlformats.org/officeDocument/2006/relationships/slideLayout" Target="../slideLayouts/slideLayout14.xml"/></Relationships>
</file>

<file path=ppt/slides/_rels/slide53.xml.rels><?xml version="1.0" encoding="UTF-8" standalone="yes"?>
<Relationships xmlns="http://schemas.openxmlformats.org/package/2006/relationships"><Relationship Id="rId3" Type="http://schemas.openxmlformats.org/officeDocument/2006/relationships/hyperlink" Target="https://www.gov.uk/government/publications/shingles-herpes-zoster-the-green-book-chapter-28a" TargetMode="External"/><Relationship Id="rId2" Type="http://schemas.openxmlformats.org/officeDocument/2006/relationships/notesSlide" Target="../notesSlides/notesSlide32.xml"/><Relationship Id="rId1" Type="http://schemas.openxmlformats.org/officeDocument/2006/relationships/slideLayout" Target="../slideLayouts/slideLayout14.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3" Type="http://schemas.openxmlformats.org/officeDocument/2006/relationships/hyperlink" Target="https://www.gov.uk/government/publications/smallpox-and-vaccinia-the-green-book-chapter-29" TargetMode="External"/><Relationship Id="rId2" Type="http://schemas.openxmlformats.org/officeDocument/2006/relationships/notesSlide" Target="../notesSlides/notesSlide34.xml"/><Relationship Id="rId1" Type="http://schemas.openxmlformats.org/officeDocument/2006/relationships/slideLayout" Target="../slideLayouts/slideLayout14.xml"/></Relationships>
</file>

<file path=ppt/slides/_rels/slide59.xml.rels><?xml version="1.0" encoding="UTF-8" standalone="yes"?>
<Relationships xmlns="http://schemas.openxmlformats.org/package/2006/relationships"><Relationship Id="rId3" Type="http://schemas.openxmlformats.org/officeDocument/2006/relationships/hyperlink" Target="https://www.gov.uk/government/publications/monkeypox-contact-tracing" TargetMode="External"/><Relationship Id="rId2" Type="http://schemas.openxmlformats.org/officeDocument/2006/relationships/notesSlide" Target="../notesSlides/notesSlide35.xml"/><Relationship Id="rId1" Type="http://schemas.openxmlformats.org/officeDocument/2006/relationships/slideLayout" Target="../slideLayouts/slideLayout14.xml"/><Relationship Id="rId4" Type="http://schemas.openxmlformats.org/officeDocument/2006/relationships/hyperlink" Target="https://www.gov.uk/government/publications/smallpox-and-vaccinia-the-green-book-chapter-29"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60.xml.rels><?xml version="1.0" encoding="UTF-8" standalone="yes"?>
<Relationships xmlns="http://schemas.openxmlformats.org/package/2006/relationships"><Relationship Id="rId3" Type="http://schemas.openxmlformats.org/officeDocument/2006/relationships/hyperlink" Target="https://www.gov.uk/government/publications/smallpox-and-vaccinia-the-green-book-chapter-29" TargetMode="External"/><Relationship Id="rId2" Type="http://schemas.openxmlformats.org/officeDocument/2006/relationships/hyperlink" Target="https://www.gov.uk/government/publications/monkeypox-contact-tracing" TargetMode="External"/><Relationship Id="rId1" Type="http://schemas.openxmlformats.org/officeDocument/2006/relationships/slideLayout" Target="../slideLayouts/slideLayout14.xml"/><Relationship Id="rId5" Type="http://schemas.openxmlformats.org/officeDocument/2006/relationships/hyperlink" Target="https://www.gov.uk/government/publications/shingles-herpes-zoster-the-green-book-chapter-28a" TargetMode="External"/><Relationship Id="rId4" Type="http://schemas.openxmlformats.org/officeDocument/2006/relationships/hyperlink" Target="https://www.gov.uk/government/publications/smallpox-vaccine-pgd-template" TargetMode="Externa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4.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4.xml.rels><?xml version="1.0" encoding="UTF-8" standalone="yes"?>
<Relationships xmlns="http://schemas.openxmlformats.org/package/2006/relationships"><Relationship Id="rId2" Type="http://schemas.openxmlformats.org/officeDocument/2006/relationships/hyperlink" Target="https://www.gov.uk/government/publications/shingles-herpes-zoster-the-green-book-chapter-28a" TargetMode="External"/><Relationship Id="rId1" Type="http://schemas.openxmlformats.org/officeDocument/2006/relationships/slideLayout" Target="../slideLayouts/slideLayout1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4.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4.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4.xml"/></Relationships>
</file>

<file path=ppt/slides/_rels/slide69.xml.rels><?xml version="1.0" encoding="UTF-8" standalone="yes"?>
<Relationships xmlns="http://schemas.openxmlformats.org/package/2006/relationships"><Relationship Id="rId3" Type="http://schemas.openxmlformats.org/officeDocument/2006/relationships/hyperlink" Target="https://www.gov.uk/government/publications/smallpox-and-vaccinia-the-green-book-chapter-29" TargetMode="External"/><Relationship Id="rId2" Type="http://schemas.openxmlformats.org/officeDocument/2006/relationships/notesSlide" Target="../notesSlides/notesSlide40.xml"/><Relationship Id="rId1" Type="http://schemas.openxmlformats.org/officeDocument/2006/relationships/slideLayout" Target="../slideLayouts/slideLayout14.xml"/><Relationship Id="rId4" Type="http://schemas.openxmlformats.org/officeDocument/2006/relationships/hyperlink" Target="https://www.gov.uk/government/publications/smallpox-vaccine-pgd-template"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4.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4.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4.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4.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4.xml"/></Relationships>
</file>

<file path=ppt/slides/_rels/slide78.xml.rels><?xml version="1.0" encoding="UTF-8" standalone="yes"?>
<Relationships xmlns="http://schemas.openxmlformats.org/package/2006/relationships"><Relationship Id="rId3" Type="http://schemas.openxmlformats.org/officeDocument/2006/relationships/hyperlink" Target="http://www.yellowcard.mhra.gov.uk/" TargetMode="External"/><Relationship Id="rId2" Type="http://schemas.openxmlformats.org/officeDocument/2006/relationships/notesSlide" Target="../notesSlides/notesSlide46.xml"/><Relationship Id="rId1" Type="http://schemas.openxmlformats.org/officeDocument/2006/relationships/slideLayout" Target="../slideLayouts/slideLayout14.xml"/><Relationship Id="rId5" Type="http://schemas.openxmlformats.org/officeDocument/2006/relationships/image" Target="../media/image22.png"/><Relationship Id="rId4" Type="http://schemas.openxmlformats.org/officeDocument/2006/relationships/image" Target="../media/image21.pn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0.xml.rels><?xml version="1.0" encoding="UTF-8" standalone="yes"?>
<Relationships xmlns="http://schemas.openxmlformats.org/package/2006/relationships"><Relationship Id="rId2" Type="http://schemas.openxmlformats.org/officeDocument/2006/relationships/hyperlink" Target="https://www.england.nhs.uk/publication/management-and-disposal-of-healthcare-waste-htm-07-01/" TargetMode="External"/><Relationship Id="rId1" Type="http://schemas.openxmlformats.org/officeDocument/2006/relationships/slideLayout" Target="../slideLayouts/slideLayout14.xml"/></Relationships>
</file>

<file path=ppt/slides/_rels/slide81.xml.rels><?xml version="1.0" encoding="UTF-8" standalone="yes"?>
<Relationships xmlns="http://schemas.openxmlformats.org/package/2006/relationships"><Relationship Id="rId3" Type="http://schemas.openxmlformats.org/officeDocument/2006/relationships/hyperlink" Target="https://www.gov.uk/government/publications/public-health-services-non-mandatory-contracts-and-guidance-published" TargetMode="External"/><Relationship Id="rId2" Type="http://schemas.openxmlformats.org/officeDocument/2006/relationships/notesSlide" Target="../notesSlides/notesSlide47.xml"/><Relationship Id="rId1" Type="http://schemas.openxmlformats.org/officeDocument/2006/relationships/slideLayout" Target="../slideLayouts/slideLayout14.xml"/><Relationship Id="rId6" Type="http://schemas.openxmlformats.org/officeDocument/2006/relationships/hyperlink" Target="https://www.healthpublications.gov.uk/ViewProduct.html?sp=Smonkeypoxvaccinationrecordcard" TargetMode="External"/><Relationship Id="rId5" Type="http://schemas.openxmlformats.org/officeDocument/2006/relationships/hyperlink" Target="https://www.gov.uk/government/publications/monkeypox-vaccination-resources" TargetMode="External"/><Relationship Id="rId4" Type="http://schemas.openxmlformats.org/officeDocument/2006/relationships/hyperlink" Target="https://www.gov.uk/government/publications/gumcad-clinical-guidelines" TargetMode="External"/></Relationships>
</file>

<file path=ppt/slides/_rels/slide82.xml.rels><?xml version="1.0" encoding="UTF-8" standalone="yes"?>
<Relationships xmlns="http://schemas.openxmlformats.org/package/2006/relationships"><Relationship Id="rId3" Type="http://schemas.openxmlformats.org/officeDocument/2006/relationships/hyperlink" Target="https://yellowcard.mhra.gov.uk/" TargetMode="External"/><Relationship Id="rId2" Type="http://schemas.openxmlformats.org/officeDocument/2006/relationships/hyperlink" Target="https://products.mhra.gov.uk/search/?search=IMVANEX" TargetMode="External"/><Relationship Id="rId1" Type="http://schemas.openxmlformats.org/officeDocument/2006/relationships/slideLayout" Target="../slideLayouts/slideLayout14.xml"/><Relationship Id="rId5" Type="http://schemas.openxmlformats.org/officeDocument/2006/relationships/hyperlink" Target="http://www.nhs.uk/conditions/monkeypox/" TargetMode="External"/><Relationship Id="rId4" Type="http://schemas.openxmlformats.org/officeDocument/2006/relationships/hyperlink" Target="https://www.gov.uk/government/publications/monkeypox-vaccination-resources" TargetMode="External"/></Relationships>
</file>

<file path=ppt/slides/_rels/slide83.xml.rels><?xml version="1.0" encoding="UTF-8" standalone="yes"?>
<Relationships xmlns="http://schemas.openxmlformats.org/package/2006/relationships"><Relationship Id="rId2" Type="http://schemas.openxmlformats.org/officeDocument/2006/relationships/hyperlink" Target="https://www.gov.uk/government/publications/vaccine-safety-and-adverse-events-following-immunisation-the-green-book-chapter-8" TargetMode="External"/><Relationship Id="rId1" Type="http://schemas.openxmlformats.org/officeDocument/2006/relationships/slideLayout" Target="../slideLayouts/slideLayout14.xml"/></Relationships>
</file>

<file path=ppt/slides/_rels/slide8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8.xml"/><Relationship Id="rId1" Type="http://schemas.openxmlformats.org/officeDocument/2006/relationships/slideLayout" Target="../slideLayouts/slideLayout14.xml"/><Relationship Id="rId6" Type="http://schemas.openxmlformats.org/officeDocument/2006/relationships/image" Target="../media/image24.png"/><Relationship Id="rId5" Type="http://schemas.openxmlformats.org/officeDocument/2006/relationships/hyperlink" Target="https://www.gov.uk/government/collections/monkeypox-guidance" TargetMode="External"/><Relationship Id="rId4" Type="http://schemas.openxmlformats.org/officeDocument/2006/relationships/hyperlink" Target="https://www.gov.uk/government/publications/smallpox-and-vaccinia-the-green-book-chapter-29" TargetMode="External"/></Relationships>
</file>

<file path=ppt/slides/_rels/slide85.xml.rels><?xml version="1.0" encoding="UTF-8" standalone="yes"?>
<Relationships xmlns="http://schemas.openxmlformats.org/package/2006/relationships"><Relationship Id="rId8" Type="http://schemas.openxmlformats.org/officeDocument/2006/relationships/hyperlink" Target="https://www.gov.uk/government/publications/monkeypox-contact-tracing" TargetMode="External"/><Relationship Id="rId13" Type="http://schemas.openxmlformats.org/officeDocument/2006/relationships/hyperlink" Target="https://www.healthpublications.gov.uk/ViewArticle.html?sp=Sintradermalinjectiontechniqueformvabnvaccinesagainstmpox" TargetMode="External"/><Relationship Id="rId3" Type="http://schemas.openxmlformats.org/officeDocument/2006/relationships/hyperlink" Target="https://www.gov.uk/government/collections/monkeypox-guidance" TargetMode="External"/><Relationship Id="rId7" Type="http://schemas.openxmlformats.org/officeDocument/2006/relationships/hyperlink" Target="https://www.gov.uk/government/publications/smallpox-vaccine-pgd-template" TargetMode="External"/><Relationship Id="rId12" Type="http://schemas.openxmlformats.org/officeDocument/2006/relationships/hyperlink" Target="https://www.fda.gov/vaccines-blood-biologics/jynneos" TargetMode="External"/><Relationship Id="rId2" Type="http://schemas.openxmlformats.org/officeDocument/2006/relationships/notesSlide" Target="../notesSlides/notesSlide49.xml"/><Relationship Id="rId16" Type="http://schemas.openxmlformats.org/officeDocument/2006/relationships/hyperlink" Target="https://www.nhs.uk/conditions/mpox/" TargetMode="External"/><Relationship Id="rId1" Type="http://schemas.openxmlformats.org/officeDocument/2006/relationships/slideLayout" Target="../slideLayouts/slideLayout14.xml"/><Relationship Id="rId6" Type="http://schemas.openxmlformats.org/officeDocument/2006/relationships/hyperlink" Target="https://www.gov.uk/government/collections/monkeypox-guidance#technical,-epidemiological-overview,-monitoring-and-surveillance" TargetMode="External"/><Relationship Id="rId11" Type="http://schemas.openxmlformats.org/officeDocument/2006/relationships/hyperlink" Target="https://mhraproducts4853.blob.core.windows.net/docs/940fa98b7fd5448c48cabd39ee514dc2c134c676" TargetMode="External"/><Relationship Id="rId5" Type="http://schemas.openxmlformats.org/officeDocument/2006/relationships/hyperlink" Target="https://www.gov.uk/government/collections/monkeypox-guidance#guidance-for-the-general-public" TargetMode="External"/><Relationship Id="rId15" Type="http://schemas.openxmlformats.org/officeDocument/2006/relationships/hyperlink" Target="https://www.gov.uk/government/publications/smallpox-and-vaccinia-the-green-book-chapter-29" TargetMode="External"/><Relationship Id="rId10" Type="http://schemas.openxmlformats.org/officeDocument/2006/relationships/hyperlink" Target="https://www.gov.uk/government/publications/smallpox-mva-vaccination-against-monkeypox-checklist-and-consent-form" TargetMode="External"/><Relationship Id="rId4" Type="http://schemas.openxmlformats.org/officeDocument/2006/relationships/hyperlink" Target="https://www.gov.uk/government/collections/monkeypox-guidance#vaccination-guidance" TargetMode="External"/><Relationship Id="rId9" Type="http://schemas.openxmlformats.org/officeDocument/2006/relationships/hyperlink" Target="https://www.gov.uk/government/publications/monkeypox-vaccination-resources" TargetMode="External"/><Relationship Id="rId14" Type="http://schemas.openxmlformats.org/officeDocument/2006/relationships/hyperlink" Target="https://www.gov.uk/report-problem-medicine-medical-device"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911FF-4D56-4ABC-AC80-510EE2B25062}"/>
              </a:ext>
            </a:extLst>
          </p:cNvPr>
          <p:cNvSpPr>
            <a:spLocks noGrp="1"/>
          </p:cNvSpPr>
          <p:nvPr>
            <p:ph type="ctrTitle"/>
          </p:nvPr>
        </p:nvSpPr>
        <p:spPr/>
        <p:txBody>
          <a:bodyPr>
            <a:normAutofit fontScale="90000"/>
          </a:bodyPr>
          <a:lstStyle/>
          <a:p>
            <a:r>
              <a:rPr lang="en-GB" dirty="0">
                <a:solidFill>
                  <a:schemeClr val="bg1"/>
                </a:solidFill>
                <a:latin typeface="Arial" panose="020B0604020202020204" pitchFamily="34" charset="0"/>
                <a:cs typeface="Arial" panose="020B0604020202020204" pitchFamily="34" charset="0"/>
              </a:rPr>
              <a:t>Mpox vaccination programme and the MVA-BN vaccine</a:t>
            </a:r>
            <a:br>
              <a:rPr lang="en-GB" dirty="0">
                <a:latin typeface="Arial" panose="020B0604020202020204" pitchFamily="34" charset="0"/>
                <a:cs typeface="Arial" panose="020B0604020202020204" pitchFamily="34" charset="0"/>
              </a:rPr>
            </a:br>
            <a:br>
              <a:rPr lang="en-GB" dirty="0">
                <a:latin typeface="Arial" panose="020B0604020202020204" pitchFamily="34" charset="0"/>
                <a:cs typeface="Arial" panose="020B0604020202020204" pitchFamily="34" charset="0"/>
              </a:rPr>
            </a:br>
            <a:r>
              <a:rPr lang="en-GB" dirty="0">
                <a:solidFill>
                  <a:schemeClr val="bg1"/>
                </a:solidFill>
                <a:latin typeface="Arial" panose="020B0604020202020204" pitchFamily="34" charset="0"/>
                <a:cs typeface="Arial" panose="020B0604020202020204" pitchFamily="34" charset="0"/>
              </a:rPr>
              <a:t>Vaccination in response to an outbreak or incident</a:t>
            </a:r>
            <a:br>
              <a:rPr lang="en-GB" dirty="0">
                <a:latin typeface="Arial" panose="020B0604020202020204" pitchFamily="34" charset="0"/>
                <a:cs typeface="Arial" panose="020B0604020202020204" pitchFamily="34" charset="0"/>
              </a:rPr>
            </a:br>
            <a:br>
              <a:rPr lang="en-GB" dirty="0">
                <a:latin typeface="Arial" panose="020B0604020202020204" pitchFamily="34" charset="0"/>
                <a:cs typeface="Arial" panose="020B0604020202020204" pitchFamily="34" charset="0"/>
              </a:rPr>
            </a:br>
            <a:br>
              <a:rPr lang="en-GB" dirty="0">
                <a:latin typeface="Arial" panose="020B0604020202020204" pitchFamily="34" charset="0"/>
                <a:cs typeface="Arial" panose="020B0604020202020204" pitchFamily="34" charset="0"/>
              </a:rPr>
            </a:br>
            <a:br>
              <a:rPr lang="en-GB" dirty="0">
                <a:latin typeface="Arial" panose="020B0604020202020204" pitchFamily="34" charset="0"/>
                <a:cs typeface="Arial" panose="020B0604020202020204" pitchFamily="34" charset="0"/>
              </a:rPr>
            </a:br>
            <a:r>
              <a:rPr lang="en-GB" sz="2700" dirty="0">
                <a:solidFill>
                  <a:schemeClr val="bg1"/>
                </a:solidFill>
                <a:latin typeface="Arial" panose="020B0604020202020204" pitchFamily="34" charset="0"/>
                <a:cs typeface="Arial" panose="020B0604020202020204" pitchFamily="34" charset="0"/>
              </a:rPr>
              <a:t>Information for healthcare practitioners</a:t>
            </a:r>
            <a:br>
              <a:rPr lang="en-GB" sz="2700" dirty="0">
                <a:latin typeface="Arial" panose="020B0604020202020204" pitchFamily="34" charset="0"/>
                <a:cs typeface="Arial" panose="020B0604020202020204" pitchFamily="34" charset="0"/>
              </a:rPr>
            </a:br>
            <a:r>
              <a:rPr lang="en-GB" sz="2700" dirty="0">
                <a:solidFill>
                  <a:schemeClr val="bg1"/>
                </a:solidFill>
                <a:latin typeface="Arial" panose="020B0604020202020204" pitchFamily="34" charset="0"/>
                <a:cs typeface="Arial" panose="020B0604020202020204" pitchFamily="34" charset="0"/>
              </a:rPr>
              <a:t>Updated March 2025</a:t>
            </a:r>
            <a:br>
              <a:rPr lang="en-GB" sz="2700" dirty="0">
                <a:latin typeface="Arial" panose="020B0604020202020204" pitchFamily="34" charset="0"/>
                <a:cs typeface="Arial" panose="020B0604020202020204" pitchFamily="34" charset="0"/>
              </a:rPr>
            </a:br>
            <a:endParaRPr lang="en-GB" sz="2700" dirty="0">
              <a:solidFill>
                <a:srgbClr val="FF0000"/>
              </a:solidFill>
              <a:latin typeface="Arial" panose="020B0604020202020204" pitchFamily="34" charset="0"/>
              <a:ea typeface="Calibri Light"/>
              <a:cs typeface="Arial" panose="020B0604020202020204" pitchFamily="34" charset="0"/>
            </a:endParaRPr>
          </a:p>
        </p:txBody>
      </p:sp>
    </p:spTree>
    <p:extLst>
      <p:ext uri="{BB962C8B-B14F-4D97-AF65-F5344CB8AC3E}">
        <p14:creationId xmlns:p14="http://schemas.microsoft.com/office/powerpoint/2010/main" val="3780442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E5162F-40AB-6487-5982-566739085ADA}"/>
              </a:ext>
            </a:extLst>
          </p:cNvPr>
          <p:cNvSpPr>
            <a:spLocks noGrp="1"/>
          </p:cNvSpPr>
          <p:nvPr>
            <p:ph type="title"/>
          </p:nvPr>
        </p:nvSpPr>
        <p:spPr/>
        <p:txBody>
          <a:bodyPr/>
          <a:lstStyle/>
          <a:p>
            <a:r>
              <a:rPr lang="en-GB" dirty="0"/>
              <a:t>Mpox overview</a:t>
            </a:r>
          </a:p>
        </p:txBody>
      </p:sp>
      <p:sp>
        <p:nvSpPr>
          <p:cNvPr id="3" name="Content Placeholder 2">
            <a:extLst>
              <a:ext uri="{FF2B5EF4-FFF2-40B4-BE49-F238E27FC236}">
                <a16:creationId xmlns:a16="http://schemas.microsoft.com/office/drawing/2014/main" id="{9CDCFE4A-FA8F-BC8F-E359-5049DA71D17D}"/>
              </a:ext>
            </a:extLst>
          </p:cNvPr>
          <p:cNvSpPr>
            <a:spLocks noGrp="1"/>
          </p:cNvSpPr>
          <p:nvPr>
            <p:ph idx="1"/>
          </p:nvPr>
        </p:nvSpPr>
        <p:spPr/>
        <p:txBody>
          <a:bodyPr vert="horz" lIns="91440" tIns="45720" rIns="91440" bIns="45720" rtlCol="0" anchor="t">
            <a:normAutofit fontScale="85000" lnSpcReduction="10000"/>
          </a:bodyPr>
          <a:lstStyle/>
          <a:p>
            <a:pPr>
              <a:lnSpc>
                <a:spcPct val="100000"/>
              </a:lnSpc>
              <a:spcBef>
                <a:spcPts val="500"/>
              </a:spcBef>
            </a:pPr>
            <a:r>
              <a:rPr lang="en-GB" dirty="0"/>
              <a:t>mpox is a zoonosis – an organism transmitted to humans from animals </a:t>
            </a:r>
          </a:p>
          <a:p>
            <a:pPr>
              <a:lnSpc>
                <a:spcPct val="100000"/>
              </a:lnSpc>
              <a:spcBef>
                <a:spcPts val="500"/>
              </a:spcBef>
            </a:pPr>
            <a:r>
              <a:rPr lang="en-GB" dirty="0"/>
              <a:t>the animal host is most likely a rodent, although the definitive reservoir has not been identified </a:t>
            </a:r>
          </a:p>
          <a:p>
            <a:r>
              <a:rPr lang="en-GB" dirty="0"/>
              <a:t>there are 2 genetic groups of MPXV: </a:t>
            </a:r>
          </a:p>
          <a:p>
            <a:pPr lvl="1"/>
            <a:r>
              <a:rPr lang="en-GB" sz="2400" dirty="0"/>
              <a:t>clade I (previously known as Central African or Congo Basin Clade)</a:t>
            </a:r>
          </a:p>
          <a:p>
            <a:pPr lvl="1"/>
            <a:r>
              <a:rPr lang="en-GB" sz="2400" dirty="0"/>
              <a:t>clade II (previously known as West African Clade)</a:t>
            </a:r>
          </a:p>
          <a:p>
            <a:r>
              <a:rPr lang="en-GB" dirty="0"/>
              <a:t>MPXV disease was previously classified as a high consequence infectious disease (HCID) in 2018 </a:t>
            </a:r>
          </a:p>
          <a:p>
            <a:r>
              <a:rPr lang="en-GB" dirty="0"/>
              <a:t>in Jan 2023, based on evidence supporting low case fatality rate, and a mild to moderate severity illness, the Advisory Committee on Dangerous Pathogens (ACDP) advised that clade II mpox no longer met the criteria for a HCID </a:t>
            </a:r>
          </a:p>
          <a:p>
            <a:r>
              <a:rPr lang="en-GB" dirty="0"/>
              <a:t>in March 2025, the ACDP assessed the evidence for Clade I mpox and advised that it also no longer met the criteria for a HCID. This means </a:t>
            </a:r>
            <a:r>
              <a:rPr lang="en-US" dirty="0"/>
              <a:t>that all mpox (clade I and clade II) is no longer classed as an HCID, but</a:t>
            </a:r>
            <a:r>
              <a:rPr lang="en-GB" dirty="0"/>
              <a:t> remains a serious infection for some individuals</a:t>
            </a:r>
          </a:p>
          <a:p>
            <a:pPr lvl="1"/>
            <a:endParaRPr lang="en-GB" sz="2400" dirty="0"/>
          </a:p>
        </p:txBody>
      </p:sp>
      <p:sp>
        <p:nvSpPr>
          <p:cNvPr id="4" name="Footer Placeholder 3">
            <a:extLst>
              <a:ext uri="{FF2B5EF4-FFF2-40B4-BE49-F238E27FC236}">
                <a16:creationId xmlns:a16="http://schemas.microsoft.com/office/drawing/2014/main" id="{D460B023-728A-0F79-165B-736C9643BA6D}"/>
              </a:ext>
            </a:extLst>
          </p:cNvPr>
          <p:cNvSpPr>
            <a:spLocks noGrp="1"/>
          </p:cNvSpPr>
          <p:nvPr>
            <p:ph type="ftr" sz="quarter" idx="10"/>
          </p:nvPr>
        </p:nvSpPr>
        <p:spPr/>
        <p:txBody>
          <a:bodyPr/>
          <a:lstStyle/>
          <a:p>
            <a:r>
              <a:rPr lang="en-US" dirty="0"/>
              <a:t>mpox vaccination programme and the MVA-BN vaccine - response to an outbreak, incident or post-exposure</a:t>
            </a:r>
            <a:endParaRPr lang="en-GB" sz="1400" dirty="0"/>
          </a:p>
        </p:txBody>
      </p:sp>
      <p:sp>
        <p:nvSpPr>
          <p:cNvPr id="5" name="Slide Number Placeholder 4">
            <a:extLst>
              <a:ext uri="{FF2B5EF4-FFF2-40B4-BE49-F238E27FC236}">
                <a16:creationId xmlns:a16="http://schemas.microsoft.com/office/drawing/2014/main" id="{758F52D1-66AB-7F93-AE45-5AF6DDB7C4C7}"/>
              </a:ext>
            </a:extLst>
          </p:cNvPr>
          <p:cNvSpPr>
            <a:spLocks noGrp="1"/>
          </p:cNvSpPr>
          <p:nvPr>
            <p:ph type="sldNum" sz="quarter" idx="11"/>
          </p:nvPr>
        </p:nvSpPr>
        <p:spPr/>
        <p:txBody>
          <a:bodyPr/>
          <a:lstStyle/>
          <a:p>
            <a:fld id="{344369E4-5DE7-46E5-874E-4FD437973785}" type="slidenum">
              <a:rPr lang="en-GB" smtClean="0"/>
              <a:pPr/>
              <a:t>10</a:t>
            </a:fld>
            <a:endParaRPr lang="en-GB" sz="1400" dirty="0"/>
          </a:p>
        </p:txBody>
      </p:sp>
    </p:spTree>
    <p:extLst>
      <p:ext uri="{BB962C8B-B14F-4D97-AF65-F5344CB8AC3E}">
        <p14:creationId xmlns:p14="http://schemas.microsoft.com/office/powerpoint/2010/main" val="10757579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6871C3-D54D-5881-E738-565064E1E9F0}"/>
              </a:ext>
            </a:extLst>
          </p:cNvPr>
          <p:cNvSpPr>
            <a:spLocks noGrp="1"/>
          </p:cNvSpPr>
          <p:nvPr>
            <p:ph type="title"/>
          </p:nvPr>
        </p:nvSpPr>
        <p:spPr/>
        <p:txBody>
          <a:bodyPr/>
          <a:lstStyle/>
          <a:p>
            <a:r>
              <a:rPr lang="en-GB" dirty="0"/>
              <a:t>Mpox transmission</a:t>
            </a:r>
          </a:p>
        </p:txBody>
      </p:sp>
      <p:sp>
        <p:nvSpPr>
          <p:cNvPr id="3" name="Content Placeholder 2">
            <a:extLst>
              <a:ext uri="{FF2B5EF4-FFF2-40B4-BE49-F238E27FC236}">
                <a16:creationId xmlns:a16="http://schemas.microsoft.com/office/drawing/2014/main" id="{F24FCE63-694E-7E9A-99E2-BB22504B4C60}"/>
              </a:ext>
            </a:extLst>
          </p:cNvPr>
          <p:cNvSpPr>
            <a:spLocks noGrp="1"/>
          </p:cNvSpPr>
          <p:nvPr>
            <p:ph idx="1"/>
          </p:nvPr>
        </p:nvSpPr>
        <p:spPr>
          <a:xfrm>
            <a:off x="330205" y="1774826"/>
            <a:ext cx="11259815" cy="4808854"/>
          </a:xfrm>
        </p:spPr>
        <p:txBody>
          <a:bodyPr>
            <a:normAutofit fontScale="70000" lnSpcReduction="20000"/>
          </a:bodyPr>
          <a:lstStyle/>
          <a:p>
            <a:pPr algn="l"/>
            <a:r>
              <a:rPr lang="en-US" sz="2800" dirty="0">
                <a:solidFill>
                  <a:srgbClr val="0B0C0C"/>
                </a:solidFill>
                <a:latin typeface="+mn-lt"/>
              </a:rPr>
              <a:t>m</a:t>
            </a:r>
            <a:r>
              <a:rPr lang="en-US" sz="2800" b="0" i="0" dirty="0">
                <a:solidFill>
                  <a:srgbClr val="0B0C0C"/>
                </a:solidFill>
                <a:effectLst/>
                <a:latin typeface="+mn-lt"/>
              </a:rPr>
              <a:t>pox does not spread easily between people without very close contact</a:t>
            </a:r>
          </a:p>
          <a:p>
            <a:pPr marL="0" indent="0" algn="l">
              <a:buNone/>
            </a:pPr>
            <a:endParaRPr lang="en-US" sz="2800" b="0" i="0" dirty="0">
              <a:solidFill>
                <a:srgbClr val="0B0C0C"/>
              </a:solidFill>
              <a:effectLst/>
              <a:latin typeface="+mn-lt"/>
            </a:endParaRPr>
          </a:p>
          <a:p>
            <a:pPr algn="l"/>
            <a:r>
              <a:rPr lang="en-US" sz="2800" b="0" i="0" dirty="0">
                <a:solidFill>
                  <a:srgbClr val="0B0C0C"/>
                </a:solidFill>
                <a:effectLst/>
                <a:latin typeface="+mn-lt"/>
              </a:rPr>
              <a:t>the virus is transmitted through:</a:t>
            </a:r>
          </a:p>
          <a:p>
            <a:pPr lvl="1"/>
            <a:r>
              <a:rPr lang="en-US" sz="2800" b="0" i="0" dirty="0">
                <a:solidFill>
                  <a:srgbClr val="0B0C0C"/>
                </a:solidFill>
                <a:effectLst/>
                <a:latin typeface="+mn-lt"/>
              </a:rPr>
              <a:t>skin-to-skin contact</a:t>
            </a:r>
          </a:p>
          <a:p>
            <a:pPr lvl="1"/>
            <a:r>
              <a:rPr lang="en-US" sz="2800" dirty="0">
                <a:solidFill>
                  <a:srgbClr val="0B0C0C"/>
                </a:solidFill>
                <a:latin typeface="+mn-lt"/>
              </a:rPr>
              <a:t>inhalation of the virus through r</a:t>
            </a:r>
            <a:r>
              <a:rPr lang="en-US" sz="2800" b="0" i="0" dirty="0">
                <a:solidFill>
                  <a:srgbClr val="0B0C0C"/>
                </a:solidFill>
                <a:effectLst/>
                <a:latin typeface="+mn-lt"/>
              </a:rPr>
              <a:t>espiratory droplets</a:t>
            </a:r>
          </a:p>
          <a:p>
            <a:pPr lvl="1"/>
            <a:r>
              <a:rPr lang="en-US" sz="2800" b="0" i="0" dirty="0">
                <a:solidFill>
                  <a:srgbClr val="0B0C0C"/>
                </a:solidFill>
                <a:effectLst/>
                <a:latin typeface="+mn-lt"/>
              </a:rPr>
              <a:t>contact with mucous membranes (eyes, nose, mouth, genitals)</a:t>
            </a:r>
          </a:p>
          <a:p>
            <a:pPr lvl="1"/>
            <a:endParaRPr lang="en-US" sz="2800" b="0" i="0" dirty="0">
              <a:solidFill>
                <a:srgbClr val="0B0C0C"/>
              </a:solidFill>
              <a:effectLst/>
              <a:latin typeface="+mn-lt"/>
            </a:endParaRPr>
          </a:p>
          <a:p>
            <a:pPr algn="l"/>
            <a:r>
              <a:rPr lang="en-US" sz="2800" dirty="0">
                <a:solidFill>
                  <a:srgbClr val="0B0C0C"/>
                </a:solidFill>
                <a:latin typeface="+mn-lt"/>
              </a:rPr>
              <a:t>p</a:t>
            </a:r>
            <a:r>
              <a:rPr lang="en-US" sz="2800" b="0" i="0" dirty="0">
                <a:solidFill>
                  <a:srgbClr val="0B0C0C"/>
                </a:solidFill>
                <a:effectLst/>
                <a:latin typeface="+mn-lt"/>
              </a:rPr>
              <a:t>erson-to-person spread may occur through:</a:t>
            </a:r>
          </a:p>
          <a:p>
            <a:pPr lvl="1"/>
            <a:r>
              <a:rPr lang="en-US" sz="2800" b="0" i="0" dirty="0">
                <a:solidFill>
                  <a:srgbClr val="0B0C0C"/>
                </a:solidFill>
                <a:effectLst/>
                <a:latin typeface="+mn-lt"/>
              </a:rPr>
              <a:t>direct contact with skin lesions or scabs (including during sexual contact, kissing, cuddling or other skin-to-skin contact)</a:t>
            </a:r>
          </a:p>
          <a:p>
            <a:pPr lvl="1"/>
            <a:r>
              <a:rPr lang="en-US" sz="2800" b="0" i="0" dirty="0">
                <a:solidFill>
                  <a:srgbClr val="0B0C0C"/>
                </a:solidFill>
                <a:effectLst/>
                <a:latin typeface="+mn-lt"/>
              </a:rPr>
              <a:t>close exposure to someone with </a:t>
            </a:r>
            <a:r>
              <a:rPr lang="en-US" sz="2800" dirty="0">
                <a:solidFill>
                  <a:srgbClr val="0B0C0C"/>
                </a:solidFill>
                <a:latin typeface="+mn-lt"/>
              </a:rPr>
              <a:t>mpox while they are </a:t>
            </a:r>
            <a:r>
              <a:rPr lang="en-US" sz="2800" b="0" i="0" dirty="0">
                <a:solidFill>
                  <a:srgbClr val="0B0C0C"/>
                </a:solidFill>
                <a:effectLst/>
                <a:latin typeface="+mn-lt"/>
              </a:rPr>
              <a:t>coughing or sneezing</a:t>
            </a:r>
          </a:p>
          <a:p>
            <a:pPr lvl="1"/>
            <a:r>
              <a:rPr lang="en-US" sz="2800" b="0" i="0" dirty="0">
                <a:solidFill>
                  <a:srgbClr val="0B0C0C"/>
                </a:solidFill>
                <a:effectLst/>
                <a:latin typeface="+mn-lt"/>
              </a:rPr>
              <a:t>contact with clothing or linens (such as bedding or towels) used by an infected person</a:t>
            </a:r>
          </a:p>
          <a:p>
            <a:pPr lvl="1"/>
            <a:endParaRPr lang="en-US" sz="2800" b="0" i="0" dirty="0">
              <a:solidFill>
                <a:srgbClr val="0B0C0C"/>
              </a:solidFill>
              <a:effectLst/>
              <a:latin typeface="+mn-lt"/>
            </a:endParaRPr>
          </a:p>
          <a:p>
            <a:pPr algn="l"/>
            <a:r>
              <a:rPr lang="en-US" sz="2800" dirty="0">
                <a:solidFill>
                  <a:srgbClr val="0B0C0C"/>
                </a:solidFill>
                <a:latin typeface="+mn-lt"/>
              </a:rPr>
              <a:t>s</a:t>
            </a:r>
            <a:r>
              <a:rPr lang="en-US" sz="2800" b="0" i="0" dirty="0">
                <a:solidFill>
                  <a:srgbClr val="0B0C0C"/>
                </a:solidFill>
                <a:effectLst/>
                <a:latin typeface="+mn-lt"/>
              </a:rPr>
              <a:t>pread of mpox may also occur when a person comes into close contact with an infected animal, human, or materials contaminated with the virus</a:t>
            </a:r>
            <a:endParaRPr lang="en-US" dirty="0">
              <a:solidFill>
                <a:srgbClr val="0B0C0C"/>
              </a:solidFill>
              <a:latin typeface="GDS Transport"/>
            </a:endParaRPr>
          </a:p>
        </p:txBody>
      </p:sp>
      <p:sp>
        <p:nvSpPr>
          <p:cNvPr id="4" name="Footer Placeholder 3">
            <a:extLst>
              <a:ext uri="{FF2B5EF4-FFF2-40B4-BE49-F238E27FC236}">
                <a16:creationId xmlns:a16="http://schemas.microsoft.com/office/drawing/2014/main" id="{13F9B0DD-B6D2-06AA-C63D-51CED44351A4}"/>
              </a:ext>
            </a:extLst>
          </p:cNvPr>
          <p:cNvSpPr>
            <a:spLocks noGrp="1"/>
          </p:cNvSpPr>
          <p:nvPr>
            <p:ph type="ftr" sz="quarter" idx="10"/>
          </p:nvPr>
        </p:nvSpPr>
        <p:spPr/>
        <p:txBody>
          <a:bodyPr/>
          <a:lstStyle/>
          <a:p>
            <a:r>
              <a:rPr lang="en-US" dirty="0"/>
              <a:t>mpox vaccination programme and the MVA-BN vaccine - response to an outbreak, incident or post-exposure</a:t>
            </a:r>
            <a:endParaRPr lang="en-GB" sz="1400" dirty="0"/>
          </a:p>
        </p:txBody>
      </p:sp>
      <p:sp>
        <p:nvSpPr>
          <p:cNvPr id="5" name="Slide Number Placeholder 4">
            <a:extLst>
              <a:ext uri="{FF2B5EF4-FFF2-40B4-BE49-F238E27FC236}">
                <a16:creationId xmlns:a16="http://schemas.microsoft.com/office/drawing/2014/main" id="{9DAE72AF-DE1D-406F-F01D-C22C166035E5}"/>
              </a:ext>
            </a:extLst>
          </p:cNvPr>
          <p:cNvSpPr>
            <a:spLocks noGrp="1"/>
          </p:cNvSpPr>
          <p:nvPr>
            <p:ph type="sldNum" sz="quarter" idx="11"/>
          </p:nvPr>
        </p:nvSpPr>
        <p:spPr/>
        <p:txBody>
          <a:bodyPr/>
          <a:lstStyle/>
          <a:p>
            <a:fld id="{344369E4-5DE7-46E5-874E-4FD437973785}" type="slidenum">
              <a:rPr lang="en-GB" smtClean="0"/>
              <a:pPr/>
              <a:t>11</a:t>
            </a:fld>
            <a:endParaRPr lang="en-GB" sz="1400" dirty="0"/>
          </a:p>
        </p:txBody>
      </p:sp>
    </p:spTree>
    <p:extLst>
      <p:ext uri="{BB962C8B-B14F-4D97-AF65-F5344CB8AC3E}">
        <p14:creationId xmlns:p14="http://schemas.microsoft.com/office/powerpoint/2010/main" val="316049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6871C3-D54D-5881-E738-565064E1E9F0}"/>
              </a:ext>
            </a:extLst>
          </p:cNvPr>
          <p:cNvSpPr>
            <a:spLocks noGrp="1"/>
          </p:cNvSpPr>
          <p:nvPr>
            <p:ph type="title"/>
          </p:nvPr>
        </p:nvSpPr>
        <p:spPr/>
        <p:txBody>
          <a:bodyPr/>
          <a:lstStyle/>
          <a:p>
            <a:r>
              <a:rPr lang="en-GB" dirty="0"/>
              <a:t>Mpox clinical presentation</a:t>
            </a:r>
          </a:p>
        </p:txBody>
      </p:sp>
      <p:sp>
        <p:nvSpPr>
          <p:cNvPr id="3" name="Content Placeholder 2">
            <a:extLst>
              <a:ext uri="{FF2B5EF4-FFF2-40B4-BE49-F238E27FC236}">
                <a16:creationId xmlns:a16="http://schemas.microsoft.com/office/drawing/2014/main" id="{F24FCE63-694E-7E9A-99E2-BB22504B4C60}"/>
              </a:ext>
            </a:extLst>
          </p:cNvPr>
          <p:cNvSpPr>
            <a:spLocks noGrp="1"/>
          </p:cNvSpPr>
          <p:nvPr>
            <p:ph idx="1"/>
          </p:nvPr>
        </p:nvSpPr>
        <p:spPr/>
        <p:txBody>
          <a:bodyPr>
            <a:normAutofit/>
          </a:bodyPr>
          <a:lstStyle/>
          <a:p>
            <a:r>
              <a:rPr lang="en-GB" dirty="0"/>
              <a:t>signs and symptoms</a:t>
            </a:r>
          </a:p>
          <a:p>
            <a:pPr lvl="1"/>
            <a:r>
              <a:rPr lang="en-GB" sz="2400" dirty="0"/>
              <a:t>fever, headache, muscle aches, backache, swollen lymph nodes, chills, exhaustion, joint pain</a:t>
            </a:r>
          </a:p>
          <a:p>
            <a:pPr lvl="1"/>
            <a:r>
              <a:rPr lang="en-GB" sz="2400" dirty="0"/>
              <a:t>1 to 5 days post initial symptoms onset – rash, often beginning on the face, spreading to other parts, including soles of feet, palms of hands, mouth, genitals and anus</a:t>
            </a:r>
          </a:p>
          <a:p>
            <a:pPr lvl="1"/>
            <a:r>
              <a:rPr lang="en-GB" sz="2400" dirty="0"/>
              <a:t>rash is not always widespread (genital lesions only in some cases)</a:t>
            </a:r>
          </a:p>
          <a:p>
            <a:pPr lvl="1"/>
            <a:r>
              <a:rPr lang="en-GB" sz="2400" dirty="0"/>
              <a:t>lesions may be blisters/vesicles, scabs or ulcers</a:t>
            </a:r>
          </a:p>
          <a:p>
            <a:pPr marL="0" indent="0">
              <a:buNone/>
            </a:pPr>
            <a:endParaRPr lang="en-GB" dirty="0"/>
          </a:p>
          <a:p>
            <a:r>
              <a:rPr lang="en-GB" dirty="0"/>
              <a:t>incubation period</a:t>
            </a:r>
          </a:p>
          <a:p>
            <a:pPr lvl="1"/>
            <a:r>
              <a:rPr lang="en-GB" sz="2400" dirty="0"/>
              <a:t>5 to 21 days (typically 6 to 13 days post exposure)</a:t>
            </a:r>
          </a:p>
          <a:p>
            <a:pPr lvl="1"/>
            <a:endParaRPr lang="en-GB" sz="2400" dirty="0"/>
          </a:p>
          <a:p>
            <a:pPr lvl="1"/>
            <a:endParaRPr lang="en-GB" sz="2400" dirty="0"/>
          </a:p>
          <a:p>
            <a:pPr marL="457200" lvl="1" indent="0">
              <a:buNone/>
            </a:pPr>
            <a:endParaRPr lang="en-GB" dirty="0"/>
          </a:p>
        </p:txBody>
      </p:sp>
      <p:sp>
        <p:nvSpPr>
          <p:cNvPr id="4" name="Footer Placeholder 3">
            <a:extLst>
              <a:ext uri="{FF2B5EF4-FFF2-40B4-BE49-F238E27FC236}">
                <a16:creationId xmlns:a16="http://schemas.microsoft.com/office/drawing/2014/main" id="{13F9B0DD-B6D2-06AA-C63D-51CED44351A4}"/>
              </a:ext>
            </a:extLst>
          </p:cNvPr>
          <p:cNvSpPr>
            <a:spLocks noGrp="1"/>
          </p:cNvSpPr>
          <p:nvPr>
            <p:ph type="ftr" sz="quarter" idx="10"/>
          </p:nvPr>
        </p:nvSpPr>
        <p:spPr/>
        <p:txBody>
          <a:bodyPr/>
          <a:lstStyle/>
          <a:p>
            <a:r>
              <a:rPr lang="en-US" dirty="0"/>
              <a:t>mpox vaccination programme and the MVA-BN vaccine - response to an outbreak, incident or post-exposure</a:t>
            </a:r>
            <a:endParaRPr lang="en-GB" sz="1400" dirty="0"/>
          </a:p>
        </p:txBody>
      </p:sp>
      <p:sp>
        <p:nvSpPr>
          <p:cNvPr id="5" name="Slide Number Placeholder 4">
            <a:extLst>
              <a:ext uri="{FF2B5EF4-FFF2-40B4-BE49-F238E27FC236}">
                <a16:creationId xmlns:a16="http://schemas.microsoft.com/office/drawing/2014/main" id="{9DAE72AF-DE1D-406F-F01D-C22C166035E5}"/>
              </a:ext>
            </a:extLst>
          </p:cNvPr>
          <p:cNvSpPr>
            <a:spLocks noGrp="1"/>
          </p:cNvSpPr>
          <p:nvPr>
            <p:ph type="sldNum" sz="quarter" idx="11"/>
          </p:nvPr>
        </p:nvSpPr>
        <p:spPr/>
        <p:txBody>
          <a:bodyPr/>
          <a:lstStyle/>
          <a:p>
            <a:fld id="{344369E4-5DE7-46E5-874E-4FD437973785}" type="slidenum">
              <a:rPr lang="en-GB" smtClean="0"/>
              <a:pPr/>
              <a:t>12</a:t>
            </a:fld>
            <a:endParaRPr lang="en-GB" sz="1400" dirty="0"/>
          </a:p>
        </p:txBody>
      </p:sp>
    </p:spTree>
    <p:extLst>
      <p:ext uri="{BB962C8B-B14F-4D97-AF65-F5344CB8AC3E}">
        <p14:creationId xmlns:p14="http://schemas.microsoft.com/office/powerpoint/2010/main" val="30773264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D11BF5-E90A-4009-A8A7-6EC34693FC18}"/>
              </a:ext>
            </a:extLst>
          </p:cNvPr>
          <p:cNvSpPr>
            <a:spLocks noGrp="1"/>
          </p:cNvSpPr>
          <p:nvPr>
            <p:ph type="title"/>
          </p:nvPr>
        </p:nvSpPr>
        <p:spPr>
          <a:xfrm>
            <a:off x="330206" y="165614"/>
            <a:ext cx="9871069" cy="697662"/>
          </a:xfrm>
        </p:spPr>
        <p:txBody>
          <a:bodyPr>
            <a:noAutofit/>
          </a:bodyPr>
          <a:lstStyle/>
          <a:p>
            <a:r>
              <a:rPr lang="en-GB" dirty="0">
                <a:latin typeface="Arial"/>
                <a:cs typeface="Arial"/>
              </a:rPr>
              <a:t>Mpox clinical presentation: rash and lesions</a:t>
            </a:r>
          </a:p>
        </p:txBody>
      </p:sp>
      <p:sp>
        <p:nvSpPr>
          <p:cNvPr id="3" name="Content Placeholder 2">
            <a:extLst>
              <a:ext uri="{FF2B5EF4-FFF2-40B4-BE49-F238E27FC236}">
                <a16:creationId xmlns:a16="http://schemas.microsoft.com/office/drawing/2014/main" id="{484B1DA9-8797-4710-9595-389A850B4EC5}"/>
              </a:ext>
            </a:extLst>
          </p:cNvPr>
          <p:cNvSpPr>
            <a:spLocks noGrp="1"/>
          </p:cNvSpPr>
          <p:nvPr>
            <p:ph idx="1"/>
          </p:nvPr>
        </p:nvSpPr>
        <p:spPr>
          <a:xfrm>
            <a:off x="330207" y="1541478"/>
            <a:ext cx="4287514" cy="5102641"/>
          </a:xfrm>
        </p:spPr>
        <p:txBody>
          <a:bodyPr>
            <a:noAutofit/>
          </a:bodyPr>
          <a:lstStyle/>
          <a:p>
            <a:pPr marL="0" indent="0">
              <a:lnSpc>
                <a:spcPct val="100000"/>
              </a:lnSpc>
              <a:spcBef>
                <a:spcPts val="400"/>
              </a:spcBef>
              <a:buNone/>
            </a:pPr>
            <a:r>
              <a:rPr lang="en-GB" sz="1950" dirty="0"/>
              <a:t>Lesions: </a:t>
            </a:r>
          </a:p>
          <a:p>
            <a:pPr>
              <a:lnSpc>
                <a:spcPct val="100000"/>
              </a:lnSpc>
              <a:spcBef>
                <a:spcPts val="400"/>
              </a:spcBef>
            </a:pPr>
            <a:r>
              <a:rPr lang="en-GB" sz="1950" dirty="0"/>
              <a:t>go through several different stages</a:t>
            </a:r>
          </a:p>
          <a:p>
            <a:pPr>
              <a:lnSpc>
                <a:spcPct val="100000"/>
              </a:lnSpc>
              <a:spcBef>
                <a:spcPts val="400"/>
              </a:spcBef>
            </a:pPr>
            <a:r>
              <a:rPr lang="en-GB" sz="1950" dirty="0"/>
              <a:t>are usually all at the same phase of development</a:t>
            </a:r>
          </a:p>
          <a:p>
            <a:pPr>
              <a:lnSpc>
                <a:spcPct val="100000"/>
              </a:lnSpc>
              <a:spcBef>
                <a:spcPts val="400"/>
              </a:spcBef>
            </a:pPr>
            <a:r>
              <a:rPr lang="en-GB" sz="1950" dirty="0"/>
              <a:t>heal by crusting over and scabbing</a:t>
            </a:r>
          </a:p>
          <a:p>
            <a:pPr>
              <a:lnSpc>
                <a:spcPct val="100000"/>
              </a:lnSpc>
              <a:spcBef>
                <a:spcPts val="400"/>
              </a:spcBef>
            </a:pPr>
            <a:r>
              <a:rPr lang="en-GB" sz="1950" dirty="0"/>
              <a:t>resolve within 2 to 4 weeks</a:t>
            </a:r>
          </a:p>
          <a:p>
            <a:pPr marL="0" indent="0">
              <a:lnSpc>
                <a:spcPct val="100000"/>
              </a:lnSpc>
              <a:spcBef>
                <a:spcPts val="400"/>
              </a:spcBef>
              <a:buNone/>
            </a:pPr>
            <a:endParaRPr lang="en-GB" sz="1950" dirty="0"/>
          </a:p>
          <a:p>
            <a:pPr marL="0" indent="0">
              <a:lnSpc>
                <a:spcPct val="100000"/>
              </a:lnSpc>
              <a:spcBef>
                <a:spcPts val="400"/>
              </a:spcBef>
              <a:buNone/>
            </a:pPr>
            <a:r>
              <a:rPr lang="en-GB" sz="1950" dirty="0"/>
              <a:t>Infectious period:</a:t>
            </a:r>
          </a:p>
          <a:p>
            <a:pPr>
              <a:lnSpc>
                <a:spcPct val="100000"/>
              </a:lnSpc>
              <a:spcBef>
                <a:spcPts val="400"/>
              </a:spcBef>
            </a:pPr>
            <a:r>
              <a:rPr lang="en-GB" sz="1950" dirty="0"/>
              <a:t>individuals are contagious until all scabs have fallen off leaving intact skin underneath</a:t>
            </a:r>
          </a:p>
          <a:p>
            <a:pPr>
              <a:lnSpc>
                <a:spcPct val="100000"/>
              </a:lnSpc>
              <a:spcBef>
                <a:spcPts val="400"/>
              </a:spcBef>
            </a:pPr>
            <a:r>
              <a:rPr lang="en-GB" sz="1950" dirty="0"/>
              <a:t>scabs may also contain infectious virus material</a:t>
            </a:r>
          </a:p>
        </p:txBody>
      </p:sp>
      <p:sp>
        <p:nvSpPr>
          <p:cNvPr id="5" name="Footer Placeholder 4">
            <a:extLst>
              <a:ext uri="{FF2B5EF4-FFF2-40B4-BE49-F238E27FC236}">
                <a16:creationId xmlns:a16="http://schemas.microsoft.com/office/drawing/2014/main" id="{08418097-1ECB-4E6C-B132-1214545E1933}"/>
              </a:ext>
            </a:extLst>
          </p:cNvPr>
          <p:cNvSpPr>
            <a:spLocks noGrp="1"/>
          </p:cNvSpPr>
          <p:nvPr>
            <p:ph type="ftr" sz="quarter" idx="10"/>
          </p:nvPr>
        </p:nvSpPr>
        <p:spPr/>
        <p:txBody>
          <a:bodyPr/>
          <a:lstStyle/>
          <a:p>
            <a:r>
              <a:rPr lang="en-US" dirty="0"/>
              <a:t>mpox vaccination programme and the MVA-BN vaccine - response to an outbreak, incident or post-exposure</a:t>
            </a:r>
            <a:endParaRPr lang="en-GB" sz="1400" dirty="0"/>
          </a:p>
        </p:txBody>
      </p:sp>
      <p:sp>
        <p:nvSpPr>
          <p:cNvPr id="6" name="Slide Number Placeholder 5">
            <a:extLst>
              <a:ext uri="{FF2B5EF4-FFF2-40B4-BE49-F238E27FC236}">
                <a16:creationId xmlns:a16="http://schemas.microsoft.com/office/drawing/2014/main" id="{5EA3C244-C2D1-4507-8631-FFE2887125B7}"/>
              </a:ext>
            </a:extLst>
          </p:cNvPr>
          <p:cNvSpPr>
            <a:spLocks noGrp="1"/>
          </p:cNvSpPr>
          <p:nvPr>
            <p:ph type="sldNum" sz="quarter" idx="11"/>
          </p:nvPr>
        </p:nvSpPr>
        <p:spPr/>
        <p:txBody>
          <a:bodyPr/>
          <a:lstStyle/>
          <a:p>
            <a:fld id="{344369E4-5DE7-46E5-874E-4FD437973785}" type="slidenum">
              <a:rPr lang="en-GB" smtClean="0"/>
              <a:pPr/>
              <a:t>13</a:t>
            </a:fld>
            <a:endParaRPr lang="en-GB" sz="1400" dirty="0"/>
          </a:p>
        </p:txBody>
      </p:sp>
      <p:pic>
        <p:nvPicPr>
          <p:cNvPr id="9" name="Picture 8">
            <a:extLst>
              <a:ext uri="{FF2B5EF4-FFF2-40B4-BE49-F238E27FC236}">
                <a16:creationId xmlns:a16="http://schemas.microsoft.com/office/drawing/2014/main" id="{FB690ED5-ACE6-A75F-3AC5-22794C3C8F25}"/>
              </a:ext>
            </a:extLst>
          </p:cNvPr>
          <p:cNvPicPr>
            <a:picLocks noChangeAspect="1"/>
          </p:cNvPicPr>
          <p:nvPr/>
        </p:nvPicPr>
        <p:blipFill rotWithShape="1">
          <a:blip r:embed="rId3"/>
          <a:srcRect r="13077"/>
          <a:stretch/>
        </p:blipFill>
        <p:spPr>
          <a:xfrm>
            <a:off x="4571774" y="1623321"/>
            <a:ext cx="5680098" cy="4356402"/>
          </a:xfrm>
          <a:prstGeom prst="rect">
            <a:avLst/>
          </a:prstGeom>
        </p:spPr>
      </p:pic>
      <p:pic>
        <p:nvPicPr>
          <p:cNvPr id="10" name="Picture 9">
            <a:extLst>
              <a:ext uri="{FF2B5EF4-FFF2-40B4-BE49-F238E27FC236}">
                <a16:creationId xmlns:a16="http://schemas.microsoft.com/office/drawing/2014/main" id="{2B88455F-1EDE-E034-5B7F-774B8D8466E0}"/>
              </a:ext>
            </a:extLst>
          </p:cNvPr>
          <p:cNvPicPr>
            <a:picLocks noChangeAspect="1"/>
          </p:cNvPicPr>
          <p:nvPr/>
        </p:nvPicPr>
        <p:blipFill rotWithShape="1">
          <a:blip r:embed="rId4"/>
          <a:srcRect l="42406" t="7625" r="26468" b="5562"/>
          <a:stretch/>
        </p:blipFill>
        <p:spPr>
          <a:xfrm>
            <a:off x="10205924" y="1623321"/>
            <a:ext cx="1887015" cy="3154420"/>
          </a:xfrm>
          <a:prstGeom prst="rect">
            <a:avLst/>
          </a:prstGeom>
        </p:spPr>
      </p:pic>
    </p:spTree>
    <p:extLst>
      <p:ext uri="{BB962C8B-B14F-4D97-AF65-F5344CB8AC3E}">
        <p14:creationId xmlns:p14="http://schemas.microsoft.com/office/powerpoint/2010/main" val="20832191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6871C3-D54D-5881-E738-565064E1E9F0}"/>
              </a:ext>
            </a:extLst>
          </p:cNvPr>
          <p:cNvSpPr>
            <a:spLocks noGrp="1"/>
          </p:cNvSpPr>
          <p:nvPr>
            <p:ph type="title"/>
          </p:nvPr>
        </p:nvSpPr>
        <p:spPr/>
        <p:txBody>
          <a:bodyPr/>
          <a:lstStyle/>
          <a:p>
            <a:r>
              <a:rPr lang="en-GB" dirty="0"/>
              <a:t>Mpox complications</a:t>
            </a:r>
          </a:p>
        </p:txBody>
      </p:sp>
      <p:sp>
        <p:nvSpPr>
          <p:cNvPr id="3" name="Content Placeholder 2">
            <a:extLst>
              <a:ext uri="{FF2B5EF4-FFF2-40B4-BE49-F238E27FC236}">
                <a16:creationId xmlns:a16="http://schemas.microsoft.com/office/drawing/2014/main" id="{F24FCE63-694E-7E9A-99E2-BB22504B4C60}"/>
              </a:ext>
            </a:extLst>
          </p:cNvPr>
          <p:cNvSpPr>
            <a:spLocks noGrp="1"/>
          </p:cNvSpPr>
          <p:nvPr>
            <p:ph idx="1"/>
          </p:nvPr>
        </p:nvSpPr>
        <p:spPr>
          <a:xfrm>
            <a:off x="330205" y="1774826"/>
            <a:ext cx="11123857" cy="4580254"/>
          </a:xfrm>
        </p:spPr>
        <p:txBody>
          <a:bodyPr vert="horz" lIns="91440" tIns="45720" rIns="91440" bIns="45720" rtlCol="0" anchor="t">
            <a:normAutofit/>
          </a:bodyPr>
          <a:lstStyle/>
          <a:p>
            <a:pPr marL="0" indent="0">
              <a:buNone/>
            </a:pPr>
            <a:r>
              <a:rPr lang="en-US" dirty="0">
                <a:latin typeface="Arial"/>
                <a:cs typeface="Arial"/>
              </a:rPr>
              <a:t>mpox is mostly a mild, self-limiting illness, usually with spontaneous and complete recovery within 3 weeks of onset.</a:t>
            </a:r>
          </a:p>
          <a:p>
            <a:pPr marL="0" indent="0">
              <a:buNone/>
            </a:pPr>
            <a:endParaRPr lang="en-US" dirty="0"/>
          </a:p>
          <a:p>
            <a:pPr marL="0" indent="0">
              <a:buNone/>
            </a:pPr>
            <a:r>
              <a:rPr lang="en-US" dirty="0">
                <a:latin typeface="Arial"/>
                <a:cs typeface="Arial"/>
              </a:rPr>
              <a:t>Possible complications:</a:t>
            </a:r>
          </a:p>
          <a:p>
            <a:pPr lvl="1"/>
            <a:r>
              <a:rPr lang="en-GB" sz="2400" dirty="0"/>
              <a:t>multi-organ involvement, with bronchopneumonia, encephalitis and sepsis </a:t>
            </a:r>
          </a:p>
          <a:p>
            <a:pPr lvl="1"/>
            <a:r>
              <a:rPr lang="en-GB" sz="2400" dirty="0"/>
              <a:t>death</a:t>
            </a:r>
          </a:p>
          <a:p>
            <a:pPr lvl="1"/>
            <a:endParaRPr lang="en-US" dirty="0"/>
          </a:p>
          <a:p>
            <a:r>
              <a:rPr lang="en-US" dirty="0">
                <a:latin typeface="Arial"/>
                <a:cs typeface="Arial"/>
              </a:rPr>
              <a:t>the risk of severe disease is higher in young children, pregnant women and severely immunosuppressed individuals</a:t>
            </a:r>
          </a:p>
        </p:txBody>
      </p:sp>
      <p:sp>
        <p:nvSpPr>
          <p:cNvPr id="4" name="Footer Placeholder 3">
            <a:extLst>
              <a:ext uri="{FF2B5EF4-FFF2-40B4-BE49-F238E27FC236}">
                <a16:creationId xmlns:a16="http://schemas.microsoft.com/office/drawing/2014/main" id="{13F9B0DD-B6D2-06AA-C63D-51CED44351A4}"/>
              </a:ext>
            </a:extLst>
          </p:cNvPr>
          <p:cNvSpPr>
            <a:spLocks noGrp="1"/>
          </p:cNvSpPr>
          <p:nvPr>
            <p:ph type="ftr" sz="quarter" idx="10"/>
          </p:nvPr>
        </p:nvSpPr>
        <p:spPr/>
        <p:txBody>
          <a:bodyPr/>
          <a:lstStyle/>
          <a:p>
            <a:r>
              <a:rPr lang="en-US" dirty="0"/>
              <a:t>mpox vaccination programme and the MVA-BN vaccine - response to an outbreak, incident or post-exposure</a:t>
            </a:r>
            <a:endParaRPr lang="en-GB" sz="1400" dirty="0"/>
          </a:p>
        </p:txBody>
      </p:sp>
      <p:sp>
        <p:nvSpPr>
          <p:cNvPr id="5" name="Slide Number Placeholder 4">
            <a:extLst>
              <a:ext uri="{FF2B5EF4-FFF2-40B4-BE49-F238E27FC236}">
                <a16:creationId xmlns:a16="http://schemas.microsoft.com/office/drawing/2014/main" id="{9DAE72AF-DE1D-406F-F01D-C22C166035E5}"/>
              </a:ext>
            </a:extLst>
          </p:cNvPr>
          <p:cNvSpPr>
            <a:spLocks noGrp="1"/>
          </p:cNvSpPr>
          <p:nvPr>
            <p:ph type="sldNum" sz="quarter" idx="11"/>
          </p:nvPr>
        </p:nvSpPr>
        <p:spPr/>
        <p:txBody>
          <a:bodyPr/>
          <a:lstStyle/>
          <a:p>
            <a:fld id="{344369E4-5DE7-46E5-874E-4FD437973785}" type="slidenum">
              <a:rPr lang="en-GB" smtClean="0"/>
              <a:pPr/>
              <a:t>14</a:t>
            </a:fld>
            <a:endParaRPr lang="en-GB" sz="1400" dirty="0"/>
          </a:p>
        </p:txBody>
      </p:sp>
    </p:spTree>
    <p:extLst>
      <p:ext uri="{BB962C8B-B14F-4D97-AF65-F5344CB8AC3E}">
        <p14:creationId xmlns:p14="http://schemas.microsoft.com/office/powerpoint/2010/main" val="12928971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ED5D77-4CB6-42C9-8CFA-DB3A5FA4F331}"/>
              </a:ext>
            </a:extLst>
          </p:cNvPr>
          <p:cNvSpPr>
            <a:spLocks noGrp="1"/>
          </p:cNvSpPr>
          <p:nvPr>
            <p:ph type="title"/>
          </p:nvPr>
        </p:nvSpPr>
        <p:spPr>
          <a:xfrm>
            <a:off x="339731" y="185056"/>
            <a:ext cx="5548080" cy="688331"/>
          </a:xfrm>
        </p:spPr>
        <p:txBody>
          <a:bodyPr/>
          <a:lstStyle/>
          <a:p>
            <a:r>
              <a:rPr lang="en-GB" dirty="0"/>
              <a:t>Diagnosis</a:t>
            </a:r>
          </a:p>
        </p:txBody>
      </p:sp>
      <p:sp>
        <p:nvSpPr>
          <p:cNvPr id="3" name="Content Placeholder 2">
            <a:extLst>
              <a:ext uri="{FF2B5EF4-FFF2-40B4-BE49-F238E27FC236}">
                <a16:creationId xmlns:a16="http://schemas.microsoft.com/office/drawing/2014/main" id="{85C45EA6-ECBF-4155-8BE1-3FE105EC95E7}"/>
              </a:ext>
            </a:extLst>
          </p:cNvPr>
          <p:cNvSpPr>
            <a:spLocks noGrp="1"/>
          </p:cNvSpPr>
          <p:nvPr>
            <p:ph idx="1"/>
          </p:nvPr>
        </p:nvSpPr>
        <p:spPr>
          <a:xfrm>
            <a:off x="320874" y="1541559"/>
            <a:ext cx="11123857" cy="4351338"/>
          </a:xfrm>
        </p:spPr>
        <p:txBody>
          <a:bodyPr vert="horz" lIns="91440" tIns="45720" rIns="91440" bIns="45720" rtlCol="0" anchor="t">
            <a:noAutofit/>
          </a:bodyPr>
          <a:lstStyle/>
          <a:p>
            <a:pPr>
              <a:lnSpc>
                <a:spcPct val="100000"/>
              </a:lnSpc>
              <a:spcBef>
                <a:spcPts val="500"/>
              </a:spcBef>
            </a:pPr>
            <a:r>
              <a:rPr lang="en-GB" dirty="0"/>
              <a:t>clinical diagnosis of mpox can be difficult as it is often confused with other infections such as chickenpox</a:t>
            </a:r>
          </a:p>
          <a:p>
            <a:pPr>
              <a:lnSpc>
                <a:spcPct val="100000"/>
              </a:lnSpc>
              <a:spcBef>
                <a:spcPts val="500"/>
              </a:spcBef>
            </a:pPr>
            <a:r>
              <a:rPr lang="en-GB" dirty="0">
                <a:hlinkClick r:id="rId3"/>
              </a:rPr>
              <a:t>case definitions</a:t>
            </a:r>
            <a:r>
              <a:rPr lang="en-GB" dirty="0"/>
              <a:t> for possible, probable, highly probable and confirmed cases have been developed, along with guidance on infection control </a:t>
            </a:r>
          </a:p>
          <a:p>
            <a:pPr>
              <a:lnSpc>
                <a:spcPct val="100000"/>
              </a:lnSpc>
              <a:spcBef>
                <a:spcPts val="500"/>
              </a:spcBef>
            </a:pPr>
            <a:r>
              <a:rPr lang="en-GB" dirty="0"/>
              <a:t>a definite diagnosis of mpox requires assessment by a health professional and specific testing in a specialist laboratory</a:t>
            </a:r>
          </a:p>
          <a:p>
            <a:pPr>
              <a:lnSpc>
                <a:spcPct val="100000"/>
              </a:lnSpc>
              <a:spcBef>
                <a:spcPts val="500"/>
              </a:spcBef>
            </a:pPr>
            <a:r>
              <a:rPr lang="en-US" dirty="0"/>
              <a:t>samples from individuals testing positive for MPXV must be sent for clade differentiation as part of ongoing surveillance and management of risk to the UK from mpox. In England, this is available from the UKHSA </a:t>
            </a:r>
            <a:r>
              <a:rPr lang="en-GB" dirty="0">
                <a:solidFill>
                  <a:srgbClr val="0070C0"/>
                </a:solidFill>
                <a:hlinkClick r:id="rId4">
                  <a:extLst>
                    <a:ext uri="{A12FA001-AC4F-418D-AE19-62706E023703}">
                      <ahyp:hlinkClr xmlns:ahyp="http://schemas.microsoft.com/office/drawing/2018/hyperlinkcolor" val="tx"/>
                    </a:ext>
                  </a:extLst>
                </a:hlinkClick>
              </a:rPr>
              <a:t>Rare and Imported Pathogens Laboratory (RIPL)</a:t>
            </a:r>
            <a:r>
              <a:rPr lang="en-GB" dirty="0">
                <a:solidFill>
                  <a:srgbClr val="0070C0"/>
                </a:solidFill>
              </a:rPr>
              <a:t>  </a:t>
            </a:r>
            <a:endParaRPr lang="en-GB" dirty="0"/>
          </a:p>
        </p:txBody>
      </p:sp>
      <p:sp>
        <p:nvSpPr>
          <p:cNvPr id="4" name="Footer Placeholder 3">
            <a:extLst>
              <a:ext uri="{FF2B5EF4-FFF2-40B4-BE49-F238E27FC236}">
                <a16:creationId xmlns:a16="http://schemas.microsoft.com/office/drawing/2014/main" id="{69D4D64A-3881-4CFC-9B6B-4BF8EE8D73BD}"/>
              </a:ext>
            </a:extLst>
          </p:cNvPr>
          <p:cNvSpPr>
            <a:spLocks noGrp="1"/>
          </p:cNvSpPr>
          <p:nvPr>
            <p:ph type="ftr" sz="quarter" idx="10"/>
          </p:nvPr>
        </p:nvSpPr>
        <p:spPr/>
        <p:txBody>
          <a:bodyPr/>
          <a:lstStyle/>
          <a:p>
            <a:r>
              <a:rPr lang="en-US" dirty="0"/>
              <a:t>mpox vaccination programme and the MVA-BN vaccine - response to an outbreak, incident or post-exposure</a:t>
            </a:r>
            <a:endParaRPr lang="en-GB" sz="1400" dirty="0"/>
          </a:p>
        </p:txBody>
      </p:sp>
      <p:sp>
        <p:nvSpPr>
          <p:cNvPr id="5" name="Slide Number Placeholder 4">
            <a:extLst>
              <a:ext uri="{FF2B5EF4-FFF2-40B4-BE49-F238E27FC236}">
                <a16:creationId xmlns:a16="http://schemas.microsoft.com/office/drawing/2014/main" id="{4ED6DB34-0B8D-418E-8930-9A884DD37295}"/>
              </a:ext>
            </a:extLst>
          </p:cNvPr>
          <p:cNvSpPr>
            <a:spLocks noGrp="1"/>
          </p:cNvSpPr>
          <p:nvPr>
            <p:ph type="sldNum" sz="quarter" idx="11"/>
          </p:nvPr>
        </p:nvSpPr>
        <p:spPr/>
        <p:txBody>
          <a:bodyPr/>
          <a:lstStyle/>
          <a:p>
            <a:fld id="{344369E4-5DE7-46E5-874E-4FD437973785}" type="slidenum">
              <a:rPr lang="en-GB" smtClean="0"/>
              <a:pPr/>
              <a:t>15</a:t>
            </a:fld>
            <a:endParaRPr lang="en-GB" sz="1400" dirty="0"/>
          </a:p>
        </p:txBody>
      </p:sp>
    </p:spTree>
    <p:extLst>
      <p:ext uri="{BB962C8B-B14F-4D97-AF65-F5344CB8AC3E}">
        <p14:creationId xmlns:p14="http://schemas.microsoft.com/office/powerpoint/2010/main" val="24835462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1B4456-7447-710B-6DFA-4CD3137DB6F4}"/>
              </a:ext>
            </a:extLst>
          </p:cNvPr>
          <p:cNvSpPr>
            <a:spLocks noGrp="1"/>
          </p:cNvSpPr>
          <p:nvPr>
            <p:ph type="title"/>
          </p:nvPr>
        </p:nvSpPr>
        <p:spPr/>
        <p:txBody>
          <a:bodyPr/>
          <a:lstStyle/>
          <a:p>
            <a:r>
              <a:rPr lang="en-GB" dirty="0"/>
              <a:t>Mpox treatment</a:t>
            </a:r>
          </a:p>
        </p:txBody>
      </p:sp>
      <p:sp>
        <p:nvSpPr>
          <p:cNvPr id="3" name="Content Placeholder 2">
            <a:extLst>
              <a:ext uri="{FF2B5EF4-FFF2-40B4-BE49-F238E27FC236}">
                <a16:creationId xmlns:a16="http://schemas.microsoft.com/office/drawing/2014/main" id="{49D68A3A-0525-9A6B-9D88-94901ADF0EB2}"/>
              </a:ext>
            </a:extLst>
          </p:cNvPr>
          <p:cNvSpPr>
            <a:spLocks noGrp="1"/>
          </p:cNvSpPr>
          <p:nvPr>
            <p:ph idx="1"/>
          </p:nvPr>
        </p:nvSpPr>
        <p:spPr/>
        <p:txBody>
          <a:bodyPr/>
          <a:lstStyle/>
          <a:p>
            <a:r>
              <a:rPr lang="en-GB" dirty="0"/>
              <a:t>mainly supportive</a:t>
            </a:r>
          </a:p>
          <a:p>
            <a:r>
              <a:rPr lang="en-GB" dirty="0"/>
              <a:t>mpox is usually mild to moderate and most of those infected will recover within a few weeks without treatment</a:t>
            </a:r>
          </a:p>
          <a:p>
            <a:r>
              <a:rPr lang="en-GB" dirty="0"/>
              <a:t>antivirals (such as cidofovir or tecovirimat) can be used to treat severe disease (or those at risk of severe disease)</a:t>
            </a:r>
          </a:p>
          <a:p>
            <a:pPr>
              <a:lnSpc>
                <a:spcPct val="100000"/>
              </a:lnSpc>
              <a:spcBef>
                <a:spcPts val="500"/>
              </a:spcBef>
            </a:pPr>
            <a:r>
              <a:rPr lang="en-GB" sz="2400" dirty="0"/>
              <a:t>people vaccinated against smallpox in childhood may experience a milder disease</a:t>
            </a:r>
          </a:p>
        </p:txBody>
      </p:sp>
      <p:sp>
        <p:nvSpPr>
          <p:cNvPr id="4" name="Footer Placeholder 3">
            <a:extLst>
              <a:ext uri="{FF2B5EF4-FFF2-40B4-BE49-F238E27FC236}">
                <a16:creationId xmlns:a16="http://schemas.microsoft.com/office/drawing/2014/main" id="{3C40F7DB-5D2E-CD19-B271-5BE437AD17F9}"/>
              </a:ext>
            </a:extLst>
          </p:cNvPr>
          <p:cNvSpPr>
            <a:spLocks noGrp="1"/>
          </p:cNvSpPr>
          <p:nvPr>
            <p:ph type="ftr" sz="quarter" idx="10"/>
          </p:nvPr>
        </p:nvSpPr>
        <p:spPr/>
        <p:txBody>
          <a:bodyPr/>
          <a:lstStyle/>
          <a:p>
            <a:r>
              <a:rPr lang="en-US" dirty="0"/>
              <a:t>mpox vaccination programme and the MVA-BN vaccine - response to an outbreak, incident or post-exposure</a:t>
            </a:r>
            <a:endParaRPr lang="en-GB" sz="1400" dirty="0"/>
          </a:p>
        </p:txBody>
      </p:sp>
      <p:sp>
        <p:nvSpPr>
          <p:cNvPr id="5" name="Slide Number Placeholder 4">
            <a:extLst>
              <a:ext uri="{FF2B5EF4-FFF2-40B4-BE49-F238E27FC236}">
                <a16:creationId xmlns:a16="http://schemas.microsoft.com/office/drawing/2014/main" id="{02FAB7DB-40F5-B485-A3D4-673D4F6FA3F5}"/>
              </a:ext>
            </a:extLst>
          </p:cNvPr>
          <p:cNvSpPr>
            <a:spLocks noGrp="1"/>
          </p:cNvSpPr>
          <p:nvPr>
            <p:ph type="sldNum" sz="quarter" idx="11"/>
          </p:nvPr>
        </p:nvSpPr>
        <p:spPr/>
        <p:txBody>
          <a:bodyPr/>
          <a:lstStyle/>
          <a:p>
            <a:fld id="{344369E4-5DE7-46E5-874E-4FD437973785}" type="slidenum">
              <a:rPr lang="en-GB" smtClean="0"/>
              <a:pPr/>
              <a:t>16</a:t>
            </a:fld>
            <a:endParaRPr lang="en-GB" sz="1400" dirty="0"/>
          </a:p>
        </p:txBody>
      </p:sp>
    </p:spTree>
    <p:extLst>
      <p:ext uri="{BB962C8B-B14F-4D97-AF65-F5344CB8AC3E}">
        <p14:creationId xmlns:p14="http://schemas.microsoft.com/office/powerpoint/2010/main" val="39261840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1B2F56-70AE-7D9A-E73A-A11A3E20108E}"/>
              </a:ext>
            </a:extLst>
          </p:cNvPr>
          <p:cNvSpPr>
            <a:spLocks noGrp="1"/>
          </p:cNvSpPr>
          <p:nvPr>
            <p:ph type="ctrTitle"/>
          </p:nvPr>
        </p:nvSpPr>
        <p:spPr/>
        <p:txBody>
          <a:bodyPr/>
          <a:lstStyle/>
          <a:p>
            <a:r>
              <a:rPr lang="en-GB" dirty="0"/>
              <a:t>Mpox epidemiology</a:t>
            </a:r>
          </a:p>
        </p:txBody>
      </p:sp>
    </p:spTree>
    <p:extLst>
      <p:ext uri="{BB962C8B-B14F-4D97-AF65-F5344CB8AC3E}">
        <p14:creationId xmlns:p14="http://schemas.microsoft.com/office/powerpoint/2010/main" val="40920511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C32990-A356-2332-B333-2289A5585A7B}"/>
              </a:ext>
            </a:extLst>
          </p:cNvPr>
          <p:cNvSpPr>
            <a:spLocks noGrp="1"/>
          </p:cNvSpPr>
          <p:nvPr>
            <p:ph type="title"/>
          </p:nvPr>
        </p:nvSpPr>
        <p:spPr/>
        <p:txBody>
          <a:bodyPr>
            <a:normAutofit/>
          </a:bodyPr>
          <a:lstStyle/>
          <a:p>
            <a:r>
              <a:rPr lang="en-GB" dirty="0"/>
              <a:t>Mpox epidemiology in the UK: clade II</a:t>
            </a:r>
          </a:p>
        </p:txBody>
      </p:sp>
      <p:sp>
        <p:nvSpPr>
          <p:cNvPr id="4" name="Footer Placeholder 3">
            <a:extLst>
              <a:ext uri="{FF2B5EF4-FFF2-40B4-BE49-F238E27FC236}">
                <a16:creationId xmlns:a16="http://schemas.microsoft.com/office/drawing/2014/main" id="{095D6A8C-9ABB-BA4B-7837-51DCED117409}"/>
              </a:ext>
            </a:extLst>
          </p:cNvPr>
          <p:cNvSpPr>
            <a:spLocks noGrp="1"/>
          </p:cNvSpPr>
          <p:nvPr>
            <p:ph type="ftr" sz="quarter" idx="10"/>
          </p:nvPr>
        </p:nvSpPr>
        <p:spPr/>
        <p:txBody>
          <a:bodyPr/>
          <a:lstStyle/>
          <a:p>
            <a:r>
              <a:rPr lang="en-US" dirty="0"/>
              <a:t>mpox vaccination programme and the MVA-BN vaccine - response to an outbreak, incident or post-exposure</a:t>
            </a:r>
          </a:p>
        </p:txBody>
      </p:sp>
      <p:sp>
        <p:nvSpPr>
          <p:cNvPr id="5" name="Slide Number Placeholder 4">
            <a:extLst>
              <a:ext uri="{FF2B5EF4-FFF2-40B4-BE49-F238E27FC236}">
                <a16:creationId xmlns:a16="http://schemas.microsoft.com/office/drawing/2014/main" id="{B4B83413-E6E0-6DC8-BF4F-B311414C6900}"/>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4" name="Content Placeholder 13">
            <a:extLst>
              <a:ext uri="{FF2B5EF4-FFF2-40B4-BE49-F238E27FC236}">
                <a16:creationId xmlns:a16="http://schemas.microsoft.com/office/drawing/2014/main" id="{E75F9DF4-14F0-AD67-4DC0-9B5816BB6366}"/>
              </a:ext>
            </a:extLst>
          </p:cNvPr>
          <p:cNvSpPr>
            <a:spLocks noGrp="1"/>
          </p:cNvSpPr>
          <p:nvPr>
            <p:ph idx="1"/>
          </p:nvPr>
        </p:nvSpPr>
        <p:spPr>
          <a:xfrm>
            <a:off x="330205" y="1606591"/>
            <a:ext cx="11236955" cy="4995176"/>
          </a:xfrm>
        </p:spPr>
        <p:txBody>
          <a:bodyPr vert="horz" lIns="91440" tIns="45720" rIns="91440" bIns="45720" rtlCol="0" anchor="t">
            <a:normAutofit fontScale="92500" lnSpcReduction="10000"/>
          </a:bodyPr>
          <a:lstStyle/>
          <a:p>
            <a:pPr>
              <a:lnSpc>
                <a:spcPct val="100000"/>
              </a:lnSpc>
              <a:spcBef>
                <a:spcPts val="500"/>
              </a:spcBef>
            </a:pPr>
            <a:r>
              <a:rPr lang="en-GB" sz="1700" dirty="0">
                <a:latin typeface="+mn-lt"/>
                <a:cs typeface="Arial"/>
              </a:rPr>
              <a:t>between 2018 and 2021, 7 cases of mpox (4 imported, 2 household contacts and one healthcare worker caring for an imported case) were seen in the UK – all clade II and associated with travel to or from countries in West Africa where mpox is endemic</a:t>
            </a:r>
          </a:p>
          <a:p>
            <a:pPr>
              <a:lnSpc>
                <a:spcPct val="100000"/>
              </a:lnSpc>
              <a:spcBef>
                <a:spcPts val="500"/>
              </a:spcBef>
            </a:pPr>
            <a:r>
              <a:rPr lang="en-GB" sz="1700" dirty="0">
                <a:latin typeface="+mn-lt"/>
                <a:cs typeface="Arial"/>
              </a:rPr>
              <a:t>rapid diagnosis, isolation, care of cases in HCID centres and quarantine/surveillance of close contacts limited further spread</a:t>
            </a:r>
          </a:p>
          <a:p>
            <a:pPr>
              <a:lnSpc>
                <a:spcPct val="100000"/>
              </a:lnSpc>
              <a:spcBef>
                <a:spcPts val="500"/>
              </a:spcBef>
            </a:pPr>
            <a:r>
              <a:rPr lang="en-GB" sz="1700" dirty="0">
                <a:latin typeface="+mn-lt"/>
                <a:cs typeface="Arial"/>
              </a:rPr>
              <a:t>post-exposure vaccination of contacts was advised</a:t>
            </a:r>
          </a:p>
          <a:p>
            <a:pPr>
              <a:lnSpc>
                <a:spcPct val="100000"/>
              </a:lnSpc>
              <a:spcBef>
                <a:spcPts val="500"/>
              </a:spcBef>
            </a:pPr>
            <a:r>
              <a:rPr lang="en-GB" sz="1700" dirty="0">
                <a:latin typeface="+mn-lt"/>
                <a:cs typeface="Arial"/>
              </a:rPr>
              <a:t>no serious consequences of disease occurred</a:t>
            </a:r>
          </a:p>
          <a:p>
            <a:pPr>
              <a:lnSpc>
                <a:spcPct val="100000"/>
              </a:lnSpc>
              <a:spcBef>
                <a:spcPts val="500"/>
              </a:spcBef>
            </a:pPr>
            <a:r>
              <a:rPr lang="en-GB" sz="1700" dirty="0">
                <a:latin typeface="+mn-lt"/>
                <a:cs typeface="Arial"/>
              </a:rPr>
              <a:t>prior to 2022, no documented community transmission of mpox had been observed in the UK</a:t>
            </a:r>
          </a:p>
          <a:p>
            <a:pPr>
              <a:lnSpc>
                <a:spcPct val="100000"/>
              </a:lnSpc>
              <a:spcBef>
                <a:spcPts val="500"/>
              </a:spcBef>
            </a:pPr>
            <a:r>
              <a:rPr lang="en-GB" sz="1700" dirty="0">
                <a:latin typeface="+mn-lt"/>
                <a:cs typeface="Arial"/>
              </a:rPr>
              <a:t>in May 2022, domestically acquired mpox cases, largely affecting gay, bisexual and other men who have sex with men (GBMSM) led to declaration of a </a:t>
            </a:r>
            <a:r>
              <a:rPr lang="en-GB" sz="1700" dirty="0">
                <a:solidFill>
                  <a:srgbClr val="0070C0"/>
                </a:solidFill>
                <a:latin typeface="+mn-lt"/>
                <a:cs typeface="Arial"/>
                <a:hlinkClick r:id="rId3">
                  <a:extLst>
                    <a:ext uri="{A12FA001-AC4F-418D-AE19-62706E023703}">
                      <ahyp:hlinkClr xmlns:ahyp="http://schemas.microsoft.com/office/drawing/2018/hyperlinkcolor" val="tx"/>
                    </a:ext>
                  </a:extLst>
                </a:hlinkClick>
              </a:rPr>
              <a:t>national incident</a:t>
            </a:r>
            <a:endParaRPr lang="en-GB" sz="1700" dirty="0">
              <a:solidFill>
                <a:srgbClr val="0070C0"/>
              </a:solidFill>
              <a:latin typeface="+mn-lt"/>
              <a:cs typeface="Arial"/>
            </a:endParaRPr>
          </a:p>
          <a:p>
            <a:pPr>
              <a:lnSpc>
                <a:spcPct val="100000"/>
              </a:lnSpc>
              <a:spcBef>
                <a:spcPts val="500"/>
              </a:spcBef>
            </a:pPr>
            <a:r>
              <a:rPr lang="en-GB" sz="1700" dirty="0">
                <a:latin typeface="+mn-lt"/>
                <a:cs typeface="Arial"/>
              </a:rPr>
              <a:t>in June 2022 an outbreak response pre-exposure vaccination programme targeting GBMSM at higher risk was introduced through sexual health services</a:t>
            </a:r>
          </a:p>
          <a:p>
            <a:pPr>
              <a:lnSpc>
                <a:spcPct val="100000"/>
              </a:lnSpc>
              <a:spcBef>
                <a:spcPts val="500"/>
              </a:spcBef>
            </a:pPr>
            <a:r>
              <a:rPr lang="en-GB" sz="1700" dirty="0">
                <a:latin typeface="+mn-lt"/>
                <a:cs typeface="Arial"/>
              </a:rPr>
              <a:t>by 31 December 2022, 3,732 confirmed and highly probable cases had been detected in the UK, mainly in males under 45 years of age in London – all clade II</a:t>
            </a:r>
          </a:p>
          <a:p>
            <a:pPr>
              <a:lnSpc>
                <a:spcPct val="100000"/>
              </a:lnSpc>
              <a:spcBef>
                <a:spcPts val="500"/>
              </a:spcBef>
            </a:pPr>
            <a:r>
              <a:rPr lang="en-GB" sz="1700" b="0" i="0" dirty="0">
                <a:solidFill>
                  <a:srgbClr val="0B0C0C"/>
                </a:solidFill>
                <a:effectLst/>
                <a:latin typeface="+mn-lt"/>
                <a:cs typeface="Arial"/>
              </a:rPr>
              <a:t>no reported deaths in the UK but significant morbidity in the majority of those admitted to hospital for clinical care, including severe pain and complications due to secondary bacterial infection</a:t>
            </a:r>
          </a:p>
          <a:p>
            <a:pPr>
              <a:lnSpc>
                <a:spcPct val="100000"/>
              </a:lnSpc>
              <a:spcBef>
                <a:spcPts val="500"/>
              </a:spcBef>
            </a:pPr>
            <a:r>
              <a:rPr lang="en-GB" sz="1700" dirty="0">
                <a:solidFill>
                  <a:srgbClr val="0B0C0C"/>
                </a:solidFill>
                <a:latin typeface="+mn-lt"/>
                <a:cs typeface="Arial"/>
              </a:rPr>
              <a:t>following behaviour modification and vaccination, the outbreak declined by September 2022, with low levels of cases continuing, both domestic and travel associated (286 cases between 1 January 2023 and 31 July 2024)</a:t>
            </a:r>
            <a:endParaRPr lang="en-GB" sz="1700" b="0" i="0" dirty="0">
              <a:solidFill>
                <a:srgbClr val="0B0C0C"/>
              </a:solidFill>
              <a:effectLst/>
              <a:latin typeface="+mn-lt"/>
              <a:cs typeface="Arial"/>
            </a:endParaRPr>
          </a:p>
        </p:txBody>
      </p:sp>
    </p:spTree>
    <p:extLst>
      <p:ext uri="{BB962C8B-B14F-4D97-AF65-F5344CB8AC3E}">
        <p14:creationId xmlns:p14="http://schemas.microsoft.com/office/powerpoint/2010/main" val="1007570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1CF006-586B-25EF-99EF-A48DF05EDCE4}"/>
              </a:ext>
            </a:extLst>
          </p:cNvPr>
          <p:cNvSpPr>
            <a:spLocks noGrp="1"/>
          </p:cNvSpPr>
          <p:nvPr>
            <p:ph type="title"/>
          </p:nvPr>
        </p:nvSpPr>
        <p:spPr/>
        <p:txBody>
          <a:bodyPr/>
          <a:lstStyle/>
          <a:p>
            <a:r>
              <a:rPr lang="en-GB" dirty="0"/>
              <a:t>Mpox epidemiology in the UK: clade II</a:t>
            </a:r>
          </a:p>
        </p:txBody>
      </p:sp>
      <p:sp>
        <p:nvSpPr>
          <p:cNvPr id="3" name="Content Placeholder 2">
            <a:extLst>
              <a:ext uri="{FF2B5EF4-FFF2-40B4-BE49-F238E27FC236}">
                <a16:creationId xmlns:a16="http://schemas.microsoft.com/office/drawing/2014/main" id="{5B5F4C2A-2E9C-6164-0345-D013A13635CA}"/>
              </a:ext>
            </a:extLst>
          </p:cNvPr>
          <p:cNvSpPr>
            <a:spLocks noGrp="1"/>
          </p:cNvSpPr>
          <p:nvPr>
            <p:ph idx="1"/>
          </p:nvPr>
        </p:nvSpPr>
        <p:spPr>
          <a:xfrm>
            <a:off x="330205" y="1774826"/>
            <a:ext cx="3289611" cy="4351338"/>
          </a:xfrm>
        </p:spPr>
        <p:txBody>
          <a:bodyPr vert="horz" lIns="91440" tIns="45720" rIns="91440" bIns="45720" rtlCol="0" anchor="t">
            <a:normAutofit/>
          </a:bodyPr>
          <a:lstStyle/>
          <a:p>
            <a:r>
              <a:rPr lang="en-GB" sz="2000" dirty="0">
                <a:latin typeface="+mn-lt"/>
              </a:rPr>
              <a:t>graph shows </a:t>
            </a:r>
            <a:r>
              <a:rPr lang="en-US" sz="2000" b="0" i="0" dirty="0">
                <a:solidFill>
                  <a:srgbClr val="0B0C0C"/>
                </a:solidFill>
                <a:effectLst/>
                <a:latin typeface="+mn-lt"/>
              </a:rPr>
              <a:t>the monthly number of cases in England in 2023 to 2025, where there were between one and 41 cases per month, (compared to the monthly high of 1,339 cases in Jul 2022)</a:t>
            </a:r>
          </a:p>
          <a:p>
            <a:r>
              <a:rPr lang="en-US" sz="2000" dirty="0">
                <a:solidFill>
                  <a:srgbClr val="0B0C0C"/>
                </a:solidFill>
                <a:latin typeface="+mn-lt"/>
                <a:cs typeface="Arial"/>
              </a:rPr>
              <a:t>updated data is published regularly and available on the </a:t>
            </a:r>
            <a:r>
              <a:rPr lang="en-US" sz="2000" dirty="0">
                <a:solidFill>
                  <a:srgbClr val="0B0C0C"/>
                </a:solidFill>
                <a:latin typeface="+mn-lt"/>
                <a:cs typeface="Arial"/>
                <a:hlinkClick r:id="rId3"/>
              </a:rPr>
              <a:t>mpox outbreak: epidemiological overview </a:t>
            </a:r>
            <a:r>
              <a:rPr lang="en-US" sz="2000" dirty="0">
                <a:solidFill>
                  <a:srgbClr val="0B0C0C"/>
                </a:solidFill>
                <a:latin typeface="+mn-lt"/>
                <a:cs typeface="Arial"/>
              </a:rPr>
              <a:t>webpage</a:t>
            </a:r>
            <a:endParaRPr lang="en-GB" sz="2000" dirty="0">
              <a:latin typeface="+mn-lt"/>
            </a:endParaRPr>
          </a:p>
        </p:txBody>
      </p:sp>
      <p:sp>
        <p:nvSpPr>
          <p:cNvPr id="4" name="Footer Placeholder 3">
            <a:extLst>
              <a:ext uri="{FF2B5EF4-FFF2-40B4-BE49-F238E27FC236}">
                <a16:creationId xmlns:a16="http://schemas.microsoft.com/office/drawing/2014/main" id="{AC31B1B9-B110-80AC-81EA-F0B5C70F72F4}"/>
              </a:ext>
            </a:extLst>
          </p:cNvPr>
          <p:cNvSpPr>
            <a:spLocks noGrp="1"/>
          </p:cNvSpPr>
          <p:nvPr>
            <p:ph type="ftr" sz="quarter" idx="10"/>
          </p:nvPr>
        </p:nvSpPr>
        <p:spPr/>
        <p:txBody>
          <a:bodyPr/>
          <a:lstStyle/>
          <a:p>
            <a:r>
              <a:rPr lang="en-US" dirty="0"/>
              <a:t>mpox vaccination programme and the MVA-BN vaccine - response to an outbreak, incident or post-exposure</a:t>
            </a:r>
            <a:endParaRPr lang="en-GB" sz="1400" dirty="0"/>
          </a:p>
        </p:txBody>
      </p:sp>
      <p:sp>
        <p:nvSpPr>
          <p:cNvPr id="5" name="Slide Number Placeholder 4">
            <a:extLst>
              <a:ext uri="{FF2B5EF4-FFF2-40B4-BE49-F238E27FC236}">
                <a16:creationId xmlns:a16="http://schemas.microsoft.com/office/drawing/2014/main" id="{147E6161-42A9-9A1D-429D-C79E982A8485}"/>
              </a:ext>
            </a:extLst>
          </p:cNvPr>
          <p:cNvSpPr>
            <a:spLocks noGrp="1"/>
          </p:cNvSpPr>
          <p:nvPr>
            <p:ph type="sldNum" sz="quarter" idx="11"/>
          </p:nvPr>
        </p:nvSpPr>
        <p:spPr/>
        <p:txBody>
          <a:bodyPr/>
          <a:lstStyle/>
          <a:p>
            <a:fld id="{344369E4-5DE7-46E5-874E-4FD437973785}" type="slidenum">
              <a:rPr lang="en-GB" smtClean="0"/>
              <a:pPr/>
              <a:t>19</a:t>
            </a:fld>
            <a:endParaRPr lang="en-GB" sz="1400" dirty="0"/>
          </a:p>
        </p:txBody>
      </p:sp>
      <p:sp>
        <p:nvSpPr>
          <p:cNvPr id="10" name="TextBox 9">
            <a:extLst>
              <a:ext uri="{FF2B5EF4-FFF2-40B4-BE49-F238E27FC236}">
                <a16:creationId xmlns:a16="http://schemas.microsoft.com/office/drawing/2014/main" id="{53C5546B-FB35-A12A-94F4-362D634C4A39}"/>
              </a:ext>
            </a:extLst>
          </p:cNvPr>
          <p:cNvSpPr txBox="1"/>
          <p:nvPr/>
        </p:nvSpPr>
        <p:spPr>
          <a:xfrm>
            <a:off x="4025590" y="1684892"/>
            <a:ext cx="7225990" cy="646331"/>
          </a:xfrm>
          <a:prstGeom prst="rect">
            <a:avLst/>
          </a:prstGeom>
          <a:noFill/>
        </p:spPr>
        <p:txBody>
          <a:bodyPr wrap="square" lIns="91440" tIns="45720" rIns="91440" bIns="45720" rtlCol="0" anchor="t">
            <a:spAutoFit/>
          </a:bodyPr>
          <a:lstStyle/>
          <a:p>
            <a:r>
              <a:rPr lang="en-GB" dirty="0"/>
              <a:t>Number of confirmed and highly probable clade IIb cases in England by month in 2023 to 2025</a:t>
            </a:r>
          </a:p>
        </p:txBody>
      </p:sp>
      <p:sp>
        <p:nvSpPr>
          <p:cNvPr id="7" name="AutoShape 4">
            <a:extLst>
              <a:ext uri="{FF2B5EF4-FFF2-40B4-BE49-F238E27FC236}">
                <a16:creationId xmlns:a16="http://schemas.microsoft.com/office/drawing/2014/main" id="{EC1B13E6-F861-64F9-B46A-7B2AB2466887}"/>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pic>
        <p:nvPicPr>
          <p:cNvPr id="8" name="Picture 7">
            <a:extLst>
              <a:ext uri="{FF2B5EF4-FFF2-40B4-BE49-F238E27FC236}">
                <a16:creationId xmlns:a16="http://schemas.microsoft.com/office/drawing/2014/main" id="{5836765F-2F8A-99CB-F4D1-7A214E589FDF}"/>
              </a:ext>
            </a:extLst>
          </p:cNvPr>
          <p:cNvPicPr>
            <a:picLocks noChangeAspect="1"/>
          </p:cNvPicPr>
          <p:nvPr/>
        </p:nvPicPr>
        <p:blipFill>
          <a:blip r:embed="rId4"/>
          <a:stretch>
            <a:fillRect/>
          </a:stretch>
        </p:blipFill>
        <p:spPr>
          <a:xfrm>
            <a:off x="4025590" y="2409053"/>
            <a:ext cx="7356001" cy="3951967"/>
          </a:xfrm>
          <a:prstGeom prst="rect">
            <a:avLst/>
          </a:prstGeom>
        </p:spPr>
      </p:pic>
    </p:spTree>
    <p:extLst>
      <p:ext uri="{BB962C8B-B14F-4D97-AF65-F5344CB8AC3E}">
        <p14:creationId xmlns:p14="http://schemas.microsoft.com/office/powerpoint/2010/main" val="19486476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349A22-A1B6-4395-857E-2F7778599FC3}"/>
              </a:ext>
            </a:extLst>
          </p:cNvPr>
          <p:cNvSpPr>
            <a:spLocks noGrp="1"/>
          </p:cNvSpPr>
          <p:nvPr>
            <p:ph type="title"/>
          </p:nvPr>
        </p:nvSpPr>
        <p:spPr/>
        <p:txBody>
          <a:bodyPr/>
          <a:lstStyle/>
          <a:p>
            <a:r>
              <a:rPr lang="en-GB" dirty="0"/>
              <a:t>Note to trainers</a:t>
            </a:r>
          </a:p>
        </p:txBody>
      </p:sp>
      <p:sp>
        <p:nvSpPr>
          <p:cNvPr id="3" name="Content Placeholder 2">
            <a:extLst>
              <a:ext uri="{FF2B5EF4-FFF2-40B4-BE49-F238E27FC236}">
                <a16:creationId xmlns:a16="http://schemas.microsoft.com/office/drawing/2014/main" id="{82C469DF-45B4-4612-A89A-3E1D6BFB7F60}"/>
              </a:ext>
            </a:extLst>
          </p:cNvPr>
          <p:cNvSpPr>
            <a:spLocks noGrp="1"/>
          </p:cNvSpPr>
          <p:nvPr>
            <p:ph idx="1"/>
          </p:nvPr>
        </p:nvSpPr>
        <p:spPr>
          <a:xfrm>
            <a:off x="330206" y="1535876"/>
            <a:ext cx="10516774" cy="4713921"/>
          </a:xfrm>
        </p:spPr>
        <p:txBody>
          <a:bodyPr vert="horz" lIns="91440" tIns="45720" rIns="91440" bIns="45720" rtlCol="0" anchor="t">
            <a:normAutofit/>
          </a:bodyPr>
          <a:lstStyle/>
          <a:p>
            <a:r>
              <a:rPr lang="en-GB" sz="2000" dirty="0">
                <a:latin typeface="Arial"/>
                <a:cs typeface="Arial"/>
              </a:rPr>
              <a:t>this slide set contains a collection of core slides for both individual use and use or adaptation during the delivery of mpox vaccination training. </a:t>
            </a:r>
            <a:r>
              <a:rPr lang="en-GB" sz="2000" b="1" dirty="0">
                <a:latin typeface="Arial"/>
                <a:cs typeface="Arial"/>
              </a:rPr>
              <a:t>Trainers should select the slides required depending on the background and experience of those they are training and according to the role they will have in mpox vaccination</a:t>
            </a:r>
          </a:p>
          <a:p>
            <a:endParaRPr lang="en-GB" sz="2000" dirty="0"/>
          </a:p>
          <a:p>
            <a:r>
              <a:rPr lang="en-GB" sz="2000" dirty="0">
                <a:latin typeface="Arial"/>
                <a:cs typeface="Arial"/>
              </a:rPr>
              <a:t>the information in this slide set was correct at time of publication. Updates to the slide set will be made in response to any changes made to the mpox vaccination programme so please check online to ensure you are using the latest version</a:t>
            </a:r>
          </a:p>
          <a:p>
            <a:pPr marL="0" indent="0">
              <a:buNone/>
            </a:pPr>
            <a:endParaRPr lang="en-GB" sz="2000" dirty="0">
              <a:latin typeface="Arial"/>
              <a:cs typeface="Arial"/>
            </a:endParaRPr>
          </a:p>
          <a:p>
            <a:r>
              <a:rPr lang="en-GB" sz="2000" dirty="0">
                <a:latin typeface="Arial"/>
                <a:cs typeface="Arial"/>
              </a:rPr>
              <a:t>please note that this slide set is for use in relation to mpox vaccination during outbreaks and incidents or for vaccination of identified individuals’ following exposure to mpox virus (MPXV). This slide set should not be used for training in relation to the routine mpox immunisation programme</a:t>
            </a:r>
            <a:endParaRPr lang="en-GB" sz="2000" dirty="0"/>
          </a:p>
        </p:txBody>
      </p:sp>
      <p:sp>
        <p:nvSpPr>
          <p:cNvPr id="4" name="Footer Placeholder 3">
            <a:extLst>
              <a:ext uri="{FF2B5EF4-FFF2-40B4-BE49-F238E27FC236}">
                <a16:creationId xmlns:a16="http://schemas.microsoft.com/office/drawing/2014/main" id="{5B79C6AD-4599-4E20-8042-28EB34C17B42}"/>
              </a:ext>
            </a:extLst>
          </p:cNvPr>
          <p:cNvSpPr>
            <a:spLocks noGrp="1"/>
          </p:cNvSpPr>
          <p:nvPr>
            <p:ph type="ftr" sz="quarter" idx="10"/>
          </p:nvPr>
        </p:nvSpPr>
        <p:spPr/>
        <p:txBody>
          <a:bodyPr/>
          <a:lstStyle/>
          <a:p>
            <a:pPr>
              <a:defRPr/>
            </a:pPr>
            <a:r>
              <a:rPr lang="en-US" dirty="0"/>
              <a:t>mpox vaccination programme and the MVA-BN vaccine - response to an outbreak, incident or post-exposure</a:t>
            </a:r>
            <a:endParaRPr kumimoji="0" lang="en-GB" sz="1400" b="0" i="0" u="none" strike="noStrike" kern="1200" cap="none" spc="0" normalizeH="0" baseline="0" noProof="0" dirty="0">
              <a:ln>
                <a:noFill/>
              </a:ln>
              <a:solidFill>
                <a:prstClr val="white"/>
              </a:solidFill>
              <a:effectLst/>
              <a:highlight>
                <a:srgbClr val="FF00FF"/>
              </a:highlight>
              <a:uLnTx/>
              <a:uFillTx/>
              <a:latin typeface="Arial" panose="020B0604020202020204" pitchFamily="34" charset="0"/>
              <a:ea typeface="+mn-ea"/>
              <a:cs typeface="Arial" panose="020B0604020202020204" pitchFamily="34" charset="0"/>
            </a:endParaRPr>
          </a:p>
        </p:txBody>
      </p:sp>
      <p:sp>
        <p:nvSpPr>
          <p:cNvPr id="5" name="Slide Number Placeholder 4">
            <a:extLst>
              <a:ext uri="{FF2B5EF4-FFF2-40B4-BE49-F238E27FC236}">
                <a16:creationId xmlns:a16="http://schemas.microsoft.com/office/drawing/2014/main" id="{C2969276-0280-407F-AF1C-151FCACCAC71}"/>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2425465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B3AB8C-FECA-9165-E958-AC06DDF1FF91}"/>
              </a:ext>
            </a:extLst>
          </p:cNvPr>
          <p:cNvSpPr>
            <a:spLocks noGrp="1"/>
          </p:cNvSpPr>
          <p:nvPr>
            <p:ph type="title"/>
          </p:nvPr>
        </p:nvSpPr>
        <p:spPr/>
        <p:txBody>
          <a:bodyPr/>
          <a:lstStyle/>
          <a:p>
            <a:r>
              <a:rPr lang="en-GB" dirty="0"/>
              <a:t>Mpox epidemiology: clade I outbreak</a:t>
            </a:r>
          </a:p>
        </p:txBody>
      </p:sp>
      <p:sp>
        <p:nvSpPr>
          <p:cNvPr id="3" name="Content Placeholder 2">
            <a:extLst>
              <a:ext uri="{FF2B5EF4-FFF2-40B4-BE49-F238E27FC236}">
                <a16:creationId xmlns:a16="http://schemas.microsoft.com/office/drawing/2014/main" id="{CD226143-B14E-AD19-04BF-8747F165B7AD}"/>
              </a:ext>
            </a:extLst>
          </p:cNvPr>
          <p:cNvSpPr>
            <a:spLocks noGrp="1"/>
          </p:cNvSpPr>
          <p:nvPr>
            <p:ph idx="1"/>
          </p:nvPr>
        </p:nvSpPr>
        <p:spPr>
          <a:xfrm>
            <a:off x="330205" y="1622426"/>
            <a:ext cx="11247682" cy="4908239"/>
          </a:xfrm>
        </p:spPr>
        <p:txBody>
          <a:bodyPr vert="horz" lIns="91440" tIns="45720" rIns="91440" bIns="45720" rtlCol="0" anchor="t">
            <a:noAutofit/>
          </a:bodyPr>
          <a:lstStyle/>
          <a:p>
            <a:pPr marL="0" indent="0">
              <a:buNone/>
            </a:pPr>
            <a:r>
              <a:rPr lang="en-GB" sz="1700" dirty="0">
                <a:latin typeface="Arial"/>
                <a:cs typeface="Arial"/>
              </a:rPr>
              <a:t>2023: DRC reported geographical expansion of mpox cases, the highest annual number of MPXV clade I cases yet and the first report of sexually transmitted MPXV clade I.</a:t>
            </a:r>
          </a:p>
          <a:p>
            <a:pPr marL="0" indent="0">
              <a:buNone/>
            </a:pPr>
            <a:r>
              <a:rPr lang="en-GB" sz="1700" dirty="0">
                <a:latin typeface="Arial"/>
                <a:cs typeface="Arial"/>
              </a:rPr>
              <a:t>2024: case rates in DRC increased further, including cases in female sex workers.</a:t>
            </a:r>
          </a:p>
          <a:p>
            <a:pPr marL="0" indent="0">
              <a:buNone/>
            </a:pPr>
            <a:r>
              <a:rPr lang="en-GB" sz="1700" dirty="0">
                <a:latin typeface="Arial"/>
                <a:cs typeface="Arial"/>
              </a:rPr>
              <a:t>New MPXV clade Ib variant identified.</a:t>
            </a:r>
          </a:p>
          <a:p>
            <a:pPr marL="0" indent="0">
              <a:buNone/>
            </a:pPr>
            <a:r>
              <a:rPr lang="en-GB" sz="1700" dirty="0">
                <a:latin typeface="Arial"/>
                <a:cs typeface="Arial"/>
              </a:rPr>
              <a:t>MPXV clade I cases reported in East Africa (previously only seen in Central Africa), including in children and heterosexual individuals.</a:t>
            </a:r>
            <a:endParaRPr lang="en-GB" sz="1700" dirty="0"/>
          </a:p>
          <a:p>
            <a:pPr marL="0" indent="0">
              <a:buNone/>
            </a:pPr>
            <a:r>
              <a:rPr lang="en-GB" sz="1700" dirty="0">
                <a:latin typeface="Arial"/>
                <a:cs typeface="Arial"/>
              </a:rPr>
              <a:t>13 Aug 24: mpox </a:t>
            </a:r>
            <a:r>
              <a:rPr lang="en-GB" sz="1700" dirty="0">
                <a:latin typeface="Arial"/>
                <a:cs typeface="Arial"/>
                <a:hlinkClick r:id="rId3"/>
              </a:rPr>
              <a:t>public health emergency of international concern</a:t>
            </a:r>
            <a:r>
              <a:rPr lang="en-GB" sz="1700" dirty="0">
                <a:latin typeface="Arial"/>
                <a:cs typeface="Arial"/>
              </a:rPr>
              <a:t> declared.</a:t>
            </a:r>
          </a:p>
          <a:p>
            <a:pPr marL="0" indent="0">
              <a:buNone/>
            </a:pPr>
            <a:r>
              <a:rPr lang="en-GB" sz="1700" dirty="0">
                <a:latin typeface="Arial"/>
                <a:cs typeface="Arial"/>
              </a:rPr>
              <a:t>15 Aug 24: first case of MPXV clade Ib in Europe reported in an individual in Sweden who had recently returned from an area of Africa experiencing large numbers of cases. </a:t>
            </a:r>
          </a:p>
          <a:p>
            <a:pPr marL="0" indent="0">
              <a:buNone/>
            </a:pPr>
            <a:r>
              <a:rPr lang="en-GB" sz="1700" dirty="0">
                <a:latin typeface="Arial"/>
                <a:cs typeface="Arial"/>
              </a:rPr>
              <a:t>23 Aug 24: first case of MPXV clade Ib in Asia reported in an individual in Thailand who had recently returned from an affected African country.</a:t>
            </a:r>
          </a:p>
          <a:p>
            <a:pPr marL="0" indent="0">
              <a:buNone/>
            </a:pPr>
            <a:r>
              <a:rPr lang="en-GB" sz="1700" dirty="0">
                <a:latin typeface="Arial"/>
                <a:cs typeface="Arial"/>
              </a:rPr>
              <a:t>Sept 24: first confirmed MPXV clade Ib case in India (following recent travel to UAE but not to the affected countries in Africa).</a:t>
            </a:r>
          </a:p>
          <a:p>
            <a:pPr marL="0" indent="0">
              <a:buNone/>
            </a:pPr>
            <a:r>
              <a:rPr lang="en-GB" sz="1700" dirty="0">
                <a:latin typeface="Arial"/>
                <a:cs typeface="Arial"/>
              </a:rPr>
              <a:t>as of 6 March 25, there have been 10 cases in England, of which all </a:t>
            </a:r>
            <a:r>
              <a:rPr lang="en-US" sz="1700" dirty="0">
                <a:latin typeface="Arial"/>
                <a:cs typeface="Arial"/>
              </a:rPr>
              <a:t>cases have direct or indirect links to travel to countries where mpox clade </a:t>
            </a:r>
            <a:r>
              <a:rPr lang="en-US" sz="1700" dirty="0" err="1">
                <a:latin typeface="Arial"/>
                <a:cs typeface="Arial"/>
              </a:rPr>
              <a:t>Ib</a:t>
            </a:r>
            <a:r>
              <a:rPr lang="en-US" sz="1700" dirty="0">
                <a:latin typeface="Arial"/>
                <a:cs typeface="Arial"/>
              </a:rPr>
              <a:t> is circulating</a:t>
            </a:r>
            <a:r>
              <a:rPr lang="en-GB" sz="1700" dirty="0">
                <a:latin typeface="Arial"/>
                <a:cs typeface="Arial"/>
              </a:rPr>
              <a:t>. Further cases with travel links to affected areas are expected to occur</a:t>
            </a:r>
          </a:p>
        </p:txBody>
      </p:sp>
      <p:sp>
        <p:nvSpPr>
          <p:cNvPr id="4" name="Footer Placeholder 3">
            <a:extLst>
              <a:ext uri="{FF2B5EF4-FFF2-40B4-BE49-F238E27FC236}">
                <a16:creationId xmlns:a16="http://schemas.microsoft.com/office/drawing/2014/main" id="{A095DBC7-F161-9443-5500-F9809EB4CDB7}"/>
              </a:ext>
            </a:extLst>
          </p:cNvPr>
          <p:cNvSpPr>
            <a:spLocks noGrp="1"/>
          </p:cNvSpPr>
          <p:nvPr>
            <p:ph type="ftr" sz="quarter" idx="10"/>
          </p:nvPr>
        </p:nvSpPr>
        <p:spPr/>
        <p:txBody>
          <a:bodyPr/>
          <a:lstStyle/>
          <a:p>
            <a:r>
              <a:rPr lang="en-US" dirty="0"/>
              <a:t>mpox vaccination programme and the MVA-BN vaccine - response to an outbreak, incident or post-exposure</a:t>
            </a:r>
            <a:endParaRPr lang="en-GB" sz="1400" dirty="0"/>
          </a:p>
        </p:txBody>
      </p:sp>
      <p:sp>
        <p:nvSpPr>
          <p:cNvPr id="5" name="Slide Number Placeholder 4">
            <a:extLst>
              <a:ext uri="{FF2B5EF4-FFF2-40B4-BE49-F238E27FC236}">
                <a16:creationId xmlns:a16="http://schemas.microsoft.com/office/drawing/2014/main" id="{37924873-A81B-3D70-A94B-20C5605DA608}"/>
              </a:ext>
            </a:extLst>
          </p:cNvPr>
          <p:cNvSpPr>
            <a:spLocks noGrp="1"/>
          </p:cNvSpPr>
          <p:nvPr>
            <p:ph type="sldNum" sz="quarter" idx="11"/>
          </p:nvPr>
        </p:nvSpPr>
        <p:spPr/>
        <p:txBody>
          <a:bodyPr/>
          <a:lstStyle/>
          <a:p>
            <a:fld id="{344369E4-5DE7-46E5-874E-4FD437973785}" type="slidenum">
              <a:rPr lang="en-GB" smtClean="0"/>
              <a:pPr/>
              <a:t>20</a:t>
            </a:fld>
            <a:endParaRPr lang="en-GB" sz="1400" dirty="0"/>
          </a:p>
        </p:txBody>
      </p:sp>
    </p:spTree>
    <p:extLst>
      <p:ext uri="{BB962C8B-B14F-4D97-AF65-F5344CB8AC3E}">
        <p14:creationId xmlns:p14="http://schemas.microsoft.com/office/powerpoint/2010/main" val="10067427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A91E09-EFA0-CFD5-A361-F30B15F07E28}"/>
              </a:ext>
            </a:extLst>
          </p:cNvPr>
          <p:cNvSpPr>
            <a:spLocks noGrp="1"/>
          </p:cNvSpPr>
          <p:nvPr>
            <p:ph type="ctrTitle"/>
          </p:nvPr>
        </p:nvSpPr>
        <p:spPr/>
        <p:txBody>
          <a:bodyPr/>
          <a:lstStyle/>
          <a:p>
            <a:r>
              <a:rPr lang="en-GB" dirty="0">
                <a:latin typeface="Arial"/>
                <a:cs typeface="Arial"/>
              </a:rPr>
              <a:t>Modified vaccinia Ankara (MVA-BN) vaccine</a:t>
            </a:r>
          </a:p>
        </p:txBody>
      </p:sp>
    </p:spTree>
    <p:extLst>
      <p:ext uri="{BB962C8B-B14F-4D97-AF65-F5344CB8AC3E}">
        <p14:creationId xmlns:p14="http://schemas.microsoft.com/office/powerpoint/2010/main" val="39425087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FD9516-1623-2862-0C38-785E2DEB310C}"/>
              </a:ext>
            </a:extLst>
          </p:cNvPr>
          <p:cNvSpPr>
            <a:spLocks noGrp="1"/>
          </p:cNvSpPr>
          <p:nvPr>
            <p:ph type="title"/>
          </p:nvPr>
        </p:nvSpPr>
        <p:spPr/>
        <p:txBody>
          <a:bodyPr/>
          <a:lstStyle/>
          <a:p>
            <a:r>
              <a:rPr lang="en-GB" dirty="0"/>
              <a:t>Smallpox vaccines</a:t>
            </a:r>
          </a:p>
        </p:txBody>
      </p:sp>
      <p:sp>
        <p:nvSpPr>
          <p:cNvPr id="3" name="Content Placeholder 2">
            <a:extLst>
              <a:ext uri="{FF2B5EF4-FFF2-40B4-BE49-F238E27FC236}">
                <a16:creationId xmlns:a16="http://schemas.microsoft.com/office/drawing/2014/main" id="{7581A15B-E69B-7534-A722-1C81759D30F9}"/>
              </a:ext>
            </a:extLst>
          </p:cNvPr>
          <p:cNvSpPr>
            <a:spLocks noGrp="1"/>
          </p:cNvSpPr>
          <p:nvPr>
            <p:ph idx="1"/>
          </p:nvPr>
        </p:nvSpPr>
        <p:spPr>
          <a:xfrm>
            <a:off x="330205" y="1774826"/>
            <a:ext cx="11221715" cy="4664024"/>
          </a:xfrm>
        </p:spPr>
        <p:txBody>
          <a:bodyPr vert="horz" lIns="91440" tIns="45720" rIns="91440" bIns="45720" rtlCol="0" anchor="t">
            <a:normAutofit fontScale="92500" lnSpcReduction="10000"/>
          </a:bodyPr>
          <a:lstStyle/>
          <a:p>
            <a:pPr marL="0" indent="0">
              <a:lnSpc>
                <a:spcPct val="100000"/>
              </a:lnSpc>
              <a:spcBef>
                <a:spcPts val="500"/>
              </a:spcBef>
              <a:buNone/>
            </a:pPr>
            <a:r>
              <a:rPr lang="en-GB" sz="2200" dirty="0">
                <a:latin typeface="Arial"/>
                <a:cs typeface="Arial"/>
              </a:rPr>
              <a:t>First and second generation live smallpox vaccines have historically been used for population-level and targeted occupational health-related immunisation programmes for smallpox in the UK.</a:t>
            </a:r>
          </a:p>
          <a:p>
            <a:pPr marL="0" indent="0">
              <a:lnSpc>
                <a:spcPct val="100000"/>
              </a:lnSpc>
              <a:spcBef>
                <a:spcPts val="500"/>
              </a:spcBef>
              <a:buNone/>
            </a:pPr>
            <a:r>
              <a:rPr lang="en-GB" sz="2200" dirty="0"/>
              <a:t>These vaccines are no longer available in the UK and have been replaced by newer, third generation smallpox vaccines, including the modified vaccinia Ankara (MVA-BN) which have a much-improved safety profile. </a:t>
            </a:r>
          </a:p>
          <a:p>
            <a:pPr marL="0" indent="0">
              <a:lnSpc>
                <a:spcPct val="100000"/>
              </a:lnSpc>
              <a:spcBef>
                <a:spcPts val="500"/>
              </a:spcBef>
              <a:buNone/>
            </a:pPr>
            <a:r>
              <a:rPr lang="en-GB" sz="2200" dirty="0">
                <a:latin typeface="Arial"/>
                <a:cs typeface="Arial"/>
              </a:rPr>
              <a:t>MVA-BN vaccine licensed in Europe (as Imvanex®) by the European Medicines Agency EMA for the prevention of smallpox in 2013.</a:t>
            </a:r>
          </a:p>
          <a:p>
            <a:pPr marL="0" indent="0">
              <a:lnSpc>
                <a:spcPct val="100000"/>
              </a:lnSpc>
              <a:spcBef>
                <a:spcPts val="500"/>
              </a:spcBef>
              <a:buNone/>
            </a:pPr>
            <a:r>
              <a:rPr lang="en-GB" sz="2200" dirty="0">
                <a:latin typeface="Arial"/>
                <a:cs typeface="Arial"/>
              </a:rPr>
              <a:t>September 2019: the US Food and Drug Administration (FDA) approved MVA-BN vaccine (known in US as Jynneos®) for the prevention of mpox as well as smallpox.</a:t>
            </a:r>
          </a:p>
          <a:p>
            <a:pPr marL="0" indent="0">
              <a:lnSpc>
                <a:spcPct val="100000"/>
              </a:lnSpc>
              <a:spcBef>
                <a:spcPts val="500"/>
              </a:spcBef>
              <a:buNone/>
            </a:pPr>
            <a:r>
              <a:rPr lang="en-GB" sz="2200" dirty="0">
                <a:latin typeface="Arial"/>
                <a:cs typeface="Arial"/>
              </a:rPr>
              <a:t>September 2022: MVA-BN vaccine approved by the Medicines and Healthcare products Regulatory Agency (MHRA) for immunisation against mpox (regardless of MPXV clade).</a:t>
            </a:r>
          </a:p>
          <a:p>
            <a:pPr marL="0" indent="0">
              <a:lnSpc>
                <a:spcPct val="100000"/>
              </a:lnSpc>
              <a:spcBef>
                <a:spcPts val="500"/>
              </a:spcBef>
              <a:buNone/>
            </a:pPr>
            <a:r>
              <a:rPr lang="en-GB" sz="2200" dirty="0">
                <a:latin typeface="Arial"/>
                <a:cs typeface="Arial"/>
              </a:rPr>
              <a:t>September 2024: MVA-BN license extended by EMA in Europe to include vaccination against mpox and for adolescents from 12 years of age. </a:t>
            </a:r>
          </a:p>
          <a:p>
            <a:pPr marL="0" indent="0">
              <a:lnSpc>
                <a:spcPct val="100000"/>
              </a:lnSpc>
              <a:spcBef>
                <a:spcPts val="500"/>
              </a:spcBef>
              <a:buNone/>
            </a:pPr>
            <a:r>
              <a:rPr lang="en-GB" sz="2200" dirty="0">
                <a:latin typeface="Arial"/>
                <a:cs typeface="Arial"/>
              </a:rPr>
              <a:t>MVA-BN vaccine has been used in the UK in response to previous mpox incidents.</a:t>
            </a:r>
          </a:p>
          <a:p>
            <a:endParaRPr lang="en-GB" dirty="0"/>
          </a:p>
        </p:txBody>
      </p:sp>
      <p:sp>
        <p:nvSpPr>
          <p:cNvPr id="4" name="Footer Placeholder 3">
            <a:extLst>
              <a:ext uri="{FF2B5EF4-FFF2-40B4-BE49-F238E27FC236}">
                <a16:creationId xmlns:a16="http://schemas.microsoft.com/office/drawing/2014/main" id="{E591EC31-3017-211E-DD88-08C38B0D61AE}"/>
              </a:ext>
            </a:extLst>
          </p:cNvPr>
          <p:cNvSpPr>
            <a:spLocks noGrp="1"/>
          </p:cNvSpPr>
          <p:nvPr>
            <p:ph type="ftr" sz="quarter" idx="10"/>
          </p:nvPr>
        </p:nvSpPr>
        <p:spPr/>
        <p:txBody>
          <a:bodyPr/>
          <a:lstStyle/>
          <a:p>
            <a:r>
              <a:rPr lang="en-US" dirty="0"/>
              <a:t>mpox vaccination programme and the MVA-BN vaccine - response to an outbreak, incident or post-exposure</a:t>
            </a:r>
            <a:endParaRPr lang="en-GB" sz="1400" dirty="0"/>
          </a:p>
        </p:txBody>
      </p:sp>
      <p:sp>
        <p:nvSpPr>
          <p:cNvPr id="5" name="Slide Number Placeholder 4">
            <a:extLst>
              <a:ext uri="{FF2B5EF4-FFF2-40B4-BE49-F238E27FC236}">
                <a16:creationId xmlns:a16="http://schemas.microsoft.com/office/drawing/2014/main" id="{ED7190CE-BA84-91A5-4225-BA8B44441635}"/>
              </a:ext>
            </a:extLst>
          </p:cNvPr>
          <p:cNvSpPr>
            <a:spLocks noGrp="1"/>
          </p:cNvSpPr>
          <p:nvPr>
            <p:ph type="sldNum" sz="quarter" idx="11"/>
          </p:nvPr>
        </p:nvSpPr>
        <p:spPr/>
        <p:txBody>
          <a:bodyPr/>
          <a:lstStyle/>
          <a:p>
            <a:fld id="{344369E4-5DE7-46E5-874E-4FD437973785}" type="slidenum">
              <a:rPr lang="en-GB" smtClean="0"/>
              <a:pPr/>
              <a:t>22</a:t>
            </a:fld>
            <a:endParaRPr lang="en-GB" sz="1400" dirty="0"/>
          </a:p>
        </p:txBody>
      </p:sp>
    </p:spTree>
    <p:extLst>
      <p:ext uri="{BB962C8B-B14F-4D97-AF65-F5344CB8AC3E}">
        <p14:creationId xmlns:p14="http://schemas.microsoft.com/office/powerpoint/2010/main" val="25520324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A03B1C-F4EB-162F-3D2F-89408BD11F79}"/>
              </a:ext>
            </a:extLst>
          </p:cNvPr>
          <p:cNvSpPr>
            <a:spLocks noGrp="1"/>
          </p:cNvSpPr>
          <p:nvPr>
            <p:ph type="title"/>
          </p:nvPr>
        </p:nvSpPr>
        <p:spPr/>
        <p:txBody>
          <a:bodyPr/>
          <a:lstStyle/>
          <a:p>
            <a:r>
              <a:rPr lang="en-GB" dirty="0"/>
              <a:t>MVA-BN vaccine</a:t>
            </a:r>
            <a:endParaRPr lang="en-US" dirty="0"/>
          </a:p>
        </p:txBody>
      </p:sp>
      <p:sp>
        <p:nvSpPr>
          <p:cNvPr id="3" name="Content Placeholder 2">
            <a:extLst>
              <a:ext uri="{FF2B5EF4-FFF2-40B4-BE49-F238E27FC236}">
                <a16:creationId xmlns:a16="http://schemas.microsoft.com/office/drawing/2014/main" id="{E186172F-E148-7018-8CBE-06F646C20261}"/>
              </a:ext>
            </a:extLst>
          </p:cNvPr>
          <p:cNvSpPr>
            <a:spLocks noGrp="1"/>
          </p:cNvSpPr>
          <p:nvPr>
            <p:ph idx="1"/>
          </p:nvPr>
        </p:nvSpPr>
        <p:spPr>
          <a:xfrm>
            <a:off x="330205" y="1596787"/>
            <a:ext cx="9182285" cy="4653887"/>
          </a:xfrm>
        </p:spPr>
        <p:txBody>
          <a:bodyPr vert="horz" lIns="91440" tIns="45720" rIns="91440" bIns="45720" rtlCol="0" anchor="t">
            <a:normAutofit lnSpcReduction="10000"/>
          </a:bodyPr>
          <a:lstStyle/>
          <a:p>
            <a:pPr>
              <a:buFont typeface="Arial" pitchFamily="34" charset="0"/>
              <a:buChar char="•"/>
            </a:pPr>
            <a:r>
              <a:rPr lang="en-GB" dirty="0"/>
              <a:t>product name: Imvanex® (European brand name) or Jynneos® (US brand name)</a:t>
            </a:r>
          </a:p>
          <a:p>
            <a:pPr>
              <a:buFont typeface="Arial" pitchFamily="34" charset="0"/>
              <a:buChar char="•"/>
            </a:pPr>
            <a:r>
              <a:rPr lang="en-GB" dirty="0"/>
              <a:t>vaccine type: </a:t>
            </a:r>
            <a:r>
              <a:rPr lang="en-GB" sz="2400" dirty="0"/>
              <a:t>live modified vaccinia Ankara (MVA) </a:t>
            </a:r>
            <a:r>
              <a:rPr lang="en-GB" dirty="0"/>
              <a:t>vaccine</a:t>
            </a:r>
          </a:p>
          <a:p>
            <a:r>
              <a:rPr lang="en-GB" dirty="0"/>
              <a:t>manufacturer: </a:t>
            </a:r>
            <a:r>
              <a:rPr lang="en-GB" sz="2400" dirty="0"/>
              <a:t>Bavarian Nordic (BN)</a:t>
            </a:r>
            <a:endParaRPr lang="en-GB" dirty="0"/>
          </a:p>
          <a:p>
            <a:pPr>
              <a:buFont typeface="Arial" pitchFamily="34" charset="0"/>
              <a:buChar char="•"/>
            </a:pPr>
            <a:r>
              <a:rPr lang="en-GB" dirty="0"/>
              <a:t>pharmaceutical form: suspension for injection (light yellow to pale white, milky suspension) </a:t>
            </a:r>
          </a:p>
          <a:p>
            <a:pPr>
              <a:buFont typeface="Arial" pitchFamily="34" charset="0"/>
              <a:buChar char="•"/>
            </a:pPr>
            <a:r>
              <a:rPr lang="en-GB" dirty="0">
                <a:latin typeface="Arial"/>
                <a:cs typeface="Arial"/>
              </a:rPr>
              <a:t>route and volume: 0.5ml intramuscular (IM) or subcutaneous (SC). Fractional doses of 0.1ml intradermally (ID) during periods of supply constraints as per the Green Book </a:t>
            </a:r>
            <a:r>
              <a:rPr lang="en-GB" dirty="0">
                <a:latin typeface="Arial"/>
                <a:cs typeface="Arial"/>
                <a:hlinkClick r:id="rId3"/>
              </a:rPr>
              <a:t>chapter 29</a:t>
            </a:r>
            <a:endParaRPr lang="en-GB" dirty="0">
              <a:latin typeface="Arial"/>
              <a:cs typeface="Arial"/>
            </a:endParaRPr>
          </a:p>
          <a:p>
            <a:pPr>
              <a:buFont typeface="Arial" pitchFamily="34" charset="0"/>
              <a:buChar char="•"/>
            </a:pPr>
            <a:r>
              <a:rPr lang="en-GB" dirty="0"/>
              <a:t>presentation: 0.5ml vial</a:t>
            </a:r>
          </a:p>
          <a:p>
            <a:pPr>
              <a:buFont typeface="Arial" pitchFamily="34" charset="0"/>
              <a:buChar char="•"/>
            </a:pPr>
            <a:r>
              <a:rPr lang="en-GB" dirty="0"/>
              <a:t>storage: </a:t>
            </a:r>
            <a:r>
              <a:rPr lang="en-US" dirty="0"/>
              <a:t>after thawing, store for up to 8 weeks at 2°C to 8°C in the original package to protect from light</a:t>
            </a:r>
            <a:endParaRPr lang="en-GB" dirty="0"/>
          </a:p>
          <a:p>
            <a:pPr marL="0" indent="0">
              <a:buNone/>
            </a:pPr>
            <a:endParaRPr lang="en-GB" dirty="0"/>
          </a:p>
          <a:p>
            <a:pPr marL="0" indent="0">
              <a:buNone/>
            </a:pPr>
            <a:endParaRPr lang="en-US" dirty="0"/>
          </a:p>
        </p:txBody>
      </p:sp>
      <p:sp>
        <p:nvSpPr>
          <p:cNvPr id="4" name="Footer Placeholder 3">
            <a:extLst>
              <a:ext uri="{FF2B5EF4-FFF2-40B4-BE49-F238E27FC236}">
                <a16:creationId xmlns:a16="http://schemas.microsoft.com/office/drawing/2014/main" id="{0F14330C-9DD9-554E-A240-BA7E90601D1D}"/>
              </a:ext>
            </a:extLst>
          </p:cNvPr>
          <p:cNvSpPr>
            <a:spLocks noGrp="1"/>
          </p:cNvSpPr>
          <p:nvPr>
            <p:ph type="ftr" sz="quarter" idx="10"/>
          </p:nvPr>
        </p:nvSpPr>
        <p:spPr/>
        <p:txBody>
          <a:bodyPr/>
          <a:lstStyle/>
          <a:p>
            <a:r>
              <a:rPr lang="en-US" dirty="0"/>
              <a:t>mpox vaccination programme and the MVA-BN vaccine - response to an outbreak, incident or post-exposure</a:t>
            </a:r>
          </a:p>
        </p:txBody>
      </p:sp>
      <p:sp>
        <p:nvSpPr>
          <p:cNvPr id="5" name="Slide Number Placeholder 4">
            <a:extLst>
              <a:ext uri="{FF2B5EF4-FFF2-40B4-BE49-F238E27FC236}">
                <a16:creationId xmlns:a16="http://schemas.microsoft.com/office/drawing/2014/main" id="{AD3A7404-8FC7-9F51-7705-FE1B238310DC}"/>
              </a:ext>
            </a:extLst>
          </p:cNvPr>
          <p:cNvSpPr>
            <a:spLocks noGrp="1"/>
          </p:cNvSpPr>
          <p:nvPr>
            <p:ph type="sldNum" sz="quarter" idx="11"/>
          </p:nvPr>
        </p:nvSpPr>
        <p:spPr/>
        <p:txBody>
          <a:bodyPr/>
          <a:lstStyle/>
          <a:p>
            <a:fld id="{344369E4-5DE7-46E5-874E-4FD437973785}" type="slidenum">
              <a:rPr lang="en-GB" smtClean="0"/>
              <a:pPr/>
              <a:t>23</a:t>
            </a:fld>
            <a:endParaRPr lang="en-GB" sz="1400" dirty="0"/>
          </a:p>
        </p:txBody>
      </p:sp>
      <p:pic>
        <p:nvPicPr>
          <p:cNvPr id="6" name="Picture 5">
            <a:extLst>
              <a:ext uri="{FF2B5EF4-FFF2-40B4-BE49-F238E27FC236}">
                <a16:creationId xmlns:a16="http://schemas.microsoft.com/office/drawing/2014/main" id="{54AF7088-6EE7-0C50-447E-B0417E48E92A}"/>
              </a:ext>
            </a:extLst>
          </p:cNvPr>
          <p:cNvPicPr>
            <a:picLocks noChangeAspect="1"/>
          </p:cNvPicPr>
          <p:nvPr/>
        </p:nvPicPr>
        <p:blipFill>
          <a:blip r:embed="rId4"/>
          <a:stretch>
            <a:fillRect/>
          </a:stretch>
        </p:blipFill>
        <p:spPr>
          <a:xfrm>
            <a:off x="9557657" y="1596787"/>
            <a:ext cx="1185416" cy="2806759"/>
          </a:xfrm>
          <a:prstGeom prst="rect">
            <a:avLst/>
          </a:prstGeom>
        </p:spPr>
      </p:pic>
      <p:pic>
        <p:nvPicPr>
          <p:cNvPr id="7" name="Picture 3">
            <a:extLst>
              <a:ext uri="{FF2B5EF4-FFF2-40B4-BE49-F238E27FC236}">
                <a16:creationId xmlns:a16="http://schemas.microsoft.com/office/drawing/2014/main" id="{19266F82-5759-B9EA-8423-61FD7AC32221}"/>
              </a:ext>
            </a:extLst>
          </p:cNvPr>
          <p:cNvPicPr>
            <a:picLocks noChangeAspect="1" noChangeArrowheads="1"/>
          </p:cNvPicPr>
          <p:nvPr/>
        </p:nvPicPr>
        <p:blipFill>
          <a:blip r:embed="rId5" cstate="print"/>
          <a:srcRect/>
          <a:stretch>
            <a:fillRect/>
          </a:stretch>
        </p:blipFill>
        <p:spPr bwMode="auto">
          <a:xfrm>
            <a:off x="10845806" y="1596786"/>
            <a:ext cx="1187977" cy="2806759"/>
          </a:xfrm>
          <a:prstGeom prst="rect">
            <a:avLst/>
          </a:prstGeom>
          <a:noFill/>
          <a:ln w="9525">
            <a:noFill/>
            <a:miter lim="800000"/>
            <a:headEnd/>
            <a:tailEnd/>
          </a:ln>
        </p:spPr>
      </p:pic>
    </p:spTree>
    <p:extLst>
      <p:ext uri="{BB962C8B-B14F-4D97-AF65-F5344CB8AC3E}">
        <p14:creationId xmlns:p14="http://schemas.microsoft.com/office/powerpoint/2010/main" val="14775556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2D94CC-5CEA-32E1-7B5F-5B81B66C801E}"/>
              </a:ext>
            </a:extLst>
          </p:cNvPr>
          <p:cNvSpPr>
            <a:spLocks noGrp="1"/>
          </p:cNvSpPr>
          <p:nvPr>
            <p:ph type="title"/>
          </p:nvPr>
        </p:nvSpPr>
        <p:spPr/>
        <p:txBody>
          <a:bodyPr/>
          <a:lstStyle/>
          <a:p>
            <a:r>
              <a:rPr lang="en-GB" dirty="0"/>
              <a:t>MVA-BN vaccine product excipients</a:t>
            </a:r>
          </a:p>
        </p:txBody>
      </p:sp>
      <p:sp>
        <p:nvSpPr>
          <p:cNvPr id="3" name="Content Placeholder 2">
            <a:extLst>
              <a:ext uri="{FF2B5EF4-FFF2-40B4-BE49-F238E27FC236}">
                <a16:creationId xmlns:a16="http://schemas.microsoft.com/office/drawing/2014/main" id="{AAEAC31D-063B-7907-4FAC-94C2B74116D1}"/>
              </a:ext>
            </a:extLst>
          </p:cNvPr>
          <p:cNvSpPr>
            <a:spLocks noGrp="1"/>
          </p:cNvSpPr>
          <p:nvPr>
            <p:ph idx="1"/>
          </p:nvPr>
        </p:nvSpPr>
        <p:spPr/>
        <p:txBody>
          <a:bodyPr/>
          <a:lstStyle/>
          <a:p>
            <a:pPr marL="0" indent="0">
              <a:buNone/>
            </a:pPr>
            <a:r>
              <a:rPr lang="en-GB" dirty="0"/>
              <a:t>Active ingredient: Modified Vaccinia Ankara – Bavarian Nordic Live virus</a:t>
            </a:r>
          </a:p>
          <a:p>
            <a:pPr marL="0" indent="0">
              <a:buNone/>
            </a:pPr>
            <a:endParaRPr lang="en-US" dirty="0"/>
          </a:p>
          <a:p>
            <a:pPr marL="0" indent="0">
              <a:buNone/>
            </a:pPr>
            <a:r>
              <a:rPr lang="en-US" dirty="0"/>
              <a:t>Other ingredients: </a:t>
            </a:r>
          </a:p>
          <a:p>
            <a:r>
              <a:rPr lang="en-US" dirty="0"/>
              <a:t>trometamol </a:t>
            </a:r>
          </a:p>
          <a:p>
            <a:r>
              <a:rPr lang="en-US" dirty="0"/>
              <a:t>sodium chloride </a:t>
            </a:r>
          </a:p>
          <a:p>
            <a:r>
              <a:rPr lang="en-US" dirty="0"/>
              <a:t>water for injections</a:t>
            </a:r>
          </a:p>
          <a:p>
            <a:pPr marL="0" indent="0">
              <a:buNone/>
            </a:pPr>
            <a:endParaRPr lang="en-US" dirty="0"/>
          </a:p>
          <a:p>
            <a:pPr marL="0" indent="0">
              <a:buNone/>
            </a:pPr>
            <a:r>
              <a:rPr lang="en-US" dirty="0"/>
              <a:t>Trace residues of chicken protein, benzonase, gentamicin and ciprofloxacin may also be present from the manufacturing process</a:t>
            </a:r>
            <a:endParaRPr lang="en-GB" dirty="0"/>
          </a:p>
        </p:txBody>
      </p:sp>
      <p:sp>
        <p:nvSpPr>
          <p:cNvPr id="4" name="Footer Placeholder 3">
            <a:extLst>
              <a:ext uri="{FF2B5EF4-FFF2-40B4-BE49-F238E27FC236}">
                <a16:creationId xmlns:a16="http://schemas.microsoft.com/office/drawing/2014/main" id="{659793F1-7F9C-DEEC-9C58-96C8E88A9B56}"/>
              </a:ext>
            </a:extLst>
          </p:cNvPr>
          <p:cNvSpPr>
            <a:spLocks noGrp="1"/>
          </p:cNvSpPr>
          <p:nvPr>
            <p:ph type="ftr" sz="quarter" idx="10"/>
          </p:nvPr>
        </p:nvSpPr>
        <p:spPr/>
        <p:txBody>
          <a:bodyPr/>
          <a:lstStyle/>
          <a:p>
            <a:r>
              <a:rPr lang="en-US" dirty="0"/>
              <a:t>mpox vaccination programme and the MVA-BN vaccine - response to an outbreak, incident or post-exposure</a:t>
            </a:r>
            <a:endParaRPr lang="en-GB" sz="1400" dirty="0"/>
          </a:p>
        </p:txBody>
      </p:sp>
      <p:sp>
        <p:nvSpPr>
          <p:cNvPr id="5" name="Slide Number Placeholder 4">
            <a:extLst>
              <a:ext uri="{FF2B5EF4-FFF2-40B4-BE49-F238E27FC236}">
                <a16:creationId xmlns:a16="http://schemas.microsoft.com/office/drawing/2014/main" id="{04D1AF43-781F-A684-FFD5-C76F09222B64}"/>
              </a:ext>
            </a:extLst>
          </p:cNvPr>
          <p:cNvSpPr>
            <a:spLocks noGrp="1"/>
          </p:cNvSpPr>
          <p:nvPr>
            <p:ph type="sldNum" sz="quarter" idx="11"/>
          </p:nvPr>
        </p:nvSpPr>
        <p:spPr/>
        <p:txBody>
          <a:bodyPr/>
          <a:lstStyle/>
          <a:p>
            <a:fld id="{344369E4-5DE7-46E5-874E-4FD437973785}" type="slidenum">
              <a:rPr lang="en-GB" smtClean="0"/>
              <a:pPr/>
              <a:t>24</a:t>
            </a:fld>
            <a:endParaRPr lang="en-GB" sz="1400" dirty="0"/>
          </a:p>
        </p:txBody>
      </p:sp>
    </p:spTree>
    <p:extLst>
      <p:ext uri="{BB962C8B-B14F-4D97-AF65-F5344CB8AC3E}">
        <p14:creationId xmlns:p14="http://schemas.microsoft.com/office/powerpoint/2010/main" val="8256533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88B77D-D348-5316-DD4E-7D51A82346E0}"/>
              </a:ext>
            </a:extLst>
          </p:cNvPr>
          <p:cNvSpPr>
            <a:spLocks noGrp="1"/>
          </p:cNvSpPr>
          <p:nvPr>
            <p:ph type="title"/>
          </p:nvPr>
        </p:nvSpPr>
        <p:spPr/>
        <p:txBody>
          <a:bodyPr/>
          <a:lstStyle/>
          <a:p>
            <a:r>
              <a:rPr lang="en-GB" dirty="0"/>
              <a:t>MVA-BN vaccine</a:t>
            </a:r>
          </a:p>
        </p:txBody>
      </p:sp>
      <p:sp>
        <p:nvSpPr>
          <p:cNvPr id="3" name="Content Placeholder 2">
            <a:extLst>
              <a:ext uri="{FF2B5EF4-FFF2-40B4-BE49-F238E27FC236}">
                <a16:creationId xmlns:a16="http://schemas.microsoft.com/office/drawing/2014/main" id="{BD266456-D30F-D4BA-25E2-3C5C62C4DAC5}"/>
              </a:ext>
            </a:extLst>
          </p:cNvPr>
          <p:cNvSpPr>
            <a:spLocks noGrp="1"/>
          </p:cNvSpPr>
          <p:nvPr>
            <p:ph idx="1"/>
          </p:nvPr>
        </p:nvSpPr>
        <p:spPr>
          <a:xfrm>
            <a:off x="330205" y="1793876"/>
            <a:ext cx="11123857" cy="4351338"/>
          </a:xfrm>
        </p:spPr>
        <p:txBody>
          <a:bodyPr vert="horz" lIns="91440" tIns="45720" rIns="91440" bIns="45720" rtlCol="0" anchor="t">
            <a:normAutofit fontScale="92500" lnSpcReduction="10000"/>
          </a:bodyPr>
          <a:lstStyle/>
          <a:p>
            <a:pPr>
              <a:lnSpc>
                <a:spcPct val="110000"/>
              </a:lnSpc>
              <a:spcBef>
                <a:spcPts val="400"/>
              </a:spcBef>
            </a:pPr>
            <a:r>
              <a:rPr lang="en-GB" dirty="0">
                <a:latin typeface="Arial"/>
                <a:cs typeface="Arial"/>
              </a:rPr>
              <a:t>the virus used </a:t>
            </a:r>
            <a:r>
              <a:rPr lang="en-GB" sz="2400" dirty="0">
                <a:latin typeface="Arial"/>
                <a:cs typeface="Arial"/>
              </a:rPr>
              <a:t>in </a:t>
            </a:r>
            <a:r>
              <a:rPr lang="en-GB" dirty="0">
                <a:latin typeface="Arial"/>
                <a:cs typeface="Arial"/>
              </a:rPr>
              <a:t>the vaccine is attenuated </a:t>
            </a:r>
            <a:r>
              <a:rPr lang="en-GB" sz="2400" dirty="0">
                <a:latin typeface="Arial"/>
                <a:cs typeface="Arial"/>
              </a:rPr>
              <a:t>(</a:t>
            </a:r>
            <a:r>
              <a:rPr lang="en-GB" dirty="0">
                <a:latin typeface="Arial"/>
                <a:cs typeface="Arial"/>
              </a:rPr>
              <a:t>weakened</a:t>
            </a:r>
            <a:r>
              <a:rPr lang="en-GB" sz="2400" dirty="0">
                <a:latin typeface="Arial"/>
                <a:cs typeface="Arial"/>
              </a:rPr>
              <a:t>) </a:t>
            </a:r>
            <a:r>
              <a:rPr lang="en-GB" dirty="0">
                <a:latin typeface="Arial"/>
                <a:cs typeface="Arial"/>
              </a:rPr>
              <a:t>through multiple passages </a:t>
            </a:r>
            <a:r>
              <a:rPr lang="en-GB" sz="2400" dirty="0">
                <a:latin typeface="Arial"/>
                <a:cs typeface="Arial"/>
              </a:rPr>
              <a:t>(</a:t>
            </a:r>
            <a:r>
              <a:rPr lang="en-GB" dirty="0">
                <a:latin typeface="Arial"/>
                <a:cs typeface="Arial"/>
              </a:rPr>
              <a:t>repeated growth cycles of the cells on a culture) in chicken embryo fibroblast cells </a:t>
            </a:r>
            <a:endParaRPr lang="en-US" dirty="0"/>
          </a:p>
          <a:p>
            <a:pPr>
              <a:lnSpc>
                <a:spcPct val="110000"/>
              </a:lnSpc>
              <a:spcBef>
                <a:spcPts val="400"/>
              </a:spcBef>
            </a:pPr>
            <a:r>
              <a:rPr lang="en-GB" dirty="0">
                <a:latin typeface="Arial"/>
                <a:cs typeface="Arial"/>
              </a:rPr>
              <a:t>this leads to a substantial loss of its genome (genetic information) </a:t>
            </a:r>
            <a:r>
              <a:rPr lang="en-GB" sz="2400" dirty="0">
                <a:latin typeface="Arial"/>
                <a:cs typeface="Arial"/>
              </a:rPr>
              <a:t>and </a:t>
            </a:r>
            <a:r>
              <a:rPr lang="en-GB" dirty="0">
                <a:latin typeface="Arial"/>
                <a:cs typeface="Arial"/>
              </a:rPr>
              <a:t>many of the known immune evasion (ability </a:t>
            </a:r>
            <a:r>
              <a:rPr lang="en-GB" sz="2400" dirty="0">
                <a:latin typeface="Arial"/>
                <a:cs typeface="Arial"/>
              </a:rPr>
              <a:t>to </a:t>
            </a:r>
            <a:r>
              <a:rPr lang="en-GB" dirty="0">
                <a:latin typeface="Arial"/>
                <a:cs typeface="Arial"/>
              </a:rPr>
              <a:t>avoid detection by </a:t>
            </a:r>
            <a:r>
              <a:rPr lang="en-GB" sz="2400" dirty="0">
                <a:latin typeface="Arial"/>
                <a:cs typeface="Arial"/>
              </a:rPr>
              <a:t>the </a:t>
            </a:r>
            <a:r>
              <a:rPr lang="en-GB" dirty="0">
                <a:latin typeface="Arial"/>
                <a:cs typeface="Arial"/>
              </a:rPr>
              <a:t>immune system) </a:t>
            </a:r>
            <a:r>
              <a:rPr lang="en-GB" sz="2400" dirty="0">
                <a:latin typeface="Arial"/>
                <a:cs typeface="Arial"/>
              </a:rPr>
              <a:t>and </a:t>
            </a:r>
            <a:r>
              <a:rPr lang="en-GB" dirty="0">
                <a:latin typeface="Arial"/>
                <a:cs typeface="Arial"/>
              </a:rPr>
              <a:t>virulence (ability of </a:t>
            </a:r>
            <a:r>
              <a:rPr lang="en-GB" sz="2400" dirty="0">
                <a:latin typeface="Arial"/>
                <a:cs typeface="Arial"/>
              </a:rPr>
              <a:t>the </a:t>
            </a:r>
            <a:r>
              <a:rPr lang="en-GB" dirty="0">
                <a:latin typeface="Arial"/>
                <a:cs typeface="Arial"/>
              </a:rPr>
              <a:t>virus to cause damage </a:t>
            </a:r>
            <a:r>
              <a:rPr lang="en-GB" sz="2400" dirty="0">
                <a:latin typeface="Arial"/>
                <a:cs typeface="Arial"/>
              </a:rPr>
              <a:t>in </a:t>
            </a:r>
            <a:r>
              <a:rPr lang="en-GB" dirty="0">
                <a:latin typeface="Arial"/>
                <a:cs typeface="Arial"/>
              </a:rPr>
              <a:t>the body) factors are not encoded </a:t>
            </a:r>
            <a:endParaRPr lang="en-GB" dirty="0"/>
          </a:p>
          <a:p>
            <a:pPr>
              <a:lnSpc>
                <a:spcPct val="110000"/>
              </a:lnSpc>
              <a:spcBef>
                <a:spcPts val="400"/>
              </a:spcBef>
            </a:pPr>
            <a:r>
              <a:rPr lang="en-GB" sz="2400" dirty="0">
                <a:latin typeface="Arial"/>
                <a:cs typeface="Arial"/>
              </a:rPr>
              <a:t>in </a:t>
            </a:r>
            <a:r>
              <a:rPr lang="en-GB" dirty="0">
                <a:latin typeface="Arial"/>
                <a:cs typeface="Arial"/>
              </a:rPr>
              <a:t>human and animal studies, it demonstrates very limited replication capability and low neuropathogenicity, while retaining immunogenic properties</a:t>
            </a:r>
            <a:r>
              <a:rPr lang="en-GB" sz="2400" dirty="0">
                <a:latin typeface="Arial"/>
                <a:cs typeface="Arial"/>
              </a:rPr>
              <a:t>, </a:t>
            </a:r>
            <a:r>
              <a:rPr lang="en-GB" dirty="0">
                <a:latin typeface="Arial"/>
                <a:cs typeface="Arial"/>
              </a:rPr>
              <a:t>including protective immune responses against a variety of orthopoxviruses</a:t>
            </a:r>
          </a:p>
          <a:p>
            <a:pPr>
              <a:lnSpc>
                <a:spcPct val="110000"/>
              </a:lnSpc>
              <a:spcBef>
                <a:spcPts val="400"/>
              </a:spcBef>
            </a:pPr>
            <a:r>
              <a:rPr lang="en-GB" sz="2400" dirty="0">
                <a:latin typeface="Arial"/>
                <a:cs typeface="Arial"/>
              </a:rPr>
              <a:t>as </a:t>
            </a:r>
            <a:r>
              <a:rPr lang="en-GB" dirty="0">
                <a:latin typeface="Arial"/>
                <a:cs typeface="Arial"/>
              </a:rPr>
              <a:t>MVA-BN cannot replicate </a:t>
            </a:r>
            <a:r>
              <a:rPr lang="en-GB" sz="2400" dirty="0">
                <a:latin typeface="Arial"/>
                <a:cs typeface="Arial"/>
              </a:rPr>
              <a:t>in </a:t>
            </a:r>
            <a:r>
              <a:rPr lang="en-GB" dirty="0">
                <a:latin typeface="Arial"/>
                <a:cs typeface="Arial"/>
              </a:rPr>
              <a:t>mammalian cells</a:t>
            </a:r>
            <a:r>
              <a:rPr lang="en-GB" sz="2400" dirty="0">
                <a:latin typeface="Arial"/>
                <a:cs typeface="Arial"/>
              </a:rPr>
              <a:t>, </a:t>
            </a:r>
            <a:r>
              <a:rPr lang="en-GB" dirty="0">
                <a:latin typeface="Arial"/>
                <a:cs typeface="Arial"/>
              </a:rPr>
              <a:t>it does not produce a lesion at the site of vaccination</a:t>
            </a:r>
            <a:endParaRPr lang="en-GB" dirty="0"/>
          </a:p>
          <a:p>
            <a:pPr>
              <a:lnSpc>
                <a:spcPct val="110000"/>
              </a:lnSpc>
              <a:spcBef>
                <a:spcPts val="400"/>
              </a:spcBef>
            </a:pPr>
            <a:r>
              <a:rPr lang="en-GB" dirty="0">
                <a:latin typeface="Arial"/>
                <a:cs typeface="Arial"/>
              </a:rPr>
              <a:t>the vaccine virus has been modified so that it does not replicate in humans </a:t>
            </a:r>
            <a:r>
              <a:rPr lang="en-GB" sz="2400" dirty="0">
                <a:latin typeface="Arial"/>
                <a:cs typeface="Arial"/>
              </a:rPr>
              <a:t>and </a:t>
            </a:r>
            <a:r>
              <a:rPr lang="en-GB" dirty="0">
                <a:latin typeface="Arial"/>
                <a:cs typeface="Arial"/>
              </a:rPr>
              <a:t>it should be considered as an inactivated vaccine</a:t>
            </a:r>
            <a:endParaRPr lang="en-GB" dirty="0"/>
          </a:p>
          <a:p>
            <a:endParaRPr lang="en-GB" dirty="0"/>
          </a:p>
        </p:txBody>
      </p:sp>
      <p:sp>
        <p:nvSpPr>
          <p:cNvPr id="4" name="Footer Placeholder 3">
            <a:extLst>
              <a:ext uri="{FF2B5EF4-FFF2-40B4-BE49-F238E27FC236}">
                <a16:creationId xmlns:a16="http://schemas.microsoft.com/office/drawing/2014/main" id="{FA853CA3-3872-497D-37BC-78288A82037F}"/>
              </a:ext>
            </a:extLst>
          </p:cNvPr>
          <p:cNvSpPr>
            <a:spLocks noGrp="1"/>
          </p:cNvSpPr>
          <p:nvPr>
            <p:ph type="ftr" sz="quarter" idx="10"/>
          </p:nvPr>
        </p:nvSpPr>
        <p:spPr/>
        <p:txBody>
          <a:bodyPr/>
          <a:lstStyle/>
          <a:p>
            <a:r>
              <a:rPr lang="en-US" dirty="0"/>
              <a:t>mpox vaccination programme and the MVA-BN vaccine - response to an outbreak, incident or post-exposure</a:t>
            </a:r>
            <a:endParaRPr lang="en-GB" sz="1400" dirty="0"/>
          </a:p>
        </p:txBody>
      </p:sp>
      <p:sp>
        <p:nvSpPr>
          <p:cNvPr id="5" name="Slide Number Placeholder 4">
            <a:extLst>
              <a:ext uri="{FF2B5EF4-FFF2-40B4-BE49-F238E27FC236}">
                <a16:creationId xmlns:a16="http://schemas.microsoft.com/office/drawing/2014/main" id="{26066361-E0A7-C877-7961-C74A370602E6}"/>
              </a:ext>
            </a:extLst>
          </p:cNvPr>
          <p:cNvSpPr>
            <a:spLocks noGrp="1"/>
          </p:cNvSpPr>
          <p:nvPr>
            <p:ph type="sldNum" sz="quarter" idx="11"/>
          </p:nvPr>
        </p:nvSpPr>
        <p:spPr/>
        <p:txBody>
          <a:bodyPr/>
          <a:lstStyle/>
          <a:p>
            <a:fld id="{344369E4-5DE7-46E5-874E-4FD437973785}" type="slidenum">
              <a:rPr lang="en-GB" smtClean="0"/>
              <a:pPr/>
              <a:t>25</a:t>
            </a:fld>
            <a:endParaRPr lang="en-GB" sz="1400" dirty="0"/>
          </a:p>
        </p:txBody>
      </p:sp>
    </p:spTree>
    <p:extLst>
      <p:ext uri="{BB962C8B-B14F-4D97-AF65-F5344CB8AC3E}">
        <p14:creationId xmlns:p14="http://schemas.microsoft.com/office/powerpoint/2010/main" val="9375034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A03B1C-F4EB-162F-3D2F-89408BD11F79}"/>
              </a:ext>
            </a:extLst>
          </p:cNvPr>
          <p:cNvSpPr>
            <a:spLocks noGrp="1"/>
          </p:cNvSpPr>
          <p:nvPr>
            <p:ph type="title"/>
          </p:nvPr>
        </p:nvSpPr>
        <p:spPr/>
        <p:txBody>
          <a:bodyPr/>
          <a:lstStyle/>
          <a:p>
            <a:r>
              <a:rPr lang="en-GB" dirty="0"/>
              <a:t>MVA-BN vaccine efficacy and use</a:t>
            </a:r>
            <a:endParaRPr lang="en-US" dirty="0"/>
          </a:p>
        </p:txBody>
      </p:sp>
      <p:sp>
        <p:nvSpPr>
          <p:cNvPr id="3" name="Content Placeholder 2">
            <a:extLst>
              <a:ext uri="{FF2B5EF4-FFF2-40B4-BE49-F238E27FC236}">
                <a16:creationId xmlns:a16="http://schemas.microsoft.com/office/drawing/2014/main" id="{E186172F-E148-7018-8CBE-06F646C20261}"/>
              </a:ext>
            </a:extLst>
          </p:cNvPr>
          <p:cNvSpPr>
            <a:spLocks noGrp="1"/>
          </p:cNvSpPr>
          <p:nvPr>
            <p:ph idx="1"/>
          </p:nvPr>
        </p:nvSpPr>
        <p:spPr>
          <a:xfrm>
            <a:off x="330204" y="1774826"/>
            <a:ext cx="11311335" cy="4796095"/>
          </a:xfrm>
        </p:spPr>
        <p:txBody>
          <a:bodyPr vert="horz" lIns="91440" tIns="45720" rIns="91440" bIns="45720" rtlCol="0" anchor="t">
            <a:normAutofit/>
          </a:bodyPr>
          <a:lstStyle/>
          <a:p>
            <a:pPr marL="0" indent="0">
              <a:buNone/>
            </a:pPr>
            <a:r>
              <a:rPr lang="en-GB" dirty="0">
                <a:latin typeface="Arial"/>
                <a:cs typeface="Arial"/>
              </a:rPr>
              <a:t>Estimates of real-world vaccine effectiveness (VE) in preventing mpox infection have been mainly generated during the 2022 outbreak and reviewed in meta-analyses. In these studies:</a:t>
            </a:r>
          </a:p>
          <a:p>
            <a:r>
              <a:rPr lang="en-GB" dirty="0">
                <a:latin typeface="Arial"/>
                <a:cs typeface="Arial"/>
              </a:rPr>
              <a:t>VE was estimated to be around 76% and 82% respectively for one and 2 doses of MVA-BN vaccine</a:t>
            </a:r>
          </a:p>
          <a:p>
            <a:r>
              <a:rPr lang="en-GB" dirty="0">
                <a:latin typeface="Arial"/>
                <a:cs typeface="Arial"/>
              </a:rPr>
              <a:t>there was some uncertainty about whether VE is affected by immune competence (for example living with HIV or an immunocompromising condition may lower it)</a:t>
            </a:r>
          </a:p>
          <a:p>
            <a:pPr marL="0" indent="0">
              <a:buNone/>
            </a:pPr>
            <a:r>
              <a:rPr lang="en-GB" dirty="0">
                <a:latin typeface="Arial"/>
                <a:cs typeface="Arial"/>
              </a:rPr>
              <a:t>Studies also suggest durability of immunity, with duration of protection of 5 years for one dose and 10 years for 2 doses of vaccine, fitting best with the observed data in 2023. </a:t>
            </a:r>
          </a:p>
        </p:txBody>
      </p:sp>
      <p:sp>
        <p:nvSpPr>
          <p:cNvPr id="4" name="Footer Placeholder 3">
            <a:extLst>
              <a:ext uri="{FF2B5EF4-FFF2-40B4-BE49-F238E27FC236}">
                <a16:creationId xmlns:a16="http://schemas.microsoft.com/office/drawing/2014/main" id="{0F14330C-9DD9-554E-A240-BA7E90601D1D}"/>
              </a:ext>
            </a:extLst>
          </p:cNvPr>
          <p:cNvSpPr>
            <a:spLocks noGrp="1"/>
          </p:cNvSpPr>
          <p:nvPr>
            <p:ph type="ftr" sz="quarter" idx="10"/>
          </p:nvPr>
        </p:nvSpPr>
        <p:spPr/>
        <p:txBody>
          <a:bodyPr/>
          <a:lstStyle/>
          <a:p>
            <a:r>
              <a:rPr lang="en-US" dirty="0"/>
              <a:t>mpox vaccination programme and the MVA-BN vaccine - response to an outbreak, incident or post-exposure</a:t>
            </a:r>
          </a:p>
        </p:txBody>
      </p:sp>
      <p:sp>
        <p:nvSpPr>
          <p:cNvPr id="5" name="Slide Number Placeholder 4">
            <a:extLst>
              <a:ext uri="{FF2B5EF4-FFF2-40B4-BE49-F238E27FC236}">
                <a16:creationId xmlns:a16="http://schemas.microsoft.com/office/drawing/2014/main" id="{AD3A7404-8FC7-9F51-7705-FE1B238310DC}"/>
              </a:ext>
            </a:extLst>
          </p:cNvPr>
          <p:cNvSpPr>
            <a:spLocks noGrp="1"/>
          </p:cNvSpPr>
          <p:nvPr>
            <p:ph type="sldNum" sz="quarter" idx="11"/>
          </p:nvPr>
        </p:nvSpPr>
        <p:spPr/>
        <p:txBody>
          <a:bodyPr/>
          <a:lstStyle/>
          <a:p>
            <a:fld id="{344369E4-5DE7-46E5-874E-4FD437973785}" type="slidenum">
              <a:rPr lang="en-GB" smtClean="0"/>
              <a:pPr/>
              <a:t>26</a:t>
            </a:fld>
            <a:endParaRPr lang="en-GB" sz="1400" dirty="0"/>
          </a:p>
        </p:txBody>
      </p:sp>
    </p:spTree>
    <p:extLst>
      <p:ext uri="{BB962C8B-B14F-4D97-AF65-F5344CB8AC3E}">
        <p14:creationId xmlns:p14="http://schemas.microsoft.com/office/powerpoint/2010/main" val="40248656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C03CB0-AD5E-98D3-E146-3EA7DC282420}"/>
              </a:ext>
            </a:extLst>
          </p:cNvPr>
          <p:cNvSpPr>
            <a:spLocks noGrp="1"/>
          </p:cNvSpPr>
          <p:nvPr>
            <p:ph type="title"/>
          </p:nvPr>
        </p:nvSpPr>
        <p:spPr>
          <a:xfrm>
            <a:off x="330206" y="179416"/>
            <a:ext cx="10753725" cy="972607"/>
          </a:xfrm>
        </p:spPr>
        <p:txBody>
          <a:bodyPr>
            <a:normAutofit/>
          </a:bodyPr>
          <a:lstStyle/>
          <a:p>
            <a:r>
              <a:rPr lang="en-GB" dirty="0">
                <a:latin typeface="Arial"/>
                <a:cs typeface="Arial"/>
              </a:rPr>
              <a:t>MVA-BN vaccine efficacy and use post-exposure</a:t>
            </a:r>
            <a:endParaRPr lang="en-US" dirty="0">
              <a:latin typeface="Arial"/>
              <a:cs typeface="Arial"/>
            </a:endParaRPr>
          </a:p>
        </p:txBody>
      </p:sp>
      <p:sp>
        <p:nvSpPr>
          <p:cNvPr id="3" name="Content Placeholder 2">
            <a:extLst>
              <a:ext uri="{FF2B5EF4-FFF2-40B4-BE49-F238E27FC236}">
                <a16:creationId xmlns:a16="http://schemas.microsoft.com/office/drawing/2014/main" id="{6800ABEA-7AB9-0064-9643-3C7226820891}"/>
              </a:ext>
            </a:extLst>
          </p:cNvPr>
          <p:cNvSpPr>
            <a:spLocks noGrp="1"/>
          </p:cNvSpPr>
          <p:nvPr>
            <p:ph idx="1"/>
          </p:nvPr>
        </p:nvSpPr>
        <p:spPr>
          <a:xfrm>
            <a:off x="330205" y="1774826"/>
            <a:ext cx="11123857" cy="4583444"/>
          </a:xfrm>
        </p:spPr>
        <p:txBody>
          <a:bodyPr vert="horz" lIns="91440" tIns="45720" rIns="91440" bIns="45720" rtlCol="0" anchor="t">
            <a:normAutofit/>
          </a:bodyPr>
          <a:lstStyle/>
          <a:p>
            <a:pPr marL="0" indent="0">
              <a:buNone/>
            </a:pPr>
            <a:r>
              <a:rPr lang="en-GB" dirty="0">
                <a:solidFill>
                  <a:srgbClr val="000000"/>
                </a:solidFill>
                <a:latin typeface="Arial"/>
                <a:cs typeface="Arial"/>
              </a:rPr>
              <a:t>There is evidence that although MVA-BN has low effectiveness in preventing infection when </a:t>
            </a:r>
            <a:r>
              <a:rPr lang="en-GB">
                <a:solidFill>
                  <a:srgbClr val="000000"/>
                </a:solidFill>
                <a:latin typeface="Arial"/>
                <a:cs typeface="Arial"/>
              </a:rPr>
              <a:t>given post-exposure</a:t>
            </a:r>
            <a:r>
              <a:rPr lang="en-GB" dirty="0">
                <a:solidFill>
                  <a:srgbClr val="000000"/>
                </a:solidFill>
                <a:latin typeface="Arial"/>
                <a:cs typeface="Arial"/>
              </a:rPr>
              <a:t>, vaccination may modify disease, reducing severe presentations, body regions affected by a rash and/or hospitalisation.</a:t>
            </a:r>
            <a:endParaRPr lang="en-US" dirty="0">
              <a:solidFill>
                <a:srgbClr val="000000"/>
              </a:solidFill>
            </a:endParaRPr>
          </a:p>
          <a:p>
            <a:pPr marL="0" indent="0">
              <a:buNone/>
            </a:pPr>
            <a:r>
              <a:rPr lang="en-GB" dirty="0">
                <a:solidFill>
                  <a:srgbClr val="000000"/>
                </a:solidFill>
                <a:latin typeface="Arial"/>
                <a:cs typeface="Arial"/>
              </a:rPr>
              <a:t>Given the relatively short incubation period, any protection that is made is likely only where vaccine is given at a short interval after exposure.</a:t>
            </a:r>
            <a:endParaRPr lang="en-GB" dirty="0"/>
          </a:p>
          <a:p>
            <a:pPr marL="0" indent="0">
              <a:buNone/>
            </a:pPr>
            <a:r>
              <a:rPr lang="en-US" dirty="0">
                <a:solidFill>
                  <a:srgbClr val="000000"/>
                </a:solidFill>
                <a:latin typeface="Arial"/>
                <a:cs typeface="Arial"/>
              </a:rPr>
              <a:t>To maximise the chance of preventing infection, MVA-BN should be administered within 4 days from the date of exposure to MPXV.</a:t>
            </a:r>
            <a:endParaRPr lang="en-US" dirty="0"/>
          </a:p>
          <a:p>
            <a:endParaRPr lang="en-US" dirty="0">
              <a:latin typeface="Arial"/>
              <a:cs typeface="Arial"/>
            </a:endParaRPr>
          </a:p>
          <a:p>
            <a:pPr marL="0" indent="0">
              <a:buNone/>
            </a:pPr>
            <a:endParaRPr lang="en-US" dirty="0">
              <a:latin typeface="Arial"/>
              <a:cs typeface="Arial"/>
            </a:endParaRPr>
          </a:p>
          <a:p>
            <a:endParaRPr lang="en-US" dirty="0"/>
          </a:p>
        </p:txBody>
      </p:sp>
      <p:sp>
        <p:nvSpPr>
          <p:cNvPr id="4" name="Footer Placeholder 3">
            <a:extLst>
              <a:ext uri="{FF2B5EF4-FFF2-40B4-BE49-F238E27FC236}">
                <a16:creationId xmlns:a16="http://schemas.microsoft.com/office/drawing/2014/main" id="{E2557720-8987-6945-C6FF-03DAA57529F0}"/>
              </a:ext>
            </a:extLst>
          </p:cNvPr>
          <p:cNvSpPr>
            <a:spLocks noGrp="1"/>
          </p:cNvSpPr>
          <p:nvPr>
            <p:ph type="ftr" sz="quarter" idx="10"/>
          </p:nvPr>
        </p:nvSpPr>
        <p:spPr/>
        <p:txBody>
          <a:bodyPr/>
          <a:lstStyle/>
          <a:p>
            <a:r>
              <a:rPr lang="en-US" dirty="0"/>
              <a:t>mpox vaccination programme and the MVA-BN vaccine - response to an outbreak, incident or post-exposure</a:t>
            </a:r>
            <a:endParaRPr lang="en-GB" sz="1400" dirty="0"/>
          </a:p>
        </p:txBody>
      </p:sp>
      <p:sp>
        <p:nvSpPr>
          <p:cNvPr id="5" name="Slide Number Placeholder 4">
            <a:extLst>
              <a:ext uri="{FF2B5EF4-FFF2-40B4-BE49-F238E27FC236}">
                <a16:creationId xmlns:a16="http://schemas.microsoft.com/office/drawing/2014/main" id="{71F20A9C-EDF7-FFD7-A1D5-42CB1D9E83B0}"/>
              </a:ext>
            </a:extLst>
          </p:cNvPr>
          <p:cNvSpPr>
            <a:spLocks noGrp="1"/>
          </p:cNvSpPr>
          <p:nvPr>
            <p:ph type="sldNum" sz="quarter" idx="11"/>
          </p:nvPr>
        </p:nvSpPr>
        <p:spPr/>
        <p:txBody>
          <a:bodyPr/>
          <a:lstStyle/>
          <a:p>
            <a:fld id="{344369E4-5DE7-46E5-874E-4FD437973785}" type="slidenum">
              <a:rPr lang="en-GB" smtClean="0"/>
              <a:pPr/>
              <a:t>27</a:t>
            </a:fld>
            <a:endParaRPr lang="en-GB" sz="1400" dirty="0"/>
          </a:p>
        </p:txBody>
      </p:sp>
    </p:spTree>
    <p:extLst>
      <p:ext uri="{BB962C8B-B14F-4D97-AF65-F5344CB8AC3E}">
        <p14:creationId xmlns:p14="http://schemas.microsoft.com/office/powerpoint/2010/main" val="34790175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B71AEF-FA48-8D96-E751-78FD42E2DAD1}"/>
              </a:ext>
            </a:extLst>
          </p:cNvPr>
          <p:cNvSpPr>
            <a:spLocks noGrp="1"/>
          </p:cNvSpPr>
          <p:nvPr>
            <p:ph type="ctrTitle"/>
          </p:nvPr>
        </p:nvSpPr>
        <p:spPr/>
        <p:txBody>
          <a:bodyPr/>
          <a:lstStyle/>
          <a:p>
            <a:r>
              <a:rPr lang="en-GB" dirty="0"/>
              <a:t>MVA-BN vaccine storage and preparation</a:t>
            </a:r>
          </a:p>
        </p:txBody>
      </p:sp>
    </p:spTree>
    <p:extLst>
      <p:ext uri="{BB962C8B-B14F-4D97-AF65-F5344CB8AC3E}">
        <p14:creationId xmlns:p14="http://schemas.microsoft.com/office/powerpoint/2010/main" val="13784984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CCA89-8652-78AA-2F74-3BDC672753C3}"/>
              </a:ext>
            </a:extLst>
          </p:cNvPr>
          <p:cNvSpPr>
            <a:spLocks noGrp="1"/>
          </p:cNvSpPr>
          <p:nvPr>
            <p:ph type="title"/>
          </p:nvPr>
        </p:nvSpPr>
        <p:spPr/>
        <p:txBody>
          <a:bodyPr/>
          <a:lstStyle/>
          <a:p>
            <a:r>
              <a:rPr lang="en-GB" dirty="0"/>
              <a:t>MVA-BN vaccine storage</a:t>
            </a:r>
          </a:p>
        </p:txBody>
      </p:sp>
      <p:sp>
        <p:nvSpPr>
          <p:cNvPr id="3" name="Content Placeholder 2">
            <a:extLst>
              <a:ext uri="{FF2B5EF4-FFF2-40B4-BE49-F238E27FC236}">
                <a16:creationId xmlns:a16="http://schemas.microsoft.com/office/drawing/2014/main" id="{00903C28-D0E1-2E0A-2BA6-76A612D7C6AF}"/>
              </a:ext>
            </a:extLst>
          </p:cNvPr>
          <p:cNvSpPr>
            <a:spLocks noGrp="1"/>
          </p:cNvSpPr>
          <p:nvPr>
            <p:ph idx="1"/>
          </p:nvPr>
        </p:nvSpPr>
        <p:spPr>
          <a:xfrm>
            <a:off x="330205" y="1774825"/>
            <a:ext cx="11454253" cy="4803395"/>
          </a:xfrm>
        </p:spPr>
        <p:txBody>
          <a:bodyPr vert="horz" lIns="91440" tIns="45720" rIns="91440" bIns="45720" rtlCol="0" anchor="t">
            <a:normAutofit fontScale="85000" lnSpcReduction="20000"/>
          </a:bodyPr>
          <a:lstStyle/>
          <a:p>
            <a:pPr marR="200025">
              <a:lnSpc>
                <a:spcPct val="100000"/>
              </a:lnSpc>
              <a:spcBef>
                <a:spcPts val="600"/>
              </a:spcBef>
              <a:spcAft>
                <a:spcPts val="0"/>
              </a:spcAft>
            </a:pPr>
            <a:r>
              <a:rPr lang="en-US" sz="2500" dirty="0"/>
              <a:t>MVA-BN vaccine is supplied frozen in packs of 20 vials</a:t>
            </a:r>
          </a:p>
          <a:p>
            <a:pPr marR="200025">
              <a:lnSpc>
                <a:spcPct val="100000"/>
              </a:lnSpc>
              <a:spcBef>
                <a:spcPts val="600"/>
              </a:spcBef>
              <a:spcAft>
                <a:spcPts val="0"/>
              </a:spcAft>
            </a:pPr>
            <a:r>
              <a:rPr lang="en-GB" sz="2500" dirty="0"/>
              <a:t>MVA-BN vaccine will be shipped from UKHSA storage sites frozen at -20°C </a:t>
            </a:r>
          </a:p>
          <a:p>
            <a:pPr marR="200025">
              <a:lnSpc>
                <a:spcPct val="100000"/>
              </a:lnSpc>
              <a:spcBef>
                <a:spcPts val="600"/>
              </a:spcBef>
            </a:pPr>
            <a:r>
              <a:rPr lang="en-US" sz="2500" dirty="0"/>
              <a:t>remaining shelf life at clinic level will depend on previous storage temperature so refer to documentation on the product</a:t>
            </a:r>
            <a:endParaRPr lang="en-GB" sz="2500" dirty="0"/>
          </a:p>
          <a:p>
            <a:pPr>
              <a:lnSpc>
                <a:spcPct val="100000"/>
              </a:lnSpc>
              <a:spcBef>
                <a:spcPts val="600"/>
              </a:spcBef>
            </a:pPr>
            <a:r>
              <a:rPr lang="en-GB" sz="2500" dirty="0"/>
              <a:t>the vaccine should be stored at -20°C upon receipt to keep the expiry date longer but if -20°C storage is not available, frozen vials should be stored straight away in the fridge at 2°C to 8°C to thaw (or may be thawed for approx. 15 mins at room temperature for immediate use)  </a:t>
            </a:r>
          </a:p>
          <a:p>
            <a:pPr>
              <a:lnSpc>
                <a:spcPct val="100000"/>
              </a:lnSpc>
              <a:spcBef>
                <a:spcPts val="600"/>
              </a:spcBef>
            </a:pPr>
            <a:r>
              <a:rPr lang="en-GB" sz="2500" dirty="0"/>
              <a:t>after thawing at 2°C to 8°C, MVA-BN vaccine can be stored at this temperature for up to 8 weeks; add a post-thaw expiry label </a:t>
            </a:r>
          </a:p>
          <a:p>
            <a:pPr>
              <a:lnSpc>
                <a:spcPct val="100000"/>
              </a:lnSpc>
              <a:spcBef>
                <a:spcPts val="600"/>
              </a:spcBef>
            </a:pPr>
            <a:r>
              <a:rPr lang="en-GB" sz="2500" dirty="0"/>
              <a:t>do not re-freeze a vial once it has been thawed</a:t>
            </a:r>
          </a:p>
          <a:p>
            <a:pPr>
              <a:lnSpc>
                <a:spcPct val="100000"/>
              </a:lnSpc>
              <a:spcBef>
                <a:spcPts val="600"/>
              </a:spcBef>
            </a:pPr>
            <a:r>
              <a:rPr lang="en-GB" sz="2500" dirty="0"/>
              <a:t>store in original packaging to protect from light</a:t>
            </a:r>
          </a:p>
          <a:p>
            <a:pPr>
              <a:lnSpc>
                <a:spcPct val="100000"/>
              </a:lnSpc>
              <a:spcBef>
                <a:spcPts val="600"/>
              </a:spcBef>
            </a:pPr>
            <a:r>
              <a:rPr lang="en-GB" sz="2500" dirty="0"/>
              <a:t>do not use after expiry date shown on the vial label or after the 8-week post-thaw expiry date (whichever is sooner)</a:t>
            </a:r>
          </a:p>
          <a:p>
            <a:pPr>
              <a:lnSpc>
                <a:spcPct val="100000"/>
              </a:lnSpc>
              <a:spcBef>
                <a:spcPts val="600"/>
              </a:spcBef>
            </a:pPr>
            <a:r>
              <a:rPr lang="en-GB" sz="2500" dirty="0">
                <a:latin typeface="+mn-lt"/>
                <a:cs typeface="Arial"/>
              </a:rPr>
              <a:t>v</a:t>
            </a:r>
            <a:r>
              <a:rPr lang="en-GB" sz="2500" dirty="0">
                <a:effectLst/>
                <a:latin typeface="+mn-lt"/>
                <a:cs typeface="Arial"/>
              </a:rPr>
              <a:t>ials used to deliver multiple doses </a:t>
            </a:r>
            <a:r>
              <a:rPr lang="en-GB" sz="2500" dirty="0">
                <a:latin typeface="+mn-lt"/>
                <a:cs typeface="Arial"/>
              </a:rPr>
              <a:t>(up to 5 doses) </a:t>
            </a:r>
            <a:r>
              <a:rPr lang="en-GB" sz="2500" dirty="0">
                <a:effectLst/>
                <a:latin typeface="+mn-lt"/>
                <a:cs typeface="Arial"/>
              </a:rPr>
              <a:t>through fractional intradermal administration must be used within one hour of removal from fridge</a:t>
            </a:r>
          </a:p>
          <a:p>
            <a:endParaRPr lang="en-GB" dirty="0"/>
          </a:p>
        </p:txBody>
      </p:sp>
      <p:sp>
        <p:nvSpPr>
          <p:cNvPr id="4" name="Footer Placeholder 3">
            <a:extLst>
              <a:ext uri="{FF2B5EF4-FFF2-40B4-BE49-F238E27FC236}">
                <a16:creationId xmlns:a16="http://schemas.microsoft.com/office/drawing/2014/main" id="{466F732C-921C-1D91-9102-E3E3C1EAB90C}"/>
              </a:ext>
            </a:extLst>
          </p:cNvPr>
          <p:cNvSpPr>
            <a:spLocks noGrp="1"/>
          </p:cNvSpPr>
          <p:nvPr>
            <p:ph type="ftr" sz="quarter" idx="10"/>
          </p:nvPr>
        </p:nvSpPr>
        <p:spPr/>
        <p:txBody>
          <a:bodyPr/>
          <a:lstStyle/>
          <a:p>
            <a:r>
              <a:rPr lang="en-US" dirty="0"/>
              <a:t>mpox vaccination programme and the MVA-BN vaccine - response to an outbreak, incident or post-exposure</a:t>
            </a:r>
            <a:endParaRPr lang="en-GB" sz="1400" dirty="0"/>
          </a:p>
        </p:txBody>
      </p:sp>
      <p:sp>
        <p:nvSpPr>
          <p:cNvPr id="5" name="Slide Number Placeholder 4">
            <a:extLst>
              <a:ext uri="{FF2B5EF4-FFF2-40B4-BE49-F238E27FC236}">
                <a16:creationId xmlns:a16="http://schemas.microsoft.com/office/drawing/2014/main" id="{0C106278-E9B8-04EA-2D91-9A67DB8E612A}"/>
              </a:ext>
            </a:extLst>
          </p:cNvPr>
          <p:cNvSpPr>
            <a:spLocks noGrp="1"/>
          </p:cNvSpPr>
          <p:nvPr>
            <p:ph type="sldNum" sz="quarter" idx="11"/>
          </p:nvPr>
        </p:nvSpPr>
        <p:spPr/>
        <p:txBody>
          <a:bodyPr/>
          <a:lstStyle/>
          <a:p>
            <a:fld id="{344369E4-5DE7-46E5-874E-4FD437973785}" type="slidenum">
              <a:rPr lang="en-GB" smtClean="0"/>
              <a:pPr/>
              <a:t>29</a:t>
            </a:fld>
            <a:endParaRPr lang="en-GB" sz="1400" dirty="0"/>
          </a:p>
        </p:txBody>
      </p:sp>
    </p:spTree>
    <p:extLst>
      <p:ext uri="{BB962C8B-B14F-4D97-AF65-F5344CB8AC3E}">
        <p14:creationId xmlns:p14="http://schemas.microsoft.com/office/powerpoint/2010/main" val="10272473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D4EB13-554A-D19A-EB93-8C6A8B16AEF6}"/>
              </a:ext>
            </a:extLst>
          </p:cNvPr>
          <p:cNvSpPr>
            <a:spLocks noGrp="1"/>
          </p:cNvSpPr>
          <p:nvPr>
            <p:ph type="title"/>
          </p:nvPr>
        </p:nvSpPr>
        <p:spPr/>
        <p:txBody>
          <a:bodyPr>
            <a:normAutofit/>
          </a:bodyPr>
          <a:lstStyle/>
          <a:p>
            <a:r>
              <a:rPr lang="en-US" dirty="0">
                <a:latin typeface="Arial"/>
                <a:cs typeface="Arial"/>
              </a:rPr>
              <a:t>Pre-requisites and further training requirements</a:t>
            </a:r>
            <a:endParaRPr lang="en-US" dirty="0"/>
          </a:p>
        </p:txBody>
      </p:sp>
      <p:sp>
        <p:nvSpPr>
          <p:cNvPr id="3" name="Content Placeholder 2">
            <a:extLst>
              <a:ext uri="{FF2B5EF4-FFF2-40B4-BE49-F238E27FC236}">
                <a16:creationId xmlns:a16="http://schemas.microsoft.com/office/drawing/2014/main" id="{D80F2390-BF7D-1ABC-D03F-087C106E5E13}"/>
              </a:ext>
            </a:extLst>
          </p:cNvPr>
          <p:cNvSpPr>
            <a:spLocks noGrp="1"/>
          </p:cNvSpPr>
          <p:nvPr>
            <p:ph idx="1"/>
          </p:nvPr>
        </p:nvSpPr>
        <p:spPr>
          <a:xfrm>
            <a:off x="330206" y="1607575"/>
            <a:ext cx="11453756" cy="4601497"/>
          </a:xfrm>
        </p:spPr>
        <p:txBody>
          <a:bodyPr vert="horz" lIns="91440" tIns="45720" rIns="91440" bIns="45720" rtlCol="0" anchor="t">
            <a:noAutofit/>
          </a:bodyPr>
          <a:lstStyle/>
          <a:p>
            <a:pPr marL="0" indent="0">
              <a:buNone/>
            </a:pPr>
            <a:r>
              <a:rPr lang="en-GB" sz="1550" dirty="0">
                <a:latin typeface="Arial"/>
                <a:cs typeface="Arial"/>
              </a:rPr>
              <a:t>Before administering MVA-BN vaccine, it is recommended that vaccinators should:​</a:t>
            </a:r>
          </a:p>
          <a:p>
            <a:r>
              <a:rPr lang="en-GB" sz="1550" dirty="0">
                <a:latin typeface="Arial"/>
                <a:cs typeface="Arial"/>
              </a:rPr>
              <a:t>ensure they follow local educational and clinical governance arrangements in relation to knowledge and proficiency to undertake vaccination </a:t>
            </a:r>
          </a:p>
          <a:p>
            <a:r>
              <a:rPr lang="en-GB" sz="1550" dirty="0">
                <a:latin typeface="Arial"/>
                <a:cs typeface="Arial"/>
              </a:rPr>
              <a:t>discuss their learning needs (including clinical skills and mandatory training) with their employer</a:t>
            </a:r>
          </a:p>
          <a:p>
            <a:r>
              <a:rPr lang="en-GB" sz="1550" dirty="0">
                <a:latin typeface="Arial"/>
                <a:cs typeface="Arial"/>
              </a:rPr>
              <a:t>undertake statutory and mandatory training as required by their employer, for example infection prevention and control, child protection, safeguarding​, management of anaphylaxis and basic life support and any additional training relevant to the age of people being vaccinated</a:t>
            </a:r>
          </a:p>
          <a:p>
            <a:endParaRPr lang="en-GB" sz="1550" dirty="0"/>
          </a:p>
          <a:p>
            <a:pPr marL="0" indent="0">
              <a:buNone/>
            </a:pPr>
            <a:r>
              <a:rPr lang="en-GB" sz="1550" dirty="0">
                <a:latin typeface="Arial"/>
                <a:cs typeface="Arial"/>
              </a:rPr>
              <a:t>Suggested pre-requisites include:</a:t>
            </a:r>
          </a:p>
          <a:p>
            <a:r>
              <a:rPr lang="en-GB" sz="1550" dirty="0">
                <a:solidFill>
                  <a:srgbClr val="0070C0"/>
                </a:solidFill>
                <a:latin typeface="Arial"/>
                <a:cs typeface="Arial"/>
                <a:hlinkClick r:id="rId2">
                  <a:extLst>
                    <a:ext uri="{A12FA001-AC4F-418D-AE19-62706E023703}">
                      <ahyp:hlinkClr xmlns:ahyp="http://schemas.microsoft.com/office/drawing/2018/hyperlinkcolor" val="tx"/>
                    </a:ext>
                  </a:extLst>
                </a:hlinkClick>
              </a:rPr>
              <a:t>core immunisation training</a:t>
            </a:r>
            <a:endParaRPr lang="en-GB" sz="1550" dirty="0">
              <a:solidFill>
                <a:srgbClr val="0070C0"/>
              </a:solidFill>
              <a:latin typeface="Arial"/>
              <a:cs typeface="Arial"/>
            </a:endParaRPr>
          </a:p>
          <a:p>
            <a:r>
              <a:rPr lang="en-GB" sz="1550" dirty="0">
                <a:latin typeface="Arial"/>
                <a:cs typeface="Arial"/>
              </a:rPr>
              <a:t>practical training in vaccine preparation and administration​ by the recommended vaccination routes</a:t>
            </a:r>
            <a:endParaRPr lang="en-GB" sz="1550" dirty="0"/>
          </a:p>
          <a:p>
            <a:r>
              <a:rPr lang="en-GB" sz="1550" dirty="0">
                <a:latin typeface="Arial"/>
                <a:cs typeface="Arial"/>
              </a:rPr>
              <a:t>completion (including sign-off) of a vaccinator competency assessment tool (such as the </a:t>
            </a:r>
            <a:r>
              <a:rPr lang="en-GB" sz="1550" dirty="0">
                <a:solidFill>
                  <a:srgbClr val="0070C0"/>
                </a:solidFill>
                <a:latin typeface="Arial"/>
                <a:cs typeface="Arial"/>
                <a:hlinkClick r:id="rId3">
                  <a:extLst>
                    <a:ext uri="{A12FA001-AC4F-418D-AE19-62706E023703}">
                      <ahyp:hlinkClr xmlns:ahyp="http://schemas.microsoft.com/office/drawing/2018/hyperlinkcolor" val="tx"/>
                    </a:ext>
                  </a:extLst>
                </a:hlinkClick>
              </a:rPr>
              <a:t>Immunisation Knowledge and Skills Competence Assessment Tool</a:t>
            </a:r>
            <a:r>
              <a:rPr lang="en-GB" sz="1550" dirty="0">
                <a:solidFill>
                  <a:srgbClr val="0070C0"/>
                </a:solidFill>
                <a:latin typeface="Arial"/>
                <a:cs typeface="Arial"/>
              </a:rPr>
              <a:t>) </a:t>
            </a:r>
            <a:endParaRPr lang="en-GB" sz="1550" dirty="0"/>
          </a:p>
          <a:p>
            <a:r>
              <a:rPr lang="en-GB" sz="1550" dirty="0">
                <a:latin typeface="Arial"/>
                <a:cs typeface="Arial"/>
              </a:rPr>
              <a:t>ensuring an appropriate legal framework to supply and/or administer the vaccine is in place, for example a patient specific prescription, Patient Specific Direction (PSD) or </a:t>
            </a:r>
            <a:r>
              <a:rPr lang="en-GB" sz="1550" dirty="0">
                <a:latin typeface="Arial"/>
                <a:cs typeface="Arial"/>
                <a:hlinkClick r:id="rId4"/>
              </a:rPr>
              <a:t>Patient Group Direction (PGD) </a:t>
            </a:r>
            <a:endParaRPr lang="en-GB" sz="1550" dirty="0">
              <a:latin typeface="Arial"/>
              <a:cs typeface="Arial"/>
            </a:endParaRPr>
          </a:p>
          <a:p>
            <a:r>
              <a:rPr lang="en-GB" sz="1550" dirty="0">
                <a:latin typeface="Arial"/>
                <a:cs typeface="Arial"/>
              </a:rPr>
              <a:t>access to relevant guidance, for example </a:t>
            </a:r>
            <a:r>
              <a:rPr lang="en-US" sz="1550" dirty="0">
                <a:solidFill>
                  <a:srgbClr val="0070C0"/>
                </a:solidFill>
                <a:latin typeface="Arial"/>
                <a:cs typeface="Arial"/>
                <a:hlinkClick r:id="rId5"/>
              </a:rPr>
              <a:t>Green Book Smallpox and mpox chapter</a:t>
            </a:r>
            <a:r>
              <a:rPr lang="en-GB" sz="1550" dirty="0">
                <a:solidFill>
                  <a:srgbClr val="0070C0"/>
                </a:solidFill>
                <a:latin typeface="Arial"/>
                <a:cs typeface="Arial"/>
              </a:rPr>
              <a:t>, </a:t>
            </a:r>
            <a:r>
              <a:rPr lang="en-GB" sz="1550" dirty="0">
                <a:solidFill>
                  <a:srgbClr val="0070C0"/>
                </a:solidFill>
                <a:latin typeface="Arial"/>
                <a:cs typeface="Arial"/>
                <a:hlinkClick r:id="rId6"/>
              </a:rPr>
              <a:t>UKHSA mpox guidance</a:t>
            </a:r>
            <a:endParaRPr lang="en-GB" sz="1550" dirty="0">
              <a:solidFill>
                <a:srgbClr val="0070C0"/>
              </a:solidFill>
              <a:latin typeface="Arial"/>
              <a:cs typeface="Arial"/>
            </a:endParaRPr>
          </a:p>
          <a:p>
            <a:endParaRPr lang="en-US" dirty="0"/>
          </a:p>
        </p:txBody>
      </p:sp>
      <p:sp>
        <p:nvSpPr>
          <p:cNvPr id="4" name="Footer Placeholder 3">
            <a:extLst>
              <a:ext uri="{FF2B5EF4-FFF2-40B4-BE49-F238E27FC236}">
                <a16:creationId xmlns:a16="http://schemas.microsoft.com/office/drawing/2014/main" id="{9D17B2EA-D8AF-15D2-9462-48AAD4F3E8F2}"/>
              </a:ext>
            </a:extLst>
          </p:cNvPr>
          <p:cNvSpPr>
            <a:spLocks noGrp="1"/>
          </p:cNvSpPr>
          <p:nvPr>
            <p:ph type="ftr" sz="quarter" idx="10"/>
          </p:nvPr>
        </p:nvSpPr>
        <p:spPr/>
        <p:txBody>
          <a:bodyPr/>
          <a:lstStyle/>
          <a:p>
            <a:r>
              <a:rPr lang="en-US" dirty="0"/>
              <a:t>mpox vaccination programme and the MVA-BN vaccine - response to an outbreak, incident or post-exposure</a:t>
            </a:r>
            <a:endParaRPr lang="en-GB" sz="1400" dirty="0"/>
          </a:p>
        </p:txBody>
      </p:sp>
      <p:sp>
        <p:nvSpPr>
          <p:cNvPr id="5" name="Slide Number Placeholder 4">
            <a:extLst>
              <a:ext uri="{FF2B5EF4-FFF2-40B4-BE49-F238E27FC236}">
                <a16:creationId xmlns:a16="http://schemas.microsoft.com/office/drawing/2014/main" id="{8E1AF5ED-039B-CFC2-8449-0679BAD5441D}"/>
              </a:ext>
            </a:extLst>
          </p:cNvPr>
          <p:cNvSpPr>
            <a:spLocks noGrp="1"/>
          </p:cNvSpPr>
          <p:nvPr>
            <p:ph type="sldNum" sz="quarter" idx="11"/>
          </p:nvPr>
        </p:nvSpPr>
        <p:spPr/>
        <p:txBody>
          <a:bodyPr/>
          <a:lstStyle/>
          <a:p>
            <a:fld id="{344369E4-5DE7-46E5-874E-4FD437973785}" type="slidenum">
              <a:rPr lang="en-GB" smtClean="0"/>
              <a:pPr/>
              <a:t>3</a:t>
            </a:fld>
            <a:endParaRPr lang="en-GB" sz="1400" dirty="0"/>
          </a:p>
        </p:txBody>
      </p:sp>
    </p:spTree>
    <p:extLst>
      <p:ext uri="{BB962C8B-B14F-4D97-AF65-F5344CB8AC3E}">
        <p14:creationId xmlns:p14="http://schemas.microsoft.com/office/powerpoint/2010/main" val="5739426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FD06C5-4071-409A-602F-CC4C4D2644FD}"/>
              </a:ext>
            </a:extLst>
          </p:cNvPr>
          <p:cNvSpPr>
            <a:spLocks noGrp="1"/>
          </p:cNvSpPr>
          <p:nvPr>
            <p:ph type="title"/>
          </p:nvPr>
        </p:nvSpPr>
        <p:spPr/>
        <p:txBody>
          <a:bodyPr/>
          <a:lstStyle/>
          <a:p>
            <a:r>
              <a:rPr lang="en-GB" dirty="0"/>
              <a:t>MVA-BN vaccine preparation</a:t>
            </a:r>
          </a:p>
        </p:txBody>
      </p:sp>
      <p:sp>
        <p:nvSpPr>
          <p:cNvPr id="3" name="Content Placeholder 2">
            <a:extLst>
              <a:ext uri="{FF2B5EF4-FFF2-40B4-BE49-F238E27FC236}">
                <a16:creationId xmlns:a16="http://schemas.microsoft.com/office/drawing/2014/main" id="{B02D059A-C837-471C-A780-FABA3B70C9F9}"/>
              </a:ext>
            </a:extLst>
          </p:cNvPr>
          <p:cNvSpPr>
            <a:spLocks noGrp="1"/>
          </p:cNvSpPr>
          <p:nvPr>
            <p:ph idx="1"/>
          </p:nvPr>
        </p:nvSpPr>
        <p:spPr>
          <a:xfrm>
            <a:off x="330205" y="1630141"/>
            <a:ext cx="8158701" cy="4541754"/>
          </a:xfrm>
        </p:spPr>
        <p:txBody>
          <a:bodyPr>
            <a:noAutofit/>
          </a:bodyPr>
          <a:lstStyle/>
          <a:p>
            <a:pPr>
              <a:lnSpc>
                <a:spcPct val="100000"/>
              </a:lnSpc>
              <a:spcBef>
                <a:spcPts val="600"/>
              </a:spcBef>
            </a:pPr>
            <a:r>
              <a:rPr lang="en-GB" sz="2000" dirty="0"/>
              <a:t>MVA-BN vaccine is supplied in packs containing 20 single dose vials (0.5ml in each) </a:t>
            </a:r>
          </a:p>
          <a:p>
            <a:pPr>
              <a:lnSpc>
                <a:spcPct val="100000"/>
              </a:lnSpc>
              <a:spcBef>
                <a:spcPts val="600"/>
              </a:spcBef>
            </a:pPr>
            <a:r>
              <a:rPr lang="en-GB" sz="2000" dirty="0"/>
              <a:t>once the frozen vaccine has been thawed, it is a light yellow to pale white milky suspension for injection </a:t>
            </a:r>
          </a:p>
          <a:p>
            <a:pPr>
              <a:lnSpc>
                <a:spcPct val="100000"/>
              </a:lnSpc>
              <a:spcBef>
                <a:spcPts val="600"/>
              </a:spcBef>
            </a:pPr>
            <a:r>
              <a:rPr lang="en-GB" sz="2000" dirty="0"/>
              <a:t>the vaccine should be allowed to reach room temperature before use </a:t>
            </a:r>
          </a:p>
          <a:p>
            <a:pPr>
              <a:lnSpc>
                <a:spcPct val="100000"/>
              </a:lnSpc>
              <a:spcBef>
                <a:spcPts val="600"/>
              </a:spcBef>
            </a:pPr>
            <a:r>
              <a:rPr lang="en-GB" sz="2000" dirty="0"/>
              <a:t>swirl vial gently before use for at least 30 seconds </a:t>
            </a:r>
          </a:p>
          <a:p>
            <a:pPr>
              <a:lnSpc>
                <a:spcPct val="100000"/>
              </a:lnSpc>
              <a:spcBef>
                <a:spcPts val="600"/>
              </a:spcBef>
            </a:pPr>
            <a:r>
              <a:rPr lang="en-GB" sz="2000" dirty="0"/>
              <a:t>visually inspect the suspension prior to administration </a:t>
            </a:r>
          </a:p>
          <a:p>
            <a:pPr>
              <a:lnSpc>
                <a:spcPct val="100000"/>
              </a:lnSpc>
              <a:spcBef>
                <a:spcPts val="600"/>
              </a:spcBef>
            </a:pPr>
            <a:r>
              <a:rPr lang="en-GB" sz="2000" dirty="0"/>
              <a:t>if particles, discolouration and/or abnormal appearance are seen, the vaccine should be discarded</a:t>
            </a:r>
          </a:p>
          <a:p>
            <a:pPr>
              <a:lnSpc>
                <a:spcPct val="100000"/>
              </a:lnSpc>
              <a:spcBef>
                <a:spcPts val="600"/>
              </a:spcBef>
            </a:pPr>
            <a:r>
              <a:rPr lang="en-GB" sz="2000" dirty="0"/>
              <a:t>administration is usually via the subcutaneous or intramuscular route (0.5ml)</a:t>
            </a:r>
          </a:p>
          <a:p>
            <a:pPr>
              <a:lnSpc>
                <a:spcPct val="100000"/>
              </a:lnSpc>
              <a:spcBef>
                <a:spcPts val="600"/>
              </a:spcBef>
            </a:pPr>
            <a:r>
              <a:rPr lang="en-GB" sz="2000" dirty="0"/>
              <a:t>during periods of supply constraint, a fractional dose may be administered by the intradermal route (0.1ml)</a:t>
            </a:r>
          </a:p>
        </p:txBody>
      </p:sp>
      <p:sp>
        <p:nvSpPr>
          <p:cNvPr id="4" name="Footer Placeholder 3">
            <a:extLst>
              <a:ext uri="{FF2B5EF4-FFF2-40B4-BE49-F238E27FC236}">
                <a16:creationId xmlns:a16="http://schemas.microsoft.com/office/drawing/2014/main" id="{6B3F017C-74A4-A002-EB7A-872A79764348}"/>
              </a:ext>
            </a:extLst>
          </p:cNvPr>
          <p:cNvSpPr>
            <a:spLocks noGrp="1"/>
          </p:cNvSpPr>
          <p:nvPr>
            <p:ph type="ftr" sz="quarter" idx="10"/>
          </p:nvPr>
        </p:nvSpPr>
        <p:spPr/>
        <p:txBody>
          <a:bodyPr/>
          <a:lstStyle/>
          <a:p>
            <a:r>
              <a:rPr lang="en-US" dirty="0"/>
              <a:t>mpox vaccination programme and the MVA-BN vaccine - response to an outbreak, incident or post-exposure</a:t>
            </a:r>
            <a:endParaRPr lang="en-GB" sz="1400" dirty="0"/>
          </a:p>
        </p:txBody>
      </p:sp>
      <p:sp>
        <p:nvSpPr>
          <p:cNvPr id="5" name="Slide Number Placeholder 4">
            <a:extLst>
              <a:ext uri="{FF2B5EF4-FFF2-40B4-BE49-F238E27FC236}">
                <a16:creationId xmlns:a16="http://schemas.microsoft.com/office/drawing/2014/main" id="{37589C4E-25C8-FB7C-5B3A-882C7EAE4802}"/>
              </a:ext>
            </a:extLst>
          </p:cNvPr>
          <p:cNvSpPr>
            <a:spLocks noGrp="1"/>
          </p:cNvSpPr>
          <p:nvPr>
            <p:ph type="sldNum" sz="quarter" idx="11"/>
          </p:nvPr>
        </p:nvSpPr>
        <p:spPr/>
        <p:txBody>
          <a:bodyPr/>
          <a:lstStyle/>
          <a:p>
            <a:fld id="{344369E4-5DE7-46E5-874E-4FD437973785}" type="slidenum">
              <a:rPr lang="en-GB" smtClean="0"/>
              <a:pPr/>
              <a:t>30</a:t>
            </a:fld>
            <a:endParaRPr lang="en-GB" sz="1400" dirty="0"/>
          </a:p>
        </p:txBody>
      </p:sp>
      <p:pic>
        <p:nvPicPr>
          <p:cNvPr id="6" name="Picture 5">
            <a:extLst>
              <a:ext uri="{FF2B5EF4-FFF2-40B4-BE49-F238E27FC236}">
                <a16:creationId xmlns:a16="http://schemas.microsoft.com/office/drawing/2014/main" id="{5071D6F6-AAF2-6893-FA87-6939CC34D602}"/>
              </a:ext>
            </a:extLst>
          </p:cNvPr>
          <p:cNvPicPr>
            <a:picLocks noChangeAspect="1"/>
          </p:cNvPicPr>
          <p:nvPr/>
        </p:nvPicPr>
        <p:blipFill>
          <a:blip r:embed="rId3"/>
          <a:stretch>
            <a:fillRect/>
          </a:stretch>
        </p:blipFill>
        <p:spPr>
          <a:xfrm>
            <a:off x="8488906" y="2538483"/>
            <a:ext cx="3424145" cy="2381750"/>
          </a:xfrm>
          <a:prstGeom prst="rect">
            <a:avLst/>
          </a:prstGeom>
        </p:spPr>
      </p:pic>
    </p:spTree>
    <p:extLst>
      <p:ext uri="{BB962C8B-B14F-4D97-AF65-F5344CB8AC3E}">
        <p14:creationId xmlns:p14="http://schemas.microsoft.com/office/powerpoint/2010/main" val="315739945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E345E1-E335-5380-39C9-0FFBFA0AD173}"/>
              </a:ext>
            </a:extLst>
          </p:cNvPr>
          <p:cNvSpPr>
            <a:spLocks noGrp="1"/>
          </p:cNvSpPr>
          <p:nvPr>
            <p:ph type="title"/>
          </p:nvPr>
        </p:nvSpPr>
        <p:spPr/>
        <p:txBody>
          <a:bodyPr/>
          <a:lstStyle/>
          <a:p>
            <a:r>
              <a:rPr lang="en-GB" dirty="0"/>
              <a:t>Fractional dosing of MVA-BN vaccine</a:t>
            </a:r>
          </a:p>
        </p:txBody>
      </p:sp>
      <p:sp>
        <p:nvSpPr>
          <p:cNvPr id="3" name="Content Placeholder 2">
            <a:extLst>
              <a:ext uri="{FF2B5EF4-FFF2-40B4-BE49-F238E27FC236}">
                <a16:creationId xmlns:a16="http://schemas.microsoft.com/office/drawing/2014/main" id="{1C2F75DF-26A7-6A30-5F15-2046323A8867}"/>
              </a:ext>
            </a:extLst>
          </p:cNvPr>
          <p:cNvSpPr>
            <a:spLocks noGrp="1"/>
          </p:cNvSpPr>
          <p:nvPr>
            <p:ph idx="1"/>
          </p:nvPr>
        </p:nvSpPr>
        <p:spPr/>
        <p:txBody>
          <a:bodyPr vert="horz" lIns="91440" tIns="45720" rIns="91440" bIns="45720" rtlCol="0" anchor="t">
            <a:normAutofit/>
          </a:bodyPr>
          <a:lstStyle/>
          <a:p>
            <a:r>
              <a:rPr lang="en-GB" dirty="0"/>
              <a:t>during the 2022 clade II mpox incident in the UK, </a:t>
            </a:r>
            <a:r>
              <a:rPr lang="en-GB" sz="2400" b="0" i="0" u="none" strike="noStrike" baseline="0" dirty="0">
                <a:solidFill>
                  <a:srgbClr val="000000"/>
                </a:solidFill>
                <a:latin typeface="+mn-lt"/>
              </a:rPr>
              <a:t>following the emergency use approval by the US Food and Drug Administration, in Sept 2022 JCVI endorsed the use of a fractional dose (0.1ml) of MVA-BN vaccine given by intradermal injection during periods of supply constraints </a:t>
            </a:r>
          </a:p>
          <a:p>
            <a:r>
              <a:rPr lang="en-GB" dirty="0">
                <a:solidFill>
                  <a:srgbClr val="000000"/>
                </a:solidFill>
                <a:latin typeface="+mn-lt"/>
                <a:cs typeface="Arial"/>
              </a:rPr>
              <a:t>studies show that a</a:t>
            </a:r>
            <a:r>
              <a:rPr lang="en-GB" sz="2400" dirty="0">
                <a:latin typeface="+mn-lt"/>
                <a:cs typeface="Arial"/>
              </a:rPr>
              <a:t> 0.1ml dose administered intradermally to immunocompetent adults </a:t>
            </a:r>
            <a:r>
              <a:rPr lang="en-GB" dirty="0">
                <a:latin typeface="+mn-lt"/>
                <a:cs typeface="Arial"/>
              </a:rPr>
              <a:t>appears</a:t>
            </a:r>
            <a:r>
              <a:rPr lang="en-GB" sz="2400" dirty="0">
                <a:latin typeface="+mn-lt"/>
                <a:cs typeface="Arial"/>
              </a:rPr>
              <a:t> to be immunologically non-inferior (comparable) to a 0.5ml subcutaneous dose</a:t>
            </a:r>
          </a:p>
          <a:p>
            <a:r>
              <a:rPr lang="en-GB" dirty="0">
                <a:latin typeface="+mn-lt"/>
              </a:rPr>
              <a:t>f</a:t>
            </a:r>
            <a:r>
              <a:rPr lang="en-GB" sz="2400" dirty="0">
                <a:latin typeface="+mn-lt"/>
              </a:rPr>
              <a:t>ractional dosing therefore </a:t>
            </a:r>
            <a:r>
              <a:rPr lang="en-US" dirty="0">
                <a:latin typeface="+mn-lt"/>
              </a:rPr>
              <a:t>maximised the number of doses that could be administered without compromising immunity during periods of supply constraints</a:t>
            </a:r>
          </a:p>
        </p:txBody>
      </p:sp>
      <p:sp>
        <p:nvSpPr>
          <p:cNvPr id="4" name="Footer Placeholder 3">
            <a:extLst>
              <a:ext uri="{FF2B5EF4-FFF2-40B4-BE49-F238E27FC236}">
                <a16:creationId xmlns:a16="http://schemas.microsoft.com/office/drawing/2014/main" id="{774584E7-AFF3-4D48-51D2-695A6FAE6F30}"/>
              </a:ext>
            </a:extLst>
          </p:cNvPr>
          <p:cNvSpPr>
            <a:spLocks noGrp="1"/>
          </p:cNvSpPr>
          <p:nvPr>
            <p:ph type="ftr" sz="quarter" idx="10"/>
          </p:nvPr>
        </p:nvSpPr>
        <p:spPr/>
        <p:txBody>
          <a:bodyPr/>
          <a:lstStyle/>
          <a:p>
            <a:r>
              <a:rPr lang="en-US" dirty="0"/>
              <a:t>mpox vaccination programme and the MVA-BN vaccine - response to an outbreak, incident or post-exposure</a:t>
            </a:r>
            <a:endParaRPr lang="en-GB" sz="1400" dirty="0"/>
          </a:p>
        </p:txBody>
      </p:sp>
      <p:sp>
        <p:nvSpPr>
          <p:cNvPr id="5" name="Slide Number Placeholder 4">
            <a:extLst>
              <a:ext uri="{FF2B5EF4-FFF2-40B4-BE49-F238E27FC236}">
                <a16:creationId xmlns:a16="http://schemas.microsoft.com/office/drawing/2014/main" id="{F11F1F89-6CA0-1AC3-2FEC-6387A24624E7}"/>
              </a:ext>
            </a:extLst>
          </p:cNvPr>
          <p:cNvSpPr>
            <a:spLocks noGrp="1"/>
          </p:cNvSpPr>
          <p:nvPr>
            <p:ph type="sldNum" sz="quarter" idx="11"/>
          </p:nvPr>
        </p:nvSpPr>
        <p:spPr/>
        <p:txBody>
          <a:bodyPr/>
          <a:lstStyle/>
          <a:p>
            <a:fld id="{344369E4-5DE7-46E5-874E-4FD437973785}" type="slidenum">
              <a:rPr lang="en-GB" smtClean="0"/>
              <a:pPr/>
              <a:t>31</a:t>
            </a:fld>
            <a:endParaRPr lang="en-GB" sz="1400" dirty="0"/>
          </a:p>
        </p:txBody>
      </p:sp>
    </p:spTree>
    <p:extLst>
      <p:ext uri="{BB962C8B-B14F-4D97-AF65-F5344CB8AC3E}">
        <p14:creationId xmlns:p14="http://schemas.microsoft.com/office/powerpoint/2010/main" val="9709088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851D3A-2F92-46C2-80AD-05853A10FFA1}"/>
              </a:ext>
            </a:extLst>
          </p:cNvPr>
          <p:cNvSpPr>
            <a:spLocks noGrp="1"/>
          </p:cNvSpPr>
          <p:nvPr>
            <p:ph type="title"/>
          </p:nvPr>
        </p:nvSpPr>
        <p:spPr>
          <a:xfrm>
            <a:off x="330206" y="170085"/>
            <a:ext cx="10748920" cy="1084557"/>
          </a:xfrm>
        </p:spPr>
        <p:txBody>
          <a:bodyPr>
            <a:noAutofit/>
          </a:bodyPr>
          <a:lstStyle/>
          <a:p>
            <a:r>
              <a:rPr lang="en-GB" dirty="0"/>
              <a:t>MVA-BN vaccine preparation - additional requirements for fractional dosing</a:t>
            </a:r>
          </a:p>
        </p:txBody>
      </p:sp>
      <p:sp>
        <p:nvSpPr>
          <p:cNvPr id="3" name="Content Placeholder 2">
            <a:extLst>
              <a:ext uri="{FF2B5EF4-FFF2-40B4-BE49-F238E27FC236}">
                <a16:creationId xmlns:a16="http://schemas.microsoft.com/office/drawing/2014/main" id="{7E777F1A-7427-4CD9-898D-11B0F34D20A0}"/>
              </a:ext>
            </a:extLst>
          </p:cNvPr>
          <p:cNvSpPr>
            <a:spLocks noGrp="1"/>
          </p:cNvSpPr>
          <p:nvPr>
            <p:ph idx="1"/>
          </p:nvPr>
        </p:nvSpPr>
        <p:spPr>
          <a:xfrm>
            <a:off x="330205" y="1731146"/>
            <a:ext cx="11123857" cy="4670379"/>
          </a:xfrm>
        </p:spPr>
        <p:txBody>
          <a:bodyPr vert="horz" lIns="91440" tIns="45720" rIns="91440" bIns="45720" rtlCol="0" anchor="t">
            <a:noAutofit/>
          </a:bodyPr>
          <a:lstStyle/>
          <a:p>
            <a:r>
              <a:rPr lang="en-GB" sz="2300" dirty="0">
                <a:latin typeface="Arial"/>
                <a:cs typeface="Arial"/>
              </a:rPr>
              <a:t>fractional dosing is the administration of smaller volumes of the vaccine taken from a single dose vial. Each MVA-BN single dose vial will yield a maximum of 5 x 0.1ml doses. These smaller doses should only be administered vial the intradermal route</a:t>
            </a:r>
          </a:p>
          <a:p>
            <a:r>
              <a:rPr lang="en-GB" sz="2300" dirty="0"/>
              <a:t>only complete 0.1ml doses should be administered; in some cases, only 4 x 0.1ml doses can be extracted from each vial so using a low dead-space volume syringe increases the likelihood of obtaining 5 doses from each vial</a:t>
            </a:r>
          </a:p>
          <a:p>
            <a:r>
              <a:rPr lang="en-GB" sz="2300" dirty="0"/>
              <a:t>if the vial yields less than 5 full doses then any residual volume of less than 0.1ml should be discarded; pooling of residual volume from several vials is not permitted</a:t>
            </a:r>
          </a:p>
          <a:p>
            <a:r>
              <a:rPr lang="en-GB" sz="2300" dirty="0"/>
              <a:t>vials of vaccine used for fractional dosing are subject to additional preparation and handling requirements - follow the guidance in the </a:t>
            </a:r>
            <a:r>
              <a:rPr lang="en-GB" sz="2300" dirty="0">
                <a:solidFill>
                  <a:srgbClr val="0070C0"/>
                </a:solidFill>
                <a:hlinkClick r:id="rId3">
                  <a:extLst>
                    <a:ext uri="{A12FA001-AC4F-418D-AE19-62706E023703}">
                      <ahyp:hlinkClr xmlns:ahyp="http://schemas.microsoft.com/office/drawing/2018/hyperlinkcolor" val="tx"/>
                    </a:ext>
                  </a:extLst>
                </a:hlinkClick>
              </a:rPr>
              <a:t>Green Book, chapter 4, Immunisation procedures</a:t>
            </a:r>
            <a:r>
              <a:rPr lang="en-GB" sz="2300" dirty="0">
                <a:solidFill>
                  <a:srgbClr val="0070C0"/>
                </a:solidFill>
              </a:rPr>
              <a:t> </a:t>
            </a:r>
            <a:r>
              <a:rPr lang="en-GB" sz="2300" dirty="0"/>
              <a:t>on the use of multi-dose vials</a:t>
            </a:r>
          </a:p>
        </p:txBody>
      </p:sp>
      <p:sp>
        <p:nvSpPr>
          <p:cNvPr id="4" name="Footer Placeholder 3">
            <a:extLst>
              <a:ext uri="{FF2B5EF4-FFF2-40B4-BE49-F238E27FC236}">
                <a16:creationId xmlns:a16="http://schemas.microsoft.com/office/drawing/2014/main" id="{4897D0A4-0872-48F9-A85B-E0738B5F557C}"/>
              </a:ext>
            </a:extLst>
          </p:cNvPr>
          <p:cNvSpPr>
            <a:spLocks noGrp="1"/>
          </p:cNvSpPr>
          <p:nvPr>
            <p:ph type="ftr" sz="quarter" idx="10"/>
          </p:nvPr>
        </p:nvSpPr>
        <p:spPr/>
        <p:txBody>
          <a:bodyPr/>
          <a:lstStyle/>
          <a:p>
            <a:r>
              <a:rPr lang="en-US" dirty="0"/>
              <a:t>mpox vaccination programme and the MVA-BN vaccine - response to an outbreak, incident or post-exposure</a:t>
            </a:r>
            <a:endParaRPr lang="en-GB" sz="1400" dirty="0"/>
          </a:p>
        </p:txBody>
      </p:sp>
      <p:sp>
        <p:nvSpPr>
          <p:cNvPr id="5" name="Slide Number Placeholder 4">
            <a:extLst>
              <a:ext uri="{FF2B5EF4-FFF2-40B4-BE49-F238E27FC236}">
                <a16:creationId xmlns:a16="http://schemas.microsoft.com/office/drawing/2014/main" id="{74CF0678-93E5-4C3D-B946-8F315A277AA3}"/>
              </a:ext>
            </a:extLst>
          </p:cNvPr>
          <p:cNvSpPr>
            <a:spLocks noGrp="1"/>
          </p:cNvSpPr>
          <p:nvPr>
            <p:ph type="sldNum" sz="quarter" idx="11"/>
          </p:nvPr>
        </p:nvSpPr>
        <p:spPr/>
        <p:txBody>
          <a:bodyPr/>
          <a:lstStyle/>
          <a:p>
            <a:fld id="{344369E4-5DE7-46E5-874E-4FD437973785}" type="slidenum">
              <a:rPr lang="en-GB" smtClean="0"/>
              <a:pPr/>
              <a:t>32</a:t>
            </a:fld>
            <a:endParaRPr lang="en-GB" sz="1400" dirty="0"/>
          </a:p>
        </p:txBody>
      </p:sp>
    </p:spTree>
    <p:extLst>
      <p:ext uri="{BB962C8B-B14F-4D97-AF65-F5344CB8AC3E}">
        <p14:creationId xmlns:p14="http://schemas.microsoft.com/office/powerpoint/2010/main" val="226669801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851D3A-2F92-46C2-80AD-05853A10FFA1}"/>
              </a:ext>
            </a:extLst>
          </p:cNvPr>
          <p:cNvSpPr>
            <a:spLocks noGrp="1"/>
          </p:cNvSpPr>
          <p:nvPr>
            <p:ph type="title"/>
          </p:nvPr>
        </p:nvSpPr>
        <p:spPr>
          <a:xfrm>
            <a:off x="330206" y="170085"/>
            <a:ext cx="10748920" cy="1084557"/>
          </a:xfrm>
        </p:spPr>
        <p:txBody>
          <a:bodyPr>
            <a:noAutofit/>
          </a:bodyPr>
          <a:lstStyle/>
          <a:p>
            <a:r>
              <a:rPr lang="en-GB" dirty="0"/>
              <a:t>MVA-BN vaccine preparation - additional requirements for fractional dosing (cont.)</a:t>
            </a:r>
          </a:p>
        </p:txBody>
      </p:sp>
      <p:sp>
        <p:nvSpPr>
          <p:cNvPr id="3" name="Content Placeholder 2">
            <a:extLst>
              <a:ext uri="{FF2B5EF4-FFF2-40B4-BE49-F238E27FC236}">
                <a16:creationId xmlns:a16="http://schemas.microsoft.com/office/drawing/2014/main" id="{7E777F1A-7427-4CD9-898D-11B0F34D20A0}"/>
              </a:ext>
            </a:extLst>
          </p:cNvPr>
          <p:cNvSpPr>
            <a:spLocks noGrp="1"/>
          </p:cNvSpPr>
          <p:nvPr>
            <p:ph idx="1"/>
          </p:nvPr>
        </p:nvSpPr>
        <p:spPr>
          <a:xfrm>
            <a:off x="330205" y="1562470"/>
            <a:ext cx="11123857" cy="4839056"/>
          </a:xfrm>
        </p:spPr>
        <p:txBody>
          <a:bodyPr>
            <a:noAutofit/>
          </a:bodyPr>
          <a:lstStyle/>
          <a:p>
            <a:r>
              <a:rPr lang="en-GB" sz="2200" dirty="0">
                <a:effectLst/>
                <a:latin typeface="+mn-lt"/>
                <a:ea typeface="Times New Roman" panose="02020603050405020304" pitchFamily="18" charset="0"/>
                <a:cs typeface="Times New Roman" panose="02020603050405020304" pitchFamily="18" charset="0"/>
              </a:rPr>
              <a:t>once a vial of thawed vaccine is removed from the fridge, note the time, swirl the contents and withdraw the first 0.1ml dose</a:t>
            </a:r>
          </a:p>
          <a:p>
            <a:r>
              <a:rPr lang="en-GB" sz="2200" dirty="0">
                <a:solidFill>
                  <a:srgbClr val="000000"/>
                </a:solidFill>
                <a:effectLst/>
                <a:latin typeface="+mn-lt"/>
                <a:ea typeface="Calibri" panose="020F0502020204030204" pitchFamily="34" charset="0"/>
              </a:rPr>
              <a:t>the contents of the vial can remain at room temperature for up to one hour whilst the 5 doses are used; each dose should be given immediately once drawn up</a:t>
            </a:r>
            <a:endParaRPr lang="en-GB" sz="2200" dirty="0">
              <a:effectLst/>
              <a:latin typeface="+mn-lt"/>
              <a:ea typeface="Times New Roman" panose="02020603050405020304" pitchFamily="18" charset="0"/>
              <a:cs typeface="Times New Roman" panose="02020603050405020304" pitchFamily="18" charset="0"/>
            </a:endParaRPr>
          </a:p>
          <a:p>
            <a:r>
              <a:rPr lang="en-GB" sz="2200" dirty="0">
                <a:solidFill>
                  <a:srgbClr val="000000"/>
                </a:solidFill>
                <a:latin typeface="+mn-lt"/>
              </a:rPr>
              <a:t>appropriate infection control and aseptic techniques should be used at all times; this is particularly important when using multi-dose vials and even more so when a single-dose vial is being used as a multi-dose vial; use a new sterile syringe and needle for each separate dose drawn from the vial</a:t>
            </a:r>
          </a:p>
          <a:p>
            <a:r>
              <a:rPr lang="en-GB" sz="2200" dirty="0">
                <a:effectLst/>
                <a:latin typeface="+mn-lt"/>
              </a:rPr>
              <a:t>to minimise the risk of coring, as far as is practicable pierce the bung in a different place each time a dose is being drawn up; </a:t>
            </a:r>
            <a:r>
              <a:rPr lang="en-GB" sz="2200" dirty="0">
                <a:effectLst/>
                <a:latin typeface="+mn-lt"/>
                <a:ea typeface="Times New Roman" panose="02020603050405020304" pitchFamily="18" charset="0"/>
                <a:cs typeface="Times New Roman" panose="02020603050405020304" pitchFamily="18" charset="0"/>
              </a:rPr>
              <a:t>inspect the contents before every withdrawal and discard the vial if particulates are present (as this may indicate coring of the bung has taken place)</a:t>
            </a:r>
            <a:endParaRPr lang="en-GB" sz="2200" dirty="0">
              <a:effectLst/>
              <a:latin typeface="Arial" panose="020B0604020202020204" pitchFamily="34" charset="0"/>
            </a:endParaRPr>
          </a:p>
          <a:p>
            <a:r>
              <a:rPr lang="en-GB" sz="2200" dirty="0">
                <a:effectLst/>
                <a:latin typeface="+mn-lt"/>
                <a:ea typeface="Times New Roman" panose="02020603050405020304" pitchFamily="18" charset="0"/>
                <a:cs typeface="Times New Roman" panose="02020603050405020304" pitchFamily="18" charset="0"/>
              </a:rPr>
              <a:t>discard vaccine promptly after one hour has elapsed to avoid accidental administration of time-expired vaccine</a:t>
            </a:r>
            <a:endParaRPr lang="en-GB" sz="2200" dirty="0"/>
          </a:p>
        </p:txBody>
      </p:sp>
      <p:sp>
        <p:nvSpPr>
          <p:cNvPr id="4" name="Footer Placeholder 3">
            <a:extLst>
              <a:ext uri="{FF2B5EF4-FFF2-40B4-BE49-F238E27FC236}">
                <a16:creationId xmlns:a16="http://schemas.microsoft.com/office/drawing/2014/main" id="{4897D0A4-0872-48F9-A85B-E0738B5F557C}"/>
              </a:ext>
            </a:extLst>
          </p:cNvPr>
          <p:cNvSpPr>
            <a:spLocks noGrp="1"/>
          </p:cNvSpPr>
          <p:nvPr>
            <p:ph type="ftr" sz="quarter" idx="10"/>
          </p:nvPr>
        </p:nvSpPr>
        <p:spPr/>
        <p:txBody>
          <a:bodyPr/>
          <a:lstStyle/>
          <a:p>
            <a:r>
              <a:rPr lang="en-US" dirty="0"/>
              <a:t>mpox vaccination programme and the MVA-BN vaccine - response to an outbreak, incident or post-exposure</a:t>
            </a:r>
            <a:endParaRPr lang="en-GB" sz="1400" dirty="0"/>
          </a:p>
        </p:txBody>
      </p:sp>
      <p:sp>
        <p:nvSpPr>
          <p:cNvPr id="5" name="Slide Number Placeholder 4">
            <a:extLst>
              <a:ext uri="{FF2B5EF4-FFF2-40B4-BE49-F238E27FC236}">
                <a16:creationId xmlns:a16="http://schemas.microsoft.com/office/drawing/2014/main" id="{74CF0678-93E5-4C3D-B946-8F315A277AA3}"/>
              </a:ext>
            </a:extLst>
          </p:cNvPr>
          <p:cNvSpPr>
            <a:spLocks noGrp="1"/>
          </p:cNvSpPr>
          <p:nvPr>
            <p:ph type="sldNum" sz="quarter" idx="11"/>
          </p:nvPr>
        </p:nvSpPr>
        <p:spPr/>
        <p:txBody>
          <a:bodyPr/>
          <a:lstStyle/>
          <a:p>
            <a:fld id="{344369E4-5DE7-46E5-874E-4FD437973785}" type="slidenum">
              <a:rPr lang="en-GB" smtClean="0"/>
              <a:pPr/>
              <a:t>33</a:t>
            </a:fld>
            <a:endParaRPr lang="en-GB" sz="1400" dirty="0"/>
          </a:p>
        </p:txBody>
      </p:sp>
    </p:spTree>
    <p:extLst>
      <p:ext uri="{BB962C8B-B14F-4D97-AF65-F5344CB8AC3E}">
        <p14:creationId xmlns:p14="http://schemas.microsoft.com/office/powerpoint/2010/main" val="344580835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46776E-5960-4884-9F19-B1D791E80C40}"/>
              </a:ext>
            </a:extLst>
          </p:cNvPr>
          <p:cNvSpPr>
            <a:spLocks noGrp="1"/>
          </p:cNvSpPr>
          <p:nvPr>
            <p:ph type="title"/>
          </p:nvPr>
        </p:nvSpPr>
        <p:spPr>
          <a:xfrm>
            <a:off x="330206" y="132761"/>
            <a:ext cx="10642594" cy="1267345"/>
          </a:xfrm>
        </p:spPr>
        <p:txBody>
          <a:bodyPr>
            <a:noAutofit/>
          </a:bodyPr>
          <a:lstStyle/>
          <a:p>
            <a:r>
              <a:rPr lang="en-GB" dirty="0"/>
              <a:t>MVA-BN vaccine fractional dosing: operational considerations of intradermal administration</a:t>
            </a:r>
          </a:p>
        </p:txBody>
      </p:sp>
      <p:sp>
        <p:nvSpPr>
          <p:cNvPr id="3" name="Content Placeholder 2">
            <a:extLst>
              <a:ext uri="{FF2B5EF4-FFF2-40B4-BE49-F238E27FC236}">
                <a16:creationId xmlns:a16="http://schemas.microsoft.com/office/drawing/2014/main" id="{F215A2BC-3F9E-4DB2-B1F0-6ED16FE533C6}"/>
              </a:ext>
            </a:extLst>
          </p:cNvPr>
          <p:cNvSpPr>
            <a:spLocks noGrp="1"/>
          </p:cNvSpPr>
          <p:nvPr>
            <p:ph idx="1"/>
          </p:nvPr>
        </p:nvSpPr>
        <p:spPr>
          <a:xfrm>
            <a:off x="330205" y="1654138"/>
            <a:ext cx="11123857" cy="4676323"/>
          </a:xfrm>
        </p:spPr>
        <p:txBody>
          <a:bodyPr vert="horz" lIns="91440" tIns="45720" rIns="91440" bIns="45720" rtlCol="0" anchor="t">
            <a:noAutofit/>
          </a:bodyPr>
          <a:lstStyle/>
          <a:p>
            <a:pPr marL="0" indent="0">
              <a:buNone/>
            </a:pPr>
            <a:r>
              <a:rPr lang="en-GB" sz="2200" dirty="0">
                <a:latin typeface="+mn-lt"/>
                <a:cs typeface="Arial"/>
              </a:rPr>
              <a:t>Fractional dosing by intradermal administration may be considered for administration to eligible individuals during periods of supply constraints, however appropriate operational considerations and planning are required to maximise safety and to minimise vaccination errors and vaccine wastage.</a:t>
            </a:r>
          </a:p>
          <a:p>
            <a:pPr marL="0" indent="0">
              <a:buNone/>
            </a:pPr>
            <a:r>
              <a:rPr lang="en-GB" sz="2200" dirty="0">
                <a:latin typeface="+mn-lt"/>
                <a:cs typeface="Arial"/>
              </a:rPr>
              <a:t>Staff must have received specific, appropriate training to administer vaccine via the intradermal route.</a:t>
            </a:r>
          </a:p>
          <a:p>
            <a:pPr marL="0" indent="0">
              <a:buNone/>
            </a:pPr>
            <a:r>
              <a:rPr lang="en-GB" sz="2200" dirty="0">
                <a:latin typeface="+mn-lt"/>
                <a:cs typeface="Arial"/>
              </a:rPr>
              <a:t>Stability data only supports use of the contents of the vial within one hour of removal from the fridge; the vial can remain at room temperature during this time but adhering to this time limit will minimise the risk of microbial contamination/proliferation. Once </a:t>
            </a:r>
            <a:r>
              <a:rPr lang="en-GB" sz="2200" dirty="0">
                <a:effectLst/>
                <a:latin typeface="+mn-lt"/>
                <a:cs typeface="Arial"/>
              </a:rPr>
              <a:t>the vial is removed from cold storage, the ti</a:t>
            </a:r>
            <a:r>
              <a:rPr lang="en-GB" sz="2200" dirty="0">
                <a:latin typeface="+mn-lt"/>
                <a:cs typeface="Arial"/>
              </a:rPr>
              <a:t>me should be recorded</a:t>
            </a:r>
            <a:r>
              <a:rPr lang="en-GB" sz="2200" dirty="0">
                <a:effectLst/>
                <a:latin typeface="+mn-lt"/>
                <a:cs typeface="Arial"/>
              </a:rPr>
              <a:t> as the vial contents will need to be</a:t>
            </a:r>
            <a:r>
              <a:rPr lang="en-GB" sz="2200" dirty="0">
                <a:latin typeface="+mn-lt"/>
                <a:cs typeface="Arial"/>
              </a:rPr>
              <a:t> used</a:t>
            </a:r>
            <a:r>
              <a:rPr lang="en-GB" sz="2200" dirty="0">
                <a:effectLst/>
                <a:latin typeface="+mn-lt"/>
                <a:cs typeface="Arial"/>
              </a:rPr>
              <a:t> as quickly as possible. Any doses remaining after one hour will need to be discarded.</a:t>
            </a:r>
          </a:p>
          <a:p>
            <a:pPr marL="0" indent="0">
              <a:buNone/>
            </a:pPr>
            <a:r>
              <a:rPr lang="en-GB" sz="2200" dirty="0">
                <a:latin typeface="+mn-lt"/>
                <a:cs typeface="Arial"/>
              </a:rPr>
              <a:t>I</a:t>
            </a:r>
            <a:r>
              <a:rPr lang="en-GB" sz="2200" dirty="0">
                <a:effectLst/>
                <a:latin typeface="+mn-lt"/>
                <a:cs typeface="Arial"/>
              </a:rPr>
              <a:t>n order to avoid cycling temperature and to adhere to these recommendations therefore, fractional dosing is only useful in high throughput clinics.</a:t>
            </a:r>
            <a:endParaRPr lang="en-GB" sz="2200" dirty="0">
              <a:latin typeface="+mn-lt"/>
              <a:cs typeface="Arial"/>
            </a:endParaRPr>
          </a:p>
        </p:txBody>
      </p:sp>
      <p:sp>
        <p:nvSpPr>
          <p:cNvPr id="4" name="Footer Placeholder 3">
            <a:extLst>
              <a:ext uri="{FF2B5EF4-FFF2-40B4-BE49-F238E27FC236}">
                <a16:creationId xmlns:a16="http://schemas.microsoft.com/office/drawing/2014/main" id="{41EC6196-DFC7-4FC7-A768-8437E2A563F2}"/>
              </a:ext>
            </a:extLst>
          </p:cNvPr>
          <p:cNvSpPr>
            <a:spLocks noGrp="1"/>
          </p:cNvSpPr>
          <p:nvPr>
            <p:ph type="ftr" sz="quarter" idx="10"/>
          </p:nvPr>
        </p:nvSpPr>
        <p:spPr/>
        <p:txBody>
          <a:bodyPr/>
          <a:lstStyle/>
          <a:p>
            <a:r>
              <a:rPr lang="en-US" dirty="0"/>
              <a:t>mpox vaccination programme and the MVA-BN vaccine - response to an outbreak, incident or post-exposure</a:t>
            </a:r>
            <a:endParaRPr lang="en-GB" sz="1400" dirty="0"/>
          </a:p>
        </p:txBody>
      </p:sp>
      <p:sp>
        <p:nvSpPr>
          <p:cNvPr id="5" name="Slide Number Placeholder 4">
            <a:extLst>
              <a:ext uri="{FF2B5EF4-FFF2-40B4-BE49-F238E27FC236}">
                <a16:creationId xmlns:a16="http://schemas.microsoft.com/office/drawing/2014/main" id="{3E5AFE81-58E0-4059-A7BE-7D691F45BB94}"/>
              </a:ext>
            </a:extLst>
          </p:cNvPr>
          <p:cNvSpPr>
            <a:spLocks noGrp="1"/>
          </p:cNvSpPr>
          <p:nvPr>
            <p:ph type="sldNum" sz="quarter" idx="11"/>
          </p:nvPr>
        </p:nvSpPr>
        <p:spPr/>
        <p:txBody>
          <a:bodyPr/>
          <a:lstStyle/>
          <a:p>
            <a:fld id="{344369E4-5DE7-46E5-874E-4FD437973785}" type="slidenum">
              <a:rPr lang="en-GB" smtClean="0"/>
              <a:pPr/>
              <a:t>34</a:t>
            </a:fld>
            <a:endParaRPr lang="en-GB" sz="1400" dirty="0"/>
          </a:p>
        </p:txBody>
      </p:sp>
    </p:spTree>
    <p:extLst>
      <p:ext uri="{BB962C8B-B14F-4D97-AF65-F5344CB8AC3E}">
        <p14:creationId xmlns:p14="http://schemas.microsoft.com/office/powerpoint/2010/main" val="402090712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A5C43B-D2FE-FDEB-8C44-E0C906862DB4}"/>
              </a:ext>
            </a:extLst>
          </p:cNvPr>
          <p:cNvSpPr>
            <a:spLocks noGrp="1"/>
          </p:cNvSpPr>
          <p:nvPr>
            <p:ph type="ctrTitle"/>
          </p:nvPr>
        </p:nvSpPr>
        <p:spPr/>
        <p:txBody>
          <a:bodyPr/>
          <a:lstStyle/>
          <a:p>
            <a:r>
              <a:rPr lang="en-GB" dirty="0"/>
              <a:t>MVA-BN vaccine administration</a:t>
            </a:r>
          </a:p>
        </p:txBody>
      </p:sp>
    </p:spTree>
    <p:extLst>
      <p:ext uri="{BB962C8B-B14F-4D97-AF65-F5344CB8AC3E}">
        <p14:creationId xmlns:p14="http://schemas.microsoft.com/office/powerpoint/2010/main" val="8894475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633421-EB64-42E5-BEC4-EBE39CC80D90}"/>
              </a:ext>
            </a:extLst>
          </p:cNvPr>
          <p:cNvSpPr>
            <a:spLocks noGrp="1"/>
          </p:cNvSpPr>
          <p:nvPr>
            <p:ph type="title"/>
          </p:nvPr>
        </p:nvSpPr>
        <p:spPr>
          <a:xfrm>
            <a:off x="330205" y="394022"/>
            <a:ext cx="10077515" cy="734984"/>
          </a:xfrm>
        </p:spPr>
        <p:txBody>
          <a:bodyPr>
            <a:normAutofit fontScale="90000"/>
          </a:bodyPr>
          <a:lstStyle/>
          <a:p>
            <a:r>
              <a:rPr lang="en-GB" dirty="0"/>
              <a:t>Infection control considerations for vaccination clinics </a:t>
            </a:r>
          </a:p>
        </p:txBody>
      </p:sp>
      <p:sp>
        <p:nvSpPr>
          <p:cNvPr id="3" name="Content Placeholder 2">
            <a:extLst>
              <a:ext uri="{FF2B5EF4-FFF2-40B4-BE49-F238E27FC236}">
                <a16:creationId xmlns:a16="http://schemas.microsoft.com/office/drawing/2014/main" id="{EAC36DDD-CE26-48E1-92FC-4CD9360B116D}"/>
              </a:ext>
            </a:extLst>
          </p:cNvPr>
          <p:cNvSpPr>
            <a:spLocks noGrp="1"/>
          </p:cNvSpPr>
          <p:nvPr>
            <p:ph idx="1"/>
          </p:nvPr>
        </p:nvSpPr>
        <p:spPr>
          <a:xfrm>
            <a:off x="311543" y="1681518"/>
            <a:ext cx="11123857" cy="4252751"/>
          </a:xfrm>
        </p:spPr>
        <p:txBody>
          <a:bodyPr>
            <a:noAutofit/>
          </a:bodyPr>
          <a:lstStyle/>
          <a:p>
            <a:pPr>
              <a:lnSpc>
                <a:spcPct val="100000"/>
              </a:lnSpc>
              <a:spcBef>
                <a:spcPts val="600"/>
              </a:spcBef>
            </a:pPr>
            <a:r>
              <a:rPr lang="en-GB" sz="2800" dirty="0"/>
              <a:t>pre-exposure vaccination should be managed in the same way as routine vaccination using standard infection prevention and control (IPC) precautions</a:t>
            </a:r>
          </a:p>
          <a:p>
            <a:pPr marL="0" indent="0">
              <a:lnSpc>
                <a:spcPct val="100000"/>
              </a:lnSpc>
              <a:spcBef>
                <a:spcPts val="600"/>
              </a:spcBef>
              <a:buNone/>
            </a:pPr>
            <a:endParaRPr lang="en-GB" sz="2800" dirty="0"/>
          </a:p>
          <a:p>
            <a:pPr>
              <a:lnSpc>
                <a:spcPct val="100000"/>
              </a:lnSpc>
              <a:spcBef>
                <a:spcPts val="600"/>
              </a:spcBef>
            </a:pPr>
            <a:r>
              <a:rPr lang="en-GB" sz="2800" dirty="0"/>
              <a:t>for post-exposure vaccination, guidance on</a:t>
            </a:r>
            <a:r>
              <a:rPr lang="en-GB" sz="2800" dirty="0">
                <a:solidFill>
                  <a:schemeClr val="accent1">
                    <a:lumMod val="75000"/>
                  </a:schemeClr>
                </a:solidFill>
              </a:rPr>
              <a:t> </a:t>
            </a:r>
            <a:r>
              <a:rPr lang="en-US" sz="2800" dirty="0">
                <a:solidFill>
                  <a:schemeClr val="accent1">
                    <a:lumMod val="75000"/>
                  </a:schemeClr>
                </a:solidFill>
                <a:hlinkClick r:id="rId2">
                  <a:extLst>
                    <a:ext uri="{A12FA001-AC4F-418D-AE19-62706E023703}">
                      <ahyp:hlinkClr xmlns:ahyp="http://schemas.microsoft.com/office/drawing/2018/hyperlinkcolor" val="tx"/>
                    </a:ext>
                  </a:extLst>
                </a:hlinkClick>
              </a:rPr>
              <a:t>mpox: reducing risk of transmission at vaccination clinics</a:t>
            </a:r>
            <a:r>
              <a:rPr lang="en-GB" sz="2800" dirty="0">
                <a:solidFill>
                  <a:schemeClr val="accent1">
                    <a:lumMod val="75000"/>
                  </a:schemeClr>
                </a:solidFill>
              </a:rPr>
              <a:t> </a:t>
            </a:r>
            <a:r>
              <a:rPr lang="en-GB" sz="2800" dirty="0"/>
              <a:t>should be followed in conjunction with </a:t>
            </a:r>
            <a:r>
              <a:rPr lang="en-GB" sz="2800" dirty="0">
                <a:solidFill>
                  <a:schemeClr val="accent1">
                    <a:lumMod val="75000"/>
                  </a:schemeClr>
                </a:solidFill>
                <a:hlinkClick r:id="rId3">
                  <a:extLst>
                    <a:ext uri="{A12FA001-AC4F-418D-AE19-62706E023703}">
                      <ahyp:hlinkClr xmlns:ahyp="http://schemas.microsoft.com/office/drawing/2018/hyperlinkcolor" val="tx"/>
                    </a:ext>
                  </a:extLst>
                </a:hlinkClick>
              </a:rPr>
              <a:t>the national IPC manual</a:t>
            </a:r>
            <a:endParaRPr lang="en-GB" sz="2800" dirty="0">
              <a:solidFill>
                <a:schemeClr val="accent1">
                  <a:lumMod val="75000"/>
                </a:schemeClr>
              </a:solidFill>
            </a:endParaRPr>
          </a:p>
        </p:txBody>
      </p:sp>
      <p:sp>
        <p:nvSpPr>
          <p:cNvPr id="4" name="Footer Placeholder 3">
            <a:extLst>
              <a:ext uri="{FF2B5EF4-FFF2-40B4-BE49-F238E27FC236}">
                <a16:creationId xmlns:a16="http://schemas.microsoft.com/office/drawing/2014/main" id="{0CD2BFB0-A32B-4322-8928-778FFC92DEFE}"/>
              </a:ext>
            </a:extLst>
          </p:cNvPr>
          <p:cNvSpPr>
            <a:spLocks noGrp="1"/>
          </p:cNvSpPr>
          <p:nvPr>
            <p:ph type="ftr" sz="quarter" idx="10"/>
          </p:nvPr>
        </p:nvSpPr>
        <p:spPr/>
        <p:txBody>
          <a:bodyPr/>
          <a:lstStyle/>
          <a:p>
            <a:r>
              <a:rPr lang="en-US" dirty="0"/>
              <a:t>mpox vaccination programme and the MVA-BN vaccine - response to an outbreak, incident or post-exposure</a:t>
            </a:r>
            <a:endParaRPr lang="en-GB" sz="1400" dirty="0"/>
          </a:p>
        </p:txBody>
      </p:sp>
      <p:sp>
        <p:nvSpPr>
          <p:cNvPr id="5" name="Slide Number Placeholder 4">
            <a:extLst>
              <a:ext uri="{FF2B5EF4-FFF2-40B4-BE49-F238E27FC236}">
                <a16:creationId xmlns:a16="http://schemas.microsoft.com/office/drawing/2014/main" id="{92E62458-2C85-44BA-A062-576337A571FF}"/>
              </a:ext>
            </a:extLst>
          </p:cNvPr>
          <p:cNvSpPr>
            <a:spLocks noGrp="1"/>
          </p:cNvSpPr>
          <p:nvPr>
            <p:ph type="sldNum" sz="quarter" idx="11"/>
          </p:nvPr>
        </p:nvSpPr>
        <p:spPr/>
        <p:txBody>
          <a:bodyPr/>
          <a:lstStyle/>
          <a:p>
            <a:fld id="{344369E4-5DE7-46E5-874E-4FD437973785}" type="slidenum">
              <a:rPr lang="en-GB" smtClean="0"/>
              <a:pPr/>
              <a:t>36</a:t>
            </a:fld>
            <a:endParaRPr lang="en-GB" sz="1400" dirty="0"/>
          </a:p>
        </p:txBody>
      </p:sp>
    </p:spTree>
    <p:extLst>
      <p:ext uri="{BB962C8B-B14F-4D97-AF65-F5344CB8AC3E}">
        <p14:creationId xmlns:p14="http://schemas.microsoft.com/office/powerpoint/2010/main" val="108699942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A3B81C-1E7C-99EF-4EDA-7EB08A070747}"/>
              </a:ext>
            </a:extLst>
          </p:cNvPr>
          <p:cNvSpPr>
            <a:spLocks noGrp="1"/>
          </p:cNvSpPr>
          <p:nvPr>
            <p:ph type="title"/>
          </p:nvPr>
        </p:nvSpPr>
        <p:spPr/>
        <p:txBody>
          <a:bodyPr/>
          <a:lstStyle/>
          <a:p>
            <a:r>
              <a:rPr lang="en-GB" dirty="0"/>
              <a:t>Consent</a:t>
            </a:r>
          </a:p>
        </p:txBody>
      </p:sp>
      <p:sp>
        <p:nvSpPr>
          <p:cNvPr id="3" name="Content Placeholder 2">
            <a:extLst>
              <a:ext uri="{FF2B5EF4-FFF2-40B4-BE49-F238E27FC236}">
                <a16:creationId xmlns:a16="http://schemas.microsoft.com/office/drawing/2014/main" id="{B12E05DF-2804-B1F4-0DA5-3DD3AB70FC72}"/>
              </a:ext>
            </a:extLst>
          </p:cNvPr>
          <p:cNvSpPr>
            <a:spLocks noGrp="1"/>
          </p:cNvSpPr>
          <p:nvPr>
            <p:ph idx="1"/>
          </p:nvPr>
        </p:nvSpPr>
        <p:spPr>
          <a:xfrm>
            <a:off x="330205" y="1637881"/>
            <a:ext cx="10515600" cy="4800969"/>
          </a:xfrm>
        </p:spPr>
        <p:txBody>
          <a:bodyPr>
            <a:normAutofit fontScale="92500" lnSpcReduction="20000"/>
          </a:bodyPr>
          <a:lstStyle/>
          <a:p>
            <a:pPr>
              <a:lnSpc>
                <a:spcPct val="120000"/>
              </a:lnSpc>
              <a:spcBef>
                <a:spcPts val="400"/>
              </a:spcBef>
            </a:pPr>
            <a:r>
              <a:rPr lang="en-GB" dirty="0"/>
              <a:t>before giving any vaccine, vaccinators must ensure that they have obtained informed consent from the vaccinee</a:t>
            </a:r>
          </a:p>
          <a:p>
            <a:pPr>
              <a:lnSpc>
                <a:spcPct val="120000"/>
              </a:lnSpc>
              <a:spcBef>
                <a:spcPts val="400"/>
              </a:spcBef>
            </a:pPr>
            <a:r>
              <a:rPr lang="en-GB" dirty="0"/>
              <a:t>to enable valid consent, the vaccinee should receive an explanation of disease against which the vaccine protects as well as the benefits and risks of vaccination (either verbally from a clinician, or in the form of a leaflet or letter)</a:t>
            </a:r>
          </a:p>
          <a:p>
            <a:pPr>
              <a:lnSpc>
                <a:spcPct val="120000"/>
              </a:lnSpc>
              <a:spcBef>
                <a:spcPts val="400"/>
              </a:spcBef>
            </a:pPr>
            <a:r>
              <a:rPr lang="en-GB" dirty="0"/>
              <a:t>vaccinators should be familiar with the principles of consent for immunisation as described in chapter 2 of </a:t>
            </a:r>
            <a:r>
              <a:rPr lang="en-GB" dirty="0">
                <a:solidFill>
                  <a:srgbClr val="0070C0"/>
                </a:solidFill>
                <a:hlinkClick r:id="rId3"/>
              </a:rPr>
              <a:t>the Green Book </a:t>
            </a:r>
            <a:endParaRPr lang="en-GB" dirty="0">
              <a:solidFill>
                <a:srgbClr val="0070C0"/>
              </a:solidFill>
            </a:endParaRPr>
          </a:p>
          <a:p>
            <a:pPr>
              <a:lnSpc>
                <a:spcPct val="120000"/>
              </a:lnSpc>
              <a:spcBef>
                <a:spcPts val="400"/>
              </a:spcBef>
            </a:pPr>
            <a:r>
              <a:rPr lang="en-GB" dirty="0">
                <a:solidFill>
                  <a:srgbClr val="000000"/>
                </a:solidFill>
              </a:rPr>
              <a:t>a </a:t>
            </a:r>
            <a:r>
              <a:rPr lang="en-GB" dirty="0">
                <a:solidFill>
                  <a:srgbClr val="0070C0"/>
                </a:solidFill>
                <a:hlinkClick r:id="rId4">
                  <a:extLst>
                    <a:ext uri="{A12FA001-AC4F-418D-AE19-62706E023703}">
                      <ahyp:hlinkClr xmlns:ahyp="http://schemas.microsoft.com/office/drawing/2018/hyperlinkcolor" val="tx"/>
                    </a:ext>
                  </a:extLst>
                </a:hlinkClick>
              </a:rPr>
              <a:t>consent form and healthcare professional pre-vaccination checklist </a:t>
            </a:r>
            <a:r>
              <a:rPr lang="en-GB" dirty="0"/>
              <a:t>(including a parental/carer consent form)</a:t>
            </a:r>
            <a:r>
              <a:rPr lang="en-GB" dirty="0">
                <a:solidFill>
                  <a:srgbClr val="0070C0"/>
                </a:solidFill>
              </a:rPr>
              <a:t> </a:t>
            </a:r>
            <a:r>
              <a:rPr lang="en-GB" dirty="0">
                <a:solidFill>
                  <a:srgbClr val="000000"/>
                </a:solidFill>
              </a:rPr>
              <a:t>are available </a:t>
            </a:r>
          </a:p>
          <a:p>
            <a:pPr>
              <a:lnSpc>
                <a:spcPct val="120000"/>
              </a:lnSpc>
              <a:spcBef>
                <a:spcPts val="400"/>
              </a:spcBef>
            </a:pPr>
            <a:r>
              <a:rPr lang="en-GB" dirty="0"/>
              <a:t>the </a:t>
            </a:r>
            <a:r>
              <a:rPr lang="en-GB" dirty="0">
                <a:solidFill>
                  <a:srgbClr val="0070C0"/>
                </a:solidFill>
                <a:hlinkClick r:id="rId5">
                  <a:extLst>
                    <a:ext uri="{A12FA001-AC4F-418D-AE19-62706E023703}">
                      <ahyp:hlinkClr xmlns:ahyp="http://schemas.microsoft.com/office/drawing/2018/hyperlinkcolor" val="tx"/>
                    </a:ext>
                  </a:extLst>
                </a:hlinkClick>
              </a:rPr>
              <a:t>UKHSA intradermal leaflet </a:t>
            </a:r>
            <a:r>
              <a:rPr kumimoji="0" lang="en-GB" sz="24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should be provided to individuals being offered an intradermal dose</a:t>
            </a:r>
          </a:p>
          <a:p>
            <a:pPr>
              <a:lnSpc>
                <a:spcPct val="120000"/>
              </a:lnSpc>
              <a:spcBef>
                <a:spcPts val="400"/>
              </a:spcBef>
            </a:pPr>
            <a:r>
              <a:rPr kumimoji="0" lang="en-GB" sz="240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hlinkClick r:id="rId6">
                  <a:extLst>
                    <a:ext uri="{A12FA001-AC4F-418D-AE19-62706E023703}">
                      <ahyp:hlinkClr xmlns:ahyp="http://schemas.microsoft.com/office/drawing/2018/hyperlinkcolor" val="tx"/>
                    </a:ext>
                  </a:extLst>
                </a:hlinkClick>
              </a:rPr>
              <a:t>further information on prescriber responsibilities for off-label or unlicensed medicines</a:t>
            </a:r>
            <a:r>
              <a:rPr kumimoji="0" lang="en-GB" sz="240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lang="en-GB" dirty="0"/>
              <a:t>is available, including in the </a:t>
            </a:r>
            <a:r>
              <a:rPr lang="en-GB" dirty="0">
                <a:hlinkClick r:id="rId7"/>
              </a:rPr>
              <a:t>PGD</a:t>
            </a:r>
            <a:endParaRPr lang="en-GB" dirty="0"/>
          </a:p>
          <a:p>
            <a:endParaRPr lang="en-GB" dirty="0"/>
          </a:p>
        </p:txBody>
      </p:sp>
      <p:sp>
        <p:nvSpPr>
          <p:cNvPr id="4" name="Footer Placeholder 3">
            <a:extLst>
              <a:ext uri="{FF2B5EF4-FFF2-40B4-BE49-F238E27FC236}">
                <a16:creationId xmlns:a16="http://schemas.microsoft.com/office/drawing/2014/main" id="{F76D4247-A1E3-12E2-0A88-1DD24E01A531}"/>
              </a:ext>
            </a:extLst>
          </p:cNvPr>
          <p:cNvSpPr>
            <a:spLocks noGrp="1"/>
          </p:cNvSpPr>
          <p:nvPr>
            <p:ph type="ftr" sz="quarter" idx="10"/>
          </p:nvPr>
        </p:nvSpPr>
        <p:spPr/>
        <p:txBody>
          <a:bodyPr/>
          <a:lstStyle/>
          <a:p>
            <a:r>
              <a:rPr lang="en-US" dirty="0"/>
              <a:t>mpox vaccination programme and the MVA-BN vaccine - response to an outbreak, incident or post-exposure</a:t>
            </a:r>
            <a:endParaRPr lang="en-GB" sz="1400" dirty="0"/>
          </a:p>
        </p:txBody>
      </p:sp>
      <p:sp>
        <p:nvSpPr>
          <p:cNvPr id="5" name="Slide Number Placeholder 4">
            <a:extLst>
              <a:ext uri="{FF2B5EF4-FFF2-40B4-BE49-F238E27FC236}">
                <a16:creationId xmlns:a16="http://schemas.microsoft.com/office/drawing/2014/main" id="{E52B5C95-8CDF-4F39-0F2E-4EABB53A0949}"/>
              </a:ext>
            </a:extLst>
          </p:cNvPr>
          <p:cNvSpPr>
            <a:spLocks noGrp="1"/>
          </p:cNvSpPr>
          <p:nvPr>
            <p:ph type="sldNum" sz="quarter" idx="11"/>
          </p:nvPr>
        </p:nvSpPr>
        <p:spPr/>
        <p:txBody>
          <a:bodyPr/>
          <a:lstStyle/>
          <a:p>
            <a:fld id="{344369E4-5DE7-46E5-874E-4FD437973785}" type="slidenum">
              <a:rPr lang="en-GB" smtClean="0"/>
              <a:pPr/>
              <a:t>37</a:t>
            </a:fld>
            <a:endParaRPr lang="en-GB" sz="1400" dirty="0"/>
          </a:p>
        </p:txBody>
      </p:sp>
    </p:spTree>
    <p:extLst>
      <p:ext uri="{BB962C8B-B14F-4D97-AF65-F5344CB8AC3E}">
        <p14:creationId xmlns:p14="http://schemas.microsoft.com/office/powerpoint/2010/main" val="127804881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F660E-9E59-E45A-E221-EB916EB53EDA}"/>
              </a:ext>
            </a:extLst>
          </p:cNvPr>
          <p:cNvSpPr>
            <a:spLocks noGrp="1"/>
          </p:cNvSpPr>
          <p:nvPr>
            <p:ph type="title"/>
          </p:nvPr>
        </p:nvSpPr>
        <p:spPr/>
        <p:txBody>
          <a:bodyPr>
            <a:normAutofit fontScale="90000"/>
          </a:bodyPr>
          <a:lstStyle/>
          <a:p>
            <a:r>
              <a:rPr lang="en-GB" dirty="0"/>
              <a:t>Legal frameworks for MVA-BN vaccine administration</a:t>
            </a:r>
          </a:p>
        </p:txBody>
      </p:sp>
      <p:sp>
        <p:nvSpPr>
          <p:cNvPr id="3" name="Content Placeholder 2">
            <a:extLst>
              <a:ext uri="{FF2B5EF4-FFF2-40B4-BE49-F238E27FC236}">
                <a16:creationId xmlns:a16="http://schemas.microsoft.com/office/drawing/2014/main" id="{A37C256F-ACBE-244E-D5BD-8158FF2AEAF2}"/>
              </a:ext>
            </a:extLst>
          </p:cNvPr>
          <p:cNvSpPr>
            <a:spLocks noGrp="1"/>
          </p:cNvSpPr>
          <p:nvPr>
            <p:ph idx="1"/>
          </p:nvPr>
        </p:nvSpPr>
        <p:spPr/>
        <p:txBody>
          <a:bodyPr vert="horz" lIns="91440" tIns="45720" rIns="91440" bIns="45720" rtlCol="0" anchor="t">
            <a:normAutofit/>
          </a:bodyPr>
          <a:lstStyle/>
          <a:p>
            <a:pPr>
              <a:lnSpc>
                <a:spcPct val="100000"/>
              </a:lnSpc>
              <a:spcBef>
                <a:spcPts val="600"/>
              </a:spcBef>
            </a:pPr>
            <a:r>
              <a:rPr lang="en-GB" sz="2400" dirty="0">
                <a:latin typeface="+mn-lt"/>
              </a:rPr>
              <a:t>use of MVA-BN for vaccination against mpox may be via a prescription, Patient Specific Direction (PSD) or a </a:t>
            </a:r>
            <a:r>
              <a:rPr lang="en-GB" sz="2400" dirty="0">
                <a:latin typeface="+mn-lt"/>
                <a:hlinkClick r:id="rId3"/>
              </a:rPr>
              <a:t>Patient Group Direction </a:t>
            </a:r>
            <a:r>
              <a:rPr lang="en-GB" sz="2400" dirty="0">
                <a:latin typeface="+mn-lt"/>
              </a:rPr>
              <a:t>(PGD), depending on the vaccine being supplied and the route </a:t>
            </a:r>
            <a:r>
              <a:rPr lang="en-GB" dirty="0">
                <a:latin typeface="+mn-lt"/>
              </a:rPr>
              <a:t>of administration</a:t>
            </a:r>
          </a:p>
          <a:p>
            <a:pPr>
              <a:lnSpc>
                <a:spcPct val="100000"/>
              </a:lnSpc>
              <a:spcBef>
                <a:spcPts val="600"/>
              </a:spcBef>
            </a:pPr>
            <a:r>
              <a:rPr lang="en-GB" dirty="0"/>
              <a:t>Imvanex® </a:t>
            </a:r>
            <a:r>
              <a:rPr lang="en-US" dirty="0">
                <a:latin typeface="+mn-lt"/>
              </a:rPr>
              <a:t>is UK licensed and Jynneos® (US licensed Batch FDP00072) has been approved for use in the UK by the MHRA </a:t>
            </a:r>
          </a:p>
          <a:p>
            <a:pPr>
              <a:lnSpc>
                <a:spcPct val="100000"/>
              </a:lnSpc>
              <a:spcBef>
                <a:spcPts val="600"/>
              </a:spcBef>
            </a:pPr>
            <a:r>
              <a:rPr lang="en-US" dirty="0">
                <a:latin typeface="+mn-lt"/>
              </a:rPr>
              <a:t>where Jynneos® is the local vaccine available at time of administration, the PGD only enables the use of Jynneos® vaccine: batch number FDP00072 (expiry date 31 July 2025)</a:t>
            </a:r>
          </a:p>
          <a:p>
            <a:pPr>
              <a:lnSpc>
                <a:spcPct val="100000"/>
              </a:lnSpc>
              <a:spcBef>
                <a:spcPts val="600"/>
              </a:spcBef>
            </a:pPr>
            <a:r>
              <a:rPr lang="en-GB" dirty="0">
                <a:latin typeface="+mn-lt"/>
              </a:rPr>
              <a:t>if there are any programme changes, these may not be immediately reflected in the PGD so a prescription or PSD should be used in the interim</a:t>
            </a:r>
          </a:p>
          <a:p>
            <a:endParaRPr lang="en-GB" dirty="0"/>
          </a:p>
        </p:txBody>
      </p:sp>
      <p:sp>
        <p:nvSpPr>
          <p:cNvPr id="4" name="Footer Placeholder 3">
            <a:extLst>
              <a:ext uri="{FF2B5EF4-FFF2-40B4-BE49-F238E27FC236}">
                <a16:creationId xmlns:a16="http://schemas.microsoft.com/office/drawing/2014/main" id="{EAFB49DA-DEF3-AE0A-C585-1C8DF54A9AFF}"/>
              </a:ext>
            </a:extLst>
          </p:cNvPr>
          <p:cNvSpPr>
            <a:spLocks noGrp="1"/>
          </p:cNvSpPr>
          <p:nvPr>
            <p:ph type="ftr" sz="quarter" idx="10"/>
          </p:nvPr>
        </p:nvSpPr>
        <p:spPr/>
        <p:txBody>
          <a:bodyPr/>
          <a:lstStyle/>
          <a:p>
            <a:r>
              <a:rPr lang="en-US" dirty="0"/>
              <a:t>mpox vaccination programme and the MVA-BN vaccine - response to an outbreak, incident or post-exposure</a:t>
            </a:r>
            <a:endParaRPr lang="en-GB" sz="1400" dirty="0"/>
          </a:p>
        </p:txBody>
      </p:sp>
      <p:sp>
        <p:nvSpPr>
          <p:cNvPr id="5" name="Slide Number Placeholder 4">
            <a:extLst>
              <a:ext uri="{FF2B5EF4-FFF2-40B4-BE49-F238E27FC236}">
                <a16:creationId xmlns:a16="http://schemas.microsoft.com/office/drawing/2014/main" id="{D3009CA0-DE0F-9A0C-4891-531FA0CB8314}"/>
              </a:ext>
            </a:extLst>
          </p:cNvPr>
          <p:cNvSpPr>
            <a:spLocks noGrp="1"/>
          </p:cNvSpPr>
          <p:nvPr>
            <p:ph type="sldNum" sz="quarter" idx="11"/>
          </p:nvPr>
        </p:nvSpPr>
        <p:spPr/>
        <p:txBody>
          <a:bodyPr/>
          <a:lstStyle/>
          <a:p>
            <a:fld id="{344369E4-5DE7-46E5-874E-4FD437973785}" type="slidenum">
              <a:rPr lang="en-GB" smtClean="0"/>
              <a:pPr/>
              <a:t>38</a:t>
            </a:fld>
            <a:endParaRPr lang="en-GB" sz="1400" dirty="0"/>
          </a:p>
        </p:txBody>
      </p:sp>
    </p:spTree>
    <p:extLst>
      <p:ext uri="{BB962C8B-B14F-4D97-AF65-F5344CB8AC3E}">
        <p14:creationId xmlns:p14="http://schemas.microsoft.com/office/powerpoint/2010/main" val="277482037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1E5091-B32E-F5A6-6532-690A9864017A}"/>
              </a:ext>
            </a:extLst>
          </p:cNvPr>
          <p:cNvSpPr>
            <a:spLocks noGrp="1"/>
          </p:cNvSpPr>
          <p:nvPr>
            <p:ph type="title"/>
          </p:nvPr>
        </p:nvSpPr>
        <p:spPr/>
        <p:txBody>
          <a:bodyPr/>
          <a:lstStyle/>
          <a:p>
            <a:r>
              <a:rPr lang="en-GB" dirty="0"/>
              <a:t>Preparation and administration</a:t>
            </a:r>
          </a:p>
        </p:txBody>
      </p:sp>
      <p:sp>
        <p:nvSpPr>
          <p:cNvPr id="3" name="Content Placeholder 2">
            <a:extLst>
              <a:ext uri="{FF2B5EF4-FFF2-40B4-BE49-F238E27FC236}">
                <a16:creationId xmlns:a16="http://schemas.microsoft.com/office/drawing/2014/main" id="{A98A4436-DD3E-310E-7116-38F92C461BE7}"/>
              </a:ext>
            </a:extLst>
          </p:cNvPr>
          <p:cNvSpPr>
            <a:spLocks noGrp="1"/>
          </p:cNvSpPr>
          <p:nvPr>
            <p:ph idx="1"/>
          </p:nvPr>
        </p:nvSpPr>
        <p:spPr>
          <a:xfrm>
            <a:off x="330205" y="1701209"/>
            <a:ext cx="11131693" cy="4737642"/>
          </a:xfrm>
        </p:spPr>
        <p:txBody>
          <a:bodyPr vert="horz" lIns="91440" tIns="45720" rIns="91440" bIns="45720" rtlCol="0" anchor="t">
            <a:normAutofit/>
          </a:bodyPr>
          <a:lstStyle/>
          <a:p>
            <a:pPr marL="0" indent="0">
              <a:lnSpc>
                <a:spcPct val="110000"/>
              </a:lnSpc>
              <a:spcBef>
                <a:spcPts val="600"/>
              </a:spcBef>
              <a:buNone/>
            </a:pPr>
            <a:r>
              <a:rPr lang="en-US" dirty="0">
                <a:latin typeface="Arial"/>
                <a:cs typeface="Arial"/>
              </a:rPr>
              <a:t>Appropriate infection control and aseptic techniques should be used at all times and is particularly important when using multi-dose vials (for example when administering fractional doses)</a:t>
            </a:r>
            <a:r>
              <a:rPr lang="en-GB" dirty="0">
                <a:latin typeface="Arial"/>
                <a:cs typeface="Arial"/>
              </a:rPr>
              <a:t>. </a:t>
            </a:r>
          </a:p>
          <a:p>
            <a:pPr marL="0" indent="0">
              <a:lnSpc>
                <a:spcPct val="110000"/>
              </a:lnSpc>
              <a:spcBef>
                <a:spcPts val="600"/>
              </a:spcBef>
              <a:buNone/>
            </a:pPr>
            <a:r>
              <a:rPr lang="en-GB" dirty="0">
                <a:latin typeface="Arial"/>
                <a:cs typeface="Arial"/>
              </a:rPr>
              <a:t>The following guidance regarding preparation of the vaccination site applies irrespective of the route used for administration:</a:t>
            </a:r>
          </a:p>
          <a:p>
            <a:pPr lvl="1">
              <a:lnSpc>
                <a:spcPct val="110000"/>
              </a:lnSpc>
              <a:spcBef>
                <a:spcPts val="600"/>
              </a:spcBef>
            </a:pPr>
            <a:r>
              <a:rPr lang="en-GB" sz="2400" dirty="0">
                <a:latin typeface="Arial"/>
                <a:cs typeface="Arial"/>
              </a:rPr>
              <a:t>if the skin is clean, no further cleaning is necessary. Only visibly dirty skin needs to be cleaned. It is not necessary to disinfect the skin (</a:t>
            </a:r>
            <a:r>
              <a:rPr lang="en-US" sz="2400" dirty="0">
                <a:solidFill>
                  <a:srgbClr val="0070C0"/>
                </a:solidFill>
                <a:latin typeface="Arial"/>
                <a:cs typeface="Arial"/>
                <a:hlinkClick r:id="rId2"/>
              </a:rPr>
              <a:t>the green book, chapter 4</a:t>
            </a:r>
            <a:r>
              <a:rPr lang="en-US" sz="2400" dirty="0">
                <a:latin typeface="Arial"/>
                <a:cs typeface="Arial"/>
              </a:rPr>
              <a:t>)</a:t>
            </a:r>
            <a:endParaRPr lang="en-GB" sz="2400" dirty="0">
              <a:latin typeface="Arial"/>
              <a:cs typeface="Arial"/>
            </a:endParaRPr>
          </a:p>
          <a:p>
            <a:pPr lvl="1">
              <a:lnSpc>
                <a:spcPct val="110000"/>
              </a:lnSpc>
              <a:spcBef>
                <a:spcPts val="600"/>
              </a:spcBef>
            </a:pPr>
            <a:r>
              <a:rPr lang="en-GB" sz="2400" dirty="0">
                <a:latin typeface="Arial"/>
                <a:cs typeface="Arial"/>
              </a:rPr>
              <a:t>routine use of gloves for immunisation is not recommended; follow national IPC guidance</a:t>
            </a:r>
          </a:p>
          <a:p>
            <a:pPr marL="0" indent="0">
              <a:lnSpc>
                <a:spcPct val="110000"/>
              </a:lnSpc>
              <a:spcBef>
                <a:spcPts val="600"/>
              </a:spcBef>
              <a:buNone/>
            </a:pPr>
            <a:endParaRPr lang="en-GB" sz="1900" dirty="0">
              <a:latin typeface="Arial"/>
              <a:cs typeface="Arial"/>
            </a:endParaRPr>
          </a:p>
          <a:p>
            <a:endParaRPr lang="en-GB" dirty="0"/>
          </a:p>
        </p:txBody>
      </p:sp>
      <p:sp>
        <p:nvSpPr>
          <p:cNvPr id="4" name="Footer Placeholder 3">
            <a:extLst>
              <a:ext uri="{FF2B5EF4-FFF2-40B4-BE49-F238E27FC236}">
                <a16:creationId xmlns:a16="http://schemas.microsoft.com/office/drawing/2014/main" id="{A567ABB3-EEBF-4C0D-B6FE-6F16D561F789}"/>
              </a:ext>
            </a:extLst>
          </p:cNvPr>
          <p:cNvSpPr>
            <a:spLocks noGrp="1"/>
          </p:cNvSpPr>
          <p:nvPr>
            <p:ph type="ftr" sz="quarter" idx="10"/>
          </p:nvPr>
        </p:nvSpPr>
        <p:spPr/>
        <p:txBody>
          <a:bodyPr/>
          <a:lstStyle/>
          <a:p>
            <a:r>
              <a:rPr lang="en-US" dirty="0"/>
              <a:t>mpox vaccination programme and the MVA-BN vaccine - response to an outbreak, incident or post-exposure</a:t>
            </a:r>
            <a:endParaRPr lang="en-GB" sz="1400" dirty="0"/>
          </a:p>
        </p:txBody>
      </p:sp>
      <p:sp>
        <p:nvSpPr>
          <p:cNvPr id="5" name="Slide Number Placeholder 4">
            <a:extLst>
              <a:ext uri="{FF2B5EF4-FFF2-40B4-BE49-F238E27FC236}">
                <a16:creationId xmlns:a16="http://schemas.microsoft.com/office/drawing/2014/main" id="{FF639D70-4C06-3C38-9998-D1E19D45EE04}"/>
              </a:ext>
            </a:extLst>
          </p:cNvPr>
          <p:cNvSpPr>
            <a:spLocks noGrp="1"/>
          </p:cNvSpPr>
          <p:nvPr>
            <p:ph type="sldNum" sz="quarter" idx="11"/>
          </p:nvPr>
        </p:nvSpPr>
        <p:spPr/>
        <p:txBody>
          <a:bodyPr/>
          <a:lstStyle/>
          <a:p>
            <a:fld id="{344369E4-5DE7-46E5-874E-4FD437973785}" type="slidenum">
              <a:rPr lang="en-GB" smtClean="0"/>
              <a:pPr/>
              <a:t>39</a:t>
            </a:fld>
            <a:endParaRPr lang="en-GB" sz="1400" dirty="0"/>
          </a:p>
        </p:txBody>
      </p:sp>
    </p:spTree>
    <p:extLst>
      <p:ext uri="{BB962C8B-B14F-4D97-AF65-F5344CB8AC3E}">
        <p14:creationId xmlns:p14="http://schemas.microsoft.com/office/powerpoint/2010/main" val="13724449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00E5E5-774C-610A-CDF0-EE1D8D03AB8F}"/>
              </a:ext>
            </a:extLst>
          </p:cNvPr>
          <p:cNvSpPr>
            <a:spLocks noGrp="1"/>
          </p:cNvSpPr>
          <p:nvPr>
            <p:ph type="title"/>
          </p:nvPr>
        </p:nvSpPr>
        <p:spPr/>
        <p:txBody>
          <a:bodyPr/>
          <a:lstStyle/>
          <a:p>
            <a:r>
              <a:rPr lang="en-GB" dirty="0"/>
              <a:t>Aim and learning outcomes</a:t>
            </a:r>
          </a:p>
        </p:txBody>
      </p:sp>
      <p:sp>
        <p:nvSpPr>
          <p:cNvPr id="3" name="Content Placeholder 2">
            <a:extLst>
              <a:ext uri="{FF2B5EF4-FFF2-40B4-BE49-F238E27FC236}">
                <a16:creationId xmlns:a16="http://schemas.microsoft.com/office/drawing/2014/main" id="{7BDD5ADA-9B5E-C190-7A11-328E97B3D170}"/>
              </a:ext>
            </a:extLst>
          </p:cNvPr>
          <p:cNvSpPr>
            <a:spLocks noGrp="1"/>
          </p:cNvSpPr>
          <p:nvPr>
            <p:ph idx="1"/>
          </p:nvPr>
        </p:nvSpPr>
        <p:spPr/>
        <p:txBody>
          <a:bodyPr vert="horz" lIns="91440" tIns="45720" rIns="91440" bIns="45720" rtlCol="0" anchor="t">
            <a:normAutofit fontScale="85000" lnSpcReduction="20000"/>
          </a:bodyPr>
          <a:lstStyle/>
          <a:p>
            <a:pPr marL="0" indent="0">
              <a:lnSpc>
                <a:spcPct val="120000"/>
              </a:lnSpc>
              <a:spcBef>
                <a:spcPts val="400"/>
              </a:spcBef>
              <a:buNone/>
            </a:pPr>
            <a:r>
              <a:rPr lang="en-GB" b="1" dirty="0">
                <a:latin typeface="+mn-lt"/>
              </a:rPr>
              <a:t>Aim</a:t>
            </a:r>
          </a:p>
          <a:p>
            <a:pPr marL="457200" lvl="1" indent="0">
              <a:lnSpc>
                <a:spcPct val="120000"/>
              </a:lnSpc>
              <a:spcBef>
                <a:spcPts val="400"/>
              </a:spcBef>
              <a:buNone/>
            </a:pPr>
            <a:r>
              <a:rPr lang="en-GB" sz="2400" dirty="0">
                <a:latin typeface="+mn-lt"/>
                <a:cs typeface="Arial"/>
              </a:rPr>
              <a:t>To provide healthcare practitioners involved in mpox vaccination during an outbreak or incident with the requisite background awareness and programme knowledge to support the safe and effective administration of the MVA-BN vaccine </a:t>
            </a:r>
          </a:p>
          <a:p>
            <a:pPr marL="457200" lvl="1" indent="0">
              <a:lnSpc>
                <a:spcPct val="120000"/>
              </a:lnSpc>
              <a:spcBef>
                <a:spcPts val="400"/>
              </a:spcBef>
              <a:buNone/>
            </a:pPr>
            <a:endParaRPr lang="en-GB" sz="2400" b="1" dirty="0">
              <a:latin typeface="+mn-lt"/>
            </a:endParaRPr>
          </a:p>
          <a:p>
            <a:pPr fontAlgn="base">
              <a:lnSpc>
                <a:spcPct val="120000"/>
              </a:lnSpc>
              <a:spcBef>
                <a:spcPts val="400"/>
              </a:spcBef>
              <a:buNone/>
            </a:pPr>
            <a:r>
              <a:rPr lang="en-GB" b="1" dirty="0">
                <a:latin typeface="+mn-lt"/>
              </a:rPr>
              <a:t>Learning outcomes</a:t>
            </a:r>
          </a:p>
          <a:p>
            <a:pPr fontAlgn="base">
              <a:lnSpc>
                <a:spcPct val="120000"/>
              </a:lnSpc>
              <a:spcBef>
                <a:spcPts val="400"/>
              </a:spcBef>
              <a:buNone/>
            </a:pPr>
            <a:r>
              <a:rPr lang="en-GB" dirty="0">
                <a:latin typeface="+mn-lt"/>
              </a:rPr>
              <a:t>By the end of this session, learners should be able to:</a:t>
            </a:r>
            <a:r>
              <a:rPr lang="en-US" dirty="0">
                <a:latin typeface="+mn-lt"/>
              </a:rPr>
              <a:t>​</a:t>
            </a:r>
          </a:p>
          <a:p>
            <a:pPr fontAlgn="base">
              <a:lnSpc>
                <a:spcPct val="120000"/>
              </a:lnSpc>
              <a:spcBef>
                <a:spcPts val="400"/>
              </a:spcBef>
            </a:pPr>
            <a:r>
              <a:rPr lang="en-GB" dirty="0">
                <a:latin typeface="+mn-lt"/>
              </a:rPr>
              <a:t>describe the aetiology and recent epidemiology of mpox (both clade I and clade II)</a:t>
            </a:r>
            <a:endParaRPr lang="en-US" dirty="0">
              <a:latin typeface="+mn-lt"/>
            </a:endParaRPr>
          </a:p>
          <a:p>
            <a:pPr fontAlgn="base">
              <a:lnSpc>
                <a:spcPct val="120000"/>
              </a:lnSpc>
              <a:spcBef>
                <a:spcPts val="400"/>
              </a:spcBef>
            </a:pPr>
            <a:r>
              <a:rPr lang="en-GB" dirty="0">
                <a:latin typeface="+mn-lt"/>
                <a:cs typeface="Arial"/>
              </a:rPr>
              <a:t>explain the MVA-BN vaccine recommendations for use in an incident/outbreak or post-exposure </a:t>
            </a:r>
            <a:r>
              <a:rPr lang="en-US" dirty="0">
                <a:latin typeface="+mn-lt"/>
                <a:cs typeface="Arial"/>
              </a:rPr>
              <a:t>​and know where to access current guidance</a:t>
            </a:r>
          </a:p>
          <a:p>
            <a:pPr fontAlgn="base">
              <a:lnSpc>
                <a:spcPct val="120000"/>
              </a:lnSpc>
              <a:spcBef>
                <a:spcPts val="400"/>
              </a:spcBef>
            </a:pPr>
            <a:r>
              <a:rPr lang="en-US" dirty="0">
                <a:latin typeface="+mn-lt"/>
              </a:rPr>
              <a:t>recall the legal aspects of vaccine administration </a:t>
            </a:r>
          </a:p>
          <a:p>
            <a:pPr fontAlgn="base">
              <a:lnSpc>
                <a:spcPct val="120000"/>
              </a:lnSpc>
              <a:spcBef>
                <a:spcPts val="400"/>
              </a:spcBef>
            </a:pPr>
            <a:r>
              <a:rPr lang="en-GB" dirty="0">
                <a:latin typeface="+mn-lt"/>
              </a:rPr>
              <a:t>state the storage, handling and safe administration requirements of the MVA-BN vaccine</a:t>
            </a:r>
          </a:p>
          <a:p>
            <a:endParaRPr lang="en-GB" dirty="0"/>
          </a:p>
        </p:txBody>
      </p:sp>
      <p:sp>
        <p:nvSpPr>
          <p:cNvPr id="4" name="Footer Placeholder 3">
            <a:extLst>
              <a:ext uri="{FF2B5EF4-FFF2-40B4-BE49-F238E27FC236}">
                <a16:creationId xmlns:a16="http://schemas.microsoft.com/office/drawing/2014/main" id="{0D79E52B-6ABB-0468-BC55-8DED9DF8ACCF}"/>
              </a:ext>
            </a:extLst>
          </p:cNvPr>
          <p:cNvSpPr>
            <a:spLocks noGrp="1"/>
          </p:cNvSpPr>
          <p:nvPr>
            <p:ph type="ftr" sz="quarter" idx="10"/>
          </p:nvPr>
        </p:nvSpPr>
        <p:spPr/>
        <p:txBody>
          <a:bodyPr/>
          <a:lstStyle/>
          <a:p>
            <a:r>
              <a:rPr lang="en-US" dirty="0"/>
              <a:t>mpox vaccination programme and the MVA-BN vaccine - response to an outbreak, incident or post-exposure</a:t>
            </a:r>
            <a:endParaRPr lang="en-GB" sz="1400" dirty="0"/>
          </a:p>
        </p:txBody>
      </p:sp>
      <p:sp>
        <p:nvSpPr>
          <p:cNvPr id="5" name="Slide Number Placeholder 4">
            <a:extLst>
              <a:ext uri="{FF2B5EF4-FFF2-40B4-BE49-F238E27FC236}">
                <a16:creationId xmlns:a16="http://schemas.microsoft.com/office/drawing/2014/main" id="{1B07EEB7-51A4-BEDB-C383-C81D82F7EE4E}"/>
              </a:ext>
            </a:extLst>
          </p:cNvPr>
          <p:cNvSpPr>
            <a:spLocks noGrp="1"/>
          </p:cNvSpPr>
          <p:nvPr>
            <p:ph type="sldNum" sz="quarter" idx="11"/>
          </p:nvPr>
        </p:nvSpPr>
        <p:spPr/>
        <p:txBody>
          <a:bodyPr/>
          <a:lstStyle/>
          <a:p>
            <a:fld id="{344369E4-5DE7-46E5-874E-4FD437973785}" type="slidenum">
              <a:rPr lang="en-GB" smtClean="0"/>
              <a:pPr/>
              <a:t>4</a:t>
            </a:fld>
            <a:endParaRPr lang="en-GB" sz="1400" dirty="0"/>
          </a:p>
        </p:txBody>
      </p:sp>
    </p:spTree>
    <p:extLst>
      <p:ext uri="{BB962C8B-B14F-4D97-AF65-F5344CB8AC3E}">
        <p14:creationId xmlns:p14="http://schemas.microsoft.com/office/powerpoint/2010/main" val="403910527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752DBA55-B965-4C33-9523-9D3A9B89B988}"/>
              </a:ext>
            </a:extLst>
          </p:cNvPr>
          <p:cNvSpPr>
            <a:spLocks noGrp="1"/>
          </p:cNvSpPr>
          <p:nvPr>
            <p:ph type="ftr" sz="quarter" idx="10"/>
          </p:nvPr>
        </p:nvSpPr>
        <p:spPr/>
        <p:txBody>
          <a:bodyPr/>
          <a:lstStyle/>
          <a:p>
            <a:r>
              <a:rPr lang="en-US" dirty="0"/>
              <a:t>mpox vaccination programme and the MVA-BN vaccine - response to an outbreak, incident or post-exposure</a:t>
            </a:r>
            <a:endParaRPr lang="en-GB" sz="1400" dirty="0"/>
          </a:p>
        </p:txBody>
      </p:sp>
      <p:sp>
        <p:nvSpPr>
          <p:cNvPr id="2" name="Title 1">
            <a:extLst>
              <a:ext uri="{FF2B5EF4-FFF2-40B4-BE49-F238E27FC236}">
                <a16:creationId xmlns:a16="http://schemas.microsoft.com/office/drawing/2014/main" id="{85B239C7-4E6D-47D9-8FF1-FBB3263CB3DE}"/>
              </a:ext>
            </a:extLst>
          </p:cNvPr>
          <p:cNvSpPr>
            <a:spLocks noGrp="1"/>
          </p:cNvSpPr>
          <p:nvPr>
            <p:ph type="title"/>
          </p:nvPr>
        </p:nvSpPr>
        <p:spPr>
          <a:xfrm>
            <a:off x="330206" y="142092"/>
            <a:ext cx="10515600" cy="972607"/>
          </a:xfrm>
        </p:spPr>
        <p:txBody>
          <a:bodyPr>
            <a:noAutofit/>
          </a:bodyPr>
          <a:lstStyle/>
          <a:p>
            <a:r>
              <a:rPr lang="en-GB" dirty="0"/>
              <a:t>MVA-BN vaccine administration – intradermal, subcutaneous and intramuscular technique</a:t>
            </a:r>
          </a:p>
        </p:txBody>
      </p:sp>
      <p:pic>
        <p:nvPicPr>
          <p:cNvPr id="7" name="Content Placeholder 6" descr="Diagram&#10;&#10;Description automatically generated">
            <a:extLst>
              <a:ext uri="{FF2B5EF4-FFF2-40B4-BE49-F238E27FC236}">
                <a16:creationId xmlns:a16="http://schemas.microsoft.com/office/drawing/2014/main" id="{328E66EE-48F1-4A7F-A9A8-C5EFB2DAD9F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721395" y="1517177"/>
            <a:ext cx="8192160" cy="4608986"/>
          </a:xfrm>
          <a:ln>
            <a:solidFill>
              <a:schemeClr val="tx1"/>
            </a:solidFill>
          </a:ln>
        </p:spPr>
      </p:pic>
      <p:sp>
        <p:nvSpPr>
          <p:cNvPr id="5" name="Slide Number Placeholder 4">
            <a:extLst>
              <a:ext uri="{FF2B5EF4-FFF2-40B4-BE49-F238E27FC236}">
                <a16:creationId xmlns:a16="http://schemas.microsoft.com/office/drawing/2014/main" id="{222D20B1-679A-4562-9398-B05BA1EF2A1F}"/>
              </a:ext>
            </a:extLst>
          </p:cNvPr>
          <p:cNvSpPr>
            <a:spLocks noGrp="1"/>
          </p:cNvSpPr>
          <p:nvPr>
            <p:ph type="sldNum" sz="quarter" idx="11"/>
          </p:nvPr>
        </p:nvSpPr>
        <p:spPr/>
        <p:txBody>
          <a:bodyPr/>
          <a:lstStyle/>
          <a:p>
            <a:fld id="{344369E4-5DE7-46E5-874E-4FD437973785}" type="slidenum">
              <a:rPr lang="en-GB" smtClean="0"/>
              <a:pPr/>
              <a:t>40</a:t>
            </a:fld>
            <a:endParaRPr lang="en-GB" sz="1400" dirty="0"/>
          </a:p>
        </p:txBody>
      </p:sp>
      <p:sp>
        <p:nvSpPr>
          <p:cNvPr id="11" name="TextBox 10">
            <a:extLst>
              <a:ext uri="{FF2B5EF4-FFF2-40B4-BE49-F238E27FC236}">
                <a16:creationId xmlns:a16="http://schemas.microsoft.com/office/drawing/2014/main" id="{05322C2C-026D-49AD-AA50-E691559B3B43}"/>
              </a:ext>
            </a:extLst>
          </p:cNvPr>
          <p:cNvSpPr txBox="1"/>
          <p:nvPr/>
        </p:nvSpPr>
        <p:spPr>
          <a:xfrm>
            <a:off x="425302" y="1517177"/>
            <a:ext cx="3136605" cy="4632037"/>
          </a:xfrm>
          <a:prstGeom prst="rect">
            <a:avLst/>
          </a:prstGeom>
          <a:noFill/>
          <a:ln>
            <a:noFill/>
          </a:ln>
        </p:spPr>
        <p:txBody>
          <a:bodyPr wrap="square" lIns="91440" tIns="45720" rIns="91440" bIns="45720" rtlCol="0" anchor="t">
            <a:spAutoFit/>
          </a:bodyPr>
          <a:lstStyle/>
          <a:p>
            <a:pPr marL="228600" indent="-228600">
              <a:spcBef>
                <a:spcPts val="600"/>
              </a:spcBef>
              <a:buClr>
                <a:srgbClr val="007C91"/>
              </a:buClr>
              <a:buFont typeface="Arial" panose="020B0604020202020204" pitchFamily="34" charset="0"/>
              <a:buChar char="•"/>
            </a:pPr>
            <a:r>
              <a:rPr lang="en-GB" sz="1750" dirty="0">
                <a:latin typeface="Arial" panose="020B0604020202020204" pitchFamily="34" charset="0"/>
                <a:cs typeface="Arial" panose="020B0604020202020204" pitchFamily="34" charset="0"/>
              </a:rPr>
              <a:t>MVA-BN vaccine administration is usually via the subcutaneous or intramuscular route (0.5ml)</a:t>
            </a:r>
          </a:p>
          <a:p>
            <a:pPr marL="228600" indent="-228600">
              <a:spcBef>
                <a:spcPts val="600"/>
              </a:spcBef>
              <a:buClr>
                <a:srgbClr val="007C91"/>
              </a:buClr>
              <a:buFont typeface="Arial" panose="020B0604020202020204" pitchFamily="34" charset="0"/>
              <a:buChar char="•"/>
            </a:pPr>
            <a:r>
              <a:rPr lang="en-GB" sz="1750" dirty="0">
                <a:latin typeface="Arial"/>
                <a:cs typeface="Arial"/>
              </a:rPr>
              <a:t>during periods of supply constraint a fractional dose may be administered by the intradermal route (0.1ml)</a:t>
            </a:r>
          </a:p>
          <a:p>
            <a:pPr marL="228600" indent="-228600">
              <a:spcBef>
                <a:spcPts val="600"/>
              </a:spcBef>
              <a:buClr>
                <a:srgbClr val="007C91"/>
              </a:buClr>
              <a:buFont typeface="Arial" panose="020B0604020202020204" pitchFamily="34" charset="0"/>
              <a:buChar char="•"/>
            </a:pPr>
            <a:r>
              <a:rPr lang="en-GB" sz="1750" dirty="0">
                <a:latin typeface="Arial" panose="020B0604020202020204" pitchFamily="34" charset="0"/>
                <a:cs typeface="Arial" panose="020B0604020202020204" pitchFamily="34" charset="0"/>
              </a:rPr>
              <a:t>the required needle insertion angle and depth of tissue penetration for each technique is different</a:t>
            </a:r>
          </a:p>
          <a:p>
            <a:pPr marL="228600" indent="-228600">
              <a:spcBef>
                <a:spcPts val="600"/>
              </a:spcBef>
              <a:buClr>
                <a:srgbClr val="007C91"/>
              </a:buClr>
              <a:buFont typeface="Arial" panose="020B0604020202020204" pitchFamily="34" charset="0"/>
              <a:buChar char="•"/>
            </a:pPr>
            <a:r>
              <a:rPr lang="en-GB" sz="1750" dirty="0">
                <a:latin typeface="Arial"/>
                <a:cs typeface="Arial"/>
              </a:rPr>
              <a:t>additional training is required for intradermal injection</a:t>
            </a:r>
          </a:p>
        </p:txBody>
      </p:sp>
    </p:spTree>
    <p:extLst>
      <p:ext uri="{BB962C8B-B14F-4D97-AF65-F5344CB8AC3E}">
        <p14:creationId xmlns:p14="http://schemas.microsoft.com/office/powerpoint/2010/main" val="383885208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A03B1C-F4EB-162F-3D2F-89408BD11F79}"/>
              </a:ext>
            </a:extLst>
          </p:cNvPr>
          <p:cNvSpPr>
            <a:spLocks noGrp="1"/>
          </p:cNvSpPr>
          <p:nvPr>
            <p:ph type="title"/>
          </p:nvPr>
        </p:nvSpPr>
        <p:spPr/>
        <p:txBody>
          <a:bodyPr>
            <a:normAutofit fontScale="90000"/>
          </a:bodyPr>
          <a:lstStyle/>
          <a:p>
            <a:r>
              <a:rPr lang="en-GB" dirty="0"/>
              <a:t>MVA-BN vaccine – intramuscular (IM) or subcutaneous (SC) administration</a:t>
            </a:r>
            <a:endParaRPr lang="en-US" dirty="0"/>
          </a:p>
        </p:txBody>
      </p:sp>
      <p:sp>
        <p:nvSpPr>
          <p:cNvPr id="3" name="Content Placeholder 2">
            <a:extLst>
              <a:ext uri="{FF2B5EF4-FFF2-40B4-BE49-F238E27FC236}">
                <a16:creationId xmlns:a16="http://schemas.microsoft.com/office/drawing/2014/main" id="{E186172F-E148-7018-8CBE-06F646C20261}"/>
              </a:ext>
            </a:extLst>
          </p:cNvPr>
          <p:cNvSpPr>
            <a:spLocks noGrp="1"/>
          </p:cNvSpPr>
          <p:nvPr>
            <p:ph idx="1"/>
          </p:nvPr>
        </p:nvSpPr>
        <p:spPr>
          <a:xfrm>
            <a:off x="330206" y="1633591"/>
            <a:ext cx="9468888" cy="4698969"/>
          </a:xfrm>
        </p:spPr>
        <p:txBody>
          <a:bodyPr vert="horz" lIns="91440" tIns="45720" rIns="91440" bIns="45720" rtlCol="0" anchor="t">
            <a:normAutofit fontScale="77500" lnSpcReduction="20000"/>
          </a:bodyPr>
          <a:lstStyle/>
          <a:p>
            <a:pPr>
              <a:lnSpc>
                <a:spcPct val="120000"/>
              </a:lnSpc>
              <a:spcBef>
                <a:spcPts val="600"/>
              </a:spcBef>
            </a:pPr>
            <a:r>
              <a:rPr lang="en-GB" sz="2400" dirty="0"/>
              <a:t>the MVA-BN Summary of Product Characteristics (SmPC) advises that the vaccine should be administered by the deep SC route</a:t>
            </a:r>
          </a:p>
          <a:p>
            <a:pPr>
              <a:lnSpc>
                <a:spcPct val="120000"/>
              </a:lnSpc>
              <a:spcBef>
                <a:spcPts val="600"/>
              </a:spcBef>
            </a:pPr>
            <a:r>
              <a:rPr lang="en-GB" dirty="0"/>
              <a:t>a</a:t>
            </a:r>
            <a:r>
              <a:rPr lang="en-GB" sz="2400" dirty="0"/>
              <a:t>s there is published evidence suggesting an adequate immunological response and extensive experience of using MVA-containing vaccines given by the IM route, UKHSA advised that IM administration is an acceptable alternative</a:t>
            </a:r>
          </a:p>
          <a:p>
            <a:pPr>
              <a:lnSpc>
                <a:spcPct val="120000"/>
              </a:lnSpc>
              <a:spcBef>
                <a:spcPts val="600"/>
              </a:spcBef>
            </a:pPr>
            <a:r>
              <a:rPr lang="en-GB" sz="2400" dirty="0">
                <a:latin typeface="Arial"/>
                <a:cs typeface="Arial"/>
              </a:rPr>
              <a:t>for adults, the preferred sites for both IM and SC immunisation is the deltoid area of the upper arm; for small children the anterolateral aspect of the thigh is preferred</a:t>
            </a:r>
          </a:p>
          <a:p>
            <a:pPr>
              <a:lnSpc>
                <a:spcPct val="120000"/>
              </a:lnSpc>
              <a:spcBef>
                <a:spcPts val="600"/>
              </a:spcBef>
            </a:pPr>
            <a:r>
              <a:rPr lang="en-GB" sz="2400" dirty="0">
                <a:latin typeface="Arial"/>
                <a:cs typeface="Arial"/>
              </a:rPr>
              <a:t>IM injections should be given with the needle at a 90° angle to the skin and the skin should be stretched, not bunched </a:t>
            </a:r>
          </a:p>
          <a:p>
            <a:pPr>
              <a:lnSpc>
                <a:spcPct val="120000"/>
              </a:lnSpc>
              <a:spcBef>
                <a:spcPts val="600"/>
              </a:spcBef>
            </a:pPr>
            <a:r>
              <a:rPr lang="en-GB" sz="2400" dirty="0">
                <a:latin typeface="Arial"/>
                <a:cs typeface="Arial"/>
              </a:rPr>
              <a:t>deep SC injections should be given with the needle at a 45° angle to the skin and the skin should be bunched, not stretched</a:t>
            </a:r>
          </a:p>
          <a:p>
            <a:pPr>
              <a:lnSpc>
                <a:spcPct val="120000"/>
              </a:lnSpc>
              <a:spcBef>
                <a:spcPts val="600"/>
              </a:spcBef>
            </a:pPr>
            <a:r>
              <a:rPr lang="en-GB" dirty="0">
                <a:latin typeface="Arial"/>
                <a:cs typeface="Arial"/>
              </a:rPr>
              <a:t>v</a:t>
            </a:r>
            <a:r>
              <a:rPr lang="en-GB" sz="2400" dirty="0">
                <a:latin typeface="Arial"/>
                <a:cs typeface="Arial"/>
              </a:rPr>
              <a:t>accinators should be familiar with the information </a:t>
            </a:r>
            <a:r>
              <a:rPr lang="en-GB" dirty="0">
                <a:latin typeface="Arial"/>
                <a:cs typeface="Arial"/>
              </a:rPr>
              <a:t>about</a:t>
            </a:r>
            <a:r>
              <a:rPr lang="en-GB" sz="2400" dirty="0">
                <a:latin typeface="Arial"/>
                <a:cs typeface="Arial"/>
              </a:rPr>
              <a:t> </a:t>
            </a:r>
            <a:r>
              <a:rPr lang="en-GB" dirty="0">
                <a:latin typeface="Arial"/>
                <a:cs typeface="Arial"/>
              </a:rPr>
              <a:t>vaccine administration</a:t>
            </a:r>
            <a:r>
              <a:rPr lang="en-GB" sz="2400" dirty="0">
                <a:latin typeface="Arial"/>
                <a:cs typeface="Arial"/>
              </a:rPr>
              <a:t> in the Green Book </a:t>
            </a:r>
            <a:r>
              <a:rPr lang="en-GB" sz="2500" dirty="0">
                <a:solidFill>
                  <a:srgbClr val="0070C0"/>
                </a:solidFill>
                <a:latin typeface="+mn-lt"/>
                <a:hlinkClick r:id="rId3">
                  <a:extLst>
                    <a:ext uri="{A12FA001-AC4F-418D-AE19-62706E023703}">
                      <ahyp:hlinkClr xmlns:ahyp="http://schemas.microsoft.com/office/drawing/2018/hyperlinkcolor" val="tx"/>
                    </a:ext>
                  </a:extLst>
                </a:hlinkClick>
              </a:rPr>
              <a:t>chapter 4</a:t>
            </a:r>
          </a:p>
          <a:p>
            <a:endParaRPr lang="en-US" dirty="0"/>
          </a:p>
        </p:txBody>
      </p:sp>
      <p:sp>
        <p:nvSpPr>
          <p:cNvPr id="4" name="Footer Placeholder 3">
            <a:extLst>
              <a:ext uri="{FF2B5EF4-FFF2-40B4-BE49-F238E27FC236}">
                <a16:creationId xmlns:a16="http://schemas.microsoft.com/office/drawing/2014/main" id="{0F14330C-9DD9-554E-A240-BA7E90601D1D}"/>
              </a:ext>
            </a:extLst>
          </p:cNvPr>
          <p:cNvSpPr>
            <a:spLocks noGrp="1"/>
          </p:cNvSpPr>
          <p:nvPr>
            <p:ph type="ftr" sz="quarter" idx="10"/>
          </p:nvPr>
        </p:nvSpPr>
        <p:spPr/>
        <p:txBody>
          <a:bodyPr/>
          <a:lstStyle/>
          <a:p>
            <a:r>
              <a:rPr lang="en-US" dirty="0"/>
              <a:t>mpox vaccination programme and the MVA-BN vaccine - response to an outbreak, incident or post-exposure</a:t>
            </a:r>
          </a:p>
        </p:txBody>
      </p:sp>
      <p:sp>
        <p:nvSpPr>
          <p:cNvPr id="5" name="Slide Number Placeholder 4">
            <a:extLst>
              <a:ext uri="{FF2B5EF4-FFF2-40B4-BE49-F238E27FC236}">
                <a16:creationId xmlns:a16="http://schemas.microsoft.com/office/drawing/2014/main" id="{AD3A7404-8FC7-9F51-7705-FE1B238310DC}"/>
              </a:ext>
            </a:extLst>
          </p:cNvPr>
          <p:cNvSpPr>
            <a:spLocks noGrp="1"/>
          </p:cNvSpPr>
          <p:nvPr>
            <p:ph type="sldNum" sz="quarter" idx="11"/>
          </p:nvPr>
        </p:nvSpPr>
        <p:spPr/>
        <p:txBody>
          <a:bodyPr/>
          <a:lstStyle/>
          <a:p>
            <a:fld id="{344369E4-5DE7-46E5-874E-4FD437973785}" type="slidenum">
              <a:rPr lang="en-GB" smtClean="0"/>
              <a:pPr/>
              <a:t>41</a:t>
            </a:fld>
            <a:endParaRPr lang="en-GB" sz="1400" dirty="0"/>
          </a:p>
        </p:txBody>
      </p:sp>
      <p:pic>
        <p:nvPicPr>
          <p:cNvPr id="7" name="Picture 6">
            <a:extLst>
              <a:ext uri="{FF2B5EF4-FFF2-40B4-BE49-F238E27FC236}">
                <a16:creationId xmlns:a16="http://schemas.microsoft.com/office/drawing/2014/main" id="{C006849E-257C-AC5F-2BB1-35C5F4BD12CE}"/>
              </a:ext>
            </a:extLst>
          </p:cNvPr>
          <p:cNvPicPr>
            <a:picLocks noChangeAspect="1"/>
          </p:cNvPicPr>
          <p:nvPr/>
        </p:nvPicPr>
        <p:blipFill>
          <a:blip r:embed="rId4"/>
          <a:stretch>
            <a:fillRect/>
          </a:stretch>
        </p:blipFill>
        <p:spPr>
          <a:xfrm>
            <a:off x="9791977" y="1426688"/>
            <a:ext cx="1883390" cy="2627004"/>
          </a:xfrm>
          <a:prstGeom prst="rect">
            <a:avLst/>
          </a:prstGeom>
        </p:spPr>
      </p:pic>
      <p:pic>
        <p:nvPicPr>
          <p:cNvPr id="9" name="Picture 8">
            <a:extLst>
              <a:ext uri="{FF2B5EF4-FFF2-40B4-BE49-F238E27FC236}">
                <a16:creationId xmlns:a16="http://schemas.microsoft.com/office/drawing/2014/main" id="{124186B2-7985-4B2C-E6AB-91E483302DAB}"/>
              </a:ext>
            </a:extLst>
          </p:cNvPr>
          <p:cNvPicPr>
            <a:picLocks noChangeAspect="1"/>
          </p:cNvPicPr>
          <p:nvPr/>
        </p:nvPicPr>
        <p:blipFill rotWithShape="1">
          <a:blip r:embed="rId5"/>
          <a:srcRect t="15292"/>
          <a:stretch/>
        </p:blipFill>
        <p:spPr>
          <a:xfrm>
            <a:off x="9791977" y="4053692"/>
            <a:ext cx="1883390" cy="2278868"/>
          </a:xfrm>
          <a:prstGeom prst="rect">
            <a:avLst/>
          </a:prstGeom>
        </p:spPr>
      </p:pic>
    </p:spTree>
    <p:extLst>
      <p:ext uri="{BB962C8B-B14F-4D97-AF65-F5344CB8AC3E}">
        <p14:creationId xmlns:p14="http://schemas.microsoft.com/office/powerpoint/2010/main" val="353155799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DE07EA-1EE9-21D0-6559-7887016EC309}"/>
              </a:ext>
            </a:extLst>
          </p:cNvPr>
          <p:cNvSpPr>
            <a:spLocks noGrp="1"/>
          </p:cNvSpPr>
          <p:nvPr>
            <p:ph type="title"/>
          </p:nvPr>
        </p:nvSpPr>
        <p:spPr/>
        <p:txBody>
          <a:bodyPr>
            <a:normAutofit fontScale="90000"/>
          </a:bodyPr>
          <a:lstStyle/>
          <a:p>
            <a:r>
              <a:rPr lang="en-GB" dirty="0"/>
              <a:t>MVA-BN vaccine – fractional dosing and intradermal (ID) administration</a:t>
            </a:r>
          </a:p>
        </p:txBody>
      </p:sp>
      <p:sp>
        <p:nvSpPr>
          <p:cNvPr id="3" name="Content Placeholder 2">
            <a:extLst>
              <a:ext uri="{FF2B5EF4-FFF2-40B4-BE49-F238E27FC236}">
                <a16:creationId xmlns:a16="http://schemas.microsoft.com/office/drawing/2014/main" id="{65F0C733-43FF-FCC3-93FD-DDA25EB06EAF}"/>
              </a:ext>
            </a:extLst>
          </p:cNvPr>
          <p:cNvSpPr>
            <a:spLocks noGrp="1"/>
          </p:cNvSpPr>
          <p:nvPr>
            <p:ph idx="1"/>
          </p:nvPr>
        </p:nvSpPr>
        <p:spPr/>
        <p:txBody>
          <a:bodyPr vert="horz" lIns="91440" tIns="45720" rIns="91440" bIns="45720" rtlCol="0" anchor="t">
            <a:normAutofit fontScale="85000" lnSpcReduction="20000"/>
          </a:bodyPr>
          <a:lstStyle/>
          <a:p>
            <a:pPr marL="0" indent="0">
              <a:lnSpc>
                <a:spcPct val="120000"/>
              </a:lnSpc>
              <a:spcBef>
                <a:spcPts val="600"/>
              </a:spcBef>
              <a:buNone/>
            </a:pPr>
            <a:r>
              <a:rPr lang="en-GB" sz="2200" dirty="0">
                <a:solidFill>
                  <a:srgbClr val="000000"/>
                </a:solidFill>
                <a:effectLst/>
                <a:latin typeface="+mn-lt"/>
                <a:ea typeface="Calibri"/>
                <a:cs typeface="Arial"/>
              </a:rPr>
              <a:t>During periods of supply constraint, a fractional dose (0.1ml) </a:t>
            </a:r>
            <a:r>
              <a:rPr lang="en-GB" sz="2200" dirty="0">
                <a:solidFill>
                  <a:srgbClr val="000000"/>
                </a:solidFill>
                <a:latin typeface="+mn-lt"/>
                <a:ea typeface="Calibri"/>
                <a:cs typeface="Arial"/>
              </a:rPr>
              <a:t>ID</a:t>
            </a:r>
            <a:r>
              <a:rPr lang="en-GB" sz="2200" dirty="0">
                <a:solidFill>
                  <a:srgbClr val="000000"/>
                </a:solidFill>
                <a:effectLst/>
                <a:latin typeface="+mn-lt"/>
                <a:ea typeface="Calibri"/>
                <a:cs typeface="Arial"/>
              </a:rPr>
              <a:t> injection for MVA-BN may be administered:</a:t>
            </a:r>
          </a:p>
          <a:p>
            <a:pPr lvl="1">
              <a:lnSpc>
                <a:spcPct val="120000"/>
              </a:lnSpc>
              <a:spcBef>
                <a:spcPts val="600"/>
              </a:spcBef>
            </a:pPr>
            <a:r>
              <a:rPr lang="en-GB" dirty="0">
                <a:solidFill>
                  <a:srgbClr val="000000"/>
                </a:solidFill>
                <a:effectLst/>
                <a:latin typeface="+mn-lt"/>
                <a:ea typeface="Calibri"/>
                <a:cs typeface="Arial"/>
              </a:rPr>
              <a:t>over the area of the deltoid muscle (the same site recommended for BCG, see Green Book chapters </a:t>
            </a:r>
            <a:r>
              <a:rPr lang="en-GB" dirty="0">
                <a:solidFill>
                  <a:srgbClr val="0070C0"/>
                </a:solidFill>
                <a:effectLst/>
                <a:latin typeface="+mn-lt"/>
                <a:ea typeface="Calibri"/>
                <a:cs typeface="Arial"/>
                <a:hlinkClick r:id="rId2">
                  <a:extLst>
                    <a:ext uri="{A12FA001-AC4F-418D-AE19-62706E023703}">
                      <ahyp:hlinkClr xmlns:ahyp="http://schemas.microsoft.com/office/drawing/2018/hyperlinkcolor" val="tx"/>
                    </a:ext>
                  </a:extLst>
                </a:hlinkClick>
              </a:rPr>
              <a:t>32</a:t>
            </a:r>
            <a:r>
              <a:rPr lang="en-GB" dirty="0">
                <a:solidFill>
                  <a:srgbClr val="000000"/>
                </a:solidFill>
                <a:effectLst/>
                <a:latin typeface="+mn-lt"/>
                <a:ea typeface="Calibri"/>
                <a:cs typeface="Arial"/>
              </a:rPr>
              <a:t> and </a:t>
            </a:r>
            <a:r>
              <a:rPr lang="en-GB" dirty="0">
                <a:solidFill>
                  <a:srgbClr val="0070C0"/>
                </a:solidFill>
                <a:effectLst/>
                <a:latin typeface="+mn-lt"/>
                <a:ea typeface="Calibri"/>
                <a:cs typeface="Arial"/>
                <a:hlinkClick r:id="rId3">
                  <a:extLst>
                    <a:ext uri="{A12FA001-AC4F-418D-AE19-62706E023703}">
                      <ahyp:hlinkClr xmlns:ahyp="http://schemas.microsoft.com/office/drawing/2018/hyperlinkcolor" val="tx"/>
                    </a:ext>
                  </a:extLst>
                </a:hlinkClick>
              </a:rPr>
              <a:t>4</a:t>
            </a:r>
            <a:r>
              <a:rPr lang="en-GB" dirty="0">
                <a:solidFill>
                  <a:srgbClr val="000000"/>
                </a:solidFill>
                <a:effectLst/>
                <a:latin typeface="+mn-lt"/>
                <a:ea typeface="Calibri"/>
                <a:cs typeface="Arial"/>
              </a:rPr>
              <a:t>)</a:t>
            </a:r>
          </a:p>
          <a:p>
            <a:pPr lvl="1">
              <a:lnSpc>
                <a:spcPct val="120000"/>
              </a:lnSpc>
              <a:spcBef>
                <a:spcPts val="600"/>
              </a:spcBef>
            </a:pPr>
            <a:r>
              <a:rPr lang="en-GB" dirty="0">
                <a:solidFill>
                  <a:srgbClr val="000000"/>
                </a:solidFill>
                <a:effectLst/>
                <a:latin typeface="+mn-lt"/>
                <a:ea typeface="Calibri"/>
                <a:cs typeface="Arial"/>
              </a:rPr>
              <a:t>on the volar aspect (palm side) of the forearm around 2 to 4 inches </a:t>
            </a:r>
            <a:r>
              <a:rPr lang="en-GB" dirty="0">
                <a:latin typeface="+mn-lt"/>
                <a:cs typeface="Arial"/>
              </a:rPr>
              <a:t>(5 to 10cm) </a:t>
            </a:r>
            <a:r>
              <a:rPr lang="en-GB" dirty="0">
                <a:solidFill>
                  <a:srgbClr val="000000"/>
                </a:solidFill>
                <a:effectLst/>
                <a:latin typeface="+mn-lt"/>
                <a:ea typeface="Calibri"/>
                <a:cs typeface="Arial"/>
              </a:rPr>
              <a:t>below the ante-cubital fossa (the same site</a:t>
            </a:r>
            <a:r>
              <a:rPr lang="en-GB" dirty="0">
                <a:solidFill>
                  <a:srgbClr val="000000"/>
                </a:solidFill>
                <a:latin typeface="+mn-lt"/>
                <a:ea typeface="Calibri"/>
                <a:cs typeface="Arial"/>
              </a:rPr>
              <a:t> as</a:t>
            </a:r>
            <a:r>
              <a:rPr lang="en-GB" dirty="0">
                <a:solidFill>
                  <a:srgbClr val="000000"/>
                </a:solidFill>
                <a:effectLst/>
                <a:latin typeface="+mn-lt"/>
                <a:ea typeface="Calibri"/>
                <a:cs typeface="Arial"/>
              </a:rPr>
              <a:t> normally used for Mantoux testing)</a:t>
            </a:r>
          </a:p>
          <a:p>
            <a:pPr marL="0" indent="0">
              <a:lnSpc>
                <a:spcPct val="120000"/>
              </a:lnSpc>
              <a:spcBef>
                <a:spcPts val="600"/>
              </a:spcBef>
              <a:buNone/>
            </a:pPr>
            <a:r>
              <a:rPr lang="en-GB" sz="2200" dirty="0">
                <a:solidFill>
                  <a:srgbClr val="000000"/>
                </a:solidFill>
                <a:effectLst/>
                <a:latin typeface="+mn-lt"/>
                <a:ea typeface="Calibri"/>
                <a:cs typeface="Arial"/>
              </a:rPr>
              <a:t>Although the initial study in the USA was conducted using the forearm site</a:t>
            </a:r>
            <a:r>
              <a:rPr lang="en-GB" sz="2200" dirty="0">
                <a:solidFill>
                  <a:srgbClr val="000000"/>
                </a:solidFill>
                <a:latin typeface="+mn-lt"/>
                <a:ea typeface="Calibri"/>
                <a:cs typeface="Arial"/>
              </a:rPr>
              <a:t>,</a:t>
            </a:r>
            <a:r>
              <a:rPr lang="en-GB" sz="2200" dirty="0">
                <a:solidFill>
                  <a:srgbClr val="000000"/>
                </a:solidFill>
                <a:effectLst/>
                <a:latin typeface="+mn-lt"/>
                <a:ea typeface="Calibri"/>
                <a:cs typeface="Arial"/>
              </a:rPr>
              <a:t> other vaccines (including influenza and rabies) have been tested with fractional intradermal dosing over the area of the deltoid muscle, which </a:t>
            </a:r>
            <a:r>
              <a:rPr lang="en-GB" sz="2200" dirty="0">
                <a:solidFill>
                  <a:srgbClr val="000000"/>
                </a:solidFill>
                <a:latin typeface="+mn-lt"/>
                <a:ea typeface="Calibri"/>
                <a:cs typeface="Arial"/>
              </a:rPr>
              <a:t>has been found to be </a:t>
            </a:r>
            <a:r>
              <a:rPr lang="en-GB" sz="2200" dirty="0">
                <a:solidFill>
                  <a:srgbClr val="000000"/>
                </a:solidFill>
                <a:effectLst/>
                <a:latin typeface="+mn-lt"/>
                <a:ea typeface="Calibri"/>
                <a:cs typeface="Arial"/>
              </a:rPr>
              <a:t>the more acceptable site for healthcare practitioners and vaccinees</a:t>
            </a:r>
            <a:r>
              <a:rPr lang="en-GB" sz="2200" dirty="0">
                <a:solidFill>
                  <a:srgbClr val="000000"/>
                </a:solidFill>
                <a:latin typeface="+mn-lt"/>
                <a:ea typeface="Calibri"/>
                <a:cs typeface="Arial"/>
              </a:rPr>
              <a:t> in pilot site studies</a:t>
            </a:r>
            <a:r>
              <a:rPr lang="en-GB" sz="2200" dirty="0">
                <a:solidFill>
                  <a:srgbClr val="000000"/>
                </a:solidFill>
                <a:effectLst/>
                <a:latin typeface="+mn-lt"/>
                <a:ea typeface="Calibri"/>
                <a:cs typeface="Arial"/>
              </a:rPr>
              <a:t>.</a:t>
            </a:r>
          </a:p>
          <a:p>
            <a:pPr marL="0" indent="0">
              <a:lnSpc>
                <a:spcPct val="120000"/>
              </a:lnSpc>
              <a:spcBef>
                <a:spcPts val="600"/>
              </a:spcBef>
              <a:buNone/>
            </a:pPr>
            <a:r>
              <a:rPr lang="en-GB" sz="2200" dirty="0">
                <a:solidFill>
                  <a:srgbClr val="000000"/>
                </a:solidFill>
                <a:effectLst/>
                <a:latin typeface="+mn-lt"/>
                <a:ea typeface="Calibri"/>
                <a:cs typeface="Arial"/>
              </a:rPr>
              <a:t>If an individual is due to have BCG, </a:t>
            </a:r>
            <a:r>
              <a:rPr lang="en-GB" sz="2200" dirty="0">
                <a:solidFill>
                  <a:srgbClr val="000000"/>
                </a:solidFill>
                <a:latin typeface="+mn-lt"/>
                <a:ea typeface="Calibri"/>
                <a:cs typeface="Arial"/>
              </a:rPr>
              <a:t>preferably a</a:t>
            </a:r>
            <a:r>
              <a:rPr lang="en-GB" sz="2200" dirty="0">
                <a:solidFill>
                  <a:srgbClr val="000000"/>
                </a:solidFill>
                <a:effectLst/>
                <a:latin typeface="+mn-lt"/>
                <a:ea typeface="Calibri"/>
                <a:cs typeface="Arial"/>
              </a:rPr>
              <a:t>void using the </a:t>
            </a:r>
            <a:r>
              <a:rPr lang="en-GB" sz="2200" dirty="0">
                <a:solidFill>
                  <a:srgbClr val="000000"/>
                </a:solidFill>
                <a:latin typeface="+mn-lt"/>
                <a:ea typeface="Calibri"/>
                <a:cs typeface="Arial"/>
              </a:rPr>
              <a:t>left deltoid as this is the usual site for BCG injection. Additionally, if BCG has been given in the last 3 months, a different limb should be used for any other vaccination, including MVA-BN vaccine. </a:t>
            </a:r>
          </a:p>
          <a:p>
            <a:pPr marL="0" indent="0">
              <a:lnSpc>
                <a:spcPct val="120000"/>
              </a:lnSpc>
              <a:spcBef>
                <a:spcPts val="600"/>
              </a:spcBef>
              <a:buNone/>
            </a:pPr>
            <a:endParaRPr lang="en-GB" sz="2000" dirty="0">
              <a:solidFill>
                <a:srgbClr val="000000"/>
              </a:solidFill>
              <a:effectLst/>
              <a:latin typeface="+mn-lt"/>
              <a:ea typeface="Calibri" panose="020F0502020204030204" pitchFamily="34" charset="0"/>
            </a:endParaRPr>
          </a:p>
        </p:txBody>
      </p:sp>
      <p:sp>
        <p:nvSpPr>
          <p:cNvPr id="4" name="Footer Placeholder 3">
            <a:extLst>
              <a:ext uri="{FF2B5EF4-FFF2-40B4-BE49-F238E27FC236}">
                <a16:creationId xmlns:a16="http://schemas.microsoft.com/office/drawing/2014/main" id="{20C95681-0F6D-E297-59D9-7204BB9269F0}"/>
              </a:ext>
            </a:extLst>
          </p:cNvPr>
          <p:cNvSpPr>
            <a:spLocks noGrp="1"/>
          </p:cNvSpPr>
          <p:nvPr>
            <p:ph type="ftr" sz="quarter" idx="10"/>
          </p:nvPr>
        </p:nvSpPr>
        <p:spPr/>
        <p:txBody>
          <a:bodyPr/>
          <a:lstStyle/>
          <a:p>
            <a:r>
              <a:rPr lang="en-US" dirty="0"/>
              <a:t>mpox vaccination programme and the MVA-BN vaccine - response to an outbreak, incident or post-exposure</a:t>
            </a:r>
            <a:endParaRPr lang="en-GB" sz="1400" dirty="0"/>
          </a:p>
        </p:txBody>
      </p:sp>
      <p:sp>
        <p:nvSpPr>
          <p:cNvPr id="5" name="Slide Number Placeholder 4">
            <a:extLst>
              <a:ext uri="{FF2B5EF4-FFF2-40B4-BE49-F238E27FC236}">
                <a16:creationId xmlns:a16="http://schemas.microsoft.com/office/drawing/2014/main" id="{848B0265-2D24-035D-EC66-37816FE01B63}"/>
              </a:ext>
            </a:extLst>
          </p:cNvPr>
          <p:cNvSpPr>
            <a:spLocks noGrp="1"/>
          </p:cNvSpPr>
          <p:nvPr>
            <p:ph type="sldNum" sz="quarter" idx="11"/>
          </p:nvPr>
        </p:nvSpPr>
        <p:spPr/>
        <p:txBody>
          <a:bodyPr/>
          <a:lstStyle/>
          <a:p>
            <a:fld id="{344369E4-5DE7-46E5-874E-4FD437973785}" type="slidenum">
              <a:rPr lang="en-GB" smtClean="0"/>
              <a:pPr/>
              <a:t>42</a:t>
            </a:fld>
            <a:endParaRPr lang="en-GB" sz="1400" dirty="0"/>
          </a:p>
        </p:txBody>
      </p:sp>
    </p:spTree>
    <p:extLst>
      <p:ext uri="{BB962C8B-B14F-4D97-AF65-F5344CB8AC3E}">
        <p14:creationId xmlns:p14="http://schemas.microsoft.com/office/powerpoint/2010/main" val="365748961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D280B0-6664-EB01-E3FF-1E9E4CB12DAD}"/>
              </a:ext>
            </a:extLst>
          </p:cNvPr>
          <p:cNvSpPr>
            <a:spLocks noGrp="1"/>
          </p:cNvSpPr>
          <p:nvPr>
            <p:ph type="title"/>
          </p:nvPr>
        </p:nvSpPr>
        <p:spPr/>
        <p:txBody>
          <a:bodyPr>
            <a:normAutofit fontScale="90000"/>
          </a:bodyPr>
          <a:lstStyle/>
          <a:p>
            <a:r>
              <a:rPr lang="en-GB" dirty="0"/>
              <a:t>Indications for fractional dosing and intradermal administration of MVA-BN vaccine </a:t>
            </a:r>
          </a:p>
        </p:txBody>
      </p:sp>
      <p:sp>
        <p:nvSpPr>
          <p:cNvPr id="3" name="Content Placeholder 2">
            <a:extLst>
              <a:ext uri="{FF2B5EF4-FFF2-40B4-BE49-F238E27FC236}">
                <a16:creationId xmlns:a16="http://schemas.microsoft.com/office/drawing/2014/main" id="{AC838505-F6C1-FF4B-D508-CA6DFCB803FA}"/>
              </a:ext>
            </a:extLst>
          </p:cNvPr>
          <p:cNvSpPr>
            <a:spLocks noGrp="1"/>
          </p:cNvSpPr>
          <p:nvPr>
            <p:ph idx="1"/>
          </p:nvPr>
        </p:nvSpPr>
        <p:spPr>
          <a:xfrm>
            <a:off x="330205" y="1726059"/>
            <a:ext cx="11123857" cy="4613096"/>
          </a:xfrm>
        </p:spPr>
        <p:txBody>
          <a:bodyPr vert="horz" lIns="91440" tIns="45720" rIns="91440" bIns="45720" rtlCol="0" anchor="t">
            <a:noAutofit/>
          </a:bodyPr>
          <a:lstStyle/>
          <a:p>
            <a:pPr marL="0" indent="0">
              <a:buNone/>
            </a:pPr>
            <a:r>
              <a:rPr lang="en-GB" sz="2000" dirty="0">
                <a:latin typeface="Arial"/>
                <a:cs typeface="Arial"/>
              </a:rPr>
              <a:t>MVA-BN vaccine should preferably be given SC or IM (except in local outbreaks or during supply constraints when ID fractional doses may be given).</a:t>
            </a:r>
            <a:endParaRPr lang="en-GB" sz="2000" dirty="0">
              <a:latin typeface="+mn-lt"/>
              <a:cs typeface="Arial"/>
            </a:endParaRPr>
          </a:p>
          <a:p>
            <a:pPr marL="0" indent="0">
              <a:buNone/>
            </a:pPr>
            <a:r>
              <a:rPr lang="en-GB" sz="2000" dirty="0">
                <a:latin typeface="+mn-lt"/>
                <a:cs typeface="Arial"/>
              </a:rPr>
              <a:t>Intradermal administration is only suitable for immunocompetent adults so is </a:t>
            </a:r>
            <a:r>
              <a:rPr lang="en-GB" sz="2000" u="sng" dirty="0">
                <a:latin typeface="+mn-lt"/>
                <a:cs typeface="Arial"/>
              </a:rPr>
              <a:t>not</a:t>
            </a:r>
            <a:r>
              <a:rPr lang="en-GB" sz="2000" dirty="0">
                <a:latin typeface="+mn-lt"/>
                <a:cs typeface="Arial"/>
              </a:rPr>
              <a:t> recommended for </a:t>
            </a:r>
            <a:r>
              <a:rPr lang="en-GB" sz="2000" dirty="0">
                <a:latin typeface="+mn-lt"/>
                <a:cs typeface="Times New Roman"/>
              </a:rPr>
              <a:t>individuals who are immunosuppressed </a:t>
            </a:r>
            <a:r>
              <a:rPr lang="en-GB" sz="2000" b="0" i="0" u="none" strike="noStrike" baseline="0" dirty="0">
                <a:solidFill>
                  <a:srgbClr val="000000"/>
                </a:solidFill>
                <a:latin typeface="+mn-lt"/>
                <a:cs typeface="Arial"/>
              </a:rPr>
              <a:t>(as defined in the </a:t>
            </a:r>
            <a:r>
              <a:rPr lang="en-GB" sz="2000" dirty="0">
                <a:solidFill>
                  <a:srgbClr val="0070C0"/>
                </a:solidFill>
                <a:latin typeface="Arial"/>
                <a:cs typeface="Arial"/>
                <a:hlinkClick r:id="rId2">
                  <a:extLst>
                    <a:ext uri="{A12FA001-AC4F-418D-AE19-62706E023703}">
                      <ahyp:hlinkClr xmlns:ahyp="http://schemas.microsoft.com/office/drawing/2018/hyperlinkcolor" val="tx"/>
                    </a:ext>
                  </a:extLst>
                </a:hlinkClick>
              </a:rPr>
              <a:t>Green Book chapter 7</a:t>
            </a:r>
            <a:r>
              <a:rPr lang="en-GB" sz="2000" dirty="0">
                <a:solidFill>
                  <a:srgbClr val="0070C0"/>
                </a:solidFill>
                <a:latin typeface="Arial"/>
                <a:cs typeface="Arial"/>
              </a:rPr>
              <a:t>).</a:t>
            </a:r>
            <a:endParaRPr lang="en-GB" sz="2000" dirty="0">
              <a:solidFill>
                <a:srgbClr val="0070C0"/>
              </a:solidFill>
              <a:latin typeface="+mn-lt"/>
              <a:cs typeface="Arial"/>
            </a:endParaRPr>
          </a:p>
          <a:p>
            <a:pPr marL="0" indent="0">
              <a:buNone/>
            </a:pPr>
            <a:r>
              <a:rPr lang="en-GB" sz="2000" dirty="0">
                <a:solidFill>
                  <a:srgbClr val="000000"/>
                </a:solidFill>
                <a:latin typeface="+mn-lt"/>
                <a:cs typeface="Arial"/>
              </a:rPr>
              <a:t>ID administration is also not recommended for individuals</a:t>
            </a:r>
            <a:r>
              <a:rPr lang="en-GB" sz="2000" b="0" i="0" u="none" strike="noStrike" baseline="0" dirty="0">
                <a:solidFill>
                  <a:srgbClr val="000000"/>
                </a:solidFill>
                <a:latin typeface="+mn-lt"/>
                <a:cs typeface="Arial"/>
              </a:rPr>
              <a:t> with a history of keloid scarring.</a:t>
            </a:r>
            <a:endParaRPr lang="en-GB" sz="2000" dirty="0">
              <a:solidFill>
                <a:srgbClr val="000000"/>
              </a:solidFill>
              <a:latin typeface="+mn-lt"/>
              <a:cs typeface="Arial"/>
            </a:endParaRPr>
          </a:p>
          <a:p>
            <a:pPr marL="0" indent="0">
              <a:buNone/>
            </a:pPr>
            <a:r>
              <a:rPr lang="en-GB" sz="2000" dirty="0">
                <a:latin typeface="Arial"/>
                <a:cs typeface="Arial"/>
              </a:rPr>
              <a:t>Administration of MVA-BN vaccine in children and young people under 18 years should ideally be through the subcutaneous or intramuscular route as there is no evidence on the use of intradermal fractional doses in children (although the exception is where wider vaccination is being offered in a localised outbreak setting and during supply constraints, when intradermal fractional doses may be given).</a:t>
            </a:r>
            <a:endParaRPr lang="en-GB" sz="2000" b="1" dirty="0"/>
          </a:p>
          <a:p>
            <a:pPr marL="0" indent="0">
              <a:buNone/>
            </a:pPr>
            <a:r>
              <a:rPr lang="en-GB" sz="2000" dirty="0">
                <a:latin typeface="Arial"/>
                <a:cs typeface="Arial"/>
              </a:rPr>
              <a:t>NB: individuals </a:t>
            </a:r>
            <a:r>
              <a:rPr lang="en-GB" sz="2000" b="0" i="0" u="none" strike="noStrike" baseline="0" dirty="0">
                <a:solidFill>
                  <a:srgbClr val="000000"/>
                </a:solidFill>
                <a:latin typeface="+mn-lt"/>
                <a:cs typeface="Arial"/>
              </a:rPr>
              <a:t>living with HIV who are virally suppressed and have a CD4 count of more than 200 cells/mm</a:t>
            </a:r>
            <a:r>
              <a:rPr lang="en-GB" sz="2000" b="0" i="0" u="none" strike="noStrike" baseline="30000" dirty="0">
                <a:solidFill>
                  <a:srgbClr val="000000"/>
                </a:solidFill>
                <a:latin typeface="+mn-lt"/>
                <a:cs typeface="Arial"/>
              </a:rPr>
              <a:t>3</a:t>
            </a:r>
            <a:r>
              <a:rPr lang="en-GB" sz="2000" dirty="0">
                <a:solidFill>
                  <a:srgbClr val="000000"/>
                </a:solidFill>
                <a:latin typeface="+mn-lt"/>
                <a:cs typeface="Arial"/>
              </a:rPr>
              <a:t> are not considered immunosuppressed for the purposes of this guidance and may receive MVA-BN vaccine intradermally.</a:t>
            </a:r>
            <a:endParaRPr lang="en-GB" sz="2000" dirty="0">
              <a:latin typeface="+mn-lt"/>
            </a:endParaRPr>
          </a:p>
        </p:txBody>
      </p:sp>
      <p:sp>
        <p:nvSpPr>
          <p:cNvPr id="4" name="Footer Placeholder 3">
            <a:extLst>
              <a:ext uri="{FF2B5EF4-FFF2-40B4-BE49-F238E27FC236}">
                <a16:creationId xmlns:a16="http://schemas.microsoft.com/office/drawing/2014/main" id="{B4C15002-21CD-F80C-7521-8F2E6FE1EFD9}"/>
              </a:ext>
            </a:extLst>
          </p:cNvPr>
          <p:cNvSpPr>
            <a:spLocks noGrp="1"/>
          </p:cNvSpPr>
          <p:nvPr>
            <p:ph type="ftr" sz="quarter" idx="10"/>
          </p:nvPr>
        </p:nvSpPr>
        <p:spPr/>
        <p:txBody>
          <a:bodyPr/>
          <a:lstStyle/>
          <a:p>
            <a:r>
              <a:rPr lang="en-US" dirty="0"/>
              <a:t>mpox vaccination programme and the MVA-BN vaccine - response to an outbreak, incident or post-exposure</a:t>
            </a:r>
            <a:endParaRPr lang="en-GB" sz="1400" dirty="0"/>
          </a:p>
        </p:txBody>
      </p:sp>
      <p:sp>
        <p:nvSpPr>
          <p:cNvPr id="5" name="Slide Number Placeholder 4">
            <a:extLst>
              <a:ext uri="{FF2B5EF4-FFF2-40B4-BE49-F238E27FC236}">
                <a16:creationId xmlns:a16="http://schemas.microsoft.com/office/drawing/2014/main" id="{95333A83-792E-0245-4E08-23EA05ADB0BE}"/>
              </a:ext>
            </a:extLst>
          </p:cNvPr>
          <p:cNvSpPr>
            <a:spLocks noGrp="1"/>
          </p:cNvSpPr>
          <p:nvPr>
            <p:ph type="sldNum" sz="quarter" idx="11"/>
          </p:nvPr>
        </p:nvSpPr>
        <p:spPr/>
        <p:txBody>
          <a:bodyPr/>
          <a:lstStyle/>
          <a:p>
            <a:fld id="{344369E4-5DE7-46E5-874E-4FD437973785}" type="slidenum">
              <a:rPr lang="en-GB" smtClean="0"/>
              <a:pPr/>
              <a:t>43</a:t>
            </a:fld>
            <a:endParaRPr lang="en-GB" sz="1400" dirty="0"/>
          </a:p>
        </p:txBody>
      </p:sp>
    </p:spTree>
    <p:extLst>
      <p:ext uri="{BB962C8B-B14F-4D97-AF65-F5344CB8AC3E}">
        <p14:creationId xmlns:p14="http://schemas.microsoft.com/office/powerpoint/2010/main" val="392400690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976366-78A4-E9AB-6E2E-83A6567E7976}"/>
              </a:ext>
            </a:extLst>
          </p:cNvPr>
          <p:cNvSpPr>
            <a:spLocks noGrp="1"/>
          </p:cNvSpPr>
          <p:nvPr>
            <p:ph type="title"/>
          </p:nvPr>
        </p:nvSpPr>
        <p:spPr/>
        <p:txBody>
          <a:bodyPr/>
          <a:lstStyle/>
          <a:p>
            <a:r>
              <a:rPr lang="en-GB" dirty="0"/>
              <a:t>Intradermal injection sites</a:t>
            </a:r>
          </a:p>
        </p:txBody>
      </p:sp>
      <p:sp>
        <p:nvSpPr>
          <p:cNvPr id="4" name="Footer Placeholder 3">
            <a:extLst>
              <a:ext uri="{FF2B5EF4-FFF2-40B4-BE49-F238E27FC236}">
                <a16:creationId xmlns:a16="http://schemas.microsoft.com/office/drawing/2014/main" id="{E8B4E3F8-1507-E473-EBBE-809F5D7DDDA5}"/>
              </a:ext>
            </a:extLst>
          </p:cNvPr>
          <p:cNvSpPr>
            <a:spLocks noGrp="1"/>
          </p:cNvSpPr>
          <p:nvPr>
            <p:ph type="ftr" sz="quarter" idx="10"/>
          </p:nvPr>
        </p:nvSpPr>
        <p:spPr/>
        <p:txBody>
          <a:bodyPr/>
          <a:lstStyle/>
          <a:p>
            <a:r>
              <a:rPr lang="en-US" dirty="0"/>
              <a:t>mpox vaccination programme and the MVA-BN vaccine - response to an outbreak, incident or post-exposure</a:t>
            </a:r>
            <a:endParaRPr lang="en-GB" sz="1400" dirty="0"/>
          </a:p>
        </p:txBody>
      </p:sp>
      <p:sp>
        <p:nvSpPr>
          <p:cNvPr id="5" name="Slide Number Placeholder 4">
            <a:extLst>
              <a:ext uri="{FF2B5EF4-FFF2-40B4-BE49-F238E27FC236}">
                <a16:creationId xmlns:a16="http://schemas.microsoft.com/office/drawing/2014/main" id="{E73FDA17-C176-B041-5CCE-8144C2208F32}"/>
              </a:ext>
            </a:extLst>
          </p:cNvPr>
          <p:cNvSpPr>
            <a:spLocks noGrp="1"/>
          </p:cNvSpPr>
          <p:nvPr>
            <p:ph type="sldNum" sz="quarter" idx="11"/>
          </p:nvPr>
        </p:nvSpPr>
        <p:spPr/>
        <p:txBody>
          <a:bodyPr/>
          <a:lstStyle/>
          <a:p>
            <a:fld id="{344369E4-5DE7-46E5-874E-4FD437973785}" type="slidenum">
              <a:rPr lang="en-GB" smtClean="0"/>
              <a:pPr/>
              <a:t>44</a:t>
            </a:fld>
            <a:endParaRPr lang="en-GB" sz="1400" dirty="0"/>
          </a:p>
        </p:txBody>
      </p:sp>
      <p:pic>
        <p:nvPicPr>
          <p:cNvPr id="6" name="Content Placeholder 6" descr="A person writing on a piece of paper&#10;&#10;Description automatically generated with medium confidence">
            <a:extLst>
              <a:ext uri="{FF2B5EF4-FFF2-40B4-BE49-F238E27FC236}">
                <a16:creationId xmlns:a16="http://schemas.microsoft.com/office/drawing/2014/main" id="{77E7FF18-920E-0414-6B61-F3D592F3828F}"/>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23917" y="1857375"/>
            <a:ext cx="4191000" cy="3143250"/>
          </a:xfrm>
          <a:ln>
            <a:solidFill>
              <a:schemeClr val="tx1"/>
            </a:solidFill>
          </a:ln>
        </p:spPr>
      </p:pic>
      <p:sp>
        <p:nvSpPr>
          <p:cNvPr id="7" name="TextBox 6">
            <a:extLst>
              <a:ext uri="{FF2B5EF4-FFF2-40B4-BE49-F238E27FC236}">
                <a16:creationId xmlns:a16="http://schemas.microsoft.com/office/drawing/2014/main" id="{1047E625-C8A7-710A-A26B-51452002D9D3}"/>
              </a:ext>
            </a:extLst>
          </p:cNvPr>
          <p:cNvSpPr txBox="1"/>
          <p:nvPr/>
        </p:nvSpPr>
        <p:spPr>
          <a:xfrm>
            <a:off x="523917" y="5165739"/>
            <a:ext cx="4191000" cy="369332"/>
          </a:xfrm>
          <a:prstGeom prst="rect">
            <a:avLst/>
          </a:prstGeom>
          <a:noFill/>
        </p:spPr>
        <p:txBody>
          <a:bodyPr wrap="square" rtlCol="0">
            <a:spAutoFit/>
          </a:bodyPr>
          <a:lstStyle/>
          <a:p>
            <a:r>
              <a:rPr lang="en-GB" dirty="0"/>
              <a:t>Intradermal injection in the deltoid area</a:t>
            </a:r>
          </a:p>
        </p:txBody>
      </p:sp>
      <p:pic>
        <p:nvPicPr>
          <p:cNvPr id="8" name="Picture 7" descr="A close-up of a person's legs&#10;&#10;Description automatically generated with low confidence">
            <a:extLst>
              <a:ext uri="{FF2B5EF4-FFF2-40B4-BE49-F238E27FC236}">
                <a16:creationId xmlns:a16="http://schemas.microsoft.com/office/drawing/2014/main" id="{CB02DF00-1DC2-ED1D-8F36-326657995CB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65950" y="1581149"/>
            <a:ext cx="2372145" cy="4724401"/>
          </a:xfrm>
          <a:prstGeom prst="rect">
            <a:avLst/>
          </a:prstGeom>
          <a:ln>
            <a:solidFill>
              <a:schemeClr val="tx1"/>
            </a:solidFill>
          </a:ln>
          <a:scene3d>
            <a:camera prst="orthographicFront">
              <a:rot lat="0" lon="0" rev="0"/>
            </a:camera>
            <a:lightRig rig="threePt" dir="t"/>
          </a:scene3d>
        </p:spPr>
      </p:pic>
      <p:sp>
        <p:nvSpPr>
          <p:cNvPr id="9" name="TextBox 8">
            <a:extLst>
              <a:ext uri="{FF2B5EF4-FFF2-40B4-BE49-F238E27FC236}">
                <a16:creationId xmlns:a16="http://schemas.microsoft.com/office/drawing/2014/main" id="{C68A07D7-FA14-1A9D-3A5E-B4796E110A88}"/>
              </a:ext>
            </a:extLst>
          </p:cNvPr>
          <p:cNvSpPr txBox="1"/>
          <p:nvPr/>
        </p:nvSpPr>
        <p:spPr>
          <a:xfrm rot="10800000" flipV="1">
            <a:off x="9718766" y="2799692"/>
            <a:ext cx="2155370" cy="1754326"/>
          </a:xfrm>
          <a:prstGeom prst="rect">
            <a:avLst/>
          </a:prstGeom>
          <a:noFill/>
        </p:spPr>
        <p:txBody>
          <a:bodyPr wrap="square" rtlCol="0">
            <a:spAutoFit/>
          </a:bodyPr>
          <a:lstStyle/>
          <a:p>
            <a:r>
              <a:rPr lang="en-GB" dirty="0">
                <a:solidFill>
                  <a:srgbClr val="000000"/>
                </a:solidFill>
                <a:effectLst/>
                <a:latin typeface="+mn-lt"/>
                <a:ea typeface="Calibri" panose="020F0502020204030204" pitchFamily="34" charset="0"/>
              </a:rPr>
              <a:t>Volar aspect (palm side) of the forearm, around 2 to 4 inches </a:t>
            </a:r>
            <a:r>
              <a:rPr lang="en-GB" dirty="0">
                <a:latin typeface="+mn-lt"/>
              </a:rPr>
              <a:t>(5 to 10cm) </a:t>
            </a:r>
            <a:r>
              <a:rPr lang="en-GB" dirty="0">
                <a:solidFill>
                  <a:srgbClr val="000000"/>
                </a:solidFill>
                <a:effectLst/>
                <a:latin typeface="+mn-lt"/>
                <a:ea typeface="Calibri" panose="020F0502020204030204" pitchFamily="34" charset="0"/>
              </a:rPr>
              <a:t>below the ante-cubital fossa</a:t>
            </a:r>
            <a:endParaRPr lang="en-GB" dirty="0"/>
          </a:p>
        </p:txBody>
      </p:sp>
    </p:spTree>
    <p:extLst>
      <p:ext uri="{BB962C8B-B14F-4D97-AF65-F5344CB8AC3E}">
        <p14:creationId xmlns:p14="http://schemas.microsoft.com/office/powerpoint/2010/main" val="115164582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1FED03-D9B8-8784-4144-C4278DBDC1E0}"/>
              </a:ext>
            </a:extLst>
          </p:cNvPr>
          <p:cNvSpPr>
            <a:spLocks noGrp="1"/>
          </p:cNvSpPr>
          <p:nvPr>
            <p:ph type="title"/>
          </p:nvPr>
        </p:nvSpPr>
        <p:spPr/>
        <p:txBody>
          <a:bodyPr/>
          <a:lstStyle/>
          <a:p>
            <a:r>
              <a:rPr lang="en-GB" dirty="0"/>
              <a:t>Intradermal injection and needle selection</a:t>
            </a:r>
          </a:p>
        </p:txBody>
      </p:sp>
      <p:sp>
        <p:nvSpPr>
          <p:cNvPr id="3" name="Content Placeholder 2">
            <a:extLst>
              <a:ext uri="{FF2B5EF4-FFF2-40B4-BE49-F238E27FC236}">
                <a16:creationId xmlns:a16="http://schemas.microsoft.com/office/drawing/2014/main" id="{F8817BA6-34E5-5273-0692-A0A844BDBEB7}"/>
              </a:ext>
            </a:extLst>
          </p:cNvPr>
          <p:cNvSpPr>
            <a:spLocks noGrp="1"/>
          </p:cNvSpPr>
          <p:nvPr>
            <p:ph idx="1"/>
          </p:nvPr>
        </p:nvSpPr>
        <p:spPr>
          <a:xfrm>
            <a:off x="330206" y="1774826"/>
            <a:ext cx="5765794" cy="4351338"/>
          </a:xfrm>
        </p:spPr>
        <p:txBody>
          <a:bodyPr vert="horz" lIns="91440" tIns="45720" rIns="91440" bIns="45720" rtlCol="0" anchor="t">
            <a:normAutofit/>
          </a:bodyPr>
          <a:lstStyle/>
          <a:p>
            <a:pPr marL="0" indent="0">
              <a:lnSpc>
                <a:spcPct val="100000"/>
              </a:lnSpc>
              <a:spcBef>
                <a:spcPts val="600"/>
              </a:spcBef>
              <a:buNone/>
            </a:pPr>
            <a:r>
              <a:rPr lang="en-GB" dirty="0">
                <a:latin typeface="+mn-lt"/>
                <a:cs typeface="Arial"/>
              </a:rPr>
              <a:t>It is recommended that the following are used to correctly administer the MVA-BN vaccine intradermally:</a:t>
            </a:r>
          </a:p>
          <a:p>
            <a:pPr>
              <a:lnSpc>
                <a:spcPct val="100000"/>
              </a:lnSpc>
              <a:spcBef>
                <a:spcPts val="600"/>
              </a:spcBef>
            </a:pPr>
            <a:r>
              <a:rPr lang="en-GB" dirty="0">
                <a:latin typeface="+mn-lt"/>
                <a:cs typeface="Arial"/>
              </a:rPr>
              <a:t>a</a:t>
            </a:r>
            <a:r>
              <a:rPr lang="en-GB" dirty="0">
                <a:effectLst/>
                <a:latin typeface="+mn-lt"/>
                <a:cs typeface="Arial"/>
              </a:rPr>
              <a:t> 1ml graduated syringe </a:t>
            </a:r>
          </a:p>
          <a:p>
            <a:pPr>
              <a:lnSpc>
                <a:spcPct val="100000"/>
              </a:lnSpc>
              <a:spcBef>
                <a:spcPts val="600"/>
              </a:spcBef>
            </a:pPr>
            <a:r>
              <a:rPr lang="en-US" dirty="0">
                <a:latin typeface="+mn-lt"/>
                <a:cs typeface="Arial"/>
              </a:rPr>
              <a:t>a 25G or 26G needle between 9 and 12mm in length, ideally with a short bevel</a:t>
            </a:r>
          </a:p>
          <a:p>
            <a:pPr>
              <a:lnSpc>
                <a:spcPct val="100000"/>
              </a:lnSpc>
              <a:spcBef>
                <a:spcPts val="600"/>
              </a:spcBef>
            </a:pPr>
            <a:endParaRPr lang="en-US" dirty="0">
              <a:latin typeface="+mn-lt"/>
              <a:cs typeface="Arial"/>
            </a:endParaRPr>
          </a:p>
          <a:p>
            <a:pPr marL="0" indent="0">
              <a:lnSpc>
                <a:spcPct val="100000"/>
              </a:lnSpc>
              <a:spcBef>
                <a:spcPts val="600"/>
              </a:spcBef>
              <a:buNone/>
            </a:pPr>
            <a:endParaRPr lang="en-US" dirty="0">
              <a:latin typeface="+mn-lt"/>
              <a:cs typeface="Arial"/>
            </a:endParaRPr>
          </a:p>
          <a:p>
            <a:pPr marL="0" indent="0">
              <a:lnSpc>
                <a:spcPct val="100000"/>
              </a:lnSpc>
              <a:spcBef>
                <a:spcPts val="600"/>
              </a:spcBef>
              <a:buNone/>
            </a:pPr>
            <a:endParaRPr lang="en-US" dirty="0">
              <a:latin typeface="+mn-lt"/>
              <a:cs typeface="Arial"/>
            </a:endParaRPr>
          </a:p>
          <a:p>
            <a:pPr marL="0" indent="0">
              <a:lnSpc>
                <a:spcPct val="100000"/>
              </a:lnSpc>
              <a:spcBef>
                <a:spcPts val="600"/>
              </a:spcBef>
              <a:buNone/>
            </a:pPr>
            <a:endParaRPr lang="en-US" dirty="0">
              <a:latin typeface="+mn-lt"/>
              <a:cs typeface="Arial"/>
            </a:endParaRPr>
          </a:p>
          <a:p>
            <a:pPr marL="0" indent="0">
              <a:lnSpc>
                <a:spcPct val="100000"/>
              </a:lnSpc>
              <a:spcBef>
                <a:spcPts val="600"/>
              </a:spcBef>
              <a:buNone/>
            </a:pPr>
            <a:endParaRPr lang="en-GB" dirty="0">
              <a:latin typeface="+mn-lt"/>
              <a:cs typeface="Arial"/>
            </a:endParaRPr>
          </a:p>
          <a:p>
            <a:endParaRPr lang="en-GB" dirty="0"/>
          </a:p>
        </p:txBody>
      </p:sp>
      <p:sp>
        <p:nvSpPr>
          <p:cNvPr id="4" name="Footer Placeholder 3">
            <a:extLst>
              <a:ext uri="{FF2B5EF4-FFF2-40B4-BE49-F238E27FC236}">
                <a16:creationId xmlns:a16="http://schemas.microsoft.com/office/drawing/2014/main" id="{2A4BE7AA-8614-863A-E6C2-F90FCEA71A3B}"/>
              </a:ext>
            </a:extLst>
          </p:cNvPr>
          <p:cNvSpPr>
            <a:spLocks noGrp="1"/>
          </p:cNvSpPr>
          <p:nvPr>
            <p:ph type="ftr" sz="quarter" idx="10"/>
          </p:nvPr>
        </p:nvSpPr>
        <p:spPr/>
        <p:txBody>
          <a:bodyPr/>
          <a:lstStyle/>
          <a:p>
            <a:r>
              <a:rPr lang="en-US" dirty="0"/>
              <a:t>mpox vaccination programme and the MVA-BN vaccine - response to an outbreak, incident or post-exposure</a:t>
            </a:r>
            <a:endParaRPr lang="en-GB" sz="1400" dirty="0"/>
          </a:p>
        </p:txBody>
      </p:sp>
      <p:sp>
        <p:nvSpPr>
          <p:cNvPr id="5" name="Slide Number Placeholder 4">
            <a:extLst>
              <a:ext uri="{FF2B5EF4-FFF2-40B4-BE49-F238E27FC236}">
                <a16:creationId xmlns:a16="http://schemas.microsoft.com/office/drawing/2014/main" id="{C99B8924-5075-74A1-971E-A28B22797CB9}"/>
              </a:ext>
            </a:extLst>
          </p:cNvPr>
          <p:cNvSpPr>
            <a:spLocks noGrp="1"/>
          </p:cNvSpPr>
          <p:nvPr>
            <p:ph type="sldNum" sz="quarter" idx="11"/>
          </p:nvPr>
        </p:nvSpPr>
        <p:spPr/>
        <p:txBody>
          <a:bodyPr/>
          <a:lstStyle/>
          <a:p>
            <a:fld id="{344369E4-5DE7-46E5-874E-4FD437973785}" type="slidenum">
              <a:rPr lang="en-GB" smtClean="0"/>
              <a:pPr/>
              <a:t>45</a:t>
            </a:fld>
            <a:endParaRPr lang="en-GB" sz="1400" dirty="0"/>
          </a:p>
        </p:txBody>
      </p:sp>
      <p:pic>
        <p:nvPicPr>
          <p:cNvPr id="6" name="Picture 2">
            <a:extLst>
              <a:ext uri="{FF2B5EF4-FFF2-40B4-BE49-F238E27FC236}">
                <a16:creationId xmlns:a16="http://schemas.microsoft.com/office/drawing/2014/main" id="{72B82271-4E06-F5D8-D859-E58FBAAA723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877300">
            <a:off x="9622490" y="1214518"/>
            <a:ext cx="657225" cy="385475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ADF00D83-BC95-7A5B-25BA-74087160B9BD}"/>
              </a:ext>
            </a:extLst>
          </p:cNvPr>
          <p:cNvPicPr>
            <a:picLocks noChangeAspect="1"/>
          </p:cNvPicPr>
          <p:nvPr/>
        </p:nvPicPr>
        <p:blipFill>
          <a:blip r:embed="rId4"/>
          <a:stretch>
            <a:fillRect/>
          </a:stretch>
        </p:blipFill>
        <p:spPr>
          <a:xfrm>
            <a:off x="7440626" y="4336193"/>
            <a:ext cx="626078" cy="1796733"/>
          </a:xfrm>
          <a:prstGeom prst="rect">
            <a:avLst/>
          </a:prstGeom>
        </p:spPr>
      </p:pic>
      <p:sp>
        <p:nvSpPr>
          <p:cNvPr id="9" name="TextBox 8">
            <a:extLst>
              <a:ext uri="{FF2B5EF4-FFF2-40B4-BE49-F238E27FC236}">
                <a16:creationId xmlns:a16="http://schemas.microsoft.com/office/drawing/2014/main" id="{881970D3-2557-5C0B-5882-1B6B58BE5E6E}"/>
              </a:ext>
            </a:extLst>
          </p:cNvPr>
          <p:cNvSpPr txBox="1"/>
          <p:nvPr/>
        </p:nvSpPr>
        <p:spPr>
          <a:xfrm>
            <a:off x="9144740" y="5763594"/>
            <a:ext cx="6094520" cy="369332"/>
          </a:xfrm>
          <a:prstGeom prst="rect">
            <a:avLst/>
          </a:prstGeom>
          <a:noFill/>
        </p:spPr>
        <p:txBody>
          <a:bodyPr wrap="square">
            <a:spAutoFit/>
          </a:bodyPr>
          <a:lstStyle/>
          <a:p>
            <a:pPr marL="0" indent="0">
              <a:lnSpc>
                <a:spcPct val="100000"/>
              </a:lnSpc>
              <a:spcBef>
                <a:spcPts val="600"/>
              </a:spcBef>
              <a:buNone/>
            </a:pPr>
            <a:r>
              <a:rPr lang="en-GB" dirty="0">
                <a:latin typeface="Arial"/>
                <a:cs typeface="Arial"/>
              </a:rPr>
              <a:t>The Green Book </a:t>
            </a:r>
            <a:r>
              <a:rPr lang="en-GB" dirty="0">
                <a:solidFill>
                  <a:srgbClr val="0070C0"/>
                </a:solidFill>
                <a:latin typeface="+mn-lt"/>
                <a:hlinkClick r:id="rId5">
                  <a:extLst>
                    <a:ext uri="{A12FA001-AC4F-418D-AE19-62706E023703}">
                      <ahyp:hlinkClr xmlns:ahyp="http://schemas.microsoft.com/office/drawing/2018/hyperlinkcolor" val="tx"/>
                    </a:ext>
                  </a:extLst>
                </a:hlinkClick>
              </a:rPr>
              <a:t>chapter 4</a:t>
            </a:r>
            <a:r>
              <a:rPr lang="en-GB" dirty="0">
                <a:latin typeface="+mn-lt"/>
              </a:rPr>
              <a:t>.</a:t>
            </a:r>
            <a:endParaRPr lang="en-GB" dirty="0">
              <a:latin typeface="+mn-lt"/>
              <a:hlinkClick r:id="rId5">
                <a:extLst>
                  <a:ext uri="{A12FA001-AC4F-418D-AE19-62706E023703}">
                    <ahyp:hlinkClr xmlns:ahyp="http://schemas.microsoft.com/office/drawing/2018/hyperlinkcolor" val="tx"/>
                  </a:ext>
                </a:extLst>
              </a:hlinkClick>
            </a:endParaRPr>
          </a:p>
        </p:txBody>
      </p:sp>
    </p:spTree>
    <p:extLst>
      <p:ext uri="{BB962C8B-B14F-4D97-AF65-F5344CB8AC3E}">
        <p14:creationId xmlns:p14="http://schemas.microsoft.com/office/powerpoint/2010/main" val="164618627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7BA655-2AA6-C34B-8476-2E08D53D7446}"/>
              </a:ext>
            </a:extLst>
          </p:cNvPr>
          <p:cNvSpPr>
            <a:spLocks noGrp="1"/>
          </p:cNvSpPr>
          <p:nvPr>
            <p:ph type="title"/>
          </p:nvPr>
        </p:nvSpPr>
        <p:spPr/>
        <p:txBody>
          <a:bodyPr/>
          <a:lstStyle/>
          <a:p>
            <a:r>
              <a:rPr lang="en-GB" dirty="0"/>
              <a:t>MVA-BN vaccine – intradermal administration</a:t>
            </a:r>
          </a:p>
        </p:txBody>
      </p:sp>
      <p:sp>
        <p:nvSpPr>
          <p:cNvPr id="3" name="Content Placeholder 2">
            <a:extLst>
              <a:ext uri="{FF2B5EF4-FFF2-40B4-BE49-F238E27FC236}">
                <a16:creationId xmlns:a16="http://schemas.microsoft.com/office/drawing/2014/main" id="{DD05A6CB-4A3E-5B7C-6FE9-92659B540906}"/>
              </a:ext>
            </a:extLst>
          </p:cNvPr>
          <p:cNvSpPr>
            <a:spLocks noGrp="1"/>
          </p:cNvSpPr>
          <p:nvPr>
            <p:ph idx="1"/>
          </p:nvPr>
        </p:nvSpPr>
        <p:spPr>
          <a:xfrm>
            <a:off x="330205" y="1717676"/>
            <a:ext cx="11485807" cy="4408488"/>
          </a:xfrm>
        </p:spPr>
        <p:txBody>
          <a:bodyPr vert="horz" lIns="91440" tIns="45720" rIns="91440" bIns="45720" rtlCol="0" anchor="t">
            <a:noAutofit/>
          </a:bodyPr>
          <a:lstStyle/>
          <a:p>
            <a:pPr>
              <a:lnSpc>
                <a:spcPct val="100000"/>
              </a:lnSpc>
              <a:spcBef>
                <a:spcPts val="600"/>
              </a:spcBef>
            </a:pPr>
            <a:r>
              <a:rPr lang="en-GB" sz="2350" dirty="0">
                <a:latin typeface="+mn-lt"/>
                <a:cs typeface="Arial"/>
              </a:rPr>
              <a:t>t</a:t>
            </a:r>
            <a:r>
              <a:rPr lang="en-GB" sz="2350" dirty="0">
                <a:effectLst/>
                <a:latin typeface="+mn-lt"/>
                <a:cs typeface="Arial"/>
              </a:rPr>
              <a:t>he needle must be attached firmly and the intradermal injection administered with the bevel facing up</a:t>
            </a:r>
          </a:p>
          <a:p>
            <a:pPr>
              <a:lnSpc>
                <a:spcPct val="100000"/>
              </a:lnSpc>
              <a:spcBef>
                <a:spcPts val="600"/>
              </a:spcBef>
            </a:pPr>
            <a:r>
              <a:rPr lang="en-GB" sz="2350" dirty="0">
                <a:latin typeface="+mn-lt"/>
                <a:cs typeface="Arial"/>
              </a:rPr>
              <a:t>t</a:t>
            </a:r>
            <a:r>
              <a:rPr lang="en-GB" sz="2350" dirty="0">
                <a:effectLst/>
                <a:latin typeface="+mn-lt"/>
                <a:cs typeface="Arial"/>
              </a:rPr>
              <a:t>he immuniser should stretch the skin between the thumb and forefinger of one hand and with the other slowly insert the needle, with the bevel upwards, about 3mm into the superficial layers of the dermis almost parallel with the surface </a:t>
            </a:r>
          </a:p>
          <a:p>
            <a:pPr>
              <a:lnSpc>
                <a:spcPct val="100000"/>
              </a:lnSpc>
              <a:spcBef>
                <a:spcPts val="600"/>
              </a:spcBef>
            </a:pPr>
            <a:r>
              <a:rPr lang="en-GB" sz="2350" dirty="0">
                <a:latin typeface="+mn-lt"/>
                <a:cs typeface="Arial"/>
              </a:rPr>
              <a:t>t</a:t>
            </a:r>
            <a:r>
              <a:rPr lang="en-GB" sz="2350" dirty="0">
                <a:effectLst/>
                <a:latin typeface="+mn-lt"/>
                <a:cs typeface="Arial"/>
              </a:rPr>
              <a:t>he needle can usually be seen through the epidermis</a:t>
            </a:r>
          </a:p>
          <a:p>
            <a:pPr>
              <a:lnSpc>
                <a:spcPct val="100000"/>
              </a:lnSpc>
              <a:spcBef>
                <a:spcPts val="600"/>
              </a:spcBef>
            </a:pPr>
            <a:r>
              <a:rPr lang="en-GB" sz="2350" dirty="0">
                <a:latin typeface="+mn-lt"/>
                <a:cs typeface="Arial"/>
              </a:rPr>
              <a:t>a</a:t>
            </a:r>
            <a:r>
              <a:rPr lang="en-GB" sz="2350" dirty="0">
                <a:effectLst/>
                <a:latin typeface="+mn-lt"/>
                <a:cs typeface="Arial"/>
              </a:rPr>
              <a:t> correctly given intradermal injection results in a tense, blanched, raised</a:t>
            </a:r>
            <a:r>
              <a:rPr lang="en-GB" sz="2350" dirty="0">
                <a:latin typeface="+mn-lt"/>
                <a:cs typeface="Arial"/>
              </a:rPr>
              <a:t> </a:t>
            </a:r>
            <a:r>
              <a:rPr lang="en-GB" sz="2350" dirty="0">
                <a:effectLst/>
                <a:latin typeface="+mn-lt"/>
                <a:cs typeface="Arial"/>
              </a:rPr>
              <a:t>of around 7mm diameter following a 0.1ml intradermal injection </a:t>
            </a:r>
          </a:p>
          <a:p>
            <a:pPr>
              <a:lnSpc>
                <a:spcPct val="100000"/>
              </a:lnSpc>
              <a:spcBef>
                <a:spcPts val="600"/>
              </a:spcBef>
            </a:pPr>
            <a:r>
              <a:rPr lang="en-GB" sz="2350" dirty="0">
                <a:effectLst/>
                <a:latin typeface="+mn-lt"/>
                <a:cs typeface="Arial"/>
              </a:rPr>
              <a:t>if little resistance is felt when injecting and a diffuse swelling occurs as opposed to a tense blanched bleb, the needle is too deep - if this occurs, the needle should be withdrawn </a:t>
            </a:r>
            <a:r>
              <a:rPr lang="en-GB" sz="2350" dirty="0">
                <a:latin typeface="+mn-lt"/>
                <a:cs typeface="Arial"/>
              </a:rPr>
              <a:t>and the full dose repeated immediately at least 5cm away from the original site</a:t>
            </a:r>
            <a:endParaRPr lang="en-GB" sz="2350" dirty="0">
              <a:cs typeface="Arial"/>
            </a:endParaRPr>
          </a:p>
        </p:txBody>
      </p:sp>
      <p:sp>
        <p:nvSpPr>
          <p:cNvPr id="4" name="Footer Placeholder 3">
            <a:extLst>
              <a:ext uri="{FF2B5EF4-FFF2-40B4-BE49-F238E27FC236}">
                <a16:creationId xmlns:a16="http://schemas.microsoft.com/office/drawing/2014/main" id="{7A83F43A-0DDD-54EE-AFC4-AB6E6BDB37CD}"/>
              </a:ext>
            </a:extLst>
          </p:cNvPr>
          <p:cNvSpPr>
            <a:spLocks noGrp="1"/>
          </p:cNvSpPr>
          <p:nvPr>
            <p:ph type="ftr" sz="quarter" idx="10"/>
          </p:nvPr>
        </p:nvSpPr>
        <p:spPr/>
        <p:txBody>
          <a:bodyPr/>
          <a:lstStyle/>
          <a:p>
            <a:r>
              <a:rPr lang="en-US" dirty="0"/>
              <a:t>mpox vaccination programme and the MVA-BN vaccine - response to an outbreak, incident or post-exposure</a:t>
            </a:r>
            <a:endParaRPr lang="en-GB" sz="1400" dirty="0"/>
          </a:p>
        </p:txBody>
      </p:sp>
      <p:sp>
        <p:nvSpPr>
          <p:cNvPr id="5" name="Slide Number Placeholder 4">
            <a:extLst>
              <a:ext uri="{FF2B5EF4-FFF2-40B4-BE49-F238E27FC236}">
                <a16:creationId xmlns:a16="http://schemas.microsoft.com/office/drawing/2014/main" id="{2E911AF2-ECA1-5E0A-38F8-217824EAE577}"/>
              </a:ext>
            </a:extLst>
          </p:cNvPr>
          <p:cNvSpPr>
            <a:spLocks noGrp="1"/>
          </p:cNvSpPr>
          <p:nvPr>
            <p:ph type="sldNum" sz="quarter" idx="11"/>
          </p:nvPr>
        </p:nvSpPr>
        <p:spPr/>
        <p:txBody>
          <a:bodyPr/>
          <a:lstStyle/>
          <a:p>
            <a:fld id="{344369E4-5DE7-46E5-874E-4FD437973785}" type="slidenum">
              <a:rPr lang="en-GB" smtClean="0"/>
              <a:pPr/>
              <a:t>46</a:t>
            </a:fld>
            <a:endParaRPr lang="en-GB" sz="1400" dirty="0"/>
          </a:p>
        </p:txBody>
      </p:sp>
    </p:spTree>
    <p:extLst>
      <p:ext uri="{BB962C8B-B14F-4D97-AF65-F5344CB8AC3E}">
        <p14:creationId xmlns:p14="http://schemas.microsoft.com/office/powerpoint/2010/main" val="373377122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56D17B-AB05-4D58-BFF8-2DE1E2B91BBD}"/>
              </a:ext>
            </a:extLst>
          </p:cNvPr>
          <p:cNvSpPr>
            <a:spLocks noGrp="1"/>
          </p:cNvSpPr>
          <p:nvPr>
            <p:ph type="title"/>
          </p:nvPr>
        </p:nvSpPr>
        <p:spPr>
          <a:xfrm>
            <a:off x="313386" y="208044"/>
            <a:ext cx="10770185" cy="641641"/>
          </a:xfrm>
        </p:spPr>
        <p:txBody>
          <a:bodyPr>
            <a:normAutofit/>
          </a:bodyPr>
          <a:lstStyle/>
          <a:p>
            <a:r>
              <a:rPr lang="en-GB" dirty="0"/>
              <a:t>Intradermal administration – technique</a:t>
            </a:r>
          </a:p>
        </p:txBody>
      </p:sp>
      <p:pic>
        <p:nvPicPr>
          <p:cNvPr id="7" name="Content Placeholder 6" descr="Diagram&#10;&#10;Description automatically generated">
            <a:extLst>
              <a:ext uri="{FF2B5EF4-FFF2-40B4-BE49-F238E27FC236}">
                <a16:creationId xmlns:a16="http://schemas.microsoft.com/office/drawing/2014/main" id="{18E0D556-92FF-4468-9F78-7B37206473D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018566" y="1774825"/>
            <a:ext cx="6826103" cy="4019513"/>
          </a:xfrm>
          <a:ln>
            <a:solidFill>
              <a:schemeClr val="tx1"/>
            </a:solidFill>
          </a:ln>
        </p:spPr>
      </p:pic>
      <p:sp>
        <p:nvSpPr>
          <p:cNvPr id="4" name="Footer Placeholder 3">
            <a:extLst>
              <a:ext uri="{FF2B5EF4-FFF2-40B4-BE49-F238E27FC236}">
                <a16:creationId xmlns:a16="http://schemas.microsoft.com/office/drawing/2014/main" id="{EF1FC67C-A4B7-4CB3-A4C0-AE08B51D66D0}"/>
              </a:ext>
            </a:extLst>
          </p:cNvPr>
          <p:cNvSpPr>
            <a:spLocks noGrp="1"/>
          </p:cNvSpPr>
          <p:nvPr>
            <p:ph type="ftr" sz="quarter" idx="10"/>
          </p:nvPr>
        </p:nvSpPr>
        <p:spPr/>
        <p:txBody>
          <a:bodyPr/>
          <a:lstStyle/>
          <a:p>
            <a:r>
              <a:rPr lang="en-US" dirty="0"/>
              <a:t>mpox vaccination programme and the MVA-BN vaccine - response to an outbreak, incident or post-exposure</a:t>
            </a:r>
            <a:endParaRPr lang="en-GB" sz="1400" dirty="0"/>
          </a:p>
        </p:txBody>
      </p:sp>
      <p:sp>
        <p:nvSpPr>
          <p:cNvPr id="5" name="Slide Number Placeholder 4">
            <a:extLst>
              <a:ext uri="{FF2B5EF4-FFF2-40B4-BE49-F238E27FC236}">
                <a16:creationId xmlns:a16="http://schemas.microsoft.com/office/drawing/2014/main" id="{C6BEC292-B568-4FC6-A1B0-32A9B9776080}"/>
              </a:ext>
            </a:extLst>
          </p:cNvPr>
          <p:cNvSpPr>
            <a:spLocks noGrp="1"/>
          </p:cNvSpPr>
          <p:nvPr>
            <p:ph type="sldNum" sz="quarter" idx="11"/>
          </p:nvPr>
        </p:nvSpPr>
        <p:spPr/>
        <p:txBody>
          <a:bodyPr/>
          <a:lstStyle/>
          <a:p>
            <a:fld id="{344369E4-5DE7-46E5-874E-4FD437973785}" type="slidenum">
              <a:rPr lang="en-GB" smtClean="0"/>
              <a:pPr/>
              <a:t>47</a:t>
            </a:fld>
            <a:endParaRPr lang="en-GB" sz="1400" dirty="0"/>
          </a:p>
        </p:txBody>
      </p:sp>
      <p:sp>
        <p:nvSpPr>
          <p:cNvPr id="9" name="TextBox 8">
            <a:extLst>
              <a:ext uri="{FF2B5EF4-FFF2-40B4-BE49-F238E27FC236}">
                <a16:creationId xmlns:a16="http://schemas.microsoft.com/office/drawing/2014/main" id="{D8E4FED5-CC3F-4B57-BAE8-6303B0FA251B}"/>
              </a:ext>
            </a:extLst>
          </p:cNvPr>
          <p:cNvSpPr txBox="1"/>
          <p:nvPr/>
        </p:nvSpPr>
        <p:spPr>
          <a:xfrm>
            <a:off x="510363" y="1762465"/>
            <a:ext cx="4199860" cy="4031873"/>
          </a:xfrm>
          <a:prstGeom prst="rect">
            <a:avLst/>
          </a:prstGeom>
          <a:noFill/>
          <a:ln>
            <a:solidFill>
              <a:schemeClr val="tx1"/>
            </a:solidFill>
          </a:ln>
        </p:spPr>
        <p:txBody>
          <a:bodyPr wrap="square" lIns="91440" tIns="45720" rIns="91440" bIns="45720" rtlCol="0" anchor="t">
            <a:spAutoFit/>
          </a:bodyPr>
          <a:lstStyle/>
          <a:p>
            <a:r>
              <a:rPr lang="en-GB" sz="1600" dirty="0">
                <a:effectLst/>
                <a:latin typeface="+mn-lt"/>
              </a:rPr>
              <a:t>The skin </a:t>
            </a:r>
            <a:r>
              <a:rPr lang="en-GB" sz="1600" dirty="0"/>
              <a:t>should be </a:t>
            </a:r>
            <a:r>
              <a:rPr lang="en-GB" sz="1600" dirty="0">
                <a:effectLst/>
                <a:latin typeface="+mn-lt"/>
              </a:rPr>
              <a:t>stretched between the thumb and forefinger of one hand, the needle slowly inserted with the other hand, bevel upwards, about 3mm into the superficial layers of the dermis almost parallel with the surface; the needle can usually be seen through the epidermis.</a:t>
            </a:r>
          </a:p>
          <a:p>
            <a:endParaRPr lang="en-GB" sz="1600" dirty="0">
              <a:effectLst/>
              <a:latin typeface="+mn-lt"/>
            </a:endParaRPr>
          </a:p>
          <a:p>
            <a:r>
              <a:rPr lang="en-GB" sz="1600" dirty="0">
                <a:latin typeface="+mn-lt"/>
              </a:rPr>
              <a:t>A</a:t>
            </a:r>
            <a:r>
              <a:rPr lang="en-GB" sz="1600" dirty="0">
                <a:effectLst/>
                <a:latin typeface="+mn-lt"/>
              </a:rPr>
              <a:t> correctly given intradermal injection results in a tense, blanched, raised bleb of around 7mm diameter following a 0.1ml intradermal injection. </a:t>
            </a:r>
            <a:endParaRPr lang="en-GB" sz="1600" dirty="0">
              <a:effectLst/>
              <a:latin typeface="+mn-lt"/>
              <a:cs typeface="Arial"/>
            </a:endParaRPr>
          </a:p>
          <a:p>
            <a:endParaRPr lang="en-GB" sz="1600" dirty="0">
              <a:effectLst/>
              <a:latin typeface="+mn-lt"/>
            </a:endParaRPr>
          </a:p>
          <a:p>
            <a:r>
              <a:rPr lang="en-GB" sz="1600" dirty="0">
                <a:effectLst/>
              </a:rPr>
              <a:t>I</a:t>
            </a:r>
            <a:r>
              <a:rPr lang="en-GB" sz="1600" dirty="0">
                <a:effectLst/>
                <a:latin typeface="+mn-lt"/>
              </a:rPr>
              <a:t>f little resistance is felt when injecting and a diffuse swelling occurs as opposed to a tense blanched bleb, the needle is too deep.</a:t>
            </a:r>
            <a:endParaRPr lang="en-GB" sz="1600" dirty="0">
              <a:effectLst/>
              <a:latin typeface="+mn-lt"/>
              <a:cs typeface="Arial"/>
            </a:endParaRPr>
          </a:p>
        </p:txBody>
      </p:sp>
    </p:spTree>
    <p:extLst>
      <p:ext uri="{BB962C8B-B14F-4D97-AF65-F5344CB8AC3E}">
        <p14:creationId xmlns:p14="http://schemas.microsoft.com/office/powerpoint/2010/main" val="89805454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8B4161-3CAE-1F5E-0C09-6A0474A3088E}"/>
              </a:ext>
            </a:extLst>
          </p:cNvPr>
          <p:cNvSpPr>
            <a:spLocks noGrp="1"/>
          </p:cNvSpPr>
          <p:nvPr>
            <p:ph type="title"/>
          </p:nvPr>
        </p:nvSpPr>
        <p:spPr/>
        <p:txBody>
          <a:bodyPr/>
          <a:lstStyle/>
          <a:p>
            <a:r>
              <a:rPr lang="en-GB" dirty="0"/>
              <a:t>Intradermal injection – technique</a:t>
            </a:r>
          </a:p>
        </p:txBody>
      </p:sp>
      <p:pic>
        <p:nvPicPr>
          <p:cNvPr id="7" name="Content Placeholder 6">
            <a:extLst>
              <a:ext uri="{FF2B5EF4-FFF2-40B4-BE49-F238E27FC236}">
                <a16:creationId xmlns:a16="http://schemas.microsoft.com/office/drawing/2014/main" id="{1B76065D-7322-1951-8EBE-65677AC56466}"/>
              </a:ext>
            </a:extLst>
          </p:cNvPr>
          <p:cNvPicPr>
            <a:picLocks noGrp="1" noChangeAspect="1"/>
          </p:cNvPicPr>
          <p:nvPr>
            <p:ph idx="1"/>
          </p:nvPr>
        </p:nvPicPr>
        <p:blipFill rotWithShape="1">
          <a:blip r:embed="rId3"/>
          <a:srcRect t="7199"/>
          <a:stretch/>
        </p:blipFill>
        <p:spPr>
          <a:xfrm>
            <a:off x="7027504" y="1892595"/>
            <a:ext cx="4399298" cy="2477386"/>
          </a:xfrm>
        </p:spPr>
      </p:pic>
      <p:sp>
        <p:nvSpPr>
          <p:cNvPr id="4" name="Footer Placeholder 3">
            <a:extLst>
              <a:ext uri="{FF2B5EF4-FFF2-40B4-BE49-F238E27FC236}">
                <a16:creationId xmlns:a16="http://schemas.microsoft.com/office/drawing/2014/main" id="{CEF0FB2A-1277-61BC-6FC8-DB731667E9CB}"/>
              </a:ext>
            </a:extLst>
          </p:cNvPr>
          <p:cNvSpPr>
            <a:spLocks noGrp="1"/>
          </p:cNvSpPr>
          <p:nvPr>
            <p:ph type="ftr" sz="quarter" idx="10"/>
          </p:nvPr>
        </p:nvSpPr>
        <p:spPr/>
        <p:txBody>
          <a:bodyPr/>
          <a:lstStyle/>
          <a:p>
            <a:r>
              <a:rPr lang="en-US" dirty="0"/>
              <a:t>mpox vaccination programme and the MVA-BN vaccine - response to an outbreak, incident or post-exposure</a:t>
            </a:r>
            <a:endParaRPr lang="en-GB" sz="1400" dirty="0"/>
          </a:p>
        </p:txBody>
      </p:sp>
      <p:sp>
        <p:nvSpPr>
          <p:cNvPr id="5" name="Slide Number Placeholder 4">
            <a:extLst>
              <a:ext uri="{FF2B5EF4-FFF2-40B4-BE49-F238E27FC236}">
                <a16:creationId xmlns:a16="http://schemas.microsoft.com/office/drawing/2014/main" id="{510A09F8-717B-0FEE-BAD5-D6931BF15403}"/>
              </a:ext>
            </a:extLst>
          </p:cNvPr>
          <p:cNvSpPr>
            <a:spLocks noGrp="1"/>
          </p:cNvSpPr>
          <p:nvPr>
            <p:ph type="sldNum" sz="quarter" idx="11"/>
          </p:nvPr>
        </p:nvSpPr>
        <p:spPr/>
        <p:txBody>
          <a:bodyPr/>
          <a:lstStyle/>
          <a:p>
            <a:fld id="{344369E4-5DE7-46E5-874E-4FD437973785}" type="slidenum">
              <a:rPr lang="en-GB" smtClean="0"/>
              <a:pPr/>
              <a:t>48</a:t>
            </a:fld>
            <a:endParaRPr lang="en-GB" sz="1400" dirty="0"/>
          </a:p>
        </p:txBody>
      </p:sp>
      <p:pic>
        <p:nvPicPr>
          <p:cNvPr id="9" name="Picture 8" descr="Close-up of a person injecting a drop of medicine&#10;&#10;Description automatically generated">
            <a:extLst>
              <a:ext uri="{FF2B5EF4-FFF2-40B4-BE49-F238E27FC236}">
                <a16:creationId xmlns:a16="http://schemas.microsoft.com/office/drawing/2014/main" id="{8372FD78-3002-6CC8-D25F-862DF508FD74}"/>
              </a:ext>
            </a:extLst>
          </p:cNvPr>
          <p:cNvPicPr>
            <a:picLocks noChangeAspect="1"/>
          </p:cNvPicPr>
          <p:nvPr/>
        </p:nvPicPr>
        <p:blipFill rotWithShape="1">
          <a:blip r:embed="rId4">
            <a:extLst>
              <a:ext uri="{28A0092B-C50C-407E-A947-70E740481C1C}">
                <a14:useLocalDpi xmlns:a14="http://schemas.microsoft.com/office/drawing/2010/main" val="0"/>
              </a:ext>
            </a:extLst>
          </a:blip>
          <a:srcRect l="3283" t="46977" r="48000" b="2616"/>
          <a:stretch/>
        </p:blipFill>
        <p:spPr>
          <a:xfrm>
            <a:off x="845906" y="1892595"/>
            <a:ext cx="5092995" cy="3456920"/>
          </a:xfrm>
          <a:prstGeom prst="rect">
            <a:avLst/>
          </a:prstGeom>
        </p:spPr>
      </p:pic>
      <p:sp>
        <p:nvSpPr>
          <p:cNvPr id="10" name="TextBox 9">
            <a:extLst>
              <a:ext uri="{FF2B5EF4-FFF2-40B4-BE49-F238E27FC236}">
                <a16:creationId xmlns:a16="http://schemas.microsoft.com/office/drawing/2014/main" id="{AE30A0B6-E133-FBE5-3129-A59A8B4498B4}"/>
              </a:ext>
            </a:extLst>
          </p:cNvPr>
          <p:cNvSpPr txBox="1"/>
          <p:nvPr/>
        </p:nvSpPr>
        <p:spPr>
          <a:xfrm>
            <a:off x="891558" y="5349515"/>
            <a:ext cx="2393604" cy="338554"/>
          </a:xfrm>
          <a:prstGeom prst="rect">
            <a:avLst/>
          </a:prstGeom>
          <a:noFill/>
        </p:spPr>
        <p:txBody>
          <a:bodyPr wrap="none" rtlCol="0">
            <a:spAutoFit/>
          </a:bodyPr>
          <a:lstStyle/>
          <a:p>
            <a:r>
              <a:rPr lang="en-GB" sz="800" dirty="0"/>
              <a:t>Photograph of injection bleb</a:t>
            </a:r>
          </a:p>
          <a:p>
            <a:r>
              <a:rPr lang="en-GB" sz="800" dirty="0"/>
              <a:t>source: CDC </a:t>
            </a:r>
            <a:r>
              <a:rPr lang="en-US" sz="800" dirty="0">
                <a:hlinkClick r:id="rId5"/>
              </a:rPr>
              <a:t>Public Health Image Library(PHIL) </a:t>
            </a:r>
            <a:endParaRPr lang="en-GB" sz="800" dirty="0"/>
          </a:p>
        </p:txBody>
      </p:sp>
    </p:spTree>
    <p:extLst>
      <p:ext uri="{BB962C8B-B14F-4D97-AF65-F5344CB8AC3E}">
        <p14:creationId xmlns:p14="http://schemas.microsoft.com/office/powerpoint/2010/main" val="162749000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183E85-2EB7-0978-C3E7-367A10079BBF}"/>
              </a:ext>
            </a:extLst>
          </p:cNvPr>
          <p:cNvSpPr>
            <a:spLocks noGrp="1"/>
          </p:cNvSpPr>
          <p:nvPr>
            <p:ph type="title"/>
          </p:nvPr>
        </p:nvSpPr>
        <p:spPr/>
        <p:txBody>
          <a:bodyPr/>
          <a:lstStyle/>
          <a:p>
            <a:r>
              <a:rPr lang="en-GB" dirty="0"/>
              <a:t>Intradermal injection – technique</a:t>
            </a:r>
          </a:p>
        </p:txBody>
      </p:sp>
      <p:sp>
        <p:nvSpPr>
          <p:cNvPr id="4" name="Footer Placeholder 3">
            <a:extLst>
              <a:ext uri="{FF2B5EF4-FFF2-40B4-BE49-F238E27FC236}">
                <a16:creationId xmlns:a16="http://schemas.microsoft.com/office/drawing/2014/main" id="{A8172A93-FA07-4153-5046-681D97F5717C}"/>
              </a:ext>
            </a:extLst>
          </p:cNvPr>
          <p:cNvSpPr>
            <a:spLocks noGrp="1"/>
          </p:cNvSpPr>
          <p:nvPr>
            <p:ph type="ftr" sz="quarter" idx="10"/>
          </p:nvPr>
        </p:nvSpPr>
        <p:spPr/>
        <p:txBody>
          <a:bodyPr/>
          <a:lstStyle/>
          <a:p>
            <a:r>
              <a:rPr lang="en-US" dirty="0"/>
              <a:t>mpox vaccination programme and the MVA-BN vaccine - response to an outbreak, incident or post-exposure</a:t>
            </a:r>
            <a:endParaRPr lang="en-GB" sz="1400" dirty="0"/>
          </a:p>
        </p:txBody>
      </p:sp>
      <p:sp>
        <p:nvSpPr>
          <p:cNvPr id="5" name="Slide Number Placeholder 4">
            <a:extLst>
              <a:ext uri="{FF2B5EF4-FFF2-40B4-BE49-F238E27FC236}">
                <a16:creationId xmlns:a16="http://schemas.microsoft.com/office/drawing/2014/main" id="{27E19587-EA57-FACA-0DB3-B5B0671911A5}"/>
              </a:ext>
            </a:extLst>
          </p:cNvPr>
          <p:cNvSpPr>
            <a:spLocks noGrp="1"/>
          </p:cNvSpPr>
          <p:nvPr>
            <p:ph type="sldNum" sz="quarter" idx="11"/>
          </p:nvPr>
        </p:nvSpPr>
        <p:spPr/>
        <p:txBody>
          <a:bodyPr/>
          <a:lstStyle/>
          <a:p>
            <a:fld id="{344369E4-5DE7-46E5-874E-4FD437973785}" type="slidenum">
              <a:rPr lang="en-GB" smtClean="0"/>
              <a:pPr/>
              <a:t>49</a:t>
            </a:fld>
            <a:endParaRPr lang="en-GB" sz="1400" dirty="0"/>
          </a:p>
        </p:txBody>
      </p:sp>
      <p:pic>
        <p:nvPicPr>
          <p:cNvPr id="13" name="uk_intradermal_injection_edited">
            <a:hlinkClick r:id="" action="ppaction://media"/>
            <a:extLst>
              <a:ext uri="{FF2B5EF4-FFF2-40B4-BE49-F238E27FC236}">
                <a16:creationId xmlns:a16="http://schemas.microsoft.com/office/drawing/2014/main" id="{4E94F2F8-759B-5FA7-2D7C-D6305342900E}"/>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658550" y="1475292"/>
            <a:ext cx="8664606" cy="4873841"/>
          </a:xfrm>
          <a:prstGeom prst="rect">
            <a:avLst/>
          </a:prstGeom>
        </p:spPr>
      </p:pic>
      <p:sp>
        <p:nvSpPr>
          <p:cNvPr id="18" name="TextBox 17">
            <a:extLst>
              <a:ext uri="{FF2B5EF4-FFF2-40B4-BE49-F238E27FC236}">
                <a16:creationId xmlns:a16="http://schemas.microsoft.com/office/drawing/2014/main" id="{4B9DB1AA-D8F4-6BD8-5B5F-4EEA1FE58241}"/>
              </a:ext>
            </a:extLst>
          </p:cNvPr>
          <p:cNvSpPr txBox="1"/>
          <p:nvPr/>
        </p:nvSpPr>
        <p:spPr>
          <a:xfrm>
            <a:off x="10394969" y="3260380"/>
            <a:ext cx="1439501" cy="553998"/>
          </a:xfrm>
          <a:prstGeom prst="rect">
            <a:avLst/>
          </a:prstGeom>
          <a:noFill/>
        </p:spPr>
        <p:txBody>
          <a:bodyPr wrap="square" rtlCol="0">
            <a:spAutoFit/>
          </a:bodyPr>
          <a:lstStyle/>
          <a:p>
            <a:pPr algn="ctr"/>
            <a:r>
              <a:rPr lang="en-GB" sz="1000" dirty="0"/>
              <a:t>Reproduced with kind permission of Public Health Scotland</a:t>
            </a:r>
          </a:p>
        </p:txBody>
      </p:sp>
      <p:pic>
        <p:nvPicPr>
          <p:cNvPr id="20" name="Picture 19">
            <a:extLst>
              <a:ext uri="{FF2B5EF4-FFF2-40B4-BE49-F238E27FC236}">
                <a16:creationId xmlns:a16="http://schemas.microsoft.com/office/drawing/2014/main" id="{2A4EF821-2259-29F5-F65A-39CCAF01A4B4}"/>
              </a:ext>
            </a:extLst>
          </p:cNvPr>
          <p:cNvPicPr>
            <a:picLocks noChangeAspect="1"/>
          </p:cNvPicPr>
          <p:nvPr/>
        </p:nvPicPr>
        <p:blipFill>
          <a:blip r:embed="rId6"/>
          <a:stretch>
            <a:fillRect/>
          </a:stretch>
        </p:blipFill>
        <p:spPr>
          <a:xfrm>
            <a:off x="10417630" y="1475292"/>
            <a:ext cx="1359414" cy="1749549"/>
          </a:xfrm>
          <a:prstGeom prst="rect">
            <a:avLst/>
          </a:prstGeom>
        </p:spPr>
      </p:pic>
      <p:sp>
        <p:nvSpPr>
          <p:cNvPr id="3" name="TextBox 2">
            <a:extLst>
              <a:ext uri="{FF2B5EF4-FFF2-40B4-BE49-F238E27FC236}">
                <a16:creationId xmlns:a16="http://schemas.microsoft.com/office/drawing/2014/main" id="{7C2899B5-5869-3F14-5657-7BF95F9C94B9}"/>
              </a:ext>
            </a:extLst>
          </p:cNvPr>
          <p:cNvSpPr txBox="1"/>
          <p:nvPr/>
        </p:nvSpPr>
        <p:spPr>
          <a:xfrm>
            <a:off x="10392265" y="4875490"/>
            <a:ext cx="1744362" cy="14773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t>Also available on the UKHSA</a:t>
            </a:r>
            <a:endParaRPr lang="en-US" dirty="0">
              <a:hlinkClick r:id="rId7">
                <a:extLst>
                  <a:ext uri="{A12FA001-AC4F-418D-AE19-62706E023703}">
                    <ahyp:hlinkClr xmlns:ahyp="http://schemas.microsoft.com/office/drawing/2018/hyperlinkcolor" val="tx"/>
                  </a:ext>
                </a:extLst>
              </a:hlinkClick>
            </a:endParaRPr>
          </a:p>
          <a:p>
            <a:r>
              <a:rPr lang="en-US" dirty="0">
                <a:solidFill>
                  <a:srgbClr val="0563C1"/>
                </a:solidFill>
                <a:hlinkClick r:id="rId7"/>
              </a:rPr>
              <a:t>Mpox vaccination guidance</a:t>
            </a:r>
            <a:r>
              <a:rPr lang="en-US" dirty="0">
                <a:solidFill>
                  <a:srgbClr val="0563C1"/>
                </a:solidFill>
              </a:rPr>
              <a:t> </a:t>
            </a:r>
            <a:r>
              <a:rPr lang="en-US" dirty="0"/>
              <a:t>page</a:t>
            </a:r>
          </a:p>
        </p:txBody>
      </p:sp>
    </p:spTree>
    <p:extLst>
      <p:ext uri="{BB962C8B-B14F-4D97-AF65-F5344CB8AC3E}">
        <p14:creationId xmlns:p14="http://schemas.microsoft.com/office/powerpoint/2010/main" val="2024457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03520"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3"/>
                </p:tgtEl>
              </p:cMediaNode>
            </p:video>
            <p:seq concurrent="1" nextAc="seek">
              <p:cTn id="8" restart="whenNotActive" fill="hold" evtFilter="cancelBubble" nodeType="interactiveSeq">
                <p:stCondLst>
                  <p:cond evt="onClick" delay="0">
                    <p:tgtEl>
                      <p:spTgt spid="1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3"/>
                                        </p:tgtEl>
                                      </p:cBhvr>
                                    </p:cmd>
                                  </p:childTnLst>
                                </p:cTn>
                              </p:par>
                            </p:childTnLst>
                          </p:cTn>
                        </p:par>
                      </p:childTnLst>
                    </p:cTn>
                  </p:par>
                </p:childTnLst>
              </p:cTn>
              <p:nextCondLst>
                <p:cond evt="onClick" delay="0">
                  <p:tgtEl>
                    <p:spTgt spid="13"/>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DEAF28-5E9A-4182-828C-D132BAA72E26}"/>
              </a:ext>
            </a:extLst>
          </p:cNvPr>
          <p:cNvSpPr>
            <a:spLocks noGrp="1"/>
          </p:cNvSpPr>
          <p:nvPr>
            <p:ph type="title"/>
          </p:nvPr>
        </p:nvSpPr>
        <p:spPr/>
        <p:txBody>
          <a:bodyPr/>
          <a:lstStyle/>
          <a:p>
            <a:r>
              <a:rPr lang="en-GB" sz="3600" dirty="0"/>
              <a:t>Contents</a:t>
            </a:r>
            <a:endParaRPr lang="en-GB" dirty="0"/>
          </a:p>
        </p:txBody>
      </p:sp>
      <p:sp>
        <p:nvSpPr>
          <p:cNvPr id="3" name="Content Placeholder 2">
            <a:extLst>
              <a:ext uri="{FF2B5EF4-FFF2-40B4-BE49-F238E27FC236}">
                <a16:creationId xmlns:a16="http://schemas.microsoft.com/office/drawing/2014/main" id="{80ACF7ED-99F8-497C-BEE1-90E70F4F76DD}"/>
              </a:ext>
            </a:extLst>
          </p:cNvPr>
          <p:cNvSpPr>
            <a:spLocks noGrp="1"/>
          </p:cNvSpPr>
          <p:nvPr>
            <p:ph idx="1"/>
          </p:nvPr>
        </p:nvSpPr>
        <p:spPr/>
        <p:txBody>
          <a:bodyPr>
            <a:normAutofit lnSpcReduction="10000"/>
          </a:bodyPr>
          <a:lstStyle/>
          <a:p>
            <a:r>
              <a:rPr lang="en-GB" dirty="0">
                <a:hlinkClick r:id="rId3" action="ppaction://hlinksldjump"/>
              </a:rPr>
              <a:t>mpox overview</a:t>
            </a:r>
            <a:endParaRPr lang="en-GB" dirty="0"/>
          </a:p>
          <a:p>
            <a:r>
              <a:rPr lang="en-GB" dirty="0">
                <a:hlinkClick r:id="rId4" action="ppaction://hlinksldjump"/>
              </a:rPr>
              <a:t>epidemiology</a:t>
            </a:r>
            <a:endParaRPr lang="en-GB" dirty="0"/>
          </a:p>
          <a:p>
            <a:r>
              <a:rPr lang="en-GB" dirty="0">
                <a:hlinkClick r:id="rId5" action="ppaction://hlinksldjump"/>
              </a:rPr>
              <a:t>MVA-BN vaccine </a:t>
            </a:r>
            <a:endParaRPr lang="en-GB" dirty="0"/>
          </a:p>
          <a:p>
            <a:r>
              <a:rPr lang="en-GB" dirty="0">
                <a:hlinkClick r:id="rId6" action="ppaction://hlinksldjump"/>
              </a:rPr>
              <a:t>vaccine storage and preparation</a:t>
            </a:r>
            <a:endParaRPr lang="en-GB" dirty="0"/>
          </a:p>
          <a:p>
            <a:r>
              <a:rPr lang="en-GB" dirty="0">
                <a:hlinkClick r:id="rId7" action="ppaction://hlinksldjump"/>
              </a:rPr>
              <a:t>vaccine administration</a:t>
            </a:r>
            <a:endParaRPr lang="en-GB" dirty="0"/>
          </a:p>
          <a:p>
            <a:r>
              <a:rPr lang="en-GB" dirty="0">
                <a:hlinkClick r:id="rId8" action="ppaction://hlinksldjump"/>
              </a:rPr>
              <a:t>vaccine dosage and schedule</a:t>
            </a:r>
            <a:endParaRPr lang="en-GB" dirty="0"/>
          </a:p>
          <a:p>
            <a:r>
              <a:rPr lang="en-GB" dirty="0">
                <a:hlinkClick r:id="rId9" action="ppaction://hlinksldjump"/>
              </a:rPr>
              <a:t>recommendations for the use of MVA-BN vaccine</a:t>
            </a:r>
            <a:endParaRPr lang="en-GB" dirty="0"/>
          </a:p>
          <a:p>
            <a:r>
              <a:rPr lang="en-US" dirty="0">
                <a:hlinkClick r:id="rId10" action="ppaction://hlinksldjump"/>
              </a:rPr>
              <a:t>vaccine precautions, contra-indications and considerations</a:t>
            </a:r>
            <a:endParaRPr lang="en-GB" dirty="0"/>
          </a:p>
          <a:p>
            <a:r>
              <a:rPr lang="en-GB" dirty="0">
                <a:hlinkClick r:id="rId11" action="ppaction://hlinksldjump"/>
              </a:rPr>
              <a:t>documentation and post-vaccination information</a:t>
            </a:r>
            <a:endParaRPr lang="en-GB" dirty="0"/>
          </a:p>
          <a:p>
            <a:r>
              <a:rPr lang="en-GB" dirty="0">
                <a:hlinkClick r:id="rId12" action="ppaction://hlinksldjump"/>
              </a:rPr>
              <a:t>recommended reading and resources</a:t>
            </a:r>
            <a:endParaRPr lang="en-GB" dirty="0"/>
          </a:p>
          <a:p>
            <a:pPr marL="0" indent="0">
              <a:buNone/>
            </a:pPr>
            <a:endParaRPr lang="en-GB" b="1" dirty="0"/>
          </a:p>
        </p:txBody>
      </p:sp>
      <p:sp>
        <p:nvSpPr>
          <p:cNvPr id="4" name="Footer Placeholder 3">
            <a:extLst>
              <a:ext uri="{FF2B5EF4-FFF2-40B4-BE49-F238E27FC236}">
                <a16:creationId xmlns:a16="http://schemas.microsoft.com/office/drawing/2014/main" id="{D91727B2-BE0C-4F80-B84B-F595FEB02254}"/>
              </a:ext>
            </a:extLst>
          </p:cNvPr>
          <p:cNvSpPr>
            <a:spLocks noGrp="1"/>
          </p:cNvSpPr>
          <p:nvPr>
            <p:ph type="ftr" sz="quarter" idx="10"/>
          </p:nvPr>
        </p:nvSpPr>
        <p:spPr/>
        <p:txBody>
          <a:bodyPr/>
          <a:lstStyle/>
          <a:p>
            <a:pPr>
              <a:defRPr/>
            </a:pPr>
            <a:r>
              <a:rPr lang="en-US" dirty="0"/>
              <a:t>mpox vaccination programme and the MVA-BN vaccine - response to an outbreak, incident or post-exposure</a:t>
            </a:r>
          </a:p>
        </p:txBody>
      </p:sp>
      <p:sp>
        <p:nvSpPr>
          <p:cNvPr id="5" name="Slide Number Placeholder 4">
            <a:extLst>
              <a:ext uri="{FF2B5EF4-FFF2-40B4-BE49-F238E27FC236}">
                <a16:creationId xmlns:a16="http://schemas.microsoft.com/office/drawing/2014/main" id="{3F1DFFF0-BF33-484F-BEB2-C20A5EB4CC41}"/>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90690261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06130F-1A13-C028-F2A3-0FFEC9C86368}"/>
              </a:ext>
            </a:extLst>
          </p:cNvPr>
          <p:cNvSpPr>
            <a:spLocks noGrp="1"/>
          </p:cNvSpPr>
          <p:nvPr>
            <p:ph type="ctrTitle"/>
          </p:nvPr>
        </p:nvSpPr>
        <p:spPr/>
        <p:txBody>
          <a:bodyPr/>
          <a:lstStyle/>
          <a:p>
            <a:r>
              <a:rPr lang="en-GB" dirty="0"/>
              <a:t>MVA-BN dosage and schedule</a:t>
            </a:r>
          </a:p>
        </p:txBody>
      </p:sp>
    </p:spTree>
    <p:extLst>
      <p:ext uri="{BB962C8B-B14F-4D97-AF65-F5344CB8AC3E}">
        <p14:creationId xmlns:p14="http://schemas.microsoft.com/office/powerpoint/2010/main" val="163146519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E7F090-AD9C-8141-4625-1851A29D10EE}"/>
              </a:ext>
            </a:extLst>
          </p:cNvPr>
          <p:cNvSpPr>
            <a:spLocks noGrp="1"/>
          </p:cNvSpPr>
          <p:nvPr>
            <p:ph type="title"/>
          </p:nvPr>
        </p:nvSpPr>
        <p:spPr/>
        <p:txBody>
          <a:bodyPr>
            <a:normAutofit fontScale="90000"/>
          </a:bodyPr>
          <a:lstStyle/>
          <a:p>
            <a:r>
              <a:rPr lang="en-GB" dirty="0">
                <a:latin typeface="Arial"/>
                <a:cs typeface="Arial"/>
              </a:rPr>
              <a:t>Mpox vaccination dosage and schedule: routine pre-exposure vaccination</a:t>
            </a:r>
            <a:endParaRPr lang="en-GB" dirty="0"/>
          </a:p>
        </p:txBody>
      </p:sp>
      <p:sp>
        <p:nvSpPr>
          <p:cNvPr id="3" name="Content Placeholder 2">
            <a:extLst>
              <a:ext uri="{FF2B5EF4-FFF2-40B4-BE49-F238E27FC236}">
                <a16:creationId xmlns:a16="http://schemas.microsoft.com/office/drawing/2014/main" id="{103B4B93-71F9-11AB-299D-EAD2B10F0B86}"/>
              </a:ext>
            </a:extLst>
          </p:cNvPr>
          <p:cNvSpPr>
            <a:spLocks noGrp="1"/>
          </p:cNvSpPr>
          <p:nvPr>
            <p:ph idx="1"/>
          </p:nvPr>
        </p:nvSpPr>
        <p:spPr>
          <a:xfrm>
            <a:off x="330205" y="1774826"/>
            <a:ext cx="11123857" cy="4525490"/>
          </a:xfrm>
        </p:spPr>
        <p:txBody>
          <a:bodyPr>
            <a:normAutofit fontScale="85000" lnSpcReduction="20000"/>
          </a:bodyPr>
          <a:lstStyle/>
          <a:p>
            <a:pPr marL="0" indent="0">
              <a:lnSpc>
                <a:spcPct val="110000"/>
              </a:lnSpc>
              <a:buNone/>
            </a:pPr>
            <a:r>
              <a:rPr lang="en-US" sz="2400" b="0" i="0" u="none" strike="noStrike" dirty="0">
                <a:solidFill>
                  <a:srgbClr val="000000"/>
                </a:solidFill>
                <a:effectLst/>
                <a:latin typeface="Arial" panose="020B0604020202020204" pitchFamily="34" charset="0"/>
              </a:rPr>
              <a:t>The </a:t>
            </a:r>
            <a:r>
              <a:rPr lang="en-US" b="0" i="0" u="none" strike="noStrike" dirty="0">
                <a:solidFill>
                  <a:srgbClr val="000000"/>
                </a:solidFill>
                <a:effectLst/>
                <a:latin typeface="Arial" panose="020B0604020202020204" pitchFamily="34" charset="0"/>
              </a:rPr>
              <a:t>dosage and </a:t>
            </a:r>
            <a:r>
              <a:rPr lang="en-US" dirty="0">
                <a:solidFill>
                  <a:srgbClr val="000000"/>
                </a:solidFill>
              </a:rPr>
              <a:t>schedule for </a:t>
            </a:r>
            <a:r>
              <a:rPr lang="en-US" b="0" i="0" u="none" strike="noStrike" dirty="0">
                <a:solidFill>
                  <a:srgbClr val="000000"/>
                </a:solidFill>
                <a:effectLst/>
                <a:latin typeface="Arial" panose="020B0604020202020204" pitchFamily="34" charset="0"/>
              </a:rPr>
              <a:t>mpox vaccination using MVA-BN will vary depending on previous vaccination history and why an individual is being vaccinated. </a:t>
            </a:r>
          </a:p>
          <a:p>
            <a:pPr marL="0" indent="0">
              <a:lnSpc>
                <a:spcPct val="110000"/>
              </a:lnSpc>
              <a:buNone/>
            </a:pPr>
            <a:r>
              <a:rPr lang="en-US" dirty="0"/>
              <a:t>Information on the rationale for vaccination is in the ‘</a:t>
            </a:r>
            <a:r>
              <a:rPr lang="en-GB" dirty="0"/>
              <a:t>recommendations for the use of the MVA-BN vaccine</a:t>
            </a:r>
            <a:r>
              <a:rPr lang="en-US" dirty="0"/>
              <a:t>’ section</a:t>
            </a:r>
          </a:p>
          <a:p>
            <a:pPr>
              <a:lnSpc>
                <a:spcPct val="110000"/>
              </a:lnSpc>
            </a:pPr>
            <a:r>
              <a:rPr lang="en-US" b="0" i="0" u="none" strike="noStrike" dirty="0">
                <a:solidFill>
                  <a:srgbClr val="000000"/>
                </a:solidFill>
                <a:effectLst/>
                <a:latin typeface="Arial" panose="020B0604020202020204" pitchFamily="34" charset="0"/>
              </a:rPr>
              <a:t>pre-exposure vaccination of individuals previously not vaccinated against smallpox is a course of 2 doses of MVA-BN with at least a 28-day interval between doses</a:t>
            </a:r>
            <a:r>
              <a:rPr lang="en-US" b="0" i="0" dirty="0">
                <a:solidFill>
                  <a:srgbClr val="000000"/>
                </a:solidFill>
                <a:effectLst/>
                <a:latin typeface="Arial" panose="020B0604020202020204" pitchFamily="34" charset="0"/>
              </a:rPr>
              <a:t>​</a:t>
            </a:r>
          </a:p>
          <a:p>
            <a:pPr algn="l" rtl="0" fontAlgn="base">
              <a:lnSpc>
                <a:spcPct val="110000"/>
              </a:lnSpc>
              <a:buFont typeface="Arial" panose="020B0604020202020204" pitchFamily="34" charset="0"/>
              <a:buChar char="•"/>
            </a:pPr>
            <a:r>
              <a:rPr lang="en-US" b="0" i="0" u="none" strike="noStrike" dirty="0">
                <a:solidFill>
                  <a:srgbClr val="000000"/>
                </a:solidFill>
                <a:effectLst/>
                <a:latin typeface="Arial" panose="020B0604020202020204" pitchFamily="34" charset="0"/>
              </a:rPr>
              <a:t>pre-exposure vaccination of individuals previously vaccinated against smallpox is a single dose</a:t>
            </a:r>
          </a:p>
          <a:p>
            <a:pPr fontAlgn="base">
              <a:lnSpc>
                <a:spcPct val="110000"/>
              </a:lnSpc>
            </a:pPr>
            <a:r>
              <a:rPr lang="en-US" dirty="0">
                <a:solidFill>
                  <a:srgbClr val="000000"/>
                </a:solidFill>
              </a:rPr>
              <a:t>when a large cohort needs vaccinating rapidly, priority should be to achieve high first dose coverage in those eligible. This is because in the event of </a:t>
            </a:r>
            <a:r>
              <a:rPr lang="en-US" dirty="0"/>
              <a:t>an outbreak or incident, it is highly unlikely that there will be sufficient time to offer pre-exposure vaccination with 2 doses for those at risk of occupational exposure. In this scenario, a single dose of vaccine should be offered immediately. Completion of the primary course with a second dose at least 28 days later should be considered if the individual is in an eligible group with clear ongoing risk of exposure</a:t>
            </a:r>
            <a:endParaRPr lang="en-US" b="0" i="0" dirty="0">
              <a:solidFill>
                <a:srgbClr val="000000"/>
              </a:solidFill>
              <a:effectLst/>
              <a:latin typeface="Arial" panose="020B0604020202020204" pitchFamily="34" charset="0"/>
            </a:endParaRPr>
          </a:p>
          <a:p>
            <a:endParaRPr lang="en-GB" dirty="0"/>
          </a:p>
        </p:txBody>
      </p:sp>
      <p:sp>
        <p:nvSpPr>
          <p:cNvPr id="4" name="Footer Placeholder 3">
            <a:extLst>
              <a:ext uri="{FF2B5EF4-FFF2-40B4-BE49-F238E27FC236}">
                <a16:creationId xmlns:a16="http://schemas.microsoft.com/office/drawing/2014/main" id="{2F9FAFEB-447B-79EE-F166-0F69E39386ED}"/>
              </a:ext>
            </a:extLst>
          </p:cNvPr>
          <p:cNvSpPr>
            <a:spLocks noGrp="1"/>
          </p:cNvSpPr>
          <p:nvPr>
            <p:ph type="ftr" sz="quarter" idx="10"/>
          </p:nvPr>
        </p:nvSpPr>
        <p:spPr/>
        <p:txBody>
          <a:bodyPr/>
          <a:lstStyle/>
          <a:p>
            <a:r>
              <a:rPr lang="en-US" dirty="0"/>
              <a:t>mpox vaccination programme and the MVA-BN vaccine - response to an outbreak, incident or post-exposure</a:t>
            </a:r>
            <a:endParaRPr lang="en-GB" sz="1400" dirty="0"/>
          </a:p>
        </p:txBody>
      </p:sp>
      <p:sp>
        <p:nvSpPr>
          <p:cNvPr id="5" name="Slide Number Placeholder 4">
            <a:extLst>
              <a:ext uri="{FF2B5EF4-FFF2-40B4-BE49-F238E27FC236}">
                <a16:creationId xmlns:a16="http://schemas.microsoft.com/office/drawing/2014/main" id="{2A996DFC-09E8-8BA9-B24D-FC22E84F34B5}"/>
              </a:ext>
            </a:extLst>
          </p:cNvPr>
          <p:cNvSpPr>
            <a:spLocks noGrp="1"/>
          </p:cNvSpPr>
          <p:nvPr>
            <p:ph type="sldNum" sz="quarter" idx="11"/>
          </p:nvPr>
        </p:nvSpPr>
        <p:spPr/>
        <p:txBody>
          <a:bodyPr/>
          <a:lstStyle/>
          <a:p>
            <a:fld id="{344369E4-5DE7-46E5-874E-4FD437973785}" type="slidenum">
              <a:rPr lang="en-GB" smtClean="0"/>
              <a:pPr/>
              <a:t>51</a:t>
            </a:fld>
            <a:endParaRPr lang="en-GB" sz="1400" dirty="0"/>
          </a:p>
        </p:txBody>
      </p:sp>
    </p:spTree>
    <p:extLst>
      <p:ext uri="{BB962C8B-B14F-4D97-AF65-F5344CB8AC3E}">
        <p14:creationId xmlns:p14="http://schemas.microsoft.com/office/powerpoint/2010/main" val="28885103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22AD9-3588-F73E-BE06-02123FCB3416}"/>
              </a:ext>
            </a:extLst>
          </p:cNvPr>
          <p:cNvSpPr>
            <a:spLocks noGrp="1"/>
          </p:cNvSpPr>
          <p:nvPr>
            <p:ph type="title"/>
          </p:nvPr>
        </p:nvSpPr>
        <p:spPr/>
        <p:txBody>
          <a:bodyPr/>
          <a:lstStyle/>
          <a:p>
            <a:r>
              <a:rPr lang="en-GB" dirty="0"/>
              <a:t>Recommended schedule for use of MVA-BN </a:t>
            </a:r>
          </a:p>
        </p:txBody>
      </p:sp>
      <p:graphicFrame>
        <p:nvGraphicFramePr>
          <p:cNvPr id="6" name="Table 6">
            <a:extLst>
              <a:ext uri="{FF2B5EF4-FFF2-40B4-BE49-F238E27FC236}">
                <a16:creationId xmlns:a16="http://schemas.microsoft.com/office/drawing/2014/main" id="{5231D6E4-2F09-4B00-BBC2-49D48CD29BB3}"/>
              </a:ext>
            </a:extLst>
          </p:cNvPr>
          <p:cNvGraphicFramePr>
            <a:graphicFrameLocks noGrp="1"/>
          </p:cNvGraphicFramePr>
          <p:nvPr>
            <p:ph idx="1"/>
            <p:extLst>
              <p:ext uri="{D42A27DB-BD31-4B8C-83A1-F6EECF244321}">
                <p14:modId xmlns:p14="http://schemas.microsoft.com/office/powerpoint/2010/main" val="1280383104"/>
              </p:ext>
            </p:extLst>
          </p:nvPr>
        </p:nvGraphicFramePr>
        <p:xfrm>
          <a:off x="330200" y="1774825"/>
          <a:ext cx="11123613" cy="3571240"/>
        </p:xfrm>
        <a:graphic>
          <a:graphicData uri="http://schemas.openxmlformats.org/drawingml/2006/table">
            <a:tbl>
              <a:tblPr firstRow="1" bandRow="1">
                <a:tableStyleId>{0505E3EF-67EA-436B-97B2-0124C06EBD24}</a:tableStyleId>
              </a:tblPr>
              <a:tblGrid>
                <a:gridCol w="2217691">
                  <a:extLst>
                    <a:ext uri="{9D8B030D-6E8A-4147-A177-3AD203B41FA5}">
                      <a16:colId xmlns:a16="http://schemas.microsoft.com/office/drawing/2014/main" val="3104180202"/>
                    </a:ext>
                  </a:extLst>
                </a:gridCol>
                <a:gridCol w="4634144">
                  <a:extLst>
                    <a:ext uri="{9D8B030D-6E8A-4147-A177-3AD203B41FA5}">
                      <a16:colId xmlns:a16="http://schemas.microsoft.com/office/drawing/2014/main" val="272537528"/>
                    </a:ext>
                  </a:extLst>
                </a:gridCol>
                <a:gridCol w="4271778">
                  <a:extLst>
                    <a:ext uri="{9D8B030D-6E8A-4147-A177-3AD203B41FA5}">
                      <a16:colId xmlns:a16="http://schemas.microsoft.com/office/drawing/2014/main" val="2681011490"/>
                    </a:ext>
                  </a:extLst>
                </a:gridCol>
              </a:tblGrid>
              <a:tr h="370840">
                <a:tc>
                  <a:txBody>
                    <a:bodyPr/>
                    <a:lstStyle/>
                    <a:p>
                      <a:endParaRPr lang="en-GB" sz="1200" dirty="0"/>
                    </a:p>
                  </a:txBody>
                  <a:tcPr/>
                </a:tc>
                <a:tc>
                  <a:txBody>
                    <a:bodyPr/>
                    <a:lstStyle/>
                    <a:p>
                      <a:r>
                        <a:rPr lang="en-GB" sz="1200" dirty="0"/>
                        <a:t>Individuals previously not vaccinated against smallpox</a:t>
                      </a:r>
                    </a:p>
                  </a:txBody>
                  <a:tcPr/>
                </a:tc>
                <a:tc>
                  <a:txBody>
                    <a:bodyPr/>
                    <a:lstStyle/>
                    <a:p>
                      <a:r>
                        <a:rPr lang="en-US" sz="1200" dirty="0"/>
                        <a:t>Individuals previously vaccinated against smallpox</a:t>
                      </a:r>
                      <a:endParaRPr lang="en-GB" sz="1200" dirty="0"/>
                    </a:p>
                  </a:txBody>
                  <a:tcPr/>
                </a:tc>
                <a:extLst>
                  <a:ext uri="{0D108BD9-81ED-4DB2-BD59-A6C34878D82A}">
                    <a16:rowId xmlns:a16="http://schemas.microsoft.com/office/drawing/2014/main" val="1796559070"/>
                  </a:ext>
                </a:extLst>
              </a:tr>
              <a:tr h="370840">
                <a:tc>
                  <a:txBody>
                    <a:bodyPr/>
                    <a:lstStyle/>
                    <a:p>
                      <a:r>
                        <a:rPr lang="en-US" sz="1200" dirty="0"/>
                        <a:t>Immunocompetent individuals (including people with atopic dermatitis)*</a:t>
                      </a:r>
                      <a:endParaRPr lang="en-GB" sz="1200" dirty="0"/>
                    </a:p>
                  </a:txBody>
                  <a:tcPr/>
                </a:tc>
                <a:tc>
                  <a:txBody>
                    <a:bodyPr/>
                    <a:lstStyle/>
                    <a:p>
                      <a:r>
                        <a:rPr lang="en-US" sz="1200" dirty="0"/>
                        <a:t>0.5 ml subcutaneous / intramuscular injection </a:t>
                      </a:r>
                    </a:p>
                    <a:p>
                      <a:r>
                        <a:rPr lang="en-US" sz="1200" dirty="0"/>
                        <a:t>OR </a:t>
                      </a:r>
                    </a:p>
                    <a:p>
                      <a:r>
                        <a:rPr lang="en-US" sz="1200" dirty="0"/>
                        <a:t>0.1ml intradermal injection (during supply constraints)</a:t>
                      </a:r>
                      <a:endParaRPr lang="en-GB" sz="1200" dirty="0"/>
                    </a:p>
                    <a:p>
                      <a:r>
                        <a:rPr lang="en-GB" sz="1200" dirty="0"/>
                        <a:t>AND</a:t>
                      </a:r>
                    </a:p>
                    <a:p>
                      <a:r>
                        <a:rPr lang="en-US" sz="1200" dirty="0"/>
                        <a:t>0.5 ml subcutaneous / intramuscular injection any time from 28 days </a:t>
                      </a:r>
                    </a:p>
                    <a:p>
                      <a:r>
                        <a:rPr lang="en-US" sz="1200" dirty="0"/>
                        <a:t>OR </a:t>
                      </a:r>
                    </a:p>
                    <a:p>
                      <a:r>
                        <a:rPr lang="en-US" sz="1200" dirty="0"/>
                        <a:t>0.1ml intradermal injection at any time from 28 days</a:t>
                      </a:r>
                      <a:endParaRPr lang="en-GB" sz="1200" dirty="0"/>
                    </a:p>
                  </a:txBody>
                  <a:tcPr/>
                </a:tc>
                <a:tc>
                  <a:txBody>
                    <a:bodyPr/>
                    <a:lstStyle/>
                    <a:p>
                      <a:r>
                        <a:rPr lang="en-US" sz="1200" dirty="0"/>
                        <a:t>0.5 ml subcutaneous / intramuscular injection </a:t>
                      </a:r>
                    </a:p>
                    <a:p>
                      <a:endParaRPr lang="en-US" sz="1200" dirty="0"/>
                    </a:p>
                    <a:p>
                      <a:r>
                        <a:rPr lang="en-US" sz="1200" dirty="0"/>
                        <a:t>OR </a:t>
                      </a:r>
                    </a:p>
                    <a:p>
                      <a:endParaRPr lang="en-US" sz="1200" dirty="0"/>
                    </a:p>
                    <a:p>
                      <a:r>
                        <a:rPr lang="en-US" sz="1200" dirty="0"/>
                        <a:t>0.1ml intradermal injection (during supply constraints)</a:t>
                      </a:r>
                      <a:endParaRPr lang="en-GB" sz="1200" dirty="0"/>
                    </a:p>
                  </a:txBody>
                  <a:tcPr/>
                </a:tc>
                <a:extLst>
                  <a:ext uri="{0D108BD9-81ED-4DB2-BD59-A6C34878D82A}">
                    <a16:rowId xmlns:a16="http://schemas.microsoft.com/office/drawing/2014/main" val="3967736477"/>
                  </a:ext>
                </a:extLst>
              </a:tr>
              <a:tr h="370840">
                <a:tc>
                  <a:txBody>
                    <a:bodyPr/>
                    <a:lstStyle/>
                    <a:p>
                      <a:r>
                        <a:rPr lang="en-US" sz="1200" dirty="0"/>
                        <a:t>Individuals who are immunosuppressed adults** and those with a history of keloid scarring </a:t>
                      </a:r>
                      <a:endParaRPr lang="en-GB" sz="1200" dirty="0"/>
                    </a:p>
                  </a:txBody>
                  <a:tcPr/>
                </a:tc>
                <a:tc>
                  <a:txBody>
                    <a:bodyPr/>
                    <a:lstStyle/>
                    <a:p>
                      <a:r>
                        <a:rPr lang="en-US" sz="1200" dirty="0"/>
                        <a:t>0.5 ml subcutaneous / intramuscular injection </a:t>
                      </a:r>
                    </a:p>
                    <a:p>
                      <a:r>
                        <a:rPr lang="en-US" sz="1200" dirty="0"/>
                        <a:t>AND</a:t>
                      </a:r>
                    </a:p>
                    <a:p>
                      <a:r>
                        <a:rPr lang="en-US" sz="1200" dirty="0"/>
                        <a:t>0.5 ml subcutaneous / intramuscular injection at any time from 28 days</a:t>
                      </a:r>
                      <a:endParaRPr lang="en-GB" sz="1200" dirty="0"/>
                    </a:p>
                  </a:txBody>
                  <a:tcPr/>
                </a:tc>
                <a:tc>
                  <a:txBody>
                    <a:bodyPr/>
                    <a:lstStyle/>
                    <a:p>
                      <a:r>
                        <a:rPr lang="en-GB" sz="1200" dirty="0"/>
                        <a:t>0.5 ml subcutaneous / intramuscular injection</a:t>
                      </a:r>
                    </a:p>
                  </a:txBody>
                  <a:tcPr/>
                </a:tc>
                <a:extLst>
                  <a:ext uri="{0D108BD9-81ED-4DB2-BD59-A6C34878D82A}">
                    <a16:rowId xmlns:a16="http://schemas.microsoft.com/office/drawing/2014/main" val="1013474935"/>
                  </a:ext>
                </a:extLst>
              </a:tr>
              <a:tr h="370840">
                <a:tc>
                  <a:txBody>
                    <a:bodyPr/>
                    <a:lstStyle/>
                    <a:p>
                      <a:r>
                        <a:rPr lang="en-GB" sz="1200" dirty="0"/>
                        <a:t>Children under 18 years</a:t>
                      </a:r>
                    </a:p>
                  </a:txBody>
                  <a:tcPr/>
                </a:tc>
                <a:tc>
                  <a:txBody>
                    <a:bodyPr/>
                    <a:lstStyle/>
                    <a:p>
                      <a:r>
                        <a:rPr lang="en-US" sz="1200" dirty="0"/>
                        <a:t>0.5 ml subcutaneous / intramuscular injection***</a:t>
                      </a:r>
                    </a:p>
                    <a:p>
                      <a:r>
                        <a:rPr lang="en-US" sz="1200" dirty="0"/>
                        <a:t>AND </a:t>
                      </a:r>
                    </a:p>
                    <a:p>
                      <a:r>
                        <a:rPr lang="en-US" sz="1200" dirty="0"/>
                        <a:t>0.5 ml subcutaneous / intramuscular injection at any time from 28 days***</a:t>
                      </a:r>
                      <a:endParaRPr lang="en-GB" sz="1200" dirty="0"/>
                    </a:p>
                  </a:txBody>
                  <a:tcPr/>
                </a:tc>
                <a:tc>
                  <a:txBody>
                    <a:bodyPr/>
                    <a:lstStyle/>
                    <a:p>
                      <a:r>
                        <a:rPr lang="en-GB" sz="1200" dirty="0"/>
                        <a:t>0.5 ml subcutaneous / intramuscular injection</a:t>
                      </a:r>
                    </a:p>
                  </a:txBody>
                  <a:tcPr/>
                </a:tc>
                <a:extLst>
                  <a:ext uri="{0D108BD9-81ED-4DB2-BD59-A6C34878D82A}">
                    <a16:rowId xmlns:a16="http://schemas.microsoft.com/office/drawing/2014/main" val="2398670553"/>
                  </a:ext>
                </a:extLst>
              </a:tr>
            </a:tbl>
          </a:graphicData>
        </a:graphic>
      </p:graphicFrame>
      <p:sp>
        <p:nvSpPr>
          <p:cNvPr id="4" name="Footer Placeholder 3">
            <a:extLst>
              <a:ext uri="{FF2B5EF4-FFF2-40B4-BE49-F238E27FC236}">
                <a16:creationId xmlns:a16="http://schemas.microsoft.com/office/drawing/2014/main" id="{7766E949-CBE1-C664-D5BF-D1EED7C686CA}"/>
              </a:ext>
            </a:extLst>
          </p:cNvPr>
          <p:cNvSpPr>
            <a:spLocks noGrp="1"/>
          </p:cNvSpPr>
          <p:nvPr>
            <p:ph type="ftr" sz="quarter" idx="10"/>
          </p:nvPr>
        </p:nvSpPr>
        <p:spPr/>
        <p:txBody>
          <a:bodyPr/>
          <a:lstStyle/>
          <a:p>
            <a:r>
              <a:rPr lang="en-US" dirty="0"/>
              <a:t>mpox vaccination programme and the MVA-BN vaccine - response to an outbreak, incident or post-exposure</a:t>
            </a:r>
            <a:endParaRPr lang="en-GB" sz="1400" dirty="0"/>
          </a:p>
        </p:txBody>
      </p:sp>
      <p:sp>
        <p:nvSpPr>
          <p:cNvPr id="5" name="Slide Number Placeholder 4">
            <a:extLst>
              <a:ext uri="{FF2B5EF4-FFF2-40B4-BE49-F238E27FC236}">
                <a16:creationId xmlns:a16="http://schemas.microsoft.com/office/drawing/2014/main" id="{D17332CD-4019-CB42-E5FC-60457FCC9557}"/>
              </a:ext>
            </a:extLst>
          </p:cNvPr>
          <p:cNvSpPr>
            <a:spLocks noGrp="1"/>
          </p:cNvSpPr>
          <p:nvPr>
            <p:ph type="sldNum" sz="quarter" idx="11"/>
          </p:nvPr>
        </p:nvSpPr>
        <p:spPr/>
        <p:txBody>
          <a:bodyPr/>
          <a:lstStyle/>
          <a:p>
            <a:fld id="{344369E4-5DE7-46E5-874E-4FD437973785}" type="slidenum">
              <a:rPr lang="en-GB" smtClean="0"/>
              <a:pPr/>
              <a:t>52</a:t>
            </a:fld>
            <a:endParaRPr lang="en-GB" sz="1400" dirty="0"/>
          </a:p>
        </p:txBody>
      </p:sp>
      <p:sp>
        <p:nvSpPr>
          <p:cNvPr id="7" name="TextBox 6">
            <a:extLst>
              <a:ext uri="{FF2B5EF4-FFF2-40B4-BE49-F238E27FC236}">
                <a16:creationId xmlns:a16="http://schemas.microsoft.com/office/drawing/2014/main" id="{3EB2FFAB-1B31-8B66-B9A9-7DBD8DA9117F}"/>
              </a:ext>
            </a:extLst>
          </p:cNvPr>
          <p:cNvSpPr txBox="1"/>
          <p:nvPr/>
        </p:nvSpPr>
        <p:spPr>
          <a:xfrm>
            <a:off x="330200" y="5346065"/>
            <a:ext cx="10864542" cy="1015663"/>
          </a:xfrm>
          <a:prstGeom prst="rect">
            <a:avLst/>
          </a:prstGeom>
          <a:noFill/>
        </p:spPr>
        <p:txBody>
          <a:bodyPr wrap="square" rtlCol="0">
            <a:spAutoFit/>
          </a:bodyPr>
          <a:lstStyle/>
          <a:p>
            <a:pPr algn="r"/>
            <a:r>
              <a:rPr lang="en-US" sz="1200" dirty="0"/>
              <a:t>Table from</a:t>
            </a:r>
            <a:r>
              <a:rPr lang="en-GB" sz="1200" dirty="0">
                <a:latin typeface="+mn-lt"/>
                <a:cs typeface="Arial"/>
              </a:rPr>
              <a:t> </a:t>
            </a:r>
            <a:r>
              <a:rPr lang="en-US" sz="1200" dirty="0">
                <a:solidFill>
                  <a:srgbClr val="0563C1"/>
                </a:solidFill>
                <a:latin typeface="Arial"/>
                <a:cs typeface="Arial"/>
                <a:hlinkClick r:id="rId2"/>
              </a:rPr>
              <a:t>Green Book Smallpox and mpox chapter</a:t>
            </a:r>
            <a:r>
              <a:rPr lang="en-US" sz="1200" dirty="0">
                <a:latin typeface="Arial"/>
                <a:cs typeface="Arial"/>
              </a:rPr>
              <a:t>)</a:t>
            </a:r>
          </a:p>
          <a:p>
            <a:pPr algn="r"/>
            <a:r>
              <a:rPr lang="en-US" sz="1200" dirty="0"/>
              <a:t> </a:t>
            </a:r>
          </a:p>
          <a:p>
            <a:r>
              <a:rPr lang="en-US" sz="1200" dirty="0"/>
              <a:t>*This includes individuals living with HIV who are virally suppressed and have a CD4 count above 200 cells/mm3</a:t>
            </a:r>
          </a:p>
          <a:p>
            <a:r>
              <a:rPr lang="en-US" sz="1200" dirty="0"/>
              <a:t>**Immunosuppressed adults as defined in </a:t>
            </a:r>
            <a:r>
              <a:rPr lang="en-US" sz="1200" dirty="0">
                <a:hlinkClick r:id="rId3"/>
              </a:rPr>
              <a:t>chapter 28a </a:t>
            </a:r>
            <a:r>
              <a:rPr lang="en-US" sz="1200" dirty="0"/>
              <a:t>of the Green Book</a:t>
            </a:r>
          </a:p>
          <a:p>
            <a:r>
              <a:rPr lang="en-GB" sz="1200" dirty="0"/>
              <a:t>***0.1ml </a:t>
            </a:r>
            <a:r>
              <a:rPr lang="en-US" sz="1200" dirty="0"/>
              <a:t>intradermal vaccination is an acceptable alternative for localized outbreak use in children under 18 years during periods of supply constraints</a:t>
            </a:r>
            <a:endParaRPr lang="en-GB" sz="1200" dirty="0"/>
          </a:p>
        </p:txBody>
      </p:sp>
    </p:spTree>
    <p:extLst>
      <p:ext uri="{BB962C8B-B14F-4D97-AF65-F5344CB8AC3E}">
        <p14:creationId xmlns:p14="http://schemas.microsoft.com/office/powerpoint/2010/main" val="294003172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3E175-86D9-982B-13DB-6548A652F98E}"/>
              </a:ext>
            </a:extLst>
          </p:cNvPr>
          <p:cNvSpPr>
            <a:spLocks noGrp="1"/>
          </p:cNvSpPr>
          <p:nvPr>
            <p:ph type="title"/>
          </p:nvPr>
        </p:nvSpPr>
        <p:spPr>
          <a:xfrm>
            <a:off x="330205" y="179416"/>
            <a:ext cx="10615961" cy="972607"/>
          </a:xfrm>
        </p:spPr>
        <p:txBody>
          <a:bodyPr>
            <a:normAutofit/>
          </a:bodyPr>
          <a:lstStyle/>
          <a:p>
            <a:r>
              <a:rPr lang="en-GB" sz="3200" dirty="0">
                <a:latin typeface="Arial"/>
                <a:cs typeface="Arial"/>
              </a:rPr>
              <a:t>Mpox vaccination dosage and schedule: post-exposure vaccination (for individuals with known exposure)</a:t>
            </a:r>
            <a:endParaRPr lang="en-GB" sz="3200" dirty="0"/>
          </a:p>
        </p:txBody>
      </p:sp>
      <p:sp>
        <p:nvSpPr>
          <p:cNvPr id="3" name="Content Placeholder 2">
            <a:extLst>
              <a:ext uri="{FF2B5EF4-FFF2-40B4-BE49-F238E27FC236}">
                <a16:creationId xmlns:a16="http://schemas.microsoft.com/office/drawing/2014/main" id="{68483F2B-B760-6A08-1BA1-8CFA6C112AB5}"/>
              </a:ext>
            </a:extLst>
          </p:cNvPr>
          <p:cNvSpPr>
            <a:spLocks noGrp="1"/>
          </p:cNvSpPr>
          <p:nvPr>
            <p:ph idx="1"/>
          </p:nvPr>
        </p:nvSpPr>
        <p:spPr>
          <a:xfrm>
            <a:off x="330205" y="1774825"/>
            <a:ext cx="11123857" cy="4485297"/>
          </a:xfrm>
        </p:spPr>
        <p:txBody>
          <a:bodyPr>
            <a:normAutofit/>
          </a:bodyPr>
          <a:lstStyle/>
          <a:p>
            <a:r>
              <a:rPr lang="en-US" sz="2000" b="0" i="0" u="none" strike="noStrike" dirty="0">
                <a:solidFill>
                  <a:srgbClr val="000000"/>
                </a:solidFill>
                <a:effectLst/>
                <a:latin typeface="Arial" panose="020B0604020202020204" pitchFamily="34" charset="0"/>
              </a:rPr>
              <a:t>post exposure vaccination is a single dose of vaccine unless individuals are assessed to be at ongoing risk (in which case a second dose administered a minimum interval of 28 days after the initial dose is required)</a:t>
            </a:r>
          </a:p>
          <a:p>
            <a:r>
              <a:rPr lang="en-US" sz="2000" dirty="0"/>
              <a:t>to maximise the chance of preventing infection, MVA-BN should be administered within 4 days from the date of exposure to MPXV</a:t>
            </a:r>
            <a:r>
              <a:rPr lang="en-GB" sz="2000" dirty="0"/>
              <a:t>, although i</a:t>
            </a:r>
            <a:r>
              <a:rPr lang="en-US" sz="2000" dirty="0"/>
              <a:t>n certain groups at higher risk of complications (including children (below the age of 5 years), pregnant women and individuals with severe immunosuppression), this may be extended to 14 days from exposure to potentially modify disease</a:t>
            </a:r>
          </a:p>
          <a:p>
            <a:r>
              <a:rPr lang="en-US" sz="2000" dirty="0"/>
              <a:t>based on current evidence, immunocompetent individuals who have previously received a </a:t>
            </a:r>
            <a:br>
              <a:rPr lang="en-US" sz="2000" dirty="0"/>
            </a:br>
            <a:r>
              <a:rPr lang="en-US" sz="2000" dirty="0"/>
              <a:t>2-dose course of MVA-BN, with the second dose given less than 2 years ago, do not need a further dose after an exposure event. If their last dose was given more than 2 years ago, a further dose of vaccine should be offered after a recognised significant exposure. In individuals who are severely immunosuppressed, (as defined in </a:t>
            </a:r>
            <a:r>
              <a:rPr lang="en-US" sz="2000" dirty="0">
                <a:hlinkClick r:id="rId3"/>
              </a:rPr>
              <a:t>chapter 28a</a:t>
            </a:r>
            <a:r>
              <a:rPr lang="en-US" sz="2000" dirty="0"/>
              <a:t>), who may have a lower or less durable immune response, a post-exposure dose can be considered from 6 months after their second dose</a:t>
            </a:r>
          </a:p>
        </p:txBody>
      </p:sp>
      <p:sp>
        <p:nvSpPr>
          <p:cNvPr id="4" name="Footer Placeholder 3">
            <a:extLst>
              <a:ext uri="{FF2B5EF4-FFF2-40B4-BE49-F238E27FC236}">
                <a16:creationId xmlns:a16="http://schemas.microsoft.com/office/drawing/2014/main" id="{E211AB4C-1AF3-6CF9-651D-57D9EE6CC373}"/>
              </a:ext>
            </a:extLst>
          </p:cNvPr>
          <p:cNvSpPr>
            <a:spLocks noGrp="1"/>
          </p:cNvSpPr>
          <p:nvPr>
            <p:ph type="ftr" sz="quarter" idx="10"/>
          </p:nvPr>
        </p:nvSpPr>
        <p:spPr/>
        <p:txBody>
          <a:bodyPr/>
          <a:lstStyle/>
          <a:p>
            <a:r>
              <a:rPr lang="en-US" dirty="0"/>
              <a:t>mpox vaccination programme and the MVA-BN vaccine - response to an outbreak, incident or post-exposure</a:t>
            </a:r>
            <a:endParaRPr lang="en-GB" sz="1400" dirty="0"/>
          </a:p>
        </p:txBody>
      </p:sp>
      <p:sp>
        <p:nvSpPr>
          <p:cNvPr id="5" name="Slide Number Placeholder 4">
            <a:extLst>
              <a:ext uri="{FF2B5EF4-FFF2-40B4-BE49-F238E27FC236}">
                <a16:creationId xmlns:a16="http://schemas.microsoft.com/office/drawing/2014/main" id="{A0813054-C5A8-1F3A-CD60-17C86D1AE431}"/>
              </a:ext>
            </a:extLst>
          </p:cNvPr>
          <p:cNvSpPr>
            <a:spLocks noGrp="1"/>
          </p:cNvSpPr>
          <p:nvPr>
            <p:ph type="sldNum" sz="quarter" idx="11"/>
          </p:nvPr>
        </p:nvSpPr>
        <p:spPr/>
        <p:txBody>
          <a:bodyPr/>
          <a:lstStyle/>
          <a:p>
            <a:fld id="{344369E4-5DE7-46E5-874E-4FD437973785}" type="slidenum">
              <a:rPr lang="en-GB" smtClean="0"/>
              <a:pPr/>
              <a:t>53</a:t>
            </a:fld>
            <a:endParaRPr lang="en-GB" sz="1400" dirty="0"/>
          </a:p>
        </p:txBody>
      </p:sp>
    </p:spTree>
    <p:extLst>
      <p:ext uri="{BB962C8B-B14F-4D97-AF65-F5344CB8AC3E}">
        <p14:creationId xmlns:p14="http://schemas.microsoft.com/office/powerpoint/2010/main" val="282150095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38FC3E-36B9-9C34-07C3-2CF42FD653E6}"/>
              </a:ext>
            </a:extLst>
          </p:cNvPr>
          <p:cNvSpPr>
            <a:spLocks noGrp="1"/>
          </p:cNvSpPr>
          <p:nvPr>
            <p:ph type="title"/>
          </p:nvPr>
        </p:nvSpPr>
        <p:spPr>
          <a:xfrm>
            <a:off x="330206" y="179416"/>
            <a:ext cx="10863820" cy="972607"/>
          </a:xfrm>
        </p:spPr>
        <p:txBody>
          <a:bodyPr>
            <a:normAutofit fontScale="90000"/>
          </a:bodyPr>
          <a:lstStyle/>
          <a:p>
            <a:r>
              <a:rPr lang="en-GB" sz="4000" dirty="0">
                <a:latin typeface="Arial"/>
                <a:cs typeface="Arial"/>
              </a:rPr>
              <a:t>Mpox vaccination dosage and schedule: vaccination in outbreaks or incidents </a:t>
            </a:r>
            <a:endParaRPr lang="en-US" dirty="0"/>
          </a:p>
        </p:txBody>
      </p:sp>
      <p:sp>
        <p:nvSpPr>
          <p:cNvPr id="3" name="Content Placeholder 2">
            <a:extLst>
              <a:ext uri="{FF2B5EF4-FFF2-40B4-BE49-F238E27FC236}">
                <a16:creationId xmlns:a16="http://schemas.microsoft.com/office/drawing/2014/main" id="{18D0CEB7-1284-9148-DF3E-F91D7BFA037E}"/>
              </a:ext>
            </a:extLst>
          </p:cNvPr>
          <p:cNvSpPr>
            <a:spLocks noGrp="1"/>
          </p:cNvSpPr>
          <p:nvPr>
            <p:ph idx="1"/>
          </p:nvPr>
        </p:nvSpPr>
        <p:spPr>
          <a:xfrm>
            <a:off x="330205" y="1654139"/>
            <a:ext cx="11123857" cy="4784711"/>
          </a:xfrm>
        </p:spPr>
        <p:txBody>
          <a:bodyPr vert="horz" lIns="91440" tIns="45720" rIns="91440" bIns="45720" rtlCol="0" anchor="t">
            <a:normAutofit/>
          </a:bodyPr>
          <a:lstStyle/>
          <a:p>
            <a:r>
              <a:rPr lang="en-GB" sz="2200" dirty="0">
                <a:latin typeface="+mn-lt"/>
                <a:cs typeface="Arial"/>
              </a:rPr>
              <a:t>post-exposure vaccination of individuals of any age is a single </a:t>
            </a:r>
            <a:r>
              <a:rPr lang="en-US" sz="2200" dirty="0">
                <a:latin typeface="+mn-lt"/>
                <a:cs typeface="Arial"/>
              </a:rPr>
              <a:t>0.5ml SC/IM dose (or a 0.1ml intradermal dose of MVA-BN where appropriate/indicated)</a:t>
            </a:r>
          </a:p>
          <a:p>
            <a:r>
              <a:rPr lang="en-GB" sz="2200" dirty="0">
                <a:latin typeface="+mn-lt"/>
                <a:cs typeface="Arial"/>
              </a:rPr>
              <a:t>individuals who are not eligible for routine pre-exposure immunisation against mpox but who have received a single dose of vaccine as a result of community exposure do not need to be offered a second dose as they do not have a foreseeable risk of further exposure to monkeypox and will be past the incubation period from the exposure that warranted post exposure vaccination</a:t>
            </a:r>
          </a:p>
          <a:p>
            <a:r>
              <a:rPr lang="en-GB" sz="2200" dirty="0">
                <a:latin typeface="+mn-lt"/>
                <a:cs typeface="Arial"/>
              </a:rPr>
              <a:t>in contrast, if unvaccinated individuals </a:t>
            </a:r>
            <a:r>
              <a:rPr lang="en-US" sz="2200" dirty="0">
                <a:latin typeface="+mn-lt"/>
                <a:cs typeface="Arial"/>
              </a:rPr>
              <a:t>who are eligible for pre-exposure vaccination, (for example GBMSM at risk of mpox and certain health care workers) are identified post-exposure, this may be an opportunity to offer a first or second dose of vaccine so completing the 2-dose programme should be considered where possible</a:t>
            </a:r>
          </a:p>
          <a:p>
            <a:endParaRPr lang="en-US" sz="1800" dirty="0">
              <a:latin typeface="+mn-lt"/>
              <a:cs typeface="Arial"/>
            </a:endParaRPr>
          </a:p>
        </p:txBody>
      </p:sp>
      <p:sp>
        <p:nvSpPr>
          <p:cNvPr id="4" name="Footer Placeholder 3">
            <a:extLst>
              <a:ext uri="{FF2B5EF4-FFF2-40B4-BE49-F238E27FC236}">
                <a16:creationId xmlns:a16="http://schemas.microsoft.com/office/drawing/2014/main" id="{AC941678-A010-6B0A-D6B2-BB31DFDC55BE}"/>
              </a:ext>
            </a:extLst>
          </p:cNvPr>
          <p:cNvSpPr>
            <a:spLocks noGrp="1"/>
          </p:cNvSpPr>
          <p:nvPr>
            <p:ph type="ftr" sz="quarter" idx="10"/>
          </p:nvPr>
        </p:nvSpPr>
        <p:spPr/>
        <p:txBody>
          <a:bodyPr/>
          <a:lstStyle/>
          <a:p>
            <a:r>
              <a:rPr lang="en-US" dirty="0"/>
              <a:t>mpox vaccination programme and the MVA-BN vaccine - response to an outbreak, incident or post-exposure</a:t>
            </a:r>
            <a:endParaRPr lang="en-GB" sz="1400" dirty="0"/>
          </a:p>
        </p:txBody>
      </p:sp>
      <p:sp>
        <p:nvSpPr>
          <p:cNvPr id="5" name="Slide Number Placeholder 4">
            <a:extLst>
              <a:ext uri="{FF2B5EF4-FFF2-40B4-BE49-F238E27FC236}">
                <a16:creationId xmlns:a16="http://schemas.microsoft.com/office/drawing/2014/main" id="{5482C78F-BEDD-1307-B6AA-F0DCE6E04FAB}"/>
              </a:ext>
            </a:extLst>
          </p:cNvPr>
          <p:cNvSpPr>
            <a:spLocks noGrp="1"/>
          </p:cNvSpPr>
          <p:nvPr>
            <p:ph type="sldNum" sz="quarter" idx="11"/>
          </p:nvPr>
        </p:nvSpPr>
        <p:spPr/>
        <p:txBody>
          <a:bodyPr/>
          <a:lstStyle/>
          <a:p>
            <a:fld id="{344369E4-5DE7-46E5-874E-4FD437973785}" type="slidenum">
              <a:rPr lang="en-GB" smtClean="0"/>
              <a:pPr/>
              <a:t>54</a:t>
            </a:fld>
            <a:endParaRPr lang="en-GB" sz="1400" dirty="0"/>
          </a:p>
        </p:txBody>
      </p:sp>
    </p:spTree>
    <p:extLst>
      <p:ext uri="{BB962C8B-B14F-4D97-AF65-F5344CB8AC3E}">
        <p14:creationId xmlns:p14="http://schemas.microsoft.com/office/powerpoint/2010/main" val="193461576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505F4C-E181-59A5-906C-FCAD33107136}"/>
              </a:ext>
            </a:extLst>
          </p:cNvPr>
          <p:cNvSpPr>
            <a:spLocks noGrp="1"/>
          </p:cNvSpPr>
          <p:nvPr>
            <p:ph type="title"/>
          </p:nvPr>
        </p:nvSpPr>
        <p:spPr>
          <a:xfrm>
            <a:off x="330206" y="179416"/>
            <a:ext cx="10642594" cy="972607"/>
          </a:xfrm>
        </p:spPr>
        <p:txBody>
          <a:bodyPr>
            <a:noAutofit/>
          </a:bodyPr>
          <a:lstStyle/>
          <a:p>
            <a:r>
              <a:rPr lang="en-GB" sz="3600" dirty="0">
                <a:latin typeface="Arial"/>
                <a:cs typeface="Arial"/>
              </a:rPr>
              <a:t>Mpox vaccination dosage and schedule: reinforcing doses</a:t>
            </a:r>
            <a:endParaRPr lang="en-US" sz="3600" dirty="0">
              <a:latin typeface="Arial"/>
              <a:cs typeface="Arial"/>
            </a:endParaRPr>
          </a:p>
        </p:txBody>
      </p:sp>
      <p:sp>
        <p:nvSpPr>
          <p:cNvPr id="3" name="Content Placeholder 2">
            <a:extLst>
              <a:ext uri="{FF2B5EF4-FFF2-40B4-BE49-F238E27FC236}">
                <a16:creationId xmlns:a16="http://schemas.microsoft.com/office/drawing/2014/main" id="{2DA44A13-7731-69B5-0A5C-11EFFB896CE6}"/>
              </a:ext>
            </a:extLst>
          </p:cNvPr>
          <p:cNvSpPr>
            <a:spLocks noGrp="1"/>
          </p:cNvSpPr>
          <p:nvPr>
            <p:ph idx="1"/>
          </p:nvPr>
        </p:nvSpPr>
        <p:spPr>
          <a:xfrm>
            <a:off x="330205" y="1622426"/>
            <a:ext cx="11123857" cy="4351338"/>
          </a:xfrm>
        </p:spPr>
        <p:txBody>
          <a:bodyPr vert="horz" lIns="91440" tIns="45720" rIns="91440" bIns="45720" rtlCol="0" anchor="t">
            <a:noAutofit/>
          </a:bodyPr>
          <a:lstStyle/>
          <a:p>
            <a:pPr marL="0" indent="0">
              <a:buNone/>
            </a:pPr>
            <a:r>
              <a:rPr lang="en-US" dirty="0">
                <a:latin typeface="Arial"/>
                <a:cs typeface="Arial"/>
              </a:rPr>
              <a:t>There is currently insufficient evidence to support routine boosters in immunocompetent individuals, so a booster dose may only be considered in limited specific circumstances:</a:t>
            </a:r>
            <a:endParaRPr lang="en-US" dirty="0"/>
          </a:p>
          <a:p>
            <a:pPr marL="457200" lvl="1" indent="0">
              <a:buNone/>
            </a:pPr>
            <a:endParaRPr lang="en-US" sz="2400" dirty="0"/>
          </a:p>
          <a:p>
            <a:r>
              <a:rPr lang="en-US" dirty="0">
                <a:latin typeface="Arial"/>
                <a:cs typeface="Arial"/>
              </a:rPr>
              <a:t>where boosting is considered necessary a single dose should be administered at least 2 years after the primary course. If boosting is following a significant exposure a single dose of vaccine should be administered within 4 days</a:t>
            </a:r>
          </a:p>
          <a:p>
            <a:r>
              <a:rPr lang="en-US" dirty="0">
                <a:latin typeface="Arial"/>
                <a:cs typeface="Arial"/>
              </a:rPr>
              <a:t>if a booster dose is required, administer 0.5ml SC/IM dose or a 0.1ml ID dose of MVA-BN</a:t>
            </a:r>
            <a:endParaRPr lang="en-US" b="1" dirty="0">
              <a:latin typeface="Arial"/>
              <a:cs typeface="Arial"/>
            </a:endParaRPr>
          </a:p>
          <a:p>
            <a:endParaRPr lang="en-US" dirty="0"/>
          </a:p>
        </p:txBody>
      </p:sp>
      <p:sp>
        <p:nvSpPr>
          <p:cNvPr id="4" name="Footer Placeholder 3">
            <a:extLst>
              <a:ext uri="{FF2B5EF4-FFF2-40B4-BE49-F238E27FC236}">
                <a16:creationId xmlns:a16="http://schemas.microsoft.com/office/drawing/2014/main" id="{21AB6DA4-9AEC-499E-BE0D-264785438067}"/>
              </a:ext>
            </a:extLst>
          </p:cNvPr>
          <p:cNvSpPr>
            <a:spLocks noGrp="1"/>
          </p:cNvSpPr>
          <p:nvPr>
            <p:ph type="ftr" sz="quarter" idx="10"/>
          </p:nvPr>
        </p:nvSpPr>
        <p:spPr/>
        <p:txBody>
          <a:bodyPr/>
          <a:lstStyle/>
          <a:p>
            <a:r>
              <a:rPr lang="en-US" dirty="0"/>
              <a:t>mpox vaccination programme and the MVA-BN vaccine - response to an outbreak, incident or post-exposure</a:t>
            </a:r>
            <a:endParaRPr lang="en-GB" sz="1400" dirty="0"/>
          </a:p>
        </p:txBody>
      </p:sp>
      <p:sp>
        <p:nvSpPr>
          <p:cNvPr id="5" name="Slide Number Placeholder 4">
            <a:extLst>
              <a:ext uri="{FF2B5EF4-FFF2-40B4-BE49-F238E27FC236}">
                <a16:creationId xmlns:a16="http://schemas.microsoft.com/office/drawing/2014/main" id="{6CB44B97-8A24-D0A8-C2C6-22193CBD47AF}"/>
              </a:ext>
            </a:extLst>
          </p:cNvPr>
          <p:cNvSpPr>
            <a:spLocks noGrp="1"/>
          </p:cNvSpPr>
          <p:nvPr>
            <p:ph type="sldNum" sz="quarter" idx="11"/>
          </p:nvPr>
        </p:nvSpPr>
        <p:spPr/>
        <p:txBody>
          <a:bodyPr/>
          <a:lstStyle/>
          <a:p>
            <a:fld id="{344369E4-5DE7-46E5-874E-4FD437973785}" type="slidenum">
              <a:rPr lang="en-GB" smtClean="0"/>
              <a:pPr/>
              <a:t>55</a:t>
            </a:fld>
            <a:endParaRPr lang="en-GB" sz="1400" dirty="0"/>
          </a:p>
        </p:txBody>
      </p:sp>
    </p:spTree>
    <p:extLst>
      <p:ext uri="{BB962C8B-B14F-4D97-AF65-F5344CB8AC3E}">
        <p14:creationId xmlns:p14="http://schemas.microsoft.com/office/powerpoint/2010/main" val="239960590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3D0039-6644-D15E-CD86-97D1A2AE8021}"/>
              </a:ext>
            </a:extLst>
          </p:cNvPr>
          <p:cNvSpPr>
            <a:spLocks noGrp="1"/>
          </p:cNvSpPr>
          <p:nvPr>
            <p:ph type="title"/>
          </p:nvPr>
        </p:nvSpPr>
        <p:spPr/>
        <p:txBody>
          <a:bodyPr>
            <a:normAutofit/>
          </a:bodyPr>
          <a:lstStyle/>
          <a:p>
            <a:r>
              <a:rPr lang="en-GB" dirty="0"/>
              <a:t>Previous incomplete vaccination</a:t>
            </a:r>
          </a:p>
        </p:txBody>
      </p:sp>
      <p:sp>
        <p:nvSpPr>
          <p:cNvPr id="3" name="Content Placeholder 2">
            <a:extLst>
              <a:ext uri="{FF2B5EF4-FFF2-40B4-BE49-F238E27FC236}">
                <a16:creationId xmlns:a16="http://schemas.microsoft.com/office/drawing/2014/main" id="{C12583C7-485E-F63A-63CB-6F93D1EB7C82}"/>
              </a:ext>
            </a:extLst>
          </p:cNvPr>
          <p:cNvSpPr>
            <a:spLocks noGrp="1"/>
          </p:cNvSpPr>
          <p:nvPr>
            <p:ph idx="1"/>
          </p:nvPr>
        </p:nvSpPr>
        <p:spPr>
          <a:xfrm>
            <a:off x="330205" y="1713516"/>
            <a:ext cx="11123857" cy="4412648"/>
          </a:xfrm>
        </p:spPr>
        <p:txBody>
          <a:bodyPr vert="horz" lIns="91440" tIns="45720" rIns="91440" bIns="45720" rtlCol="0" anchor="t">
            <a:noAutofit/>
          </a:bodyPr>
          <a:lstStyle/>
          <a:p>
            <a:pPr marL="0" indent="0">
              <a:buNone/>
            </a:pPr>
            <a:r>
              <a:rPr lang="en-US" sz="2000" dirty="0">
                <a:latin typeface="+mn-lt"/>
                <a:cs typeface="Arial"/>
              </a:rPr>
              <a:t>The UK vaccination schedules incorporate the minimum intervals between subsequent doses of the same vaccine. </a:t>
            </a:r>
          </a:p>
          <a:p>
            <a:pPr marL="0" indent="0">
              <a:buNone/>
            </a:pPr>
            <a:r>
              <a:rPr lang="en-GB" sz="2000" dirty="0">
                <a:latin typeface="+mn-lt"/>
                <a:cs typeface="Arial"/>
              </a:rPr>
              <a:t>This means, for individuals who have been identified as eligible for a 2-dose course of vaccine:</a:t>
            </a:r>
            <a:endParaRPr lang="en-US" sz="2000" dirty="0">
              <a:latin typeface="+mn-lt"/>
              <a:cs typeface="Arial"/>
            </a:endParaRPr>
          </a:p>
          <a:p>
            <a:pPr>
              <a:buFont typeface="Arial"/>
              <a:buChar char="•"/>
            </a:pPr>
            <a:r>
              <a:rPr lang="en-GB" sz="2000" dirty="0">
                <a:latin typeface="+mn-lt"/>
                <a:cs typeface="Arial"/>
              </a:rPr>
              <a:t>if the MVA-BN course is interrupted or delayed, it should be resumed </a:t>
            </a:r>
          </a:p>
          <a:p>
            <a:pPr>
              <a:buFont typeface="Arial"/>
              <a:buChar char="•"/>
            </a:pPr>
            <a:r>
              <a:rPr lang="en-GB" sz="2000" dirty="0">
                <a:latin typeface="+mn-lt"/>
                <a:cs typeface="Arial"/>
              </a:rPr>
              <a:t>the first dose does not need to be repeated or the course restarted</a:t>
            </a:r>
            <a:endParaRPr lang="en-US" sz="2000" dirty="0"/>
          </a:p>
          <a:p>
            <a:pPr>
              <a:buFont typeface="Arial"/>
              <a:buChar char="•"/>
            </a:pPr>
            <a:endParaRPr lang="en-GB" sz="2000" dirty="0">
              <a:latin typeface="+mn-lt"/>
              <a:cs typeface="Arial"/>
            </a:endParaRPr>
          </a:p>
          <a:p>
            <a:pPr marL="0" indent="0">
              <a:buNone/>
            </a:pPr>
            <a:r>
              <a:rPr lang="en-GB" sz="2000" dirty="0">
                <a:latin typeface="+mn-lt"/>
                <a:cs typeface="Arial"/>
              </a:rPr>
              <a:t>For individuals eligible for a 2-dose course of vaccine who are being vaccinated post-exposure, this is still the case because </a:t>
            </a:r>
            <a:r>
              <a:rPr lang="en-US" sz="2000" dirty="0">
                <a:latin typeface="+mn-lt"/>
                <a:cs typeface="Arial"/>
              </a:rPr>
              <a:t>t</a:t>
            </a:r>
            <a:r>
              <a:rPr lang="en-US" sz="2000" dirty="0">
                <a:latin typeface="Arial"/>
                <a:cs typeface="Arial"/>
              </a:rPr>
              <a:t>hose who have been primed with a single dose of MVA-BN should make a more rapid response to a dose given after exposure. Exposed individuals should be given another dose of MVA-BN within the relevant period provided it is at least 28 days since they received their first dose. This post-exposure dose can be considered their completing (second) dose.</a:t>
            </a:r>
            <a:endParaRPr lang="en-GB" sz="2000" dirty="0">
              <a:latin typeface="Arial"/>
              <a:cs typeface="Arial"/>
            </a:endParaRPr>
          </a:p>
        </p:txBody>
      </p:sp>
      <p:sp>
        <p:nvSpPr>
          <p:cNvPr id="4" name="Footer Placeholder 3">
            <a:extLst>
              <a:ext uri="{FF2B5EF4-FFF2-40B4-BE49-F238E27FC236}">
                <a16:creationId xmlns:a16="http://schemas.microsoft.com/office/drawing/2014/main" id="{E37513A2-23CA-A789-D96D-7E6F7D7AFE25}"/>
              </a:ext>
            </a:extLst>
          </p:cNvPr>
          <p:cNvSpPr>
            <a:spLocks noGrp="1"/>
          </p:cNvSpPr>
          <p:nvPr>
            <p:ph type="ftr" sz="quarter" idx="10"/>
          </p:nvPr>
        </p:nvSpPr>
        <p:spPr/>
        <p:txBody>
          <a:bodyPr/>
          <a:lstStyle/>
          <a:p>
            <a:r>
              <a:rPr lang="en-US" dirty="0"/>
              <a:t>mpox vaccination programme and the MVA-BN vaccine - response to an outbreak, incident or post-exposure</a:t>
            </a:r>
            <a:endParaRPr lang="en-GB" sz="1400" dirty="0"/>
          </a:p>
        </p:txBody>
      </p:sp>
      <p:sp>
        <p:nvSpPr>
          <p:cNvPr id="5" name="Slide Number Placeholder 4">
            <a:extLst>
              <a:ext uri="{FF2B5EF4-FFF2-40B4-BE49-F238E27FC236}">
                <a16:creationId xmlns:a16="http://schemas.microsoft.com/office/drawing/2014/main" id="{B47DA1D2-F096-9B7D-4E0C-A70E01C40D19}"/>
              </a:ext>
            </a:extLst>
          </p:cNvPr>
          <p:cNvSpPr>
            <a:spLocks noGrp="1"/>
          </p:cNvSpPr>
          <p:nvPr>
            <p:ph type="sldNum" sz="quarter" idx="11"/>
          </p:nvPr>
        </p:nvSpPr>
        <p:spPr/>
        <p:txBody>
          <a:bodyPr/>
          <a:lstStyle/>
          <a:p>
            <a:fld id="{344369E4-5DE7-46E5-874E-4FD437973785}" type="slidenum">
              <a:rPr lang="en-GB" smtClean="0"/>
              <a:pPr/>
              <a:t>56</a:t>
            </a:fld>
            <a:endParaRPr lang="en-GB" sz="1400" dirty="0"/>
          </a:p>
        </p:txBody>
      </p:sp>
    </p:spTree>
    <p:extLst>
      <p:ext uri="{BB962C8B-B14F-4D97-AF65-F5344CB8AC3E}">
        <p14:creationId xmlns:p14="http://schemas.microsoft.com/office/powerpoint/2010/main" val="33470309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F9E178-2713-20F9-F757-0A7A3B684A9F}"/>
              </a:ext>
            </a:extLst>
          </p:cNvPr>
          <p:cNvSpPr>
            <a:spLocks noGrp="1"/>
          </p:cNvSpPr>
          <p:nvPr>
            <p:ph type="ctrTitle"/>
          </p:nvPr>
        </p:nvSpPr>
        <p:spPr/>
        <p:txBody>
          <a:bodyPr/>
          <a:lstStyle/>
          <a:p>
            <a:r>
              <a:rPr lang="en-GB" dirty="0"/>
              <a:t>Mpox vaccination programme: recommendations for the use of the MVA-BN vaccine</a:t>
            </a:r>
          </a:p>
        </p:txBody>
      </p:sp>
    </p:spTree>
    <p:extLst>
      <p:ext uri="{BB962C8B-B14F-4D97-AF65-F5344CB8AC3E}">
        <p14:creationId xmlns:p14="http://schemas.microsoft.com/office/powerpoint/2010/main" val="412031512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F016F-0BCC-9DF6-ABBB-13079AE07446}"/>
              </a:ext>
            </a:extLst>
          </p:cNvPr>
          <p:cNvSpPr>
            <a:spLocks noGrp="1"/>
          </p:cNvSpPr>
          <p:nvPr>
            <p:ph type="title"/>
          </p:nvPr>
        </p:nvSpPr>
        <p:spPr/>
        <p:txBody>
          <a:bodyPr>
            <a:normAutofit fontScale="90000"/>
          </a:bodyPr>
          <a:lstStyle/>
          <a:p>
            <a:r>
              <a:rPr lang="en-GB" dirty="0"/>
              <a:t>Recommendations for the use of MVA-BN vaccine as a </a:t>
            </a:r>
            <a:r>
              <a:rPr lang="en-GB" dirty="0">
                <a:latin typeface="Arial"/>
                <a:cs typeface="Arial"/>
              </a:rPr>
              <a:t>routine pre-exposure vaccination programme</a:t>
            </a:r>
          </a:p>
        </p:txBody>
      </p:sp>
      <p:sp>
        <p:nvSpPr>
          <p:cNvPr id="3" name="Content Placeholder 2">
            <a:extLst>
              <a:ext uri="{FF2B5EF4-FFF2-40B4-BE49-F238E27FC236}">
                <a16:creationId xmlns:a16="http://schemas.microsoft.com/office/drawing/2014/main" id="{2F3D4975-80E5-C333-4C68-ACA9CE73D511}"/>
              </a:ext>
            </a:extLst>
          </p:cNvPr>
          <p:cNvSpPr>
            <a:spLocks noGrp="1"/>
          </p:cNvSpPr>
          <p:nvPr>
            <p:ph idx="1"/>
          </p:nvPr>
        </p:nvSpPr>
        <p:spPr>
          <a:xfrm>
            <a:off x="330205" y="1774826"/>
            <a:ext cx="11264032" cy="4512958"/>
          </a:xfrm>
        </p:spPr>
        <p:txBody>
          <a:bodyPr vert="horz" lIns="91440" tIns="45720" rIns="91440" bIns="45720" rtlCol="0" anchor="t">
            <a:normAutofit lnSpcReduction="10000"/>
          </a:bodyPr>
          <a:lstStyle/>
          <a:p>
            <a:pPr marL="0" indent="0">
              <a:buNone/>
            </a:pPr>
            <a:r>
              <a:rPr lang="en-GB" sz="2600" dirty="0">
                <a:latin typeface="Arial"/>
                <a:cs typeface="Arial"/>
              </a:rPr>
              <a:t>This resource focusses on vaccination post-exposure or during outbreaks and incidents. Routine pre-exposure vaccination is also recommended for adults at high-risk of exposure. The rationale and subsequent recommendations vary due to the different vaccination strategies used for these programmes.</a:t>
            </a:r>
          </a:p>
          <a:p>
            <a:pPr marL="0" marR="165100" indent="0">
              <a:lnSpc>
                <a:spcPct val="100000"/>
              </a:lnSpc>
              <a:spcBef>
                <a:spcPts val="0"/>
              </a:spcBef>
              <a:buNone/>
            </a:pPr>
            <a:endParaRPr lang="en-US" sz="2600" dirty="0"/>
          </a:p>
          <a:p>
            <a:pPr marL="179705" marR="165100" indent="-179705">
              <a:lnSpc>
                <a:spcPct val="100000"/>
              </a:lnSpc>
              <a:spcBef>
                <a:spcPts val="0"/>
              </a:spcBef>
              <a:buNone/>
            </a:pPr>
            <a:r>
              <a:rPr lang="en-US" sz="2600" b="1" dirty="0">
                <a:latin typeface="+mn-lt"/>
                <a:cs typeface="Arial"/>
              </a:rPr>
              <a:t>Rationale for routine pre-exposure vaccination</a:t>
            </a:r>
          </a:p>
          <a:p>
            <a:pPr marL="179705" marR="165100" indent="-179705">
              <a:lnSpc>
                <a:spcPct val="100000"/>
              </a:lnSpc>
              <a:spcBef>
                <a:spcPts val="0"/>
              </a:spcBef>
            </a:pPr>
            <a:r>
              <a:rPr lang="en-US" sz="2600" dirty="0">
                <a:latin typeface="+mn-lt"/>
                <a:cs typeface="Arial"/>
              </a:rPr>
              <a:t>to provide protection to adults at high risk of exposure to mpox or other </a:t>
            </a:r>
            <a:r>
              <a:rPr lang="en-GB" sz="2600" dirty="0">
                <a:latin typeface="+mn-lt"/>
                <a:cs typeface="Arial"/>
              </a:rPr>
              <a:t>orthopoxviruses (for example </a:t>
            </a:r>
            <a:r>
              <a:rPr lang="en-US" sz="2600" dirty="0">
                <a:latin typeface="+mn-lt"/>
                <a:cs typeface="Arial"/>
              </a:rPr>
              <a:t>individuals who identify as gay, bisexual or a man who has sex with other men (</a:t>
            </a:r>
            <a:r>
              <a:rPr lang="en-GB" sz="2600" dirty="0">
                <a:latin typeface="+mn-lt"/>
                <a:cs typeface="Arial"/>
              </a:rPr>
              <a:t>GBMSM) at high risk of exposure or healthcare staff in specialist roles, as described in the </a:t>
            </a:r>
            <a:r>
              <a:rPr lang="en-US" sz="2600" dirty="0">
                <a:solidFill>
                  <a:srgbClr val="0563C1"/>
                </a:solidFill>
                <a:latin typeface="Arial"/>
                <a:cs typeface="Arial"/>
                <a:hlinkClick r:id="rId3"/>
              </a:rPr>
              <a:t>Green Book chapter 29</a:t>
            </a:r>
            <a:r>
              <a:rPr lang="en-US" sz="2600" dirty="0">
                <a:latin typeface="Arial"/>
                <a:cs typeface="Arial"/>
              </a:rPr>
              <a:t>)</a:t>
            </a:r>
          </a:p>
          <a:p>
            <a:pPr marL="179705" marR="165100" indent="-179705">
              <a:lnSpc>
                <a:spcPct val="100000"/>
              </a:lnSpc>
              <a:spcBef>
                <a:spcPts val="0"/>
              </a:spcBef>
            </a:pPr>
            <a:endParaRPr lang="en-US" sz="2600" dirty="0">
              <a:latin typeface="+mn-lt"/>
              <a:cs typeface="Arial"/>
            </a:endParaRPr>
          </a:p>
          <a:p>
            <a:pPr marL="179705" marR="165100" indent="-179705">
              <a:lnSpc>
                <a:spcPct val="100000"/>
              </a:lnSpc>
              <a:spcBef>
                <a:spcPts val="0"/>
              </a:spcBef>
            </a:pPr>
            <a:endParaRPr lang="en-GB" sz="2500" dirty="0">
              <a:latin typeface="+mn-lt"/>
              <a:cs typeface="Arial"/>
            </a:endParaRPr>
          </a:p>
          <a:p>
            <a:pPr marL="0" indent="0">
              <a:buNone/>
            </a:pPr>
            <a:endParaRPr lang="en-GB" dirty="0"/>
          </a:p>
          <a:p>
            <a:pPr marL="0" indent="0">
              <a:buNone/>
            </a:pPr>
            <a:endParaRPr lang="en-GB" dirty="0"/>
          </a:p>
        </p:txBody>
      </p:sp>
      <p:sp>
        <p:nvSpPr>
          <p:cNvPr id="4" name="Footer Placeholder 3">
            <a:extLst>
              <a:ext uri="{FF2B5EF4-FFF2-40B4-BE49-F238E27FC236}">
                <a16:creationId xmlns:a16="http://schemas.microsoft.com/office/drawing/2014/main" id="{0AB893A6-0713-8C68-4B69-08310F3CB2D9}"/>
              </a:ext>
            </a:extLst>
          </p:cNvPr>
          <p:cNvSpPr>
            <a:spLocks noGrp="1"/>
          </p:cNvSpPr>
          <p:nvPr>
            <p:ph type="ftr" sz="quarter" idx="10"/>
          </p:nvPr>
        </p:nvSpPr>
        <p:spPr/>
        <p:txBody>
          <a:bodyPr/>
          <a:lstStyle/>
          <a:p>
            <a:r>
              <a:rPr lang="en-US" dirty="0"/>
              <a:t>mpox vaccination programme and the MVA-BN vaccine - response to an outbreak, incident or post-exposure</a:t>
            </a:r>
            <a:endParaRPr lang="en-GB" sz="1400" dirty="0"/>
          </a:p>
        </p:txBody>
      </p:sp>
      <p:sp>
        <p:nvSpPr>
          <p:cNvPr id="5" name="Slide Number Placeholder 4">
            <a:extLst>
              <a:ext uri="{FF2B5EF4-FFF2-40B4-BE49-F238E27FC236}">
                <a16:creationId xmlns:a16="http://schemas.microsoft.com/office/drawing/2014/main" id="{CAAA108D-1338-5E12-BDE7-116E950790A7}"/>
              </a:ext>
            </a:extLst>
          </p:cNvPr>
          <p:cNvSpPr>
            <a:spLocks noGrp="1"/>
          </p:cNvSpPr>
          <p:nvPr>
            <p:ph type="sldNum" sz="quarter" idx="11"/>
          </p:nvPr>
        </p:nvSpPr>
        <p:spPr/>
        <p:txBody>
          <a:bodyPr/>
          <a:lstStyle/>
          <a:p>
            <a:fld id="{344369E4-5DE7-46E5-874E-4FD437973785}" type="slidenum">
              <a:rPr lang="en-GB" smtClean="0"/>
              <a:pPr/>
              <a:t>58</a:t>
            </a:fld>
            <a:endParaRPr lang="en-GB" sz="1400" dirty="0"/>
          </a:p>
        </p:txBody>
      </p:sp>
    </p:spTree>
    <p:extLst>
      <p:ext uri="{BB962C8B-B14F-4D97-AF65-F5344CB8AC3E}">
        <p14:creationId xmlns:p14="http://schemas.microsoft.com/office/powerpoint/2010/main" val="288016148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A03B1C-F4EB-162F-3D2F-89408BD11F79}"/>
              </a:ext>
            </a:extLst>
          </p:cNvPr>
          <p:cNvSpPr>
            <a:spLocks noGrp="1"/>
          </p:cNvSpPr>
          <p:nvPr>
            <p:ph type="title"/>
          </p:nvPr>
        </p:nvSpPr>
        <p:spPr/>
        <p:txBody>
          <a:bodyPr>
            <a:normAutofit fontScale="90000"/>
          </a:bodyPr>
          <a:lstStyle/>
          <a:p>
            <a:r>
              <a:rPr lang="en-GB" dirty="0"/>
              <a:t>Recommendations for the use of MVA-BN vaccine </a:t>
            </a:r>
            <a:r>
              <a:rPr lang="en-GB" dirty="0">
                <a:latin typeface="Arial"/>
                <a:cs typeface="Arial"/>
              </a:rPr>
              <a:t>post-exposure (for individuals with known exposure)</a:t>
            </a:r>
            <a:endParaRPr lang="en-US" dirty="0">
              <a:latin typeface="Arial"/>
              <a:cs typeface="Arial"/>
            </a:endParaRPr>
          </a:p>
        </p:txBody>
      </p:sp>
      <p:sp>
        <p:nvSpPr>
          <p:cNvPr id="3" name="Content Placeholder 2">
            <a:extLst>
              <a:ext uri="{FF2B5EF4-FFF2-40B4-BE49-F238E27FC236}">
                <a16:creationId xmlns:a16="http://schemas.microsoft.com/office/drawing/2014/main" id="{E186172F-E148-7018-8CBE-06F646C20261}"/>
              </a:ext>
            </a:extLst>
          </p:cNvPr>
          <p:cNvSpPr>
            <a:spLocks noGrp="1"/>
          </p:cNvSpPr>
          <p:nvPr>
            <p:ph idx="1"/>
          </p:nvPr>
        </p:nvSpPr>
        <p:spPr>
          <a:xfrm>
            <a:off x="330204" y="1657978"/>
            <a:ext cx="11404595" cy="4618998"/>
          </a:xfrm>
        </p:spPr>
        <p:txBody>
          <a:bodyPr vert="horz" lIns="91440" tIns="45720" rIns="91440" bIns="45720" rtlCol="0" anchor="t">
            <a:noAutofit/>
          </a:bodyPr>
          <a:lstStyle/>
          <a:p>
            <a:pPr marL="179705" marR="165100" indent="-179705">
              <a:lnSpc>
                <a:spcPct val="100000"/>
              </a:lnSpc>
              <a:spcBef>
                <a:spcPts val="0"/>
              </a:spcBef>
              <a:buNone/>
            </a:pPr>
            <a:r>
              <a:rPr lang="en-US" sz="2200" b="1" dirty="0">
                <a:latin typeface="+mn-lt"/>
                <a:cs typeface="Arial"/>
              </a:rPr>
              <a:t>Rationale for-post exposure vaccination</a:t>
            </a:r>
          </a:p>
          <a:p>
            <a:pPr marL="179705" marR="165100" indent="-179705">
              <a:lnSpc>
                <a:spcPct val="100000"/>
              </a:lnSpc>
              <a:spcBef>
                <a:spcPts val="0"/>
              </a:spcBef>
            </a:pPr>
            <a:r>
              <a:rPr lang="en-US" sz="2200" dirty="0">
                <a:latin typeface="+mn-lt"/>
                <a:cs typeface="Arial"/>
              </a:rPr>
              <a:t>to provide protection against infection and to modify disease severity in exposed individuals following an identified exposure </a:t>
            </a:r>
          </a:p>
          <a:p>
            <a:r>
              <a:rPr lang="en-US" sz="2200" dirty="0">
                <a:latin typeface="+mn-lt"/>
                <a:cs typeface="Arial"/>
              </a:rPr>
              <a:t>there is growing evidence that post-exposure vaccination has low effectiveness in preventing symptomatic mpox, but vaccination is offered to exposed individuals as it may reduce disease severity </a:t>
            </a:r>
          </a:p>
          <a:p>
            <a:r>
              <a:rPr lang="en-US" sz="2200" dirty="0">
                <a:latin typeface="+mn-lt"/>
                <a:cs typeface="Arial"/>
              </a:rPr>
              <a:t>post-exposure vaccination of high-risk community or occupational contacts should be offered to those with the highest exposure risks defined in the mpox </a:t>
            </a:r>
            <a:r>
              <a:rPr lang="en-US" sz="2200" dirty="0">
                <a:latin typeface="+mn-lt"/>
                <a:cs typeface="Arial"/>
                <a:hlinkClick r:id="rId3">
                  <a:extLst>
                    <a:ext uri="{A12FA001-AC4F-418D-AE19-62706E023703}">
                      <ahyp:hlinkClr xmlns:ahyp="http://schemas.microsoft.com/office/drawing/2018/hyperlinkcolor" val="tx"/>
                    </a:ext>
                  </a:extLst>
                </a:hlinkClick>
              </a:rPr>
              <a:t>contract tracing guidance </a:t>
            </a:r>
            <a:r>
              <a:rPr lang="en-US" sz="2200" dirty="0">
                <a:latin typeface="+mn-lt"/>
                <a:cs typeface="Arial"/>
              </a:rPr>
              <a:t>and the </a:t>
            </a:r>
            <a:r>
              <a:rPr lang="en-US" sz="2200" dirty="0">
                <a:latin typeface="+mn-lt"/>
                <a:cs typeface="Arial"/>
                <a:hlinkClick r:id="rId4">
                  <a:extLst>
                    <a:ext uri="{A12FA001-AC4F-418D-AE19-62706E023703}">
                      <ahyp:hlinkClr xmlns:ahyp="http://schemas.microsoft.com/office/drawing/2018/hyperlinkcolor" val="tx"/>
                    </a:ext>
                  </a:extLst>
                </a:hlinkClick>
              </a:rPr>
              <a:t>Green Book chapter 29</a:t>
            </a:r>
            <a:endParaRPr lang="en-US" sz="2200" dirty="0">
              <a:latin typeface="+mn-lt"/>
              <a:cs typeface="Arial"/>
            </a:endParaRPr>
          </a:p>
          <a:p>
            <a:r>
              <a:rPr lang="en-US" sz="2200" dirty="0">
                <a:latin typeface="+mn-lt"/>
                <a:cs typeface="Arial"/>
              </a:rPr>
              <a:t>at the time of publication, vaccine is offered to individuals who have been risk assessed as a category 3 (high risk) exposure to clade I or clade II MPXV, or category 2 exposure to clade I. (However, in periods of severe supply constraints, post exposure vaccination may be restricted to category 3 exposures only)</a:t>
            </a:r>
            <a:endParaRPr lang="en-US" sz="2200" dirty="0"/>
          </a:p>
          <a:p>
            <a:pPr marL="179705" marR="165100" indent="-179705">
              <a:lnSpc>
                <a:spcPct val="100000"/>
              </a:lnSpc>
              <a:spcBef>
                <a:spcPts val="0"/>
              </a:spcBef>
            </a:pPr>
            <a:endParaRPr lang="en-US" sz="2000" dirty="0">
              <a:latin typeface="+mn-lt"/>
              <a:cs typeface="Arial"/>
            </a:endParaRPr>
          </a:p>
        </p:txBody>
      </p:sp>
      <p:sp>
        <p:nvSpPr>
          <p:cNvPr id="4" name="Footer Placeholder 3">
            <a:extLst>
              <a:ext uri="{FF2B5EF4-FFF2-40B4-BE49-F238E27FC236}">
                <a16:creationId xmlns:a16="http://schemas.microsoft.com/office/drawing/2014/main" id="{0F14330C-9DD9-554E-A240-BA7E90601D1D}"/>
              </a:ext>
            </a:extLst>
          </p:cNvPr>
          <p:cNvSpPr>
            <a:spLocks noGrp="1"/>
          </p:cNvSpPr>
          <p:nvPr>
            <p:ph type="ftr" sz="quarter" idx="10"/>
          </p:nvPr>
        </p:nvSpPr>
        <p:spPr/>
        <p:txBody>
          <a:bodyPr/>
          <a:lstStyle/>
          <a:p>
            <a:r>
              <a:rPr lang="en-US" dirty="0"/>
              <a:t>mpox vaccination programme and the MVA-BN vaccine - response to an outbreak, incident or post-exposure</a:t>
            </a:r>
          </a:p>
        </p:txBody>
      </p:sp>
      <p:sp>
        <p:nvSpPr>
          <p:cNvPr id="5" name="Slide Number Placeholder 4">
            <a:extLst>
              <a:ext uri="{FF2B5EF4-FFF2-40B4-BE49-F238E27FC236}">
                <a16:creationId xmlns:a16="http://schemas.microsoft.com/office/drawing/2014/main" id="{AD3A7404-8FC7-9F51-7705-FE1B238310DC}"/>
              </a:ext>
            </a:extLst>
          </p:cNvPr>
          <p:cNvSpPr>
            <a:spLocks noGrp="1"/>
          </p:cNvSpPr>
          <p:nvPr>
            <p:ph type="sldNum" sz="quarter" idx="11"/>
          </p:nvPr>
        </p:nvSpPr>
        <p:spPr/>
        <p:txBody>
          <a:bodyPr/>
          <a:lstStyle/>
          <a:p>
            <a:fld id="{344369E4-5DE7-46E5-874E-4FD437973785}" type="slidenum">
              <a:rPr lang="en-GB" smtClean="0"/>
              <a:pPr/>
              <a:t>59</a:t>
            </a:fld>
            <a:endParaRPr lang="en-GB" sz="1400" dirty="0"/>
          </a:p>
        </p:txBody>
      </p:sp>
    </p:spTree>
    <p:extLst>
      <p:ext uri="{BB962C8B-B14F-4D97-AF65-F5344CB8AC3E}">
        <p14:creationId xmlns:p14="http://schemas.microsoft.com/office/powerpoint/2010/main" val="32743079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BB9385-F2A9-7334-2EA0-3F170F828E8F}"/>
              </a:ext>
            </a:extLst>
          </p:cNvPr>
          <p:cNvSpPr>
            <a:spLocks noGrp="1"/>
          </p:cNvSpPr>
          <p:nvPr>
            <p:ph type="title"/>
          </p:nvPr>
        </p:nvSpPr>
        <p:spPr/>
        <p:txBody>
          <a:bodyPr/>
          <a:lstStyle/>
          <a:p>
            <a:r>
              <a:rPr lang="en-GB" dirty="0"/>
              <a:t>Significant background information</a:t>
            </a:r>
            <a:endParaRPr lang="en-US" dirty="0"/>
          </a:p>
        </p:txBody>
      </p:sp>
      <p:sp>
        <p:nvSpPr>
          <p:cNvPr id="4" name="Footer Placeholder 3">
            <a:extLst>
              <a:ext uri="{FF2B5EF4-FFF2-40B4-BE49-F238E27FC236}">
                <a16:creationId xmlns:a16="http://schemas.microsoft.com/office/drawing/2014/main" id="{B7584B7B-9C5C-A870-D383-20C20E6EFECF}"/>
              </a:ext>
            </a:extLst>
          </p:cNvPr>
          <p:cNvSpPr>
            <a:spLocks noGrp="1"/>
          </p:cNvSpPr>
          <p:nvPr>
            <p:ph type="ftr" sz="quarter" idx="10"/>
          </p:nvPr>
        </p:nvSpPr>
        <p:spPr/>
        <p:txBody>
          <a:bodyPr/>
          <a:lstStyle/>
          <a:p>
            <a:pPr>
              <a:defRPr/>
            </a:pPr>
            <a:r>
              <a:rPr lang="en-US" dirty="0"/>
              <a:t>mpox vaccination programme and the MVA-BN vaccine - response to an outbreak, incident or post-exposure</a:t>
            </a:r>
          </a:p>
        </p:txBody>
      </p:sp>
      <p:sp>
        <p:nvSpPr>
          <p:cNvPr id="5" name="Slide Number Placeholder 4">
            <a:extLst>
              <a:ext uri="{FF2B5EF4-FFF2-40B4-BE49-F238E27FC236}">
                <a16:creationId xmlns:a16="http://schemas.microsoft.com/office/drawing/2014/main" id="{B16773ED-89DA-936A-296F-1A8834E79DE7}"/>
              </a:ext>
            </a:extLst>
          </p:cNvPr>
          <p:cNvSpPr>
            <a:spLocks noGrp="1"/>
          </p:cNvSpPr>
          <p:nvPr>
            <p:ph type="sldNum" sz="quarter" idx="11"/>
          </p:nvPr>
        </p:nvSpPr>
        <p:spPr/>
        <p:txBody>
          <a:bodyPr/>
          <a:lstStyle/>
          <a:p>
            <a:fld id="{344369E4-5DE7-46E5-874E-4FD437973785}" type="slidenum">
              <a:rPr lang="en-GB" smtClean="0"/>
              <a:pPr/>
              <a:t>6</a:t>
            </a:fld>
            <a:endParaRPr lang="en-GB" sz="1400" dirty="0"/>
          </a:p>
        </p:txBody>
      </p:sp>
      <p:sp>
        <p:nvSpPr>
          <p:cNvPr id="6" name="Content Placeholder 2">
            <a:extLst>
              <a:ext uri="{FF2B5EF4-FFF2-40B4-BE49-F238E27FC236}">
                <a16:creationId xmlns:a16="http://schemas.microsoft.com/office/drawing/2014/main" id="{11C61C68-85C8-568D-27F1-863A14BE151F}"/>
              </a:ext>
            </a:extLst>
          </p:cNvPr>
          <p:cNvSpPr>
            <a:spLocks noGrp="1"/>
          </p:cNvSpPr>
          <p:nvPr>
            <p:ph idx="1"/>
          </p:nvPr>
        </p:nvSpPr>
        <p:spPr>
          <a:xfrm>
            <a:off x="330200" y="1774824"/>
            <a:ext cx="11259049" cy="4664026"/>
          </a:xfrm>
        </p:spPr>
        <p:txBody>
          <a:bodyPr vert="horz" lIns="91440" tIns="45720" rIns="91440" bIns="45720" rtlCol="0" anchor="t">
            <a:noAutofit/>
          </a:bodyPr>
          <a:lstStyle/>
          <a:p>
            <a:pPr>
              <a:lnSpc>
                <a:spcPct val="107000"/>
              </a:lnSpc>
              <a:spcAft>
                <a:spcPts val="800"/>
              </a:spcAft>
            </a:pPr>
            <a:r>
              <a:rPr lang="en-GB" sz="1600" kern="100" dirty="0">
                <a:latin typeface="+mn-lt"/>
                <a:ea typeface="Calibri"/>
                <a:cs typeface="Arial"/>
              </a:rPr>
              <a:t>m</a:t>
            </a:r>
            <a:r>
              <a:rPr lang="en-GB" sz="1600" kern="100" dirty="0">
                <a:effectLst/>
                <a:latin typeface="+mn-lt"/>
                <a:ea typeface="Calibri"/>
                <a:cs typeface="Arial"/>
              </a:rPr>
              <a:t>pox</a:t>
            </a:r>
            <a:r>
              <a:rPr lang="en-GB" sz="1600" kern="100" spc="-20" dirty="0">
                <a:effectLst/>
                <a:latin typeface="+mn-lt"/>
                <a:ea typeface="Calibri"/>
                <a:cs typeface="Arial"/>
              </a:rPr>
              <a:t> </a:t>
            </a:r>
            <a:r>
              <a:rPr lang="en-GB" sz="1600" kern="100" dirty="0">
                <a:effectLst/>
                <a:latin typeface="+mn-lt"/>
                <a:ea typeface="Calibri"/>
                <a:cs typeface="Arial"/>
              </a:rPr>
              <a:t>is</a:t>
            </a:r>
            <a:r>
              <a:rPr lang="en-GB" sz="1600" kern="100" spc="-20" dirty="0">
                <a:effectLst/>
                <a:latin typeface="+mn-lt"/>
                <a:ea typeface="Calibri"/>
                <a:cs typeface="Arial"/>
              </a:rPr>
              <a:t> </a:t>
            </a:r>
            <a:r>
              <a:rPr lang="en-GB" sz="1600" kern="100" dirty="0">
                <a:effectLst/>
                <a:latin typeface="+mn-lt"/>
                <a:ea typeface="Calibri"/>
                <a:cs typeface="Arial"/>
              </a:rPr>
              <a:t>a</a:t>
            </a:r>
            <a:r>
              <a:rPr lang="en-GB" sz="1600" kern="100" spc="-20" dirty="0">
                <a:effectLst/>
                <a:latin typeface="+mn-lt"/>
                <a:ea typeface="Calibri"/>
                <a:cs typeface="Arial"/>
              </a:rPr>
              <a:t> </a:t>
            </a:r>
            <a:r>
              <a:rPr lang="en-GB" sz="1600" kern="100" dirty="0">
                <a:effectLst/>
                <a:latin typeface="+mn-lt"/>
                <a:ea typeface="Calibri"/>
                <a:cs typeface="Arial"/>
              </a:rPr>
              <a:t>disease</a:t>
            </a:r>
            <a:r>
              <a:rPr lang="en-GB" sz="1600" kern="100" spc="-20" dirty="0">
                <a:effectLst/>
                <a:latin typeface="+mn-lt"/>
                <a:ea typeface="Calibri"/>
                <a:cs typeface="Arial"/>
              </a:rPr>
              <a:t> </a:t>
            </a:r>
            <a:r>
              <a:rPr lang="en-GB" sz="1600" kern="100" dirty="0">
                <a:effectLst/>
                <a:latin typeface="+mn-lt"/>
                <a:ea typeface="Calibri"/>
                <a:cs typeface="Arial"/>
              </a:rPr>
              <a:t>caused</a:t>
            </a:r>
            <a:r>
              <a:rPr lang="en-GB" sz="1600" kern="100" spc="-20" dirty="0">
                <a:effectLst/>
                <a:latin typeface="+mn-lt"/>
                <a:ea typeface="Calibri"/>
                <a:cs typeface="Arial"/>
              </a:rPr>
              <a:t> </a:t>
            </a:r>
            <a:r>
              <a:rPr lang="en-GB" sz="1600" kern="100" dirty="0">
                <a:effectLst/>
                <a:latin typeface="+mn-lt"/>
                <a:ea typeface="Calibri"/>
                <a:cs typeface="Arial"/>
              </a:rPr>
              <a:t>by</a:t>
            </a:r>
            <a:r>
              <a:rPr lang="en-GB" sz="1600" kern="100" spc="-20" dirty="0">
                <a:effectLst/>
                <a:latin typeface="+mn-lt"/>
                <a:ea typeface="Calibri"/>
                <a:cs typeface="Arial"/>
              </a:rPr>
              <a:t> </a:t>
            </a:r>
            <a:r>
              <a:rPr lang="en-GB" sz="1600" kern="100" dirty="0">
                <a:effectLst/>
                <a:latin typeface="+mn-lt"/>
                <a:ea typeface="Calibri"/>
                <a:cs typeface="Arial"/>
              </a:rPr>
              <a:t>infection</a:t>
            </a:r>
            <a:r>
              <a:rPr lang="en-GB" sz="1600" kern="100" spc="-20" dirty="0">
                <a:effectLst/>
                <a:latin typeface="+mn-lt"/>
                <a:ea typeface="Calibri"/>
                <a:cs typeface="Arial"/>
              </a:rPr>
              <a:t> </a:t>
            </a:r>
            <a:r>
              <a:rPr lang="en-GB" sz="1600" kern="100" dirty="0">
                <a:effectLst/>
                <a:latin typeface="+mn-lt"/>
                <a:ea typeface="Calibri"/>
                <a:cs typeface="Arial"/>
              </a:rPr>
              <a:t>with</a:t>
            </a:r>
            <a:r>
              <a:rPr lang="en-GB" sz="1600" kern="100" spc="-20" dirty="0">
                <a:effectLst/>
                <a:latin typeface="+mn-lt"/>
                <a:ea typeface="Calibri"/>
                <a:cs typeface="Arial"/>
              </a:rPr>
              <a:t> </a:t>
            </a:r>
            <a:r>
              <a:rPr lang="en-GB" sz="1600" kern="100" dirty="0">
                <a:effectLst/>
                <a:latin typeface="+mn-lt"/>
                <a:ea typeface="Calibri"/>
                <a:cs typeface="Arial"/>
              </a:rPr>
              <a:t>the</a:t>
            </a:r>
            <a:r>
              <a:rPr lang="en-GB" sz="1600" kern="100" spc="-20" dirty="0">
                <a:effectLst/>
                <a:latin typeface="+mn-lt"/>
                <a:ea typeface="Calibri"/>
                <a:cs typeface="Arial"/>
              </a:rPr>
              <a:t> </a:t>
            </a:r>
            <a:r>
              <a:rPr lang="en-GB" sz="1600" kern="100" dirty="0">
                <a:effectLst/>
                <a:latin typeface="+mn-lt"/>
                <a:ea typeface="Calibri"/>
                <a:cs typeface="Arial"/>
              </a:rPr>
              <a:t>monkeypox</a:t>
            </a:r>
            <a:r>
              <a:rPr lang="en-GB" sz="1600" kern="100" spc="-20" dirty="0">
                <a:effectLst/>
                <a:latin typeface="+mn-lt"/>
                <a:ea typeface="Calibri"/>
                <a:cs typeface="Arial"/>
              </a:rPr>
              <a:t> </a:t>
            </a:r>
            <a:r>
              <a:rPr lang="en-GB" sz="1600" kern="100" dirty="0">
                <a:effectLst/>
                <a:latin typeface="+mn-lt"/>
                <a:ea typeface="Calibri"/>
                <a:cs typeface="Arial"/>
              </a:rPr>
              <a:t>virus. Monkeypox</a:t>
            </a:r>
            <a:r>
              <a:rPr lang="en-GB" sz="1600" kern="100" spc="-50" dirty="0">
                <a:effectLst/>
                <a:latin typeface="+mn-lt"/>
                <a:ea typeface="Calibri"/>
                <a:cs typeface="Arial"/>
              </a:rPr>
              <a:t> </a:t>
            </a:r>
            <a:r>
              <a:rPr lang="en-GB" sz="1600" kern="100" dirty="0">
                <a:effectLst/>
                <a:latin typeface="+mn-lt"/>
                <a:ea typeface="Calibri"/>
                <a:cs typeface="Arial"/>
              </a:rPr>
              <a:t>virus (MPXV)</a:t>
            </a:r>
            <a:r>
              <a:rPr lang="en-GB" sz="1600" kern="100" spc="-50" dirty="0">
                <a:effectLst/>
                <a:latin typeface="+mn-lt"/>
                <a:ea typeface="Calibri"/>
                <a:cs typeface="Arial"/>
              </a:rPr>
              <a:t> </a:t>
            </a:r>
            <a:r>
              <a:rPr lang="en-GB" sz="1600" kern="100" dirty="0">
                <a:effectLst/>
                <a:latin typeface="+mn-lt"/>
                <a:ea typeface="Calibri"/>
                <a:cs typeface="Arial"/>
              </a:rPr>
              <a:t>is</a:t>
            </a:r>
            <a:r>
              <a:rPr lang="en-GB" sz="1600" kern="100" spc="-50" dirty="0">
                <a:effectLst/>
                <a:latin typeface="+mn-lt"/>
                <a:ea typeface="Calibri"/>
                <a:cs typeface="Arial"/>
              </a:rPr>
              <a:t> </a:t>
            </a:r>
            <a:r>
              <a:rPr lang="en-GB" sz="1600" kern="100" dirty="0">
                <a:effectLst/>
                <a:latin typeface="+mn-lt"/>
                <a:ea typeface="Calibri"/>
                <a:cs typeface="Arial"/>
              </a:rPr>
              <a:t>related</a:t>
            </a:r>
            <a:r>
              <a:rPr lang="en-GB" sz="1600" kern="100" spc="-50" dirty="0">
                <a:effectLst/>
                <a:latin typeface="+mn-lt"/>
                <a:ea typeface="Calibri"/>
                <a:cs typeface="Arial"/>
              </a:rPr>
              <a:t> </a:t>
            </a:r>
            <a:r>
              <a:rPr lang="en-GB" sz="1600" kern="100" dirty="0">
                <a:effectLst/>
                <a:latin typeface="+mn-lt"/>
                <a:ea typeface="Calibri"/>
                <a:cs typeface="Arial"/>
              </a:rPr>
              <a:t>to</a:t>
            </a:r>
            <a:r>
              <a:rPr lang="en-GB" sz="1600" kern="100" spc="-50" dirty="0">
                <a:effectLst/>
                <a:latin typeface="+mn-lt"/>
                <a:ea typeface="Calibri"/>
                <a:cs typeface="Arial"/>
              </a:rPr>
              <a:t> </a:t>
            </a:r>
            <a:r>
              <a:rPr lang="en-GB" sz="1600" kern="100" dirty="0">
                <a:effectLst/>
                <a:latin typeface="+mn-lt"/>
                <a:ea typeface="Calibri"/>
                <a:cs typeface="Arial"/>
              </a:rPr>
              <a:t>but</a:t>
            </a:r>
            <a:r>
              <a:rPr lang="en-GB" sz="1600" kern="100" spc="-50" dirty="0">
                <a:effectLst/>
                <a:latin typeface="+mn-lt"/>
                <a:ea typeface="Calibri"/>
                <a:cs typeface="Arial"/>
              </a:rPr>
              <a:t> </a:t>
            </a:r>
            <a:r>
              <a:rPr lang="en-GB" sz="1600" kern="100" dirty="0">
                <a:effectLst/>
                <a:latin typeface="+mn-lt"/>
                <a:ea typeface="Calibri"/>
                <a:cs typeface="Arial"/>
              </a:rPr>
              <a:t>distinct</a:t>
            </a:r>
            <a:r>
              <a:rPr lang="en-GB" sz="1600" kern="100" spc="-50" dirty="0">
                <a:effectLst/>
                <a:latin typeface="+mn-lt"/>
                <a:ea typeface="Calibri"/>
                <a:cs typeface="Arial"/>
              </a:rPr>
              <a:t> </a:t>
            </a:r>
            <a:r>
              <a:rPr lang="en-GB" sz="1600" kern="100" dirty="0">
                <a:effectLst/>
                <a:latin typeface="+mn-lt"/>
                <a:ea typeface="Calibri"/>
                <a:cs typeface="Arial"/>
              </a:rPr>
              <a:t>from</a:t>
            </a:r>
            <a:r>
              <a:rPr lang="en-GB" sz="1600" kern="100" spc="-50" dirty="0">
                <a:effectLst/>
                <a:latin typeface="+mn-lt"/>
                <a:ea typeface="Calibri"/>
                <a:cs typeface="Arial"/>
              </a:rPr>
              <a:t> </a:t>
            </a:r>
            <a:r>
              <a:rPr lang="en-GB" sz="1600" kern="100" dirty="0">
                <a:effectLst/>
                <a:latin typeface="+mn-lt"/>
                <a:ea typeface="Calibri"/>
                <a:cs typeface="Arial"/>
              </a:rPr>
              <a:t>the</a:t>
            </a:r>
            <a:r>
              <a:rPr lang="en-GB" sz="1600" kern="100" spc="-50" dirty="0">
                <a:effectLst/>
                <a:latin typeface="+mn-lt"/>
                <a:ea typeface="Calibri"/>
                <a:cs typeface="Arial"/>
              </a:rPr>
              <a:t> </a:t>
            </a:r>
            <a:r>
              <a:rPr lang="en-GB" sz="1600" kern="100" dirty="0">
                <a:effectLst/>
                <a:latin typeface="+mn-lt"/>
                <a:ea typeface="Calibri"/>
                <a:cs typeface="Arial"/>
              </a:rPr>
              <a:t>viruses</a:t>
            </a:r>
            <a:r>
              <a:rPr lang="en-GB" sz="1600" kern="100" spc="-50" dirty="0">
                <a:effectLst/>
                <a:latin typeface="+mn-lt"/>
                <a:ea typeface="Calibri"/>
                <a:cs typeface="Arial"/>
              </a:rPr>
              <a:t> </a:t>
            </a:r>
            <a:r>
              <a:rPr lang="en-GB" sz="1600" kern="100" dirty="0">
                <a:effectLst/>
                <a:latin typeface="+mn-lt"/>
                <a:ea typeface="Calibri"/>
                <a:cs typeface="Arial"/>
              </a:rPr>
              <a:t>that</a:t>
            </a:r>
            <a:r>
              <a:rPr lang="en-GB" sz="1600" kern="100" spc="-50" dirty="0">
                <a:effectLst/>
                <a:latin typeface="+mn-lt"/>
                <a:ea typeface="Calibri"/>
                <a:cs typeface="Arial"/>
              </a:rPr>
              <a:t> </a:t>
            </a:r>
            <a:r>
              <a:rPr lang="en-GB" sz="1600" kern="100" dirty="0">
                <a:effectLst/>
                <a:latin typeface="+mn-lt"/>
                <a:ea typeface="Calibri"/>
                <a:cs typeface="Arial"/>
              </a:rPr>
              <a:t>cause</a:t>
            </a:r>
            <a:r>
              <a:rPr lang="en-GB" sz="1600" kern="100" spc="-50" dirty="0">
                <a:effectLst/>
                <a:latin typeface="+mn-lt"/>
                <a:ea typeface="Calibri"/>
                <a:cs typeface="Arial"/>
              </a:rPr>
              <a:t> </a:t>
            </a:r>
            <a:r>
              <a:rPr lang="en-GB" sz="1600" kern="100" dirty="0">
                <a:effectLst/>
                <a:latin typeface="+mn-lt"/>
                <a:ea typeface="Calibri"/>
                <a:cs typeface="Arial"/>
              </a:rPr>
              <a:t>smallpox</a:t>
            </a:r>
            <a:r>
              <a:rPr lang="en-GB" sz="1600" kern="100" spc="-50" dirty="0">
                <a:effectLst/>
                <a:latin typeface="+mn-lt"/>
                <a:ea typeface="Calibri"/>
                <a:cs typeface="Arial"/>
              </a:rPr>
              <a:t> </a:t>
            </a:r>
            <a:r>
              <a:rPr lang="en-GB" sz="1600" kern="100" dirty="0">
                <a:effectLst/>
                <a:latin typeface="+mn-lt"/>
                <a:ea typeface="Calibri"/>
                <a:cs typeface="Arial"/>
              </a:rPr>
              <a:t>(variola virus) and cowpox (vaccinia virus)</a:t>
            </a:r>
          </a:p>
          <a:p>
            <a:pPr>
              <a:lnSpc>
                <a:spcPct val="107000"/>
              </a:lnSpc>
              <a:spcAft>
                <a:spcPts val="800"/>
              </a:spcAft>
            </a:pPr>
            <a:r>
              <a:rPr lang="en-GB" sz="1600" kern="100" dirty="0">
                <a:latin typeface="+mn-lt"/>
                <a:ea typeface="Calibri"/>
                <a:cs typeface="Arial"/>
              </a:rPr>
              <a:t>t</a:t>
            </a:r>
            <a:r>
              <a:rPr lang="en-GB" sz="1600" kern="100" dirty="0">
                <a:effectLst/>
                <a:latin typeface="+mn-lt"/>
                <a:ea typeface="Calibri"/>
                <a:cs typeface="Arial"/>
              </a:rPr>
              <a:t>here are 2 genetic groups of MPXV: </a:t>
            </a:r>
            <a:r>
              <a:rPr lang="en-GB" sz="1600" kern="100" dirty="0">
                <a:latin typeface="+mn-lt"/>
                <a:ea typeface="Calibri"/>
                <a:cs typeface="Arial"/>
              </a:rPr>
              <a:t>clade</a:t>
            </a:r>
            <a:r>
              <a:rPr lang="en-GB" sz="1600" kern="100" dirty="0">
                <a:effectLst/>
                <a:latin typeface="+mn-lt"/>
                <a:ea typeface="Calibri"/>
                <a:cs typeface="Arial"/>
              </a:rPr>
              <a:t> I (previously known as Central African or Congo Basin </a:t>
            </a:r>
            <a:r>
              <a:rPr lang="en-GB" sz="1600" kern="100" dirty="0">
                <a:latin typeface="+mn-lt"/>
                <a:ea typeface="Calibri"/>
                <a:cs typeface="Arial"/>
              </a:rPr>
              <a:t>Clade</a:t>
            </a:r>
            <a:r>
              <a:rPr lang="en-GB" sz="1600" kern="100" dirty="0">
                <a:effectLst/>
                <a:latin typeface="+mn-lt"/>
                <a:ea typeface="Calibri"/>
                <a:cs typeface="Arial"/>
              </a:rPr>
              <a:t>) and </a:t>
            </a:r>
            <a:r>
              <a:rPr lang="en-GB" sz="1600" kern="100" dirty="0">
                <a:latin typeface="+mn-lt"/>
                <a:ea typeface="Calibri"/>
                <a:cs typeface="Arial"/>
              </a:rPr>
              <a:t>Clade</a:t>
            </a:r>
            <a:r>
              <a:rPr lang="en-GB" sz="1600" kern="100" dirty="0">
                <a:effectLst/>
                <a:latin typeface="+mn-lt"/>
                <a:ea typeface="Calibri"/>
                <a:cs typeface="Arial"/>
              </a:rPr>
              <a:t> II</a:t>
            </a:r>
            <a:r>
              <a:rPr lang="en-GB" sz="1600" kern="100" dirty="0">
                <a:latin typeface="+mn-lt"/>
                <a:ea typeface="Calibri"/>
                <a:cs typeface="Arial"/>
              </a:rPr>
              <a:t> (previously known as West African Clade)</a:t>
            </a:r>
            <a:endParaRPr lang="en-GB" sz="1600" kern="100" dirty="0">
              <a:effectLst/>
              <a:latin typeface="+mn-lt"/>
              <a:ea typeface="Calibri"/>
              <a:cs typeface="Arial"/>
            </a:endParaRPr>
          </a:p>
          <a:p>
            <a:pPr>
              <a:lnSpc>
                <a:spcPct val="107000"/>
              </a:lnSpc>
              <a:spcAft>
                <a:spcPts val="800"/>
              </a:spcAft>
            </a:pPr>
            <a:r>
              <a:rPr lang="en-GB" sz="1600" kern="100" dirty="0">
                <a:latin typeface="+mn-lt"/>
                <a:ea typeface="Calibri"/>
                <a:cs typeface="Arial"/>
              </a:rPr>
              <a:t>b</a:t>
            </a:r>
            <a:r>
              <a:rPr lang="en-GB" sz="1600" kern="100" dirty="0">
                <a:effectLst/>
                <a:latin typeface="+mn-lt"/>
                <a:ea typeface="Calibri"/>
                <a:cs typeface="Arial"/>
              </a:rPr>
              <a:t>etween 2018 and 2022 the UK experienced a small number of </a:t>
            </a:r>
            <a:r>
              <a:rPr lang="en-GB" sz="1600" kern="100" dirty="0">
                <a:latin typeface="+mn-lt"/>
                <a:ea typeface="Calibri"/>
                <a:cs typeface="Arial"/>
              </a:rPr>
              <a:t>clade</a:t>
            </a:r>
            <a:r>
              <a:rPr lang="en-GB" sz="1600" kern="100" dirty="0">
                <a:effectLst/>
                <a:latin typeface="+mn-lt"/>
                <a:ea typeface="Calibri"/>
                <a:cs typeface="Arial"/>
              </a:rPr>
              <a:t> II cases, all associated with travel to or from countries in west Africa where mpox is endemic and in 2022, a </a:t>
            </a:r>
            <a:r>
              <a:rPr lang="en-GB" sz="1600" kern="100" dirty="0">
                <a:latin typeface="+mn-lt"/>
                <a:ea typeface="Calibri"/>
                <a:cs typeface="Arial"/>
              </a:rPr>
              <a:t>clade</a:t>
            </a:r>
            <a:r>
              <a:rPr lang="en-GB" sz="1600" kern="100" dirty="0">
                <a:effectLst/>
                <a:latin typeface="+mn-lt"/>
                <a:ea typeface="Calibri"/>
                <a:cs typeface="Arial"/>
              </a:rPr>
              <a:t> II outbreak in England mainly affecting gay, bisexual and other men who have sex with men (GBMSM), resulted in over 3,500 lab confirmed cases in the UK, </a:t>
            </a:r>
            <a:r>
              <a:rPr lang="en-GB" sz="1600" kern="100" dirty="0">
                <a:latin typeface="+mn-lt"/>
                <a:ea typeface="Calibri"/>
                <a:cs typeface="Arial"/>
              </a:rPr>
              <a:t>predominantly</a:t>
            </a:r>
            <a:r>
              <a:rPr lang="en-GB" sz="1600" kern="100" dirty="0">
                <a:effectLst/>
                <a:latin typeface="+mn-lt"/>
                <a:ea typeface="Calibri"/>
                <a:cs typeface="Arial"/>
              </a:rPr>
              <a:t> in London</a:t>
            </a:r>
          </a:p>
          <a:p>
            <a:pPr>
              <a:lnSpc>
                <a:spcPct val="107000"/>
              </a:lnSpc>
              <a:spcAft>
                <a:spcPts val="800"/>
              </a:spcAft>
            </a:pPr>
            <a:r>
              <a:rPr lang="en-GB" sz="1600" kern="100" dirty="0">
                <a:latin typeface="+mn-lt"/>
                <a:ea typeface="Calibri"/>
                <a:cs typeface="Arial"/>
              </a:rPr>
              <a:t>in Nov 2023 </a:t>
            </a:r>
            <a:r>
              <a:rPr lang="en-GB" sz="1600" kern="100" dirty="0">
                <a:effectLst/>
                <a:latin typeface="+mn-lt"/>
                <a:ea typeface="Calibri"/>
                <a:cs typeface="Arial"/>
              </a:rPr>
              <a:t>JCVI recommended that vaccination should be offered to GBMSM at highest risk and following a policy decision, </a:t>
            </a:r>
            <a:r>
              <a:rPr lang="en-GB" sz="1600" kern="100" dirty="0">
                <a:latin typeface="+mn-lt"/>
                <a:ea typeface="Calibri"/>
                <a:cs typeface="Arial"/>
              </a:rPr>
              <a:t>planning is underway to stand up the mpox routine programme in </a:t>
            </a:r>
            <a:r>
              <a:rPr lang="en-GB" sz="1600" kern="100" dirty="0">
                <a:effectLst/>
                <a:latin typeface="+mn-lt"/>
                <a:ea typeface="Calibri"/>
                <a:cs typeface="Arial"/>
              </a:rPr>
              <a:t>sexual health services across the UK </a:t>
            </a:r>
            <a:endParaRPr lang="en-GB" sz="1600" strike="sngStrike" kern="100" dirty="0">
              <a:effectLst/>
              <a:latin typeface="+mn-lt"/>
              <a:ea typeface="Calibri"/>
              <a:cs typeface="Arial"/>
            </a:endParaRPr>
          </a:p>
          <a:p>
            <a:pPr>
              <a:lnSpc>
                <a:spcPct val="107000"/>
              </a:lnSpc>
              <a:spcAft>
                <a:spcPts val="800"/>
              </a:spcAft>
            </a:pPr>
            <a:endParaRPr lang="en-GB" sz="1600" kern="100" dirty="0">
              <a:effectLst/>
              <a:latin typeface="+mn-lt"/>
              <a:ea typeface="Calibri"/>
              <a:cs typeface="Arial"/>
            </a:endParaRPr>
          </a:p>
        </p:txBody>
      </p:sp>
    </p:spTree>
    <p:extLst>
      <p:ext uri="{BB962C8B-B14F-4D97-AF65-F5344CB8AC3E}">
        <p14:creationId xmlns:p14="http://schemas.microsoft.com/office/powerpoint/2010/main" val="130288138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D5D8B9-1BC4-6970-CED2-F59CEC37D055}"/>
              </a:ext>
            </a:extLst>
          </p:cNvPr>
          <p:cNvSpPr>
            <a:spLocks noGrp="1"/>
          </p:cNvSpPr>
          <p:nvPr>
            <p:ph type="title"/>
          </p:nvPr>
        </p:nvSpPr>
        <p:spPr/>
        <p:txBody>
          <a:bodyPr>
            <a:normAutofit fontScale="90000"/>
          </a:bodyPr>
          <a:lstStyle/>
          <a:p>
            <a:r>
              <a:rPr lang="en-GB" dirty="0">
                <a:latin typeface="Arial"/>
                <a:cs typeface="Arial"/>
              </a:rPr>
              <a:t>Recommendations for the use of MVA-BN vaccine post-exposure: exposure category</a:t>
            </a:r>
            <a:endParaRPr lang="en-GB" dirty="0"/>
          </a:p>
        </p:txBody>
      </p:sp>
      <p:sp>
        <p:nvSpPr>
          <p:cNvPr id="3" name="Content Placeholder 2">
            <a:extLst>
              <a:ext uri="{FF2B5EF4-FFF2-40B4-BE49-F238E27FC236}">
                <a16:creationId xmlns:a16="http://schemas.microsoft.com/office/drawing/2014/main" id="{2B8FCD11-25DC-B770-0EC1-8F08597C9F80}"/>
              </a:ext>
            </a:extLst>
          </p:cNvPr>
          <p:cNvSpPr>
            <a:spLocks noGrp="1"/>
          </p:cNvSpPr>
          <p:nvPr>
            <p:ph idx="1"/>
          </p:nvPr>
        </p:nvSpPr>
        <p:spPr>
          <a:xfrm>
            <a:off x="330205" y="1643864"/>
            <a:ext cx="11023595" cy="4794986"/>
          </a:xfrm>
        </p:spPr>
        <p:txBody>
          <a:bodyPr vert="horz" lIns="91440" tIns="45720" rIns="91440" bIns="45720" rtlCol="0" anchor="t">
            <a:noAutofit/>
          </a:bodyPr>
          <a:lstStyle/>
          <a:p>
            <a:pPr marL="0" indent="0">
              <a:buNone/>
            </a:pPr>
            <a:r>
              <a:rPr lang="en-GB" sz="1800" dirty="0">
                <a:latin typeface="Arial"/>
                <a:cs typeface="Arial"/>
              </a:rPr>
              <a:t>The mpox </a:t>
            </a:r>
            <a:r>
              <a:rPr lang="en-US" sz="1800" dirty="0">
                <a:solidFill>
                  <a:srgbClr val="0070C0"/>
                </a:solidFill>
                <a:effectLst/>
                <a:latin typeface="+mn-lt"/>
                <a:ea typeface="Lucida Sans" panose="020B0602030504020204" pitchFamily="34" charset="0"/>
                <a:cs typeface="Lucida Sans" panose="020B0602030504020204" pitchFamily="34" charset="0"/>
                <a:hlinkClick r:id="rId2">
                  <a:extLst>
                    <a:ext uri="{A12FA001-AC4F-418D-AE19-62706E023703}">
                      <ahyp:hlinkClr xmlns:ahyp="http://schemas.microsoft.com/office/drawing/2018/hyperlinkcolor" val="tx"/>
                    </a:ext>
                  </a:extLst>
                </a:hlinkClick>
              </a:rPr>
              <a:t>contract tracing guidance</a:t>
            </a:r>
            <a:r>
              <a:rPr lang="en-US" sz="1800" dirty="0">
                <a:latin typeface="+mn-lt"/>
                <a:ea typeface="Lucida Sans" panose="020B0602030504020204" pitchFamily="34" charset="0"/>
                <a:cs typeface="Lucida Sans" panose="020B0602030504020204" pitchFamily="34" charset="0"/>
              </a:rPr>
              <a:t>, </a:t>
            </a:r>
            <a:r>
              <a:rPr lang="en-US" sz="1800" dirty="0">
                <a:solidFill>
                  <a:srgbClr val="0070C0"/>
                </a:solidFill>
                <a:effectLst/>
                <a:latin typeface="+mn-lt"/>
                <a:ea typeface="Lucida Sans" panose="020B0602030504020204" pitchFamily="34" charset="0"/>
                <a:cs typeface="Lucida Sans" panose="020B0602030504020204" pitchFamily="34" charset="0"/>
                <a:hlinkClick r:id="rId3">
                  <a:extLst>
                    <a:ext uri="{A12FA001-AC4F-418D-AE19-62706E023703}">
                      <ahyp:hlinkClr xmlns:ahyp="http://schemas.microsoft.com/office/drawing/2018/hyperlinkcolor" val="tx"/>
                    </a:ext>
                  </a:extLst>
                </a:hlinkClick>
              </a:rPr>
              <a:t>Green Book chapter 29</a:t>
            </a:r>
            <a:r>
              <a:rPr lang="en-US" sz="1800" dirty="0">
                <a:effectLst/>
                <a:latin typeface="+mn-lt"/>
                <a:ea typeface="Lucida Sans" panose="020B0602030504020204" pitchFamily="34" charset="0"/>
                <a:cs typeface="Lucida Sans" panose="020B0602030504020204" pitchFamily="34" charset="0"/>
              </a:rPr>
              <a:t> and </a:t>
            </a:r>
            <a:r>
              <a:rPr lang="en-US" sz="1800" dirty="0">
                <a:solidFill>
                  <a:srgbClr val="0070C0"/>
                </a:solidFill>
                <a:effectLst/>
                <a:latin typeface="+mn-lt"/>
                <a:ea typeface="Lucida Sans" panose="020B0602030504020204" pitchFamily="34" charset="0"/>
                <a:cs typeface="Lucida Sans" panose="020B0602030504020204" pitchFamily="34" charset="0"/>
                <a:hlinkClick r:id="rId4">
                  <a:extLst>
                    <a:ext uri="{A12FA001-AC4F-418D-AE19-62706E023703}">
                      <ahyp:hlinkClr xmlns:ahyp="http://schemas.microsoft.com/office/drawing/2018/hyperlinkcolor" val="tx"/>
                    </a:ext>
                  </a:extLst>
                </a:hlinkClick>
              </a:rPr>
              <a:t>PGD</a:t>
            </a:r>
            <a:r>
              <a:rPr lang="en-US" sz="1800" dirty="0">
                <a:effectLst/>
                <a:latin typeface="+mn-lt"/>
                <a:ea typeface="Lucida Sans" panose="020B0602030504020204" pitchFamily="34" charset="0"/>
                <a:cs typeface="Lucida Sans" panose="020B0602030504020204" pitchFamily="34" charset="0"/>
              </a:rPr>
              <a:t> all provide guidance on post-exposure eligibility. </a:t>
            </a:r>
            <a:r>
              <a:rPr lang="en-US" sz="1800" dirty="0">
                <a:latin typeface="+mn-lt"/>
                <a:ea typeface="Lucida Sans" panose="020B0602030504020204" pitchFamily="34" charset="0"/>
                <a:cs typeface="Lucida Sans" panose="020B0602030504020204" pitchFamily="34" charset="0"/>
              </a:rPr>
              <a:t>Following assessment, individuals are eligible for post-exposure vaccination if </a:t>
            </a:r>
            <a:r>
              <a:rPr lang="en-US" sz="1800" b="0" i="0" dirty="0">
                <a:solidFill>
                  <a:srgbClr val="000000"/>
                </a:solidFill>
                <a:effectLst/>
                <a:latin typeface="+mn-lt"/>
                <a:cs typeface="Arial"/>
              </a:rPr>
              <a:t>the individual has been risk assessed as a category 3 (high risk) exposure to clade I or clade II MPXV (or, when the supply chain is unaffected, a category 2 (medium risk) exposure to clade I) </a:t>
            </a:r>
            <a:r>
              <a:rPr lang="en-US" sz="1800" b="1" i="0" dirty="0">
                <a:solidFill>
                  <a:srgbClr val="000000"/>
                </a:solidFill>
                <a:effectLst/>
                <a:latin typeface="+mn-lt"/>
                <a:cs typeface="Arial"/>
              </a:rPr>
              <a:t>and either</a:t>
            </a:r>
            <a:r>
              <a:rPr lang="en-US" sz="1800" b="0" i="0" dirty="0">
                <a:solidFill>
                  <a:srgbClr val="000000"/>
                </a:solidFill>
                <a:effectLst/>
                <a:latin typeface="+mn-lt"/>
                <a:cs typeface="Arial"/>
              </a:rPr>
              <a:t>: </a:t>
            </a:r>
          </a:p>
          <a:p>
            <a:r>
              <a:rPr lang="en-US" sz="1800" b="0" i="0" dirty="0">
                <a:solidFill>
                  <a:srgbClr val="000000"/>
                </a:solidFill>
                <a:effectLst/>
                <a:latin typeface="+mn-lt"/>
                <a:cs typeface="Arial"/>
              </a:rPr>
              <a:t>they present within 4 days of the last exposure </a:t>
            </a:r>
          </a:p>
          <a:p>
            <a:pPr marL="0" indent="0">
              <a:spcBef>
                <a:spcPts val="0"/>
              </a:spcBef>
              <a:buNone/>
            </a:pPr>
            <a:r>
              <a:rPr lang="en-US" sz="1800" dirty="0">
                <a:solidFill>
                  <a:srgbClr val="000000"/>
                </a:solidFill>
                <a:latin typeface="+mn-lt"/>
                <a:cs typeface="Arial"/>
              </a:rPr>
              <a:t>or</a:t>
            </a:r>
            <a:endParaRPr lang="en-US" sz="1800" b="0" i="0" dirty="0">
              <a:solidFill>
                <a:srgbClr val="000000"/>
              </a:solidFill>
              <a:effectLst/>
              <a:latin typeface="+mn-lt"/>
              <a:cs typeface="Arial"/>
            </a:endParaRPr>
          </a:p>
          <a:p>
            <a:pPr>
              <a:spcBef>
                <a:spcPts val="0"/>
              </a:spcBef>
            </a:pPr>
            <a:r>
              <a:rPr lang="en-US" sz="1800" b="0" i="0" dirty="0">
                <a:solidFill>
                  <a:srgbClr val="000000"/>
                </a:solidFill>
                <a:effectLst/>
                <a:latin typeface="+mn-lt"/>
                <a:cs typeface="Arial"/>
              </a:rPr>
              <a:t>they present within 14 days of the last exposure and are in a group at higher risk of complications, for example they are aged under 5 years, are pregnant or are living with HIV and who have a CD4 count of less than 200 cells per mm</a:t>
            </a:r>
            <a:r>
              <a:rPr lang="en-US" sz="1800" b="0" i="0" baseline="30000" dirty="0">
                <a:solidFill>
                  <a:srgbClr val="000000"/>
                </a:solidFill>
                <a:effectLst/>
                <a:latin typeface="+mn-lt"/>
                <a:cs typeface="Arial"/>
              </a:rPr>
              <a:t>3</a:t>
            </a:r>
            <a:r>
              <a:rPr lang="en-US" sz="1800" b="0" i="0" dirty="0">
                <a:solidFill>
                  <a:srgbClr val="000000"/>
                </a:solidFill>
                <a:effectLst/>
                <a:latin typeface="+mn-lt"/>
                <a:cs typeface="Arial"/>
              </a:rPr>
              <a:t> or are otherwise severely immunosuppressed (as defined in </a:t>
            </a:r>
            <a:r>
              <a:rPr lang="en-GB" sz="1800" dirty="0">
                <a:latin typeface="+mn-lt"/>
                <a:cs typeface="Arial"/>
                <a:hlinkClick r:id="rId5"/>
              </a:rPr>
              <a:t>chapter 28a </a:t>
            </a:r>
            <a:r>
              <a:rPr lang="en-US" sz="1800" b="0" i="0" dirty="0">
                <a:solidFill>
                  <a:srgbClr val="000000"/>
                </a:solidFill>
                <a:effectLst/>
                <a:latin typeface="+mn-lt"/>
                <a:cs typeface="Arial"/>
              </a:rPr>
              <a:t>of the Green Book) </a:t>
            </a:r>
          </a:p>
          <a:p>
            <a:pPr marL="0" indent="0">
              <a:lnSpc>
                <a:spcPct val="100000"/>
              </a:lnSpc>
              <a:spcBef>
                <a:spcPts val="0"/>
              </a:spcBef>
              <a:buNone/>
            </a:pPr>
            <a:r>
              <a:rPr lang="en-US" sz="1800" dirty="0">
                <a:solidFill>
                  <a:srgbClr val="000000"/>
                </a:solidFill>
                <a:latin typeface="+mn-lt"/>
                <a:cs typeface="Arial"/>
              </a:rPr>
              <a:t>or</a:t>
            </a:r>
            <a:endParaRPr lang="en-US" sz="1800" b="0" i="0" dirty="0">
              <a:solidFill>
                <a:srgbClr val="000000"/>
              </a:solidFill>
              <a:effectLst/>
              <a:latin typeface="+mn-lt"/>
              <a:cs typeface="Arial"/>
            </a:endParaRPr>
          </a:p>
          <a:p>
            <a:pPr>
              <a:spcBef>
                <a:spcPts val="0"/>
              </a:spcBef>
            </a:pPr>
            <a:r>
              <a:rPr lang="en-US" sz="1800" b="0" i="0" dirty="0">
                <a:solidFill>
                  <a:srgbClr val="000000"/>
                </a:solidFill>
                <a:effectLst/>
                <a:latin typeface="+mn-lt"/>
                <a:cs typeface="Arial"/>
              </a:rPr>
              <a:t>they present after 4 days, but the ongoing exposure level is high or has increased over the elapsed period since the original exposure </a:t>
            </a:r>
          </a:p>
          <a:p>
            <a:pPr marL="0" indent="0">
              <a:spcBef>
                <a:spcPts val="0"/>
              </a:spcBef>
              <a:buNone/>
            </a:pPr>
            <a:r>
              <a:rPr lang="en-US" sz="1800" b="0" i="0" dirty="0">
                <a:solidFill>
                  <a:srgbClr val="000000"/>
                </a:solidFill>
                <a:effectLst/>
                <a:latin typeface="+mn-lt"/>
                <a:cs typeface="Arial"/>
              </a:rPr>
              <a:t>or</a:t>
            </a:r>
          </a:p>
          <a:p>
            <a:pPr>
              <a:spcBef>
                <a:spcPts val="0"/>
              </a:spcBef>
            </a:pPr>
            <a:r>
              <a:rPr lang="en-US" sz="1800" dirty="0">
                <a:solidFill>
                  <a:srgbClr val="000000"/>
                </a:solidFill>
                <a:latin typeface="+mn-lt"/>
                <a:cs typeface="Arial"/>
              </a:rPr>
              <a:t>an immunocompetent adult presents after 4 days, so are identified too late for effective post exposure intervention. In this situation vaccination should be considered for household members of the exposed individual (to prevent tertiary cases), particularly if the exposure is significant and if the household member is at higher risk of complications (as above)</a:t>
            </a:r>
          </a:p>
        </p:txBody>
      </p:sp>
      <p:sp>
        <p:nvSpPr>
          <p:cNvPr id="4" name="Footer Placeholder 3">
            <a:extLst>
              <a:ext uri="{FF2B5EF4-FFF2-40B4-BE49-F238E27FC236}">
                <a16:creationId xmlns:a16="http://schemas.microsoft.com/office/drawing/2014/main" id="{2934931C-FCFB-83A1-20AC-EBE82FF87718}"/>
              </a:ext>
            </a:extLst>
          </p:cNvPr>
          <p:cNvSpPr>
            <a:spLocks noGrp="1"/>
          </p:cNvSpPr>
          <p:nvPr>
            <p:ph type="ftr" sz="quarter" idx="10"/>
          </p:nvPr>
        </p:nvSpPr>
        <p:spPr/>
        <p:txBody>
          <a:bodyPr/>
          <a:lstStyle/>
          <a:p>
            <a:r>
              <a:rPr lang="en-US" dirty="0"/>
              <a:t>mpox vaccination programme and the MVA-BN vaccine - response to an outbreak, incident or post-exposure</a:t>
            </a:r>
            <a:endParaRPr lang="en-GB" sz="1400" dirty="0"/>
          </a:p>
        </p:txBody>
      </p:sp>
      <p:sp>
        <p:nvSpPr>
          <p:cNvPr id="5" name="Slide Number Placeholder 4">
            <a:extLst>
              <a:ext uri="{FF2B5EF4-FFF2-40B4-BE49-F238E27FC236}">
                <a16:creationId xmlns:a16="http://schemas.microsoft.com/office/drawing/2014/main" id="{C2E2615C-5437-8012-81E4-4E96FB899E36}"/>
              </a:ext>
            </a:extLst>
          </p:cNvPr>
          <p:cNvSpPr>
            <a:spLocks noGrp="1"/>
          </p:cNvSpPr>
          <p:nvPr>
            <p:ph type="sldNum" sz="quarter" idx="11"/>
          </p:nvPr>
        </p:nvSpPr>
        <p:spPr/>
        <p:txBody>
          <a:bodyPr/>
          <a:lstStyle/>
          <a:p>
            <a:fld id="{344369E4-5DE7-46E5-874E-4FD437973785}" type="slidenum">
              <a:rPr lang="en-GB" smtClean="0"/>
              <a:pPr/>
              <a:t>60</a:t>
            </a:fld>
            <a:endParaRPr lang="en-GB" sz="1400" dirty="0"/>
          </a:p>
        </p:txBody>
      </p:sp>
    </p:spTree>
    <p:extLst>
      <p:ext uri="{BB962C8B-B14F-4D97-AF65-F5344CB8AC3E}">
        <p14:creationId xmlns:p14="http://schemas.microsoft.com/office/powerpoint/2010/main" val="163062427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A03B1C-F4EB-162F-3D2F-89408BD11F79}"/>
              </a:ext>
            </a:extLst>
          </p:cNvPr>
          <p:cNvSpPr>
            <a:spLocks noGrp="1"/>
          </p:cNvSpPr>
          <p:nvPr>
            <p:ph type="title"/>
          </p:nvPr>
        </p:nvSpPr>
        <p:spPr/>
        <p:txBody>
          <a:bodyPr>
            <a:normAutofit fontScale="90000"/>
          </a:bodyPr>
          <a:lstStyle/>
          <a:p>
            <a:r>
              <a:rPr lang="en-GB" dirty="0"/>
              <a:t>Recommendations for the use of MVA-BN vaccine </a:t>
            </a:r>
            <a:r>
              <a:rPr lang="en-GB" dirty="0">
                <a:latin typeface="Arial"/>
                <a:cs typeface="Arial"/>
              </a:rPr>
              <a:t>during outbreaks and incidents </a:t>
            </a:r>
            <a:endParaRPr lang="en-US" dirty="0">
              <a:latin typeface="Arial"/>
              <a:cs typeface="Arial"/>
            </a:endParaRPr>
          </a:p>
        </p:txBody>
      </p:sp>
      <p:sp>
        <p:nvSpPr>
          <p:cNvPr id="3" name="Content Placeholder 2">
            <a:extLst>
              <a:ext uri="{FF2B5EF4-FFF2-40B4-BE49-F238E27FC236}">
                <a16:creationId xmlns:a16="http://schemas.microsoft.com/office/drawing/2014/main" id="{E186172F-E148-7018-8CBE-06F646C20261}"/>
              </a:ext>
            </a:extLst>
          </p:cNvPr>
          <p:cNvSpPr>
            <a:spLocks noGrp="1"/>
          </p:cNvSpPr>
          <p:nvPr>
            <p:ph idx="1"/>
          </p:nvPr>
        </p:nvSpPr>
        <p:spPr>
          <a:xfrm>
            <a:off x="330204" y="1457325"/>
            <a:ext cx="11404595" cy="4819651"/>
          </a:xfrm>
        </p:spPr>
        <p:txBody>
          <a:bodyPr vert="horz" lIns="91440" tIns="45720" rIns="91440" bIns="45720" rtlCol="0" anchor="t">
            <a:noAutofit/>
          </a:bodyPr>
          <a:lstStyle/>
          <a:p>
            <a:pPr marL="0" indent="0">
              <a:lnSpc>
                <a:spcPct val="100000"/>
              </a:lnSpc>
              <a:spcBef>
                <a:spcPts val="0"/>
              </a:spcBef>
              <a:buNone/>
            </a:pPr>
            <a:r>
              <a:rPr lang="en-US" sz="2000" dirty="0">
                <a:latin typeface="+mn-lt"/>
                <a:cs typeface="Arial"/>
              </a:rPr>
              <a:t>Key outbreak response measures include prompt detection, diagnosis, isolation and treatment of patients, tracing of contacts, effective personal protective equipment for healthcare workers and other frontline staff. Vaccination is in addition to these measures.</a:t>
            </a:r>
            <a:endParaRPr lang="en-US" dirty="0"/>
          </a:p>
          <a:p>
            <a:pPr marL="179705" indent="-179705">
              <a:lnSpc>
                <a:spcPct val="100000"/>
              </a:lnSpc>
              <a:spcBef>
                <a:spcPts val="0"/>
              </a:spcBef>
              <a:buNone/>
            </a:pPr>
            <a:endParaRPr lang="en-US" sz="2000" b="1" dirty="0">
              <a:latin typeface="+mn-lt"/>
              <a:cs typeface="Arial"/>
            </a:endParaRPr>
          </a:p>
          <a:p>
            <a:pPr marL="179705" indent="-179705">
              <a:lnSpc>
                <a:spcPct val="100000"/>
              </a:lnSpc>
              <a:spcBef>
                <a:spcPts val="0"/>
              </a:spcBef>
              <a:buNone/>
            </a:pPr>
            <a:r>
              <a:rPr lang="en-US" sz="2000" b="1" dirty="0">
                <a:latin typeface="+mn-lt"/>
                <a:cs typeface="Arial"/>
              </a:rPr>
              <a:t>Rationale for vaccination in outbreaks or incidents and strategies used</a:t>
            </a:r>
            <a:endParaRPr lang="en-GB" sz="2000" b="1" dirty="0">
              <a:latin typeface="+mn-lt"/>
              <a:cs typeface="Arial"/>
            </a:endParaRPr>
          </a:p>
          <a:p>
            <a:pPr marL="179705" marR="165100" indent="-179705">
              <a:lnSpc>
                <a:spcPct val="100000"/>
              </a:lnSpc>
              <a:spcBef>
                <a:spcPts val="0"/>
              </a:spcBef>
            </a:pPr>
            <a:r>
              <a:rPr lang="en-US" sz="2000" dirty="0">
                <a:latin typeface="+mn-lt"/>
                <a:cs typeface="Arial"/>
              </a:rPr>
              <a:t>reactive immunisation to provide protection to adults and children at higher risk of exposure following an imported case of MPXV clade I or a cluster/outbreak of mpox to prevent or control wider spread</a:t>
            </a:r>
          </a:p>
          <a:p>
            <a:pPr marL="0" marR="165100" indent="0">
              <a:lnSpc>
                <a:spcPct val="100000"/>
              </a:lnSpc>
              <a:spcBef>
                <a:spcPts val="0"/>
              </a:spcBef>
              <a:buNone/>
            </a:pPr>
            <a:endParaRPr lang="en-US" sz="2000" dirty="0">
              <a:latin typeface="+mn-lt"/>
              <a:cs typeface="Arial"/>
            </a:endParaRPr>
          </a:p>
          <a:p>
            <a:pPr marL="179705" marR="165100" indent="-179705">
              <a:lnSpc>
                <a:spcPct val="100000"/>
              </a:lnSpc>
              <a:spcBef>
                <a:spcPts val="0"/>
              </a:spcBef>
            </a:pPr>
            <a:r>
              <a:rPr lang="en-GB" sz="2000" dirty="0">
                <a:latin typeface="Arial"/>
                <a:cs typeface="Arial"/>
              </a:rPr>
              <a:t>post-exposure vaccination of close contacts of cases should be conducted to prevent secondary spread</a:t>
            </a:r>
            <a:endParaRPr lang="en-US" sz="2000" dirty="0">
              <a:latin typeface="+mn-lt"/>
              <a:cs typeface="Arial"/>
            </a:endParaRPr>
          </a:p>
          <a:p>
            <a:pPr marL="179705" marR="165100" indent="-179705">
              <a:lnSpc>
                <a:spcPct val="100000"/>
              </a:lnSpc>
              <a:spcBef>
                <a:spcPts val="0"/>
              </a:spcBef>
            </a:pPr>
            <a:endParaRPr lang="en-US" sz="2000" dirty="0">
              <a:latin typeface="+mn-lt"/>
              <a:cs typeface="Arial"/>
            </a:endParaRPr>
          </a:p>
          <a:p>
            <a:pPr marL="179705" marR="165100" indent="-179705">
              <a:lnSpc>
                <a:spcPct val="100000"/>
              </a:lnSpc>
              <a:spcBef>
                <a:spcPts val="0"/>
              </a:spcBef>
            </a:pPr>
            <a:r>
              <a:rPr lang="en-GB" sz="2000" dirty="0">
                <a:latin typeface="Arial"/>
                <a:cs typeface="Arial"/>
              </a:rPr>
              <a:t>where clade I infection has been introduced or </a:t>
            </a:r>
            <a:r>
              <a:rPr lang="en-US" sz="2000" dirty="0">
                <a:latin typeface="+mn-lt"/>
                <a:cs typeface="Arial"/>
              </a:rPr>
              <a:t>in situations of on-going community transmission, vaccination of a wider population group at potential risk may occur following expert public health advice </a:t>
            </a:r>
          </a:p>
          <a:p>
            <a:pPr marL="179705" marR="165100" indent="-179705">
              <a:lnSpc>
                <a:spcPct val="100000"/>
              </a:lnSpc>
              <a:spcBef>
                <a:spcPts val="0"/>
              </a:spcBef>
            </a:pPr>
            <a:endParaRPr lang="en-US" sz="2000" dirty="0">
              <a:latin typeface="+mn-lt"/>
            </a:endParaRPr>
          </a:p>
          <a:p>
            <a:pPr marL="179705" marR="165100" indent="-179705">
              <a:lnSpc>
                <a:spcPct val="100000"/>
              </a:lnSpc>
              <a:spcBef>
                <a:spcPts val="0"/>
              </a:spcBef>
            </a:pPr>
            <a:endParaRPr lang="en-US" sz="2000" dirty="0">
              <a:latin typeface="+mn-lt"/>
            </a:endParaRPr>
          </a:p>
          <a:p>
            <a:pPr marL="179705" marR="165100" indent="-179705">
              <a:lnSpc>
                <a:spcPct val="100000"/>
              </a:lnSpc>
              <a:spcBef>
                <a:spcPts val="0"/>
              </a:spcBef>
            </a:pPr>
            <a:endParaRPr lang="en-US" sz="2000" dirty="0">
              <a:latin typeface="+mn-lt"/>
              <a:cs typeface="Arial"/>
            </a:endParaRPr>
          </a:p>
        </p:txBody>
      </p:sp>
      <p:sp>
        <p:nvSpPr>
          <p:cNvPr id="4" name="Footer Placeholder 3">
            <a:extLst>
              <a:ext uri="{FF2B5EF4-FFF2-40B4-BE49-F238E27FC236}">
                <a16:creationId xmlns:a16="http://schemas.microsoft.com/office/drawing/2014/main" id="{0F14330C-9DD9-554E-A240-BA7E90601D1D}"/>
              </a:ext>
            </a:extLst>
          </p:cNvPr>
          <p:cNvSpPr>
            <a:spLocks noGrp="1"/>
          </p:cNvSpPr>
          <p:nvPr>
            <p:ph type="ftr" sz="quarter" idx="10"/>
          </p:nvPr>
        </p:nvSpPr>
        <p:spPr/>
        <p:txBody>
          <a:bodyPr/>
          <a:lstStyle/>
          <a:p>
            <a:r>
              <a:rPr lang="en-US" dirty="0"/>
              <a:t>mpox vaccination programme and the MVA-BN vaccine - response to an outbreak, incident or post-exposure</a:t>
            </a:r>
          </a:p>
        </p:txBody>
      </p:sp>
      <p:sp>
        <p:nvSpPr>
          <p:cNvPr id="5" name="Slide Number Placeholder 4">
            <a:extLst>
              <a:ext uri="{FF2B5EF4-FFF2-40B4-BE49-F238E27FC236}">
                <a16:creationId xmlns:a16="http://schemas.microsoft.com/office/drawing/2014/main" id="{AD3A7404-8FC7-9F51-7705-FE1B238310DC}"/>
              </a:ext>
            </a:extLst>
          </p:cNvPr>
          <p:cNvSpPr>
            <a:spLocks noGrp="1"/>
          </p:cNvSpPr>
          <p:nvPr>
            <p:ph type="sldNum" sz="quarter" idx="11"/>
          </p:nvPr>
        </p:nvSpPr>
        <p:spPr/>
        <p:txBody>
          <a:bodyPr/>
          <a:lstStyle/>
          <a:p>
            <a:fld id="{344369E4-5DE7-46E5-874E-4FD437973785}" type="slidenum">
              <a:rPr lang="en-GB" smtClean="0"/>
              <a:pPr/>
              <a:t>61</a:t>
            </a:fld>
            <a:endParaRPr lang="en-GB" sz="1400" dirty="0"/>
          </a:p>
        </p:txBody>
      </p:sp>
    </p:spTree>
    <p:extLst>
      <p:ext uri="{BB962C8B-B14F-4D97-AF65-F5344CB8AC3E}">
        <p14:creationId xmlns:p14="http://schemas.microsoft.com/office/powerpoint/2010/main" val="401153246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BDF158-37C0-B41B-EE5A-2B5790EC95E3}"/>
              </a:ext>
            </a:extLst>
          </p:cNvPr>
          <p:cNvSpPr>
            <a:spLocks noGrp="1"/>
          </p:cNvSpPr>
          <p:nvPr>
            <p:ph type="title"/>
          </p:nvPr>
        </p:nvSpPr>
        <p:spPr/>
        <p:txBody>
          <a:bodyPr>
            <a:normAutofit fontScale="90000"/>
          </a:bodyPr>
          <a:lstStyle/>
          <a:p>
            <a:r>
              <a:rPr lang="en-GB" dirty="0">
                <a:latin typeface="Arial"/>
                <a:cs typeface="Arial"/>
              </a:rPr>
              <a:t>Recommendations for the use of MVA-BN vaccine during outbreaks and incidents: ring vaccination</a:t>
            </a:r>
            <a:endParaRPr lang="en-GB" dirty="0">
              <a:highlight>
                <a:srgbClr val="FFFF00"/>
              </a:highlight>
            </a:endParaRPr>
          </a:p>
        </p:txBody>
      </p:sp>
      <p:sp>
        <p:nvSpPr>
          <p:cNvPr id="3" name="Content Placeholder 2">
            <a:extLst>
              <a:ext uri="{FF2B5EF4-FFF2-40B4-BE49-F238E27FC236}">
                <a16:creationId xmlns:a16="http://schemas.microsoft.com/office/drawing/2014/main" id="{FDEFC089-010B-25BE-28A7-7A0373EF07A4}"/>
              </a:ext>
            </a:extLst>
          </p:cNvPr>
          <p:cNvSpPr>
            <a:spLocks noGrp="1"/>
          </p:cNvSpPr>
          <p:nvPr>
            <p:ph idx="1"/>
          </p:nvPr>
        </p:nvSpPr>
        <p:spPr>
          <a:xfrm>
            <a:off x="330205" y="1717676"/>
            <a:ext cx="11123857" cy="4532313"/>
          </a:xfrm>
        </p:spPr>
        <p:txBody>
          <a:bodyPr vert="horz" lIns="91440" tIns="45720" rIns="91440" bIns="45720" rtlCol="0" anchor="t">
            <a:normAutofit fontScale="85000" lnSpcReduction="20000"/>
          </a:bodyPr>
          <a:lstStyle/>
          <a:p>
            <a:r>
              <a:rPr lang="en-GB" dirty="0">
                <a:latin typeface="Arial"/>
                <a:cs typeface="Arial"/>
              </a:rPr>
              <a:t>the vaccination strategy may be expanded to include people such as household contacts of individuals who have had significant exposure to clade I MPXV</a:t>
            </a:r>
          </a:p>
          <a:p>
            <a:r>
              <a:rPr lang="en-GB" dirty="0">
                <a:latin typeface="Arial"/>
                <a:cs typeface="Arial"/>
              </a:rPr>
              <a:t>this aims to prevent tertiary cases and further waves of transmission in a population and is known as ‘ring’ vaccination</a:t>
            </a:r>
          </a:p>
          <a:p>
            <a:r>
              <a:rPr lang="en-GB" dirty="0">
                <a:latin typeface="Arial"/>
                <a:cs typeface="Arial"/>
              </a:rPr>
              <a:t>ring vaccination is a mix of pre and post exposure vaccination in a defined network or group</a:t>
            </a:r>
          </a:p>
          <a:p>
            <a:r>
              <a:rPr lang="en-US" sz="2400" dirty="0">
                <a:latin typeface="+mn-lt"/>
                <a:cs typeface="Arial"/>
              </a:rPr>
              <a:t>ring vaccination is a mix of post-exposure and pre-exposure vaccination and is a feasible approach when the incidence remains low. By targeting the wider “ring” in which the case occurred, the strategy aims to prevent tertiary cases and further waves of transmission</a:t>
            </a:r>
          </a:p>
          <a:p>
            <a:endParaRPr lang="en-US" dirty="0">
              <a:latin typeface="Arial"/>
              <a:cs typeface="Arial"/>
            </a:endParaRPr>
          </a:p>
          <a:p>
            <a:pPr marL="0" indent="0">
              <a:buNone/>
            </a:pPr>
            <a:r>
              <a:rPr lang="en-US" dirty="0">
                <a:latin typeface="Arial"/>
                <a:cs typeface="Arial"/>
              </a:rPr>
              <a:t>Populations that may be considered for a ring vaccination approach include:</a:t>
            </a:r>
          </a:p>
          <a:p>
            <a:r>
              <a:rPr lang="en-US" dirty="0">
                <a:latin typeface="Arial"/>
                <a:cs typeface="Arial"/>
              </a:rPr>
              <a:t>members of a sexual network with multiple casual sexual partners</a:t>
            </a:r>
          </a:p>
          <a:p>
            <a:r>
              <a:rPr lang="en-US" dirty="0">
                <a:latin typeface="Arial"/>
                <a:cs typeface="Arial"/>
              </a:rPr>
              <a:t>individuals in on-going regular attendance at venues where close contact is expected (for example schools)</a:t>
            </a:r>
          </a:p>
          <a:p>
            <a:r>
              <a:rPr lang="en-US" dirty="0">
                <a:latin typeface="Arial"/>
                <a:cs typeface="Arial"/>
              </a:rPr>
              <a:t>individuals in congregate closed settings (for example prisons)</a:t>
            </a:r>
          </a:p>
          <a:p>
            <a:r>
              <a:rPr lang="en-US" dirty="0">
                <a:latin typeface="Arial"/>
                <a:cs typeface="Arial"/>
              </a:rPr>
              <a:t>members of a geographically defined area with a documented high risk of exposure. </a:t>
            </a:r>
          </a:p>
          <a:p>
            <a:pPr marL="0" indent="0">
              <a:buNone/>
            </a:pPr>
            <a:endParaRPr lang="en-US" dirty="0"/>
          </a:p>
          <a:p>
            <a:endParaRPr lang="en-GB" dirty="0"/>
          </a:p>
          <a:p>
            <a:pPr marL="0" indent="0">
              <a:buNone/>
            </a:pPr>
            <a:endParaRPr lang="en-GB" dirty="0"/>
          </a:p>
        </p:txBody>
      </p:sp>
      <p:sp>
        <p:nvSpPr>
          <p:cNvPr id="4" name="Footer Placeholder 3">
            <a:extLst>
              <a:ext uri="{FF2B5EF4-FFF2-40B4-BE49-F238E27FC236}">
                <a16:creationId xmlns:a16="http://schemas.microsoft.com/office/drawing/2014/main" id="{95A6BCC9-D21C-C7E0-C59F-0738C05B6C74}"/>
              </a:ext>
            </a:extLst>
          </p:cNvPr>
          <p:cNvSpPr>
            <a:spLocks noGrp="1"/>
          </p:cNvSpPr>
          <p:nvPr>
            <p:ph type="ftr" sz="quarter" idx="10"/>
          </p:nvPr>
        </p:nvSpPr>
        <p:spPr/>
        <p:txBody>
          <a:bodyPr/>
          <a:lstStyle/>
          <a:p>
            <a:r>
              <a:rPr lang="en-US" dirty="0"/>
              <a:t>mpox vaccination programme and the MVA-BN vaccine - response to an outbreak, incident or post-exposure</a:t>
            </a:r>
            <a:endParaRPr lang="en-GB" sz="1400" dirty="0"/>
          </a:p>
        </p:txBody>
      </p:sp>
      <p:sp>
        <p:nvSpPr>
          <p:cNvPr id="5" name="Slide Number Placeholder 4">
            <a:extLst>
              <a:ext uri="{FF2B5EF4-FFF2-40B4-BE49-F238E27FC236}">
                <a16:creationId xmlns:a16="http://schemas.microsoft.com/office/drawing/2014/main" id="{B071809B-069B-3E0A-9951-200016BC224E}"/>
              </a:ext>
            </a:extLst>
          </p:cNvPr>
          <p:cNvSpPr>
            <a:spLocks noGrp="1"/>
          </p:cNvSpPr>
          <p:nvPr>
            <p:ph type="sldNum" sz="quarter" idx="11"/>
          </p:nvPr>
        </p:nvSpPr>
        <p:spPr/>
        <p:txBody>
          <a:bodyPr/>
          <a:lstStyle/>
          <a:p>
            <a:fld id="{344369E4-5DE7-46E5-874E-4FD437973785}" type="slidenum">
              <a:rPr lang="en-GB" smtClean="0"/>
              <a:pPr/>
              <a:t>62</a:t>
            </a:fld>
            <a:endParaRPr lang="en-GB" sz="1400" dirty="0"/>
          </a:p>
        </p:txBody>
      </p:sp>
    </p:spTree>
    <p:extLst>
      <p:ext uri="{BB962C8B-B14F-4D97-AF65-F5344CB8AC3E}">
        <p14:creationId xmlns:p14="http://schemas.microsoft.com/office/powerpoint/2010/main" val="263862418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F4726B-3795-8036-E0DB-01C6AE6E54BE}"/>
              </a:ext>
            </a:extLst>
          </p:cNvPr>
          <p:cNvSpPr>
            <a:spLocks noGrp="1"/>
          </p:cNvSpPr>
          <p:nvPr>
            <p:ph type="title"/>
          </p:nvPr>
        </p:nvSpPr>
        <p:spPr/>
        <p:txBody>
          <a:bodyPr>
            <a:normAutofit fontScale="90000"/>
          </a:bodyPr>
          <a:lstStyle/>
          <a:p>
            <a:r>
              <a:rPr lang="en-GB" dirty="0">
                <a:latin typeface="Arial"/>
                <a:cs typeface="Arial"/>
              </a:rPr>
              <a:t>Vaccination during outbreaks and incidents: determining the response</a:t>
            </a:r>
          </a:p>
        </p:txBody>
      </p:sp>
      <p:sp>
        <p:nvSpPr>
          <p:cNvPr id="3" name="Content Placeholder 2">
            <a:extLst>
              <a:ext uri="{FF2B5EF4-FFF2-40B4-BE49-F238E27FC236}">
                <a16:creationId xmlns:a16="http://schemas.microsoft.com/office/drawing/2014/main" id="{EC4272ED-5DEA-FE04-6B41-0EBB3F381A17}"/>
              </a:ext>
            </a:extLst>
          </p:cNvPr>
          <p:cNvSpPr>
            <a:spLocks noGrp="1"/>
          </p:cNvSpPr>
          <p:nvPr>
            <p:ph idx="1"/>
          </p:nvPr>
        </p:nvSpPr>
        <p:spPr>
          <a:xfrm>
            <a:off x="330206" y="1629508"/>
            <a:ext cx="11392609" cy="4809342"/>
          </a:xfrm>
        </p:spPr>
        <p:txBody>
          <a:bodyPr>
            <a:normAutofit lnSpcReduction="10000"/>
          </a:bodyPr>
          <a:lstStyle/>
          <a:p>
            <a:pPr marL="0" indent="0">
              <a:buNone/>
            </a:pPr>
            <a:r>
              <a:rPr lang="en-US" dirty="0"/>
              <a:t>Following detection of a case or cluster of clade I MPXV, </a:t>
            </a:r>
            <a:r>
              <a:rPr lang="en-GB" dirty="0"/>
              <a:t>the incident management team or health protection team will undertake a risk assessment to determine the most appropriate response option.</a:t>
            </a:r>
          </a:p>
          <a:p>
            <a:r>
              <a:rPr lang="en-US" dirty="0"/>
              <a:t>this will include identifying any wider group that should be offered vaccination and should be based on available epidemiological data and an assessment of whether standard infection control measures (such as self-isolation, contact tracing and monitoring): </a:t>
            </a:r>
          </a:p>
          <a:p>
            <a:pPr lvl="1">
              <a:spcBef>
                <a:spcPts val="1000"/>
              </a:spcBef>
            </a:pPr>
            <a:r>
              <a:rPr lang="en-US" sz="2400" dirty="0"/>
              <a:t>is challenging (for example in pre-school settings) </a:t>
            </a:r>
          </a:p>
          <a:p>
            <a:pPr lvl="1">
              <a:spcBef>
                <a:spcPts val="1000"/>
              </a:spcBef>
            </a:pPr>
            <a:r>
              <a:rPr lang="en-US" sz="2400" dirty="0"/>
              <a:t>are likely to be ineffective (for example where there are multiple unidentified and/or anonymous contacts)</a:t>
            </a:r>
          </a:p>
          <a:p>
            <a:r>
              <a:rPr lang="en-US" dirty="0"/>
              <a:t>where most of the exposed population is vulnerable to severe disease (such as children under 5 years of age), and/or marginalised and less able to access care (such as people experiencing homelessness), the threshold for intervention may be lower</a:t>
            </a:r>
          </a:p>
          <a:p>
            <a:endParaRPr lang="en-US" sz="2600" dirty="0"/>
          </a:p>
        </p:txBody>
      </p:sp>
      <p:sp>
        <p:nvSpPr>
          <p:cNvPr id="4" name="Footer Placeholder 3">
            <a:extLst>
              <a:ext uri="{FF2B5EF4-FFF2-40B4-BE49-F238E27FC236}">
                <a16:creationId xmlns:a16="http://schemas.microsoft.com/office/drawing/2014/main" id="{978DD005-3569-6339-E42A-C6D2153D024D}"/>
              </a:ext>
            </a:extLst>
          </p:cNvPr>
          <p:cNvSpPr>
            <a:spLocks noGrp="1"/>
          </p:cNvSpPr>
          <p:nvPr>
            <p:ph type="ftr" sz="quarter" idx="10"/>
          </p:nvPr>
        </p:nvSpPr>
        <p:spPr/>
        <p:txBody>
          <a:bodyPr/>
          <a:lstStyle/>
          <a:p>
            <a:r>
              <a:rPr lang="en-US" dirty="0"/>
              <a:t>mpox vaccination programme and the MVA-BN vaccine - response to an outbreak, incident or post-exposure</a:t>
            </a:r>
            <a:endParaRPr lang="en-GB" sz="1400" dirty="0"/>
          </a:p>
        </p:txBody>
      </p:sp>
      <p:sp>
        <p:nvSpPr>
          <p:cNvPr id="5" name="Slide Number Placeholder 4">
            <a:extLst>
              <a:ext uri="{FF2B5EF4-FFF2-40B4-BE49-F238E27FC236}">
                <a16:creationId xmlns:a16="http://schemas.microsoft.com/office/drawing/2014/main" id="{3E7CAE1B-7A63-CF60-B8AC-EDA5CAAAA325}"/>
              </a:ext>
            </a:extLst>
          </p:cNvPr>
          <p:cNvSpPr>
            <a:spLocks noGrp="1"/>
          </p:cNvSpPr>
          <p:nvPr>
            <p:ph type="sldNum" sz="quarter" idx="11"/>
          </p:nvPr>
        </p:nvSpPr>
        <p:spPr/>
        <p:txBody>
          <a:bodyPr/>
          <a:lstStyle/>
          <a:p>
            <a:fld id="{344369E4-5DE7-46E5-874E-4FD437973785}" type="slidenum">
              <a:rPr lang="en-GB" smtClean="0"/>
              <a:pPr/>
              <a:t>63</a:t>
            </a:fld>
            <a:endParaRPr lang="en-GB" sz="1400" dirty="0"/>
          </a:p>
        </p:txBody>
      </p:sp>
    </p:spTree>
    <p:extLst>
      <p:ext uri="{BB962C8B-B14F-4D97-AF65-F5344CB8AC3E}">
        <p14:creationId xmlns:p14="http://schemas.microsoft.com/office/powerpoint/2010/main" val="110113519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505F4C-E181-59A5-906C-FCAD33107136}"/>
              </a:ext>
            </a:extLst>
          </p:cNvPr>
          <p:cNvSpPr>
            <a:spLocks noGrp="1"/>
          </p:cNvSpPr>
          <p:nvPr>
            <p:ph type="title"/>
          </p:nvPr>
        </p:nvSpPr>
        <p:spPr/>
        <p:txBody>
          <a:bodyPr>
            <a:noAutofit/>
          </a:bodyPr>
          <a:lstStyle/>
          <a:p>
            <a:r>
              <a:rPr lang="en-GB" sz="3400" dirty="0">
                <a:latin typeface="Arial"/>
                <a:cs typeface="Arial"/>
              </a:rPr>
              <a:t>Recommendations for r</a:t>
            </a:r>
            <a:r>
              <a:rPr lang="en-GB" sz="3600" dirty="0">
                <a:latin typeface="Arial"/>
                <a:cs typeface="Arial"/>
              </a:rPr>
              <a:t>einforcing vaccination</a:t>
            </a:r>
            <a:endParaRPr lang="en-US" sz="3600" dirty="0">
              <a:latin typeface="Arial"/>
              <a:cs typeface="Arial"/>
            </a:endParaRPr>
          </a:p>
        </p:txBody>
      </p:sp>
      <p:sp>
        <p:nvSpPr>
          <p:cNvPr id="3" name="Content Placeholder 2">
            <a:extLst>
              <a:ext uri="{FF2B5EF4-FFF2-40B4-BE49-F238E27FC236}">
                <a16:creationId xmlns:a16="http://schemas.microsoft.com/office/drawing/2014/main" id="{2DA44A13-7731-69B5-0A5C-11EFFB896CE6}"/>
              </a:ext>
            </a:extLst>
          </p:cNvPr>
          <p:cNvSpPr>
            <a:spLocks noGrp="1"/>
          </p:cNvSpPr>
          <p:nvPr>
            <p:ph idx="1"/>
          </p:nvPr>
        </p:nvSpPr>
        <p:spPr>
          <a:xfrm>
            <a:off x="330205" y="1622426"/>
            <a:ext cx="11123857" cy="4351338"/>
          </a:xfrm>
        </p:spPr>
        <p:txBody>
          <a:bodyPr vert="horz" lIns="91440" tIns="45720" rIns="91440" bIns="45720" rtlCol="0" anchor="t">
            <a:noAutofit/>
          </a:bodyPr>
          <a:lstStyle/>
          <a:p>
            <a:pPr marL="0" indent="0">
              <a:buNone/>
            </a:pPr>
            <a:r>
              <a:rPr lang="en-US" sz="1900" dirty="0">
                <a:latin typeface="Arial"/>
                <a:cs typeface="Arial"/>
              </a:rPr>
              <a:t>There is currently insufficient evidence to support routine boosters in immunocompetent individuals. Based on current available evidence, immunocompetent individuals who have previously received a 2-dose course of MVA-BN vaccine, with the second dose given within the past 2 years, no further dose of vaccine after exposure is needed. </a:t>
            </a:r>
            <a:endParaRPr lang="en-US" sz="1900" dirty="0"/>
          </a:p>
          <a:p>
            <a:pPr marL="0" indent="0">
              <a:buNone/>
            </a:pPr>
            <a:endParaRPr lang="en-US" sz="1900" dirty="0">
              <a:latin typeface="Arial"/>
              <a:cs typeface="Arial"/>
            </a:endParaRPr>
          </a:p>
          <a:p>
            <a:pPr marL="0" indent="0">
              <a:buNone/>
            </a:pPr>
            <a:r>
              <a:rPr lang="en-US" sz="1900" dirty="0">
                <a:latin typeface="Arial"/>
                <a:cs typeface="Arial"/>
              </a:rPr>
              <a:t>Until further evidence is available a booster dose may only be considered in limited specific circumstances:</a:t>
            </a:r>
            <a:endParaRPr lang="en-US" sz="1900" dirty="0"/>
          </a:p>
          <a:p>
            <a:r>
              <a:rPr lang="en-US" sz="1900" dirty="0">
                <a:latin typeface="Arial"/>
                <a:cs typeface="Arial"/>
              </a:rPr>
              <a:t>immunocompetent individuals who received their second dose </a:t>
            </a:r>
            <a:r>
              <a:rPr lang="en-US" sz="1900" u="sng" dirty="0">
                <a:latin typeface="Arial"/>
                <a:cs typeface="Arial"/>
              </a:rPr>
              <a:t>more than 2 years ago</a:t>
            </a:r>
            <a:r>
              <a:rPr lang="en-US" sz="1900" dirty="0">
                <a:latin typeface="Arial"/>
                <a:cs typeface="Arial"/>
              </a:rPr>
              <a:t> should be offered a further dose of vaccine </a:t>
            </a:r>
            <a:r>
              <a:rPr lang="en-US" sz="1900" u="sng" dirty="0">
                <a:latin typeface="Arial"/>
                <a:cs typeface="Arial"/>
              </a:rPr>
              <a:t>post-exposure </a:t>
            </a:r>
            <a:r>
              <a:rPr lang="en-US" sz="1900" dirty="0">
                <a:latin typeface="Arial"/>
                <a:cs typeface="Arial"/>
              </a:rPr>
              <a:t> </a:t>
            </a:r>
          </a:p>
          <a:p>
            <a:r>
              <a:rPr lang="en-US" sz="1900" dirty="0">
                <a:latin typeface="Arial"/>
                <a:cs typeface="Arial"/>
              </a:rPr>
              <a:t>a booster dose may be considered for immunocompetent eligible health care workers at ongoing risk whose primary course was completed more than 10 years ago </a:t>
            </a:r>
            <a:endParaRPr lang="en-US" sz="1900" dirty="0"/>
          </a:p>
          <a:p>
            <a:r>
              <a:rPr lang="en-US" sz="1900" dirty="0">
                <a:latin typeface="Arial"/>
                <a:cs typeface="Arial"/>
              </a:rPr>
              <a:t>severely immunosuppressed (as defined in </a:t>
            </a:r>
            <a:r>
              <a:rPr lang="en-GB" sz="1900" dirty="0">
                <a:latin typeface="Arial"/>
                <a:cs typeface="Arial"/>
                <a:hlinkClick r:id="rId2"/>
              </a:rPr>
              <a:t>chapter 28a</a:t>
            </a:r>
            <a:r>
              <a:rPr lang="en-US" sz="1900" dirty="0">
                <a:latin typeface="Arial"/>
                <a:cs typeface="Arial"/>
              </a:rPr>
              <a:t>) individuals eligible for pre-exposure immunisation whose primary course was completed more than 2 years ago. People living with HIV who have a current CD4 count of less than 200 cells/mm3 or who are not virally suppressed, are considered to be severely immunosuppressed</a:t>
            </a:r>
            <a:endParaRPr lang="en-US" sz="1500" dirty="0">
              <a:latin typeface="Arial"/>
              <a:cs typeface="Arial"/>
            </a:endParaRPr>
          </a:p>
          <a:p>
            <a:endParaRPr lang="en-US" dirty="0"/>
          </a:p>
        </p:txBody>
      </p:sp>
      <p:sp>
        <p:nvSpPr>
          <p:cNvPr id="4" name="Footer Placeholder 3">
            <a:extLst>
              <a:ext uri="{FF2B5EF4-FFF2-40B4-BE49-F238E27FC236}">
                <a16:creationId xmlns:a16="http://schemas.microsoft.com/office/drawing/2014/main" id="{21AB6DA4-9AEC-499E-BE0D-264785438067}"/>
              </a:ext>
            </a:extLst>
          </p:cNvPr>
          <p:cNvSpPr>
            <a:spLocks noGrp="1"/>
          </p:cNvSpPr>
          <p:nvPr>
            <p:ph type="ftr" sz="quarter" idx="10"/>
          </p:nvPr>
        </p:nvSpPr>
        <p:spPr/>
        <p:txBody>
          <a:bodyPr/>
          <a:lstStyle/>
          <a:p>
            <a:r>
              <a:rPr lang="en-US" dirty="0"/>
              <a:t>mpox vaccination programme and the MVA-BN vaccine - response to an outbreak, incident or post-exposure</a:t>
            </a:r>
            <a:endParaRPr lang="en-GB" sz="1400" dirty="0"/>
          </a:p>
        </p:txBody>
      </p:sp>
      <p:sp>
        <p:nvSpPr>
          <p:cNvPr id="5" name="Slide Number Placeholder 4">
            <a:extLst>
              <a:ext uri="{FF2B5EF4-FFF2-40B4-BE49-F238E27FC236}">
                <a16:creationId xmlns:a16="http://schemas.microsoft.com/office/drawing/2014/main" id="{6CB44B97-8A24-D0A8-C2C6-22193CBD47AF}"/>
              </a:ext>
            </a:extLst>
          </p:cNvPr>
          <p:cNvSpPr>
            <a:spLocks noGrp="1"/>
          </p:cNvSpPr>
          <p:nvPr>
            <p:ph type="sldNum" sz="quarter" idx="11"/>
          </p:nvPr>
        </p:nvSpPr>
        <p:spPr/>
        <p:txBody>
          <a:bodyPr/>
          <a:lstStyle/>
          <a:p>
            <a:fld id="{344369E4-5DE7-46E5-874E-4FD437973785}" type="slidenum">
              <a:rPr lang="en-GB" smtClean="0"/>
              <a:pPr/>
              <a:t>64</a:t>
            </a:fld>
            <a:endParaRPr lang="en-GB" sz="1400" dirty="0"/>
          </a:p>
        </p:txBody>
      </p:sp>
    </p:spTree>
    <p:extLst>
      <p:ext uri="{BB962C8B-B14F-4D97-AF65-F5344CB8AC3E}">
        <p14:creationId xmlns:p14="http://schemas.microsoft.com/office/powerpoint/2010/main" val="222355706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22CB59-8A07-6D73-4926-A9AC49B84A1E}"/>
              </a:ext>
            </a:extLst>
          </p:cNvPr>
          <p:cNvSpPr>
            <a:spLocks noGrp="1"/>
          </p:cNvSpPr>
          <p:nvPr>
            <p:ph type="ctrTitle"/>
          </p:nvPr>
        </p:nvSpPr>
        <p:spPr/>
        <p:txBody>
          <a:bodyPr/>
          <a:lstStyle/>
          <a:p>
            <a:r>
              <a:rPr lang="en-GB" dirty="0">
                <a:solidFill>
                  <a:schemeClr val="bg1"/>
                </a:solidFill>
                <a:latin typeface="Arial" panose="020B0604020202020204" pitchFamily="34" charset="0"/>
                <a:cs typeface="Arial" panose="020B0604020202020204" pitchFamily="34" charset="0"/>
              </a:rPr>
              <a:t>MVA-BN vaccine precautions, contraindications, considerations and adverse reactions</a:t>
            </a:r>
          </a:p>
        </p:txBody>
      </p:sp>
    </p:spTree>
    <p:extLst>
      <p:ext uri="{BB962C8B-B14F-4D97-AF65-F5344CB8AC3E}">
        <p14:creationId xmlns:p14="http://schemas.microsoft.com/office/powerpoint/2010/main" val="283201366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A03B1C-F4EB-162F-3D2F-89408BD11F79}"/>
              </a:ext>
            </a:extLst>
          </p:cNvPr>
          <p:cNvSpPr>
            <a:spLocks noGrp="1"/>
          </p:cNvSpPr>
          <p:nvPr>
            <p:ph type="title"/>
          </p:nvPr>
        </p:nvSpPr>
        <p:spPr/>
        <p:txBody>
          <a:bodyPr/>
          <a:lstStyle/>
          <a:p>
            <a:r>
              <a:rPr lang="en-GB" dirty="0"/>
              <a:t>Contraindications </a:t>
            </a:r>
            <a:endParaRPr lang="en-US" dirty="0"/>
          </a:p>
        </p:txBody>
      </p:sp>
      <p:sp>
        <p:nvSpPr>
          <p:cNvPr id="3" name="Content Placeholder 2">
            <a:extLst>
              <a:ext uri="{FF2B5EF4-FFF2-40B4-BE49-F238E27FC236}">
                <a16:creationId xmlns:a16="http://schemas.microsoft.com/office/drawing/2014/main" id="{E186172F-E148-7018-8CBE-06F646C20261}"/>
              </a:ext>
            </a:extLst>
          </p:cNvPr>
          <p:cNvSpPr>
            <a:spLocks noGrp="1"/>
          </p:cNvSpPr>
          <p:nvPr>
            <p:ph idx="1"/>
          </p:nvPr>
        </p:nvSpPr>
        <p:spPr/>
        <p:txBody>
          <a:bodyPr vert="horz" lIns="91440" tIns="45720" rIns="91440" bIns="45720" rtlCol="0" anchor="t">
            <a:normAutofit/>
          </a:bodyPr>
          <a:lstStyle/>
          <a:p>
            <a:pPr marL="0" indent="0">
              <a:buNone/>
            </a:pPr>
            <a:r>
              <a:rPr lang="en-US" dirty="0">
                <a:latin typeface="Arial"/>
                <a:cs typeface="Arial"/>
              </a:rPr>
              <a:t>The vaccine should not be routinely given to individuals who: </a:t>
            </a:r>
          </a:p>
          <a:p>
            <a:pPr>
              <a:spcAft>
                <a:spcPts val="0"/>
              </a:spcAft>
            </a:pPr>
            <a:r>
              <a:rPr lang="en-US" dirty="0"/>
              <a:t>have had a confirmed anaphylactic reaction to a previous dose of MVA-BN vaccine or to any component of the vaccine (including trace residues from the manufacturing process such as chicken protein, benzonase, gentamicin and ciprofloxacin)</a:t>
            </a:r>
          </a:p>
        </p:txBody>
      </p:sp>
      <p:sp>
        <p:nvSpPr>
          <p:cNvPr id="4" name="Footer Placeholder 3">
            <a:extLst>
              <a:ext uri="{FF2B5EF4-FFF2-40B4-BE49-F238E27FC236}">
                <a16:creationId xmlns:a16="http://schemas.microsoft.com/office/drawing/2014/main" id="{0F14330C-9DD9-554E-A240-BA7E90601D1D}"/>
              </a:ext>
            </a:extLst>
          </p:cNvPr>
          <p:cNvSpPr>
            <a:spLocks noGrp="1"/>
          </p:cNvSpPr>
          <p:nvPr>
            <p:ph type="ftr" sz="quarter" idx="10"/>
          </p:nvPr>
        </p:nvSpPr>
        <p:spPr/>
        <p:txBody>
          <a:bodyPr/>
          <a:lstStyle/>
          <a:p>
            <a:r>
              <a:rPr lang="en-US" dirty="0"/>
              <a:t>mpox vaccination programme and the MVA-BN vaccine - response to an outbreak, incident or post-exposure</a:t>
            </a:r>
          </a:p>
        </p:txBody>
      </p:sp>
      <p:sp>
        <p:nvSpPr>
          <p:cNvPr id="5" name="Slide Number Placeholder 4">
            <a:extLst>
              <a:ext uri="{FF2B5EF4-FFF2-40B4-BE49-F238E27FC236}">
                <a16:creationId xmlns:a16="http://schemas.microsoft.com/office/drawing/2014/main" id="{AD3A7404-8FC7-9F51-7705-FE1B238310DC}"/>
              </a:ext>
            </a:extLst>
          </p:cNvPr>
          <p:cNvSpPr>
            <a:spLocks noGrp="1"/>
          </p:cNvSpPr>
          <p:nvPr>
            <p:ph type="sldNum" sz="quarter" idx="11"/>
          </p:nvPr>
        </p:nvSpPr>
        <p:spPr/>
        <p:txBody>
          <a:bodyPr/>
          <a:lstStyle/>
          <a:p>
            <a:fld id="{344369E4-5DE7-46E5-874E-4FD437973785}" type="slidenum">
              <a:rPr lang="en-GB" smtClean="0"/>
              <a:pPr/>
              <a:t>66</a:t>
            </a:fld>
            <a:endParaRPr lang="en-GB" sz="1400" dirty="0"/>
          </a:p>
        </p:txBody>
      </p:sp>
    </p:spTree>
    <p:extLst>
      <p:ext uri="{BB962C8B-B14F-4D97-AF65-F5344CB8AC3E}">
        <p14:creationId xmlns:p14="http://schemas.microsoft.com/office/powerpoint/2010/main" val="344663907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A03B1C-F4EB-162F-3D2F-89408BD11F79}"/>
              </a:ext>
            </a:extLst>
          </p:cNvPr>
          <p:cNvSpPr>
            <a:spLocks noGrp="1"/>
          </p:cNvSpPr>
          <p:nvPr>
            <p:ph type="title"/>
          </p:nvPr>
        </p:nvSpPr>
        <p:spPr/>
        <p:txBody>
          <a:bodyPr/>
          <a:lstStyle/>
          <a:p>
            <a:r>
              <a:rPr lang="en-GB" dirty="0"/>
              <a:t>Precautions</a:t>
            </a:r>
            <a:endParaRPr lang="en-US" dirty="0"/>
          </a:p>
        </p:txBody>
      </p:sp>
      <p:sp>
        <p:nvSpPr>
          <p:cNvPr id="3" name="Content Placeholder 2">
            <a:extLst>
              <a:ext uri="{FF2B5EF4-FFF2-40B4-BE49-F238E27FC236}">
                <a16:creationId xmlns:a16="http://schemas.microsoft.com/office/drawing/2014/main" id="{E186172F-E148-7018-8CBE-06F646C20261}"/>
              </a:ext>
            </a:extLst>
          </p:cNvPr>
          <p:cNvSpPr>
            <a:spLocks noGrp="1"/>
          </p:cNvSpPr>
          <p:nvPr>
            <p:ph idx="1"/>
          </p:nvPr>
        </p:nvSpPr>
        <p:spPr/>
        <p:txBody>
          <a:bodyPr vert="horz" lIns="91440" tIns="45720" rIns="91440" bIns="45720" rtlCol="0" anchor="t">
            <a:normAutofit fontScale="92500" lnSpcReduction="20000"/>
          </a:bodyPr>
          <a:lstStyle/>
          <a:p>
            <a:pPr>
              <a:lnSpc>
                <a:spcPct val="110000"/>
              </a:lnSpc>
              <a:spcBef>
                <a:spcPts val="600"/>
              </a:spcBef>
            </a:pPr>
            <a:r>
              <a:rPr lang="en-GB" dirty="0">
                <a:latin typeface="+mn-lt"/>
                <a:cs typeface="Times New Roman"/>
              </a:rPr>
              <a:t>minor illnesses without fever or systemic upset are not valid reasons to postpone immunisation </a:t>
            </a:r>
          </a:p>
          <a:p>
            <a:pPr>
              <a:lnSpc>
                <a:spcPct val="110000"/>
              </a:lnSpc>
              <a:spcBef>
                <a:spcPts val="600"/>
              </a:spcBef>
            </a:pPr>
            <a:r>
              <a:rPr lang="en-GB" dirty="0">
                <a:latin typeface="+mn-lt"/>
                <a:cs typeface="Times New Roman"/>
              </a:rPr>
              <a:t>if an individual is acutely unwell, immunisation may be postponed until they have fully recovered </a:t>
            </a:r>
          </a:p>
          <a:p>
            <a:pPr>
              <a:lnSpc>
                <a:spcPct val="110000"/>
              </a:lnSpc>
              <a:spcBef>
                <a:spcPts val="600"/>
              </a:spcBef>
            </a:pPr>
            <a:r>
              <a:rPr lang="en-GB" dirty="0">
                <a:latin typeface="+mn-lt"/>
                <a:cs typeface="Times New Roman"/>
              </a:rPr>
              <a:t>this is to avoid confusing the differential diagnosis of any acute illness by wrongly attributing any signs or symptoms to the adverse effects of the vaccine </a:t>
            </a:r>
          </a:p>
          <a:p>
            <a:pPr>
              <a:lnSpc>
                <a:spcPct val="110000"/>
              </a:lnSpc>
              <a:spcBef>
                <a:spcPts val="600"/>
              </a:spcBef>
            </a:pPr>
            <a:r>
              <a:rPr lang="en-GB" dirty="0">
                <a:latin typeface="+mn-lt"/>
                <a:cs typeface="Times New Roman"/>
              </a:rPr>
              <a:t>individuals with atopic dermatitis need to be risk assessed prior to vaccination </a:t>
            </a:r>
          </a:p>
          <a:p>
            <a:pPr>
              <a:lnSpc>
                <a:spcPct val="110000"/>
              </a:lnSpc>
              <a:spcBef>
                <a:spcPts val="600"/>
              </a:spcBef>
            </a:pPr>
            <a:r>
              <a:rPr lang="en-GB" dirty="0">
                <a:latin typeface="+mn-lt"/>
                <a:cs typeface="Times New Roman"/>
              </a:rPr>
              <a:t>individuals with a history of keloid scarring or who are immunosuppressed should be offered a 0.5ml SC or IM dose of MVA-BN vaccine in preference to an intradermally administered fractional dose</a:t>
            </a:r>
          </a:p>
          <a:p>
            <a:pPr>
              <a:lnSpc>
                <a:spcPct val="110000"/>
              </a:lnSpc>
              <a:spcBef>
                <a:spcPts val="600"/>
              </a:spcBef>
            </a:pPr>
            <a:r>
              <a:rPr lang="en-GB" dirty="0">
                <a:latin typeface="+mn-lt"/>
                <a:cs typeface="Times New Roman"/>
              </a:rPr>
              <a:t>individuals who are pregnant or breastfeeding should discuss the benefits and risks prior to vaccination</a:t>
            </a:r>
          </a:p>
          <a:p>
            <a:pPr>
              <a:lnSpc>
                <a:spcPct val="110000"/>
              </a:lnSpc>
              <a:spcBef>
                <a:spcPts val="600"/>
              </a:spcBef>
            </a:pPr>
            <a:endParaRPr lang="en-GB" sz="2200" dirty="0"/>
          </a:p>
          <a:p>
            <a:pPr marL="0" indent="0">
              <a:buNone/>
            </a:pPr>
            <a:endParaRPr lang="en-US" dirty="0"/>
          </a:p>
          <a:p>
            <a:endParaRPr lang="en-US" sz="2500" dirty="0"/>
          </a:p>
          <a:p>
            <a:endParaRPr lang="en-US" dirty="0"/>
          </a:p>
        </p:txBody>
      </p:sp>
      <p:sp>
        <p:nvSpPr>
          <p:cNvPr id="4" name="Footer Placeholder 3">
            <a:extLst>
              <a:ext uri="{FF2B5EF4-FFF2-40B4-BE49-F238E27FC236}">
                <a16:creationId xmlns:a16="http://schemas.microsoft.com/office/drawing/2014/main" id="{0F14330C-9DD9-554E-A240-BA7E90601D1D}"/>
              </a:ext>
            </a:extLst>
          </p:cNvPr>
          <p:cNvSpPr>
            <a:spLocks noGrp="1"/>
          </p:cNvSpPr>
          <p:nvPr>
            <p:ph type="ftr" sz="quarter" idx="10"/>
          </p:nvPr>
        </p:nvSpPr>
        <p:spPr/>
        <p:txBody>
          <a:bodyPr/>
          <a:lstStyle/>
          <a:p>
            <a:r>
              <a:rPr lang="en-US" dirty="0"/>
              <a:t>mpox vaccination programme and the MVA-BN vaccine - response to an outbreak, incident or post-exposure</a:t>
            </a:r>
          </a:p>
        </p:txBody>
      </p:sp>
      <p:sp>
        <p:nvSpPr>
          <p:cNvPr id="5" name="Slide Number Placeholder 4">
            <a:extLst>
              <a:ext uri="{FF2B5EF4-FFF2-40B4-BE49-F238E27FC236}">
                <a16:creationId xmlns:a16="http://schemas.microsoft.com/office/drawing/2014/main" id="{AD3A7404-8FC7-9F51-7705-FE1B238310DC}"/>
              </a:ext>
            </a:extLst>
          </p:cNvPr>
          <p:cNvSpPr>
            <a:spLocks noGrp="1"/>
          </p:cNvSpPr>
          <p:nvPr>
            <p:ph type="sldNum" sz="quarter" idx="11"/>
          </p:nvPr>
        </p:nvSpPr>
        <p:spPr/>
        <p:txBody>
          <a:bodyPr/>
          <a:lstStyle/>
          <a:p>
            <a:fld id="{344369E4-5DE7-46E5-874E-4FD437973785}" type="slidenum">
              <a:rPr lang="en-GB" smtClean="0"/>
              <a:pPr/>
              <a:t>67</a:t>
            </a:fld>
            <a:endParaRPr lang="en-GB" sz="1400" dirty="0"/>
          </a:p>
        </p:txBody>
      </p:sp>
    </p:spTree>
    <p:extLst>
      <p:ext uri="{BB962C8B-B14F-4D97-AF65-F5344CB8AC3E}">
        <p14:creationId xmlns:p14="http://schemas.microsoft.com/office/powerpoint/2010/main" val="3903724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A56CF4-BA20-120D-6047-BD718B480075}"/>
              </a:ext>
            </a:extLst>
          </p:cNvPr>
          <p:cNvSpPr>
            <a:spLocks noGrp="1"/>
          </p:cNvSpPr>
          <p:nvPr>
            <p:ph type="title"/>
          </p:nvPr>
        </p:nvSpPr>
        <p:spPr/>
        <p:txBody>
          <a:bodyPr/>
          <a:lstStyle/>
          <a:p>
            <a:r>
              <a:rPr lang="en-GB" dirty="0"/>
              <a:t>Current or previous mpox infection</a:t>
            </a:r>
          </a:p>
        </p:txBody>
      </p:sp>
      <p:sp>
        <p:nvSpPr>
          <p:cNvPr id="3" name="Content Placeholder 2">
            <a:extLst>
              <a:ext uri="{FF2B5EF4-FFF2-40B4-BE49-F238E27FC236}">
                <a16:creationId xmlns:a16="http://schemas.microsoft.com/office/drawing/2014/main" id="{61D22A8A-FF06-F93E-9913-0F991632D8FB}"/>
              </a:ext>
            </a:extLst>
          </p:cNvPr>
          <p:cNvSpPr>
            <a:spLocks noGrp="1"/>
          </p:cNvSpPr>
          <p:nvPr>
            <p:ph idx="1"/>
          </p:nvPr>
        </p:nvSpPr>
        <p:spPr/>
        <p:txBody>
          <a:bodyPr>
            <a:normAutofit lnSpcReduction="10000"/>
          </a:bodyPr>
          <a:lstStyle/>
          <a:p>
            <a:pPr>
              <a:lnSpc>
                <a:spcPct val="100000"/>
              </a:lnSpc>
              <a:spcBef>
                <a:spcPts val="600"/>
              </a:spcBef>
            </a:pPr>
            <a:r>
              <a:rPr lang="en-GB" sz="2400" dirty="0">
                <a:solidFill>
                  <a:srgbClr val="000000"/>
                </a:solidFill>
                <a:latin typeface="+mn-lt"/>
              </a:rPr>
              <a:t>i</a:t>
            </a:r>
            <a:r>
              <a:rPr lang="en-GB" sz="2400" b="0" i="0" dirty="0">
                <a:solidFill>
                  <a:srgbClr val="000000"/>
                </a:solidFill>
                <a:effectLst/>
                <a:latin typeface="+mn-lt"/>
              </a:rPr>
              <a:t>f an individual is acutely unwell with symptoms or signs of possible mpox infection, immunisation should be postponed until they have fully recovered - to reduce the risks of exposing others and to avoid wrongly attributing any signs or symptoms to the adverse effects of the vaccine </a:t>
            </a:r>
          </a:p>
          <a:p>
            <a:pPr>
              <a:lnSpc>
                <a:spcPct val="100000"/>
              </a:lnSpc>
              <a:spcBef>
                <a:spcPts val="600"/>
              </a:spcBef>
            </a:pPr>
            <a:r>
              <a:rPr lang="en-GB" sz="2400" b="0" i="0" dirty="0">
                <a:solidFill>
                  <a:srgbClr val="000000"/>
                </a:solidFill>
                <a:effectLst/>
                <a:latin typeface="+mn-lt"/>
              </a:rPr>
              <a:t>whether prior mpox infection protects against future infection is unclear but based on analogy from smallpox infection and from live smallpox vaccine, it is likely that re-infection will be unusual, particularly in the short term </a:t>
            </a:r>
          </a:p>
          <a:p>
            <a:pPr>
              <a:lnSpc>
                <a:spcPct val="100000"/>
              </a:lnSpc>
              <a:spcBef>
                <a:spcPts val="600"/>
              </a:spcBef>
            </a:pPr>
            <a:r>
              <a:rPr lang="en-GB" sz="2400" b="0" i="0" dirty="0">
                <a:solidFill>
                  <a:srgbClr val="000000"/>
                </a:solidFill>
                <a:effectLst/>
                <a:latin typeface="+mn-lt"/>
              </a:rPr>
              <a:t>although previous mpox infection is not a contra-indication to vaccination, when there is limited vaccine supply, it is recommended that vaccination of confirmed cases is deferred </a:t>
            </a:r>
          </a:p>
          <a:p>
            <a:pPr>
              <a:lnSpc>
                <a:spcPct val="100000"/>
              </a:lnSpc>
              <a:spcBef>
                <a:spcPts val="600"/>
              </a:spcBef>
            </a:pPr>
            <a:r>
              <a:rPr lang="en-GB" sz="2400" b="0" i="0" dirty="0">
                <a:solidFill>
                  <a:srgbClr val="000000"/>
                </a:solidFill>
                <a:effectLst/>
                <a:latin typeface="+mn-lt"/>
              </a:rPr>
              <a:t>if supply allows, vaccination may be considered in those at on-going risk once fully recovered</a:t>
            </a:r>
            <a:endParaRPr lang="en-GB" sz="2400" dirty="0">
              <a:latin typeface="+mn-lt"/>
            </a:endParaRPr>
          </a:p>
          <a:p>
            <a:endParaRPr lang="en-GB" dirty="0"/>
          </a:p>
        </p:txBody>
      </p:sp>
      <p:sp>
        <p:nvSpPr>
          <p:cNvPr id="4" name="Footer Placeholder 3">
            <a:extLst>
              <a:ext uri="{FF2B5EF4-FFF2-40B4-BE49-F238E27FC236}">
                <a16:creationId xmlns:a16="http://schemas.microsoft.com/office/drawing/2014/main" id="{1FC995B1-6D69-76A5-1F26-D66CF6D177A7}"/>
              </a:ext>
            </a:extLst>
          </p:cNvPr>
          <p:cNvSpPr>
            <a:spLocks noGrp="1"/>
          </p:cNvSpPr>
          <p:nvPr>
            <p:ph type="ftr" sz="quarter" idx="10"/>
          </p:nvPr>
        </p:nvSpPr>
        <p:spPr/>
        <p:txBody>
          <a:bodyPr/>
          <a:lstStyle/>
          <a:p>
            <a:r>
              <a:rPr lang="en-US" dirty="0"/>
              <a:t>mpox vaccination programme and the MVA-BN vaccine - response to an outbreak, incident or post-exposure</a:t>
            </a:r>
            <a:endParaRPr lang="en-GB" sz="1400" dirty="0"/>
          </a:p>
        </p:txBody>
      </p:sp>
      <p:sp>
        <p:nvSpPr>
          <p:cNvPr id="5" name="Slide Number Placeholder 4">
            <a:extLst>
              <a:ext uri="{FF2B5EF4-FFF2-40B4-BE49-F238E27FC236}">
                <a16:creationId xmlns:a16="http://schemas.microsoft.com/office/drawing/2014/main" id="{9A52D1A3-C85A-EB47-356C-657902BD00F3}"/>
              </a:ext>
            </a:extLst>
          </p:cNvPr>
          <p:cNvSpPr>
            <a:spLocks noGrp="1"/>
          </p:cNvSpPr>
          <p:nvPr>
            <p:ph type="sldNum" sz="quarter" idx="11"/>
          </p:nvPr>
        </p:nvSpPr>
        <p:spPr/>
        <p:txBody>
          <a:bodyPr/>
          <a:lstStyle/>
          <a:p>
            <a:fld id="{344369E4-5DE7-46E5-874E-4FD437973785}" type="slidenum">
              <a:rPr lang="en-GB" smtClean="0"/>
              <a:pPr/>
              <a:t>68</a:t>
            </a:fld>
            <a:endParaRPr lang="en-GB" sz="1400" dirty="0"/>
          </a:p>
        </p:txBody>
      </p:sp>
    </p:spTree>
    <p:extLst>
      <p:ext uri="{BB962C8B-B14F-4D97-AF65-F5344CB8AC3E}">
        <p14:creationId xmlns:p14="http://schemas.microsoft.com/office/powerpoint/2010/main" val="340712620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F96004-4B54-EA22-CB14-52F907971627}"/>
              </a:ext>
            </a:extLst>
          </p:cNvPr>
          <p:cNvSpPr>
            <a:spLocks noGrp="1"/>
          </p:cNvSpPr>
          <p:nvPr>
            <p:ph type="title"/>
          </p:nvPr>
        </p:nvSpPr>
        <p:spPr/>
        <p:txBody>
          <a:bodyPr/>
          <a:lstStyle/>
          <a:p>
            <a:r>
              <a:rPr lang="en-GB" dirty="0"/>
              <a:t>Children and young people </a:t>
            </a:r>
          </a:p>
        </p:txBody>
      </p:sp>
      <p:sp>
        <p:nvSpPr>
          <p:cNvPr id="3" name="Content Placeholder 2">
            <a:extLst>
              <a:ext uri="{FF2B5EF4-FFF2-40B4-BE49-F238E27FC236}">
                <a16:creationId xmlns:a16="http://schemas.microsoft.com/office/drawing/2014/main" id="{673A67EC-0248-0B0C-67F5-DA210942A702}"/>
              </a:ext>
            </a:extLst>
          </p:cNvPr>
          <p:cNvSpPr>
            <a:spLocks noGrp="1"/>
          </p:cNvSpPr>
          <p:nvPr>
            <p:ph idx="1"/>
          </p:nvPr>
        </p:nvSpPr>
        <p:spPr>
          <a:xfrm>
            <a:off x="330205" y="1713042"/>
            <a:ext cx="11123857" cy="4351338"/>
          </a:xfrm>
        </p:spPr>
        <p:txBody>
          <a:bodyPr vert="horz" lIns="91440" tIns="45720" rIns="91440" bIns="45720" rtlCol="0" anchor="t">
            <a:noAutofit/>
          </a:bodyPr>
          <a:lstStyle/>
          <a:p>
            <a:r>
              <a:rPr lang="en-GB" sz="1650" dirty="0">
                <a:latin typeface="Arial"/>
                <a:cs typeface="Arial"/>
              </a:rPr>
              <a:t>Imvanex® is licensed for use in adults and adolescents aged 12 years and older by the EMA. Jynneos® is licensed by the FDA for use in people aged 18 years and over </a:t>
            </a:r>
            <a:endParaRPr lang="en-US" sz="1650" dirty="0">
              <a:latin typeface="Arial"/>
              <a:cs typeface="Arial"/>
            </a:endParaRPr>
          </a:p>
          <a:p>
            <a:r>
              <a:rPr lang="en-GB" sz="1650" dirty="0">
                <a:latin typeface="Arial"/>
                <a:cs typeface="Arial"/>
              </a:rPr>
              <a:t>vaccines using MVA as a vector have been used in paediatric studies where they have been shown to be effective and have a reassuring side effect profile</a:t>
            </a:r>
          </a:p>
          <a:p>
            <a:r>
              <a:rPr lang="en-GB" sz="1650" dirty="0">
                <a:latin typeface="Arial"/>
                <a:cs typeface="Arial"/>
              </a:rPr>
              <a:t>the MVA-BN vaccine has been given safely to children, including infants, in the UK previously (including 87 English children during the 2022 mpox clade II outbreak) </a:t>
            </a:r>
          </a:p>
          <a:p>
            <a:r>
              <a:rPr lang="en-GB" sz="1650" dirty="0">
                <a:latin typeface="Arial"/>
                <a:cs typeface="Arial"/>
              </a:rPr>
              <a:t>mpox is known to be more serious in young children so the JCVI recommend the use of the MVA-BN vaccine (either Imvanex® or Jynneos®) in all individuals who are eligible, regardless of age. This means MVA-BN vaccine should be given to adolescents, children and babies when indicated as per </a:t>
            </a:r>
            <a:r>
              <a:rPr lang="en-GB" sz="1650" dirty="0">
                <a:solidFill>
                  <a:srgbClr val="0070C0"/>
                </a:solidFill>
                <a:latin typeface="Arial"/>
                <a:cs typeface="Arial"/>
                <a:hlinkClick r:id="rId3">
                  <a:extLst>
                    <a:ext uri="{A12FA001-AC4F-418D-AE19-62706E023703}">
                      <ahyp:hlinkClr xmlns:ahyp="http://schemas.microsoft.com/office/drawing/2018/hyperlinkcolor" val="tx"/>
                    </a:ext>
                  </a:extLst>
                </a:hlinkClick>
              </a:rPr>
              <a:t>the Green Book chapter 29</a:t>
            </a:r>
            <a:endParaRPr lang="en-GB" sz="1650" dirty="0">
              <a:solidFill>
                <a:srgbClr val="0070C0"/>
              </a:solidFill>
              <a:latin typeface="Arial"/>
              <a:cs typeface="Arial"/>
            </a:endParaRPr>
          </a:p>
          <a:p>
            <a:r>
              <a:rPr lang="en-GB" sz="1650" dirty="0">
                <a:latin typeface="Arial"/>
                <a:cs typeface="Arial"/>
              </a:rPr>
              <a:t>administration of MVA-BN vaccine in children and young people is off-label but the </a:t>
            </a:r>
            <a:r>
              <a:rPr lang="en-GB" sz="1650" dirty="0">
                <a:solidFill>
                  <a:srgbClr val="0070C0"/>
                </a:solidFill>
                <a:latin typeface="Arial"/>
                <a:cs typeface="Arial"/>
                <a:hlinkClick r:id="rId4"/>
              </a:rPr>
              <a:t>PGD</a:t>
            </a:r>
            <a:r>
              <a:rPr lang="en-GB" sz="1650" dirty="0">
                <a:solidFill>
                  <a:srgbClr val="0070C0"/>
                </a:solidFill>
                <a:latin typeface="Arial"/>
                <a:cs typeface="Arial"/>
              </a:rPr>
              <a:t> </a:t>
            </a:r>
            <a:r>
              <a:rPr lang="en-GB" sz="1650" dirty="0">
                <a:latin typeface="Arial"/>
                <a:cs typeface="Arial"/>
              </a:rPr>
              <a:t>can still be used as it includes vaccination of eligible individuals regardless of age</a:t>
            </a:r>
          </a:p>
          <a:p>
            <a:r>
              <a:rPr lang="en-GB" sz="1650" dirty="0">
                <a:latin typeface="Arial"/>
                <a:cs typeface="Arial"/>
              </a:rPr>
              <a:t>administration of MVA-BN vaccine in children and young people under 18 years should ideally be through the subcutaneous or intramuscular route as there is no evidence on the use of intradermal fractional doses in children; the exception is where wider vaccination is being offered in a localised outbreak setting and during supply constraints, when intradermal fractional doses may be given</a:t>
            </a:r>
            <a:endParaRPr lang="en-GB" sz="1650" dirty="0"/>
          </a:p>
          <a:p>
            <a:endParaRPr lang="en-GB" dirty="0"/>
          </a:p>
        </p:txBody>
      </p:sp>
      <p:sp>
        <p:nvSpPr>
          <p:cNvPr id="4" name="Footer Placeholder 3">
            <a:extLst>
              <a:ext uri="{FF2B5EF4-FFF2-40B4-BE49-F238E27FC236}">
                <a16:creationId xmlns:a16="http://schemas.microsoft.com/office/drawing/2014/main" id="{E05BAF25-C29E-E1E1-F1F2-6580557B8ED7}"/>
              </a:ext>
            </a:extLst>
          </p:cNvPr>
          <p:cNvSpPr>
            <a:spLocks noGrp="1"/>
          </p:cNvSpPr>
          <p:nvPr>
            <p:ph type="ftr" sz="quarter" idx="10"/>
          </p:nvPr>
        </p:nvSpPr>
        <p:spPr/>
        <p:txBody>
          <a:bodyPr/>
          <a:lstStyle/>
          <a:p>
            <a:r>
              <a:rPr lang="en-US" dirty="0"/>
              <a:t>mpox vaccination programme and the MVA-BN vaccine - response to an outbreak, incident or post-exposure</a:t>
            </a:r>
            <a:endParaRPr lang="en-GB" sz="1400" dirty="0"/>
          </a:p>
        </p:txBody>
      </p:sp>
      <p:sp>
        <p:nvSpPr>
          <p:cNvPr id="5" name="Slide Number Placeholder 4">
            <a:extLst>
              <a:ext uri="{FF2B5EF4-FFF2-40B4-BE49-F238E27FC236}">
                <a16:creationId xmlns:a16="http://schemas.microsoft.com/office/drawing/2014/main" id="{E5359AD9-4CE0-3EC2-7610-06211AFE6AF6}"/>
              </a:ext>
            </a:extLst>
          </p:cNvPr>
          <p:cNvSpPr>
            <a:spLocks noGrp="1"/>
          </p:cNvSpPr>
          <p:nvPr>
            <p:ph type="sldNum" sz="quarter" idx="11"/>
          </p:nvPr>
        </p:nvSpPr>
        <p:spPr/>
        <p:txBody>
          <a:bodyPr/>
          <a:lstStyle/>
          <a:p>
            <a:fld id="{344369E4-5DE7-46E5-874E-4FD437973785}" type="slidenum">
              <a:rPr lang="en-GB" smtClean="0"/>
              <a:pPr/>
              <a:t>69</a:t>
            </a:fld>
            <a:endParaRPr lang="en-GB" sz="1400" dirty="0"/>
          </a:p>
        </p:txBody>
      </p:sp>
    </p:spTree>
    <p:extLst>
      <p:ext uri="{BB962C8B-B14F-4D97-AF65-F5344CB8AC3E}">
        <p14:creationId xmlns:p14="http://schemas.microsoft.com/office/powerpoint/2010/main" val="41713199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BB9385-F2A9-7334-2EA0-3F170F828E8F}"/>
              </a:ext>
            </a:extLst>
          </p:cNvPr>
          <p:cNvSpPr>
            <a:spLocks noGrp="1"/>
          </p:cNvSpPr>
          <p:nvPr>
            <p:ph type="title"/>
          </p:nvPr>
        </p:nvSpPr>
        <p:spPr/>
        <p:txBody>
          <a:bodyPr/>
          <a:lstStyle/>
          <a:p>
            <a:r>
              <a:rPr lang="en-GB" dirty="0"/>
              <a:t>Significant background information continued.</a:t>
            </a:r>
            <a:endParaRPr lang="en-US" dirty="0"/>
          </a:p>
        </p:txBody>
      </p:sp>
      <p:sp>
        <p:nvSpPr>
          <p:cNvPr id="4" name="Footer Placeholder 3">
            <a:extLst>
              <a:ext uri="{FF2B5EF4-FFF2-40B4-BE49-F238E27FC236}">
                <a16:creationId xmlns:a16="http://schemas.microsoft.com/office/drawing/2014/main" id="{B7584B7B-9C5C-A870-D383-20C20E6EFECF}"/>
              </a:ext>
            </a:extLst>
          </p:cNvPr>
          <p:cNvSpPr>
            <a:spLocks noGrp="1"/>
          </p:cNvSpPr>
          <p:nvPr>
            <p:ph type="ftr" sz="quarter" idx="10"/>
          </p:nvPr>
        </p:nvSpPr>
        <p:spPr/>
        <p:txBody>
          <a:bodyPr/>
          <a:lstStyle/>
          <a:p>
            <a:pPr>
              <a:defRPr/>
            </a:pPr>
            <a:r>
              <a:rPr lang="en-US" dirty="0"/>
              <a:t>mpox vaccination programme and the MVA-BN vaccine - response to an outbreak, incident or post-exposure</a:t>
            </a:r>
          </a:p>
        </p:txBody>
      </p:sp>
      <p:sp>
        <p:nvSpPr>
          <p:cNvPr id="5" name="Slide Number Placeholder 4">
            <a:extLst>
              <a:ext uri="{FF2B5EF4-FFF2-40B4-BE49-F238E27FC236}">
                <a16:creationId xmlns:a16="http://schemas.microsoft.com/office/drawing/2014/main" id="{B16773ED-89DA-936A-296F-1A8834E79DE7}"/>
              </a:ext>
            </a:extLst>
          </p:cNvPr>
          <p:cNvSpPr>
            <a:spLocks noGrp="1"/>
          </p:cNvSpPr>
          <p:nvPr>
            <p:ph type="sldNum" sz="quarter" idx="11"/>
          </p:nvPr>
        </p:nvSpPr>
        <p:spPr/>
        <p:txBody>
          <a:bodyPr/>
          <a:lstStyle/>
          <a:p>
            <a:fld id="{344369E4-5DE7-46E5-874E-4FD437973785}" type="slidenum">
              <a:rPr lang="en-GB" smtClean="0"/>
              <a:pPr/>
              <a:t>7</a:t>
            </a:fld>
            <a:endParaRPr lang="en-GB" sz="1400" dirty="0"/>
          </a:p>
        </p:txBody>
      </p:sp>
      <p:sp>
        <p:nvSpPr>
          <p:cNvPr id="6" name="Content Placeholder 2">
            <a:extLst>
              <a:ext uri="{FF2B5EF4-FFF2-40B4-BE49-F238E27FC236}">
                <a16:creationId xmlns:a16="http://schemas.microsoft.com/office/drawing/2014/main" id="{11C61C68-85C8-568D-27F1-863A14BE151F}"/>
              </a:ext>
            </a:extLst>
          </p:cNvPr>
          <p:cNvSpPr>
            <a:spLocks noGrp="1"/>
          </p:cNvSpPr>
          <p:nvPr>
            <p:ph idx="1"/>
          </p:nvPr>
        </p:nvSpPr>
        <p:spPr>
          <a:xfrm>
            <a:off x="330200" y="1774825"/>
            <a:ext cx="11123613" cy="4351338"/>
          </a:xfrm>
        </p:spPr>
        <p:txBody>
          <a:bodyPr vert="horz" lIns="91440" tIns="45720" rIns="91440" bIns="45720" rtlCol="0" anchor="t">
            <a:noAutofit/>
          </a:bodyPr>
          <a:lstStyle/>
          <a:p>
            <a:pPr>
              <a:lnSpc>
                <a:spcPct val="107000"/>
              </a:lnSpc>
              <a:spcAft>
                <a:spcPts val="800"/>
              </a:spcAft>
            </a:pPr>
            <a:r>
              <a:rPr lang="en-GB" sz="1600" kern="100" dirty="0">
                <a:latin typeface="+mn-lt"/>
                <a:ea typeface="Calibri"/>
                <a:cs typeface="Arial"/>
              </a:rPr>
              <a:t>i</a:t>
            </a:r>
            <a:r>
              <a:rPr lang="en-GB" sz="1600" kern="100" dirty="0">
                <a:effectLst/>
                <a:latin typeface="+mn-lt"/>
                <a:ea typeface="Calibri"/>
                <a:cs typeface="Arial"/>
              </a:rPr>
              <a:t>n </a:t>
            </a:r>
            <a:r>
              <a:rPr lang="en-GB" sz="1600" kern="100" dirty="0">
                <a:latin typeface="+mn-lt"/>
                <a:ea typeface="Calibri"/>
                <a:cs typeface="Arial"/>
              </a:rPr>
              <a:t>August</a:t>
            </a:r>
            <a:r>
              <a:rPr lang="en-GB" sz="1600" kern="100" dirty="0">
                <a:effectLst/>
                <a:latin typeface="+mn-lt"/>
                <a:ea typeface="Calibri"/>
                <a:cs typeface="Arial"/>
              </a:rPr>
              <a:t> 2024, a public health emergency of internal concern (PHEIC) was declared </a:t>
            </a:r>
            <a:r>
              <a:rPr lang="en-GB" sz="1600" kern="100" dirty="0">
                <a:latin typeface="+mn-lt"/>
                <a:ea typeface="Calibri"/>
                <a:cs typeface="Arial"/>
              </a:rPr>
              <a:t>by WHO following</a:t>
            </a:r>
            <a:r>
              <a:rPr lang="en-GB" sz="1600" kern="100" dirty="0">
                <a:effectLst/>
                <a:latin typeface="+mn-lt"/>
                <a:ea typeface="Calibri"/>
                <a:cs typeface="Arial"/>
              </a:rPr>
              <a:t> identification of a new clade Ib variant</a:t>
            </a:r>
            <a:r>
              <a:rPr lang="en-GB" sz="1600" kern="100" dirty="0">
                <a:latin typeface="+mn-lt"/>
                <a:ea typeface="Calibri"/>
                <a:cs typeface="Arial"/>
              </a:rPr>
              <a:t>,</a:t>
            </a:r>
            <a:r>
              <a:rPr lang="en-GB" sz="1600" kern="100" dirty="0">
                <a:effectLst/>
                <a:latin typeface="+mn-lt"/>
                <a:ea typeface="Calibri"/>
                <a:cs typeface="Arial"/>
              </a:rPr>
              <a:t> initially in the Democratic Republic of Congo</a:t>
            </a:r>
            <a:r>
              <a:rPr lang="en-GB" sz="1600" kern="100" dirty="0">
                <a:latin typeface="+mn-lt"/>
                <a:ea typeface="Calibri"/>
                <a:cs typeface="Arial"/>
              </a:rPr>
              <a:t>, which</a:t>
            </a:r>
            <a:r>
              <a:rPr lang="en-GB" sz="1600" kern="100" dirty="0">
                <a:effectLst/>
                <a:latin typeface="+mn-lt"/>
                <a:ea typeface="Calibri"/>
                <a:cs typeface="Arial"/>
              </a:rPr>
              <a:t> has spread across the African region with cases seen in areas and demographics (primarily children) not previously seen. Cases have also been reported outside of Africa</a:t>
            </a:r>
            <a:r>
              <a:rPr lang="en-GB" sz="1600" kern="100" dirty="0">
                <a:latin typeface="+mn-lt"/>
                <a:ea typeface="Calibri"/>
                <a:cs typeface="Arial"/>
              </a:rPr>
              <a:t>. To date</a:t>
            </a:r>
            <a:r>
              <a:rPr lang="en-GB" sz="1600" kern="100" dirty="0">
                <a:effectLst/>
                <a:latin typeface="+mn-lt"/>
                <a:ea typeface="Calibri"/>
                <a:cs typeface="Arial"/>
              </a:rPr>
              <a:t> </a:t>
            </a:r>
            <a:r>
              <a:rPr lang="en-GB" sz="1600" kern="100" dirty="0">
                <a:latin typeface="+mn-lt"/>
                <a:ea typeface="Calibri"/>
                <a:cs typeface="Arial"/>
              </a:rPr>
              <a:t>(Dec 24), all clade I cases reported outside of Africa have been associated with travel to affected areas in Africa</a:t>
            </a:r>
          </a:p>
          <a:p>
            <a:pPr>
              <a:lnSpc>
                <a:spcPct val="107000"/>
              </a:lnSpc>
              <a:spcAft>
                <a:spcPts val="800"/>
              </a:spcAft>
            </a:pPr>
            <a:r>
              <a:rPr lang="en-GB" sz="1600" kern="100" dirty="0">
                <a:latin typeface="+mn-lt"/>
                <a:ea typeface="Calibri"/>
                <a:cs typeface="Arial"/>
              </a:rPr>
              <a:t>s</a:t>
            </a:r>
            <a:r>
              <a:rPr lang="en-GB" sz="1600" kern="100" dirty="0">
                <a:effectLst/>
                <a:latin typeface="+mn-lt"/>
                <a:ea typeface="Calibri"/>
                <a:cs typeface="Arial"/>
              </a:rPr>
              <a:t>eparate </a:t>
            </a:r>
            <a:r>
              <a:rPr lang="en-GB" sz="1600" kern="100" dirty="0">
                <a:latin typeface="+mn-lt"/>
                <a:ea typeface="Calibri"/>
                <a:cs typeface="Arial"/>
              </a:rPr>
              <a:t>to a</a:t>
            </a:r>
            <a:r>
              <a:rPr lang="en-GB" sz="1600" kern="100" dirty="0">
                <a:effectLst/>
                <a:latin typeface="+mn-lt"/>
                <a:ea typeface="Calibri"/>
                <a:cs typeface="Arial"/>
              </a:rPr>
              <a:t> </a:t>
            </a:r>
            <a:r>
              <a:rPr lang="en-GB" sz="1600" kern="100" dirty="0">
                <a:latin typeface="+mn-lt"/>
                <a:cs typeface="Arial"/>
              </a:rPr>
              <a:t>routine vaccination programme, identification of </a:t>
            </a:r>
            <a:r>
              <a:rPr lang="en-US" sz="1600" kern="100" dirty="0">
                <a:latin typeface="+mn-lt"/>
                <a:cs typeface="Arial"/>
              </a:rPr>
              <a:t>an imported case of MPXV clade I or a cluster/outbreak of mpox </a:t>
            </a:r>
            <a:r>
              <a:rPr lang="en-GB" sz="1600" kern="100" dirty="0">
                <a:latin typeface="+mn-lt"/>
                <a:cs typeface="Arial"/>
              </a:rPr>
              <a:t>may mean Incident Management </a:t>
            </a:r>
            <a:r>
              <a:rPr lang="en-GB" sz="1600" kern="100" dirty="0">
                <a:effectLst/>
                <a:latin typeface="+mn-lt"/>
                <a:ea typeface="Calibri"/>
                <a:cs typeface="Arial"/>
              </a:rPr>
              <a:t>Teams and/or Health Protection Teams identify individuals or groups who should also be offered vaccination</a:t>
            </a:r>
          </a:p>
          <a:p>
            <a:pPr>
              <a:lnSpc>
                <a:spcPct val="107000"/>
              </a:lnSpc>
              <a:spcAft>
                <a:spcPts val="800"/>
              </a:spcAft>
            </a:pPr>
            <a:r>
              <a:rPr lang="en-GB" sz="1600" kern="100" dirty="0">
                <a:latin typeface="+mn-lt"/>
                <a:ea typeface="Calibri"/>
                <a:cs typeface="Arial"/>
              </a:rPr>
              <a:t>t</a:t>
            </a:r>
            <a:r>
              <a:rPr lang="en-GB" sz="1600" kern="100" dirty="0">
                <a:effectLst/>
                <a:latin typeface="+mn-lt"/>
                <a:ea typeface="Calibri"/>
                <a:cs typeface="Arial"/>
              </a:rPr>
              <a:t>he third-generation smallpox vaccine</a:t>
            </a:r>
            <a:r>
              <a:rPr lang="en-GB" sz="1600" kern="100" dirty="0">
                <a:latin typeface="+mn-lt"/>
                <a:ea typeface="Calibri"/>
                <a:cs typeface="Arial"/>
              </a:rPr>
              <a:t>,</a:t>
            </a:r>
            <a:r>
              <a:rPr lang="en-GB" sz="1600" kern="100" dirty="0">
                <a:effectLst/>
                <a:latin typeface="+mn-lt"/>
                <a:ea typeface="Calibri"/>
                <a:cs typeface="Arial"/>
              </a:rPr>
              <a:t> </a:t>
            </a:r>
            <a:r>
              <a:rPr lang="en-GB" sz="1600" kern="100" dirty="0">
                <a:latin typeface="+mn-lt"/>
                <a:ea typeface="Calibri"/>
                <a:cs typeface="Arial"/>
              </a:rPr>
              <a:t>Modified vaccinia Ankara (</a:t>
            </a:r>
            <a:r>
              <a:rPr lang="en-GB" sz="1600" kern="100" dirty="0">
                <a:effectLst/>
                <a:latin typeface="+mn-lt"/>
                <a:ea typeface="Calibri"/>
                <a:cs typeface="Arial"/>
              </a:rPr>
              <a:t>MVA-BN</a:t>
            </a:r>
            <a:r>
              <a:rPr lang="en-GB" sz="1600" kern="100" dirty="0">
                <a:latin typeface="+mn-lt"/>
                <a:ea typeface="Calibri"/>
                <a:cs typeface="Arial"/>
              </a:rPr>
              <a:t>),</a:t>
            </a:r>
            <a:r>
              <a:rPr lang="en-GB" sz="1600" kern="100" dirty="0">
                <a:effectLst/>
                <a:latin typeface="+mn-lt"/>
                <a:ea typeface="Calibri"/>
                <a:cs typeface="Arial"/>
              </a:rPr>
              <a:t> </a:t>
            </a:r>
            <a:r>
              <a:rPr lang="en-GB" sz="1600" kern="100" dirty="0">
                <a:latin typeface="+mn-lt"/>
                <a:ea typeface="Calibri"/>
                <a:cs typeface="Arial"/>
              </a:rPr>
              <a:t>is </a:t>
            </a:r>
            <a:r>
              <a:rPr lang="en-GB" sz="1600" kern="100" dirty="0">
                <a:effectLst/>
                <a:latin typeface="+mn-lt"/>
                <a:ea typeface="Calibri"/>
                <a:cs typeface="Arial"/>
              </a:rPr>
              <a:t>licensed for use against mpox </a:t>
            </a:r>
          </a:p>
          <a:p>
            <a:pPr>
              <a:lnSpc>
                <a:spcPct val="107000"/>
              </a:lnSpc>
              <a:spcAft>
                <a:spcPts val="800"/>
              </a:spcAft>
            </a:pPr>
            <a:r>
              <a:rPr lang="en-GB" sz="1600" kern="100" dirty="0">
                <a:effectLst/>
                <a:latin typeface="+mn-lt"/>
                <a:ea typeface="Calibri"/>
                <a:cs typeface="Arial"/>
              </a:rPr>
              <a:t>MVA-BN vaccine does not contain smallpox virus and cannot cause/spread smallpox disease or mpox</a:t>
            </a:r>
          </a:p>
          <a:p>
            <a:pPr>
              <a:lnSpc>
                <a:spcPct val="107000"/>
              </a:lnSpc>
              <a:spcAft>
                <a:spcPts val="800"/>
              </a:spcAft>
            </a:pPr>
            <a:r>
              <a:rPr lang="en-GB" sz="1600" kern="100" dirty="0">
                <a:effectLst/>
                <a:latin typeface="+mn-lt"/>
                <a:ea typeface="Calibri"/>
                <a:cs typeface="Arial"/>
              </a:rPr>
              <a:t>ordinarily MVA-BN is administered subcutaneously or off-label intramuscularly; </a:t>
            </a:r>
            <a:r>
              <a:rPr lang="en-GB" sz="1600" kern="100" dirty="0">
                <a:latin typeface="+mn-lt"/>
                <a:ea typeface="Calibri"/>
                <a:cs typeface="Arial"/>
              </a:rPr>
              <a:t>smaller doses (fractional dosing) can be effectively administered via the intradermal route to minimise wastage and during periods of supply constraints</a:t>
            </a:r>
            <a:endParaRPr lang="en-GB" sz="1600" strike="sngStrike" kern="100" dirty="0">
              <a:effectLst/>
              <a:latin typeface="+mn-lt"/>
              <a:ea typeface="Calibri"/>
              <a:cs typeface="Arial"/>
            </a:endParaRPr>
          </a:p>
        </p:txBody>
      </p:sp>
    </p:spTree>
    <p:extLst>
      <p:ext uri="{BB962C8B-B14F-4D97-AF65-F5344CB8AC3E}">
        <p14:creationId xmlns:p14="http://schemas.microsoft.com/office/powerpoint/2010/main" val="66166766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1BE4E-0A53-F2DC-7AD1-1D398F6DE44E}"/>
              </a:ext>
            </a:extLst>
          </p:cNvPr>
          <p:cNvSpPr>
            <a:spLocks noGrp="1"/>
          </p:cNvSpPr>
          <p:nvPr>
            <p:ph type="title"/>
          </p:nvPr>
        </p:nvSpPr>
        <p:spPr/>
        <p:txBody>
          <a:bodyPr/>
          <a:lstStyle/>
          <a:p>
            <a:r>
              <a:rPr lang="en-GB" dirty="0"/>
              <a:t>Pregnancy</a:t>
            </a:r>
          </a:p>
        </p:txBody>
      </p:sp>
      <p:sp>
        <p:nvSpPr>
          <p:cNvPr id="3" name="Content Placeholder 2">
            <a:extLst>
              <a:ext uri="{FF2B5EF4-FFF2-40B4-BE49-F238E27FC236}">
                <a16:creationId xmlns:a16="http://schemas.microsoft.com/office/drawing/2014/main" id="{4EF083E2-7120-80E2-E592-511B245F6BBC}"/>
              </a:ext>
            </a:extLst>
          </p:cNvPr>
          <p:cNvSpPr>
            <a:spLocks noGrp="1"/>
          </p:cNvSpPr>
          <p:nvPr>
            <p:ph idx="1"/>
          </p:nvPr>
        </p:nvSpPr>
        <p:spPr/>
        <p:txBody>
          <a:bodyPr vert="horz" lIns="91440" tIns="45720" rIns="91440" bIns="45720" rtlCol="0" anchor="t">
            <a:normAutofit fontScale="92500" lnSpcReduction="20000"/>
          </a:bodyPr>
          <a:lstStyle/>
          <a:p>
            <a:pPr>
              <a:lnSpc>
                <a:spcPct val="110000"/>
              </a:lnSpc>
              <a:spcBef>
                <a:spcPts val="600"/>
              </a:spcBef>
            </a:pPr>
            <a:r>
              <a:rPr lang="en-GB" sz="2400" dirty="0"/>
              <a:t>MVA-BN vaccine is not contraindicated in pregnancy </a:t>
            </a:r>
          </a:p>
          <a:p>
            <a:pPr>
              <a:lnSpc>
                <a:spcPct val="110000"/>
              </a:lnSpc>
              <a:spcBef>
                <a:spcPts val="600"/>
              </a:spcBef>
            </a:pPr>
            <a:r>
              <a:rPr lang="en-GB" sz="2400" dirty="0"/>
              <a:t>although it has not formally been evaluated in pregnancy, animal studies identified no vaccine related fetal malformations </a:t>
            </a:r>
          </a:p>
          <a:p>
            <a:pPr>
              <a:lnSpc>
                <a:spcPct val="110000"/>
              </a:lnSpc>
              <a:spcBef>
                <a:spcPts val="600"/>
              </a:spcBef>
            </a:pPr>
            <a:r>
              <a:rPr lang="en-GB" sz="2400" dirty="0">
                <a:latin typeface="Arial"/>
                <a:cs typeface="Arial"/>
              </a:rPr>
              <a:t>use of MVA-BN vaccine in pregnant women is limited to fewer than 300 pregnancies but no adverse </a:t>
            </a:r>
            <a:r>
              <a:rPr lang="en-GB" dirty="0">
                <a:latin typeface="Arial"/>
                <a:cs typeface="Arial"/>
              </a:rPr>
              <a:t>effects on</a:t>
            </a:r>
            <a:r>
              <a:rPr lang="en-GB" sz="2400" dirty="0">
                <a:latin typeface="Arial"/>
                <a:cs typeface="Arial"/>
              </a:rPr>
              <a:t> pregnancy were seen</a:t>
            </a:r>
          </a:p>
          <a:p>
            <a:pPr>
              <a:lnSpc>
                <a:spcPct val="110000"/>
              </a:lnSpc>
              <a:spcBef>
                <a:spcPts val="600"/>
              </a:spcBef>
            </a:pPr>
            <a:r>
              <a:rPr lang="en-GB" sz="2400" dirty="0">
                <a:latin typeface="Arial"/>
                <a:cs typeface="Arial"/>
              </a:rPr>
              <a:t>as it is a non-replicating vaccine, there is no theoretical reason for concerns in pregnancy and the adverse events profile would be expected to be similar to that in non-pregnant vaccinees </a:t>
            </a:r>
          </a:p>
          <a:p>
            <a:pPr>
              <a:lnSpc>
                <a:spcPct val="110000"/>
              </a:lnSpc>
              <a:spcBef>
                <a:spcPts val="600"/>
              </a:spcBef>
            </a:pPr>
            <a:r>
              <a:rPr lang="en-GB" sz="2400" dirty="0"/>
              <a:t>whilst it is not routinely recommended for use in pregnancy, any theoretical concern needs to be weighed against the maternal risks from mpox in late pregnancy (such as risk of more severe disease from viral infections in third trimester) and any consequent fetal risks from maternal infection in early pregnancy</a:t>
            </a:r>
          </a:p>
          <a:p>
            <a:endParaRPr lang="en-GB" dirty="0"/>
          </a:p>
        </p:txBody>
      </p:sp>
      <p:sp>
        <p:nvSpPr>
          <p:cNvPr id="4" name="Footer Placeholder 3">
            <a:extLst>
              <a:ext uri="{FF2B5EF4-FFF2-40B4-BE49-F238E27FC236}">
                <a16:creationId xmlns:a16="http://schemas.microsoft.com/office/drawing/2014/main" id="{9785D78D-0297-E919-5202-3C00C5EC3F3B}"/>
              </a:ext>
            </a:extLst>
          </p:cNvPr>
          <p:cNvSpPr>
            <a:spLocks noGrp="1"/>
          </p:cNvSpPr>
          <p:nvPr>
            <p:ph type="ftr" sz="quarter" idx="10"/>
          </p:nvPr>
        </p:nvSpPr>
        <p:spPr/>
        <p:txBody>
          <a:bodyPr/>
          <a:lstStyle/>
          <a:p>
            <a:r>
              <a:rPr lang="en-US" dirty="0"/>
              <a:t>mpox vaccination programme and the MVA-BN vaccine - response to an outbreak, incident or post-exposure</a:t>
            </a:r>
            <a:endParaRPr lang="en-GB" sz="1400" dirty="0"/>
          </a:p>
        </p:txBody>
      </p:sp>
      <p:sp>
        <p:nvSpPr>
          <p:cNvPr id="5" name="Slide Number Placeholder 4">
            <a:extLst>
              <a:ext uri="{FF2B5EF4-FFF2-40B4-BE49-F238E27FC236}">
                <a16:creationId xmlns:a16="http://schemas.microsoft.com/office/drawing/2014/main" id="{223BD13B-EF23-D1D4-45F6-041D182AC006}"/>
              </a:ext>
            </a:extLst>
          </p:cNvPr>
          <p:cNvSpPr>
            <a:spLocks noGrp="1"/>
          </p:cNvSpPr>
          <p:nvPr>
            <p:ph type="sldNum" sz="quarter" idx="11"/>
          </p:nvPr>
        </p:nvSpPr>
        <p:spPr/>
        <p:txBody>
          <a:bodyPr/>
          <a:lstStyle/>
          <a:p>
            <a:fld id="{344369E4-5DE7-46E5-874E-4FD437973785}" type="slidenum">
              <a:rPr lang="en-GB" smtClean="0"/>
              <a:pPr/>
              <a:t>70</a:t>
            </a:fld>
            <a:endParaRPr lang="en-GB" sz="1400" dirty="0"/>
          </a:p>
        </p:txBody>
      </p:sp>
    </p:spTree>
    <p:extLst>
      <p:ext uri="{BB962C8B-B14F-4D97-AF65-F5344CB8AC3E}">
        <p14:creationId xmlns:p14="http://schemas.microsoft.com/office/powerpoint/2010/main" val="341282268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9E8B5C-7EBB-8DD9-75FF-FFF4C59CB1CE}"/>
              </a:ext>
            </a:extLst>
          </p:cNvPr>
          <p:cNvSpPr>
            <a:spLocks noGrp="1"/>
          </p:cNvSpPr>
          <p:nvPr>
            <p:ph type="title"/>
          </p:nvPr>
        </p:nvSpPr>
        <p:spPr/>
        <p:txBody>
          <a:bodyPr/>
          <a:lstStyle/>
          <a:p>
            <a:r>
              <a:rPr lang="en-GB" dirty="0"/>
              <a:t>Breastfeeding</a:t>
            </a:r>
          </a:p>
        </p:txBody>
      </p:sp>
      <p:sp>
        <p:nvSpPr>
          <p:cNvPr id="3" name="Content Placeholder 2">
            <a:extLst>
              <a:ext uri="{FF2B5EF4-FFF2-40B4-BE49-F238E27FC236}">
                <a16:creationId xmlns:a16="http://schemas.microsoft.com/office/drawing/2014/main" id="{76338969-F0EA-79B7-5C60-AD781F158EDF}"/>
              </a:ext>
            </a:extLst>
          </p:cNvPr>
          <p:cNvSpPr>
            <a:spLocks noGrp="1"/>
          </p:cNvSpPr>
          <p:nvPr>
            <p:ph idx="1"/>
          </p:nvPr>
        </p:nvSpPr>
        <p:spPr/>
        <p:txBody>
          <a:bodyPr/>
          <a:lstStyle/>
          <a:p>
            <a:pPr>
              <a:lnSpc>
                <a:spcPct val="100000"/>
              </a:lnSpc>
              <a:spcBef>
                <a:spcPts val="600"/>
              </a:spcBef>
            </a:pPr>
            <a:r>
              <a:rPr lang="en-GB" dirty="0"/>
              <a:t>t</a:t>
            </a:r>
            <a:r>
              <a:rPr lang="en-GB" sz="2400" dirty="0"/>
              <a:t>he MVA-BN vaccine is not contraindicated if breastfeeding </a:t>
            </a:r>
          </a:p>
          <a:p>
            <a:pPr>
              <a:lnSpc>
                <a:spcPct val="100000"/>
              </a:lnSpc>
              <a:spcBef>
                <a:spcPts val="600"/>
              </a:spcBef>
            </a:pPr>
            <a:r>
              <a:rPr lang="en-GB" sz="2400" dirty="0"/>
              <a:t>it is not known whether MVA-BN is excreted in human milk, but this is unlikely as the vaccine virus does not replicate effectively in humans </a:t>
            </a:r>
          </a:p>
          <a:p>
            <a:pPr>
              <a:lnSpc>
                <a:spcPct val="100000"/>
              </a:lnSpc>
              <a:spcBef>
                <a:spcPts val="600"/>
              </a:spcBef>
            </a:pPr>
            <a:r>
              <a:rPr lang="en-GB" sz="2400" dirty="0"/>
              <a:t>individuals who are breastfeeding and have a significant exposure to mpox should therefore be offered vaccination after discussion about the risks of mpox to themselves and to the breast-fed child</a:t>
            </a:r>
          </a:p>
          <a:p>
            <a:endParaRPr lang="en-GB" dirty="0"/>
          </a:p>
        </p:txBody>
      </p:sp>
      <p:sp>
        <p:nvSpPr>
          <p:cNvPr id="4" name="Footer Placeholder 3">
            <a:extLst>
              <a:ext uri="{FF2B5EF4-FFF2-40B4-BE49-F238E27FC236}">
                <a16:creationId xmlns:a16="http://schemas.microsoft.com/office/drawing/2014/main" id="{9A469F75-0CF9-6E2D-0909-94A7D55F6352}"/>
              </a:ext>
            </a:extLst>
          </p:cNvPr>
          <p:cNvSpPr>
            <a:spLocks noGrp="1"/>
          </p:cNvSpPr>
          <p:nvPr>
            <p:ph type="ftr" sz="quarter" idx="10"/>
          </p:nvPr>
        </p:nvSpPr>
        <p:spPr/>
        <p:txBody>
          <a:bodyPr/>
          <a:lstStyle/>
          <a:p>
            <a:r>
              <a:rPr lang="en-US" dirty="0"/>
              <a:t>mpox vaccination programme and the MVA-BN vaccine - response to an outbreak, incident or post-exposure</a:t>
            </a:r>
            <a:endParaRPr lang="en-GB" sz="1400" dirty="0"/>
          </a:p>
        </p:txBody>
      </p:sp>
      <p:sp>
        <p:nvSpPr>
          <p:cNvPr id="5" name="Slide Number Placeholder 4">
            <a:extLst>
              <a:ext uri="{FF2B5EF4-FFF2-40B4-BE49-F238E27FC236}">
                <a16:creationId xmlns:a16="http://schemas.microsoft.com/office/drawing/2014/main" id="{022E0FAA-D6CD-842A-6A35-680CE3B666F5}"/>
              </a:ext>
            </a:extLst>
          </p:cNvPr>
          <p:cNvSpPr>
            <a:spLocks noGrp="1"/>
          </p:cNvSpPr>
          <p:nvPr>
            <p:ph type="sldNum" sz="quarter" idx="11"/>
          </p:nvPr>
        </p:nvSpPr>
        <p:spPr/>
        <p:txBody>
          <a:bodyPr/>
          <a:lstStyle/>
          <a:p>
            <a:fld id="{344369E4-5DE7-46E5-874E-4FD437973785}" type="slidenum">
              <a:rPr lang="en-GB" smtClean="0"/>
              <a:pPr/>
              <a:t>71</a:t>
            </a:fld>
            <a:endParaRPr lang="en-GB" sz="1400" dirty="0"/>
          </a:p>
        </p:txBody>
      </p:sp>
    </p:spTree>
    <p:extLst>
      <p:ext uri="{BB962C8B-B14F-4D97-AF65-F5344CB8AC3E}">
        <p14:creationId xmlns:p14="http://schemas.microsoft.com/office/powerpoint/2010/main" val="421909654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FCD8B8-F82F-C118-5B0B-15A3F7A7EEB3}"/>
              </a:ext>
            </a:extLst>
          </p:cNvPr>
          <p:cNvSpPr>
            <a:spLocks noGrp="1"/>
          </p:cNvSpPr>
          <p:nvPr>
            <p:ph type="title"/>
          </p:nvPr>
        </p:nvSpPr>
        <p:spPr/>
        <p:txBody>
          <a:bodyPr>
            <a:normAutofit fontScale="90000"/>
          </a:bodyPr>
          <a:lstStyle/>
          <a:p>
            <a:r>
              <a:rPr lang="en-GB" dirty="0"/>
              <a:t>Underlying medical conditions – atopic dermatitis</a:t>
            </a:r>
          </a:p>
        </p:txBody>
      </p:sp>
      <p:sp>
        <p:nvSpPr>
          <p:cNvPr id="3" name="Content Placeholder 2">
            <a:extLst>
              <a:ext uri="{FF2B5EF4-FFF2-40B4-BE49-F238E27FC236}">
                <a16:creationId xmlns:a16="http://schemas.microsoft.com/office/drawing/2014/main" id="{12E5DD3E-F172-EB17-C4B4-37CD017D32F8}"/>
              </a:ext>
            </a:extLst>
          </p:cNvPr>
          <p:cNvSpPr>
            <a:spLocks noGrp="1"/>
          </p:cNvSpPr>
          <p:nvPr>
            <p:ph idx="1"/>
          </p:nvPr>
        </p:nvSpPr>
        <p:spPr/>
        <p:txBody>
          <a:bodyPr vert="horz" lIns="91440" tIns="45720" rIns="91440" bIns="45720" rtlCol="0" anchor="t">
            <a:normAutofit/>
          </a:bodyPr>
          <a:lstStyle/>
          <a:p>
            <a:r>
              <a:rPr lang="en-GB" sz="2400" dirty="0">
                <a:latin typeface="Arial"/>
                <a:cs typeface="Arial"/>
              </a:rPr>
              <a:t>individuals with atopic dermatitis are known to have developed more site-associated reactions and generalised symptoms following MVA-BN vaccination </a:t>
            </a:r>
          </a:p>
          <a:p>
            <a:r>
              <a:rPr lang="en-GB" sz="2400" dirty="0">
                <a:latin typeface="Arial"/>
                <a:cs typeface="Arial"/>
              </a:rPr>
              <a:t>individuals in this group therefore need to have an individual risk assessment before being offered vaccination to assess the risk from exposure, the risk of side effects from vaccination and the potential use of alternative preventive interventions</a:t>
            </a:r>
          </a:p>
          <a:p>
            <a:r>
              <a:rPr lang="en-GB" sz="2400" dirty="0">
                <a:solidFill>
                  <a:srgbClr val="000000"/>
                </a:solidFill>
                <a:latin typeface="+mn-lt"/>
                <a:cs typeface="Arial"/>
              </a:rPr>
              <a:t>i</a:t>
            </a:r>
            <a:r>
              <a:rPr lang="en-GB" sz="2400" b="0" i="0" u="none" strike="noStrike" baseline="0" dirty="0">
                <a:solidFill>
                  <a:srgbClr val="000000"/>
                </a:solidFill>
                <a:latin typeface="+mn-lt"/>
                <a:cs typeface="Arial"/>
              </a:rPr>
              <a:t>ndividuals with a history of developing keloid scarring</a:t>
            </a:r>
            <a:r>
              <a:rPr lang="en-GB" dirty="0">
                <a:solidFill>
                  <a:srgbClr val="000000"/>
                </a:solidFill>
                <a:latin typeface="+mn-lt"/>
                <a:cs typeface="Arial"/>
              </a:rPr>
              <a:t> should</a:t>
            </a:r>
            <a:r>
              <a:rPr lang="en-GB" sz="2400" b="0" i="0" u="none" strike="noStrike" baseline="0" dirty="0">
                <a:solidFill>
                  <a:srgbClr val="000000"/>
                </a:solidFill>
                <a:latin typeface="+mn-lt"/>
                <a:cs typeface="Arial"/>
              </a:rPr>
              <a:t> be offered a 0.5ml </a:t>
            </a:r>
            <a:r>
              <a:rPr lang="en-GB" dirty="0">
                <a:solidFill>
                  <a:srgbClr val="000000"/>
                </a:solidFill>
                <a:latin typeface="+mn-lt"/>
                <a:cs typeface="Arial"/>
              </a:rPr>
              <a:t>SC or IM</a:t>
            </a:r>
            <a:r>
              <a:rPr lang="en-GB" sz="2400" b="0" i="0" u="none" strike="noStrike" baseline="0" dirty="0">
                <a:solidFill>
                  <a:srgbClr val="000000"/>
                </a:solidFill>
                <a:latin typeface="+mn-lt"/>
                <a:cs typeface="Arial"/>
              </a:rPr>
              <a:t> dose of MVA-BN in preference to a fractional dose intradermally</a:t>
            </a:r>
            <a:endParaRPr lang="en-GB" sz="2400" dirty="0">
              <a:latin typeface="+mn-lt"/>
              <a:cs typeface="Arial"/>
            </a:endParaRPr>
          </a:p>
          <a:p>
            <a:endParaRPr lang="en-GB" dirty="0"/>
          </a:p>
        </p:txBody>
      </p:sp>
      <p:sp>
        <p:nvSpPr>
          <p:cNvPr id="4" name="Footer Placeholder 3">
            <a:extLst>
              <a:ext uri="{FF2B5EF4-FFF2-40B4-BE49-F238E27FC236}">
                <a16:creationId xmlns:a16="http://schemas.microsoft.com/office/drawing/2014/main" id="{4472F15D-7D22-27F8-F5A4-85F3CECCD8B7}"/>
              </a:ext>
            </a:extLst>
          </p:cNvPr>
          <p:cNvSpPr>
            <a:spLocks noGrp="1"/>
          </p:cNvSpPr>
          <p:nvPr>
            <p:ph type="ftr" sz="quarter" idx="10"/>
          </p:nvPr>
        </p:nvSpPr>
        <p:spPr/>
        <p:txBody>
          <a:bodyPr/>
          <a:lstStyle/>
          <a:p>
            <a:r>
              <a:rPr lang="en-US" dirty="0"/>
              <a:t>mpox vaccination programme and the MVA-BN vaccine - response to an outbreak, incident or post-exposure</a:t>
            </a:r>
            <a:endParaRPr lang="en-GB" sz="1400" dirty="0"/>
          </a:p>
        </p:txBody>
      </p:sp>
      <p:sp>
        <p:nvSpPr>
          <p:cNvPr id="5" name="Slide Number Placeholder 4">
            <a:extLst>
              <a:ext uri="{FF2B5EF4-FFF2-40B4-BE49-F238E27FC236}">
                <a16:creationId xmlns:a16="http://schemas.microsoft.com/office/drawing/2014/main" id="{8494AE70-B9E5-BA42-CE4F-FA5CD3459359}"/>
              </a:ext>
            </a:extLst>
          </p:cNvPr>
          <p:cNvSpPr>
            <a:spLocks noGrp="1"/>
          </p:cNvSpPr>
          <p:nvPr>
            <p:ph type="sldNum" sz="quarter" idx="11"/>
          </p:nvPr>
        </p:nvSpPr>
        <p:spPr/>
        <p:txBody>
          <a:bodyPr/>
          <a:lstStyle/>
          <a:p>
            <a:fld id="{344369E4-5DE7-46E5-874E-4FD437973785}" type="slidenum">
              <a:rPr lang="en-GB" smtClean="0"/>
              <a:pPr/>
              <a:t>72</a:t>
            </a:fld>
            <a:endParaRPr lang="en-GB" sz="1400" dirty="0"/>
          </a:p>
        </p:txBody>
      </p:sp>
    </p:spTree>
    <p:extLst>
      <p:ext uri="{BB962C8B-B14F-4D97-AF65-F5344CB8AC3E}">
        <p14:creationId xmlns:p14="http://schemas.microsoft.com/office/powerpoint/2010/main" val="410145566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7ED46C-868C-C2E0-679D-A1E4E64CECEE}"/>
              </a:ext>
            </a:extLst>
          </p:cNvPr>
          <p:cNvSpPr>
            <a:spLocks noGrp="1"/>
          </p:cNvSpPr>
          <p:nvPr>
            <p:ph type="title"/>
          </p:nvPr>
        </p:nvSpPr>
        <p:spPr/>
        <p:txBody>
          <a:bodyPr>
            <a:normAutofit fontScale="90000"/>
          </a:bodyPr>
          <a:lstStyle/>
          <a:p>
            <a:r>
              <a:rPr lang="en-GB" dirty="0"/>
              <a:t>Underlying medical conditions – immunosuppression, including HIV infection</a:t>
            </a:r>
          </a:p>
        </p:txBody>
      </p:sp>
      <p:sp>
        <p:nvSpPr>
          <p:cNvPr id="3" name="Content Placeholder 2">
            <a:extLst>
              <a:ext uri="{FF2B5EF4-FFF2-40B4-BE49-F238E27FC236}">
                <a16:creationId xmlns:a16="http://schemas.microsoft.com/office/drawing/2014/main" id="{676DEDEB-5F90-EB5D-D8B3-B55F827AAD3D}"/>
              </a:ext>
            </a:extLst>
          </p:cNvPr>
          <p:cNvSpPr>
            <a:spLocks noGrp="1"/>
          </p:cNvSpPr>
          <p:nvPr>
            <p:ph idx="1"/>
          </p:nvPr>
        </p:nvSpPr>
        <p:spPr>
          <a:xfrm>
            <a:off x="330205" y="1695235"/>
            <a:ext cx="11123857" cy="4530903"/>
          </a:xfrm>
        </p:spPr>
        <p:txBody>
          <a:bodyPr vert="horz" lIns="91440" tIns="45720" rIns="91440" bIns="45720" rtlCol="0" anchor="t">
            <a:normAutofit fontScale="85000" lnSpcReduction="20000"/>
          </a:bodyPr>
          <a:lstStyle/>
          <a:p>
            <a:pPr>
              <a:lnSpc>
                <a:spcPct val="100000"/>
              </a:lnSpc>
            </a:pPr>
            <a:r>
              <a:rPr lang="en-GB" sz="2400" dirty="0">
                <a:latin typeface="Arial"/>
                <a:cs typeface="Arial"/>
              </a:rPr>
              <a:t>as MVA-BN</a:t>
            </a:r>
            <a:r>
              <a:rPr lang="en-GB" dirty="0">
                <a:latin typeface="Arial"/>
                <a:cs typeface="Arial"/>
              </a:rPr>
              <a:t> vaccine contains</a:t>
            </a:r>
            <a:r>
              <a:rPr lang="en-GB" sz="2400" dirty="0">
                <a:latin typeface="Arial"/>
                <a:cs typeface="Arial"/>
              </a:rPr>
              <a:t> a replication-defective virus (does not replicate), it is considered safe in those who are immunosuppressed (although the immune response to the vaccine could be reduced in severely immunosuppressed individuals)</a:t>
            </a:r>
          </a:p>
          <a:p>
            <a:pPr>
              <a:lnSpc>
                <a:spcPct val="100000"/>
              </a:lnSpc>
            </a:pPr>
            <a:r>
              <a:rPr lang="en-GB" sz="2400" dirty="0">
                <a:latin typeface="Arial"/>
                <a:cs typeface="Arial"/>
              </a:rPr>
              <a:t>in clinical trials on the use of MVA-BN </a:t>
            </a:r>
            <a:r>
              <a:rPr lang="en-GB" dirty="0">
                <a:latin typeface="Arial"/>
                <a:cs typeface="Arial"/>
              </a:rPr>
              <a:t>vaccine in</a:t>
            </a:r>
            <a:r>
              <a:rPr lang="en-GB" sz="2400" dirty="0">
                <a:latin typeface="Arial"/>
                <a:cs typeface="Arial"/>
              </a:rPr>
              <a:t> immunosuppressed individuals, no increase in adverse events in this group was seen</a:t>
            </a:r>
          </a:p>
          <a:p>
            <a:pPr>
              <a:lnSpc>
                <a:spcPct val="100000"/>
              </a:lnSpc>
            </a:pPr>
            <a:r>
              <a:rPr lang="en-GB" sz="2400" dirty="0">
                <a:latin typeface="Arial"/>
                <a:cs typeface="Arial"/>
              </a:rPr>
              <a:t>MVA-BN vaccine has been demonstrated to be safe in people with HIV infection</a:t>
            </a:r>
          </a:p>
          <a:p>
            <a:pPr>
              <a:lnSpc>
                <a:spcPct val="100000"/>
              </a:lnSpc>
            </a:pPr>
            <a:r>
              <a:rPr lang="en-GB" dirty="0">
                <a:latin typeface="Arial"/>
                <a:cs typeface="Arial"/>
              </a:rPr>
              <a:t>i</a:t>
            </a:r>
            <a:r>
              <a:rPr lang="en-GB" sz="2400" dirty="0">
                <a:latin typeface="Arial"/>
                <a:cs typeface="Arial"/>
              </a:rPr>
              <a:t>ndividuals living with HIV who are virally suppressed and have a CD4 count above 200 cells/mm</a:t>
            </a:r>
            <a:r>
              <a:rPr lang="en-GB" sz="2400" baseline="30000" dirty="0">
                <a:latin typeface="Arial"/>
                <a:cs typeface="Arial"/>
              </a:rPr>
              <a:t>3</a:t>
            </a:r>
            <a:r>
              <a:rPr lang="en-GB" sz="2400" dirty="0">
                <a:latin typeface="Arial"/>
                <a:cs typeface="Arial"/>
              </a:rPr>
              <a:t> are not considered immunosuppressed for the purposes of </a:t>
            </a:r>
            <a:r>
              <a:rPr lang="en-GB" dirty="0">
                <a:latin typeface="Arial"/>
                <a:cs typeface="Arial"/>
              </a:rPr>
              <a:t>this</a:t>
            </a:r>
            <a:r>
              <a:rPr lang="en-GB" sz="2400" dirty="0">
                <a:latin typeface="Arial"/>
                <a:cs typeface="Arial"/>
              </a:rPr>
              <a:t> </a:t>
            </a:r>
            <a:r>
              <a:rPr lang="en-GB" dirty="0">
                <a:latin typeface="Arial"/>
                <a:cs typeface="Arial"/>
              </a:rPr>
              <a:t>vaccination </a:t>
            </a:r>
            <a:r>
              <a:rPr lang="en-GB" sz="2400" dirty="0">
                <a:latin typeface="Arial"/>
                <a:cs typeface="Arial"/>
              </a:rPr>
              <a:t>guidance</a:t>
            </a:r>
          </a:p>
          <a:p>
            <a:pPr>
              <a:lnSpc>
                <a:spcPct val="100000"/>
              </a:lnSpc>
            </a:pPr>
            <a:r>
              <a:rPr lang="en-GB" sz="2400" dirty="0">
                <a:latin typeface="Arial"/>
                <a:cs typeface="Arial"/>
              </a:rPr>
              <a:t>vaccination should proceed in accordance with recommendations as individuals with immunosuppression and HIV are at significant risk of the complications of mpox</a:t>
            </a:r>
          </a:p>
          <a:p>
            <a:pPr>
              <a:lnSpc>
                <a:spcPct val="100000"/>
              </a:lnSpc>
            </a:pPr>
            <a:r>
              <a:rPr lang="en-GB" sz="2400" dirty="0">
                <a:latin typeface="Arial"/>
                <a:cs typeface="Arial"/>
              </a:rPr>
              <a:t>specialist advice on other measures may also be required</a:t>
            </a:r>
          </a:p>
          <a:p>
            <a:pPr>
              <a:lnSpc>
                <a:spcPct val="100000"/>
              </a:lnSpc>
            </a:pPr>
            <a:r>
              <a:rPr lang="en-GB" sz="2400" dirty="0">
                <a:latin typeface="Arial"/>
                <a:cs typeface="Arial"/>
              </a:rPr>
              <a:t>additional doses should be considered for those at ongoing risk of exposure in this group</a:t>
            </a:r>
          </a:p>
          <a:p>
            <a:pPr>
              <a:lnSpc>
                <a:spcPct val="100000"/>
              </a:lnSpc>
            </a:pPr>
            <a:r>
              <a:rPr lang="en-GB" sz="2400" dirty="0">
                <a:latin typeface="Arial"/>
                <a:cs typeface="Arial"/>
              </a:rPr>
              <a:t>as there is no data on intradermal administration in this group, vaccination should be given via the SC or IM routes </a:t>
            </a:r>
          </a:p>
          <a:p>
            <a:endParaRPr lang="en-GB" dirty="0"/>
          </a:p>
        </p:txBody>
      </p:sp>
      <p:sp>
        <p:nvSpPr>
          <p:cNvPr id="4" name="Footer Placeholder 3">
            <a:extLst>
              <a:ext uri="{FF2B5EF4-FFF2-40B4-BE49-F238E27FC236}">
                <a16:creationId xmlns:a16="http://schemas.microsoft.com/office/drawing/2014/main" id="{AB50BDD4-07DB-F1FD-0CA4-91AF54836C3E}"/>
              </a:ext>
            </a:extLst>
          </p:cNvPr>
          <p:cNvSpPr>
            <a:spLocks noGrp="1"/>
          </p:cNvSpPr>
          <p:nvPr>
            <p:ph type="ftr" sz="quarter" idx="10"/>
          </p:nvPr>
        </p:nvSpPr>
        <p:spPr/>
        <p:txBody>
          <a:bodyPr/>
          <a:lstStyle/>
          <a:p>
            <a:r>
              <a:rPr lang="en-US" dirty="0"/>
              <a:t>mpox vaccination programme and the MVA-BN vaccine - response to an outbreak, incident or post-exposure</a:t>
            </a:r>
            <a:endParaRPr lang="en-GB" sz="1400" dirty="0"/>
          </a:p>
        </p:txBody>
      </p:sp>
      <p:sp>
        <p:nvSpPr>
          <p:cNvPr id="5" name="Slide Number Placeholder 4">
            <a:extLst>
              <a:ext uri="{FF2B5EF4-FFF2-40B4-BE49-F238E27FC236}">
                <a16:creationId xmlns:a16="http://schemas.microsoft.com/office/drawing/2014/main" id="{A62E5AE6-B9A6-0C07-398E-565B5B44433A}"/>
              </a:ext>
            </a:extLst>
          </p:cNvPr>
          <p:cNvSpPr>
            <a:spLocks noGrp="1"/>
          </p:cNvSpPr>
          <p:nvPr>
            <p:ph type="sldNum" sz="quarter" idx="11"/>
          </p:nvPr>
        </p:nvSpPr>
        <p:spPr/>
        <p:txBody>
          <a:bodyPr/>
          <a:lstStyle/>
          <a:p>
            <a:fld id="{344369E4-5DE7-46E5-874E-4FD437973785}" type="slidenum">
              <a:rPr lang="en-GB" smtClean="0"/>
              <a:pPr/>
              <a:t>73</a:t>
            </a:fld>
            <a:endParaRPr lang="en-GB" sz="1400" dirty="0"/>
          </a:p>
        </p:txBody>
      </p:sp>
    </p:spTree>
    <p:extLst>
      <p:ext uri="{BB962C8B-B14F-4D97-AF65-F5344CB8AC3E}">
        <p14:creationId xmlns:p14="http://schemas.microsoft.com/office/powerpoint/2010/main" val="37790359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111529-B279-0E2C-56F0-D96CA112F3F0}"/>
              </a:ext>
            </a:extLst>
          </p:cNvPr>
          <p:cNvSpPr>
            <a:spLocks noGrp="1"/>
          </p:cNvSpPr>
          <p:nvPr>
            <p:ph type="title"/>
          </p:nvPr>
        </p:nvSpPr>
        <p:spPr/>
        <p:txBody>
          <a:bodyPr/>
          <a:lstStyle/>
          <a:p>
            <a:r>
              <a:rPr lang="en-GB" dirty="0"/>
              <a:t>Co-administration with other vaccines</a:t>
            </a:r>
          </a:p>
        </p:txBody>
      </p:sp>
      <p:sp>
        <p:nvSpPr>
          <p:cNvPr id="3" name="Content Placeholder 2">
            <a:extLst>
              <a:ext uri="{FF2B5EF4-FFF2-40B4-BE49-F238E27FC236}">
                <a16:creationId xmlns:a16="http://schemas.microsoft.com/office/drawing/2014/main" id="{8115F964-3528-DDFB-CE6F-2C30E59728BF}"/>
              </a:ext>
            </a:extLst>
          </p:cNvPr>
          <p:cNvSpPr>
            <a:spLocks noGrp="1"/>
          </p:cNvSpPr>
          <p:nvPr>
            <p:ph idx="1"/>
          </p:nvPr>
        </p:nvSpPr>
        <p:spPr>
          <a:xfrm>
            <a:off x="330206" y="1514924"/>
            <a:ext cx="11123857" cy="4903759"/>
          </a:xfrm>
        </p:spPr>
        <p:txBody>
          <a:bodyPr>
            <a:normAutofit fontScale="92500" lnSpcReduction="10000"/>
          </a:bodyPr>
          <a:lstStyle/>
          <a:p>
            <a:pPr>
              <a:lnSpc>
                <a:spcPct val="100000"/>
              </a:lnSpc>
              <a:spcBef>
                <a:spcPts val="200"/>
              </a:spcBef>
            </a:pPr>
            <a:r>
              <a:rPr lang="en-GB" sz="2400" b="0" i="0" u="none" strike="noStrike" baseline="0" dirty="0">
                <a:solidFill>
                  <a:srgbClr val="000000"/>
                </a:solidFill>
                <a:latin typeface="+mn-lt"/>
              </a:rPr>
              <a:t>although no data for co-administration of MVA-BN vaccine with other vaccines exists, it is thought that any interference between this vaccine and other vaccines (live and inactivated) is likely to be limited </a:t>
            </a:r>
            <a:endParaRPr lang="en-GB" dirty="0">
              <a:solidFill>
                <a:srgbClr val="000000"/>
              </a:solidFill>
              <a:latin typeface="+mn-lt"/>
            </a:endParaRPr>
          </a:p>
          <a:p>
            <a:pPr>
              <a:lnSpc>
                <a:spcPct val="100000"/>
              </a:lnSpc>
              <a:spcBef>
                <a:spcPts val="200"/>
              </a:spcBef>
            </a:pPr>
            <a:r>
              <a:rPr lang="en-GB" sz="2400" b="0" i="0" u="none" strike="noStrike" baseline="0" dirty="0">
                <a:solidFill>
                  <a:srgbClr val="000000"/>
                </a:solidFill>
                <a:latin typeface="+mn-lt"/>
              </a:rPr>
              <a:t>based on experience with other vaccines, any potential interference is most likely to result in a slightly attenuated (weakened) immune response to one of the vaccines </a:t>
            </a:r>
          </a:p>
          <a:p>
            <a:pPr>
              <a:lnSpc>
                <a:spcPct val="100000"/>
              </a:lnSpc>
              <a:spcBef>
                <a:spcPts val="200"/>
              </a:spcBef>
            </a:pPr>
            <a:r>
              <a:rPr lang="en-GB" sz="2400" b="0" i="0" u="none" strike="noStrike" baseline="0" dirty="0">
                <a:solidFill>
                  <a:srgbClr val="000000"/>
                </a:solidFill>
                <a:latin typeface="+mn-lt"/>
              </a:rPr>
              <a:t>there is no evidence of any safety concerns from giving other vaccines at the same time as the MVA-BN vaccine, (although it may make the attribution of any adverse events more difficult) </a:t>
            </a:r>
            <a:endParaRPr lang="en-GB" sz="2400" dirty="0">
              <a:latin typeface="+mn-lt"/>
            </a:endParaRPr>
          </a:p>
          <a:p>
            <a:pPr>
              <a:lnSpc>
                <a:spcPct val="100000"/>
              </a:lnSpc>
              <a:spcBef>
                <a:spcPts val="200"/>
              </a:spcBef>
            </a:pPr>
            <a:r>
              <a:rPr lang="en-GB" sz="2400" dirty="0">
                <a:latin typeface="+mn-lt"/>
              </a:rPr>
              <a:t>where individuals in an eligible cohort present having recently received one or more inactivated or another live vaccine, MVA-BN vaccination should still be given </a:t>
            </a:r>
          </a:p>
          <a:p>
            <a:pPr>
              <a:lnSpc>
                <a:spcPct val="100000"/>
              </a:lnSpc>
              <a:spcBef>
                <a:spcPts val="200"/>
              </a:spcBef>
            </a:pPr>
            <a:r>
              <a:rPr lang="en-GB" sz="2400" dirty="0">
                <a:latin typeface="+mn-lt"/>
              </a:rPr>
              <a:t>the same applies where MVA-BN vaccination has been received first or where a patient presents requiring 2 or more vaccines</a:t>
            </a:r>
          </a:p>
          <a:p>
            <a:pPr>
              <a:lnSpc>
                <a:spcPct val="100000"/>
              </a:lnSpc>
              <a:spcBef>
                <a:spcPts val="200"/>
              </a:spcBef>
            </a:pPr>
            <a:r>
              <a:rPr lang="en-GB" sz="2400" dirty="0">
                <a:latin typeface="+mn-lt"/>
              </a:rPr>
              <a:t>it is generally better for vaccination with </a:t>
            </a:r>
            <a:r>
              <a:rPr lang="en-GB" sz="2400" b="1" u="sng" dirty="0">
                <a:latin typeface="+mn-lt"/>
              </a:rPr>
              <a:t>all </a:t>
            </a:r>
            <a:r>
              <a:rPr lang="en-GB" sz="2400" dirty="0">
                <a:latin typeface="+mn-lt"/>
              </a:rPr>
              <a:t>required vaccines (including MVA-BN, hepatitis A, hepatitis B and HPV) to proceed to avoid any further delay in protection and to avoid the risk of the individual not returning for a later appointment</a:t>
            </a:r>
          </a:p>
          <a:p>
            <a:endParaRPr lang="en-GB" dirty="0"/>
          </a:p>
        </p:txBody>
      </p:sp>
      <p:sp>
        <p:nvSpPr>
          <p:cNvPr id="4" name="Footer Placeholder 3">
            <a:extLst>
              <a:ext uri="{FF2B5EF4-FFF2-40B4-BE49-F238E27FC236}">
                <a16:creationId xmlns:a16="http://schemas.microsoft.com/office/drawing/2014/main" id="{DEE11F37-F89E-81E4-7BE0-DD3A4EB35B45}"/>
              </a:ext>
            </a:extLst>
          </p:cNvPr>
          <p:cNvSpPr>
            <a:spLocks noGrp="1"/>
          </p:cNvSpPr>
          <p:nvPr>
            <p:ph type="ftr" sz="quarter" idx="10"/>
          </p:nvPr>
        </p:nvSpPr>
        <p:spPr/>
        <p:txBody>
          <a:bodyPr/>
          <a:lstStyle/>
          <a:p>
            <a:r>
              <a:rPr lang="en-US" dirty="0"/>
              <a:t>mpox vaccination programme and the MVA-BN vaccine - response to an outbreak, incident or post-exposure</a:t>
            </a:r>
            <a:endParaRPr lang="en-GB" sz="1400" dirty="0"/>
          </a:p>
        </p:txBody>
      </p:sp>
      <p:sp>
        <p:nvSpPr>
          <p:cNvPr id="5" name="Slide Number Placeholder 4">
            <a:extLst>
              <a:ext uri="{FF2B5EF4-FFF2-40B4-BE49-F238E27FC236}">
                <a16:creationId xmlns:a16="http://schemas.microsoft.com/office/drawing/2014/main" id="{D46DABCC-CD45-F472-6F83-4219D53C2502}"/>
              </a:ext>
            </a:extLst>
          </p:cNvPr>
          <p:cNvSpPr>
            <a:spLocks noGrp="1"/>
          </p:cNvSpPr>
          <p:nvPr>
            <p:ph type="sldNum" sz="quarter" idx="11"/>
          </p:nvPr>
        </p:nvSpPr>
        <p:spPr/>
        <p:txBody>
          <a:bodyPr/>
          <a:lstStyle/>
          <a:p>
            <a:fld id="{344369E4-5DE7-46E5-874E-4FD437973785}" type="slidenum">
              <a:rPr lang="en-GB" smtClean="0"/>
              <a:pPr/>
              <a:t>74</a:t>
            </a:fld>
            <a:endParaRPr lang="en-GB" sz="1400" dirty="0"/>
          </a:p>
        </p:txBody>
      </p:sp>
    </p:spTree>
    <p:extLst>
      <p:ext uri="{BB962C8B-B14F-4D97-AF65-F5344CB8AC3E}">
        <p14:creationId xmlns:p14="http://schemas.microsoft.com/office/powerpoint/2010/main" val="221826363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6FC960-BFF9-C819-C03A-9907532BC72B}"/>
              </a:ext>
            </a:extLst>
          </p:cNvPr>
          <p:cNvSpPr>
            <a:spLocks noGrp="1"/>
          </p:cNvSpPr>
          <p:nvPr>
            <p:ph type="title"/>
          </p:nvPr>
        </p:nvSpPr>
        <p:spPr/>
        <p:txBody>
          <a:bodyPr/>
          <a:lstStyle/>
          <a:p>
            <a:r>
              <a:rPr lang="en-GB" dirty="0"/>
              <a:t>Potential adverse reactions to MVA-BN vaccine</a:t>
            </a:r>
          </a:p>
        </p:txBody>
      </p:sp>
      <p:sp>
        <p:nvSpPr>
          <p:cNvPr id="3" name="Content Placeholder 2">
            <a:extLst>
              <a:ext uri="{FF2B5EF4-FFF2-40B4-BE49-F238E27FC236}">
                <a16:creationId xmlns:a16="http://schemas.microsoft.com/office/drawing/2014/main" id="{E6D35382-C656-1745-7652-28D2AE05B11A}"/>
              </a:ext>
            </a:extLst>
          </p:cNvPr>
          <p:cNvSpPr>
            <a:spLocks noGrp="1"/>
          </p:cNvSpPr>
          <p:nvPr>
            <p:ph idx="1"/>
          </p:nvPr>
        </p:nvSpPr>
        <p:spPr>
          <a:xfrm>
            <a:off x="330205" y="1664413"/>
            <a:ext cx="11123857" cy="4461751"/>
          </a:xfrm>
        </p:spPr>
        <p:txBody>
          <a:bodyPr vert="horz" lIns="91440" tIns="45720" rIns="91440" bIns="45720" rtlCol="0" anchor="t">
            <a:noAutofit/>
          </a:bodyPr>
          <a:lstStyle/>
          <a:p>
            <a:pPr marL="0" indent="0">
              <a:buNone/>
            </a:pPr>
            <a:r>
              <a:rPr lang="en-GB" sz="2000" dirty="0">
                <a:latin typeface="Arial"/>
                <a:cs typeface="Arial"/>
              </a:rPr>
              <a:t>Data from multiple trials shows that MVA-BN vaccine causes less adverse events than the first and second generation smallpox vaccines.</a:t>
            </a:r>
          </a:p>
          <a:p>
            <a:pPr marL="0" indent="0">
              <a:buNone/>
            </a:pPr>
            <a:r>
              <a:rPr lang="en-GB" sz="2000" dirty="0">
                <a:latin typeface="Arial"/>
                <a:cs typeface="Arial"/>
              </a:rPr>
              <a:t>Most common adverse reactions reported in clinical trials (≥1/10):</a:t>
            </a:r>
          </a:p>
          <a:p>
            <a:pPr lvl="1">
              <a:spcBef>
                <a:spcPts val="1000"/>
              </a:spcBef>
            </a:pPr>
            <a:r>
              <a:rPr lang="en-GB" sz="2000" dirty="0">
                <a:latin typeface="Arial"/>
                <a:cs typeface="Arial"/>
              </a:rPr>
              <a:t>headache</a:t>
            </a:r>
          </a:p>
          <a:p>
            <a:pPr lvl="1">
              <a:spcBef>
                <a:spcPts val="1000"/>
              </a:spcBef>
            </a:pPr>
            <a:r>
              <a:rPr lang="en-GB" sz="2000" dirty="0">
                <a:latin typeface="Arial"/>
                <a:cs typeface="Arial"/>
              </a:rPr>
              <a:t>nausea</a:t>
            </a:r>
          </a:p>
          <a:p>
            <a:pPr lvl="1">
              <a:spcBef>
                <a:spcPts val="1000"/>
              </a:spcBef>
            </a:pPr>
            <a:r>
              <a:rPr lang="en-GB" sz="2000" dirty="0">
                <a:latin typeface="Arial"/>
                <a:cs typeface="Arial"/>
              </a:rPr>
              <a:t>myalgia (muscle pain)</a:t>
            </a:r>
          </a:p>
          <a:p>
            <a:pPr lvl="1">
              <a:spcBef>
                <a:spcPts val="1000"/>
              </a:spcBef>
            </a:pPr>
            <a:r>
              <a:rPr lang="en-GB" sz="2000" dirty="0">
                <a:latin typeface="Arial"/>
                <a:cs typeface="Arial"/>
              </a:rPr>
              <a:t>fatigue</a:t>
            </a:r>
          </a:p>
          <a:p>
            <a:pPr lvl="1">
              <a:spcBef>
                <a:spcPts val="1000"/>
              </a:spcBef>
            </a:pPr>
            <a:r>
              <a:rPr lang="en-GB" sz="2000" dirty="0">
                <a:latin typeface="Arial"/>
                <a:cs typeface="Arial"/>
              </a:rPr>
              <a:t>injection site reactions (pain, redness, swelling, hardening and/or itching)</a:t>
            </a:r>
          </a:p>
          <a:p>
            <a:pPr marL="0" indent="0">
              <a:buNone/>
            </a:pPr>
            <a:r>
              <a:rPr lang="en-GB" sz="2000" dirty="0">
                <a:latin typeface="Arial"/>
                <a:cs typeface="Arial"/>
              </a:rPr>
              <a:t>Reactions were mild to moderate in intensity, resolving within 7 days without intervention</a:t>
            </a:r>
          </a:p>
          <a:p>
            <a:pPr marL="0" indent="0">
              <a:buNone/>
            </a:pPr>
            <a:r>
              <a:rPr lang="en-GB" sz="2000" dirty="0">
                <a:latin typeface="Arial"/>
                <a:cs typeface="Arial"/>
              </a:rPr>
              <a:t>Although adverse events such as injection site reactions and influenza-like symptoms are common, serious adverse events are rare.</a:t>
            </a:r>
          </a:p>
        </p:txBody>
      </p:sp>
      <p:sp>
        <p:nvSpPr>
          <p:cNvPr id="4" name="Footer Placeholder 3">
            <a:extLst>
              <a:ext uri="{FF2B5EF4-FFF2-40B4-BE49-F238E27FC236}">
                <a16:creationId xmlns:a16="http://schemas.microsoft.com/office/drawing/2014/main" id="{D2420486-DC12-A86D-ED2D-B96504AB2770}"/>
              </a:ext>
            </a:extLst>
          </p:cNvPr>
          <p:cNvSpPr>
            <a:spLocks noGrp="1"/>
          </p:cNvSpPr>
          <p:nvPr>
            <p:ph type="ftr" sz="quarter" idx="10"/>
          </p:nvPr>
        </p:nvSpPr>
        <p:spPr/>
        <p:txBody>
          <a:bodyPr/>
          <a:lstStyle/>
          <a:p>
            <a:r>
              <a:rPr lang="en-US" dirty="0"/>
              <a:t>mpox vaccination programme and the MVA-BN vaccine - response to an outbreak, incident or post-exposure</a:t>
            </a:r>
            <a:endParaRPr lang="en-GB" sz="1400" dirty="0"/>
          </a:p>
        </p:txBody>
      </p:sp>
      <p:sp>
        <p:nvSpPr>
          <p:cNvPr id="5" name="Slide Number Placeholder 4">
            <a:extLst>
              <a:ext uri="{FF2B5EF4-FFF2-40B4-BE49-F238E27FC236}">
                <a16:creationId xmlns:a16="http://schemas.microsoft.com/office/drawing/2014/main" id="{7FDED23B-4AD1-C551-6CB4-A9B32DB76FB1}"/>
              </a:ext>
            </a:extLst>
          </p:cNvPr>
          <p:cNvSpPr>
            <a:spLocks noGrp="1"/>
          </p:cNvSpPr>
          <p:nvPr>
            <p:ph type="sldNum" sz="quarter" idx="11"/>
          </p:nvPr>
        </p:nvSpPr>
        <p:spPr/>
        <p:txBody>
          <a:bodyPr/>
          <a:lstStyle/>
          <a:p>
            <a:fld id="{344369E4-5DE7-46E5-874E-4FD437973785}" type="slidenum">
              <a:rPr lang="en-GB" smtClean="0"/>
              <a:pPr/>
              <a:t>75</a:t>
            </a:fld>
            <a:endParaRPr lang="en-GB" sz="1400" dirty="0"/>
          </a:p>
        </p:txBody>
      </p:sp>
    </p:spTree>
    <p:extLst>
      <p:ext uri="{BB962C8B-B14F-4D97-AF65-F5344CB8AC3E}">
        <p14:creationId xmlns:p14="http://schemas.microsoft.com/office/powerpoint/2010/main" val="418988637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BF11FE-A5FD-4FFF-B8B0-AD101D8B0689}"/>
              </a:ext>
            </a:extLst>
          </p:cNvPr>
          <p:cNvSpPr>
            <a:spLocks noGrp="1"/>
          </p:cNvSpPr>
          <p:nvPr>
            <p:ph type="title"/>
          </p:nvPr>
        </p:nvSpPr>
        <p:spPr/>
        <p:txBody>
          <a:bodyPr/>
          <a:lstStyle/>
          <a:p>
            <a:r>
              <a:rPr lang="en-GB" dirty="0"/>
              <a:t>Potential adverse reactions to MVA-BN </a:t>
            </a:r>
          </a:p>
        </p:txBody>
      </p:sp>
      <p:graphicFrame>
        <p:nvGraphicFramePr>
          <p:cNvPr id="6" name="Table 6">
            <a:extLst>
              <a:ext uri="{FF2B5EF4-FFF2-40B4-BE49-F238E27FC236}">
                <a16:creationId xmlns:a16="http://schemas.microsoft.com/office/drawing/2014/main" id="{4B43F5D9-A6CA-422C-96FE-BA5991510271}"/>
              </a:ext>
            </a:extLst>
          </p:cNvPr>
          <p:cNvGraphicFramePr>
            <a:graphicFrameLocks noGrp="1"/>
          </p:cNvGraphicFramePr>
          <p:nvPr>
            <p:ph idx="1"/>
            <p:extLst>
              <p:ext uri="{D42A27DB-BD31-4B8C-83A1-F6EECF244321}">
                <p14:modId xmlns:p14="http://schemas.microsoft.com/office/powerpoint/2010/main" val="263047469"/>
              </p:ext>
            </p:extLst>
          </p:nvPr>
        </p:nvGraphicFramePr>
        <p:xfrm>
          <a:off x="221064" y="1576930"/>
          <a:ext cx="10946945" cy="4680727"/>
        </p:xfrm>
        <a:graphic>
          <a:graphicData uri="http://schemas.openxmlformats.org/drawingml/2006/table">
            <a:tbl>
              <a:tblPr firstRow="1" bandRow="1">
                <a:tableStyleId>{5C22544A-7EE6-4342-B048-85BDC9FD1C3A}</a:tableStyleId>
              </a:tblPr>
              <a:tblGrid>
                <a:gridCol w="2748580">
                  <a:extLst>
                    <a:ext uri="{9D8B030D-6E8A-4147-A177-3AD203B41FA5}">
                      <a16:colId xmlns:a16="http://schemas.microsoft.com/office/drawing/2014/main" val="2140074619"/>
                    </a:ext>
                  </a:extLst>
                </a:gridCol>
                <a:gridCol w="2728093">
                  <a:extLst>
                    <a:ext uri="{9D8B030D-6E8A-4147-A177-3AD203B41FA5}">
                      <a16:colId xmlns:a16="http://schemas.microsoft.com/office/drawing/2014/main" val="1547688840"/>
                    </a:ext>
                  </a:extLst>
                </a:gridCol>
                <a:gridCol w="2735136">
                  <a:extLst>
                    <a:ext uri="{9D8B030D-6E8A-4147-A177-3AD203B41FA5}">
                      <a16:colId xmlns:a16="http://schemas.microsoft.com/office/drawing/2014/main" val="2835668271"/>
                    </a:ext>
                  </a:extLst>
                </a:gridCol>
                <a:gridCol w="2735136">
                  <a:extLst>
                    <a:ext uri="{9D8B030D-6E8A-4147-A177-3AD203B41FA5}">
                      <a16:colId xmlns:a16="http://schemas.microsoft.com/office/drawing/2014/main" val="1553699969"/>
                    </a:ext>
                  </a:extLst>
                </a:gridCol>
              </a:tblGrid>
              <a:tr h="511381">
                <a:tc>
                  <a:txBody>
                    <a:bodyPr/>
                    <a:lstStyle/>
                    <a:p>
                      <a:r>
                        <a:rPr lang="en-GB" sz="1200" dirty="0">
                          <a:solidFill>
                            <a:schemeClr val="tx1"/>
                          </a:solidFill>
                        </a:rPr>
                        <a:t>Very common (may affect more than 1 in 10 people)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en-GB" sz="1200" dirty="0">
                          <a:solidFill>
                            <a:schemeClr val="tx1"/>
                          </a:solidFill>
                        </a:rPr>
                        <a:t>Common (may affect up to 1 in 10 people)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en-GB" sz="1200" dirty="0">
                          <a:solidFill>
                            <a:schemeClr val="tx1"/>
                          </a:solidFill>
                        </a:rPr>
                        <a:t>Uncommon (may affect up to 1 in 100 people)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en-GB" sz="1200" dirty="0">
                          <a:solidFill>
                            <a:schemeClr val="tx1"/>
                          </a:solidFill>
                        </a:rPr>
                        <a:t>Rare (may affect up to 1 in 1000 people)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136672753"/>
                  </a:ext>
                </a:extLst>
              </a:tr>
              <a:tr h="376875">
                <a:tc>
                  <a:txBody>
                    <a:bodyPr/>
                    <a:lstStyle/>
                    <a:p>
                      <a:r>
                        <a:rPr lang="en-GB" sz="1000" dirty="0"/>
                        <a:t>headache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000" dirty="0"/>
                        <a:t>chills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000" dirty="0"/>
                        <a:t>nose and throat infection, upper respiratory tract infection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000" dirty="0"/>
                        <a:t>sinus infection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17583178"/>
                  </a:ext>
                </a:extLst>
              </a:tr>
              <a:tr h="376875">
                <a:tc>
                  <a:txBody>
                    <a:bodyPr/>
                    <a:lstStyle/>
                    <a:p>
                      <a:r>
                        <a:rPr lang="en-GB" sz="1000" dirty="0"/>
                        <a:t>aching muscles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000" dirty="0"/>
                        <a:t>fever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000" dirty="0"/>
                        <a:t>swollen lymph nodes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t>underarm swelling, pain in the armpit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t>influenza-like illness</a:t>
                      </a:r>
                    </a:p>
                    <a:p>
                      <a:endParaRPr lang="en-GB"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64274102"/>
                  </a:ext>
                </a:extLst>
              </a:tr>
              <a:tr h="278637">
                <a:tc>
                  <a:txBody>
                    <a:bodyPr/>
                    <a:lstStyle/>
                    <a:p>
                      <a:r>
                        <a:rPr lang="en-GB" sz="1000" dirty="0"/>
                        <a:t>feeling sick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000" dirty="0"/>
                        <a:t>joint pain, pain in extremities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000" dirty="0"/>
                        <a:t>abnormal sleep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t>hives (nettle rash)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69567710"/>
                  </a:ext>
                </a:extLst>
              </a:tr>
              <a:tr h="278637">
                <a:tc>
                  <a:txBody>
                    <a:bodyPr/>
                    <a:lstStyle/>
                    <a:p>
                      <a:r>
                        <a:rPr lang="en-GB" sz="1000" dirty="0"/>
                        <a:t>tiredness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000" dirty="0"/>
                        <a:t>loss of appetite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000" dirty="0"/>
                        <a:t>dizziness, abnormal skin sensations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t>skin discolouration, bruising, lump</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39361653"/>
                  </a:ext>
                </a:extLst>
              </a:tr>
              <a:tr h="376875">
                <a:tc rowSpan="4">
                  <a:txBody>
                    <a:bodyPr/>
                    <a:lstStyle/>
                    <a:p>
                      <a:r>
                        <a:rPr lang="en-GB" sz="1000" dirty="0"/>
                        <a:t>pain, redness, swelling, hardness or itching at the injection site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4">
                  <a:txBody>
                    <a:bodyPr/>
                    <a:lstStyle/>
                    <a:p>
                      <a:r>
                        <a:rPr lang="en-GB" sz="1000" dirty="0"/>
                        <a:t>discolouration, bruising or warmth at the injection site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000" dirty="0"/>
                        <a:t>muscle stiffness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t>sweating and night sweats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90999941"/>
                  </a:ext>
                </a:extLst>
              </a:tr>
              <a:tr h="278637">
                <a:tc vMerge="1">
                  <a:txBody>
                    <a:bodyPr/>
                    <a:lstStyle/>
                    <a:p>
                      <a:endParaRPr lang="en-GB" sz="10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GB" sz="10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000" dirty="0"/>
                        <a:t>sore throat, runny nose, cough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t>muscle cramps, pain and weakness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07800110"/>
                  </a:ext>
                </a:extLst>
              </a:tr>
              <a:tr h="376875">
                <a:tc vMerge="1">
                  <a:txBody>
                    <a:bodyPr/>
                    <a:lstStyle/>
                    <a:p>
                      <a:endParaRPr lang="en-GB" sz="10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GB" sz="10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000" dirty="0"/>
                        <a:t>diarrhoea, vomiting, abdominal pain, dry mouth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t>swelling of the ankles, feet, fingers, face, mouth and throat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7368606"/>
                  </a:ext>
                </a:extLst>
              </a:tr>
              <a:tr h="1681441">
                <a:tc vMerge="1">
                  <a:txBody>
                    <a:bodyPr/>
                    <a:lstStyle/>
                    <a:p>
                      <a:endParaRPr lang="en-GB" sz="10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GB" sz="10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000" dirty="0"/>
                        <a:t>rash, itch, skin inflammation, skin discolouration, bruising</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t>flushing, feeling unwell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t>chest pain</a:t>
                      </a:r>
                    </a:p>
                    <a:p>
                      <a:endParaRPr lang="en-GB"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000" dirty="0"/>
                        <a:t>faster heart beat </a:t>
                      </a:r>
                    </a:p>
                    <a:p>
                      <a:r>
                        <a:rPr lang="en-GB" sz="1000" dirty="0"/>
                        <a:t>back, neck, abdominal pain</a:t>
                      </a:r>
                    </a:p>
                    <a:p>
                      <a:r>
                        <a:rPr lang="en-GB" sz="1000" dirty="0"/>
                        <a:t>ear and throat ache</a:t>
                      </a:r>
                    </a:p>
                    <a:p>
                      <a:r>
                        <a:rPr lang="en-GB" sz="1000" dirty="0"/>
                        <a:t>dry mouth</a:t>
                      </a:r>
                    </a:p>
                    <a:p>
                      <a:r>
                        <a:rPr lang="en-GB" sz="1000" dirty="0"/>
                        <a:t>spinning sensation (vertigo) </a:t>
                      </a:r>
                    </a:p>
                    <a:p>
                      <a:r>
                        <a:rPr lang="en-GB" sz="1000" dirty="0"/>
                        <a:t>migraine </a:t>
                      </a:r>
                    </a:p>
                    <a:p>
                      <a:r>
                        <a:rPr lang="en-GB" sz="1000" dirty="0"/>
                        <a:t>nerve disorder causing weakness, tingling or numbness, drowsiness blisters at injection site  </a:t>
                      </a:r>
                    </a:p>
                    <a:p>
                      <a:r>
                        <a:rPr lang="en-GB" sz="1000" dirty="0"/>
                        <a:t>weakness, feeling unwell </a:t>
                      </a:r>
                    </a:p>
                    <a:p>
                      <a:r>
                        <a:rPr lang="en-GB" sz="1000" dirty="0"/>
                        <a:t>pink eye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22883276"/>
                  </a:ext>
                </a:extLst>
              </a:tr>
            </a:tbl>
          </a:graphicData>
        </a:graphic>
      </p:graphicFrame>
      <p:sp>
        <p:nvSpPr>
          <p:cNvPr id="4" name="Footer Placeholder 3">
            <a:extLst>
              <a:ext uri="{FF2B5EF4-FFF2-40B4-BE49-F238E27FC236}">
                <a16:creationId xmlns:a16="http://schemas.microsoft.com/office/drawing/2014/main" id="{C4FB847A-8825-474E-B793-40FE25916BE7}"/>
              </a:ext>
            </a:extLst>
          </p:cNvPr>
          <p:cNvSpPr>
            <a:spLocks noGrp="1"/>
          </p:cNvSpPr>
          <p:nvPr>
            <p:ph type="ftr" sz="quarter" idx="10"/>
          </p:nvPr>
        </p:nvSpPr>
        <p:spPr/>
        <p:txBody>
          <a:bodyPr/>
          <a:lstStyle/>
          <a:p>
            <a:r>
              <a:rPr lang="en-US" dirty="0"/>
              <a:t>mpox vaccination programme and the MVA-BN vaccine - response to an outbreak, incident or post-exposure</a:t>
            </a:r>
            <a:endParaRPr lang="en-GB" sz="1400" dirty="0"/>
          </a:p>
        </p:txBody>
      </p:sp>
      <p:sp>
        <p:nvSpPr>
          <p:cNvPr id="5" name="Slide Number Placeholder 4">
            <a:extLst>
              <a:ext uri="{FF2B5EF4-FFF2-40B4-BE49-F238E27FC236}">
                <a16:creationId xmlns:a16="http://schemas.microsoft.com/office/drawing/2014/main" id="{5F51468A-26F3-424B-A49D-01EE5D3B0F89}"/>
              </a:ext>
            </a:extLst>
          </p:cNvPr>
          <p:cNvSpPr>
            <a:spLocks noGrp="1"/>
          </p:cNvSpPr>
          <p:nvPr>
            <p:ph type="sldNum" sz="quarter" idx="11"/>
          </p:nvPr>
        </p:nvSpPr>
        <p:spPr/>
        <p:txBody>
          <a:bodyPr/>
          <a:lstStyle/>
          <a:p>
            <a:fld id="{344369E4-5DE7-46E5-874E-4FD437973785}" type="slidenum">
              <a:rPr lang="en-GB" smtClean="0"/>
              <a:pPr/>
              <a:t>76</a:t>
            </a:fld>
            <a:endParaRPr lang="en-GB" sz="1400" dirty="0"/>
          </a:p>
        </p:txBody>
      </p:sp>
    </p:spTree>
    <p:extLst>
      <p:ext uri="{BB962C8B-B14F-4D97-AF65-F5344CB8AC3E}">
        <p14:creationId xmlns:p14="http://schemas.microsoft.com/office/powerpoint/2010/main" val="292715535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CAAFC7-1809-B930-339D-C9C70A04A3BB}"/>
              </a:ext>
            </a:extLst>
          </p:cNvPr>
          <p:cNvSpPr>
            <a:spLocks noGrp="1"/>
          </p:cNvSpPr>
          <p:nvPr>
            <p:ph type="title"/>
          </p:nvPr>
        </p:nvSpPr>
        <p:spPr/>
        <p:txBody>
          <a:bodyPr>
            <a:normAutofit fontScale="90000"/>
          </a:bodyPr>
          <a:lstStyle/>
          <a:p>
            <a:r>
              <a:rPr lang="en-GB" dirty="0"/>
              <a:t>Potential adverse reactions after intradermal vaccination using MVA-BN vaccine</a:t>
            </a:r>
          </a:p>
        </p:txBody>
      </p:sp>
      <p:sp>
        <p:nvSpPr>
          <p:cNvPr id="3" name="Content Placeholder 2">
            <a:extLst>
              <a:ext uri="{FF2B5EF4-FFF2-40B4-BE49-F238E27FC236}">
                <a16:creationId xmlns:a16="http://schemas.microsoft.com/office/drawing/2014/main" id="{D1DDCFDC-3371-C88E-850A-4B83451E4B1F}"/>
              </a:ext>
            </a:extLst>
          </p:cNvPr>
          <p:cNvSpPr>
            <a:spLocks noGrp="1"/>
          </p:cNvSpPr>
          <p:nvPr>
            <p:ph idx="1"/>
          </p:nvPr>
        </p:nvSpPr>
        <p:spPr/>
        <p:txBody>
          <a:bodyPr/>
          <a:lstStyle/>
          <a:p>
            <a:pPr marL="0" indent="0">
              <a:buNone/>
            </a:pPr>
            <a:r>
              <a:rPr lang="en-GB" dirty="0">
                <a:solidFill>
                  <a:srgbClr val="000000"/>
                </a:solidFill>
                <a:latin typeface="+mn-lt"/>
              </a:rPr>
              <a:t>Clinical studies of intradermal administration of 0.1ml of MVA-BN found that, compared to subcutaneous injection:</a:t>
            </a:r>
          </a:p>
          <a:p>
            <a:pPr lvl="1">
              <a:spcBef>
                <a:spcPts val="1000"/>
              </a:spcBef>
            </a:pPr>
            <a:r>
              <a:rPr lang="en-GB" sz="2400" dirty="0">
                <a:solidFill>
                  <a:srgbClr val="000000"/>
                </a:solidFill>
                <a:latin typeface="+mn-lt"/>
              </a:rPr>
              <a:t>it </a:t>
            </a:r>
            <a:r>
              <a:rPr lang="en-GB" sz="2400" b="0" i="0" u="none" strike="noStrike" baseline="0" dirty="0">
                <a:solidFill>
                  <a:srgbClr val="000000"/>
                </a:solidFill>
                <a:latin typeface="+mn-lt"/>
              </a:rPr>
              <a:t>was associated with a higher rate of itchiness and local reactions such as redness and induration</a:t>
            </a:r>
          </a:p>
          <a:p>
            <a:pPr lvl="1">
              <a:spcBef>
                <a:spcPts val="1000"/>
              </a:spcBef>
            </a:pPr>
            <a:r>
              <a:rPr lang="en-GB" sz="2400" b="0" i="0" u="none" strike="noStrike" baseline="0" dirty="0">
                <a:solidFill>
                  <a:srgbClr val="000000"/>
                </a:solidFill>
                <a:latin typeface="+mn-lt"/>
              </a:rPr>
              <a:t>pain at the injection site was less common</a:t>
            </a:r>
          </a:p>
          <a:p>
            <a:pPr lvl="1">
              <a:spcBef>
                <a:spcPts val="1000"/>
              </a:spcBef>
            </a:pPr>
            <a:r>
              <a:rPr lang="en-GB" sz="2400" dirty="0">
                <a:solidFill>
                  <a:srgbClr val="000000"/>
                </a:solidFill>
                <a:latin typeface="+mn-lt"/>
              </a:rPr>
              <a:t>s</a:t>
            </a:r>
            <a:r>
              <a:rPr lang="en-GB" sz="2400" b="0" i="0" u="none" strike="noStrike" baseline="0" dirty="0">
                <a:solidFill>
                  <a:srgbClr val="000000"/>
                </a:solidFill>
                <a:latin typeface="+mn-lt"/>
              </a:rPr>
              <a:t>ome of the local reactions persisted for longer </a:t>
            </a:r>
          </a:p>
          <a:p>
            <a:pPr lvl="1">
              <a:spcBef>
                <a:spcPts val="1000"/>
              </a:spcBef>
            </a:pPr>
            <a:r>
              <a:rPr lang="en-GB" sz="2400" b="0" i="0" u="none" strike="noStrike" baseline="0" dirty="0">
                <a:solidFill>
                  <a:srgbClr val="000000"/>
                </a:solidFill>
                <a:latin typeface="+mn-lt"/>
              </a:rPr>
              <a:t>some subjects developed small nodules or discoloration at the injection site that persisted for 6 months after the injection </a:t>
            </a:r>
          </a:p>
          <a:p>
            <a:pPr lvl="1">
              <a:spcBef>
                <a:spcPts val="1000"/>
              </a:spcBef>
            </a:pPr>
            <a:r>
              <a:rPr lang="en-GB" sz="2400" b="0" i="0" u="none" strike="noStrike" baseline="0" dirty="0">
                <a:solidFill>
                  <a:srgbClr val="000000"/>
                </a:solidFill>
                <a:latin typeface="+mn-lt"/>
              </a:rPr>
              <a:t>systemic reactions were generally similar</a:t>
            </a:r>
            <a:endParaRPr lang="en-GB" sz="2400" dirty="0">
              <a:latin typeface="+mn-lt"/>
            </a:endParaRPr>
          </a:p>
          <a:p>
            <a:endParaRPr lang="en-GB" dirty="0"/>
          </a:p>
        </p:txBody>
      </p:sp>
      <p:sp>
        <p:nvSpPr>
          <p:cNvPr id="4" name="Footer Placeholder 3">
            <a:extLst>
              <a:ext uri="{FF2B5EF4-FFF2-40B4-BE49-F238E27FC236}">
                <a16:creationId xmlns:a16="http://schemas.microsoft.com/office/drawing/2014/main" id="{95528EB2-F8FD-E39A-59D4-A9DE8D6CF96E}"/>
              </a:ext>
            </a:extLst>
          </p:cNvPr>
          <p:cNvSpPr>
            <a:spLocks noGrp="1"/>
          </p:cNvSpPr>
          <p:nvPr>
            <p:ph type="ftr" sz="quarter" idx="10"/>
          </p:nvPr>
        </p:nvSpPr>
        <p:spPr/>
        <p:txBody>
          <a:bodyPr/>
          <a:lstStyle/>
          <a:p>
            <a:r>
              <a:rPr lang="en-US" dirty="0"/>
              <a:t>mpox vaccination programme and the MVA-BN vaccine - response to an outbreak, incident or post-exposure</a:t>
            </a:r>
            <a:endParaRPr lang="en-GB" sz="1400" dirty="0"/>
          </a:p>
        </p:txBody>
      </p:sp>
      <p:sp>
        <p:nvSpPr>
          <p:cNvPr id="5" name="Slide Number Placeholder 4">
            <a:extLst>
              <a:ext uri="{FF2B5EF4-FFF2-40B4-BE49-F238E27FC236}">
                <a16:creationId xmlns:a16="http://schemas.microsoft.com/office/drawing/2014/main" id="{CB6AC768-D9E5-D93E-2E99-60CCA89C6898}"/>
              </a:ext>
            </a:extLst>
          </p:cNvPr>
          <p:cNvSpPr>
            <a:spLocks noGrp="1"/>
          </p:cNvSpPr>
          <p:nvPr>
            <p:ph type="sldNum" sz="quarter" idx="11"/>
          </p:nvPr>
        </p:nvSpPr>
        <p:spPr/>
        <p:txBody>
          <a:bodyPr/>
          <a:lstStyle/>
          <a:p>
            <a:fld id="{344369E4-5DE7-46E5-874E-4FD437973785}" type="slidenum">
              <a:rPr lang="en-GB" smtClean="0"/>
              <a:pPr/>
              <a:t>77</a:t>
            </a:fld>
            <a:endParaRPr lang="en-GB" sz="1400" dirty="0"/>
          </a:p>
        </p:txBody>
      </p:sp>
    </p:spTree>
    <p:extLst>
      <p:ext uri="{BB962C8B-B14F-4D97-AF65-F5344CB8AC3E}">
        <p14:creationId xmlns:p14="http://schemas.microsoft.com/office/powerpoint/2010/main" val="230774749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A03B1C-F4EB-162F-3D2F-89408BD11F79}"/>
              </a:ext>
            </a:extLst>
          </p:cNvPr>
          <p:cNvSpPr>
            <a:spLocks noGrp="1"/>
          </p:cNvSpPr>
          <p:nvPr>
            <p:ph type="title"/>
          </p:nvPr>
        </p:nvSpPr>
        <p:spPr/>
        <p:txBody>
          <a:bodyPr>
            <a:normAutofit/>
          </a:bodyPr>
          <a:lstStyle/>
          <a:p>
            <a:r>
              <a:rPr lang="en-GB" dirty="0"/>
              <a:t>Potential adverse reactions to MVA-BN vaccine</a:t>
            </a:r>
            <a:endParaRPr lang="en-US" dirty="0">
              <a:highlight>
                <a:srgbClr val="FFFF00"/>
              </a:highlight>
            </a:endParaRPr>
          </a:p>
        </p:txBody>
      </p:sp>
      <p:sp>
        <p:nvSpPr>
          <p:cNvPr id="3" name="Content Placeholder 2">
            <a:extLst>
              <a:ext uri="{FF2B5EF4-FFF2-40B4-BE49-F238E27FC236}">
                <a16:creationId xmlns:a16="http://schemas.microsoft.com/office/drawing/2014/main" id="{E186172F-E148-7018-8CBE-06F646C20261}"/>
              </a:ext>
            </a:extLst>
          </p:cNvPr>
          <p:cNvSpPr>
            <a:spLocks noGrp="1"/>
          </p:cNvSpPr>
          <p:nvPr>
            <p:ph idx="1"/>
          </p:nvPr>
        </p:nvSpPr>
        <p:spPr>
          <a:xfrm>
            <a:off x="330206" y="1774826"/>
            <a:ext cx="8075240" cy="4505450"/>
          </a:xfrm>
        </p:spPr>
        <p:txBody>
          <a:bodyPr vert="horz" lIns="91440" tIns="45720" rIns="91440" bIns="45720" rtlCol="0" anchor="t">
            <a:normAutofit fontScale="92500" lnSpcReduction="20000"/>
          </a:bodyPr>
          <a:lstStyle/>
          <a:p>
            <a:pPr>
              <a:lnSpc>
                <a:spcPct val="100000"/>
              </a:lnSpc>
            </a:pPr>
            <a:r>
              <a:rPr lang="en-GB" sz="2400" dirty="0"/>
              <a:t>rates of adverse events reported after 1st, 2nd or booster dose were similar, but anecdotally the frequency of adverse events, particularly local site reactions, appears to be higher in those who have received previous live smallpox vaccine</a:t>
            </a:r>
          </a:p>
          <a:p>
            <a:pPr>
              <a:lnSpc>
                <a:spcPct val="100000"/>
              </a:lnSpc>
            </a:pPr>
            <a:r>
              <a:rPr lang="en-US" dirty="0">
                <a:effectLst/>
                <a:latin typeface="Arial"/>
                <a:ea typeface="Lucida Sans" panose="020B0602030504020204" pitchFamily="34" charset="0"/>
                <a:cs typeface="Arial"/>
              </a:rPr>
              <a:t>as this vaccine is labelled with a black triangle, all adverse reactions occurring in individuals</a:t>
            </a:r>
            <a:r>
              <a:rPr lang="en-US" spc="200" dirty="0">
                <a:effectLst/>
                <a:latin typeface="Arial"/>
                <a:ea typeface="Lucida Sans" panose="020B0602030504020204" pitchFamily="34" charset="0"/>
                <a:cs typeface="Arial"/>
              </a:rPr>
              <a:t> </a:t>
            </a:r>
            <a:r>
              <a:rPr lang="en-US" dirty="0">
                <a:effectLst/>
                <a:latin typeface="Arial"/>
                <a:ea typeface="Lucida Sans" panose="020B0602030504020204" pitchFamily="34" charset="0"/>
                <a:cs typeface="Arial"/>
              </a:rPr>
              <a:t>of any age after vaccination should be reported to the MHRA using the Yellow Card Scheme</a:t>
            </a:r>
            <a:endParaRPr lang="en-US" dirty="0">
              <a:latin typeface="Arial"/>
              <a:ea typeface="Lucida Sans" panose="020B0602030504020204" pitchFamily="34" charset="0"/>
              <a:cs typeface="Arial"/>
            </a:endParaRPr>
          </a:p>
          <a:p>
            <a:pPr>
              <a:lnSpc>
                <a:spcPct val="100000"/>
              </a:lnSpc>
            </a:pPr>
            <a:r>
              <a:rPr lang="en-US" dirty="0">
                <a:latin typeface="Arial"/>
                <a:ea typeface="Lucida Sans" panose="020B0602030504020204" pitchFamily="34" charset="0"/>
                <a:cs typeface="Arial"/>
              </a:rPr>
              <a:t>anyone</a:t>
            </a:r>
            <a:r>
              <a:rPr lang="en-US" dirty="0">
                <a:effectLst/>
                <a:latin typeface="Arial"/>
                <a:ea typeface="Lucida Sans" panose="020B0602030504020204" pitchFamily="34" charset="0"/>
                <a:cs typeface="Arial"/>
              </a:rPr>
              <a:t> can report a suspected adverse reaction to the Medical and Healthcare products Regulatory Agency (MHRA) using the Yellow Card reporting scheme (</a:t>
            </a:r>
            <a:r>
              <a:rPr lang="en-US" u="sng" dirty="0">
                <a:solidFill>
                  <a:srgbClr val="215E9E"/>
                </a:solidFill>
                <a:effectLst/>
                <a:latin typeface="Arial"/>
                <a:ea typeface="Lucida Sans" panose="020B0602030504020204" pitchFamily="34" charset="0"/>
                <a:cs typeface="Arial"/>
                <a:hlinkClick r:id="rId3"/>
              </a:rPr>
              <a:t>www.</a:t>
            </a:r>
            <a:r>
              <a:rPr lang="en-US" dirty="0">
                <a:solidFill>
                  <a:srgbClr val="215E9E"/>
                </a:solidFill>
                <a:effectLst/>
                <a:latin typeface="Arial"/>
                <a:ea typeface="Lucida Sans" panose="020B0602030504020204" pitchFamily="34" charset="0"/>
                <a:cs typeface="Arial"/>
              </a:rPr>
              <a:t> </a:t>
            </a:r>
            <a:r>
              <a:rPr lang="en-US" u="sng" dirty="0">
                <a:solidFill>
                  <a:srgbClr val="215E9E"/>
                </a:solidFill>
                <a:effectLst/>
                <a:latin typeface="Arial"/>
                <a:ea typeface="Lucida Sans" panose="020B0602030504020204" pitchFamily="34" charset="0"/>
                <a:cs typeface="Arial"/>
                <a:hlinkClick r:id="rId3"/>
              </a:rPr>
              <a:t>yellowcard.mhra.gov.uk</a:t>
            </a:r>
            <a:r>
              <a:rPr lang="en-US" dirty="0">
                <a:latin typeface="Arial"/>
                <a:ea typeface="Lucida Sans" panose="020B0602030504020204" pitchFamily="34" charset="0"/>
                <a:cs typeface="Arial"/>
              </a:rPr>
              <a:t>)</a:t>
            </a:r>
          </a:p>
          <a:p>
            <a:pPr>
              <a:lnSpc>
                <a:spcPct val="100000"/>
              </a:lnSpc>
            </a:pPr>
            <a:r>
              <a:rPr lang="en-US" dirty="0">
                <a:latin typeface="Arial"/>
                <a:ea typeface="Lucida Sans" panose="020B0602030504020204" pitchFamily="34" charset="0"/>
                <a:cs typeface="Arial"/>
              </a:rPr>
              <a:t>any</a:t>
            </a:r>
            <a:r>
              <a:rPr lang="en-US" spc="-20" dirty="0">
                <a:effectLst/>
                <a:latin typeface="Arial"/>
                <a:ea typeface="Lucida Sans" panose="020B0602030504020204" pitchFamily="34" charset="0"/>
                <a:cs typeface="Arial"/>
              </a:rPr>
              <a:t> </a:t>
            </a:r>
            <a:r>
              <a:rPr lang="en-US" dirty="0">
                <a:effectLst/>
                <a:latin typeface="Arial"/>
                <a:ea typeface="Lucida Sans" panose="020B0602030504020204" pitchFamily="34" charset="0"/>
                <a:cs typeface="Arial"/>
              </a:rPr>
              <a:t>adverse</a:t>
            </a:r>
            <a:r>
              <a:rPr lang="en-US" spc="-20" dirty="0">
                <a:effectLst/>
                <a:latin typeface="Arial"/>
                <a:ea typeface="Lucida Sans" panose="020B0602030504020204" pitchFamily="34" charset="0"/>
                <a:cs typeface="Arial"/>
              </a:rPr>
              <a:t> </a:t>
            </a:r>
            <a:r>
              <a:rPr lang="en-US" dirty="0">
                <a:effectLst/>
                <a:latin typeface="Arial"/>
                <a:ea typeface="Lucida Sans" panose="020B0602030504020204" pitchFamily="34" charset="0"/>
                <a:cs typeface="Arial"/>
              </a:rPr>
              <a:t>reaction</a:t>
            </a:r>
            <a:r>
              <a:rPr lang="en-US" spc="-20" dirty="0">
                <a:effectLst/>
                <a:latin typeface="Arial"/>
                <a:ea typeface="Lucida Sans" panose="020B0602030504020204" pitchFamily="34" charset="0"/>
                <a:cs typeface="Arial"/>
              </a:rPr>
              <a:t> </a:t>
            </a:r>
            <a:r>
              <a:rPr lang="en-US" dirty="0">
                <a:effectLst/>
                <a:latin typeface="Arial"/>
                <a:ea typeface="Lucida Sans" panose="020B0602030504020204" pitchFamily="34" charset="0"/>
                <a:cs typeface="Arial"/>
              </a:rPr>
              <a:t>should</a:t>
            </a:r>
            <a:r>
              <a:rPr lang="en-US" spc="-20" dirty="0">
                <a:effectLst/>
                <a:latin typeface="Arial"/>
                <a:ea typeface="Lucida Sans" panose="020B0602030504020204" pitchFamily="34" charset="0"/>
                <a:cs typeface="Arial"/>
              </a:rPr>
              <a:t> </a:t>
            </a:r>
            <a:r>
              <a:rPr lang="en-US" dirty="0">
                <a:effectLst/>
                <a:latin typeface="Arial"/>
                <a:ea typeface="Lucida Sans" panose="020B0602030504020204" pitchFamily="34" charset="0"/>
                <a:cs typeface="Arial"/>
              </a:rPr>
              <a:t>also</a:t>
            </a:r>
            <a:r>
              <a:rPr lang="en-US" spc="-20" dirty="0">
                <a:effectLst/>
                <a:latin typeface="Arial"/>
                <a:ea typeface="Lucida Sans" panose="020B0602030504020204" pitchFamily="34" charset="0"/>
                <a:cs typeface="Arial"/>
              </a:rPr>
              <a:t> </a:t>
            </a:r>
            <a:r>
              <a:rPr lang="en-US" dirty="0">
                <a:effectLst/>
                <a:latin typeface="Arial"/>
                <a:ea typeface="Lucida Sans" panose="020B0602030504020204" pitchFamily="34" charset="0"/>
                <a:cs typeface="Arial"/>
              </a:rPr>
              <a:t>be</a:t>
            </a:r>
            <a:r>
              <a:rPr lang="en-US" spc="-20" dirty="0">
                <a:effectLst/>
                <a:latin typeface="Arial"/>
                <a:ea typeface="Lucida Sans" panose="020B0602030504020204" pitchFamily="34" charset="0"/>
                <a:cs typeface="Arial"/>
              </a:rPr>
              <a:t> </a:t>
            </a:r>
            <a:r>
              <a:rPr lang="en-US" dirty="0">
                <a:effectLst/>
                <a:latin typeface="Arial"/>
                <a:ea typeface="Lucida Sans" panose="020B0602030504020204" pitchFamily="34" charset="0"/>
                <a:cs typeface="Arial"/>
              </a:rPr>
              <a:t>documented</a:t>
            </a:r>
            <a:r>
              <a:rPr lang="en-US" spc="-20" dirty="0">
                <a:effectLst/>
                <a:latin typeface="Arial"/>
                <a:ea typeface="Lucida Sans" panose="020B0602030504020204" pitchFamily="34" charset="0"/>
                <a:cs typeface="Arial"/>
              </a:rPr>
              <a:t> </a:t>
            </a:r>
            <a:r>
              <a:rPr lang="en-US" dirty="0">
                <a:effectLst/>
                <a:latin typeface="Arial"/>
                <a:ea typeface="Lucida Sans" panose="020B0602030504020204" pitchFamily="34" charset="0"/>
                <a:cs typeface="Arial"/>
              </a:rPr>
              <a:t>in</a:t>
            </a:r>
            <a:r>
              <a:rPr lang="en-US" spc="-20" dirty="0">
                <a:effectLst/>
                <a:latin typeface="Arial"/>
                <a:ea typeface="Lucida Sans" panose="020B0602030504020204" pitchFamily="34" charset="0"/>
                <a:cs typeface="Arial"/>
              </a:rPr>
              <a:t> </a:t>
            </a:r>
            <a:r>
              <a:rPr lang="en-US" dirty="0">
                <a:effectLst/>
                <a:latin typeface="Arial"/>
                <a:ea typeface="Lucida Sans" panose="020B0602030504020204" pitchFamily="34" charset="0"/>
                <a:cs typeface="Arial"/>
              </a:rPr>
              <a:t>accordance </a:t>
            </a:r>
            <a:r>
              <a:rPr lang="en-US" spc="-30" dirty="0">
                <a:effectLst/>
                <a:latin typeface="Arial"/>
                <a:ea typeface="Lucida Sans" panose="020B0602030504020204" pitchFamily="34" charset="0"/>
                <a:cs typeface="Arial"/>
              </a:rPr>
              <a:t>with</a:t>
            </a:r>
            <a:r>
              <a:rPr lang="en-US" spc="-65" dirty="0">
                <a:effectLst/>
                <a:latin typeface="Arial"/>
                <a:ea typeface="Lucida Sans" panose="020B0602030504020204" pitchFamily="34" charset="0"/>
                <a:cs typeface="Arial"/>
              </a:rPr>
              <a:t> </a:t>
            </a:r>
            <a:r>
              <a:rPr lang="en-US" spc="-30" dirty="0">
                <a:effectLst/>
                <a:latin typeface="Arial"/>
                <a:ea typeface="Lucida Sans" panose="020B0602030504020204" pitchFamily="34" charset="0"/>
                <a:cs typeface="Arial"/>
              </a:rPr>
              <a:t>local</a:t>
            </a:r>
            <a:r>
              <a:rPr lang="en-US" spc="-65" dirty="0">
                <a:effectLst/>
                <a:latin typeface="Arial"/>
                <a:ea typeface="Lucida Sans" panose="020B0602030504020204" pitchFamily="34" charset="0"/>
                <a:cs typeface="Arial"/>
              </a:rPr>
              <a:t> </a:t>
            </a:r>
            <a:r>
              <a:rPr lang="en-US" spc="-30" dirty="0">
                <a:effectLst/>
                <a:latin typeface="Arial"/>
                <a:ea typeface="Lucida Sans" panose="020B0602030504020204" pitchFamily="34" charset="0"/>
                <a:cs typeface="Arial"/>
              </a:rPr>
              <a:t>procedures</a:t>
            </a:r>
            <a:endParaRPr lang="en-GB" dirty="0">
              <a:effectLst/>
              <a:latin typeface="Arial"/>
              <a:ea typeface="Lucida Sans" panose="020B0602030504020204" pitchFamily="34" charset="0"/>
              <a:cs typeface="Arial"/>
            </a:endParaRPr>
          </a:p>
          <a:p>
            <a:pPr marL="0" indent="0">
              <a:buNone/>
            </a:pPr>
            <a:endParaRPr lang="en-US" dirty="0"/>
          </a:p>
        </p:txBody>
      </p:sp>
      <p:sp>
        <p:nvSpPr>
          <p:cNvPr id="4" name="Footer Placeholder 3">
            <a:extLst>
              <a:ext uri="{FF2B5EF4-FFF2-40B4-BE49-F238E27FC236}">
                <a16:creationId xmlns:a16="http://schemas.microsoft.com/office/drawing/2014/main" id="{0F14330C-9DD9-554E-A240-BA7E90601D1D}"/>
              </a:ext>
            </a:extLst>
          </p:cNvPr>
          <p:cNvSpPr>
            <a:spLocks noGrp="1"/>
          </p:cNvSpPr>
          <p:nvPr>
            <p:ph type="ftr" sz="quarter" idx="10"/>
          </p:nvPr>
        </p:nvSpPr>
        <p:spPr/>
        <p:txBody>
          <a:bodyPr/>
          <a:lstStyle/>
          <a:p>
            <a:r>
              <a:rPr lang="en-US" dirty="0"/>
              <a:t>mpox vaccination programme and the MVA-BN vaccine - response to an outbreak, incident or post-exposure</a:t>
            </a:r>
          </a:p>
        </p:txBody>
      </p:sp>
      <p:sp>
        <p:nvSpPr>
          <p:cNvPr id="5" name="Slide Number Placeholder 4">
            <a:extLst>
              <a:ext uri="{FF2B5EF4-FFF2-40B4-BE49-F238E27FC236}">
                <a16:creationId xmlns:a16="http://schemas.microsoft.com/office/drawing/2014/main" id="{AD3A7404-8FC7-9F51-7705-FE1B238310DC}"/>
              </a:ext>
            </a:extLst>
          </p:cNvPr>
          <p:cNvSpPr>
            <a:spLocks noGrp="1"/>
          </p:cNvSpPr>
          <p:nvPr>
            <p:ph type="sldNum" sz="quarter" idx="11"/>
          </p:nvPr>
        </p:nvSpPr>
        <p:spPr/>
        <p:txBody>
          <a:bodyPr/>
          <a:lstStyle/>
          <a:p>
            <a:fld id="{344369E4-5DE7-46E5-874E-4FD437973785}" type="slidenum">
              <a:rPr lang="en-GB" smtClean="0"/>
              <a:pPr/>
              <a:t>78</a:t>
            </a:fld>
            <a:endParaRPr lang="en-GB" sz="1400" dirty="0"/>
          </a:p>
        </p:txBody>
      </p:sp>
      <p:pic>
        <p:nvPicPr>
          <p:cNvPr id="6" name="Picture 5">
            <a:extLst>
              <a:ext uri="{FF2B5EF4-FFF2-40B4-BE49-F238E27FC236}">
                <a16:creationId xmlns:a16="http://schemas.microsoft.com/office/drawing/2014/main" id="{720564B8-D837-2008-6AB4-4302CD701761}"/>
              </a:ext>
            </a:extLst>
          </p:cNvPr>
          <p:cNvPicPr>
            <a:picLocks noChangeAspect="1"/>
          </p:cNvPicPr>
          <p:nvPr/>
        </p:nvPicPr>
        <p:blipFill>
          <a:blip r:embed="rId4"/>
          <a:stretch>
            <a:fillRect/>
          </a:stretch>
        </p:blipFill>
        <p:spPr>
          <a:xfrm>
            <a:off x="8540260" y="1882960"/>
            <a:ext cx="3387969" cy="825899"/>
          </a:xfrm>
          <a:prstGeom prst="rect">
            <a:avLst/>
          </a:prstGeom>
        </p:spPr>
      </p:pic>
      <p:pic>
        <p:nvPicPr>
          <p:cNvPr id="7" name="Picture 6">
            <a:extLst>
              <a:ext uri="{FF2B5EF4-FFF2-40B4-BE49-F238E27FC236}">
                <a16:creationId xmlns:a16="http://schemas.microsoft.com/office/drawing/2014/main" id="{E769E8BF-30A7-3E82-0B99-56D6C404BA1E}"/>
              </a:ext>
            </a:extLst>
          </p:cNvPr>
          <p:cNvPicPr>
            <a:picLocks noChangeAspect="1"/>
          </p:cNvPicPr>
          <p:nvPr/>
        </p:nvPicPr>
        <p:blipFill>
          <a:blip r:embed="rId5"/>
          <a:stretch>
            <a:fillRect/>
          </a:stretch>
        </p:blipFill>
        <p:spPr>
          <a:xfrm>
            <a:off x="9213075" y="2867433"/>
            <a:ext cx="2042337" cy="2566638"/>
          </a:xfrm>
          <a:prstGeom prst="rect">
            <a:avLst/>
          </a:prstGeom>
        </p:spPr>
      </p:pic>
      <p:sp>
        <p:nvSpPr>
          <p:cNvPr id="9" name="TextBox 8">
            <a:extLst>
              <a:ext uri="{FF2B5EF4-FFF2-40B4-BE49-F238E27FC236}">
                <a16:creationId xmlns:a16="http://schemas.microsoft.com/office/drawing/2014/main" id="{2D00CB30-58E6-9FC3-2D0A-F6B2F788878A}"/>
              </a:ext>
            </a:extLst>
          </p:cNvPr>
          <p:cNvSpPr txBox="1"/>
          <p:nvPr/>
        </p:nvSpPr>
        <p:spPr>
          <a:xfrm>
            <a:off x="9299910" y="5405456"/>
            <a:ext cx="2096881" cy="954107"/>
          </a:xfrm>
          <a:prstGeom prst="rect">
            <a:avLst/>
          </a:prstGeom>
          <a:noFill/>
        </p:spPr>
        <p:txBody>
          <a:bodyPr wrap="square" rtlCol="0">
            <a:spAutoFit/>
          </a:bodyPr>
          <a:lstStyle/>
          <a:p>
            <a:r>
              <a:rPr lang="en-GB" sz="1400" dirty="0"/>
              <a:t>The QR code can be used for quick and easy access to the Yellow Card reporting site</a:t>
            </a:r>
          </a:p>
        </p:txBody>
      </p:sp>
    </p:spTree>
    <p:extLst>
      <p:ext uri="{BB962C8B-B14F-4D97-AF65-F5344CB8AC3E}">
        <p14:creationId xmlns:p14="http://schemas.microsoft.com/office/powerpoint/2010/main" val="36432819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FF8755-59DD-C9D6-4724-A15E3CF2655C}"/>
              </a:ext>
            </a:extLst>
          </p:cNvPr>
          <p:cNvSpPr>
            <a:spLocks noGrp="1"/>
          </p:cNvSpPr>
          <p:nvPr>
            <p:ph type="ctrTitle"/>
          </p:nvPr>
        </p:nvSpPr>
        <p:spPr/>
        <p:txBody>
          <a:bodyPr/>
          <a:lstStyle/>
          <a:p>
            <a:r>
              <a:rPr lang="en-GB" dirty="0"/>
              <a:t>Documentation and post-vaccination information</a:t>
            </a:r>
          </a:p>
        </p:txBody>
      </p:sp>
    </p:spTree>
    <p:extLst>
      <p:ext uri="{BB962C8B-B14F-4D97-AF65-F5344CB8AC3E}">
        <p14:creationId xmlns:p14="http://schemas.microsoft.com/office/powerpoint/2010/main" val="7921974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342F99-25A6-CC57-C40F-911D0EA379F8}"/>
              </a:ext>
            </a:extLst>
          </p:cNvPr>
          <p:cNvSpPr>
            <a:spLocks noGrp="1"/>
          </p:cNvSpPr>
          <p:nvPr>
            <p:ph type="ctrTitle"/>
          </p:nvPr>
        </p:nvSpPr>
        <p:spPr/>
        <p:txBody>
          <a:bodyPr/>
          <a:lstStyle/>
          <a:p>
            <a:r>
              <a:rPr lang="en-GB" dirty="0"/>
              <a:t>Mpox (formerly monkeypox)</a:t>
            </a:r>
          </a:p>
        </p:txBody>
      </p:sp>
    </p:spTree>
    <p:extLst>
      <p:ext uri="{BB962C8B-B14F-4D97-AF65-F5344CB8AC3E}">
        <p14:creationId xmlns:p14="http://schemas.microsoft.com/office/powerpoint/2010/main" val="158058917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B72527-3263-0C8D-E322-45B172A996CE}"/>
              </a:ext>
            </a:extLst>
          </p:cNvPr>
          <p:cNvSpPr>
            <a:spLocks noGrp="1"/>
          </p:cNvSpPr>
          <p:nvPr>
            <p:ph type="title"/>
          </p:nvPr>
        </p:nvSpPr>
        <p:spPr/>
        <p:txBody>
          <a:bodyPr/>
          <a:lstStyle/>
          <a:p>
            <a:r>
              <a:rPr lang="en-GB" dirty="0"/>
              <a:t>Disposal</a:t>
            </a:r>
          </a:p>
        </p:txBody>
      </p:sp>
      <p:sp>
        <p:nvSpPr>
          <p:cNvPr id="3" name="Content Placeholder 2">
            <a:extLst>
              <a:ext uri="{FF2B5EF4-FFF2-40B4-BE49-F238E27FC236}">
                <a16:creationId xmlns:a16="http://schemas.microsoft.com/office/drawing/2014/main" id="{2821522F-8EA1-5873-0AD4-B8FBCE40B497}"/>
              </a:ext>
            </a:extLst>
          </p:cNvPr>
          <p:cNvSpPr>
            <a:spLocks noGrp="1"/>
          </p:cNvSpPr>
          <p:nvPr>
            <p:ph idx="1"/>
          </p:nvPr>
        </p:nvSpPr>
        <p:spPr/>
        <p:txBody>
          <a:bodyPr/>
          <a:lstStyle/>
          <a:p>
            <a:r>
              <a:rPr lang="en-GB" dirty="0"/>
              <a:t>equipment used for vaccination, including used vials, ampoules or syringes, should be disposed of by placing them in a proper, puncture-resistant ‘sharps box’ according to local authority regulations and guidance in </a:t>
            </a:r>
            <a:r>
              <a:rPr lang="en-GB" dirty="0">
                <a:solidFill>
                  <a:srgbClr val="0070C0"/>
                </a:solidFill>
                <a:hlinkClick r:id="rId2">
                  <a:extLst>
                    <a:ext uri="{A12FA001-AC4F-418D-AE19-62706E023703}">
                      <ahyp:hlinkClr xmlns:ahyp="http://schemas.microsoft.com/office/drawing/2018/hyperlinkcolor" val="tx"/>
                    </a:ext>
                  </a:extLst>
                </a:hlinkClick>
              </a:rPr>
              <a:t>Health Technical Memorandum 07-01: Safe management of healthcare waste (Department of Health, 2013)</a:t>
            </a:r>
            <a:r>
              <a:rPr lang="en-GB" dirty="0">
                <a:solidFill>
                  <a:srgbClr val="0070C0"/>
                </a:solidFill>
              </a:rPr>
              <a:t> </a:t>
            </a:r>
          </a:p>
          <a:p>
            <a:r>
              <a:rPr lang="en-GB" dirty="0"/>
              <a:t>sharps waste and empty vials should be placed into yellow lidded waste bins and sent for incineration</a:t>
            </a:r>
          </a:p>
          <a:p>
            <a:r>
              <a:rPr lang="en-GB" dirty="0"/>
              <a:t>there is no designation as GMO waste</a:t>
            </a:r>
          </a:p>
        </p:txBody>
      </p:sp>
      <p:sp>
        <p:nvSpPr>
          <p:cNvPr id="4" name="Footer Placeholder 3">
            <a:extLst>
              <a:ext uri="{FF2B5EF4-FFF2-40B4-BE49-F238E27FC236}">
                <a16:creationId xmlns:a16="http://schemas.microsoft.com/office/drawing/2014/main" id="{3844294C-834D-0C1F-386E-4AF33A56F5C4}"/>
              </a:ext>
            </a:extLst>
          </p:cNvPr>
          <p:cNvSpPr>
            <a:spLocks noGrp="1"/>
          </p:cNvSpPr>
          <p:nvPr>
            <p:ph type="ftr" sz="quarter" idx="10"/>
          </p:nvPr>
        </p:nvSpPr>
        <p:spPr/>
        <p:txBody>
          <a:bodyPr/>
          <a:lstStyle/>
          <a:p>
            <a:r>
              <a:rPr lang="en-US" dirty="0"/>
              <a:t>mpox vaccination programme and the MVA-BN vaccine - response to an outbreak, incident or post-exposure</a:t>
            </a:r>
            <a:endParaRPr lang="en-GB" sz="1400" dirty="0"/>
          </a:p>
        </p:txBody>
      </p:sp>
      <p:sp>
        <p:nvSpPr>
          <p:cNvPr id="5" name="Slide Number Placeholder 4">
            <a:extLst>
              <a:ext uri="{FF2B5EF4-FFF2-40B4-BE49-F238E27FC236}">
                <a16:creationId xmlns:a16="http://schemas.microsoft.com/office/drawing/2014/main" id="{102F5CA2-CE05-AB15-16B6-33833DCD2E0F}"/>
              </a:ext>
            </a:extLst>
          </p:cNvPr>
          <p:cNvSpPr>
            <a:spLocks noGrp="1"/>
          </p:cNvSpPr>
          <p:nvPr>
            <p:ph type="sldNum" sz="quarter" idx="11"/>
          </p:nvPr>
        </p:nvSpPr>
        <p:spPr/>
        <p:txBody>
          <a:bodyPr/>
          <a:lstStyle/>
          <a:p>
            <a:fld id="{344369E4-5DE7-46E5-874E-4FD437973785}" type="slidenum">
              <a:rPr lang="en-GB" smtClean="0"/>
              <a:pPr/>
              <a:t>80</a:t>
            </a:fld>
            <a:endParaRPr lang="en-GB" sz="1400" dirty="0"/>
          </a:p>
        </p:txBody>
      </p:sp>
    </p:spTree>
    <p:extLst>
      <p:ext uri="{BB962C8B-B14F-4D97-AF65-F5344CB8AC3E}">
        <p14:creationId xmlns:p14="http://schemas.microsoft.com/office/powerpoint/2010/main" val="175495176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34BC71-55B4-6A71-A448-D3E9A8E113B7}"/>
              </a:ext>
            </a:extLst>
          </p:cNvPr>
          <p:cNvSpPr>
            <a:spLocks noGrp="1"/>
          </p:cNvSpPr>
          <p:nvPr>
            <p:ph type="title"/>
          </p:nvPr>
        </p:nvSpPr>
        <p:spPr/>
        <p:txBody>
          <a:bodyPr/>
          <a:lstStyle/>
          <a:p>
            <a:r>
              <a:rPr lang="en-GB" dirty="0"/>
              <a:t>Documenting vaccination</a:t>
            </a:r>
          </a:p>
        </p:txBody>
      </p:sp>
      <p:sp>
        <p:nvSpPr>
          <p:cNvPr id="3" name="Content Placeholder 2">
            <a:extLst>
              <a:ext uri="{FF2B5EF4-FFF2-40B4-BE49-F238E27FC236}">
                <a16:creationId xmlns:a16="http://schemas.microsoft.com/office/drawing/2014/main" id="{7C569048-2112-8BCE-D600-F0128778A8BC}"/>
              </a:ext>
            </a:extLst>
          </p:cNvPr>
          <p:cNvSpPr>
            <a:spLocks noGrp="1"/>
          </p:cNvSpPr>
          <p:nvPr>
            <p:ph idx="1"/>
          </p:nvPr>
        </p:nvSpPr>
        <p:spPr>
          <a:xfrm>
            <a:off x="330205" y="1774826"/>
            <a:ext cx="11123857" cy="4664024"/>
          </a:xfrm>
        </p:spPr>
        <p:txBody>
          <a:bodyPr>
            <a:normAutofit fontScale="62500" lnSpcReduction="20000"/>
          </a:bodyPr>
          <a:lstStyle/>
          <a:p>
            <a:pPr marL="0" indent="0">
              <a:lnSpc>
                <a:spcPct val="110000"/>
              </a:lnSpc>
              <a:buNone/>
            </a:pPr>
            <a:r>
              <a:rPr lang="en-GB" sz="2600" dirty="0"/>
              <a:t>The following information should be recorded for each vaccine given:</a:t>
            </a:r>
          </a:p>
          <a:p>
            <a:pPr lvl="1">
              <a:lnSpc>
                <a:spcPct val="110000"/>
              </a:lnSpc>
              <a:spcBef>
                <a:spcPts val="1000"/>
              </a:spcBef>
            </a:pPr>
            <a:r>
              <a:rPr lang="en-GB" sz="2600" dirty="0"/>
              <a:t>vaccine name, product name, batch number and expiry date </a:t>
            </a:r>
          </a:p>
          <a:p>
            <a:pPr lvl="1">
              <a:lnSpc>
                <a:spcPct val="110000"/>
              </a:lnSpc>
              <a:spcBef>
                <a:spcPts val="1000"/>
              </a:spcBef>
            </a:pPr>
            <a:r>
              <a:rPr lang="en-GB" sz="2600" dirty="0"/>
              <a:t>dose administered </a:t>
            </a:r>
          </a:p>
          <a:p>
            <a:pPr lvl="1">
              <a:lnSpc>
                <a:spcPct val="110000"/>
              </a:lnSpc>
              <a:spcBef>
                <a:spcPts val="1000"/>
              </a:spcBef>
            </a:pPr>
            <a:r>
              <a:rPr lang="en-GB" sz="2600" dirty="0"/>
              <a:t>route and anatomical site of administration </a:t>
            </a:r>
          </a:p>
          <a:p>
            <a:pPr lvl="1">
              <a:lnSpc>
                <a:spcPct val="110000"/>
              </a:lnSpc>
              <a:spcBef>
                <a:spcPts val="1000"/>
              </a:spcBef>
            </a:pPr>
            <a:r>
              <a:rPr lang="en-GB" sz="2600" dirty="0"/>
              <a:t>date immunisation given </a:t>
            </a:r>
          </a:p>
          <a:p>
            <a:pPr lvl="1">
              <a:lnSpc>
                <a:spcPct val="110000"/>
              </a:lnSpc>
              <a:spcBef>
                <a:spcPts val="1000"/>
              </a:spcBef>
            </a:pPr>
            <a:r>
              <a:rPr lang="en-GB" sz="2600" dirty="0"/>
              <a:t>name and signature of vaccinator</a:t>
            </a:r>
          </a:p>
          <a:p>
            <a:pPr lvl="1">
              <a:lnSpc>
                <a:spcPct val="110000"/>
              </a:lnSpc>
              <a:spcBef>
                <a:spcPts val="1000"/>
              </a:spcBef>
            </a:pPr>
            <a:r>
              <a:rPr lang="en-GB" sz="2600" dirty="0"/>
              <a:t>if the vaccine recipient is pregnant, document pregnancy and gestational age if possible</a:t>
            </a:r>
          </a:p>
          <a:p>
            <a:pPr marL="457200" lvl="1" indent="0">
              <a:lnSpc>
                <a:spcPct val="110000"/>
              </a:lnSpc>
              <a:spcBef>
                <a:spcPts val="1000"/>
              </a:spcBef>
              <a:buNone/>
            </a:pPr>
            <a:endParaRPr lang="en-GB" sz="2600" dirty="0">
              <a:latin typeface="+mn-lt"/>
            </a:endParaRPr>
          </a:p>
          <a:p>
            <a:pPr marL="0" indent="0">
              <a:lnSpc>
                <a:spcPct val="110000"/>
              </a:lnSpc>
              <a:buNone/>
            </a:pPr>
            <a:r>
              <a:rPr lang="en-GB" sz="2600" dirty="0">
                <a:latin typeface="+mn-lt"/>
              </a:rPr>
              <a:t>This information should be recorded in the </a:t>
            </a:r>
            <a:r>
              <a:rPr lang="en-US" sz="2600" dirty="0">
                <a:latin typeface="+mn-lt"/>
              </a:rPr>
              <a:t>patient’s GP record or other patient record, depending on location. Vaccinations administered in the sexual health setting should be coded </a:t>
            </a:r>
            <a:r>
              <a:rPr lang="en-US" sz="2600" b="0" i="0" dirty="0">
                <a:solidFill>
                  <a:srgbClr val="000000"/>
                </a:solidFill>
                <a:effectLst/>
                <a:latin typeface="+mn-lt"/>
              </a:rPr>
              <a:t>in accordance with the </a:t>
            </a:r>
            <a:r>
              <a:rPr lang="en-US" sz="2600" b="0" i="0" dirty="0">
                <a:solidFill>
                  <a:srgbClr val="000000"/>
                </a:solidFill>
                <a:effectLst/>
                <a:latin typeface="+mn-lt"/>
                <a:hlinkClick r:id="rId3"/>
              </a:rPr>
              <a:t>service specification</a:t>
            </a:r>
            <a:r>
              <a:rPr lang="en-US" sz="2600" dirty="0">
                <a:solidFill>
                  <a:srgbClr val="000000"/>
                </a:solidFill>
                <a:latin typeface="+mn-lt"/>
              </a:rPr>
              <a:t> and</a:t>
            </a:r>
            <a:r>
              <a:rPr lang="en-US" sz="2600" b="0" i="0" dirty="0">
                <a:solidFill>
                  <a:srgbClr val="000000"/>
                </a:solidFill>
                <a:effectLst/>
                <a:latin typeface="+mn-lt"/>
              </a:rPr>
              <a:t> reported to UKHSA with routine </a:t>
            </a:r>
            <a:r>
              <a:rPr lang="en-US" sz="2600" b="0" i="0" dirty="0">
                <a:solidFill>
                  <a:srgbClr val="000000"/>
                </a:solidFill>
                <a:effectLst/>
                <a:latin typeface="+mn-lt"/>
                <a:hlinkClick r:id="rId4"/>
              </a:rPr>
              <a:t>GUMCAD </a:t>
            </a:r>
            <a:r>
              <a:rPr lang="en-US" sz="2600" b="0" i="0" dirty="0">
                <a:solidFill>
                  <a:srgbClr val="000000"/>
                </a:solidFill>
                <a:effectLst/>
                <a:latin typeface="+mn-lt"/>
              </a:rPr>
              <a:t>STI Surveillance returns. When the vaccine is administered to individuals under 19 years of age, notify the local Child Health Information Service (CHIS) using the appropriate documentation or pathway as required by any local or contractual arrangement. </a:t>
            </a:r>
            <a:r>
              <a:rPr lang="en-GB" sz="2600" dirty="0">
                <a:latin typeface="+mn-lt"/>
              </a:rPr>
              <a:t>The incident management team or health protection team involved in the incident or outbreak will advise if additional records are required. </a:t>
            </a:r>
            <a:r>
              <a:rPr lang="en-GB" sz="2600" dirty="0">
                <a:latin typeface="+mn-lt"/>
                <a:hlinkClick r:id="rId5"/>
              </a:rPr>
              <a:t>Vaccination record cards</a:t>
            </a:r>
            <a:r>
              <a:rPr lang="en-GB" sz="2600" dirty="0">
                <a:latin typeface="+mn-lt"/>
              </a:rPr>
              <a:t> are available for </a:t>
            </a:r>
            <a:r>
              <a:rPr lang="en-GB" sz="2600" dirty="0">
                <a:latin typeface="+mn-lt"/>
                <a:hlinkClick r:id="rId6"/>
              </a:rPr>
              <a:t>order</a:t>
            </a:r>
            <a:r>
              <a:rPr lang="en-GB" sz="2600" dirty="0">
                <a:latin typeface="+mn-lt"/>
              </a:rPr>
              <a:t>. </a:t>
            </a:r>
          </a:p>
          <a:p>
            <a:pPr marL="0" indent="0">
              <a:buNone/>
            </a:pPr>
            <a:endParaRPr lang="en-GB" dirty="0"/>
          </a:p>
        </p:txBody>
      </p:sp>
      <p:sp>
        <p:nvSpPr>
          <p:cNvPr id="4" name="Footer Placeholder 3">
            <a:extLst>
              <a:ext uri="{FF2B5EF4-FFF2-40B4-BE49-F238E27FC236}">
                <a16:creationId xmlns:a16="http://schemas.microsoft.com/office/drawing/2014/main" id="{C8990841-A783-D2F3-F5F0-459786DE3C56}"/>
              </a:ext>
            </a:extLst>
          </p:cNvPr>
          <p:cNvSpPr>
            <a:spLocks noGrp="1"/>
          </p:cNvSpPr>
          <p:nvPr>
            <p:ph type="ftr" sz="quarter" idx="10"/>
          </p:nvPr>
        </p:nvSpPr>
        <p:spPr/>
        <p:txBody>
          <a:bodyPr/>
          <a:lstStyle/>
          <a:p>
            <a:r>
              <a:rPr lang="en-US" dirty="0"/>
              <a:t>mpox vaccination programme and the MVA-BN vaccine - response to an outbreak, incident or post-exposure</a:t>
            </a:r>
            <a:endParaRPr lang="en-GB" sz="1400" dirty="0"/>
          </a:p>
        </p:txBody>
      </p:sp>
      <p:sp>
        <p:nvSpPr>
          <p:cNvPr id="5" name="Slide Number Placeholder 4">
            <a:extLst>
              <a:ext uri="{FF2B5EF4-FFF2-40B4-BE49-F238E27FC236}">
                <a16:creationId xmlns:a16="http://schemas.microsoft.com/office/drawing/2014/main" id="{DBA97496-9A28-D418-42E2-A6DC278B9459}"/>
              </a:ext>
            </a:extLst>
          </p:cNvPr>
          <p:cNvSpPr>
            <a:spLocks noGrp="1"/>
          </p:cNvSpPr>
          <p:nvPr>
            <p:ph type="sldNum" sz="quarter" idx="11"/>
          </p:nvPr>
        </p:nvSpPr>
        <p:spPr/>
        <p:txBody>
          <a:bodyPr/>
          <a:lstStyle/>
          <a:p>
            <a:fld id="{344369E4-5DE7-46E5-874E-4FD437973785}" type="slidenum">
              <a:rPr lang="en-GB" smtClean="0"/>
              <a:pPr/>
              <a:t>81</a:t>
            </a:fld>
            <a:endParaRPr lang="en-GB" sz="1400" dirty="0"/>
          </a:p>
        </p:txBody>
      </p:sp>
    </p:spTree>
    <p:extLst>
      <p:ext uri="{BB962C8B-B14F-4D97-AF65-F5344CB8AC3E}">
        <p14:creationId xmlns:p14="http://schemas.microsoft.com/office/powerpoint/2010/main" val="33406286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A550ED-D0C3-F1AA-6BA1-3B31B63D9D82}"/>
              </a:ext>
            </a:extLst>
          </p:cNvPr>
          <p:cNvSpPr>
            <a:spLocks noGrp="1"/>
          </p:cNvSpPr>
          <p:nvPr>
            <p:ph type="title"/>
          </p:nvPr>
        </p:nvSpPr>
        <p:spPr/>
        <p:txBody>
          <a:bodyPr/>
          <a:lstStyle/>
          <a:p>
            <a:r>
              <a:rPr lang="en-GB" dirty="0"/>
              <a:t>Post vaccination information</a:t>
            </a:r>
          </a:p>
        </p:txBody>
      </p:sp>
      <p:sp>
        <p:nvSpPr>
          <p:cNvPr id="3" name="Content Placeholder 2">
            <a:extLst>
              <a:ext uri="{FF2B5EF4-FFF2-40B4-BE49-F238E27FC236}">
                <a16:creationId xmlns:a16="http://schemas.microsoft.com/office/drawing/2014/main" id="{3C9532A3-D20D-2941-3E60-01DF5170F1A3}"/>
              </a:ext>
            </a:extLst>
          </p:cNvPr>
          <p:cNvSpPr>
            <a:spLocks noGrp="1"/>
          </p:cNvSpPr>
          <p:nvPr>
            <p:ph idx="1"/>
          </p:nvPr>
        </p:nvSpPr>
        <p:spPr/>
        <p:txBody>
          <a:bodyPr>
            <a:normAutofit lnSpcReduction="10000"/>
          </a:bodyPr>
          <a:lstStyle/>
          <a:p>
            <a:r>
              <a:rPr lang="en-US" dirty="0"/>
              <a:t>the marketing authorisation holder’s </a:t>
            </a:r>
            <a:r>
              <a:rPr lang="en-US" dirty="0">
                <a:hlinkClick r:id="rId2"/>
              </a:rPr>
              <a:t>patient information leaflet </a:t>
            </a:r>
            <a:r>
              <a:rPr lang="en-US" dirty="0"/>
              <a:t>(PIL) which is provided with the vaccine should be offered. For individuals receiving the Jynneos® vaccine, the package insert included in the outer packaging should be offered</a:t>
            </a:r>
            <a:endParaRPr lang="en-GB" dirty="0"/>
          </a:p>
          <a:p>
            <a:r>
              <a:rPr lang="en-GB" sz="2400" dirty="0"/>
              <a:t>vaccine recipients should be given information about possible reactions to the vaccine, how to treat these, and when and from whom to seek further advice if required</a:t>
            </a:r>
          </a:p>
          <a:p>
            <a:r>
              <a:rPr lang="en-GB" dirty="0"/>
              <a:t>e</a:t>
            </a:r>
            <a:r>
              <a:rPr lang="en-GB" sz="2400" dirty="0"/>
              <a:t>ncourage recipients to report adverse reactions to the </a:t>
            </a:r>
            <a:r>
              <a:rPr lang="en-GB" sz="2400" dirty="0">
                <a:solidFill>
                  <a:srgbClr val="0070C0"/>
                </a:solidFill>
                <a:hlinkClick r:id="rId3">
                  <a:extLst>
                    <a:ext uri="{A12FA001-AC4F-418D-AE19-62706E023703}">
                      <ahyp:hlinkClr xmlns:ahyp="http://schemas.microsoft.com/office/drawing/2018/hyperlinkcolor" val="tx"/>
                    </a:ext>
                  </a:extLst>
                </a:hlinkClick>
              </a:rPr>
              <a:t>MHRA Yellow Card Scheme</a:t>
            </a:r>
            <a:endParaRPr lang="en-GB" sz="2400" dirty="0">
              <a:solidFill>
                <a:srgbClr val="0070C0"/>
              </a:solidFill>
            </a:endParaRPr>
          </a:p>
          <a:p>
            <a:r>
              <a:rPr lang="en-GB" dirty="0"/>
              <a:t>patient information leaflets are available on the UKHSA </a:t>
            </a:r>
            <a:r>
              <a:rPr lang="en-GB" dirty="0">
                <a:solidFill>
                  <a:srgbClr val="0070C0"/>
                </a:solidFill>
                <a:hlinkClick r:id="rId4"/>
              </a:rPr>
              <a:t>mpox vaccination resources</a:t>
            </a:r>
            <a:r>
              <a:rPr lang="en-GB" dirty="0">
                <a:solidFill>
                  <a:srgbClr val="0070C0"/>
                </a:solidFill>
              </a:rPr>
              <a:t> </a:t>
            </a:r>
            <a:r>
              <a:rPr lang="en-GB" dirty="0"/>
              <a:t>page</a:t>
            </a:r>
          </a:p>
          <a:p>
            <a:r>
              <a:rPr lang="en-GB" sz="2400" dirty="0">
                <a:solidFill>
                  <a:srgbClr val="0070C0"/>
                </a:solidFill>
                <a:effectLst/>
                <a:latin typeface="+mn-lt"/>
                <a:ea typeface="Calibri" panose="020F0502020204030204" pitchFamily="34" charset="0"/>
                <a:hlinkClick r:id="rId5"/>
              </a:rPr>
              <a:t>information on mpox</a:t>
            </a:r>
            <a:r>
              <a:rPr lang="en-GB" sz="2400" dirty="0">
                <a:solidFill>
                  <a:srgbClr val="0070C0"/>
                </a:solidFill>
                <a:effectLst/>
                <a:latin typeface="+mn-lt"/>
                <a:ea typeface="Calibri" panose="020F0502020204030204" pitchFamily="34" charset="0"/>
              </a:rPr>
              <a:t> </a:t>
            </a:r>
            <a:r>
              <a:rPr lang="en-GB" sz="2400" dirty="0">
                <a:effectLst/>
                <a:latin typeface="+mn-lt"/>
                <a:ea typeface="Calibri" panose="020F0502020204030204" pitchFamily="34" charset="0"/>
              </a:rPr>
              <a:t>also is available from NHS UK</a:t>
            </a:r>
          </a:p>
          <a:p>
            <a:pPr>
              <a:lnSpc>
                <a:spcPct val="120000"/>
              </a:lnSpc>
              <a:spcBef>
                <a:spcPts val="500"/>
              </a:spcBef>
            </a:pPr>
            <a:endParaRPr lang="en-GB" dirty="0">
              <a:highlight>
                <a:srgbClr val="00FF00"/>
              </a:highlight>
            </a:endParaRPr>
          </a:p>
        </p:txBody>
      </p:sp>
      <p:sp>
        <p:nvSpPr>
          <p:cNvPr id="4" name="Footer Placeholder 3">
            <a:extLst>
              <a:ext uri="{FF2B5EF4-FFF2-40B4-BE49-F238E27FC236}">
                <a16:creationId xmlns:a16="http://schemas.microsoft.com/office/drawing/2014/main" id="{43B52CD5-1787-ACE2-57E5-DA55A96159D1}"/>
              </a:ext>
            </a:extLst>
          </p:cNvPr>
          <p:cNvSpPr>
            <a:spLocks noGrp="1"/>
          </p:cNvSpPr>
          <p:nvPr>
            <p:ph type="ftr" sz="quarter" idx="10"/>
          </p:nvPr>
        </p:nvSpPr>
        <p:spPr/>
        <p:txBody>
          <a:bodyPr/>
          <a:lstStyle/>
          <a:p>
            <a:r>
              <a:rPr lang="en-US" dirty="0"/>
              <a:t>mpox vaccination programme and the MVA-BN vaccine - response to an outbreak, incident or post-exposure</a:t>
            </a:r>
            <a:endParaRPr lang="en-GB" sz="1400" dirty="0"/>
          </a:p>
        </p:txBody>
      </p:sp>
      <p:sp>
        <p:nvSpPr>
          <p:cNvPr id="5" name="Slide Number Placeholder 4">
            <a:extLst>
              <a:ext uri="{FF2B5EF4-FFF2-40B4-BE49-F238E27FC236}">
                <a16:creationId xmlns:a16="http://schemas.microsoft.com/office/drawing/2014/main" id="{9A9076FC-66B3-07FD-8991-6F2D5A1AB783}"/>
              </a:ext>
            </a:extLst>
          </p:cNvPr>
          <p:cNvSpPr>
            <a:spLocks noGrp="1"/>
          </p:cNvSpPr>
          <p:nvPr>
            <p:ph type="sldNum" sz="quarter" idx="11"/>
          </p:nvPr>
        </p:nvSpPr>
        <p:spPr/>
        <p:txBody>
          <a:bodyPr/>
          <a:lstStyle/>
          <a:p>
            <a:fld id="{344369E4-5DE7-46E5-874E-4FD437973785}" type="slidenum">
              <a:rPr lang="en-GB" smtClean="0"/>
              <a:pPr/>
              <a:t>82</a:t>
            </a:fld>
            <a:endParaRPr lang="en-GB" sz="1400" dirty="0"/>
          </a:p>
        </p:txBody>
      </p:sp>
    </p:spTree>
    <p:extLst>
      <p:ext uri="{BB962C8B-B14F-4D97-AF65-F5344CB8AC3E}">
        <p14:creationId xmlns:p14="http://schemas.microsoft.com/office/powerpoint/2010/main" val="398846740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6DAF09-280D-3F9A-503F-DDF744FA5507}"/>
              </a:ext>
            </a:extLst>
          </p:cNvPr>
          <p:cNvSpPr>
            <a:spLocks noGrp="1"/>
          </p:cNvSpPr>
          <p:nvPr>
            <p:ph type="title"/>
          </p:nvPr>
        </p:nvSpPr>
        <p:spPr/>
        <p:txBody>
          <a:bodyPr/>
          <a:lstStyle/>
          <a:p>
            <a:r>
              <a:rPr lang="en-GB" dirty="0"/>
              <a:t>Observation following vaccination</a:t>
            </a:r>
          </a:p>
        </p:txBody>
      </p:sp>
      <p:sp>
        <p:nvSpPr>
          <p:cNvPr id="3" name="Content Placeholder 2">
            <a:extLst>
              <a:ext uri="{FF2B5EF4-FFF2-40B4-BE49-F238E27FC236}">
                <a16:creationId xmlns:a16="http://schemas.microsoft.com/office/drawing/2014/main" id="{40B5653B-FB11-48E5-A7DF-E148DBCFF461}"/>
              </a:ext>
            </a:extLst>
          </p:cNvPr>
          <p:cNvSpPr>
            <a:spLocks noGrp="1"/>
          </p:cNvSpPr>
          <p:nvPr>
            <p:ph idx="1"/>
          </p:nvPr>
        </p:nvSpPr>
        <p:spPr/>
        <p:txBody>
          <a:bodyPr vert="horz" lIns="91440" tIns="45720" rIns="91440" bIns="45720" rtlCol="0" anchor="t">
            <a:normAutofit/>
          </a:bodyPr>
          <a:lstStyle/>
          <a:p>
            <a:r>
              <a:rPr lang="en-US" sz="2200" dirty="0">
                <a:latin typeface="Arial"/>
                <a:cs typeface="Arial"/>
              </a:rPr>
              <a:t>there is no routine requirement for observation following MVA-BN vaccine administration but individuals should be observed for any immediate reactions whilst they are receiving any verbal post vaccination information and exiting the vaccination venue </a:t>
            </a:r>
          </a:p>
          <a:p>
            <a:r>
              <a:rPr lang="en-US" sz="2200" dirty="0">
                <a:latin typeface="Arial"/>
                <a:cs typeface="Arial"/>
              </a:rPr>
              <a:t>as for all vaccines, facilities for management of anaphylaxis should be available at all vaccination sites (as per </a:t>
            </a:r>
            <a:r>
              <a:rPr lang="en-US" sz="2200" dirty="0">
                <a:latin typeface="Arial"/>
                <a:cs typeface="Arial"/>
                <a:hlinkClick r:id="rId2"/>
              </a:rPr>
              <a:t>chapter 8 of the Green Book</a:t>
            </a:r>
            <a:r>
              <a:rPr lang="en-US" sz="2200" dirty="0">
                <a:latin typeface="Arial"/>
                <a:cs typeface="Arial"/>
              </a:rPr>
              <a:t>)</a:t>
            </a:r>
          </a:p>
          <a:p>
            <a:r>
              <a:rPr lang="en-US" sz="2200" dirty="0">
                <a:latin typeface="Arial"/>
                <a:cs typeface="Arial"/>
              </a:rPr>
              <a:t>as fainting can occur following vaccination, all those vaccinated with MVA-BN should be advised to not drive for 15 minutes after vaccination</a:t>
            </a:r>
            <a:endParaRPr lang="en-GB" sz="2200" dirty="0">
              <a:latin typeface="Arial"/>
              <a:cs typeface="Arial"/>
            </a:endParaRPr>
          </a:p>
          <a:p>
            <a:endParaRPr lang="en-GB" dirty="0"/>
          </a:p>
        </p:txBody>
      </p:sp>
      <p:sp>
        <p:nvSpPr>
          <p:cNvPr id="4" name="Footer Placeholder 3">
            <a:extLst>
              <a:ext uri="{FF2B5EF4-FFF2-40B4-BE49-F238E27FC236}">
                <a16:creationId xmlns:a16="http://schemas.microsoft.com/office/drawing/2014/main" id="{CC7F62A0-D540-BBBC-FE41-29D517AC9AFB}"/>
              </a:ext>
            </a:extLst>
          </p:cNvPr>
          <p:cNvSpPr>
            <a:spLocks noGrp="1"/>
          </p:cNvSpPr>
          <p:nvPr>
            <p:ph type="ftr" sz="quarter" idx="10"/>
          </p:nvPr>
        </p:nvSpPr>
        <p:spPr/>
        <p:txBody>
          <a:bodyPr/>
          <a:lstStyle/>
          <a:p>
            <a:r>
              <a:rPr lang="en-US" dirty="0"/>
              <a:t>mpox vaccination programme and the MVA-BN vaccine - response to an outbreak, incident or post-exposure</a:t>
            </a:r>
            <a:endParaRPr lang="en-GB" sz="1400" dirty="0"/>
          </a:p>
        </p:txBody>
      </p:sp>
      <p:sp>
        <p:nvSpPr>
          <p:cNvPr id="5" name="Slide Number Placeholder 4">
            <a:extLst>
              <a:ext uri="{FF2B5EF4-FFF2-40B4-BE49-F238E27FC236}">
                <a16:creationId xmlns:a16="http://schemas.microsoft.com/office/drawing/2014/main" id="{9A8BBA09-3F35-9596-0646-7F7F30976FAA}"/>
              </a:ext>
            </a:extLst>
          </p:cNvPr>
          <p:cNvSpPr>
            <a:spLocks noGrp="1"/>
          </p:cNvSpPr>
          <p:nvPr>
            <p:ph type="sldNum" sz="quarter" idx="11"/>
          </p:nvPr>
        </p:nvSpPr>
        <p:spPr/>
        <p:txBody>
          <a:bodyPr/>
          <a:lstStyle/>
          <a:p>
            <a:fld id="{344369E4-5DE7-46E5-874E-4FD437973785}" type="slidenum">
              <a:rPr lang="en-GB" smtClean="0"/>
              <a:pPr/>
              <a:t>83</a:t>
            </a:fld>
            <a:endParaRPr lang="en-GB" sz="1400" dirty="0"/>
          </a:p>
        </p:txBody>
      </p:sp>
    </p:spTree>
    <p:extLst>
      <p:ext uri="{BB962C8B-B14F-4D97-AF65-F5344CB8AC3E}">
        <p14:creationId xmlns:p14="http://schemas.microsoft.com/office/powerpoint/2010/main" val="187975213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27007085-088C-09D5-28C8-9E07ACD41C8D}"/>
              </a:ext>
            </a:extLst>
          </p:cNvPr>
          <p:cNvPicPr>
            <a:picLocks noChangeAspect="1"/>
          </p:cNvPicPr>
          <p:nvPr/>
        </p:nvPicPr>
        <p:blipFill rotWithShape="1">
          <a:blip r:embed="rId3"/>
          <a:srcRect l="1432"/>
          <a:stretch/>
        </p:blipFill>
        <p:spPr>
          <a:xfrm rot="498834">
            <a:off x="8146470" y="361592"/>
            <a:ext cx="4248024" cy="5990271"/>
          </a:xfrm>
          <a:prstGeom prst="rect">
            <a:avLst/>
          </a:prstGeom>
          <a:ln>
            <a:noFill/>
          </a:ln>
          <a:effectLst>
            <a:outerShdw blurRad="190500" algn="tl" rotWithShape="0">
              <a:srgbClr val="000000">
                <a:alpha val="70000"/>
              </a:srgbClr>
            </a:outerShdw>
          </a:effectLst>
        </p:spPr>
      </p:pic>
      <p:sp>
        <p:nvSpPr>
          <p:cNvPr id="2" name="Title 1">
            <a:extLst>
              <a:ext uri="{FF2B5EF4-FFF2-40B4-BE49-F238E27FC236}">
                <a16:creationId xmlns:a16="http://schemas.microsoft.com/office/drawing/2014/main" id="{2858D54D-EAD7-4BC0-8AF2-5BEB4019C3DE}"/>
              </a:ext>
            </a:extLst>
          </p:cNvPr>
          <p:cNvSpPr>
            <a:spLocks noGrp="1"/>
          </p:cNvSpPr>
          <p:nvPr>
            <p:ph type="title"/>
          </p:nvPr>
        </p:nvSpPr>
        <p:spPr>
          <a:xfrm>
            <a:off x="330206" y="375358"/>
            <a:ext cx="8950954" cy="772306"/>
          </a:xfrm>
        </p:spPr>
        <p:txBody>
          <a:bodyPr>
            <a:normAutofit/>
          </a:bodyPr>
          <a:lstStyle/>
          <a:p>
            <a:r>
              <a:rPr lang="en-GB" dirty="0"/>
              <a:t>Recommended reading</a:t>
            </a:r>
          </a:p>
        </p:txBody>
      </p:sp>
      <p:sp>
        <p:nvSpPr>
          <p:cNvPr id="3" name="Content Placeholder 2">
            <a:extLst>
              <a:ext uri="{FF2B5EF4-FFF2-40B4-BE49-F238E27FC236}">
                <a16:creationId xmlns:a16="http://schemas.microsoft.com/office/drawing/2014/main" id="{728E51CC-A58D-470F-92E0-E1B80DD53C6D}"/>
              </a:ext>
            </a:extLst>
          </p:cNvPr>
          <p:cNvSpPr>
            <a:spLocks noGrp="1"/>
          </p:cNvSpPr>
          <p:nvPr>
            <p:ph idx="1"/>
          </p:nvPr>
        </p:nvSpPr>
        <p:spPr>
          <a:xfrm>
            <a:off x="330205" y="1709509"/>
            <a:ext cx="5864855" cy="4351338"/>
          </a:xfrm>
        </p:spPr>
        <p:txBody>
          <a:bodyPr>
            <a:noAutofit/>
          </a:bodyPr>
          <a:lstStyle/>
          <a:p>
            <a:pPr marL="0" indent="0">
              <a:buNone/>
            </a:pPr>
            <a:r>
              <a:rPr lang="en-GB" dirty="0"/>
              <a:t>It is strongly recommended that healthcare practitioners involved in delivering the MVA-BN vaccine read the latest version of the Green Book </a:t>
            </a:r>
            <a:r>
              <a:rPr lang="en-US" dirty="0">
                <a:solidFill>
                  <a:srgbClr val="0070C0"/>
                </a:solidFill>
                <a:hlinkClick r:id="rId4"/>
              </a:rPr>
              <a:t>Smallpox and mpox chapter</a:t>
            </a:r>
            <a:r>
              <a:rPr lang="en-GB" dirty="0">
                <a:solidFill>
                  <a:srgbClr val="0070C0"/>
                </a:solidFill>
              </a:rPr>
              <a:t>, </a:t>
            </a:r>
            <a:r>
              <a:rPr lang="en-GB" dirty="0"/>
              <a:t>and identify the relevant resources on </a:t>
            </a:r>
            <a:r>
              <a:rPr lang="en-GB" dirty="0">
                <a:solidFill>
                  <a:srgbClr val="007C91"/>
                </a:solidFill>
                <a:hlinkClick r:id="rId5"/>
              </a:rPr>
              <a:t>the mpox guidance</a:t>
            </a:r>
            <a:r>
              <a:rPr lang="en-GB" dirty="0">
                <a:solidFill>
                  <a:srgbClr val="007C91"/>
                </a:solidFill>
              </a:rPr>
              <a:t> </a:t>
            </a:r>
            <a:r>
              <a:rPr lang="en-GB" dirty="0"/>
              <a:t>collection page. </a:t>
            </a:r>
          </a:p>
          <a:p>
            <a:pPr marL="0" indent="0">
              <a:buNone/>
            </a:pPr>
            <a:endParaRPr lang="en-GB" dirty="0"/>
          </a:p>
          <a:p>
            <a:pPr marL="0" indent="0">
              <a:buNone/>
            </a:pPr>
            <a:r>
              <a:rPr lang="en-GB" dirty="0"/>
              <a:t>During an incident, it is likely that contents on the collection page may be updated regularly so practitioners are reminded to ensure they are always using the most current documents.</a:t>
            </a:r>
          </a:p>
        </p:txBody>
      </p:sp>
      <p:sp>
        <p:nvSpPr>
          <p:cNvPr id="4" name="Footer Placeholder 3">
            <a:extLst>
              <a:ext uri="{FF2B5EF4-FFF2-40B4-BE49-F238E27FC236}">
                <a16:creationId xmlns:a16="http://schemas.microsoft.com/office/drawing/2014/main" id="{E03FDD22-E5A7-4409-80E1-89CECC9C2DA9}"/>
              </a:ext>
            </a:extLst>
          </p:cNvPr>
          <p:cNvSpPr>
            <a:spLocks noGrp="1"/>
          </p:cNvSpPr>
          <p:nvPr>
            <p:ph type="ftr" sz="quarter" idx="10"/>
          </p:nvPr>
        </p:nvSpPr>
        <p:spPr/>
        <p:txBody>
          <a:bodyPr/>
          <a:lstStyle/>
          <a:p>
            <a:r>
              <a:rPr lang="en-US" dirty="0"/>
              <a:t>mpox vaccination programme and the MVA-BN vaccine - response to an outbreak, incident or post-exposure</a:t>
            </a:r>
            <a:endParaRPr lang="en-GB" sz="1400" dirty="0"/>
          </a:p>
        </p:txBody>
      </p:sp>
      <p:sp>
        <p:nvSpPr>
          <p:cNvPr id="5" name="Slide Number Placeholder 4">
            <a:extLst>
              <a:ext uri="{FF2B5EF4-FFF2-40B4-BE49-F238E27FC236}">
                <a16:creationId xmlns:a16="http://schemas.microsoft.com/office/drawing/2014/main" id="{7461C623-855E-484B-B0BE-560F2BDFE982}"/>
              </a:ext>
            </a:extLst>
          </p:cNvPr>
          <p:cNvSpPr>
            <a:spLocks noGrp="1"/>
          </p:cNvSpPr>
          <p:nvPr>
            <p:ph type="sldNum" sz="quarter" idx="11"/>
          </p:nvPr>
        </p:nvSpPr>
        <p:spPr/>
        <p:txBody>
          <a:bodyPr/>
          <a:lstStyle/>
          <a:p>
            <a:fld id="{344369E4-5DE7-46E5-874E-4FD437973785}" type="slidenum">
              <a:rPr lang="en-GB" smtClean="0"/>
              <a:pPr/>
              <a:t>84</a:t>
            </a:fld>
            <a:endParaRPr lang="en-GB" sz="1400" dirty="0"/>
          </a:p>
        </p:txBody>
      </p:sp>
      <p:pic>
        <p:nvPicPr>
          <p:cNvPr id="8" name="Picture 7">
            <a:extLst>
              <a:ext uri="{FF2B5EF4-FFF2-40B4-BE49-F238E27FC236}">
                <a16:creationId xmlns:a16="http://schemas.microsoft.com/office/drawing/2014/main" id="{3D4C7F64-ECF7-D827-5AF4-30FEB50093D0}"/>
              </a:ext>
            </a:extLst>
          </p:cNvPr>
          <p:cNvPicPr>
            <a:picLocks noChangeAspect="1"/>
          </p:cNvPicPr>
          <p:nvPr/>
        </p:nvPicPr>
        <p:blipFill>
          <a:blip r:embed="rId6"/>
          <a:stretch>
            <a:fillRect/>
          </a:stretch>
        </p:blipFill>
        <p:spPr>
          <a:xfrm>
            <a:off x="7346731" y="1765377"/>
            <a:ext cx="3974683" cy="4646320"/>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318783045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1E794-6211-4727-F77E-1E1B7BA4CCF0}"/>
              </a:ext>
            </a:extLst>
          </p:cNvPr>
          <p:cNvSpPr>
            <a:spLocks noGrp="1"/>
          </p:cNvSpPr>
          <p:nvPr>
            <p:ph type="title"/>
          </p:nvPr>
        </p:nvSpPr>
        <p:spPr/>
        <p:txBody>
          <a:bodyPr/>
          <a:lstStyle/>
          <a:p>
            <a:r>
              <a:rPr lang="en-GB" sz="4000" dirty="0"/>
              <a:t>Resources</a:t>
            </a:r>
            <a:endParaRPr lang="en-US" dirty="0"/>
          </a:p>
        </p:txBody>
      </p:sp>
      <p:sp>
        <p:nvSpPr>
          <p:cNvPr id="4" name="Footer Placeholder 3">
            <a:extLst>
              <a:ext uri="{FF2B5EF4-FFF2-40B4-BE49-F238E27FC236}">
                <a16:creationId xmlns:a16="http://schemas.microsoft.com/office/drawing/2014/main" id="{FD2E9694-D87B-B17D-2149-DC9E600E22DB}"/>
              </a:ext>
            </a:extLst>
          </p:cNvPr>
          <p:cNvSpPr>
            <a:spLocks noGrp="1"/>
          </p:cNvSpPr>
          <p:nvPr>
            <p:ph type="ftr" sz="quarter" idx="10"/>
          </p:nvPr>
        </p:nvSpPr>
        <p:spPr/>
        <p:txBody>
          <a:bodyPr/>
          <a:lstStyle/>
          <a:p>
            <a:r>
              <a:rPr lang="en-US" dirty="0"/>
              <a:t>mpox vaccination programme and the MVA-BN vaccine - response to an outbreak, incident or post-exposure</a:t>
            </a:r>
            <a:endParaRPr lang="en-GB" sz="1400" dirty="0"/>
          </a:p>
        </p:txBody>
      </p:sp>
      <p:sp>
        <p:nvSpPr>
          <p:cNvPr id="5" name="Slide Number Placeholder 4">
            <a:extLst>
              <a:ext uri="{FF2B5EF4-FFF2-40B4-BE49-F238E27FC236}">
                <a16:creationId xmlns:a16="http://schemas.microsoft.com/office/drawing/2014/main" id="{597A135C-CA69-389A-C76F-C433A41436B3}"/>
              </a:ext>
            </a:extLst>
          </p:cNvPr>
          <p:cNvSpPr>
            <a:spLocks noGrp="1"/>
          </p:cNvSpPr>
          <p:nvPr>
            <p:ph type="sldNum" sz="quarter" idx="11"/>
          </p:nvPr>
        </p:nvSpPr>
        <p:spPr/>
        <p:txBody>
          <a:bodyPr/>
          <a:lstStyle/>
          <a:p>
            <a:fld id="{344369E4-5DE7-46E5-874E-4FD437973785}" type="slidenum">
              <a:rPr lang="en-GB" smtClean="0"/>
              <a:pPr/>
              <a:t>85</a:t>
            </a:fld>
            <a:endParaRPr lang="en-GB" sz="1400" dirty="0"/>
          </a:p>
        </p:txBody>
      </p:sp>
      <p:sp>
        <p:nvSpPr>
          <p:cNvPr id="7" name="Rectangle 1">
            <a:extLst>
              <a:ext uri="{FF2B5EF4-FFF2-40B4-BE49-F238E27FC236}">
                <a16:creationId xmlns:a16="http://schemas.microsoft.com/office/drawing/2014/main" id="{C741847C-3544-DD58-4A0C-053AAF18873C}"/>
              </a:ext>
            </a:extLst>
          </p:cNvPr>
          <p:cNvSpPr>
            <a:spLocks noChangeArrowheads="1"/>
          </p:cNvSpPr>
          <p:nvPr/>
        </p:nvSpPr>
        <p:spPr bwMode="auto">
          <a:xfrm>
            <a:off x="187001" y="1571548"/>
            <a:ext cx="11478257" cy="49203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342900" marR="0" lvl="0" indent="-342900" algn="l" defTabSz="914400" rtl="0" eaLnBrk="0" fontAlgn="base" latinLnBrk="0" hangingPunct="0">
              <a:lnSpc>
                <a:spcPct val="90000"/>
              </a:lnSpc>
              <a:spcBef>
                <a:spcPts val="1000"/>
              </a:spcBef>
              <a:spcAft>
                <a:spcPct val="0"/>
              </a:spcAft>
              <a:buClr>
                <a:srgbClr val="008080"/>
              </a:buClr>
              <a:buSzTx/>
              <a:buFont typeface="Arial" panose="020B0604020202020204" pitchFamily="34" charset="0"/>
              <a:buChar char="•"/>
              <a:tabLst/>
            </a:pPr>
            <a:r>
              <a:rPr kumimoji="0" lang="en-GB" altLang="en-US" sz="1550" b="0" i="0" u="none" strike="noStrike" cap="none" normalizeH="0" baseline="0" dirty="0">
                <a:ln>
                  <a:noFill/>
                </a:ln>
                <a:solidFill>
                  <a:srgbClr val="000000"/>
                </a:solidFill>
                <a:effectLst/>
                <a:latin typeface="+mn-lt"/>
                <a:ea typeface="Calibri"/>
                <a:cs typeface="Arial"/>
              </a:rPr>
              <a:t>UKHSA resources relating to Mpox and vaccination can be accessed </a:t>
            </a:r>
            <a:r>
              <a:rPr kumimoji="0" lang="en-GB" altLang="en-US" sz="1550" b="0" i="0" strike="noStrike" cap="none" normalizeH="0" baseline="0" dirty="0">
                <a:ln>
                  <a:noFill/>
                </a:ln>
                <a:effectLst/>
                <a:latin typeface="+mn-lt"/>
                <a:ea typeface="Calibri"/>
                <a:cs typeface="Arial"/>
              </a:rPr>
              <a:t>in </a:t>
            </a:r>
            <a:r>
              <a:rPr kumimoji="0" lang="en-GB" altLang="en-US" sz="1550" b="0" i="0" u="none" strike="noStrike" cap="none" normalizeH="0" baseline="0" dirty="0">
                <a:ln>
                  <a:noFill/>
                </a:ln>
                <a:solidFill>
                  <a:srgbClr val="000000"/>
                </a:solidFill>
                <a:effectLst/>
                <a:latin typeface="+mn-lt"/>
                <a:ea typeface="Calibri"/>
                <a:cs typeface="Arial"/>
              </a:rPr>
              <a:t>the </a:t>
            </a:r>
            <a:r>
              <a:rPr kumimoji="0" lang="en-GB" altLang="en-US" sz="1550" b="0" i="0" u="sng" strike="noStrike" cap="none" normalizeH="0" baseline="0" dirty="0">
                <a:ln>
                  <a:noFill/>
                </a:ln>
                <a:solidFill>
                  <a:srgbClr val="0070C0"/>
                </a:solidFill>
                <a:effectLst/>
                <a:latin typeface="+mn-lt"/>
                <a:ea typeface="Calibri"/>
                <a:cs typeface="Arial"/>
                <a:hlinkClick r:id="rId3">
                  <a:extLst>
                    <a:ext uri="{A12FA001-AC4F-418D-AE19-62706E023703}">
                      <ahyp:hlinkClr xmlns:ahyp="http://schemas.microsoft.com/office/drawing/2018/hyperlinkcolor" val="tx"/>
                    </a:ext>
                  </a:extLst>
                </a:hlinkClick>
              </a:rPr>
              <a:t>UKHSA Mpox: guidance</a:t>
            </a:r>
            <a:r>
              <a:rPr kumimoji="0" lang="en-GB" altLang="en-US" sz="1550" b="0" i="0" u="sng" strike="noStrike" cap="none" normalizeH="0" baseline="0" dirty="0">
                <a:ln>
                  <a:noFill/>
                </a:ln>
                <a:solidFill>
                  <a:srgbClr val="0070C0"/>
                </a:solidFill>
                <a:effectLst/>
                <a:latin typeface="+mn-lt"/>
                <a:ea typeface="Calibri"/>
                <a:cs typeface="Arial"/>
              </a:rPr>
              <a:t> </a:t>
            </a:r>
            <a:r>
              <a:rPr lang="en-GB" altLang="en-US" sz="1550" dirty="0">
                <a:solidFill>
                  <a:srgbClr val="000000"/>
                </a:solidFill>
                <a:latin typeface="+mn-lt"/>
                <a:cs typeface="Arial"/>
              </a:rPr>
              <a:t>collection page.</a:t>
            </a:r>
            <a:r>
              <a:rPr kumimoji="0" lang="en-GB" altLang="en-US" sz="1550" b="0" i="0" strike="noStrike" cap="none" normalizeH="0" baseline="0" dirty="0">
                <a:ln>
                  <a:noFill/>
                </a:ln>
                <a:effectLst/>
                <a:latin typeface="+mn-lt"/>
                <a:ea typeface="Calibri"/>
                <a:cs typeface="Arial"/>
              </a:rPr>
              <a:t> </a:t>
            </a:r>
            <a:r>
              <a:rPr kumimoji="0" lang="en-GB" altLang="en-US" sz="1550" b="0" i="0" u="none" strike="noStrike" cap="none" normalizeH="0" baseline="0" dirty="0">
                <a:ln>
                  <a:noFill/>
                </a:ln>
                <a:solidFill>
                  <a:srgbClr val="000000"/>
                </a:solidFill>
                <a:effectLst/>
                <a:latin typeface="+mn-lt"/>
                <a:ea typeface="Calibri"/>
                <a:cs typeface="Arial"/>
              </a:rPr>
              <a:t>These include guidance for health professionals and service providers on case definitions, diagnostic testing and other health protection guidance. The </a:t>
            </a:r>
            <a:r>
              <a:rPr kumimoji="0" lang="en-GB" altLang="en-US" sz="1550" b="0" i="0" u="none" strike="noStrike" cap="none" normalizeH="0" baseline="0" dirty="0">
                <a:ln>
                  <a:noFill/>
                </a:ln>
                <a:solidFill>
                  <a:srgbClr val="0070C0"/>
                </a:solidFill>
                <a:effectLst/>
                <a:latin typeface="+mn-lt"/>
                <a:ea typeface="Calibri"/>
                <a:cs typeface="Arial"/>
                <a:hlinkClick r:id="rId4">
                  <a:extLst>
                    <a:ext uri="{A12FA001-AC4F-418D-AE19-62706E023703}">
                      <ahyp:hlinkClr xmlns:ahyp="http://schemas.microsoft.com/office/drawing/2018/hyperlinkcolor" val="tx"/>
                    </a:ext>
                  </a:extLst>
                </a:hlinkClick>
              </a:rPr>
              <a:t>vaccination guidance </a:t>
            </a:r>
            <a:r>
              <a:rPr kumimoji="0" lang="en-GB" altLang="en-US" sz="1550" b="0" i="0" u="none" strike="noStrike" cap="none" normalizeH="0" baseline="0" dirty="0">
                <a:ln>
                  <a:noFill/>
                </a:ln>
                <a:solidFill>
                  <a:srgbClr val="000000"/>
                </a:solidFill>
                <a:effectLst/>
                <a:latin typeface="+mn-lt"/>
                <a:ea typeface="Calibri"/>
                <a:cs typeface="Arial"/>
              </a:rPr>
              <a:t>section contains links to this training slide set, the Green Book chapter and other relevant vaccination resources. </a:t>
            </a:r>
            <a:r>
              <a:rPr kumimoji="0" lang="en-GB" altLang="en-US" sz="1550" b="0" i="0" u="none" strike="noStrike" cap="none" normalizeH="0" baseline="0" dirty="0">
                <a:ln>
                  <a:noFill/>
                </a:ln>
                <a:solidFill>
                  <a:srgbClr val="0563C1"/>
                </a:solidFill>
                <a:effectLst/>
                <a:latin typeface="+mn-lt"/>
                <a:ea typeface="Calibri"/>
                <a:cs typeface="Arial"/>
                <a:hlinkClick r:id="rId5">
                  <a:extLst>
                    <a:ext uri="{A12FA001-AC4F-418D-AE19-62706E023703}">
                      <ahyp:hlinkClr xmlns:ahyp="http://schemas.microsoft.com/office/drawing/2018/hyperlinkcolor" val="tx"/>
                    </a:ext>
                  </a:extLst>
                </a:hlinkClick>
              </a:rPr>
              <a:t>Guidance </a:t>
            </a:r>
            <a:r>
              <a:rPr lang="en-GB" altLang="en-US" sz="1550" dirty="0">
                <a:solidFill>
                  <a:srgbClr val="0563C1"/>
                </a:solidFill>
                <a:latin typeface="+mn-lt"/>
                <a:ea typeface="Calibri"/>
                <a:cs typeface="Arial"/>
                <a:hlinkClick r:id="rId5">
                  <a:extLst>
                    <a:ext uri="{A12FA001-AC4F-418D-AE19-62706E023703}">
                      <ahyp:hlinkClr xmlns:ahyp="http://schemas.microsoft.com/office/drawing/2018/hyperlinkcolor" val="tx"/>
                    </a:ext>
                  </a:extLst>
                </a:hlinkClick>
              </a:rPr>
              <a:t>for the general public</a:t>
            </a:r>
            <a:r>
              <a:rPr lang="en-GB" altLang="en-US" sz="1550" dirty="0">
                <a:solidFill>
                  <a:srgbClr val="0070C0"/>
                </a:solidFill>
                <a:latin typeface="+mn-lt"/>
                <a:ea typeface="Calibri"/>
                <a:cs typeface="Arial"/>
                <a:hlinkClick r:id="rId5">
                  <a:extLst>
                    <a:ext uri="{A12FA001-AC4F-418D-AE19-62706E023703}">
                      <ahyp:hlinkClr xmlns:ahyp="http://schemas.microsoft.com/office/drawing/2018/hyperlinkcolor" val="tx"/>
                    </a:ext>
                  </a:extLst>
                </a:hlinkClick>
              </a:rPr>
              <a:t> </a:t>
            </a:r>
            <a:r>
              <a:rPr lang="en-GB" altLang="en-US" sz="1550" dirty="0">
                <a:solidFill>
                  <a:srgbClr val="000000"/>
                </a:solidFill>
                <a:latin typeface="+mn-lt"/>
                <a:ea typeface="Calibri"/>
                <a:cs typeface="Arial"/>
              </a:rPr>
              <a:t>and </a:t>
            </a:r>
            <a:r>
              <a:rPr lang="en-GB" altLang="en-US" sz="1550" dirty="0">
                <a:solidFill>
                  <a:srgbClr val="0070C0"/>
                </a:solidFill>
                <a:latin typeface="+mn-lt"/>
                <a:ea typeface="Calibri"/>
                <a:cs typeface="Arial"/>
                <a:hlinkClick r:id="rId6">
                  <a:extLst>
                    <a:ext uri="{A12FA001-AC4F-418D-AE19-62706E023703}">
                      <ahyp:hlinkClr xmlns:ahyp="http://schemas.microsoft.com/office/drawing/2018/hyperlinkcolor" val="tx"/>
                    </a:ext>
                  </a:extLst>
                </a:hlinkClick>
              </a:rPr>
              <a:t>epidemiological overviews </a:t>
            </a:r>
            <a:r>
              <a:rPr lang="en-GB" altLang="en-US" sz="1550" dirty="0">
                <a:solidFill>
                  <a:srgbClr val="000000"/>
                </a:solidFill>
                <a:latin typeface="+mn-lt"/>
                <a:ea typeface="Calibri"/>
                <a:cs typeface="Arial"/>
              </a:rPr>
              <a:t>are also available. This collection page should be reviewed regularly to ensure the most up to date guidance is accessed. </a:t>
            </a:r>
          </a:p>
          <a:p>
            <a:pPr marL="342900" marR="0" lvl="0" indent="-342900" algn="l" defTabSz="914400" rtl="0" eaLnBrk="0" fontAlgn="base" latinLnBrk="0" hangingPunct="0">
              <a:lnSpc>
                <a:spcPct val="90000"/>
              </a:lnSpc>
              <a:spcBef>
                <a:spcPts val="1000"/>
              </a:spcBef>
              <a:spcAft>
                <a:spcPct val="0"/>
              </a:spcAft>
              <a:buClr>
                <a:srgbClr val="008080"/>
              </a:buClr>
              <a:buSzTx/>
              <a:buFont typeface="Arial" panose="020B0604020202020204" pitchFamily="34" charset="0"/>
              <a:buChar char="•"/>
              <a:tabLst/>
            </a:pPr>
            <a:r>
              <a:rPr kumimoji="0" lang="en-GB" altLang="en-US" sz="1550" b="0" i="0" u="none" strike="noStrike" cap="none" normalizeH="0" baseline="0" dirty="0">
                <a:ln>
                  <a:noFill/>
                </a:ln>
                <a:solidFill>
                  <a:srgbClr val="000000"/>
                </a:solidFill>
                <a:effectLst/>
                <a:latin typeface="+mn-lt"/>
                <a:ea typeface="Calibri"/>
                <a:cs typeface="Arial"/>
              </a:rPr>
              <a:t>UKHSA Patient Group Direction (PGD): </a:t>
            </a:r>
            <a:r>
              <a:rPr lang="en-GB" altLang="en-US" sz="1550" dirty="0">
                <a:solidFill>
                  <a:srgbClr val="0070C0"/>
                </a:solidFill>
                <a:latin typeface="+mn-lt"/>
                <a:cs typeface="Arial"/>
                <a:hlinkClick r:id="rId7">
                  <a:extLst>
                    <a:ext uri="{A12FA001-AC4F-418D-AE19-62706E023703}">
                      <ahyp:hlinkClr xmlns:ahyp="http://schemas.microsoft.com/office/drawing/2018/hyperlinkcolor" val="tx"/>
                    </a:ext>
                  </a:extLst>
                </a:hlinkClick>
              </a:rPr>
              <a:t>mpox vaccine</a:t>
            </a:r>
            <a:endParaRPr lang="en-GB" altLang="en-US" sz="1550" dirty="0">
              <a:solidFill>
                <a:srgbClr val="0070C0"/>
              </a:solidFill>
              <a:latin typeface="+mn-lt"/>
              <a:cs typeface="Arial"/>
            </a:endParaRPr>
          </a:p>
          <a:p>
            <a:pPr marL="342900" marR="0" lvl="0" indent="-342900" algn="l" defTabSz="914400" rtl="0" eaLnBrk="0" fontAlgn="base" latinLnBrk="0" hangingPunct="0">
              <a:lnSpc>
                <a:spcPct val="90000"/>
              </a:lnSpc>
              <a:spcBef>
                <a:spcPts val="1000"/>
              </a:spcBef>
              <a:spcAft>
                <a:spcPct val="0"/>
              </a:spcAft>
              <a:buClr>
                <a:srgbClr val="008080"/>
              </a:buClr>
              <a:buSzTx/>
              <a:buFont typeface="Arial" panose="020B0604020202020204" pitchFamily="34" charset="0"/>
              <a:buChar char="•"/>
              <a:tabLst/>
            </a:pPr>
            <a:r>
              <a:rPr lang="en-GB" altLang="en-US" sz="1550" dirty="0">
                <a:solidFill>
                  <a:srgbClr val="000000"/>
                </a:solidFill>
                <a:latin typeface="+mn-lt"/>
                <a:cs typeface="Arial"/>
              </a:rPr>
              <a:t>UKHSA mpox </a:t>
            </a:r>
            <a:r>
              <a:rPr lang="en-GB" altLang="en-US" sz="1550" dirty="0">
                <a:solidFill>
                  <a:srgbClr val="000000"/>
                </a:solidFill>
                <a:latin typeface="+mn-lt"/>
                <a:cs typeface="Arial"/>
                <a:hlinkClick r:id="rId8"/>
              </a:rPr>
              <a:t>contact tracing guidance</a:t>
            </a:r>
            <a:endParaRPr lang="en-GB" altLang="en-US" sz="1550" dirty="0">
              <a:solidFill>
                <a:srgbClr val="000000"/>
              </a:solidFill>
              <a:latin typeface="+mn-lt"/>
              <a:cs typeface="Arial"/>
            </a:endParaRPr>
          </a:p>
          <a:p>
            <a:pPr marL="342900" marR="0" lvl="0" indent="-342900" algn="l" defTabSz="914400" rtl="0" eaLnBrk="0" fontAlgn="base" latinLnBrk="0" hangingPunct="0">
              <a:lnSpc>
                <a:spcPct val="90000"/>
              </a:lnSpc>
              <a:spcBef>
                <a:spcPts val="1000"/>
              </a:spcBef>
              <a:spcAft>
                <a:spcPct val="0"/>
              </a:spcAft>
              <a:buClr>
                <a:srgbClr val="008080"/>
              </a:buClr>
              <a:buSzTx/>
              <a:buFont typeface="Arial" panose="020B0604020202020204" pitchFamily="34" charset="0"/>
              <a:buChar char="•"/>
              <a:tabLst/>
            </a:pPr>
            <a:r>
              <a:rPr lang="en-GB" altLang="en-US" sz="1550" dirty="0">
                <a:solidFill>
                  <a:srgbClr val="000000"/>
                </a:solidFill>
                <a:latin typeface="+mn-lt"/>
                <a:cs typeface="Arial"/>
              </a:rPr>
              <a:t>UKHSA mpox </a:t>
            </a:r>
            <a:r>
              <a:rPr lang="en-GB" altLang="en-US" sz="1550" dirty="0">
                <a:solidFill>
                  <a:srgbClr val="000000"/>
                </a:solidFill>
                <a:latin typeface="+mn-lt"/>
                <a:cs typeface="Arial"/>
                <a:hlinkClick r:id="rId9"/>
              </a:rPr>
              <a:t>vaccination resources</a:t>
            </a:r>
            <a:r>
              <a:rPr lang="en-GB" altLang="en-US" sz="1550" dirty="0">
                <a:solidFill>
                  <a:srgbClr val="000000"/>
                </a:solidFill>
                <a:latin typeface="+mn-lt"/>
                <a:cs typeface="Arial"/>
              </a:rPr>
              <a:t> (including patient information leaflets)</a:t>
            </a:r>
          </a:p>
          <a:p>
            <a:pPr marL="342900" indent="-342900">
              <a:lnSpc>
                <a:spcPct val="90000"/>
              </a:lnSpc>
              <a:spcBef>
                <a:spcPts val="1000"/>
              </a:spcBef>
              <a:buClr>
                <a:srgbClr val="008080"/>
              </a:buClr>
              <a:buFont typeface="Arial" panose="020B0604020202020204" pitchFamily="34" charset="0"/>
              <a:buChar char="•"/>
            </a:pPr>
            <a:r>
              <a:rPr lang="en-GB" altLang="en-US" sz="1550" dirty="0">
                <a:solidFill>
                  <a:srgbClr val="000000"/>
                </a:solidFill>
                <a:latin typeface="+mn-lt"/>
                <a:cs typeface="Arial"/>
              </a:rPr>
              <a:t>UKHSA MVA-BN </a:t>
            </a:r>
            <a:r>
              <a:rPr lang="en-GB" altLang="en-US" sz="1550" dirty="0">
                <a:solidFill>
                  <a:srgbClr val="000000"/>
                </a:solidFill>
                <a:latin typeface="+mn-lt"/>
                <a:cs typeface="Arial"/>
                <a:hlinkClick r:id="rId10"/>
              </a:rPr>
              <a:t>consent forms (child and adult)</a:t>
            </a:r>
            <a:r>
              <a:rPr lang="en-GB" altLang="en-US" sz="1550" dirty="0">
                <a:solidFill>
                  <a:srgbClr val="000000"/>
                </a:solidFill>
                <a:latin typeface="+mn-lt"/>
                <a:cs typeface="Arial"/>
              </a:rPr>
              <a:t> </a:t>
            </a:r>
            <a:endParaRPr lang="en-GB" altLang="en-US" sz="1550" dirty="0">
              <a:solidFill>
                <a:srgbClr val="000000"/>
              </a:solidFill>
              <a:highlight>
                <a:srgbClr val="FFFF00"/>
              </a:highlight>
              <a:latin typeface="+mn-lt"/>
              <a:cs typeface="Arial"/>
            </a:endParaRPr>
          </a:p>
          <a:p>
            <a:pPr marL="342900" marR="0" lvl="0" indent="-342900" algn="l" defTabSz="914400" rtl="0" eaLnBrk="0" fontAlgn="base" latinLnBrk="0" hangingPunct="0">
              <a:lnSpc>
                <a:spcPct val="90000"/>
              </a:lnSpc>
              <a:spcBef>
                <a:spcPts val="1000"/>
              </a:spcBef>
              <a:spcAft>
                <a:spcPct val="0"/>
              </a:spcAft>
              <a:buClr>
                <a:srgbClr val="008080"/>
              </a:buClr>
              <a:buSzTx/>
              <a:buFont typeface="Arial" panose="020B0604020202020204" pitchFamily="34" charset="0"/>
              <a:buChar char="•"/>
              <a:tabLst/>
            </a:pPr>
            <a:r>
              <a:rPr kumimoji="0" lang="en-GB" altLang="en-US" sz="1550" b="0" i="0" u="none" strike="noStrike" cap="none" normalizeH="0" baseline="0" dirty="0">
                <a:ln>
                  <a:noFill/>
                </a:ln>
                <a:solidFill>
                  <a:srgbClr val="000000"/>
                </a:solidFill>
                <a:effectLst/>
                <a:latin typeface="+mn-lt"/>
                <a:ea typeface="Calibri"/>
                <a:cs typeface="Arial"/>
              </a:rPr>
              <a:t>Marketing authorisation holder’s </a:t>
            </a:r>
            <a:r>
              <a:rPr lang="en-US" altLang="en-US" sz="1550" dirty="0">
                <a:solidFill>
                  <a:srgbClr val="0070C0"/>
                </a:solidFill>
                <a:latin typeface="+mn-lt"/>
                <a:cs typeface="Arial"/>
                <a:hlinkClick r:id="rId11">
                  <a:extLst>
                    <a:ext uri="{A12FA001-AC4F-418D-AE19-62706E023703}">
                      <ahyp:hlinkClr xmlns:ahyp="http://schemas.microsoft.com/office/drawing/2018/hyperlinkcolor" val="tx"/>
                    </a:ext>
                  </a:extLst>
                </a:hlinkClick>
              </a:rPr>
              <a:t>Summary of Product Characteristics: Imvanex vaccine</a:t>
            </a:r>
            <a:endParaRPr lang="en-GB" altLang="en-US" sz="1550" dirty="0">
              <a:solidFill>
                <a:srgbClr val="0070C0"/>
              </a:solidFill>
              <a:latin typeface="+mn-lt"/>
              <a:cs typeface="Arial"/>
              <a:hlinkClick r:id="rId11">
                <a:extLst>
                  <a:ext uri="{A12FA001-AC4F-418D-AE19-62706E023703}">
                    <ahyp:hlinkClr xmlns:ahyp="http://schemas.microsoft.com/office/drawing/2018/hyperlinkcolor" val="tx"/>
                  </a:ext>
                </a:extLst>
              </a:hlinkClick>
            </a:endParaRPr>
          </a:p>
          <a:p>
            <a:pPr marL="342900" indent="-342900">
              <a:lnSpc>
                <a:spcPct val="90000"/>
              </a:lnSpc>
              <a:spcBef>
                <a:spcPts val="1000"/>
              </a:spcBef>
              <a:buClr>
                <a:srgbClr val="008080"/>
              </a:buClr>
              <a:buFont typeface="Arial" panose="020B0604020202020204" pitchFamily="34" charset="0"/>
              <a:buChar char="•"/>
            </a:pPr>
            <a:r>
              <a:rPr lang="en-GB" altLang="en-US" sz="1550" dirty="0">
                <a:solidFill>
                  <a:srgbClr val="000000"/>
                </a:solidFill>
                <a:latin typeface="+mn-lt"/>
                <a:cs typeface="Arial"/>
              </a:rPr>
              <a:t>FDA Package Insert (summary of product characteristics) and information: </a:t>
            </a:r>
            <a:r>
              <a:rPr lang="en-GB" altLang="en-US" sz="1550" dirty="0">
                <a:solidFill>
                  <a:srgbClr val="0070C0"/>
                </a:solidFill>
                <a:latin typeface="+mn-lt"/>
                <a:cs typeface="Arial"/>
                <a:hlinkClick r:id="rId12"/>
              </a:rPr>
              <a:t>Jynneos vaccine</a:t>
            </a:r>
            <a:endParaRPr lang="en-GB" altLang="en-US" sz="1550" dirty="0">
              <a:solidFill>
                <a:srgbClr val="0070C0"/>
              </a:solidFill>
              <a:latin typeface="+mn-lt"/>
              <a:cs typeface="Arial"/>
            </a:endParaRPr>
          </a:p>
          <a:p>
            <a:pPr marL="342900" indent="-342900">
              <a:lnSpc>
                <a:spcPct val="90000"/>
              </a:lnSpc>
              <a:spcBef>
                <a:spcPts val="1000"/>
              </a:spcBef>
              <a:buClr>
                <a:srgbClr val="008080"/>
              </a:buClr>
              <a:buFont typeface="Arial" panose="020B0604020202020204" pitchFamily="34" charset="0"/>
              <a:buChar char="•"/>
            </a:pPr>
            <a:r>
              <a:rPr lang="en-GB" altLang="en-US" sz="1550" dirty="0">
                <a:solidFill>
                  <a:srgbClr val="000000"/>
                </a:solidFill>
                <a:latin typeface="+mn-lt"/>
                <a:cs typeface="Arial"/>
              </a:rPr>
              <a:t>Public Health Scotland video: </a:t>
            </a:r>
            <a:r>
              <a:rPr lang="en-GB" altLang="en-US" sz="1550" dirty="0">
                <a:solidFill>
                  <a:srgbClr val="000000"/>
                </a:solidFill>
                <a:latin typeface="+mn-lt"/>
                <a:cs typeface="Arial"/>
                <a:hlinkClick r:id="rId13"/>
              </a:rPr>
              <a:t>use of MVA-BN vaccines against mpox: administration using the intradermal vaccination technique</a:t>
            </a:r>
            <a:endParaRPr lang="en-GB" altLang="en-US" sz="1550" dirty="0">
              <a:solidFill>
                <a:srgbClr val="000000"/>
              </a:solidFill>
              <a:latin typeface="+mn-lt"/>
              <a:cs typeface="Arial"/>
            </a:endParaRPr>
          </a:p>
          <a:p>
            <a:pPr marL="342900" indent="-342900">
              <a:lnSpc>
                <a:spcPct val="90000"/>
              </a:lnSpc>
              <a:spcBef>
                <a:spcPts val="1000"/>
              </a:spcBef>
              <a:buClr>
                <a:srgbClr val="008080"/>
              </a:buClr>
              <a:buFont typeface="Arial" panose="020B0604020202020204" pitchFamily="34" charset="0"/>
              <a:buChar char="•"/>
            </a:pPr>
            <a:r>
              <a:rPr kumimoji="0" lang="en-GB" altLang="en-US" sz="1550" b="0" i="0" u="none" strike="noStrike" cap="none" normalizeH="0" baseline="0" dirty="0">
                <a:ln>
                  <a:noFill/>
                </a:ln>
                <a:solidFill>
                  <a:srgbClr val="000000"/>
                </a:solidFill>
                <a:effectLst/>
                <a:latin typeface="+mn-lt"/>
                <a:ea typeface="Calibri"/>
                <a:cs typeface="Arial"/>
              </a:rPr>
              <a:t>Medicines and Healthcare products Regulatory Agency (MHRA): </a:t>
            </a:r>
            <a:r>
              <a:rPr lang="en-GB" altLang="en-US" sz="1550" dirty="0">
                <a:solidFill>
                  <a:srgbClr val="0070C0"/>
                </a:solidFill>
                <a:latin typeface="+mn-lt"/>
                <a:cs typeface="Arial"/>
                <a:hlinkClick r:id="rId14">
                  <a:extLst>
                    <a:ext uri="{A12FA001-AC4F-418D-AE19-62706E023703}">
                      <ahyp:hlinkClr xmlns:ahyp="http://schemas.microsoft.com/office/drawing/2018/hyperlinkcolor" val="tx"/>
                    </a:ext>
                  </a:extLst>
                </a:hlinkClick>
              </a:rPr>
              <a:t>reporting adverse reactions</a:t>
            </a:r>
            <a:endParaRPr lang="en-GB" altLang="en-US" sz="1550" dirty="0">
              <a:solidFill>
                <a:srgbClr val="0070C0"/>
              </a:solidFill>
              <a:latin typeface="+mn-lt"/>
              <a:cs typeface="Arial"/>
            </a:endParaRPr>
          </a:p>
          <a:p>
            <a:pPr marL="342900" marR="0" lvl="0" indent="-342900" algn="l" defTabSz="914400" rtl="0" eaLnBrk="0" fontAlgn="base" latinLnBrk="0" hangingPunct="0">
              <a:lnSpc>
                <a:spcPct val="90000"/>
              </a:lnSpc>
              <a:spcBef>
                <a:spcPts val="1000"/>
              </a:spcBef>
              <a:spcAft>
                <a:spcPct val="0"/>
              </a:spcAft>
              <a:buClr>
                <a:srgbClr val="008080"/>
              </a:buClr>
              <a:buSzTx/>
              <a:buFont typeface="Arial" panose="020B0604020202020204" pitchFamily="34" charset="0"/>
              <a:buChar char="•"/>
              <a:tabLst/>
            </a:pPr>
            <a:r>
              <a:rPr kumimoji="0" lang="en-GB" altLang="en-US" sz="1550" b="0" i="0" u="none" strike="noStrike" cap="none" normalizeH="0" baseline="0" dirty="0">
                <a:ln>
                  <a:noFill/>
                </a:ln>
                <a:solidFill>
                  <a:srgbClr val="000000"/>
                </a:solidFill>
                <a:effectLst/>
                <a:latin typeface="+mn-lt"/>
                <a:ea typeface="Calibri"/>
                <a:cs typeface="Arial"/>
              </a:rPr>
              <a:t>Immunisation against infectious disease, the Green Book: </a:t>
            </a:r>
            <a:r>
              <a:rPr kumimoji="0" lang="en-US" altLang="en-US" sz="1550" b="0" i="0" u="none" strike="noStrike" cap="none" normalizeH="0" baseline="0" dirty="0">
                <a:ln>
                  <a:noFill/>
                </a:ln>
                <a:effectLst/>
                <a:latin typeface="+mn-lt"/>
                <a:ea typeface="Calibri"/>
                <a:cs typeface="Arial"/>
                <a:hlinkClick r:id="rId15"/>
              </a:rPr>
              <a:t>Smallpox and mpox (chapter 29)</a:t>
            </a:r>
            <a:endParaRPr lang="en-GB" altLang="en-US" sz="1550" dirty="0">
              <a:latin typeface="+mn-lt"/>
              <a:ea typeface="Calibri"/>
              <a:cs typeface="Arial"/>
            </a:endParaRPr>
          </a:p>
          <a:p>
            <a:pPr marL="342900" marR="0" lvl="0" indent="-342900" algn="l" defTabSz="914400" rtl="0" eaLnBrk="0" fontAlgn="base" latinLnBrk="0" hangingPunct="0">
              <a:lnSpc>
                <a:spcPct val="90000"/>
              </a:lnSpc>
              <a:spcBef>
                <a:spcPts val="1000"/>
              </a:spcBef>
              <a:spcAft>
                <a:spcPct val="0"/>
              </a:spcAft>
              <a:buClr>
                <a:srgbClr val="008080"/>
              </a:buClr>
              <a:buSzTx/>
              <a:buFont typeface="Arial" panose="020B0604020202020204" pitchFamily="34" charset="0"/>
              <a:buChar char="•"/>
              <a:tabLst/>
            </a:pPr>
            <a:r>
              <a:rPr kumimoji="0" lang="en-GB" altLang="en-US" sz="1550" b="0" i="0" u="none" strike="noStrike" cap="none" normalizeH="0" baseline="0" dirty="0">
                <a:ln>
                  <a:noFill/>
                </a:ln>
                <a:solidFill>
                  <a:srgbClr val="000000"/>
                </a:solidFill>
                <a:effectLst/>
                <a:latin typeface="+mn-lt"/>
                <a:ea typeface="Calibri"/>
                <a:cs typeface="Arial"/>
              </a:rPr>
              <a:t>NHS website: </a:t>
            </a:r>
            <a:r>
              <a:rPr kumimoji="0" lang="en-GB" altLang="en-US" sz="1550" b="0" i="0" u="none" strike="noStrike" cap="none" normalizeH="0" baseline="0" dirty="0">
                <a:ln>
                  <a:noFill/>
                </a:ln>
                <a:effectLst/>
                <a:latin typeface="+mn-lt"/>
                <a:ea typeface="Calibri"/>
                <a:cs typeface="Arial"/>
                <a:hlinkClick r:id="rId16"/>
              </a:rPr>
              <a:t>mpox</a:t>
            </a:r>
            <a:endParaRPr kumimoji="0" lang="en-GB" altLang="en-US" sz="1550" b="0" i="0" u="none" strike="noStrike" cap="none" normalizeH="0" baseline="0" dirty="0">
              <a:ln>
                <a:noFill/>
              </a:ln>
              <a:effectLst/>
              <a:latin typeface="+mn-lt"/>
              <a:ea typeface="Calibri"/>
              <a:cs typeface="Arial"/>
            </a:endParaRPr>
          </a:p>
        </p:txBody>
      </p:sp>
    </p:spTree>
    <p:extLst>
      <p:ext uri="{BB962C8B-B14F-4D97-AF65-F5344CB8AC3E}">
        <p14:creationId xmlns:p14="http://schemas.microsoft.com/office/powerpoint/2010/main" val="9055786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A03B1C-F4EB-162F-3D2F-89408BD11F79}"/>
              </a:ext>
            </a:extLst>
          </p:cNvPr>
          <p:cNvSpPr>
            <a:spLocks noGrp="1"/>
          </p:cNvSpPr>
          <p:nvPr>
            <p:ph type="title"/>
          </p:nvPr>
        </p:nvSpPr>
        <p:spPr/>
        <p:txBody>
          <a:bodyPr/>
          <a:lstStyle/>
          <a:p>
            <a:r>
              <a:rPr lang="en-GB" dirty="0"/>
              <a:t>Mpox overview</a:t>
            </a:r>
            <a:endParaRPr lang="en-US" dirty="0"/>
          </a:p>
        </p:txBody>
      </p:sp>
      <p:sp>
        <p:nvSpPr>
          <p:cNvPr id="3" name="Content Placeholder 2">
            <a:extLst>
              <a:ext uri="{FF2B5EF4-FFF2-40B4-BE49-F238E27FC236}">
                <a16:creationId xmlns:a16="http://schemas.microsoft.com/office/drawing/2014/main" id="{E186172F-E148-7018-8CBE-06F646C20261}"/>
              </a:ext>
            </a:extLst>
          </p:cNvPr>
          <p:cNvSpPr>
            <a:spLocks noGrp="1"/>
          </p:cNvSpPr>
          <p:nvPr>
            <p:ph idx="1"/>
          </p:nvPr>
        </p:nvSpPr>
        <p:spPr/>
        <p:txBody>
          <a:bodyPr>
            <a:normAutofit fontScale="92500" lnSpcReduction="10000"/>
          </a:bodyPr>
          <a:lstStyle/>
          <a:p>
            <a:pPr>
              <a:lnSpc>
                <a:spcPct val="100000"/>
              </a:lnSpc>
              <a:spcBef>
                <a:spcPts val="500"/>
              </a:spcBef>
            </a:pPr>
            <a:r>
              <a:rPr lang="en-GB" sz="2400" dirty="0"/>
              <a:t>mpox is a rare disease caused by infection with the monkeypox virus (MPXV)</a:t>
            </a:r>
          </a:p>
          <a:p>
            <a:pPr>
              <a:lnSpc>
                <a:spcPct val="100000"/>
              </a:lnSpc>
              <a:spcBef>
                <a:spcPts val="500"/>
              </a:spcBef>
            </a:pPr>
            <a:r>
              <a:rPr lang="en-GB" dirty="0"/>
              <a:t>MPXV </a:t>
            </a:r>
            <a:r>
              <a:rPr lang="en-GB" sz="2400" dirty="0"/>
              <a:t>is related to, but distinct from the viruses that cause smallpox (variola virus) and cowpox (vaccinia virus), which are all members of the orthopoxvirus family</a:t>
            </a:r>
          </a:p>
          <a:p>
            <a:pPr>
              <a:lnSpc>
                <a:spcPct val="100000"/>
              </a:lnSpc>
              <a:spcBef>
                <a:spcPts val="500"/>
              </a:spcBef>
            </a:pPr>
            <a:r>
              <a:rPr lang="en-GB" sz="2400" dirty="0"/>
              <a:t>the name monkeypox originates from the initial discovery of the virus in monkeys in a Danish laboratory in 1958</a:t>
            </a:r>
          </a:p>
          <a:p>
            <a:pPr>
              <a:lnSpc>
                <a:spcPct val="100000"/>
              </a:lnSpc>
              <a:spcBef>
                <a:spcPts val="500"/>
              </a:spcBef>
            </a:pPr>
            <a:r>
              <a:rPr lang="en-GB" sz="2400" dirty="0"/>
              <a:t>human mpox was first described in 1970 when regional elimination of smallpox revealed sporadic cases of a disease with similar presentation in rural areas of the Democratic Republic of Congo (DRC)</a:t>
            </a:r>
          </a:p>
          <a:p>
            <a:pPr>
              <a:lnSpc>
                <a:spcPct val="100000"/>
              </a:lnSpc>
              <a:spcBef>
                <a:spcPts val="500"/>
              </a:spcBef>
            </a:pPr>
            <a:r>
              <a:rPr lang="en-GB" sz="2400" dirty="0"/>
              <a:t>outbreaks have since occurred in Nigeria, Republic of Congo, Sierra Leone, Liberia, Cameroon and the Central African Republic </a:t>
            </a:r>
          </a:p>
          <a:p>
            <a:pPr>
              <a:lnSpc>
                <a:spcPct val="100000"/>
              </a:lnSpc>
              <a:spcBef>
                <a:spcPts val="500"/>
              </a:spcBef>
            </a:pPr>
            <a:r>
              <a:rPr lang="en-GB" sz="2400" dirty="0"/>
              <a:t>following the global eradication of smallpox in 1977, mpox has become the dominant cause of orthopox outbreaks in humans, possibly associated with waning orthopox immunity following cessation of smallpox vaccination</a:t>
            </a:r>
          </a:p>
          <a:p>
            <a:endParaRPr lang="en-US" dirty="0"/>
          </a:p>
        </p:txBody>
      </p:sp>
      <p:sp>
        <p:nvSpPr>
          <p:cNvPr id="4" name="Footer Placeholder 3">
            <a:extLst>
              <a:ext uri="{FF2B5EF4-FFF2-40B4-BE49-F238E27FC236}">
                <a16:creationId xmlns:a16="http://schemas.microsoft.com/office/drawing/2014/main" id="{0F14330C-9DD9-554E-A240-BA7E90601D1D}"/>
              </a:ext>
            </a:extLst>
          </p:cNvPr>
          <p:cNvSpPr>
            <a:spLocks noGrp="1"/>
          </p:cNvSpPr>
          <p:nvPr>
            <p:ph type="ftr" sz="quarter" idx="10"/>
          </p:nvPr>
        </p:nvSpPr>
        <p:spPr/>
        <p:txBody>
          <a:bodyPr/>
          <a:lstStyle/>
          <a:p>
            <a:r>
              <a:rPr lang="en-US" dirty="0"/>
              <a:t>mpox vaccination programme and the MVA-BN vaccine - response to an outbreak, incident or post-exposure</a:t>
            </a:r>
          </a:p>
        </p:txBody>
      </p:sp>
      <p:sp>
        <p:nvSpPr>
          <p:cNvPr id="5" name="Slide Number Placeholder 4">
            <a:extLst>
              <a:ext uri="{FF2B5EF4-FFF2-40B4-BE49-F238E27FC236}">
                <a16:creationId xmlns:a16="http://schemas.microsoft.com/office/drawing/2014/main" id="{AD3A7404-8FC7-9F51-7705-FE1B238310DC}"/>
              </a:ext>
            </a:extLst>
          </p:cNvPr>
          <p:cNvSpPr>
            <a:spLocks noGrp="1"/>
          </p:cNvSpPr>
          <p:nvPr>
            <p:ph type="sldNum" sz="quarter" idx="11"/>
          </p:nvPr>
        </p:nvSpPr>
        <p:spPr/>
        <p:txBody>
          <a:bodyPr/>
          <a:lstStyle/>
          <a:p>
            <a:fld id="{344369E4-5DE7-46E5-874E-4FD437973785}" type="slidenum">
              <a:rPr lang="en-GB" smtClean="0"/>
              <a:pPr/>
              <a:t>9</a:t>
            </a:fld>
            <a:endParaRPr lang="en-GB" sz="1400" dirty="0"/>
          </a:p>
        </p:txBody>
      </p:sp>
    </p:spTree>
    <p:extLst>
      <p:ext uri="{BB962C8B-B14F-4D97-AF65-F5344CB8AC3E}">
        <p14:creationId xmlns:p14="http://schemas.microsoft.com/office/powerpoint/2010/main" val="389918197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KHSA Presentation template 1.potx" id="{C217F2B4-A571-4445-8097-3EA40A1C8019}" vid="{14B50B89-D5D7-5C49-800E-0E3C0AC8C288}"/>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7EFF136ACA7864BBE1557D7BCCC9CFA" ma:contentTypeVersion="4" ma:contentTypeDescription="Create a new document." ma:contentTypeScope="" ma:versionID="f10e9c744f1817e1df1e91dfc1088179">
  <xsd:schema xmlns:xsd="http://www.w3.org/2001/XMLSchema" xmlns:xs="http://www.w3.org/2001/XMLSchema" xmlns:p="http://schemas.microsoft.com/office/2006/metadata/properties" xmlns:ns2="f5380a1b-de41-4b32-89d5-34adc52116e8" targetNamespace="http://schemas.microsoft.com/office/2006/metadata/properties" ma:root="true" ma:fieldsID="28f011747709f447275872aa24c8ae6d" ns2:_="">
    <xsd:import namespace="f5380a1b-de41-4b32-89d5-34adc52116e8"/>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5380a1b-de41-4b32-89d5-34adc52116e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CDF10D1-0D6F-4B51-A7AF-E3DEED515201}">
  <ds:schemaRefs>
    <ds:schemaRef ds:uri="f5380a1b-de41-4b32-89d5-34adc52116e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9257213A-DC6F-4FCE-9DB4-BFD423A9329E}">
  <ds:schemaRefs>
    <ds:schemaRef ds:uri="http://purl.org/dc/elements/1.1/"/>
    <ds:schemaRef ds:uri="http://schemas.microsoft.com/office/2006/metadata/properties"/>
    <ds:schemaRef ds:uri="http://purl.org/dc/terms/"/>
    <ds:schemaRef ds:uri="http://schemas.microsoft.com/office/2006/documentManagement/types"/>
    <ds:schemaRef ds:uri="http://purl.org/dc/dcmitype/"/>
    <ds:schemaRef ds:uri="http://schemas.microsoft.com/office/infopath/2007/PartnerControls"/>
    <ds:schemaRef ds:uri="http://schemas.openxmlformats.org/package/2006/metadata/core-properties"/>
    <ds:schemaRef ds:uri="f5380a1b-de41-4b32-89d5-34adc52116e8"/>
    <ds:schemaRef ds:uri="http://www.w3.org/XML/1998/namespace"/>
  </ds:schemaRefs>
</ds:datastoreItem>
</file>

<file path=customXml/itemProps3.xml><?xml version="1.0" encoding="utf-8"?>
<ds:datastoreItem xmlns:ds="http://schemas.openxmlformats.org/officeDocument/2006/customXml" ds:itemID="{CA90B034-691D-435C-A7DF-7075D3EBDCB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449</TotalTime>
  <Words>15578</Words>
  <Application>Microsoft Office PowerPoint</Application>
  <PresentationFormat>Widescreen</PresentationFormat>
  <Paragraphs>949</Paragraphs>
  <Slides>85</Slides>
  <Notes>49</Notes>
  <HiddenSlides>0</HiddenSlides>
  <MMClips>1</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85</vt:i4>
      </vt:variant>
    </vt:vector>
  </HeadingPairs>
  <TitlesOfParts>
    <vt:vector size="94" baseType="lpstr">
      <vt:lpstr>Arial</vt:lpstr>
      <vt:lpstr>Calibri</vt:lpstr>
      <vt:lpstr>Calibri Light</vt:lpstr>
      <vt:lpstr>GDS Transport</vt:lpstr>
      <vt:lpstr>Lucida Sans</vt:lpstr>
      <vt:lpstr>Lucida Sans,Italic</vt:lpstr>
      <vt:lpstr>Times New Roman</vt:lpstr>
      <vt:lpstr>Office Theme</vt:lpstr>
      <vt:lpstr>1_Office Theme</vt:lpstr>
      <vt:lpstr>Mpox vaccination programme and the MVA-BN vaccine  Vaccination in response to an outbreak or incident    Information for healthcare practitioners Updated March 2025 </vt:lpstr>
      <vt:lpstr>Note to trainers</vt:lpstr>
      <vt:lpstr>Pre-requisites and further training requirements</vt:lpstr>
      <vt:lpstr>Aim and learning outcomes</vt:lpstr>
      <vt:lpstr>Contents</vt:lpstr>
      <vt:lpstr>Significant background information</vt:lpstr>
      <vt:lpstr>Significant background information continued.</vt:lpstr>
      <vt:lpstr>Mpox (formerly monkeypox)</vt:lpstr>
      <vt:lpstr>Mpox overview</vt:lpstr>
      <vt:lpstr>Mpox overview</vt:lpstr>
      <vt:lpstr>Mpox transmission</vt:lpstr>
      <vt:lpstr>Mpox clinical presentation</vt:lpstr>
      <vt:lpstr>Mpox clinical presentation: rash and lesions</vt:lpstr>
      <vt:lpstr>Mpox complications</vt:lpstr>
      <vt:lpstr>Diagnosis</vt:lpstr>
      <vt:lpstr>Mpox treatment</vt:lpstr>
      <vt:lpstr>Mpox epidemiology</vt:lpstr>
      <vt:lpstr>Mpox epidemiology in the UK: clade II</vt:lpstr>
      <vt:lpstr>Mpox epidemiology in the UK: clade II</vt:lpstr>
      <vt:lpstr>Mpox epidemiology: clade I outbreak</vt:lpstr>
      <vt:lpstr>Modified vaccinia Ankara (MVA-BN) vaccine</vt:lpstr>
      <vt:lpstr>Smallpox vaccines</vt:lpstr>
      <vt:lpstr>MVA-BN vaccine</vt:lpstr>
      <vt:lpstr>MVA-BN vaccine product excipients</vt:lpstr>
      <vt:lpstr>MVA-BN vaccine</vt:lpstr>
      <vt:lpstr>MVA-BN vaccine efficacy and use</vt:lpstr>
      <vt:lpstr>MVA-BN vaccine efficacy and use post-exposure</vt:lpstr>
      <vt:lpstr>MVA-BN vaccine storage and preparation</vt:lpstr>
      <vt:lpstr>MVA-BN vaccine storage</vt:lpstr>
      <vt:lpstr>MVA-BN vaccine preparation</vt:lpstr>
      <vt:lpstr>Fractional dosing of MVA-BN vaccine</vt:lpstr>
      <vt:lpstr>MVA-BN vaccine preparation - additional requirements for fractional dosing</vt:lpstr>
      <vt:lpstr>MVA-BN vaccine preparation - additional requirements for fractional dosing (cont.)</vt:lpstr>
      <vt:lpstr>MVA-BN vaccine fractional dosing: operational considerations of intradermal administration</vt:lpstr>
      <vt:lpstr>MVA-BN vaccine administration</vt:lpstr>
      <vt:lpstr>Infection control considerations for vaccination clinics </vt:lpstr>
      <vt:lpstr>Consent</vt:lpstr>
      <vt:lpstr>Legal frameworks for MVA-BN vaccine administration</vt:lpstr>
      <vt:lpstr>Preparation and administration</vt:lpstr>
      <vt:lpstr>MVA-BN vaccine administration – intradermal, subcutaneous and intramuscular technique</vt:lpstr>
      <vt:lpstr>MVA-BN vaccine – intramuscular (IM) or subcutaneous (SC) administration</vt:lpstr>
      <vt:lpstr>MVA-BN vaccine – fractional dosing and intradermal (ID) administration</vt:lpstr>
      <vt:lpstr>Indications for fractional dosing and intradermal administration of MVA-BN vaccine </vt:lpstr>
      <vt:lpstr>Intradermal injection sites</vt:lpstr>
      <vt:lpstr>Intradermal injection and needle selection</vt:lpstr>
      <vt:lpstr>MVA-BN vaccine – intradermal administration</vt:lpstr>
      <vt:lpstr>Intradermal administration – technique</vt:lpstr>
      <vt:lpstr>Intradermal injection – technique</vt:lpstr>
      <vt:lpstr>Intradermal injection – technique</vt:lpstr>
      <vt:lpstr>MVA-BN dosage and schedule</vt:lpstr>
      <vt:lpstr>Mpox vaccination dosage and schedule: routine pre-exposure vaccination</vt:lpstr>
      <vt:lpstr>Recommended schedule for use of MVA-BN </vt:lpstr>
      <vt:lpstr>Mpox vaccination dosage and schedule: post-exposure vaccination (for individuals with known exposure)</vt:lpstr>
      <vt:lpstr>Mpox vaccination dosage and schedule: vaccination in outbreaks or incidents </vt:lpstr>
      <vt:lpstr>Mpox vaccination dosage and schedule: reinforcing doses</vt:lpstr>
      <vt:lpstr>Previous incomplete vaccination</vt:lpstr>
      <vt:lpstr>Mpox vaccination programme: recommendations for the use of the MVA-BN vaccine</vt:lpstr>
      <vt:lpstr>Recommendations for the use of MVA-BN vaccine as a routine pre-exposure vaccination programme</vt:lpstr>
      <vt:lpstr>Recommendations for the use of MVA-BN vaccine post-exposure (for individuals with known exposure)</vt:lpstr>
      <vt:lpstr>Recommendations for the use of MVA-BN vaccine post-exposure: exposure category</vt:lpstr>
      <vt:lpstr>Recommendations for the use of MVA-BN vaccine during outbreaks and incidents </vt:lpstr>
      <vt:lpstr>Recommendations for the use of MVA-BN vaccine during outbreaks and incidents: ring vaccination</vt:lpstr>
      <vt:lpstr>Vaccination during outbreaks and incidents: determining the response</vt:lpstr>
      <vt:lpstr>Recommendations for reinforcing vaccination</vt:lpstr>
      <vt:lpstr>MVA-BN vaccine precautions, contraindications, considerations and adverse reactions</vt:lpstr>
      <vt:lpstr>Contraindications </vt:lpstr>
      <vt:lpstr>Precautions</vt:lpstr>
      <vt:lpstr>Current or previous mpox infection</vt:lpstr>
      <vt:lpstr>Children and young people </vt:lpstr>
      <vt:lpstr>Pregnancy</vt:lpstr>
      <vt:lpstr>Breastfeeding</vt:lpstr>
      <vt:lpstr>Underlying medical conditions – atopic dermatitis</vt:lpstr>
      <vt:lpstr>Underlying medical conditions – immunosuppression, including HIV infection</vt:lpstr>
      <vt:lpstr>Co-administration with other vaccines</vt:lpstr>
      <vt:lpstr>Potential adverse reactions to MVA-BN vaccine</vt:lpstr>
      <vt:lpstr>Potential adverse reactions to MVA-BN </vt:lpstr>
      <vt:lpstr>Potential adverse reactions after intradermal vaccination using MVA-BN vaccine</vt:lpstr>
      <vt:lpstr>Potential adverse reactions to MVA-BN vaccine</vt:lpstr>
      <vt:lpstr>Documentation and post-vaccination information</vt:lpstr>
      <vt:lpstr>Disposal</vt:lpstr>
      <vt:lpstr>Documenting vaccination</vt:lpstr>
      <vt:lpstr>Post vaccination information</vt:lpstr>
      <vt:lpstr>Observation following vaccination</vt:lpstr>
      <vt:lpstr>Recommended reading</vt:lpstr>
      <vt:lpstr>Resources</vt:lpstr>
    </vt:vector>
  </TitlesOfParts>
  <Company>UK Health Security Agency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Mpox vaccination programme and MVA-BN vaccine</dc:title>
  <dc:creator>UKHSA</dc:creator>
  <cp:lastModifiedBy>Helen Eley</cp:lastModifiedBy>
  <cp:revision>8</cp:revision>
  <dcterms:created xsi:type="dcterms:W3CDTF">2023-12-06T09:47:16Z</dcterms:created>
  <dcterms:modified xsi:type="dcterms:W3CDTF">2025-03-25T12:01:23Z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0x010100F7EFF136ACA7864BBE1557D7BCCC9CFA</vt:lpwstr>
  </property>
</Properties>
</file>