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36"/>
  </p:notesMasterIdLst>
  <p:sldIdLst>
    <p:sldId id="256" r:id="rId3"/>
    <p:sldId id="278" r:id="rId4"/>
    <p:sldId id="758" r:id="rId5"/>
    <p:sldId id="746" r:id="rId6"/>
    <p:sldId id="726" r:id="rId7"/>
    <p:sldId id="361" r:id="rId8"/>
    <p:sldId id="724" r:id="rId9"/>
    <p:sldId id="725" r:id="rId10"/>
    <p:sldId id="759" r:id="rId11"/>
    <p:sldId id="339" r:id="rId12"/>
    <p:sldId id="341" r:id="rId13"/>
    <p:sldId id="342" r:id="rId14"/>
    <p:sldId id="340" r:id="rId15"/>
    <p:sldId id="760" r:id="rId16"/>
    <p:sldId id="747" r:id="rId17"/>
    <p:sldId id="755" r:id="rId18"/>
    <p:sldId id="763" r:id="rId19"/>
    <p:sldId id="764" r:id="rId20"/>
    <p:sldId id="761" r:id="rId21"/>
    <p:sldId id="762" r:id="rId22"/>
    <p:sldId id="756" r:id="rId23"/>
    <p:sldId id="748" r:id="rId24"/>
    <p:sldId id="749" r:id="rId25"/>
    <p:sldId id="709" r:id="rId26"/>
    <p:sldId id="710" r:id="rId27"/>
    <p:sldId id="715" r:id="rId28"/>
    <p:sldId id="711" r:id="rId29"/>
    <p:sldId id="713" r:id="rId30"/>
    <p:sldId id="714" r:id="rId31"/>
    <p:sldId id="274" r:id="rId32"/>
    <p:sldId id="757" r:id="rId33"/>
    <p:sldId id="729" r:id="rId34"/>
    <p:sldId id="73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6FB155-B0E5-268F-2541-AA5D4FF21C3D}" name="Georgie Adair" initials="GA" userId="S::Georgie.Adair@ukhsa.gov.uk::2f9603ed-1b8b-48e5-8852-7fdc28082602" providerId="AD"/>
  <p188:author id="{27FFAEB3-8629-D040-3409-1E0A343E5AD4}" name="Rebecca Cordery" initials="RC" userId="S::Rebecca.Cordery@ukhsa.gov.uk::20d19e84-36f6-4e8c-a3c3-5c38f1a13736" providerId="AD"/>
  <p188:author id="{4372D1C9-2750-DB81-47A0-C9B448B613FC}" name="Natalie Adams" initials="NA" userId="S::Natalie.Adams@ukhsa.gov.uk::2566ef1f-07d3-49b7-a96f-effd450916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nnah Pymont" initials="HP" lastIdx="15" clrIdx="6">
    <p:extLst>
      <p:ext uri="{19B8F6BF-5375-455C-9EA6-DF929625EA0E}">
        <p15:presenceInfo xmlns:p15="http://schemas.microsoft.com/office/powerpoint/2012/main" userId="S::Hannah.Pymont@nbt.nhs.uk::116168e1-0113-4265-85ce-313c0f330350" providerId="AD"/>
      </p:ext>
    </p:extLst>
  </p:cmAuthor>
  <p:cmAuthor id="1" name="Gayatri Amirthalingam" initials="GA" lastIdx="2" clrIdx="0">
    <p:extLst>
      <p:ext uri="{19B8F6BF-5375-455C-9EA6-DF929625EA0E}">
        <p15:presenceInfo xmlns:p15="http://schemas.microsoft.com/office/powerpoint/2012/main" userId="S::Gayatri.Amirthalingam@phe.gov.uk::a5332398-3cff-4661-bb54-5a3fe143c134" providerId="AD"/>
      </p:ext>
    </p:extLst>
  </p:cmAuthor>
  <p:cmAuthor id="2" name="Felicity Aiano" initials="FA" lastIdx="8" clrIdx="1">
    <p:extLst>
      <p:ext uri="{19B8F6BF-5375-455C-9EA6-DF929625EA0E}">
        <p15:presenceInfo xmlns:p15="http://schemas.microsoft.com/office/powerpoint/2012/main" userId="S::Felicity.Aiano@phe.gov.uk::b4f78b35-78fa-4bbf-a278-959353905826" providerId="AD"/>
      </p:ext>
    </p:extLst>
  </p:cmAuthor>
  <p:cmAuthor id="3" name="Rebecca Cordery" initials="RC" lastIdx="5" clrIdx="2">
    <p:extLst>
      <p:ext uri="{19B8F6BF-5375-455C-9EA6-DF929625EA0E}">
        <p15:presenceInfo xmlns:p15="http://schemas.microsoft.com/office/powerpoint/2012/main" userId="S::Rebecca.Cordery@phe.gov.uk::20d19e84-36f6-4e8c-a3c3-5c38f1a13736" providerId="AD"/>
      </p:ext>
    </p:extLst>
  </p:cmAuthor>
  <p:cmAuthor id="4" name="Shennae O'Boyle" initials="SO" lastIdx="16" clrIdx="3">
    <p:extLst>
      <p:ext uri="{19B8F6BF-5375-455C-9EA6-DF929625EA0E}">
        <p15:presenceInfo xmlns:p15="http://schemas.microsoft.com/office/powerpoint/2012/main" userId="S::Shennae.Oboyle@ukhsa.gov.uk::a93aa599-d43c-4dcd-aea4-42b985f50f8f" providerId="AD"/>
      </p:ext>
    </p:extLst>
  </p:cmAuthor>
  <p:cmAuthor id="5" name="Charlotte Robin" initials="CR" lastIdx="6" clrIdx="4">
    <p:extLst>
      <p:ext uri="{19B8F6BF-5375-455C-9EA6-DF929625EA0E}">
        <p15:presenceInfo xmlns:p15="http://schemas.microsoft.com/office/powerpoint/2012/main" userId="S::Charlotte.Robin@ukhsa.gov.uk::7b779322-5a88-4229-b995-f7b371cac45a" providerId="AD"/>
      </p:ext>
    </p:extLst>
  </p:cmAuthor>
  <p:cmAuthor id="6" name="Derren Ready" initials="DR" lastIdx="3" clrIdx="5">
    <p:extLst>
      <p:ext uri="{19B8F6BF-5375-455C-9EA6-DF929625EA0E}">
        <p15:presenceInfo xmlns:p15="http://schemas.microsoft.com/office/powerpoint/2012/main" userId="S::Derren.Ready@ukhsa.gov.uk::fe690fc4-a792-438b-bfe4-6f8f0226ab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73995" autoAdjust="0"/>
  </p:normalViewPr>
  <p:slideViewPr>
    <p:cSldViewPr snapToGrid="0">
      <p:cViewPr varScale="1">
        <p:scale>
          <a:sx n="84" d="100"/>
          <a:sy n="84" d="100"/>
        </p:scale>
        <p:origin x="1752" y="9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colhpafil003.hpa.org.uk\ProjectData\IMDATA\Diphtheria\Diphtheria%20surveillance%20data\DATA%20FOR%20FIGURES\Diphtheria%20epi%20data%202009%20to%2020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olhpafil003.hpa.org.uk\ProjectData\IMDATA\Diphtheria\Diphtheria%20surveillance%20data\DATA%20FOR%20FIGURES\Diphtheria%20epi%20data%202009%20to%20202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50786599487441E-2"/>
          <c:y val="8.3005921188179121E-2"/>
          <c:w val="0.90543069733679349"/>
          <c:h val="0.68459577365116053"/>
        </c:manualLayout>
      </c:layout>
      <c:barChart>
        <c:barDir val="col"/>
        <c:grouping val="stacked"/>
        <c:varyColors val="0"/>
        <c:ser>
          <c:idx val="0"/>
          <c:order val="0"/>
          <c:tx>
            <c:strRef>
              <c:f>totals!$C$20</c:f>
              <c:strCache>
                <c:ptCount val="1"/>
                <c:pt idx="0">
                  <c:v>C. ulcerans (human)</c:v>
                </c:pt>
              </c:strCache>
            </c:strRef>
          </c:tx>
          <c:spPr>
            <a:solidFill>
              <a:srgbClr val="002060"/>
            </a:solidFill>
            <a:ln>
              <a:noFill/>
            </a:ln>
            <a:effectLst/>
          </c:spPr>
          <c:invertIfNegative val="0"/>
          <c:cat>
            <c:multiLvlStrRef>
              <c:f>(totals!$A$33:$B$42,totals!$A$44:$B$45,totals!$A$47:$B$48)</c:f>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extLst/>
            </c:multiLvlStrRef>
          </c:cat>
          <c:val>
            <c:numRef>
              <c:f>(totals!$C$33:$C$42,totals!$C$44:$C$45,totals!$C$47:$C$48)</c:f>
              <c:numCache>
                <c:formatCode>General</c:formatCode>
                <c:ptCount val="12"/>
                <c:pt idx="0">
                  <c:v>1</c:v>
                </c:pt>
                <c:pt idx="1">
                  <c:v>0</c:v>
                </c:pt>
                <c:pt idx="2">
                  <c:v>1</c:v>
                </c:pt>
                <c:pt idx="3">
                  <c:v>3</c:v>
                </c:pt>
                <c:pt idx="4">
                  <c:v>2</c:v>
                </c:pt>
                <c:pt idx="5">
                  <c:v>1</c:v>
                </c:pt>
                <c:pt idx="6">
                  <c:v>3</c:v>
                </c:pt>
                <c:pt idx="7">
                  <c:v>10</c:v>
                </c:pt>
                <c:pt idx="8">
                  <c:v>1</c:v>
                </c:pt>
                <c:pt idx="9">
                  <c:v>7</c:v>
                </c:pt>
                <c:pt idx="10">
                  <c:v>11</c:v>
                </c:pt>
              </c:numCache>
              <c:extLst/>
            </c:numRef>
          </c:val>
          <c:extLst>
            <c:ext xmlns:c16="http://schemas.microsoft.com/office/drawing/2014/chart" uri="{C3380CC4-5D6E-409C-BE32-E72D297353CC}">
              <c16:uniqueId val="{00000000-2CBB-4EA7-8106-CAFCA217D5EB}"/>
            </c:ext>
          </c:extLst>
        </c:ser>
        <c:ser>
          <c:idx val="1"/>
          <c:order val="1"/>
          <c:tx>
            <c:strRef>
              <c:f>totals!$D$20</c:f>
              <c:strCache>
                <c:ptCount val="1"/>
                <c:pt idx="0">
                  <c:v>C. diphtheriae (human)</c:v>
                </c:pt>
              </c:strCache>
            </c:strRef>
          </c:tx>
          <c:spPr>
            <a:solidFill>
              <a:schemeClr val="accent1">
                <a:lumMod val="40000"/>
                <a:lumOff val="60000"/>
              </a:schemeClr>
            </a:solidFill>
            <a:ln>
              <a:noFill/>
            </a:ln>
            <a:effectLst/>
          </c:spPr>
          <c:invertIfNegative val="0"/>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2-2CBB-4EA7-8106-CAFCA217D5EB}"/>
              </c:ext>
            </c:extLst>
          </c:dPt>
          <c:cat>
            <c:multiLvlStrRef>
              <c:f>(totals!$A$33:$B$42,totals!$A$44:$B$45,totals!$A$47:$B$48)</c:f>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extLst/>
            </c:multiLvlStrRef>
          </c:cat>
          <c:val>
            <c:numRef>
              <c:f>(totals!$D$33:$D$42,totals!$D$44:$D$45,totals!$D$47:$D$48)</c:f>
              <c:numCache>
                <c:formatCode>General</c:formatCode>
                <c:ptCount val="12"/>
                <c:pt idx="0">
                  <c:v>0</c:v>
                </c:pt>
                <c:pt idx="1">
                  <c:v>3</c:v>
                </c:pt>
                <c:pt idx="2">
                  <c:v>0</c:v>
                </c:pt>
                <c:pt idx="3">
                  <c:v>3</c:v>
                </c:pt>
                <c:pt idx="4">
                  <c:v>3</c:v>
                </c:pt>
                <c:pt idx="5">
                  <c:v>5</c:v>
                </c:pt>
                <c:pt idx="6">
                  <c:v>8</c:v>
                </c:pt>
                <c:pt idx="7">
                  <c:v>0</c:v>
                </c:pt>
                <c:pt idx="8">
                  <c:v>0</c:v>
                </c:pt>
                <c:pt idx="9">
                  <c:v>3</c:v>
                </c:pt>
                <c:pt idx="10">
                  <c:v>4</c:v>
                </c:pt>
                <c:pt idx="11">
                  <c:v>72</c:v>
                </c:pt>
              </c:numCache>
              <c:extLst/>
            </c:numRef>
          </c:val>
          <c:extLst>
            <c:ext xmlns:c16="http://schemas.microsoft.com/office/drawing/2014/chart" uri="{C3380CC4-5D6E-409C-BE32-E72D297353CC}">
              <c16:uniqueId val="{00000005-2CBB-4EA7-8106-CAFCA217D5EB}"/>
            </c:ext>
          </c:extLst>
        </c:ser>
        <c:ser>
          <c:idx val="2"/>
          <c:order val="2"/>
          <c:tx>
            <c:strRef>
              <c:f>totals!$E$20</c:f>
              <c:strCache>
                <c:ptCount val="1"/>
                <c:pt idx="0">
                  <c:v>NTTB C. diphtheriae</c:v>
                </c:pt>
              </c:strCache>
            </c:strRef>
          </c:tx>
          <c:spPr>
            <a:solidFill>
              <a:schemeClr val="bg2">
                <a:lumMod val="50000"/>
              </a:schemeClr>
            </a:solidFill>
            <a:ln>
              <a:noFill/>
            </a:ln>
            <a:effectLst/>
          </c:spPr>
          <c:invertIfNegative val="0"/>
          <c:cat>
            <c:multiLvlStrRef>
              <c:f>(totals!$A$33:$B$42,totals!$A$44:$B$45,totals!$A$47:$B$48)</c:f>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extLst/>
            </c:multiLvlStrRef>
          </c:cat>
          <c:val>
            <c:numRef>
              <c:f>(totals!$E$33:$E$42,totals!$E$44:$E$45,totals!$E$47:$E$48)</c:f>
              <c:numCache>
                <c:formatCode>General</c:formatCode>
                <c:ptCount val="12"/>
                <c:pt idx="0">
                  <c:v>1</c:v>
                </c:pt>
                <c:pt idx="2">
                  <c:v>5</c:v>
                </c:pt>
                <c:pt idx="3">
                  <c:v>1</c:v>
                </c:pt>
                <c:pt idx="5">
                  <c:v>1</c:v>
                </c:pt>
                <c:pt idx="6">
                  <c:v>2</c:v>
                </c:pt>
                <c:pt idx="7">
                  <c:v>2</c:v>
                </c:pt>
                <c:pt idx="8">
                  <c:v>1</c:v>
                </c:pt>
                <c:pt idx="9">
                  <c:v>1</c:v>
                </c:pt>
                <c:pt idx="10">
                  <c:v>1</c:v>
                </c:pt>
              </c:numCache>
              <c:extLst/>
            </c:numRef>
          </c:val>
          <c:extLst>
            <c:ext xmlns:c16="http://schemas.microsoft.com/office/drawing/2014/chart" uri="{C3380CC4-5D6E-409C-BE32-E72D297353CC}">
              <c16:uniqueId val="{00000006-2CBB-4EA7-8106-CAFCA217D5EB}"/>
            </c:ext>
          </c:extLst>
        </c:ser>
        <c:ser>
          <c:idx val="3"/>
          <c:order val="3"/>
          <c:tx>
            <c:strRef>
              <c:f>totals!$F$20</c:f>
              <c:strCache>
                <c:ptCount val="1"/>
                <c:pt idx="0">
                  <c:v>Probable</c:v>
                </c:pt>
              </c:strCache>
            </c:strRef>
          </c:tx>
          <c:spPr>
            <a:solidFill>
              <a:schemeClr val="accent1"/>
            </a:solidFill>
            <a:ln>
              <a:noFill/>
            </a:ln>
            <a:effectLst/>
          </c:spPr>
          <c:invertIfNegative val="0"/>
          <c:cat>
            <c:multiLvlStrRef>
              <c:f>(totals!$A$33:$B$42,totals!$A$44:$B$45,totals!$A$47:$B$48)</c:f>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extLst/>
            </c:multiLvlStrRef>
          </c:cat>
          <c:val>
            <c:numRef>
              <c:f>(totals!$F$33:$F$42,totals!$F$44:$F$45,totals!$F$47:$F$48)</c:f>
              <c:numCache>
                <c:formatCode>General</c:formatCode>
                <c:ptCount val="12"/>
                <c:pt idx="6">
                  <c:v>1</c:v>
                </c:pt>
                <c:pt idx="11">
                  <c:v>1</c:v>
                </c:pt>
              </c:numCache>
              <c:extLst/>
            </c:numRef>
          </c:val>
          <c:extLst>
            <c:ext xmlns:c16="http://schemas.microsoft.com/office/drawing/2014/chart" uri="{C3380CC4-5D6E-409C-BE32-E72D297353CC}">
              <c16:uniqueId val="{00000007-2CBB-4EA7-8106-CAFCA217D5EB}"/>
            </c:ext>
          </c:extLst>
        </c:ser>
        <c:ser>
          <c:idx val="5"/>
          <c:order val="4"/>
          <c:tx>
            <c:strRef>
              <c:f>totals!$G$20</c:f>
              <c:strCache>
                <c:ptCount val="1"/>
                <c:pt idx="0">
                  <c:v>C. ulcerans (animal contacts)</c:v>
                </c:pt>
              </c:strCache>
              <c:extLst xmlns:c15="http://schemas.microsoft.com/office/drawing/2012/chart"/>
            </c:strRef>
          </c:tx>
          <c:spPr>
            <a:solidFill>
              <a:schemeClr val="accent6">
                <a:lumMod val="40000"/>
                <a:lumOff val="60000"/>
              </a:schemeClr>
            </a:solidFill>
            <a:ln>
              <a:noFill/>
            </a:ln>
            <a:effectLst/>
          </c:spPr>
          <c:invertIfNegative val="0"/>
          <c:cat>
            <c:multiLvlStrRef>
              <c:f>(totals!$A$33:$B$42,totals!$A$44:$B$45,totals!$A$47:$B$48)</c:f>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extLst/>
            </c:multiLvlStrRef>
          </c:cat>
          <c:val>
            <c:numRef>
              <c:f>(totals!$G$33:$G$42,totals!$G$44:$G$45,totals!$G$47:$G$48)</c:f>
              <c:numCache>
                <c:formatCode>General</c:formatCode>
                <c:ptCount val="12"/>
                <c:pt idx="2">
                  <c:v>1</c:v>
                </c:pt>
                <c:pt idx="4">
                  <c:v>1</c:v>
                </c:pt>
                <c:pt idx="7">
                  <c:v>1</c:v>
                </c:pt>
                <c:pt idx="9">
                  <c:v>2</c:v>
                </c:pt>
                <c:pt idx="10">
                  <c:v>3</c:v>
                </c:pt>
              </c:numCache>
              <c:extLst/>
            </c:numRef>
          </c:val>
          <c:extLst xmlns:c15="http://schemas.microsoft.com/office/drawing/2012/chart">
            <c:ext xmlns:c16="http://schemas.microsoft.com/office/drawing/2014/chart" uri="{C3380CC4-5D6E-409C-BE32-E72D297353CC}">
              <c16:uniqueId val="{00000008-2CBB-4EA7-8106-CAFCA217D5EB}"/>
            </c:ext>
          </c:extLst>
        </c:ser>
        <c:ser>
          <c:idx val="4"/>
          <c:order val="5"/>
          <c:tx>
            <c:strRef>
              <c:f>totals!$H$20</c:f>
              <c:strCache>
                <c:ptCount val="1"/>
                <c:pt idx="0">
                  <c:v>C. ulcerans (animal index)</c:v>
                </c:pt>
              </c:strCache>
              <c:extLst xmlns:c15="http://schemas.microsoft.com/office/drawing/2012/chart"/>
            </c:strRef>
          </c:tx>
          <c:spPr>
            <a:solidFill>
              <a:schemeClr val="accent6"/>
            </a:solidFill>
            <a:ln>
              <a:noFill/>
            </a:ln>
            <a:effectLst/>
          </c:spPr>
          <c:invertIfNegative val="0"/>
          <c:cat>
            <c:multiLvlStrRef>
              <c:f>(totals!$A$33:$B$42,totals!$A$44:$B$45,totals!$A$47:$B$48)</c:f>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extLst/>
            </c:multiLvlStrRef>
          </c:cat>
          <c:val>
            <c:numRef>
              <c:f>(totals!$H$33:$H$42,totals!$H$44:$H$45,totals!$H$47:$H$48)</c:f>
              <c:numCache>
                <c:formatCode>General</c:formatCode>
                <c:ptCount val="12"/>
                <c:pt idx="5">
                  <c:v>1</c:v>
                </c:pt>
                <c:pt idx="6">
                  <c:v>2</c:v>
                </c:pt>
                <c:pt idx="7">
                  <c:v>7</c:v>
                </c:pt>
                <c:pt idx="8">
                  <c:v>2</c:v>
                </c:pt>
                <c:pt idx="9">
                  <c:v>2</c:v>
                </c:pt>
                <c:pt idx="10">
                  <c:v>15</c:v>
                </c:pt>
              </c:numCache>
              <c:extLst/>
            </c:numRef>
          </c:val>
          <c:extLst xmlns:c15="http://schemas.microsoft.com/office/drawing/2012/chart">
            <c:ext xmlns:c16="http://schemas.microsoft.com/office/drawing/2014/chart" uri="{C3380CC4-5D6E-409C-BE32-E72D297353CC}">
              <c16:uniqueId val="{00000009-2CBB-4EA7-8106-CAFCA217D5EB}"/>
            </c:ext>
          </c:extLst>
        </c:ser>
        <c:dLbls>
          <c:showLegendKey val="0"/>
          <c:showVal val="0"/>
          <c:showCatName val="0"/>
          <c:showSerName val="0"/>
          <c:showPercent val="0"/>
          <c:showBubbleSize val="0"/>
        </c:dLbls>
        <c:gapWidth val="150"/>
        <c:overlap val="100"/>
        <c:axId val="649509384"/>
        <c:axId val="649511680"/>
        <c:extLst/>
      </c:barChart>
      <c:catAx>
        <c:axId val="6495093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GB" sz="1600">
                    <a:solidFill>
                      <a:schemeClr val="tx1"/>
                    </a:solidFill>
                    <a:latin typeface="Arial" panose="020B0604020202020204" pitchFamily="34" charset="0"/>
                    <a:cs typeface="Arial" panose="020B0604020202020204" pitchFamily="34" charset="0"/>
                  </a:rPr>
                  <a:t>Year of onset</a:t>
                </a:r>
              </a:p>
            </c:rich>
          </c:tx>
          <c:layout>
            <c:manualLayout>
              <c:xMode val="edge"/>
              <c:yMode val="edge"/>
              <c:x val="0.45285143028925851"/>
              <c:y val="0.836455349224691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9511680"/>
        <c:crosses val="autoZero"/>
        <c:auto val="1"/>
        <c:lblAlgn val="ctr"/>
        <c:lblOffset val="100"/>
        <c:noMultiLvlLbl val="0"/>
      </c:catAx>
      <c:valAx>
        <c:axId val="649511680"/>
        <c:scaling>
          <c:orientation val="minMax"/>
          <c:max val="7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GB" sz="1600">
                    <a:solidFill>
                      <a:schemeClr val="tx1"/>
                    </a:solidFill>
                    <a:latin typeface="Arial" panose="020B0604020202020204" pitchFamily="34" charset="0"/>
                    <a:cs typeface="Arial" panose="020B0604020202020204" pitchFamily="34" charset="0"/>
                  </a:rPr>
                  <a:t>Number of cases</a:t>
                </a:r>
              </a:p>
            </c:rich>
          </c:tx>
          <c:layout>
            <c:manualLayout>
              <c:xMode val="edge"/>
              <c:yMode val="edge"/>
              <c:x val="8.417507301690488E-3"/>
              <c:y val="0.2968856053487141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9509384"/>
        <c:crosses val="autoZero"/>
        <c:crossBetween val="between"/>
        <c:majorUnit val="5"/>
      </c:valAx>
      <c:spPr>
        <a:noFill/>
        <a:ln>
          <a:noFill/>
        </a:ln>
        <a:effectLst/>
      </c:spPr>
    </c:plotArea>
    <c:legend>
      <c:legendPos val="b"/>
      <c:layout>
        <c:manualLayout>
          <c:xMode val="edge"/>
          <c:yMode val="edge"/>
          <c:x val="5.3153806265207881E-2"/>
          <c:y val="0.90510473818946102"/>
          <c:w val="0.66357165560142217"/>
          <c:h val="7.94743489828276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50786599487441E-2"/>
          <c:y val="8.3005921188179121E-2"/>
          <c:w val="0.90543069733679349"/>
          <c:h val="0.68459577365116053"/>
        </c:manualLayout>
      </c:layout>
      <c:barChart>
        <c:barDir val="col"/>
        <c:grouping val="stacked"/>
        <c:varyColors val="0"/>
        <c:ser>
          <c:idx val="0"/>
          <c:order val="0"/>
          <c:tx>
            <c:strRef>
              <c:f>totals!$C$20</c:f>
              <c:strCache>
                <c:ptCount val="1"/>
                <c:pt idx="0">
                  <c:v>C. ulcerans (human)</c:v>
                </c:pt>
              </c:strCache>
            </c:strRef>
          </c:tx>
          <c:spPr>
            <a:solidFill>
              <a:srgbClr val="002060"/>
            </a:solidFill>
            <a:ln>
              <a:noFill/>
            </a:ln>
            <a:effectLst/>
          </c:spPr>
          <c:invertIfNegative val="0"/>
          <c:cat>
            <c:multiLvlStrRef>
              <c:f>(totals!$A$33:$B$42,totals!$A$44:$B$45,totals!$A$47:$B$48)</c:f>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extLst/>
            </c:multiLvlStrRef>
          </c:cat>
          <c:val>
            <c:numRef>
              <c:f>(totals!$C$33:$C$42,totals!$C$44:$C$45,totals!$C$47:$C$48)</c:f>
              <c:numCache>
                <c:formatCode>General</c:formatCode>
                <c:ptCount val="12"/>
                <c:pt idx="0">
                  <c:v>1</c:v>
                </c:pt>
                <c:pt idx="1">
                  <c:v>0</c:v>
                </c:pt>
                <c:pt idx="2">
                  <c:v>1</c:v>
                </c:pt>
                <c:pt idx="3">
                  <c:v>3</c:v>
                </c:pt>
                <c:pt idx="4">
                  <c:v>2</c:v>
                </c:pt>
                <c:pt idx="5">
                  <c:v>1</c:v>
                </c:pt>
                <c:pt idx="6">
                  <c:v>3</c:v>
                </c:pt>
                <c:pt idx="7">
                  <c:v>10</c:v>
                </c:pt>
                <c:pt idx="8">
                  <c:v>1</c:v>
                </c:pt>
                <c:pt idx="9">
                  <c:v>7</c:v>
                </c:pt>
                <c:pt idx="10">
                  <c:v>11</c:v>
                </c:pt>
              </c:numCache>
              <c:extLst/>
            </c:numRef>
          </c:val>
          <c:extLst>
            <c:ext xmlns:c16="http://schemas.microsoft.com/office/drawing/2014/chart" uri="{C3380CC4-5D6E-409C-BE32-E72D297353CC}">
              <c16:uniqueId val="{00000000-2F96-415D-9C7B-8D0253A36B1D}"/>
            </c:ext>
          </c:extLst>
        </c:ser>
        <c:ser>
          <c:idx val="1"/>
          <c:order val="1"/>
          <c:tx>
            <c:strRef>
              <c:f>totals!$D$20</c:f>
              <c:strCache>
                <c:ptCount val="1"/>
                <c:pt idx="0">
                  <c:v>C. diphtheriae (human)</c:v>
                </c:pt>
              </c:strCache>
            </c:strRef>
          </c:tx>
          <c:spPr>
            <a:solidFill>
              <a:schemeClr val="accent1">
                <a:lumMod val="40000"/>
                <a:lumOff val="60000"/>
              </a:schemeClr>
            </a:solidFill>
            <a:ln>
              <a:noFill/>
            </a:ln>
            <a:effectLst/>
          </c:spPr>
          <c:invertIfNegative val="0"/>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2-2F96-415D-9C7B-8D0253A36B1D}"/>
              </c:ext>
            </c:extLst>
          </c:dPt>
          <c:cat>
            <c:multiLvlStrRef>
              <c:f>(totals!$A$33:$B$42,totals!$A$44:$B$45,totals!$A$47:$B$48)</c:f>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extLst/>
            </c:multiLvlStrRef>
          </c:cat>
          <c:val>
            <c:numRef>
              <c:f>(totals!$D$33:$D$42,totals!$D$44:$D$45,totals!$D$47:$D$48)</c:f>
              <c:numCache>
                <c:formatCode>General</c:formatCode>
                <c:ptCount val="12"/>
                <c:pt idx="0">
                  <c:v>0</c:v>
                </c:pt>
                <c:pt idx="1">
                  <c:v>3</c:v>
                </c:pt>
                <c:pt idx="2">
                  <c:v>0</c:v>
                </c:pt>
                <c:pt idx="3">
                  <c:v>3</c:v>
                </c:pt>
                <c:pt idx="4">
                  <c:v>3</c:v>
                </c:pt>
                <c:pt idx="5">
                  <c:v>5</c:v>
                </c:pt>
                <c:pt idx="6">
                  <c:v>8</c:v>
                </c:pt>
                <c:pt idx="7">
                  <c:v>0</c:v>
                </c:pt>
                <c:pt idx="8">
                  <c:v>0</c:v>
                </c:pt>
                <c:pt idx="9">
                  <c:v>3</c:v>
                </c:pt>
                <c:pt idx="10">
                  <c:v>4</c:v>
                </c:pt>
                <c:pt idx="11">
                  <c:v>72</c:v>
                </c:pt>
              </c:numCache>
              <c:extLst/>
            </c:numRef>
          </c:val>
          <c:extLst>
            <c:ext xmlns:c16="http://schemas.microsoft.com/office/drawing/2014/chart" uri="{C3380CC4-5D6E-409C-BE32-E72D297353CC}">
              <c16:uniqueId val="{00000005-2F96-415D-9C7B-8D0253A36B1D}"/>
            </c:ext>
          </c:extLst>
        </c:ser>
        <c:dLbls>
          <c:showLegendKey val="0"/>
          <c:showVal val="0"/>
          <c:showCatName val="0"/>
          <c:showSerName val="0"/>
          <c:showPercent val="0"/>
          <c:showBubbleSize val="0"/>
        </c:dLbls>
        <c:gapWidth val="150"/>
        <c:overlap val="100"/>
        <c:axId val="649509384"/>
        <c:axId val="649511680"/>
        <c:extLst>
          <c:ext xmlns:c15="http://schemas.microsoft.com/office/drawing/2012/chart" uri="{02D57815-91ED-43cb-92C2-25804820EDAC}">
            <c15:filteredBarSeries>
              <c15:ser>
                <c:idx val="2"/>
                <c:order val="2"/>
                <c:tx>
                  <c:strRef>
                    <c:extLst>
                      <c:ext uri="{02D57815-91ED-43cb-92C2-25804820EDAC}">
                        <c15:formulaRef>
                          <c15:sqref>totals!$E$20</c15:sqref>
                        </c15:formulaRef>
                      </c:ext>
                    </c:extLst>
                    <c:strCache>
                      <c:ptCount val="1"/>
                      <c:pt idx="0">
                        <c:v>NTTB C. diphtheriae</c:v>
                      </c:pt>
                    </c:strCache>
                  </c:strRef>
                </c:tx>
                <c:spPr>
                  <a:solidFill>
                    <a:schemeClr val="bg2">
                      <a:lumMod val="50000"/>
                    </a:schemeClr>
                  </a:solidFill>
                  <a:ln>
                    <a:noFill/>
                  </a:ln>
                  <a:effectLst/>
                </c:spPr>
                <c:invertIfNegative val="0"/>
                <c:cat>
                  <c:multiLvlStrRef>
                    <c:extLst>
                      <c:ext uri="{02D57815-91ED-43cb-92C2-25804820EDAC}">
                        <c15:formulaRef>
                          <c15:sqref>(totals!$A$33:$B$42,totals!$A$44:$B$45,totals!$A$47:$B$48)</c15:sqref>
                        </c15:formulaRef>
                      </c:ext>
                    </c:extLst>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multiLvlStrRef>
                </c:cat>
                <c:val>
                  <c:numRef>
                    <c:extLst>
                      <c:ext uri="{02D57815-91ED-43cb-92C2-25804820EDAC}">
                        <c15:formulaRef>
                          <c15:sqref>(totals!$E$33:$E$42,totals!$E$44:$E$45,totals!$E$47:$E$48)</c15:sqref>
                        </c15:formulaRef>
                      </c:ext>
                    </c:extLst>
                    <c:numCache>
                      <c:formatCode>General</c:formatCode>
                      <c:ptCount val="12"/>
                      <c:pt idx="0">
                        <c:v>1</c:v>
                      </c:pt>
                      <c:pt idx="2">
                        <c:v>5</c:v>
                      </c:pt>
                      <c:pt idx="3">
                        <c:v>1</c:v>
                      </c:pt>
                      <c:pt idx="5">
                        <c:v>1</c:v>
                      </c:pt>
                      <c:pt idx="6">
                        <c:v>2</c:v>
                      </c:pt>
                      <c:pt idx="7">
                        <c:v>2</c:v>
                      </c:pt>
                      <c:pt idx="8">
                        <c:v>1</c:v>
                      </c:pt>
                      <c:pt idx="9">
                        <c:v>1</c:v>
                      </c:pt>
                      <c:pt idx="10">
                        <c:v>1</c:v>
                      </c:pt>
                    </c:numCache>
                  </c:numRef>
                </c:val>
                <c:extLst>
                  <c:ext xmlns:c16="http://schemas.microsoft.com/office/drawing/2014/chart" uri="{C3380CC4-5D6E-409C-BE32-E72D297353CC}">
                    <c16:uniqueId val="{00000006-2F96-415D-9C7B-8D0253A36B1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totals!$F$20</c15:sqref>
                        </c15:formulaRef>
                      </c:ext>
                    </c:extLst>
                    <c:strCache>
                      <c:ptCount val="1"/>
                      <c:pt idx="0">
                        <c:v>Probable</c:v>
                      </c:pt>
                    </c:strCache>
                  </c:strRef>
                </c:tx>
                <c:spPr>
                  <a:solidFill>
                    <a:schemeClr val="accent1"/>
                  </a:solidFill>
                  <a:ln>
                    <a:noFill/>
                  </a:ln>
                  <a:effectLst/>
                </c:spPr>
                <c:invertIfNegative val="0"/>
                <c:cat>
                  <c:multiLvlStrRef>
                    <c:extLst xmlns:c15="http://schemas.microsoft.com/office/drawing/2012/chart">
                      <c:ext xmlns:c15="http://schemas.microsoft.com/office/drawing/2012/chart" uri="{02D57815-91ED-43cb-92C2-25804820EDAC}">
                        <c15:formulaRef>
                          <c15:sqref>(totals!$A$33:$B$42,totals!$A$44:$B$45,totals!$A$47:$B$48)</c15:sqref>
                        </c15:formulaRef>
                      </c:ext>
                    </c:extLst>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multiLvlStrRef>
                </c:cat>
                <c:val>
                  <c:numRef>
                    <c:extLst xmlns:c15="http://schemas.microsoft.com/office/drawing/2012/chart">
                      <c:ext xmlns:c15="http://schemas.microsoft.com/office/drawing/2012/chart" uri="{02D57815-91ED-43cb-92C2-25804820EDAC}">
                        <c15:formulaRef>
                          <c15:sqref>(totals!$F$33:$F$42,totals!$F$44:$F$45,totals!$F$47:$F$48)</c15:sqref>
                        </c15:formulaRef>
                      </c:ext>
                    </c:extLst>
                    <c:numCache>
                      <c:formatCode>General</c:formatCode>
                      <c:ptCount val="12"/>
                      <c:pt idx="6">
                        <c:v>1</c:v>
                      </c:pt>
                      <c:pt idx="11">
                        <c:v>1</c:v>
                      </c:pt>
                    </c:numCache>
                  </c:numRef>
                </c:val>
                <c:extLst xmlns:c15="http://schemas.microsoft.com/office/drawing/2012/chart">
                  <c:ext xmlns:c16="http://schemas.microsoft.com/office/drawing/2014/chart" uri="{C3380CC4-5D6E-409C-BE32-E72D297353CC}">
                    <c16:uniqueId val="{00000007-2F96-415D-9C7B-8D0253A36B1D}"/>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totals!$G$20</c15:sqref>
                        </c15:formulaRef>
                      </c:ext>
                    </c:extLst>
                    <c:strCache>
                      <c:ptCount val="1"/>
                      <c:pt idx="0">
                        <c:v>C. ulcerans (animal contacts)</c:v>
                      </c:pt>
                    </c:strCache>
                  </c:strRef>
                </c:tx>
                <c:spPr>
                  <a:solidFill>
                    <a:schemeClr val="accent6">
                      <a:lumMod val="40000"/>
                      <a:lumOff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(totals!$A$33:$B$42,totals!$A$44:$B$45,totals!$A$47:$B$48)</c15:sqref>
                        </c15:formulaRef>
                      </c:ext>
                    </c:extLst>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multiLvlStrRef>
                </c:cat>
                <c:val>
                  <c:numRef>
                    <c:extLst xmlns:c15="http://schemas.microsoft.com/office/drawing/2012/chart">
                      <c:ext xmlns:c15="http://schemas.microsoft.com/office/drawing/2012/chart" uri="{02D57815-91ED-43cb-92C2-25804820EDAC}">
                        <c15:formulaRef>
                          <c15:sqref>(totals!$G$33:$G$42,totals!$G$44:$G$45,totals!$G$47:$G$48)</c15:sqref>
                        </c15:formulaRef>
                      </c:ext>
                    </c:extLst>
                    <c:numCache>
                      <c:formatCode>General</c:formatCode>
                      <c:ptCount val="12"/>
                      <c:pt idx="2">
                        <c:v>1</c:v>
                      </c:pt>
                      <c:pt idx="4">
                        <c:v>1</c:v>
                      </c:pt>
                      <c:pt idx="7">
                        <c:v>1</c:v>
                      </c:pt>
                      <c:pt idx="9">
                        <c:v>2</c:v>
                      </c:pt>
                      <c:pt idx="10">
                        <c:v>3</c:v>
                      </c:pt>
                    </c:numCache>
                  </c:numRef>
                </c:val>
                <c:extLst xmlns:c15="http://schemas.microsoft.com/office/drawing/2012/chart">
                  <c:ext xmlns:c16="http://schemas.microsoft.com/office/drawing/2014/chart" uri="{C3380CC4-5D6E-409C-BE32-E72D297353CC}">
                    <c16:uniqueId val="{00000008-2F96-415D-9C7B-8D0253A36B1D}"/>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totals!$H$20</c15:sqref>
                        </c15:formulaRef>
                      </c:ext>
                    </c:extLst>
                    <c:strCache>
                      <c:ptCount val="1"/>
                      <c:pt idx="0">
                        <c:v>C. ulcerans (animal index)</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(totals!$A$33:$B$42,totals!$A$44:$B$45,totals!$A$47:$B$48)</c15:sqref>
                        </c15:formulaRef>
                      </c:ext>
                    </c:extLst>
                    <c:multiLvlStrCache>
                      <c:ptCount val="12"/>
                      <c:lvl>
                        <c:pt idx="0">
                          <c:v>2012</c:v>
                        </c:pt>
                        <c:pt idx="1">
                          <c:v>2013</c:v>
                        </c:pt>
                        <c:pt idx="2">
                          <c:v>2014</c:v>
                        </c:pt>
                        <c:pt idx="3">
                          <c:v>2015</c:v>
                        </c:pt>
                        <c:pt idx="4">
                          <c:v>2016</c:v>
                        </c:pt>
                        <c:pt idx="5">
                          <c:v>2017</c:v>
                        </c:pt>
                        <c:pt idx="6">
                          <c:v>2018</c:v>
                        </c:pt>
                        <c:pt idx="7">
                          <c:v>2019</c:v>
                        </c:pt>
                        <c:pt idx="8">
                          <c:v>2020</c:v>
                        </c:pt>
                        <c:pt idx="9">
                          <c:v>2021</c:v>
                        </c:pt>
                        <c:pt idx="10">
                          <c:v>UK</c:v>
                        </c:pt>
                        <c:pt idx="11">
                          <c:v>AS*</c:v>
                        </c:pt>
                      </c:lvl>
                      <c:lvl>
                        <c:pt idx="10">
                          <c:v>2022</c:v>
                        </c:pt>
                      </c:lvl>
                    </c:multiLvlStrCache>
                  </c:multiLvlStrRef>
                </c:cat>
                <c:val>
                  <c:numRef>
                    <c:extLst xmlns:c15="http://schemas.microsoft.com/office/drawing/2012/chart">
                      <c:ext xmlns:c15="http://schemas.microsoft.com/office/drawing/2012/chart" uri="{02D57815-91ED-43cb-92C2-25804820EDAC}">
                        <c15:formulaRef>
                          <c15:sqref>(totals!$H$33:$H$42,totals!$H$44:$H$45,totals!$H$47:$H$48)</c15:sqref>
                        </c15:formulaRef>
                      </c:ext>
                    </c:extLst>
                    <c:numCache>
                      <c:formatCode>General</c:formatCode>
                      <c:ptCount val="12"/>
                      <c:pt idx="5">
                        <c:v>1</c:v>
                      </c:pt>
                      <c:pt idx="6">
                        <c:v>2</c:v>
                      </c:pt>
                      <c:pt idx="7">
                        <c:v>7</c:v>
                      </c:pt>
                      <c:pt idx="8">
                        <c:v>2</c:v>
                      </c:pt>
                      <c:pt idx="9">
                        <c:v>2</c:v>
                      </c:pt>
                      <c:pt idx="10">
                        <c:v>15</c:v>
                      </c:pt>
                    </c:numCache>
                  </c:numRef>
                </c:val>
                <c:extLst xmlns:c15="http://schemas.microsoft.com/office/drawing/2012/chart">
                  <c:ext xmlns:c16="http://schemas.microsoft.com/office/drawing/2014/chart" uri="{C3380CC4-5D6E-409C-BE32-E72D297353CC}">
                    <c16:uniqueId val="{00000009-2F96-415D-9C7B-8D0253A36B1D}"/>
                  </c:ext>
                </c:extLst>
              </c15:ser>
            </c15:filteredBarSeries>
          </c:ext>
        </c:extLst>
      </c:barChart>
      <c:catAx>
        <c:axId val="6495093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GB" sz="1600">
                    <a:solidFill>
                      <a:schemeClr val="tx1"/>
                    </a:solidFill>
                    <a:latin typeface="Arial" panose="020B0604020202020204" pitchFamily="34" charset="0"/>
                    <a:cs typeface="Arial" panose="020B0604020202020204" pitchFamily="34" charset="0"/>
                  </a:rPr>
                  <a:t>Year of onset</a:t>
                </a:r>
              </a:p>
            </c:rich>
          </c:tx>
          <c:layout>
            <c:manualLayout>
              <c:xMode val="edge"/>
              <c:yMode val="edge"/>
              <c:x val="0.45285143028925851"/>
              <c:y val="0.836455349224691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9511680"/>
        <c:crosses val="autoZero"/>
        <c:auto val="1"/>
        <c:lblAlgn val="ctr"/>
        <c:lblOffset val="100"/>
        <c:noMultiLvlLbl val="0"/>
      </c:catAx>
      <c:valAx>
        <c:axId val="649511680"/>
        <c:scaling>
          <c:orientation val="minMax"/>
          <c:max val="7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GB" sz="1600">
                    <a:solidFill>
                      <a:schemeClr val="tx1"/>
                    </a:solidFill>
                    <a:latin typeface="Arial" panose="020B0604020202020204" pitchFamily="34" charset="0"/>
                    <a:cs typeface="Arial" panose="020B0604020202020204" pitchFamily="34" charset="0"/>
                  </a:rPr>
                  <a:t>Number of cases</a:t>
                </a:r>
              </a:p>
            </c:rich>
          </c:tx>
          <c:layout>
            <c:manualLayout>
              <c:xMode val="edge"/>
              <c:yMode val="edge"/>
              <c:x val="8.417507301690488E-3"/>
              <c:y val="0.2968856053487141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9509384"/>
        <c:crosses val="autoZero"/>
        <c:crossBetween val="between"/>
        <c:majorUnit val="5"/>
      </c:valAx>
      <c:spPr>
        <a:noFill/>
        <a:ln>
          <a:noFill/>
        </a:ln>
        <a:effectLst/>
      </c:spPr>
    </c:plotArea>
    <c:legend>
      <c:legendPos val="b"/>
      <c:layout>
        <c:manualLayout>
          <c:xMode val="edge"/>
          <c:yMode val="edge"/>
          <c:x val="5.315389238798815E-2"/>
          <c:y val="0.90543463371883814"/>
          <c:w val="0.66357165560142217"/>
          <c:h val="7.9474348982827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0.74194</cdr:x>
      <cdr:y>0.89139</cdr:y>
    </cdr:from>
    <cdr:to>
      <cdr:x>0.96905</cdr:x>
      <cdr:y>0.95948</cdr:y>
    </cdr:to>
    <cdr:sp macro="" textlink="">
      <cdr:nvSpPr>
        <cdr:cNvPr id="2" name="TextBox 1">
          <a:extLst xmlns:a="http://schemas.openxmlformats.org/drawingml/2006/main">
            <a:ext uri="{FF2B5EF4-FFF2-40B4-BE49-F238E27FC236}">
              <a16:creationId xmlns:a16="http://schemas.microsoft.com/office/drawing/2014/main" id="{CDCCBA94-C5D7-4380-BCDA-82DFE4CA7103}"/>
            </a:ext>
          </a:extLst>
        </cdr:cNvPr>
        <cdr:cNvSpPr txBox="1"/>
      </cdr:nvSpPr>
      <cdr:spPr>
        <a:xfrm xmlns:a="http://schemas.openxmlformats.org/drawingml/2006/main">
          <a:off x="8447435" y="4529087"/>
          <a:ext cx="2585684" cy="3459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solidFill>
                <a:schemeClr val="tx1"/>
              </a:solidFill>
              <a:latin typeface="Arial" panose="020B0604020202020204" pitchFamily="34" charset="0"/>
              <a:cs typeface="Arial" panose="020B0604020202020204" pitchFamily="34" charset="0"/>
            </a:rPr>
            <a:t>*</a:t>
          </a:r>
          <a:r>
            <a:rPr lang="en-GB" sz="1200" dirty="0">
              <a:solidFill>
                <a:schemeClr val="tx1"/>
              </a:solidFill>
              <a:latin typeface="Arial" panose="020B0604020202020204" pitchFamily="34" charset="0"/>
              <a:cs typeface="Arial" panose="020B0604020202020204" pitchFamily="34" charset="0"/>
            </a:rPr>
            <a:t> </a:t>
          </a:r>
          <a:r>
            <a:rPr lang="en-GB" sz="1200" i="1" dirty="0">
              <a:solidFill>
                <a:schemeClr val="tx1"/>
              </a:solidFill>
              <a:latin typeface="Arial" panose="020B0604020202020204" pitchFamily="34" charset="0"/>
              <a:cs typeface="Arial" panose="020B0604020202020204" pitchFamily="34" charset="0"/>
            </a:rPr>
            <a:t>C. diphtheriae </a:t>
          </a:r>
          <a:r>
            <a:rPr lang="en-GB" sz="1200" i="0" dirty="0">
              <a:solidFill>
                <a:schemeClr val="tx1"/>
              </a:solidFill>
              <a:latin typeface="Arial" panose="020B0604020202020204" pitchFamily="34" charset="0"/>
              <a:cs typeface="Arial" panose="020B0604020202020204" pitchFamily="34" charset="0"/>
            </a:rPr>
            <a:t>in asylum seekers</a:t>
          </a:r>
        </a:p>
      </cdr:txBody>
    </cdr:sp>
  </cdr:relSizeAnchor>
  <cdr:relSizeAnchor xmlns:cdr="http://schemas.openxmlformats.org/drawingml/2006/chartDrawing">
    <cdr:from>
      <cdr:x>0.73621</cdr:x>
      <cdr:y>0.91426</cdr:y>
    </cdr:from>
    <cdr:to>
      <cdr:x>0.74438</cdr:x>
      <cdr:y>0.92757</cdr:y>
    </cdr:to>
    <cdr:sp macro="" textlink="">
      <cdr:nvSpPr>
        <cdr:cNvPr id="3" name="Rectangle 2">
          <a:extLst xmlns:a="http://schemas.openxmlformats.org/drawingml/2006/main">
            <a:ext uri="{FF2B5EF4-FFF2-40B4-BE49-F238E27FC236}">
              <a16:creationId xmlns:a16="http://schemas.microsoft.com/office/drawing/2014/main" id="{0A1DACBF-80D6-4CCE-9DC9-BA8AA0DF8D7E}"/>
            </a:ext>
          </a:extLst>
        </cdr:cNvPr>
        <cdr:cNvSpPr/>
      </cdr:nvSpPr>
      <cdr:spPr>
        <a:xfrm xmlns:a="http://schemas.openxmlformats.org/drawingml/2006/main">
          <a:off x="8382190" y="4645246"/>
          <a:ext cx="93020" cy="67627"/>
        </a:xfrm>
        <a:prstGeom xmlns:a="http://schemas.openxmlformats.org/drawingml/2006/main" prst="rect">
          <a:avLst/>
        </a:prstGeom>
        <a:solidFill xmlns:a="http://schemas.openxmlformats.org/drawingml/2006/main">
          <a:schemeClr val="tx2">
            <a:lumMod val="60000"/>
            <a:lumOff val="40000"/>
          </a:schemeClr>
        </a:solidFill>
        <a:ln xmlns:a="http://schemas.openxmlformats.org/drawingml/2006/main">
          <a:solidFill>
            <a:schemeClr val="tx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0.69612</cdr:x>
      <cdr:y>0.91529</cdr:y>
    </cdr:from>
    <cdr:to>
      <cdr:x>0.96462</cdr:x>
      <cdr:y>0.98338</cdr:y>
    </cdr:to>
    <cdr:sp macro="" textlink="">
      <cdr:nvSpPr>
        <cdr:cNvPr id="2" name="TextBox 1">
          <a:extLst xmlns:a="http://schemas.openxmlformats.org/drawingml/2006/main">
            <a:ext uri="{FF2B5EF4-FFF2-40B4-BE49-F238E27FC236}">
              <a16:creationId xmlns:a16="http://schemas.microsoft.com/office/drawing/2014/main" id="{CDCCBA94-C5D7-4380-BCDA-82DFE4CA7103}"/>
            </a:ext>
          </a:extLst>
        </cdr:cNvPr>
        <cdr:cNvSpPr txBox="1"/>
      </cdr:nvSpPr>
      <cdr:spPr>
        <a:xfrm xmlns:a="http://schemas.openxmlformats.org/drawingml/2006/main">
          <a:off x="7496912" y="4550416"/>
          <a:ext cx="2891690" cy="3385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solidFill>
                <a:schemeClr val="tx1"/>
              </a:solidFill>
              <a:latin typeface="Arial" panose="020B0604020202020204" pitchFamily="34" charset="0"/>
              <a:cs typeface="Arial" panose="020B0604020202020204" pitchFamily="34" charset="0"/>
            </a:rPr>
            <a:t>* C. diphtheriae in asylum seekers</a:t>
          </a:r>
        </a:p>
      </cdr:txBody>
    </cdr:sp>
  </cdr:relSizeAnchor>
  <cdr:relSizeAnchor xmlns:cdr="http://schemas.openxmlformats.org/drawingml/2006/chartDrawing">
    <cdr:from>
      <cdr:x>0.69349</cdr:x>
      <cdr:y>0.93852</cdr:y>
    </cdr:from>
    <cdr:to>
      <cdr:x>0.70166</cdr:x>
      <cdr:y>0.95183</cdr:y>
    </cdr:to>
    <cdr:sp macro="" textlink="">
      <cdr:nvSpPr>
        <cdr:cNvPr id="3" name="Rectangle 2">
          <a:extLst xmlns:a="http://schemas.openxmlformats.org/drawingml/2006/main">
            <a:ext uri="{FF2B5EF4-FFF2-40B4-BE49-F238E27FC236}">
              <a16:creationId xmlns:a16="http://schemas.microsoft.com/office/drawing/2014/main" id="{0A1DACBF-80D6-4CCE-9DC9-BA8AA0DF8D7E}"/>
            </a:ext>
          </a:extLst>
        </cdr:cNvPr>
        <cdr:cNvSpPr/>
      </cdr:nvSpPr>
      <cdr:spPr>
        <a:xfrm xmlns:a="http://schemas.openxmlformats.org/drawingml/2006/main">
          <a:off x="7468603" y="4665927"/>
          <a:ext cx="87988" cy="66172"/>
        </a:xfrm>
        <a:prstGeom xmlns:a="http://schemas.openxmlformats.org/drawingml/2006/main" prst="rect">
          <a:avLst/>
        </a:prstGeom>
        <a:solidFill xmlns:a="http://schemas.openxmlformats.org/drawingml/2006/main">
          <a:schemeClr val="tx2">
            <a:lumMod val="60000"/>
            <a:lumOff val="40000"/>
          </a:schemeClr>
        </a:solidFill>
        <a:ln xmlns:a="http://schemas.openxmlformats.org/drawingml/2006/main">
          <a:solidFill>
            <a:schemeClr val="tx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a:p>
        </p:txBody>
      </p:sp>
    </p:spTree>
    <p:extLst>
      <p:ext uri="{BB962C8B-B14F-4D97-AF65-F5344CB8AC3E}">
        <p14:creationId xmlns:p14="http://schemas.microsoft.com/office/powerpoint/2010/main" val="404218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C5CE84-628D-4BE6-943E-CF40787F1D44}"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GB" altLang="en-US" dirty="0"/>
              <a:t>Respiratory diphtheria</a:t>
            </a:r>
          </a:p>
          <a:p>
            <a:r>
              <a:rPr lang="en-GB" altLang="en-US" dirty="0"/>
              <a:t>• diphtheria toxin is absorbed into the mucous membranes and causes destruction of epithelium and a superficial inflammatory response.</a:t>
            </a:r>
          </a:p>
          <a:p>
            <a:r>
              <a:rPr lang="en-GB" altLang="en-US" dirty="0"/>
              <a:t>• the symptoms of diphtheria involving the respiratory tract develop after 2 to 4 days incubation period.</a:t>
            </a:r>
          </a:p>
          <a:p>
            <a:r>
              <a:rPr lang="en-GB" altLang="en-US" dirty="0"/>
              <a:t>• organisms multiply locally on epithelial cells in the pharynx or adjacent surfaces and initially cause localized damage as a result of exotoxin activity.</a:t>
            </a:r>
          </a:p>
          <a:p>
            <a:r>
              <a:rPr lang="en-GB" altLang="en-US" dirty="0"/>
              <a:t>• the onset is sudden, with malaise, sore throat, exudative pharyngitis, and a low-grade fever.</a:t>
            </a:r>
          </a:p>
          <a:p>
            <a:r>
              <a:rPr lang="en-GB" altLang="en-US" dirty="0"/>
              <a:t>• the exudate evolves into a thick </a:t>
            </a:r>
            <a:r>
              <a:rPr lang="en-GB" altLang="en-US" dirty="0" err="1"/>
              <a:t>pseudomembrane</a:t>
            </a:r>
            <a:r>
              <a:rPr lang="en-GB" altLang="en-US" dirty="0"/>
              <a:t> composed of bacteria, lymphocytes, plasma cells, fibrin, and dead cells that can cover the tonsils, uvula, and palate and can extend up into the nasopharynx or down into the larynx</a:t>
            </a:r>
          </a:p>
          <a:p>
            <a:r>
              <a:rPr lang="en-GB" altLang="en-US" dirty="0"/>
              <a:t>• the regional lymph nodes in the neck enlarge, and there may be marked </a:t>
            </a:r>
            <a:r>
              <a:rPr lang="en-GB" altLang="en-US" dirty="0" err="1"/>
              <a:t>edema</a:t>
            </a:r>
            <a:r>
              <a:rPr lang="en-GB" altLang="en-US" dirty="0"/>
              <a:t> of the entire neck, with distortion of the airway, often referred to as “bull neck” clinically.</a:t>
            </a:r>
          </a:p>
          <a:p>
            <a:r>
              <a:rPr lang="en-GB" altLang="en-US" dirty="0"/>
              <a:t>• in critically ill patients, cardiac (necrosis of heart muscles) and neurologic complications (</a:t>
            </a:r>
            <a:r>
              <a:rPr lang="en-GB" altLang="en-US" dirty="0" err="1"/>
              <a:t>demylenation</a:t>
            </a:r>
            <a:r>
              <a:rPr lang="en-GB" altLang="en-US" dirty="0"/>
              <a:t>) is most significant.</a:t>
            </a:r>
          </a:p>
          <a:p>
            <a:r>
              <a:rPr lang="en-GB" altLang="en-US" dirty="0"/>
              <a:t>• neurotoxicity is proportional to the severity of the primary disease, which is influenced by the patient’s immunity.</a:t>
            </a:r>
          </a:p>
          <a:p>
            <a:r>
              <a:rPr lang="en-GB" altLang="en-US" dirty="0"/>
              <a:t>• the majority of patients with severe primary disease develop neuropathy, initially localized to the soft palate and pharynx, later involving oculomotor and ciliary paralysis, with progression to peripheral neuritis.</a:t>
            </a:r>
          </a:p>
          <a:p>
            <a:endParaRPr lang="en-GB" altLang="en-US" dirty="0"/>
          </a:p>
          <a:p>
            <a:r>
              <a:rPr lang="en-GB" altLang="en-US" dirty="0"/>
              <a:t>Cutaneous diphtheria</a:t>
            </a:r>
          </a:p>
          <a:p>
            <a:r>
              <a:rPr lang="en-GB" altLang="en-US" dirty="0"/>
              <a:t>• cutaneous diphtheria is acquired through skin contact with other infected persons.</a:t>
            </a:r>
          </a:p>
          <a:p>
            <a:r>
              <a:rPr lang="en-GB" altLang="en-US" dirty="0"/>
              <a:t>• the organism colonizes the skin and gains entry into the subcutaneous tissue through breaks in the skin.</a:t>
            </a:r>
          </a:p>
          <a:p>
            <a:r>
              <a:rPr lang="en-GB" altLang="en-US" dirty="0"/>
              <a:t>• a papule develops first and then evolves into a chronic, non-healing ulcer, sometimes covered with a </a:t>
            </a:r>
            <a:r>
              <a:rPr lang="en-GB" altLang="en-US" dirty="0" err="1"/>
              <a:t>grayish</a:t>
            </a:r>
            <a:r>
              <a:rPr lang="en-GB" altLang="en-US" dirty="0"/>
              <a:t> membrane</a:t>
            </a:r>
          </a:p>
          <a:p>
            <a:r>
              <a:rPr lang="en-GB" altLang="en-US" dirty="0"/>
              <a:t>• systemic signs can develop.</a:t>
            </a:r>
          </a:p>
          <a:p>
            <a:endParaRPr lang="en-GB" altLang="en-US" dirty="0"/>
          </a:p>
          <a:p>
            <a:pPr marL="628650" lvl="1" indent="-171450">
              <a:lnSpc>
                <a:spcPct val="150000"/>
              </a:lnSpc>
              <a:buFont typeface="Arial" panose="020B0604020202020204" pitchFamily="34" charset="0"/>
              <a:buChar char="•"/>
            </a:pPr>
            <a:r>
              <a:rPr lang="en-GB" altLang="en-US" sz="1200" dirty="0"/>
              <a:t>droplet spread (C. </a:t>
            </a:r>
            <a:r>
              <a:rPr lang="en-GB" altLang="en-US" sz="1200" i="1" dirty="0"/>
              <a:t>diphtheria</a:t>
            </a:r>
            <a:r>
              <a:rPr lang="en-GB" altLang="en-US" sz="1200" dirty="0"/>
              <a:t>) or direct contact with cutaneous lesions, infected secretions </a:t>
            </a:r>
          </a:p>
          <a:p>
            <a:pPr marL="628650" lvl="1" indent="-171450">
              <a:lnSpc>
                <a:spcPct val="150000"/>
              </a:lnSpc>
              <a:buFont typeface="Arial" panose="020B0604020202020204" pitchFamily="34" charset="0"/>
              <a:buChar char="•"/>
            </a:pPr>
            <a:r>
              <a:rPr lang="en-GB" altLang="en-US" sz="1200" dirty="0"/>
              <a:t>contact with infected animals or consumption of unpasteurised dairy products (C. </a:t>
            </a:r>
            <a:r>
              <a:rPr lang="en-GB" altLang="en-US" sz="1200" i="1" dirty="0" err="1"/>
              <a:t>ulcerans</a:t>
            </a:r>
            <a:r>
              <a:rPr lang="en-GB" altLang="en-US" sz="1200" dirty="0"/>
              <a:t>)</a:t>
            </a:r>
          </a:p>
          <a:p>
            <a:pPr marL="628650" lvl="1" indent="-171450">
              <a:lnSpc>
                <a:spcPct val="150000"/>
              </a:lnSpc>
              <a:buFont typeface="Arial" panose="020B0604020202020204" pitchFamily="34" charset="0"/>
              <a:buChar char="•"/>
            </a:pPr>
            <a:r>
              <a:rPr lang="en-GB" altLang="en-US" sz="1200" dirty="0"/>
              <a:t>both cases and contacts of cutaneous diphtheria may develop respiratory diphtheria</a:t>
            </a:r>
          </a:p>
          <a:p>
            <a:pPr marL="628650" lvl="1" indent="-171450">
              <a:lnSpc>
                <a:spcPct val="150000"/>
              </a:lnSpc>
              <a:buFont typeface="Arial" panose="020B0604020202020204" pitchFamily="34" charset="0"/>
              <a:buChar char="•"/>
            </a:pPr>
            <a:r>
              <a:rPr lang="en-GB" altLang="en-US" sz="1200" dirty="0"/>
              <a:t>incubation usually 2-5 days (up to 10 days)</a:t>
            </a:r>
          </a:p>
          <a:p>
            <a:pPr marL="628650" lvl="1" indent="-171450">
              <a:lnSpc>
                <a:spcPct val="150000"/>
              </a:lnSpc>
              <a:buFont typeface="Arial" panose="020B0604020202020204" pitchFamily="34" charset="0"/>
              <a:buChar char="•"/>
            </a:pPr>
            <a:r>
              <a:rPr lang="en-GB" altLang="en-US" sz="1200" dirty="0"/>
              <a:t>close prolonged contact e.g. household, greater risk</a:t>
            </a:r>
          </a:p>
          <a:p>
            <a:endParaRPr lang="en-GB" altLang="en-US" dirty="0"/>
          </a:p>
        </p:txBody>
      </p:sp>
    </p:spTree>
    <p:extLst>
      <p:ext uri="{BB962C8B-B14F-4D97-AF65-F5344CB8AC3E}">
        <p14:creationId xmlns:p14="http://schemas.microsoft.com/office/powerpoint/2010/main" val="267496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a:p>
        </p:txBody>
      </p:sp>
    </p:spTree>
    <p:extLst>
      <p:ext uri="{BB962C8B-B14F-4D97-AF65-F5344CB8AC3E}">
        <p14:creationId xmlns:p14="http://schemas.microsoft.com/office/powerpoint/2010/main" val="401164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Local lab – some potential for missed or delayed diagnosis</a:t>
            </a:r>
          </a:p>
          <a:p>
            <a:pPr marL="628650" lvl="1" indent="-171450">
              <a:lnSpc>
                <a:spcPct val="150000"/>
              </a:lnSpc>
              <a:buFont typeface="Arial" panose="020B0604020202020204" pitchFamily="34" charset="0"/>
              <a:buChar char="•"/>
            </a:pPr>
            <a:r>
              <a:rPr lang="en-GB" dirty="0"/>
              <a:t>culture, bacterial isolation and preliminary identification as C. </a:t>
            </a:r>
            <a:r>
              <a:rPr lang="en-GB" i="1" dirty="0"/>
              <a:t>diphtheriae, </a:t>
            </a:r>
            <a:r>
              <a:rPr lang="en-GB" i="1" dirty="0" err="1"/>
              <a:t>ulcerans</a:t>
            </a:r>
            <a:r>
              <a:rPr lang="en-GB" i="1" dirty="0"/>
              <a:t> </a:t>
            </a:r>
            <a:r>
              <a:rPr lang="en-GB" dirty="0"/>
              <a:t>or</a:t>
            </a:r>
            <a:r>
              <a:rPr lang="en-GB" i="1" dirty="0"/>
              <a:t> pseudotuberculosis</a:t>
            </a:r>
          </a:p>
          <a:p>
            <a:pPr marL="628650" lvl="1" indent="-171450">
              <a:lnSpc>
                <a:spcPct val="150000"/>
              </a:lnSpc>
              <a:buFont typeface="Arial" panose="020B0604020202020204" pitchFamily="34" charset="0"/>
              <a:buChar char="•"/>
            </a:pPr>
            <a:r>
              <a:rPr lang="en-GB" dirty="0"/>
              <a:t>not all labs routinely culture pharyngeal swabs for </a:t>
            </a:r>
            <a:r>
              <a:rPr lang="en-GB" dirty="0" err="1"/>
              <a:t>corynebacteria</a:t>
            </a:r>
            <a:endParaRPr lang="en-GB" dirty="0"/>
          </a:p>
          <a:p>
            <a:pPr marL="628650" lvl="1" indent="-171450">
              <a:lnSpc>
                <a:spcPct val="150000"/>
              </a:lnSpc>
              <a:buFont typeface="Arial" panose="020B0604020202020204" pitchFamily="34" charset="0"/>
              <a:buChar char="•"/>
            </a:pPr>
            <a:r>
              <a:rPr lang="en-GB" dirty="0"/>
              <a:t>care should be taken when interpreting presence of </a:t>
            </a:r>
            <a:r>
              <a:rPr lang="en-GB" dirty="0" err="1"/>
              <a:t>diphtheroids</a:t>
            </a:r>
            <a:r>
              <a:rPr lang="en-GB" dirty="0"/>
              <a:t> as representing co-incidental commensals</a:t>
            </a:r>
          </a:p>
          <a:p>
            <a:pPr marL="628650" lvl="1" indent="-171450">
              <a:lnSpc>
                <a:spcPct val="150000"/>
              </a:lnSpc>
              <a:buFont typeface="Arial" panose="020B0604020202020204" pitchFamily="34" charset="0"/>
              <a:buChar char="•"/>
            </a:pPr>
            <a:r>
              <a:rPr lang="en-GB" dirty="0"/>
              <a:t>wound swabs may contain additional causative organisms</a:t>
            </a:r>
          </a:p>
          <a:p>
            <a:pPr marL="628650" lvl="1" indent="-171450">
              <a:lnSpc>
                <a:spcPct val="150000"/>
              </a:lnSpc>
              <a:buFont typeface="Arial" panose="020B0604020202020204" pitchFamily="34" charset="0"/>
              <a:buChar char="•"/>
            </a:pPr>
            <a:r>
              <a:rPr lang="en-GB" dirty="0"/>
              <a:t>isolates, rather than the original sample, should be sent to the ref lab for toxigenicity testing</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a:p>
        </p:txBody>
      </p:sp>
    </p:spTree>
    <p:extLst>
      <p:ext uri="{BB962C8B-B14F-4D97-AF65-F5344CB8AC3E}">
        <p14:creationId xmlns:p14="http://schemas.microsoft.com/office/powerpoint/2010/main" val="50018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Local lab – some potential for missed or delayed diagnosis</a:t>
            </a:r>
          </a:p>
          <a:p>
            <a:pPr marL="628650" lvl="1" indent="-171450">
              <a:lnSpc>
                <a:spcPct val="150000"/>
              </a:lnSpc>
              <a:buFont typeface="Arial" panose="020B0604020202020204" pitchFamily="34" charset="0"/>
              <a:buChar char="•"/>
            </a:pPr>
            <a:r>
              <a:rPr lang="en-GB" dirty="0"/>
              <a:t>culture, bacterial isolation and preliminary identification as C. </a:t>
            </a:r>
            <a:r>
              <a:rPr lang="en-GB" i="1" dirty="0"/>
              <a:t>diphtheriae, </a:t>
            </a:r>
            <a:r>
              <a:rPr lang="en-GB" i="1" dirty="0" err="1"/>
              <a:t>ulcerans</a:t>
            </a:r>
            <a:r>
              <a:rPr lang="en-GB" i="1" dirty="0"/>
              <a:t> </a:t>
            </a:r>
            <a:r>
              <a:rPr lang="en-GB" dirty="0"/>
              <a:t>or</a:t>
            </a:r>
            <a:r>
              <a:rPr lang="en-GB" i="1" dirty="0"/>
              <a:t> pseudotuberculosis</a:t>
            </a:r>
          </a:p>
          <a:p>
            <a:pPr marL="628650" lvl="1" indent="-171450">
              <a:lnSpc>
                <a:spcPct val="150000"/>
              </a:lnSpc>
              <a:buFont typeface="Arial" panose="020B0604020202020204" pitchFamily="34" charset="0"/>
              <a:buChar char="•"/>
            </a:pPr>
            <a:r>
              <a:rPr lang="en-GB" dirty="0"/>
              <a:t>not all labs routinely culture pharyngeal swabs for </a:t>
            </a:r>
            <a:r>
              <a:rPr lang="en-GB" dirty="0" err="1"/>
              <a:t>corynebacteria</a:t>
            </a:r>
            <a:endParaRPr lang="en-GB" dirty="0"/>
          </a:p>
          <a:p>
            <a:pPr marL="628650" lvl="1" indent="-171450">
              <a:lnSpc>
                <a:spcPct val="150000"/>
              </a:lnSpc>
              <a:buFont typeface="Arial" panose="020B0604020202020204" pitchFamily="34" charset="0"/>
              <a:buChar char="•"/>
            </a:pPr>
            <a:r>
              <a:rPr lang="en-GB" dirty="0"/>
              <a:t>care should be taken when interpreting presence of </a:t>
            </a:r>
            <a:r>
              <a:rPr lang="en-GB" dirty="0" err="1"/>
              <a:t>diphtheroids</a:t>
            </a:r>
            <a:r>
              <a:rPr lang="en-GB" dirty="0"/>
              <a:t> as representing co-incidental commensals</a:t>
            </a:r>
          </a:p>
          <a:p>
            <a:pPr marL="628650" lvl="1" indent="-171450">
              <a:lnSpc>
                <a:spcPct val="150000"/>
              </a:lnSpc>
              <a:buFont typeface="Arial" panose="020B0604020202020204" pitchFamily="34" charset="0"/>
              <a:buChar char="•"/>
            </a:pPr>
            <a:r>
              <a:rPr lang="en-GB" dirty="0"/>
              <a:t>wound swabs may contain additional causative organisms</a:t>
            </a:r>
          </a:p>
          <a:p>
            <a:pPr marL="628650" lvl="1" indent="-171450">
              <a:lnSpc>
                <a:spcPct val="150000"/>
              </a:lnSpc>
              <a:buFont typeface="Arial" panose="020B0604020202020204" pitchFamily="34" charset="0"/>
              <a:buChar char="•"/>
            </a:pPr>
            <a:r>
              <a:rPr lang="en-GB" dirty="0"/>
              <a:t>isolates, rather than the original sample, should be sent to the ref lab for toxigenicity testing</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a:p>
        </p:txBody>
      </p:sp>
    </p:spTree>
    <p:extLst>
      <p:ext uri="{BB962C8B-B14F-4D97-AF65-F5344CB8AC3E}">
        <p14:creationId xmlns:p14="http://schemas.microsoft.com/office/powerpoint/2010/main" val="395449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Local lab – some potential for missed or delayed diagnosis</a:t>
            </a:r>
          </a:p>
          <a:p>
            <a:pPr marL="628650" lvl="1" indent="-171450">
              <a:lnSpc>
                <a:spcPct val="150000"/>
              </a:lnSpc>
              <a:buFont typeface="Arial" panose="020B0604020202020204" pitchFamily="34" charset="0"/>
              <a:buChar char="•"/>
            </a:pPr>
            <a:r>
              <a:rPr lang="en-GB" dirty="0"/>
              <a:t>culture, bacterial isolation and preliminary identification as C. </a:t>
            </a:r>
            <a:r>
              <a:rPr lang="en-GB" i="1" dirty="0"/>
              <a:t>diphtheriae, </a:t>
            </a:r>
            <a:r>
              <a:rPr lang="en-GB" i="1" dirty="0" err="1"/>
              <a:t>ulcerans</a:t>
            </a:r>
            <a:r>
              <a:rPr lang="en-GB" i="1" dirty="0"/>
              <a:t> </a:t>
            </a:r>
            <a:r>
              <a:rPr lang="en-GB" dirty="0"/>
              <a:t>or</a:t>
            </a:r>
            <a:r>
              <a:rPr lang="en-GB" i="1" dirty="0"/>
              <a:t> pseudotuberculosis</a:t>
            </a:r>
          </a:p>
          <a:p>
            <a:pPr marL="628650" lvl="1" indent="-171450">
              <a:lnSpc>
                <a:spcPct val="150000"/>
              </a:lnSpc>
              <a:buFont typeface="Arial" panose="020B0604020202020204" pitchFamily="34" charset="0"/>
              <a:buChar char="•"/>
            </a:pPr>
            <a:r>
              <a:rPr lang="en-GB" dirty="0"/>
              <a:t>not all labs routinely culture pharyngeal swabs for </a:t>
            </a:r>
            <a:r>
              <a:rPr lang="en-GB" dirty="0" err="1"/>
              <a:t>corynebacteria</a:t>
            </a:r>
            <a:endParaRPr lang="en-GB" dirty="0"/>
          </a:p>
          <a:p>
            <a:pPr marL="628650" lvl="1" indent="-171450">
              <a:lnSpc>
                <a:spcPct val="150000"/>
              </a:lnSpc>
              <a:buFont typeface="Arial" panose="020B0604020202020204" pitchFamily="34" charset="0"/>
              <a:buChar char="•"/>
            </a:pPr>
            <a:r>
              <a:rPr lang="en-GB" dirty="0"/>
              <a:t>care should be taken when interpreting presence of </a:t>
            </a:r>
            <a:r>
              <a:rPr lang="en-GB" dirty="0" err="1"/>
              <a:t>diphtheroids</a:t>
            </a:r>
            <a:r>
              <a:rPr lang="en-GB" dirty="0"/>
              <a:t> as representing co-incidental commensals</a:t>
            </a:r>
          </a:p>
          <a:p>
            <a:pPr marL="628650" lvl="1" indent="-171450">
              <a:lnSpc>
                <a:spcPct val="150000"/>
              </a:lnSpc>
              <a:buFont typeface="Arial" panose="020B0604020202020204" pitchFamily="34" charset="0"/>
              <a:buChar char="•"/>
            </a:pPr>
            <a:r>
              <a:rPr lang="en-GB" dirty="0"/>
              <a:t>wound swabs may contain additional causative organisms</a:t>
            </a:r>
          </a:p>
          <a:p>
            <a:pPr marL="628650" lvl="1" indent="-171450">
              <a:lnSpc>
                <a:spcPct val="150000"/>
              </a:lnSpc>
              <a:buFont typeface="Arial" panose="020B0604020202020204" pitchFamily="34" charset="0"/>
              <a:buChar char="•"/>
            </a:pPr>
            <a:r>
              <a:rPr lang="en-GB" dirty="0"/>
              <a:t>isolates, rather than the original sample, should be sent to the ref lab for toxigenicity testing</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a:p>
        </p:txBody>
      </p:sp>
    </p:spTree>
    <p:extLst>
      <p:ext uri="{BB962C8B-B14F-4D97-AF65-F5344CB8AC3E}">
        <p14:creationId xmlns:p14="http://schemas.microsoft.com/office/powerpoint/2010/main" val="153976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Local lab – some potential for missed or delayed diagnosis</a:t>
            </a:r>
          </a:p>
          <a:p>
            <a:pPr marL="628650" lvl="1" indent="-171450">
              <a:lnSpc>
                <a:spcPct val="150000"/>
              </a:lnSpc>
              <a:buFont typeface="Arial" panose="020B0604020202020204" pitchFamily="34" charset="0"/>
              <a:buChar char="•"/>
            </a:pPr>
            <a:r>
              <a:rPr lang="en-GB" dirty="0"/>
              <a:t>culture, bacterial isolation and preliminary identification as C. </a:t>
            </a:r>
            <a:r>
              <a:rPr lang="en-GB" i="1" dirty="0"/>
              <a:t>diphtheriae, </a:t>
            </a:r>
            <a:r>
              <a:rPr lang="en-GB" i="1" dirty="0" err="1"/>
              <a:t>ulcerans</a:t>
            </a:r>
            <a:r>
              <a:rPr lang="en-GB" i="1" dirty="0"/>
              <a:t> </a:t>
            </a:r>
            <a:r>
              <a:rPr lang="en-GB" dirty="0"/>
              <a:t>or</a:t>
            </a:r>
            <a:r>
              <a:rPr lang="en-GB" i="1" dirty="0"/>
              <a:t> pseudotuberculosis</a:t>
            </a:r>
          </a:p>
          <a:p>
            <a:pPr marL="628650" lvl="1" indent="-171450">
              <a:lnSpc>
                <a:spcPct val="150000"/>
              </a:lnSpc>
              <a:buFont typeface="Arial" panose="020B0604020202020204" pitchFamily="34" charset="0"/>
              <a:buChar char="•"/>
            </a:pPr>
            <a:r>
              <a:rPr lang="en-GB" dirty="0"/>
              <a:t>not all labs routinely culture pharyngeal swabs for </a:t>
            </a:r>
            <a:r>
              <a:rPr lang="en-GB" dirty="0" err="1"/>
              <a:t>corynebacteria</a:t>
            </a:r>
            <a:endParaRPr lang="en-GB" dirty="0"/>
          </a:p>
          <a:p>
            <a:pPr marL="628650" lvl="1" indent="-171450">
              <a:lnSpc>
                <a:spcPct val="150000"/>
              </a:lnSpc>
              <a:buFont typeface="Arial" panose="020B0604020202020204" pitchFamily="34" charset="0"/>
              <a:buChar char="•"/>
            </a:pPr>
            <a:r>
              <a:rPr lang="en-GB" dirty="0"/>
              <a:t>care should be taken when interpreting presence of </a:t>
            </a:r>
            <a:r>
              <a:rPr lang="en-GB" dirty="0" err="1"/>
              <a:t>diphtheroids</a:t>
            </a:r>
            <a:r>
              <a:rPr lang="en-GB" dirty="0"/>
              <a:t> as representing co-incidental commensals</a:t>
            </a:r>
          </a:p>
          <a:p>
            <a:pPr marL="628650" lvl="1" indent="-171450">
              <a:lnSpc>
                <a:spcPct val="150000"/>
              </a:lnSpc>
              <a:buFont typeface="Arial" panose="020B0604020202020204" pitchFamily="34" charset="0"/>
              <a:buChar char="•"/>
            </a:pPr>
            <a:r>
              <a:rPr lang="en-GB" dirty="0"/>
              <a:t>wound swabs may contain additional causative organisms</a:t>
            </a:r>
          </a:p>
          <a:p>
            <a:pPr marL="628650" lvl="1" indent="-171450">
              <a:lnSpc>
                <a:spcPct val="150000"/>
              </a:lnSpc>
              <a:buFont typeface="Arial" panose="020B0604020202020204" pitchFamily="34" charset="0"/>
              <a:buChar char="•"/>
            </a:pPr>
            <a:r>
              <a:rPr lang="en-GB" dirty="0"/>
              <a:t>isolates, rather than the original sample, should be sent to the ref lab for toxigenicity testing</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a:p>
        </p:txBody>
      </p:sp>
    </p:spTree>
    <p:extLst>
      <p:ext uri="{BB962C8B-B14F-4D97-AF65-F5344CB8AC3E}">
        <p14:creationId xmlns:p14="http://schemas.microsoft.com/office/powerpoint/2010/main" val="1530916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a:p>
        </p:txBody>
      </p:sp>
    </p:spTree>
    <p:extLst>
      <p:ext uri="{BB962C8B-B14F-4D97-AF65-F5344CB8AC3E}">
        <p14:creationId xmlns:p14="http://schemas.microsoft.com/office/powerpoint/2010/main" val="2295104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a:p>
        </p:txBody>
      </p:sp>
    </p:spTree>
    <p:extLst>
      <p:ext uri="{BB962C8B-B14F-4D97-AF65-F5344CB8AC3E}">
        <p14:creationId xmlns:p14="http://schemas.microsoft.com/office/powerpoint/2010/main" val="2659239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a:p>
        </p:txBody>
      </p:sp>
    </p:spTree>
    <p:extLst>
      <p:ext uri="{BB962C8B-B14F-4D97-AF65-F5344CB8AC3E}">
        <p14:creationId xmlns:p14="http://schemas.microsoft.com/office/powerpoint/2010/main" val="3335273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r>
              <a:rPr lang="en-GB" dirty="0"/>
              <a:t>laboratory confirmation informs public health action</a:t>
            </a:r>
          </a:p>
          <a:p>
            <a:pPr marL="171450" indent="-171450">
              <a:lnSpc>
                <a:spcPct val="150000"/>
              </a:lnSpc>
              <a:buFont typeface="Arial" panose="020B0604020202020204" pitchFamily="34" charset="0"/>
              <a:buChar char="•"/>
            </a:pPr>
            <a:r>
              <a:rPr lang="en-GB" dirty="0"/>
              <a:t>to decrease time to result, a real-time PCR (qPCR) assay developed for confirmation of both identification of </a:t>
            </a:r>
            <a:r>
              <a:rPr lang="en-GB" i="1" dirty="0"/>
              <a:t>Corynebacterium diphtheriae </a:t>
            </a:r>
            <a:r>
              <a:rPr lang="en-GB" dirty="0"/>
              <a:t>and </a:t>
            </a:r>
            <a:r>
              <a:rPr lang="en-GB" i="1" dirty="0"/>
              <a:t>Corynebacterium </a:t>
            </a:r>
            <a:r>
              <a:rPr lang="en-GB" i="1" dirty="0" err="1"/>
              <a:t>ulcerans</a:t>
            </a:r>
            <a:r>
              <a:rPr lang="en-GB" dirty="0"/>
              <a:t>/</a:t>
            </a:r>
            <a:r>
              <a:rPr lang="en-GB" i="1" dirty="0"/>
              <a:t>Corynebacterium pseudotuberculosis </a:t>
            </a:r>
            <a:r>
              <a:rPr lang="en-GB" dirty="0"/>
              <a:t>and detection of the diphtheria toxin gene (April 2014)</a:t>
            </a:r>
          </a:p>
          <a:p>
            <a:pPr marL="171450" indent="-171450">
              <a:lnSpc>
                <a:spcPct val="150000"/>
              </a:lnSpc>
              <a:buFont typeface="Arial" panose="020B0604020202020204" pitchFamily="34" charset="0"/>
              <a:buChar char="•"/>
            </a:pPr>
            <a:r>
              <a:rPr lang="en-GB" dirty="0"/>
              <a:t>target genes: </a:t>
            </a:r>
          </a:p>
          <a:p>
            <a:pPr marL="628650" lvl="1" indent="-171450">
              <a:lnSpc>
                <a:spcPct val="150000"/>
              </a:lnSpc>
              <a:buFont typeface="Arial" panose="020B0604020202020204" pitchFamily="34" charset="0"/>
              <a:buChar char="•"/>
            </a:pPr>
            <a:r>
              <a:rPr lang="en-GB" dirty="0"/>
              <a:t>RNA polymerase beta-subunit-encoding gene (</a:t>
            </a:r>
            <a:r>
              <a:rPr lang="en-GB" i="1" dirty="0" err="1"/>
              <a:t>rpoB</a:t>
            </a:r>
            <a:r>
              <a:rPr lang="en-GB" dirty="0"/>
              <a:t>)</a:t>
            </a:r>
          </a:p>
          <a:p>
            <a:pPr marL="628650" lvl="1" indent="-171450">
              <a:lnSpc>
                <a:spcPct val="150000"/>
              </a:lnSpc>
              <a:buFont typeface="Arial" panose="020B0604020202020204" pitchFamily="34" charset="0"/>
              <a:buChar char="•"/>
            </a:pPr>
            <a:r>
              <a:rPr lang="en-GB" dirty="0"/>
              <a:t>a subunit of the diphtheria toxin gene (</a:t>
            </a:r>
            <a:r>
              <a:rPr lang="en-GB" i="1" dirty="0"/>
              <a:t>tox</a:t>
            </a:r>
            <a:r>
              <a:rPr lang="en-GB" dirty="0"/>
              <a:t>)</a:t>
            </a:r>
          </a:p>
          <a:p>
            <a:pPr marL="628650" lvl="1" indent="-171450">
              <a:lnSpc>
                <a:spcPct val="150000"/>
              </a:lnSpc>
              <a:buFont typeface="Arial" panose="020B0604020202020204" pitchFamily="34" charset="0"/>
              <a:buChar char="•"/>
            </a:pPr>
            <a:r>
              <a:rPr lang="en-GB" dirty="0"/>
              <a:t>green fluorescent protein DNA (</a:t>
            </a:r>
            <a:r>
              <a:rPr lang="en-GB" i="1" dirty="0" err="1"/>
              <a:t>gfp</a:t>
            </a:r>
            <a:r>
              <a:rPr lang="en-GB" dirty="0"/>
              <a:t>) as an internal process control</a:t>
            </a:r>
          </a:p>
          <a:p>
            <a:pPr marL="171450" indent="-171450">
              <a:lnSpc>
                <a:spcPct val="150000"/>
              </a:lnSpc>
              <a:buFont typeface="Arial" panose="020B0604020202020204" pitchFamily="34" charset="0"/>
              <a:buChar char="•"/>
            </a:pPr>
            <a:r>
              <a:rPr kumimoji="0" lang="en-GB" b="0" i="0" u="none" strike="noStrike" kern="1200" cap="none" spc="0" normalizeH="0" baseline="0" noProof="0" dirty="0" err="1">
                <a:ln>
                  <a:noFill/>
                </a:ln>
                <a:solidFill>
                  <a:prstClr val="black"/>
                </a:solidFill>
                <a:effectLst/>
                <a:uLnTx/>
                <a:uFillTx/>
              </a:rPr>
              <a:t>Elek</a:t>
            </a:r>
            <a:r>
              <a:rPr kumimoji="0" lang="en-GB" b="0" i="0" u="none" strike="noStrike" kern="1200" cap="none" spc="0" normalizeH="0" baseline="0" noProof="0" dirty="0">
                <a:ln>
                  <a:noFill/>
                </a:ln>
                <a:solidFill>
                  <a:prstClr val="black"/>
                </a:solidFill>
                <a:effectLst/>
                <a:uLnTx/>
                <a:uFillTx/>
              </a:rPr>
              <a:t> immunoprecipitation test used to confirm expression of diphtheria toxin in qPCR toxin gene (</a:t>
            </a:r>
            <a:r>
              <a:rPr kumimoji="0" lang="en-GB" b="0" i="1" u="none" strike="noStrike" kern="1200" cap="none" spc="0" normalizeH="0" baseline="0" noProof="0" dirty="0">
                <a:ln>
                  <a:noFill/>
                </a:ln>
                <a:solidFill>
                  <a:prstClr val="black"/>
                </a:solidFill>
                <a:effectLst/>
                <a:uLnTx/>
                <a:uFillTx/>
              </a:rPr>
              <a:t>tox</a:t>
            </a:r>
            <a:r>
              <a:rPr kumimoji="0" lang="en-GB" b="0" i="0" u="none" strike="noStrike" kern="1200" cap="none" spc="0" normalizeH="0" baseline="0" noProof="0" dirty="0">
                <a:ln>
                  <a:noFill/>
                </a:ln>
                <a:solidFill>
                  <a:prstClr val="black"/>
                </a:solidFill>
                <a:effectLst/>
                <a:uLnTx/>
                <a:uFillTx/>
              </a:rPr>
              <a:t>) positive isolates </a:t>
            </a:r>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22</a:t>
            </a:fld>
            <a:endParaRPr lang="en-US"/>
          </a:p>
        </p:txBody>
      </p:sp>
    </p:spTree>
    <p:extLst>
      <p:ext uri="{BB962C8B-B14F-4D97-AF65-F5344CB8AC3E}">
        <p14:creationId xmlns:p14="http://schemas.microsoft.com/office/powerpoint/2010/main" val="357776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a:p>
        </p:txBody>
      </p:sp>
    </p:spTree>
    <p:extLst>
      <p:ext uri="{BB962C8B-B14F-4D97-AF65-F5344CB8AC3E}">
        <p14:creationId xmlns:p14="http://schemas.microsoft.com/office/powerpoint/2010/main" val="781791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time to result: 3-4 hr after receipt of isolate</a:t>
            </a:r>
          </a:p>
          <a:p>
            <a:pPr marL="171450" indent="-171450">
              <a:buFont typeface="Arial" panose="020B0604020202020204" pitchFamily="34" charset="0"/>
              <a:buChar char="•"/>
            </a:pPr>
            <a:r>
              <a:rPr lang="en-GB" dirty="0"/>
              <a:t>high diagnostic sensitivity and specificity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limitations:</a:t>
            </a:r>
          </a:p>
          <a:p>
            <a:pPr marL="171450" indent="-171450">
              <a:buFont typeface="Arial" panose="020B0604020202020204" pitchFamily="34" charset="0"/>
              <a:buChar char="•"/>
            </a:pPr>
            <a:r>
              <a:rPr lang="en-GB" dirty="0"/>
              <a:t>inability to distinguish between </a:t>
            </a:r>
            <a:r>
              <a:rPr lang="en-GB" i="1" dirty="0"/>
              <a:t>C. </a:t>
            </a:r>
            <a:r>
              <a:rPr lang="en-GB" i="1" dirty="0" err="1"/>
              <a:t>ulcerans</a:t>
            </a:r>
            <a:r>
              <a:rPr lang="en-GB" i="1" dirty="0"/>
              <a:t> </a:t>
            </a:r>
            <a:r>
              <a:rPr lang="en-GB" dirty="0"/>
              <a:t>and </a:t>
            </a:r>
            <a:r>
              <a:rPr lang="en-GB" i="1" dirty="0"/>
              <a:t>C. pseudotuberculosis </a:t>
            </a:r>
          </a:p>
          <a:p>
            <a:pPr marL="171450" indent="-171450">
              <a:buFont typeface="Arial" panose="020B0604020202020204" pitchFamily="34" charset="0"/>
              <a:buChar char="•"/>
            </a:pPr>
            <a:r>
              <a:rPr lang="en-GB" dirty="0"/>
              <a:t>presence of toxin gene may not always predict toxin expression </a:t>
            </a:r>
          </a:p>
          <a:p>
            <a:pPr marL="171450" indent="-171450">
              <a:buFont typeface="Arial" panose="020B0604020202020204" pitchFamily="34" charset="0"/>
              <a:buChar char="•"/>
            </a:pPr>
            <a:r>
              <a:rPr lang="en-GB" dirty="0"/>
              <a:t>therefore, confirmation of expression of diphtheria toxin in qPCR </a:t>
            </a:r>
            <a:r>
              <a:rPr lang="en-GB" i="1" dirty="0"/>
              <a:t>tox</a:t>
            </a:r>
            <a:r>
              <a:rPr lang="en-GB" dirty="0"/>
              <a:t> positive isolates is </a:t>
            </a:r>
            <a:r>
              <a:rPr lang="en-GB" b="1" dirty="0"/>
              <a:t>always</a:t>
            </a:r>
            <a:r>
              <a:rPr lang="en-GB" dirty="0"/>
              <a:t> determined using the phenotypic </a:t>
            </a:r>
            <a:r>
              <a:rPr lang="en-GB" dirty="0" err="1"/>
              <a:t>Elek</a:t>
            </a:r>
            <a:r>
              <a:rPr lang="en-GB" dirty="0"/>
              <a:t> test</a:t>
            </a:r>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23</a:t>
            </a:fld>
            <a:endParaRPr lang="en-US"/>
          </a:p>
        </p:txBody>
      </p:sp>
    </p:spTree>
    <p:extLst>
      <p:ext uri="{BB962C8B-B14F-4D97-AF65-F5344CB8AC3E}">
        <p14:creationId xmlns:p14="http://schemas.microsoft.com/office/powerpoint/2010/main" val="3629145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a:p>
        </p:txBody>
      </p:sp>
    </p:spTree>
    <p:extLst>
      <p:ext uri="{BB962C8B-B14F-4D97-AF65-F5344CB8AC3E}">
        <p14:creationId xmlns:p14="http://schemas.microsoft.com/office/powerpoint/2010/main" val="177490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28</a:t>
            </a:fld>
            <a:endParaRPr lang="en-US"/>
          </a:p>
        </p:txBody>
      </p:sp>
    </p:spTree>
    <p:extLst>
      <p:ext uri="{BB962C8B-B14F-4D97-AF65-F5344CB8AC3E}">
        <p14:creationId xmlns:p14="http://schemas.microsoft.com/office/powerpoint/2010/main" val="161871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29</a:t>
            </a:fld>
            <a:endParaRPr lang="en-US"/>
          </a:p>
        </p:txBody>
      </p:sp>
    </p:spTree>
    <p:extLst>
      <p:ext uri="{BB962C8B-B14F-4D97-AF65-F5344CB8AC3E}">
        <p14:creationId xmlns:p14="http://schemas.microsoft.com/office/powerpoint/2010/main" val="2009112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30</a:t>
            </a:fld>
            <a:endParaRPr lang="en-US"/>
          </a:p>
        </p:txBody>
      </p:sp>
    </p:spTree>
    <p:extLst>
      <p:ext uri="{BB962C8B-B14F-4D97-AF65-F5344CB8AC3E}">
        <p14:creationId xmlns:p14="http://schemas.microsoft.com/office/powerpoint/2010/main" val="3412018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an acute infectious disease of humans that affects the upper respiratory tract and/or skin, caused by the action of diphtheria toxin produced by toxigenic </a:t>
            </a:r>
            <a:r>
              <a:rPr lang="en-GB" i="1" dirty="0"/>
              <a:t>Corynebacterium diphtheriae </a:t>
            </a:r>
            <a:r>
              <a:rPr lang="en-GB" dirty="0"/>
              <a:t>or </a:t>
            </a:r>
            <a:r>
              <a:rPr lang="en-GB" i="1" dirty="0"/>
              <a:t>Corynebacterium </a:t>
            </a:r>
            <a:r>
              <a:rPr lang="en-GB" i="1" dirty="0" err="1"/>
              <a:t>ulcerans</a:t>
            </a:r>
            <a:endParaRPr lang="en-GB" i="1" dirty="0"/>
          </a:p>
          <a:p>
            <a:pPr marL="171450" indent="-171450">
              <a:buFont typeface="Arial" panose="020B0604020202020204" pitchFamily="34" charset="0"/>
              <a:buChar char="•"/>
            </a:pPr>
            <a:r>
              <a:rPr lang="en-GB" dirty="0"/>
              <a:t>diphtheria is now rare in the UK since routine vaccination of babies and children began in 1940s</a:t>
            </a:r>
          </a:p>
          <a:p>
            <a:pPr marL="171450" indent="-171450">
              <a:buFont typeface="Arial" panose="020B0604020202020204" pitchFamily="34" charset="0"/>
              <a:buChar char="•"/>
            </a:pPr>
            <a:r>
              <a:rPr lang="en-GB" dirty="0"/>
              <a:t>cases are often travel related but the epidemiology is changing</a:t>
            </a:r>
          </a:p>
          <a:p>
            <a:pPr marL="171450" indent="-171450">
              <a:buFont typeface="Arial" panose="020B0604020202020204" pitchFamily="34" charset="0"/>
              <a:buChar char="•"/>
            </a:pPr>
            <a:r>
              <a:rPr lang="en-GB" dirty="0"/>
              <a:t>cases of acute respiratory diphtheria require early diagnosis and prompt, life-saving administration of diphtheria anti-toxin</a:t>
            </a:r>
          </a:p>
          <a:p>
            <a:pPr marL="171450" indent="-171450">
              <a:buFont typeface="Arial" panose="020B0604020202020204" pitchFamily="34" charset="0"/>
              <a:buChar char="•"/>
            </a:pPr>
            <a:r>
              <a:rPr lang="en-GB" dirty="0"/>
              <a:t>Health protection teams play an important role in the risk assessment of toxigenic cases; the management of contacts to minimise onward transmission; the investigation of likely source and in outbreak management</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32</a:t>
            </a:fld>
            <a:endParaRPr lang="en-US"/>
          </a:p>
        </p:txBody>
      </p:sp>
    </p:spTree>
    <p:extLst>
      <p:ext uri="{BB962C8B-B14F-4D97-AF65-F5344CB8AC3E}">
        <p14:creationId xmlns:p14="http://schemas.microsoft.com/office/powerpoint/2010/main" val="1374839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33</a:t>
            </a:fld>
            <a:endParaRPr lang="en-US"/>
          </a:p>
        </p:txBody>
      </p:sp>
    </p:spTree>
    <p:extLst>
      <p:ext uri="{BB962C8B-B14F-4D97-AF65-F5344CB8AC3E}">
        <p14:creationId xmlns:p14="http://schemas.microsoft.com/office/powerpoint/2010/main" val="7124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sz="2000" dirty="0">
                <a:solidFill>
                  <a:srgbClr val="00AE9E"/>
                </a:solidFill>
              </a:rPr>
              <a:t>Organism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31313"/>
                </a:solidFill>
              </a:rPr>
              <a:t>Diphtheria is caused by </a:t>
            </a:r>
            <a:r>
              <a:rPr lang="en-GB" sz="1800" i="1" dirty="0">
                <a:solidFill>
                  <a:srgbClr val="131313"/>
                </a:solidFill>
              </a:rPr>
              <a:t>Corynebacterium diphtheriae,</a:t>
            </a:r>
            <a:r>
              <a:rPr lang="en-GB" sz="1800" dirty="0">
                <a:solidFill>
                  <a:srgbClr val="131313"/>
                </a:solidFill>
              </a:rPr>
              <a:t> </a:t>
            </a:r>
            <a:r>
              <a:rPr lang="en-GB" sz="1800" i="1" dirty="0">
                <a:solidFill>
                  <a:srgbClr val="131313"/>
                </a:solidFill>
              </a:rPr>
              <a:t>C. </a:t>
            </a:r>
            <a:r>
              <a:rPr lang="en-GB" sz="1800" i="1" dirty="0" err="1">
                <a:solidFill>
                  <a:srgbClr val="131313"/>
                </a:solidFill>
              </a:rPr>
              <a:t>ulcerans</a:t>
            </a:r>
            <a:r>
              <a:rPr lang="en-GB" sz="1800" i="1" dirty="0">
                <a:solidFill>
                  <a:srgbClr val="131313"/>
                </a:solidFill>
              </a:rPr>
              <a:t> and C.    pseudotuberculosis</a:t>
            </a:r>
            <a:r>
              <a:rPr lang="en-GB" sz="1800" dirty="0">
                <a:solidFill>
                  <a:srgbClr val="131313"/>
                </a:solidFill>
              </a:rPr>
              <a:t> which carry and express the diphtheria toxin gene (</a:t>
            </a:r>
            <a:r>
              <a:rPr lang="en-GB" sz="1800" i="1" dirty="0">
                <a:solidFill>
                  <a:srgbClr val="131313"/>
                </a:solidFill>
              </a:rPr>
              <a:t>tox)</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AE9E"/>
                </a:solidFill>
              </a:rPr>
              <a:t>Distribution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AE9E"/>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31313"/>
                </a:solidFill>
              </a:rPr>
              <a:t>Endemic in many countries; rare in countries with effective immunisation programme</a:t>
            </a:r>
            <a:r>
              <a:rPr lang="en-GB" sz="1600" dirty="0">
                <a:solidFill>
                  <a:srgbClr val="131313"/>
                </a:solidFill>
              </a:rPr>
              <a:t>s</a:t>
            </a:r>
          </a:p>
          <a:p>
            <a:pPr marL="0" indent="0"/>
            <a:r>
              <a:rPr lang="en-GB" sz="2000" dirty="0">
                <a:solidFill>
                  <a:srgbClr val="00AE9E"/>
                </a:solidFill>
              </a:rPr>
              <a:t> Source</a:t>
            </a:r>
          </a:p>
          <a:p>
            <a:pPr lvl="1"/>
            <a:r>
              <a:rPr lang="en-GB" sz="1800" i="1" dirty="0" err="1">
                <a:solidFill>
                  <a:srgbClr val="131313"/>
                </a:solidFill>
              </a:rPr>
              <a:t>C.diphtheriae</a:t>
            </a:r>
            <a:r>
              <a:rPr lang="en-GB" sz="1800" dirty="0">
                <a:solidFill>
                  <a:srgbClr val="131313"/>
                </a:solidFill>
              </a:rPr>
              <a:t> - nose or throat of human case or carrier. In tropics infected skin lesions are common</a:t>
            </a:r>
          </a:p>
          <a:p>
            <a:pPr lvl="1"/>
            <a:r>
              <a:rPr lang="en-GB" sz="1800" i="1" dirty="0">
                <a:solidFill>
                  <a:srgbClr val="131313"/>
                </a:solidFill>
              </a:rPr>
              <a:t>C. </a:t>
            </a:r>
            <a:r>
              <a:rPr lang="en-GB" sz="1800" i="1" dirty="0" err="1">
                <a:solidFill>
                  <a:srgbClr val="131313"/>
                </a:solidFill>
              </a:rPr>
              <a:t>ulcerans</a:t>
            </a:r>
            <a:r>
              <a:rPr lang="en-GB" sz="1800" i="1" dirty="0">
                <a:solidFill>
                  <a:srgbClr val="131313"/>
                </a:solidFill>
              </a:rPr>
              <a:t> </a:t>
            </a:r>
            <a:r>
              <a:rPr lang="en-GB" sz="1800" dirty="0">
                <a:solidFill>
                  <a:srgbClr val="131313"/>
                </a:solidFill>
              </a:rPr>
              <a:t> - historically cattle, now companion animals  </a:t>
            </a:r>
          </a:p>
          <a:p>
            <a:pPr marL="0" indent="0"/>
            <a:r>
              <a:rPr lang="en-GB" sz="2000" dirty="0">
                <a:solidFill>
                  <a:srgbClr val="00AE9E"/>
                </a:solidFill>
              </a:rPr>
              <a:t> Spread</a:t>
            </a:r>
          </a:p>
          <a:p>
            <a:pPr lvl="1"/>
            <a:r>
              <a:rPr lang="en-GB" sz="1800" i="1" dirty="0">
                <a:solidFill>
                  <a:srgbClr val="131313"/>
                </a:solidFill>
              </a:rPr>
              <a:t>C. diphtheriae –</a:t>
            </a:r>
            <a:r>
              <a:rPr lang="en-GB" sz="1800" dirty="0">
                <a:solidFill>
                  <a:srgbClr val="131313"/>
                </a:solidFill>
              </a:rPr>
              <a:t> person-to-person, close contact with infected secretions</a:t>
            </a:r>
          </a:p>
          <a:p>
            <a:pPr lvl="1"/>
            <a:r>
              <a:rPr lang="en-GB" sz="1800" i="1" dirty="0">
                <a:solidFill>
                  <a:srgbClr val="131313"/>
                </a:solidFill>
              </a:rPr>
              <a:t>C. </a:t>
            </a:r>
            <a:r>
              <a:rPr lang="en-GB" sz="1800" i="1" dirty="0" err="1">
                <a:solidFill>
                  <a:srgbClr val="131313"/>
                </a:solidFill>
              </a:rPr>
              <a:t>ulcerans</a:t>
            </a:r>
            <a:r>
              <a:rPr lang="en-GB" sz="1800" i="1" dirty="0">
                <a:solidFill>
                  <a:srgbClr val="131313"/>
                </a:solidFill>
              </a:rPr>
              <a:t> </a:t>
            </a:r>
            <a:r>
              <a:rPr lang="en-GB" sz="1800" dirty="0">
                <a:solidFill>
                  <a:srgbClr val="131313"/>
                </a:solidFill>
              </a:rPr>
              <a:t>– milk borne, contact with animals, possible person-to-person</a:t>
            </a:r>
            <a:endParaRPr lang="en-GB" sz="1800" i="1" dirty="0">
              <a:solidFill>
                <a:srgbClr val="131313"/>
              </a:solidFill>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a:p>
        </p:txBody>
      </p:sp>
    </p:spTree>
    <p:extLst>
      <p:ext uri="{BB962C8B-B14F-4D97-AF65-F5344CB8AC3E}">
        <p14:creationId xmlns:p14="http://schemas.microsoft.com/office/powerpoint/2010/main" val="19221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Notifiable disease and organisms</a:t>
            </a:r>
          </a:p>
          <a:p>
            <a:r>
              <a:rPr lang="en-GB" dirty="0"/>
              <a:t>61,000 cases and over 3,000 deaths in 1940 – feared childhood disease pre-vaccination era</a:t>
            </a:r>
          </a:p>
          <a:p>
            <a:r>
              <a:rPr lang="en-GB" dirty="0"/>
              <a:t>Significant drop in deaths following introduction of vaccine programme</a:t>
            </a:r>
          </a:p>
          <a:p>
            <a:r>
              <a:rPr lang="en-GB" dirty="0"/>
              <a:t>Vaccine is made from inactivated diphtheria toxin (toxoid) and protects individual from effects of the toxin.</a:t>
            </a:r>
          </a:p>
          <a:p>
            <a:r>
              <a:rPr lang="en-GB" dirty="0"/>
              <a:t>Primary </a:t>
            </a:r>
            <a:r>
              <a:rPr lang="en-GB" dirty="0" err="1"/>
              <a:t>imms</a:t>
            </a:r>
            <a:r>
              <a:rPr lang="en-GB" dirty="0"/>
              <a:t> and then pre-school and school leaving boosters i.e. 5 doses in childhood.</a:t>
            </a:r>
          </a:p>
          <a:p>
            <a:endParaRPr lang="en-GB" dirty="0"/>
          </a:p>
          <a:p>
            <a:r>
              <a:rPr lang="en-GB" dirty="0"/>
              <a:t>Boosters – maternal pertussis programme and for travel </a:t>
            </a:r>
          </a:p>
          <a:p>
            <a:r>
              <a:rPr lang="en-GB" dirty="0"/>
              <a:t>AND any CRM containing vaccine administered</a:t>
            </a:r>
          </a:p>
          <a:p>
            <a:endParaRPr lang="en-GB" dirty="0"/>
          </a:p>
          <a:p>
            <a:endParaRPr lang="en-GB" dirty="0"/>
          </a:p>
        </p:txBody>
      </p:sp>
      <p:sp>
        <p:nvSpPr>
          <p:cNvPr id="4" name="Slide Number Placeholder 3"/>
          <p:cNvSpPr>
            <a:spLocks noGrp="1"/>
          </p:cNvSpPr>
          <p:nvPr>
            <p:ph type="sldNum" sz="quarter" idx="10"/>
          </p:nvPr>
        </p:nvSpPr>
        <p:spPr/>
        <p:txBody>
          <a:bodyPr/>
          <a:lstStyle/>
          <a:p>
            <a:fld id="{DD284141-1083-4813-B1A4-7323944F69D4}" type="slidenum">
              <a:rPr lang="en-GB" smtClean="0"/>
              <a:t>5</a:t>
            </a:fld>
            <a:endParaRPr lang="en-GB"/>
          </a:p>
        </p:txBody>
      </p:sp>
    </p:spTree>
    <p:extLst>
      <p:ext uri="{BB962C8B-B14F-4D97-AF65-F5344CB8AC3E}">
        <p14:creationId xmlns:p14="http://schemas.microsoft.com/office/powerpoint/2010/main" val="40207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Due to a highly successful and effective vaccination programme, diphtheria has been extremely rare in England, with &lt;10 confirmed cases per year between 2009-2017. However, increases in toxigenic cases of C. </a:t>
            </a:r>
            <a:r>
              <a:rPr lang="en-GB" dirty="0" err="1"/>
              <a:t>ulcerans</a:t>
            </a:r>
            <a:r>
              <a:rPr lang="en-GB" dirty="0"/>
              <a:t>, primarily presenting as cutaneous lesions, were observed in England from 2018.</a:t>
            </a:r>
          </a:p>
          <a:p>
            <a:r>
              <a:rPr lang="en-GB" dirty="0"/>
              <a:t>Since late 2021, there has been an increase in toxigenic cases of C. </a:t>
            </a:r>
            <a:r>
              <a:rPr lang="en-GB" dirty="0" err="1"/>
              <a:t>ulcerans</a:t>
            </a:r>
            <a:r>
              <a:rPr lang="en-GB" dirty="0"/>
              <a:t> and C. diphtheriae in England. This has raised significant concerns regarding further transmission as society begins to open-up and mixing patterns return to pre-pandemic levels. As a result, a National Standard Incident has been declared to coordinate the public health response to the changing epidemiology.</a:t>
            </a:r>
          </a:p>
          <a:p>
            <a:endParaRPr lang="en-GB" dirty="0"/>
          </a:p>
          <a:p>
            <a:r>
              <a:rPr lang="en-GB" dirty="0"/>
              <a:t>Since 2015 52% of tox diphtheria infections have been cutaneous, and cases of C. diphtheriae more likely to present as cutaneous infections</a:t>
            </a:r>
          </a:p>
          <a:p>
            <a:endParaRPr lang="en-GB" dirty="0"/>
          </a:p>
          <a:p>
            <a:r>
              <a:rPr lang="en-GB" sz="1200" dirty="0">
                <a:effectLst/>
                <a:latin typeface="Arial" panose="020B0604020202020204" pitchFamily="34" charset="0"/>
                <a:ea typeface="Times New Roman" panose="02020603050405020304" pitchFamily="18" charset="0"/>
                <a:cs typeface="Arial" panose="020B0604020202020204" pitchFamily="34" charset="0"/>
              </a:rPr>
              <a:t>Increases in toxigenic cases of </a:t>
            </a:r>
            <a:r>
              <a:rPr lang="en-GB" sz="1200" i="1" dirty="0">
                <a:effectLst/>
                <a:latin typeface="Arial" panose="020B0604020202020204" pitchFamily="34" charset="0"/>
                <a:ea typeface="Times New Roman" panose="02020603050405020304" pitchFamily="18" charset="0"/>
                <a:cs typeface="Arial" panose="020B0604020202020204" pitchFamily="34" charset="0"/>
              </a:rPr>
              <a:t>C. </a:t>
            </a:r>
            <a:r>
              <a:rPr lang="en-GB" sz="1200" i="1" dirty="0" err="1">
                <a:effectLst/>
                <a:latin typeface="Arial" panose="020B0604020202020204" pitchFamily="34" charset="0"/>
                <a:ea typeface="Times New Roman" panose="02020603050405020304" pitchFamily="18" charset="0"/>
                <a:cs typeface="Arial" panose="020B0604020202020204" pitchFamily="34" charset="0"/>
              </a:rPr>
              <a:t>ulcerans</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primarily presenting as cutaneous lesions</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have been observed in England since 2018. This is, in part thought to be due to changes in local laboratory testing practices with increasing use of MALDI-TOF. In 2020, during the COVID-19 pandemic, there was a notable decrease in case numbers with only one case of toxigenic C. </a:t>
            </a:r>
            <a:r>
              <a:rPr lang="en-GB" sz="1200" dirty="0" err="1">
                <a:effectLst/>
                <a:latin typeface="Arial" panose="020B0604020202020204" pitchFamily="34" charset="0"/>
                <a:ea typeface="Times New Roman" panose="02020603050405020304" pitchFamily="18" charset="0"/>
                <a:cs typeface="Arial" panose="020B0604020202020204" pitchFamily="34" charset="0"/>
              </a:rPr>
              <a:t>ulcerans</a:t>
            </a:r>
            <a:r>
              <a:rPr lang="en-GB" sz="1200" dirty="0">
                <a:effectLst/>
                <a:latin typeface="Arial" panose="020B0604020202020204" pitchFamily="34" charset="0"/>
                <a:ea typeface="Times New Roman" panose="02020603050405020304" pitchFamily="18" charset="0"/>
                <a:cs typeface="Arial" panose="020B0604020202020204" pitchFamily="34" charset="0"/>
              </a:rPr>
              <a:t> reported. Since late 2021 cases for both </a:t>
            </a:r>
            <a:r>
              <a:rPr lang="en-GB" sz="1200" i="1" dirty="0">
                <a:effectLst/>
                <a:latin typeface="Arial" panose="020B0604020202020204" pitchFamily="34" charset="0"/>
                <a:ea typeface="Times New Roman" panose="02020603050405020304" pitchFamily="18" charset="0"/>
                <a:cs typeface="Arial" panose="020B0604020202020204" pitchFamily="34" charset="0"/>
              </a:rPr>
              <a:t>C. </a:t>
            </a:r>
            <a:r>
              <a:rPr lang="en-GB" sz="1200" i="1" dirty="0" err="1">
                <a:effectLst/>
                <a:latin typeface="Arial" panose="020B0604020202020204" pitchFamily="34" charset="0"/>
                <a:ea typeface="Times New Roman" panose="02020603050405020304" pitchFamily="18" charset="0"/>
                <a:cs typeface="Arial" panose="020B0604020202020204" pitchFamily="34" charset="0"/>
              </a:rPr>
              <a:t>ulcerans</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(n=8) and </a:t>
            </a:r>
            <a:r>
              <a:rPr lang="en-GB" sz="1200" i="1" dirty="0">
                <a:effectLst/>
                <a:latin typeface="Arial" panose="020B0604020202020204" pitchFamily="34" charset="0"/>
                <a:ea typeface="Times New Roman" panose="02020603050405020304" pitchFamily="18" charset="0"/>
                <a:cs typeface="Arial" panose="020B0604020202020204" pitchFamily="34" charset="0"/>
              </a:rPr>
              <a:t>C. diphtheriae</a:t>
            </a:r>
            <a:r>
              <a:rPr lang="en-GB" sz="1200" dirty="0">
                <a:effectLst/>
                <a:latin typeface="Arial" panose="020B0604020202020204" pitchFamily="34" charset="0"/>
                <a:ea typeface="Times New Roman" panose="02020603050405020304" pitchFamily="18" charset="0"/>
                <a:cs typeface="Arial" panose="020B0604020202020204" pitchFamily="34" charset="0"/>
              </a:rPr>
              <a:t> (n=3) have increased again across England. </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Cases of C. </a:t>
            </a:r>
            <a:r>
              <a:rPr lang="en-GB" sz="1200" dirty="0" err="1">
                <a:effectLst/>
                <a:latin typeface="Arial" panose="020B0604020202020204" pitchFamily="34" charset="0"/>
                <a:ea typeface="Times New Roman" panose="02020603050405020304" pitchFamily="18" charset="0"/>
                <a:cs typeface="Arial" panose="020B0604020202020204" pitchFamily="34" charset="0"/>
              </a:rPr>
              <a:t>ulcerans</a:t>
            </a:r>
            <a:r>
              <a:rPr lang="en-GB" sz="1200" dirty="0">
                <a:effectLst/>
                <a:latin typeface="Arial" panose="020B0604020202020204" pitchFamily="34" charset="0"/>
                <a:ea typeface="Times New Roman" panose="02020603050405020304" pitchFamily="18" charset="0"/>
                <a:cs typeface="Arial" panose="020B0604020202020204" pitchFamily="34" charset="0"/>
              </a:rPr>
              <a:t> are predominantly occurring in adults aged over 45 and most cases appear to be linked to domestic pet exposure (primarily dogs and cats) raising questions about waning immunity from routine vaccination and animal-related risk factors. In late 2021, there were two deaths in older adults with confirmed toxigenic </a:t>
            </a:r>
            <a:r>
              <a:rPr lang="en-GB" sz="1200" i="1" dirty="0">
                <a:effectLst/>
                <a:latin typeface="Arial" panose="020B0604020202020204" pitchFamily="34" charset="0"/>
                <a:ea typeface="Times New Roman" panose="02020603050405020304" pitchFamily="18" charset="0"/>
                <a:cs typeface="Arial" panose="020B0604020202020204" pitchFamily="34" charset="0"/>
              </a:rPr>
              <a:t>C. </a:t>
            </a:r>
            <a:r>
              <a:rPr lang="en-GB" sz="1200" i="1" dirty="0" err="1">
                <a:effectLst/>
                <a:latin typeface="Arial" panose="020B0604020202020204" pitchFamily="34" charset="0"/>
                <a:ea typeface="Times New Roman" panose="02020603050405020304" pitchFamily="18" charset="0"/>
                <a:cs typeface="Arial" panose="020B0604020202020204" pitchFamily="34" charset="0"/>
              </a:rPr>
              <a:t>ulcerans</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infections.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Cases of toxigenic </a:t>
            </a:r>
            <a:r>
              <a:rPr lang="en-GB" sz="1200" i="1" dirty="0">
                <a:effectLst/>
                <a:latin typeface="Arial" panose="020B0604020202020204" pitchFamily="34" charset="0"/>
                <a:ea typeface="Times New Roman" panose="02020603050405020304" pitchFamily="18" charset="0"/>
                <a:cs typeface="Arial" panose="020B0604020202020204" pitchFamily="34" charset="0"/>
              </a:rPr>
              <a:t>C. </a:t>
            </a:r>
            <a:r>
              <a:rPr lang="en-GB" sz="1200" i="1" dirty="0" err="1">
                <a:effectLst/>
                <a:latin typeface="Arial" panose="020B0604020202020204" pitchFamily="34" charset="0"/>
                <a:ea typeface="Times New Roman" panose="02020603050405020304" pitchFamily="18" charset="0"/>
                <a:cs typeface="Arial" panose="020B0604020202020204" pitchFamily="34" charset="0"/>
              </a:rPr>
              <a:t>ulcerans</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are now also being regularly reported in animals without an associated human case. These situations require a joint public health and animal health investigation to ensure that transmission to close human contacts does not occur.</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In addition to an increase of </a:t>
            </a:r>
            <a:r>
              <a:rPr lang="en-GB" sz="1200" i="1" dirty="0">
                <a:effectLst/>
                <a:latin typeface="Arial" panose="020B0604020202020204" pitchFamily="34" charset="0"/>
                <a:ea typeface="Times New Roman" panose="02020603050405020304" pitchFamily="18" charset="0"/>
              </a:rPr>
              <a:t>C. </a:t>
            </a:r>
            <a:r>
              <a:rPr lang="en-GB" sz="1200" i="1" dirty="0" err="1">
                <a:effectLst/>
                <a:latin typeface="Arial" panose="020B0604020202020204" pitchFamily="34" charset="0"/>
                <a:ea typeface="Times New Roman" panose="02020603050405020304" pitchFamily="18" charset="0"/>
              </a:rPr>
              <a:t>ulcerans</a:t>
            </a:r>
            <a:r>
              <a:rPr lang="en-GB" sz="1200" i="1" dirty="0">
                <a:effectLst/>
                <a:latin typeface="Arial" panose="020B0604020202020204" pitchFamily="34" charset="0"/>
                <a:ea typeface="Times New Roman" panose="02020603050405020304" pitchFamily="18" charset="0"/>
              </a:rPr>
              <a:t> </a:t>
            </a:r>
            <a:r>
              <a:rPr lang="en-GB" sz="1200" dirty="0">
                <a:effectLst/>
                <a:latin typeface="Arial" panose="020B0604020202020204" pitchFamily="34" charset="0"/>
                <a:ea typeface="Times New Roman" panose="02020603050405020304" pitchFamily="18" charset="0"/>
              </a:rPr>
              <a:t>cases observed across the country, a cluster of toxigenic </a:t>
            </a:r>
            <a:r>
              <a:rPr lang="en-GB" sz="1200" i="1" dirty="0">
                <a:effectLst/>
                <a:latin typeface="Arial" panose="020B0604020202020204" pitchFamily="34" charset="0"/>
                <a:ea typeface="Times New Roman" panose="02020603050405020304" pitchFamily="18" charset="0"/>
              </a:rPr>
              <a:t>C. diphtheriae</a:t>
            </a:r>
            <a:r>
              <a:rPr lang="en-GB" sz="1200" dirty="0">
                <a:effectLst/>
                <a:latin typeface="Arial" panose="020B0604020202020204" pitchFamily="34" charset="0"/>
                <a:ea typeface="Times New Roman" panose="02020603050405020304" pitchFamily="18" charset="0"/>
              </a:rPr>
              <a:t> cases in the Yorkshire and Humber region has been confirmed since late 2021, with the same bacterial strain that was identified in a previous cluster of indigenous cases from 2018. </a:t>
            </a:r>
            <a:r>
              <a:rPr lang="en-GB" sz="1200" dirty="0">
                <a:effectLst/>
                <a:latin typeface="Arial" panose="020B0604020202020204" pitchFamily="34" charset="0"/>
                <a:ea typeface="Times New Roman" panose="02020603050405020304" pitchFamily="18" charset="0"/>
                <a:cs typeface="Arial" panose="020B0604020202020204" pitchFamily="34" charset="0"/>
              </a:rPr>
              <a:t>To date in 2022, there have been four confirmed diphtheria cases in England, including one toxigenic </a:t>
            </a:r>
            <a:r>
              <a:rPr lang="en-GB" sz="1200" i="1" dirty="0">
                <a:effectLst/>
                <a:latin typeface="Arial" panose="020B0604020202020204" pitchFamily="34" charset="0"/>
                <a:ea typeface="Times New Roman" panose="02020603050405020304" pitchFamily="18" charset="0"/>
                <a:cs typeface="Arial" panose="020B0604020202020204" pitchFamily="34" charset="0"/>
              </a:rPr>
              <a:t>C. diphtheriae</a:t>
            </a:r>
            <a:r>
              <a:rPr lang="en-GB" sz="1200" dirty="0">
                <a:effectLst/>
                <a:latin typeface="Arial" panose="020B0604020202020204" pitchFamily="34" charset="0"/>
                <a:ea typeface="Times New Roman" panose="02020603050405020304" pitchFamily="18" charset="0"/>
                <a:cs typeface="Arial" panose="020B0604020202020204" pitchFamily="34" charset="0"/>
              </a:rPr>
              <a:t> case with epidemiological links to the Yorkshire and Humber cluster and three toxigenic </a:t>
            </a:r>
            <a:r>
              <a:rPr lang="en-GB" sz="1200" i="1" dirty="0">
                <a:effectLst/>
                <a:latin typeface="Arial" panose="020B0604020202020204" pitchFamily="34" charset="0"/>
                <a:ea typeface="Times New Roman" panose="02020603050405020304" pitchFamily="18" charset="0"/>
                <a:cs typeface="Arial" panose="020B0604020202020204" pitchFamily="34" charset="0"/>
              </a:rPr>
              <a:t>C. </a:t>
            </a:r>
            <a:r>
              <a:rPr lang="en-GB" sz="1200" i="1" dirty="0" err="1">
                <a:effectLst/>
                <a:latin typeface="Arial" panose="020B0604020202020204" pitchFamily="34" charset="0"/>
                <a:ea typeface="Times New Roman" panose="02020603050405020304" pitchFamily="18" charset="0"/>
                <a:cs typeface="Arial" panose="020B0604020202020204" pitchFamily="34" charset="0"/>
              </a:rPr>
              <a:t>ulcerans</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cases including one cases presenting with classical respiratory diphtheria and a membrane, requiring DAT treatment.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84141-1083-4813-B1A4-7323944F69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12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a:p>
        </p:txBody>
      </p:sp>
    </p:spTree>
    <p:extLst>
      <p:ext uri="{BB962C8B-B14F-4D97-AF65-F5344CB8AC3E}">
        <p14:creationId xmlns:p14="http://schemas.microsoft.com/office/powerpoint/2010/main" val="25642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C5CE84-628D-4BE6-943E-CF40787F1D44}"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GB" altLang="en-US" dirty="0"/>
              <a:t>Classic respiratory diphtheria is now rare in UK and no longer easily diagnosed.</a:t>
            </a:r>
          </a:p>
          <a:p>
            <a:r>
              <a:rPr lang="en-GB" altLang="en-US" dirty="0"/>
              <a:t>Mild respiratory cases resemble Streptococcal pharyngitis and classical pseudo membrane my not develop, particularly in vaccinated individuals.</a:t>
            </a:r>
          </a:p>
          <a:p>
            <a:endParaRPr lang="en-GB" altLang="en-US" dirty="0"/>
          </a:p>
          <a:p>
            <a:pPr>
              <a:lnSpc>
                <a:spcPct val="120000"/>
              </a:lnSpc>
            </a:pPr>
            <a:r>
              <a:rPr lang="en-GB" altLang="en-US" dirty="0">
                <a:solidFill>
                  <a:schemeClr val="accent1">
                    <a:lumMod val="60000"/>
                    <a:lumOff val="40000"/>
                  </a:schemeClr>
                </a:solidFill>
              </a:rPr>
              <a:t>Classical respiratory diphtheria</a:t>
            </a:r>
          </a:p>
          <a:p>
            <a:pPr marL="914400" lvl="1" indent="-457200">
              <a:lnSpc>
                <a:spcPct val="120000"/>
              </a:lnSpc>
            </a:pPr>
            <a:r>
              <a:rPr lang="en-GB" altLang="en-US" dirty="0"/>
              <a:t>toxin-mediated disease of upper respiratory tract</a:t>
            </a:r>
          </a:p>
          <a:p>
            <a:pPr marL="914400" lvl="1" indent="-457200">
              <a:lnSpc>
                <a:spcPct val="120000"/>
              </a:lnSpc>
            </a:pPr>
            <a:r>
              <a:rPr lang="en-GB" dirty="0"/>
              <a:t>generally characterised by presence of inflammatory </a:t>
            </a:r>
            <a:r>
              <a:rPr lang="en-GB" dirty="0" err="1"/>
              <a:t>pseudomembrane</a:t>
            </a:r>
            <a:r>
              <a:rPr lang="en-GB" dirty="0"/>
              <a:t> on tonsils, oropharynx and pharynx causing sore throat, high temperature and potentially death</a:t>
            </a:r>
            <a:endParaRPr lang="en-GB" altLang="en-US" dirty="0"/>
          </a:p>
          <a:p>
            <a:pPr marL="914400" lvl="1" indent="-457200">
              <a:lnSpc>
                <a:spcPct val="120000"/>
              </a:lnSpc>
            </a:pPr>
            <a:r>
              <a:rPr lang="en-GB" altLang="en-US" dirty="0"/>
              <a:t>enlarged anterior cervical lymph nodes and oedema of surrounding soft tissue, giving rise to the ‘bull neck’ appearance</a:t>
            </a:r>
          </a:p>
          <a:p>
            <a:pPr marL="457200" indent="-457200">
              <a:lnSpc>
                <a:spcPct val="120000"/>
              </a:lnSpc>
            </a:pPr>
            <a:r>
              <a:rPr lang="en-GB" altLang="en-US" dirty="0">
                <a:solidFill>
                  <a:schemeClr val="accent1">
                    <a:lumMod val="60000"/>
                    <a:lumOff val="40000"/>
                  </a:schemeClr>
                </a:solidFill>
              </a:rPr>
              <a:t>Laryngeal diphtheria</a:t>
            </a:r>
          </a:p>
          <a:p>
            <a:pPr marL="914400" lvl="1" indent="-457200">
              <a:lnSpc>
                <a:spcPct val="120000"/>
              </a:lnSpc>
            </a:pPr>
            <a:r>
              <a:rPr lang="en-GB" altLang="en-US" dirty="0"/>
              <a:t>hoarseness – stridor</a:t>
            </a:r>
          </a:p>
          <a:p>
            <a:pPr marL="457200" indent="-457200">
              <a:lnSpc>
                <a:spcPct val="120000"/>
              </a:lnSpc>
            </a:pPr>
            <a:r>
              <a:rPr lang="en-GB" altLang="en-US" dirty="0">
                <a:solidFill>
                  <a:schemeClr val="accent1">
                    <a:lumMod val="60000"/>
                    <a:lumOff val="40000"/>
                  </a:schemeClr>
                </a:solidFill>
              </a:rPr>
              <a:t>Nasal diphtheria</a:t>
            </a:r>
          </a:p>
          <a:p>
            <a:pPr lvl="1">
              <a:lnSpc>
                <a:spcPct val="120000"/>
              </a:lnSpc>
            </a:pPr>
            <a:r>
              <a:rPr lang="en-GB" altLang="en-US" dirty="0"/>
              <a:t>mild/chronic – nasal discharge – clear to bloody</a:t>
            </a:r>
          </a:p>
          <a:p>
            <a:endParaRPr lang="en-GB" altLang="en-US" dirty="0"/>
          </a:p>
        </p:txBody>
      </p:sp>
    </p:spTree>
    <p:extLst>
      <p:ext uri="{BB962C8B-B14F-4D97-AF65-F5344CB8AC3E}">
        <p14:creationId xmlns:p14="http://schemas.microsoft.com/office/powerpoint/2010/main" val="26911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C5CE84-628D-4BE6-943E-CF40787F1D44}"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457200" indent="-457200" eaLnBrk="1" hangingPunct="1">
              <a:lnSpc>
                <a:spcPct val="110000"/>
              </a:lnSpc>
              <a:buFont typeface="Arial" panose="020B0604020202020204" pitchFamily="34" charset="0"/>
              <a:buChar char="•"/>
            </a:pPr>
            <a:r>
              <a:rPr lang="en-GB" altLang="en-US" sz="2800" dirty="0">
                <a:solidFill>
                  <a:schemeClr val="accent1">
                    <a:lumMod val="60000"/>
                    <a:lumOff val="40000"/>
                  </a:schemeClr>
                </a:solidFill>
              </a:rPr>
              <a:t>Cutaneous diphtheria</a:t>
            </a:r>
          </a:p>
          <a:p>
            <a:pPr marL="628650" lvl="1" indent="-171450">
              <a:lnSpc>
                <a:spcPct val="110000"/>
              </a:lnSpc>
              <a:buFont typeface="Arial" panose="020B0604020202020204" pitchFamily="34" charset="0"/>
              <a:buChar char="•"/>
            </a:pPr>
            <a:r>
              <a:rPr lang="en-GB" altLang="en-US" dirty="0"/>
              <a:t>usually on exposed limbs (legs) </a:t>
            </a:r>
          </a:p>
          <a:p>
            <a:pPr marL="628650" lvl="1" indent="-171450">
              <a:lnSpc>
                <a:spcPct val="110000"/>
              </a:lnSpc>
              <a:buFont typeface="Arial" panose="020B0604020202020204" pitchFamily="34" charset="0"/>
              <a:buChar char="•"/>
            </a:pPr>
            <a:r>
              <a:rPr lang="en-GB" altLang="en-US" dirty="0"/>
              <a:t>lesions start as vesicles  -  form small, clearly demarcated, sometimes multiple, ulcers may be difficult to distinguish from impetigo</a:t>
            </a:r>
          </a:p>
          <a:p>
            <a:pPr marL="628650" lvl="1" indent="-171450">
              <a:lnSpc>
                <a:spcPct val="110000"/>
              </a:lnSpc>
              <a:buFont typeface="Arial" panose="020B0604020202020204" pitchFamily="34" charset="0"/>
              <a:buChar char="•"/>
            </a:pPr>
            <a:r>
              <a:rPr lang="en-GB" altLang="en-US" dirty="0"/>
              <a:t>classic description of diphtheritic lesions usually covered with an eschar, a hard bluish-grey membrane slightly raised</a:t>
            </a:r>
          </a:p>
          <a:p>
            <a:endParaRPr lang="en-GB" altLang="en-US" dirty="0"/>
          </a:p>
        </p:txBody>
      </p:sp>
    </p:spTree>
    <p:extLst>
      <p:ext uri="{BB962C8B-B14F-4D97-AF65-F5344CB8AC3E}">
        <p14:creationId xmlns:p14="http://schemas.microsoft.com/office/powerpoint/2010/main" val="344116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519B32-C316-438D-A24F-984D0DA77D3C}"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lang="en-GB" altLang="en-US" dirty="0"/>
              <a:t>Secretion of exotoxin can cause local tissue necrosis</a:t>
            </a:r>
          </a:p>
          <a:p>
            <a:r>
              <a:rPr lang="en-GB" altLang="en-US" dirty="0"/>
              <a:t>Absorption into bloodstream may lead to demyelinating peripheral neuritis and myocarditis</a:t>
            </a:r>
          </a:p>
          <a:p>
            <a:endParaRPr lang="en-GB" altLang="en-US" dirty="0"/>
          </a:p>
          <a:p>
            <a:r>
              <a:rPr lang="en-GB" altLang="en-US" dirty="0"/>
              <a:t>Immunisation does not prevent carriage</a:t>
            </a:r>
          </a:p>
        </p:txBody>
      </p:sp>
    </p:spTree>
    <p:extLst>
      <p:ext uri="{BB962C8B-B14F-4D97-AF65-F5344CB8AC3E}">
        <p14:creationId xmlns:p14="http://schemas.microsoft.com/office/powerpoint/2010/main" val="719514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sz="1400"/>
              <a:t>Diphtheria: recent epidemiology, investigation and management</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31176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Diphtheria: recent epidemiology, investigation and management</a:t>
            </a:r>
          </a:p>
        </p:txBody>
      </p:sp>
      <p:sp>
        <p:nvSpPr>
          <p:cNvPr id="6" name="Slide Number Placeholder 5"/>
          <p:cNvSpPr>
            <a:spLocks noGrp="1"/>
          </p:cNvSpPr>
          <p:nvPr>
            <p:ph type="sldNum" sz="quarter" idx="12"/>
          </p:nvPr>
        </p:nvSpPr>
        <p:spPr/>
        <p:txBody>
          <a:bodyPr/>
          <a:lstStyle/>
          <a:p>
            <a:fld id="{2E21FB00-214C-4EC4-8161-A08B66DA8A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830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sz="1400"/>
              <a:t>Diphtheria: recent epidemiology, investigation and management</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sz="1400"/>
              <a:t>Diphtheria: recent epidemiology, investigation and management</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sz="1400"/>
              <a:t>Diphtheria: recent epidemiology, investigation and management</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sz="1400"/>
              <a:t>Diphtheria: recent epidemiology, investigation and management</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44741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sz="1400"/>
              <a:t>Diphtheria: recent epidemiology, investigation and management</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33598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sz="1400"/>
              <a:t>Diphtheria: recent epidemiology, investigation and management</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78095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sz="1400"/>
              <a:t>Diphtheria: recent epidemiology, investigation and management</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468689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sz="1400"/>
              <a:t>Diphtheria: recent epidemiology, investigation and management</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a:t>Diphtheria: recent epidemiology, investigation and management</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76239060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66634/B_11i6.5.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23204/B_9i9.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71490/ID_2i4.1.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gov.uk/government/publications/vaccine-preventable-bacteria-section-request-for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bacteriology-reference-department-brd-user-manua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publications/diphtheria-public-health-control-and-management-in-england-and-wales" TargetMode="External"/><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ww.gov.uk/government/collections/diphtheria-guidance-data-and-analysis#diagnosis-and-management" TargetMode="External"/><Relationship Id="rId5" Type="http://schemas.openxmlformats.org/officeDocument/2006/relationships/hyperlink" Target="https://www.gov.uk/government/publications/diphtheria-anti-toxin-dat-information-for-healthcare-professionals/diphtheria-anti-toxin-dat-information-for-healthcare-professionals" TargetMode="External"/><Relationship Id="rId4" Type="http://schemas.openxmlformats.org/officeDocument/2006/relationships/hyperlink" Target="https://www.gov.uk/government/publications/immunoglobulin-when-to-use/diphtheria-anti-toxin-clinical-guidance-issued-may-202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2687578"/>
          </a:xfrm>
        </p:spPr>
        <p:txBody>
          <a:bodyPr>
            <a:normAutofit fontScale="90000"/>
          </a:bodyPr>
          <a:lstStyle/>
          <a:p>
            <a:pPr>
              <a:lnSpc>
                <a:spcPct val="100000"/>
              </a:lnSpc>
              <a:spcAft>
                <a:spcPts val="1200"/>
              </a:spcAft>
            </a:pPr>
            <a:r>
              <a:rPr lang="en-GB" sz="6000" b="1" dirty="0"/>
              <a:t>Diphtheria</a:t>
            </a:r>
            <a:br>
              <a:rPr lang="en-GB" dirty="0"/>
            </a:br>
            <a:br>
              <a:rPr lang="en-GB" dirty="0"/>
            </a:br>
            <a:r>
              <a:rPr lang="en-GB" dirty="0"/>
              <a:t>Laboratory slide deck</a:t>
            </a:r>
            <a:br>
              <a:rPr lang="en-GB" dirty="0"/>
            </a:br>
            <a:br>
              <a:rPr lang="en-GB" dirty="0"/>
            </a:br>
            <a:r>
              <a:rPr lang="en-GB" sz="3600" dirty="0"/>
              <a:t>Recent epidemiology and laboratory investigations</a:t>
            </a:r>
            <a:br>
              <a:rPr lang="en-GB" sz="3200" dirty="0"/>
            </a:br>
            <a:br>
              <a:rPr lang="en-GB" sz="3200" dirty="0"/>
            </a:br>
            <a:r>
              <a:rPr lang="en-GB" sz="2000" dirty="0"/>
              <a:t>November 2023</a:t>
            </a: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44062" y="350039"/>
            <a:ext cx="8934977" cy="739552"/>
          </a:xfrm>
        </p:spPr>
        <p:txBody>
          <a:bodyPr>
            <a:normAutofit/>
          </a:bodyPr>
          <a:lstStyle/>
          <a:p>
            <a:pPr eaLnBrk="1" hangingPunct="1"/>
            <a:r>
              <a:rPr lang="en-GB" altLang="en-US" dirty="0"/>
              <a:t>Diphtheria – clinical presentation</a:t>
            </a:r>
          </a:p>
        </p:txBody>
      </p:sp>
      <p:sp>
        <p:nvSpPr>
          <p:cNvPr id="11267" name="Rectangle 3"/>
          <p:cNvSpPr>
            <a:spLocks noGrp="1" noChangeArrowheads="1"/>
          </p:cNvSpPr>
          <p:nvPr>
            <p:ph type="body" idx="1"/>
          </p:nvPr>
        </p:nvSpPr>
        <p:spPr>
          <a:xfrm>
            <a:off x="283335" y="1486446"/>
            <a:ext cx="6429192" cy="4768881"/>
          </a:xfrm>
        </p:spPr>
        <p:txBody>
          <a:bodyPr>
            <a:normAutofit fontScale="92500"/>
          </a:bodyPr>
          <a:lstStyle/>
          <a:p>
            <a:pPr marL="0" indent="0">
              <a:lnSpc>
                <a:spcPct val="120000"/>
              </a:lnSpc>
              <a:buNone/>
            </a:pPr>
            <a:r>
              <a:rPr lang="en-GB" altLang="en-US" sz="2200" dirty="0">
                <a:solidFill>
                  <a:srgbClr val="00AE9E"/>
                </a:solidFill>
              </a:rPr>
              <a:t>Classical respiratory diphtheria</a:t>
            </a:r>
          </a:p>
          <a:p>
            <a:pPr marL="914400" lvl="1" indent="-457200">
              <a:lnSpc>
                <a:spcPct val="120000"/>
              </a:lnSpc>
            </a:pPr>
            <a:r>
              <a:rPr lang="en-GB" dirty="0">
                <a:solidFill>
                  <a:srgbClr val="131313"/>
                </a:solidFill>
              </a:rPr>
              <a:t>inflammatory pseudomembrane on tonsils, oropharynx and pharynx</a:t>
            </a:r>
          </a:p>
          <a:p>
            <a:pPr marL="914400" lvl="1" indent="-457200">
              <a:lnSpc>
                <a:spcPct val="120000"/>
              </a:lnSpc>
            </a:pPr>
            <a:r>
              <a:rPr lang="en-GB" dirty="0">
                <a:solidFill>
                  <a:srgbClr val="131313"/>
                </a:solidFill>
              </a:rPr>
              <a:t>“bull neck”</a:t>
            </a:r>
          </a:p>
          <a:p>
            <a:pPr marL="914400" lvl="1" indent="-457200">
              <a:lnSpc>
                <a:spcPct val="120000"/>
              </a:lnSpc>
            </a:pPr>
            <a:r>
              <a:rPr lang="en-GB" dirty="0">
                <a:solidFill>
                  <a:srgbClr val="131313"/>
                </a:solidFill>
              </a:rPr>
              <a:t>sore throat, fever, fatigue </a:t>
            </a:r>
          </a:p>
          <a:p>
            <a:pPr marL="914400" lvl="1" indent="-457200">
              <a:lnSpc>
                <a:spcPct val="120000"/>
              </a:lnSpc>
            </a:pPr>
            <a:r>
              <a:rPr lang="en-GB" dirty="0">
                <a:solidFill>
                  <a:srgbClr val="131313"/>
                </a:solidFill>
              </a:rPr>
              <a:t>potentially death</a:t>
            </a:r>
            <a:endParaRPr lang="en-GB" altLang="en-US" dirty="0">
              <a:solidFill>
                <a:srgbClr val="131313"/>
              </a:solidFill>
            </a:endParaRPr>
          </a:p>
          <a:p>
            <a:pPr marL="0" indent="0">
              <a:lnSpc>
                <a:spcPct val="120000"/>
              </a:lnSpc>
              <a:buNone/>
            </a:pPr>
            <a:r>
              <a:rPr lang="en-GB" altLang="en-US" sz="2200" dirty="0">
                <a:solidFill>
                  <a:srgbClr val="00AE9E"/>
                </a:solidFill>
              </a:rPr>
              <a:t>Laryngeal diphtheria</a:t>
            </a:r>
          </a:p>
          <a:p>
            <a:pPr marL="914400" lvl="1" indent="-457200">
              <a:lnSpc>
                <a:spcPct val="120000"/>
              </a:lnSpc>
            </a:pPr>
            <a:r>
              <a:rPr lang="en-GB" altLang="en-US" dirty="0">
                <a:solidFill>
                  <a:srgbClr val="131313"/>
                </a:solidFill>
              </a:rPr>
              <a:t>hoarseness – stridor</a:t>
            </a:r>
          </a:p>
          <a:p>
            <a:pPr marL="0" indent="0">
              <a:lnSpc>
                <a:spcPct val="120000"/>
              </a:lnSpc>
              <a:buNone/>
            </a:pPr>
            <a:r>
              <a:rPr lang="en-GB" altLang="en-US" sz="2200" dirty="0">
                <a:solidFill>
                  <a:srgbClr val="00AE9E"/>
                </a:solidFill>
              </a:rPr>
              <a:t>Nasal diphtheria</a:t>
            </a:r>
          </a:p>
          <a:p>
            <a:pPr lvl="1">
              <a:lnSpc>
                <a:spcPct val="120000"/>
              </a:lnSpc>
            </a:pPr>
            <a:r>
              <a:rPr lang="en-GB" altLang="en-US" dirty="0">
                <a:solidFill>
                  <a:srgbClr val="131313"/>
                </a:solidFill>
              </a:rPr>
              <a:t>mild or chronic nasal discharge – clear to bloody</a:t>
            </a:r>
          </a:p>
          <a:p>
            <a:pPr eaLnBrk="1" hangingPunct="1">
              <a:lnSpc>
                <a:spcPct val="80000"/>
              </a:lnSpc>
            </a:pPr>
            <a:endParaRPr lang="en-GB" altLang="en-US" sz="2000" dirty="0"/>
          </a:p>
        </p:txBody>
      </p:sp>
      <p:sp>
        <p:nvSpPr>
          <p:cNvPr id="6" name="Slide Number Placeholder 5">
            <a:extLst>
              <a:ext uri="{FF2B5EF4-FFF2-40B4-BE49-F238E27FC236}">
                <a16:creationId xmlns:a16="http://schemas.microsoft.com/office/drawing/2014/main" id="{A864EB50-9D9E-4F42-8F9E-E95B84A569DB}"/>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
        <p:nvSpPr>
          <p:cNvPr id="7" name="Footer Placeholder 6">
            <a:extLst>
              <a:ext uri="{FF2B5EF4-FFF2-40B4-BE49-F238E27FC236}">
                <a16:creationId xmlns:a16="http://schemas.microsoft.com/office/drawing/2014/main" id="{33CB6926-311C-4F1E-AC9F-2D274C6955F6}"/>
              </a:ext>
            </a:extLst>
          </p:cNvPr>
          <p:cNvSpPr>
            <a:spLocks noGrp="1"/>
          </p:cNvSpPr>
          <p:nvPr>
            <p:ph type="ftr" sz="quarter" idx="10"/>
          </p:nvPr>
        </p:nvSpPr>
        <p:spPr/>
        <p:txBody>
          <a:bodyPr/>
          <a:lstStyle/>
          <a:p>
            <a:r>
              <a:rPr lang="en-GB" sz="1400" dirty="0"/>
              <a:t>Recent epidemiology and laboratory investigations</a:t>
            </a:r>
          </a:p>
        </p:txBody>
      </p:sp>
      <p:pic>
        <p:nvPicPr>
          <p:cNvPr id="4" name="Picture 3">
            <a:extLst>
              <a:ext uri="{FF2B5EF4-FFF2-40B4-BE49-F238E27FC236}">
                <a16:creationId xmlns:a16="http://schemas.microsoft.com/office/drawing/2014/main" id="{9AA88CC4-92AA-1330-D041-D248FBB3B58C}"/>
              </a:ext>
            </a:extLst>
          </p:cNvPr>
          <p:cNvPicPr>
            <a:picLocks noChangeAspect="1"/>
          </p:cNvPicPr>
          <p:nvPr/>
        </p:nvPicPr>
        <p:blipFill>
          <a:blip r:embed="rId3"/>
          <a:stretch>
            <a:fillRect/>
          </a:stretch>
        </p:blipFill>
        <p:spPr>
          <a:xfrm>
            <a:off x="8088496" y="390467"/>
            <a:ext cx="3078747" cy="5864860"/>
          </a:xfrm>
          <a:prstGeom prst="rect">
            <a:avLst/>
          </a:prstGeom>
        </p:spPr>
      </p:pic>
    </p:spTree>
    <p:extLst>
      <p:ext uri="{BB962C8B-B14F-4D97-AF65-F5344CB8AC3E}">
        <p14:creationId xmlns:p14="http://schemas.microsoft.com/office/powerpoint/2010/main" val="275446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2616" y="377924"/>
            <a:ext cx="8543900" cy="728764"/>
          </a:xfrm>
        </p:spPr>
        <p:txBody>
          <a:bodyPr>
            <a:normAutofit/>
          </a:bodyPr>
          <a:lstStyle/>
          <a:p>
            <a:pPr eaLnBrk="1" hangingPunct="1"/>
            <a:r>
              <a:rPr lang="en-GB" altLang="en-US" dirty="0"/>
              <a:t>Diphtheria – clinical presentation</a:t>
            </a:r>
          </a:p>
        </p:txBody>
      </p:sp>
      <p:sp>
        <p:nvSpPr>
          <p:cNvPr id="11267" name="Rectangle 3"/>
          <p:cNvSpPr>
            <a:spLocks noGrp="1" noChangeArrowheads="1"/>
          </p:cNvSpPr>
          <p:nvPr>
            <p:ph type="body" idx="1"/>
          </p:nvPr>
        </p:nvSpPr>
        <p:spPr>
          <a:xfrm>
            <a:off x="197807" y="1352871"/>
            <a:ext cx="7654603" cy="4152258"/>
          </a:xfrm>
        </p:spPr>
        <p:txBody>
          <a:bodyPr>
            <a:noAutofit/>
          </a:bodyPr>
          <a:lstStyle/>
          <a:p>
            <a:pPr marL="0" indent="0" eaLnBrk="1" hangingPunct="1">
              <a:lnSpc>
                <a:spcPct val="110000"/>
              </a:lnSpc>
              <a:buNone/>
            </a:pPr>
            <a:r>
              <a:rPr lang="en-GB" altLang="en-US" sz="2800" dirty="0">
                <a:solidFill>
                  <a:srgbClr val="00AE9E"/>
                </a:solidFill>
              </a:rPr>
              <a:t>Cutaneous diphtheria</a:t>
            </a:r>
            <a:endParaRPr lang="en-GB" altLang="en-US" sz="2800" dirty="0">
              <a:solidFill>
                <a:schemeClr val="accent1">
                  <a:lumMod val="60000"/>
                  <a:lumOff val="40000"/>
                </a:schemeClr>
              </a:solidFill>
            </a:endParaRPr>
          </a:p>
          <a:p>
            <a:pPr>
              <a:lnSpc>
                <a:spcPct val="110000"/>
              </a:lnSpc>
            </a:pPr>
            <a:r>
              <a:rPr lang="en-GB" altLang="en-US" sz="2600" dirty="0"/>
              <a:t>usually on exposed limbs</a:t>
            </a:r>
          </a:p>
          <a:p>
            <a:pPr>
              <a:lnSpc>
                <a:spcPct val="110000"/>
              </a:lnSpc>
            </a:pPr>
            <a:r>
              <a:rPr lang="en-GB" altLang="en-US" sz="2600" dirty="0"/>
              <a:t>lesions start as vesicles  -  form small, clearly demarcated, sometimes multiple</a:t>
            </a:r>
          </a:p>
          <a:p>
            <a:pPr lvl="1">
              <a:lnSpc>
                <a:spcPct val="110000"/>
              </a:lnSpc>
            </a:pPr>
            <a:r>
              <a:rPr lang="en-GB" altLang="en-US" sz="2600" dirty="0"/>
              <a:t>note: ulcers may be difficult to distinguish from impetigo</a:t>
            </a:r>
          </a:p>
          <a:p>
            <a:pPr>
              <a:lnSpc>
                <a:spcPct val="110000"/>
              </a:lnSpc>
            </a:pPr>
            <a:r>
              <a:rPr lang="en-GB" altLang="en-US" sz="2600" dirty="0">
                <a:solidFill>
                  <a:srgbClr val="131313"/>
                </a:solidFill>
              </a:rPr>
              <a:t>lesions usually covered with an eschar, a hard slightly raised bluish-grey membrane</a:t>
            </a:r>
          </a:p>
          <a:p>
            <a:pPr>
              <a:lnSpc>
                <a:spcPct val="110000"/>
              </a:lnSpc>
            </a:pPr>
            <a:r>
              <a:rPr lang="en-GB" altLang="en-US" sz="2600" dirty="0">
                <a:solidFill>
                  <a:srgbClr val="131313"/>
                </a:solidFill>
              </a:rPr>
              <a:t>infected chronic skin wounds, burns, insect bites also common in asylum seeking population</a:t>
            </a:r>
          </a:p>
        </p:txBody>
      </p:sp>
      <p:sp>
        <p:nvSpPr>
          <p:cNvPr id="6" name="Slide Number Placeholder 5">
            <a:extLst>
              <a:ext uri="{FF2B5EF4-FFF2-40B4-BE49-F238E27FC236}">
                <a16:creationId xmlns:a16="http://schemas.microsoft.com/office/drawing/2014/main" id="{F162C5DB-478E-4B9E-BE9A-B5CA01170592}"/>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
        <p:nvSpPr>
          <p:cNvPr id="7" name="Footer Placeholder 6">
            <a:extLst>
              <a:ext uri="{FF2B5EF4-FFF2-40B4-BE49-F238E27FC236}">
                <a16:creationId xmlns:a16="http://schemas.microsoft.com/office/drawing/2014/main" id="{451D2DCE-7422-40AE-AFFE-2B712CBC682C}"/>
              </a:ext>
            </a:extLst>
          </p:cNvPr>
          <p:cNvSpPr>
            <a:spLocks noGrp="1"/>
          </p:cNvSpPr>
          <p:nvPr>
            <p:ph type="ftr" sz="quarter" idx="10"/>
          </p:nvPr>
        </p:nvSpPr>
        <p:spPr/>
        <p:txBody>
          <a:bodyPr/>
          <a:lstStyle/>
          <a:p>
            <a:r>
              <a:rPr lang="en-GB" sz="1400" dirty="0"/>
              <a:t>Recent epidemiology and laboratory investigations</a:t>
            </a:r>
          </a:p>
        </p:txBody>
      </p:sp>
      <p:pic>
        <p:nvPicPr>
          <p:cNvPr id="4" name="Picture 3">
            <a:extLst>
              <a:ext uri="{FF2B5EF4-FFF2-40B4-BE49-F238E27FC236}">
                <a16:creationId xmlns:a16="http://schemas.microsoft.com/office/drawing/2014/main" id="{DB2BB865-5D5F-B95F-88A0-CD9E7A64C8F6}"/>
              </a:ext>
            </a:extLst>
          </p:cNvPr>
          <p:cNvPicPr>
            <a:picLocks noChangeAspect="1"/>
          </p:cNvPicPr>
          <p:nvPr/>
        </p:nvPicPr>
        <p:blipFill>
          <a:blip r:embed="rId3"/>
          <a:stretch>
            <a:fillRect/>
          </a:stretch>
        </p:blipFill>
        <p:spPr>
          <a:xfrm>
            <a:off x="8295766" y="1495715"/>
            <a:ext cx="2938527" cy="4554107"/>
          </a:xfrm>
          <a:prstGeom prst="rect">
            <a:avLst/>
          </a:prstGeom>
        </p:spPr>
      </p:pic>
    </p:spTree>
    <p:extLst>
      <p:ext uri="{BB962C8B-B14F-4D97-AF65-F5344CB8AC3E}">
        <p14:creationId xmlns:p14="http://schemas.microsoft.com/office/powerpoint/2010/main" val="194446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5045" y="403567"/>
            <a:ext cx="6813510" cy="656306"/>
          </a:xfrm>
        </p:spPr>
        <p:txBody>
          <a:bodyPr>
            <a:noAutofit/>
          </a:bodyPr>
          <a:lstStyle/>
          <a:p>
            <a:pPr eaLnBrk="1" hangingPunct="1"/>
            <a:r>
              <a:rPr lang="en-GB" altLang="en-US" sz="3600" dirty="0"/>
              <a:t>Diphtheria: toxin complications</a:t>
            </a:r>
            <a:br>
              <a:rPr lang="en-GB" altLang="en-US" sz="3200" dirty="0"/>
            </a:br>
            <a:endParaRPr lang="en-GB" altLang="en-US" sz="3200" dirty="0"/>
          </a:p>
        </p:txBody>
      </p:sp>
      <p:sp>
        <p:nvSpPr>
          <p:cNvPr id="25603" name="Rectangle 3"/>
          <p:cNvSpPr>
            <a:spLocks noGrp="1" noChangeArrowheads="1"/>
          </p:cNvSpPr>
          <p:nvPr>
            <p:ph type="body" idx="1"/>
          </p:nvPr>
        </p:nvSpPr>
        <p:spPr>
          <a:xfrm>
            <a:off x="347557" y="1465119"/>
            <a:ext cx="10635633" cy="4999706"/>
          </a:xfrm>
        </p:spPr>
        <p:txBody>
          <a:bodyPr>
            <a:normAutofit fontScale="92500" lnSpcReduction="20000"/>
          </a:bodyPr>
          <a:lstStyle/>
          <a:p>
            <a:pPr eaLnBrk="1" hangingPunct="1">
              <a:lnSpc>
                <a:spcPct val="110000"/>
              </a:lnSpc>
              <a:spcBef>
                <a:spcPts val="0"/>
              </a:spcBef>
              <a:spcAft>
                <a:spcPts val="1200"/>
              </a:spcAft>
              <a:buFontTx/>
              <a:buNone/>
            </a:pPr>
            <a:r>
              <a:rPr lang="en-GB" altLang="en-US" b="1" dirty="0"/>
              <a:t>More likely after respiratory diphtheria</a:t>
            </a:r>
            <a:endParaRPr lang="en-GB" altLang="en-US" dirty="0"/>
          </a:p>
          <a:p>
            <a:pPr marL="0" indent="0" eaLnBrk="1" hangingPunct="1">
              <a:lnSpc>
                <a:spcPct val="80000"/>
              </a:lnSpc>
              <a:buNone/>
            </a:pPr>
            <a:r>
              <a:rPr lang="en-GB" altLang="en-US" sz="2600" dirty="0"/>
              <a:t>Cardiac 		-	myocarditis</a:t>
            </a:r>
          </a:p>
          <a:p>
            <a:pPr marL="0" indent="0" eaLnBrk="1" hangingPunct="1">
              <a:lnSpc>
                <a:spcPct val="80000"/>
              </a:lnSpc>
              <a:buNone/>
            </a:pPr>
            <a:endParaRPr lang="en-GB" altLang="en-US" sz="1100" dirty="0"/>
          </a:p>
          <a:p>
            <a:pPr marL="0" indent="0" eaLnBrk="1" hangingPunct="1">
              <a:lnSpc>
                <a:spcPct val="100000"/>
              </a:lnSpc>
              <a:spcAft>
                <a:spcPts val="600"/>
              </a:spcAft>
              <a:buNone/>
            </a:pPr>
            <a:r>
              <a:rPr lang="en-GB" altLang="en-US" sz="2600" dirty="0"/>
              <a:t>Neurological		-</a:t>
            </a:r>
            <a:r>
              <a:rPr lang="en-GB" altLang="en-US" sz="2600" dirty="0">
                <a:solidFill>
                  <a:srgbClr val="00B050"/>
                </a:solidFill>
              </a:rPr>
              <a:t> 	</a:t>
            </a:r>
            <a:r>
              <a:rPr lang="en-GB" altLang="en-US" sz="2600" dirty="0"/>
              <a:t>polyneuropathies (may mimic Guillain-Barre)</a:t>
            </a:r>
          </a:p>
          <a:p>
            <a:pPr lvl="8">
              <a:lnSpc>
                <a:spcPct val="100000"/>
              </a:lnSpc>
            </a:pPr>
            <a:r>
              <a:rPr lang="en-GB" altLang="en-US" sz="2600" dirty="0"/>
              <a:t>palatal palsy </a:t>
            </a:r>
          </a:p>
          <a:p>
            <a:pPr lvl="8">
              <a:lnSpc>
                <a:spcPct val="100000"/>
              </a:lnSpc>
            </a:pPr>
            <a:r>
              <a:rPr lang="en-GB" altLang="en-US" sz="2600" dirty="0"/>
              <a:t>ocular muscle palsies</a:t>
            </a:r>
          </a:p>
          <a:p>
            <a:pPr lvl="8">
              <a:lnSpc>
                <a:spcPct val="100000"/>
              </a:lnSpc>
            </a:pPr>
            <a:r>
              <a:rPr lang="en-GB" altLang="en-US" sz="2600" dirty="0"/>
              <a:t>limb weakness </a:t>
            </a:r>
          </a:p>
          <a:p>
            <a:pPr lvl="8">
              <a:lnSpc>
                <a:spcPct val="100000"/>
              </a:lnSpc>
            </a:pPr>
            <a:r>
              <a:rPr lang="en-GB" altLang="en-US" sz="2600" dirty="0"/>
              <a:t>diaphragmatic palsy</a:t>
            </a:r>
          </a:p>
          <a:p>
            <a:pPr eaLnBrk="1" hangingPunct="1">
              <a:lnSpc>
                <a:spcPct val="100000"/>
              </a:lnSpc>
              <a:buFontTx/>
              <a:buNone/>
            </a:pPr>
            <a:endParaRPr lang="en-GB" altLang="en-US" sz="900" dirty="0">
              <a:solidFill>
                <a:srgbClr val="FF0000"/>
              </a:solidFill>
            </a:endParaRPr>
          </a:p>
          <a:p>
            <a:pPr marL="0" indent="0">
              <a:lnSpc>
                <a:spcPct val="100000"/>
              </a:lnSpc>
              <a:buNone/>
            </a:pPr>
            <a:r>
              <a:rPr lang="en-GB" altLang="en-US" sz="2600" dirty="0"/>
              <a:t>Respiratory		-	airway obstruction </a:t>
            </a:r>
          </a:p>
          <a:p>
            <a:pPr marL="0" indent="0" eaLnBrk="1" hangingPunct="1">
              <a:lnSpc>
                <a:spcPct val="80000"/>
              </a:lnSpc>
              <a:buNone/>
            </a:pPr>
            <a:endParaRPr lang="en-GB" altLang="en-US" sz="1100" dirty="0"/>
          </a:p>
          <a:p>
            <a:pPr marL="0" indent="0" eaLnBrk="1" hangingPunct="1">
              <a:lnSpc>
                <a:spcPct val="110000"/>
              </a:lnSpc>
              <a:buNone/>
            </a:pPr>
            <a:r>
              <a:rPr lang="en-GB" altLang="en-US" dirty="0">
                <a:solidFill>
                  <a:srgbClr val="FF0000"/>
                </a:solidFill>
              </a:rPr>
              <a:t>Immunisation protects against toxic manifestations reducing severity of disease  but not necessarily against acquisition of infection or carriage.</a:t>
            </a:r>
          </a:p>
        </p:txBody>
      </p:sp>
      <p:sp>
        <p:nvSpPr>
          <p:cNvPr id="4" name="Slide Number Placeholder 3">
            <a:extLst>
              <a:ext uri="{FF2B5EF4-FFF2-40B4-BE49-F238E27FC236}">
                <a16:creationId xmlns:a16="http://schemas.microsoft.com/office/drawing/2014/main" id="{721C8E99-FD63-4F19-B19D-DDF7A04DC55C}"/>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
        <p:nvSpPr>
          <p:cNvPr id="5" name="Footer Placeholder 4">
            <a:extLst>
              <a:ext uri="{FF2B5EF4-FFF2-40B4-BE49-F238E27FC236}">
                <a16:creationId xmlns:a16="http://schemas.microsoft.com/office/drawing/2014/main" id="{B733EEFD-15B1-4904-8001-6E8076727B05}"/>
              </a:ext>
            </a:extLst>
          </p:cNvPr>
          <p:cNvSpPr>
            <a:spLocks noGrp="1"/>
          </p:cNvSpPr>
          <p:nvPr>
            <p:ph type="ftr" sz="quarter" idx="10"/>
          </p:nvPr>
        </p:nvSpPr>
        <p:spPr/>
        <p:txBody>
          <a:bodyPr/>
          <a:lstStyle/>
          <a:p>
            <a:r>
              <a:rPr lang="en-GB" sz="1400" dirty="0"/>
              <a:t>Recent epidemiology and laboratory investigations</a:t>
            </a:r>
          </a:p>
        </p:txBody>
      </p:sp>
    </p:spTree>
    <p:extLst>
      <p:ext uri="{BB962C8B-B14F-4D97-AF65-F5344CB8AC3E}">
        <p14:creationId xmlns:p14="http://schemas.microsoft.com/office/powerpoint/2010/main" val="90488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1245" y="405173"/>
            <a:ext cx="5764755" cy="689835"/>
          </a:xfrm>
        </p:spPr>
        <p:txBody>
          <a:bodyPr>
            <a:normAutofit/>
          </a:bodyPr>
          <a:lstStyle/>
          <a:p>
            <a:pPr eaLnBrk="1" hangingPunct="1"/>
            <a:r>
              <a:rPr lang="en-GB" altLang="en-US" dirty="0"/>
              <a:t>Diphtheria transmission</a:t>
            </a:r>
          </a:p>
        </p:txBody>
      </p:sp>
      <p:sp>
        <p:nvSpPr>
          <p:cNvPr id="11267" name="Rectangle 3"/>
          <p:cNvSpPr>
            <a:spLocks noGrp="1" noChangeArrowheads="1"/>
          </p:cNvSpPr>
          <p:nvPr>
            <p:ph type="body" idx="1"/>
          </p:nvPr>
        </p:nvSpPr>
        <p:spPr>
          <a:xfrm>
            <a:off x="-56916" y="1345133"/>
            <a:ext cx="11797838" cy="4843592"/>
          </a:xfrm>
        </p:spPr>
        <p:txBody>
          <a:bodyPr>
            <a:noAutofit/>
          </a:bodyPr>
          <a:lstStyle/>
          <a:p>
            <a:pPr lvl="1">
              <a:lnSpc>
                <a:spcPct val="100000"/>
              </a:lnSpc>
            </a:pPr>
            <a:r>
              <a:rPr lang="en-GB" altLang="en-US" sz="2400" i="1" dirty="0"/>
              <a:t>C. diphtheriae</a:t>
            </a:r>
            <a:r>
              <a:rPr lang="en-GB" altLang="en-US" sz="2400" dirty="0"/>
              <a:t>:</a:t>
            </a:r>
          </a:p>
          <a:p>
            <a:pPr lvl="2">
              <a:lnSpc>
                <a:spcPct val="100000"/>
              </a:lnSpc>
            </a:pPr>
            <a:r>
              <a:rPr lang="en-GB" altLang="en-US" sz="2400" dirty="0"/>
              <a:t>droplet spread </a:t>
            </a:r>
          </a:p>
          <a:p>
            <a:pPr lvl="2">
              <a:lnSpc>
                <a:spcPct val="100000"/>
              </a:lnSpc>
            </a:pPr>
            <a:r>
              <a:rPr lang="en-GB" altLang="en-US" sz="2400" dirty="0"/>
              <a:t>contact with cutaneous lesions/infected secretions </a:t>
            </a:r>
          </a:p>
          <a:p>
            <a:pPr lvl="1">
              <a:lnSpc>
                <a:spcPct val="100000"/>
              </a:lnSpc>
              <a:spcBef>
                <a:spcPts val="1200"/>
              </a:spcBef>
            </a:pPr>
            <a:r>
              <a:rPr lang="en-GB" altLang="en-US" sz="2400" i="1" dirty="0"/>
              <a:t>C. </a:t>
            </a:r>
            <a:r>
              <a:rPr lang="en-GB" altLang="en-US" sz="2400" i="1" dirty="0" err="1"/>
              <a:t>ulcerans</a:t>
            </a:r>
            <a:r>
              <a:rPr lang="en-GB" altLang="en-US" sz="2400" dirty="0"/>
              <a:t>:</a:t>
            </a:r>
          </a:p>
          <a:p>
            <a:pPr lvl="2">
              <a:lnSpc>
                <a:spcPct val="100000"/>
              </a:lnSpc>
            </a:pPr>
            <a:r>
              <a:rPr lang="en-GB" altLang="en-US" sz="2400" dirty="0"/>
              <a:t>contact with infected/colonised animals including pets</a:t>
            </a:r>
          </a:p>
          <a:p>
            <a:pPr lvl="2">
              <a:lnSpc>
                <a:spcPct val="100000"/>
              </a:lnSpc>
            </a:pPr>
            <a:r>
              <a:rPr lang="en-GB" altLang="en-US" sz="2400" dirty="0"/>
              <a:t>consumption of unpasteurised dairy products</a:t>
            </a:r>
          </a:p>
          <a:p>
            <a:pPr lvl="2">
              <a:lnSpc>
                <a:spcPct val="100000"/>
              </a:lnSpc>
            </a:pPr>
            <a:r>
              <a:rPr lang="en-GB" altLang="en-US" sz="2400" dirty="0"/>
              <a:t>contact with cutaneous lesions/infected secretions of human cases</a:t>
            </a:r>
            <a:r>
              <a:rPr lang="en-GB" altLang="en-US" dirty="0"/>
              <a:t> </a:t>
            </a:r>
          </a:p>
          <a:p>
            <a:pPr lvl="1">
              <a:lnSpc>
                <a:spcPct val="100000"/>
              </a:lnSpc>
              <a:spcBef>
                <a:spcPts val="1200"/>
              </a:spcBef>
            </a:pPr>
            <a:r>
              <a:rPr lang="en-GB" altLang="en-US" sz="2400" dirty="0"/>
              <a:t>cases and contacts of cutaneous diphtheria (both </a:t>
            </a:r>
            <a:r>
              <a:rPr lang="en-GB" altLang="en-US" sz="2400" i="1" dirty="0"/>
              <a:t>C. diphtheriae </a:t>
            </a:r>
            <a:r>
              <a:rPr lang="en-GB" altLang="en-US" sz="2400" dirty="0"/>
              <a:t>and </a:t>
            </a:r>
            <a:r>
              <a:rPr lang="en-GB" altLang="en-US" sz="2400" i="1" dirty="0"/>
              <a:t>C. </a:t>
            </a:r>
            <a:r>
              <a:rPr lang="en-GB" altLang="en-US" sz="2400" i="1" dirty="0" err="1"/>
              <a:t>ulcerans</a:t>
            </a:r>
            <a:r>
              <a:rPr lang="en-GB" altLang="en-US" sz="2400" dirty="0"/>
              <a:t>) may develop respiratory diphtheria</a:t>
            </a:r>
          </a:p>
          <a:p>
            <a:pPr lvl="1">
              <a:lnSpc>
                <a:spcPct val="100000"/>
              </a:lnSpc>
              <a:spcBef>
                <a:spcPts val="1200"/>
              </a:spcBef>
            </a:pPr>
            <a:r>
              <a:rPr lang="en-GB" altLang="en-US" sz="2400" dirty="0"/>
              <a:t>incubation 2 to 5 days (up to 10 days)</a:t>
            </a:r>
          </a:p>
          <a:p>
            <a:pPr lvl="1">
              <a:lnSpc>
                <a:spcPct val="100000"/>
              </a:lnSpc>
              <a:spcBef>
                <a:spcPts val="1200"/>
              </a:spcBef>
            </a:pPr>
            <a:r>
              <a:rPr lang="en-GB" altLang="en-US" sz="2400" dirty="0"/>
              <a:t>close prolonged contact</a:t>
            </a:r>
          </a:p>
          <a:p>
            <a:pPr marL="0" indent="0" eaLnBrk="1" hangingPunct="1">
              <a:lnSpc>
                <a:spcPct val="80000"/>
              </a:lnSpc>
              <a:buNone/>
            </a:pPr>
            <a:endParaRPr lang="en-GB" altLang="en-US" sz="2000" dirty="0"/>
          </a:p>
          <a:p>
            <a:pPr marL="457200" lvl="1" indent="0" eaLnBrk="1" hangingPunct="1">
              <a:lnSpc>
                <a:spcPct val="80000"/>
              </a:lnSpc>
              <a:buNone/>
            </a:pPr>
            <a:endParaRPr lang="en-GB" altLang="en-US" sz="2000" dirty="0"/>
          </a:p>
          <a:p>
            <a:pPr eaLnBrk="1" hangingPunct="1">
              <a:lnSpc>
                <a:spcPct val="80000"/>
              </a:lnSpc>
            </a:pPr>
            <a:endParaRPr lang="en-GB" altLang="en-US" sz="2000" dirty="0"/>
          </a:p>
        </p:txBody>
      </p:sp>
      <p:sp>
        <p:nvSpPr>
          <p:cNvPr id="4" name="Slide Number Placeholder 3">
            <a:extLst>
              <a:ext uri="{FF2B5EF4-FFF2-40B4-BE49-F238E27FC236}">
                <a16:creationId xmlns:a16="http://schemas.microsoft.com/office/drawing/2014/main" id="{E36EC6E2-80D0-4930-B511-398D40433EC1}"/>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
        <p:nvSpPr>
          <p:cNvPr id="5" name="Footer Placeholder 4">
            <a:extLst>
              <a:ext uri="{FF2B5EF4-FFF2-40B4-BE49-F238E27FC236}">
                <a16:creationId xmlns:a16="http://schemas.microsoft.com/office/drawing/2014/main" id="{4BB41BB5-FAAB-4422-A236-2D54449FD20A}"/>
              </a:ext>
            </a:extLst>
          </p:cNvPr>
          <p:cNvSpPr>
            <a:spLocks noGrp="1"/>
          </p:cNvSpPr>
          <p:nvPr>
            <p:ph type="ftr" sz="quarter" idx="10"/>
          </p:nvPr>
        </p:nvSpPr>
        <p:spPr/>
        <p:txBody>
          <a:bodyPr/>
          <a:lstStyle/>
          <a:p>
            <a:r>
              <a:rPr lang="en-GB" sz="1400" dirty="0"/>
              <a:t>Recent epidemiology and laboratory investigations</a:t>
            </a:r>
          </a:p>
        </p:txBody>
      </p:sp>
    </p:spTree>
    <p:extLst>
      <p:ext uri="{BB962C8B-B14F-4D97-AF65-F5344CB8AC3E}">
        <p14:creationId xmlns:p14="http://schemas.microsoft.com/office/powerpoint/2010/main" val="150054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2687578"/>
          </a:xfrm>
        </p:spPr>
        <p:txBody>
          <a:bodyPr>
            <a:normAutofit/>
          </a:bodyPr>
          <a:lstStyle/>
          <a:p>
            <a:pPr>
              <a:lnSpc>
                <a:spcPct val="100000"/>
              </a:lnSpc>
              <a:spcAft>
                <a:spcPts val="1200"/>
              </a:spcAft>
            </a:pPr>
            <a:r>
              <a:rPr lang="en-GB" sz="6000" b="1" dirty="0"/>
              <a:t>Diphtheria</a:t>
            </a:r>
            <a:br>
              <a:rPr lang="en-GB" dirty="0"/>
            </a:br>
            <a:br>
              <a:rPr lang="en-GB" dirty="0"/>
            </a:br>
            <a:r>
              <a:rPr lang="en-GB" dirty="0"/>
              <a:t>Laboratory investigations / considerations</a:t>
            </a:r>
          </a:p>
        </p:txBody>
      </p:sp>
    </p:spTree>
    <p:extLst>
      <p:ext uri="{BB962C8B-B14F-4D97-AF65-F5344CB8AC3E}">
        <p14:creationId xmlns:p14="http://schemas.microsoft.com/office/powerpoint/2010/main" val="88148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A8E1-7E6B-4C9E-89EB-7CAFE1085EDE}"/>
              </a:ext>
            </a:extLst>
          </p:cNvPr>
          <p:cNvSpPr>
            <a:spLocks noGrp="1"/>
          </p:cNvSpPr>
          <p:nvPr>
            <p:ph type="title"/>
          </p:nvPr>
        </p:nvSpPr>
        <p:spPr>
          <a:xfrm>
            <a:off x="330206" y="345673"/>
            <a:ext cx="10116814" cy="693420"/>
          </a:xfrm>
        </p:spPr>
        <p:txBody>
          <a:bodyPr>
            <a:normAutofit/>
          </a:bodyPr>
          <a:lstStyle/>
          <a:p>
            <a:r>
              <a:rPr lang="en-GB" dirty="0"/>
              <a:t>Laboratory investigation – primary testing</a:t>
            </a:r>
          </a:p>
        </p:txBody>
      </p:sp>
      <p:sp>
        <p:nvSpPr>
          <p:cNvPr id="7" name="Content Placeholder 2">
            <a:extLst>
              <a:ext uri="{FF2B5EF4-FFF2-40B4-BE49-F238E27FC236}">
                <a16:creationId xmlns:a16="http://schemas.microsoft.com/office/drawing/2014/main" id="{E8B882AD-39C8-46F9-8BF3-1FC4E8729F07}"/>
              </a:ext>
            </a:extLst>
          </p:cNvPr>
          <p:cNvSpPr txBox="1">
            <a:spLocks/>
          </p:cNvSpPr>
          <p:nvPr/>
        </p:nvSpPr>
        <p:spPr>
          <a:xfrm>
            <a:off x="130629" y="1326143"/>
            <a:ext cx="11214094" cy="4449764"/>
          </a:xfrm>
          <a:prstGeom prst="rect">
            <a:avLst/>
          </a:prstGeom>
        </p:spPr>
        <p:txBody>
          <a:bodyPr>
            <a:no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800" dirty="0"/>
              <a:t>Primary testing – potential for missed/delayed diagnosis due to:</a:t>
            </a:r>
          </a:p>
          <a:p>
            <a:pPr lvl="1">
              <a:lnSpc>
                <a:spcPct val="150000"/>
              </a:lnSpc>
            </a:pPr>
            <a:r>
              <a:rPr lang="en-GB" sz="1800" dirty="0"/>
              <a:t>few labs routinely culture all pharyngeal swabs for </a:t>
            </a:r>
            <a:r>
              <a:rPr lang="en-GB" sz="1800" dirty="0" err="1"/>
              <a:t>corynebacteria</a:t>
            </a:r>
            <a:r>
              <a:rPr lang="en-GB" sz="1800" dirty="0"/>
              <a:t> so inclusion of clinical details / history important to trigger testing</a:t>
            </a:r>
          </a:p>
          <a:p>
            <a:pPr lvl="1">
              <a:lnSpc>
                <a:spcPct val="150000"/>
              </a:lnSpc>
            </a:pPr>
            <a:r>
              <a:rPr lang="en-GB" sz="1800" dirty="0"/>
              <a:t>care should be taken when interpreting presence of </a:t>
            </a:r>
            <a:r>
              <a:rPr lang="en-GB" sz="1800" dirty="0" err="1"/>
              <a:t>diphtheroids</a:t>
            </a:r>
            <a:r>
              <a:rPr lang="en-GB" sz="1800" dirty="0"/>
              <a:t> as representing co-incidental commensals when history of sample collected from person seeking asylum, under vaccinated population (e.g. Gypsy, Roma, Traveller Group, specific religious groups, people chosen not to be vaccinated), animal exposures </a:t>
            </a:r>
          </a:p>
          <a:p>
            <a:pPr lvl="1">
              <a:lnSpc>
                <a:spcPct val="150000"/>
              </a:lnSpc>
            </a:pPr>
            <a:r>
              <a:rPr lang="en-GB" sz="1800" dirty="0"/>
              <a:t>lack of clinical details can reduce prospect of </a:t>
            </a:r>
            <a:r>
              <a:rPr lang="en-GB" sz="1800" dirty="0" err="1"/>
              <a:t>corynebacteria</a:t>
            </a:r>
            <a:r>
              <a:rPr lang="en-GB" sz="1800" dirty="0"/>
              <a:t> identification / MALDI-</a:t>
            </a:r>
            <a:r>
              <a:rPr lang="en-GB" sz="1800" dirty="0" err="1"/>
              <a:t>ToF</a:t>
            </a:r>
            <a:r>
              <a:rPr lang="en-GB" sz="1800" dirty="0"/>
              <a:t> analysis</a:t>
            </a:r>
          </a:p>
          <a:p>
            <a:pPr lvl="1">
              <a:lnSpc>
                <a:spcPct val="150000"/>
              </a:lnSpc>
            </a:pPr>
            <a:r>
              <a:rPr lang="en-GB" sz="1800" dirty="0"/>
              <a:t>wound swabs may contain additional causative organisms (e.g. </a:t>
            </a:r>
            <a:r>
              <a:rPr lang="en-GB" sz="1800" i="1" dirty="0"/>
              <a:t>S. aureus</a:t>
            </a:r>
            <a:r>
              <a:rPr lang="en-GB" sz="1800" dirty="0"/>
              <a:t>, Group A </a:t>
            </a:r>
            <a:r>
              <a:rPr lang="en-GB" sz="1800" i="1" dirty="0"/>
              <a:t>Streptococcus</a:t>
            </a:r>
            <a:r>
              <a:rPr lang="en-GB" sz="1800" dirty="0"/>
              <a:t>) plus a toxigenic </a:t>
            </a:r>
            <a:r>
              <a:rPr lang="en-GB" sz="1800" dirty="0" err="1"/>
              <a:t>corynebacteria</a:t>
            </a:r>
            <a:endParaRPr lang="en-GB" sz="1800" i="1" dirty="0"/>
          </a:p>
          <a:p>
            <a:pPr lvl="1">
              <a:lnSpc>
                <a:spcPct val="150000"/>
              </a:lnSpc>
            </a:pPr>
            <a:r>
              <a:rPr lang="en-GB" sz="1800" dirty="0"/>
              <a:t>potential for laboratory staff exposures when lab not informed of potential risks </a:t>
            </a:r>
          </a:p>
        </p:txBody>
      </p:sp>
      <p:sp>
        <p:nvSpPr>
          <p:cNvPr id="5" name="Slide Number Placeholder 4">
            <a:extLst>
              <a:ext uri="{FF2B5EF4-FFF2-40B4-BE49-F238E27FC236}">
                <a16:creationId xmlns:a16="http://schemas.microsoft.com/office/drawing/2014/main" id="{60BC377F-106D-4083-BDFE-46D378743E54}"/>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
        <p:nvSpPr>
          <p:cNvPr id="6" name="Footer Placeholder 5">
            <a:extLst>
              <a:ext uri="{FF2B5EF4-FFF2-40B4-BE49-F238E27FC236}">
                <a16:creationId xmlns:a16="http://schemas.microsoft.com/office/drawing/2014/main" id="{365C4D64-7288-418F-A959-41414120DE3A}"/>
              </a:ext>
            </a:extLst>
          </p:cNvPr>
          <p:cNvSpPr>
            <a:spLocks noGrp="1"/>
          </p:cNvSpPr>
          <p:nvPr>
            <p:ph type="ftr" sz="quarter" idx="10"/>
          </p:nvPr>
        </p:nvSpPr>
        <p:spPr/>
        <p:txBody>
          <a:bodyPr/>
          <a:lstStyle/>
          <a:p>
            <a:r>
              <a:rPr lang="en-GB" sz="1400" dirty="0"/>
              <a:t>Recent epidemiology and laboratory investigations</a:t>
            </a:r>
          </a:p>
        </p:txBody>
      </p:sp>
    </p:spTree>
    <p:extLst>
      <p:ext uri="{BB962C8B-B14F-4D97-AF65-F5344CB8AC3E}">
        <p14:creationId xmlns:p14="http://schemas.microsoft.com/office/powerpoint/2010/main" val="817680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A8E1-7E6B-4C9E-89EB-7CAFE1085EDE}"/>
              </a:ext>
            </a:extLst>
          </p:cNvPr>
          <p:cNvSpPr>
            <a:spLocks noGrp="1"/>
          </p:cNvSpPr>
          <p:nvPr>
            <p:ph type="title"/>
          </p:nvPr>
        </p:nvSpPr>
        <p:spPr>
          <a:xfrm>
            <a:off x="318776" y="151363"/>
            <a:ext cx="10779754" cy="693420"/>
          </a:xfrm>
        </p:spPr>
        <p:txBody>
          <a:bodyPr>
            <a:normAutofit fontScale="90000"/>
          </a:bodyPr>
          <a:lstStyle/>
          <a:p>
            <a:r>
              <a:rPr lang="en-GB" dirty="0"/>
              <a:t>Details which increase likelihood of toxigenic </a:t>
            </a:r>
            <a:r>
              <a:rPr lang="en-GB" dirty="0" err="1"/>
              <a:t>corynebacteria</a:t>
            </a:r>
            <a:r>
              <a:rPr lang="en-GB" dirty="0"/>
              <a:t> recovery from clinical samples:</a:t>
            </a:r>
          </a:p>
        </p:txBody>
      </p:sp>
      <p:sp>
        <p:nvSpPr>
          <p:cNvPr id="7" name="Content Placeholder 2">
            <a:extLst>
              <a:ext uri="{FF2B5EF4-FFF2-40B4-BE49-F238E27FC236}">
                <a16:creationId xmlns:a16="http://schemas.microsoft.com/office/drawing/2014/main" id="{E8B882AD-39C8-46F9-8BF3-1FC4E8729F07}"/>
              </a:ext>
            </a:extLst>
          </p:cNvPr>
          <p:cNvSpPr txBox="1">
            <a:spLocks/>
          </p:cNvSpPr>
          <p:nvPr/>
        </p:nvSpPr>
        <p:spPr>
          <a:xfrm>
            <a:off x="149134" y="1658652"/>
            <a:ext cx="11893731" cy="4449764"/>
          </a:xfrm>
          <a:prstGeom prst="rect">
            <a:avLst/>
          </a:prstGeom>
        </p:spPr>
        <p:txBody>
          <a:bodyPr>
            <a:no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800" b="1" u="sng" dirty="0">
                <a:effectLst/>
                <a:latin typeface="Calibri" panose="020F0502020204030204" pitchFamily="34" charset="0"/>
                <a:ea typeface="Times New Roman" panose="02020603050405020304" pitchFamily="18" charset="0"/>
                <a:cs typeface="Times New Roman" panose="02020603050405020304" pitchFamily="18" charset="0"/>
              </a:rPr>
              <a:t>SMI B11 (Investigation of swabs from skin and superficial soft tissue infections)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en-GB" sz="1800" u="sng" dirty="0">
                <a:solidFill>
                  <a:srgbClr val="0563C1"/>
                </a:solidFill>
                <a:effectLst/>
                <a:latin typeface="Calibri" panose="020F0502020204030204" pitchFamily="34" charset="0"/>
                <a:ea typeface="Calibri" panose="020F0502020204030204" pitchFamily="34" charset="0"/>
                <a:hlinkClick r:id="rId3"/>
              </a:rPr>
              <a:t>https://assets.publishing.service.gov.uk/government/uploads/system/uploads/attachment_data/file/766634/B_11i6.5.pdf</a:t>
            </a:r>
            <a:r>
              <a:rPr lang="en-GB" sz="1800" dirty="0">
                <a:effectLst/>
                <a:latin typeface="Calibri" panose="020F0502020204030204" pitchFamily="34" charset="0"/>
                <a:ea typeface="Calibri" panose="020F0502020204030204" pitchFamily="34" charset="0"/>
              </a:rPr>
              <a:t> </a:t>
            </a:r>
          </a:p>
          <a:p>
            <a:endParaRPr lang="en-GB" sz="1800" dirty="0">
              <a:effectLst/>
              <a:latin typeface="Calibri" panose="020F0502020204030204" pitchFamily="34" charset="0"/>
              <a:ea typeface="Calibri" panose="020F0502020204030204" pitchFamily="34" charset="0"/>
            </a:endParaRPr>
          </a:p>
          <a:p>
            <a:r>
              <a:rPr lang="en-GB" sz="1800" dirty="0">
                <a:effectLst/>
                <a:ea typeface="Calibri" panose="020F0502020204030204" pitchFamily="34" charset="0"/>
              </a:rPr>
              <a:t>suspected cutaneous diphtheria (consider for foreign travel with &lt;10 d and non healing ulcers)</a:t>
            </a:r>
          </a:p>
          <a:p>
            <a:r>
              <a:rPr lang="en-GB" sz="1800" dirty="0">
                <a:effectLst/>
                <a:ea typeface="Calibri" panose="020F0502020204030204" pitchFamily="34" charset="0"/>
              </a:rPr>
              <a:t>swabs from chronic non-healing ulcers or skin lesions with one of the following risk factors reported should be tested for Corynebacterium species: </a:t>
            </a:r>
          </a:p>
          <a:p>
            <a:pPr lvl="1"/>
            <a:r>
              <a:rPr lang="en-GB" sz="1800" dirty="0">
                <a:effectLst/>
                <a:ea typeface="Calibri" panose="020F0502020204030204" pitchFamily="34" charset="0"/>
              </a:rPr>
              <a:t>travel abroad to high risk area within the last 10 days </a:t>
            </a:r>
            <a:endParaRPr lang="en-GB" sz="1800" dirty="0">
              <a:ea typeface="Calibri" panose="020F0502020204030204" pitchFamily="34" charset="0"/>
            </a:endParaRPr>
          </a:p>
          <a:p>
            <a:pPr lvl="1"/>
            <a:r>
              <a:rPr lang="en-GB" sz="1800" dirty="0">
                <a:effectLst/>
                <a:ea typeface="Calibri" panose="020F0502020204030204" pitchFamily="34" charset="0"/>
              </a:rPr>
              <a:t>contact with someone who has been to a high risk area within the last 10 days </a:t>
            </a:r>
          </a:p>
          <a:p>
            <a:pPr lvl="1"/>
            <a:r>
              <a:rPr lang="en-GB" sz="1800" dirty="0">
                <a:effectLst/>
                <a:ea typeface="Calibri" panose="020F0502020204030204" pitchFamily="34" charset="0"/>
              </a:rPr>
              <a:t>the patient works in a clinical microbiology laboratory, or similar occupation, where Corynebacterium species may be handled </a:t>
            </a:r>
          </a:p>
          <a:p>
            <a:r>
              <a:rPr lang="en-GB" sz="1800" dirty="0">
                <a:effectLst/>
                <a:ea typeface="Calibri" panose="020F0502020204030204" pitchFamily="34" charset="0"/>
              </a:rPr>
              <a:t>Corynebacterium diphtheriae, Corynebacterium </a:t>
            </a:r>
            <a:r>
              <a:rPr lang="en-GB" sz="1800" dirty="0" err="1">
                <a:effectLst/>
                <a:ea typeface="Calibri" panose="020F0502020204030204" pitchFamily="34" charset="0"/>
              </a:rPr>
              <a:t>ulcerans</a:t>
            </a:r>
            <a:r>
              <a:rPr lang="en-GB" sz="1800" dirty="0">
                <a:effectLst/>
                <a:ea typeface="Calibri" panose="020F0502020204030204" pitchFamily="34" charset="0"/>
              </a:rPr>
              <a:t> and Corynebacterium pseudotuberculosis can cause diphtheria and have been isolated from the skin of patients with chronic skin infections</a:t>
            </a:r>
          </a:p>
        </p:txBody>
      </p:sp>
      <p:sp>
        <p:nvSpPr>
          <p:cNvPr id="5" name="Slide Number Placeholder 4">
            <a:extLst>
              <a:ext uri="{FF2B5EF4-FFF2-40B4-BE49-F238E27FC236}">
                <a16:creationId xmlns:a16="http://schemas.microsoft.com/office/drawing/2014/main" id="{60BC377F-106D-4083-BDFE-46D378743E54}"/>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
        <p:nvSpPr>
          <p:cNvPr id="6" name="Footer Placeholder 5">
            <a:extLst>
              <a:ext uri="{FF2B5EF4-FFF2-40B4-BE49-F238E27FC236}">
                <a16:creationId xmlns:a16="http://schemas.microsoft.com/office/drawing/2014/main" id="{365C4D64-7288-418F-A959-41414120DE3A}"/>
              </a:ext>
            </a:extLst>
          </p:cNvPr>
          <p:cNvSpPr>
            <a:spLocks noGrp="1"/>
          </p:cNvSpPr>
          <p:nvPr>
            <p:ph type="ftr" sz="quarter" idx="10"/>
          </p:nvPr>
        </p:nvSpPr>
        <p:spPr/>
        <p:txBody>
          <a:bodyPr/>
          <a:lstStyle/>
          <a:p>
            <a:r>
              <a:rPr lang="en-GB" sz="1400" dirty="0"/>
              <a:t>Recent epidemiology and laboratory investigations</a:t>
            </a:r>
          </a:p>
        </p:txBody>
      </p:sp>
    </p:spTree>
    <p:extLst>
      <p:ext uri="{BB962C8B-B14F-4D97-AF65-F5344CB8AC3E}">
        <p14:creationId xmlns:p14="http://schemas.microsoft.com/office/powerpoint/2010/main" val="272916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A8E1-7E6B-4C9E-89EB-7CAFE1085EDE}"/>
              </a:ext>
            </a:extLst>
          </p:cNvPr>
          <p:cNvSpPr>
            <a:spLocks noGrp="1"/>
          </p:cNvSpPr>
          <p:nvPr>
            <p:ph type="title"/>
          </p:nvPr>
        </p:nvSpPr>
        <p:spPr>
          <a:xfrm>
            <a:off x="318776" y="151363"/>
            <a:ext cx="10779754" cy="693420"/>
          </a:xfrm>
        </p:spPr>
        <p:txBody>
          <a:bodyPr>
            <a:normAutofit fontScale="90000"/>
          </a:bodyPr>
          <a:lstStyle/>
          <a:p>
            <a:r>
              <a:rPr lang="en-GB" dirty="0"/>
              <a:t>Details which increase likelihood of toxigenic </a:t>
            </a:r>
            <a:r>
              <a:rPr lang="en-GB" dirty="0" err="1"/>
              <a:t>corynebacteria</a:t>
            </a:r>
            <a:r>
              <a:rPr lang="en-GB" dirty="0"/>
              <a:t> recovery from clinical samples:</a:t>
            </a:r>
          </a:p>
        </p:txBody>
      </p:sp>
      <p:sp>
        <p:nvSpPr>
          <p:cNvPr id="7" name="Content Placeholder 2">
            <a:extLst>
              <a:ext uri="{FF2B5EF4-FFF2-40B4-BE49-F238E27FC236}">
                <a16:creationId xmlns:a16="http://schemas.microsoft.com/office/drawing/2014/main" id="{E8B882AD-39C8-46F9-8BF3-1FC4E8729F07}"/>
              </a:ext>
            </a:extLst>
          </p:cNvPr>
          <p:cNvSpPr txBox="1">
            <a:spLocks/>
          </p:cNvSpPr>
          <p:nvPr/>
        </p:nvSpPr>
        <p:spPr>
          <a:xfrm>
            <a:off x="130629" y="1777405"/>
            <a:ext cx="11893731" cy="4449764"/>
          </a:xfrm>
          <a:prstGeom prst="rect">
            <a:avLst/>
          </a:prstGeom>
        </p:spPr>
        <p:txBody>
          <a:bodyPr>
            <a:no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800" b="1" u="sng" dirty="0">
                <a:effectLst/>
                <a:latin typeface="Calibri" panose="020F0502020204030204" pitchFamily="34" charset="0"/>
                <a:ea typeface="Times New Roman" panose="02020603050405020304" pitchFamily="18" charset="0"/>
                <a:cs typeface="Times New Roman" panose="02020603050405020304" pitchFamily="18" charset="0"/>
              </a:rPr>
              <a:t>SMI B9 (Investigation of throat related specimens)</a:t>
            </a:r>
            <a:endParaRPr lang="en-GB" sz="2800" b="1"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buNone/>
            </a:pPr>
            <a:r>
              <a:rPr lang="en-GB" sz="1800" u="sng" dirty="0">
                <a:solidFill>
                  <a:srgbClr val="0563C1"/>
                </a:solidFill>
                <a:effectLst/>
                <a:latin typeface="Calibri" panose="020F0502020204030204" pitchFamily="34" charset="0"/>
                <a:ea typeface="Calibri" panose="020F0502020204030204" pitchFamily="34" charset="0"/>
                <a:hlinkClick r:id="rId3"/>
              </a:rPr>
              <a:t>https://assets.publishing.service.gov.uk/government/uploads/system/uploads/attachment_data/file/423204/B_9i9.pdf</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ea typeface="Calibri" panose="020F0502020204030204" pitchFamily="34" charset="0"/>
              </a:rPr>
              <a:t>Membrane formation or membranous pharyngitis/tonsillitis </a:t>
            </a:r>
          </a:p>
          <a:p>
            <a:pPr marL="0" indent="0">
              <a:buNone/>
            </a:pPr>
            <a:r>
              <a:rPr lang="en-GB" sz="1800" dirty="0">
                <a:effectLst/>
                <a:ea typeface="Calibri" panose="020F0502020204030204" pitchFamily="34" charset="0"/>
              </a:rPr>
              <a:t>Foreign travel to high risk area</a:t>
            </a:r>
          </a:p>
        </p:txBody>
      </p:sp>
      <p:sp>
        <p:nvSpPr>
          <p:cNvPr id="5" name="Slide Number Placeholder 4">
            <a:extLst>
              <a:ext uri="{FF2B5EF4-FFF2-40B4-BE49-F238E27FC236}">
                <a16:creationId xmlns:a16="http://schemas.microsoft.com/office/drawing/2014/main" id="{60BC377F-106D-4083-BDFE-46D378743E54}"/>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
        <p:nvSpPr>
          <p:cNvPr id="6" name="Footer Placeholder 5">
            <a:extLst>
              <a:ext uri="{FF2B5EF4-FFF2-40B4-BE49-F238E27FC236}">
                <a16:creationId xmlns:a16="http://schemas.microsoft.com/office/drawing/2014/main" id="{365C4D64-7288-418F-A959-41414120DE3A}"/>
              </a:ext>
            </a:extLst>
          </p:cNvPr>
          <p:cNvSpPr>
            <a:spLocks noGrp="1"/>
          </p:cNvSpPr>
          <p:nvPr>
            <p:ph type="ftr" sz="quarter" idx="10"/>
          </p:nvPr>
        </p:nvSpPr>
        <p:spPr/>
        <p:txBody>
          <a:bodyPr/>
          <a:lstStyle/>
          <a:p>
            <a:r>
              <a:rPr lang="en-GB" sz="1400" dirty="0"/>
              <a:t>Recent epidemiology and laboratory investigations</a:t>
            </a:r>
          </a:p>
        </p:txBody>
      </p:sp>
    </p:spTree>
    <p:extLst>
      <p:ext uri="{BB962C8B-B14F-4D97-AF65-F5344CB8AC3E}">
        <p14:creationId xmlns:p14="http://schemas.microsoft.com/office/powerpoint/2010/main" val="395778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A8E1-7E6B-4C9E-89EB-7CAFE1085EDE}"/>
              </a:ext>
            </a:extLst>
          </p:cNvPr>
          <p:cNvSpPr>
            <a:spLocks noGrp="1"/>
          </p:cNvSpPr>
          <p:nvPr>
            <p:ph type="title"/>
          </p:nvPr>
        </p:nvSpPr>
        <p:spPr>
          <a:xfrm>
            <a:off x="318776" y="151363"/>
            <a:ext cx="10779754" cy="693420"/>
          </a:xfrm>
        </p:spPr>
        <p:txBody>
          <a:bodyPr>
            <a:normAutofit fontScale="90000"/>
          </a:bodyPr>
          <a:lstStyle/>
          <a:p>
            <a:r>
              <a:rPr lang="en-GB" dirty="0"/>
              <a:t>Details which increase likelihood of toxigenic </a:t>
            </a:r>
            <a:r>
              <a:rPr lang="en-GB" dirty="0" err="1"/>
              <a:t>corynebacteria</a:t>
            </a:r>
            <a:r>
              <a:rPr lang="en-GB" dirty="0"/>
              <a:t> recovery from clinical samples:</a:t>
            </a:r>
          </a:p>
        </p:txBody>
      </p:sp>
      <p:sp>
        <p:nvSpPr>
          <p:cNvPr id="5" name="Slide Number Placeholder 4">
            <a:extLst>
              <a:ext uri="{FF2B5EF4-FFF2-40B4-BE49-F238E27FC236}">
                <a16:creationId xmlns:a16="http://schemas.microsoft.com/office/drawing/2014/main" id="{60BC377F-106D-4083-BDFE-46D378743E54}"/>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
        <p:nvSpPr>
          <p:cNvPr id="6" name="Footer Placeholder 5">
            <a:extLst>
              <a:ext uri="{FF2B5EF4-FFF2-40B4-BE49-F238E27FC236}">
                <a16:creationId xmlns:a16="http://schemas.microsoft.com/office/drawing/2014/main" id="{365C4D64-7288-418F-A959-41414120DE3A}"/>
              </a:ext>
            </a:extLst>
          </p:cNvPr>
          <p:cNvSpPr>
            <a:spLocks noGrp="1"/>
          </p:cNvSpPr>
          <p:nvPr>
            <p:ph type="ftr" sz="quarter" idx="10"/>
          </p:nvPr>
        </p:nvSpPr>
        <p:spPr/>
        <p:txBody>
          <a:bodyPr/>
          <a:lstStyle/>
          <a:p>
            <a:r>
              <a:rPr lang="en-GB" sz="1400" dirty="0"/>
              <a:t>Recent epidemiology and laboratory investigations</a:t>
            </a:r>
          </a:p>
        </p:txBody>
      </p:sp>
      <p:sp>
        <p:nvSpPr>
          <p:cNvPr id="4" name="TextBox 3">
            <a:extLst>
              <a:ext uri="{FF2B5EF4-FFF2-40B4-BE49-F238E27FC236}">
                <a16:creationId xmlns:a16="http://schemas.microsoft.com/office/drawing/2014/main" id="{C9584F97-2745-6C07-15D2-88D17A79FDB6}"/>
              </a:ext>
            </a:extLst>
          </p:cNvPr>
          <p:cNvSpPr txBox="1"/>
          <p:nvPr/>
        </p:nvSpPr>
        <p:spPr>
          <a:xfrm>
            <a:off x="318776" y="1577716"/>
            <a:ext cx="11651551" cy="4770537"/>
          </a:xfrm>
          <a:prstGeom prst="rect">
            <a:avLst/>
          </a:prstGeom>
          <a:noFill/>
        </p:spPr>
        <p:txBody>
          <a:bodyPr wrap="square">
            <a:spAutoFit/>
          </a:bodyPr>
          <a:lstStyle/>
          <a:p>
            <a:pPr lvl="0"/>
            <a:r>
              <a:rPr lang="en-GB" sz="2800" b="1" dirty="0">
                <a:effectLst/>
                <a:latin typeface="Calibri" panose="020F0502020204030204" pitchFamily="34" charset="0"/>
                <a:ea typeface="Times New Roman" panose="02020603050405020304" pitchFamily="18" charset="0"/>
                <a:cs typeface="Times New Roman" panose="02020603050405020304" pitchFamily="18" charset="0"/>
              </a:rPr>
              <a:t>SMI ID2 (Identification of </a:t>
            </a:r>
            <a:r>
              <a:rPr lang="en-GB" sz="2800" b="1" i="1" dirty="0">
                <a:effectLst/>
                <a:latin typeface="Calibri" panose="020F0502020204030204" pitchFamily="34" charset="0"/>
                <a:ea typeface="Times New Roman" panose="02020603050405020304" pitchFamily="18" charset="0"/>
                <a:cs typeface="Times New Roman" panose="02020603050405020304" pitchFamily="18" charset="0"/>
              </a:rPr>
              <a:t>Corynebacterium</a:t>
            </a:r>
            <a:r>
              <a:rPr lang="en-GB" sz="2800" b="1" dirty="0">
                <a:effectLst/>
                <a:latin typeface="Calibri" panose="020F0502020204030204" pitchFamily="34" charset="0"/>
                <a:ea typeface="Times New Roman" panose="02020603050405020304" pitchFamily="18" charset="0"/>
                <a:cs typeface="Times New Roman" panose="02020603050405020304" pitchFamily="18" charset="0"/>
              </a:rPr>
              <a:t> species)</a:t>
            </a:r>
            <a:endParaRPr lang="en-GB" sz="2800" b="1" dirty="0">
              <a:latin typeface="Calibri" panose="020F0502020204030204" pitchFamily="34" charset="0"/>
              <a:ea typeface="Times New Roman" panose="02020603050405020304" pitchFamily="18" charset="0"/>
              <a:cs typeface="Times New Roman" panose="02020603050405020304" pitchFamily="18" charset="0"/>
            </a:endParaRPr>
          </a:p>
          <a:p>
            <a:pPr lvl="0"/>
            <a:r>
              <a:rPr lang="en-GB" sz="1800" u="sng" dirty="0">
                <a:solidFill>
                  <a:srgbClr val="0563C1"/>
                </a:solidFill>
                <a:effectLst/>
                <a:latin typeface="Calibri" panose="020F0502020204030204" pitchFamily="34" charset="0"/>
                <a:ea typeface="Calibri" panose="020F0502020204030204" pitchFamily="34" charset="0"/>
                <a:hlinkClick r:id="rId3"/>
              </a:rPr>
              <a:t>https://assets.publishing.service.gov.uk/government/uploads/system/uploads/attachment_data/file/371490/ID_2i4.1.pdf</a:t>
            </a:r>
            <a:endParaRPr lang="en-GB" sz="1800" dirty="0">
              <a:effectLst/>
              <a:latin typeface="Calibri" panose="020F0502020204030204" pitchFamily="34" charset="0"/>
              <a:ea typeface="Calibri" panose="020F0502020204030204" pitchFamily="34" charset="0"/>
            </a:endParaRPr>
          </a:p>
          <a:p>
            <a:r>
              <a:rPr lang="en-GB" sz="1800" b="1" i="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dirty="0">
                <a:effectLst/>
                <a:latin typeface="Arial" panose="020B0604020202020204" pitchFamily="34" charset="0"/>
                <a:ea typeface="Calibri" panose="020F0502020204030204" pitchFamily="34" charset="0"/>
                <a:cs typeface="Arial" panose="020B0604020202020204" pitchFamily="34" charset="0"/>
              </a:rPr>
              <a:t>In the reporting section:</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Inform the medical microbiologist of presumptive and confirmed C. diphtheriae, C. </a:t>
            </a:r>
            <a:r>
              <a:rPr lang="en-GB" sz="1600" dirty="0" err="1">
                <a:effectLst/>
                <a:latin typeface="Arial" panose="020B0604020202020204" pitchFamily="34" charset="0"/>
                <a:ea typeface="Calibri" panose="020F0502020204030204" pitchFamily="34" charset="0"/>
                <a:cs typeface="Arial" panose="020B0604020202020204" pitchFamily="34" charset="0"/>
              </a:rPr>
              <a:t>ulcerans</a:t>
            </a:r>
            <a:r>
              <a:rPr lang="en-GB" sz="1600" dirty="0">
                <a:effectLst/>
                <a:latin typeface="Arial" panose="020B0604020202020204" pitchFamily="34" charset="0"/>
                <a:ea typeface="Calibri" panose="020F0502020204030204" pitchFamily="34" charset="0"/>
                <a:cs typeface="Arial" panose="020B0604020202020204" pitchFamily="34" charset="0"/>
              </a:rPr>
              <a:t> or C. pseudotuberculosis species. The medical microbiologist should also be informed if the request bears relevant information </a:t>
            </a:r>
            <a:r>
              <a:rPr lang="en-GB" sz="1600" dirty="0" err="1">
                <a:effectLst/>
                <a:latin typeface="Arial" panose="020B0604020202020204" pitchFamily="34" charset="0"/>
                <a:ea typeface="Calibri" panose="020F0502020204030204" pitchFamily="34" charset="0"/>
                <a:cs typeface="Arial" panose="020B0604020202020204" pitchFamily="34" charset="0"/>
              </a:rPr>
              <a:t>e.g</a:t>
            </a:r>
            <a:r>
              <a:rPr lang="en-GB" sz="1600" dirty="0">
                <a:effectLst/>
                <a:latin typeface="Arial" panose="020B0604020202020204" pitchFamily="34" charset="0"/>
                <a:ea typeface="Calibri" panose="020F0502020204030204" pitchFamily="34" charset="0"/>
                <a:cs typeface="Arial" panose="020B0604020202020204" pitchFamily="34" charset="0"/>
              </a:rPr>
              <a:t>: </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131313"/>
                </a:solidFill>
                <a:latin typeface="Arial" panose="020B0604020202020204" pitchFamily="34" charset="0"/>
                <a:cs typeface="Arial" panose="020B0604020202020204" pitchFamily="34" charset="0"/>
              </a:rPr>
              <a:t>• suspected case of contact with diphtheria or foreign travel </a:t>
            </a:r>
          </a:p>
          <a:p>
            <a:r>
              <a:rPr lang="en-GB" sz="1600" dirty="0">
                <a:solidFill>
                  <a:srgbClr val="131313"/>
                </a:solidFill>
                <a:latin typeface="Arial" panose="020B0604020202020204" pitchFamily="34" charset="0"/>
                <a:cs typeface="Arial" panose="020B0604020202020204" pitchFamily="34" charset="0"/>
              </a:rPr>
              <a:t>• membranous/Pseudomembranous tonsillitis </a:t>
            </a:r>
          </a:p>
          <a:p>
            <a:r>
              <a:rPr lang="en-GB" sz="1600" dirty="0">
                <a:solidFill>
                  <a:srgbClr val="131313"/>
                </a:solidFill>
                <a:latin typeface="Arial" panose="020B0604020202020204" pitchFamily="34" charset="0"/>
                <a:cs typeface="Arial" panose="020B0604020202020204" pitchFamily="34" charset="0"/>
              </a:rPr>
              <a:t>• ulcerating skin lesions acquired overseas </a:t>
            </a:r>
          </a:p>
          <a:p>
            <a:endParaRPr lang="en-GB" sz="1600" dirty="0">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The medical microbiologist should be aware of possible factors from overseas protocols that could influence results: </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 any of the above, with neurological or cardiological manifestations </a:t>
            </a:r>
          </a:p>
          <a:p>
            <a:r>
              <a:rPr lang="en-GB" sz="1600" dirty="0">
                <a:effectLst/>
                <a:latin typeface="Arial" panose="020B0604020202020204" pitchFamily="34" charset="0"/>
                <a:ea typeface="Calibri" panose="020F0502020204030204" pitchFamily="34" charset="0"/>
                <a:cs typeface="Arial" panose="020B0604020202020204" pitchFamily="34" charset="0"/>
              </a:rPr>
              <a:t>• history of farming or veterinary work </a:t>
            </a:r>
          </a:p>
          <a:p>
            <a:r>
              <a:rPr lang="en-GB" sz="1600" dirty="0">
                <a:effectLst/>
                <a:latin typeface="Arial" panose="020B0604020202020204" pitchFamily="34" charset="0"/>
                <a:ea typeface="Calibri" panose="020F0502020204030204" pitchFamily="34" charset="0"/>
                <a:cs typeface="Arial" panose="020B0604020202020204" pitchFamily="34" charset="0"/>
              </a:rPr>
              <a:t>• any foreign travel to a high risk area, particularly Indian subcontinent, South East Asia, Africa, South America, former Soviet States and Eastern Europe</a:t>
            </a:r>
          </a:p>
        </p:txBody>
      </p:sp>
    </p:spTree>
    <p:extLst>
      <p:ext uri="{BB962C8B-B14F-4D97-AF65-F5344CB8AC3E}">
        <p14:creationId xmlns:p14="http://schemas.microsoft.com/office/powerpoint/2010/main" val="295755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A8E1-7E6B-4C9E-89EB-7CAFE1085EDE}"/>
              </a:ext>
            </a:extLst>
          </p:cNvPr>
          <p:cNvSpPr>
            <a:spLocks noGrp="1"/>
          </p:cNvSpPr>
          <p:nvPr>
            <p:ph type="title"/>
          </p:nvPr>
        </p:nvSpPr>
        <p:spPr>
          <a:xfrm>
            <a:off x="318776" y="151363"/>
            <a:ext cx="10779754" cy="693420"/>
          </a:xfrm>
        </p:spPr>
        <p:txBody>
          <a:bodyPr>
            <a:normAutofit/>
          </a:bodyPr>
          <a:lstStyle/>
          <a:p>
            <a:r>
              <a:rPr lang="en-GB" dirty="0"/>
              <a:t>Findings from laboratory survey – throat swabs:</a:t>
            </a:r>
          </a:p>
        </p:txBody>
      </p:sp>
      <p:sp>
        <p:nvSpPr>
          <p:cNvPr id="5" name="Slide Number Placeholder 4">
            <a:extLst>
              <a:ext uri="{FF2B5EF4-FFF2-40B4-BE49-F238E27FC236}">
                <a16:creationId xmlns:a16="http://schemas.microsoft.com/office/drawing/2014/main" id="{60BC377F-106D-4083-BDFE-46D378743E54}"/>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
        <p:nvSpPr>
          <p:cNvPr id="6" name="Footer Placeholder 5">
            <a:extLst>
              <a:ext uri="{FF2B5EF4-FFF2-40B4-BE49-F238E27FC236}">
                <a16:creationId xmlns:a16="http://schemas.microsoft.com/office/drawing/2014/main" id="{365C4D64-7288-418F-A959-41414120DE3A}"/>
              </a:ext>
            </a:extLst>
          </p:cNvPr>
          <p:cNvSpPr>
            <a:spLocks noGrp="1"/>
          </p:cNvSpPr>
          <p:nvPr>
            <p:ph type="ftr" sz="quarter" idx="10"/>
          </p:nvPr>
        </p:nvSpPr>
        <p:spPr/>
        <p:txBody>
          <a:bodyPr/>
          <a:lstStyle/>
          <a:p>
            <a:r>
              <a:rPr lang="en-GB" sz="1400" dirty="0"/>
              <a:t>Recent epidemiology and laboratory investigations</a:t>
            </a:r>
          </a:p>
        </p:txBody>
      </p:sp>
      <p:graphicFrame>
        <p:nvGraphicFramePr>
          <p:cNvPr id="3" name="Table 2">
            <a:extLst>
              <a:ext uri="{FF2B5EF4-FFF2-40B4-BE49-F238E27FC236}">
                <a16:creationId xmlns:a16="http://schemas.microsoft.com/office/drawing/2014/main" id="{B22A2EEC-8D6A-7142-6782-8A9798F0F6BE}"/>
              </a:ext>
            </a:extLst>
          </p:cNvPr>
          <p:cNvGraphicFramePr>
            <a:graphicFrameLocks noGrp="1"/>
          </p:cNvGraphicFramePr>
          <p:nvPr>
            <p:extLst>
              <p:ext uri="{D42A27DB-BD31-4B8C-83A1-F6EECF244321}">
                <p14:modId xmlns:p14="http://schemas.microsoft.com/office/powerpoint/2010/main" val="4035796669"/>
              </p:ext>
            </p:extLst>
          </p:nvPr>
        </p:nvGraphicFramePr>
        <p:xfrm>
          <a:off x="318776" y="2355745"/>
          <a:ext cx="11534134" cy="4046220"/>
        </p:xfrm>
        <a:graphic>
          <a:graphicData uri="http://schemas.openxmlformats.org/drawingml/2006/table">
            <a:tbl>
              <a:tblPr>
                <a:tableStyleId>{5C22544A-7EE6-4342-B048-85BDC9FD1C3A}</a:tableStyleId>
              </a:tblPr>
              <a:tblGrid>
                <a:gridCol w="8730134">
                  <a:extLst>
                    <a:ext uri="{9D8B030D-6E8A-4147-A177-3AD203B41FA5}">
                      <a16:colId xmlns:a16="http://schemas.microsoft.com/office/drawing/2014/main" val="3797105075"/>
                    </a:ext>
                  </a:extLst>
                </a:gridCol>
                <a:gridCol w="1328473">
                  <a:extLst>
                    <a:ext uri="{9D8B030D-6E8A-4147-A177-3AD203B41FA5}">
                      <a16:colId xmlns:a16="http://schemas.microsoft.com/office/drawing/2014/main" val="3575717814"/>
                    </a:ext>
                  </a:extLst>
                </a:gridCol>
                <a:gridCol w="1475527">
                  <a:extLst>
                    <a:ext uri="{9D8B030D-6E8A-4147-A177-3AD203B41FA5}">
                      <a16:colId xmlns:a16="http://schemas.microsoft.com/office/drawing/2014/main" val="1067496808"/>
                    </a:ext>
                  </a:extLst>
                </a:gridCol>
              </a:tblGrid>
              <a:tr h="184150">
                <a:tc>
                  <a:txBody>
                    <a:bodyPr/>
                    <a:lstStyle/>
                    <a:p>
                      <a:pPr algn="l" fontAlgn="b"/>
                      <a:r>
                        <a:rPr lang="en-GB" sz="2000" b="1" i="0" u="none" strike="noStrike" dirty="0">
                          <a:solidFill>
                            <a:schemeClr val="tx1"/>
                          </a:solidFill>
                          <a:effectLst/>
                          <a:latin typeface="+mj-lt"/>
                        </a:rPr>
                        <a:t>Triggers for selecting </a:t>
                      </a:r>
                      <a:r>
                        <a:rPr lang="en-GB" sz="2000" b="1" i="0" u="none" strike="noStrike" dirty="0" err="1">
                          <a:solidFill>
                            <a:schemeClr val="tx1"/>
                          </a:solidFill>
                          <a:effectLst/>
                          <a:latin typeface="+mj-lt"/>
                        </a:rPr>
                        <a:t>Hoyles</a:t>
                      </a:r>
                      <a:r>
                        <a:rPr lang="en-GB" sz="2000" b="1" i="0" u="none" strike="noStrike" dirty="0">
                          <a:solidFill>
                            <a:schemeClr val="tx1"/>
                          </a:solidFill>
                          <a:effectLst/>
                          <a:latin typeface="+mj-lt"/>
                        </a:rPr>
                        <a:t> plate (when processing a throat swab)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b="1" i="0" u="none" strike="noStrike" dirty="0">
                          <a:solidFill>
                            <a:schemeClr val="tx1"/>
                          </a:solidFill>
                          <a:effectLst/>
                          <a:latin typeface="+mj-lt"/>
                        </a:rPr>
                        <a:t>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b="1" i="0" u="none" strike="noStrike" dirty="0">
                          <a:solidFill>
                            <a:srgbClr val="000000"/>
                          </a:solidFill>
                          <a:effectLst/>
                          <a:latin typeface="+mj-lt"/>
                        </a:rPr>
                        <a: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3117971"/>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On request from clinician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80.6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1470918"/>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Contact with human case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76.4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6367705"/>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Membrane formation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76.4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6471460"/>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Contact with animal infection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72.2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5289380"/>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Recent foreign travel outside Europe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61.1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3844632"/>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Clinical presentation AND foreign travel outside Europe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59.7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560222"/>
                  </a:ext>
                </a:extLst>
              </a:tr>
              <a:tr h="202228">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Exposure to high risk setting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36.1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2574022"/>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Member of migrant population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29.2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179403"/>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Exposure to raw dairy products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16.7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790817"/>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Contact with livestock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18.1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79074"/>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History of farming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15.3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3352049"/>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History of veterinary work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15.3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488863"/>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Member of Gypsy Roma Traveller (GRT) community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4277338"/>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Pet owner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570717"/>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Vaccination status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2809142"/>
                  </a:ext>
                </a:extLst>
              </a:tr>
              <a:tr h="184150">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Pet bite or scratch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7364595"/>
                  </a:ext>
                </a:extLst>
              </a:tr>
              <a:tr h="184150">
                <a:tc>
                  <a:txBody>
                    <a:bodyPr/>
                    <a:lstStyle/>
                    <a:p>
                      <a:pPr algn="l" fontAlgn="b"/>
                      <a:r>
                        <a:rPr lang="en-GB" sz="1400" b="0" i="0" u="none" strike="noStrike" dirty="0">
                          <a:solidFill>
                            <a:srgbClr val="000000"/>
                          </a:solidFill>
                          <a:effectLst/>
                          <a:latin typeface="+mj-lt"/>
                        </a:rPr>
                        <a:t>Other*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mj-lt"/>
                        </a:rPr>
                        <a:t>29.2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2656350"/>
                  </a:ext>
                </a:extLst>
              </a:tr>
            </a:tbl>
          </a:graphicData>
        </a:graphic>
      </p:graphicFrame>
      <p:sp>
        <p:nvSpPr>
          <p:cNvPr id="4" name="TextBox 3">
            <a:extLst>
              <a:ext uri="{FF2B5EF4-FFF2-40B4-BE49-F238E27FC236}">
                <a16:creationId xmlns:a16="http://schemas.microsoft.com/office/drawing/2014/main" id="{BCDD1F26-9D80-8FCE-F6A1-CEAFF4140E69}"/>
              </a:ext>
            </a:extLst>
          </p:cNvPr>
          <p:cNvSpPr txBox="1"/>
          <p:nvPr/>
        </p:nvSpPr>
        <p:spPr>
          <a:xfrm>
            <a:off x="318776" y="1395531"/>
            <a:ext cx="11659864" cy="1200329"/>
          </a:xfrm>
          <a:prstGeom prst="rect">
            <a:avLst/>
          </a:prstGeom>
          <a:noFill/>
        </p:spPr>
        <p:txBody>
          <a:bodyPr wrap="square">
            <a:spAutoFit/>
          </a:bodyPr>
          <a:lstStyle/>
          <a:p>
            <a:pPr marL="285750" indent="-285750">
              <a:buFont typeface="Arial" panose="020B0604020202020204" pitchFamily="34" charset="0"/>
              <a:buChar char="•"/>
            </a:pPr>
            <a:r>
              <a:rPr lang="en-GB" dirty="0"/>
              <a:t>clinical details essential for selecting a </a:t>
            </a:r>
            <a:r>
              <a:rPr lang="en-GB" dirty="0" err="1"/>
              <a:t>Hoyles</a:t>
            </a:r>
            <a:r>
              <a:rPr lang="en-GB" dirty="0"/>
              <a:t> plate for a throat swab sample</a:t>
            </a:r>
          </a:p>
          <a:p>
            <a:pPr marL="285750" indent="-285750">
              <a:buFont typeface="Arial" panose="020B0604020202020204" pitchFamily="34" charset="0"/>
              <a:buChar char="•"/>
            </a:pPr>
            <a:r>
              <a:rPr lang="en-GB" dirty="0"/>
              <a:t>clinical presentation is likely to trigger testing</a:t>
            </a:r>
          </a:p>
          <a:p>
            <a:pPr marL="285750" indent="-285750">
              <a:buFont typeface="Arial" panose="020B0604020202020204" pitchFamily="34" charset="0"/>
              <a:buChar char="•"/>
            </a:pPr>
            <a:r>
              <a:rPr lang="en-GB" dirty="0"/>
              <a:t>less likely to test if person is from a poorly vaccinated community (migrant population, GRT) and animal contacts) </a:t>
            </a:r>
          </a:p>
          <a:p>
            <a:endParaRPr lang="en-GB" dirty="0"/>
          </a:p>
        </p:txBody>
      </p:sp>
    </p:spTree>
    <p:extLst>
      <p:ext uri="{BB962C8B-B14F-4D97-AF65-F5344CB8AC3E}">
        <p14:creationId xmlns:p14="http://schemas.microsoft.com/office/powerpoint/2010/main" val="236715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63D2-9561-4F5E-9559-359906C6C1B8}"/>
              </a:ext>
            </a:extLst>
          </p:cNvPr>
          <p:cNvSpPr>
            <a:spLocks noGrp="1"/>
          </p:cNvSpPr>
          <p:nvPr>
            <p:ph type="title"/>
          </p:nvPr>
        </p:nvSpPr>
        <p:spPr>
          <a:xfrm>
            <a:off x="340597" y="408019"/>
            <a:ext cx="4037093" cy="714202"/>
          </a:xfrm>
        </p:spPr>
        <p:txBody>
          <a:bodyPr>
            <a:normAutofit fontScale="90000"/>
          </a:bodyPr>
          <a:lstStyle/>
          <a:p>
            <a:r>
              <a:rPr lang="en-GB" dirty="0"/>
              <a:t>Slide deck content</a:t>
            </a:r>
          </a:p>
        </p:txBody>
      </p:sp>
      <p:sp>
        <p:nvSpPr>
          <p:cNvPr id="3" name="Content Placeholder 2">
            <a:extLst>
              <a:ext uri="{FF2B5EF4-FFF2-40B4-BE49-F238E27FC236}">
                <a16:creationId xmlns:a16="http://schemas.microsoft.com/office/drawing/2014/main" id="{D530B173-15D2-415D-94A5-71CB35CF3012}"/>
              </a:ext>
            </a:extLst>
          </p:cNvPr>
          <p:cNvSpPr>
            <a:spLocks noGrp="1"/>
          </p:cNvSpPr>
          <p:nvPr>
            <p:ph idx="1"/>
          </p:nvPr>
        </p:nvSpPr>
        <p:spPr>
          <a:xfrm>
            <a:off x="340597" y="1549488"/>
            <a:ext cx="7516840" cy="4576991"/>
          </a:xfrm>
        </p:spPr>
        <p:txBody>
          <a:bodyPr>
            <a:normAutofit/>
          </a:bodyPr>
          <a:lstStyle/>
          <a:p>
            <a:pPr marL="446088" indent="-446088">
              <a:lnSpc>
                <a:spcPct val="110000"/>
              </a:lnSpc>
            </a:pPr>
            <a:r>
              <a:rPr lang="en-GB" sz="3200" dirty="0"/>
              <a:t>background / epidemiology of diphtheria</a:t>
            </a:r>
          </a:p>
          <a:p>
            <a:pPr marL="446088" indent="-446088">
              <a:lnSpc>
                <a:spcPct val="110000"/>
              </a:lnSpc>
            </a:pPr>
            <a:r>
              <a:rPr lang="en-GB" sz="3200" dirty="0"/>
              <a:t>clinical presentations</a:t>
            </a:r>
          </a:p>
          <a:p>
            <a:pPr marL="446088" indent="-446088">
              <a:lnSpc>
                <a:spcPct val="110000"/>
              </a:lnSpc>
            </a:pPr>
            <a:r>
              <a:rPr lang="en-GB" sz="3200" dirty="0"/>
              <a:t>laboratory investigations</a:t>
            </a:r>
          </a:p>
          <a:p>
            <a:pPr marL="446088" indent="-446088">
              <a:lnSpc>
                <a:spcPct val="110000"/>
              </a:lnSpc>
            </a:pPr>
            <a:r>
              <a:rPr lang="en-GB" sz="3200" dirty="0"/>
              <a:t>executive summary</a:t>
            </a:r>
          </a:p>
          <a:p>
            <a:pPr marL="446088" indent="-446088">
              <a:lnSpc>
                <a:spcPct val="110000"/>
              </a:lnSpc>
            </a:pPr>
            <a:endParaRPr lang="en-GB" sz="3200" dirty="0"/>
          </a:p>
        </p:txBody>
      </p:sp>
      <p:sp>
        <p:nvSpPr>
          <p:cNvPr id="6" name="Slide Number Placeholder 5">
            <a:extLst>
              <a:ext uri="{FF2B5EF4-FFF2-40B4-BE49-F238E27FC236}">
                <a16:creationId xmlns:a16="http://schemas.microsoft.com/office/drawing/2014/main" id="{5AC7555C-F9C7-4169-AB08-8427F03E85B8}"/>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
        <p:nvSpPr>
          <p:cNvPr id="7" name="Footer Placeholder 6">
            <a:extLst>
              <a:ext uri="{FF2B5EF4-FFF2-40B4-BE49-F238E27FC236}">
                <a16:creationId xmlns:a16="http://schemas.microsoft.com/office/drawing/2014/main" id="{7E7AE6F4-21FF-482E-A45A-6FBE18E0F481}"/>
              </a:ext>
            </a:extLst>
          </p:cNvPr>
          <p:cNvSpPr>
            <a:spLocks noGrp="1"/>
          </p:cNvSpPr>
          <p:nvPr>
            <p:ph type="ftr" sz="quarter" idx="10"/>
          </p:nvPr>
        </p:nvSpPr>
        <p:spPr/>
        <p:txBody>
          <a:bodyPr/>
          <a:lstStyle/>
          <a:p>
            <a:r>
              <a:rPr lang="en-GB" sz="1400" dirty="0"/>
              <a:t>Recent epidemiology and laboratory investigations</a:t>
            </a:r>
          </a:p>
        </p:txBody>
      </p:sp>
    </p:spTree>
    <p:extLst>
      <p:ext uri="{BB962C8B-B14F-4D97-AF65-F5344CB8AC3E}">
        <p14:creationId xmlns:p14="http://schemas.microsoft.com/office/powerpoint/2010/main" val="330067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A8E1-7E6B-4C9E-89EB-7CAFE1085EDE}"/>
              </a:ext>
            </a:extLst>
          </p:cNvPr>
          <p:cNvSpPr>
            <a:spLocks noGrp="1"/>
          </p:cNvSpPr>
          <p:nvPr>
            <p:ph type="title"/>
          </p:nvPr>
        </p:nvSpPr>
        <p:spPr>
          <a:xfrm>
            <a:off x="318776" y="151363"/>
            <a:ext cx="10779754" cy="693420"/>
          </a:xfrm>
        </p:spPr>
        <p:txBody>
          <a:bodyPr>
            <a:normAutofit fontScale="90000"/>
          </a:bodyPr>
          <a:lstStyle/>
          <a:p>
            <a:r>
              <a:rPr lang="en-GB" dirty="0"/>
              <a:t>Findings from laboratory survey – Skin lesion swabs:</a:t>
            </a:r>
          </a:p>
        </p:txBody>
      </p:sp>
      <p:sp>
        <p:nvSpPr>
          <p:cNvPr id="5" name="Slide Number Placeholder 4">
            <a:extLst>
              <a:ext uri="{FF2B5EF4-FFF2-40B4-BE49-F238E27FC236}">
                <a16:creationId xmlns:a16="http://schemas.microsoft.com/office/drawing/2014/main" id="{60BC377F-106D-4083-BDFE-46D378743E54}"/>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graphicFrame>
        <p:nvGraphicFramePr>
          <p:cNvPr id="7" name="Table 6">
            <a:extLst>
              <a:ext uri="{FF2B5EF4-FFF2-40B4-BE49-F238E27FC236}">
                <a16:creationId xmlns:a16="http://schemas.microsoft.com/office/drawing/2014/main" id="{FC362BCE-4350-4A55-B22C-B5C942632D09}"/>
              </a:ext>
            </a:extLst>
          </p:cNvPr>
          <p:cNvGraphicFramePr>
            <a:graphicFrameLocks noGrp="1"/>
          </p:cNvGraphicFramePr>
          <p:nvPr>
            <p:extLst>
              <p:ext uri="{D42A27DB-BD31-4B8C-83A1-F6EECF244321}">
                <p14:modId xmlns:p14="http://schemas.microsoft.com/office/powerpoint/2010/main" val="3868273433"/>
              </p:ext>
            </p:extLst>
          </p:nvPr>
        </p:nvGraphicFramePr>
        <p:xfrm>
          <a:off x="274320" y="2240223"/>
          <a:ext cx="11457302" cy="4198627"/>
        </p:xfrm>
        <a:graphic>
          <a:graphicData uri="http://schemas.openxmlformats.org/drawingml/2006/table">
            <a:tbl>
              <a:tblPr>
                <a:tableStyleId>{5C22544A-7EE6-4342-B048-85BDC9FD1C3A}</a:tableStyleId>
              </a:tblPr>
              <a:tblGrid>
                <a:gridCol w="8522122">
                  <a:extLst>
                    <a:ext uri="{9D8B030D-6E8A-4147-A177-3AD203B41FA5}">
                      <a16:colId xmlns:a16="http://schemas.microsoft.com/office/drawing/2014/main" val="2594849064"/>
                    </a:ext>
                  </a:extLst>
                </a:gridCol>
                <a:gridCol w="1467590">
                  <a:extLst>
                    <a:ext uri="{9D8B030D-6E8A-4147-A177-3AD203B41FA5}">
                      <a16:colId xmlns:a16="http://schemas.microsoft.com/office/drawing/2014/main" val="3552455371"/>
                    </a:ext>
                  </a:extLst>
                </a:gridCol>
                <a:gridCol w="1467590">
                  <a:extLst>
                    <a:ext uri="{9D8B030D-6E8A-4147-A177-3AD203B41FA5}">
                      <a16:colId xmlns:a16="http://schemas.microsoft.com/office/drawing/2014/main" val="2513789712"/>
                    </a:ext>
                  </a:extLst>
                </a:gridCol>
              </a:tblGrid>
              <a:tr h="232261">
                <a:tc>
                  <a:txBody>
                    <a:bodyPr/>
                    <a:lstStyle/>
                    <a:p>
                      <a:pPr algn="l" fontAlgn="b"/>
                      <a:r>
                        <a:rPr lang="en-GB" sz="1600" b="1" i="0" u="none" strike="noStrike" dirty="0">
                          <a:solidFill>
                            <a:srgbClr val="000000"/>
                          </a:solidFill>
                          <a:effectLst/>
                          <a:latin typeface="+mj-lt"/>
                        </a:rPr>
                        <a:t>Triggers for </a:t>
                      </a:r>
                      <a:r>
                        <a:rPr lang="en-GB" sz="1600" b="1" i="0" u="none" strike="noStrike" dirty="0" err="1">
                          <a:solidFill>
                            <a:srgbClr val="000000"/>
                          </a:solidFill>
                          <a:effectLst/>
                          <a:latin typeface="+mj-lt"/>
                        </a:rPr>
                        <a:t>Hoyles</a:t>
                      </a:r>
                      <a:r>
                        <a:rPr lang="en-GB" sz="1600" b="1" i="0" u="none" strike="noStrike" dirty="0">
                          <a:solidFill>
                            <a:srgbClr val="000000"/>
                          </a:solidFill>
                          <a:effectLst/>
                          <a:latin typeface="+mj-lt"/>
                        </a:rPr>
                        <a:t> plate (wound / skin lesion swab)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dirty="0">
                          <a:solidFill>
                            <a:srgbClr val="000000"/>
                          </a:solidFill>
                          <a:effectLst/>
                          <a:latin typeface="+mj-lt"/>
                        </a:rPr>
                        <a:t>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dirty="0">
                          <a:solidFill>
                            <a:srgbClr val="000000"/>
                          </a:solidFill>
                          <a:effectLst/>
                          <a:latin typeface="+mj-lt"/>
                        </a:rPr>
                        <a: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369453"/>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On request from clinician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88.9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6855257"/>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Contact with human case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75.0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2413496"/>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Contact with animal infection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73.6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9650718"/>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Clinical presentation AND foreign travel outside Europe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50.0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2847682"/>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Recent foreign travel outside Europe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47.2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884410"/>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Presence of non-healing lesion/ulcer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34.7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42852"/>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Exposure to high risk setting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23.6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8830394"/>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Member of migrant population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15.3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704607"/>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History of veterinary work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13.9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18537"/>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Contact with livestock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12.5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98322"/>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History of farming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12.5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7859464"/>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Exposure to raw dairy products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9882828"/>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Vaccination status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9261887"/>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Member of GRT community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421778"/>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Pet bite or scratch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704743"/>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Pet owner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7060044"/>
                  </a:ext>
                </a:extLst>
              </a:tr>
              <a:tr h="232261">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j-lt"/>
                        </a:rPr>
                        <a:t>Other*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mj-lt"/>
                        </a:rPr>
                        <a:t>26.4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3190787"/>
                  </a:ext>
                </a:extLst>
              </a:tr>
            </a:tbl>
          </a:graphicData>
        </a:graphic>
      </p:graphicFrame>
      <p:sp>
        <p:nvSpPr>
          <p:cNvPr id="3" name="TextBox 2">
            <a:extLst>
              <a:ext uri="{FF2B5EF4-FFF2-40B4-BE49-F238E27FC236}">
                <a16:creationId xmlns:a16="http://schemas.microsoft.com/office/drawing/2014/main" id="{A6A2583B-1EF7-9870-DFA0-815401FD7C4A}"/>
              </a:ext>
            </a:extLst>
          </p:cNvPr>
          <p:cNvSpPr txBox="1"/>
          <p:nvPr/>
        </p:nvSpPr>
        <p:spPr>
          <a:xfrm>
            <a:off x="173039" y="1359905"/>
            <a:ext cx="11659864" cy="1200329"/>
          </a:xfrm>
          <a:prstGeom prst="rect">
            <a:avLst/>
          </a:prstGeom>
          <a:noFill/>
        </p:spPr>
        <p:txBody>
          <a:bodyPr wrap="square">
            <a:spAutoFit/>
          </a:bodyPr>
          <a:lstStyle/>
          <a:p>
            <a:pPr marL="285750" indent="-285750">
              <a:buFont typeface="Arial" panose="020B0604020202020204" pitchFamily="34" charset="0"/>
              <a:buChar char="•"/>
            </a:pPr>
            <a:r>
              <a:rPr lang="en-GB" dirty="0"/>
              <a:t>clinical details essential for selecting a </a:t>
            </a:r>
            <a:r>
              <a:rPr lang="en-GB" dirty="0" err="1"/>
              <a:t>Hoyles</a:t>
            </a:r>
            <a:r>
              <a:rPr lang="en-GB" dirty="0"/>
              <a:t> plate for a throat swab sample</a:t>
            </a:r>
          </a:p>
          <a:p>
            <a:pPr marL="285750" indent="-285750">
              <a:buFont typeface="Arial" panose="020B0604020202020204" pitchFamily="34" charset="0"/>
              <a:buChar char="•"/>
            </a:pPr>
            <a:r>
              <a:rPr lang="en-GB" dirty="0"/>
              <a:t>clinical presentation is likely to trigger testing</a:t>
            </a:r>
          </a:p>
          <a:p>
            <a:pPr marL="285750" indent="-285750">
              <a:buFont typeface="Arial" panose="020B0604020202020204" pitchFamily="34" charset="0"/>
              <a:buChar char="•"/>
            </a:pPr>
            <a:r>
              <a:rPr lang="en-GB" dirty="0"/>
              <a:t>less likely to test if person is from a poorly vaccinated community (migrant population, GRT) and animal contacts) </a:t>
            </a:r>
          </a:p>
          <a:p>
            <a:endParaRPr lang="en-GB" dirty="0"/>
          </a:p>
        </p:txBody>
      </p:sp>
      <p:sp>
        <p:nvSpPr>
          <p:cNvPr id="8" name="Footer Placeholder 5">
            <a:extLst>
              <a:ext uri="{FF2B5EF4-FFF2-40B4-BE49-F238E27FC236}">
                <a16:creationId xmlns:a16="http://schemas.microsoft.com/office/drawing/2014/main" id="{95984543-5103-CF7B-37D7-8AE050696827}"/>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2428764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C47C-8B64-EC26-FD2C-092ACE62F74D}"/>
              </a:ext>
            </a:extLst>
          </p:cNvPr>
          <p:cNvSpPr>
            <a:spLocks noGrp="1"/>
          </p:cNvSpPr>
          <p:nvPr>
            <p:ph type="title"/>
          </p:nvPr>
        </p:nvSpPr>
        <p:spPr/>
        <p:txBody>
          <a:bodyPr/>
          <a:lstStyle/>
          <a:p>
            <a:r>
              <a:rPr lang="en-GB" dirty="0"/>
              <a:t>Clearance </a:t>
            </a:r>
          </a:p>
        </p:txBody>
      </p:sp>
      <p:sp>
        <p:nvSpPr>
          <p:cNvPr id="4" name="Slide Number Placeholder 3">
            <a:extLst>
              <a:ext uri="{FF2B5EF4-FFF2-40B4-BE49-F238E27FC236}">
                <a16:creationId xmlns:a16="http://schemas.microsoft.com/office/drawing/2014/main" id="{503C408F-94AC-0C34-F427-B189AD656DDF}"/>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
        <p:nvSpPr>
          <p:cNvPr id="5" name="Content Placeholder 2">
            <a:extLst>
              <a:ext uri="{FF2B5EF4-FFF2-40B4-BE49-F238E27FC236}">
                <a16:creationId xmlns:a16="http://schemas.microsoft.com/office/drawing/2014/main" id="{74C091B8-53CC-0739-79AC-4F666E33A1CE}"/>
              </a:ext>
            </a:extLst>
          </p:cNvPr>
          <p:cNvSpPr txBox="1">
            <a:spLocks/>
          </p:cNvSpPr>
          <p:nvPr/>
        </p:nvSpPr>
        <p:spPr>
          <a:xfrm>
            <a:off x="130628" y="1440442"/>
            <a:ext cx="11699421" cy="4617457"/>
          </a:xfrm>
          <a:prstGeom prst="rect">
            <a:avLst/>
          </a:prstGeom>
        </p:spPr>
        <p:txBody>
          <a:bodyPr>
            <a:no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800" dirty="0"/>
              <a:t>Clearance samples:</a:t>
            </a:r>
          </a:p>
          <a:p>
            <a:pPr lvl="1">
              <a:lnSpc>
                <a:spcPct val="150000"/>
              </a:lnSpc>
            </a:pPr>
            <a:r>
              <a:rPr lang="en-GB" sz="2000" dirty="0"/>
              <a:t>all confirmed cases should undergo microbiological clearance </a:t>
            </a:r>
          </a:p>
          <a:p>
            <a:pPr lvl="1">
              <a:lnSpc>
                <a:spcPct val="150000"/>
              </a:lnSpc>
            </a:pPr>
            <a:r>
              <a:rPr lang="en-GB" sz="2000" dirty="0"/>
              <a:t>clearance is achieved with appropriate antibiotic therapy and should be confirmed from 24 h after antibiotic treatment has been completed. </a:t>
            </a:r>
          </a:p>
          <a:p>
            <a:pPr lvl="1">
              <a:lnSpc>
                <a:spcPct val="150000"/>
              </a:lnSpc>
            </a:pPr>
            <a:r>
              <a:rPr lang="en-GB" sz="2000" dirty="0"/>
              <a:t>collect 2 x nose and throat swabs (or nose, throat and skin swabs for cutaneous cases) for culture at least 24 hours apart, 24 hours after stopping antibiotics </a:t>
            </a:r>
          </a:p>
          <a:p>
            <a:pPr lvl="1">
              <a:lnSpc>
                <a:spcPct val="150000"/>
              </a:lnSpc>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asymptomatic carriers of toxigenic strains should be treated with same antibiotic regime as cases with appropriate swabs taken on completion of therapy to ensure eradication</a:t>
            </a:r>
            <a:endParaRPr lang="en-GB" sz="2000" dirty="0"/>
          </a:p>
          <a:p>
            <a:pPr lvl="1">
              <a:lnSpc>
                <a:spcPct val="150000"/>
              </a:lnSpc>
            </a:pPr>
            <a:r>
              <a:rPr lang="en-GB" sz="2000" dirty="0"/>
              <a:t>if microbiological clearance is not achieved an additional 10 day course of antibiotics should be discussion with local microbiologists </a:t>
            </a:r>
          </a:p>
        </p:txBody>
      </p:sp>
      <p:sp>
        <p:nvSpPr>
          <p:cNvPr id="6" name="Footer Placeholder 5">
            <a:extLst>
              <a:ext uri="{FF2B5EF4-FFF2-40B4-BE49-F238E27FC236}">
                <a16:creationId xmlns:a16="http://schemas.microsoft.com/office/drawing/2014/main" id="{E2C32B88-C244-49D4-A561-F1CD408D8AFD}"/>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4975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7449-FD8C-480B-9936-AAC372B07147}"/>
              </a:ext>
            </a:extLst>
          </p:cNvPr>
          <p:cNvSpPr>
            <a:spLocks noGrp="1"/>
          </p:cNvSpPr>
          <p:nvPr>
            <p:ph type="title"/>
          </p:nvPr>
        </p:nvSpPr>
        <p:spPr>
          <a:xfrm>
            <a:off x="413334" y="179416"/>
            <a:ext cx="10515600" cy="972607"/>
          </a:xfrm>
        </p:spPr>
        <p:txBody>
          <a:bodyPr>
            <a:normAutofit fontScale="90000"/>
          </a:bodyPr>
          <a:lstStyle/>
          <a:p>
            <a:pPr>
              <a:spcAft>
                <a:spcPts val="600"/>
              </a:spcAft>
            </a:pPr>
            <a:r>
              <a:rPr kumimoji="0" lang="en-GB" sz="4000"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Diphtheria: </a:t>
            </a:r>
            <a:r>
              <a:rPr kumimoji="0" lang="en-GB" sz="4000" b="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laboratory investigations</a:t>
            </a:r>
            <a:br>
              <a:rPr kumimoji="0" lang="en-GB" sz="4000"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r>
              <a:rPr lang="en-GB" sz="4000" dirty="0"/>
              <a:t>PCR</a:t>
            </a:r>
            <a:br>
              <a:rPr kumimoji="0" lang="en-GB" sz="4000" b="0" i="0" u="none" strike="noStrike" kern="1200" cap="none" spc="0" normalizeH="0" baseline="0" noProof="0" dirty="0">
                <a:ln>
                  <a:noFill/>
                </a:ln>
                <a:solidFill>
                  <a:srgbClr val="007C91"/>
                </a:solidFill>
                <a:effectLst/>
                <a:uLnTx/>
                <a:uFillTx/>
                <a:latin typeface="Arial" panose="020B0604020202020204" pitchFamily="34" charset="0"/>
                <a:ea typeface="+mj-ea"/>
                <a:cs typeface="Arial" panose="020B0604020202020204" pitchFamily="34" charset="0"/>
              </a:rPr>
            </a:br>
            <a:br>
              <a:rPr kumimoji="0" lang="en-GB" sz="4000" b="0" i="0" u="none" strike="noStrike" kern="1200" cap="none" spc="0" normalizeH="0" baseline="0" noProof="0" dirty="0">
                <a:ln>
                  <a:noFill/>
                </a:ln>
                <a:solidFill>
                  <a:srgbClr val="007C91"/>
                </a:solidFill>
                <a:effectLst/>
                <a:uLnTx/>
                <a:uFillTx/>
                <a:latin typeface="Arial" panose="020B0604020202020204" pitchFamily="34" charset="0"/>
                <a:ea typeface="+mj-ea"/>
                <a:cs typeface="Arial" panose="020B0604020202020204" pitchFamily="34" charset="0"/>
              </a:rPr>
            </a:br>
            <a:endParaRPr lang="en-GB" dirty="0"/>
          </a:p>
        </p:txBody>
      </p:sp>
      <p:sp>
        <p:nvSpPr>
          <p:cNvPr id="5" name="Content Placeholder 4">
            <a:extLst>
              <a:ext uri="{FF2B5EF4-FFF2-40B4-BE49-F238E27FC236}">
                <a16:creationId xmlns:a16="http://schemas.microsoft.com/office/drawing/2014/main" id="{E03BD206-C955-4682-99F7-DD280177EF36}"/>
              </a:ext>
            </a:extLst>
          </p:cNvPr>
          <p:cNvSpPr txBox="1">
            <a:spLocks/>
          </p:cNvSpPr>
          <p:nvPr/>
        </p:nvSpPr>
        <p:spPr>
          <a:xfrm>
            <a:off x="414940" y="1526755"/>
            <a:ext cx="11460830" cy="4729438"/>
          </a:xfrm>
          <a:prstGeom prst="rect">
            <a:avLst/>
          </a:prstGeom>
        </p:spPr>
        <p:txBody>
          <a:bodyPr>
            <a:no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1800" dirty="0"/>
              <a:t>laboratory confirmation informs public health action - offered at the national reference lab in Colindale – note isolates (not original samples) should be sent for toxigenicity testing</a:t>
            </a:r>
          </a:p>
          <a:p>
            <a:pPr>
              <a:lnSpc>
                <a:spcPct val="150000"/>
              </a:lnSpc>
            </a:pPr>
            <a:r>
              <a:rPr lang="en-GB" sz="1800" dirty="0"/>
              <a:t>to decrease time to result, a real-time PCR (qPCR) assay developed for confirmation of both identification of C. diphtheriae and C. </a:t>
            </a:r>
            <a:r>
              <a:rPr lang="en-GB" sz="1800" dirty="0" err="1"/>
              <a:t>ulcerans</a:t>
            </a:r>
            <a:r>
              <a:rPr lang="en-GB" sz="1800" dirty="0"/>
              <a:t>/C. pseudotuberculosis, and detection of the diphtheria toxin gene (April 2014)</a:t>
            </a:r>
          </a:p>
          <a:p>
            <a:pPr>
              <a:lnSpc>
                <a:spcPct val="150000"/>
              </a:lnSpc>
            </a:pPr>
            <a:r>
              <a:rPr lang="en-GB" sz="1800" dirty="0"/>
              <a:t>target genes: </a:t>
            </a:r>
          </a:p>
          <a:p>
            <a:pPr lvl="1">
              <a:lnSpc>
                <a:spcPct val="150000"/>
              </a:lnSpc>
            </a:pPr>
            <a:r>
              <a:rPr lang="en-GB" sz="1800" dirty="0"/>
              <a:t>RNA polymerase beta-subunit-encoding gene (</a:t>
            </a:r>
            <a:r>
              <a:rPr lang="en-GB" sz="1800" i="1" dirty="0" err="1"/>
              <a:t>rpoB</a:t>
            </a:r>
            <a:r>
              <a:rPr lang="en-GB" sz="1800" dirty="0"/>
              <a:t>)</a:t>
            </a:r>
          </a:p>
          <a:p>
            <a:pPr lvl="1">
              <a:lnSpc>
                <a:spcPct val="150000"/>
              </a:lnSpc>
            </a:pPr>
            <a:r>
              <a:rPr lang="en-GB" sz="1800" dirty="0"/>
              <a:t>a subunit of the diphtheria toxin gene (</a:t>
            </a:r>
            <a:r>
              <a:rPr lang="en-GB" sz="1800" i="1" dirty="0"/>
              <a:t>tox</a:t>
            </a:r>
            <a:r>
              <a:rPr lang="en-GB" sz="1800" dirty="0"/>
              <a:t>)</a:t>
            </a:r>
          </a:p>
          <a:p>
            <a:pPr lvl="1">
              <a:lnSpc>
                <a:spcPct val="150000"/>
              </a:lnSpc>
            </a:pPr>
            <a:r>
              <a:rPr lang="en-GB" sz="1800" dirty="0"/>
              <a:t>green fluorescent protein DNA (</a:t>
            </a:r>
            <a:r>
              <a:rPr lang="en-GB" sz="1800" i="1" dirty="0" err="1"/>
              <a:t>gfp</a:t>
            </a:r>
            <a:r>
              <a:rPr lang="en-GB" sz="1800" dirty="0"/>
              <a:t>) as an internal process control</a:t>
            </a:r>
          </a:p>
          <a:p>
            <a:pPr>
              <a:lnSpc>
                <a:spcPct val="150000"/>
              </a:lnSpc>
            </a:pPr>
            <a:r>
              <a:rPr lang="en-GB" sz="1800" dirty="0" err="1">
                <a:solidFill>
                  <a:prstClr val="black"/>
                </a:solidFill>
              </a:rPr>
              <a:t>Elek</a:t>
            </a:r>
            <a:r>
              <a:rPr lang="en-GB" sz="1800" dirty="0">
                <a:solidFill>
                  <a:prstClr val="black"/>
                </a:solidFill>
              </a:rPr>
              <a:t> immunoprecipitation test used to confirm expression of diphtheria toxin in qPCR toxin gene (</a:t>
            </a:r>
            <a:r>
              <a:rPr lang="en-GB" sz="1800" i="1" dirty="0">
                <a:solidFill>
                  <a:prstClr val="black"/>
                </a:solidFill>
              </a:rPr>
              <a:t>tox</a:t>
            </a:r>
            <a:r>
              <a:rPr lang="en-GB" sz="1800" dirty="0">
                <a:solidFill>
                  <a:prstClr val="black"/>
                </a:solidFill>
              </a:rPr>
              <a:t>) positive isolates </a:t>
            </a:r>
          </a:p>
          <a:p>
            <a:endParaRPr lang="en-GB" sz="1800" dirty="0"/>
          </a:p>
        </p:txBody>
      </p:sp>
      <p:sp>
        <p:nvSpPr>
          <p:cNvPr id="6" name="Slide Number Placeholder 5">
            <a:extLst>
              <a:ext uri="{FF2B5EF4-FFF2-40B4-BE49-F238E27FC236}">
                <a16:creationId xmlns:a16="http://schemas.microsoft.com/office/drawing/2014/main" id="{779A9C65-2DFB-48C9-80E0-334A820781DA}"/>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
        <p:nvSpPr>
          <p:cNvPr id="3" name="Footer Placeholder 5">
            <a:extLst>
              <a:ext uri="{FF2B5EF4-FFF2-40B4-BE49-F238E27FC236}">
                <a16:creationId xmlns:a16="http://schemas.microsoft.com/office/drawing/2014/main" id="{5899D803-173D-8301-E961-D44BF224889F}"/>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823112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E826-297B-4822-B078-B0A56A822CBF}"/>
              </a:ext>
            </a:extLst>
          </p:cNvPr>
          <p:cNvSpPr>
            <a:spLocks noGrp="1"/>
          </p:cNvSpPr>
          <p:nvPr>
            <p:ph type="title"/>
          </p:nvPr>
        </p:nvSpPr>
        <p:spPr/>
        <p:txBody>
          <a:bodyPr>
            <a:normAutofit fontScale="90000"/>
          </a:bodyPr>
          <a:lstStyle/>
          <a:p>
            <a:r>
              <a:rPr lang="en-GB" dirty="0"/>
              <a:t>Diphtheria: laboratory investigation</a:t>
            </a:r>
            <a:br>
              <a:rPr lang="en-GB" dirty="0"/>
            </a:br>
            <a:r>
              <a:rPr lang="en-GB" dirty="0"/>
              <a:t>PCR</a:t>
            </a:r>
            <a:br>
              <a:rPr lang="en-GB" dirty="0"/>
            </a:br>
            <a:endParaRPr lang="en-GB" dirty="0"/>
          </a:p>
        </p:txBody>
      </p:sp>
      <p:sp>
        <p:nvSpPr>
          <p:cNvPr id="5" name="Content Placeholder 5">
            <a:extLst>
              <a:ext uri="{FF2B5EF4-FFF2-40B4-BE49-F238E27FC236}">
                <a16:creationId xmlns:a16="http://schemas.microsoft.com/office/drawing/2014/main" id="{200F67A6-6638-44E7-85E7-034B86953570}"/>
              </a:ext>
            </a:extLst>
          </p:cNvPr>
          <p:cNvSpPr txBox="1">
            <a:spLocks/>
          </p:cNvSpPr>
          <p:nvPr/>
        </p:nvSpPr>
        <p:spPr>
          <a:xfrm>
            <a:off x="352885" y="1536788"/>
            <a:ext cx="11123857" cy="4593850"/>
          </a:xfrm>
          <a:prstGeom prst="rect">
            <a:avLst/>
          </a:prstGeom>
        </p:spPr>
        <p:txBody>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600" dirty="0"/>
              <a:t>time to result: 3 to 4 hours after receipt of isolate</a:t>
            </a:r>
          </a:p>
          <a:p>
            <a:pPr>
              <a:lnSpc>
                <a:spcPct val="100000"/>
              </a:lnSpc>
            </a:pPr>
            <a:r>
              <a:rPr lang="en-GB" sz="2600" dirty="0"/>
              <a:t>high diagnostic sensitivity and specificity</a:t>
            </a:r>
          </a:p>
          <a:p>
            <a:pPr marL="0" indent="0">
              <a:lnSpc>
                <a:spcPct val="100000"/>
              </a:lnSpc>
              <a:buFont typeface="Arial" panose="020B0604020202020204" pitchFamily="34" charset="0"/>
              <a:buNone/>
            </a:pPr>
            <a:endParaRPr lang="en-GB" sz="1100" dirty="0"/>
          </a:p>
          <a:p>
            <a:pPr marL="0" indent="0">
              <a:lnSpc>
                <a:spcPct val="100000"/>
              </a:lnSpc>
              <a:spcAft>
                <a:spcPts val="600"/>
              </a:spcAft>
              <a:buFont typeface="Arial" panose="020B0604020202020204" pitchFamily="34" charset="0"/>
              <a:buNone/>
            </a:pPr>
            <a:r>
              <a:rPr lang="en-GB" sz="2600" dirty="0"/>
              <a:t>Limitations:</a:t>
            </a:r>
          </a:p>
          <a:p>
            <a:pPr>
              <a:lnSpc>
                <a:spcPct val="100000"/>
              </a:lnSpc>
              <a:spcAft>
                <a:spcPts val="600"/>
              </a:spcAft>
            </a:pPr>
            <a:r>
              <a:rPr lang="en-GB" sz="2600" dirty="0"/>
              <a:t>inability to distinguish between </a:t>
            </a:r>
            <a:r>
              <a:rPr lang="en-GB" sz="2600" i="1" dirty="0"/>
              <a:t>C. </a:t>
            </a:r>
            <a:r>
              <a:rPr lang="en-GB" sz="2600" i="1" dirty="0" err="1"/>
              <a:t>ulcerans</a:t>
            </a:r>
            <a:r>
              <a:rPr lang="en-GB" sz="2600" i="1" dirty="0"/>
              <a:t> </a:t>
            </a:r>
            <a:r>
              <a:rPr lang="en-GB" sz="2600" dirty="0"/>
              <a:t>and </a:t>
            </a:r>
            <a:r>
              <a:rPr lang="en-GB" sz="2600" i="1" dirty="0"/>
              <a:t>C. pseudotuberculosis </a:t>
            </a:r>
          </a:p>
          <a:p>
            <a:pPr>
              <a:lnSpc>
                <a:spcPct val="100000"/>
              </a:lnSpc>
              <a:spcAft>
                <a:spcPts val="600"/>
              </a:spcAft>
            </a:pPr>
            <a:r>
              <a:rPr lang="en-GB" sz="2600" dirty="0"/>
              <a:t>presence of toxin gene may not always predict toxin expression </a:t>
            </a:r>
          </a:p>
          <a:p>
            <a:pPr>
              <a:lnSpc>
                <a:spcPct val="100000"/>
              </a:lnSpc>
            </a:pPr>
            <a:r>
              <a:rPr lang="en-GB" sz="2600" dirty="0"/>
              <a:t>therefore, confirmation of expression of diphtheria toxin in qPCR tox gene positive isolates is </a:t>
            </a:r>
            <a:r>
              <a:rPr lang="en-GB" sz="2600" dirty="0">
                <a:solidFill>
                  <a:srgbClr val="FF0000"/>
                </a:solidFill>
              </a:rPr>
              <a:t>always</a:t>
            </a:r>
            <a:r>
              <a:rPr lang="en-GB" sz="2600" dirty="0"/>
              <a:t> determined using the phenotypic </a:t>
            </a:r>
            <a:r>
              <a:rPr lang="en-GB" sz="2600" dirty="0" err="1"/>
              <a:t>Elek</a:t>
            </a:r>
            <a:r>
              <a:rPr lang="en-GB" sz="2600" dirty="0"/>
              <a:t> test</a:t>
            </a:r>
          </a:p>
        </p:txBody>
      </p:sp>
      <p:sp>
        <p:nvSpPr>
          <p:cNvPr id="6" name="Slide Number Placeholder 5">
            <a:extLst>
              <a:ext uri="{FF2B5EF4-FFF2-40B4-BE49-F238E27FC236}">
                <a16:creationId xmlns:a16="http://schemas.microsoft.com/office/drawing/2014/main" id="{BFE33CB2-9031-4D97-9113-D0CACDE1D8F7}"/>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
        <p:nvSpPr>
          <p:cNvPr id="3" name="Footer Placeholder 5">
            <a:extLst>
              <a:ext uri="{FF2B5EF4-FFF2-40B4-BE49-F238E27FC236}">
                <a16:creationId xmlns:a16="http://schemas.microsoft.com/office/drawing/2014/main" id="{E011FAEB-FA56-3336-CA9C-D6CAA8992DA0}"/>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3120115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004D7B-A1FB-423E-AD64-BAF60F27A501}"/>
              </a:ext>
            </a:extLst>
          </p:cNvPr>
          <p:cNvSpPr>
            <a:spLocks noGrp="1"/>
          </p:cNvSpPr>
          <p:nvPr>
            <p:ph type="title"/>
          </p:nvPr>
        </p:nvSpPr>
        <p:spPr>
          <a:xfrm>
            <a:off x="311156" y="150409"/>
            <a:ext cx="7279275" cy="972607"/>
          </a:xfrm>
        </p:spPr>
        <p:txBody>
          <a:bodyPr>
            <a:normAutofit fontScale="90000"/>
          </a:bodyPr>
          <a:lstStyle/>
          <a:p>
            <a:r>
              <a:rPr kumimoji="0" lang="en-GB" sz="3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Diphtheria: laboratory investigation</a:t>
            </a:r>
            <a:br>
              <a:rPr kumimoji="0" lang="en-GB" sz="3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br>
            <a:r>
              <a:rPr kumimoji="0" lang="en-GB" sz="3800" b="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Elek</a:t>
            </a:r>
            <a:r>
              <a:rPr kumimoji="0" lang="en-GB" sz="3800"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test</a:t>
            </a:r>
            <a:br>
              <a:rPr kumimoji="0" lang="en-GB" sz="3800" b="0" i="0" u="none" strike="noStrike" kern="1200" cap="none" spc="0" normalizeH="0" baseline="0" noProof="0" dirty="0">
                <a:ln>
                  <a:noFill/>
                </a:ln>
                <a:solidFill>
                  <a:srgbClr val="007C91"/>
                </a:solidFill>
                <a:effectLst/>
                <a:uLnTx/>
                <a:uFillTx/>
                <a:latin typeface="Arial" panose="020B0604020202020204" pitchFamily="34" charset="0"/>
                <a:ea typeface="+mj-ea"/>
                <a:cs typeface="Arial" panose="020B0604020202020204" pitchFamily="34" charset="0"/>
              </a:rPr>
            </a:br>
            <a:endParaRPr lang="en-GB" dirty="0"/>
          </a:p>
        </p:txBody>
      </p:sp>
      <p:sp>
        <p:nvSpPr>
          <p:cNvPr id="5" name="Content Placeholder 4">
            <a:extLst>
              <a:ext uri="{FF2B5EF4-FFF2-40B4-BE49-F238E27FC236}">
                <a16:creationId xmlns:a16="http://schemas.microsoft.com/office/drawing/2014/main" id="{41EBD339-DAD0-4ED6-A18B-08D4EBF0B621}"/>
              </a:ext>
            </a:extLst>
          </p:cNvPr>
          <p:cNvSpPr>
            <a:spLocks noGrp="1"/>
          </p:cNvSpPr>
          <p:nvPr>
            <p:ph idx="1"/>
          </p:nvPr>
        </p:nvSpPr>
        <p:spPr>
          <a:xfrm>
            <a:off x="379562" y="1604530"/>
            <a:ext cx="10740566" cy="4484216"/>
          </a:xfrm>
        </p:spPr>
        <p:txBody>
          <a:bodyPr>
            <a:normAutofit lnSpcReduction="10000"/>
          </a:bodyPr>
          <a:lstStyle/>
          <a:p>
            <a:pPr marL="0" indent="0">
              <a:buNone/>
            </a:pPr>
            <a:r>
              <a:rPr lang="en-GB" dirty="0"/>
              <a:t>Conventional </a:t>
            </a:r>
            <a:r>
              <a:rPr lang="en-GB" dirty="0" err="1"/>
              <a:t>Elek</a:t>
            </a:r>
            <a:r>
              <a:rPr lang="en-GB" dirty="0"/>
              <a:t> test</a:t>
            </a:r>
          </a:p>
          <a:p>
            <a:pPr marL="363538" indent="-363538"/>
            <a:r>
              <a:rPr lang="en-GB" dirty="0"/>
              <a:t>large standard petri dish size (9 cm)</a:t>
            </a:r>
          </a:p>
          <a:p>
            <a:pPr marL="363538" indent="-363538"/>
            <a:r>
              <a:rPr lang="en-GB" dirty="0"/>
              <a:t>time to result 48 hours</a:t>
            </a:r>
          </a:p>
          <a:p>
            <a:pPr marL="363538" indent="-363538"/>
            <a:r>
              <a:rPr lang="en-GB" dirty="0"/>
              <a:t>nonspecific lines of precipitation</a:t>
            </a:r>
          </a:p>
          <a:p>
            <a:endParaRPr lang="en-GB" dirty="0"/>
          </a:p>
          <a:p>
            <a:pPr marL="0" indent="0">
              <a:buNone/>
            </a:pPr>
            <a:r>
              <a:rPr lang="en-GB" dirty="0"/>
              <a:t>‘Modified’ </a:t>
            </a:r>
            <a:r>
              <a:rPr lang="en-GB" dirty="0" err="1"/>
              <a:t>Elek</a:t>
            </a:r>
            <a:r>
              <a:rPr lang="en-GB" dirty="0"/>
              <a:t> test</a:t>
            </a:r>
          </a:p>
          <a:p>
            <a:pPr marL="363538" indent="-363538"/>
            <a:r>
              <a:rPr lang="en-GB" dirty="0"/>
              <a:t>small petri dish (4.5 cm)</a:t>
            </a:r>
          </a:p>
          <a:p>
            <a:pPr marL="363538" indent="-363538"/>
            <a:r>
              <a:rPr lang="en-GB" dirty="0"/>
              <a:t>reduced amounts of anti-toxin used</a:t>
            </a:r>
          </a:p>
          <a:p>
            <a:pPr marL="363538" indent="-363538"/>
            <a:r>
              <a:rPr lang="en-GB" dirty="0"/>
              <a:t>time to result 24 hours (usually) </a:t>
            </a:r>
          </a:p>
          <a:p>
            <a:pPr marL="363538" indent="-363538"/>
            <a:r>
              <a:rPr lang="en-GB" dirty="0"/>
              <a:t>easier to read</a:t>
            </a:r>
          </a:p>
        </p:txBody>
      </p:sp>
      <p:sp>
        <p:nvSpPr>
          <p:cNvPr id="9" name="Title 1">
            <a:extLst>
              <a:ext uri="{FF2B5EF4-FFF2-40B4-BE49-F238E27FC236}">
                <a16:creationId xmlns:a16="http://schemas.microsoft.com/office/drawing/2014/main" id="{D3B84B86-A088-4B14-A679-1DA978F65BBF}"/>
              </a:ext>
            </a:extLst>
          </p:cNvPr>
          <p:cNvSpPr txBox="1">
            <a:spLocks/>
          </p:cNvSpPr>
          <p:nvPr/>
        </p:nvSpPr>
        <p:spPr>
          <a:xfrm>
            <a:off x="660403" y="1927570"/>
            <a:ext cx="10080172" cy="119861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800" b="0" i="0" u="none" strike="noStrike" kern="1200" cap="none" spc="0" normalizeH="0" baseline="0" noProof="0" dirty="0">
              <a:ln>
                <a:noFill/>
              </a:ln>
              <a:solidFill>
                <a:srgbClr val="007C91"/>
              </a:solidFill>
              <a:effectLst/>
              <a:uLnTx/>
              <a:uFillTx/>
              <a:latin typeface="Arial" panose="020B0604020202020204" pitchFamily="34" charset="0"/>
              <a:ea typeface="+mj-ea"/>
              <a:cs typeface="Arial" panose="020B0604020202020204" pitchFamily="34" charset="0"/>
            </a:endParaRPr>
          </a:p>
        </p:txBody>
      </p:sp>
      <p:sp>
        <p:nvSpPr>
          <p:cNvPr id="8" name="Slide Number Placeholder 7">
            <a:extLst>
              <a:ext uri="{FF2B5EF4-FFF2-40B4-BE49-F238E27FC236}">
                <a16:creationId xmlns:a16="http://schemas.microsoft.com/office/drawing/2014/main" id="{19750204-3474-41DF-B852-2E2E90C2F2EC}"/>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pic>
        <p:nvPicPr>
          <p:cNvPr id="4" name="Picture 3">
            <a:extLst>
              <a:ext uri="{FF2B5EF4-FFF2-40B4-BE49-F238E27FC236}">
                <a16:creationId xmlns:a16="http://schemas.microsoft.com/office/drawing/2014/main" id="{DAFA5B8D-2F34-5A78-5457-5766A31DD4D0}"/>
              </a:ext>
            </a:extLst>
          </p:cNvPr>
          <p:cNvPicPr>
            <a:picLocks noChangeAspect="1"/>
          </p:cNvPicPr>
          <p:nvPr/>
        </p:nvPicPr>
        <p:blipFill>
          <a:blip r:embed="rId2"/>
          <a:stretch>
            <a:fillRect/>
          </a:stretch>
        </p:blipFill>
        <p:spPr>
          <a:xfrm>
            <a:off x="8369092" y="1604530"/>
            <a:ext cx="2236381" cy="4627377"/>
          </a:xfrm>
          <a:prstGeom prst="rect">
            <a:avLst/>
          </a:prstGeom>
        </p:spPr>
      </p:pic>
      <p:sp>
        <p:nvSpPr>
          <p:cNvPr id="2" name="Footer Placeholder 5">
            <a:extLst>
              <a:ext uri="{FF2B5EF4-FFF2-40B4-BE49-F238E27FC236}">
                <a16:creationId xmlns:a16="http://schemas.microsoft.com/office/drawing/2014/main" id="{7CFD9490-EA72-C1CB-44CC-7E4C00BFFE16}"/>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327037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E4EDF7-D7D3-8574-8312-7BB0C9890101}"/>
              </a:ext>
            </a:extLst>
          </p:cNvPr>
          <p:cNvPicPr>
            <a:picLocks noChangeAspect="1"/>
          </p:cNvPicPr>
          <p:nvPr/>
        </p:nvPicPr>
        <p:blipFill>
          <a:blip r:embed="rId3"/>
          <a:stretch>
            <a:fillRect/>
          </a:stretch>
        </p:blipFill>
        <p:spPr>
          <a:xfrm>
            <a:off x="4294275" y="2008007"/>
            <a:ext cx="4177549" cy="3404585"/>
          </a:xfrm>
          <a:prstGeom prst="rect">
            <a:avLst/>
          </a:prstGeom>
        </p:spPr>
      </p:pic>
      <p:sp>
        <p:nvSpPr>
          <p:cNvPr id="18" name="Rectangle 9">
            <a:extLst>
              <a:ext uri="{FF2B5EF4-FFF2-40B4-BE49-F238E27FC236}">
                <a16:creationId xmlns:a16="http://schemas.microsoft.com/office/drawing/2014/main" id="{B96FB972-0039-45C2-8BFC-0324DD3C5A63}"/>
              </a:ext>
            </a:extLst>
          </p:cNvPr>
          <p:cNvSpPr>
            <a:spLocks noGrp="1" noChangeArrowheads="1"/>
          </p:cNvSpPr>
          <p:nvPr>
            <p:ph type="title"/>
          </p:nvPr>
        </p:nvSpPr>
        <p:spPr>
          <a:xfrm>
            <a:off x="278251" y="400807"/>
            <a:ext cx="4439221" cy="719035"/>
          </a:xfrm>
          <a:noFill/>
        </p:spPr>
        <p:txBody>
          <a:bodyPr/>
          <a:lstStyle/>
          <a:p>
            <a:pPr eaLnBrk="1" hangingPunct="1"/>
            <a:r>
              <a:rPr lang="en-GB" altLang="en-US" dirty="0"/>
              <a:t>Modified </a:t>
            </a:r>
            <a:r>
              <a:rPr lang="en-GB" altLang="en-US" dirty="0" err="1"/>
              <a:t>Elek</a:t>
            </a:r>
            <a:r>
              <a:rPr lang="en-GB" altLang="en-US" dirty="0"/>
              <a:t> Test</a:t>
            </a:r>
          </a:p>
        </p:txBody>
      </p:sp>
      <p:sp>
        <p:nvSpPr>
          <p:cNvPr id="7" name="TextBox 6">
            <a:extLst>
              <a:ext uri="{FF2B5EF4-FFF2-40B4-BE49-F238E27FC236}">
                <a16:creationId xmlns:a16="http://schemas.microsoft.com/office/drawing/2014/main" id="{97BED67A-7466-4F8A-BC52-C2F698DCCACD}"/>
              </a:ext>
            </a:extLst>
          </p:cNvPr>
          <p:cNvSpPr txBox="1"/>
          <p:nvPr/>
        </p:nvSpPr>
        <p:spPr>
          <a:xfrm>
            <a:off x="824154" y="3318700"/>
            <a:ext cx="37201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C. </a:t>
            </a:r>
            <a:r>
              <a:rPr kumimoji="0" lang="en-GB" sz="2000" b="1" i="1" u="none" strike="noStrike" kern="1200" cap="none" spc="0" normalizeH="0" baseline="0" noProof="0" dirty="0" err="1">
                <a:ln>
                  <a:noFill/>
                </a:ln>
                <a:solidFill>
                  <a:srgbClr val="5B9BD5">
                    <a:lumMod val="50000"/>
                  </a:srgbClr>
                </a:solidFill>
                <a:effectLst/>
                <a:uLnTx/>
                <a:uFillTx/>
                <a:latin typeface="Calibri" panose="020F0502020204030204"/>
                <a:ea typeface="+mn-ea"/>
                <a:cs typeface="+mn-cs"/>
              </a:rPr>
              <a:t>diphtheriae</a:t>
            </a: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toxin negative</a:t>
            </a:r>
          </a:p>
        </p:txBody>
      </p:sp>
      <p:sp>
        <p:nvSpPr>
          <p:cNvPr id="11" name="TextBox 10">
            <a:extLst>
              <a:ext uri="{FF2B5EF4-FFF2-40B4-BE49-F238E27FC236}">
                <a16:creationId xmlns:a16="http://schemas.microsoft.com/office/drawing/2014/main" id="{13CED056-1927-4236-AE35-CC8B8A00976C}"/>
              </a:ext>
            </a:extLst>
          </p:cNvPr>
          <p:cNvSpPr txBox="1"/>
          <p:nvPr/>
        </p:nvSpPr>
        <p:spPr>
          <a:xfrm>
            <a:off x="7497153" y="5803065"/>
            <a:ext cx="37201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C. </a:t>
            </a:r>
            <a:r>
              <a:rPr kumimoji="0" lang="en-GB" sz="2000" b="1" i="1" u="none" strike="noStrike" kern="1200" cap="none" spc="0" normalizeH="0" baseline="0" noProof="0" dirty="0" err="1">
                <a:ln>
                  <a:noFill/>
                </a:ln>
                <a:solidFill>
                  <a:srgbClr val="5B9BD5">
                    <a:lumMod val="50000"/>
                  </a:srgbClr>
                </a:solidFill>
                <a:effectLst/>
                <a:uLnTx/>
                <a:uFillTx/>
                <a:latin typeface="Calibri" panose="020F0502020204030204"/>
                <a:ea typeface="+mn-ea"/>
                <a:cs typeface="+mn-cs"/>
              </a:rPr>
              <a:t>diphtheriae</a:t>
            </a: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strong</a:t>
            </a: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positive</a:t>
            </a:r>
          </a:p>
        </p:txBody>
      </p:sp>
      <p:sp>
        <p:nvSpPr>
          <p:cNvPr id="12" name="TextBox 11">
            <a:extLst>
              <a:ext uri="{FF2B5EF4-FFF2-40B4-BE49-F238E27FC236}">
                <a16:creationId xmlns:a16="http://schemas.microsoft.com/office/drawing/2014/main" id="{F9AA0419-AD64-4C59-B729-F795FA6F1E82}"/>
              </a:ext>
            </a:extLst>
          </p:cNvPr>
          <p:cNvSpPr txBox="1"/>
          <p:nvPr/>
        </p:nvSpPr>
        <p:spPr>
          <a:xfrm>
            <a:off x="6779522" y="1589879"/>
            <a:ext cx="37201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C. </a:t>
            </a:r>
            <a:r>
              <a:rPr kumimoji="0" lang="en-GB" sz="2000" b="1" i="1" u="none" strike="noStrike" kern="1200" cap="none" spc="0" normalizeH="0" baseline="0" noProof="0" dirty="0" err="1">
                <a:ln>
                  <a:noFill/>
                </a:ln>
                <a:solidFill>
                  <a:srgbClr val="5B9BD5">
                    <a:lumMod val="50000"/>
                  </a:srgbClr>
                </a:solidFill>
                <a:effectLst/>
                <a:uLnTx/>
                <a:uFillTx/>
                <a:latin typeface="Calibri" panose="020F0502020204030204"/>
                <a:ea typeface="+mn-ea"/>
                <a:cs typeface="+mn-cs"/>
              </a:rPr>
              <a:t>diphtheriae</a:t>
            </a: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strong</a:t>
            </a: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positive</a:t>
            </a:r>
          </a:p>
        </p:txBody>
      </p:sp>
      <p:sp>
        <p:nvSpPr>
          <p:cNvPr id="13" name="TextBox 12">
            <a:extLst>
              <a:ext uri="{FF2B5EF4-FFF2-40B4-BE49-F238E27FC236}">
                <a16:creationId xmlns:a16="http://schemas.microsoft.com/office/drawing/2014/main" id="{C3AB9EB6-A859-4086-9D31-9B8C2B9B799F}"/>
              </a:ext>
            </a:extLst>
          </p:cNvPr>
          <p:cNvSpPr txBox="1"/>
          <p:nvPr/>
        </p:nvSpPr>
        <p:spPr>
          <a:xfrm>
            <a:off x="8471825" y="3362550"/>
            <a:ext cx="37201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C. </a:t>
            </a:r>
            <a:r>
              <a:rPr kumimoji="0" lang="en-GB" sz="2000" b="1" i="1" u="none" strike="noStrike" kern="1200" cap="none" spc="0" normalizeH="0" baseline="0" noProof="0" dirty="0" err="1">
                <a:ln>
                  <a:noFill/>
                </a:ln>
                <a:solidFill>
                  <a:srgbClr val="5B9BD5">
                    <a:lumMod val="50000"/>
                  </a:srgbClr>
                </a:solidFill>
                <a:effectLst/>
                <a:uLnTx/>
                <a:uFillTx/>
                <a:latin typeface="Calibri" panose="020F0502020204030204"/>
                <a:ea typeface="+mn-ea"/>
                <a:cs typeface="+mn-cs"/>
              </a:rPr>
              <a:t>diphtheriae</a:t>
            </a: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weak</a:t>
            </a:r>
            <a:r>
              <a:rPr kumimoji="0" lang="en-GB"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positive</a:t>
            </a:r>
          </a:p>
        </p:txBody>
      </p:sp>
      <p:sp>
        <p:nvSpPr>
          <p:cNvPr id="14" name="TextBox 13">
            <a:extLst>
              <a:ext uri="{FF2B5EF4-FFF2-40B4-BE49-F238E27FC236}">
                <a16:creationId xmlns:a16="http://schemas.microsoft.com/office/drawing/2014/main" id="{580A34A6-719B-43C5-989C-67FCED09411B}"/>
              </a:ext>
            </a:extLst>
          </p:cNvPr>
          <p:cNvSpPr txBox="1"/>
          <p:nvPr/>
        </p:nvSpPr>
        <p:spPr>
          <a:xfrm>
            <a:off x="4386826" y="1322270"/>
            <a:ext cx="6760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TEST</a:t>
            </a:r>
          </a:p>
        </p:txBody>
      </p:sp>
      <p:sp>
        <p:nvSpPr>
          <p:cNvPr id="15" name="TextBox 14">
            <a:extLst>
              <a:ext uri="{FF2B5EF4-FFF2-40B4-BE49-F238E27FC236}">
                <a16:creationId xmlns:a16="http://schemas.microsoft.com/office/drawing/2014/main" id="{87E3CEF1-44E4-4197-90CC-CBA16A9E9706}"/>
              </a:ext>
            </a:extLst>
          </p:cNvPr>
          <p:cNvSpPr txBox="1"/>
          <p:nvPr/>
        </p:nvSpPr>
        <p:spPr>
          <a:xfrm>
            <a:off x="3553449" y="6001338"/>
            <a:ext cx="6740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TEST</a:t>
            </a:r>
          </a:p>
        </p:txBody>
      </p:sp>
      <p:sp>
        <p:nvSpPr>
          <p:cNvPr id="16" name="Arrow: Right 15">
            <a:extLst>
              <a:ext uri="{FF2B5EF4-FFF2-40B4-BE49-F238E27FC236}">
                <a16:creationId xmlns:a16="http://schemas.microsoft.com/office/drawing/2014/main" id="{F1CC7DCF-D17B-45C5-B237-E5B4A5220856}"/>
              </a:ext>
            </a:extLst>
          </p:cNvPr>
          <p:cNvSpPr/>
          <p:nvPr/>
        </p:nvSpPr>
        <p:spPr>
          <a:xfrm rot="3157075">
            <a:off x="4693589" y="2148736"/>
            <a:ext cx="1455153" cy="277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61FC201C-51D3-470F-A219-FB23170C6E06}"/>
              </a:ext>
            </a:extLst>
          </p:cNvPr>
          <p:cNvSpPr/>
          <p:nvPr/>
        </p:nvSpPr>
        <p:spPr>
          <a:xfrm rot="19050534">
            <a:off x="3658048" y="4947067"/>
            <a:ext cx="2614794" cy="251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D0CDAF5-C49A-4E54-9D73-87D542940FF7}"/>
              </a:ext>
            </a:extLst>
          </p:cNvPr>
          <p:cNvSpPr txBox="1"/>
          <p:nvPr/>
        </p:nvSpPr>
        <p:spPr>
          <a:xfrm>
            <a:off x="331451" y="1502828"/>
            <a:ext cx="3508368" cy="1631216"/>
          </a:xfrm>
          <a:prstGeom prst="rect">
            <a:avLst/>
          </a:prstGeom>
          <a:noFill/>
          <a:ln w="25400">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TEST strain = positive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Immunoprecipitation line forms where diphtheria anti-toxin from disc meets diphtheria toxin from organism  </a:t>
            </a:r>
          </a:p>
        </p:txBody>
      </p:sp>
      <p:sp>
        <p:nvSpPr>
          <p:cNvPr id="3" name="Slide Number Placeholder 2">
            <a:extLst>
              <a:ext uri="{FF2B5EF4-FFF2-40B4-BE49-F238E27FC236}">
                <a16:creationId xmlns:a16="http://schemas.microsoft.com/office/drawing/2014/main" id="{7DCD3545-D558-492D-B64D-8D613DE236DA}"/>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
        <p:nvSpPr>
          <p:cNvPr id="5" name="Footer Placeholder 5">
            <a:extLst>
              <a:ext uri="{FF2B5EF4-FFF2-40B4-BE49-F238E27FC236}">
                <a16:creationId xmlns:a16="http://schemas.microsoft.com/office/drawing/2014/main" id="{03BB9946-7C5C-D3C2-E847-A92EBBFD16A2}"/>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337509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2CAF-F0A6-470E-9792-FB1EA34B28E0}"/>
              </a:ext>
            </a:extLst>
          </p:cNvPr>
          <p:cNvSpPr>
            <a:spLocks noGrp="1"/>
          </p:cNvSpPr>
          <p:nvPr>
            <p:ph type="title"/>
          </p:nvPr>
        </p:nvSpPr>
        <p:spPr>
          <a:xfrm>
            <a:off x="330206" y="387237"/>
            <a:ext cx="10185394" cy="662248"/>
          </a:xfrm>
        </p:spPr>
        <p:txBody>
          <a:bodyPr>
            <a:normAutofit fontScale="90000"/>
          </a:bodyPr>
          <a:lstStyle/>
          <a:p>
            <a:r>
              <a:rPr lang="en-GB" dirty="0"/>
              <a:t>Non-toxigenic toxin-gene bearing bacteria (NTTB)</a:t>
            </a:r>
          </a:p>
        </p:txBody>
      </p:sp>
      <p:sp>
        <p:nvSpPr>
          <p:cNvPr id="3" name="Content Placeholder 2">
            <a:extLst>
              <a:ext uri="{FF2B5EF4-FFF2-40B4-BE49-F238E27FC236}">
                <a16:creationId xmlns:a16="http://schemas.microsoft.com/office/drawing/2014/main" id="{12B8A7A4-D4C5-4472-920B-67EC7F5A71B8}"/>
              </a:ext>
            </a:extLst>
          </p:cNvPr>
          <p:cNvSpPr>
            <a:spLocks noGrp="1"/>
          </p:cNvSpPr>
          <p:nvPr>
            <p:ph idx="1"/>
          </p:nvPr>
        </p:nvSpPr>
        <p:spPr>
          <a:xfrm>
            <a:off x="330205" y="1598179"/>
            <a:ext cx="11123857" cy="4351338"/>
          </a:xfrm>
        </p:spPr>
        <p:txBody>
          <a:bodyPr>
            <a:noAutofit/>
          </a:bodyPr>
          <a:lstStyle/>
          <a:p>
            <a:pPr marL="363538" indent="-363538">
              <a:lnSpc>
                <a:spcPct val="100000"/>
              </a:lnSpc>
            </a:pPr>
            <a:r>
              <a:rPr lang="en-GB" sz="2200" dirty="0"/>
              <a:t>qPCR tox gene </a:t>
            </a:r>
            <a:r>
              <a:rPr lang="en-GB" sz="2200" b="1" dirty="0"/>
              <a:t>positive</a:t>
            </a:r>
            <a:r>
              <a:rPr lang="en-GB" sz="2200" dirty="0"/>
              <a:t>; </a:t>
            </a:r>
            <a:r>
              <a:rPr lang="en-GB" sz="2200" dirty="0" err="1"/>
              <a:t>Elek</a:t>
            </a:r>
            <a:r>
              <a:rPr lang="en-GB" sz="2200" dirty="0"/>
              <a:t> </a:t>
            </a:r>
            <a:r>
              <a:rPr lang="en-GB" sz="2200" b="1" dirty="0"/>
              <a:t>negative</a:t>
            </a:r>
          </a:p>
          <a:p>
            <a:pPr marL="363538" indent="-363538">
              <a:lnSpc>
                <a:spcPct val="100000"/>
              </a:lnSpc>
            </a:pPr>
            <a:r>
              <a:rPr lang="en-GB" sz="2200" dirty="0"/>
              <a:t>most have mutations in coding region of diphtheria toxin gene</a:t>
            </a:r>
          </a:p>
          <a:p>
            <a:pPr marL="363538" indent="-363538">
              <a:lnSpc>
                <a:spcPct val="100000"/>
              </a:lnSpc>
            </a:pPr>
            <a:r>
              <a:rPr lang="en-GB" sz="2200" dirty="0"/>
              <a:t>NTTB do not express diphtheria toxin</a:t>
            </a:r>
          </a:p>
          <a:p>
            <a:pPr marL="363538" indent="-363538">
              <a:lnSpc>
                <a:spcPct val="100000"/>
              </a:lnSpc>
            </a:pPr>
            <a:r>
              <a:rPr lang="en-GB" sz="2200" dirty="0"/>
              <a:t>NTTB in UK sporadic cases </a:t>
            </a:r>
          </a:p>
          <a:p>
            <a:pPr marL="363538" indent="-363538">
              <a:lnSpc>
                <a:spcPct val="100000"/>
              </a:lnSpc>
            </a:pPr>
            <a:r>
              <a:rPr lang="en-GB" sz="2200" dirty="0"/>
              <a:t>cluster in hospital setting (skin clinic in a London hospital) 2014</a:t>
            </a:r>
          </a:p>
          <a:p>
            <a:pPr marL="363538" indent="-363538">
              <a:lnSpc>
                <a:spcPct val="100000"/>
              </a:lnSpc>
            </a:pPr>
            <a:r>
              <a:rPr lang="en-GB" sz="2200" dirty="0"/>
              <a:t>investigation of a cluster with transmission of NTTB over a 7-year period reassures us there is no evidence of reversion to diphtheria toxin expression</a:t>
            </a:r>
          </a:p>
          <a:p>
            <a:pPr marL="363538" indent="-363538">
              <a:lnSpc>
                <a:spcPct val="100000"/>
              </a:lnSpc>
            </a:pPr>
            <a:r>
              <a:rPr lang="en-GB" sz="2200" dirty="0"/>
              <a:t>now considered highly unlikely NTTB will gain the ability to become toxigenic</a:t>
            </a:r>
          </a:p>
          <a:p>
            <a:pPr marL="363538" indent="-363538">
              <a:lnSpc>
                <a:spcPct val="100000"/>
              </a:lnSpc>
            </a:pPr>
            <a:r>
              <a:rPr lang="en-GB" sz="2200" dirty="0">
                <a:solidFill>
                  <a:srgbClr val="FF0000"/>
                </a:solidFill>
              </a:rPr>
              <a:t>no public health action is required for individuals with non-toxigenic strains or NTTB </a:t>
            </a:r>
            <a:r>
              <a:rPr lang="en-GB" sz="2200" i="1" dirty="0">
                <a:solidFill>
                  <a:srgbClr val="FF0000"/>
                </a:solidFill>
              </a:rPr>
              <a:t>C. diphtheriae </a:t>
            </a:r>
            <a:r>
              <a:rPr lang="en-GB" sz="2200" dirty="0">
                <a:solidFill>
                  <a:srgbClr val="FF0000"/>
                </a:solidFill>
              </a:rPr>
              <a:t>or </a:t>
            </a:r>
            <a:r>
              <a:rPr lang="en-GB" sz="2200" i="1" dirty="0">
                <a:solidFill>
                  <a:srgbClr val="FF0000"/>
                </a:solidFill>
              </a:rPr>
              <a:t>C. </a:t>
            </a:r>
            <a:r>
              <a:rPr lang="en-GB" sz="2200" i="1" dirty="0" err="1">
                <a:solidFill>
                  <a:srgbClr val="FF0000"/>
                </a:solidFill>
              </a:rPr>
              <a:t>ulcerans</a:t>
            </a:r>
            <a:endParaRPr lang="en-GB" sz="2200" i="1" dirty="0">
              <a:solidFill>
                <a:srgbClr val="FF0000"/>
              </a:solidFill>
            </a:endParaRPr>
          </a:p>
        </p:txBody>
      </p:sp>
      <p:sp>
        <p:nvSpPr>
          <p:cNvPr id="6" name="Slide Number Placeholder 5">
            <a:extLst>
              <a:ext uri="{FF2B5EF4-FFF2-40B4-BE49-F238E27FC236}">
                <a16:creationId xmlns:a16="http://schemas.microsoft.com/office/drawing/2014/main" id="{01CC9AFF-B478-4C8E-A250-E712BB1ED8D7}"/>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
        <p:nvSpPr>
          <p:cNvPr id="4" name="Footer Placeholder 5">
            <a:extLst>
              <a:ext uri="{FF2B5EF4-FFF2-40B4-BE49-F238E27FC236}">
                <a16:creationId xmlns:a16="http://schemas.microsoft.com/office/drawing/2014/main" id="{135C9EB6-F609-3BE9-215F-B4DFA94B39F5}"/>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1813273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2E06-8639-4D78-9890-95183C2E9FE0}"/>
              </a:ext>
            </a:extLst>
          </p:cNvPr>
          <p:cNvSpPr>
            <a:spLocks noGrp="1"/>
          </p:cNvSpPr>
          <p:nvPr>
            <p:ph type="title"/>
          </p:nvPr>
        </p:nvSpPr>
        <p:spPr>
          <a:xfrm>
            <a:off x="330206" y="324890"/>
            <a:ext cx="9385294" cy="724593"/>
          </a:xfrm>
        </p:spPr>
        <p:txBody>
          <a:bodyPr>
            <a:normAutofit/>
          </a:bodyPr>
          <a:lstStyle/>
          <a:p>
            <a:r>
              <a:rPr lang="en-GB" dirty="0"/>
              <a:t>Diphtheria Reference laboratory service</a:t>
            </a:r>
          </a:p>
        </p:txBody>
      </p:sp>
      <p:sp>
        <p:nvSpPr>
          <p:cNvPr id="3" name="Content Placeholder 2">
            <a:extLst>
              <a:ext uri="{FF2B5EF4-FFF2-40B4-BE49-F238E27FC236}">
                <a16:creationId xmlns:a16="http://schemas.microsoft.com/office/drawing/2014/main" id="{CF47C851-0553-4B1D-B73A-2D406BADBE94}"/>
              </a:ext>
            </a:extLst>
          </p:cNvPr>
          <p:cNvSpPr>
            <a:spLocks noGrp="1"/>
          </p:cNvSpPr>
          <p:nvPr>
            <p:ph idx="1"/>
          </p:nvPr>
        </p:nvSpPr>
        <p:spPr>
          <a:xfrm>
            <a:off x="330206" y="1465119"/>
            <a:ext cx="9530768" cy="5056859"/>
          </a:xfrm>
        </p:spPr>
        <p:txBody>
          <a:bodyPr>
            <a:noAutofit/>
          </a:bodyPr>
          <a:lstStyle/>
          <a:p>
            <a:pPr marL="0" indent="0">
              <a:lnSpc>
                <a:spcPct val="100000"/>
              </a:lnSpc>
              <a:spcBef>
                <a:spcPts val="600"/>
              </a:spcBef>
              <a:buNone/>
            </a:pPr>
            <a:r>
              <a:rPr lang="en-GB" sz="2200" b="1" dirty="0"/>
              <a:t>What the reference laboratory expects:</a:t>
            </a:r>
          </a:p>
          <a:p>
            <a:pPr marL="0" indent="0">
              <a:lnSpc>
                <a:spcPct val="100000"/>
              </a:lnSpc>
              <a:spcBef>
                <a:spcPts val="600"/>
              </a:spcBef>
              <a:buNone/>
            </a:pPr>
            <a:r>
              <a:rPr lang="en-GB" sz="2200" dirty="0"/>
              <a:t>Pure cultures of isolates on slopes submitted with the R3 request form </a:t>
            </a:r>
            <a:r>
              <a:rPr lang="en-GB" sz="1600" dirty="0">
                <a:hlinkClick r:id="rId2"/>
              </a:rPr>
              <a:t>Vaccine preventable bacteria section request form - GOV.UK (www.gov.uk)</a:t>
            </a:r>
            <a:endParaRPr lang="en-GB" sz="2200" dirty="0"/>
          </a:p>
          <a:p>
            <a:pPr marL="0" indent="0">
              <a:lnSpc>
                <a:spcPct val="100000"/>
              </a:lnSpc>
              <a:spcBef>
                <a:spcPts val="600"/>
              </a:spcBef>
              <a:buNone/>
            </a:pPr>
            <a:r>
              <a:rPr lang="en-GB" sz="2200" dirty="0"/>
              <a:t>with provisional identification of:</a:t>
            </a:r>
          </a:p>
          <a:p>
            <a:pPr marL="363538" indent="-363538">
              <a:lnSpc>
                <a:spcPct val="100000"/>
              </a:lnSpc>
              <a:spcBef>
                <a:spcPts val="600"/>
              </a:spcBef>
            </a:pPr>
            <a:r>
              <a:rPr lang="en-GB" sz="2200" i="1" dirty="0"/>
              <a:t>C. diphtheriae</a:t>
            </a:r>
          </a:p>
          <a:p>
            <a:pPr marL="363538" indent="-363538">
              <a:lnSpc>
                <a:spcPct val="100000"/>
              </a:lnSpc>
              <a:spcBef>
                <a:spcPts val="600"/>
              </a:spcBef>
            </a:pPr>
            <a:r>
              <a:rPr lang="en-GB" sz="2200" i="1" dirty="0"/>
              <a:t>C. </a:t>
            </a:r>
            <a:r>
              <a:rPr lang="en-GB" sz="2200" i="1" dirty="0" err="1"/>
              <a:t>ulcerans</a:t>
            </a:r>
            <a:endParaRPr lang="en-GB" sz="2200" i="1" dirty="0"/>
          </a:p>
          <a:p>
            <a:pPr marL="363538" indent="-363538">
              <a:lnSpc>
                <a:spcPct val="100000"/>
              </a:lnSpc>
              <a:spcBef>
                <a:spcPts val="600"/>
              </a:spcBef>
            </a:pPr>
            <a:r>
              <a:rPr lang="en-GB" sz="2200" i="1" dirty="0"/>
              <a:t>C. pseudotuberculosis</a:t>
            </a:r>
          </a:p>
          <a:p>
            <a:pPr marL="0" indent="0">
              <a:lnSpc>
                <a:spcPct val="100000"/>
              </a:lnSpc>
              <a:spcBef>
                <a:spcPts val="600"/>
              </a:spcBef>
              <a:buNone/>
            </a:pPr>
            <a:endParaRPr lang="en-GB" sz="1050" i="1" dirty="0"/>
          </a:p>
          <a:p>
            <a:pPr marL="0" indent="0">
              <a:lnSpc>
                <a:spcPct val="100000"/>
              </a:lnSpc>
              <a:spcBef>
                <a:spcPts val="600"/>
              </a:spcBef>
              <a:buNone/>
            </a:pPr>
            <a:r>
              <a:rPr lang="en-GB" sz="2200" b="1" dirty="0"/>
              <a:t>What the reference laboratory likes to know:</a:t>
            </a:r>
          </a:p>
          <a:p>
            <a:pPr marL="0" indent="0">
              <a:lnSpc>
                <a:spcPct val="100000"/>
              </a:lnSpc>
              <a:spcBef>
                <a:spcPts val="600"/>
              </a:spcBef>
              <a:buNone/>
            </a:pPr>
            <a:r>
              <a:rPr lang="en-GB" sz="2200" dirty="0"/>
              <a:t>Method of identification (and score for MALDI-</a:t>
            </a:r>
            <a:r>
              <a:rPr lang="en-GB" sz="2200" dirty="0" err="1"/>
              <a:t>ToF</a:t>
            </a:r>
            <a:r>
              <a:rPr lang="en-GB" sz="2200" dirty="0"/>
              <a:t>)</a:t>
            </a:r>
          </a:p>
          <a:p>
            <a:pPr marL="363538" indent="-363538">
              <a:lnSpc>
                <a:spcPct val="100000"/>
              </a:lnSpc>
              <a:spcBef>
                <a:spcPts val="600"/>
              </a:spcBef>
            </a:pPr>
            <a:r>
              <a:rPr lang="en-GB" sz="2200" dirty="0"/>
              <a:t>Matrix assisted laser desorption ionization time of flight (MALDI-</a:t>
            </a:r>
            <a:r>
              <a:rPr lang="en-GB" sz="2200" dirty="0" err="1"/>
              <a:t>ToF</a:t>
            </a:r>
            <a:r>
              <a:rPr lang="en-GB" sz="2200" dirty="0"/>
              <a:t>)</a:t>
            </a:r>
          </a:p>
          <a:p>
            <a:pPr marL="363538" indent="-363538">
              <a:lnSpc>
                <a:spcPct val="100000"/>
              </a:lnSpc>
              <a:spcBef>
                <a:spcPts val="600"/>
              </a:spcBef>
            </a:pPr>
            <a:r>
              <a:rPr lang="en-GB" sz="2200" dirty="0"/>
              <a:t>API </a:t>
            </a:r>
            <a:r>
              <a:rPr lang="en-GB" sz="2200" dirty="0" err="1"/>
              <a:t>Coryne</a:t>
            </a:r>
            <a:r>
              <a:rPr lang="en-GB" sz="2200" dirty="0"/>
              <a:t> (</a:t>
            </a:r>
            <a:r>
              <a:rPr lang="en-GB" sz="2200" dirty="0" err="1"/>
              <a:t>BioMèrieux</a:t>
            </a:r>
            <a:r>
              <a:rPr lang="en-GB" sz="2200" dirty="0"/>
              <a:t>)</a:t>
            </a:r>
          </a:p>
          <a:p>
            <a:pPr marL="363538" indent="-363538">
              <a:lnSpc>
                <a:spcPct val="100000"/>
              </a:lnSpc>
              <a:spcBef>
                <a:spcPts val="600"/>
              </a:spcBef>
            </a:pPr>
            <a:r>
              <a:rPr lang="en-GB" sz="2200" dirty="0"/>
              <a:t>VITEK (</a:t>
            </a:r>
            <a:r>
              <a:rPr lang="en-GB" sz="2200" dirty="0" err="1"/>
              <a:t>BioMèrieux</a:t>
            </a:r>
            <a:r>
              <a:rPr lang="en-GB" sz="2200" dirty="0"/>
              <a:t>)</a:t>
            </a:r>
          </a:p>
        </p:txBody>
      </p:sp>
      <p:sp>
        <p:nvSpPr>
          <p:cNvPr id="6" name="Slide Number Placeholder 5">
            <a:extLst>
              <a:ext uri="{FF2B5EF4-FFF2-40B4-BE49-F238E27FC236}">
                <a16:creationId xmlns:a16="http://schemas.microsoft.com/office/drawing/2014/main" id="{F8A8824B-4DA3-4A1C-9A15-ADD6E591ADD2}"/>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
        <p:nvSpPr>
          <p:cNvPr id="4" name="Footer Placeholder 5">
            <a:extLst>
              <a:ext uri="{FF2B5EF4-FFF2-40B4-BE49-F238E27FC236}">
                <a16:creationId xmlns:a16="http://schemas.microsoft.com/office/drawing/2014/main" id="{2C6B07A5-ECD1-69AD-0456-0E8DFB77906E}"/>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2102344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2E06-8639-4D78-9890-95183C2E9FE0}"/>
              </a:ext>
            </a:extLst>
          </p:cNvPr>
          <p:cNvSpPr>
            <a:spLocks noGrp="1"/>
          </p:cNvSpPr>
          <p:nvPr>
            <p:ph type="title"/>
          </p:nvPr>
        </p:nvSpPr>
        <p:spPr>
          <a:xfrm>
            <a:off x="330206" y="333161"/>
            <a:ext cx="9065254" cy="672639"/>
          </a:xfrm>
        </p:spPr>
        <p:txBody>
          <a:bodyPr>
            <a:normAutofit/>
          </a:bodyPr>
          <a:lstStyle/>
          <a:p>
            <a:r>
              <a:rPr lang="en-GB" dirty="0"/>
              <a:t>Diphtheria Reference laboratory service</a:t>
            </a:r>
          </a:p>
        </p:txBody>
      </p:sp>
      <p:sp>
        <p:nvSpPr>
          <p:cNvPr id="3" name="Content Placeholder 2">
            <a:extLst>
              <a:ext uri="{FF2B5EF4-FFF2-40B4-BE49-F238E27FC236}">
                <a16:creationId xmlns:a16="http://schemas.microsoft.com/office/drawing/2014/main" id="{CF47C851-0553-4B1D-B73A-2D406BADBE94}"/>
              </a:ext>
            </a:extLst>
          </p:cNvPr>
          <p:cNvSpPr>
            <a:spLocks noGrp="1"/>
          </p:cNvSpPr>
          <p:nvPr>
            <p:ph idx="4294967295"/>
          </p:nvPr>
        </p:nvSpPr>
        <p:spPr>
          <a:xfrm>
            <a:off x="330206" y="1715401"/>
            <a:ext cx="11123612" cy="4134682"/>
          </a:xfrm>
        </p:spPr>
        <p:txBody>
          <a:bodyPr>
            <a:normAutofit/>
          </a:bodyPr>
          <a:lstStyle/>
          <a:p>
            <a:pPr marL="0" indent="0">
              <a:buNone/>
            </a:pPr>
            <a:r>
              <a:rPr lang="en-GB" sz="2800" dirty="0">
                <a:solidFill>
                  <a:srgbClr val="007C91"/>
                </a:solidFill>
              </a:rPr>
              <a:t>Monday to Friday: normal working hours</a:t>
            </a:r>
          </a:p>
          <a:p>
            <a:pPr marL="0" indent="0">
              <a:buNone/>
            </a:pPr>
            <a:r>
              <a:rPr lang="en-GB" dirty="0"/>
              <a:t>Isolates received by midday            result by close</a:t>
            </a:r>
          </a:p>
          <a:p>
            <a:pPr marL="0" indent="0">
              <a:buNone/>
            </a:pPr>
            <a:r>
              <a:rPr lang="en-GB" dirty="0"/>
              <a:t>Isolates received late* afternoon (*depends how late)              results by close or next day </a:t>
            </a:r>
          </a:p>
          <a:p>
            <a:pPr marL="0" indent="0">
              <a:buNone/>
            </a:pPr>
            <a:endParaRPr lang="en-GB" sz="1400" b="1" dirty="0"/>
          </a:p>
          <a:p>
            <a:pPr marL="0" indent="0">
              <a:buNone/>
            </a:pPr>
            <a:r>
              <a:rPr lang="en-GB" sz="2800" dirty="0">
                <a:solidFill>
                  <a:srgbClr val="007C91"/>
                </a:solidFill>
              </a:rPr>
              <a:t>Saturday service (Bank Holiday) out of hours</a:t>
            </a:r>
          </a:p>
          <a:p>
            <a:pPr marL="0" indent="0">
              <a:buNone/>
            </a:pPr>
            <a:r>
              <a:rPr lang="en-GB" dirty="0"/>
              <a:t>Isolates received by midday            result by close</a:t>
            </a:r>
          </a:p>
          <a:p>
            <a:pPr marL="0" indent="0">
              <a:buNone/>
            </a:pPr>
            <a:endParaRPr lang="en-GB" sz="1200" b="1" dirty="0"/>
          </a:p>
          <a:p>
            <a:pPr marL="0" indent="0">
              <a:buNone/>
            </a:pPr>
            <a:r>
              <a:rPr kumimoji="0" lang="en-GB"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For </a:t>
            </a:r>
            <a:r>
              <a:rPr lang="en-GB" sz="2400" dirty="0">
                <a:latin typeface="Arial" panose="020B0604020202020204" pitchFamily="34" charset="0"/>
                <a:cs typeface="Arial" panose="020B0604020202020204" pitchFamily="34" charset="0"/>
              </a:rPr>
              <a:t>queries out of hours, check </a:t>
            </a:r>
            <a:r>
              <a:rPr kumimoji="0" lang="en-GB"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UKHSA CSA/CMA out of hours on call rota which will provide contact details of </a:t>
            </a:r>
            <a:r>
              <a:rPr lang="en-GB" sz="2400" dirty="0">
                <a:latin typeface="Arial" panose="020B0604020202020204" pitchFamily="34" charset="0"/>
                <a:cs typeface="Arial" panose="020B0604020202020204" pitchFamily="34" charset="0"/>
              </a:rPr>
              <a:t>diphtheria Senior Scientist </a:t>
            </a:r>
            <a:r>
              <a:rPr lang="en-GB" sz="2400">
                <a:latin typeface="Arial" panose="020B0604020202020204" pitchFamily="34" charset="0"/>
                <a:cs typeface="Arial" panose="020B0604020202020204" pitchFamily="34" charset="0"/>
              </a:rPr>
              <a:t>on call</a:t>
            </a:r>
            <a:endParaRPr lang="en-GB" sz="2400" dirty="0">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5063C7E4-DB0E-44EE-85A6-A3E79F6A1864}"/>
              </a:ext>
            </a:extLst>
          </p:cNvPr>
          <p:cNvSpPr/>
          <p:nvPr/>
        </p:nvSpPr>
        <p:spPr>
          <a:xfrm>
            <a:off x="4353993" y="2306330"/>
            <a:ext cx="676275"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4C524EFE-2EF7-44B0-986D-CC2B4CABC953}"/>
              </a:ext>
            </a:extLst>
          </p:cNvPr>
          <p:cNvSpPr/>
          <p:nvPr/>
        </p:nvSpPr>
        <p:spPr>
          <a:xfrm>
            <a:off x="7807781" y="2734955"/>
            <a:ext cx="676275"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B1DCE325-F875-495A-B445-EB64D89B5DCD}"/>
              </a:ext>
            </a:extLst>
          </p:cNvPr>
          <p:cNvSpPr/>
          <p:nvPr/>
        </p:nvSpPr>
        <p:spPr>
          <a:xfrm>
            <a:off x="4353992" y="4450582"/>
            <a:ext cx="676275"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1E12621-A460-43C9-8E13-A9F7CE4038E6}"/>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
        <p:nvSpPr>
          <p:cNvPr id="5" name="Footer Placeholder 5">
            <a:extLst>
              <a:ext uri="{FF2B5EF4-FFF2-40B4-BE49-F238E27FC236}">
                <a16:creationId xmlns:a16="http://schemas.microsoft.com/office/drawing/2014/main" id="{F5CD4C83-64A3-0E60-3217-5953C06851B2}"/>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1715698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2E06-8639-4D78-9890-95183C2E9FE0}"/>
              </a:ext>
            </a:extLst>
          </p:cNvPr>
          <p:cNvSpPr>
            <a:spLocks noGrp="1"/>
          </p:cNvSpPr>
          <p:nvPr>
            <p:ph type="title"/>
          </p:nvPr>
        </p:nvSpPr>
        <p:spPr>
          <a:xfrm>
            <a:off x="444506" y="376846"/>
            <a:ext cx="10401299" cy="714202"/>
          </a:xfrm>
        </p:spPr>
        <p:txBody>
          <a:bodyPr>
            <a:normAutofit fontScale="90000"/>
          </a:bodyPr>
          <a:lstStyle/>
          <a:p>
            <a:r>
              <a:rPr lang="en-GB" dirty="0"/>
              <a:t>Diphtheria Reference laboratory service - contacts</a:t>
            </a:r>
          </a:p>
        </p:txBody>
      </p:sp>
      <p:sp>
        <p:nvSpPr>
          <p:cNvPr id="3" name="Content Placeholder 2">
            <a:extLst>
              <a:ext uri="{FF2B5EF4-FFF2-40B4-BE49-F238E27FC236}">
                <a16:creationId xmlns:a16="http://schemas.microsoft.com/office/drawing/2014/main" id="{CF47C851-0553-4B1D-B73A-2D406BADBE94}"/>
              </a:ext>
            </a:extLst>
          </p:cNvPr>
          <p:cNvSpPr>
            <a:spLocks noGrp="1"/>
          </p:cNvSpPr>
          <p:nvPr>
            <p:ph idx="4294967295"/>
          </p:nvPr>
        </p:nvSpPr>
        <p:spPr>
          <a:xfrm>
            <a:off x="304800" y="2107658"/>
            <a:ext cx="5855177" cy="3807888"/>
          </a:xfrm>
        </p:spPr>
        <p:txBody>
          <a:bodyPr>
            <a:noAutofit/>
          </a:bodyPr>
          <a:lstStyle/>
          <a:p>
            <a:pPr marL="0" indent="0">
              <a:buNone/>
            </a:pPr>
            <a:r>
              <a:rPr lang="en-GB" sz="1800" dirty="0">
                <a:solidFill>
                  <a:srgbClr val="007C91"/>
                </a:solidFill>
              </a:rPr>
              <a:t>Monday to Friday: </a:t>
            </a:r>
            <a:r>
              <a:rPr lang="en-GB" sz="1800" dirty="0"/>
              <a:t>David Litt (Clinical Scientist)</a:t>
            </a:r>
          </a:p>
          <a:p>
            <a:pPr marL="0" indent="0">
              <a:buNone/>
            </a:pPr>
            <a:r>
              <a:rPr lang="en-GB" sz="1600" dirty="0"/>
              <a:t>david.litt@ukhsa.gov.uk </a:t>
            </a:r>
          </a:p>
          <a:p>
            <a:pPr marL="0" indent="0">
              <a:buNone/>
            </a:pPr>
            <a:r>
              <a:rPr lang="en-GB" sz="1600" dirty="0"/>
              <a:t>020 8327 7476 </a:t>
            </a:r>
            <a:endParaRPr lang="en-GB" sz="2000" dirty="0"/>
          </a:p>
          <a:p>
            <a:pPr marL="0" indent="0">
              <a:buNone/>
            </a:pPr>
            <a:endParaRPr lang="en-GB" sz="1200" dirty="0"/>
          </a:p>
          <a:p>
            <a:pPr marL="0" indent="0">
              <a:buNone/>
            </a:pPr>
            <a:r>
              <a:rPr lang="en-GB" sz="1800" dirty="0">
                <a:solidFill>
                  <a:srgbClr val="007C91"/>
                </a:solidFill>
              </a:rPr>
              <a:t>Saturday out of hours: Senior Scientist team</a:t>
            </a:r>
          </a:p>
          <a:p>
            <a:pPr marL="0" indent="0">
              <a:buNone/>
            </a:pPr>
            <a:r>
              <a:rPr lang="en-GB" sz="1800" dirty="0"/>
              <a:t>David Litt, Baharak Afshar, Juliana Coelho</a:t>
            </a:r>
          </a:p>
          <a:p>
            <a:pPr marL="0" indent="0">
              <a:buNone/>
            </a:pPr>
            <a:endParaRPr lang="en-GB" sz="1200" dirty="0">
              <a:solidFill>
                <a:srgbClr val="007C91"/>
              </a:solidFill>
            </a:endParaRPr>
          </a:p>
          <a:p>
            <a:pPr marL="0" indent="0">
              <a:buNone/>
            </a:pPr>
            <a:r>
              <a:rPr lang="en-GB" sz="1800" dirty="0">
                <a:solidFill>
                  <a:srgbClr val="007C91"/>
                </a:solidFill>
              </a:rPr>
              <a:t>Saturday out of hours: Biomedical/Healthcare Scientist team</a:t>
            </a:r>
          </a:p>
          <a:p>
            <a:pPr marL="0" indent="0">
              <a:buNone/>
            </a:pPr>
            <a:r>
              <a:rPr lang="en-GB" sz="1800" dirty="0"/>
              <a:t>John Duncan, Hanshi Parmar, Fu Li</a:t>
            </a:r>
          </a:p>
          <a:p>
            <a:pPr marL="0" indent="0">
              <a:buNone/>
            </a:pPr>
            <a:endParaRPr lang="en-GB" sz="1800" b="1" dirty="0"/>
          </a:p>
        </p:txBody>
      </p:sp>
      <p:sp>
        <p:nvSpPr>
          <p:cNvPr id="6" name="Slide Number Placeholder 5">
            <a:extLst>
              <a:ext uri="{FF2B5EF4-FFF2-40B4-BE49-F238E27FC236}">
                <a16:creationId xmlns:a16="http://schemas.microsoft.com/office/drawing/2014/main" id="{C2D9CA3D-F7CF-4925-AE85-07C46019F164}"/>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
        <p:nvSpPr>
          <p:cNvPr id="5" name="Rectangle 2">
            <a:extLst>
              <a:ext uri="{FF2B5EF4-FFF2-40B4-BE49-F238E27FC236}">
                <a16:creationId xmlns:a16="http://schemas.microsoft.com/office/drawing/2014/main" id="{48947146-C2A2-75E6-2BA3-7FE62A3F8F81}"/>
              </a:ext>
            </a:extLst>
          </p:cNvPr>
          <p:cNvSpPr>
            <a:spLocks noChangeArrowheads="1"/>
          </p:cNvSpPr>
          <p:nvPr/>
        </p:nvSpPr>
        <p:spPr bwMode="auto">
          <a:xfrm>
            <a:off x="6032023" y="1431459"/>
            <a:ext cx="6159977" cy="48165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90440" rIns="9144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cs typeface="Arial" panose="020B0604020202020204" pitchFamily="34" charset="0"/>
              </a:rPr>
              <a:t>Bacteriology reference department (BRD)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cs typeface="Arial" panose="020B0604020202020204" pitchFamily="34" charset="0"/>
              </a:rPr>
              <a:t>UK Health Security Agency</a:t>
            </a:r>
            <a:br>
              <a:rPr kumimoji="0" lang="en-US" altLang="en-US" b="0" i="0" u="none" strike="noStrike" cap="none" normalizeH="0" baseline="0" dirty="0">
                <a:ln>
                  <a:noFill/>
                </a:ln>
                <a:solidFill>
                  <a:srgbClr val="0B0C0C"/>
                </a:solidFill>
                <a:effectLst/>
                <a:cs typeface="Arial" panose="020B0604020202020204" pitchFamily="34" charset="0"/>
              </a:rPr>
            </a:br>
            <a:r>
              <a:rPr kumimoji="0" lang="en-US" altLang="en-US" b="0" i="0" u="none" strike="noStrike" cap="none" normalizeH="0" baseline="0" dirty="0">
                <a:ln>
                  <a:noFill/>
                </a:ln>
                <a:solidFill>
                  <a:srgbClr val="0B0C0C"/>
                </a:solidFill>
                <a:effectLst/>
                <a:cs typeface="Arial" panose="020B0604020202020204" pitchFamily="34" charset="0"/>
              </a:rPr>
              <a:t>61 Colindale Avenue</a:t>
            </a:r>
            <a:br>
              <a:rPr kumimoji="0" lang="en-US" altLang="en-US" b="0" i="0" u="none" strike="noStrike" cap="none" normalizeH="0" baseline="0" dirty="0">
                <a:ln>
                  <a:noFill/>
                </a:ln>
                <a:solidFill>
                  <a:srgbClr val="0B0C0C"/>
                </a:solidFill>
                <a:effectLst/>
                <a:cs typeface="Arial" panose="020B0604020202020204" pitchFamily="34" charset="0"/>
              </a:rPr>
            </a:br>
            <a:r>
              <a:rPr kumimoji="0" lang="en-US" altLang="en-US" b="0" i="0" u="none" strike="noStrike" cap="none" normalizeH="0" baseline="0" dirty="0">
                <a:ln>
                  <a:noFill/>
                </a:ln>
                <a:solidFill>
                  <a:srgbClr val="0B0C0C"/>
                </a:solidFill>
                <a:effectLst/>
                <a:cs typeface="Arial" panose="020B0604020202020204" pitchFamily="34" charset="0"/>
              </a:rPr>
              <a:t>London</a:t>
            </a:r>
            <a:br>
              <a:rPr kumimoji="0" lang="en-US" altLang="en-US" b="0" i="0" u="none" strike="noStrike" cap="none" normalizeH="0" baseline="0" dirty="0">
                <a:ln>
                  <a:noFill/>
                </a:ln>
                <a:solidFill>
                  <a:srgbClr val="0B0C0C"/>
                </a:solidFill>
                <a:effectLst/>
                <a:cs typeface="Arial" panose="020B0604020202020204" pitchFamily="34" charset="0"/>
              </a:rPr>
            </a:br>
            <a:r>
              <a:rPr kumimoji="0" lang="en-US" altLang="en-US" b="0" i="0" u="none" strike="noStrike" cap="none" normalizeH="0" baseline="0" dirty="0">
                <a:ln>
                  <a:noFill/>
                </a:ln>
                <a:solidFill>
                  <a:srgbClr val="0B0C0C"/>
                </a:solidFill>
                <a:effectLst/>
                <a:cs typeface="Arial" panose="020B0604020202020204" pitchFamily="34" charset="0"/>
              </a:rPr>
              <a:t>NW9 5EQ</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B0C0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cs typeface="Arial" panose="020B0604020202020204" pitchFamily="34" charset="0"/>
              </a:rPr>
              <a:t>Telephone 020 8327 7887 (staffed from 9am to 5.30pm, Monday to Friday)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B0C0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cs typeface="Arial" panose="020B0604020202020204" pitchFamily="34" charset="0"/>
              </a:rPr>
              <a:t>DX address UKHSA Colindale Bacteriology, DX 6530002</a:t>
            </a:r>
            <a:endParaRPr kumimoji="0" lang="en-US" altLang="en-US"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B0C0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cs typeface="Arial" panose="020B0604020202020204" pitchFamily="34" charset="0"/>
              </a:rPr>
              <a:t> submission guidelines can be found in the </a:t>
            </a:r>
            <a:r>
              <a:rPr kumimoji="0" lang="en-US" altLang="en-US" b="0" i="0" u="none" strike="noStrike" cap="none" normalizeH="0" baseline="0" dirty="0">
                <a:ln>
                  <a:noFill/>
                </a:ln>
                <a:solidFill>
                  <a:srgbClr val="1D70B8"/>
                </a:solidFill>
                <a:effectLst/>
                <a:cs typeface="Arial" panose="020B0604020202020204" pitchFamily="34" charset="0"/>
                <a:hlinkClick r:id="rId3"/>
              </a:rPr>
              <a:t>BRD user manual</a:t>
            </a:r>
            <a:r>
              <a:rPr kumimoji="0" lang="en-US" altLang="en-US" b="0" i="0" u="none" strike="noStrike" cap="none" normalizeH="0" baseline="0" dirty="0">
                <a:ln>
                  <a:noFill/>
                </a:ln>
                <a:solidFill>
                  <a:srgbClr val="0B0C0C"/>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B0C0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dirty="0"/>
              <a:t>Respiratory and Vaccine Preventable Bacterial Infections general enquiries: rvpbruqueries@ukhsa.gov.uk</a:t>
            </a:r>
            <a:endParaRPr kumimoji="0" lang="en-US" altLang="en-US" b="0" i="0" u="none" strike="noStrike" cap="none" normalizeH="0" baseline="0" dirty="0">
              <a:ln>
                <a:noFill/>
              </a:ln>
              <a:solidFill>
                <a:schemeClr val="tx1"/>
              </a:solidFill>
              <a:effectLst/>
              <a:cs typeface="Arial" panose="020B0604020202020204" pitchFamily="34" charset="0"/>
            </a:endParaRPr>
          </a:p>
        </p:txBody>
      </p:sp>
      <p:sp>
        <p:nvSpPr>
          <p:cNvPr id="4" name="Footer Placeholder 5">
            <a:extLst>
              <a:ext uri="{FF2B5EF4-FFF2-40B4-BE49-F238E27FC236}">
                <a16:creationId xmlns:a16="http://schemas.microsoft.com/office/drawing/2014/main" id="{743230D8-1151-C341-2701-8273F97E2485}"/>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328712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2687578"/>
          </a:xfrm>
        </p:spPr>
        <p:txBody>
          <a:bodyPr>
            <a:normAutofit/>
          </a:bodyPr>
          <a:lstStyle/>
          <a:p>
            <a:pPr>
              <a:lnSpc>
                <a:spcPct val="100000"/>
              </a:lnSpc>
              <a:spcAft>
                <a:spcPts val="1200"/>
              </a:spcAft>
            </a:pPr>
            <a:r>
              <a:rPr lang="en-GB" sz="6000" b="1" dirty="0"/>
              <a:t>Diphtheria</a:t>
            </a:r>
            <a:br>
              <a:rPr lang="en-GB" dirty="0"/>
            </a:br>
            <a:br>
              <a:rPr lang="en-GB" dirty="0"/>
            </a:br>
            <a:r>
              <a:rPr lang="en-GB" dirty="0"/>
              <a:t>Background / epidemiology</a:t>
            </a:r>
          </a:p>
        </p:txBody>
      </p:sp>
    </p:spTree>
    <p:extLst>
      <p:ext uri="{BB962C8B-B14F-4D97-AF65-F5344CB8AC3E}">
        <p14:creationId xmlns:p14="http://schemas.microsoft.com/office/powerpoint/2010/main" val="2635907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A01A-C477-4282-BB31-EAAFBA6DFE98}"/>
              </a:ext>
            </a:extLst>
          </p:cNvPr>
          <p:cNvSpPr>
            <a:spLocks noGrp="1"/>
          </p:cNvSpPr>
          <p:nvPr>
            <p:ph type="title"/>
          </p:nvPr>
        </p:nvSpPr>
        <p:spPr>
          <a:xfrm>
            <a:off x="371770" y="439192"/>
            <a:ext cx="8349320" cy="620684"/>
          </a:xfrm>
        </p:spPr>
        <p:txBody>
          <a:bodyPr>
            <a:normAutofit/>
          </a:bodyPr>
          <a:lstStyle/>
          <a:p>
            <a:r>
              <a:rPr lang="en-GB" dirty="0"/>
              <a:t>Vaccination for laboratory staff</a:t>
            </a:r>
          </a:p>
        </p:txBody>
      </p:sp>
      <p:sp>
        <p:nvSpPr>
          <p:cNvPr id="3" name="Content Placeholder 2">
            <a:extLst>
              <a:ext uri="{FF2B5EF4-FFF2-40B4-BE49-F238E27FC236}">
                <a16:creationId xmlns:a16="http://schemas.microsoft.com/office/drawing/2014/main" id="{703224FE-07C7-42CF-B04D-786C069251B3}"/>
              </a:ext>
            </a:extLst>
          </p:cNvPr>
          <p:cNvSpPr>
            <a:spLocks noGrp="1"/>
          </p:cNvSpPr>
          <p:nvPr>
            <p:ph idx="1"/>
          </p:nvPr>
        </p:nvSpPr>
        <p:spPr>
          <a:xfrm>
            <a:off x="330205" y="1465119"/>
            <a:ext cx="11123857" cy="4530436"/>
          </a:xfrm>
        </p:spPr>
        <p:txBody>
          <a:bodyPr>
            <a:normAutofit/>
          </a:bodyPr>
          <a:lstStyle/>
          <a:p>
            <a:pPr marL="0" indent="0">
              <a:lnSpc>
                <a:spcPct val="100000"/>
              </a:lnSpc>
              <a:spcAft>
                <a:spcPts val="600"/>
              </a:spcAft>
              <a:buNone/>
            </a:pPr>
            <a:r>
              <a:rPr lang="en-GB" sz="3000" dirty="0"/>
              <a:t>Immunisation for laboratory staff</a:t>
            </a:r>
          </a:p>
          <a:p>
            <a:pPr marL="0" indent="0">
              <a:lnSpc>
                <a:spcPct val="100000"/>
              </a:lnSpc>
              <a:spcAft>
                <a:spcPts val="600"/>
              </a:spcAft>
              <a:buNone/>
            </a:pPr>
            <a:r>
              <a:rPr lang="en-GB" dirty="0"/>
              <a:t>Recommendations for immunisation to protect against diphtheria are as per Green Book </a:t>
            </a:r>
          </a:p>
          <a:p>
            <a:pPr marL="0" indent="0">
              <a:lnSpc>
                <a:spcPct val="100000"/>
              </a:lnSpc>
              <a:spcAft>
                <a:spcPts val="600"/>
              </a:spcAft>
              <a:buNone/>
            </a:pPr>
            <a:r>
              <a:rPr lang="en-GB" dirty="0"/>
              <a:t>Chapter 12: Immunisation of healthcare and laboratory staff.</a:t>
            </a:r>
          </a:p>
          <a:p>
            <a:pPr marL="0" indent="0">
              <a:lnSpc>
                <a:spcPct val="100000"/>
              </a:lnSpc>
              <a:spcAft>
                <a:spcPts val="600"/>
              </a:spcAft>
              <a:buNone/>
            </a:pPr>
            <a:r>
              <a:rPr lang="en-GB" dirty="0"/>
              <a:t>Recommended diphtheria antitoxin antibody levels of 0.1 IU/mL for those handling or regularly exposed to toxigenic strains</a:t>
            </a:r>
          </a:p>
          <a:p>
            <a:pPr marL="0" indent="0">
              <a:lnSpc>
                <a:spcPct val="100000"/>
              </a:lnSpc>
              <a:spcAft>
                <a:spcPts val="600"/>
              </a:spcAft>
              <a:buNone/>
            </a:pPr>
            <a:r>
              <a:rPr lang="en-GB" sz="1900" dirty="0"/>
              <a:t>Note: these antibody levels and interpretive criteria are based on those described by the World Health Organization’s recommendations using a functional (toxin neutralisation) assay</a:t>
            </a:r>
          </a:p>
        </p:txBody>
      </p:sp>
      <p:sp>
        <p:nvSpPr>
          <p:cNvPr id="6" name="Slide Number Placeholder 5">
            <a:extLst>
              <a:ext uri="{FF2B5EF4-FFF2-40B4-BE49-F238E27FC236}">
                <a16:creationId xmlns:a16="http://schemas.microsoft.com/office/drawing/2014/main" id="{722459F5-1D59-4A3C-9849-0EB9CA9B2D6B}"/>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
        <p:nvSpPr>
          <p:cNvPr id="4" name="Footer Placeholder 5">
            <a:extLst>
              <a:ext uri="{FF2B5EF4-FFF2-40B4-BE49-F238E27FC236}">
                <a16:creationId xmlns:a16="http://schemas.microsoft.com/office/drawing/2014/main" id="{65148120-6BB6-41F7-1A38-431C4170DA4E}"/>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3926882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2687578"/>
          </a:xfrm>
        </p:spPr>
        <p:txBody>
          <a:bodyPr>
            <a:normAutofit/>
          </a:bodyPr>
          <a:lstStyle/>
          <a:p>
            <a:pPr>
              <a:lnSpc>
                <a:spcPct val="100000"/>
              </a:lnSpc>
              <a:spcAft>
                <a:spcPts val="1200"/>
              </a:spcAft>
            </a:pPr>
            <a:r>
              <a:rPr lang="en-GB" sz="6000" b="1" dirty="0"/>
              <a:t>Diphtheria</a:t>
            </a:r>
            <a:br>
              <a:rPr lang="en-GB" dirty="0"/>
            </a:br>
            <a:br>
              <a:rPr lang="en-GB" dirty="0"/>
            </a:br>
            <a:r>
              <a:rPr lang="en-GB" dirty="0"/>
              <a:t>Executive summary</a:t>
            </a:r>
          </a:p>
        </p:txBody>
      </p:sp>
    </p:spTree>
    <p:extLst>
      <p:ext uri="{BB962C8B-B14F-4D97-AF65-F5344CB8AC3E}">
        <p14:creationId xmlns:p14="http://schemas.microsoft.com/office/powerpoint/2010/main" val="2900767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6821-F3F6-4F29-BADE-7CD98217AF03}"/>
              </a:ext>
            </a:extLst>
          </p:cNvPr>
          <p:cNvSpPr>
            <a:spLocks noGrp="1"/>
          </p:cNvSpPr>
          <p:nvPr>
            <p:ph type="title"/>
          </p:nvPr>
        </p:nvSpPr>
        <p:spPr>
          <a:xfrm>
            <a:off x="371770" y="376845"/>
            <a:ext cx="7494148" cy="703811"/>
          </a:xfrm>
        </p:spPr>
        <p:txBody>
          <a:bodyPr/>
          <a:lstStyle/>
          <a:p>
            <a:r>
              <a:rPr lang="en-GB" dirty="0"/>
              <a:t>Diphtheria –summary</a:t>
            </a:r>
          </a:p>
        </p:txBody>
      </p:sp>
      <p:sp>
        <p:nvSpPr>
          <p:cNvPr id="3" name="Content Placeholder 2">
            <a:extLst>
              <a:ext uri="{FF2B5EF4-FFF2-40B4-BE49-F238E27FC236}">
                <a16:creationId xmlns:a16="http://schemas.microsoft.com/office/drawing/2014/main" id="{A8BA2DB4-78AB-414E-A8F2-C8331FBDBDCE}"/>
              </a:ext>
            </a:extLst>
          </p:cNvPr>
          <p:cNvSpPr>
            <a:spLocks noGrp="1"/>
          </p:cNvSpPr>
          <p:nvPr>
            <p:ph idx="1"/>
          </p:nvPr>
        </p:nvSpPr>
        <p:spPr>
          <a:xfrm>
            <a:off x="330205" y="1433945"/>
            <a:ext cx="11123857" cy="5004905"/>
          </a:xfrm>
        </p:spPr>
        <p:txBody>
          <a:bodyPr>
            <a:noAutofit/>
          </a:bodyPr>
          <a:lstStyle/>
          <a:p>
            <a:pPr>
              <a:lnSpc>
                <a:spcPct val="110000"/>
              </a:lnSpc>
            </a:pPr>
            <a:r>
              <a:rPr lang="en-GB" sz="2200" dirty="0"/>
              <a:t>affects upper respiratory tract and/or skin</a:t>
            </a:r>
          </a:p>
          <a:p>
            <a:pPr>
              <a:lnSpc>
                <a:spcPct val="110000"/>
              </a:lnSpc>
            </a:pPr>
            <a:r>
              <a:rPr lang="en-GB" sz="2200" dirty="0"/>
              <a:t>caused by action of diphtheria toxin produced by toxigenic Corynebacterium </a:t>
            </a:r>
            <a:r>
              <a:rPr lang="en-GB" sz="2200" i="1" dirty="0"/>
              <a:t>diphtheriae</a:t>
            </a:r>
            <a:r>
              <a:rPr lang="en-GB" sz="2200" dirty="0"/>
              <a:t> or </a:t>
            </a:r>
            <a:r>
              <a:rPr lang="en-GB" sz="2200" i="1" dirty="0"/>
              <a:t>Corynebacterium </a:t>
            </a:r>
            <a:r>
              <a:rPr lang="en-GB" sz="2200" i="1" dirty="0" err="1"/>
              <a:t>ulcerans</a:t>
            </a:r>
            <a:endParaRPr lang="en-GB" sz="2200" i="1" dirty="0"/>
          </a:p>
          <a:p>
            <a:pPr>
              <a:lnSpc>
                <a:spcPct val="110000"/>
              </a:lnSpc>
            </a:pPr>
            <a:r>
              <a:rPr lang="en-GB" sz="2200" dirty="0"/>
              <a:t>rare in the UK since 1940s (introduction of vaccination)</a:t>
            </a:r>
          </a:p>
          <a:p>
            <a:pPr>
              <a:lnSpc>
                <a:spcPct val="110000"/>
              </a:lnSpc>
            </a:pPr>
            <a:r>
              <a:rPr lang="en-GB" sz="2200" dirty="0"/>
              <a:t>C. diphtheria cases often travel related</a:t>
            </a:r>
          </a:p>
          <a:p>
            <a:pPr>
              <a:lnSpc>
                <a:spcPct val="110000"/>
              </a:lnSpc>
            </a:pPr>
            <a:r>
              <a:rPr lang="en-GB" sz="2200" dirty="0"/>
              <a:t>epidemiology is changing with cases increasingly presenting with cutaneous disease and an increase in cases of </a:t>
            </a:r>
            <a:r>
              <a:rPr lang="en-GB" sz="2200" i="1" dirty="0"/>
              <a:t>C. </a:t>
            </a:r>
            <a:r>
              <a:rPr lang="en-GB" sz="2200" i="1" dirty="0" err="1"/>
              <a:t>ulcerans</a:t>
            </a:r>
            <a:endParaRPr lang="en-GB" sz="2200" i="1" dirty="0"/>
          </a:p>
          <a:p>
            <a:pPr>
              <a:lnSpc>
                <a:spcPct val="110000"/>
              </a:lnSpc>
            </a:pPr>
            <a:r>
              <a:rPr lang="en-GB" sz="2200" dirty="0"/>
              <a:t>animal contacts important risk for </a:t>
            </a:r>
            <a:r>
              <a:rPr lang="en-GB" sz="2200" i="1" dirty="0"/>
              <a:t>C. </a:t>
            </a:r>
            <a:r>
              <a:rPr lang="en-GB" sz="2200" i="1" dirty="0" err="1"/>
              <a:t>ulcerans</a:t>
            </a:r>
            <a:r>
              <a:rPr lang="en-GB" sz="2200" i="1" dirty="0"/>
              <a:t> </a:t>
            </a:r>
            <a:r>
              <a:rPr lang="en-GB" sz="2200" dirty="0"/>
              <a:t>cases </a:t>
            </a:r>
          </a:p>
          <a:p>
            <a:pPr>
              <a:lnSpc>
                <a:spcPct val="110000"/>
              </a:lnSpc>
            </a:pPr>
            <a:r>
              <a:rPr lang="en-GB" sz="2200" dirty="0"/>
              <a:t>high prevalence of C. </a:t>
            </a:r>
            <a:r>
              <a:rPr lang="en-GB" sz="2200" i="1" dirty="0"/>
              <a:t>diphtheriae</a:t>
            </a:r>
            <a:r>
              <a:rPr lang="en-GB" sz="2200" dirty="0"/>
              <a:t> in newly arriving asylum seekers arriving via small boats</a:t>
            </a:r>
          </a:p>
          <a:p>
            <a:pPr>
              <a:lnSpc>
                <a:spcPct val="110000"/>
              </a:lnSpc>
            </a:pPr>
            <a:r>
              <a:rPr lang="en-GB" sz="2200" dirty="0"/>
              <a:t>clinical details are essential to trigger targeted testing </a:t>
            </a:r>
          </a:p>
          <a:p>
            <a:pPr>
              <a:lnSpc>
                <a:spcPct val="110000"/>
              </a:lnSpc>
            </a:pPr>
            <a:endParaRPr lang="en-GB" sz="2200" dirty="0"/>
          </a:p>
        </p:txBody>
      </p:sp>
      <p:sp>
        <p:nvSpPr>
          <p:cNvPr id="6" name="Slide Number Placeholder 5">
            <a:extLst>
              <a:ext uri="{FF2B5EF4-FFF2-40B4-BE49-F238E27FC236}">
                <a16:creationId xmlns:a16="http://schemas.microsoft.com/office/drawing/2014/main" id="{5F969079-209A-4B71-80EA-54C1D03D2745}"/>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
        <p:nvSpPr>
          <p:cNvPr id="4" name="Footer Placeholder 5">
            <a:extLst>
              <a:ext uri="{FF2B5EF4-FFF2-40B4-BE49-F238E27FC236}">
                <a16:creationId xmlns:a16="http://schemas.microsoft.com/office/drawing/2014/main" id="{B332BC38-4D81-337A-4D59-E84CBA71305E}"/>
              </a:ext>
            </a:extLst>
          </p:cNvPr>
          <p:cNvSpPr>
            <a:spLocks noGrp="1"/>
          </p:cNvSpPr>
          <p:nvPr>
            <p:ph type="ftr" sz="quarter" idx="10"/>
          </p:nvPr>
        </p:nvSpPr>
        <p:spPr>
          <a:xfrm>
            <a:off x="838200" y="6438850"/>
            <a:ext cx="10007606" cy="363600"/>
          </a:xfrm>
        </p:spPr>
        <p:txBody>
          <a:bodyPr/>
          <a:lstStyle/>
          <a:p>
            <a:r>
              <a:rPr lang="en-GB" sz="1400" dirty="0"/>
              <a:t>Recent epidemiology and laboratory investigations</a:t>
            </a:r>
          </a:p>
        </p:txBody>
      </p:sp>
    </p:spTree>
    <p:extLst>
      <p:ext uri="{BB962C8B-B14F-4D97-AF65-F5344CB8AC3E}">
        <p14:creationId xmlns:p14="http://schemas.microsoft.com/office/powerpoint/2010/main" val="875904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6F6A7B-70F3-42C4-9CD7-CABCB9A705E0}"/>
              </a:ext>
            </a:extLst>
          </p:cNvPr>
          <p:cNvSpPr>
            <a:spLocks noGrp="1"/>
          </p:cNvSpPr>
          <p:nvPr>
            <p:ph type="title"/>
          </p:nvPr>
        </p:nvSpPr>
        <p:spPr>
          <a:xfrm>
            <a:off x="659048" y="755072"/>
            <a:ext cx="2437439" cy="595747"/>
          </a:xfrm>
        </p:spPr>
        <p:txBody>
          <a:bodyPr>
            <a:normAutofit fontScale="90000"/>
          </a:bodyPr>
          <a:lstStyle/>
          <a:p>
            <a:r>
              <a:rPr lang="en-GB" dirty="0"/>
              <a:t>Thank you</a:t>
            </a:r>
            <a:br>
              <a:rPr lang="en-GB" dirty="0"/>
            </a:br>
            <a:endParaRPr lang="en-GB" dirty="0"/>
          </a:p>
        </p:txBody>
      </p:sp>
      <p:sp>
        <p:nvSpPr>
          <p:cNvPr id="3" name="Content Placeholder 2">
            <a:extLst>
              <a:ext uri="{FF2B5EF4-FFF2-40B4-BE49-F238E27FC236}">
                <a16:creationId xmlns:a16="http://schemas.microsoft.com/office/drawing/2014/main" id="{760EF6B1-CDDB-4384-A5C8-BE01B687D363}"/>
              </a:ext>
            </a:extLst>
          </p:cNvPr>
          <p:cNvSpPr>
            <a:spLocks noGrp="1"/>
          </p:cNvSpPr>
          <p:nvPr>
            <p:ph idx="1"/>
          </p:nvPr>
        </p:nvSpPr>
        <p:spPr>
          <a:xfrm>
            <a:off x="622997" y="2198362"/>
            <a:ext cx="6266175" cy="3917773"/>
          </a:xfrm>
        </p:spPr>
        <p:txBody>
          <a:bodyPr>
            <a:normAutofit fontScale="92500" lnSpcReduction="20000"/>
          </a:bodyPr>
          <a:lstStyle/>
          <a:p>
            <a:pPr marL="0" indent="0">
              <a:lnSpc>
                <a:spcPct val="110000"/>
              </a:lnSpc>
              <a:buNone/>
            </a:pPr>
            <a:r>
              <a:rPr lang="en-GB" sz="2800" dirty="0"/>
              <a:t>Any questions?</a:t>
            </a:r>
          </a:p>
          <a:p>
            <a:pPr marL="0" indent="0">
              <a:lnSpc>
                <a:spcPct val="110000"/>
              </a:lnSpc>
              <a:buNone/>
            </a:pPr>
            <a:endParaRPr lang="en-GB" sz="2800" dirty="0"/>
          </a:p>
          <a:p>
            <a:pPr marL="0" indent="0">
              <a:lnSpc>
                <a:spcPct val="110000"/>
              </a:lnSpc>
              <a:buNone/>
            </a:pPr>
            <a:r>
              <a:rPr lang="en-GB" dirty="0"/>
              <a:t>Resources:</a:t>
            </a:r>
          </a:p>
          <a:p>
            <a:pPr>
              <a:lnSpc>
                <a:spcPct val="110000"/>
              </a:lnSpc>
            </a:pPr>
            <a:r>
              <a:rPr lang="en-GB" dirty="0">
                <a:hlinkClick r:id="rId3"/>
              </a:rPr>
              <a:t>Public health control and management of diphtheria in England – 2023 guidelines</a:t>
            </a:r>
            <a:endParaRPr lang="en-GB" dirty="0"/>
          </a:p>
          <a:p>
            <a:pPr>
              <a:lnSpc>
                <a:spcPct val="110000"/>
              </a:lnSpc>
            </a:pPr>
            <a:r>
              <a:rPr lang="en-GB" dirty="0">
                <a:hlinkClick r:id="rId4"/>
              </a:rPr>
              <a:t>Diphtheria anti-toxin: clinical guidance</a:t>
            </a:r>
            <a:endParaRPr lang="en-GB" dirty="0"/>
          </a:p>
          <a:p>
            <a:pPr>
              <a:lnSpc>
                <a:spcPct val="110000"/>
              </a:lnSpc>
            </a:pPr>
            <a:r>
              <a:rPr lang="en-GB" dirty="0">
                <a:hlinkClick r:id="rId5"/>
              </a:rPr>
              <a:t>DAT: Information for healthcare professionals</a:t>
            </a:r>
          </a:p>
          <a:p>
            <a:pPr>
              <a:lnSpc>
                <a:spcPct val="110000"/>
              </a:lnSpc>
            </a:pPr>
            <a:r>
              <a:rPr lang="en-GB" dirty="0">
                <a:hlinkClick r:id="rId6"/>
              </a:rPr>
              <a:t>Public health management of toxigenic C. </a:t>
            </a:r>
            <a:r>
              <a:rPr lang="en-GB" dirty="0" err="1">
                <a:hlinkClick r:id="rId6"/>
              </a:rPr>
              <a:t>ulcerans</a:t>
            </a:r>
            <a:r>
              <a:rPr lang="en-GB" dirty="0">
                <a:hlinkClick r:id="rId6"/>
              </a:rPr>
              <a:t> in animals</a:t>
            </a:r>
            <a:r>
              <a:rPr lang="en-GB" dirty="0"/>
              <a:t> (pending publication)</a:t>
            </a:r>
          </a:p>
        </p:txBody>
      </p:sp>
      <p:sp>
        <p:nvSpPr>
          <p:cNvPr id="15" name="Freeform: Shape 1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D0B1EC9B-7E53-43BE-8550-6E29FEBCC6D3}"/>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
        <p:nvSpPr>
          <p:cNvPr id="8" name="Footer Placeholder 7">
            <a:extLst>
              <a:ext uri="{FF2B5EF4-FFF2-40B4-BE49-F238E27FC236}">
                <a16:creationId xmlns:a16="http://schemas.microsoft.com/office/drawing/2014/main" id="{B1224FEE-7B38-4202-947E-5285555C3BC5}"/>
              </a:ext>
            </a:extLst>
          </p:cNvPr>
          <p:cNvSpPr>
            <a:spLocks noGrp="1"/>
          </p:cNvSpPr>
          <p:nvPr>
            <p:ph type="ftr" sz="quarter" idx="10"/>
          </p:nvPr>
        </p:nvSpPr>
        <p:spPr/>
        <p:txBody>
          <a:bodyPr/>
          <a:lstStyle/>
          <a:p>
            <a:r>
              <a:rPr lang="en-GB" sz="1400"/>
              <a:t>Diphtheria: recent epidemiology, investigation and management</a:t>
            </a:r>
            <a:endParaRPr lang="en-GB" sz="1400" dirty="0"/>
          </a:p>
        </p:txBody>
      </p:sp>
      <p:pic>
        <p:nvPicPr>
          <p:cNvPr id="9" name="Picture 8">
            <a:extLst>
              <a:ext uri="{FF2B5EF4-FFF2-40B4-BE49-F238E27FC236}">
                <a16:creationId xmlns:a16="http://schemas.microsoft.com/office/drawing/2014/main" id="{549B67C6-A2EA-D6B9-6C76-679B802CF951}"/>
              </a:ext>
            </a:extLst>
          </p:cNvPr>
          <p:cNvPicPr>
            <a:picLocks noChangeAspect="1"/>
          </p:cNvPicPr>
          <p:nvPr/>
        </p:nvPicPr>
        <p:blipFill>
          <a:blip r:embed="rId7"/>
          <a:stretch>
            <a:fillRect/>
          </a:stretch>
        </p:blipFill>
        <p:spPr>
          <a:xfrm>
            <a:off x="7482498" y="0"/>
            <a:ext cx="4768370" cy="6863811"/>
          </a:xfrm>
          <a:prstGeom prst="rect">
            <a:avLst/>
          </a:prstGeom>
        </p:spPr>
      </p:pic>
    </p:spTree>
    <p:extLst>
      <p:ext uri="{BB962C8B-B14F-4D97-AF65-F5344CB8AC3E}">
        <p14:creationId xmlns:p14="http://schemas.microsoft.com/office/powerpoint/2010/main" val="54418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9AE5-05E5-4C89-B2AD-3BBE9FD9AA8C}"/>
              </a:ext>
            </a:extLst>
          </p:cNvPr>
          <p:cNvSpPr>
            <a:spLocks noGrp="1"/>
          </p:cNvSpPr>
          <p:nvPr>
            <p:ph type="title"/>
          </p:nvPr>
        </p:nvSpPr>
        <p:spPr>
          <a:xfrm>
            <a:off x="371770" y="387237"/>
            <a:ext cx="3296221" cy="662248"/>
          </a:xfrm>
        </p:spPr>
        <p:txBody>
          <a:bodyPr/>
          <a:lstStyle/>
          <a:p>
            <a:r>
              <a:rPr lang="en-GB" dirty="0"/>
              <a:t>Background</a:t>
            </a:r>
          </a:p>
        </p:txBody>
      </p:sp>
      <p:sp>
        <p:nvSpPr>
          <p:cNvPr id="5" name="Content Placeholder 2">
            <a:extLst>
              <a:ext uri="{FF2B5EF4-FFF2-40B4-BE49-F238E27FC236}">
                <a16:creationId xmlns:a16="http://schemas.microsoft.com/office/drawing/2014/main" id="{C64BA584-5CD8-4218-ADF5-5DC54C66153D}"/>
              </a:ext>
            </a:extLst>
          </p:cNvPr>
          <p:cNvSpPr txBox="1">
            <a:spLocks/>
          </p:cNvSpPr>
          <p:nvPr/>
        </p:nvSpPr>
        <p:spPr>
          <a:xfrm>
            <a:off x="387231" y="1457047"/>
            <a:ext cx="10587361" cy="4863743"/>
          </a:xfrm>
          <a:prstGeom prst="rect">
            <a:avLst/>
          </a:prstGeom>
        </p:spPr>
        <p:txBody>
          <a:bodyPr>
            <a:normAutofit fontScale="92500"/>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GB" sz="2300" dirty="0">
                <a:solidFill>
                  <a:srgbClr val="00AE9E"/>
                </a:solidFill>
              </a:rPr>
              <a:t> Organism</a:t>
            </a:r>
          </a:p>
          <a:p>
            <a:pPr lvl="1">
              <a:lnSpc>
                <a:spcPct val="110000"/>
              </a:lnSpc>
              <a:spcBef>
                <a:spcPts val="0"/>
              </a:spcBef>
            </a:pPr>
            <a:r>
              <a:rPr lang="en-GB" i="1" dirty="0">
                <a:solidFill>
                  <a:srgbClr val="131313"/>
                </a:solidFill>
              </a:rPr>
              <a:t>Corynebacterium diphtheriae</a:t>
            </a:r>
            <a:r>
              <a:rPr lang="en-GB" dirty="0">
                <a:solidFill>
                  <a:srgbClr val="131313"/>
                </a:solidFill>
              </a:rPr>
              <a:t>, </a:t>
            </a:r>
            <a:r>
              <a:rPr lang="en-GB" i="1" dirty="0">
                <a:solidFill>
                  <a:srgbClr val="131313"/>
                </a:solidFill>
              </a:rPr>
              <a:t>C. </a:t>
            </a:r>
            <a:r>
              <a:rPr lang="en-GB" i="1" dirty="0" err="1">
                <a:solidFill>
                  <a:srgbClr val="131313"/>
                </a:solidFill>
              </a:rPr>
              <a:t>ulcerans</a:t>
            </a:r>
            <a:r>
              <a:rPr lang="en-GB" i="1" dirty="0">
                <a:solidFill>
                  <a:srgbClr val="131313"/>
                </a:solidFill>
              </a:rPr>
              <a:t> </a:t>
            </a:r>
            <a:r>
              <a:rPr lang="en-GB" dirty="0">
                <a:solidFill>
                  <a:srgbClr val="131313"/>
                </a:solidFill>
              </a:rPr>
              <a:t>and </a:t>
            </a:r>
            <a:r>
              <a:rPr lang="en-GB" i="1" dirty="0">
                <a:solidFill>
                  <a:srgbClr val="131313"/>
                </a:solidFill>
              </a:rPr>
              <a:t>C. pseudotuberculosis </a:t>
            </a:r>
          </a:p>
          <a:p>
            <a:pPr marL="0" indent="0">
              <a:lnSpc>
                <a:spcPct val="110000"/>
              </a:lnSpc>
              <a:spcBef>
                <a:spcPts val="0"/>
              </a:spcBef>
              <a:buNone/>
            </a:pPr>
            <a:r>
              <a:rPr lang="en-GB" sz="2300" dirty="0">
                <a:solidFill>
                  <a:srgbClr val="00AE9E"/>
                </a:solidFill>
              </a:rPr>
              <a:t> Distribution</a:t>
            </a:r>
          </a:p>
          <a:p>
            <a:pPr marL="457200" lvl="1" indent="0">
              <a:lnSpc>
                <a:spcPct val="110000"/>
              </a:lnSpc>
              <a:spcBef>
                <a:spcPts val="0"/>
              </a:spcBef>
            </a:pPr>
            <a:r>
              <a:rPr lang="en-GB" dirty="0">
                <a:solidFill>
                  <a:srgbClr val="131313"/>
                </a:solidFill>
              </a:rPr>
              <a:t> endemic in many countries, highest in low-income/areas with low vaccine uptake. UK acquired cases linked to pet ownership, under vaccinated populations, possible wanning immunity. Imported cases have recently been association with people seeking asylum. </a:t>
            </a:r>
            <a:endParaRPr lang="en-GB" dirty="0">
              <a:solidFill>
                <a:srgbClr val="00AE9E"/>
              </a:solidFill>
            </a:endParaRPr>
          </a:p>
          <a:p>
            <a:pPr marL="0" indent="0">
              <a:lnSpc>
                <a:spcPct val="110000"/>
              </a:lnSpc>
              <a:spcBef>
                <a:spcPts val="0"/>
              </a:spcBef>
              <a:buNone/>
            </a:pPr>
            <a:r>
              <a:rPr lang="en-GB" sz="2300" dirty="0">
                <a:solidFill>
                  <a:srgbClr val="00AE9E"/>
                </a:solidFill>
              </a:rPr>
              <a:t> Source</a:t>
            </a:r>
          </a:p>
          <a:p>
            <a:pPr lvl="1">
              <a:lnSpc>
                <a:spcPct val="110000"/>
              </a:lnSpc>
              <a:spcBef>
                <a:spcPts val="0"/>
              </a:spcBef>
            </a:pPr>
            <a:r>
              <a:rPr lang="en-GB" i="1" dirty="0">
                <a:solidFill>
                  <a:srgbClr val="131313"/>
                </a:solidFill>
              </a:rPr>
              <a:t>C. diphtheriae </a:t>
            </a:r>
            <a:r>
              <a:rPr lang="en-GB" dirty="0">
                <a:solidFill>
                  <a:srgbClr val="131313"/>
                </a:solidFill>
              </a:rPr>
              <a:t>- nose or throat of human case or carrier. In tropics infected skin lesions are common, increasing UK presentation of cutaneous lesions or non-healing ulcers. </a:t>
            </a:r>
          </a:p>
          <a:p>
            <a:pPr lvl="1">
              <a:lnSpc>
                <a:spcPct val="110000"/>
              </a:lnSpc>
              <a:spcBef>
                <a:spcPts val="0"/>
              </a:spcBef>
            </a:pPr>
            <a:r>
              <a:rPr lang="en-GB" i="1" dirty="0">
                <a:solidFill>
                  <a:srgbClr val="131313"/>
                </a:solidFill>
              </a:rPr>
              <a:t>C. </a:t>
            </a:r>
            <a:r>
              <a:rPr lang="en-GB" i="1" dirty="0" err="1">
                <a:solidFill>
                  <a:srgbClr val="131313"/>
                </a:solidFill>
              </a:rPr>
              <a:t>ulcerans</a:t>
            </a:r>
            <a:r>
              <a:rPr lang="en-GB" i="1" dirty="0">
                <a:solidFill>
                  <a:srgbClr val="131313"/>
                </a:solidFill>
              </a:rPr>
              <a:t>  </a:t>
            </a:r>
            <a:r>
              <a:rPr lang="en-GB" dirty="0">
                <a:solidFill>
                  <a:srgbClr val="131313"/>
                </a:solidFill>
              </a:rPr>
              <a:t>- historically cattle, now companion animals/pets  </a:t>
            </a:r>
          </a:p>
          <a:p>
            <a:pPr marL="0" indent="0">
              <a:lnSpc>
                <a:spcPct val="110000"/>
              </a:lnSpc>
              <a:spcBef>
                <a:spcPts val="0"/>
              </a:spcBef>
              <a:buNone/>
            </a:pPr>
            <a:r>
              <a:rPr lang="en-GB" sz="2300" dirty="0">
                <a:solidFill>
                  <a:srgbClr val="00AE9E"/>
                </a:solidFill>
              </a:rPr>
              <a:t> Spread</a:t>
            </a:r>
          </a:p>
          <a:p>
            <a:pPr lvl="1">
              <a:lnSpc>
                <a:spcPct val="110000"/>
              </a:lnSpc>
              <a:spcBef>
                <a:spcPts val="0"/>
              </a:spcBef>
            </a:pPr>
            <a:r>
              <a:rPr lang="en-GB" i="1" dirty="0">
                <a:solidFill>
                  <a:srgbClr val="131313"/>
                </a:solidFill>
              </a:rPr>
              <a:t>C. diphtheriae </a:t>
            </a:r>
            <a:r>
              <a:rPr lang="en-GB" dirty="0">
                <a:solidFill>
                  <a:srgbClr val="131313"/>
                </a:solidFill>
              </a:rPr>
              <a:t>– person-to-person/close contact with infected secretions</a:t>
            </a:r>
          </a:p>
          <a:p>
            <a:pPr lvl="1">
              <a:lnSpc>
                <a:spcPct val="110000"/>
              </a:lnSpc>
              <a:spcBef>
                <a:spcPts val="0"/>
              </a:spcBef>
            </a:pPr>
            <a:r>
              <a:rPr lang="en-GB" i="1" dirty="0">
                <a:solidFill>
                  <a:srgbClr val="131313"/>
                </a:solidFill>
              </a:rPr>
              <a:t>C. </a:t>
            </a:r>
            <a:r>
              <a:rPr lang="en-GB" i="1" dirty="0" err="1">
                <a:solidFill>
                  <a:srgbClr val="131313"/>
                </a:solidFill>
              </a:rPr>
              <a:t>ulcerans</a:t>
            </a:r>
            <a:r>
              <a:rPr lang="en-GB" i="1" dirty="0">
                <a:solidFill>
                  <a:srgbClr val="131313"/>
                </a:solidFill>
              </a:rPr>
              <a:t> </a:t>
            </a:r>
            <a:r>
              <a:rPr lang="en-GB" dirty="0">
                <a:solidFill>
                  <a:srgbClr val="131313"/>
                </a:solidFill>
              </a:rPr>
              <a:t>– contact with animals (including pets), milk borne, possible person-to-person</a:t>
            </a:r>
            <a:endParaRPr lang="en-GB" i="1" dirty="0">
              <a:solidFill>
                <a:srgbClr val="131313"/>
              </a:solidFill>
            </a:endParaRPr>
          </a:p>
        </p:txBody>
      </p:sp>
      <p:sp>
        <p:nvSpPr>
          <p:cNvPr id="6" name="Slide Number Placeholder 5">
            <a:extLst>
              <a:ext uri="{FF2B5EF4-FFF2-40B4-BE49-F238E27FC236}">
                <a16:creationId xmlns:a16="http://schemas.microsoft.com/office/drawing/2014/main" id="{7B7E948C-B729-4C2D-9259-1F35EBCA1F22}"/>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
        <p:nvSpPr>
          <p:cNvPr id="7" name="Footer Placeholder 6">
            <a:extLst>
              <a:ext uri="{FF2B5EF4-FFF2-40B4-BE49-F238E27FC236}">
                <a16:creationId xmlns:a16="http://schemas.microsoft.com/office/drawing/2014/main" id="{F848168C-9CCE-429C-83BC-3827AA4E033E}"/>
              </a:ext>
            </a:extLst>
          </p:cNvPr>
          <p:cNvSpPr>
            <a:spLocks noGrp="1"/>
          </p:cNvSpPr>
          <p:nvPr>
            <p:ph type="ftr" sz="quarter" idx="10"/>
          </p:nvPr>
        </p:nvSpPr>
        <p:spPr/>
        <p:txBody>
          <a:bodyPr/>
          <a:lstStyle/>
          <a:p>
            <a:r>
              <a:rPr lang="en-GB" sz="1400"/>
              <a:t>Recent epidemiology and laboratory investigations</a:t>
            </a:r>
            <a:endParaRPr lang="en-GB" sz="1400" dirty="0"/>
          </a:p>
        </p:txBody>
      </p:sp>
    </p:spTree>
    <p:extLst>
      <p:ext uri="{BB962C8B-B14F-4D97-AF65-F5344CB8AC3E}">
        <p14:creationId xmlns:p14="http://schemas.microsoft.com/office/powerpoint/2010/main" val="340183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39AC-00D1-459D-AAA2-7D5AEC2A0C7F}"/>
              </a:ext>
            </a:extLst>
          </p:cNvPr>
          <p:cNvSpPr>
            <a:spLocks noGrp="1"/>
          </p:cNvSpPr>
          <p:nvPr>
            <p:ph type="title"/>
          </p:nvPr>
        </p:nvSpPr>
        <p:spPr>
          <a:xfrm>
            <a:off x="361379" y="356063"/>
            <a:ext cx="5627941" cy="748891"/>
          </a:xfrm>
        </p:spPr>
        <p:txBody>
          <a:bodyPr>
            <a:normAutofit/>
          </a:bodyPr>
          <a:lstStyle/>
          <a:p>
            <a:r>
              <a:rPr lang="en-GB" sz="4000" dirty="0"/>
              <a:t>Epidemiology - vaccine</a:t>
            </a:r>
          </a:p>
        </p:txBody>
      </p:sp>
      <p:sp>
        <p:nvSpPr>
          <p:cNvPr id="5" name="Slide Number Placeholder 4">
            <a:extLst>
              <a:ext uri="{FF2B5EF4-FFF2-40B4-BE49-F238E27FC236}">
                <a16:creationId xmlns:a16="http://schemas.microsoft.com/office/drawing/2014/main" id="{27EE321C-C39D-40C4-B5AA-5C4031355CCB}"/>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
        <p:nvSpPr>
          <p:cNvPr id="6" name="Footer Placeholder 5">
            <a:extLst>
              <a:ext uri="{FF2B5EF4-FFF2-40B4-BE49-F238E27FC236}">
                <a16:creationId xmlns:a16="http://schemas.microsoft.com/office/drawing/2014/main" id="{0D1D15A1-08CF-4382-AF50-8D16A317294C}"/>
              </a:ext>
            </a:extLst>
          </p:cNvPr>
          <p:cNvSpPr>
            <a:spLocks noGrp="1"/>
          </p:cNvSpPr>
          <p:nvPr>
            <p:ph type="ftr" sz="quarter" idx="10"/>
          </p:nvPr>
        </p:nvSpPr>
        <p:spPr/>
        <p:txBody>
          <a:bodyPr/>
          <a:lstStyle/>
          <a:p>
            <a:r>
              <a:rPr lang="en-GB" sz="1400" dirty="0"/>
              <a:t>Recent epidemiology and laboratory investigations</a:t>
            </a:r>
          </a:p>
        </p:txBody>
      </p:sp>
      <p:pic>
        <p:nvPicPr>
          <p:cNvPr id="7" name="Picture 6">
            <a:extLst>
              <a:ext uri="{FF2B5EF4-FFF2-40B4-BE49-F238E27FC236}">
                <a16:creationId xmlns:a16="http://schemas.microsoft.com/office/drawing/2014/main" id="{FF48EA11-7BBF-879B-B095-E437A8704E5B}"/>
              </a:ext>
            </a:extLst>
          </p:cNvPr>
          <p:cNvPicPr>
            <a:picLocks noChangeAspect="1"/>
          </p:cNvPicPr>
          <p:nvPr/>
        </p:nvPicPr>
        <p:blipFill>
          <a:blip r:embed="rId3"/>
          <a:stretch>
            <a:fillRect/>
          </a:stretch>
        </p:blipFill>
        <p:spPr>
          <a:xfrm>
            <a:off x="1034622" y="1415764"/>
            <a:ext cx="9077731" cy="4724809"/>
          </a:xfrm>
          <a:prstGeom prst="rect">
            <a:avLst/>
          </a:prstGeom>
        </p:spPr>
      </p:pic>
      <p:sp>
        <p:nvSpPr>
          <p:cNvPr id="8" name="Text Box 2">
            <a:extLst>
              <a:ext uri="{FF2B5EF4-FFF2-40B4-BE49-F238E27FC236}">
                <a16:creationId xmlns:a16="http://schemas.microsoft.com/office/drawing/2014/main" id="{C79216FA-D3C9-40EC-1F82-89B57939A2B5}"/>
              </a:ext>
            </a:extLst>
          </p:cNvPr>
          <p:cNvSpPr txBox="1">
            <a:spLocks noChangeArrowheads="1"/>
          </p:cNvSpPr>
          <p:nvPr/>
        </p:nvSpPr>
        <p:spPr bwMode="auto">
          <a:xfrm>
            <a:off x="130629" y="6175870"/>
            <a:ext cx="6696198" cy="239701"/>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GB" sz="1000" b="0" i="0" u="none" strike="noStrike" baseline="0" dirty="0">
                <a:solidFill>
                  <a:srgbClr val="000000"/>
                </a:solidFill>
                <a:latin typeface="Arial"/>
                <a:cs typeface="Arial"/>
              </a:rPr>
              <a:t>* </a:t>
            </a:r>
            <a:r>
              <a:rPr lang="en-GB" sz="1000" b="0" i="0" u="none" strike="noStrike" baseline="0" dirty="0">
                <a:solidFill>
                  <a:srgbClr val="000000"/>
                </a:solidFill>
                <a:latin typeface="Arial"/>
                <a:ea typeface="+mn-ea"/>
                <a:cs typeface="Arial"/>
              </a:rPr>
              <a:t>notifications up to 1985, laboratory confirmed cases 1986-2006, † from 2016 onwards, data is from England only</a:t>
            </a:r>
          </a:p>
          <a:p>
            <a:pPr algn="l" rtl="0">
              <a:defRPr sz="1000"/>
            </a:pPr>
            <a:endParaRPr lang="en-GB" dirty="0"/>
          </a:p>
        </p:txBody>
      </p:sp>
      <p:sp>
        <p:nvSpPr>
          <p:cNvPr id="9" name="Line 3">
            <a:extLst>
              <a:ext uri="{FF2B5EF4-FFF2-40B4-BE49-F238E27FC236}">
                <a16:creationId xmlns:a16="http://schemas.microsoft.com/office/drawing/2014/main" id="{627B37AA-0D4C-2580-E838-50652A16C18C}"/>
              </a:ext>
            </a:extLst>
          </p:cNvPr>
          <p:cNvSpPr>
            <a:spLocks noChangeShapeType="1"/>
          </p:cNvSpPr>
          <p:nvPr/>
        </p:nvSpPr>
        <p:spPr bwMode="auto">
          <a:xfrm flipH="1">
            <a:off x="3936223" y="2405068"/>
            <a:ext cx="4406" cy="748801"/>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 name="Text Box 4">
            <a:extLst>
              <a:ext uri="{FF2B5EF4-FFF2-40B4-BE49-F238E27FC236}">
                <a16:creationId xmlns:a16="http://schemas.microsoft.com/office/drawing/2014/main" id="{1DDA525B-E084-08C3-639D-F9050C65A202}"/>
              </a:ext>
            </a:extLst>
          </p:cNvPr>
          <p:cNvSpPr txBox="1">
            <a:spLocks noChangeArrowheads="1"/>
          </p:cNvSpPr>
          <p:nvPr/>
        </p:nvSpPr>
        <p:spPr bwMode="auto">
          <a:xfrm>
            <a:off x="3233516" y="2014544"/>
            <a:ext cx="1428750" cy="390524"/>
          </a:xfrm>
          <a:prstGeom prst="rect">
            <a:avLst/>
          </a:prstGeom>
          <a:noFill/>
          <a:ln>
            <a:noFill/>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GB" sz="1000" b="1" i="0" u="none" strike="noStrike" baseline="0" dirty="0">
                <a:solidFill>
                  <a:srgbClr val="000000"/>
                </a:solidFill>
                <a:latin typeface="Arial"/>
                <a:cs typeface="Arial"/>
              </a:rPr>
              <a:t>Routine vaccination (1942)</a:t>
            </a:r>
            <a:endParaRPr lang="en-GB" dirty="0"/>
          </a:p>
        </p:txBody>
      </p:sp>
    </p:spTree>
    <p:extLst>
      <p:ext uri="{BB962C8B-B14F-4D97-AF65-F5344CB8AC3E}">
        <p14:creationId xmlns:p14="http://schemas.microsoft.com/office/powerpoint/2010/main" val="401148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60" y="397627"/>
            <a:ext cx="6631703" cy="653503"/>
          </a:xfrm>
        </p:spPr>
        <p:txBody>
          <a:bodyPr>
            <a:noAutofit/>
          </a:bodyPr>
          <a:lstStyle/>
          <a:p>
            <a:pPr algn="l"/>
            <a:r>
              <a:rPr lang="en-US" dirty="0">
                <a:latin typeface="Arial"/>
                <a:ea typeface="ヒラギノ角ゴ Pro W3" pitchFamily="84" charset="-128"/>
              </a:rPr>
              <a:t>Epidemiology, 2000 to 2022</a:t>
            </a:r>
            <a:endParaRPr lang="en-GB" dirty="0"/>
          </a:p>
        </p:txBody>
      </p:sp>
      <p:sp>
        <p:nvSpPr>
          <p:cNvPr id="3" name="Subtitle 2"/>
          <p:cNvSpPr>
            <a:spLocks noGrp="1"/>
          </p:cNvSpPr>
          <p:nvPr>
            <p:ph idx="1"/>
          </p:nvPr>
        </p:nvSpPr>
        <p:spPr>
          <a:xfrm>
            <a:off x="142553" y="1703522"/>
            <a:ext cx="11906894" cy="4200946"/>
          </a:xfrm>
        </p:spPr>
        <p:txBody>
          <a:bodyPr>
            <a:noAutofit/>
          </a:bodyPr>
          <a:lstStyle/>
          <a:p>
            <a:pPr marL="0" indent="0">
              <a:lnSpc>
                <a:spcPct val="100000"/>
              </a:lnSpc>
              <a:spcBef>
                <a:spcPts val="600"/>
              </a:spcBef>
              <a:buNone/>
            </a:pPr>
            <a:r>
              <a:rPr lang="en-GB" sz="2200" dirty="0">
                <a:solidFill>
                  <a:srgbClr val="131313"/>
                </a:solidFill>
              </a:rPr>
              <a:t>Increase in </a:t>
            </a:r>
            <a:r>
              <a:rPr lang="en-GB" sz="2200" i="1" dirty="0">
                <a:solidFill>
                  <a:srgbClr val="131313"/>
                </a:solidFill>
              </a:rPr>
              <a:t>C. diphtheriae </a:t>
            </a:r>
            <a:r>
              <a:rPr lang="en-GB" sz="2200" dirty="0">
                <a:solidFill>
                  <a:srgbClr val="131313"/>
                </a:solidFill>
              </a:rPr>
              <a:t>cases; approx. 5 -10 % of UK isolates from UK population are toxigenic and approx. 80-90 % isolates from asylum seeking populations are toxigenic </a:t>
            </a:r>
          </a:p>
          <a:p>
            <a:pPr marL="800100" lvl="1" indent="-342900">
              <a:lnSpc>
                <a:spcPct val="100000"/>
              </a:lnSpc>
              <a:spcBef>
                <a:spcPts val="600"/>
              </a:spcBef>
            </a:pPr>
            <a:r>
              <a:rPr lang="en-GB" sz="1800" dirty="0">
                <a:solidFill>
                  <a:srgbClr val="131313"/>
                </a:solidFill>
              </a:rPr>
              <a:t>can be cutaneous &amp;/or respiratory, most commonly seen in poorly vaccinated populations, travel associated, people seeking asylum with a history of travel along migrant routes</a:t>
            </a:r>
          </a:p>
          <a:p>
            <a:pPr marL="0" indent="0">
              <a:lnSpc>
                <a:spcPct val="100000"/>
              </a:lnSpc>
              <a:spcBef>
                <a:spcPts val="1800"/>
              </a:spcBef>
              <a:buNone/>
            </a:pPr>
            <a:r>
              <a:rPr lang="en-GB" sz="2200" dirty="0">
                <a:solidFill>
                  <a:srgbClr val="131313"/>
                </a:solidFill>
              </a:rPr>
              <a:t>Increase in </a:t>
            </a:r>
            <a:r>
              <a:rPr lang="en-GB" sz="2200" i="1" dirty="0">
                <a:solidFill>
                  <a:srgbClr val="131313"/>
                </a:solidFill>
              </a:rPr>
              <a:t>C. </a:t>
            </a:r>
            <a:r>
              <a:rPr lang="en-GB" sz="2200" i="1" dirty="0" err="1">
                <a:solidFill>
                  <a:srgbClr val="131313"/>
                </a:solidFill>
              </a:rPr>
              <a:t>ulcerans</a:t>
            </a:r>
            <a:r>
              <a:rPr lang="en-GB" sz="2200" dirty="0">
                <a:solidFill>
                  <a:srgbClr val="131313"/>
                </a:solidFill>
              </a:rPr>
              <a:t>; approx. 50-80 % of strains are toxigenic</a:t>
            </a:r>
          </a:p>
          <a:p>
            <a:pPr marL="800100" lvl="1" indent="-342900">
              <a:lnSpc>
                <a:spcPct val="100000"/>
              </a:lnSpc>
              <a:spcBef>
                <a:spcPts val="600"/>
              </a:spcBef>
            </a:pPr>
            <a:r>
              <a:rPr lang="en-GB" sz="2000" dirty="0">
                <a:solidFill>
                  <a:srgbClr val="131313"/>
                </a:solidFill>
              </a:rPr>
              <a:t>can be cutaneous &amp;/or respiratory, most commonly associated with animal exposures</a:t>
            </a:r>
          </a:p>
          <a:p>
            <a:pPr marL="0" lvl="1" indent="0" algn="l">
              <a:lnSpc>
                <a:spcPct val="100000"/>
              </a:lnSpc>
              <a:spcBef>
                <a:spcPts val="1800"/>
              </a:spcBef>
              <a:buNone/>
            </a:pPr>
            <a:r>
              <a:rPr lang="en-GB" dirty="0">
                <a:solidFill>
                  <a:srgbClr val="131313"/>
                </a:solidFill>
              </a:rPr>
              <a:t>MALDI-TOF MS</a:t>
            </a:r>
            <a:r>
              <a:rPr lang="en-GB" dirty="0">
                <a:solidFill>
                  <a:srgbClr val="007C91"/>
                </a:solidFill>
                <a:latin typeface="Arial" charset="0"/>
              </a:rPr>
              <a:t>*</a:t>
            </a:r>
            <a:r>
              <a:rPr lang="en-GB" dirty="0">
                <a:solidFill>
                  <a:srgbClr val="131313"/>
                </a:solidFill>
              </a:rPr>
              <a:t> provides good discrimination for </a:t>
            </a:r>
            <a:r>
              <a:rPr lang="en-GB" sz="2200" i="1" dirty="0">
                <a:solidFill>
                  <a:srgbClr val="131313"/>
                </a:solidFill>
              </a:rPr>
              <a:t>C. diphtheriae </a:t>
            </a:r>
            <a:r>
              <a:rPr lang="en-GB" sz="2200" dirty="0">
                <a:solidFill>
                  <a:srgbClr val="131313"/>
                </a:solidFill>
              </a:rPr>
              <a:t>and</a:t>
            </a:r>
            <a:r>
              <a:rPr lang="en-GB" sz="2200" i="1" dirty="0">
                <a:solidFill>
                  <a:srgbClr val="131313"/>
                </a:solidFill>
              </a:rPr>
              <a:t> C. </a:t>
            </a:r>
            <a:r>
              <a:rPr lang="en-GB" sz="2200" i="1" dirty="0" err="1">
                <a:solidFill>
                  <a:srgbClr val="131313"/>
                </a:solidFill>
              </a:rPr>
              <a:t>ulcerans</a:t>
            </a:r>
            <a:endParaRPr lang="en-GB" dirty="0">
              <a:solidFill>
                <a:srgbClr val="131313"/>
              </a:solidFill>
            </a:endParaRPr>
          </a:p>
          <a:p>
            <a:pPr marL="812800" lvl="2" indent="-355600">
              <a:lnSpc>
                <a:spcPct val="100000"/>
              </a:lnSpc>
              <a:spcBef>
                <a:spcPts val="600"/>
              </a:spcBef>
            </a:pPr>
            <a:r>
              <a:rPr lang="en-GB" sz="1800" dirty="0">
                <a:solidFill>
                  <a:srgbClr val="131313"/>
                </a:solidFill>
              </a:rPr>
              <a:t>increasing use by local laboratories to identify gram-positive </a:t>
            </a:r>
            <a:r>
              <a:rPr lang="en-GB" sz="1800" dirty="0" err="1">
                <a:solidFill>
                  <a:srgbClr val="131313"/>
                </a:solidFill>
              </a:rPr>
              <a:t>coryneforms</a:t>
            </a:r>
            <a:r>
              <a:rPr lang="en-GB" sz="1800" dirty="0">
                <a:solidFill>
                  <a:srgbClr val="131313"/>
                </a:solidFill>
              </a:rPr>
              <a:t> may be partly responsible for increase in number of referred isolates to the National Reference Laboratory</a:t>
            </a:r>
          </a:p>
          <a:p>
            <a:pPr marL="812800" lvl="2" indent="-355600" algn="l">
              <a:lnSpc>
                <a:spcPct val="100000"/>
              </a:lnSpc>
              <a:spcBef>
                <a:spcPts val="600"/>
              </a:spcBef>
              <a:buFont typeface="Arial" panose="020B0604020202020204" pitchFamily="34" charset="0"/>
              <a:buChar char="•"/>
            </a:pPr>
            <a:r>
              <a:rPr lang="en-GB" sz="1800" dirty="0">
                <a:solidFill>
                  <a:srgbClr val="131313"/>
                </a:solidFill>
              </a:rPr>
              <a:t>absence of clinical details may reduce likelihood of speciation / use of MALDI-</a:t>
            </a:r>
            <a:r>
              <a:rPr lang="en-GB" sz="1800" dirty="0" err="1">
                <a:solidFill>
                  <a:srgbClr val="131313"/>
                </a:solidFill>
              </a:rPr>
              <a:t>ToF</a:t>
            </a:r>
            <a:r>
              <a:rPr lang="en-GB" sz="1800" dirty="0">
                <a:solidFill>
                  <a:srgbClr val="131313"/>
                </a:solidFill>
              </a:rPr>
              <a:t> </a:t>
            </a:r>
          </a:p>
        </p:txBody>
      </p:sp>
      <p:sp>
        <p:nvSpPr>
          <p:cNvPr id="4" name="TextBox 3"/>
          <p:cNvSpPr txBox="1"/>
          <p:nvPr/>
        </p:nvSpPr>
        <p:spPr>
          <a:xfrm>
            <a:off x="4697985" y="6002382"/>
            <a:ext cx="8496944" cy="338554"/>
          </a:xfrm>
          <a:prstGeom prst="rect">
            <a:avLst/>
          </a:prstGeom>
          <a:noFill/>
        </p:spPr>
        <p:txBody>
          <a:bodyPr wrap="square" rtlCol="0">
            <a:spAutoFit/>
          </a:bodyPr>
          <a:lstStyle/>
          <a:p>
            <a:pPr>
              <a:defRPr/>
            </a:pPr>
            <a:r>
              <a:rPr lang="en-GB" sz="1600" dirty="0">
                <a:solidFill>
                  <a:srgbClr val="007C91"/>
                </a:solidFill>
                <a:latin typeface="Arial" charset="0"/>
              </a:rPr>
              <a:t>*Matrix Assisted Laser Desorption/Ionization – Time of Flight Mass Spectrometry</a:t>
            </a:r>
            <a:endParaRPr lang="en-GB" dirty="0">
              <a:solidFill>
                <a:srgbClr val="007C91"/>
              </a:solidFill>
              <a:latin typeface="Calibri"/>
            </a:endParaRPr>
          </a:p>
        </p:txBody>
      </p:sp>
      <p:sp>
        <p:nvSpPr>
          <p:cNvPr id="7" name="Slide Number Placeholder 6">
            <a:extLst>
              <a:ext uri="{FF2B5EF4-FFF2-40B4-BE49-F238E27FC236}">
                <a16:creationId xmlns:a16="http://schemas.microsoft.com/office/drawing/2014/main" id="{47E7F8F4-E1C2-4355-A911-FD6F97B61D19}"/>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
        <p:nvSpPr>
          <p:cNvPr id="8" name="Footer Placeholder 7">
            <a:extLst>
              <a:ext uri="{FF2B5EF4-FFF2-40B4-BE49-F238E27FC236}">
                <a16:creationId xmlns:a16="http://schemas.microsoft.com/office/drawing/2014/main" id="{F58B930B-230D-4D41-9E91-B1A60AE36466}"/>
              </a:ext>
            </a:extLst>
          </p:cNvPr>
          <p:cNvSpPr>
            <a:spLocks noGrp="1"/>
          </p:cNvSpPr>
          <p:nvPr>
            <p:ph type="ftr" sz="quarter" idx="10"/>
          </p:nvPr>
        </p:nvSpPr>
        <p:spPr/>
        <p:txBody>
          <a:bodyPr/>
          <a:lstStyle/>
          <a:p>
            <a:r>
              <a:rPr lang="en-GB" sz="1400" dirty="0"/>
              <a:t>Recent epidemiology and laboratory investigations</a:t>
            </a:r>
          </a:p>
        </p:txBody>
      </p:sp>
    </p:spTree>
    <p:extLst>
      <p:ext uri="{BB962C8B-B14F-4D97-AF65-F5344CB8AC3E}">
        <p14:creationId xmlns:p14="http://schemas.microsoft.com/office/powerpoint/2010/main" val="213094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A785-C214-4D1E-A4AE-73A7DB011887}"/>
              </a:ext>
            </a:extLst>
          </p:cNvPr>
          <p:cNvSpPr>
            <a:spLocks noGrp="1"/>
          </p:cNvSpPr>
          <p:nvPr>
            <p:ph type="title"/>
          </p:nvPr>
        </p:nvSpPr>
        <p:spPr>
          <a:xfrm>
            <a:off x="330206" y="231372"/>
            <a:ext cx="10515600" cy="828502"/>
          </a:xfrm>
        </p:spPr>
        <p:txBody>
          <a:bodyPr>
            <a:noAutofit/>
          </a:bodyPr>
          <a:lstStyle/>
          <a:p>
            <a:r>
              <a:rPr lang="en-GB" sz="2800" kern="1300" dirty="0"/>
              <a:t>Number of cases of toxigenic C. </a:t>
            </a:r>
            <a:r>
              <a:rPr lang="en-GB" sz="2800" kern="1300" dirty="0" err="1"/>
              <a:t>ulcerans</a:t>
            </a:r>
            <a:r>
              <a:rPr lang="en-GB" sz="2800" kern="1300" dirty="0"/>
              <a:t> and toxigenic C. diphtheriae in humans and animals, England, 2012 to 2022</a:t>
            </a:r>
          </a:p>
        </p:txBody>
      </p:sp>
      <p:sp>
        <p:nvSpPr>
          <p:cNvPr id="4" name="Slide Number Placeholder 3">
            <a:extLst>
              <a:ext uri="{FF2B5EF4-FFF2-40B4-BE49-F238E27FC236}">
                <a16:creationId xmlns:a16="http://schemas.microsoft.com/office/drawing/2014/main" id="{22CE133C-19BF-4A16-B886-DBD864008E33}"/>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
        <p:nvSpPr>
          <p:cNvPr id="6" name="Footer Placeholder 5">
            <a:extLst>
              <a:ext uri="{FF2B5EF4-FFF2-40B4-BE49-F238E27FC236}">
                <a16:creationId xmlns:a16="http://schemas.microsoft.com/office/drawing/2014/main" id="{5EC351E2-1742-40C2-9161-9F5B673B664C}"/>
              </a:ext>
            </a:extLst>
          </p:cNvPr>
          <p:cNvSpPr>
            <a:spLocks noGrp="1"/>
          </p:cNvSpPr>
          <p:nvPr>
            <p:ph type="ftr" sz="quarter" idx="10"/>
          </p:nvPr>
        </p:nvSpPr>
        <p:spPr/>
        <p:txBody>
          <a:bodyPr/>
          <a:lstStyle/>
          <a:p>
            <a:r>
              <a:rPr lang="en-GB" sz="1400" dirty="0"/>
              <a:t>Recent epidemiology and laboratory investigations</a:t>
            </a:r>
          </a:p>
        </p:txBody>
      </p:sp>
      <p:graphicFrame>
        <p:nvGraphicFramePr>
          <p:cNvPr id="5" name="Chart 4">
            <a:extLst>
              <a:ext uri="{FF2B5EF4-FFF2-40B4-BE49-F238E27FC236}">
                <a16:creationId xmlns:a16="http://schemas.microsoft.com/office/drawing/2014/main" id="{88157837-D214-E57A-0F43-60E95D0356DC}"/>
              </a:ext>
            </a:extLst>
          </p:cNvPr>
          <p:cNvGraphicFramePr>
            <a:graphicFrameLocks/>
          </p:cNvGraphicFramePr>
          <p:nvPr>
            <p:extLst>
              <p:ext uri="{D42A27DB-BD31-4B8C-83A1-F6EECF244321}">
                <p14:modId xmlns:p14="http://schemas.microsoft.com/office/powerpoint/2010/main" val="3537567961"/>
              </p:ext>
            </p:extLst>
          </p:nvPr>
        </p:nvGraphicFramePr>
        <p:xfrm>
          <a:off x="330206" y="1208908"/>
          <a:ext cx="11385544" cy="5080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943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8804-B871-46E0-AFC9-C3F9AC013708}"/>
              </a:ext>
            </a:extLst>
          </p:cNvPr>
          <p:cNvSpPr>
            <a:spLocks noGrp="1"/>
          </p:cNvSpPr>
          <p:nvPr>
            <p:ph type="title"/>
          </p:nvPr>
        </p:nvSpPr>
        <p:spPr>
          <a:xfrm>
            <a:off x="330206" y="220981"/>
            <a:ext cx="10515600" cy="890848"/>
          </a:xfrm>
        </p:spPr>
        <p:txBody>
          <a:bodyPr>
            <a:normAutofit fontScale="90000"/>
          </a:bodyPr>
          <a:lstStyle/>
          <a:p>
            <a:r>
              <a:rPr lang="en-GB" sz="3100" dirty="0"/>
              <a:t>Number of toxigenic C. </a:t>
            </a:r>
            <a:r>
              <a:rPr lang="en-GB" sz="3100" dirty="0" err="1"/>
              <a:t>ulcerans</a:t>
            </a:r>
            <a:r>
              <a:rPr lang="en-GB" sz="3100" dirty="0"/>
              <a:t> human index and toxigenic C. diphtheriae cases, England, 2012 to 2022</a:t>
            </a:r>
            <a:br>
              <a:rPr lang="en-GB" dirty="0"/>
            </a:br>
            <a:endParaRPr lang="en-GB" dirty="0"/>
          </a:p>
        </p:txBody>
      </p:sp>
      <p:sp>
        <p:nvSpPr>
          <p:cNvPr id="4" name="Slide Number Placeholder 3">
            <a:extLst>
              <a:ext uri="{FF2B5EF4-FFF2-40B4-BE49-F238E27FC236}">
                <a16:creationId xmlns:a16="http://schemas.microsoft.com/office/drawing/2014/main" id="{0C7FEA1A-A5A2-4CCC-9895-F2251532609D}"/>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
        <p:nvSpPr>
          <p:cNvPr id="6" name="Footer Placeholder 5">
            <a:extLst>
              <a:ext uri="{FF2B5EF4-FFF2-40B4-BE49-F238E27FC236}">
                <a16:creationId xmlns:a16="http://schemas.microsoft.com/office/drawing/2014/main" id="{7F724818-4D10-46CC-A11D-7B46C2A6746E}"/>
              </a:ext>
            </a:extLst>
          </p:cNvPr>
          <p:cNvSpPr>
            <a:spLocks noGrp="1"/>
          </p:cNvSpPr>
          <p:nvPr>
            <p:ph type="ftr" sz="quarter" idx="10"/>
          </p:nvPr>
        </p:nvSpPr>
        <p:spPr/>
        <p:txBody>
          <a:bodyPr/>
          <a:lstStyle/>
          <a:p>
            <a:r>
              <a:rPr lang="en-GB" sz="1400" dirty="0"/>
              <a:t>Recent epidemiology and laboratory investigations</a:t>
            </a:r>
          </a:p>
        </p:txBody>
      </p:sp>
      <p:graphicFrame>
        <p:nvGraphicFramePr>
          <p:cNvPr id="7" name="Chart 6">
            <a:extLst>
              <a:ext uri="{FF2B5EF4-FFF2-40B4-BE49-F238E27FC236}">
                <a16:creationId xmlns:a16="http://schemas.microsoft.com/office/drawing/2014/main" id="{41ED67D2-A5E8-4C96-8AA4-0685690AB81C}"/>
              </a:ext>
            </a:extLst>
          </p:cNvPr>
          <p:cNvGraphicFramePr>
            <a:graphicFrameLocks/>
          </p:cNvGraphicFramePr>
          <p:nvPr>
            <p:extLst>
              <p:ext uri="{D42A27DB-BD31-4B8C-83A1-F6EECF244321}">
                <p14:modId xmlns:p14="http://schemas.microsoft.com/office/powerpoint/2010/main" val="4127223817"/>
              </p:ext>
            </p:extLst>
          </p:nvPr>
        </p:nvGraphicFramePr>
        <p:xfrm>
          <a:off x="457204" y="1405368"/>
          <a:ext cx="10769597" cy="4971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799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2687578"/>
          </a:xfrm>
        </p:spPr>
        <p:txBody>
          <a:bodyPr>
            <a:normAutofit/>
          </a:bodyPr>
          <a:lstStyle/>
          <a:p>
            <a:pPr>
              <a:lnSpc>
                <a:spcPct val="100000"/>
              </a:lnSpc>
              <a:spcAft>
                <a:spcPts val="1200"/>
              </a:spcAft>
            </a:pPr>
            <a:r>
              <a:rPr lang="en-GB" sz="6000" b="1" dirty="0"/>
              <a:t>Diphtheria</a:t>
            </a:r>
            <a:br>
              <a:rPr lang="en-GB" dirty="0"/>
            </a:br>
            <a:br>
              <a:rPr lang="en-GB" dirty="0"/>
            </a:br>
            <a:r>
              <a:rPr lang="en-GB" dirty="0"/>
              <a:t>Clinical presentation</a:t>
            </a:r>
          </a:p>
        </p:txBody>
      </p:sp>
    </p:spTree>
    <p:extLst>
      <p:ext uri="{BB962C8B-B14F-4D97-AF65-F5344CB8AC3E}">
        <p14:creationId xmlns:p14="http://schemas.microsoft.com/office/powerpoint/2010/main" val="2356610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6-9.potx" id="{FCCDE917-761C-8D46-810E-9C486E1425E5}" vid="{0BBDD5EF-1167-7B45-8C70-F265FAF4035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two 16-9.potx" id="{0EF822D2-BAA9-AE49-B727-7631E46170C4}" vid="{FD5BAFF5-2003-954E-96FA-137553C3A0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ukhsa-presentation-template-1</Template>
  <TotalTime>9943</TotalTime>
  <Words>4524</Words>
  <Application>Microsoft Office PowerPoint</Application>
  <PresentationFormat>Widescreen</PresentationFormat>
  <Paragraphs>553</Paragraphs>
  <Slides>33</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Times New Roman</vt:lpstr>
      <vt:lpstr>Office Theme</vt:lpstr>
      <vt:lpstr>1_Office Theme</vt:lpstr>
      <vt:lpstr>Diphtheria  Laboratory slide deck  Recent epidemiology and laboratory investigations  November 2023</vt:lpstr>
      <vt:lpstr>Slide deck content</vt:lpstr>
      <vt:lpstr>Diphtheria  Background / epidemiology</vt:lpstr>
      <vt:lpstr>Background</vt:lpstr>
      <vt:lpstr>Epidemiology - vaccine</vt:lpstr>
      <vt:lpstr>Epidemiology, 2000 to 2022</vt:lpstr>
      <vt:lpstr>Number of cases of toxigenic C. ulcerans and toxigenic C. diphtheriae in humans and animals, England, 2012 to 2022</vt:lpstr>
      <vt:lpstr>Number of toxigenic C. ulcerans human index and toxigenic C. diphtheriae cases, England, 2012 to 2022 </vt:lpstr>
      <vt:lpstr>Diphtheria  Clinical presentation</vt:lpstr>
      <vt:lpstr>Diphtheria – clinical presentation</vt:lpstr>
      <vt:lpstr>Diphtheria – clinical presentation</vt:lpstr>
      <vt:lpstr>Diphtheria: toxin complications </vt:lpstr>
      <vt:lpstr>Diphtheria transmission</vt:lpstr>
      <vt:lpstr>Diphtheria  Laboratory investigations / considerations</vt:lpstr>
      <vt:lpstr>Laboratory investigation – primary testing</vt:lpstr>
      <vt:lpstr>Details which increase likelihood of toxigenic corynebacteria recovery from clinical samples:</vt:lpstr>
      <vt:lpstr>Details which increase likelihood of toxigenic corynebacteria recovery from clinical samples:</vt:lpstr>
      <vt:lpstr>Details which increase likelihood of toxigenic corynebacteria recovery from clinical samples:</vt:lpstr>
      <vt:lpstr>Findings from laboratory survey – throat swabs:</vt:lpstr>
      <vt:lpstr>Findings from laboratory survey – Skin lesion swabs:</vt:lpstr>
      <vt:lpstr>Clearance </vt:lpstr>
      <vt:lpstr>Diphtheria: laboratory investigations PCR  </vt:lpstr>
      <vt:lpstr>Diphtheria: laboratory investigation PCR </vt:lpstr>
      <vt:lpstr>Diphtheria: laboratory investigation Elek test </vt:lpstr>
      <vt:lpstr>Modified Elek Test</vt:lpstr>
      <vt:lpstr>Non-toxigenic toxin-gene bearing bacteria (NTTB)</vt:lpstr>
      <vt:lpstr>Diphtheria Reference laboratory service</vt:lpstr>
      <vt:lpstr>Diphtheria Reference laboratory service</vt:lpstr>
      <vt:lpstr>Diphtheria Reference laboratory service - contacts</vt:lpstr>
      <vt:lpstr>Vaccination for laboratory staff</vt:lpstr>
      <vt:lpstr>Diphtheria  Executive summary</vt:lpstr>
      <vt:lpstr>Diphtheria –summary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Diphtheria: recent epidemiology, investigation and management</dc:title>
  <dc:creator>UKHSA</dc:creator>
  <cp:lastModifiedBy>Sonia Ribeiro</cp:lastModifiedBy>
  <cp:revision>238</cp:revision>
  <cp:lastPrinted>2021-08-09T14:01:33Z</cp:lastPrinted>
  <dcterms:created xsi:type="dcterms:W3CDTF">2021-11-17T10:09:34Z</dcterms:created>
  <dcterms:modified xsi:type="dcterms:W3CDTF">2023-11-09T15:19:06Z</dcterms:modified>
</cp:coreProperties>
</file>