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5" r:id="rId2"/>
  </p:sldMasterIdLst>
  <p:notesMasterIdLst>
    <p:notesMasterId r:id="rId53"/>
  </p:notesMasterIdLst>
  <p:sldIdLst>
    <p:sldId id="256" r:id="rId3"/>
    <p:sldId id="278" r:id="rId4"/>
    <p:sldId id="729" r:id="rId5"/>
    <p:sldId id="730" r:id="rId6"/>
    <p:sldId id="731" r:id="rId7"/>
    <p:sldId id="746" r:id="rId8"/>
    <p:sldId id="339" r:id="rId9"/>
    <p:sldId id="341" r:id="rId10"/>
    <p:sldId id="342" r:id="rId11"/>
    <p:sldId id="340" r:id="rId12"/>
    <p:sldId id="747" r:id="rId13"/>
    <p:sldId id="748" r:id="rId14"/>
    <p:sldId id="749" r:id="rId15"/>
    <p:sldId id="709" r:id="rId16"/>
    <p:sldId id="710" r:id="rId17"/>
    <p:sldId id="715" r:id="rId18"/>
    <p:sldId id="711" r:id="rId19"/>
    <p:sldId id="713" r:id="rId20"/>
    <p:sldId id="758" r:id="rId21"/>
    <p:sldId id="726" r:id="rId22"/>
    <p:sldId id="361" r:id="rId23"/>
    <p:sldId id="754" r:id="rId24"/>
    <p:sldId id="757" r:id="rId25"/>
    <p:sldId id="756" r:id="rId26"/>
    <p:sldId id="725" r:id="rId27"/>
    <p:sldId id="259" r:id="rId28"/>
    <p:sldId id="284" r:id="rId29"/>
    <p:sldId id="753" r:id="rId30"/>
    <p:sldId id="733" r:id="rId31"/>
    <p:sldId id="736" r:id="rId32"/>
    <p:sldId id="755" r:id="rId33"/>
    <p:sldId id="751" r:id="rId34"/>
    <p:sldId id="741" r:id="rId35"/>
    <p:sldId id="742" r:id="rId36"/>
    <p:sldId id="743" r:id="rId37"/>
    <p:sldId id="737" r:id="rId38"/>
    <p:sldId id="261" r:id="rId39"/>
    <p:sldId id="257" r:id="rId40"/>
    <p:sldId id="269" r:id="rId41"/>
    <p:sldId id="279" r:id="rId42"/>
    <p:sldId id="280" r:id="rId43"/>
    <p:sldId id="264" r:id="rId44"/>
    <p:sldId id="276" r:id="rId45"/>
    <p:sldId id="275" r:id="rId46"/>
    <p:sldId id="272" r:id="rId47"/>
    <p:sldId id="281" r:id="rId48"/>
    <p:sldId id="274" r:id="rId49"/>
    <p:sldId id="752" r:id="rId50"/>
    <p:sldId id="745" r:id="rId51"/>
    <p:sldId id="738"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9B6E22E-316E-B918-761D-46B3B992FC94}" name="Shennae O'Boyle" initials="SO" userId="Shennae O'Boyle" providerId="None"/>
  <p188:author id="{746FB155-B0E5-268F-2541-AA5D4FF21C3D}" name="Georgie Adair" initials="GA" userId="S::Georgie.Adair@ukhsa.gov.uk::2f9603ed-1b8b-48e5-8852-7fdc28082602" providerId="AD"/>
  <p188:author id="{27FFAEB3-8629-D040-3409-1E0A343E5AD4}" name="Rebecca Cordery" initials="RC" userId="S::Rebecca.Cordery@ukhsa.gov.uk::20d19e84-36f6-4e8c-a3c3-5c38f1a13736" providerId="AD"/>
  <p188:author id="{4372D1C9-2750-DB81-47A0-C9B448B613FC}" name="Natalie Adams" initials="NA" userId="S::Natalie.Adams@ukhsa.gov.uk::2566ef1f-07d3-49b7-a96f-effd4509160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ayatri Amirthalingam" initials="GA" lastIdx="2" clrIdx="0">
    <p:extLst>
      <p:ext uri="{19B8F6BF-5375-455C-9EA6-DF929625EA0E}">
        <p15:presenceInfo xmlns:p15="http://schemas.microsoft.com/office/powerpoint/2012/main" userId="S::Gayatri.Amirthalingam@phe.gov.uk::a5332398-3cff-4661-bb54-5a3fe143c134" providerId="AD"/>
      </p:ext>
    </p:extLst>
  </p:cmAuthor>
  <p:cmAuthor id="2" name="Felicity Aiano" initials="FA" lastIdx="8" clrIdx="1">
    <p:extLst>
      <p:ext uri="{19B8F6BF-5375-455C-9EA6-DF929625EA0E}">
        <p15:presenceInfo xmlns:p15="http://schemas.microsoft.com/office/powerpoint/2012/main" userId="S::Felicity.Aiano@phe.gov.uk::b4f78b35-78fa-4bbf-a278-959353905826" providerId="AD"/>
      </p:ext>
    </p:extLst>
  </p:cmAuthor>
  <p:cmAuthor id="3" name="Rebecca Cordery" initials="RC" lastIdx="5" clrIdx="2">
    <p:extLst>
      <p:ext uri="{19B8F6BF-5375-455C-9EA6-DF929625EA0E}">
        <p15:presenceInfo xmlns:p15="http://schemas.microsoft.com/office/powerpoint/2012/main" userId="S::Rebecca.Cordery@phe.gov.uk::20d19e84-36f6-4e8c-a3c3-5c38f1a13736" providerId="AD"/>
      </p:ext>
    </p:extLst>
  </p:cmAuthor>
  <p:cmAuthor id="4" name="Shennae O'Boyle" initials="SO" lastIdx="3" clrIdx="3">
    <p:extLst>
      <p:ext uri="{19B8F6BF-5375-455C-9EA6-DF929625EA0E}">
        <p15:presenceInfo xmlns:p15="http://schemas.microsoft.com/office/powerpoint/2012/main" userId="S::Shennae.Oboyle@ukhsa.gov.uk::a93aa599-d43c-4dcd-aea4-42b985f50f8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C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7" autoAdjust="0"/>
    <p:restoredTop sz="81434" autoAdjust="0"/>
  </p:normalViewPr>
  <p:slideViewPr>
    <p:cSldViewPr snapToGrid="0">
      <p:cViewPr varScale="1">
        <p:scale>
          <a:sx n="93" d="100"/>
          <a:sy n="93" d="100"/>
        </p:scale>
        <p:origin x="1434" y="78"/>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colhpafil003.hpa.org.uk\ProjectData\IMDATA\Diphtheria\Diphtheria%20surveillance%20data\DATA%20FOR%20FIGURES\Diphtheria%20epi%20data%202009%20to%20202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olhpafil003.hpa.org.uk\ProjectData\IMDATA\Diphtheria\Diphtheria%20surveillance%20data\DATA%20FOR%20FIGURES\Diphtheria%20epi%20data%202009%20to%20202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olhpafil003.hpa.org.uk\ProjectData\IMDATA\Diphtheria\Diphtheria%20surveillance%20data\DATA%20FOR%20FIGURES\Diphtheria%20epi%20data%202009%20to%202023.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oleObject" Target="file:///\\colhpafil003.hpa.org.uk\ProjectData\IMDATA\Diphtheria\Diphtheria%20surveillance%20data\DATA%20FOR%20FIGURES\Diphtheria%20epi%20data%202009%20to%202023.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'Lab testing'!$P$3</c:f>
              <c:strCache>
                <c:ptCount val="1"/>
                <c:pt idx="0">
                  <c:v>Non-toxigenic C. ulcerans*</c:v>
                </c:pt>
              </c:strCache>
            </c:strRef>
          </c:tx>
          <c:spPr>
            <a:solidFill>
              <a:schemeClr val="accent1">
                <a:lumMod val="40000"/>
                <a:lumOff val="60000"/>
              </a:schemeClr>
            </a:solidFill>
            <a:ln>
              <a:noFill/>
            </a:ln>
            <a:effectLst/>
          </c:spPr>
          <c:invertIfNegative val="0"/>
          <c:cat>
            <c:numRef>
              <c:f>'Lab testing'!$A$7:$A$17</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extLst/>
            </c:numRef>
          </c:cat>
          <c:val>
            <c:numRef>
              <c:f>'Lab testing'!$P$7:$P$17</c:f>
              <c:numCache>
                <c:formatCode>General</c:formatCode>
                <c:ptCount val="11"/>
                <c:pt idx="0">
                  <c:v>2</c:v>
                </c:pt>
                <c:pt idx="1">
                  <c:v>0</c:v>
                </c:pt>
                <c:pt idx="2">
                  <c:v>2</c:v>
                </c:pt>
                <c:pt idx="3">
                  <c:v>1</c:v>
                </c:pt>
                <c:pt idx="4">
                  <c:v>1</c:v>
                </c:pt>
                <c:pt idx="5">
                  <c:v>4</c:v>
                </c:pt>
                <c:pt idx="6">
                  <c:v>2</c:v>
                </c:pt>
                <c:pt idx="7">
                  <c:v>6</c:v>
                </c:pt>
                <c:pt idx="8">
                  <c:v>1</c:v>
                </c:pt>
                <c:pt idx="9">
                  <c:v>6</c:v>
                </c:pt>
                <c:pt idx="10">
                  <c:v>17</c:v>
                </c:pt>
              </c:numCache>
              <c:extLst/>
            </c:numRef>
          </c:val>
          <c:extLst>
            <c:ext xmlns:c16="http://schemas.microsoft.com/office/drawing/2014/chart" uri="{C3380CC4-5D6E-409C-BE32-E72D297353CC}">
              <c16:uniqueId val="{00000000-932D-44DE-8E78-D467A74266DD}"/>
            </c:ext>
          </c:extLst>
        </c:ser>
        <c:ser>
          <c:idx val="0"/>
          <c:order val="1"/>
          <c:tx>
            <c:strRef>
              <c:f>'Lab testing'!$O$3</c:f>
              <c:strCache>
                <c:ptCount val="1"/>
                <c:pt idx="0">
                  <c:v>Toxigenic C. ulcerans*</c:v>
                </c:pt>
              </c:strCache>
            </c:strRef>
          </c:tx>
          <c:spPr>
            <a:solidFill>
              <a:srgbClr val="002060"/>
            </a:solidFill>
            <a:ln>
              <a:noFill/>
            </a:ln>
            <a:effectLst/>
          </c:spPr>
          <c:invertIfNegative val="0"/>
          <c:cat>
            <c:numRef>
              <c:f>'Lab testing'!$A$7:$A$17</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extLst/>
            </c:numRef>
          </c:cat>
          <c:val>
            <c:numRef>
              <c:f>'Lab testing'!$O$7:$O$17</c:f>
              <c:numCache>
                <c:formatCode>General</c:formatCode>
                <c:ptCount val="11"/>
                <c:pt idx="0">
                  <c:v>1</c:v>
                </c:pt>
                <c:pt idx="1">
                  <c:v>0</c:v>
                </c:pt>
                <c:pt idx="2">
                  <c:v>2</c:v>
                </c:pt>
                <c:pt idx="3">
                  <c:v>3</c:v>
                </c:pt>
                <c:pt idx="4">
                  <c:v>3</c:v>
                </c:pt>
                <c:pt idx="5">
                  <c:v>2</c:v>
                </c:pt>
                <c:pt idx="6">
                  <c:v>5</c:v>
                </c:pt>
                <c:pt idx="7">
                  <c:v>18</c:v>
                </c:pt>
                <c:pt idx="8">
                  <c:v>3</c:v>
                </c:pt>
                <c:pt idx="9">
                  <c:v>11</c:v>
                </c:pt>
                <c:pt idx="10">
                  <c:v>29</c:v>
                </c:pt>
              </c:numCache>
              <c:extLst/>
            </c:numRef>
          </c:val>
          <c:extLst>
            <c:ext xmlns:c16="http://schemas.microsoft.com/office/drawing/2014/chart" uri="{C3380CC4-5D6E-409C-BE32-E72D297353CC}">
              <c16:uniqueId val="{00000001-932D-44DE-8E78-D467A74266DD}"/>
            </c:ext>
          </c:extLst>
        </c:ser>
        <c:ser>
          <c:idx val="6"/>
          <c:order val="2"/>
          <c:tx>
            <c:strRef>
              <c:f>'Lab testing'!$E$3</c:f>
              <c:strCache>
                <c:ptCount val="1"/>
                <c:pt idx="0">
                  <c:v>Non-toxigenic C. pseudotuberculosis</c:v>
                </c:pt>
              </c:strCache>
            </c:strRef>
          </c:tx>
          <c:spPr>
            <a:solidFill>
              <a:schemeClr val="accent4"/>
            </a:solidFill>
            <a:ln>
              <a:noFill/>
            </a:ln>
            <a:effectLst/>
          </c:spPr>
          <c:invertIfNegative val="0"/>
          <c:cat>
            <c:numRef>
              <c:f>'Lab testing'!$A$7:$A$17</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extLst/>
            </c:numRef>
          </c:cat>
          <c:val>
            <c:numRef>
              <c:f>'Lab testing'!$E$7:$E$17</c:f>
              <c:numCache>
                <c:formatCode>General</c:formatCode>
                <c:ptCount val="11"/>
                <c:pt idx="3">
                  <c:v>1</c:v>
                </c:pt>
              </c:numCache>
              <c:extLst/>
            </c:numRef>
          </c:val>
          <c:extLst>
            <c:ext xmlns:c16="http://schemas.microsoft.com/office/drawing/2014/chart" uri="{C3380CC4-5D6E-409C-BE32-E72D297353CC}">
              <c16:uniqueId val="{00000002-932D-44DE-8E78-D467A74266DD}"/>
            </c:ext>
          </c:extLst>
        </c:ser>
        <c:ser>
          <c:idx val="4"/>
          <c:order val="3"/>
          <c:tx>
            <c:strRef>
              <c:f>'Lab testing'!$G$3</c:f>
              <c:strCache>
                <c:ptCount val="1"/>
                <c:pt idx="0">
                  <c:v>Non-toxigenic C. diphtheriae</c:v>
                </c:pt>
              </c:strCache>
            </c:strRef>
          </c:tx>
          <c:spPr>
            <a:solidFill>
              <a:schemeClr val="accent6">
                <a:lumMod val="40000"/>
                <a:lumOff val="60000"/>
              </a:schemeClr>
            </a:solidFill>
            <a:ln>
              <a:noFill/>
            </a:ln>
            <a:effectLst/>
          </c:spPr>
          <c:invertIfNegative val="0"/>
          <c:cat>
            <c:numRef>
              <c:f>'Lab testing'!$A$7:$A$17</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extLst/>
            </c:numRef>
          </c:cat>
          <c:val>
            <c:numRef>
              <c:f>'Lab testing'!$G$7:$G$17</c:f>
              <c:numCache>
                <c:formatCode>General</c:formatCode>
                <c:ptCount val="11"/>
                <c:pt idx="0">
                  <c:v>49</c:v>
                </c:pt>
                <c:pt idx="1">
                  <c:v>45</c:v>
                </c:pt>
                <c:pt idx="2">
                  <c:v>60</c:v>
                </c:pt>
                <c:pt idx="3">
                  <c:v>43</c:v>
                </c:pt>
                <c:pt idx="4">
                  <c:v>51</c:v>
                </c:pt>
                <c:pt idx="5">
                  <c:v>68</c:v>
                </c:pt>
                <c:pt idx="6">
                  <c:v>84</c:v>
                </c:pt>
                <c:pt idx="7">
                  <c:v>70</c:v>
                </c:pt>
                <c:pt idx="8">
                  <c:v>22</c:v>
                </c:pt>
                <c:pt idx="9">
                  <c:v>19</c:v>
                </c:pt>
                <c:pt idx="10">
                  <c:v>76</c:v>
                </c:pt>
              </c:numCache>
              <c:extLst/>
            </c:numRef>
          </c:val>
          <c:extLst>
            <c:ext xmlns:c16="http://schemas.microsoft.com/office/drawing/2014/chart" uri="{C3380CC4-5D6E-409C-BE32-E72D297353CC}">
              <c16:uniqueId val="{00000003-932D-44DE-8E78-D467A74266DD}"/>
            </c:ext>
          </c:extLst>
        </c:ser>
        <c:ser>
          <c:idx val="3"/>
          <c:order val="4"/>
          <c:tx>
            <c:strRef>
              <c:f>'Lab testing'!$F$3</c:f>
              <c:strCache>
                <c:ptCount val="1"/>
                <c:pt idx="0">
                  <c:v>Toxigenic C. diphtheriae</c:v>
                </c:pt>
              </c:strCache>
            </c:strRef>
          </c:tx>
          <c:spPr>
            <a:solidFill>
              <a:schemeClr val="accent6"/>
            </a:solidFill>
            <a:ln>
              <a:noFill/>
            </a:ln>
            <a:effectLst/>
          </c:spPr>
          <c:invertIfNegative val="0"/>
          <c:cat>
            <c:numRef>
              <c:f>'Lab testing'!$A$7:$A$17</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extLst/>
            </c:numRef>
          </c:cat>
          <c:val>
            <c:numRef>
              <c:f>'Lab testing'!$F$7:$F$17</c:f>
              <c:numCache>
                <c:formatCode>General</c:formatCode>
                <c:ptCount val="11"/>
                <c:pt idx="0">
                  <c:v>0</c:v>
                </c:pt>
                <c:pt idx="1">
                  <c:v>3</c:v>
                </c:pt>
                <c:pt idx="2">
                  <c:v>0</c:v>
                </c:pt>
                <c:pt idx="3">
                  <c:v>3</c:v>
                </c:pt>
                <c:pt idx="4">
                  <c:v>4</c:v>
                </c:pt>
                <c:pt idx="5">
                  <c:v>4</c:v>
                </c:pt>
                <c:pt idx="6">
                  <c:v>8</c:v>
                </c:pt>
                <c:pt idx="7">
                  <c:v>0</c:v>
                </c:pt>
                <c:pt idx="8">
                  <c:v>0</c:v>
                </c:pt>
                <c:pt idx="9">
                  <c:v>3</c:v>
                </c:pt>
                <c:pt idx="10">
                  <c:v>4</c:v>
                </c:pt>
              </c:numCache>
              <c:extLst/>
            </c:numRef>
          </c:val>
          <c:extLst>
            <c:ext xmlns:c16="http://schemas.microsoft.com/office/drawing/2014/chart" uri="{C3380CC4-5D6E-409C-BE32-E72D297353CC}">
              <c16:uniqueId val="{00000004-932D-44DE-8E78-D467A74266DD}"/>
            </c:ext>
          </c:extLst>
        </c:ser>
        <c:ser>
          <c:idx val="8"/>
          <c:order val="5"/>
          <c:tx>
            <c:v>Non-toxigenic C. diphtheriae (AS)</c:v>
          </c:tx>
          <c:spPr>
            <a:solidFill>
              <a:schemeClr val="accent2">
                <a:lumMod val="60000"/>
                <a:lumOff val="40000"/>
              </a:schemeClr>
            </a:solidFill>
            <a:ln>
              <a:noFill/>
            </a:ln>
            <a:effectLst/>
          </c:spPr>
          <c:invertIfNegative val="0"/>
          <c:cat>
            <c:numRef>
              <c:f>'Lab testing'!$A$7:$A$17</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extLst/>
            </c:numRef>
          </c:cat>
          <c:val>
            <c:numRef>
              <c:f>'Lab testing'!$S$7:$S$17</c:f>
              <c:numCache>
                <c:formatCode>General</c:formatCode>
                <c:ptCount val="11"/>
                <c:pt idx="10">
                  <c:v>12</c:v>
                </c:pt>
              </c:numCache>
              <c:extLst/>
            </c:numRef>
          </c:val>
          <c:extLst>
            <c:ext xmlns:c16="http://schemas.microsoft.com/office/drawing/2014/chart" uri="{C3380CC4-5D6E-409C-BE32-E72D297353CC}">
              <c16:uniqueId val="{00000005-932D-44DE-8E78-D467A74266DD}"/>
            </c:ext>
          </c:extLst>
        </c:ser>
        <c:ser>
          <c:idx val="7"/>
          <c:order val="6"/>
          <c:tx>
            <c:v>Toxigenic C. diphtheriae (AS)</c:v>
          </c:tx>
          <c:spPr>
            <a:solidFill>
              <a:schemeClr val="accent2"/>
            </a:solidFill>
            <a:ln>
              <a:noFill/>
            </a:ln>
            <a:effectLst/>
          </c:spPr>
          <c:invertIfNegative val="0"/>
          <c:cat>
            <c:numRef>
              <c:f>'Lab testing'!$A$7:$A$17</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extLst/>
            </c:numRef>
          </c:cat>
          <c:val>
            <c:numRef>
              <c:f>'Lab testing'!$R$7:$R$17</c:f>
              <c:numCache>
                <c:formatCode>General</c:formatCode>
                <c:ptCount val="11"/>
                <c:pt idx="10">
                  <c:v>72</c:v>
                </c:pt>
              </c:numCache>
              <c:extLst/>
            </c:numRef>
          </c:val>
          <c:extLst>
            <c:ext xmlns:c16="http://schemas.microsoft.com/office/drawing/2014/chart" uri="{C3380CC4-5D6E-409C-BE32-E72D297353CC}">
              <c16:uniqueId val="{00000006-932D-44DE-8E78-D467A74266DD}"/>
            </c:ext>
          </c:extLst>
        </c:ser>
        <c:ser>
          <c:idx val="5"/>
          <c:order val="7"/>
          <c:tx>
            <c:strRef>
              <c:f>'Lab testing'!$I$3</c:f>
              <c:strCache>
                <c:ptCount val="1"/>
                <c:pt idx="0">
                  <c:v>NTTB C. diphtheriae</c:v>
                </c:pt>
              </c:strCache>
            </c:strRef>
          </c:tx>
          <c:spPr>
            <a:solidFill>
              <a:schemeClr val="bg1">
                <a:lumMod val="65000"/>
              </a:schemeClr>
            </a:solidFill>
            <a:ln>
              <a:noFill/>
            </a:ln>
            <a:effectLst/>
          </c:spPr>
          <c:invertIfNegative val="0"/>
          <c:cat>
            <c:numRef>
              <c:f>'Lab testing'!$A$7:$A$17</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extLst/>
            </c:numRef>
          </c:cat>
          <c:val>
            <c:numRef>
              <c:f>'Lab testing'!$I$7:$I$17</c:f>
              <c:numCache>
                <c:formatCode>General</c:formatCode>
                <c:ptCount val="11"/>
                <c:pt idx="0">
                  <c:v>1</c:v>
                </c:pt>
                <c:pt idx="1">
                  <c:v>0</c:v>
                </c:pt>
                <c:pt idx="2">
                  <c:v>5</c:v>
                </c:pt>
                <c:pt idx="3">
                  <c:v>1</c:v>
                </c:pt>
                <c:pt idx="4">
                  <c:v>0</c:v>
                </c:pt>
                <c:pt idx="5">
                  <c:v>1</c:v>
                </c:pt>
                <c:pt idx="6">
                  <c:v>2</c:v>
                </c:pt>
                <c:pt idx="7">
                  <c:v>2</c:v>
                </c:pt>
                <c:pt idx="8">
                  <c:v>1</c:v>
                </c:pt>
                <c:pt idx="9">
                  <c:v>1</c:v>
                </c:pt>
                <c:pt idx="10">
                  <c:v>1</c:v>
                </c:pt>
              </c:numCache>
              <c:extLst/>
            </c:numRef>
          </c:val>
          <c:extLst>
            <c:ext xmlns:c16="http://schemas.microsoft.com/office/drawing/2014/chart" uri="{C3380CC4-5D6E-409C-BE32-E72D297353CC}">
              <c16:uniqueId val="{00000007-932D-44DE-8E78-D467A74266DD}"/>
            </c:ext>
          </c:extLst>
        </c:ser>
        <c:ser>
          <c:idx val="2"/>
          <c:order val="8"/>
          <c:tx>
            <c:strRef>
              <c:f>'Lab testing'!$N$3</c:f>
              <c:strCache>
                <c:ptCount val="1"/>
                <c:pt idx="0">
                  <c:v>Not C. diphtheriae/ C. ulcerans</c:v>
                </c:pt>
              </c:strCache>
            </c:strRef>
          </c:tx>
          <c:spPr>
            <a:solidFill>
              <a:schemeClr val="bg1">
                <a:lumMod val="95000"/>
              </a:schemeClr>
            </a:solidFill>
            <a:ln>
              <a:noFill/>
            </a:ln>
            <a:effectLst/>
          </c:spPr>
          <c:invertIfNegative val="0"/>
          <c:cat>
            <c:numRef>
              <c:f>'Lab testing'!$A$7:$A$17</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extLst/>
            </c:numRef>
          </c:cat>
          <c:val>
            <c:numRef>
              <c:f>'Lab testing'!$N$7:$N$17</c:f>
              <c:numCache>
                <c:formatCode>General</c:formatCode>
                <c:ptCount val="11"/>
                <c:pt idx="0">
                  <c:v>13</c:v>
                </c:pt>
                <c:pt idx="1">
                  <c:v>23</c:v>
                </c:pt>
                <c:pt idx="2">
                  <c:v>6</c:v>
                </c:pt>
                <c:pt idx="3">
                  <c:v>10</c:v>
                </c:pt>
                <c:pt idx="4">
                  <c:v>6</c:v>
                </c:pt>
                <c:pt idx="5">
                  <c:v>11</c:v>
                </c:pt>
                <c:pt idx="6">
                  <c:v>9</c:v>
                </c:pt>
                <c:pt idx="7">
                  <c:v>17</c:v>
                </c:pt>
                <c:pt idx="8">
                  <c:v>3</c:v>
                </c:pt>
                <c:pt idx="9">
                  <c:v>10</c:v>
                </c:pt>
                <c:pt idx="10">
                  <c:v>11</c:v>
                </c:pt>
              </c:numCache>
              <c:extLst/>
            </c:numRef>
          </c:val>
          <c:extLst>
            <c:ext xmlns:c16="http://schemas.microsoft.com/office/drawing/2014/chart" uri="{C3380CC4-5D6E-409C-BE32-E72D297353CC}">
              <c16:uniqueId val="{00000008-932D-44DE-8E78-D467A74266DD}"/>
            </c:ext>
          </c:extLst>
        </c:ser>
        <c:dLbls>
          <c:showLegendKey val="0"/>
          <c:showVal val="0"/>
          <c:showCatName val="0"/>
          <c:showSerName val="0"/>
          <c:showPercent val="0"/>
          <c:showBubbleSize val="0"/>
        </c:dLbls>
        <c:gapWidth val="219"/>
        <c:overlap val="-27"/>
        <c:axId val="747151288"/>
        <c:axId val="747150304"/>
      </c:barChart>
      <c:catAx>
        <c:axId val="747151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47150304"/>
        <c:crosses val="autoZero"/>
        <c:auto val="1"/>
        <c:lblAlgn val="ctr"/>
        <c:lblOffset val="100"/>
        <c:noMultiLvlLbl val="0"/>
      </c:catAx>
      <c:valAx>
        <c:axId val="7471503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4715128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538330335570239E-2"/>
          <c:y val="0.10196563573883162"/>
          <c:w val="0.88796544917998543"/>
          <c:h val="0.72910376924533915"/>
        </c:manualLayout>
      </c:layout>
      <c:barChart>
        <c:barDir val="col"/>
        <c:grouping val="stacked"/>
        <c:varyColors val="0"/>
        <c:ser>
          <c:idx val="0"/>
          <c:order val="0"/>
          <c:tx>
            <c:strRef>
              <c:f>presentation!$C$64</c:f>
              <c:strCache>
                <c:ptCount val="1"/>
                <c:pt idx="0">
                  <c:v>Classic Respiratory (membrane)</c:v>
                </c:pt>
              </c:strCache>
            </c:strRef>
          </c:tx>
          <c:spPr>
            <a:solidFill>
              <a:srgbClr val="003B5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presentation!$B$65:$B$87</c:f>
              <c:numCache>
                <c:formatCode>General</c:formatCode>
                <c:ptCount val="2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f>presentation!$C$65:$C$87</c:f>
              <c:numCache>
                <c:formatCode>General</c:formatCode>
                <c:ptCount val="23"/>
                <c:pt idx="0">
                  <c:v>1</c:v>
                </c:pt>
                <c:pt idx="1">
                  <c:v>1</c:v>
                </c:pt>
                <c:pt idx="6">
                  <c:v>1</c:v>
                </c:pt>
                <c:pt idx="7">
                  <c:v>1</c:v>
                </c:pt>
                <c:pt idx="8">
                  <c:v>1</c:v>
                </c:pt>
                <c:pt idx="16">
                  <c:v>1</c:v>
                </c:pt>
                <c:pt idx="17">
                  <c:v>1</c:v>
                </c:pt>
                <c:pt idx="18">
                  <c:v>1</c:v>
                </c:pt>
                <c:pt idx="19">
                  <c:v>1</c:v>
                </c:pt>
                <c:pt idx="21">
                  <c:v>1</c:v>
                </c:pt>
                <c:pt idx="22">
                  <c:v>1</c:v>
                </c:pt>
              </c:numCache>
              <c:extLst/>
            </c:numRef>
          </c:val>
          <c:extLst>
            <c:ext xmlns:c16="http://schemas.microsoft.com/office/drawing/2014/chart" uri="{C3380CC4-5D6E-409C-BE32-E72D297353CC}">
              <c16:uniqueId val="{00000000-7422-4601-8740-5A25BDA48C62}"/>
            </c:ext>
          </c:extLst>
        </c:ser>
        <c:ser>
          <c:idx val="1"/>
          <c:order val="1"/>
          <c:tx>
            <c:strRef>
              <c:f>presentation!$D$64</c:f>
              <c:strCache>
                <c:ptCount val="1"/>
                <c:pt idx="0">
                  <c:v>Respiratory (no membrane)</c:v>
                </c:pt>
              </c:strCache>
            </c:strRef>
          </c:tx>
          <c:spPr>
            <a:solidFill>
              <a:srgbClr val="779AC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presentation!$B$65:$B$87</c:f>
              <c:numCache>
                <c:formatCode>General</c:formatCode>
                <c:ptCount val="2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f>presentation!$D$65:$D$87</c:f>
              <c:numCache>
                <c:formatCode>General</c:formatCode>
                <c:ptCount val="23"/>
                <c:pt idx="0">
                  <c:v>6</c:v>
                </c:pt>
                <c:pt idx="1">
                  <c:v>1</c:v>
                </c:pt>
                <c:pt idx="2">
                  <c:v>4</c:v>
                </c:pt>
                <c:pt idx="3">
                  <c:v>3</c:v>
                </c:pt>
                <c:pt idx="4">
                  <c:v>1</c:v>
                </c:pt>
                <c:pt idx="5">
                  <c:v>2</c:v>
                </c:pt>
                <c:pt idx="6">
                  <c:v>1</c:v>
                </c:pt>
                <c:pt idx="7">
                  <c:v>2</c:v>
                </c:pt>
                <c:pt idx="8">
                  <c:v>4</c:v>
                </c:pt>
                <c:pt idx="9">
                  <c:v>2</c:v>
                </c:pt>
                <c:pt idx="10">
                  <c:v>1</c:v>
                </c:pt>
                <c:pt idx="11">
                  <c:v>1</c:v>
                </c:pt>
                <c:pt idx="12">
                  <c:v>1</c:v>
                </c:pt>
                <c:pt idx="15">
                  <c:v>1</c:v>
                </c:pt>
                <c:pt idx="17">
                  <c:v>2</c:v>
                </c:pt>
                <c:pt idx="18">
                  <c:v>2</c:v>
                </c:pt>
                <c:pt idx="19">
                  <c:v>3</c:v>
                </c:pt>
                <c:pt idx="21">
                  <c:v>1</c:v>
                </c:pt>
                <c:pt idx="22">
                  <c:v>1</c:v>
                </c:pt>
              </c:numCache>
              <c:extLst/>
            </c:numRef>
          </c:val>
          <c:extLst>
            <c:ext xmlns:c16="http://schemas.microsoft.com/office/drawing/2014/chart" uri="{C3380CC4-5D6E-409C-BE32-E72D297353CC}">
              <c16:uniqueId val="{00000001-7422-4601-8740-5A25BDA48C62}"/>
            </c:ext>
          </c:extLst>
        </c:ser>
        <c:ser>
          <c:idx val="2"/>
          <c:order val="2"/>
          <c:tx>
            <c:strRef>
              <c:f>presentation!$E$64</c:f>
              <c:strCache>
                <c:ptCount val="1"/>
                <c:pt idx="0">
                  <c:v>Respiratory carrier</c:v>
                </c:pt>
              </c:strCache>
            </c:strRef>
          </c:tx>
          <c:spPr>
            <a:solidFill>
              <a:schemeClr val="accent6">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presentation!$B$65:$B$87</c:f>
              <c:numCache>
                <c:formatCode>General</c:formatCode>
                <c:ptCount val="2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f>presentation!$E$65:$E$87</c:f>
              <c:numCache>
                <c:formatCode>General</c:formatCode>
                <c:ptCount val="23"/>
                <c:pt idx="18">
                  <c:v>3</c:v>
                </c:pt>
                <c:pt idx="19">
                  <c:v>3</c:v>
                </c:pt>
                <c:pt idx="21">
                  <c:v>1</c:v>
                </c:pt>
                <c:pt idx="22">
                  <c:v>5</c:v>
                </c:pt>
              </c:numCache>
              <c:extLst/>
            </c:numRef>
          </c:val>
          <c:extLst>
            <c:ext xmlns:c16="http://schemas.microsoft.com/office/drawing/2014/chart" uri="{C3380CC4-5D6E-409C-BE32-E72D297353CC}">
              <c16:uniqueId val="{00000002-7422-4601-8740-5A25BDA48C62}"/>
            </c:ext>
          </c:extLst>
        </c:ser>
        <c:ser>
          <c:idx val="3"/>
          <c:order val="3"/>
          <c:tx>
            <c:strRef>
              <c:f>presentation!$F$64</c:f>
              <c:strCache>
                <c:ptCount val="1"/>
                <c:pt idx="0">
                  <c:v>Cutaneous &amp; Respiratory</c:v>
                </c:pt>
              </c:strCache>
            </c:strRef>
          </c:tx>
          <c:spPr>
            <a:solidFill>
              <a:srgbClr val="D2DDE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presentation!$B$65:$B$87</c:f>
              <c:numCache>
                <c:formatCode>General</c:formatCode>
                <c:ptCount val="2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f>presentation!$F$65:$F$87</c:f>
              <c:numCache>
                <c:formatCode>General</c:formatCode>
                <c:ptCount val="23"/>
                <c:pt idx="2">
                  <c:v>1</c:v>
                </c:pt>
                <c:pt idx="9">
                  <c:v>1</c:v>
                </c:pt>
                <c:pt idx="10">
                  <c:v>1</c:v>
                </c:pt>
                <c:pt idx="13">
                  <c:v>3</c:v>
                </c:pt>
                <c:pt idx="15">
                  <c:v>3</c:v>
                </c:pt>
                <c:pt idx="16">
                  <c:v>4</c:v>
                </c:pt>
                <c:pt idx="18">
                  <c:v>1</c:v>
                </c:pt>
                <c:pt idx="20">
                  <c:v>1</c:v>
                </c:pt>
                <c:pt idx="21">
                  <c:v>1</c:v>
                </c:pt>
                <c:pt idx="22">
                  <c:v>1</c:v>
                </c:pt>
              </c:numCache>
              <c:extLst/>
            </c:numRef>
          </c:val>
          <c:extLst>
            <c:ext xmlns:c16="http://schemas.microsoft.com/office/drawing/2014/chart" uri="{C3380CC4-5D6E-409C-BE32-E72D297353CC}">
              <c16:uniqueId val="{00000003-7422-4601-8740-5A25BDA48C62}"/>
            </c:ext>
          </c:extLst>
        </c:ser>
        <c:ser>
          <c:idx val="4"/>
          <c:order val="4"/>
          <c:tx>
            <c:strRef>
              <c:f>presentation!$G$64</c:f>
              <c:strCache>
                <c:ptCount val="1"/>
                <c:pt idx="0">
                  <c:v>Cutaneous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presentation!$B$65:$B$87</c:f>
              <c:numCache>
                <c:formatCode>General</c:formatCode>
                <c:ptCount val="2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f>presentation!$G$65:$G$87</c:f>
              <c:numCache>
                <c:formatCode>General</c:formatCode>
                <c:ptCount val="23"/>
                <c:pt idx="0">
                  <c:v>1</c:v>
                </c:pt>
                <c:pt idx="1">
                  <c:v>1</c:v>
                </c:pt>
                <c:pt idx="2">
                  <c:v>3</c:v>
                </c:pt>
                <c:pt idx="3">
                  <c:v>2</c:v>
                </c:pt>
                <c:pt idx="8">
                  <c:v>1</c:v>
                </c:pt>
                <c:pt idx="11">
                  <c:v>1</c:v>
                </c:pt>
                <c:pt idx="14">
                  <c:v>1</c:v>
                </c:pt>
                <c:pt idx="15">
                  <c:v>1</c:v>
                </c:pt>
                <c:pt idx="16">
                  <c:v>1</c:v>
                </c:pt>
                <c:pt idx="17">
                  <c:v>2</c:v>
                </c:pt>
                <c:pt idx="18">
                  <c:v>4</c:v>
                </c:pt>
                <c:pt idx="19">
                  <c:v>3</c:v>
                </c:pt>
                <c:pt idx="21">
                  <c:v>4</c:v>
                </c:pt>
                <c:pt idx="22">
                  <c:v>6</c:v>
                </c:pt>
              </c:numCache>
              <c:extLst/>
            </c:numRef>
          </c:val>
          <c:extLst>
            <c:ext xmlns:c16="http://schemas.microsoft.com/office/drawing/2014/chart" uri="{C3380CC4-5D6E-409C-BE32-E72D297353CC}">
              <c16:uniqueId val="{00000004-7422-4601-8740-5A25BDA48C62}"/>
            </c:ext>
          </c:extLst>
        </c:ser>
        <c:ser>
          <c:idx val="5"/>
          <c:order val="5"/>
          <c:tx>
            <c:strRef>
              <c:f>presentation!$H$64</c:f>
              <c:strCache>
                <c:ptCount val="1"/>
                <c:pt idx="0">
                  <c:v>Other</c:v>
                </c:pt>
              </c:strCache>
            </c:strRef>
          </c:tx>
          <c:spPr>
            <a:solidFill>
              <a:schemeClr val="accent4">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presentation!$B$65:$B$87</c:f>
              <c:numCache>
                <c:formatCode>General</c:formatCode>
                <c:ptCount val="2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f>presentation!$H$65:$H$87</c:f>
              <c:numCache>
                <c:formatCode>General</c:formatCode>
                <c:ptCount val="23"/>
                <c:pt idx="6">
                  <c:v>1</c:v>
                </c:pt>
                <c:pt idx="9">
                  <c:v>1</c:v>
                </c:pt>
                <c:pt idx="15">
                  <c:v>1</c:v>
                </c:pt>
                <c:pt idx="18">
                  <c:v>1</c:v>
                </c:pt>
                <c:pt idx="21">
                  <c:v>2</c:v>
                </c:pt>
                <c:pt idx="22">
                  <c:v>1</c:v>
                </c:pt>
              </c:numCache>
              <c:extLst/>
            </c:numRef>
          </c:val>
          <c:extLst>
            <c:ext xmlns:c16="http://schemas.microsoft.com/office/drawing/2014/chart" uri="{C3380CC4-5D6E-409C-BE32-E72D297353CC}">
              <c16:uniqueId val="{00000005-7422-4601-8740-5A25BDA48C62}"/>
            </c:ext>
          </c:extLst>
        </c:ser>
        <c:dLbls>
          <c:dLblPos val="ctr"/>
          <c:showLegendKey val="0"/>
          <c:showVal val="1"/>
          <c:showCatName val="0"/>
          <c:showSerName val="0"/>
          <c:showPercent val="0"/>
          <c:showBubbleSize val="0"/>
        </c:dLbls>
        <c:gapWidth val="150"/>
        <c:overlap val="100"/>
        <c:axId val="727256560"/>
        <c:axId val="727257216"/>
      </c:barChart>
      <c:catAx>
        <c:axId val="727256560"/>
        <c:scaling>
          <c:orientation val="minMax"/>
        </c:scaling>
        <c:delete val="0"/>
        <c:axPos val="b"/>
        <c:numFmt formatCode="General" sourceLinked="1"/>
        <c:majorTickMark val="none"/>
        <c:minorTickMark val="none"/>
        <c:tickLblPos val="nextTo"/>
        <c:spPr>
          <a:noFill/>
          <a:ln w="9525" cap="flat" cmpd="sng" algn="ctr">
            <a:solidFill>
              <a:schemeClr val="tx1">
                <a:lumMod val="50000"/>
                <a:lumOff val="50000"/>
              </a:schemeClr>
            </a:solidFill>
            <a:round/>
          </a:ln>
          <a:effectLst/>
        </c:spPr>
        <c:txPr>
          <a:bodyPr rot="-2820000" spcFirstLastPara="1" vertOverflow="ellipsis"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27257216"/>
        <c:crosses val="autoZero"/>
        <c:auto val="1"/>
        <c:lblAlgn val="ctr"/>
        <c:lblOffset val="100"/>
        <c:noMultiLvlLbl val="0"/>
      </c:catAx>
      <c:valAx>
        <c:axId val="727257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GB" sz="1800">
                    <a:solidFill>
                      <a:schemeClr val="tx1"/>
                    </a:solidFill>
                    <a:latin typeface="Arial" panose="020B0604020202020204" pitchFamily="34" charset="0"/>
                    <a:cs typeface="Arial" panose="020B0604020202020204" pitchFamily="34" charset="0"/>
                  </a:rPr>
                  <a:t>Number of cases</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a:solidFill>
              <a:schemeClr val="tx1">
                <a:lumMod val="50000"/>
                <a:lumOff val="50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7256560"/>
        <c:crosses val="autoZero"/>
        <c:crossBetween val="between"/>
      </c:valAx>
      <c:spPr>
        <a:noFill/>
        <a:ln>
          <a:noFill/>
        </a:ln>
        <a:effectLst/>
      </c:spPr>
    </c:plotArea>
    <c:legend>
      <c:legendPos val="b"/>
      <c:layout>
        <c:manualLayout>
          <c:xMode val="edge"/>
          <c:yMode val="edge"/>
          <c:x val="7.2357285757031018E-3"/>
          <c:y val="0.92061821268623967"/>
          <c:w val="0.99276427142429691"/>
          <c:h val="4.639207727899991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050786599487441E-2"/>
          <c:y val="8.3005921188179121E-2"/>
          <c:w val="0.90543069733679349"/>
          <c:h val="0.68459577365116053"/>
        </c:manualLayout>
      </c:layout>
      <c:barChart>
        <c:barDir val="col"/>
        <c:grouping val="stacked"/>
        <c:varyColors val="0"/>
        <c:ser>
          <c:idx val="0"/>
          <c:order val="0"/>
          <c:tx>
            <c:strRef>
              <c:f>totals!$C$20</c:f>
              <c:strCache>
                <c:ptCount val="1"/>
                <c:pt idx="0">
                  <c:v>C. ulcerans (human)</c:v>
                </c:pt>
              </c:strCache>
            </c:strRef>
          </c:tx>
          <c:spPr>
            <a:solidFill>
              <a:srgbClr val="002060"/>
            </a:solidFill>
            <a:ln>
              <a:noFill/>
            </a:ln>
            <a:effectLst/>
          </c:spPr>
          <c:invertIfNegative val="0"/>
          <c:cat>
            <c:multiLvlStrRef>
              <c:f>(totals!$A$33:$B$42,totals!$A$44:$B$45,totals!$A$47:$B$48)</c:f>
              <c:multiLvlStrCache>
                <c:ptCount val="12"/>
                <c:lvl>
                  <c:pt idx="0">
                    <c:v>2012</c:v>
                  </c:pt>
                  <c:pt idx="1">
                    <c:v>2013</c:v>
                  </c:pt>
                  <c:pt idx="2">
                    <c:v>2014</c:v>
                  </c:pt>
                  <c:pt idx="3">
                    <c:v>2015</c:v>
                  </c:pt>
                  <c:pt idx="4">
                    <c:v>2016</c:v>
                  </c:pt>
                  <c:pt idx="5">
                    <c:v>2017</c:v>
                  </c:pt>
                  <c:pt idx="6">
                    <c:v>2018</c:v>
                  </c:pt>
                  <c:pt idx="7">
                    <c:v>2019</c:v>
                  </c:pt>
                  <c:pt idx="8">
                    <c:v>2020</c:v>
                  </c:pt>
                  <c:pt idx="9">
                    <c:v>2021</c:v>
                  </c:pt>
                  <c:pt idx="10">
                    <c:v>UK</c:v>
                  </c:pt>
                  <c:pt idx="11">
                    <c:v>AS*</c:v>
                  </c:pt>
                </c:lvl>
                <c:lvl>
                  <c:pt idx="10">
                    <c:v>2022</c:v>
                  </c:pt>
                </c:lvl>
              </c:multiLvlStrCache>
              <c:extLst/>
            </c:multiLvlStrRef>
          </c:cat>
          <c:val>
            <c:numRef>
              <c:f>(totals!$C$33:$C$42,totals!$C$44:$C$45,totals!$C$47:$C$48)</c:f>
              <c:numCache>
                <c:formatCode>General</c:formatCode>
                <c:ptCount val="12"/>
                <c:pt idx="0">
                  <c:v>1</c:v>
                </c:pt>
                <c:pt idx="1">
                  <c:v>0</c:v>
                </c:pt>
                <c:pt idx="2">
                  <c:v>1</c:v>
                </c:pt>
                <c:pt idx="3">
                  <c:v>3</c:v>
                </c:pt>
                <c:pt idx="4">
                  <c:v>2</c:v>
                </c:pt>
                <c:pt idx="5">
                  <c:v>1</c:v>
                </c:pt>
                <c:pt idx="6">
                  <c:v>3</c:v>
                </c:pt>
                <c:pt idx="7">
                  <c:v>10</c:v>
                </c:pt>
                <c:pt idx="8">
                  <c:v>1</c:v>
                </c:pt>
                <c:pt idx="9">
                  <c:v>7</c:v>
                </c:pt>
                <c:pt idx="10">
                  <c:v>11</c:v>
                </c:pt>
              </c:numCache>
              <c:extLst/>
            </c:numRef>
          </c:val>
          <c:extLst>
            <c:ext xmlns:c16="http://schemas.microsoft.com/office/drawing/2014/chart" uri="{C3380CC4-5D6E-409C-BE32-E72D297353CC}">
              <c16:uniqueId val="{00000000-5FA7-408B-8191-10F0B38C75D7}"/>
            </c:ext>
          </c:extLst>
        </c:ser>
        <c:ser>
          <c:idx val="1"/>
          <c:order val="1"/>
          <c:tx>
            <c:strRef>
              <c:f>totals!$D$20</c:f>
              <c:strCache>
                <c:ptCount val="1"/>
                <c:pt idx="0">
                  <c:v>C. diphtheriae (human)</c:v>
                </c:pt>
              </c:strCache>
            </c:strRef>
          </c:tx>
          <c:spPr>
            <a:solidFill>
              <a:schemeClr val="accent1">
                <a:lumMod val="40000"/>
                <a:lumOff val="60000"/>
              </a:schemeClr>
            </a:solidFill>
            <a:ln>
              <a:noFill/>
            </a:ln>
            <a:effectLst/>
          </c:spPr>
          <c:invertIfNegative val="0"/>
          <c:dPt>
            <c:idx val="11"/>
            <c:invertIfNegative val="0"/>
            <c:bubble3D val="0"/>
            <c:spPr>
              <a:solidFill>
                <a:schemeClr val="tx2">
                  <a:lumMod val="60000"/>
                  <a:lumOff val="40000"/>
                </a:schemeClr>
              </a:solidFill>
              <a:ln>
                <a:noFill/>
              </a:ln>
              <a:effectLst/>
            </c:spPr>
            <c:extLst>
              <c:ext xmlns:c16="http://schemas.microsoft.com/office/drawing/2014/chart" uri="{C3380CC4-5D6E-409C-BE32-E72D297353CC}">
                <c16:uniqueId val="{00000002-5FA7-408B-8191-10F0B38C75D7}"/>
              </c:ext>
            </c:extLst>
          </c:dPt>
          <c:cat>
            <c:multiLvlStrRef>
              <c:f>(totals!$A$33:$B$42,totals!$A$44:$B$45,totals!$A$47:$B$48)</c:f>
              <c:multiLvlStrCache>
                <c:ptCount val="12"/>
                <c:lvl>
                  <c:pt idx="0">
                    <c:v>2012</c:v>
                  </c:pt>
                  <c:pt idx="1">
                    <c:v>2013</c:v>
                  </c:pt>
                  <c:pt idx="2">
                    <c:v>2014</c:v>
                  </c:pt>
                  <c:pt idx="3">
                    <c:v>2015</c:v>
                  </c:pt>
                  <c:pt idx="4">
                    <c:v>2016</c:v>
                  </c:pt>
                  <c:pt idx="5">
                    <c:v>2017</c:v>
                  </c:pt>
                  <c:pt idx="6">
                    <c:v>2018</c:v>
                  </c:pt>
                  <c:pt idx="7">
                    <c:v>2019</c:v>
                  </c:pt>
                  <c:pt idx="8">
                    <c:v>2020</c:v>
                  </c:pt>
                  <c:pt idx="9">
                    <c:v>2021</c:v>
                  </c:pt>
                  <c:pt idx="10">
                    <c:v>UK</c:v>
                  </c:pt>
                  <c:pt idx="11">
                    <c:v>AS*</c:v>
                  </c:pt>
                </c:lvl>
                <c:lvl>
                  <c:pt idx="10">
                    <c:v>2022</c:v>
                  </c:pt>
                </c:lvl>
              </c:multiLvlStrCache>
              <c:extLst/>
            </c:multiLvlStrRef>
          </c:cat>
          <c:val>
            <c:numRef>
              <c:f>(totals!$D$33:$D$42,totals!$D$44:$D$45,totals!$D$47:$D$48)</c:f>
              <c:numCache>
                <c:formatCode>General</c:formatCode>
                <c:ptCount val="12"/>
                <c:pt idx="0">
                  <c:v>0</c:v>
                </c:pt>
                <c:pt idx="1">
                  <c:v>3</c:v>
                </c:pt>
                <c:pt idx="2">
                  <c:v>0</c:v>
                </c:pt>
                <c:pt idx="3">
                  <c:v>3</c:v>
                </c:pt>
                <c:pt idx="4">
                  <c:v>3</c:v>
                </c:pt>
                <c:pt idx="5">
                  <c:v>5</c:v>
                </c:pt>
                <c:pt idx="6">
                  <c:v>8</c:v>
                </c:pt>
                <c:pt idx="7">
                  <c:v>0</c:v>
                </c:pt>
                <c:pt idx="8">
                  <c:v>0</c:v>
                </c:pt>
                <c:pt idx="9">
                  <c:v>3</c:v>
                </c:pt>
                <c:pt idx="10">
                  <c:v>4</c:v>
                </c:pt>
                <c:pt idx="11">
                  <c:v>72</c:v>
                </c:pt>
              </c:numCache>
              <c:extLst/>
            </c:numRef>
          </c:val>
          <c:extLst>
            <c:ext xmlns:c16="http://schemas.microsoft.com/office/drawing/2014/chart" uri="{C3380CC4-5D6E-409C-BE32-E72D297353CC}">
              <c16:uniqueId val="{00000005-5FA7-408B-8191-10F0B38C75D7}"/>
            </c:ext>
          </c:extLst>
        </c:ser>
        <c:ser>
          <c:idx val="2"/>
          <c:order val="2"/>
          <c:tx>
            <c:strRef>
              <c:f>totals!$E$20</c:f>
              <c:strCache>
                <c:ptCount val="1"/>
                <c:pt idx="0">
                  <c:v>NTTB C. diphtheriae</c:v>
                </c:pt>
              </c:strCache>
            </c:strRef>
          </c:tx>
          <c:spPr>
            <a:solidFill>
              <a:schemeClr val="bg2">
                <a:lumMod val="50000"/>
              </a:schemeClr>
            </a:solidFill>
            <a:ln>
              <a:noFill/>
            </a:ln>
            <a:effectLst/>
          </c:spPr>
          <c:invertIfNegative val="0"/>
          <c:cat>
            <c:multiLvlStrRef>
              <c:f>(totals!$A$33:$B$42,totals!$A$44:$B$45,totals!$A$47:$B$48)</c:f>
              <c:multiLvlStrCache>
                <c:ptCount val="12"/>
                <c:lvl>
                  <c:pt idx="0">
                    <c:v>2012</c:v>
                  </c:pt>
                  <c:pt idx="1">
                    <c:v>2013</c:v>
                  </c:pt>
                  <c:pt idx="2">
                    <c:v>2014</c:v>
                  </c:pt>
                  <c:pt idx="3">
                    <c:v>2015</c:v>
                  </c:pt>
                  <c:pt idx="4">
                    <c:v>2016</c:v>
                  </c:pt>
                  <c:pt idx="5">
                    <c:v>2017</c:v>
                  </c:pt>
                  <c:pt idx="6">
                    <c:v>2018</c:v>
                  </c:pt>
                  <c:pt idx="7">
                    <c:v>2019</c:v>
                  </c:pt>
                  <c:pt idx="8">
                    <c:v>2020</c:v>
                  </c:pt>
                  <c:pt idx="9">
                    <c:v>2021</c:v>
                  </c:pt>
                  <c:pt idx="10">
                    <c:v>UK</c:v>
                  </c:pt>
                  <c:pt idx="11">
                    <c:v>AS*</c:v>
                  </c:pt>
                </c:lvl>
                <c:lvl>
                  <c:pt idx="10">
                    <c:v>2022</c:v>
                  </c:pt>
                </c:lvl>
              </c:multiLvlStrCache>
              <c:extLst/>
            </c:multiLvlStrRef>
          </c:cat>
          <c:val>
            <c:numRef>
              <c:f>(totals!$E$33:$E$42,totals!$E$44:$E$45,totals!$E$47:$E$48)</c:f>
              <c:numCache>
                <c:formatCode>General</c:formatCode>
                <c:ptCount val="12"/>
                <c:pt idx="0">
                  <c:v>1</c:v>
                </c:pt>
                <c:pt idx="2">
                  <c:v>5</c:v>
                </c:pt>
                <c:pt idx="3">
                  <c:v>1</c:v>
                </c:pt>
                <c:pt idx="5">
                  <c:v>1</c:v>
                </c:pt>
                <c:pt idx="6">
                  <c:v>2</c:v>
                </c:pt>
                <c:pt idx="7">
                  <c:v>2</c:v>
                </c:pt>
                <c:pt idx="8">
                  <c:v>1</c:v>
                </c:pt>
                <c:pt idx="9">
                  <c:v>1</c:v>
                </c:pt>
                <c:pt idx="10">
                  <c:v>1</c:v>
                </c:pt>
              </c:numCache>
              <c:extLst/>
            </c:numRef>
          </c:val>
          <c:extLst>
            <c:ext xmlns:c16="http://schemas.microsoft.com/office/drawing/2014/chart" uri="{C3380CC4-5D6E-409C-BE32-E72D297353CC}">
              <c16:uniqueId val="{00000006-5FA7-408B-8191-10F0B38C75D7}"/>
            </c:ext>
          </c:extLst>
        </c:ser>
        <c:ser>
          <c:idx val="3"/>
          <c:order val="3"/>
          <c:tx>
            <c:strRef>
              <c:f>totals!$F$20</c:f>
              <c:strCache>
                <c:ptCount val="1"/>
                <c:pt idx="0">
                  <c:v>Probable</c:v>
                </c:pt>
              </c:strCache>
            </c:strRef>
          </c:tx>
          <c:spPr>
            <a:solidFill>
              <a:schemeClr val="accent1"/>
            </a:solidFill>
            <a:ln>
              <a:noFill/>
            </a:ln>
            <a:effectLst/>
          </c:spPr>
          <c:invertIfNegative val="0"/>
          <c:cat>
            <c:multiLvlStrRef>
              <c:f>(totals!$A$33:$B$42,totals!$A$44:$B$45,totals!$A$47:$B$48)</c:f>
              <c:multiLvlStrCache>
                <c:ptCount val="12"/>
                <c:lvl>
                  <c:pt idx="0">
                    <c:v>2012</c:v>
                  </c:pt>
                  <c:pt idx="1">
                    <c:v>2013</c:v>
                  </c:pt>
                  <c:pt idx="2">
                    <c:v>2014</c:v>
                  </c:pt>
                  <c:pt idx="3">
                    <c:v>2015</c:v>
                  </c:pt>
                  <c:pt idx="4">
                    <c:v>2016</c:v>
                  </c:pt>
                  <c:pt idx="5">
                    <c:v>2017</c:v>
                  </c:pt>
                  <c:pt idx="6">
                    <c:v>2018</c:v>
                  </c:pt>
                  <c:pt idx="7">
                    <c:v>2019</c:v>
                  </c:pt>
                  <c:pt idx="8">
                    <c:v>2020</c:v>
                  </c:pt>
                  <c:pt idx="9">
                    <c:v>2021</c:v>
                  </c:pt>
                  <c:pt idx="10">
                    <c:v>UK</c:v>
                  </c:pt>
                  <c:pt idx="11">
                    <c:v>AS*</c:v>
                  </c:pt>
                </c:lvl>
                <c:lvl>
                  <c:pt idx="10">
                    <c:v>2022</c:v>
                  </c:pt>
                </c:lvl>
              </c:multiLvlStrCache>
              <c:extLst/>
            </c:multiLvlStrRef>
          </c:cat>
          <c:val>
            <c:numRef>
              <c:f>(totals!$F$33:$F$42,totals!$F$44:$F$45,totals!$F$47:$F$48)</c:f>
              <c:numCache>
                <c:formatCode>General</c:formatCode>
                <c:ptCount val="12"/>
                <c:pt idx="6">
                  <c:v>1</c:v>
                </c:pt>
                <c:pt idx="11">
                  <c:v>1</c:v>
                </c:pt>
              </c:numCache>
              <c:extLst/>
            </c:numRef>
          </c:val>
          <c:extLst>
            <c:ext xmlns:c16="http://schemas.microsoft.com/office/drawing/2014/chart" uri="{C3380CC4-5D6E-409C-BE32-E72D297353CC}">
              <c16:uniqueId val="{00000007-5FA7-408B-8191-10F0B38C75D7}"/>
            </c:ext>
          </c:extLst>
        </c:ser>
        <c:ser>
          <c:idx val="5"/>
          <c:order val="4"/>
          <c:tx>
            <c:strRef>
              <c:f>totals!$G$20</c:f>
              <c:strCache>
                <c:ptCount val="1"/>
                <c:pt idx="0">
                  <c:v>C. ulcerans (animal contacts)</c:v>
                </c:pt>
              </c:strCache>
              <c:extLst xmlns:c15="http://schemas.microsoft.com/office/drawing/2012/chart"/>
            </c:strRef>
          </c:tx>
          <c:spPr>
            <a:solidFill>
              <a:schemeClr val="accent6">
                <a:lumMod val="40000"/>
                <a:lumOff val="60000"/>
              </a:schemeClr>
            </a:solidFill>
            <a:ln>
              <a:noFill/>
            </a:ln>
            <a:effectLst/>
          </c:spPr>
          <c:invertIfNegative val="0"/>
          <c:cat>
            <c:multiLvlStrRef>
              <c:f>(totals!$A$33:$B$42,totals!$A$44:$B$45,totals!$A$47:$B$48)</c:f>
              <c:multiLvlStrCache>
                <c:ptCount val="12"/>
                <c:lvl>
                  <c:pt idx="0">
                    <c:v>2012</c:v>
                  </c:pt>
                  <c:pt idx="1">
                    <c:v>2013</c:v>
                  </c:pt>
                  <c:pt idx="2">
                    <c:v>2014</c:v>
                  </c:pt>
                  <c:pt idx="3">
                    <c:v>2015</c:v>
                  </c:pt>
                  <c:pt idx="4">
                    <c:v>2016</c:v>
                  </c:pt>
                  <c:pt idx="5">
                    <c:v>2017</c:v>
                  </c:pt>
                  <c:pt idx="6">
                    <c:v>2018</c:v>
                  </c:pt>
                  <c:pt idx="7">
                    <c:v>2019</c:v>
                  </c:pt>
                  <c:pt idx="8">
                    <c:v>2020</c:v>
                  </c:pt>
                  <c:pt idx="9">
                    <c:v>2021</c:v>
                  </c:pt>
                  <c:pt idx="10">
                    <c:v>UK</c:v>
                  </c:pt>
                  <c:pt idx="11">
                    <c:v>AS*</c:v>
                  </c:pt>
                </c:lvl>
                <c:lvl>
                  <c:pt idx="10">
                    <c:v>2022</c:v>
                  </c:pt>
                </c:lvl>
              </c:multiLvlStrCache>
              <c:extLst/>
            </c:multiLvlStrRef>
          </c:cat>
          <c:val>
            <c:numRef>
              <c:f>(totals!$G$33:$G$42,totals!$G$44:$G$45,totals!$G$47:$G$48)</c:f>
              <c:numCache>
                <c:formatCode>General</c:formatCode>
                <c:ptCount val="12"/>
                <c:pt idx="2">
                  <c:v>1</c:v>
                </c:pt>
                <c:pt idx="4">
                  <c:v>1</c:v>
                </c:pt>
                <c:pt idx="7">
                  <c:v>1</c:v>
                </c:pt>
                <c:pt idx="9">
                  <c:v>2</c:v>
                </c:pt>
                <c:pt idx="10">
                  <c:v>3</c:v>
                </c:pt>
              </c:numCache>
              <c:extLst/>
            </c:numRef>
          </c:val>
          <c:extLst xmlns:c15="http://schemas.microsoft.com/office/drawing/2012/chart">
            <c:ext xmlns:c16="http://schemas.microsoft.com/office/drawing/2014/chart" uri="{C3380CC4-5D6E-409C-BE32-E72D297353CC}">
              <c16:uniqueId val="{00000008-5FA7-408B-8191-10F0B38C75D7}"/>
            </c:ext>
          </c:extLst>
        </c:ser>
        <c:ser>
          <c:idx val="4"/>
          <c:order val="5"/>
          <c:tx>
            <c:strRef>
              <c:f>totals!$H$20</c:f>
              <c:strCache>
                <c:ptCount val="1"/>
                <c:pt idx="0">
                  <c:v>C. ulcerans (animal index)</c:v>
                </c:pt>
              </c:strCache>
              <c:extLst xmlns:c15="http://schemas.microsoft.com/office/drawing/2012/chart"/>
            </c:strRef>
          </c:tx>
          <c:spPr>
            <a:solidFill>
              <a:schemeClr val="accent6"/>
            </a:solidFill>
            <a:ln>
              <a:noFill/>
            </a:ln>
            <a:effectLst/>
          </c:spPr>
          <c:invertIfNegative val="0"/>
          <c:cat>
            <c:multiLvlStrRef>
              <c:f>(totals!$A$33:$B$42,totals!$A$44:$B$45,totals!$A$47:$B$48)</c:f>
              <c:multiLvlStrCache>
                <c:ptCount val="12"/>
                <c:lvl>
                  <c:pt idx="0">
                    <c:v>2012</c:v>
                  </c:pt>
                  <c:pt idx="1">
                    <c:v>2013</c:v>
                  </c:pt>
                  <c:pt idx="2">
                    <c:v>2014</c:v>
                  </c:pt>
                  <c:pt idx="3">
                    <c:v>2015</c:v>
                  </c:pt>
                  <c:pt idx="4">
                    <c:v>2016</c:v>
                  </c:pt>
                  <c:pt idx="5">
                    <c:v>2017</c:v>
                  </c:pt>
                  <c:pt idx="6">
                    <c:v>2018</c:v>
                  </c:pt>
                  <c:pt idx="7">
                    <c:v>2019</c:v>
                  </c:pt>
                  <c:pt idx="8">
                    <c:v>2020</c:v>
                  </c:pt>
                  <c:pt idx="9">
                    <c:v>2021</c:v>
                  </c:pt>
                  <c:pt idx="10">
                    <c:v>UK</c:v>
                  </c:pt>
                  <c:pt idx="11">
                    <c:v>AS*</c:v>
                  </c:pt>
                </c:lvl>
                <c:lvl>
                  <c:pt idx="10">
                    <c:v>2022</c:v>
                  </c:pt>
                </c:lvl>
              </c:multiLvlStrCache>
              <c:extLst/>
            </c:multiLvlStrRef>
          </c:cat>
          <c:val>
            <c:numRef>
              <c:f>(totals!$H$33:$H$42,totals!$H$44:$H$45,totals!$H$47:$H$48)</c:f>
              <c:numCache>
                <c:formatCode>General</c:formatCode>
                <c:ptCount val="12"/>
                <c:pt idx="5">
                  <c:v>1</c:v>
                </c:pt>
                <c:pt idx="6">
                  <c:v>2</c:v>
                </c:pt>
                <c:pt idx="7">
                  <c:v>7</c:v>
                </c:pt>
                <c:pt idx="8">
                  <c:v>2</c:v>
                </c:pt>
                <c:pt idx="9">
                  <c:v>2</c:v>
                </c:pt>
                <c:pt idx="10">
                  <c:v>15</c:v>
                </c:pt>
              </c:numCache>
              <c:extLst/>
            </c:numRef>
          </c:val>
          <c:extLst xmlns:c15="http://schemas.microsoft.com/office/drawing/2012/chart">
            <c:ext xmlns:c16="http://schemas.microsoft.com/office/drawing/2014/chart" uri="{C3380CC4-5D6E-409C-BE32-E72D297353CC}">
              <c16:uniqueId val="{00000009-5FA7-408B-8191-10F0B38C75D7}"/>
            </c:ext>
          </c:extLst>
        </c:ser>
        <c:dLbls>
          <c:showLegendKey val="0"/>
          <c:showVal val="0"/>
          <c:showCatName val="0"/>
          <c:showSerName val="0"/>
          <c:showPercent val="0"/>
          <c:showBubbleSize val="0"/>
        </c:dLbls>
        <c:gapWidth val="150"/>
        <c:overlap val="100"/>
        <c:axId val="649509384"/>
        <c:axId val="649511680"/>
        <c:extLst/>
      </c:barChart>
      <c:catAx>
        <c:axId val="649509384"/>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r>
                  <a:rPr lang="en-GB" sz="1600">
                    <a:solidFill>
                      <a:schemeClr val="tx1"/>
                    </a:solidFill>
                    <a:latin typeface="Arial" panose="020B0604020202020204" pitchFamily="34" charset="0"/>
                    <a:cs typeface="Arial" panose="020B0604020202020204" pitchFamily="34" charset="0"/>
                  </a:rPr>
                  <a:t>Year of onset</a:t>
                </a:r>
              </a:p>
            </c:rich>
          </c:tx>
          <c:layout>
            <c:manualLayout>
              <c:xMode val="edge"/>
              <c:yMode val="edge"/>
              <c:x val="0.45285143028925851"/>
              <c:y val="0.8364553492246916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49511680"/>
        <c:crosses val="autoZero"/>
        <c:auto val="1"/>
        <c:lblAlgn val="ctr"/>
        <c:lblOffset val="100"/>
        <c:noMultiLvlLbl val="0"/>
      </c:catAx>
      <c:valAx>
        <c:axId val="649511680"/>
        <c:scaling>
          <c:orientation val="minMax"/>
          <c:max val="7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r>
                  <a:rPr lang="en-GB" sz="1600">
                    <a:solidFill>
                      <a:schemeClr val="tx1"/>
                    </a:solidFill>
                    <a:latin typeface="Arial" panose="020B0604020202020204" pitchFamily="34" charset="0"/>
                    <a:cs typeface="Arial" panose="020B0604020202020204" pitchFamily="34" charset="0"/>
                  </a:rPr>
                  <a:t>Number of cases</a:t>
                </a:r>
              </a:p>
            </c:rich>
          </c:tx>
          <c:layout>
            <c:manualLayout>
              <c:xMode val="edge"/>
              <c:yMode val="edge"/>
              <c:x val="8.417507301690488E-3"/>
              <c:y val="0.29688560534871411"/>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49509384"/>
        <c:crosses val="autoZero"/>
        <c:crossBetween val="between"/>
        <c:majorUnit val="5"/>
      </c:valAx>
      <c:spPr>
        <a:noFill/>
        <a:ln>
          <a:noFill/>
        </a:ln>
        <a:effectLst/>
      </c:spPr>
    </c:plotArea>
    <c:legend>
      <c:legendPos val="b"/>
      <c:layout>
        <c:manualLayout>
          <c:xMode val="edge"/>
          <c:yMode val="edge"/>
          <c:x val="5.3153806265207881E-2"/>
          <c:y val="0.90510473818946102"/>
          <c:w val="0.66357165560142217"/>
          <c:h val="7.9474348982827653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050786599487441E-2"/>
          <c:y val="8.3005921188179121E-2"/>
          <c:w val="0.90543069733679349"/>
          <c:h val="0.68459577365116053"/>
        </c:manualLayout>
      </c:layout>
      <c:barChart>
        <c:barDir val="col"/>
        <c:grouping val="stacked"/>
        <c:varyColors val="0"/>
        <c:ser>
          <c:idx val="0"/>
          <c:order val="0"/>
          <c:tx>
            <c:strRef>
              <c:f>totals!$C$20</c:f>
              <c:strCache>
                <c:ptCount val="1"/>
                <c:pt idx="0">
                  <c:v>C. ulcerans (human)</c:v>
                </c:pt>
              </c:strCache>
            </c:strRef>
          </c:tx>
          <c:spPr>
            <a:solidFill>
              <a:srgbClr val="002060"/>
            </a:solidFill>
            <a:ln>
              <a:noFill/>
            </a:ln>
            <a:effectLst/>
          </c:spPr>
          <c:invertIfNegative val="0"/>
          <c:cat>
            <c:multiLvlStrRef>
              <c:f>(totals!$A$33:$B$42,totals!$A$44:$B$45,totals!$A$47:$B$48)</c:f>
              <c:multiLvlStrCache>
                <c:ptCount val="12"/>
                <c:lvl>
                  <c:pt idx="0">
                    <c:v>2012</c:v>
                  </c:pt>
                  <c:pt idx="1">
                    <c:v>2013</c:v>
                  </c:pt>
                  <c:pt idx="2">
                    <c:v>2014</c:v>
                  </c:pt>
                  <c:pt idx="3">
                    <c:v>2015</c:v>
                  </c:pt>
                  <c:pt idx="4">
                    <c:v>2016</c:v>
                  </c:pt>
                  <c:pt idx="5">
                    <c:v>2017</c:v>
                  </c:pt>
                  <c:pt idx="6">
                    <c:v>2018</c:v>
                  </c:pt>
                  <c:pt idx="7">
                    <c:v>2019</c:v>
                  </c:pt>
                  <c:pt idx="8">
                    <c:v>2020</c:v>
                  </c:pt>
                  <c:pt idx="9">
                    <c:v>2021</c:v>
                  </c:pt>
                  <c:pt idx="10">
                    <c:v>UK</c:v>
                  </c:pt>
                  <c:pt idx="11">
                    <c:v>AS*</c:v>
                  </c:pt>
                </c:lvl>
                <c:lvl>
                  <c:pt idx="10">
                    <c:v>2022</c:v>
                  </c:pt>
                </c:lvl>
              </c:multiLvlStrCache>
              <c:extLst/>
            </c:multiLvlStrRef>
          </c:cat>
          <c:val>
            <c:numRef>
              <c:f>(totals!$C$33:$C$42,totals!$C$44:$C$45,totals!$C$47:$C$48)</c:f>
              <c:numCache>
                <c:formatCode>General</c:formatCode>
                <c:ptCount val="12"/>
                <c:pt idx="0">
                  <c:v>1</c:v>
                </c:pt>
                <c:pt idx="1">
                  <c:v>0</c:v>
                </c:pt>
                <c:pt idx="2">
                  <c:v>1</c:v>
                </c:pt>
                <c:pt idx="3">
                  <c:v>3</c:v>
                </c:pt>
                <c:pt idx="4">
                  <c:v>2</c:v>
                </c:pt>
                <c:pt idx="5">
                  <c:v>1</c:v>
                </c:pt>
                <c:pt idx="6">
                  <c:v>3</c:v>
                </c:pt>
                <c:pt idx="7">
                  <c:v>10</c:v>
                </c:pt>
                <c:pt idx="8">
                  <c:v>1</c:v>
                </c:pt>
                <c:pt idx="9">
                  <c:v>7</c:v>
                </c:pt>
                <c:pt idx="10">
                  <c:v>11</c:v>
                </c:pt>
              </c:numCache>
              <c:extLst/>
            </c:numRef>
          </c:val>
          <c:extLst>
            <c:ext xmlns:c16="http://schemas.microsoft.com/office/drawing/2014/chart" uri="{C3380CC4-5D6E-409C-BE32-E72D297353CC}">
              <c16:uniqueId val="{00000000-FC4A-4477-BF2C-6FE5FCB056C8}"/>
            </c:ext>
          </c:extLst>
        </c:ser>
        <c:ser>
          <c:idx val="1"/>
          <c:order val="1"/>
          <c:tx>
            <c:strRef>
              <c:f>totals!$D$20</c:f>
              <c:strCache>
                <c:ptCount val="1"/>
                <c:pt idx="0">
                  <c:v>C. diphtheriae (human)</c:v>
                </c:pt>
              </c:strCache>
            </c:strRef>
          </c:tx>
          <c:spPr>
            <a:solidFill>
              <a:schemeClr val="accent1">
                <a:lumMod val="40000"/>
                <a:lumOff val="60000"/>
              </a:schemeClr>
            </a:solidFill>
            <a:ln>
              <a:noFill/>
            </a:ln>
            <a:effectLst/>
          </c:spPr>
          <c:invertIfNegative val="0"/>
          <c:dPt>
            <c:idx val="11"/>
            <c:invertIfNegative val="0"/>
            <c:bubble3D val="0"/>
            <c:spPr>
              <a:solidFill>
                <a:schemeClr val="tx2">
                  <a:lumMod val="60000"/>
                  <a:lumOff val="40000"/>
                </a:schemeClr>
              </a:solidFill>
              <a:ln>
                <a:noFill/>
              </a:ln>
              <a:effectLst/>
            </c:spPr>
            <c:extLst>
              <c:ext xmlns:c16="http://schemas.microsoft.com/office/drawing/2014/chart" uri="{C3380CC4-5D6E-409C-BE32-E72D297353CC}">
                <c16:uniqueId val="{00000002-FC4A-4477-BF2C-6FE5FCB056C8}"/>
              </c:ext>
            </c:extLst>
          </c:dPt>
          <c:cat>
            <c:multiLvlStrRef>
              <c:f>(totals!$A$33:$B$42,totals!$A$44:$B$45,totals!$A$47:$B$48)</c:f>
              <c:multiLvlStrCache>
                <c:ptCount val="12"/>
                <c:lvl>
                  <c:pt idx="0">
                    <c:v>2012</c:v>
                  </c:pt>
                  <c:pt idx="1">
                    <c:v>2013</c:v>
                  </c:pt>
                  <c:pt idx="2">
                    <c:v>2014</c:v>
                  </c:pt>
                  <c:pt idx="3">
                    <c:v>2015</c:v>
                  </c:pt>
                  <c:pt idx="4">
                    <c:v>2016</c:v>
                  </c:pt>
                  <c:pt idx="5">
                    <c:v>2017</c:v>
                  </c:pt>
                  <c:pt idx="6">
                    <c:v>2018</c:v>
                  </c:pt>
                  <c:pt idx="7">
                    <c:v>2019</c:v>
                  </c:pt>
                  <c:pt idx="8">
                    <c:v>2020</c:v>
                  </c:pt>
                  <c:pt idx="9">
                    <c:v>2021</c:v>
                  </c:pt>
                  <c:pt idx="10">
                    <c:v>UK</c:v>
                  </c:pt>
                  <c:pt idx="11">
                    <c:v>AS*</c:v>
                  </c:pt>
                </c:lvl>
                <c:lvl>
                  <c:pt idx="10">
                    <c:v>2022</c:v>
                  </c:pt>
                </c:lvl>
              </c:multiLvlStrCache>
              <c:extLst/>
            </c:multiLvlStrRef>
          </c:cat>
          <c:val>
            <c:numRef>
              <c:f>(totals!$D$33:$D$42,totals!$D$44:$D$45,totals!$D$47:$D$48)</c:f>
              <c:numCache>
                <c:formatCode>General</c:formatCode>
                <c:ptCount val="12"/>
                <c:pt idx="0">
                  <c:v>0</c:v>
                </c:pt>
                <c:pt idx="1">
                  <c:v>3</c:v>
                </c:pt>
                <c:pt idx="2">
                  <c:v>0</c:v>
                </c:pt>
                <c:pt idx="3">
                  <c:v>3</c:v>
                </c:pt>
                <c:pt idx="4">
                  <c:v>3</c:v>
                </c:pt>
                <c:pt idx="5">
                  <c:v>5</c:v>
                </c:pt>
                <c:pt idx="6">
                  <c:v>8</c:v>
                </c:pt>
                <c:pt idx="7">
                  <c:v>0</c:v>
                </c:pt>
                <c:pt idx="8">
                  <c:v>0</c:v>
                </c:pt>
                <c:pt idx="9">
                  <c:v>3</c:v>
                </c:pt>
                <c:pt idx="10">
                  <c:v>4</c:v>
                </c:pt>
                <c:pt idx="11">
                  <c:v>72</c:v>
                </c:pt>
              </c:numCache>
              <c:extLst/>
            </c:numRef>
          </c:val>
          <c:extLst>
            <c:ext xmlns:c16="http://schemas.microsoft.com/office/drawing/2014/chart" uri="{C3380CC4-5D6E-409C-BE32-E72D297353CC}">
              <c16:uniqueId val="{00000005-FC4A-4477-BF2C-6FE5FCB056C8}"/>
            </c:ext>
          </c:extLst>
        </c:ser>
        <c:dLbls>
          <c:showLegendKey val="0"/>
          <c:showVal val="0"/>
          <c:showCatName val="0"/>
          <c:showSerName val="0"/>
          <c:showPercent val="0"/>
          <c:showBubbleSize val="0"/>
        </c:dLbls>
        <c:gapWidth val="150"/>
        <c:overlap val="100"/>
        <c:axId val="649509384"/>
        <c:axId val="649511680"/>
        <c:extLst>
          <c:ext xmlns:c15="http://schemas.microsoft.com/office/drawing/2012/chart" uri="{02D57815-91ED-43cb-92C2-25804820EDAC}">
            <c15:filteredBarSeries>
              <c15:ser>
                <c:idx val="2"/>
                <c:order val="2"/>
                <c:tx>
                  <c:strRef>
                    <c:extLst>
                      <c:ext uri="{02D57815-91ED-43cb-92C2-25804820EDAC}">
                        <c15:formulaRef>
                          <c15:sqref>totals!$E$20</c15:sqref>
                        </c15:formulaRef>
                      </c:ext>
                    </c:extLst>
                    <c:strCache>
                      <c:ptCount val="1"/>
                      <c:pt idx="0">
                        <c:v>NTTB C. diphtheriae</c:v>
                      </c:pt>
                    </c:strCache>
                  </c:strRef>
                </c:tx>
                <c:spPr>
                  <a:solidFill>
                    <a:schemeClr val="bg2">
                      <a:lumMod val="50000"/>
                    </a:schemeClr>
                  </a:solidFill>
                  <a:ln>
                    <a:noFill/>
                  </a:ln>
                  <a:effectLst/>
                </c:spPr>
                <c:invertIfNegative val="0"/>
                <c:cat>
                  <c:multiLvlStrRef>
                    <c:extLst>
                      <c:ext uri="{02D57815-91ED-43cb-92C2-25804820EDAC}">
                        <c15:formulaRef>
                          <c15:sqref>(totals!$A$33:$B$42,totals!$A$44:$B$45,totals!$A$47:$B$48)</c15:sqref>
                        </c15:formulaRef>
                      </c:ext>
                    </c:extLst>
                    <c:multiLvlStrCache>
                      <c:ptCount val="12"/>
                      <c:lvl>
                        <c:pt idx="0">
                          <c:v>2012</c:v>
                        </c:pt>
                        <c:pt idx="1">
                          <c:v>2013</c:v>
                        </c:pt>
                        <c:pt idx="2">
                          <c:v>2014</c:v>
                        </c:pt>
                        <c:pt idx="3">
                          <c:v>2015</c:v>
                        </c:pt>
                        <c:pt idx="4">
                          <c:v>2016</c:v>
                        </c:pt>
                        <c:pt idx="5">
                          <c:v>2017</c:v>
                        </c:pt>
                        <c:pt idx="6">
                          <c:v>2018</c:v>
                        </c:pt>
                        <c:pt idx="7">
                          <c:v>2019</c:v>
                        </c:pt>
                        <c:pt idx="8">
                          <c:v>2020</c:v>
                        </c:pt>
                        <c:pt idx="9">
                          <c:v>2021</c:v>
                        </c:pt>
                        <c:pt idx="10">
                          <c:v>UK</c:v>
                        </c:pt>
                        <c:pt idx="11">
                          <c:v>AS*</c:v>
                        </c:pt>
                      </c:lvl>
                      <c:lvl>
                        <c:pt idx="10">
                          <c:v>2022</c:v>
                        </c:pt>
                      </c:lvl>
                    </c:multiLvlStrCache>
                  </c:multiLvlStrRef>
                </c:cat>
                <c:val>
                  <c:numRef>
                    <c:extLst>
                      <c:ext uri="{02D57815-91ED-43cb-92C2-25804820EDAC}">
                        <c15:formulaRef>
                          <c15:sqref>(totals!$E$33:$E$42,totals!$E$44:$E$45,totals!$E$47:$E$48)</c15:sqref>
                        </c15:formulaRef>
                      </c:ext>
                    </c:extLst>
                    <c:numCache>
                      <c:formatCode>General</c:formatCode>
                      <c:ptCount val="12"/>
                      <c:pt idx="0">
                        <c:v>1</c:v>
                      </c:pt>
                      <c:pt idx="2">
                        <c:v>5</c:v>
                      </c:pt>
                      <c:pt idx="3">
                        <c:v>1</c:v>
                      </c:pt>
                      <c:pt idx="5">
                        <c:v>1</c:v>
                      </c:pt>
                      <c:pt idx="6">
                        <c:v>2</c:v>
                      </c:pt>
                      <c:pt idx="7">
                        <c:v>2</c:v>
                      </c:pt>
                      <c:pt idx="8">
                        <c:v>1</c:v>
                      </c:pt>
                      <c:pt idx="9">
                        <c:v>1</c:v>
                      </c:pt>
                      <c:pt idx="10">
                        <c:v>1</c:v>
                      </c:pt>
                    </c:numCache>
                  </c:numRef>
                </c:val>
                <c:extLst>
                  <c:ext xmlns:c16="http://schemas.microsoft.com/office/drawing/2014/chart" uri="{C3380CC4-5D6E-409C-BE32-E72D297353CC}">
                    <c16:uniqueId val="{00000006-FC4A-4477-BF2C-6FE5FCB056C8}"/>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totals!$F$20</c15:sqref>
                        </c15:formulaRef>
                      </c:ext>
                    </c:extLst>
                    <c:strCache>
                      <c:ptCount val="1"/>
                      <c:pt idx="0">
                        <c:v>Probable</c:v>
                      </c:pt>
                    </c:strCache>
                  </c:strRef>
                </c:tx>
                <c:spPr>
                  <a:solidFill>
                    <a:schemeClr val="accent1"/>
                  </a:solidFill>
                  <a:ln>
                    <a:noFill/>
                  </a:ln>
                  <a:effectLst/>
                </c:spPr>
                <c:invertIfNegative val="0"/>
                <c:cat>
                  <c:multiLvlStrRef>
                    <c:extLst xmlns:c15="http://schemas.microsoft.com/office/drawing/2012/chart">
                      <c:ext xmlns:c15="http://schemas.microsoft.com/office/drawing/2012/chart" uri="{02D57815-91ED-43cb-92C2-25804820EDAC}">
                        <c15:formulaRef>
                          <c15:sqref>(totals!$A$33:$B$42,totals!$A$44:$B$45,totals!$A$47:$B$48)</c15:sqref>
                        </c15:formulaRef>
                      </c:ext>
                    </c:extLst>
                    <c:multiLvlStrCache>
                      <c:ptCount val="12"/>
                      <c:lvl>
                        <c:pt idx="0">
                          <c:v>2012</c:v>
                        </c:pt>
                        <c:pt idx="1">
                          <c:v>2013</c:v>
                        </c:pt>
                        <c:pt idx="2">
                          <c:v>2014</c:v>
                        </c:pt>
                        <c:pt idx="3">
                          <c:v>2015</c:v>
                        </c:pt>
                        <c:pt idx="4">
                          <c:v>2016</c:v>
                        </c:pt>
                        <c:pt idx="5">
                          <c:v>2017</c:v>
                        </c:pt>
                        <c:pt idx="6">
                          <c:v>2018</c:v>
                        </c:pt>
                        <c:pt idx="7">
                          <c:v>2019</c:v>
                        </c:pt>
                        <c:pt idx="8">
                          <c:v>2020</c:v>
                        </c:pt>
                        <c:pt idx="9">
                          <c:v>2021</c:v>
                        </c:pt>
                        <c:pt idx="10">
                          <c:v>UK</c:v>
                        </c:pt>
                        <c:pt idx="11">
                          <c:v>AS*</c:v>
                        </c:pt>
                      </c:lvl>
                      <c:lvl>
                        <c:pt idx="10">
                          <c:v>2022</c:v>
                        </c:pt>
                      </c:lvl>
                    </c:multiLvlStrCache>
                  </c:multiLvlStrRef>
                </c:cat>
                <c:val>
                  <c:numRef>
                    <c:extLst xmlns:c15="http://schemas.microsoft.com/office/drawing/2012/chart">
                      <c:ext xmlns:c15="http://schemas.microsoft.com/office/drawing/2012/chart" uri="{02D57815-91ED-43cb-92C2-25804820EDAC}">
                        <c15:formulaRef>
                          <c15:sqref>(totals!$F$33:$F$42,totals!$F$44:$F$45,totals!$F$47:$F$48)</c15:sqref>
                        </c15:formulaRef>
                      </c:ext>
                    </c:extLst>
                    <c:numCache>
                      <c:formatCode>General</c:formatCode>
                      <c:ptCount val="12"/>
                      <c:pt idx="6">
                        <c:v>1</c:v>
                      </c:pt>
                      <c:pt idx="11">
                        <c:v>1</c:v>
                      </c:pt>
                    </c:numCache>
                  </c:numRef>
                </c:val>
                <c:extLst xmlns:c15="http://schemas.microsoft.com/office/drawing/2012/chart">
                  <c:ext xmlns:c16="http://schemas.microsoft.com/office/drawing/2014/chart" uri="{C3380CC4-5D6E-409C-BE32-E72D297353CC}">
                    <c16:uniqueId val="{00000007-FC4A-4477-BF2C-6FE5FCB056C8}"/>
                  </c:ext>
                </c:extLst>
              </c15:ser>
            </c15:filteredBarSeries>
            <c15:filteredBarSeries>
              <c15:ser>
                <c:idx val="5"/>
                <c:order val="4"/>
                <c:tx>
                  <c:strRef>
                    <c:extLst xmlns:c15="http://schemas.microsoft.com/office/drawing/2012/chart">
                      <c:ext xmlns:c15="http://schemas.microsoft.com/office/drawing/2012/chart" uri="{02D57815-91ED-43cb-92C2-25804820EDAC}">
                        <c15:formulaRef>
                          <c15:sqref>totals!$G$20</c15:sqref>
                        </c15:formulaRef>
                      </c:ext>
                    </c:extLst>
                    <c:strCache>
                      <c:ptCount val="1"/>
                      <c:pt idx="0">
                        <c:v>C. ulcerans (animal contacts)</c:v>
                      </c:pt>
                    </c:strCache>
                  </c:strRef>
                </c:tx>
                <c:spPr>
                  <a:solidFill>
                    <a:schemeClr val="accent6">
                      <a:lumMod val="40000"/>
                      <a:lumOff val="60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(totals!$A$33:$B$42,totals!$A$44:$B$45,totals!$A$47:$B$48)</c15:sqref>
                        </c15:formulaRef>
                      </c:ext>
                    </c:extLst>
                    <c:multiLvlStrCache>
                      <c:ptCount val="12"/>
                      <c:lvl>
                        <c:pt idx="0">
                          <c:v>2012</c:v>
                        </c:pt>
                        <c:pt idx="1">
                          <c:v>2013</c:v>
                        </c:pt>
                        <c:pt idx="2">
                          <c:v>2014</c:v>
                        </c:pt>
                        <c:pt idx="3">
                          <c:v>2015</c:v>
                        </c:pt>
                        <c:pt idx="4">
                          <c:v>2016</c:v>
                        </c:pt>
                        <c:pt idx="5">
                          <c:v>2017</c:v>
                        </c:pt>
                        <c:pt idx="6">
                          <c:v>2018</c:v>
                        </c:pt>
                        <c:pt idx="7">
                          <c:v>2019</c:v>
                        </c:pt>
                        <c:pt idx="8">
                          <c:v>2020</c:v>
                        </c:pt>
                        <c:pt idx="9">
                          <c:v>2021</c:v>
                        </c:pt>
                        <c:pt idx="10">
                          <c:v>UK</c:v>
                        </c:pt>
                        <c:pt idx="11">
                          <c:v>AS*</c:v>
                        </c:pt>
                      </c:lvl>
                      <c:lvl>
                        <c:pt idx="10">
                          <c:v>2022</c:v>
                        </c:pt>
                      </c:lvl>
                    </c:multiLvlStrCache>
                  </c:multiLvlStrRef>
                </c:cat>
                <c:val>
                  <c:numRef>
                    <c:extLst xmlns:c15="http://schemas.microsoft.com/office/drawing/2012/chart">
                      <c:ext xmlns:c15="http://schemas.microsoft.com/office/drawing/2012/chart" uri="{02D57815-91ED-43cb-92C2-25804820EDAC}">
                        <c15:formulaRef>
                          <c15:sqref>(totals!$G$33:$G$42,totals!$G$44:$G$45,totals!$G$47:$G$48)</c15:sqref>
                        </c15:formulaRef>
                      </c:ext>
                    </c:extLst>
                    <c:numCache>
                      <c:formatCode>General</c:formatCode>
                      <c:ptCount val="12"/>
                      <c:pt idx="2">
                        <c:v>1</c:v>
                      </c:pt>
                      <c:pt idx="4">
                        <c:v>1</c:v>
                      </c:pt>
                      <c:pt idx="7">
                        <c:v>1</c:v>
                      </c:pt>
                      <c:pt idx="9">
                        <c:v>2</c:v>
                      </c:pt>
                      <c:pt idx="10">
                        <c:v>3</c:v>
                      </c:pt>
                    </c:numCache>
                  </c:numRef>
                </c:val>
                <c:extLst xmlns:c15="http://schemas.microsoft.com/office/drawing/2012/chart">
                  <c:ext xmlns:c16="http://schemas.microsoft.com/office/drawing/2014/chart" uri="{C3380CC4-5D6E-409C-BE32-E72D297353CC}">
                    <c16:uniqueId val="{00000008-FC4A-4477-BF2C-6FE5FCB056C8}"/>
                  </c:ext>
                </c:extLst>
              </c15:ser>
            </c15:filteredBarSeries>
            <c15:filteredBarSeries>
              <c15:ser>
                <c:idx val="4"/>
                <c:order val="5"/>
                <c:tx>
                  <c:strRef>
                    <c:extLst xmlns:c15="http://schemas.microsoft.com/office/drawing/2012/chart">
                      <c:ext xmlns:c15="http://schemas.microsoft.com/office/drawing/2012/chart" uri="{02D57815-91ED-43cb-92C2-25804820EDAC}">
                        <c15:formulaRef>
                          <c15:sqref>totals!$H$20</c15:sqref>
                        </c15:formulaRef>
                      </c:ext>
                    </c:extLst>
                    <c:strCache>
                      <c:ptCount val="1"/>
                      <c:pt idx="0">
                        <c:v>C. ulcerans (animal index)</c:v>
                      </c:pt>
                    </c:strCache>
                  </c:strRef>
                </c:tx>
                <c:spPr>
                  <a:solidFill>
                    <a:schemeClr val="accent6"/>
                  </a:solidFill>
                  <a:ln>
                    <a:noFill/>
                  </a:ln>
                  <a:effectLst/>
                </c:spPr>
                <c:invertIfNegative val="0"/>
                <c:cat>
                  <c:multiLvlStrRef>
                    <c:extLst xmlns:c15="http://schemas.microsoft.com/office/drawing/2012/chart">
                      <c:ext xmlns:c15="http://schemas.microsoft.com/office/drawing/2012/chart" uri="{02D57815-91ED-43cb-92C2-25804820EDAC}">
                        <c15:formulaRef>
                          <c15:sqref>(totals!$A$33:$B$42,totals!$A$44:$B$45,totals!$A$47:$B$48)</c15:sqref>
                        </c15:formulaRef>
                      </c:ext>
                    </c:extLst>
                    <c:multiLvlStrCache>
                      <c:ptCount val="12"/>
                      <c:lvl>
                        <c:pt idx="0">
                          <c:v>2012</c:v>
                        </c:pt>
                        <c:pt idx="1">
                          <c:v>2013</c:v>
                        </c:pt>
                        <c:pt idx="2">
                          <c:v>2014</c:v>
                        </c:pt>
                        <c:pt idx="3">
                          <c:v>2015</c:v>
                        </c:pt>
                        <c:pt idx="4">
                          <c:v>2016</c:v>
                        </c:pt>
                        <c:pt idx="5">
                          <c:v>2017</c:v>
                        </c:pt>
                        <c:pt idx="6">
                          <c:v>2018</c:v>
                        </c:pt>
                        <c:pt idx="7">
                          <c:v>2019</c:v>
                        </c:pt>
                        <c:pt idx="8">
                          <c:v>2020</c:v>
                        </c:pt>
                        <c:pt idx="9">
                          <c:v>2021</c:v>
                        </c:pt>
                        <c:pt idx="10">
                          <c:v>UK</c:v>
                        </c:pt>
                        <c:pt idx="11">
                          <c:v>AS*</c:v>
                        </c:pt>
                      </c:lvl>
                      <c:lvl>
                        <c:pt idx="10">
                          <c:v>2022</c:v>
                        </c:pt>
                      </c:lvl>
                    </c:multiLvlStrCache>
                  </c:multiLvlStrRef>
                </c:cat>
                <c:val>
                  <c:numRef>
                    <c:extLst xmlns:c15="http://schemas.microsoft.com/office/drawing/2012/chart">
                      <c:ext xmlns:c15="http://schemas.microsoft.com/office/drawing/2012/chart" uri="{02D57815-91ED-43cb-92C2-25804820EDAC}">
                        <c15:formulaRef>
                          <c15:sqref>(totals!$H$33:$H$42,totals!$H$44:$H$45,totals!$H$47:$H$48)</c15:sqref>
                        </c15:formulaRef>
                      </c:ext>
                    </c:extLst>
                    <c:numCache>
                      <c:formatCode>General</c:formatCode>
                      <c:ptCount val="12"/>
                      <c:pt idx="5">
                        <c:v>1</c:v>
                      </c:pt>
                      <c:pt idx="6">
                        <c:v>2</c:v>
                      </c:pt>
                      <c:pt idx="7">
                        <c:v>7</c:v>
                      </c:pt>
                      <c:pt idx="8">
                        <c:v>2</c:v>
                      </c:pt>
                      <c:pt idx="9">
                        <c:v>2</c:v>
                      </c:pt>
                      <c:pt idx="10">
                        <c:v>15</c:v>
                      </c:pt>
                    </c:numCache>
                  </c:numRef>
                </c:val>
                <c:extLst xmlns:c15="http://schemas.microsoft.com/office/drawing/2012/chart">
                  <c:ext xmlns:c16="http://schemas.microsoft.com/office/drawing/2014/chart" uri="{C3380CC4-5D6E-409C-BE32-E72D297353CC}">
                    <c16:uniqueId val="{00000009-FC4A-4477-BF2C-6FE5FCB056C8}"/>
                  </c:ext>
                </c:extLst>
              </c15:ser>
            </c15:filteredBarSeries>
          </c:ext>
        </c:extLst>
      </c:barChart>
      <c:catAx>
        <c:axId val="649509384"/>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r>
                  <a:rPr lang="en-GB" sz="1600">
                    <a:solidFill>
                      <a:schemeClr val="tx1"/>
                    </a:solidFill>
                    <a:latin typeface="Arial" panose="020B0604020202020204" pitchFamily="34" charset="0"/>
                    <a:cs typeface="Arial" panose="020B0604020202020204" pitchFamily="34" charset="0"/>
                  </a:rPr>
                  <a:t>Year of onset</a:t>
                </a:r>
              </a:p>
            </c:rich>
          </c:tx>
          <c:layout>
            <c:manualLayout>
              <c:xMode val="edge"/>
              <c:yMode val="edge"/>
              <c:x val="0.45285143028925851"/>
              <c:y val="0.8364553492246916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49511680"/>
        <c:crosses val="autoZero"/>
        <c:auto val="1"/>
        <c:lblAlgn val="ctr"/>
        <c:lblOffset val="100"/>
        <c:noMultiLvlLbl val="0"/>
      </c:catAx>
      <c:valAx>
        <c:axId val="649511680"/>
        <c:scaling>
          <c:orientation val="minMax"/>
          <c:max val="7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r>
                  <a:rPr lang="en-GB" sz="1600">
                    <a:solidFill>
                      <a:schemeClr val="tx1"/>
                    </a:solidFill>
                    <a:latin typeface="Arial" panose="020B0604020202020204" pitchFamily="34" charset="0"/>
                    <a:cs typeface="Arial" panose="020B0604020202020204" pitchFamily="34" charset="0"/>
                  </a:rPr>
                  <a:t>Number of cases</a:t>
                </a:r>
              </a:p>
            </c:rich>
          </c:tx>
          <c:layout>
            <c:manualLayout>
              <c:xMode val="edge"/>
              <c:yMode val="edge"/>
              <c:x val="8.417507301690488E-3"/>
              <c:y val="0.29688560534871411"/>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49509384"/>
        <c:crosses val="autoZero"/>
        <c:crossBetween val="between"/>
        <c:majorUnit val="5"/>
      </c:valAx>
      <c:spPr>
        <a:noFill/>
        <a:ln>
          <a:noFill/>
        </a:ln>
        <a:effectLst/>
      </c:spPr>
    </c:plotArea>
    <c:legend>
      <c:legendPos val="b"/>
      <c:layout>
        <c:manualLayout>
          <c:xMode val="edge"/>
          <c:yMode val="edge"/>
          <c:x val="5.315389238798815E-2"/>
          <c:y val="0.90543463371883814"/>
          <c:w val="0.66357165560142217"/>
          <c:h val="7.947434898282765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0.74194</cdr:x>
      <cdr:y>0.89139</cdr:y>
    </cdr:from>
    <cdr:to>
      <cdr:x>0.96905</cdr:x>
      <cdr:y>0.95948</cdr:y>
    </cdr:to>
    <cdr:sp macro="" textlink="">
      <cdr:nvSpPr>
        <cdr:cNvPr id="2" name="TextBox 1">
          <a:extLst xmlns:a="http://schemas.openxmlformats.org/drawingml/2006/main">
            <a:ext uri="{FF2B5EF4-FFF2-40B4-BE49-F238E27FC236}">
              <a16:creationId xmlns:a16="http://schemas.microsoft.com/office/drawing/2014/main" id="{CDCCBA94-C5D7-4380-BCDA-82DFE4CA7103}"/>
            </a:ext>
          </a:extLst>
        </cdr:cNvPr>
        <cdr:cNvSpPr txBox="1"/>
      </cdr:nvSpPr>
      <cdr:spPr>
        <a:xfrm xmlns:a="http://schemas.openxmlformats.org/drawingml/2006/main">
          <a:off x="8447435" y="4529087"/>
          <a:ext cx="2585684" cy="34595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400" dirty="0">
              <a:solidFill>
                <a:schemeClr val="tx1"/>
              </a:solidFill>
              <a:latin typeface="Arial" panose="020B0604020202020204" pitchFamily="34" charset="0"/>
              <a:cs typeface="Arial" panose="020B0604020202020204" pitchFamily="34" charset="0"/>
            </a:rPr>
            <a:t>*</a:t>
          </a:r>
          <a:r>
            <a:rPr lang="en-GB" sz="1200" dirty="0">
              <a:solidFill>
                <a:schemeClr val="tx1"/>
              </a:solidFill>
              <a:latin typeface="Arial" panose="020B0604020202020204" pitchFamily="34" charset="0"/>
              <a:cs typeface="Arial" panose="020B0604020202020204" pitchFamily="34" charset="0"/>
            </a:rPr>
            <a:t> </a:t>
          </a:r>
          <a:r>
            <a:rPr lang="en-GB" sz="1200" i="1" dirty="0">
              <a:solidFill>
                <a:schemeClr val="tx1"/>
              </a:solidFill>
              <a:latin typeface="Arial" panose="020B0604020202020204" pitchFamily="34" charset="0"/>
              <a:cs typeface="Arial" panose="020B0604020202020204" pitchFamily="34" charset="0"/>
            </a:rPr>
            <a:t>C. diphtheriae </a:t>
          </a:r>
          <a:r>
            <a:rPr lang="en-GB" sz="1200" i="0" dirty="0">
              <a:solidFill>
                <a:schemeClr val="tx1"/>
              </a:solidFill>
              <a:latin typeface="Arial" panose="020B0604020202020204" pitchFamily="34" charset="0"/>
              <a:cs typeface="Arial" panose="020B0604020202020204" pitchFamily="34" charset="0"/>
            </a:rPr>
            <a:t>in asylum seekers</a:t>
          </a:r>
        </a:p>
      </cdr:txBody>
    </cdr:sp>
  </cdr:relSizeAnchor>
  <cdr:relSizeAnchor xmlns:cdr="http://schemas.openxmlformats.org/drawingml/2006/chartDrawing">
    <cdr:from>
      <cdr:x>0.73621</cdr:x>
      <cdr:y>0.91426</cdr:y>
    </cdr:from>
    <cdr:to>
      <cdr:x>0.74438</cdr:x>
      <cdr:y>0.92757</cdr:y>
    </cdr:to>
    <cdr:sp macro="" textlink="">
      <cdr:nvSpPr>
        <cdr:cNvPr id="3" name="Rectangle 2">
          <a:extLst xmlns:a="http://schemas.openxmlformats.org/drawingml/2006/main">
            <a:ext uri="{FF2B5EF4-FFF2-40B4-BE49-F238E27FC236}">
              <a16:creationId xmlns:a16="http://schemas.microsoft.com/office/drawing/2014/main" id="{0A1DACBF-80D6-4CCE-9DC9-BA8AA0DF8D7E}"/>
            </a:ext>
          </a:extLst>
        </cdr:cNvPr>
        <cdr:cNvSpPr/>
      </cdr:nvSpPr>
      <cdr:spPr>
        <a:xfrm xmlns:a="http://schemas.openxmlformats.org/drawingml/2006/main">
          <a:off x="8382190" y="4645246"/>
          <a:ext cx="93020" cy="67627"/>
        </a:xfrm>
        <a:prstGeom xmlns:a="http://schemas.openxmlformats.org/drawingml/2006/main" prst="rect">
          <a:avLst/>
        </a:prstGeom>
        <a:solidFill xmlns:a="http://schemas.openxmlformats.org/drawingml/2006/main">
          <a:schemeClr val="tx2">
            <a:lumMod val="60000"/>
            <a:lumOff val="40000"/>
          </a:schemeClr>
        </a:solidFill>
        <a:ln xmlns:a="http://schemas.openxmlformats.org/drawingml/2006/main">
          <a:solidFill>
            <a:schemeClr val="tx2">
              <a:lumMod val="60000"/>
              <a:lumOff val="40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0.69612</cdr:x>
      <cdr:y>0.91529</cdr:y>
    </cdr:from>
    <cdr:to>
      <cdr:x>0.96462</cdr:x>
      <cdr:y>0.98338</cdr:y>
    </cdr:to>
    <cdr:sp macro="" textlink="">
      <cdr:nvSpPr>
        <cdr:cNvPr id="2" name="TextBox 1">
          <a:extLst xmlns:a="http://schemas.openxmlformats.org/drawingml/2006/main">
            <a:ext uri="{FF2B5EF4-FFF2-40B4-BE49-F238E27FC236}">
              <a16:creationId xmlns:a16="http://schemas.microsoft.com/office/drawing/2014/main" id="{CDCCBA94-C5D7-4380-BCDA-82DFE4CA7103}"/>
            </a:ext>
          </a:extLst>
        </cdr:cNvPr>
        <cdr:cNvSpPr txBox="1"/>
      </cdr:nvSpPr>
      <cdr:spPr>
        <a:xfrm xmlns:a="http://schemas.openxmlformats.org/drawingml/2006/main">
          <a:off x="7496912" y="4550416"/>
          <a:ext cx="2891690" cy="33851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400" dirty="0">
              <a:solidFill>
                <a:schemeClr val="tx1"/>
              </a:solidFill>
              <a:latin typeface="Arial" panose="020B0604020202020204" pitchFamily="34" charset="0"/>
              <a:cs typeface="Arial" panose="020B0604020202020204" pitchFamily="34" charset="0"/>
            </a:rPr>
            <a:t>* C. diphtheriae in asylum seekers</a:t>
          </a:r>
        </a:p>
      </cdr:txBody>
    </cdr:sp>
  </cdr:relSizeAnchor>
  <cdr:relSizeAnchor xmlns:cdr="http://schemas.openxmlformats.org/drawingml/2006/chartDrawing">
    <cdr:from>
      <cdr:x>0.69349</cdr:x>
      <cdr:y>0.93852</cdr:y>
    </cdr:from>
    <cdr:to>
      <cdr:x>0.70166</cdr:x>
      <cdr:y>0.95183</cdr:y>
    </cdr:to>
    <cdr:sp macro="" textlink="">
      <cdr:nvSpPr>
        <cdr:cNvPr id="3" name="Rectangle 2">
          <a:extLst xmlns:a="http://schemas.openxmlformats.org/drawingml/2006/main">
            <a:ext uri="{FF2B5EF4-FFF2-40B4-BE49-F238E27FC236}">
              <a16:creationId xmlns:a16="http://schemas.microsoft.com/office/drawing/2014/main" id="{0A1DACBF-80D6-4CCE-9DC9-BA8AA0DF8D7E}"/>
            </a:ext>
          </a:extLst>
        </cdr:cNvPr>
        <cdr:cNvSpPr/>
      </cdr:nvSpPr>
      <cdr:spPr>
        <a:xfrm xmlns:a="http://schemas.openxmlformats.org/drawingml/2006/main">
          <a:off x="7468603" y="4665927"/>
          <a:ext cx="87988" cy="66172"/>
        </a:xfrm>
        <a:prstGeom xmlns:a="http://schemas.openxmlformats.org/drawingml/2006/main" prst="rect">
          <a:avLst/>
        </a:prstGeom>
        <a:solidFill xmlns:a="http://schemas.openxmlformats.org/drawingml/2006/main">
          <a:schemeClr val="tx2">
            <a:lumMod val="60000"/>
            <a:lumOff val="40000"/>
          </a:schemeClr>
        </a:solidFill>
        <a:ln xmlns:a="http://schemas.openxmlformats.org/drawingml/2006/main">
          <a:solidFill>
            <a:schemeClr val="tx2">
              <a:lumMod val="60000"/>
              <a:lumOff val="40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F94399-4760-E249-A21A-E0B302D943C1}" type="datetimeFigureOut">
              <a:rPr lang="en-US" smtClean="0"/>
              <a:t>11/9/2023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349AD-43E2-A142-9B61-FBB06C64E86F}" type="slidenum">
              <a:rPr lang="en-US" smtClean="0"/>
              <a:t>‹#›</a:t>
            </a:fld>
            <a:endParaRPr lang="en-US"/>
          </a:p>
        </p:txBody>
      </p:sp>
    </p:spTree>
    <p:extLst>
      <p:ext uri="{BB962C8B-B14F-4D97-AF65-F5344CB8AC3E}">
        <p14:creationId xmlns:p14="http://schemas.microsoft.com/office/powerpoint/2010/main" val="280939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dc.gov/diphtheria/downloads/protocol.pd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an acute infectious disease of humans that affects the upper respiratory tract and/or skin, caused by the action of diphtheria toxin produced by toxigenic </a:t>
            </a:r>
            <a:r>
              <a:rPr lang="en-GB" i="1" dirty="0"/>
              <a:t>Corynebacterium diphtheriae </a:t>
            </a:r>
            <a:r>
              <a:rPr lang="en-GB" dirty="0"/>
              <a:t>or </a:t>
            </a:r>
            <a:r>
              <a:rPr lang="en-GB" i="1" dirty="0"/>
              <a:t>Corynebacterium </a:t>
            </a:r>
            <a:r>
              <a:rPr lang="en-GB" i="1" dirty="0" err="1"/>
              <a:t>ulcerans</a:t>
            </a:r>
            <a:endParaRPr lang="en-GB" i="1" dirty="0"/>
          </a:p>
          <a:p>
            <a:pPr marL="171450" indent="-171450">
              <a:buFont typeface="Arial" panose="020B0604020202020204" pitchFamily="34" charset="0"/>
              <a:buChar char="•"/>
            </a:pPr>
            <a:r>
              <a:rPr lang="en-GB" dirty="0"/>
              <a:t>diphtheria is now rare in the UK since routine vaccination of babies and children began in 1940s</a:t>
            </a:r>
          </a:p>
          <a:p>
            <a:pPr marL="171450" indent="-171450">
              <a:buFont typeface="Arial" panose="020B0604020202020204" pitchFamily="34" charset="0"/>
              <a:buChar char="•"/>
            </a:pPr>
            <a:r>
              <a:rPr lang="en-GB" dirty="0"/>
              <a:t>cases are often travel related but the epidemiology is changing</a:t>
            </a:r>
          </a:p>
          <a:p>
            <a:pPr marL="171450" indent="-171450">
              <a:buFont typeface="Arial" panose="020B0604020202020204" pitchFamily="34" charset="0"/>
              <a:buChar char="•"/>
            </a:pPr>
            <a:r>
              <a:rPr lang="en-GB" dirty="0"/>
              <a:t>cases of acute respiratory diphtheria require early diagnosis and prompt, life-saving administration of diphtheria anti-toxin</a:t>
            </a:r>
          </a:p>
          <a:p>
            <a:pPr marL="171450" indent="-171450">
              <a:buFont typeface="Arial" panose="020B0604020202020204" pitchFamily="34" charset="0"/>
              <a:buChar char="•"/>
            </a:pPr>
            <a:r>
              <a:rPr lang="en-GB" dirty="0"/>
              <a:t>Health protection teams play an important role in the risk assessment of toxigenic cases; the management of contacts to minimise onward transmission; the investigation of likely source and in outbreak management</a:t>
            </a:r>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3</a:t>
            </a:fld>
            <a:endParaRPr lang="en-US"/>
          </a:p>
        </p:txBody>
      </p:sp>
    </p:spTree>
    <p:extLst>
      <p:ext uri="{BB962C8B-B14F-4D97-AF65-F5344CB8AC3E}">
        <p14:creationId xmlns:p14="http://schemas.microsoft.com/office/powerpoint/2010/main" val="1374839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50000"/>
              </a:lnSpc>
              <a:buFont typeface="Arial" panose="020B0604020202020204" pitchFamily="34" charset="0"/>
              <a:buChar char="•"/>
            </a:pPr>
            <a:r>
              <a:rPr lang="en-GB" dirty="0"/>
              <a:t>laboratory confirmation informs public health action</a:t>
            </a:r>
          </a:p>
          <a:p>
            <a:pPr marL="171450" indent="-171450">
              <a:lnSpc>
                <a:spcPct val="150000"/>
              </a:lnSpc>
              <a:buFont typeface="Arial" panose="020B0604020202020204" pitchFamily="34" charset="0"/>
              <a:buChar char="•"/>
            </a:pPr>
            <a:r>
              <a:rPr lang="en-GB" dirty="0"/>
              <a:t>to decrease time to result, a real-time PCR (qPCR) assay developed for confirmation of both identification of </a:t>
            </a:r>
            <a:r>
              <a:rPr lang="en-GB" i="1" dirty="0"/>
              <a:t>Corynebacterium diphtheriae </a:t>
            </a:r>
            <a:r>
              <a:rPr lang="en-GB" dirty="0"/>
              <a:t>and </a:t>
            </a:r>
            <a:r>
              <a:rPr lang="en-GB" i="1" dirty="0"/>
              <a:t>Corynebacterium </a:t>
            </a:r>
            <a:r>
              <a:rPr lang="en-GB" i="1" dirty="0" err="1"/>
              <a:t>ulcerans</a:t>
            </a:r>
            <a:r>
              <a:rPr lang="en-GB" dirty="0"/>
              <a:t>/</a:t>
            </a:r>
            <a:r>
              <a:rPr lang="en-GB" i="1" dirty="0"/>
              <a:t>Corynebacterium pseudotuberculosis </a:t>
            </a:r>
            <a:r>
              <a:rPr lang="en-GB" dirty="0"/>
              <a:t>and detection of the diphtheria toxin gene (April 2014)</a:t>
            </a:r>
          </a:p>
          <a:p>
            <a:pPr marL="171450" indent="-171450">
              <a:lnSpc>
                <a:spcPct val="150000"/>
              </a:lnSpc>
              <a:buFont typeface="Arial" panose="020B0604020202020204" pitchFamily="34" charset="0"/>
              <a:buChar char="•"/>
            </a:pPr>
            <a:r>
              <a:rPr lang="en-GB" dirty="0"/>
              <a:t>target genes: </a:t>
            </a:r>
          </a:p>
          <a:p>
            <a:pPr marL="628650" lvl="1" indent="-171450">
              <a:lnSpc>
                <a:spcPct val="150000"/>
              </a:lnSpc>
              <a:buFont typeface="Arial" panose="020B0604020202020204" pitchFamily="34" charset="0"/>
              <a:buChar char="•"/>
            </a:pPr>
            <a:r>
              <a:rPr lang="en-GB" dirty="0"/>
              <a:t>RNA polymerase beta-subunit-encoding gene (</a:t>
            </a:r>
            <a:r>
              <a:rPr lang="en-GB" i="1" dirty="0" err="1"/>
              <a:t>rpoB</a:t>
            </a:r>
            <a:r>
              <a:rPr lang="en-GB" dirty="0"/>
              <a:t>)</a:t>
            </a:r>
          </a:p>
          <a:p>
            <a:pPr marL="628650" lvl="1" indent="-171450">
              <a:lnSpc>
                <a:spcPct val="150000"/>
              </a:lnSpc>
              <a:buFont typeface="Arial" panose="020B0604020202020204" pitchFamily="34" charset="0"/>
              <a:buChar char="•"/>
            </a:pPr>
            <a:r>
              <a:rPr lang="en-GB" dirty="0"/>
              <a:t>a subunit of the diphtheria toxin gene (</a:t>
            </a:r>
            <a:r>
              <a:rPr lang="en-GB" i="1" dirty="0"/>
              <a:t>tox</a:t>
            </a:r>
            <a:r>
              <a:rPr lang="en-GB" dirty="0"/>
              <a:t>)</a:t>
            </a:r>
          </a:p>
          <a:p>
            <a:pPr marL="628650" lvl="1" indent="-171450">
              <a:lnSpc>
                <a:spcPct val="150000"/>
              </a:lnSpc>
              <a:buFont typeface="Arial" panose="020B0604020202020204" pitchFamily="34" charset="0"/>
              <a:buChar char="•"/>
            </a:pPr>
            <a:r>
              <a:rPr lang="en-GB" dirty="0"/>
              <a:t>green fluorescent protein DNA (</a:t>
            </a:r>
            <a:r>
              <a:rPr lang="en-GB" i="1" dirty="0" err="1"/>
              <a:t>gfp</a:t>
            </a:r>
            <a:r>
              <a:rPr lang="en-GB" dirty="0"/>
              <a:t>) as an internal process control</a:t>
            </a:r>
          </a:p>
          <a:p>
            <a:pPr marL="171450" indent="-171450">
              <a:lnSpc>
                <a:spcPct val="150000"/>
              </a:lnSpc>
              <a:buFont typeface="Arial" panose="020B0604020202020204" pitchFamily="34" charset="0"/>
              <a:buChar char="•"/>
            </a:pPr>
            <a:r>
              <a:rPr kumimoji="0" lang="en-GB" b="0" i="0" u="none" strike="noStrike" kern="1200" cap="none" spc="0" normalizeH="0" baseline="0" noProof="0" dirty="0" err="1">
                <a:ln>
                  <a:noFill/>
                </a:ln>
                <a:solidFill>
                  <a:prstClr val="black"/>
                </a:solidFill>
                <a:effectLst/>
                <a:uLnTx/>
                <a:uFillTx/>
              </a:rPr>
              <a:t>Elek</a:t>
            </a:r>
            <a:r>
              <a:rPr kumimoji="0" lang="en-GB" b="0" i="0" u="none" strike="noStrike" kern="1200" cap="none" spc="0" normalizeH="0" baseline="0" noProof="0" dirty="0">
                <a:ln>
                  <a:noFill/>
                </a:ln>
                <a:solidFill>
                  <a:prstClr val="black"/>
                </a:solidFill>
                <a:effectLst/>
                <a:uLnTx/>
                <a:uFillTx/>
              </a:rPr>
              <a:t> immunoprecipitation test used to confirm expression of diphtheria toxin in qPCR toxin gene (</a:t>
            </a:r>
            <a:r>
              <a:rPr kumimoji="0" lang="en-GB" b="0" i="1" u="none" strike="noStrike" kern="1200" cap="none" spc="0" normalizeH="0" baseline="0" noProof="0" dirty="0">
                <a:ln>
                  <a:noFill/>
                </a:ln>
                <a:solidFill>
                  <a:prstClr val="black"/>
                </a:solidFill>
                <a:effectLst/>
                <a:uLnTx/>
                <a:uFillTx/>
              </a:rPr>
              <a:t>tox</a:t>
            </a:r>
            <a:r>
              <a:rPr kumimoji="0" lang="en-GB" b="0" i="0" u="none" strike="noStrike" kern="1200" cap="none" spc="0" normalizeH="0" baseline="0" noProof="0" dirty="0">
                <a:ln>
                  <a:noFill/>
                </a:ln>
                <a:solidFill>
                  <a:prstClr val="black"/>
                </a:solidFill>
                <a:effectLst/>
                <a:uLnTx/>
                <a:uFillTx/>
              </a:rPr>
              <a:t>) positive isolates </a:t>
            </a:r>
          </a:p>
          <a:p>
            <a:endParaRPr lang="en-GB" dirty="0"/>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12</a:t>
            </a:fld>
            <a:endParaRPr lang="en-US"/>
          </a:p>
        </p:txBody>
      </p:sp>
    </p:spTree>
    <p:extLst>
      <p:ext uri="{BB962C8B-B14F-4D97-AF65-F5344CB8AC3E}">
        <p14:creationId xmlns:p14="http://schemas.microsoft.com/office/powerpoint/2010/main" val="3577766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time to result: 3-4 hr after receipt of isolate</a:t>
            </a:r>
          </a:p>
          <a:p>
            <a:pPr marL="171450" indent="-171450">
              <a:buFont typeface="Arial" panose="020B0604020202020204" pitchFamily="34" charset="0"/>
              <a:buChar char="•"/>
            </a:pPr>
            <a:r>
              <a:rPr lang="en-GB" dirty="0"/>
              <a:t>high diagnostic sensitivity and specificity</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limitations:</a:t>
            </a:r>
          </a:p>
          <a:p>
            <a:pPr marL="171450" indent="-171450">
              <a:buFont typeface="Arial" panose="020B0604020202020204" pitchFamily="34" charset="0"/>
              <a:buChar char="•"/>
            </a:pPr>
            <a:r>
              <a:rPr lang="en-GB" dirty="0"/>
              <a:t>inability to distinguish between </a:t>
            </a:r>
            <a:r>
              <a:rPr lang="en-GB" i="1" dirty="0"/>
              <a:t>C. </a:t>
            </a:r>
            <a:r>
              <a:rPr lang="en-GB" i="1" dirty="0" err="1"/>
              <a:t>ulcerans</a:t>
            </a:r>
            <a:r>
              <a:rPr lang="en-GB" i="1" dirty="0"/>
              <a:t> </a:t>
            </a:r>
            <a:r>
              <a:rPr lang="en-GB" dirty="0"/>
              <a:t>and </a:t>
            </a:r>
            <a:r>
              <a:rPr lang="en-GB" i="1" dirty="0"/>
              <a:t>C. pseudotuberculosis </a:t>
            </a:r>
          </a:p>
          <a:p>
            <a:pPr marL="171450" indent="-171450">
              <a:buFont typeface="Arial" panose="020B0604020202020204" pitchFamily="34" charset="0"/>
              <a:buChar char="•"/>
            </a:pPr>
            <a:r>
              <a:rPr lang="en-GB" dirty="0"/>
              <a:t>presence of toxin gene may not always predict toxin expression </a:t>
            </a:r>
          </a:p>
          <a:p>
            <a:pPr marL="171450" indent="-171450">
              <a:buFont typeface="Arial" panose="020B0604020202020204" pitchFamily="34" charset="0"/>
              <a:buChar char="•"/>
            </a:pPr>
            <a:r>
              <a:rPr lang="en-GB" dirty="0"/>
              <a:t>therefore, confirmation of expression of diphtheria toxin in qPCR </a:t>
            </a:r>
            <a:r>
              <a:rPr lang="en-GB" i="1" dirty="0"/>
              <a:t>tox</a:t>
            </a:r>
            <a:r>
              <a:rPr lang="en-GB" dirty="0"/>
              <a:t> positive isolates is </a:t>
            </a:r>
            <a:r>
              <a:rPr lang="en-GB" b="1" dirty="0"/>
              <a:t>always</a:t>
            </a:r>
            <a:r>
              <a:rPr lang="en-GB" dirty="0"/>
              <a:t> determined using the phenotypic </a:t>
            </a:r>
            <a:r>
              <a:rPr lang="en-GB" dirty="0" err="1"/>
              <a:t>Elek</a:t>
            </a:r>
            <a:r>
              <a:rPr lang="en-GB" dirty="0"/>
              <a:t> test</a:t>
            </a:r>
          </a:p>
          <a:p>
            <a:endParaRPr lang="en-GB" dirty="0"/>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13</a:t>
            </a:fld>
            <a:endParaRPr lang="en-US"/>
          </a:p>
        </p:txBody>
      </p:sp>
    </p:spTree>
    <p:extLst>
      <p:ext uri="{BB962C8B-B14F-4D97-AF65-F5344CB8AC3E}">
        <p14:creationId xmlns:p14="http://schemas.microsoft.com/office/powerpoint/2010/main" val="3629145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18</a:t>
            </a:fld>
            <a:endParaRPr lang="en-US"/>
          </a:p>
        </p:txBody>
      </p:sp>
    </p:spTree>
    <p:extLst>
      <p:ext uri="{BB962C8B-B14F-4D97-AF65-F5344CB8AC3E}">
        <p14:creationId xmlns:p14="http://schemas.microsoft.com/office/powerpoint/2010/main" val="1618715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349AD-43E2-A142-9B61-FBB06C64E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112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Notifiable disease and organisms</a:t>
            </a:r>
          </a:p>
          <a:p>
            <a:r>
              <a:rPr lang="en-GB" dirty="0"/>
              <a:t>61,000 cases and over 3,000 deaths in 1940 – feared childhood disease pre-vaccination era</a:t>
            </a:r>
          </a:p>
          <a:p>
            <a:r>
              <a:rPr lang="en-GB" dirty="0"/>
              <a:t>Significant drop in deaths following introduction of vaccine programme</a:t>
            </a:r>
          </a:p>
          <a:p>
            <a:r>
              <a:rPr lang="en-GB" dirty="0"/>
              <a:t>Vaccine is made from inactivated diphtheria toxin (toxoid) and protects individual from effects of the toxin.</a:t>
            </a:r>
          </a:p>
          <a:p>
            <a:r>
              <a:rPr lang="en-GB" dirty="0"/>
              <a:t>Primary </a:t>
            </a:r>
            <a:r>
              <a:rPr lang="en-GB" dirty="0" err="1"/>
              <a:t>imms</a:t>
            </a:r>
            <a:r>
              <a:rPr lang="en-GB" dirty="0"/>
              <a:t> and then pre-school and school leaving boosters i.e. 5 doses in childhood.</a:t>
            </a:r>
          </a:p>
          <a:p>
            <a:endParaRPr lang="en-GB" dirty="0"/>
          </a:p>
          <a:p>
            <a:r>
              <a:rPr lang="en-GB" dirty="0"/>
              <a:t>Boosters – maternal pertussis programme and for travel </a:t>
            </a:r>
          </a:p>
          <a:p>
            <a:r>
              <a:rPr lang="en-GB" dirty="0"/>
              <a:t>AND any CRM containing vaccine administered</a:t>
            </a:r>
          </a:p>
          <a:p>
            <a:endParaRPr lang="en-GB" dirty="0"/>
          </a:p>
          <a:p>
            <a:endParaRPr lang="en-GB" dirty="0"/>
          </a:p>
        </p:txBody>
      </p:sp>
      <p:sp>
        <p:nvSpPr>
          <p:cNvPr id="4" name="Slide Number Placeholder 3"/>
          <p:cNvSpPr>
            <a:spLocks noGrp="1"/>
          </p:cNvSpPr>
          <p:nvPr>
            <p:ph type="sldNum" sz="quarter" idx="10"/>
          </p:nvPr>
        </p:nvSpPr>
        <p:spPr/>
        <p:txBody>
          <a:bodyPr/>
          <a:lstStyle/>
          <a:p>
            <a:fld id="{DD284141-1083-4813-B1A4-7323944F69D4}" type="slidenum">
              <a:rPr lang="en-GB" smtClean="0"/>
              <a:t>20</a:t>
            </a:fld>
            <a:endParaRPr lang="en-GB"/>
          </a:p>
        </p:txBody>
      </p:sp>
    </p:spTree>
    <p:extLst>
      <p:ext uri="{BB962C8B-B14F-4D97-AF65-F5344CB8AC3E}">
        <p14:creationId xmlns:p14="http://schemas.microsoft.com/office/powerpoint/2010/main" val="402073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Due to a highly successful and effective vaccination programme, diphtheria has been extremely rare in England, with &lt;10 confirmed cases per year between 2009-2017. However, increases in toxigenic cases of C. </a:t>
            </a:r>
            <a:r>
              <a:rPr lang="en-GB" dirty="0" err="1"/>
              <a:t>ulcerans</a:t>
            </a:r>
            <a:r>
              <a:rPr lang="en-GB" dirty="0"/>
              <a:t>, primarily presenting as cutaneous lesions, were observed in England from 2018.</a:t>
            </a:r>
          </a:p>
          <a:p>
            <a:r>
              <a:rPr lang="en-GB" dirty="0"/>
              <a:t>Since late 2021, there has been an increase in toxigenic cases of C. </a:t>
            </a:r>
            <a:r>
              <a:rPr lang="en-GB" dirty="0" err="1"/>
              <a:t>ulcerans</a:t>
            </a:r>
            <a:r>
              <a:rPr lang="en-GB" dirty="0"/>
              <a:t> and C. diphtheriae in England. This has raised significant concerns regarding further transmission as society begins to open-up and mixing patterns return to pre-pandemic levels. As a result, a National Standard Incident has been declared to coordinate the public health response to the changing epidemiology.</a:t>
            </a:r>
          </a:p>
          <a:p>
            <a:endParaRPr lang="en-GB" dirty="0"/>
          </a:p>
          <a:p>
            <a:r>
              <a:rPr lang="en-GB" dirty="0"/>
              <a:t>Since 2015 52% of tox diphtheria infections have been cutaneous, and cases of C. diphtheriae more likely to present as cutaneous infections</a:t>
            </a:r>
          </a:p>
          <a:p>
            <a:endParaRPr lang="en-GB" dirty="0"/>
          </a:p>
          <a:p>
            <a:r>
              <a:rPr lang="en-GB" sz="1200" dirty="0">
                <a:effectLst/>
                <a:latin typeface="Arial" panose="020B0604020202020204" pitchFamily="34" charset="0"/>
                <a:ea typeface="Times New Roman" panose="02020603050405020304" pitchFamily="18" charset="0"/>
                <a:cs typeface="Arial" panose="020B0604020202020204" pitchFamily="34" charset="0"/>
              </a:rPr>
              <a:t>Increases in toxigenic cases of </a:t>
            </a:r>
            <a:r>
              <a:rPr lang="en-GB" sz="1200" i="1" dirty="0">
                <a:effectLst/>
                <a:latin typeface="Arial" panose="020B0604020202020204" pitchFamily="34" charset="0"/>
                <a:ea typeface="Times New Roman" panose="02020603050405020304" pitchFamily="18" charset="0"/>
                <a:cs typeface="Arial" panose="020B0604020202020204" pitchFamily="34" charset="0"/>
              </a:rPr>
              <a:t>C. </a:t>
            </a:r>
            <a:r>
              <a:rPr lang="en-GB" sz="1200" i="1" dirty="0" err="1">
                <a:effectLst/>
                <a:latin typeface="Arial" panose="020B0604020202020204" pitchFamily="34" charset="0"/>
                <a:ea typeface="Times New Roman" panose="02020603050405020304" pitchFamily="18" charset="0"/>
                <a:cs typeface="Arial" panose="020B0604020202020204" pitchFamily="34" charset="0"/>
              </a:rPr>
              <a:t>ulcerans</a:t>
            </a:r>
            <a:r>
              <a:rPr lang="en-GB" sz="1200" i="1" dirty="0">
                <a:effectLst/>
                <a:latin typeface="Arial" panose="020B0604020202020204" pitchFamily="34" charset="0"/>
                <a:ea typeface="Times New Roman" panose="02020603050405020304" pitchFamily="18" charset="0"/>
                <a:cs typeface="Arial" panose="020B0604020202020204" pitchFamily="34" charset="0"/>
              </a:rPr>
              <a:t>, </a:t>
            </a:r>
            <a:r>
              <a:rPr lang="en-GB" sz="1200" dirty="0">
                <a:effectLst/>
                <a:latin typeface="Arial" panose="020B0604020202020204" pitchFamily="34" charset="0"/>
                <a:ea typeface="Times New Roman" panose="02020603050405020304" pitchFamily="18" charset="0"/>
                <a:cs typeface="Arial" panose="020B0604020202020204" pitchFamily="34" charset="0"/>
              </a:rPr>
              <a:t>primarily presenting as cutaneous lesions</a:t>
            </a:r>
            <a:r>
              <a:rPr lang="en-GB" sz="1200" i="1" dirty="0">
                <a:effectLst/>
                <a:latin typeface="Arial" panose="020B0604020202020204" pitchFamily="34" charset="0"/>
                <a:ea typeface="Times New Roman" panose="02020603050405020304" pitchFamily="18" charset="0"/>
                <a:cs typeface="Arial" panose="020B0604020202020204" pitchFamily="34" charset="0"/>
              </a:rPr>
              <a:t>, </a:t>
            </a:r>
            <a:r>
              <a:rPr lang="en-GB" sz="1200" dirty="0">
                <a:effectLst/>
                <a:latin typeface="Arial" panose="020B0604020202020204" pitchFamily="34" charset="0"/>
                <a:ea typeface="Times New Roman" panose="02020603050405020304" pitchFamily="18" charset="0"/>
                <a:cs typeface="Arial" panose="020B0604020202020204" pitchFamily="34" charset="0"/>
              </a:rPr>
              <a:t>have been observed in England since 2018. This is, in part thought to be due to changes in local laboratory testing practices with increasing use of MALDI-TOF. In 2020, during the COVID-19 pandemic, there was a notable decrease in case numbers with only one case of toxigenic C. </a:t>
            </a:r>
            <a:r>
              <a:rPr lang="en-GB" sz="1200" dirty="0" err="1">
                <a:effectLst/>
                <a:latin typeface="Arial" panose="020B0604020202020204" pitchFamily="34" charset="0"/>
                <a:ea typeface="Times New Roman" panose="02020603050405020304" pitchFamily="18" charset="0"/>
                <a:cs typeface="Arial" panose="020B0604020202020204" pitchFamily="34" charset="0"/>
              </a:rPr>
              <a:t>ulcerans</a:t>
            </a:r>
            <a:r>
              <a:rPr lang="en-GB" sz="1200" dirty="0">
                <a:effectLst/>
                <a:latin typeface="Arial" panose="020B0604020202020204" pitchFamily="34" charset="0"/>
                <a:ea typeface="Times New Roman" panose="02020603050405020304" pitchFamily="18" charset="0"/>
                <a:cs typeface="Arial" panose="020B0604020202020204" pitchFamily="34" charset="0"/>
              </a:rPr>
              <a:t> reported. Since late 2021 cases for both </a:t>
            </a:r>
            <a:r>
              <a:rPr lang="en-GB" sz="1200" i="1" dirty="0">
                <a:effectLst/>
                <a:latin typeface="Arial" panose="020B0604020202020204" pitchFamily="34" charset="0"/>
                <a:ea typeface="Times New Roman" panose="02020603050405020304" pitchFamily="18" charset="0"/>
                <a:cs typeface="Arial" panose="020B0604020202020204" pitchFamily="34" charset="0"/>
              </a:rPr>
              <a:t>C. </a:t>
            </a:r>
            <a:r>
              <a:rPr lang="en-GB" sz="1200" i="1" dirty="0" err="1">
                <a:effectLst/>
                <a:latin typeface="Arial" panose="020B0604020202020204" pitchFamily="34" charset="0"/>
                <a:ea typeface="Times New Roman" panose="02020603050405020304" pitchFamily="18" charset="0"/>
                <a:cs typeface="Arial" panose="020B0604020202020204" pitchFamily="34" charset="0"/>
              </a:rPr>
              <a:t>ulcerans</a:t>
            </a:r>
            <a:r>
              <a:rPr lang="en-GB" sz="1200" i="1" dirty="0">
                <a:effectLst/>
                <a:latin typeface="Arial" panose="020B0604020202020204" pitchFamily="34" charset="0"/>
                <a:ea typeface="Times New Roman" panose="02020603050405020304" pitchFamily="18" charset="0"/>
                <a:cs typeface="Arial" panose="020B0604020202020204" pitchFamily="34" charset="0"/>
              </a:rPr>
              <a:t> </a:t>
            </a:r>
            <a:r>
              <a:rPr lang="en-GB" sz="1200" dirty="0">
                <a:effectLst/>
                <a:latin typeface="Arial" panose="020B0604020202020204" pitchFamily="34" charset="0"/>
                <a:ea typeface="Times New Roman" panose="02020603050405020304" pitchFamily="18" charset="0"/>
                <a:cs typeface="Arial" panose="020B0604020202020204" pitchFamily="34" charset="0"/>
              </a:rPr>
              <a:t>(n=8) and </a:t>
            </a:r>
            <a:r>
              <a:rPr lang="en-GB" sz="1200" i="1" dirty="0">
                <a:effectLst/>
                <a:latin typeface="Arial" panose="020B0604020202020204" pitchFamily="34" charset="0"/>
                <a:ea typeface="Times New Roman" panose="02020603050405020304" pitchFamily="18" charset="0"/>
                <a:cs typeface="Arial" panose="020B0604020202020204" pitchFamily="34" charset="0"/>
              </a:rPr>
              <a:t>C. diphtheriae</a:t>
            </a:r>
            <a:r>
              <a:rPr lang="en-GB" sz="1200" dirty="0">
                <a:effectLst/>
                <a:latin typeface="Arial" panose="020B0604020202020204" pitchFamily="34" charset="0"/>
                <a:ea typeface="Times New Roman" panose="02020603050405020304" pitchFamily="18" charset="0"/>
                <a:cs typeface="Arial" panose="020B0604020202020204" pitchFamily="34" charset="0"/>
              </a:rPr>
              <a:t> (n=3) have increased again across England. </a:t>
            </a:r>
            <a:r>
              <a:rPr lang="en-GB" sz="1200" i="1" dirty="0">
                <a:effectLst/>
                <a:latin typeface="Arial" panose="020B0604020202020204" pitchFamily="34" charset="0"/>
                <a:ea typeface="Times New Roman" panose="02020603050405020304" pitchFamily="18" charset="0"/>
                <a:cs typeface="Arial" panose="020B0604020202020204" pitchFamily="34" charset="0"/>
              </a:rPr>
              <a:t> </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GB" sz="1200" dirty="0">
                <a:effectLst/>
                <a:latin typeface="Arial" panose="020B0604020202020204" pitchFamily="34" charset="0"/>
                <a:ea typeface="Times New Roman" panose="02020603050405020304" pitchFamily="18" charset="0"/>
                <a:cs typeface="Arial" panose="020B0604020202020204" pitchFamily="34" charset="0"/>
              </a:rPr>
              <a:t> </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GB" sz="1200" dirty="0">
                <a:effectLst/>
                <a:latin typeface="Arial" panose="020B0604020202020204" pitchFamily="34" charset="0"/>
                <a:ea typeface="Times New Roman" panose="02020603050405020304" pitchFamily="18" charset="0"/>
                <a:cs typeface="Arial" panose="020B0604020202020204" pitchFamily="34" charset="0"/>
              </a:rPr>
              <a:t>Cases of C. </a:t>
            </a:r>
            <a:r>
              <a:rPr lang="en-GB" sz="1200" dirty="0" err="1">
                <a:effectLst/>
                <a:latin typeface="Arial" panose="020B0604020202020204" pitchFamily="34" charset="0"/>
                <a:ea typeface="Times New Roman" panose="02020603050405020304" pitchFamily="18" charset="0"/>
                <a:cs typeface="Arial" panose="020B0604020202020204" pitchFamily="34" charset="0"/>
              </a:rPr>
              <a:t>ulcerans</a:t>
            </a:r>
            <a:r>
              <a:rPr lang="en-GB" sz="1200" dirty="0">
                <a:effectLst/>
                <a:latin typeface="Arial" panose="020B0604020202020204" pitchFamily="34" charset="0"/>
                <a:ea typeface="Times New Roman" panose="02020603050405020304" pitchFamily="18" charset="0"/>
                <a:cs typeface="Arial" panose="020B0604020202020204" pitchFamily="34" charset="0"/>
              </a:rPr>
              <a:t> are predominantly occurring in adults aged over 45 and most cases appear to be linked to domestic pet exposure (primarily dogs and cats) raising questions about waning immunity from routine vaccination and animal-related risk factors. In late 2021, there were two deaths in older adults with confirmed toxigenic </a:t>
            </a:r>
            <a:r>
              <a:rPr lang="en-GB" sz="1200" i="1" dirty="0">
                <a:effectLst/>
                <a:latin typeface="Arial" panose="020B0604020202020204" pitchFamily="34" charset="0"/>
                <a:ea typeface="Times New Roman" panose="02020603050405020304" pitchFamily="18" charset="0"/>
                <a:cs typeface="Arial" panose="020B0604020202020204" pitchFamily="34" charset="0"/>
              </a:rPr>
              <a:t>C. </a:t>
            </a:r>
            <a:r>
              <a:rPr lang="en-GB" sz="1200" i="1" dirty="0" err="1">
                <a:effectLst/>
                <a:latin typeface="Arial" panose="020B0604020202020204" pitchFamily="34" charset="0"/>
                <a:ea typeface="Times New Roman" panose="02020603050405020304" pitchFamily="18" charset="0"/>
                <a:cs typeface="Arial" panose="020B0604020202020204" pitchFamily="34" charset="0"/>
              </a:rPr>
              <a:t>ulcerans</a:t>
            </a:r>
            <a:r>
              <a:rPr lang="en-GB" sz="1200" i="1" dirty="0">
                <a:effectLst/>
                <a:latin typeface="Arial" panose="020B0604020202020204" pitchFamily="34" charset="0"/>
                <a:ea typeface="Times New Roman" panose="02020603050405020304" pitchFamily="18" charset="0"/>
                <a:cs typeface="Arial" panose="020B0604020202020204" pitchFamily="34" charset="0"/>
              </a:rPr>
              <a:t> </a:t>
            </a:r>
            <a:r>
              <a:rPr lang="en-GB" sz="1200" dirty="0">
                <a:effectLst/>
                <a:latin typeface="Arial" panose="020B0604020202020204" pitchFamily="34" charset="0"/>
                <a:ea typeface="Times New Roman" panose="02020603050405020304" pitchFamily="18" charset="0"/>
                <a:cs typeface="Arial" panose="020B0604020202020204" pitchFamily="34" charset="0"/>
              </a:rPr>
              <a:t>infections.</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GB" sz="1200" dirty="0">
                <a:effectLst/>
                <a:latin typeface="Arial" panose="020B0604020202020204" pitchFamily="34" charset="0"/>
                <a:ea typeface="Times New Roman" panose="02020603050405020304" pitchFamily="18" charset="0"/>
                <a:cs typeface="Arial" panose="020B0604020202020204" pitchFamily="34" charset="0"/>
              </a:rPr>
              <a:t> </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GB" sz="1200" dirty="0">
                <a:effectLst/>
                <a:latin typeface="Arial" panose="020B0604020202020204" pitchFamily="34" charset="0"/>
                <a:ea typeface="Times New Roman" panose="02020603050405020304" pitchFamily="18" charset="0"/>
                <a:cs typeface="Arial" panose="020B0604020202020204" pitchFamily="34" charset="0"/>
              </a:rPr>
              <a:t>Cases of toxigenic </a:t>
            </a:r>
            <a:r>
              <a:rPr lang="en-GB" sz="1200" i="1" dirty="0">
                <a:effectLst/>
                <a:latin typeface="Arial" panose="020B0604020202020204" pitchFamily="34" charset="0"/>
                <a:ea typeface="Times New Roman" panose="02020603050405020304" pitchFamily="18" charset="0"/>
                <a:cs typeface="Arial" panose="020B0604020202020204" pitchFamily="34" charset="0"/>
              </a:rPr>
              <a:t>C. </a:t>
            </a:r>
            <a:r>
              <a:rPr lang="en-GB" sz="1200" i="1" dirty="0" err="1">
                <a:effectLst/>
                <a:latin typeface="Arial" panose="020B0604020202020204" pitchFamily="34" charset="0"/>
                <a:ea typeface="Times New Roman" panose="02020603050405020304" pitchFamily="18" charset="0"/>
                <a:cs typeface="Arial" panose="020B0604020202020204" pitchFamily="34" charset="0"/>
              </a:rPr>
              <a:t>ulcerans</a:t>
            </a:r>
            <a:r>
              <a:rPr lang="en-GB" sz="1200" i="1" dirty="0">
                <a:effectLst/>
                <a:latin typeface="Arial" panose="020B0604020202020204" pitchFamily="34" charset="0"/>
                <a:ea typeface="Times New Roman" panose="02020603050405020304" pitchFamily="18" charset="0"/>
                <a:cs typeface="Arial" panose="020B0604020202020204" pitchFamily="34" charset="0"/>
              </a:rPr>
              <a:t> </a:t>
            </a:r>
            <a:r>
              <a:rPr lang="en-GB" sz="1200" dirty="0">
                <a:effectLst/>
                <a:latin typeface="Arial" panose="020B0604020202020204" pitchFamily="34" charset="0"/>
                <a:ea typeface="Times New Roman" panose="02020603050405020304" pitchFamily="18" charset="0"/>
                <a:cs typeface="Arial" panose="020B0604020202020204" pitchFamily="34" charset="0"/>
              </a:rPr>
              <a:t>are now also being regularly reported in animals without an associated human case. These situations require a joint public health and animal health investigation to ensure that transmission to close human contacts does not occur.</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GB" sz="1200" dirty="0">
                <a:effectLst/>
                <a:latin typeface="Arial" panose="020B0604020202020204" pitchFamily="34" charset="0"/>
                <a:ea typeface="Times New Roman" panose="02020603050405020304" pitchFamily="18" charset="0"/>
                <a:cs typeface="Arial" panose="020B0604020202020204" pitchFamily="34" charset="0"/>
              </a:rPr>
              <a:t> </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Times New Roman" panose="02020603050405020304" pitchFamily="18" charset="0"/>
              </a:rPr>
              <a:t>In addition to an increase of </a:t>
            </a:r>
            <a:r>
              <a:rPr lang="en-GB" sz="1200" i="1" dirty="0">
                <a:effectLst/>
                <a:latin typeface="Arial" panose="020B0604020202020204" pitchFamily="34" charset="0"/>
                <a:ea typeface="Times New Roman" panose="02020603050405020304" pitchFamily="18" charset="0"/>
              </a:rPr>
              <a:t>C. </a:t>
            </a:r>
            <a:r>
              <a:rPr lang="en-GB" sz="1200" i="1" dirty="0" err="1">
                <a:effectLst/>
                <a:latin typeface="Arial" panose="020B0604020202020204" pitchFamily="34" charset="0"/>
                <a:ea typeface="Times New Roman" panose="02020603050405020304" pitchFamily="18" charset="0"/>
              </a:rPr>
              <a:t>ulcerans</a:t>
            </a:r>
            <a:r>
              <a:rPr lang="en-GB" sz="1200" i="1" dirty="0">
                <a:effectLst/>
                <a:latin typeface="Arial" panose="020B0604020202020204" pitchFamily="34" charset="0"/>
                <a:ea typeface="Times New Roman" panose="02020603050405020304" pitchFamily="18" charset="0"/>
              </a:rPr>
              <a:t> </a:t>
            </a:r>
            <a:r>
              <a:rPr lang="en-GB" sz="1200" dirty="0">
                <a:effectLst/>
                <a:latin typeface="Arial" panose="020B0604020202020204" pitchFamily="34" charset="0"/>
                <a:ea typeface="Times New Roman" panose="02020603050405020304" pitchFamily="18" charset="0"/>
              </a:rPr>
              <a:t>cases observed across the country, a cluster of toxigenic </a:t>
            </a:r>
            <a:r>
              <a:rPr lang="en-GB" sz="1200" i="1" dirty="0">
                <a:effectLst/>
                <a:latin typeface="Arial" panose="020B0604020202020204" pitchFamily="34" charset="0"/>
                <a:ea typeface="Times New Roman" panose="02020603050405020304" pitchFamily="18" charset="0"/>
              </a:rPr>
              <a:t>C. diphtheriae</a:t>
            </a:r>
            <a:r>
              <a:rPr lang="en-GB" sz="1200" dirty="0">
                <a:effectLst/>
                <a:latin typeface="Arial" panose="020B0604020202020204" pitchFamily="34" charset="0"/>
                <a:ea typeface="Times New Roman" panose="02020603050405020304" pitchFamily="18" charset="0"/>
              </a:rPr>
              <a:t> cases in the Yorkshire and Humber region has been confirmed since late 2021, with the same bacterial strain that was identified in a previous cluster of indigenous cases from 2018. </a:t>
            </a:r>
            <a:r>
              <a:rPr lang="en-GB" sz="1200" dirty="0">
                <a:effectLst/>
                <a:latin typeface="Arial" panose="020B0604020202020204" pitchFamily="34" charset="0"/>
                <a:ea typeface="Times New Roman" panose="02020603050405020304" pitchFamily="18" charset="0"/>
                <a:cs typeface="Arial" panose="020B0604020202020204" pitchFamily="34" charset="0"/>
              </a:rPr>
              <a:t>To date in 2022, there have been four confirmed diphtheria cases in England, including one toxigenic </a:t>
            </a:r>
            <a:r>
              <a:rPr lang="en-GB" sz="1200" i="1" dirty="0">
                <a:effectLst/>
                <a:latin typeface="Arial" panose="020B0604020202020204" pitchFamily="34" charset="0"/>
                <a:ea typeface="Times New Roman" panose="02020603050405020304" pitchFamily="18" charset="0"/>
                <a:cs typeface="Arial" panose="020B0604020202020204" pitchFamily="34" charset="0"/>
              </a:rPr>
              <a:t>C. diphtheriae</a:t>
            </a:r>
            <a:r>
              <a:rPr lang="en-GB" sz="1200" dirty="0">
                <a:effectLst/>
                <a:latin typeface="Arial" panose="020B0604020202020204" pitchFamily="34" charset="0"/>
                <a:ea typeface="Times New Roman" panose="02020603050405020304" pitchFamily="18" charset="0"/>
                <a:cs typeface="Arial" panose="020B0604020202020204" pitchFamily="34" charset="0"/>
              </a:rPr>
              <a:t> case with epidemiological links to the Yorkshire and Humber cluster and three toxigenic </a:t>
            </a:r>
            <a:r>
              <a:rPr lang="en-GB" sz="1200" i="1" dirty="0">
                <a:effectLst/>
                <a:latin typeface="Arial" panose="020B0604020202020204" pitchFamily="34" charset="0"/>
                <a:ea typeface="Times New Roman" panose="02020603050405020304" pitchFamily="18" charset="0"/>
                <a:cs typeface="Arial" panose="020B0604020202020204" pitchFamily="34" charset="0"/>
              </a:rPr>
              <a:t>C. </a:t>
            </a:r>
            <a:r>
              <a:rPr lang="en-GB" sz="1200" i="1" dirty="0" err="1">
                <a:effectLst/>
                <a:latin typeface="Arial" panose="020B0604020202020204" pitchFamily="34" charset="0"/>
                <a:ea typeface="Times New Roman" panose="02020603050405020304" pitchFamily="18" charset="0"/>
                <a:cs typeface="Arial" panose="020B0604020202020204" pitchFamily="34" charset="0"/>
              </a:rPr>
              <a:t>ulcerans</a:t>
            </a:r>
            <a:r>
              <a:rPr lang="en-GB" sz="1200" i="1" dirty="0">
                <a:effectLst/>
                <a:latin typeface="Arial" panose="020B0604020202020204" pitchFamily="34" charset="0"/>
                <a:ea typeface="Times New Roman" panose="02020603050405020304" pitchFamily="18" charset="0"/>
                <a:cs typeface="Arial" panose="020B0604020202020204" pitchFamily="34" charset="0"/>
              </a:rPr>
              <a:t> </a:t>
            </a:r>
            <a:r>
              <a:rPr lang="en-GB" sz="1200" dirty="0">
                <a:effectLst/>
                <a:latin typeface="Arial" panose="020B0604020202020204" pitchFamily="34" charset="0"/>
                <a:ea typeface="Times New Roman" panose="02020603050405020304" pitchFamily="18" charset="0"/>
                <a:cs typeface="Arial" panose="020B0604020202020204" pitchFamily="34" charset="0"/>
              </a:rPr>
              <a:t>cases including one cases presenting with classical respiratory diphtheria and a membrane, requiring DAT treatment.</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284141-1083-4813-B1A4-7323944F69D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7124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22</a:t>
            </a:fld>
            <a:endParaRPr lang="en-US"/>
          </a:p>
        </p:txBody>
      </p:sp>
    </p:spTree>
    <p:extLst>
      <p:ext uri="{BB962C8B-B14F-4D97-AF65-F5344CB8AC3E}">
        <p14:creationId xmlns:p14="http://schemas.microsoft.com/office/powerpoint/2010/main" val="207787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284141-1083-4813-B1A4-7323944F69D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1729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present as respiratory diphtheria</a:t>
            </a:r>
          </a:p>
          <a:p>
            <a:r>
              <a:rPr lang="en-GB" dirty="0"/>
              <a:t>May have severe outcomes</a:t>
            </a:r>
          </a:p>
          <a:p>
            <a:r>
              <a:rPr lang="en-GB" dirty="0"/>
              <a:t>Case to case transmission not definitely recognised but case studies suggest this is a possibility, including in UK.</a:t>
            </a:r>
          </a:p>
          <a:p>
            <a:r>
              <a:rPr lang="en-GB" dirty="0"/>
              <a:t>Chemoprophylaxis therefore recommended for contacts of cases of toxigenic C </a:t>
            </a:r>
            <a:r>
              <a:rPr lang="en-GB" dirty="0" err="1"/>
              <a:t>ulcerans</a:t>
            </a:r>
            <a:endParaRPr lang="en-GB" dirty="0"/>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26</a:t>
            </a:fld>
            <a:endParaRPr lang="en-US"/>
          </a:p>
        </p:txBody>
      </p:sp>
    </p:spTree>
    <p:extLst>
      <p:ext uri="{BB962C8B-B14F-4D97-AF65-F5344CB8AC3E}">
        <p14:creationId xmlns:p14="http://schemas.microsoft.com/office/powerpoint/2010/main" val="17622013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2022: 4 animal cases: 2 dogs, 2 cats</a:t>
            </a:r>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27</a:t>
            </a:fld>
            <a:endParaRPr lang="en-US"/>
          </a:p>
        </p:txBody>
      </p:sp>
    </p:spTree>
    <p:extLst>
      <p:ext uri="{BB962C8B-B14F-4D97-AF65-F5344CB8AC3E}">
        <p14:creationId xmlns:p14="http://schemas.microsoft.com/office/powerpoint/2010/main" val="3681500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4</a:t>
            </a:fld>
            <a:endParaRPr lang="en-US"/>
          </a:p>
        </p:txBody>
      </p:sp>
    </p:spTree>
    <p:extLst>
      <p:ext uri="{BB962C8B-B14F-4D97-AF65-F5344CB8AC3E}">
        <p14:creationId xmlns:p14="http://schemas.microsoft.com/office/powerpoint/2010/main" val="19952210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risk assess and classify as possible or probable </a:t>
            </a:r>
          </a:p>
          <a:p>
            <a:pPr marL="171450" indent="-171450">
              <a:buFont typeface="Arial" panose="020B0604020202020204" pitchFamily="34" charset="0"/>
              <a:buChar char="•"/>
            </a:pPr>
            <a:r>
              <a:rPr lang="en-GB" dirty="0"/>
              <a:t>probable and confirmed cases require initiation of public health action</a:t>
            </a:r>
          </a:p>
          <a:p>
            <a:pPr marL="171450" indent="-171450">
              <a:buFont typeface="Arial" panose="020B0604020202020204" pitchFamily="34" charset="0"/>
              <a:buChar char="•"/>
            </a:pPr>
            <a:r>
              <a:rPr lang="en-GB" dirty="0"/>
              <a:t>possible cases – public health action may be delayed unless concerning features</a:t>
            </a:r>
          </a:p>
          <a:p>
            <a:pPr marL="628650" lvl="1" indent="-171450">
              <a:buFont typeface="Arial" panose="020B0604020202020204" pitchFamily="34" charset="0"/>
              <a:buChar char="•"/>
            </a:pPr>
            <a:r>
              <a:rPr lang="en-GB" dirty="0"/>
              <a:t>epidemiological factors increase likelihood of toxigenicity</a:t>
            </a:r>
          </a:p>
          <a:p>
            <a:pPr marL="1543050" lvl="3" indent="-171450">
              <a:buFont typeface="Arial" panose="020B0604020202020204" pitchFamily="34" charset="0"/>
              <a:buChar char="•"/>
            </a:pPr>
            <a:r>
              <a:rPr lang="en-GB" dirty="0"/>
              <a:t>immunisation history</a:t>
            </a:r>
          </a:p>
          <a:p>
            <a:pPr marL="1543050" lvl="3" indent="-171450">
              <a:buFont typeface="Arial" panose="020B0604020202020204" pitchFamily="34" charset="0"/>
              <a:buChar char="•"/>
            </a:pPr>
            <a:r>
              <a:rPr lang="en-GB" dirty="0"/>
              <a:t>occupation</a:t>
            </a:r>
          </a:p>
          <a:p>
            <a:pPr marL="1543050" lvl="3" indent="-171450">
              <a:buFont typeface="Arial" panose="020B0604020202020204" pitchFamily="34" charset="0"/>
              <a:buChar char="•"/>
            </a:pPr>
            <a:r>
              <a:rPr lang="en-GB" dirty="0"/>
              <a:t>travel or contact with traveller</a:t>
            </a:r>
          </a:p>
          <a:p>
            <a:pPr marL="1543050" lvl="3" indent="-171450">
              <a:buFont typeface="Arial" panose="020B0604020202020204" pitchFamily="34" charset="0"/>
              <a:buChar char="•"/>
            </a:pPr>
            <a:r>
              <a:rPr lang="en-GB" dirty="0"/>
              <a:t>contact with animals</a:t>
            </a:r>
          </a:p>
          <a:p>
            <a:pPr marL="1543050" lvl="3" indent="-171450">
              <a:buFont typeface="Arial" panose="020B0604020202020204" pitchFamily="34" charset="0"/>
              <a:buChar char="•"/>
            </a:pPr>
            <a:r>
              <a:rPr lang="en-GB" dirty="0"/>
              <a:t>raw dairy produce consumption</a:t>
            </a:r>
          </a:p>
          <a:p>
            <a:pPr marL="628650" lvl="1" indent="-171450">
              <a:buFont typeface="Arial" panose="020B0604020202020204" pitchFamily="34" charset="0"/>
              <a:buChar char="•"/>
            </a:pPr>
            <a:r>
              <a:rPr lang="en-GB" dirty="0"/>
              <a:t>high public health risk e.g. healthcare worker, unimmunised and recent travel</a:t>
            </a:r>
          </a:p>
          <a:p>
            <a:pPr marL="628650" lvl="1" indent="-171450">
              <a:buFont typeface="Arial" panose="020B0604020202020204" pitchFamily="34" charset="0"/>
              <a:buChar char="•"/>
            </a:pPr>
            <a:r>
              <a:rPr lang="en-GB" dirty="0"/>
              <a:t>toxigenicity results will be delayed over 24 hours</a:t>
            </a:r>
          </a:p>
          <a:p>
            <a:pPr marL="171450" indent="-171450">
              <a:buFont typeface="Arial" panose="020B0604020202020204" pitchFamily="34" charset="0"/>
              <a:buChar char="•"/>
            </a:pPr>
            <a:r>
              <a:rPr lang="en-GB" dirty="0"/>
              <a:t>ensure isolates sent to UKHSA RVPBRU</a:t>
            </a:r>
          </a:p>
          <a:p>
            <a:pPr marL="171450" indent="-171450">
              <a:buFont typeface="Arial" panose="020B0604020202020204" pitchFamily="34" charset="0"/>
              <a:buChar char="•"/>
            </a:pPr>
            <a:r>
              <a:rPr lang="en-GB" dirty="0"/>
              <a:t>if in hospital, isolate, barrier nurse.  If at home, restrict contact.</a:t>
            </a:r>
          </a:p>
          <a:p>
            <a:pPr marL="171450" indent="-171450">
              <a:buFont typeface="Arial" panose="020B0604020202020204" pitchFamily="34" charset="0"/>
              <a:buChar char="•"/>
            </a:pPr>
            <a:r>
              <a:rPr lang="en-GB" dirty="0"/>
              <a:t>consider antibiotic treatment on clinical grounds</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29</a:t>
            </a:fld>
            <a:endParaRPr lang="en-US"/>
          </a:p>
        </p:txBody>
      </p:sp>
    </p:spTree>
    <p:extLst>
      <p:ext uri="{BB962C8B-B14F-4D97-AF65-F5344CB8AC3E}">
        <p14:creationId xmlns:p14="http://schemas.microsoft.com/office/powerpoint/2010/main" val="1527636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Mortality increased progressively within the interval from onset of illness to treatment, with a sharp increase from 4% mortality in those treated with antitoxin within 24-48 hours to 16.1% in those treated on the third day of illness".  </a:t>
            </a:r>
            <a:r>
              <a:rPr lang="en-GB" dirty="0">
                <a:hlinkClick r:id="rId3"/>
              </a:rPr>
              <a:t>USE OF DIPHTHERIA ANTITOXIN (DAT) FOR SUSPECTED DIPHTHERIA CASES (cdc.gov)</a:t>
            </a:r>
            <a:r>
              <a:rPr lang="en-GB" dirty="0"/>
              <a:t> - </a:t>
            </a:r>
            <a:r>
              <a:rPr lang="en-GB" dirty="0" err="1"/>
              <a:t>Naiditch</a:t>
            </a:r>
            <a:r>
              <a:rPr lang="en-GB" dirty="0"/>
              <a:t> MJ, Bower AG. Diphtheria. A study of 1433 cases observed during a ten year period at the Los Angeles Count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a:lnSpc>
                <a:spcPct val="150000"/>
              </a:lnSpc>
              <a:buFont typeface="Arial" panose="020B0604020202020204" pitchFamily="34" charset="0"/>
              <a:buChar char="•"/>
            </a:pPr>
            <a:r>
              <a:rPr lang="en-GB" sz="1600" dirty="0"/>
              <a:t> mortality rates for clinical diphtheria frequently exceeded 50% in pre-antitoxin era</a:t>
            </a:r>
          </a:p>
          <a:p>
            <a:pPr>
              <a:lnSpc>
                <a:spcPct val="150000"/>
              </a:lnSpc>
              <a:buFont typeface="Arial" panose="020B0604020202020204" pitchFamily="34" charset="0"/>
              <a:buChar char="•"/>
            </a:pPr>
            <a:r>
              <a:rPr lang="en-GB" sz="1600" dirty="0"/>
              <a:t> dramatic declines in mortality in those treated (mortality 3.3% in treated compared with 12.2% in untreated in one clinical trial)</a:t>
            </a:r>
          </a:p>
          <a:p>
            <a:pPr>
              <a:lnSpc>
                <a:spcPct val="150000"/>
              </a:lnSpc>
              <a:buFont typeface="Arial" panose="020B0604020202020204" pitchFamily="34" charset="0"/>
              <a:buChar char="•"/>
            </a:pPr>
            <a:r>
              <a:rPr lang="en-GB" b="1" u="sng" dirty="0">
                <a:solidFill>
                  <a:srgbClr val="FF0000"/>
                </a:solidFill>
              </a:rPr>
              <a:t> early treatment critical </a:t>
            </a:r>
            <a:r>
              <a:rPr lang="en-GB" sz="1600" dirty="0"/>
              <a:t>(protection inversely related to duration of clinical illness preceding administration) </a:t>
            </a:r>
          </a:p>
          <a:p>
            <a:pPr>
              <a:lnSpc>
                <a:spcPct val="150000"/>
              </a:lnSpc>
              <a:buFont typeface="Arial" panose="020B0604020202020204" pitchFamily="34" charset="0"/>
              <a:buChar char="•"/>
            </a:pPr>
            <a:r>
              <a:rPr lang="en-GB" sz="1600" dirty="0"/>
              <a:t> toxin fixes to susceptible cells early in disease and fixed toxin not neutralised by DAT</a:t>
            </a:r>
          </a:p>
          <a:p>
            <a:pPr>
              <a:lnSpc>
                <a:spcPct val="150000"/>
              </a:lnSpc>
              <a:buFont typeface="Arial" panose="020B0604020202020204" pitchFamily="34" charset="0"/>
              <a:buChar char="•"/>
            </a:pPr>
            <a:r>
              <a:rPr lang="en-GB" sz="1600" dirty="0"/>
              <a:t> discussion with ID clinician </a:t>
            </a:r>
          </a:p>
          <a:p>
            <a:pPr marL="177800" lvl="1" indent="0">
              <a:lnSpc>
                <a:spcPct val="150000"/>
              </a:lnSpc>
            </a:pPr>
            <a:r>
              <a:rPr lang="en-GB" sz="1600" b="1" dirty="0"/>
              <a:t> DAT only for confirmed or probable cases</a:t>
            </a:r>
          </a:p>
          <a:p>
            <a:pPr marL="177800" lvl="1" indent="0">
              <a:lnSpc>
                <a:spcPct val="150000"/>
              </a:lnSpc>
            </a:pPr>
            <a:r>
              <a:rPr lang="en-GB" sz="1600" b="1" dirty="0"/>
              <a:t> Give DAT without waiting for laboratory confirmation for classical respiratory diphtheria presentations</a:t>
            </a:r>
          </a:p>
          <a:p>
            <a:pPr>
              <a:lnSpc>
                <a:spcPct val="150000"/>
              </a:lnSpc>
              <a:buFont typeface="Arial" panose="020B0604020202020204" pitchFamily="34" charset="0"/>
              <a:buChar char="•"/>
            </a:pPr>
            <a:r>
              <a:rPr lang="en-GB" sz="1600" dirty="0"/>
              <a:t> DAT is based on horse serum – check allergies</a:t>
            </a:r>
          </a:p>
          <a:p>
            <a:pPr lvl="1">
              <a:lnSpc>
                <a:spcPct val="150000"/>
              </a:lnSpc>
              <a:buFont typeface="Arial" panose="020B0604020202020204" pitchFamily="34" charset="0"/>
              <a:buChar char="•"/>
            </a:pPr>
            <a:r>
              <a:rPr lang="en-GB" sz="1600" dirty="0"/>
              <a:t>Anaphylaxis occurs more commonly than with human immunoglobulin products </a:t>
            </a:r>
          </a:p>
          <a:p>
            <a:pPr>
              <a:lnSpc>
                <a:spcPct val="150000"/>
              </a:lnSpc>
              <a:buFont typeface="Arial" panose="020B0604020202020204" pitchFamily="34" charset="0"/>
              <a:buChar char="•"/>
            </a:pPr>
            <a:r>
              <a:rPr lang="en-GB" b="1" dirty="0"/>
              <a:t>SUPPLIES ARE LIMITED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Hospital. Am J Med. 1954;17:229-45</a:t>
            </a:r>
          </a:p>
        </p:txBody>
      </p:sp>
      <p:sp>
        <p:nvSpPr>
          <p:cNvPr id="4" name="Slide Number Placeholder 3"/>
          <p:cNvSpPr>
            <a:spLocks noGrp="1"/>
          </p:cNvSpPr>
          <p:nvPr>
            <p:ph type="sldNum" sz="quarter" idx="5"/>
          </p:nvPr>
        </p:nvSpPr>
        <p:spPr/>
        <p:txBody>
          <a:bodyPr/>
          <a:lstStyle/>
          <a:p>
            <a:fld id="{0C9349AD-43E2-A142-9B61-FBB06C64E86F}" type="slidenum">
              <a:rPr lang="en-US" smtClean="0"/>
              <a:t>33</a:t>
            </a:fld>
            <a:endParaRPr lang="en-US"/>
          </a:p>
        </p:txBody>
      </p:sp>
    </p:spTree>
    <p:extLst>
      <p:ext uri="{BB962C8B-B14F-4D97-AF65-F5344CB8AC3E}">
        <p14:creationId xmlns:p14="http://schemas.microsoft.com/office/powerpoint/2010/main" val="3015389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r>
              <a:rPr lang="en-GB" sz="2000" i="0" dirty="0">
                <a:ea typeface="ヒラギノ角ゴ Pro W3"/>
              </a:rPr>
              <a:t>Natural history of toxigenic C. </a:t>
            </a:r>
            <a:r>
              <a:rPr lang="en-GB" sz="2000" i="0" dirty="0" err="1">
                <a:ea typeface="ヒラギノ角ゴ Pro W3"/>
              </a:rPr>
              <a:t>ulcerans</a:t>
            </a:r>
            <a:r>
              <a:rPr lang="en-GB" sz="2000" i="0" dirty="0">
                <a:ea typeface="ヒラギノ角ゴ Pro W3"/>
              </a:rPr>
              <a:t> in animals is not well understood</a:t>
            </a:r>
          </a:p>
          <a:p>
            <a:pPr marL="1241425" lvl="3" indent="-342900"/>
            <a:r>
              <a:rPr lang="en-GB" sz="1600" i="0" dirty="0">
                <a:ea typeface="ヒラギノ角ゴ Pro W3"/>
              </a:rPr>
              <a:t>Negative swabs do not rule out the animal as a potential source of infection</a:t>
            </a:r>
          </a:p>
          <a:p>
            <a:pPr marL="1241425" lvl="3" indent="-342900"/>
            <a:r>
              <a:rPr lang="en-GB" sz="1600" i="0" dirty="0">
                <a:ea typeface="ヒラギノ角ゴ Pro W3"/>
              </a:rPr>
              <a:t>May be too late after the animal-human exposure period</a:t>
            </a:r>
          </a:p>
          <a:p>
            <a:pPr marL="1241425" lvl="3" indent="-342900"/>
            <a:r>
              <a:rPr lang="en-GB" sz="1600" i="0" dirty="0">
                <a:ea typeface="ヒラギノ角ゴ Pro W3"/>
              </a:rPr>
              <a:t>It is difficult to take nose/throat swabs from animals!</a:t>
            </a:r>
          </a:p>
          <a:p>
            <a:pPr marL="1241425" lvl="3" indent="-342900"/>
            <a:r>
              <a:rPr lang="en-GB" sz="1600" i="0" dirty="0">
                <a:ea typeface="ヒラギノ角ゴ Pro W3"/>
              </a:rPr>
              <a:t>Need to better understand risk factors for transmission to humans </a:t>
            </a:r>
          </a:p>
          <a:p>
            <a:pPr marL="342900" indent="-342900"/>
            <a:r>
              <a:rPr lang="en-GB" sz="2000" i="0" dirty="0">
                <a:ea typeface="ヒラギノ角ゴ Pro W3"/>
              </a:rPr>
              <a:t>There could be more cases in animals, but not every veterinary lab may be aware of the public health implications so may not send samples for toxin testing</a:t>
            </a:r>
          </a:p>
          <a:p>
            <a:pPr marL="1241425" lvl="3" indent="-342900"/>
            <a:r>
              <a:rPr lang="en-GB" sz="1600" i="0" dirty="0"/>
              <a:t>RVPBRU, Colindale is the only lab in the country offering diphtheria toxin and </a:t>
            </a:r>
            <a:r>
              <a:rPr lang="en-GB" sz="1600" i="0" dirty="0" err="1"/>
              <a:t>Elek</a:t>
            </a:r>
            <a:r>
              <a:rPr lang="en-GB" sz="1600" i="0" dirty="0"/>
              <a:t> testing </a:t>
            </a:r>
            <a:r>
              <a:rPr lang="en-GB" sz="1600" i="0" dirty="0">
                <a:solidFill>
                  <a:srgbClr val="FF0000"/>
                </a:solidFill>
              </a:rPr>
              <a:t>for animals?</a:t>
            </a:r>
            <a:endParaRPr lang="en-GB" sz="1600" i="0" dirty="0"/>
          </a:p>
          <a:p>
            <a:pPr marL="1241425" lvl="3" indent="-342900"/>
            <a:r>
              <a:rPr lang="en-GB" sz="1600" i="0" dirty="0">
                <a:ea typeface="ヒラギノ角ゴ Pro W3"/>
              </a:rPr>
              <a:t>Considering further awareness raising for vets/veterinary labs</a:t>
            </a:r>
          </a:p>
          <a:p>
            <a:pPr marL="1257300" lvl="2" indent="-342900"/>
            <a:r>
              <a:rPr lang="en-GB" sz="1600" i="0" dirty="0">
                <a:ea typeface="ヒラギノ角ゴ Pro W3"/>
              </a:rPr>
              <a:t>Risks of overwhelming specialist service with animal samples, not human ones</a:t>
            </a:r>
          </a:p>
          <a:p>
            <a:pPr marL="1257300" lvl="2" indent="-342900"/>
            <a:r>
              <a:rPr lang="en-GB" sz="1600" i="0" dirty="0">
                <a:ea typeface="ヒラギノ角ゴ Pro W3"/>
              </a:rPr>
              <a:t>Costs of animal testing</a:t>
            </a:r>
          </a:p>
          <a:p>
            <a:pPr marL="342900" indent="-342900"/>
            <a:r>
              <a:rPr lang="en-GB" sz="2000" i="0" dirty="0">
                <a:ea typeface="ヒラギノ角ゴ Pro W3"/>
              </a:rPr>
              <a:t>Payment for repeat swabbing and follow up of other animals</a:t>
            </a:r>
          </a:p>
          <a:p>
            <a:pPr marL="1241425" lvl="3" indent="-342900"/>
            <a:r>
              <a:rPr lang="en-GB" sz="1600" i="0" dirty="0">
                <a:ea typeface="ヒラギノ角ゴ Pro W3"/>
              </a:rPr>
              <a:t>How best to manage incidents where owners can’t afford this or refuse</a:t>
            </a:r>
          </a:p>
          <a:p>
            <a:pPr marL="342900" indent="-342900"/>
            <a:r>
              <a:rPr lang="en-GB" sz="2000" i="0" dirty="0">
                <a:ea typeface="ヒラギノ角ゴ Pro W3"/>
              </a:rPr>
              <a:t>Treatment of animals in the household</a:t>
            </a:r>
          </a:p>
          <a:p>
            <a:pPr marL="1257300" lvl="2" indent="-342900"/>
            <a:r>
              <a:rPr lang="en-GB" sz="1600" i="0" dirty="0">
                <a:ea typeface="ヒラギノ角ゴ Pro W3"/>
              </a:rPr>
              <a:t>May be difficult to get agreement for antibiotic treatment if animals tests negative on swabbing </a:t>
            </a:r>
            <a:r>
              <a:rPr lang="en-GB" sz="1600" i="0" dirty="0">
                <a:solidFill>
                  <a:srgbClr val="FF0000"/>
                </a:solidFill>
                <a:ea typeface="ヒラギノ角ゴ Pro W3"/>
              </a:rPr>
              <a:t>If they test negative on swabbing, would you still give antibiotics?</a:t>
            </a:r>
            <a:endParaRPr lang="en-GB" sz="1600" i="0" dirty="0">
              <a:ea typeface="ヒラギノ角ゴ Pro W3"/>
            </a:endParaRPr>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37</a:t>
            </a:fld>
            <a:endParaRPr lang="en-US"/>
          </a:p>
        </p:txBody>
      </p:sp>
    </p:spTree>
    <p:extLst>
      <p:ext uri="{BB962C8B-B14F-4D97-AF65-F5344CB8AC3E}">
        <p14:creationId xmlns:p14="http://schemas.microsoft.com/office/powerpoint/2010/main" val="15332813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50</a:t>
            </a:fld>
            <a:endParaRPr lang="en-US"/>
          </a:p>
        </p:txBody>
      </p:sp>
    </p:spTree>
    <p:extLst>
      <p:ext uri="{BB962C8B-B14F-4D97-AF65-F5344CB8AC3E}">
        <p14:creationId xmlns:p14="http://schemas.microsoft.com/office/powerpoint/2010/main" val="71246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50000"/>
              </a:lnSpc>
              <a:buFont typeface="Arial" panose="020B0604020202020204" pitchFamily="34" charset="0"/>
              <a:buChar char="•"/>
            </a:pPr>
            <a:r>
              <a:rPr lang="en-GB" dirty="0"/>
              <a:t>emphasis on </a:t>
            </a:r>
            <a:r>
              <a:rPr lang="en-GB" b="1" u="sng" dirty="0">
                <a:highlight>
                  <a:srgbClr val="FFFF00"/>
                </a:highlight>
              </a:rPr>
              <a:t>prompt administration of diphtheria anti-toxin (DAT) </a:t>
            </a:r>
            <a:r>
              <a:rPr lang="en-GB" dirty="0"/>
              <a:t>for confirmed and probable cases if appropriate </a:t>
            </a:r>
          </a:p>
          <a:p>
            <a:pPr marL="171450" indent="-171450">
              <a:lnSpc>
                <a:spcPct val="150000"/>
              </a:lnSpc>
              <a:buFont typeface="Arial" panose="020B0604020202020204" pitchFamily="34" charset="0"/>
              <a:buChar char="•"/>
            </a:pPr>
            <a:endParaRPr lang="en-GB" dirty="0"/>
          </a:p>
          <a:p>
            <a:pPr marL="171450" indent="-171450">
              <a:lnSpc>
                <a:spcPct val="150000"/>
              </a:lnSpc>
              <a:buFont typeface="Arial" panose="020B0604020202020204" pitchFamily="34" charset="0"/>
              <a:buChar char="•"/>
            </a:pPr>
            <a:r>
              <a:rPr lang="en-GB" dirty="0"/>
              <a:t>updated recommendations on antibiotic treatment</a:t>
            </a:r>
          </a:p>
          <a:p>
            <a:pPr marL="171450" indent="-171450">
              <a:lnSpc>
                <a:spcPct val="150000"/>
              </a:lnSpc>
              <a:buFont typeface="Arial" panose="020B0604020202020204" pitchFamily="34" charset="0"/>
              <a:buChar char="•"/>
            </a:pPr>
            <a:endParaRPr lang="en-GB" dirty="0"/>
          </a:p>
          <a:p>
            <a:pPr marL="171450" indent="-171450">
              <a:lnSpc>
                <a:spcPct val="150000"/>
              </a:lnSpc>
              <a:buFont typeface="Arial" panose="020B0604020202020204" pitchFamily="34" charset="0"/>
              <a:buChar char="•"/>
            </a:pPr>
            <a:r>
              <a:rPr lang="en-GB" dirty="0"/>
              <a:t>management of NTTB as non-toxigenic </a:t>
            </a:r>
          </a:p>
          <a:p>
            <a:pPr marL="171450" indent="-171450">
              <a:lnSpc>
                <a:spcPct val="150000"/>
              </a:lnSpc>
              <a:buFont typeface="Arial" panose="020B0604020202020204" pitchFamily="34" charset="0"/>
              <a:buChar char="•"/>
            </a:pPr>
            <a:endParaRPr lang="en-GB" dirty="0"/>
          </a:p>
          <a:p>
            <a:pPr marL="171450" indent="-171450">
              <a:lnSpc>
                <a:spcPct val="150000"/>
              </a:lnSpc>
              <a:buFont typeface="Arial" panose="020B0604020202020204" pitchFamily="34" charset="0"/>
              <a:buChar char="•"/>
            </a:pPr>
            <a:r>
              <a:rPr lang="en-GB" dirty="0"/>
              <a:t>management of zoonotic sources in collaboration with the Animal and Plant Health Agency (APHA) – additional guidance document pending publication</a:t>
            </a:r>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5</a:t>
            </a:fld>
            <a:endParaRPr lang="en-US"/>
          </a:p>
        </p:txBody>
      </p:sp>
    </p:spTree>
    <p:extLst>
      <p:ext uri="{BB962C8B-B14F-4D97-AF65-F5344CB8AC3E}">
        <p14:creationId xmlns:p14="http://schemas.microsoft.com/office/powerpoint/2010/main" val="885204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sz="2000" dirty="0">
                <a:solidFill>
                  <a:srgbClr val="00AE9E"/>
                </a:solidFill>
              </a:rPr>
              <a:t>Organism</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131313"/>
                </a:solidFill>
              </a:rPr>
              <a:t>Diphtheria is caused by </a:t>
            </a:r>
            <a:r>
              <a:rPr lang="en-GB" sz="1800" i="1" dirty="0">
                <a:solidFill>
                  <a:srgbClr val="131313"/>
                </a:solidFill>
              </a:rPr>
              <a:t>Corynebacterium diphtheriae,</a:t>
            </a:r>
            <a:r>
              <a:rPr lang="en-GB" sz="1800" dirty="0">
                <a:solidFill>
                  <a:srgbClr val="131313"/>
                </a:solidFill>
              </a:rPr>
              <a:t> </a:t>
            </a:r>
            <a:r>
              <a:rPr lang="en-GB" sz="1800" i="1" dirty="0">
                <a:solidFill>
                  <a:srgbClr val="131313"/>
                </a:solidFill>
              </a:rPr>
              <a:t>C. </a:t>
            </a:r>
            <a:r>
              <a:rPr lang="en-GB" sz="1800" i="1" dirty="0" err="1">
                <a:solidFill>
                  <a:srgbClr val="131313"/>
                </a:solidFill>
              </a:rPr>
              <a:t>ulcerans</a:t>
            </a:r>
            <a:r>
              <a:rPr lang="en-GB" sz="1800" i="1" dirty="0">
                <a:solidFill>
                  <a:srgbClr val="131313"/>
                </a:solidFill>
              </a:rPr>
              <a:t> and C.    pseudotuberculosis</a:t>
            </a:r>
            <a:r>
              <a:rPr lang="en-GB" sz="1800" dirty="0">
                <a:solidFill>
                  <a:srgbClr val="131313"/>
                </a:solidFill>
              </a:rPr>
              <a:t> which carry and express the diphtheria toxin gene (</a:t>
            </a:r>
            <a:r>
              <a:rPr lang="en-GB" sz="1800" i="1" dirty="0">
                <a:solidFill>
                  <a:srgbClr val="131313"/>
                </a:solidFill>
              </a:rPr>
              <a:t>tox)</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AE9E"/>
                </a:solidFill>
              </a:rPr>
              <a:t>Distribution</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AE9E"/>
              </a:solidFill>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131313"/>
                </a:solidFill>
              </a:rPr>
              <a:t>Endemic in many countries; rare in countries with effective immunisation programme</a:t>
            </a:r>
            <a:r>
              <a:rPr lang="en-GB" sz="1600" dirty="0">
                <a:solidFill>
                  <a:srgbClr val="131313"/>
                </a:solidFill>
              </a:rPr>
              <a:t>s</a:t>
            </a:r>
          </a:p>
          <a:p>
            <a:pPr marL="0" indent="0"/>
            <a:r>
              <a:rPr lang="en-GB" sz="2000" dirty="0">
                <a:solidFill>
                  <a:srgbClr val="00AE9E"/>
                </a:solidFill>
              </a:rPr>
              <a:t> Source</a:t>
            </a:r>
          </a:p>
          <a:p>
            <a:pPr lvl="1"/>
            <a:r>
              <a:rPr lang="en-GB" sz="1800" i="1" dirty="0" err="1">
                <a:solidFill>
                  <a:srgbClr val="131313"/>
                </a:solidFill>
              </a:rPr>
              <a:t>C.diphtheriae</a:t>
            </a:r>
            <a:r>
              <a:rPr lang="en-GB" sz="1800" dirty="0">
                <a:solidFill>
                  <a:srgbClr val="131313"/>
                </a:solidFill>
              </a:rPr>
              <a:t> - nose or throat of human case or carrier. In tropics infected skin lesions are common</a:t>
            </a:r>
          </a:p>
          <a:p>
            <a:pPr lvl="1"/>
            <a:r>
              <a:rPr lang="en-GB" sz="1800" i="1" dirty="0">
                <a:solidFill>
                  <a:srgbClr val="131313"/>
                </a:solidFill>
              </a:rPr>
              <a:t>C. </a:t>
            </a:r>
            <a:r>
              <a:rPr lang="en-GB" sz="1800" i="1" dirty="0" err="1">
                <a:solidFill>
                  <a:srgbClr val="131313"/>
                </a:solidFill>
              </a:rPr>
              <a:t>ulcerans</a:t>
            </a:r>
            <a:r>
              <a:rPr lang="en-GB" sz="1800" i="1" dirty="0">
                <a:solidFill>
                  <a:srgbClr val="131313"/>
                </a:solidFill>
              </a:rPr>
              <a:t> </a:t>
            </a:r>
            <a:r>
              <a:rPr lang="en-GB" sz="1800" dirty="0">
                <a:solidFill>
                  <a:srgbClr val="131313"/>
                </a:solidFill>
              </a:rPr>
              <a:t> - historically cattle, now companion animals  </a:t>
            </a:r>
          </a:p>
          <a:p>
            <a:pPr marL="0" indent="0"/>
            <a:r>
              <a:rPr lang="en-GB" sz="2000" dirty="0">
                <a:solidFill>
                  <a:srgbClr val="00AE9E"/>
                </a:solidFill>
              </a:rPr>
              <a:t> Spread</a:t>
            </a:r>
          </a:p>
          <a:p>
            <a:pPr lvl="1"/>
            <a:r>
              <a:rPr lang="en-GB" sz="1800" i="1" dirty="0">
                <a:solidFill>
                  <a:srgbClr val="131313"/>
                </a:solidFill>
              </a:rPr>
              <a:t>C. diphtheriae –</a:t>
            </a:r>
            <a:r>
              <a:rPr lang="en-GB" sz="1800" dirty="0">
                <a:solidFill>
                  <a:srgbClr val="131313"/>
                </a:solidFill>
              </a:rPr>
              <a:t> person-to-person, close contact with infected secretions</a:t>
            </a:r>
          </a:p>
          <a:p>
            <a:pPr lvl="1"/>
            <a:r>
              <a:rPr lang="en-GB" sz="1800" i="1" dirty="0">
                <a:solidFill>
                  <a:srgbClr val="131313"/>
                </a:solidFill>
              </a:rPr>
              <a:t>C. </a:t>
            </a:r>
            <a:r>
              <a:rPr lang="en-GB" sz="1800" i="1" dirty="0" err="1">
                <a:solidFill>
                  <a:srgbClr val="131313"/>
                </a:solidFill>
              </a:rPr>
              <a:t>ulcerans</a:t>
            </a:r>
            <a:r>
              <a:rPr lang="en-GB" sz="1800" i="1" dirty="0">
                <a:solidFill>
                  <a:srgbClr val="131313"/>
                </a:solidFill>
              </a:rPr>
              <a:t> </a:t>
            </a:r>
            <a:r>
              <a:rPr lang="en-GB" sz="1800" dirty="0">
                <a:solidFill>
                  <a:srgbClr val="131313"/>
                </a:solidFill>
              </a:rPr>
              <a:t>– milk borne, contact with animals, possible person-to-person</a:t>
            </a:r>
            <a:endParaRPr lang="en-GB" sz="1800" i="1" dirty="0">
              <a:solidFill>
                <a:srgbClr val="131313"/>
              </a:solidFill>
            </a:endParaRPr>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6</a:t>
            </a:fld>
            <a:endParaRPr lang="en-US"/>
          </a:p>
        </p:txBody>
      </p:sp>
    </p:spTree>
    <p:extLst>
      <p:ext uri="{BB962C8B-B14F-4D97-AF65-F5344CB8AC3E}">
        <p14:creationId xmlns:p14="http://schemas.microsoft.com/office/powerpoint/2010/main" val="192214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C5CE84-628D-4BE6-943E-CF40787F1D44}"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r>
              <a:rPr lang="en-GB" altLang="en-US" dirty="0"/>
              <a:t>Classic respiratory diphtheria is now rare in UK and no longer easily diagnosed.</a:t>
            </a:r>
          </a:p>
          <a:p>
            <a:r>
              <a:rPr lang="en-GB" altLang="en-US" dirty="0"/>
              <a:t>Mild respiratory cases resemble Streptococcal pharyngitis and classical pseudo membrane my not develop, particularly in vaccinated individuals.</a:t>
            </a:r>
          </a:p>
          <a:p>
            <a:endParaRPr lang="en-GB" altLang="en-US" dirty="0"/>
          </a:p>
          <a:p>
            <a:pPr>
              <a:lnSpc>
                <a:spcPct val="120000"/>
              </a:lnSpc>
            </a:pPr>
            <a:r>
              <a:rPr lang="en-GB" altLang="en-US" dirty="0">
                <a:solidFill>
                  <a:schemeClr val="accent1">
                    <a:lumMod val="60000"/>
                    <a:lumOff val="40000"/>
                  </a:schemeClr>
                </a:solidFill>
              </a:rPr>
              <a:t>Classical respiratory diphtheria</a:t>
            </a:r>
          </a:p>
          <a:p>
            <a:pPr marL="914400" lvl="1" indent="-457200">
              <a:lnSpc>
                <a:spcPct val="120000"/>
              </a:lnSpc>
            </a:pPr>
            <a:r>
              <a:rPr lang="en-GB" altLang="en-US" dirty="0"/>
              <a:t>toxin-mediated disease of upper respiratory tract</a:t>
            </a:r>
          </a:p>
          <a:p>
            <a:pPr marL="914400" lvl="1" indent="-457200">
              <a:lnSpc>
                <a:spcPct val="120000"/>
              </a:lnSpc>
            </a:pPr>
            <a:r>
              <a:rPr lang="en-GB" dirty="0"/>
              <a:t>generally characterised by presence of inflammatory </a:t>
            </a:r>
            <a:r>
              <a:rPr lang="en-GB" dirty="0" err="1"/>
              <a:t>pseudomembrane</a:t>
            </a:r>
            <a:r>
              <a:rPr lang="en-GB" dirty="0"/>
              <a:t> on tonsils, oropharynx and pharynx causing sore throat, high temperature and potentially death</a:t>
            </a:r>
            <a:endParaRPr lang="en-GB" altLang="en-US" dirty="0"/>
          </a:p>
          <a:p>
            <a:pPr marL="914400" lvl="1" indent="-457200">
              <a:lnSpc>
                <a:spcPct val="120000"/>
              </a:lnSpc>
            </a:pPr>
            <a:r>
              <a:rPr lang="en-GB" altLang="en-US" dirty="0"/>
              <a:t>enlarged anterior cervical lymph nodes and oedema of surrounding soft tissue, giving rise to the ‘bull neck’ appearance</a:t>
            </a:r>
          </a:p>
          <a:p>
            <a:pPr marL="457200" indent="-457200">
              <a:lnSpc>
                <a:spcPct val="120000"/>
              </a:lnSpc>
            </a:pPr>
            <a:r>
              <a:rPr lang="en-GB" altLang="en-US" dirty="0">
                <a:solidFill>
                  <a:schemeClr val="accent1">
                    <a:lumMod val="60000"/>
                    <a:lumOff val="40000"/>
                  </a:schemeClr>
                </a:solidFill>
              </a:rPr>
              <a:t>Laryngeal diphtheria</a:t>
            </a:r>
          </a:p>
          <a:p>
            <a:pPr marL="914400" lvl="1" indent="-457200">
              <a:lnSpc>
                <a:spcPct val="120000"/>
              </a:lnSpc>
            </a:pPr>
            <a:r>
              <a:rPr lang="en-GB" altLang="en-US" dirty="0"/>
              <a:t>hoarseness – stridor</a:t>
            </a:r>
          </a:p>
          <a:p>
            <a:pPr marL="457200" indent="-457200">
              <a:lnSpc>
                <a:spcPct val="120000"/>
              </a:lnSpc>
            </a:pPr>
            <a:r>
              <a:rPr lang="en-GB" altLang="en-US" dirty="0">
                <a:solidFill>
                  <a:schemeClr val="accent1">
                    <a:lumMod val="60000"/>
                    <a:lumOff val="40000"/>
                  </a:schemeClr>
                </a:solidFill>
              </a:rPr>
              <a:t>Nasal diphtheria</a:t>
            </a:r>
          </a:p>
          <a:p>
            <a:pPr lvl="1">
              <a:lnSpc>
                <a:spcPct val="120000"/>
              </a:lnSpc>
            </a:pPr>
            <a:r>
              <a:rPr lang="en-GB" altLang="en-US" dirty="0"/>
              <a:t>mild/chronic – nasal discharge – clear to bloody</a:t>
            </a:r>
          </a:p>
          <a:p>
            <a:endParaRPr lang="en-GB" altLang="en-US" dirty="0"/>
          </a:p>
        </p:txBody>
      </p:sp>
    </p:spTree>
    <p:extLst>
      <p:ext uri="{BB962C8B-B14F-4D97-AF65-F5344CB8AC3E}">
        <p14:creationId xmlns:p14="http://schemas.microsoft.com/office/powerpoint/2010/main" val="269110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C5CE84-628D-4BE6-943E-CF40787F1D44}"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marL="457200" indent="-457200" eaLnBrk="1" hangingPunct="1">
              <a:lnSpc>
                <a:spcPct val="110000"/>
              </a:lnSpc>
              <a:buFont typeface="Arial" panose="020B0604020202020204" pitchFamily="34" charset="0"/>
              <a:buChar char="•"/>
            </a:pPr>
            <a:r>
              <a:rPr lang="en-GB" altLang="en-US" sz="2800" dirty="0">
                <a:solidFill>
                  <a:schemeClr val="accent1">
                    <a:lumMod val="60000"/>
                    <a:lumOff val="40000"/>
                  </a:schemeClr>
                </a:solidFill>
              </a:rPr>
              <a:t>Cutaneous diphtheria</a:t>
            </a:r>
          </a:p>
          <a:p>
            <a:pPr marL="628650" lvl="1" indent="-171450">
              <a:lnSpc>
                <a:spcPct val="110000"/>
              </a:lnSpc>
              <a:buFont typeface="Arial" panose="020B0604020202020204" pitchFamily="34" charset="0"/>
              <a:buChar char="•"/>
            </a:pPr>
            <a:r>
              <a:rPr lang="en-GB" altLang="en-US" dirty="0"/>
              <a:t>usually on exposed limbs (legs) </a:t>
            </a:r>
          </a:p>
          <a:p>
            <a:pPr marL="628650" lvl="1" indent="-171450">
              <a:lnSpc>
                <a:spcPct val="110000"/>
              </a:lnSpc>
              <a:buFont typeface="Arial" panose="020B0604020202020204" pitchFamily="34" charset="0"/>
              <a:buChar char="•"/>
            </a:pPr>
            <a:r>
              <a:rPr lang="en-GB" altLang="en-US" dirty="0"/>
              <a:t>lesions start as vesicles  -  form small, clearly demarcated, sometimes multiple, ulcers may be difficult to distinguish from impetigo</a:t>
            </a:r>
          </a:p>
          <a:p>
            <a:pPr marL="628650" lvl="1" indent="-171450">
              <a:lnSpc>
                <a:spcPct val="110000"/>
              </a:lnSpc>
              <a:buFont typeface="Arial" panose="020B0604020202020204" pitchFamily="34" charset="0"/>
              <a:buChar char="•"/>
            </a:pPr>
            <a:r>
              <a:rPr lang="en-GB" altLang="en-US" dirty="0"/>
              <a:t>classic description of diphtheritic lesions usually covered with an eschar, a hard bluish-grey membrane slightly raised</a:t>
            </a:r>
          </a:p>
          <a:p>
            <a:endParaRPr lang="en-GB" altLang="en-US" dirty="0"/>
          </a:p>
        </p:txBody>
      </p:sp>
    </p:spTree>
    <p:extLst>
      <p:ext uri="{BB962C8B-B14F-4D97-AF65-F5344CB8AC3E}">
        <p14:creationId xmlns:p14="http://schemas.microsoft.com/office/powerpoint/2010/main" val="3441167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9519B32-C316-438D-A24F-984D0DA77D3C}"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r>
              <a:rPr lang="en-GB" altLang="en-US" dirty="0"/>
              <a:t>Secretion of exotoxin can cause local tissue necrosis</a:t>
            </a:r>
          </a:p>
          <a:p>
            <a:r>
              <a:rPr lang="en-GB" altLang="en-US" dirty="0"/>
              <a:t>Absorption into bloodstream may lead to demyelinating peripheral neuritis and myocarditis</a:t>
            </a:r>
          </a:p>
          <a:p>
            <a:endParaRPr lang="en-GB" altLang="en-US" dirty="0"/>
          </a:p>
          <a:p>
            <a:r>
              <a:rPr lang="en-GB" altLang="en-US" dirty="0"/>
              <a:t>Immunisation does not prevent carriage</a:t>
            </a:r>
          </a:p>
        </p:txBody>
      </p:sp>
    </p:spTree>
    <p:extLst>
      <p:ext uri="{BB962C8B-B14F-4D97-AF65-F5344CB8AC3E}">
        <p14:creationId xmlns:p14="http://schemas.microsoft.com/office/powerpoint/2010/main" val="719514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C5CE84-628D-4BE6-943E-CF40787F1D44}"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r>
              <a:rPr lang="en-GB" altLang="en-US" dirty="0"/>
              <a:t>Respiratory diphtheria</a:t>
            </a:r>
          </a:p>
          <a:p>
            <a:r>
              <a:rPr lang="en-GB" altLang="en-US" dirty="0"/>
              <a:t>• diphtheria toxin is absorbed into the mucous membranes and causes destruction of epithelium and a superficial inflammatory response.</a:t>
            </a:r>
          </a:p>
          <a:p>
            <a:r>
              <a:rPr lang="en-GB" altLang="en-US" dirty="0"/>
              <a:t>• the symptoms of diphtheria involving the respiratory tract develop after 2 to 4 days incubation period.</a:t>
            </a:r>
          </a:p>
          <a:p>
            <a:r>
              <a:rPr lang="en-GB" altLang="en-US" dirty="0"/>
              <a:t>• organisms multiply locally on epithelial cells in the pharynx or adjacent surfaces and initially cause localized damage as a result of exotoxin activity.</a:t>
            </a:r>
          </a:p>
          <a:p>
            <a:r>
              <a:rPr lang="en-GB" altLang="en-US" dirty="0"/>
              <a:t>• the onset is sudden, with malaise, sore throat, exudative pharyngitis, and a low-grade fever.</a:t>
            </a:r>
          </a:p>
          <a:p>
            <a:r>
              <a:rPr lang="en-GB" altLang="en-US" dirty="0"/>
              <a:t>• the exudate evolves into a thick </a:t>
            </a:r>
            <a:r>
              <a:rPr lang="en-GB" altLang="en-US" dirty="0" err="1"/>
              <a:t>pseudomembrane</a:t>
            </a:r>
            <a:r>
              <a:rPr lang="en-GB" altLang="en-US" dirty="0"/>
              <a:t> composed of bacteria, lymphocytes, plasma cells, fibrin, and dead cells that can cover the tonsils, uvula, and palate and can extend up into the nasopharynx or down into the larynx</a:t>
            </a:r>
          </a:p>
          <a:p>
            <a:r>
              <a:rPr lang="en-GB" altLang="en-US" dirty="0"/>
              <a:t>• the regional lymph nodes in the neck enlarge, and there may be marked </a:t>
            </a:r>
            <a:r>
              <a:rPr lang="en-GB" altLang="en-US" dirty="0" err="1"/>
              <a:t>edema</a:t>
            </a:r>
            <a:r>
              <a:rPr lang="en-GB" altLang="en-US" dirty="0"/>
              <a:t> of the entire neck, with distortion of the airway, often referred to as “bull neck” clinically.</a:t>
            </a:r>
          </a:p>
          <a:p>
            <a:r>
              <a:rPr lang="en-GB" altLang="en-US" dirty="0"/>
              <a:t>• in critically ill patients, cardiac (necrosis of heart muscles) and neurologic complications (</a:t>
            </a:r>
            <a:r>
              <a:rPr lang="en-GB" altLang="en-US" dirty="0" err="1"/>
              <a:t>demylenation</a:t>
            </a:r>
            <a:r>
              <a:rPr lang="en-GB" altLang="en-US" dirty="0"/>
              <a:t>) is most significant.</a:t>
            </a:r>
          </a:p>
          <a:p>
            <a:r>
              <a:rPr lang="en-GB" altLang="en-US" dirty="0"/>
              <a:t>• neurotoxicity is proportional to the severity of the primary disease, which is influenced by the patient’s immunity.</a:t>
            </a:r>
          </a:p>
          <a:p>
            <a:r>
              <a:rPr lang="en-GB" altLang="en-US" dirty="0"/>
              <a:t>• the majority of patients with severe primary disease develop neuropathy, initially localized to the soft palate and pharynx, later involving oculomotor and ciliary paralysis, with progression to peripheral neuritis.</a:t>
            </a:r>
          </a:p>
          <a:p>
            <a:endParaRPr lang="en-GB" altLang="en-US" dirty="0"/>
          </a:p>
          <a:p>
            <a:r>
              <a:rPr lang="en-GB" altLang="en-US" dirty="0"/>
              <a:t>Cutaneous diphtheria</a:t>
            </a:r>
          </a:p>
          <a:p>
            <a:r>
              <a:rPr lang="en-GB" altLang="en-US" dirty="0"/>
              <a:t>• cutaneous diphtheria is acquired through skin contact with other infected persons.</a:t>
            </a:r>
          </a:p>
          <a:p>
            <a:r>
              <a:rPr lang="en-GB" altLang="en-US" dirty="0"/>
              <a:t>• the organism colonizes the skin and gains entry into the subcutaneous tissue through breaks in the skin.</a:t>
            </a:r>
          </a:p>
          <a:p>
            <a:r>
              <a:rPr lang="en-GB" altLang="en-US" dirty="0"/>
              <a:t>• a papule develops first and then evolves into a chronic, non-healing ulcer, sometimes covered with a </a:t>
            </a:r>
            <a:r>
              <a:rPr lang="en-GB" altLang="en-US" dirty="0" err="1"/>
              <a:t>grayish</a:t>
            </a:r>
            <a:r>
              <a:rPr lang="en-GB" altLang="en-US" dirty="0"/>
              <a:t> membrane</a:t>
            </a:r>
          </a:p>
          <a:p>
            <a:r>
              <a:rPr lang="en-GB" altLang="en-US" dirty="0"/>
              <a:t>• systemic signs can develop.</a:t>
            </a:r>
          </a:p>
          <a:p>
            <a:endParaRPr lang="en-GB" altLang="en-US" dirty="0"/>
          </a:p>
          <a:p>
            <a:pPr marL="628650" lvl="1" indent="-171450">
              <a:lnSpc>
                <a:spcPct val="150000"/>
              </a:lnSpc>
              <a:buFont typeface="Arial" panose="020B0604020202020204" pitchFamily="34" charset="0"/>
              <a:buChar char="•"/>
            </a:pPr>
            <a:r>
              <a:rPr lang="en-GB" altLang="en-US" sz="1200" dirty="0"/>
              <a:t>droplet spread (C. </a:t>
            </a:r>
            <a:r>
              <a:rPr lang="en-GB" altLang="en-US" sz="1200" i="1" dirty="0"/>
              <a:t>diphtheria</a:t>
            </a:r>
            <a:r>
              <a:rPr lang="en-GB" altLang="en-US" sz="1200" dirty="0"/>
              <a:t>) or direct contact with cutaneous lesions, infected secretions </a:t>
            </a:r>
          </a:p>
          <a:p>
            <a:pPr marL="628650" lvl="1" indent="-171450">
              <a:lnSpc>
                <a:spcPct val="150000"/>
              </a:lnSpc>
              <a:buFont typeface="Arial" panose="020B0604020202020204" pitchFamily="34" charset="0"/>
              <a:buChar char="•"/>
            </a:pPr>
            <a:r>
              <a:rPr lang="en-GB" altLang="en-US" sz="1200" dirty="0"/>
              <a:t>contact with infected animals or consumption of unpasteurised dairy products (C. </a:t>
            </a:r>
            <a:r>
              <a:rPr lang="en-GB" altLang="en-US" sz="1200" i="1" dirty="0" err="1"/>
              <a:t>ulcerans</a:t>
            </a:r>
            <a:r>
              <a:rPr lang="en-GB" altLang="en-US" sz="1200" dirty="0"/>
              <a:t>)</a:t>
            </a:r>
          </a:p>
          <a:p>
            <a:pPr marL="628650" lvl="1" indent="-171450">
              <a:lnSpc>
                <a:spcPct val="150000"/>
              </a:lnSpc>
              <a:buFont typeface="Arial" panose="020B0604020202020204" pitchFamily="34" charset="0"/>
              <a:buChar char="•"/>
            </a:pPr>
            <a:r>
              <a:rPr lang="en-GB" altLang="en-US" sz="1200" dirty="0"/>
              <a:t>both cases and contacts of cutaneous diphtheria may develop respiratory diphtheria</a:t>
            </a:r>
          </a:p>
          <a:p>
            <a:pPr marL="628650" lvl="1" indent="-171450">
              <a:lnSpc>
                <a:spcPct val="150000"/>
              </a:lnSpc>
              <a:buFont typeface="Arial" panose="020B0604020202020204" pitchFamily="34" charset="0"/>
              <a:buChar char="•"/>
            </a:pPr>
            <a:r>
              <a:rPr lang="en-GB" altLang="en-US" sz="1200" dirty="0"/>
              <a:t>incubation usually 2-5 days (up to 10 days)</a:t>
            </a:r>
          </a:p>
          <a:p>
            <a:pPr marL="628650" lvl="1" indent="-171450">
              <a:lnSpc>
                <a:spcPct val="150000"/>
              </a:lnSpc>
              <a:buFont typeface="Arial" panose="020B0604020202020204" pitchFamily="34" charset="0"/>
              <a:buChar char="•"/>
            </a:pPr>
            <a:r>
              <a:rPr lang="en-GB" altLang="en-US" sz="1200" dirty="0"/>
              <a:t>close prolonged contact e.g. household, greater risk</a:t>
            </a:r>
          </a:p>
          <a:p>
            <a:endParaRPr lang="en-GB" altLang="en-US" dirty="0"/>
          </a:p>
        </p:txBody>
      </p:sp>
    </p:spTree>
    <p:extLst>
      <p:ext uri="{BB962C8B-B14F-4D97-AF65-F5344CB8AC3E}">
        <p14:creationId xmlns:p14="http://schemas.microsoft.com/office/powerpoint/2010/main" val="2674963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Local lab – some potential for missed or delayed diagnosis</a:t>
            </a:r>
          </a:p>
          <a:p>
            <a:pPr marL="628650" lvl="1" indent="-171450">
              <a:lnSpc>
                <a:spcPct val="150000"/>
              </a:lnSpc>
              <a:buFont typeface="Arial" panose="020B0604020202020204" pitchFamily="34" charset="0"/>
              <a:buChar char="•"/>
            </a:pPr>
            <a:r>
              <a:rPr lang="en-GB" dirty="0"/>
              <a:t>culture, bacterial isolation and preliminary identification as C. </a:t>
            </a:r>
            <a:r>
              <a:rPr lang="en-GB" i="1" dirty="0"/>
              <a:t>diphtheriae, </a:t>
            </a:r>
            <a:r>
              <a:rPr lang="en-GB" i="1" dirty="0" err="1"/>
              <a:t>ulcerans</a:t>
            </a:r>
            <a:r>
              <a:rPr lang="en-GB" i="1" dirty="0"/>
              <a:t> </a:t>
            </a:r>
            <a:r>
              <a:rPr lang="en-GB" dirty="0"/>
              <a:t>or</a:t>
            </a:r>
            <a:r>
              <a:rPr lang="en-GB" i="1" dirty="0"/>
              <a:t> pseudotuberculosis</a:t>
            </a:r>
          </a:p>
          <a:p>
            <a:pPr marL="628650" lvl="1" indent="-171450">
              <a:lnSpc>
                <a:spcPct val="150000"/>
              </a:lnSpc>
              <a:buFont typeface="Arial" panose="020B0604020202020204" pitchFamily="34" charset="0"/>
              <a:buChar char="•"/>
            </a:pPr>
            <a:r>
              <a:rPr lang="en-GB" dirty="0"/>
              <a:t>not all labs routinely culture pharyngeal swabs for </a:t>
            </a:r>
            <a:r>
              <a:rPr lang="en-GB" dirty="0" err="1"/>
              <a:t>corynebacteria</a:t>
            </a:r>
            <a:endParaRPr lang="en-GB" dirty="0"/>
          </a:p>
          <a:p>
            <a:pPr marL="628650" lvl="1" indent="-171450">
              <a:lnSpc>
                <a:spcPct val="150000"/>
              </a:lnSpc>
              <a:buFont typeface="Arial" panose="020B0604020202020204" pitchFamily="34" charset="0"/>
              <a:buChar char="•"/>
            </a:pPr>
            <a:r>
              <a:rPr lang="en-GB" dirty="0"/>
              <a:t>care should be taken when interpreting presence of </a:t>
            </a:r>
            <a:r>
              <a:rPr lang="en-GB" dirty="0" err="1"/>
              <a:t>diphtheroids</a:t>
            </a:r>
            <a:r>
              <a:rPr lang="en-GB" dirty="0"/>
              <a:t> as representing co-incidental commensals</a:t>
            </a:r>
          </a:p>
          <a:p>
            <a:pPr marL="628650" lvl="1" indent="-171450">
              <a:lnSpc>
                <a:spcPct val="150000"/>
              </a:lnSpc>
              <a:buFont typeface="Arial" panose="020B0604020202020204" pitchFamily="34" charset="0"/>
              <a:buChar char="•"/>
            </a:pPr>
            <a:r>
              <a:rPr lang="en-GB" dirty="0"/>
              <a:t>wound swabs may contain additional causative organisms</a:t>
            </a:r>
          </a:p>
          <a:p>
            <a:pPr marL="628650" lvl="1" indent="-171450">
              <a:lnSpc>
                <a:spcPct val="150000"/>
              </a:lnSpc>
              <a:buFont typeface="Arial" panose="020B0604020202020204" pitchFamily="34" charset="0"/>
              <a:buChar char="•"/>
            </a:pPr>
            <a:r>
              <a:rPr lang="en-GB" dirty="0"/>
              <a:t>isolates, rather than the original sample, should be sent to the ref lab for toxigenicity testing</a:t>
            </a:r>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11</a:t>
            </a:fld>
            <a:endParaRPr lang="en-US"/>
          </a:p>
        </p:txBody>
      </p:sp>
    </p:spTree>
    <p:extLst>
      <p:ext uri="{BB962C8B-B14F-4D97-AF65-F5344CB8AC3E}">
        <p14:creationId xmlns:p14="http://schemas.microsoft.com/office/powerpoint/2010/main" val="5001830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420D6-CED8-4F62-AA93-FCC34ADFC569}"/>
              </a:ext>
            </a:extLst>
          </p:cNvPr>
          <p:cNvSpPr>
            <a:spLocks noGrp="1"/>
          </p:cNvSpPr>
          <p:nvPr>
            <p:ph type="ctrTitle"/>
          </p:nvPr>
        </p:nvSpPr>
        <p:spPr>
          <a:xfrm>
            <a:off x="512955" y="2528658"/>
            <a:ext cx="10481617" cy="2387600"/>
          </a:xfrm>
        </p:spPr>
        <p:txBody>
          <a:bodyPr anchor="t"/>
          <a:lstStyle>
            <a:lvl1pPr algn="l">
              <a:defRPr sz="4000"/>
            </a:lvl1pPr>
          </a:lstStyle>
          <a:p>
            <a:r>
              <a:rPr lang="en-US"/>
              <a:t>Click to edit Master title style</a:t>
            </a:r>
            <a:endParaRPr lang="en-GB" dirty="0"/>
          </a:p>
        </p:txBody>
      </p:sp>
    </p:spTree>
    <p:extLst>
      <p:ext uri="{BB962C8B-B14F-4D97-AF65-F5344CB8AC3E}">
        <p14:creationId xmlns:p14="http://schemas.microsoft.com/office/powerpoint/2010/main" val="2942364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BC75E-5812-48FD-BCBD-1235D22F0081}"/>
              </a:ext>
            </a:extLst>
          </p:cNvPr>
          <p:cNvSpPr>
            <a:spLocks noGrp="1"/>
          </p:cNvSpPr>
          <p:nvPr>
            <p:ph type="title"/>
          </p:nvPr>
        </p:nvSpPr>
        <p:spPr/>
        <p:txBody>
          <a:bodyPr/>
          <a:lstStyle/>
          <a:p>
            <a:r>
              <a:rPr lang="en-US"/>
              <a:t>Click to edit Master title style</a:t>
            </a:r>
            <a:endParaRPr lang="en-GB"/>
          </a:p>
        </p:txBody>
      </p:sp>
      <p:sp>
        <p:nvSpPr>
          <p:cNvPr id="8" name="Footer Placeholder 7">
            <a:extLst>
              <a:ext uri="{FF2B5EF4-FFF2-40B4-BE49-F238E27FC236}">
                <a16:creationId xmlns:a16="http://schemas.microsoft.com/office/drawing/2014/main" id="{0980B7E6-3A31-244C-8D5C-297872DC3E19}"/>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
        <p:nvSpPr>
          <p:cNvPr id="9" name="Slide Number Placeholder 8">
            <a:extLst>
              <a:ext uri="{FF2B5EF4-FFF2-40B4-BE49-F238E27FC236}">
                <a16:creationId xmlns:a16="http://schemas.microsoft.com/office/drawing/2014/main" id="{FF38D384-66F4-D748-9499-51EC5883028E}"/>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3311761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a:solidFill>
                  <a:prstClr val="black">
                    <a:tint val="75000"/>
                  </a:prstClr>
                </a:solidFill>
              </a:rPr>
              <a:t>Diphtheria: recent epidemiology, investigation and management</a:t>
            </a:r>
          </a:p>
        </p:txBody>
      </p:sp>
      <p:sp>
        <p:nvSpPr>
          <p:cNvPr id="6" name="Slide Number Placeholder 5"/>
          <p:cNvSpPr>
            <a:spLocks noGrp="1"/>
          </p:cNvSpPr>
          <p:nvPr>
            <p:ph type="sldNum" sz="quarter" idx="12"/>
          </p:nvPr>
        </p:nvSpPr>
        <p:spPr/>
        <p:txBody>
          <a:bodyPr/>
          <a:lstStyle/>
          <a:p>
            <a:fld id="{2E21FB00-214C-4EC4-8161-A08B66DA8A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48303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41C13-0DB6-4E28-9521-FD744346DD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F51F445-D392-4789-9479-AF028CB55CC0}"/>
              </a:ext>
            </a:extLst>
          </p:cNvPr>
          <p:cNvSpPr>
            <a:spLocks noGrp="1"/>
          </p:cNvSpPr>
          <p:nvPr>
            <p:ph idx="1" hasCustomPrompt="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Footer Placeholder 8">
            <a:extLst>
              <a:ext uri="{FF2B5EF4-FFF2-40B4-BE49-F238E27FC236}">
                <a16:creationId xmlns:a16="http://schemas.microsoft.com/office/drawing/2014/main" id="{C65E6804-E436-2947-81F5-FCC5E465C142}"/>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
        <p:nvSpPr>
          <p:cNvPr id="10" name="Slide Number Placeholder 9">
            <a:extLst>
              <a:ext uri="{FF2B5EF4-FFF2-40B4-BE49-F238E27FC236}">
                <a16:creationId xmlns:a16="http://schemas.microsoft.com/office/drawing/2014/main" id="{4C176BFD-AF1B-334D-884D-C08E0A3D509C}"/>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79991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8ADD9-C943-418A-9D35-CC865F95F64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2914506-EEE5-4D8C-850E-4F0922B6B431}"/>
              </a:ext>
            </a:extLst>
          </p:cNvPr>
          <p:cNvSpPr>
            <a:spLocks noGrp="1"/>
          </p:cNvSpPr>
          <p:nvPr>
            <p:ph sz="half" idx="1" hasCustomPrompt="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B5046333-AC78-4EDE-9D8D-21DCF6FCEA55}"/>
              </a:ext>
            </a:extLst>
          </p:cNvPr>
          <p:cNvSpPr>
            <a:spLocks noGrp="1"/>
          </p:cNvSpPr>
          <p:nvPr>
            <p:ph sz="half" idx="2" hasCustomPrompt="1"/>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9">
            <a:extLst>
              <a:ext uri="{FF2B5EF4-FFF2-40B4-BE49-F238E27FC236}">
                <a16:creationId xmlns:a16="http://schemas.microsoft.com/office/drawing/2014/main" id="{AE4E894C-2A2B-A74C-BFBD-B15007757C8B}"/>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
        <p:nvSpPr>
          <p:cNvPr id="11" name="Slide Number Placeholder 10">
            <a:extLst>
              <a:ext uri="{FF2B5EF4-FFF2-40B4-BE49-F238E27FC236}">
                <a16:creationId xmlns:a16="http://schemas.microsoft.com/office/drawing/2014/main" id="{05D39806-AD25-A04F-9636-F009A170C8CD}"/>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2016229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6C20DF-56A1-44A9-A429-8B05468D2A41}"/>
              </a:ext>
            </a:extLst>
          </p:cNvPr>
          <p:cNvSpPr>
            <a:spLocks noGrp="1"/>
          </p:cNvSpPr>
          <p:nvPr>
            <p:ph type="body" idx="1"/>
          </p:nvPr>
        </p:nvSpPr>
        <p:spPr>
          <a:xfrm>
            <a:off x="839788" y="1681163"/>
            <a:ext cx="5157787" cy="82391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BA82AB-E9DB-425C-9352-E0A272AD0E42}"/>
              </a:ext>
            </a:extLst>
          </p:cNvPr>
          <p:cNvSpPr>
            <a:spLocks noGrp="1"/>
          </p:cNvSpPr>
          <p:nvPr>
            <p:ph sz="half" idx="2" hasCustomPrompt="1"/>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p:txBody>
      </p:sp>
      <p:sp>
        <p:nvSpPr>
          <p:cNvPr id="5" name="Text Placeholder 4">
            <a:extLst>
              <a:ext uri="{FF2B5EF4-FFF2-40B4-BE49-F238E27FC236}">
                <a16:creationId xmlns:a16="http://schemas.microsoft.com/office/drawing/2014/main" id="{E4FD6833-A055-4CE8-AB12-41A1997D9B75}"/>
              </a:ext>
            </a:extLst>
          </p:cNvPr>
          <p:cNvSpPr>
            <a:spLocks noGrp="1"/>
          </p:cNvSpPr>
          <p:nvPr>
            <p:ph type="body" sz="quarter" idx="3"/>
          </p:nvPr>
        </p:nvSpPr>
        <p:spPr>
          <a:xfrm>
            <a:off x="6172200" y="1681163"/>
            <a:ext cx="5183188" cy="82391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6F2F5E-B4CD-46C2-B6AC-8052CF2B36A5}"/>
              </a:ext>
            </a:extLst>
          </p:cNvPr>
          <p:cNvSpPr>
            <a:spLocks noGrp="1"/>
          </p:cNvSpPr>
          <p:nvPr>
            <p:ph sz="quarter" idx="4" hasCustomPrompt="1"/>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p:txBody>
      </p:sp>
      <p:sp>
        <p:nvSpPr>
          <p:cNvPr id="10" name="Title 9">
            <a:extLst>
              <a:ext uri="{FF2B5EF4-FFF2-40B4-BE49-F238E27FC236}">
                <a16:creationId xmlns:a16="http://schemas.microsoft.com/office/drawing/2014/main" id="{3503C25A-9D93-4F4F-8253-B7AB9B2BC6B1}"/>
              </a:ext>
            </a:extLst>
          </p:cNvPr>
          <p:cNvSpPr>
            <a:spLocks noGrp="1"/>
          </p:cNvSpPr>
          <p:nvPr>
            <p:ph type="title"/>
          </p:nvPr>
        </p:nvSpPr>
        <p:spPr/>
        <p:txBody>
          <a:bodyPr/>
          <a:lstStyle/>
          <a:p>
            <a:r>
              <a:rPr lang="en-US"/>
              <a:t>Click to edit Master title style</a:t>
            </a:r>
          </a:p>
        </p:txBody>
      </p:sp>
      <p:sp>
        <p:nvSpPr>
          <p:cNvPr id="13" name="Footer Placeholder 12">
            <a:extLst>
              <a:ext uri="{FF2B5EF4-FFF2-40B4-BE49-F238E27FC236}">
                <a16:creationId xmlns:a16="http://schemas.microsoft.com/office/drawing/2014/main" id="{CB930E85-4B03-2D45-B847-D4398F5F9147}"/>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
        <p:nvSpPr>
          <p:cNvPr id="14" name="Slide Number Placeholder 13">
            <a:extLst>
              <a:ext uri="{FF2B5EF4-FFF2-40B4-BE49-F238E27FC236}">
                <a16:creationId xmlns:a16="http://schemas.microsoft.com/office/drawing/2014/main" id="{5E1D73D8-44E6-D54F-8151-2BDA8CF08C55}"/>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2602044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BC75E-5812-48FD-BCBD-1235D22F0081}"/>
              </a:ext>
            </a:extLst>
          </p:cNvPr>
          <p:cNvSpPr>
            <a:spLocks noGrp="1"/>
          </p:cNvSpPr>
          <p:nvPr>
            <p:ph type="title"/>
          </p:nvPr>
        </p:nvSpPr>
        <p:spPr/>
        <p:txBody>
          <a:bodyPr/>
          <a:lstStyle/>
          <a:p>
            <a:r>
              <a:rPr lang="en-US"/>
              <a:t>Click to edit Master title style</a:t>
            </a:r>
            <a:endParaRPr lang="en-GB"/>
          </a:p>
        </p:txBody>
      </p:sp>
      <p:sp>
        <p:nvSpPr>
          <p:cNvPr id="8" name="Footer Placeholder 7">
            <a:extLst>
              <a:ext uri="{FF2B5EF4-FFF2-40B4-BE49-F238E27FC236}">
                <a16:creationId xmlns:a16="http://schemas.microsoft.com/office/drawing/2014/main" id="{0980B7E6-3A31-244C-8D5C-297872DC3E19}"/>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
        <p:nvSpPr>
          <p:cNvPr id="9" name="Slide Number Placeholder 8">
            <a:extLst>
              <a:ext uri="{FF2B5EF4-FFF2-40B4-BE49-F238E27FC236}">
                <a16:creationId xmlns:a16="http://schemas.microsoft.com/office/drawing/2014/main" id="{FF38D384-66F4-D748-9499-51EC5883028E}"/>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3194615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420D6-CED8-4F62-AA93-FCC34ADFC569}"/>
              </a:ext>
            </a:extLst>
          </p:cNvPr>
          <p:cNvSpPr>
            <a:spLocks noGrp="1"/>
          </p:cNvSpPr>
          <p:nvPr>
            <p:ph type="ctrTitle"/>
          </p:nvPr>
        </p:nvSpPr>
        <p:spPr>
          <a:xfrm>
            <a:off x="512955" y="2528658"/>
            <a:ext cx="10481617" cy="2387600"/>
          </a:xfrm>
        </p:spPr>
        <p:txBody>
          <a:bodyPr anchor="t"/>
          <a:lstStyle>
            <a:lvl1pPr algn="l">
              <a:defRPr sz="4000">
                <a:solidFill>
                  <a:srgbClr val="007C91"/>
                </a:solidFill>
              </a:defRPr>
            </a:lvl1pPr>
          </a:lstStyle>
          <a:p>
            <a:r>
              <a:rPr lang="en-US"/>
              <a:t>Click to edit Master title style</a:t>
            </a:r>
            <a:endParaRPr lang="en-GB" dirty="0"/>
          </a:p>
        </p:txBody>
      </p:sp>
    </p:spTree>
    <p:extLst>
      <p:ext uri="{BB962C8B-B14F-4D97-AF65-F5344CB8AC3E}">
        <p14:creationId xmlns:p14="http://schemas.microsoft.com/office/powerpoint/2010/main" val="2447418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41C13-0DB6-4E28-9521-FD744346DD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F51F445-D392-4789-9479-AF028CB55CC0}"/>
              </a:ext>
            </a:extLst>
          </p:cNvPr>
          <p:cNvSpPr>
            <a:spLocks noGrp="1"/>
          </p:cNvSpPr>
          <p:nvPr>
            <p:ph idx="1" hasCustomPrompt="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Footer Placeholder 8">
            <a:extLst>
              <a:ext uri="{FF2B5EF4-FFF2-40B4-BE49-F238E27FC236}">
                <a16:creationId xmlns:a16="http://schemas.microsoft.com/office/drawing/2014/main" id="{C65E6804-E436-2947-81F5-FCC5E465C142}"/>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
        <p:nvSpPr>
          <p:cNvPr id="10" name="Slide Number Placeholder 9">
            <a:extLst>
              <a:ext uri="{FF2B5EF4-FFF2-40B4-BE49-F238E27FC236}">
                <a16:creationId xmlns:a16="http://schemas.microsoft.com/office/drawing/2014/main" id="{4C176BFD-AF1B-334D-884D-C08E0A3D509C}"/>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1335987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8ADD9-C943-418A-9D35-CC865F95F64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2914506-EEE5-4D8C-850E-4F0922B6B431}"/>
              </a:ext>
            </a:extLst>
          </p:cNvPr>
          <p:cNvSpPr>
            <a:spLocks noGrp="1"/>
          </p:cNvSpPr>
          <p:nvPr>
            <p:ph sz="half" idx="1" hasCustomPrompt="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B5046333-AC78-4EDE-9D8D-21DCF6FCEA55}"/>
              </a:ext>
            </a:extLst>
          </p:cNvPr>
          <p:cNvSpPr>
            <a:spLocks noGrp="1"/>
          </p:cNvSpPr>
          <p:nvPr>
            <p:ph sz="half" idx="2" hasCustomPrompt="1"/>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9">
            <a:extLst>
              <a:ext uri="{FF2B5EF4-FFF2-40B4-BE49-F238E27FC236}">
                <a16:creationId xmlns:a16="http://schemas.microsoft.com/office/drawing/2014/main" id="{AE4E894C-2A2B-A74C-BFBD-B15007757C8B}"/>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
        <p:nvSpPr>
          <p:cNvPr id="11" name="Slide Number Placeholder 10">
            <a:extLst>
              <a:ext uri="{FF2B5EF4-FFF2-40B4-BE49-F238E27FC236}">
                <a16:creationId xmlns:a16="http://schemas.microsoft.com/office/drawing/2014/main" id="{05D39806-AD25-A04F-9636-F009A170C8CD}"/>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1780956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6C20DF-56A1-44A9-A429-8B05468D2A41}"/>
              </a:ext>
            </a:extLst>
          </p:cNvPr>
          <p:cNvSpPr>
            <a:spLocks noGrp="1"/>
          </p:cNvSpPr>
          <p:nvPr>
            <p:ph type="body" idx="1"/>
          </p:nvPr>
        </p:nvSpPr>
        <p:spPr>
          <a:xfrm>
            <a:off x="839788" y="1681163"/>
            <a:ext cx="5157787" cy="82391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BA82AB-E9DB-425C-9352-E0A272AD0E42}"/>
              </a:ext>
            </a:extLst>
          </p:cNvPr>
          <p:cNvSpPr>
            <a:spLocks noGrp="1"/>
          </p:cNvSpPr>
          <p:nvPr>
            <p:ph sz="half" idx="2" hasCustomPrompt="1"/>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p:txBody>
      </p:sp>
      <p:sp>
        <p:nvSpPr>
          <p:cNvPr id="5" name="Text Placeholder 4">
            <a:extLst>
              <a:ext uri="{FF2B5EF4-FFF2-40B4-BE49-F238E27FC236}">
                <a16:creationId xmlns:a16="http://schemas.microsoft.com/office/drawing/2014/main" id="{E4FD6833-A055-4CE8-AB12-41A1997D9B75}"/>
              </a:ext>
            </a:extLst>
          </p:cNvPr>
          <p:cNvSpPr>
            <a:spLocks noGrp="1"/>
          </p:cNvSpPr>
          <p:nvPr>
            <p:ph type="body" sz="quarter" idx="3"/>
          </p:nvPr>
        </p:nvSpPr>
        <p:spPr>
          <a:xfrm>
            <a:off x="6172200" y="1681163"/>
            <a:ext cx="5183188" cy="82391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6F2F5E-B4CD-46C2-B6AC-8052CF2B36A5}"/>
              </a:ext>
            </a:extLst>
          </p:cNvPr>
          <p:cNvSpPr>
            <a:spLocks noGrp="1"/>
          </p:cNvSpPr>
          <p:nvPr>
            <p:ph sz="quarter" idx="4" hasCustomPrompt="1"/>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p:txBody>
      </p:sp>
      <p:sp>
        <p:nvSpPr>
          <p:cNvPr id="10" name="Title 9">
            <a:extLst>
              <a:ext uri="{FF2B5EF4-FFF2-40B4-BE49-F238E27FC236}">
                <a16:creationId xmlns:a16="http://schemas.microsoft.com/office/drawing/2014/main" id="{3503C25A-9D93-4F4F-8253-B7AB9B2BC6B1}"/>
              </a:ext>
            </a:extLst>
          </p:cNvPr>
          <p:cNvSpPr>
            <a:spLocks noGrp="1"/>
          </p:cNvSpPr>
          <p:nvPr>
            <p:ph type="title"/>
          </p:nvPr>
        </p:nvSpPr>
        <p:spPr/>
        <p:txBody>
          <a:bodyPr/>
          <a:lstStyle/>
          <a:p>
            <a:r>
              <a:rPr lang="en-US"/>
              <a:t>Click to edit Master title style</a:t>
            </a:r>
          </a:p>
        </p:txBody>
      </p:sp>
      <p:sp>
        <p:nvSpPr>
          <p:cNvPr id="13" name="Footer Placeholder 12">
            <a:extLst>
              <a:ext uri="{FF2B5EF4-FFF2-40B4-BE49-F238E27FC236}">
                <a16:creationId xmlns:a16="http://schemas.microsoft.com/office/drawing/2014/main" id="{CB930E85-4B03-2D45-B847-D4398F5F9147}"/>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
        <p:nvSpPr>
          <p:cNvPr id="14" name="Slide Number Placeholder 13">
            <a:extLst>
              <a:ext uri="{FF2B5EF4-FFF2-40B4-BE49-F238E27FC236}">
                <a16:creationId xmlns:a16="http://schemas.microsoft.com/office/drawing/2014/main" id="{5E1D73D8-44E6-D54F-8151-2BDA8CF08C55}"/>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4686898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F3503B-7986-436C-9822-A1854F9D9A9B}"/>
              </a:ext>
            </a:extLst>
          </p:cNvPr>
          <p:cNvSpPr>
            <a:spLocks noGrp="1"/>
          </p:cNvSpPr>
          <p:nvPr>
            <p:ph type="title"/>
          </p:nvPr>
        </p:nvSpPr>
        <p:spPr>
          <a:xfrm>
            <a:off x="330206" y="179416"/>
            <a:ext cx="10515600" cy="972607"/>
          </a:xfrm>
          <a:prstGeom prst="rect">
            <a:avLst/>
          </a:prstGeom>
        </p:spPr>
        <p:txBody>
          <a:bodyPr vert="horz" lIns="91440" tIns="45720" rIns="91440" bIns="45720" rtlCol="0" anchor="t">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4CF05904-E451-4DAC-98D7-82FCA86A4A8E}"/>
              </a:ext>
            </a:extLst>
          </p:cNvPr>
          <p:cNvSpPr>
            <a:spLocks noGrp="1"/>
          </p:cNvSpPr>
          <p:nvPr>
            <p:ph type="body" idx="1"/>
          </p:nvPr>
        </p:nvSpPr>
        <p:spPr>
          <a:xfrm>
            <a:off x="330205" y="1774826"/>
            <a:ext cx="1112385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78A9E1E3-76D3-49B4-BA11-2CCBDA7CADC2}"/>
              </a:ext>
            </a:extLst>
          </p:cNvPr>
          <p:cNvSpPr>
            <a:spLocks noGrp="1"/>
          </p:cNvSpPr>
          <p:nvPr>
            <p:ph type="ftr" sz="quarter" idx="3"/>
          </p:nvPr>
        </p:nvSpPr>
        <p:spPr>
          <a:xfrm>
            <a:off x="838200" y="6438850"/>
            <a:ext cx="10007606" cy="363600"/>
          </a:xfrm>
          <a:prstGeom prst="rect">
            <a:avLst/>
          </a:prstGeom>
        </p:spPr>
        <p:txBody>
          <a:bodyPr vert="horz" lIns="91440" tIns="45720" rIns="91440" bIns="45720" rtlCol="0" anchor="ctr"/>
          <a:lstStyle>
            <a:lvl1pPr algn="l">
              <a:defRPr sz="1400">
                <a:solidFill>
                  <a:schemeClr val="bg1"/>
                </a:solidFill>
                <a:latin typeface="Arial" panose="020B0604020202020204" pitchFamily="34" charset="0"/>
                <a:cs typeface="Arial" panose="020B0604020202020204" pitchFamily="34" charset="0"/>
              </a:defRPr>
            </a:lvl1pPr>
          </a:lstStyle>
          <a:p>
            <a:r>
              <a:rPr lang="en-GB" sz="1400"/>
              <a:t>Diphtheria: recent epidemiology, investigation and management</a:t>
            </a:r>
            <a:endParaRPr lang="en-GB" sz="1400" dirty="0"/>
          </a:p>
        </p:txBody>
      </p:sp>
      <p:sp>
        <p:nvSpPr>
          <p:cNvPr id="6" name="Slide Number Placeholder 5">
            <a:extLst>
              <a:ext uri="{FF2B5EF4-FFF2-40B4-BE49-F238E27FC236}">
                <a16:creationId xmlns:a16="http://schemas.microsoft.com/office/drawing/2014/main" id="{1BF5F349-A985-4FF9-9FE5-9D2B321F5687}"/>
              </a:ext>
            </a:extLst>
          </p:cNvPr>
          <p:cNvSpPr>
            <a:spLocks noGrp="1"/>
          </p:cNvSpPr>
          <p:nvPr>
            <p:ph type="sldNum" sz="quarter" idx="4"/>
          </p:nvPr>
        </p:nvSpPr>
        <p:spPr>
          <a:xfrm>
            <a:off x="130629" y="6438850"/>
            <a:ext cx="596332" cy="365125"/>
          </a:xfrm>
          <a:prstGeom prst="rect">
            <a:avLst/>
          </a:prstGeom>
        </p:spPr>
        <p:txBody>
          <a:bodyPr vert="horz" lIns="91440" tIns="45720" rIns="91440" bIns="45720" rtlCol="0" anchor="ctr"/>
          <a:lstStyle>
            <a:lvl1pPr algn="r">
              <a:defRPr sz="1400">
                <a:solidFill>
                  <a:schemeClr val="bg1"/>
                </a:solidFill>
                <a:latin typeface="Arial" panose="020B0604020202020204" pitchFamily="34" charset="0"/>
                <a:cs typeface="Arial" panose="020B0604020202020204" pitchFamily="34" charset="0"/>
              </a:defRPr>
            </a:lvl1p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1204892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Lst>
  <p:hf hdr="0" dt="0"/>
  <p:txStyles>
    <p:titleStyle>
      <a:lvl1pPr algn="l" defTabSz="914400" rtl="0" eaLnBrk="1" latinLnBrk="0" hangingPunct="1">
        <a:lnSpc>
          <a:spcPct val="90000"/>
        </a:lnSpc>
        <a:spcBef>
          <a:spcPct val="0"/>
        </a:spcBef>
        <a:buNone/>
        <a:defRPr sz="38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F3503B-7986-436C-9822-A1854F9D9A9B}"/>
              </a:ext>
            </a:extLst>
          </p:cNvPr>
          <p:cNvSpPr>
            <a:spLocks noGrp="1"/>
          </p:cNvSpPr>
          <p:nvPr>
            <p:ph type="title"/>
          </p:nvPr>
        </p:nvSpPr>
        <p:spPr>
          <a:xfrm>
            <a:off x="615956" y="179416"/>
            <a:ext cx="11123856" cy="972607"/>
          </a:xfrm>
          <a:prstGeom prst="rect">
            <a:avLst/>
          </a:prstGeom>
        </p:spPr>
        <p:txBody>
          <a:bodyPr vert="horz" lIns="91440" tIns="45720" rIns="91440" bIns="45720" rtlCol="0" anchor="t">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4CF05904-E451-4DAC-98D7-82FCA86A4A8E}"/>
              </a:ext>
            </a:extLst>
          </p:cNvPr>
          <p:cNvSpPr>
            <a:spLocks noGrp="1"/>
          </p:cNvSpPr>
          <p:nvPr>
            <p:ph type="body" idx="1"/>
          </p:nvPr>
        </p:nvSpPr>
        <p:spPr>
          <a:xfrm>
            <a:off x="615955" y="1774826"/>
            <a:ext cx="1112385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78A9E1E3-76D3-49B4-BA11-2CCBDA7CADC2}"/>
              </a:ext>
            </a:extLst>
          </p:cNvPr>
          <p:cNvSpPr>
            <a:spLocks noGrp="1"/>
          </p:cNvSpPr>
          <p:nvPr>
            <p:ph type="ftr" sz="quarter" idx="3"/>
          </p:nvPr>
        </p:nvSpPr>
        <p:spPr>
          <a:xfrm>
            <a:off x="838200" y="6438850"/>
            <a:ext cx="10007606" cy="363600"/>
          </a:xfrm>
          <a:prstGeom prst="rect">
            <a:avLst/>
          </a:prstGeom>
        </p:spPr>
        <p:txBody>
          <a:bodyPr vert="horz" lIns="91440" tIns="45720" rIns="91440" bIns="45720" rtlCol="0" anchor="ctr"/>
          <a:lstStyle>
            <a:lvl1pPr algn="l">
              <a:defRPr sz="1400">
                <a:solidFill>
                  <a:srgbClr val="007C91"/>
                </a:solidFill>
                <a:latin typeface="Arial" panose="020B0604020202020204" pitchFamily="34" charset="0"/>
                <a:cs typeface="Arial" panose="020B0604020202020204" pitchFamily="34" charset="0"/>
              </a:defRPr>
            </a:lvl1pPr>
          </a:lstStyle>
          <a:p>
            <a:r>
              <a:rPr lang="en-GB"/>
              <a:t>Diphtheria: recent epidemiology, investigation and management</a:t>
            </a:r>
            <a:endParaRPr lang="en-GB" dirty="0"/>
          </a:p>
        </p:txBody>
      </p:sp>
      <p:sp>
        <p:nvSpPr>
          <p:cNvPr id="6" name="Slide Number Placeholder 5">
            <a:extLst>
              <a:ext uri="{FF2B5EF4-FFF2-40B4-BE49-F238E27FC236}">
                <a16:creationId xmlns:a16="http://schemas.microsoft.com/office/drawing/2014/main" id="{1BF5F349-A985-4FF9-9FE5-9D2B321F5687}"/>
              </a:ext>
            </a:extLst>
          </p:cNvPr>
          <p:cNvSpPr>
            <a:spLocks noGrp="1"/>
          </p:cNvSpPr>
          <p:nvPr>
            <p:ph type="sldNum" sz="quarter" idx="4"/>
          </p:nvPr>
        </p:nvSpPr>
        <p:spPr>
          <a:xfrm>
            <a:off x="130629" y="6438850"/>
            <a:ext cx="596332" cy="365125"/>
          </a:xfrm>
          <a:prstGeom prst="rect">
            <a:avLst/>
          </a:prstGeom>
        </p:spPr>
        <p:txBody>
          <a:bodyPr vert="horz" lIns="91440" tIns="45720" rIns="91440" bIns="45720" rtlCol="0" anchor="ctr"/>
          <a:lstStyle>
            <a:lvl1pPr algn="r">
              <a:defRPr sz="1400">
                <a:solidFill>
                  <a:srgbClr val="007C91"/>
                </a:solidFill>
                <a:latin typeface="Arial" panose="020B0604020202020204" pitchFamily="34" charset="0"/>
                <a:cs typeface="Arial" panose="020B0604020202020204" pitchFamily="34" charset="0"/>
              </a:defRPr>
            </a:lvl1pPr>
          </a:lstStyle>
          <a:p>
            <a:fld id="{344369E4-5DE7-46E5-874E-4FD437973785}" type="slidenum">
              <a:rPr lang="en-GB" smtClean="0"/>
              <a:pPr/>
              <a:t>‹#›</a:t>
            </a:fld>
            <a:endParaRPr lang="en-GB" dirty="0"/>
          </a:p>
        </p:txBody>
      </p:sp>
    </p:spTree>
    <p:extLst>
      <p:ext uri="{BB962C8B-B14F-4D97-AF65-F5344CB8AC3E}">
        <p14:creationId xmlns:p14="http://schemas.microsoft.com/office/powerpoint/2010/main" val="762390604"/>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Lst>
  <p:hf hdr="0" dt="0"/>
  <p:txStyles>
    <p:titleStyle>
      <a:lvl1pPr algn="l" defTabSz="914400" rtl="0" eaLnBrk="1" latinLnBrk="0" hangingPunct="1">
        <a:lnSpc>
          <a:spcPct val="90000"/>
        </a:lnSpc>
        <a:spcBef>
          <a:spcPct val="0"/>
        </a:spcBef>
        <a:buNone/>
        <a:defRPr sz="3800" kern="1200">
          <a:solidFill>
            <a:srgbClr val="007C9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mailto:rvpbruqueries@ukhsa.gov.uk"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hyperlink" Target="http://www.gov.uk/" TargetMode="External"/><Relationship Id="rId4" Type="http://schemas.openxmlformats.org/officeDocument/2006/relationships/hyperlink" Target="https://www.gov.uk/government/publications/bacteriology-reference-department-brd-user-manua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ecdc.europa.eu/en/publications-data/increase-reported-diphtheria-cases-among-migrants-europe-due-corynebacterium" TargetMode="External"/><Relationship Id="rId2" Type="http://schemas.openxmlformats.org/officeDocument/2006/relationships/hyperlink" Target="https://www.gov.uk/government/publications/diphtheria-cases-among-asylum-seekers-in-england-2022/diphtheria-cases-among-asylum-seekers-in-england-weekly-data-tables"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ww.gov.uk/government/publications/diphtheria-anti-toxin-dat-information-for-healthcare-professionals/diphtheria-anti-toxin-dat-information-for-healthcare-professional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hyperlink" Target="https://assets.publishing.service.gov.uk/government/uploads/system/uploads/attachment_data/file/1178911/diphtheria-guidelines-2023-version-18.3.1.pdf" TargetMode="Externa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assets.publishing.service.gov.uk/government/uploads/system/uploads/attachment_data/file/1178911/diphtheria-guidelines-2023-version-18.3.1.pdf"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www.gov.uk/government/publications/vaccination-of-individuals-with-uncertain-or-incomplete-immunisation-status/vaccination-of-individuals-with-uncertain-or-incomplete-immunisation-status"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gov.uk/government/publications/diphtheria-anti-toxin-dat-information-for-healthcare-professionals/diphtheria-anti-toxin-dat-information-for-healthcare-professional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gov.uk/government/publications/public-health-management-of-toxigenic-c-ulcerans-in-companion-animals/public-health-management-of-toxigenic-c-ulcerans-in-companion-animals"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www.gov.uk/government/publications/diphtheria-public-health-control-and-management-in-england-and-wales" TargetMode="External"/><Relationship Id="rId7" Type="http://schemas.openxmlformats.org/officeDocument/2006/relationships/hyperlink" Target="https://www.gov.uk/government/publications/public-health-management-of-toxigenic-c-ulcerans-in-companion-animals/public-health-management-of-toxigenic-c-ulcerans-in-companion-animals"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hyperlink" Target="https://www.gov.uk/government/publications/diphtheria-anti-toxin-dat-information-for-healthcare-professionals/diphtheria-anti-toxin-dat-information-for-healthcare-professionals" TargetMode="External"/><Relationship Id="rId5" Type="http://schemas.openxmlformats.org/officeDocument/2006/relationships/hyperlink" Target="https://www.gov.uk/government/publications/immunoglobulin-when-to-use/diphtheria-anti-toxin-clinical-guidance-issued-may-2022" TargetMode="External"/><Relationship Id="rId4" Type="http://schemas.openxmlformats.org/officeDocument/2006/relationships/hyperlink" Target="https://assets.publishing.service.gov.uk/government/uploads/system/uploads/attachment_data/file/1177530/diphtheria-AS-supplementary-guidance-august-2023.pdf"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911FF-4D56-4ABC-AC80-510EE2B25062}"/>
              </a:ext>
            </a:extLst>
          </p:cNvPr>
          <p:cNvSpPr>
            <a:spLocks noGrp="1"/>
          </p:cNvSpPr>
          <p:nvPr>
            <p:ph type="ctrTitle"/>
          </p:nvPr>
        </p:nvSpPr>
        <p:spPr>
          <a:xfrm>
            <a:off x="512955" y="2528658"/>
            <a:ext cx="10481617" cy="2687578"/>
          </a:xfrm>
        </p:spPr>
        <p:txBody>
          <a:bodyPr>
            <a:normAutofit fontScale="90000"/>
          </a:bodyPr>
          <a:lstStyle/>
          <a:p>
            <a:pPr>
              <a:lnSpc>
                <a:spcPct val="100000"/>
              </a:lnSpc>
              <a:spcAft>
                <a:spcPts val="1200"/>
              </a:spcAft>
            </a:pPr>
            <a:r>
              <a:rPr lang="en-GB" sz="6000" b="1" dirty="0"/>
              <a:t>Diphtheria</a:t>
            </a:r>
            <a:br>
              <a:rPr lang="en-GB" dirty="0"/>
            </a:br>
            <a:br>
              <a:rPr lang="en-GB" dirty="0"/>
            </a:br>
            <a:r>
              <a:rPr lang="en-GB" sz="3600" dirty="0"/>
              <a:t>Recent epidemiology, investigation and management</a:t>
            </a:r>
            <a:br>
              <a:rPr lang="en-GB" sz="3200" dirty="0"/>
            </a:br>
            <a:br>
              <a:rPr lang="en-GB" sz="3200"/>
            </a:br>
            <a:r>
              <a:rPr lang="en-GB" sz="2000"/>
              <a:t>November </a:t>
            </a:r>
            <a:r>
              <a:rPr lang="en-GB" sz="2000" dirty="0"/>
              <a:t>2023</a:t>
            </a:r>
            <a:endParaRPr lang="en-GB" dirty="0"/>
          </a:p>
        </p:txBody>
      </p:sp>
    </p:spTree>
    <p:extLst>
      <p:ext uri="{BB962C8B-B14F-4D97-AF65-F5344CB8AC3E}">
        <p14:creationId xmlns:p14="http://schemas.microsoft.com/office/powerpoint/2010/main" val="378044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31245" y="405173"/>
            <a:ext cx="5764755" cy="689835"/>
          </a:xfrm>
        </p:spPr>
        <p:txBody>
          <a:bodyPr>
            <a:normAutofit/>
          </a:bodyPr>
          <a:lstStyle/>
          <a:p>
            <a:pPr eaLnBrk="1" hangingPunct="1"/>
            <a:r>
              <a:rPr lang="en-GB" altLang="en-US" dirty="0"/>
              <a:t>Diphtheria transmission</a:t>
            </a:r>
          </a:p>
        </p:txBody>
      </p:sp>
      <p:sp>
        <p:nvSpPr>
          <p:cNvPr id="11267" name="Rectangle 3"/>
          <p:cNvSpPr>
            <a:spLocks noGrp="1" noChangeArrowheads="1"/>
          </p:cNvSpPr>
          <p:nvPr>
            <p:ph type="body" idx="1"/>
          </p:nvPr>
        </p:nvSpPr>
        <p:spPr>
          <a:xfrm>
            <a:off x="-93518" y="1459434"/>
            <a:ext cx="11149445" cy="4843592"/>
          </a:xfrm>
        </p:spPr>
        <p:txBody>
          <a:bodyPr>
            <a:noAutofit/>
          </a:bodyPr>
          <a:lstStyle/>
          <a:p>
            <a:pPr lvl="1">
              <a:lnSpc>
                <a:spcPct val="100000"/>
              </a:lnSpc>
            </a:pPr>
            <a:r>
              <a:rPr lang="en-GB" altLang="en-US" sz="2600" dirty="0"/>
              <a:t>C. diphtheriae:</a:t>
            </a:r>
          </a:p>
          <a:p>
            <a:pPr lvl="2">
              <a:lnSpc>
                <a:spcPct val="100000"/>
              </a:lnSpc>
            </a:pPr>
            <a:r>
              <a:rPr lang="en-GB" altLang="en-US" sz="2600" dirty="0"/>
              <a:t>droplet spread </a:t>
            </a:r>
          </a:p>
          <a:p>
            <a:pPr lvl="2">
              <a:lnSpc>
                <a:spcPct val="100000"/>
              </a:lnSpc>
            </a:pPr>
            <a:r>
              <a:rPr lang="en-GB" altLang="en-US" sz="2600" dirty="0"/>
              <a:t>contact with cutaneous lesions/infected secretions </a:t>
            </a:r>
          </a:p>
          <a:p>
            <a:pPr lvl="1">
              <a:lnSpc>
                <a:spcPct val="100000"/>
              </a:lnSpc>
              <a:spcBef>
                <a:spcPts val="1200"/>
              </a:spcBef>
            </a:pPr>
            <a:r>
              <a:rPr lang="en-GB" altLang="en-US" sz="2600" dirty="0"/>
              <a:t>C. </a:t>
            </a:r>
            <a:r>
              <a:rPr lang="en-GB" altLang="en-US" sz="2600" dirty="0" err="1"/>
              <a:t>ulcerans</a:t>
            </a:r>
            <a:r>
              <a:rPr lang="en-GB" altLang="en-US" sz="2600" dirty="0"/>
              <a:t>:</a:t>
            </a:r>
          </a:p>
          <a:p>
            <a:pPr lvl="2">
              <a:lnSpc>
                <a:spcPct val="100000"/>
              </a:lnSpc>
            </a:pPr>
            <a:r>
              <a:rPr lang="en-GB" altLang="en-US" sz="2600" dirty="0"/>
              <a:t>contact with infected animals</a:t>
            </a:r>
          </a:p>
          <a:p>
            <a:pPr lvl="2">
              <a:lnSpc>
                <a:spcPct val="100000"/>
              </a:lnSpc>
            </a:pPr>
            <a:r>
              <a:rPr lang="en-GB" altLang="en-US" sz="2600" dirty="0"/>
              <a:t>consumption of unpasteurised dairy products </a:t>
            </a:r>
          </a:p>
          <a:p>
            <a:pPr lvl="1">
              <a:lnSpc>
                <a:spcPct val="100000"/>
              </a:lnSpc>
              <a:spcBef>
                <a:spcPts val="1200"/>
              </a:spcBef>
            </a:pPr>
            <a:r>
              <a:rPr lang="en-GB" altLang="en-US" sz="2600" dirty="0"/>
              <a:t>cases and contacts of cutaneous diphtheria (both C. diphtheriae and C. </a:t>
            </a:r>
            <a:r>
              <a:rPr lang="en-GB" altLang="en-US" sz="2600" dirty="0" err="1"/>
              <a:t>ulcerans</a:t>
            </a:r>
            <a:r>
              <a:rPr lang="en-GB" altLang="en-US" sz="2600" dirty="0"/>
              <a:t>) may develop respiratory diphtheria</a:t>
            </a:r>
          </a:p>
          <a:p>
            <a:pPr lvl="1">
              <a:lnSpc>
                <a:spcPct val="100000"/>
              </a:lnSpc>
              <a:spcBef>
                <a:spcPts val="1200"/>
              </a:spcBef>
            </a:pPr>
            <a:r>
              <a:rPr lang="en-GB" altLang="en-US" sz="2600" dirty="0"/>
              <a:t>incubation 2 to 5 days (up to 10 days)</a:t>
            </a:r>
          </a:p>
          <a:p>
            <a:pPr lvl="1">
              <a:lnSpc>
                <a:spcPct val="100000"/>
              </a:lnSpc>
              <a:spcBef>
                <a:spcPts val="1200"/>
              </a:spcBef>
            </a:pPr>
            <a:r>
              <a:rPr lang="en-GB" altLang="en-US" sz="2600" dirty="0"/>
              <a:t>close prolonged contact</a:t>
            </a:r>
          </a:p>
          <a:p>
            <a:pPr marL="0" indent="0" eaLnBrk="1" hangingPunct="1">
              <a:lnSpc>
                <a:spcPct val="80000"/>
              </a:lnSpc>
              <a:buNone/>
            </a:pPr>
            <a:endParaRPr lang="en-GB" altLang="en-US" sz="2000" dirty="0"/>
          </a:p>
          <a:p>
            <a:pPr marL="457200" lvl="1" indent="0" eaLnBrk="1" hangingPunct="1">
              <a:lnSpc>
                <a:spcPct val="80000"/>
              </a:lnSpc>
              <a:buNone/>
            </a:pPr>
            <a:endParaRPr lang="en-GB" altLang="en-US" sz="2000" dirty="0"/>
          </a:p>
          <a:p>
            <a:pPr eaLnBrk="1" hangingPunct="1">
              <a:lnSpc>
                <a:spcPct val="80000"/>
              </a:lnSpc>
            </a:pPr>
            <a:endParaRPr lang="en-GB" altLang="en-US" sz="2000" dirty="0"/>
          </a:p>
        </p:txBody>
      </p:sp>
      <p:sp>
        <p:nvSpPr>
          <p:cNvPr id="4" name="Slide Number Placeholder 3">
            <a:extLst>
              <a:ext uri="{FF2B5EF4-FFF2-40B4-BE49-F238E27FC236}">
                <a16:creationId xmlns:a16="http://schemas.microsoft.com/office/drawing/2014/main" id="{E36EC6E2-80D0-4930-B511-398D40433EC1}"/>
              </a:ext>
            </a:extLst>
          </p:cNvPr>
          <p:cNvSpPr>
            <a:spLocks noGrp="1"/>
          </p:cNvSpPr>
          <p:nvPr>
            <p:ph type="sldNum" sz="quarter" idx="11"/>
          </p:nvPr>
        </p:nvSpPr>
        <p:spPr/>
        <p:txBody>
          <a:bodyPr/>
          <a:lstStyle/>
          <a:p>
            <a:fld id="{344369E4-5DE7-46E5-874E-4FD437973785}" type="slidenum">
              <a:rPr lang="en-GB" smtClean="0"/>
              <a:pPr/>
              <a:t>10</a:t>
            </a:fld>
            <a:endParaRPr lang="en-GB" sz="1400" dirty="0"/>
          </a:p>
        </p:txBody>
      </p:sp>
      <p:sp>
        <p:nvSpPr>
          <p:cNvPr id="5" name="Footer Placeholder 4">
            <a:extLst>
              <a:ext uri="{FF2B5EF4-FFF2-40B4-BE49-F238E27FC236}">
                <a16:creationId xmlns:a16="http://schemas.microsoft.com/office/drawing/2014/main" id="{4BB41BB5-FAAB-4422-A236-2D54449FD20A}"/>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1500542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EA8E1-7E6B-4C9E-89EB-7CAFE1085EDE}"/>
              </a:ext>
            </a:extLst>
          </p:cNvPr>
          <p:cNvSpPr>
            <a:spLocks noGrp="1"/>
          </p:cNvSpPr>
          <p:nvPr>
            <p:ph type="title"/>
          </p:nvPr>
        </p:nvSpPr>
        <p:spPr>
          <a:xfrm>
            <a:off x="330206" y="345673"/>
            <a:ext cx="5935512" cy="693420"/>
          </a:xfrm>
        </p:spPr>
        <p:txBody>
          <a:bodyPr/>
          <a:lstStyle/>
          <a:p>
            <a:r>
              <a:rPr lang="en-GB" dirty="0"/>
              <a:t>Laboratory investigation</a:t>
            </a:r>
          </a:p>
        </p:txBody>
      </p:sp>
      <p:sp>
        <p:nvSpPr>
          <p:cNvPr id="7" name="Content Placeholder 2">
            <a:extLst>
              <a:ext uri="{FF2B5EF4-FFF2-40B4-BE49-F238E27FC236}">
                <a16:creationId xmlns:a16="http://schemas.microsoft.com/office/drawing/2014/main" id="{E8B882AD-39C8-46F9-8BF3-1FC4E8729F07}"/>
              </a:ext>
            </a:extLst>
          </p:cNvPr>
          <p:cNvSpPr txBox="1">
            <a:spLocks/>
          </p:cNvSpPr>
          <p:nvPr/>
        </p:nvSpPr>
        <p:spPr>
          <a:xfrm>
            <a:off x="330206" y="1531883"/>
            <a:ext cx="11214094" cy="4449764"/>
          </a:xfrm>
          <a:prstGeom prst="rect">
            <a:avLst/>
          </a:prstGeom>
        </p:spPr>
        <p:txBody>
          <a:bodyPr>
            <a:noAutofit/>
          </a:bodyPr>
          <a:lst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800" dirty="0"/>
              <a:t>Local lab – some potential for missed or delayed diagnosis</a:t>
            </a:r>
          </a:p>
          <a:p>
            <a:pPr lvl="1">
              <a:lnSpc>
                <a:spcPct val="150000"/>
              </a:lnSpc>
            </a:pPr>
            <a:r>
              <a:rPr lang="en-GB" sz="2800" dirty="0"/>
              <a:t>not all labs routinely culture pharyngeal swabs for </a:t>
            </a:r>
            <a:r>
              <a:rPr lang="en-GB" sz="2800" dirty="0" err="1"/>
              <a:t>corynebacteria</a:t>
            </a:r>
            <a:endParaRPr lang="en-GB" sz="2800" dirty="0"/>
          </a:p>
          <a:p>
            <a:pPr lvl="1">
              <a:lnSpc>
                <a:spcPct val="150000"/>
              </a:lnSpc>
            </a:pPr>
            <a:r>
              <a:rPr lang="en-GB" sz="2800" dirty="0"/>
              <a:t>care should be taken when interpreting presence of </a:t>
            </a:r>
            <a:r>
              <a:rPr lang="en-GB" sz="2800" dirty="0" err="1"/>
              <a:t>diphtheroids</a:t>
            </a:r>
            <a:r>
              <a:rPr lang="en-GB" sz="2800" dirty="0"/>
              <a:t> as representing co-incidental commensals</a:t>
            </a:r>
          </a:p>
          <a:p>
            <a:pPr lvl="1">
              <a:lnSpc>
                <a:spcPct val="150000"/>
              </a:lnSpc>
            </a:pPr>
            <a:r>
              <a:rPr lang="en-GB" sz="2800" dirty="0"/>
              <a:t>wound swabs may contain additional causative organisms</a:t>
            </a:r>
          </a:p>
          <a:p>
            <a:pPr lvl="1">
              <a:lnSpc>
                <a:spcPct val="150000"/>
              </a:lnSpc>
            </a:pPr>
            <a:r>
              <a:rPr lang="en-GB" sz="2800" dirty="0"/>
              <a:t>isolates – not original sample – should be sent to the national reference lab for toxigenicity testing</a:t>
            </a:r>
          </a:p>
        </p:txBody>
      </p:sp>
      <p:sp>
        <p:nvSpPr>
          <p:cNvPr id="5" name="Slide Number Placeholder 4">
            <a:extLst>
              <a:ext uri="{FF2B5EF4-FFF2-40B4-BE49-F238E27FC236}">
                <a16:creationId xmlns:a16="http://schemas.microsoft.com/office/drawing/2014/main" id="{60BC377F-106D-4083-BDFE-46D378743E54}"/>
              </a:ext>
            </a:extLst>
          </p:cNvPr>
          <p:cNvSpPr>
            <a:spLocks noGrp="1"/>
          </p:cNvSpPr>
          <p:nvPr>
            <p:ph type="sldNum" sz="quarter" idx="11"/>
          </p:nvPr>
        </p:nvSpPr>
        <p:spPr/>
        <p:txBody>
          <a:bodyPr/>
          <a:lstStyle/>
          <a:p>
            <a:fld id="{344369E4-5DE7-46E5-874E-4FD437973785}" type="slidenum">
              <a:rPr lang="en-GB" smtClean="0"/>
              <a:pPr/>
              <a:t>11</a:t>
            </a:fld>
            <a:endParaRPr lang="en-GB" sz="1400" dirty="0"/>
          </a:p>
        </p:txBody>
      </p:sp>
      <p:sp>
        <p:nvSpPr>
          <p:cNvPr id="6" name="Footer Placeholder 5">
            <a:extLst>
              <a:ext uri="{FF2B5EF4-FFF2-40B4-BE49-F238E27FC236}">
                <a16:creationId xmlns:a16="http://schemas.microsoft.com/office/drawing/2014/main" id="{365C4D64-7288-418F-A959-41414120DE3A}"/>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817680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27449-FD8C-480B-9936-AAC372B07147}"/>
              </a:ext>
            </a:extLst>
          </p:cNvPr>
          <p:cNvSpPr>
            <a:spLocks noGrp="1"/>
          </p:cNvSpPr>
          <p:nvPr>
            <p:ph type="title"/>
          </p:nvPr>
        </p:nvSpPr>
        <p:spPr>
          <a:xfrm>
            <a:off x="413334" y="179416"/>
            <a:ext cx="10515600" cy="972607"/>
          </a:xfrm>
        </p:spPr>
        <p:txBody>
          <a:bodyPr>
            <a:normAutofit fontScale="90000"/>
          </a:bodyPr>
          <a:lstStyle/>
          <a:p>
            <a:pPr>
              <a:spcAft>
                <a:spcPts val="600"/>
              </a:spcAft>
            </a:pPr>
            <a:r>
              <a:rPr kumimoji="0" lang="en-GB" sz="4000" b="0"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Diphtheria: </a:t>
            </a:r>
            <a:r>
              <a:rPr kumimoji="0" lang="en-GB" sz="4000" b="0" i="0" u="none" strike="noStrike" kern="1200" cap="none" spc="0" normalizeH="0" baseline="0" noProof="0">
                <a:ln>
                  <a:noFill/>
                </a:ln>
                <a:effectLst/>
                <a:uLnTx/>
                <a:uFillTx/>
                <a:latin typeface="Arial" panose="020B0604020202020204" pitchFamily="34" charset="0"/>
                <a:ea typeface="+mj-ea"/>
                <a:cs typeface="Arial" panose="020B0604020202020204" pitchFamily="34" charset="0"/>
              </a:rPr>
              <a:t>laboratory investigations</a:t>
            </a:r>
            <a:br>
              <a:rPr kumimoji="0" lang="en-GB" sz="4000" b="0"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br>
            <a:r>
              <a:rPr lang="en-GB" sz="4000" dirty="0"/>
              <a:t>PCR</a:t>
            </a:r>
            <a:br>
              <a:rPr kumimoji="0" lang="en-GB" sz="4000" b="0" i="0" u="none" strike="noStrike" kern="1200" cap="none" spc="0" normalizeH="0" baseline="0" noProof="0" dirty="0">
                <a:ln>
                  <a:noFill/>
                </a:ln>
                <a:solidFill>
                  <a:srgbClr val="007C91"/>
                </a:solidFill>
                <a:effectLst/>
                <a:uLnTx/>
                <a:uFillTx/>
                <a:latin typeface="Arial" panose="020B0604020202020204" pitchFamily="34" charset="0"/>
                <a:ea typeface="+mj-ea"/>
                <a:cs typeface="Arial" panose="020B0604020202020204" pitchFamily="34" charset="0"/>
              </a:rPr>
            </a:br>
            <a:br>
              <a:rPr kumimoji="0" lang="en-GB" sz="4000" b="0" i="0" u="none" strike="noStrike" kern="1200" cap="none" spc="0" normalizeH="0" baseline="0" noProof="0" dirty="0">
                <a:ln>
                  <a:noFill/>
                </a:ln>
                <a:solidFill>
                  <a:srgbClr val="007C91"/>
                </a:solidFill>
                <a:effectLst/>
                <a:uLnTx/>
                <a:uFillTx/>
                <a:latin typeface="Arial" panose="020B0604020202020204" pitchFamily="34" charset="0"/>
                <a:ea typeface="+mj-ea"/>
                <a:cs typeface="Arial" panose="020B0604020202020204" pitchFamily="34" charset="0"/>
              </a:rPr>
            </a:br>
            <a:endParaRPr lang="en-GB" dirty="0"/>
          </a:p>
        </p:txBody>
      </p:sp>
      <p:sp>
        <p:nvSpPr>
          <p:cNvPr id="5" name="Content Placeholder 4">
            <a:extLst>
              <a:ext uri="{FF2B5EF4-FFF2-40B4-BE49-F238E27FC236}">
                <a16:creationId xmlns:a16="http://schemas.microsoft.com/office/drawing/2014/main" id="{E03BD206-C955-4682-99F7-DD280177EF36}"/>
              </a:ext>
            </a:extLst>
          </p:cNvPr>
          <p:cNvSpPr txBox="1">
            <a:spLocks/>
          </p:cNvSpPr>
          <p:nvPr/>
        </p:nvSpPr>
        <p:spPr>
          <a:xfrm>
            <a:off x="414940" y="1526755"/>
            <a:ext cx="10794993" cy="4729438"/>
          </a:xfrm>
          <a:prstGeom prst="rect">
            <a:avLst/>
          </a:prstGeom>
        </p:spPr>
        <p:txBody>
          <a:bodyPr>
            <a:noAutofit/>
          </a:bodyPr>
          <a:lst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sz="1800" dirty="0"/>
              <a:t>laboratory confirmation informs public health action</a:t>
            </a:r>
          </a:p>
          <a:p>
            <a:pPr>
              <a:lnSpc>
                <a:spcPct val="150000"/>
              </a:lnSpc>
            </a:pPr>
            <a:r>
              <a:rPr lang="en-GB" sz="1800" dirty="0"/>
              <a:t>to decrease time to result, a real-time PCR (qPCR) assay developed for confirmation of both identification of C. diphtheriae and C. </a:t>
            </a:r>
            <a:r>
              <a:rPr lang="en-GB" sz="1800" dirty="0" err="1"/>
              <a:t>ulcerans</a:t>
            </a:r>
            <a:r>
              <a:rPr lang="en-GB" sz="1800" dirty="0"/>
              <a:t>/C. pseudotuberculosis, and detection of the diphtheria toxin gene (April 2014)</a:t>
            </a:r>
          </a:p>
          <a:p>
            <a:pPr>
              <a:lnSpc>
                <a:spcPct val="150000"/>
              </a:lnSpc>
            </a:pPr>
            <a:r>
              <a:rPr lang="en-GB" sz="1800" dirty="0"/>
              <a:t>target genes: </a:t>
            </a:r>
          </a:p>
          <a:p>
            <a:pPr lvl="1">
              <a:lnSpc>
                <a:spcPct val="150000"/>
              </a:lnSpc>
            </a:pPr>
            <a:r>
              <a:rPr lang="en-GB" sz="1800" dirty="0"/>
              <a:t>RNA polymerase beta-subunit-encoding gene (</a:t>
            </a:r>
            <a:r>
              <a:rPr lang="en-GB" sz="1800" dirty="0" err="1"/>
              <a:t>rpoB</a:t>
            </a:r>
            <a:r>
              <a:rPr lang="en-GB" sz="1800" dirty="0"/>
              <a:t>)</a:t>
            </a:r>
          </a:p>
          <a:p>
            <a:pPr lvl="1">
              <a:lnSpc>
                <a:spcPct val="150000"/>
              </a:lnSpc>
            </a:pPr>
            <a:r>
              <a:rPr lang="en-GB" sz="1800" dirty="0"/>
              <a:t>a subunit of the diphtheria toxin gene (tox)</a:t>
            </a:r>
          </a:p>
          <a:p>
            <a:pPr lvl="1">
              <a:lnSpc>
                <a:spcPct val="150000"/>
              </a:lnSpc>
            </a:pPr>
            <a:r>
              <a:rPr lang="en-GB" sz="1800" dirty="0"/>
              <a:t>green fluorescent protein DNA (</a:t>
            </a:r>
            <a:r>
              <a:rPr lang="en-GB" sz="1800" dirty="0" err="1"/>
              <a:t>gfp</a:t>
            </a:r>
            <a:r>
              <a:rPr lang="en-GB" sz="1800" dirty="0"/>
              <a:t>) as an internal process control</a:t>
            </a:r>
          </a:p>
          <a:p>
            <a:pPr>
              <a:lnSpc>
                <a:spcPct val="150000"/>
              </a:lnSpc>
            </a:pPr>
            <a:r>
              <a:rPr lang="en-GB" sz="1800" dirty="0" err="1">
                <a:solidFill>
                  <a:prstClr val="black"/>
                </a:solidFill>
              </a:rPr>
              <a:t>Elek</a:t>
            </a:r>
            <a:r>
              <a:rPr lang="en-GB" sz="1800" dirty="0">
                <a:solidFill>
                  <a:prstClr val="black"/>
                </a:solidFill>
              </a:rPr>
              <a:t> immunoprecipitation test used to confirm expression of diphtheria toxin in qPCR toxin gene (tox) positive isolates </a:t>
            </a:r>
          </a:p>
          <a:p>
            <a:endParaRPr lang="en-GB" sz="1800" dirty="0"/>
          </a:p>
        </p:txBody>
      </p:sp>
      <p:sp>
        <p:nvSpPr>
          <p:cNvPr id="6" name="Slide Number Placeholder 5">
            <a:extLst>
              <a:ext uri="{FF2B5EF4-FFF2-40B4-BE49-F238E27FC236}">
                <a16:creationId xmlns:a16="http://schemas.microsoft.com/office/drawing/2014/main" id="{779A9C65-2DFB-48C9-80E0-334A820781DA}"/>
              </a:ext>
            </a:extLst>
          </p:cNvPr>
          <p:cNvSpPr>
            <a:spLocks noGrp="1"/>
          </p:cNvSpPr>
          <p:nvPr>
            <p:ph type="sldNum" sz="quarter" idx="11"/>
          </p:nvPr>
        </p:nvSpPr>
        <p:spPr/>
        <p:txBody>
          <a:bodyPr/>
          <a:lstStyle/>
          <a:p>
            <a:fld id="{344369E4-5DE7-46E5-874E-4FD437973785}" type="slidenum">
              <a:rPr lang="en-GB" smtClean="0"/>
              <a:pPr/>
              <a:t>12</a:t>
            </a:fld>
            <a:endParaRPr lang="en-GB" sz="1400" dirty="0"/>
          </a:p>
        </p:txBody>
      </p:sp>
      <p:sp>
        <p:nvSpPr>
          <p:cNvPr id="7" name="Footer Placeholder 6">
            <a:extLst>
              <a:ext uri="{FF2B5EF4-FFF2-40B4-BE49-F238E27FC236}">
                <a16:creationId xmlns:a16="http://schemas.microsoft.com/office/drawing/2014/main" id="{1F5A127F-D2C4-45CD-96C0-92ABB79A518D}"/>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823112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8E826-297B-4822-B078-B0A56A822CBF}"/>
              </a:ext>
            </a:extLst>
          </p:cNvPr>
          <p:cNvSpPr>
            <a:spLocks noGrp="1"/>
          </p:cNvSpPr>
          <p:nvPr>
            <p:ph type="title"/>
          </p:nvPr>
        </p:nvSpPr>
        <p:spPr/>
        <p:txBody>
          <a:bodyPr>
            <a:normAutofit fontScale="90000"/>
          </a:bodyPr>
          <a:lstStyle/>
          <a:p>
            <a:r>
              <a:rPr lang="en-GB" dirty="0"/>
              <a:t>Diphtheria: laboratory investigation</a:t>
            </a:r>
            <a:br>
              <a:rPr lang="en-GB" dirty="0"/>
            </a:br>
            <a:r>
              <a:rPr lang="en-GB" dirty="0"/>
              <a:t>PCR</a:t>
            </a:r>
            <a:br>
              <a:rPr lang="en-GB" dirty="0"/>
            </a:br>
            <a:endParaRPr lang="en-GB" dirty="0"/>
          </a:p>
        </p:txBody>
      </p:sp>
      <p:sp>
        <p:nvSpPr>
          <p:cNvPr id="5" name="Content Placeholder 5">
            <a:extLst>
              <a:ext uri="{FF2B5EF4-FFF2-40B4-BE49-F238E27FC236}">
                <a16:creationId xmlns:a16="http://schemas.microsoft.com/office/drawing/2014/main" id="{200F67A6-6638-44E7-85E7-034B86953570}"/>
              </a:ext>
            </a:extLst>
          </p:cNvPr>
          <p:cNvSpPr txBox="1">
            <a:spLocks/>
          </p:cNvSpPr>
          <p:nvPr/>
        </p:nvSpPr>
        <p:spPr>
          <a:xfrm>
            <a:off x="352885" y="1536788"/>
            <a:ext cx="11123857" cy="4593850"/>
          </a:xfrm>
          <a:prstGeom prst="rect">
            <a:avLst/>
          </a:prstGeom>
        </p:spPr>
        <p:txBody>
          <a:bodyPr/>
          <a:lst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600" dirty="0"/>
              <a:t>time to result: 3 to 4 hours after receipt of isolate</a:t>
            </a:r>
          </a:p>
          <a:p>
            <a:pPr>
              <a:lnSpc>
                <a:spcPct val="100000"/>
              </a:lnSpc>
            </a:pPr>
            <a:r>
              <a:rPr lang="en-GB" sz="2600" dirty="0"/>
              <a:t>high diagnostic sensitivity and specificity</a:t>
            </a:r>
          </a:p>
          <a:p>
            <a:pPr marL="0" indent="0">
              <a:lnSpc>
                <a:spcPct val="100000"/>
              </a:lnSpc>
              <a:buFont typeface="Arial" panose="020B0604020202020204" pitchFamily="34" charset="0"/>
              <a:buNone/>
            </a:pPr>
            <a:endParaRPr lang="en-GB" sz="1100" dirty="0"/>
          </a:p>
          <a:p>
            <a:pPr marL="0" indent="0">
              <a:lnSpc>
                <a:spcPct val="100000"/>
              </a:lnSpc>
              <a:spcAft>
                <a:spcPts val="600"/>
              </a:spcAft>
              <a:buFont typeface="Arial" panose="020B0604020202020204" pitchFamily="34" charset="0"/>
              <a:buNone/>
            </a:pPr>
            <a:r>
              <a:rPr lang="en-GB" sz="2600" dirty="0"/>
              <a:t>Limitations:</a:t>
            </a:r>
          </a:p>
          <a:p>
            <a:pPr>
              <a:lnSpc>
                <a:spcPct val="100000"/>
              </a:lnSpc>
              <a:spcAft>
                <a:spcPts val="600"/>
              </a:spcAft>
            </a:pPr>
            <a:r>
              <a:rPr lang="en-GB" sz="2600" dirty="0"/>
              <a:t>inability to distinguish between C. </a:t>
            </a:r>
            <a:r>
              <a:rPr lang="en-GB" sz="2600" dirty="0" err="1"/>
              <a:t>ulcerans</a:t>
            </a:r>
            <a:r>
              <a:rPr lang="en-GB" sz="2600" dirty="0"/>
              <a:t> and C. pseudotuberculosis </a:t>
            </a:r>
          </a:p>
          <a:p>
            <a:pPr>
              <a:lnSpc>
                <a:spcPct val="100000"/>
              </a:lnSpc>
              <a:spcAft>
                <a:spcPts val="600"/>
              </a:spcAft>
            </a:pPr>
            <a:r>
              <a:rPr lang="en-GB" sz="2600" dirty="0"/>
              <a:t>presence of toxin gene may not always predict toxin expression </a:t>
            </a:r>
          </a:p>
          <a:p>
            <a:pPr>
              <a:lnSpc>
                <a:spcPct val="100000"/>
              </a:lnSpc>
            </a:pPr>
            <a:r>
              <a:rPr lang="en-GB" sz="2600" dirty="0"/>
              <a:t>therefore, confirmation of expression of diphtheria toxin in qPCR tox gene positive isolates is </a:t>
            </a:r>
            <a:r>
              <a:rPr lang="en-GB" sz="2600" dirty="0">
                <a:solidFill>
                  <a:srgbClr val="FF0000"/>
                </a:solidFill>
              </a:rPr>
              <a:t>always</a:t>
            </a:r>
            <a:r>
              <a:rPr lang="en-GB" sz="2600" dirty="0"/>
              <a:t> determined using the phenotypic </a:t>
            </a:r>
            <a:r>
              <a:rPr lang="en-GB" sz="2600" err="1"/>
              <a:t>Elek</a:t>
            </a:r>
            <a:r>
              <a:rPr lang="en-GB" sz="2600"/>
              <a:t> test</a:t>
            </a:r>
            <a:endParaRPr lang="en-GB" sz="2600" dirty="0"/>
          </a:p>
        </p:txBody>
      </p:sp>
      <p:sp>
        <p:nvSpPr>
          <p:cNvPr id="6" name="Slide Number Placeholder 5">
            <a:extLst>
              <a:ext uri="{FF2B5EF4-FFF2-40B4-BE49-F238E27FC236}">
                <a16:creationId xmlns:a16="http://schemas.microsoft.com/office/drawing/2014/main" id="{BFE33CB2-9031-4D97-9113-D0CACDE1D8F7}"/>
              </a:ext>
            </a:extLst>
          </p:cNvPr>
          <p:cNvSpPr>
            <a:spLocks noGrp="1"/>
          </p:cNvSpPr>
          <p:nvPr>
            <p:ph type="sldNum" sz="quarter" idx="11"/>
          </p:nvPr>
        </p:nvSpPr>
        <p:spPr/>
        <p:txBody>
          <a:bodyPr/>
          <a:lstStyle/>
          <a:p>
            <a:fld id="{344369E4-5DE7-46E5-874E-4FD437973785}" type="slidenum">
              <a:rPr lang="en-GB" smtClean="0"/>
              <a:pPr/>
              <a:t>13</a:t>
            </a:fld>
            <a:endParaRPr lang="en-GB" sz="1400" dirty="0"/>
          </a:p>
        </p:txBody>
      </p:sp>
      <p:sp>
        <p:nvSpPr>
          <p:cNvPr id="7" name="Footer Placeholder 6">
            <a:extLst>
              <a:ext uri="{FF2B5EF4-FFF2-40B4-BE49-F238E27FC236}">
                <a16:creationId xmlns:a16="http://schemas.microsoft.com/office/drawing/2014/main" id="{B26FEA45-6458-4D2D-ACBC-072854F59E1C}"/>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3120115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0004D7B-A1FB-423E-AD64-BAF60F27A501}"/>
              </a:ext>
            </a:extLst>
          </p:cNvPr>
          <p:cNvSpPr>
            <a:spLocks noGrp="1"/>
          </p:cNvSpPr>
          <p:nvPr>
            <p:ph type="title"/>
          </p:nvPr>
        </p:nvSpPr>
        <p:spPr>
          <a:xfrm>
            <a:off x="311156" y="150409"/>
            <a:ext cx="7279275" cy="972607"/>
          </a:xfrm>
        </p:spPr>
        <p:txBody>
          <a:bodyPr>
            <a:normAutofit fontScale="90000"/>
          </a:bodyPr>
          <a:lstStyle/>
          <a:p>
            <a:r>
              <a:rPr kumimoji="0" lang="en-GB" sz="38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Diphtheria: laboratory investigation</a:t>
            </a:r>
            <a:br>
              <a:rPr kumimoji="0" lang="en-GB" sz="38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br>
            <a:r>
              <a:rPr kumimoji="0" lang="en-GB" sz="3800" b="0" i="0" u="none" strike="noStrike" kern="1200" cap="none" spc="0" normalizeH="0" baseline="0" noProof="0" dirty="0" err="1">
                <a:ln>
                  <a:noFill/>
                </a:ln>
                <a:effectLst/>
                <a:uLnTx/>
                <a:uFillTx/>
                <a:latin typeface="Arial" panose="020B0604020202020204" pitchFamily="34" charset="0"/>
                <a:ea typeface="+mj-ea"/>
                <a:cs typeface="Arial" panose="020B0604020202020204" pitchFamily="34" charset="0"/>
              </a:rPr>
              <a:t>Elek</a:t>
            </a:r>
            <a:r>
              <a:rPr kumimoji="0" lang="en-GB" sz="3800" b="0"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 test</a:t>
            </a:r>
            <a:br>
              <a:rPr kumimoji="0" lang="en-GB" sz="3800" b="0" i="0" u="none" strike="noStrike" kern="1200" cap="none" spc="0" normalizeH="0" baseline="0" noProof="0" dirty="0">
                <a:ln>
                  <a:noFill/>
                </a:ln>
                <a:solidFill>
                  <a:srgbClr val="007C91"/>
                </a:solidFill>
                <a:effectLst/>
                <a:uLnTx/>
                <a:uFillTx/>
                <a:latin typeface="Arial" panose="020B0604020202020204" pitchFamily="34" charset="0"/>
                <a:ea typeface="+mj-ea"/>
                <a:cs typeface="Arial" panose="020B0604020202020204" pitchFamily="34" charset="0"/>
              </a:rPr>
            </a:br>
            <a:endParaRPr lang="en-GB" dirty="0"/>
          </a:p>
        </p:txBody>
      </p:sp>
      <p:sp>
        <p:nvSpPr>
          <p:cNvPr id="5" name="Content Placeholder 4">
            <a:extLst>
              <a:ext uri="{FF2B5EF4-FFF2-40B4-BE49-F238E27FC236}">
                <a16:creationId xmlns:a16="http://schemas.microsoft.com/office/drawing/2014/main" id="{41EBD339-DAD0-4ED6-A18B-08D4EBF0B621}"/>
              </a:ext>
            </a:extLst>
          </p:cNvPr>
          <p:cNvSpPr>
            <a:spLocks noGrp="1"/>
          </p:cNvSpPr>
          <p:nvPr>
            <p:ph idx="1"/>
          </p:nvPr>
        </p:nvSpPr>
        <p:spPr>
          <a:xfrm>
            <a:off x="379562" y="1604530"/>
            <a:ext cx="10740566" cy="4484216"/>
          </a:xfrm>
        </p:spPr>
        <p:txBody>
          <a:bodyPr>
            <a:normAutofit lnSpcReduction="10000"/>
          </a:bodyPr>
          <a:lstStyle/>
          <a:p>
            <a:pPr marL="0" indent="0">
              <a:buNone/>
            </a:pPr>
            <a:r>
              <a:rPr lang="en-GB" dirty="0"/>
              <a:t>Conventional </a:t>
            </a:r>
            <a:r>
              <a:rPr lang="en-GB" dirty="0" err="1"/>
              <a:t>Elek</a:t>
            </a:r>
            <a:r>
              <a:rPr lang="en-GB" dirty="0"/>
              <a:t> test</a:t>
            </a:r>
          </a:p>
          <a:p>
            <a:pPr marL="363538" indent="-363538"/>
            <a:r>
              <a:rPr lang="en-GB" dirty="0"/>
              <a:t>large standard petri dish size (9 cm)</a:t>
            </a:r>
          </a:p>
          <a:p>
            <a:pPr marL="363538" indent="-363538"/>
            <a:r>
              <a:rPr lang="en-GB" dirty="0"/>
              <a:t>time to result 48 hours</a:t>
            </a:r>
          </a:p>
          <a:p>
            <a:pPr marL="363538" indent="-363538"/>
            <a:r>
              <a:rPr lang="en-GB" dirty="0"/>
              <a:t>nonspecific lines of precipitation</a:t>
            </a:r>
          </a:p>
          <a:p>
            <a:endParaRPr lang="en-GB" dirty="0"/>
          </a:p>
          <a:p>
            <a:pPr marL="0" indent="0">
              <a:buNone/>
            </a:pPr>
            <a:r>
              <a:rPr lang="en-GB" dirty="0"/>
              <a:t>‘Modified’ </a:t>
            </a:r>
            <a:r>
              <a:rPr lang="en-GB" dirty="0" err="1"/>
              <a:t>Elek</a:t>
            </a:r>
            <a:r>
              <a:rPr lang="en-GB" dirty="0"/>
              <a:t> test</a:t>
            </a:r>
          </a:p>
          <a:p>
            <a:pPr marL="363538" indent="-363538"/>
            <a:r>
              <a:rPr lang="en-GB" dirty="0"/>
              <a:t>small petri dish (4.5 cm)</a:t>
            </a:r>
          </a:p>
          <a:p>
            <a:pPr marL="363538" indent="-363538"/>
            <a:r>
              <a:rPr lang="en-GB" dirty="0"/>
              <a:t>reduced amounts of anti-toxin used</a:t>
            </a:r>
          </a:p>
          <a:p>
            <a:pPr marL="363538" indent="-363538"/>
            <a:r>
              <a:rPr lang="en-GB" dirty="0"/>
              <a:t>time to result 24 hours (usually) </a:t>
            </a:r>
          </a:p>
          <a:p>
            <a:pPr marL="363538" indent="-363538"/>
            <a:r>
              <a:rPr lang="en-GB" dirty="0"/>
              <a:t>easier to read</a:t>
            </a:r>
          </a:p>
        </p:txBody>
      </p:sp>
      <p:sp>
        <p:nvSpPr>
          <p:cNvPr id="9" name="Title 1">
            <a:extLst>
              <a:ext uri="{FF2B5EF4-FFF2-40B4-BE49-F238E27FC236}">
                <a16:creationId xmlns:a16="http://schemas.microsoft.com/office/drawing/2014/main" id="{D3B84B86-A088-4B14-A679-1DA978F65BBF}"/>
              </a:ext>
            </a:extLst>
          </p:cNvPr>
          <p:cNvSpPr txBox="1">
            <a:spLocks/>
          </p:cNvSpPr>
          <p:nvPr/>
        </p:nvSpPr>
        <p:spPr>
          <a:xfrm>
            <a:off x="660403" y="1927570"/>
            <a:ext cx="10080172" cy="119861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800" kern="1200">
                <a:solidFill>
                  <a:srgbClr val="007C9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800" b="0" i="0" u="none" strike="noStrike" kern="1200" cap="none" spc="0" normalizeH="0" baseline="0" noProof="0" dirty="0">
              <a:ln>
                <a:noFill/>
              </a:ln>
              <a:solidFill>
                <a:srgbClr val="007C91"/>
              </a:solidFill>
              <a:effectLst/>
              <a:uLnTx/>
              <a:uFillTx/>
              <a:latin typeface="Arial" panose="020B0604020202020204" pitchFamily="34" charset="0"/>
              <a:ea typeface="+mj-ea"/>
              <a:cs typeface="Arial" panose="020B0604020202020204" pitchFamily="34" charset="0"/>
            </a:endParaRPr>
          </a:p>
        </p:txBody>
      </p:sp>
      <p:pic>
        <p:nvPicPr>
          <p:cNvPr id="2" name="Picture 1">
            <a:extLst>
              <a:ext uri="{FF2B5EF4-FFF2-40B4-BE49-F238E27FC236}">
                <a16:creationId xmlns:a16="http://schemas.microsoft.com/office/drawing/2014/main" id="{6FE54260-DFBC-415C-803D-D7CF506ED7F5}"/>
              </a:ext>
            </a:extLst>
          </p:cNvPr>
          <p:cNvPicPr>
            <a:picLocks noChangeAspect="1"/>
          </p:cNvPicPr>
          <p:nvPr/>
        </p:nvPicPr>
        <p:blipFill>
          <a:blip r:embed="rId2"/>
          <a:stretch>
            <a:fillRect/>
          </a:stretch>
        </p:blipFill>
        <p:spPr>
          <a:xfrm>
            <a:off x="7518470" y="1105319"/>
            <a:ext cx="2469589" cy="2469589"/>
          </a:xfrm>
          <a:prstGeom prst="rect">
            <a:avLst/>
          </a:prstGeom>
        </p:spPr>
      </p:pic>
      <p:pic>
        <p:nvPicPr>
          <p:cNvPr id="3" name="Picture 2">
            <a:extLst>
              <a:ext uri="{FF2B5EF4-FFF2-40B4-BE49-F238E27FC236}">
                <a16:creationId xmlns:a16="http://schemas.microsoft.com/office/drawing/2014/main" id="{C32A739D-8C9C-40B2-883B-08D8F1F21498}"/>
              </a:ext>
            </a:extLst>
          </p:cNvPr>
          <p:cNvPicPr>
            <a:picLocks noChangeAspect="1"/>
          </p:cNvPicPr>
          <p:nvPr/>
        </p:nvPicPr>
        <p:blipFill>
          <a:blip r:embed="rId3"/>
          <a:stretch>
            <a:fillRect/>
          </a:stretch>
        </p:blipFill>
        <p:spPr>
          <a:xfrm>
            <a:off x="7590431" y="4021748"/>
            <a:ext cx="2276475" cy="2190750"/>
          </a:xfrm>
          <a:prstGeom prst="rect">
            <a:avLst/>
          </a:prstGeom>
        </p:spPr>
      </p:pic>
      <p:sp>
        <p:nvSpPr>
          <p:cNvPr id="8" name="Slide Number Placeholder 7">
            <a:extLst>
              <a:ext uri="{FF2B5EF4-FFF2-40B4-BE49-F238E27FC236}">
                <a16:creationId xmlns:a16="http://schemas.microsoft.com/office/drawing/2014/main" id="{19750204-3474-41DF-B852-2E2E90C2F2EC}"/>
              </a:ext>
            </a:extLst>
          </p:cNvPr>
          <p:cNvSpPr>
            <a:spLocks noGrp="1"/>
          </p:cNvSpPr>
          <p:nvPr>
            <p:ph type="sldNum" sz="quarter" idx="11"/>
          </p:nvPr>
        </p:nvSpPr>
        <p:spPr/>
        <p:txBody>
          <a:bodyPr/>
          <a:lstStyle/>
          <a:p>
            <a:fld id="{344369E4-5DE7-46E5-874E-4FD437973785}" type="slidenum">
              <a:rPr lang="en-GB" smtClean="0"/>
              <a:pPr/>
              <a:t>14</a:t>
            </a:fld>
            <a:endParaRPr lang="en-GB" sz="1400" dirty="0"/>
          </a:p>
        </p:txBody>
      </p:sp>
      <p:sp>
        <p:nvSpPr>
          <p:cNvPr id="10" name="Footer Placeholder 9">
            <a:extLst>
              <a:ext uri="{FF2B5EF4-FFF2-40B4-BE49-F238E27FC236}">
                <a16:creationId xmlns:a16="http://schemas.microsoft.com/office/drawing/2014/main" id="{DAE0406F-D2C7-4FEC-92EF-0B8B94EB4D2C}"/>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327037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9">
            <a:extLst>
              <a:ext uri="{FF2B5EF4-FFF2-40B4-BE49-F238E27FC236}">
                <a16:creationId xmlns:a16="http://schemas.microsoft.com/office/drawing/2014/main" id="{B96FB972-0039-45C2-8BFC-0324DD3C5A63}"/>
              </a:ext>
            </a:extLst>
          </p:cNvPr>
          <p:cNvSpPr>
            <a:spLocks noGrp="1" noChangeArrowheads="1"/>
          </p:cNvSpPr>
          <p:nvPr>
            <p:ph type="title"/>
          </p:nvPr>
        </p:nvSpPr>
        <p:spPr>
          <a:xfrm>
            <a:off x="278251" y="400807"/>
            <a:ext cx="4439221" cy="719035"/>
          </a:xfrm>
          <a:noFill/>
        </p:spPr>
        <p:txBody>
          <a:bodyPr/>
          <a:lstStyle/>
          <a:p>
            <a:pPr eaLnBrk="1" hangingPunct="1"/>
            <a:r>
              <a:rPr lang="en-GB" altLang="en-US" dirty="0"/>
              <a:t>Modified </a:t>
            </a:r>
            <a:r>
              <a:rPr lang="en-GB" altLang="en-US" dirty="0" err="1"/>
              <a:t>Elek</a:t>
            </a:r>
            <a:r>
              <a:rPr lang="en-GB" altLang="en-US" dirty="0"/>
              <a:t> Test</a:t>
            </a:r>
          </a:p>
        </p:txBody>
      </p:sp>
      <p:pic>
        <p:nvPicPr>
          <p:cNvPr id="6" name="Picture 5">
            <a:extLst>
              <a:ext uri="{FF2B5EF4-FFF2-40B4-BE49-F238E27FC236}">
                <a16:creationId xmlns:a16="http://schemas.microsoft.com/office/drawing/2014/main" id="{EEE26196-832E-499F-9A93-8B0FF4E527AE}"/>
              </a:ext>
            </a:extLst>
          </p:cNvPr>
          <p:cNvPicPr>
            <a:picLocks noChangeAspect="1"/>
          </p:cNvPicPr>
          <p:nvPr/>
        </p:nvPicPr>
        <p:blipFill>
          <a:blip r:embed="rId2"/>
          <a:stretch>
            <a:fillRect/>
          </a:stretch>
        </p:blipFill>
        <p:spPr>
          <a:xfrm>
            <a:off x="4042759" y="2146199"/>
            <a:ext cx="4314825" cy="3514725"/>
          </a:xfrm>
          <a:prstGeom prst="rect">
            <a:avLst/>
          </a:prstGeom>
        </p:spPr>
      </p:pic>
      <p:sp>
        <p:nvSpPr>
          <p:cNvPr id="7" name="TextBox 6">
            <a:extLst>
              <a:ext uri="{FF2B5EF4-FFF2-40B4-BE49-F238E27FC236}">
                <a16:creationId xmlns:a16="http://schemas.microsoft.com/office/drawing/2014/main" id="{97BED67A-7466-4F8A-BC52-C2F698DCCACD}"/>
              </a:ext>
            </a:extLst>
          </p:cNvPr>
          <p:cNvSpPr txBox="1"/>
          <p:nvPr/>
        </p:nvSpPr>
        <p:spPr>
          <a:xfrm>
            <a:off x="824154" y="3318700"/>
            <a:ext cx="37201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C. </a:t>
            </a:r>
            <a:r>
              <a:rPr kumimoji="0" lang="en-GB" sz="2000" b="1"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diphtheriae</a:t>
            </a:r>
            <a:r>
              <a:rPr kumimoji="0" lang="en-GB" sz="2000" b="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toxin negative</a:t>
            </a:r>
          </a:p>
        </p:txBody>
      </p:sp>
      <p:sp>
        <p:nvSpPr>
          <p:cNvPr id="11" name="TextBox 10">
            <a:extLst>
              <a:ext uri="{FF2B5EF4-FFF2-40B4-BE49-F238E27FC236}">
                <a16:creationId xmlns:a16="http://schemas.microsoft.com/office/drawing/2014/main" id="{13CED056-1927-4236-AE35-CC8B8A00976C}"/>
              </a:ext>
            </a:extLst>
          </p:cNvPr>
          <p:cNvSpPr txBox="1"/>
          <p:nvPr/>
        </p:nvSpPr>
        <p:spPr>
          <a:xfrm>
            <a:off x="7497153" y="5803065"/>
            <a:ext cx="37201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C. </a:t>
            </a:r>
            <a:r>
              <a:rPr kumimoji="0" lang="en-GB" sz="2000" b="1"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diphtheriae</a:t>
            </a:r>
            <a:r>
              <a:rPr kumimoji="0" lang="en-GB" sz="2000" b="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strong</a:t>
            </a:r>
            <a:r>
              <a:rPr kumimoji="0" lang="en-GB" sz="2000" b="1" i="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positive</a:t>
            </a:r>
          </a:p>
        </p:txBody>
      </p:sp>
      <p:sp>
        <p:nvSpPr>
          <p:cNvPr id="12" name="TextBox 11">
            <a:extLst>
              <a:ext uri="{FF2B5EF4-FFF2-40B4-BE49-F238E27FC236}">
                <a16:creationId xmlns:a16="http://schemas.microsoft.com/office/drawing/2014/main" id="{F9AA0419-AD64-4C59-B729-F795FA6F1E82}"/>
              </a:ext>
            </a:extLst>
          </p:cNvPr>
          <p:cNvSpPr txBox="1"/>
          <p:nvPr/>
        </p:nvSpPr>
        <p:spPr>
          <a:xfrm>
            <a:off x="6779522" y="1589879"/>
            <a:ext cx="37201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C. </a:t>
            </a:r>
            <a:r>
              <a:rPr kumimoji="0" lang="en-GB" sz="2000" b="1"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diphtheriae</a:t>
            </a:r>
            <a:r>
              <a:rPr kumimoji="0" lang="en-GB" sz="2000" b="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strong</a:t>
            </a:r>
            <a:r>
              <a:rPr kumimoji="0" lang="en-GB" sz="2000" b="1" i="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positive</a:t>
            </a:r>
          </a:p>
        </p:txBody>
      </p:sp>
      <p:sp>
        <p:nvSpPr>
          <p:cNvPr id="13" name="TextBox 12">
            <a:extLst>
              <a:ext uri="{FF2B5EF4-FFF2-40B4-BE49-F238E27FC236}">
                <a16:creationId xmlns:a16="http://schemas.microsoft.com/office/drawing/2014/main" id="{C3AB9EB6-A859-4086-9D31-9B8C2B9B799F}"/>
              </a:ext>
            </a:extLst>
          </p:cNvPr>
          <p:cNvSpPr txBox="1"/>
          <p:nvPr/>
        </p:nvSpPr>
        <p:spPr>
          <a:xfrm>
            <a:off x="8471825" y="3362550"/>
            <a:ext cx="37201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C. </a:t>
            </a:r>
            <a:r>
              <a:rPr kumimoji="0" lang="en-GB" sz="2000" b="1"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diphtheriae</a:t>
            </a:r>
            <a:r>
              <a:rPr kumimoji="0" lang="en-GB" sz="2000" b="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weak</a:t>
            </a:r>
            <a:r>
              <a:rPr kumimoji="0" lang="en-GB" sz="2000" b="1" i="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positive</a:t>
            </a:r>
          </a:p>
        </p:txBody>
      </p:sp>
      <p:sp>
        <p:nvSpPr>
          <p:cNvPr id="14" name="TextBox 13">
            <a:extLst>
              <a:ext uri="{FF2B5EF4-FFF2-40B4-BE49-F238E27FC236}">
                <a16:creationId xmlns:a16="http://schemas.microsoft.com/office/drawing/2014/main" id="{580A34A6-719B-43C5-989C-67FCED09411B}"/>
              </a:ext>
            </a:extLst>
          </p:cNvPr>
          <p:cNvSpPr txBox="1"/>
          <p:nvPr/>
        </p:nvSpPr>
        <p:spPr>
          <a:xfrm>
            <a:off x="4386826" y="1322270"/>
            <a:ext cx="6760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TEST</a:t>
            </a:r>
          </a:p>
        </p:txBody>
      </p:sp>
      <p:sp>
        <p:nvSpPr>
          <p:cNvPr id="15" name="TextBox 14">
            <a:extLst>
              <a:ext uri="{FF2B5EF4-FFF2-40B4-BE49-F238E27FC236}">
                <a16:creationId xmlns:a16="http://schemas.microsoft.com/office/drawing/2014/main" id="{87E3CEF1-44E4-4197-90CC-CBA16A9E9706}"/>
              </a:ext>
            </a:extLst>
          </p:cNvPr>
          <p:cNvSpPr txBox="1"/>
          <p:nvPr/>
        </p:nvSpPr>
        <p:spPr>
          <a:xfrm>
            <a:off x="3553449" y="6001338"/>
            <a:ext cx="67408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TEST</a:t>
            </a:r>
          </a:p>
        </p:txBody>
      </p:sp>
      <p:sp>
        <p:nvSpPr>
          <p:cNvPr id="16" name="Arrow: Right 15">
            <a:extLst>
              <a:ext uri="{FF2B5EF4-FFF2-40B4-BE49-F238E27FC236}">
                <a16:creationId xmlns:a16="http://schemas.microsoft.com/office/drawing/2014/main" id="{F1CC7DCF-D17B-45C5-B237-E5B4A5220856}"/>
              </a:ext>
            </a:extLst>
          </p:cNvPr>
          <p:cNvSpPr/>
          <p:nvPr/>
        </p:nvSpPr>
        <p:spPr>
          <a:xfrm rot="3157075">
            <a:off x="4693589" y="2148736"/>
            <a:ext cx="1455153" cy="2777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Arrow: Right 16">
            <a:extLst>
              <a:ext uri="{FF2B5EF4-FFF2-40B4-BE49-F238E27FC236}">
                <a16:creationId xmlns:a16="http://schemas.microsoft.com/office/drawing/2014/main" id="{61FC201C-51D3-470F-A219-FB23170C6E06}"/>
              </a:ext>
            </a:extLst>
          </p:cNvPr>
          <p:cNvSpPr/>
          <p:nvPr/>
        </p:nvSpPr>
        <p:spPr>
          <a:xfrm rot="19050534">
            <a:off x="3658048" y="4947067"/>
            <a:ext cx="2614794" cy="2511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CD0CDAF5-C49A-4E54-9D73-87D542940FF7}"/>
              </a:ext>
            </a:extLst>
          </p:cNvPr>
          <p:cNvSpPr txBox="1"/>
          <p:nvPr/>
        </p:nvSpPr>
        <p:spPr>
          <a:xfrm>
            <a:off x="331451" y="1502828"/>
            <a:ext cx="3508368" cy="1631216"/>
          </a:xfrm>
          <a:prstGeom prst="rect">
            <a:avLst/>
          </a:prstGeom>
          <a:noFill/>
          <a:ln w="25400">
            <a:solidFill>
              <a:schemeClr val="accent1">
                <a:shade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TEST strain = positive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Immunoprecipitation line forms where diphtheria anti-toxin from disc meets diphtheria toxin from organism  </a:t>
            </a:r>
          </a:p>
        </p:txBody>
      </p:sp>
      <p:sp>
        <p:nvSpPr>
          <p:cNvPr id="3" name="Slide Number Placeholder 2">
            <a:extLst>
              <a:ext uri="{FF2B5EF4-FFF2-40B4-BE49-F238E27FC236}">
                <a16:creationId xmlns:a16="http://schemas.microsoft.com/office/drawing/2014/main" id="{7DCD3545-D558-492D-B64D-8D613DE236DA}"/>
              </a:ext>
            </a:extLst>
          </p:cNvPr>
          <p:cNvSpPr>
            <a:spLocks noGrp="1"/>
          </p:cNvSpPr>
          <p:nvPr>
            <p:ph type="sldNum" sz="quarter" idx="11"/>
          </p:nvPr>
        </p:nvSpPr>
        <p:spPr/>
        <p:txBody>
          <a:bodyPr/>
          <a:lstStyle/>
          <a:p>
            <a:fld id="{344369E4-5DE7-46E5-874E-4FD437973785}" type="slidenum">
              <a:rPr lang="en-GB" smtClean="0"/>
              <a:pPr/>
              <a:t>15</a:t>
            </a:fld>
            <a:endParaRPr lang="en-GB" sz="1400" dirty="0"/>
          </a:p>
        </p:txBody>
      </p:sp>
      <p:sp>
        <p:nvSpPr>
          <p:cNvPr id="4" name="Footer Placeholder 3">
            <a:extLst>
              <a:ext uri="{FF2B5EF4-FFF2-40B4-BE49-F238E27FC236}">
                <a16:creationId xmlns:a16="http://schemas.microsoft.com/office/drawing/2014/main" id="{80E54196-EE4C-4519-946B-0A075C8BD479}"/>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33750995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B2CAF-F0A6-470E-9792-FB1EA34B28E0}"/>
              </a:ext>
            </a:extLst>
          </p:cNvPr>
          <p:cNvSpPr>
            <a:spLocks noGrp="1"/>
          </p:cNvSpPr>
          <p:nvPr>
            <p:ph type="title"/>
          </p:nvPr>
        </p:nvSpPr>
        <p:spPr>
          <a:xfrm>
            <a:off x="330206" y="387237"/>
            <a:ext cx="10185394" cy="662248"/>
          </a:xfrm>
        </p:spPr>
        <p:txBody>
          <a:bodyPr>
            <a:normAutofit fontScale="90000"/>
          </a:bodyPr>
          <a:lstStyle/>
          <a:p>
            <a:r>
              <a:rPr lang="en-GB" dirty="0"/>
              <a:t>Non-toxigenic toxin-gene bearing bacteria (NTTB)</a:t>
            </a:r>
          </a:p>
        </p:txBody>
      </p:sp>
      <p:sp>
        <p:nvSpPr>
          <p:cNvPr id="3" name="Content Placeholder 2">
            <a:extLst>
              <a:ext uri="{FF2B5EF4-FFF2-40B4-BE49-F238E27FC236}">
                <a16:creationId xmlns:a16="http://schemas.microsoft.com/office/drawing/2014/main" id="{12B8A7A4-D4C5-4472-920B-67EC7F5A71B8}"/>
              </a:ext>
            </a:extLst>
          </p:cNvPr>
          <p:cNvSpPr>
            <a:spLocks noGrp="1"/>
          </p:cNvSpPr>
          <p:nvPr>
            <p:ph idx="1"/>
          </p:nvPr>
        </p:nvSpPr>
        <p:spPr>
          <a:xfrm>
            <a:off x="330205" y="1598179"/>
            <a:ext cx="11123857" cy="4351338"/>
          </a:xfrm>
        </p:spPr>
        <p:txBody>
          <a:bodyPr>
            <a:noAutofit/>
          </a:bodyPr>
          <a:lstStyle/>
          <a:p>
            <a:pPr marL="363538" indent="-363538">
              <a:lnSpc>
                <a:spcPct val="100000"/>
              </a:lnSpc>
            </a:pPr>
            <a:r>
              <a:rPr lang="en-GB" sz="2200" dirty="0"/>
              <a:t>qPCR tox gene positive; </a:t>
            </a:r>
            <a:r>
              <a:rPr lang="en-GB" sz="2200" dirty="0" err="1"/>
              <a:t>Elek</a:t>
            </a:r>
            <a:r>
              <a:rPr lang="en-GB" sz="2200" dirty="0"/>
              <a:t> negative</a:t>
            </a:r>
          </a:p>
          <a:p>
            <a:pPr marL="363538" indent="-363538">
              <a:lnSpc>
                <a:spcPct val="100000"/>
              </a:lnSpc>
            </a:pPr>
            <a:r>
              <a:rPr lang="en-GB" sz="2200" dirty="0"/>
              <a:t>most have mutations in coding region of diphtheria toxin gene</a:t>
            </a:r>
          </a:p>
          <a:p>
            <a:pPr marL="363538" indent="-363538">
              <a:lnSpc>
                <a:spcPct val="100000"/>
              </a:lnSpc>
            </a:pPr>
            <a:r>
              <a:rPr lang="en-GB" sz="2200" dirty="0"/>
              <a:t>do not express diphtheria toxin</a:t>
            </a:r>
          </a:p>
          <a:p>
            <a:pPr marL="363538" indent="-363538">
              <a:lnSpc>
                <a:spcPct val="100000"/>
              </a:lnSpc>
            </a:pPr>
            <a:r>
              <a:rPr lang="en-GB" sz="2200" dirty="0"/>
              <a:t>in UK sporadic cases from London and Manchester </a:t>
            </a:r>
          </a:p>
          <a:p>
            <a:pPr marL="363538" indent="-363538">
              <a:lnSpc>
                <a:spcPct val="100000"/>
              </a:lnSpc>
            </a:pPr>
            <a:r>
              <a:rPr lang="en-GB" sz="2200" dirty="0"/>
              <a:t>cluster in hospital setting (skin clinic in a London hospital) 2014</a:t>
            </a:r>
          </a:p>
          <a:p>
            <a:pPr marL="363538" indent="-363538">
              <a:lnSpc>
                <a:spcPct val="100000"/>
              </a:lnSpc>
            </a:pPr>
            <a:r>
              <a:rPr lang="en-GB" sz="2200" dirty="0"/>
              <a:t>investigation of a cluster with transmission of NTTB over a 7-year period reassures us there is no evidence of reversion to diphtheria toxin expression</a:t>
            </a:r>
          </a:p>
          <a:p>
            <a:pPr marL="363538" indent="-363538">
              <a:lnSpc>
                <a:spcPct val="100000"/>
              </a:lnSpc>
            </a:pPr>
            <a:r>
              <a:rPr lang="en-GB" sz="2200" dirty="0"/>
              <a:t>now considered highly unlikely NTTB will gain the ability to become toxigenic</a:t>
            </a:r>
          </a:p>
          <a:p>
            <a:pPr marL="363538" indent="-363538">
              <a:lnSpc>
                <a:spcPct val="100000"/>
              </a:lnSpc>
            </a:pPr>
            <a:r>
              <a:rPr lang="en-GB" sz="2200" dirty="0">
                <a:solidFill>
                  <a:srgbClr val="FF0000"/>
                </a:solidFill>
              </a:rPr>
              <a:t>no public health action is now required for individuals with non-toxigenic strains or NTTB C. diphtheriae or C. </a:t>
            </a:r>
            <a:r>
              <a:rPr lang="en-GB" sz="2200" dirty="0" err="1">
                <a:solidFill>
                  <a:srgbClr val="FF0000"/>
                </a:solidFill>
              </a:rPr>
              <a:t>ulcerans</a:t>
            </a:r>
            <a:endParaRPr lang="en-GB" sz="2200" dirty="0">
              <a:solidFill>
                <a:srgbClr val="FF0000"/>
              </a:solidFill>
            </a:endParaRPr>
          </a:p>
        </p:txBody>
      </p:sp>
      <p:sp>
        <p:nvSpPr>
          <p:cNvPr id="6" name="Slide Number Placeholder 5">
            <a:extLst>
              <a:ext uri="{FF2B5EF4-FFF2-40B4-BE49-F238E27FC236}">
                <a16:creationId xmlns:a16="http://schemas.microsoft.com/office/drawing/2014/main" id="{01CC9AFF-B478-4C8E-A250-E712BB1ED8D7}"/>
              </a:ext>
            </a:extLst>
          </p:cNvPr>
          <p:cNvSpPr>
            <a:spLocks noGrp="1"/>
          </p:cNvSpPr>
          <p:nvPr>
            <p:ph type="sldNum" sz="quarter" idx="11"/>
          </p:nvPr>
        </p:nvSpPr>
        <p:spPr/>
        <p:txBody>
          <a:bodyPr/>
          <a:lstStyle/>
          <a:p>
            <a:fld id="{344369E4-5DE7-46E5-874E-4FD437973785}" type="slidenum">
              <a:rPr lang="en-GB" smtClean="0"/>
              <a:pPr/>
              <a:t>16</a:t>
            </a:fld>
            <a:endParaRPr lang="en-GB" sz="1400" dirty="0"/>
          </a:p>
        </p:txBody>
      </p:sp>
      <p:sp>
        <p:nvSpPr>
          <p:cNvPr id="7" name="Footer Placeholder 6">
            <a:extLst>
              <a:ext uri="{FF2B5EF4-FFF2-40B4-BE49-F238E27FC236}">
                <a16:creationId xmlns:a16="http://schemas.microsoft.com/office/drawing/2014/main" id="{ED1D2BA8-040C-48EC-A362-222C33AB1F0A}"/>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1813273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52E06-8639-4D78-9890-95183C2E9FE0}"/>
              </a:ext>
            </a:extLst>
          </p:cNvPr>
          <p:cNvSpPr>
            <a:spLocks noGrp="1"/>
          </p:cNvSpPr>
          <p:nvPr>
            <p:ph type="title"/>
          </p:nvPr>
        </p:nvSpPr>
        <p:spPr>
          <a:xfrm>
            <a:off x="330206" y="324890"/>
            <a:ext cx="6538185" cy="724593"/>
          </a:xfrm>
        </p:spPr>
        <p:txBody>
          <a:bodyPr/>
          <a:lstStyle/>
          <a:p>
            <a:r>
              <a:rPr lang="en-GB" dirty="0"/>
              <a:t>Diphtheria laboratory service</a:t>
            </a:r>
          </a:p>
        </p:txBody>
      </p:sp>
      <p:sp>
        <p:nvSpPr>
          <p:cNvPr id="3" name="Content Placeholder 2">
            <a:extLst>
              <a:ext uri="{FF2B5EF4-FFF2-40B4-BE49-F238E27FC236}">
                <a16:creationId xmlns:a16="http://schemas.microsoft.com/office/drawing/2014/main" id="{CF47C851-0553-4B1D-B73A-2D406BADBE94}"/>
              </a:ext>
            </a:extLst>
          </p:cNvPr>
          <p:cNvSpPr>
            <a:spLocks noGrp="1"/>
          </p:cNvSpPr>
          <p:nvPr>
            <p:ph idx="1"/>
          </p:nvPr>
        </p:nvSpPr>
        <p:spPr>
          <a:xfrm>
            <a:off x="330206" y="1465119"/>
            <a:ext cx="9530768" cy="5056859"/>
          </a:xfrm>
        </p:spPr>
        <p:txBody>
          <a:bodyPr>
            <a:noAutofit/>
          </a:bodyPr>
          <a:lstStyle/>
          <a:p>
            <a:pPr marL="0" indent="0">
              <a:lnSpc>
                <a:spcPct val="100000"/>
              </a:lnSpc>
              <a:spcBef>
                <a:spcPts val="600"/>
              </a:spcBef>
              <a:buNone/>
            </a:pPr>
            <a:r>
              <a:rPr lang="en-GB" sz="2200" b="1" dirty="0"/>
              <a:t>What the reference laboratory expects:</a:t>
            </a:r>
          </a:p>
          <a:p>
            <a:pPr marL="0" indent="0">
              <a:lnSpc>
                <a:spcPct val="100000"/>
              </a:lnSpc>
              <a:spcBef>
                <a:spcPts val="600"/>
              </a:spcBef>
              <a:buNone/>
            </a:pPr>
            <a:r>
              <a:rPr lang="en-GB" sz="2200" dirty="0"/>
              <a:t>Pure cultures of isolates on slopes submitted with our R3 request form</a:t>
            </a:r>
          </a:p>
          <a:p>
            <a:pPr marL="0" indent="0">
              <a:lnSpc>
                <a:spcPct val="100000"/>
              </a:lnSpc>
              <a:spcBef>
                <a:spcPts val="600"/>
              </a:spcBef>
              <a:buNone/>
            </a:pPr>
            <a:r>
              <a:rPr lang="en-GB" sz="2200" dirty="0"/>
              <a:t>with provisional identification of:</a:t>
            </a:r>
          </a:p>
          <a:p>
            <a:pPr marL="363538" indent="-363538">
              <a:lnSpc>
                <a:spcPct val="100000"/>
              </a:lnSpc>
              <a:spcBef>
                <a:spcPts val="600"/>
              </a:spcBef>
            </a:pPr>
            <a:r>
              <a:rPr lang="en-GB" sz="2200" dirty="0"/>
              <a:t>C. diphtheriae</a:t>
            </a:r>
          </a:p>
          <a:p>
            <a:pPr marL="363538" indent="-363538">
              <a:lnSpc>
                <a:spcPct val="100000"/>
              </a:lnSpc>
              <a:spcBef>
                <a:spcPts val="600"/>
              </a:spcBef>
            </a:pPr>
            <a:r>
              <a:rPr lang="en-GB" sz="2200" dirty="0"/>
              <a:t>C. </a:t>
            </a:r>
            <a:r>
              <a:rPr lang="en-GB" sz="2200" dirty="0" err="1"/>
              <a:t>ulcerans</a:t>
            </a:r>
            <a:endParaRPr lang="en-GB" sz="2200" dirty="0"/>
          </a:p>
          <a:p>
            <a:pPr marL="363538" indent="-363538">
              <a:lnSpc>
                <a:spcPct val="100000"/>
              </a:lnSpc>
              <a:spcBef>
                <a:spcPts val="600"/>
              </a:spcBef>
            </a:pPr>
            <a:r>
              <a:rPr lang="en-GB" sz="2200" dirty="0"/>
              <a:t>C. pseudotuberculosis</a:t>
            </a:r>
          </a:p>
          <a:p>
            <a:pPr marL="0" indent="0">
              <a:lnSpc>
                <a:spcPct val="100000"/>
              </a:lnSpc>
              <a:spcBef>
                <a:spcPts val="600"/>
              </a:spcBef>
              <a:buNone/>
            </a:pPr>
            <a:endParaRPr lang="en-GB" sz="1050" i="1" dirty="0"/>
          </a:p>
          <a:p>
            <a:pPr marL="0" indent="0">
              <a:lnSpc>
                <a:spcPct val="100000"/>
              </a:lnSpc>
              <a:spcBef>
                <a:spcPts val="600"/>
              </a:spcBef>
              <a:buNone/>
            </a:pPr>
            <a:r>
              <a:rPr lang="en-GB" sz="2200" b="1" dirty="0"/>
              <a:t>What the reference laboratory likes to know:</a:t>
            </a:r>
          </a:p>
          <a:p>
            <a:pPr marL="0" indent="0">
              <a:lnSpc>
                <a:spcPct val="100000"/>
              </a:lnSpc>
              <a:spcBef>
                <a:spcPts val="600"/>
              </a:spcBef>
              <a:buNone/>
            </a:pPr>
            <a:r>
              <a:rPr lang="en-GB" sz="2200" dirty="0"/>
              <a:t>Method of identification (and score for MALDI)</a:t>
            </a:r>
          </a:p>
          <a:p>
            <a:pPr marL="363538" indent="-363538">
              <a:lnSpc>
                <a:spcPct val="100000"/>
              </a:lnSpc>
              <a:spcBef>
                <a:spcPts val="600"/>
              </a:spcBef>
            </a:pPr>
            <a:r>
              <a:rPr lang="en-GB" sz="2200" dirty="0"/>
              <a:t>Matrix assisted laser desorption ionization time of flight (MALDI-TOF)</a:t>
            </a:r>
          </a:p>
          <a:p>
            <a:pPr marL="363538" indent="-363538">
              <a:lnSpc>
                <a:spcPct val="100000"/>
              </a:lnSpc>
              <a:spcBef>
                <a:spcPts val="600"/>
              </a:spcBef>
            </a:pPr>
            <a:r>
              <a:rPr lang="en-GB" sz="2200" dirty="0"/>
              <a:t>API </a:t>
            </a:r>
            <a:r>
              <a:rPr lang="en-GB" sz="2200" dirty="0" err="1"/>
              <a:t>Coryne</a:t>
            </a:r>
            <a:r>
              <a:rPr lang="en-GB" sz="2200" dirty="0"/>
              <a:t> (</a:t>
            </a:r>
            <a:r>
              <a:rPr lang="en-GB" sz="2200" dirty="0" err="1"/>
              <a:t>BioMèrieux</a:t>
            </a:r>
            <a:r>
              <a:rPr lang="en-GB" sz="2200" dirty="0"/>
              <a:t>)</a:t>
            </a:r>
          </a:p>
          <a:p>
            <a:pPr marL="363538" indent="-363538">
              <a:lnSpc>
                <a:spcPct val="100000"/>
              </a:lnSpc>
              <a:spcBef>
                <a:spcPts val="600"/>
              </a:spcBef>
            </a:pPr>
            <a:r>
              <a:rPr lang="en-GB" sz="2200" dirty="0"/>
              <a:t>VITEK (</a:t>
            </a:r>
            <a:r>
              <a:rPr lang="en-GB" sz="2200" err="1"/>
              <a:t>BioMèrieux</a:t>
            </a:r>
            <a:r>
              <a:rPr lang="en-GB" sz="2200"/>
              <a:t>)</a:t>
            </a:r>
            <a:endParaRPr lang="en-GB" sz="2200" dirty="0"/>
          </a:p>
        </p:txBody>
      </p:sp>
      <p:sp>
        <p:nvSpPr>
          <p:cNvPr id="6" name="Slide Number Placeholder 5">
            <a:extLst>
              <a:ext uri="{FF2B5EF4-FFF2-40B4-BE49-F238E27FC236}">
                <a16:creationId xmlns:a16="http://schemas.microsoft.com/office/drawing/2014/main" id="{F8A8824B-4DA3-4A1C-9A15-ADD6E591ADD2}"/>
              </a:ext>
            </a:extLst>
          </p:cNvPr>
          <p:cNvSpPr>
            <a:spLocks noGrp="1"/>
          </p:cNvSpPr>
          <p:nvPr>
            <p:ph type="sldNum" sz="quarter" idx="11"/>
          </p:nvPr>
        </p:nvSpPr>
        <p:spPr/>
        <p:txBody>
          <a:bodyPr/>
          <a:lstStyle/>
          <a:p>
            <a:fld id="{344369E4-5DE7-46E5-874E-4FD437973785}" type="slidenum">
              <a:rPr lang="en-GB" smtClean="0"/>
              <a:pPr/>
              <a:t>17</a:t>
            </a:fld>
            <a:endParaRPr lang="en-GB" sz="1400" dirty="0"/>
          </a:p>
        </p:txBody>
      </p:sp>
      <p:sp>
        <p:nvSpPr>
          <p:cNvPr id="7" name="Footer Placeholder 6">
            <a:extLst>
              <a:ext uri="{FF2B5EF4-FFF2-40B4-BE49-F238E27FC236}">
                <a16:creationId xmlns:a16="http://schemas.microsoft.com/office/drawing/2014/main" id="{2FCFAD67-BB45-47B1-8B63-67326BC3EF89}"/>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2102344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52E06-8639-4D78-9890-95183C2E9FE0}"/>
              </a:ext>
            </a:extLst>
          </p:cNvPr>
          <p:cNvSpPr>
            <a:spLocks noGrp="1"/>
          </p:cNvSpPr>
          <p:nvPr>
            <p:ph type="title"/>
          </p:nvPr>
        </p:nvSpPr>
        <p:spPr>
          <a:xfrm>
            <a:off x="330206" y="333161"/>
            <a:ext cx="7068121" cy="672639"/>
          </a:xfrm>
        </p:spPr>
        <p:txBody>
          <a:bodyPr/>
          <a:lstStyle/>
          <a:p>
            <a:r>
              <a:rPr lang="en-GB" dirty="0"/>
              <a:t>Diphtheria laboratory service</a:t>
            </a:r>
          </a:p>
        </p:txBody>
      </p:sp>
      <p:sp>
        <p:nvSpPr>
          <p:cNvPr id="3" name="Content Placeholder 2">
            <a:extLst>
              <a:ext uri="{FF2B5EF4-FFF2-40B4-BE49-F238E27FC236}">
                <a16:creationId xmlns:a16="http://schemas.microsoft.com/office/drawing/2014/main" id="{CF47C851-0553-4B1D-B73A-2D406BADBE94}"/>
              </a:ext>
            </a:extLst>
          </p:cNvPr>
          <p:cNvSpPr>
            <a:spLocks noGrp="1"/>
          </p:cNvSpPr>
          <p:nvPr>
            <p:ph idx="4294967295"/>
          </p:nvPr>
        </p:nvSpPr>
        <p:spPr>
          <a:xfrm>
            <a:off x="330206" y="1715401"/>
            <a:ext cx="11123612" cy="4134682"/>
          </a:xfrm>
        </p:spPr>
        <p:txBody>
          <a:bodyPr>
            <a:normAutofit/>
          </a:bodyPr>
          <a:lstStyle/>
          <a:p>
            <a:pPr marL="0" indent="0">
              <a:buNone/>
            </a:pPr>
            <a:r>
              <a:rPr lang="en-GB" sz="2800" dirty="0">
                <a:solidFill>
                  <a:srgbClr val="007C91"/>
                </a:solidFill>
              </a:rPr>
              <a:t>Monday to Friday: normal working hours</a:t>
            </a:r>
          </a:p>
          <a:p>
            <a:pPr marL="0" indent="0">
              <a:buNone/>
            </a:pPr>
            <a:r>
              <a:rPr lang="en-GB" dirty="0"/>
              <a:t>Isolates received by midday            result by close</a:t>
            </a:r>
          </a:p>
          <a:p>
            <a:pPr marL="0" indent="0">
              <a:buNone/>
            </a:pPr>
            <a:r>
              <a:rPr lang="en-GB" dirty="0"/>
              <a:t>Isolates received late* afternoon (*depends how late)              results by close or next day </a:t>
            </a:r>
          </a:p>
          <a:p>
            <a:pPr marL="0" indent="0">
              <a:buNone/>
            </a:pPr>
            <a:endParaRPr lang="en-GB" sz="1400" b="1" dirty="0"/>
          </a:p>
          <a:p>
            <a:pPr marL="0" indent="0">
              <a:buNone/>
            </a:pPr>
            <a:r>
              <a:rPr lang="en-GB" sz="2800" dirty="0">
                <a:solidFill>
                  <a:srgbClr val="007C91"/>
                </a:solidFill>
              </a:rPr>
              <a:t>Saturday service (Bank Holiday) out of hours</a:t>
            </a:r>
          </a:p>
          <a:p>
            <a:pPr marL="0" indent="0">
              <a:buNone/>
            </a:pPr>
            <a:r>
              <a:rPr lang="en-GB" dirty="0"/>
              <a:t>Isolates received by midday            result by close</a:t>
            </a:r>
          </a:p>
          <a:p>
            <a:pPr marL="0" indent="0">
              <a:buNone/>
            </a:pPr>
            <a:endParaRPr lang="en-GB" sz="1200" b="1" dirty="0"/>
          </a:p>
          <a:p>
            <a:pPr marL="0" indent="0">
              <a:buNone/>
            </a:pPr>
            <a:r>
              <a:rPr kumimoji="0" lang="en-GB" sz="2400" i="0" u="none" strike="noStrike" kern="1200" cap="none" spc="0" normalizeH="0" baseline="0" noProof="0" dirty="0">
                <a:ln>
                  <a:noFill/>
                </a:ln>
                <a:effectLst/>
                <a:uLnTx/>
                <a:uFillTx/>
                <a:latin typeface="Arial" panose="020B0604020202020204" pitchFamily="34" charset="0"/>
                <a:cs typeface="Arial" panose="020B0604020202020204" pitchFamily="34" charset="0"/>
              </a:rPr>
              <a:t>For </a:t>
            </a:r>
            <a:r>
              <a:rPr lang="en-GB" sz="2400" dirty="0">
                <a:latin typeface="Arial" panose="020B0604020202020204" pitchFamily="34" charset="0"/>
                <a:cs typeface="Arial" panose="020B0604020202020204" pitchFamily="34" charset="0"/>
              </a:rPr>
              <a:t>queries out of hours, check </a:t>
            </a:r>
            <a:r>
              <a:rPr kumimoji="0" lang="en-GB" sz="2400" i="0" u="none" strike="noStrike" kern="1200" cap="none" spc="0" normalizeH="0" baseline="0" noProof="0" dirty="0">
                <a:ln>
                  <a:noFill/>
                </a:ln>
                <a:effectLst/>
                <a:uLnTx/>
                <a:uFillTx/>
                <a:latin typeface="Arial" panose="020B0604020202020204" pitchFamily="34" charset="0"/>
                <a:cs typeface="Arial" panose="020B0604020202020204" pitchFamily="34" charset="0"/>
              </a:rPr>
              <a:t>UKHSA CSA/CMA out of hours on call rota which will provide contact details of </a:t>
            </a:r>
            <a:r>
              <a:rPr lang="en-GB" sz="2400" dirty="0">
                <a:latin typeface="Arial" panose="020B0604020202020204" pitchFamily="34" charset="0"/>
                <a:cs typeface="Arial" panose="020B0604020202020204" pitchFamily="34" charset="0"/>
              </a:rPr>
              <a:t>diphtheria Senior Scientist </a:t>
            </a:r>
            <a:r>
              <a:rPr lang="en-GB" sz="2400">
                <a:latin typeface="Arial" panose="020B0604020202020204" pitchFamily="34" charset="0"/>
                <a:cs typeface="Arial" panose="020B0604020202020204" pitchFamily="34" charset="0"/>
              </a:rPr>
              <a:t>on call</a:t>
            </a:r>
            <a:endParaRPr lang="en-GB" sz="2400" dirty="0">
              <a:latin typeface="Arial" panose="020B0604020202020204" pitchFamily="34" charset="0"/>
              <a:cs typeface="Arial" panose="020B0604020202020204" pitchFamily="34" charset="0"/>
            </a:endParaRPr>
          </a:p>
        </p:txBody>
      </p:sp>
      <p:sp>
        <p:nvSpPr>
          <p:cNvPr id="4" name="Arrow: Right 3">
            <a:extLst>
              <a:ext uri="{FF2B5EF4-FFF2-40B4-BE49-F238E27FC236}">
                <a16:creationId xmlns:a16="http://schemas.microsoft.com/office/drawing/2014/main" id="{5063C7E4-DB0E-44EE-85A6-A3E79F6A1864}"/>
              </a:ext>
            </a:extLst>
          </p:cNvPr>
          <p:cNvSpPr/>
          <p:nvPr/>
        </p:nvSpPr>
        <p:spPr>
          <a:xfrm>
            <a:off x="4353993" y="2306330"/>
            <a:ext cx="676275" cy="219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rrow: Right 5">
            <a:extLst>
              <a:ext uri="{FF2B5EF4-FFF2-40B4-BE49-F238E27FC236}">
                <a16:creationId xmlns:a16="http://schemas.microsoft.com/office/drawing/2014/main" id="{4C524EFE-2EF7-44B0-986D-CC2B4CABC953}"/>
              </a:ext>
            </a:extLst>
          </p:cNvPr>
          <p:cNvSpPr/>
          <p:nvPr/>
        </p:nvSpPr>
        <p:spPr>
          <a:xfrm>
            <a:off x="7807781" y="2734955"/>
            <a:ext cx="676275" cy="219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Arrow: Right 6">
            <a:extLst>
              <a:ext uri="{FF2B5EF4-FFF2-40B4-BE49-F238E27FC236}">
                <a16:creationId xmlns:a16="http://schemas.microsoft.com/office/drawing/2014/main" id="{B1DCE325-F875-495A-B445-EB64D89B5DCD}"/>
              </a:ext>
            </a:extLst>
          </p:cNvPr>
          <p:cNvSpPr/>
          <p:nvPr/>
        </p:nvSpPr>
        <p:spPr>
          <a:xfrm>
            <a:off x="4353992" y="4450582"/>
            <a:ext cx="676275" cy="219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1E12621-A460-43C9-8E13-A9F7CE4038E6}"/>
              </a:ext>
            </a:extLst>
          </p:cNvPr>
          <p:cNvSpPr>
            <a:spLocks noGrp="1"/>
          </p:cNvSpPr>
          <p:nvPr>
            <p:ph type="sldNum" sz="quarter" idx="11"/>
          </p:nvPr>
        </p:nvSpPr>
        <p:spPr/>
        <p:txBody>
          <a:bodyPr/>
          <a:lstStyle/>
          <a:p>
            <a:fld id="{344369E4-5DE7-46E5-874E-4FD437973785}" type="slidenum">
              <a:rPr lang="en-GB" smtClean="0"/>
              <a:pPr/>
              <a:t>18</a:t>
            </a:fld>
            <a:endParaRPr lang="en-GB" sz="1400" dirty="0"/>
          </a:p>
        </p:txBody>
      </p:sp>
      <p:sp>
        <p:nvSpPr>
          <p:cNvPr id="10" name="Footer Placeholder 9">
            <a:extLst>
              <a:ext uri="{FF2B5EF4-FFF2-40B4-BE49-F238E27FC236}">
                <a16:creationId xmlns:a16="http://schemas.microsoft.com/office/drawing/2014/main" id="{A3D4C33B-2A49-46F3-8D61-95F212AD5445}"/>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1715698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52E06-8639-4D78-9890-95183C2E9FE0}"/>
              </a:ext>
            </a:extLst>
          </p:cNvPr>
          <p:cNvSpPr>
            <a:spLocks noGrp="1"/>
          </p:cNvSpPr>
          <p:nvPr>
            <p:ph type="title"/>
          </p:nvPr>
        </p:nvSpPr>
        <p:spPr>
          <a:xfrm>
            <a:off x="444506" y="376846"/>
            <a:ext cx="10401299" cy="714202"/>
          </a:xfrm>
        </p:spPr>
        <p:txBody>
          <a:bodyPr>
            <a:normAutofit fontScale="90000"/>
          </a:bodyPr>
          <a:lstStyle/>
          <a:p>
            <a:r>
              <a:rPr lang="en-GB" dirty="0"/>
              <a:t>Diphtheria Reference Laboratory service </a:t>
            </a:r>
            <a:r>
              <a:rPr lang="it-IT" b="0" i="0" dirty="0">
                <a:effectLst/>
                <a:latin typeface="source-serif-pro"/>
              </a:rPr>
              <a:t>–</a:t>
            </a:r>
            <a:r>
              <a:rPr lang="en-GB" dirty="0"/>
              <a:t> contacts</a:t>
            </a:r>
          </a:p>
        </p:txBody>
      </p:sp>
      <p:sp>
        <p:nvSpPr>
          <p:cNvPr id="3" name="Content Placeholder 2">
            <a:extLst>
              <a:ext uri="{FF2B5EF4-FFF2-40B4-BE49-F238E27FC236}">
                <a16:creationId xmlns:a16="http://schemas.microsoft.com/office/drawing/2014/main" id="{CF47C851-0553-4B1D-B73A-2D406BADBE94}"/>
              </a:ext>
            </a:extLst>
          </p:cNvPr>
          <p:cNvSpPr>
            <a:spLocks noGrp="1"/>
          </p:cNvSpPr>
          <p:nvPr>
            <p:ph idx="4294967295"/>
          </p:nvPr>
        </p:nvSpPr>
        <p:spPr>
          <a:xfrm>
            <a:off x="6252754" y="1633091"/>
            <a:ext cx="5712823" cy="4655971"/>
          </a:xfrm>
        </p:spPr>
        <p:txBody>
          <a:bodyPr>
            <a:noAutofit/>
          </a:bodyPr>
          <a:lstStyle/>
          <a:p>
            <a:pPr marL="0" indent="0">
              <a:buNone/>
              <a:defRPr/>
            </a:pPr>
            <a:r>
              <a:rPr lang="en-GB" sz="1600" dirty="0">
                <a:solidFill>
                  <a:srgbClr val="007C91"/>
                </a:solidFill>
              </a:rPr>
              <a:t>Monday to Friday: </a:t>
            </a:r>
          </a:p>
          <a:p>
            <a:pPr marL="0" marR="0" lvl="0" indent="0" algn="l" defTabSz="914400" rtl="0" eaLnBrk="0" fontAlgn="base" latinLnBrk="0" hangingPunct="0">
              <a:lnSpc>
                <a:spcPct val="100000"/>
              </a:lnSpc>
              <a:spcBef>
                <a:spcPct val="0"/>
              </a:spcBef>
              <a:spcAft>
                <a:spcPct val="0"/>
              </a:spcAft>
              <a:buClrTx/>
              <a:buSzTx/>
              <a:buNone/>
              <a:tabLst/>
              <a:defRPr/>
            </a:pPr>
            <a:endParaRPr kumimoji="0" lang="en-US" altLang="en-US" sz="1600" b="0" i="0" u="none" strike="noStrike" kern="1200" cap="none" spc="0" normalizeH="0" baseline="0" noProof="0" dirty="0">
              <a:ln>
                <a:noFill/>
              </a:ln>
              <a:solidFill>
                <a:srgbClr val="0B0C0C"/>
              </a:solidFill>
              <a:effectLst/>
              <a:uLnTx/>
              <a:uFillTx/>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defRPr/>
            </a:pPr>
            <a:r>
              <a:rPr kumimoji="0" lang="en-US" altLang="en-US" sz="1600" b="0" i="0" u="none" strike="noStrike" kern="1200" cap="none" spc="0" normalizeH="0" baseline="0" noProof="0" dirty="0">
                <a:ln>
                  <a:noFill/>
                </a:ln>
                <a:solidFill>
                  <a:srgbClr val="0B0C0C"/>
                </a:solidFill>
                <a:effectLst/>
                <a:uLnTx/>
                <a:uFillTx/>
                <a:cs typeface="Arial" panose="020B0604020202020204" pitchFamily="34" charset="0"/>
              </a:rPr>
              <a:t>BRD telephone 020 8327 7887 (staffed from 9am to 5.30pm, Monday to Friday)</a:t>
            </a:r>
          </a:p>
          <a:p>
            <a:pPr marL="0" indent="0">
              <a:buNone/>
              <a:defRPr/>
            </a:pPr>
            <a:r>
              <a:rPr lang="en-GB" sz="1600" dirty="0">
                <a:solidFill>
                  <a:prstClr val="black"/>
                </a:solidFill>
              </a:rPr>
              <a:t>Enquiries by email: </a:t>
            </a:r>
            <a:r>
              <a:rPr lang="en-GB" sz="1600" dirty="0">
                <a:solidFill>
                  <a:prstClr val="black"/>
                </a:solidFill>
                <a:hlinkClick r:id="rId3"/>
              </a:rPr>
              <a:t>rvpbruqueries@ukhsa.gov.uk</a:t>
            </a:r>
            <a:r>
              <a:rPr lang="en-GB" sz="1600" dirty="0">
                <a:solidFill>
                  <a:prstClr val="black"/>
                </a:solidFill>
              </a:rPr>
              <a:t> </a:t>
            </a:r>
            <a:endParaRPr lang="en-US" altLang="en-US" sz="1600" dirty="0">
              <a:solidFill>
                <a:prstClr val="black"/>
              </a:solidFill>
              <a:cs typeface="Arial" panose="020B0604020202020204" pitchFamily="34" charset="0"/>
            </a:endParaRPr>
          </a:p>
          <a:p>
            <a:pPr marL="0" indent="0">
              <a:buNone/>
            </a:pPr>
            <a:endParaRPr lang="en-GB" sz="1600" dirty="0"/>
          </a:p>
          <a:p>
            <a:pPr marL="0" indent="0">
              <a:buNone/>
            </a:pPr>
            <a:r>
              <a:rPr lang="en-GB" sz="1600" dirty="0"/>
              <a:t>Head of VPBS</a:t>
            </a:r>
          </a:p>
          <a:p>
            <a:pPr marL="0" indent="0">
              <a:buNone/>
            </a:pPr>
            <a:r>
              <a:rPr lang="en-GB" sz="1600" dirty="0"/>
              <a:t>David Litt, david.litt@ukhsa.gov.uk (Clinical Scientist)</a:t>
            </a:r>
          </a:p>
          <a:p>
            <a:pPr marL="0" indent="0">
              <a:buNone/>
            </a:pPr>
            <a:r>
              <a:rPr lang="en-GB" sz="1600" dirty="0"/>
              <a:t>020 8327 7476 </a:t>
            </a:r>
          </a:p>
          <a:p>
            <a:pPr marL="0" indent="0">
              <a:buNone/>
            </a:pPr>
            <a:endParaRPr lang="en-GB" sz="1600" dirty="0"/>
          </a:p>
          <a:p>
            <a:pPr marL="0" indent="0">
              <a:buNone/>
            </a:pPr>
            <a:r>
              <a:rPr lang="en-GB" sz="1600" dirty="0">
                <a:solidFill>
                  <a:srgbClr val="007C91"/>
                </a:solidFill>
              </a:rPr>
              <a:t>Saturday out of hours service: </a:t>
            </a:r>
          </a:p>
          <a:p>
            <a:pPr marL="0" indent="0">
              <a:buNone/>
            </a:pPr>
            <a:r>
              <a:rPr lang="en-GB" sz="1600" dirty="0"/>
              <a:t>Initial/clinical queries, contact the Colindale Duty Doctor via 020 8200 4400</a:t>
            </a:r>
          </a:p>
          <a:p>
            <a:pPr marL="0" indent="0">
              <a:buNone/>
            </a:pPr>
            <a:r>
              <a:rPr lang="en-GB" sz="1600" dirty="0"/>
              <a:t>For results, contact the Diphtheria Senior Scientist on call – as listed in the </a:t>
            </a:r>
            <a:r>
              <a:rPr kumimoji="0" lang="en-GB" sz="1600" i="0" u="none" strike="noStrike" kern="1200" cap="none" spc="0" normalizeH="0" baseline="0" noProof="0" dirty="0">
                <a:ln>
                  <a:noFill/>
                </a:ln>
                <a:effectLst/>
                <a:uLnTx/>
                <a:uFillTx/>
                <a:latin typeface="Arial" panose="020B0604020202020204" pitchFamily="34" charset="0"/>
                <a:cs typeface="Arial" panose="020B0604020202020204" pitchFamily="34" charset="0"/>
              </a:rPr>
              <a:t>UKHSA CSA/CMA out of hours on call rota </a:t>
            </a:r>
          </a:p>
          <a:p>
            <a:pPr marL="0" indent="0">
              <a:buNone/>
            </a:pPr>
            <a:endParaRPr lang="en-GB" sz="1600" dirty="0">
              <a:solidFill>
                <a:srgbClr val="007C91"/>
              </a:solidFill>
            </a:endParaRPr>
          </a:p>
          <a:p>
            <a:pPr marL="0" indent="0">
              <a:buNone/>
            </a:pPr>
            <a:endParaRPr lang="en-GB" sz="1600" dirty="0">
              <a:solidFill>
                <a:srgbClr val="007C91"/>
              </a:solidFill>
            </a:endParaRPr>
          </a:p>
        </p:txBody>
      </p:sp>
      <p:sp>
        <p:nvSpPr>
          <p:cNvPr id="6" name="Slide Number Placeholder 5">
            <a:extLst>
              <a:ext uri="{FF2B5EF4-FFF2-40B4-BE49-F238E27FC236}">
                <a16:creationId xmlns:a16="http://schemas.microsoft.com/office/drawing/2014/main" id="{C2D9CA3D-F7CF-4925-AE85-07C46019F16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369E4-5DE7-46E5-874E-4FD437973785}" type="slidenum">
              <a:rPr kumimoji="0" lang="en-GB" sz="14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Rectangle 2">
            <a:extLst>
              <a:ext uri="{FF2B5EF4-FFF2-40B4-BE49-F238E27FC236}">
                <a16:creationId xmlns:a16="http://schemas.microsoft.com/office/drawing/2014/main" id="{48947146-C2A2-75E6-2BA3-7FE62A3F8F81}"/>
              </a:ext>
            </a:extLst>
          </p:cNvPr>
          <p:cNvSpPr>
            <a:spLocks noChangeArrowheads="1"/>
          </p:cNvSpPr>
          <p:nvPr/>
        </p:nvSpPr>
        <p:spPr bwMode="auto">
          <a:xfrm>
            <a:off x="268724" y="1547374"/>
            <a:ext cx="5712823" cy="481658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90440" rIns="91440" bIns="190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defRPr/>
            </a:pPr>
            <a:r>
              <a:rPr kumimoji="0" lang="en-US" altLang="en-US" sz="1600" b="0" i="0" u="none" strike="noStrike" kern="1200" cap="none" spc="0" normalizeH="0" baseline="0" noProof="0" dirty="0">
                <a:ln>
                  <a:noFill/>
                </a:ln>
                <a:solidFill>
                  <a:srgbClr val="0B0C0C"/>
                </a:solidFill>
                <a:effectLst/>
                <a:uLnTx/>
                <a:uFillTx/>
                <a:cs typeface="Arial" panose="020B0604020202020204" pitchFamily="34" charset="0"/>
              </a:rPr>
              <a:t>Vaccine Preventable Bacteria Section (VPBS)</a:t>
            </a:r>
          </a:p>
          <a:p>
            <a:pPr lvl="0">
              <a:defRPr/>
            </a:pPr>
            <a:r>
              <a:rPr kumimoji="0" lang="en-US" altLang="en-US" sz="1600" b="0" i="0" u="none" strike="noStrike" kern="1200" cap="none" spc="0" normalizeH="0" baseline="0" noProof="0" dirty="0">
                <a:ln>
                  <a:noFill/>
                </a:ln>
                <a:solidFill>
                  <a:srgbClr val="0B0C0C"/>
                </a:solidFill>
                <a:effectLst/>
                <a:uLnTx/>
                <a:uFillTx/>
                <a:cs typeface="Arial" panose="020B0604020202020204" pitchFamily="34" charset="0"/>
              </a:rPr>
              <a:t>Respiratory and Vaccine Preventable Bacteria Reference Unit (RVPBRU)</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B0C0C"/>
                </a:solidFill>
                <a:effectLst/>
                <a:uLnTx/>
                <a:uFillTx/>
                <a:cs typeface="Arial" panose="020B0604020202020204" pitchFamily="34" charset="0"/>
              </a:rPr>
              <a:t>Bacteriology Reference Department (BRD)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B0C0C"/>
                </a:solidFill>
                <a:effectLst/>
                <a:uLnTx/>
                <a:uFillTx/>
                <a:cs typeface="Arial" panose="020B0604020202020204" pitchFamily="34" charset="0"/>
              </a:rPr>
              <a:t>UK Health Security Agency</a:t>
            </a:r>
            <a:br>
              <a:rPr kumimoji="0" lang="en-US" altLang="en-US" sz="1600" b="0" i="0" u="none" strike="noStrike" kern="1200" cap="none" spc="0" normalizeH="0" baseline="0" noProof="0" dirty="0">
                <a:ln>
                  <a:noFill/>
                </a:ln>
                <a:solidFill>
                  <a:srgbClr val="0B0C0C"/>
                </a:solidFill>
                <a:effectLst/>
                <a:uLnTx/>
                <a:uFillTx/>
                <a:cs typeface="Arial" panose="020B0604020202020204" pitchFamily="34" charset="0"/>
              </a:rPr>
            </a:br>
            <a:r>
              <a:rPr kumimoji="0" lang="en-US" altLang="en-US" sz="1600" b="0" i="0" u="none" strike="noStrike" kern="1200" cap="none" spc="0" normalizeH="0" baseline="0" noProof="0" dirty="0">
                <a:ln>
                  <a:noFill/>
                </a:ln>
                <a:solidFill>
                  <a:srgbClr val="0B0C0C"/>
                </a:solidFill>
                <a:effectLst/>
                <a:uLnTx/>
                <a:uFillTx/>
                <a:cs typeface="Arial" panose="020B0604020202020204" pitchFamily="34" charset="0"/>
              </a:rPr>
              <a:t>61 Colindale Avenue</a:t>
            </a:r>
            <a:br>
              <a:rPr kumimoji="0" lang="en-US" altLang="en-US" sz="1600" b="0" i="0" u="none" strike="noStrike" kern="1200" cap="none" spc="0" normalizeH="0" baseline="0" noProof="0" dirty="0">
                <a:ln>
                  <a:noFill/>
                </a:ln>
                <a:solidFill>
                  <a:srgbClr val="0B0C0C"/>
                </a:solidFill>
                <a:effectLst/>
                <a:uLnTx/>
                <a:uFillTx/>
                <a:cs typeface="Arial" panose="020B0604020202020204" pitchFamily="34" charset="0"/>
              </a:rPr>
            </a:br>
            <a:r>
              <a:rPr kumimoji="0" lang="en-US" altLang="en-US" sz="1600" b="0" i="0" u="none" strike="noStrike" kern="1200" cap="none" spc="0" normalizeH="0" baseline="0" noProof="0" dirty="0">
                <a:ln>
                  <a:noFill/>
                </a:ln>
                <a:solidFill>
                  <a:srgbClr val="0B0C0C"/>
                </a:solidFill>
                <a:effectLst/>
                <a:uLnTx/>
                <a:uFillTx/>
                <a:cs typeface="Arial" panose="020B0604020202020204" pitchFamily="34" charset="0"/>
              </a:rPr>
              <a:t>London</a:t>
            </a:r>
            <a:br>
              <a:rPr kumimoji="0" lang="en-US" altLang="en-US" sz="1600" b="0" i="0" u="none" strike="noStrike" kern="1200" cap="none" spc="0" normalizeH="0" baseline="0" noProof="0" dirty="0">
                <a:ln>
                  <a:noFill/>
                </a:ln>
                <a:solidFill>
                  <a:srgbClr val="0B0C0C"/>
                </a:solidFill>
                <a:effectLst/>
                <a:uLnTx/>
                <a:uFillTx/>
                <a:cs typeface="Arial" panose="020B0604020202020204" pitchFamily="34" charset="0"/>
              </a:rPr>
            </a:br>
            <a:r>
              <a:rPr kumimoji="0" lang="en-US" altLang="en-US" sz="1600" b="0" i="0" u="none" strike="noStrike" kern="1200" cap="none" spc="0" normalizeH="0" baseline="0" noProof="0" dirty="0">
                <a:ln>
                  <a:noFill/>
                </a:ln>
                <a:solidFill>
                  <a:srgbClr val="0B0C0C"/>
                </a:solidFill>
                <a:effectLst/>
                <a:uLnTx/>
                <a:uFillTx/>
                <a:cs typeface="Arial" panose="020B0604020202020204" pitchFamily="34" charset="0"/>
              </a:rPr>
              <a:t>NW9 5EQ</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B0C0C"/>
              </a:solidFill>
              <a:effectLst/>
              <a:uLnTx/>
              <a:uFillTx/>
              <a:cs typeface="Arial" panose="020B0604020202020204" pitchFamily="34" charset="0"/>
            </a:endParaRPr>
          </a:p>
          <a:p>
            <a:pPr>
              <a:defRPr/>
            </a:pPr>
            <a:r>
              <a:rPr lang="en-US" altLang="en-US" sz="1600" dirty="0">
                <a:solidFill>
                  <a:srgbClr val="0B0C0C"/>
                </a:solidFill>
              </a:rPr>
              <a:t>DX address UKHSA Colindale Bacteriology, DX 6530002</a:t>
            </a:r>
            <a:endParaRPr lang="en-US" altLang="en-US" sz="1600" dirty="0">
              <a:solidFill>
                <a:prstClr val="black"/>
              </a:solidFill>
            </a:endParaRPr>
          </a:p>
          <a:p>
            <a:pPr lvl="0">
              <a:defRPr/>
            </a:pPr>
            <a:endParaRPr lang="en-US" altLang="en-US" sz="1600" dirty="0">
              <a:solidFill>
                <a:srgbClr val="0B0C0C"/>
              </a:solidFill>
            </a:endParaRPr>
          </a:p>
          <a:p>
            <a:pPr lvl="0">
              <a:defRPr/>
            </a:pPr>
            <a:r>
              <a:rPr lang="en-US" altLang="en-US" sz="1600" dirty="0">
                <a:solidFill>
                  <a:srgbClr val="0B0C0C"/>
                </a:solidFill>
              </a:rPr>
              <a:t>Submission guidelines for samples can be found in the </a:t>
            </a:r>
            <a:r>
              <a:rPr lang="en-US" altLang="en-US" sz="1600" dirty="0">
                <a:solidFill>
                  <a:srgbClr val="1D70B8"/>
                </a:solidFill>
                <a:hlinkClick r:id="rId4"/>
              </a:rPr>
              <a:t>BRD user manual</a:t>
            </a:r>
            <a:r>
              <a:rPr lang="en-US" altLang="en-US" sz="1600" dirty="0">
                <a:solidFill>
                  <a:srgbClr val="0B0C0C"/>
                </a:solidFill>
              </a:rPr>
              <a:t> on </a:t>
            </a:r>
            <a:r>
              <a:rPr lang="en-US" altLang="en-US" sz="1600" dirty="0">
                <a:solidFill>
                  <a:srgbClr val="0B0C0C"/>
                </a:solidFill>
                <a:hlinkClick r:id="rId5"/>
              </a:rPr>
              <a:t>www.gov.uk</a:t>
            </a:r>
            <a:endParaRPr lang="en-US" altLang="en-US" sz="1600" dirty="0">
              <a:solidFill>
                <a:srgbClr val="0B0C0C"/>
              </a:solidFill>
            </a:endParaRPr>
          </a:p>
          <a:p>
            <a:pPr lvl="0">
              <a:defRPr/>
            </a:pPr>
            <a:endParaRPr lang="en-US" altLang="en-US" sz="1600" dirty="0">
              <a:solidFill>
                <a:srgbClr val="0B0C0C"/>
              </a:solidFill>
            </a:endParaRPr>
          </a:p>
          <a:p>
            <a:pPr lvl="0">
              <a:defRPr/>
            </a:pPr>
            <a:r>
              <a:rPr lang="en-US" altLang="en-US" sz="1600" dirty="0">
                <a:solidFill>
                  <a:srgbClr val="0B0C0C"/>
                </a:solidFill>
              </a:rPr>
              <a:t>Submit samples with the R3 request form</a:t>
            </a:r>
          </a:p>
          <a:p>
            <a:pPr lvl="0">
              <a:defRPr/>
            </a:pPr>
            <a:endParaRPr lang="en-US" altLang="en-US" sz="1600" dirty="0">
              <a:solidFill>
                <a:srgbClr val="0B0C0C"/>
              </a:solidFill>
            </a:endParaRPr>
          </a:p>
          <a:p>
            <a:pPr lvl="0">
              <a:defRPr/>
            </a:pPr>
            <a:r>
              <a:rPr lang="en-US" altLang="en-US" sz="1600" b="1" dirty="0">
                <a:solidFill>
                  <a:srgbClr val="0B0C0C"/>
                </a:solidFill>
              </a:rPr>
              <a:t>Please contact the lab to let them know you are sending a sample!</a:t>
            </a:r>
          </a:p>
        </p:txBody>
      </p:sp>
      <p:sp>
        <p:nvSpPr>
          <p:cNvPr id="4" name="Footer Placeholder 5">
            <a:extLst>
              <a:ext uri="{FF2B5EF4-FFF2-40B4-BE49-F238E27FC236}">
                <a16:creationId xmlns:a16="http://schemas.microsoft.com/office/drawing/2014/main" id="{743230D8-1151-C341-2701-8273F97E2485}"/>
              </a:ext>
            </a:extLst>
          </p:cNvPr>
          <p:cNvSpPr>
            <a:spLocks noGrp="1"/>
          </p:cNvSpPr>
          <p:nvPr>
            <p:ph type="ftr" sz="quarter" idx="10"/>
          </p:nvPr>
        </p:nvSpPr>
        <p:spPr>
          <a:xfrm>
            <a:off x="838200" y="6438850"/>
            <a:ext cx="10007606" cy="363600"/>
          </a:xfrm>
        </p:spPr>
        <p:txBody>
          <a:bodyPr/>
          <a:lstStyle/>
          <a:p>
            <a:r>
              <a:rPr lang="en-GB" sz="1400" dirty="0"/>
              <a:t>Diphtheria: recent epidemiology, investigation and management</a:t>
            </a:r>
          </a:p>
        </p:txBody>
      </p:sp>
    </p:spTree>
    <p:extLst>
      <p:ext uri="{BB962C8B-B14F-4D97-AF65-F5344CB8AC3E}">
        <p14:creationId xmlns:p14="http://schemas.microsoft.com/office/powerpoint/2010/main" val="37812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C63D2-9561-4F5E-9559-359906C6C1B8}"/>
              </a:ext>
            </a:extLst>
          </p:cNvPr>
          <p:cNvSpPr>
            <a:spLocks noGrp="1"/>
          </p:cNvSpPr>
          <p:nvPr>
            <p:ph type="title"/>
          </p:nvPr>
        </p:nvSpPr>
        <p:spPr>
          <a:xfrm>
            <a:off x="340597" y="408019"/>
            <a:ext cx="2464949" cy="714202"/>
          </a:xfrm>
        </p:spPr>
        <p:txBody>
          <a:bodyPr/>
          <a:lstStyle/>
          <a:p>
            <a:r>
              <a:rPr lang="en-GB" dirty="0"/>
              <a:t>Content</a:t>
            </a:r>
          </a:p>
        </p:txBody>
      </p:sp>
      <p:sp>
        <p:nvSpPr>
          <p:cNvPr id="3" name="Content Placeholder 2">
            <a:extLst>
              <a:ext uri="{FF2B5EF4-FFF2-40B4-BE49-F238E27FC236}">
                <a16:creationId xmlns:a16="http://schemas.microsoft.com/office/drawing/2014/main" id="{D530B173-15D2-415D-94A5-71CB35CF3012}"/>
              </a:ext>
            </a:extLst>
          </p:cNvPr>
          <p:cNvSpPr>
            <a:spLocks noGrp="1"/>
          </p:cNvSpPr>
          <p:nvPr>
            <p:ph idx="1"/>
          </p:nvPr>
        </p:nvSpPr>
        <p:spPr>
          <a:xfrm>
            <a:off x="320875" y="1709509"/>
            <a:ext cx="7516840" cy="4351338"/>
          </a:xfrm>
        </p:spPr>
        <p:txBody>
          <a:bodyPr>
            <a:normAutofit fontScale="92500" lnSpcReduction="20000"/>
          </a:bodyPr>
          <a:lstStyle/>
          <a:p>
            <a:pPr marL="446088" indent="-446088">
              <a:lnSpc>
                <a:spcPct val="110000"/>
              </a:lnSpc>
            </a:pPr>
            <a:r>
              <a:rPr lang="en-GB" sz="3200" dirty="0"/>
              <a:t>executive summary</a:t>
            </a:r>
          </a:p>
          <a:p>
            <a:pPr marL="446088" indent="-446088">
              <a:lnSpc>
                <a:spcPct val="110000"/>
              </a:lnSpc>
            </a:pPr>
            <a:r>
              <a:rPr lang="en-GB" sz="3200" dirty="0"/>
              <a:t>key guidance changes</a:t>
            </a:r>
          </a:p>
          <a:p>
            <a:pPr marL="446088" indent="-446088">
              <a:lnSpc>
                <a:spcPct val="110000"/>
              </a:lnSpc>
            </a:pPr>
            <a:r>
              <a:rPr lang="en-GB" sz="3200" dirty="0"/>
              <a:t>background and clinical presentations</a:t>
            </a:r>
          </a:p>
          <a:p>
            <a:pPr marL="446088" indent="-446088">
              <a:lnSpc>
                <a:spcPct val="110000"/>
              </a:lnSpc>
            </a:pPr>
            <a:r>
              <a:rPr lang="en-GB" sz="3200" dirty="0"/>
              <a:t>laboratory investigations</a:t>
            </a:r>
          </a:p>
          <a:p>
            <a:pPr marL="446088" indent="-446088">
              <a:lnSpc>
                <a:spcPct val="110000"/>
              </a:lnSpc>
            </a:pPr>
            <a:r>
              <a:rPr lang="en-GB" sz="3200" dirty="0"/>
              <a:t>epidemiology of diphtheria</a:t>
            </a:r>
          </a:p>
          <a:p>
            <a:pPr marL="446088" indent="-446088">
              <a:lnSpc>
                <a:spcPct val="110000"/>
              </a:lnSpc>
            </a:pPr>
            <a:r>
              <a:rPr lang="en-GB" sz="3200" dirty="0"/>
              <a:t>management of cases and contacts</a:t>
            </a:r>
          </a:p>
          <a:p>
            <a:pPr marL="446088" indent="-446088">
              <a:lnSpc>
                <a:spcPct val="110000"/>
              </a:lnSpc>
            </a:pPr>
            <a:r>
              <a:rPr lang="en-GB" sz="3200" dirty="0"/>
              <a:t>zoonotic aspects</a:t>
            </a:r>
          </a:p>
          <a:p>
            <a:pPr marL="446088" indent="-446088">
              <a:lnSpc>
                <a:spcPct val="110000"/>
              </a:lnSpc>
            </a:pPr>
            <a:r>
              <a:rPr lang="en-GB" sz="3200"/>
              <a:t>case review and scenarios</a:t>
            </a:r>
            <a:endParaRPr lang="en-GB" sz="3200" dirty="0"/>
          </a:p>
        </p:txBody>
      </p:sp>
      <p:sp>
        <p:nvSpPr>
          <p:cNvPr id="6" name="Slide Number Placeholder 5">
            <a:extLst>
              <a:ext uri="{FF2B5EF4-FFF2-40B4-BE49-F238E27FC236}">
                <a16:creationId xmlns:a16="http://schemas.microsoft.com/office/drawing/2014/main" id="{5AC7555C-F9C7-4169-AB08-8427F03E85B8}"/>
              </a:ext>
            </a:extLst>
          </p:cNvPr>
          <p:cNvSpPr>
            <a:spLocks noGrp="1"/>
          </p:cNvSpPr>
          <p:nvPr>
            <p:ph type="sldNum" sz="quarter" idx="11"/>
          </p:nvPr>
        </p:nvSpPr>
        <p:spPr/>
        <p:txBody>
          <a:bodyPr/>
          <a:lstStyle/>
          <a:p>
            <a:fld id="{344369E4-5DE7-46E5-874E-4FD437973785}" type="slidenum">
              <a:rPr lang="en-GB" smtClean="0"/>
              <a:pPr/>
              <a:t>2</a:t>
            </a:fld>
            <a:endParaRPr lang="en-GB" sz="1400" dirty="0"/>
          </a:p>
        </p:txBody>
      </p:sp>
      <p:sp>
        <p:nvSpPr>
          <p:cNvPr id="7" name="Footer Placeholder 6">
            <a:extLst>
              <a:ext uri="{FF2B5EF4-FFF2-40B4-BE49-F238E27FC236}">
                <a16:creationId xmlns:a16="http://schemas.microsoft.com/office/drawing/2014/main" id="{7E7AE6F4-21FF-482E-A45A-6FBE18E0F481}"/>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3300678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E9EF9D-119F-4C4F-F01B-94DAB019AF10}"/>
              </a:ext>
            </a:extLst>
          </p:cNvPr>
          <p:cNvPicPr>
            <a:picLocks noChangeAspect="1"/>
          </p:cNvPicPr>
          <p:nvPr/>
        </p:nvPicPr>
        <p:blipFill>
          <a:blip r:embed="rId3"/>
          <a:stretch>
            <a:fillRect/>
          </a:stretch>
        </p:blipFill>
        <p:spPr>
          <a:xfrm>
            <a:off x="1034622" y="1415764"/>
            <a:ext cx="9077731" cy="4724809"/>
          </a:xfrm>
          <a:prstGeom prst="rect">
            <a:avLst/>
          </a:prstGeom>
        </p:spPr>
      </p:pic>
      <p:sp>
        <p:nvSpPr>
          <p:cNvPr id="4" name="Text Box 2">
            <a:extLst>
              <a:ext uri="{FF2B5EF4-FFF2-40B4-BE49-F238E27FC236}">
                <a16:creationId xmlns:a16="http://schemas.microsoft.com/office/drawing/2014/main" id="{D4889185-A5AB-3EB3-FDA1-269122640291}"/>
              </a:ext>
            </a:extLst>
          </p:cNvPr>
          <p:cNvSpPr txBox="1">
            <a:spLocks noChangeArrowheads="1"/>
          </p:cNvSpPr>
          <p:nvPr/>
        </p:nvSpPr>
        <p:spPr bwMode="auto">
          <a:xfrm>
            <a:off x="130629" y="6175870"/>
            <a:ext cx="6696198" cy="239701"/>
          </a:xfrm>
          <a:prstGeom prst="rect">
            <a:avLst/>
          </a:prstGeom>
          <a:noFill/>
          <a:ln>
            <a:noFill/>
          </a:ln>
        </p:spPr>
        <p:txBody>
          <a:bodyPr wrap="square" lIns="27432" tIns="2286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en-GB" sz="1000" b="0" i="0" u="none" strike="noStrike" baseline="0" dirty="0">
                <a:solidFill>
                  <a:srgbClr val="000000"/>
                </a:solidFill>
                <a:latin typeface="Arial"/>
                <a:cs typeface="Arial"/>
              </a:rPr>
              <a:t>* </a:t>
            </a:r>
            <a:r>
              <a:rPr lang="en-GB" sz="1000" b="0" i="0" u="none" strike="noStrike" baseline="0" dirty="0">
                <a:solidFill>
                  <a:srgbClr val="000000"/>
                </a:solidFill>
                <a:latin typeface="Arial"/>
                <a:ea typeface="+mn-ea"/>
                <a:cs typeface="Arial"/>
              </a:rPr>
              <a:t>notifications up to 1985, laboratory confirmed cases 1986-2006, † from 2016 onwards, data is from England only</a:t>
            </a:r>
          </a:p>
          <a:p>
            <a:pPr algn="l" rtl="0">
              <a:defRPr sz="1000"/>
            </a:pPr>
            <a:endParaRPr lang="en-GB" dirty="0"/>
          </a:p>
        </p:txBody>
      </p:sp>
      <p:sp>
        <p:nvSpPr>
          <p:cNvPr id="2" name="Title 1">
            <a:extLst>
              <a:ext uri="{FF2B5EF4-FFF2-40B4-BE49-F238E27FC236}">
                <a16:creationId xmlns:a16="http://schemas.microsoft.com/office/drawing/2014/main" id="{781239AC-00D1-459D-AAA2-7D5AEC2A0C7F}"/>
              </a:ext>
            </a:extLst>
          </p:cNvPr>
          <p:cNvSpPr>
            <a:spLocks noGrp="1"/>
          </p:cNvSpPr>
          <p:nvPr>
            <p:ph type="title"/>
          </p:nvPr>
        </p:nvSpPr>
        <p:spPr>
          <a:xfrm>
            <a:off x="361379" y="356063"/>
            <a:ext cx="3524821" cy="748891"/>
          </a:xfrm>
        </p:spPr>
        <p:txBody>
          <a:bodyPr>
            <a:normAutofit/>
          </a:bodyPr>
          <a:lstStyle/>
          <a:p>
            <a:r>
              <a:rPr lang="en-GB" sz="4000" dirty="0"/>
              <a:t>Epidemiology</a:t>
            </a:r>
          </a:p>
        </p:txBody>
      </p:sp>
      <p:sp>
        <p:nvSpPr>
          <p:cNvPr id="5" name="Slide Number Placeholder 4">
            <a:extLst>
              <a:ext uri="{FF2B5EF4-FFF2-40B4-BE49-F238E27FC236}">
                <a16:creationId xmlns:a16="http://schemas.microsoft.com/office/drawing/2014/main" id="{27EE321C-C39D-40C4-B5AA-5C4031355CCB}"/>
              </a:ext>
            </a:extLst>
          </p:cNvPr>
          <p:cNvSpPr>
            <a:spLocks noGrp="1"/>
          </p:cNvSpPr>
          <p:nvPr>
            <p:ph type="sldNum" sz="quarter" idx="11"/>
          </p:nvPr>
        </p:nvSpPr>
        <p:spPr/>
        <p:txBody>
          <a:bodyPr/>
          <a:lstStyle/>
          <a:p>
            <a:fld id="{344369E4-5DE7-46E5-874E-4FD437973785}" type="slidenum">
              <a:rPr lang="en-GB" smtClean="0"/>
              <a:pPr/>
              <a:t>20</a:t>
            </a:fld>
            <a:endParaRPr lang="en-GB" sz="1400" dirty="0"/>
          </a:p>
        </p:txBody>
      </p:sp>
      <p:sp>
        <p:nvSpPr>
          <p:cNvPr id="6" name="Footer Placeholder 5">
            <a:extLst>
              <a:ext uri="{FF2B5EF4-FFF2-40B4-BE49-F238E27FC236}">
                <a16:creationId xmlns:a16="http://schemas.microsoft.com/office/drawing/2014/main" id="{0D1D15A1-08CF-4382-AF50-8D16A317294C}"/>
              </a:ext>
            </a:extLst>
          </p:cNvPr>
          <p:cNvSpPr>
            <a:spLocks noGrp="1"/>
          </p:cNvSpPr>
          <p:nvPr>
            <p:ph type="ftr" sz="quarter" idx="10"/>
          </p:nvPr>
        </p:nvSpPr>
        <p:spPr/>
        <p:txBody>
          <a:bodyPr/>
          <a:lstStyle/>
          <a:p>
            <a:r>
              <a:rPr lang="en-GB" sz="1400" dirty="0"/>
              <a:t>Diphtheria: recent epidemiology, investigation and management</a:t>
            </a:r>
          </a:p>
        </p:txBody>
      </p:sp>
      <p:sp>
        <p:nvSpPr>
          <p:cNvPr id="7" name="Line 3">
            <a:extLst>
              <a:ext uri="{FF2B5EF4-FFF2-40B4-BE49-F238E27FC236}">
                <a16:creationId xmlns:a16="http://schemas.microsoft.com/office/drawing/2014/main" id="{73C42143-6E76-783B-E555-379CB1865028}"/>
              </a:ext>
            </a:extLst>
          </p:cNvPr>
          <p:cNvSpPr>
            <a:spLocks noChangeShapeType="1"/>
          </p:cNvSpPr>
          <p:nvPr/>
        </p:nvSpPr>
        <p:spPr bwMode="auto">
          <a:xfrm flipH="1">
            <a:off x="3936223" y="2405068"/>
            <a:ext cx="4406" cy="748801"/>
          </a:xfrm>
          <a:prstGeom prst="line">
            <a:avLst/>
          </a:prstGeom>
          <a:noFill/>
          <a:ln w="9525">
            <a:solidFill>
              <a:srgbClr xmlns:mc="http://schemas.openxmlformats.org/markup-compatibility/2006" xmlns:a14="http://schemas.microsoft.com/office/drawing/2010/main" val="000000" mc:Ignorable="a14" a14:legacySpreadsheetColorIndex="64"/>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8" name="Text Box 4">
            <a:extLst>
              <a:ext uri="{FF2B5EF4-FFF2-40B4-BE49-F238E27FC236}">
                <a16:creationId xmlns:a16="http://schemas.microsoft.com/office/drawing/2014/main" id="{EDE354E5-381C-D64D-16B0-3B7E9D808D06}"/>
              </a:ext>
            </a:extLst>
          </p:cNvPr>
          <p:cNvSpPr txBox="1">
            <a:spLocks noChangeArrowheads="1"/>
          </p:cNvSpPr>
          <p:nvPr/>
        </p:nvSpPr>
        <p:spPr bwMode="auto">
          <a:xfrm>
            <a:off x="3233516" y="2014544"/>
            <a:ext cx="1428750" cy="390524"/>
          </a:xfrm>
          <a:prstGeom prst="rect">
            <a:avLst/>
          </a:prstGeom>
          <a:noFill/>
          <a:ln>
            <a:noFill/>
          </a:ln>
        </p:spPr>
        <p:txBody>
          <a:bodyPr wrap="square" lIns="27432" tIns="22860" rIns="27432"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en-GB" sz="1000" b="1" i="0" u="none" strike="noStrike" baseline="0" dirty="0">
                <a:solidFill>
                  <a:srgbClr val="000000"/>
                </a:solidFill>
                <a:latin typeface="Arial"/>
                <a:cs typeface="Arial"/>
              </a:rPr>
              <a:t>Routine vaccination (1942)</a:t>
            </a:r>
            <a:endParaRPr lang="en-GB" dirty="0"/>
          </a:p>
        </p:txBody>
      </p:sp>
    </p:spTree>
    <p:extLst>
      <p:ext uri="{BB962C8B-B14F-4D97-AF65-F5344CB8AC3E}">
        <p14:creationId xmlns:p14="http://schemas.microsoft.com/office/powerpoint/2010/main" val="4011489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160" y="397627"/>
            <a:ext cx="6631703" cy="653503"/>
          </a:xfrm>
        </p:spPr>
        <p:txBody>
          <a:bodyPr>
            <a:noAutofit/>
          </a:bodyPr>
          <a:lstStyle/>
          <a:p>
            <a:pPr algn="l"/>
            <a:r>
              <a:rPr lang="en-US" dirty="0">
                <a:latin typeface="Arial"/>
                <a:ea typeface="ヒラギノ角ゴ Pro W3" pitchFamily="84" charset="-128"/>
              </a:rPr>
              <a:t>Epidemiology, 2000 to 2023</a:t>
            </a:r>
            <a:endParaRPr lang="en-GB" dirty="0"/>
          </a:p>
        </p:txBody>
      </p:sp>
      <p:sp>
        <p:nvSpPr>
          <p:cNvPr id="3" name="Subtitle 2"/>
          <p:cNvSpPr>
            <a:spLocks noGrp="1"/>
          </p:cNvSpPr>
          <p:nvPr>
            <p:ph idx="1"/>
          </p:nvPr>
        </p:nvSpPr>
        <p:spPr>
          <a:xfrm>
            <a:off x="330206" y="1565792"/>
            <a:ext cx="11123857" cy="4391095"/>
          </a:xfrm>
        </p:spPr>
        <p:txBody>
          <a:bodyPr>
            <a:noAutofit/>
          </a:bodyPr>
          <a:lstStyle/>
          <a:p>
            <a:pPr marL="342900" indent="-342900" algn="l">
              <a:lnSpc>
                <a:spcPct val="150000"/>
              </a:lnSpc>
              <a:buFont typeface="Arial" panose="020B0604020202020204" pitchFamily="34" charset="0"/>
              <a:buChar char="•"/>
            </a:pPr>
            <a:r>
              <a:rPr lang="en-GB" sz="2200" dirty="0">
                <a:solidFill>
                  <a:srgbClr val="131313"/>
                </a:solidFill>
              </a:rPr>
              <a:t>increase in C. diphtheriae  - travel associated, mostly cutaneous, may be vaccinated</a:t>
            </a:r>
          </a:p>
          <a:p>
            <a:pPr marL="342900" indent="-342900" algn="l">
              <a:lnSpc>
                <a:spcPct val="150000"/>
              </a:lnSpc>
              <a:buFont typeface="Arial" panose="020B0604020202020204" pitchFamily="34" charset="0"/>
              <a:buChar char="•"/>
            </a:pPr>
            <a:r>
              <a:rPr lang="en-GB" sz="2200" dirty="0">
                <a:solidFill>
                  <a:srgbClr val="131313"/>
                </a:solidFill>
              </a:rPr>
              <a:t>C. </a:t>
            </a:r>
            <a:r>
              <a:rPr lang="en-GB" sz="2200" dirty="0" err="1">
                <a:solidFill>
                  <a:srgbClr val="131313"/>
                </a:solidFill>
              </a:rPr>
              <a:t>ulcerans</a:t>
            </a:r>
            <a:r>
              <a:rPr lang="en-GB" sz="2200" dirty="0">
                <a:solidFill>
                  <a:srgbClr val="131313"/>
                </a:solidFill>
              </a:rPr>
              <a:t> mostly associated with pets; lower % of non-toxigenic strains</a:t>
            </a:r>
          </a:p>
          <a:p>
            <a:pPr marL="355600" lvl="1" indent="-355600" algn="l">
              <a:lnSpc>
                <a:spcPct val="150000"/>
              </a:lnSpc>
              <a:buFont typeface="Arial" panose="020B0604020202020204" pitchFamily="34" charset="0"/>
              <a:buChar char="•"/>
            </a:pPr>
            <a:r>
              <a:rPr lang="en-GB" dirty="0">
                <a:solidFill>
                  <a:srgbClr val="131313"/>
                </a:solidFill>
              </a:rPr>
              <a:t>MALDI-TOF MS</a:t>
            </a:r>
            <a:r>
              <a:rPr lang="en-GB" dirty="0">
                <a:solidFill>
                  <a:srgbClr val="007C91"/>
                </a:solidFill>
                <a:latin typeface="Arial" charset="0"/>
              </a:rPr>
              <a:t>*</a:t>
            </a:r>
            <a:r>
              <a:rPr lang="en-GB" dirty="0">
                <a:solidFill>
                  <a:srgbClr val="131313"/>
                </a:solidFill>
              </a:rPr>
              <a:t> is increasingly being used by local laboratories to identify gram-positive coryneforms</a:t>
            </a:r>
          </a:p>
          <a:p>
            <a:pPr marL="812800" lvl="2" indent="-355600" algn="l">
              <a:lnSpc>
                <a:spcPct val="150000"/>
              </a:lnSpc>
              <a:buFont typeface="Arial" panose="020B0604020202020204" pitchFamily="34" charset="0"/>
              <a:buChar char="•"/>
            </a:pPr>
            <a:r>
              <a:rPr lang="en-GB" sz="2200" dirty="0">
                <a:solidFill>
                  <a:srgbClr val="131313"/>
                </a:solidFill>
              </a:rPr>
              <a:t>may be partly responsible for increase in number of referred isolates and confirmed toxigenic isolates from skin or wound sites to the National Reference Laboratory</a:t>
            </a:r>
          </a:p>
          <a:p>
            <a:pPr marL="355600" lvl="1" indent="-355600" algn="l">
              <a:lnSpc>
                <a:spcPct val="150000"/>
              </a:lnSpc>
              <a:buFont typeface="Wingdings" panose="05000000000000000000" pitchFamily="2" charset="2"/>
              <a:buChar char="Ø"/>
            </a:pPr>
            <a:r>
              <a:rPr lang="en-GB" dirty="0">
                <a:solidFill>
                  <a:srgbClr val="131313"/>
                </a:solidFill>
              </a:rPr>
              <a:t>National Standard Incident, March 2022</a:t>
            </a:r>
          </a:p>
        </p:txBody>
      </p:sp>
      <p:sp>
        <p:nvSpPr>
          <p:cNvPr id="4" name="TextBox 3"/>
          <p:cNvSpPr txBox="1"/>
          <p:nvPr/>
        </p:nvSpPr>
        <p:spPr>
          <a:xfrm>
            <a:off x="4478827" y="5956887"/>
            <a:ext cx="8496944" cy="338554"/>
          </a:xfrm>
          <a:prstGeom prst="rect">
            <a:avLst/>
          </a:prstGeom>
          <a:noFill/>
        </p:spPr>
        <p:txBody>
          <a:bodyPr wrap="square" rtlCol="0">
            <a:spAutoFit/>
          </a:bodyPr>
          <a:lstStyle/>
          <a:p>
            <a:pPr>
              <a:defRPr/>
            </a:pPr>
            <a:r>
              <a:rPr lang="en-GB" sz="1600" dirty="0">
                <a:solidFill>
                  <a:srgbClr val="007C91"/>
                </a:solidFill>
                <a:latin typeface="Arial" charset="0"/>
              </a:rPr>
              <a:t>*Matrix Assisted Laser Desorption/Ionization – Time of Flight Mass Spectrometry</a:t>
            </a:r>
            <a:endParaRPr lang="en-GB" dirty="0">
              <a:solidFill>
                <a:srgbClr val="007C91"/>
              </a:solidFill>
              <a:latin typeface="Calibri"/>
            </a:endParaRPr>
          </a:p>
        </p:txBody>
      </p:sp>
      <p:sp>
        <p:nvSpPr>
          <p:cNvPr id="7" name="Slide Number Placeholder 6">
            <a:extLst>
              <a:ext uri="{FF2B5EF4-FFF2-40B4-BE49-F238E27FC236}">
                <a16:creationId xmlns:a16="http://schemas.microsoft.com/office/drawing/2014/main" id="{47E7F8F4-E1C2-4355-A911-FD6F97B61D19}"/>
              </a:ext>
            </a:extLst>
          </p:cNvPr>
          <p:cNvSpPr>
            <a:spLocks noGrp="1"/>
          </p:cNvSpPr>
          <p:nvPr>
            <p:ph type="sldNum" sz="quarter" idx="11"/>
          </p:nvPr>
        </p:nvSpPr>
        <p:spPr/>
        <p:txBody>
          <a:bodyPr/>
          <a:lstStyle/>
          <a:p>
            <a:fld id="{344369E4-5DE7-46E5-874E-4FD437973785}" type="slidenum">
              <a:rPr lang="en-GB" smtClean="0"/>
              <a:pPr/>
              <a:t>21</a:t>
            </a:fld>
            <a:endParaRPr lang="en-GB" sz="1400" dirty="0"/>
          </a:p>
        </p:txBody>
      </p:sp>
      <p:sp>
        <p:nvSpPr>
          <p:cNvPr id="8" name="Footer Placeholder 7">
            <a:extLst>
              <a:ext uri="{FF2B5EF4-FFF2-40B4-BE49-F238E27FC236}">
                <a16:creationId xmlns:a16="http://schemas.microsoft.com/office/drawing/2014/main" id="{F58B930B-230D-4D41-9E91-B1A60AE36466}"/>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2130948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2AFB124-FC1D-4682-BDAA-5F76D68E9160}"/>
              </a:ext>
            </a:extLst>
          </p:cNvPr>
          <p:cNvSpPr txBox="1">
            <a:spLocks noGrp="1"/>
          </p:cNvSpPr>
          <p:nvPr>
            <p:ph type="title"/>
          </p:nvPr>
        </p:nvSpPr>
        <p:spPr>
          <a:xfrm>
            <a:off x="330206" y="272936"/>
            <a:ext cx="10515600" cy="858714"/>
          </a:xfrm>
          <a:prstGeom prst="rect">
            <a:avLst/>
          </a:prstGeom>
        </p:spPr>
        <p:txBody>
          <a:bodyPr vert="horz" lIns="0" tIns="0" rIns="0" bIns="0" rtlCol="0" anchor="t" anchorCtr="0">
            <a:normAutofit/>
          </a:bodyPr>
          <a:lstStyle>
            <a:lvl1pPr algn="l" rtl="0" eaLnBrk="1" fontAlgn="base" hangingPunct="1">
              <a:spcBef>
                <a:spcPct val="0"/>
              </a:spcBef>
              <a:spcAft>
                <a:spcPct val="0"/>
              </a:spcAft>
              <a:defRPr sz="4000" kern="1200" spc="-150" baseline="0">
                <a:solidFill>
                  <a:srgbClr val="00AE9E"/>
                </a:solidFill>
                <a:latin typeface="Arial" pitchFamily="34" charset="0"/>
                <a:ea typeface="ヒラギノ角ゴ Pro W3" pitchFamily="84" charset="-128"/>
                <a:cs typeface="ヒラギノ角ゴ Pro W3" pitchFamily="84" charset="-128"/>
              </a:defRPr>
            </a:lvl1pPr>
            <a:lvl2pPr algn="l" rtl="0" eaLnBrk="1" fontAlgn="base" hangingPunct="1">
              <a:spcBef>
                <a:spcPct val="0"/>
              </a:spcBef>
              <a:spcAft>
                <a:spcPct val="0"/>
              </a:spcAft>
              <a:defRPr sz="4000">
                <a:solidFill>
                  <a:srgbClr val="00AE9E"/>
                </a:solidFill>
                <a:latin typeface="Arial" pitchFamily="84" charset="0"/>
                <a:ea typeface="ヒラギノ角ゴ Pro W3" pitchFamily="84" charset="-128"/>
                <a:cs typeface="ヒラギノ角ゴ Pro W3" pitchFamily="84" charset="-128"/>
              </a:defRPr>
            </a:lvl2pPr>
            <a:lvl3pPr algn="l" rtl="0" eaLnBrk="1" fontAlgn="base" hangingPunct="1">
              <a:spcBef>
                <a:spcPct val="0"/>
              </a:spcBef>
              <a:spcAft>
                <a:spcPct val="0"/>
              </a:spcAft>
              <a:defRPr sz="4000">
                <a:solidFill>
                  <a:srgbClr val="00AE9E"/>
                </a:solidFill>
                <a:latin typeface="Arial" pitchFamily="84" charset="0"/>
                <a:ea typeface="ヒラギノ角ゴ Pro W3" pitchFamily="84" charset="-128"/>
                <a:cs typeface="ヒラギノ角ゴ Pro W3" pitchFamily="84" charset="-128"/>
              </a:defRPr>
            </a:lvl3pPr>
            <a:lvl4pPr algn="l" rtl="0" eaLnBrk="1" fontAlgn="base" hangingPunct="1">
              <a:spcBef>
                <a:spcPct val="0"/>
              </a:spcBef>
              <a:spcAft>
                <a:spcPct val="0"/>
              </a:spcAft>
              <a:defRPr sz="4000">
                <a:solidFill>
                  <a:srgbClr val="00AE9E"/>
                </a:solidFill>
                <a:latin typeface="Arial" pitchFamily="84" charset="0"/>
                <a:ea typeface="ヒラギノ角ゴ Pro W3" pitchFamily="84" charset="-128"/>
                <a:cs typeface="ヒラギノ角ゴ Pro W3" pitchFamily="84" charset="-128"/>
              </a:defRPr>
            </a:lvl4pPr>
            <a:lvl5pPr algn="l" rtl="0" eaLnBrk="1" fontAlgn="base" hangingPunct="1">
              <a:spcBef>
                <a:spcPct val="0"/>
              </a:spcBef>
              <a:spcAft>
                <a:spcPct val="0"/>
              </a:spcAft>
              <a:defRPr sz="4000">
                <a:solidFill>
                  <a:srgbClr val="00AE9E"/>
                </a:solidFill>
                <a:latin typeface="Arial" pitchFamily="84" charset="0"/>
                <a:ea typeface="ヒラギノ角ゴ Pro W3" pitchFamily="84" charset="-128"/>
                <a:cs typeface="ヒラギノ角ゴ Pro W3" pitchFamily="84" charset="-128"/>
              </a:defRPr>
            </a:lvl5pPr>
            <a:lvl6pPr marL="457200" algn="l" rtl="0" eaLnBrk="1" fontAlgn="base" hangingPunct="1">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6pPr>
            <a:lvl7pPr marL="914400" algn="l" rtl="0" eaLnBrk="1" fontAlgn="base" hangingPunct="1">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7pPr>
            <a:lvl8pPr marL="1371600" algn="l" rtl="0" eaLnBrk="1" fontAlgn="base" hangingPunct="1">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8pPr>
            <a:lvl9pPr marL="1828800" algn="l" rtl="0" eaLnBrk="1" fontAlgn="base" hangingPunct="1">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9pPr>
          </a:lstStyle>
          <a:p>
            <a:pPr>
              <a:lnSpc>
                <a:spcPct val="100000"/>
              </a:lnSpc>
              <a:spcBef>
                <a:spcPts val="600"/>
              </a:spcBef>
              <a:defRPr/>
            </a:pPr>
            <a:r>
              <a:rPr lang="en-GB" sz="2800" spc="0" dirty="0">
                <a:solidFill>
                  <a:schemeClr val="bg1"/>
                </a:solidFill>
                <a:cs typeface="Arial" panose="020B0604020202020204" pitchFamily="34" charset="0"/>
              </a:rPr>
              <a:t>All isolates tested at PHE/UKHSA from England, 2012 to 2022</a:t>
            </a:r>
            <a:br>
              <a:rPr lang="en-GB" sz="2800" spc="0" dirty="0">
                <a:solidFill>
                  <a:schemeClr val="bg1"/>
                </a:solidFill>
                <a:cs typeface="Arial" panose="020B0604020202020204" pitchFamily="34" charset="0"/>
              </a:rPr>
            </a:br>
            <a:r>
              <a:rPr lang="en-GB" sz="2000" spc="0" dirty="0">
                <a:solidFill>
                  <a:schemeClr val="bg1"/>
                </a:solidFill>
                <a:cs typeface="Arial" panose="020B0604020202020204" pitchFamily="34" charset="0"/>
              </a:rPr>
              <a:t>*includes isolates from animals</a:t>
            </a:r>
          </a:p>
        </p:txBody>
      </p:sp>
      <p:sp>
        <p:nvSpPr>
          <p:cNvPr id="3" name="Slide Number Placeholder 2">
            <a:extLst>
              <a:ext uri="{FF2B5EF4-FFF2-40B4-BE49-F238E27FC236}">
                <a16:creationId xmlns:a16="http://schemas.microsoft.com/office/drawing/2014/main" id="{A1AA00A9-5115-4B88-8F82-A154C83925E5}"/>
              </a:ext>
            </a:extLst>
          </p:cNvPr>
          <p:cNvSpPr>
            <a:spLocks noGrp="1"/>
          </p:cNvSpPr>
          <p:nvPr>
            <p:ph type="sldNum" sz="quarter" idx="11"/>
          </p:nvPr>
        </p:nvSpPr>
        <p:spPr/>
        <p:txBody>
          <a:bodyPr/>
          <a:lstStyle/>
          <a:p>
            <a:fld id="{344369E4-5DE7-46E5-874E-4FD437973785}" type="slidenum">
              <a:rPr lang="en-GB" smtClean="0"/>
              <a:pPr/>
              <a:t>22</a:t>
            </a:fld>
            <a:endParaRPr lang="en-GB" sz="1400" dirty="0"/>
          </a:p>
        </p:txBody>
      </p:sp>
      <p:sp>
        <p:nvSpPr>
          <p:cNvPr id="5" name="Footer Placeholder 4">
            <a:extLst>
              <a:ext uri="{FF2B5EF4-FFF2-40B4-BE49-F238E27FC236}">
                <a16:creationId xmlns:a16="http://schemas.microsoft.com/office/drawing/2014/main" id="{FB672A2C-DFCC-47DB-928F-15D5389A0988}"/>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
        <p:nvSpPr>
          <p:cNvPr id="9" name="Rounded Rectangle 7">
            <a:extLst>
              <a:ext uri="{FF2B5EF4-FFF2-40B4-BE49-F238E27FC236}">
                <a16:creationId xmlns:a16="http://schemas.microsoft.com/office/drawing/2014/main" id="{135CCF59-4B4D-5DC9-4E49-BE748675A91D}"/>
              </a:ext>
            </a:extLst>
          </p:cNvPr>
          <p:cNvSpPr/>
          <p:nvPr/>
        </p:nvSpPr>
        <p:spPr>
          <a:xfrm>
            <a:off x="364146" y="1826564"/>
            <a:ext cx="2280062" cy="2288236"/>
          </a:xfrm>
          <a:prstGeom prst="roundRect">
            <a:avLst/>
          </a:prstGeom>
          <a:solidFill>
            <a:srgbClr val="00B0F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GB" sz="1400" b="0" i="0" u="none" strike="noStrike" kern="1200" cap="none" spc="0" normalizeH="0" noProof="0" dirty="0">
                <a:ln>
                  <a:noFill/>
                </a:ln>
                <a:solidFill>
                  <a:prstClr val="black"/>
                </a:solidFill>
                <a:effectLst/>
                <a:uLnTx/>
                <a:uFillTx/>
                <a:latin typeface="Arial" pitchFamily="84" charset="0"/>
                <a:ea typeface="ヒラギノ角ゴ Pro W3" pitchFamily="84" charset="-128"/>
              </a:rPr>
              <a:t>2017 to 2022</a:t>
            </a:r>
            <a:r>
              <a:rPr kumimoji="0" lang="en-GB" sz="1400" b="0" i="0" u="none" strike="noStrike" kern="1200" cap="none" spc="0" normalizeH="0" baseline="30000" noProof="0" dirty="0">
                <a:ln>
                  <a:noFill/>
                </a:ln>
                <a:solidFill>
                  <a:prstClr val="black"/>
                </a:solidFill>
                <a:effectLst/>
                <a:uLnTx/>
                <a:uFillTx/>
                <a:latin typeface="Arial" pitchFamily="84" charset="0"/>
                <a:ea typeface="ヒラギノ角ゴ Pro W3" pitchFamily="84" charset="-128"/>
              </a:rPr>
              <a:t> †</a:t>
            </a:r>
            <a:r>
              <a:rPr kumimoji="0" lang="en-GB" sz="1400" b="0" i="0" u="none" strike="noStrike" kern="1200" cap="none" spc="0" normalizeH="0" noProof="0" dirty="0">
                <a:ln>
                  <a:noFill/>
                </a:ln>
                <a:solidFill>
                  <a:prstClr val="black"/>
                </a:solidFill>
                <a:effectLst/>
                <a:uLnTx/>
                <a:uFillTx/>
                <a:latin typeface="Arial" pitchFamily="84" charset="0"/>
                <a:ea typeface="ヒラギノ角ゴ Pro W3" pitchFamily="84" charset="-128"/>
              </a:rPr>
              <a:t> (human</a:t>
            </a:r>
            <a:r>
              <a:rPr lang="en-GB" sz="1400" dirty="0">
                <a:solidFill>
                  <a:prstClr val="black"/>
                </a:solidFill>
                <a:latin typeface="Arial" pitchFamily="84" charset="0"/>
                <a:ea typeface="ヒラギノ角ゴ Pro W3" pitchFamily="84" charset="-128"/>
              </a:rPr>
              <a:t>, </a:t>
            </a:r>
            <a:r>
              <a:rPr kumimoji="0" lang="en-GB" sz="1200" b="0" i="0" u="none" strike="noStrike" kern="1200" cap="none" spc="0" normalizeH="0" noProof="0" dirty="0">
                <a:ln>
                  <a:noFill/>
                </a:ln>
                <a:solidFill>
                  <a:prstClr val="black"/>
                </a:solidFill>
                <a:effectLst/>
                <a:uLnTx/>
                <a:uFillTx/>
                <a:latin typeface="Arial" pitchFamily="84" charset="0"/>
                <a:ea typeface="ヒラギノ角ゴ Pro W3" pitchFamily="84" charset="-128"/>
              </a:rPr>
              <a:t>UK Residents Only):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Average 6% </a:t>
            </a:r>
            <a:r>
              <a:rPr kumimoji="0" lang="en-GB" sz="1200" b="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C. diphtheriae</a:t>
            </a:r>
          </a:p>
          <a:p>
            <a:pPr marL="0" marR="0" lvl="0" indent="0" algn="l" defTabSz="914400" rtl="0" eaLnBrk="1" fontAlgn="base" latinLnBrk="0" hangingPunct="1">
              <a:lnSpc>
                <a:spcPct val="100000"/>
              </a:lnSpc>
              <a:spcBef>
                <a:spcPct val="0"/>
              </a:spcBef>
              <a:spcAft>
                <a:spcPts val="600"/>
              </a:spcAft>
              <a:buClrTx/>
              <a:buSzTx/>
              <a:buFontTx/>
              <a:buNone/>
              <a:tabLst/>
              <a:defRPr/>
            </a:pPr>
            <a:r>
              <a:rPr lang="en-GB" sz="1200" dirty="0">
                <a:solidFill>
                  <a:prstClr val="black"/>
                </a:solidFill>
                <a:latin typeface="Arial" pitchFamily="84" charset="0"/>
                <a:ea typeface="ヒラギノ角ゴ Pro W3" pitchFamily="84" charset="-128"/>
              </a:rPr>
              <a:t>t</a:t>
            </a:r>
            <a:r>
              <a:rPr kumimoji="0" lang="en-GB" sz="1200" b="0" u="none" strike="noStrike" kern="1200" cap="none" spc="0" normalizeH="0" baseline="0" noProof="0" dirty="0" err="1">
                <a:ln>
                  <a:noFill/>
                </a:ln>
                <a:solidFill>
                  <a:prstClr val="black"/>
                </a:solidFill>
                <a:effectLst/>
                <a:uLnTx/>
                <a:uFillTx/>
                <a:latin typeface="Arial" pitchFamily="84" charset="0"/>
                <a:ea typeface="ヒラギノ角ゴ Pro W3" pitchFamily="84" charset="-128"/>
              </a:rPr>
              <a:t>oxigenic</a:t>
            </a:r>
            <a:endParaRPr kumimoji="0" lang="en-GB" b="0" u="none" strike="noStrike" kern="1200" cap="none" spc="0" normalizeH="0" baseline="0" noProof="0" dirty="0">
              <a:ln>
                <a:noFill/>
              </a:ln>
              <a:solidFill>
                <a:prstClr val="black"/>
              </a:solidFill>
              <a:effectLst/>
              <a:uLnTx/>
              <a:uFillTx/>
              <a:latin typeface="Arial" pitchFamily="84" charset="0"/>
              <a:ea typeface="ヒラギノ角ゴ Pro W3" pitchFamily="84" charset="-128"/>
            </a:endParaRPr>
          </a:p>
          <a:p>
            <a:pPr marL="0" marR="0" lvl="0" indent="0" algn="l" defTabSz="914400" rtl="0" eaLnBrk="1" fontAlgn="base" latinLnBrk="0" hangingPunct="1">
              <a:lnSpc>
                <a:spcPct val="100000"/>
              </a:lnSpc>
              <a:spcBef>
                <a:spcPct val="0"/>
              </a:spcBef>
              <a:spcAft>
                <a:spcPts val="600"/>
              </a:spcAft>
              <a:buClrTx/>
              <a:buSzTx/>
              <a:buFontTx/>
              <a:buNone/>
              <a:tabLst/>
              <a:defRPr/>
            </a:pPr>
            <a:r>
              <a:rPr lang="en-GB" sz="1200" baseline="0" dirty="0">
                <a:solidFill>
                  <a:prstClr val="black"/>
                </a:solidFill>
                <a:latin typeface="Arial" pitchFamily="84" charset="0"/>
                <a:ea typeface="ヒラギノ角ゴ Pro W3" pitchFamily="84" charset="-128"/>
              </a:rPr>
              <a:t>A</a:t>
            </a:r>
            <a:r>
              <a:rPr lang="en-GB" sz="1200" dirty="0">
                <a:solidFill>
                  <a:prstClr val="black"/>
                </a:solidFill>
                <a:latin typeface="Arial" pitchFamily="84" charset="0"/>
                <a:ea typeface="ヒラギノ角ゴ Pro W3" pitchFamily="84" charset="-128"/>
              </a:rPr>
              <a:t>verage 60</a:t>
            </a:r>
            <a:r>
              <a:rPr kumimoji="0" lang="en-GB" sz="1200" b="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a:t>
            </a:r>
            <a:r>
              <a:rPr kumimoji="0" lang="en-GB" sz="1200" b="0" i="1" u="none" strike="noStrike" kern="1200" cap="none" spc="0" normalizeH="0" baseline="0" noProof="0" dirty="0">
                <a:ln>
                  <a:noFill/>
                </a:ln>
                <a:solidFill>
                  <a:prstClr val="black"/>
                </a:solidFill>
                <a:effectLst/>
                <a:uLnTx/>
                <a:uFillTx/>
                <a:latin typeface="Arial" pitchFamily="84" charset="0"/>
                <a:ea typeface="ヒラギノ角ゴ Pro W3" pitchFamily="84" charset="-128"/>
              </a:rPr>
              <a:t> </a:t>
            </a:r>
            <a:r>
              <a:rPr kumimoji="0" lang="en-GB" sz="1200" b="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C. </a:t>
            </a:r>
            <a:r>
              <a:rPr kumimoji="0" lang="en-GB" sz="1200" b="0" u="none" strike="noStrike" kern="1200" cap="none" spc="0" normalizeH="0" baseline="0" noProof="0" dirty="0" err="1">
                <a:ln>
                  <a:noFill/>
                </a:ln>
                <a:solidFill>
                  <a:prstClr val="black"/>
                </a:solidFill>
                <a:effectLst/>
                <a:uLnTx/>
                <a:uFillTx/>
                <a:latin typeface="Arial" pitchFamily="84" charset="0"/>
                <a:ea typeface="ヒラギノ角ゴ Pro W3" pitchFamily="84" charset="-128"/>
              </a:rPr>
              <a:t>ulcerans</a:t>
            </a:r>
            <a:r>
              <a:rPr kumimoji="0" lang="en-GB" sz="1200" b="0" i="1" u="none" strike="noStrike" kern="1200" cap="none" spc="0" normalizeH="0" baseline="0" noProof="0" dirty="0">
                <a:ln>
                  <a:noFill/>
                </a:ln>
                <a:solidFill>
                  <a:prstClr val="black"/>
                </a:solidFill>
                <a:effectLst/>
                <a:uLnTx/>
                <a:uFillTx/>
                <a:latin typeface="Arial" pitchFamily="84" charset="0"/>
                <a:ea typeface="ヒラギノ角ゴ Pro W3" pitchFamily="84" charset="-128"/>
              </a:rPr>
              <a:t> </a:t>
            </a:r>
            <a:r>
              <a:rPr kumimoji="0" lang="en-GB" sz="1200" b="0" i="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toxigenic</a:t>
            </a:r>
          </a:p>
          <a:p>
            <a:pPr marL="0" marR="0" lvl="0" indent="0" defTabSz="914400" rtl="0" eaLnBrk="1" fontAlgn="base" latinLnBrk="0" hangingPunct="1">
              <a:lnSpc>
                <a:spcPct val="100000"/>
              </a:lnSpc>
              <a:spcBef>
                <a:spcPts val="600"/>
              </a:spcBef>
              <a:spcAft>
                <a:spcPct val="0"/>
              </a:spcAft>
              <a:buClrTx/>
              <a:buSzTx/>
              <a:buFontTx/>
              <a:buNone/>
              <a:tabLst/>
              <a:defRPr/>
            </a:pPr>
            <a:r>
              <a:rPr kumimoji="0" lang="en-GB" sz="900" b="0" i="0" u="none" strike="noStrike" kern="1200" cap="none" spc="0" normalizeH="0" noProof="0" dirty="0">
                <a:ln>
                  <a:noFill/>
                </a:ln>
                <a:solidFill>
                  <a:prstClr val="black"/>
                </a:solidFill>
                <a:effectLst/>
                <a:uLnTx/>
                <a:uFillTx/>
                <a:latin typeface="Arial" pitchFamily="84" charset="0"/>
                <a:ea typeface="ヒラギノ角ゴ Pro W3" pitchFamily="84" charset="-128"/>
              </a:rPr>
              <a:t>† excludes 2020</a:t>
            </a:r>
            <a:r>
              <a:rPr kumimoji="0" lang="en-GB" sz="1200" b="0" i="0" u="none" strike="noStrike" kern="1200" cap="none" spc="0" normalizeH="0" baseline="30000" noProof="0" dirty="0">
                <a:ln>
                  <a:noFill/>
                </a:ln>
                <a:solidFill>
                  <a:prstClr val="black"/>
                </a:solidFill>
                <a:effectLst/>
                <a:uLnTx/>
                <a:uFillTx/>
                <a:latin typeface="Arial" pitchFamily="84" charset="0"/>
                <a:ea typeface="ヒラギノ角ゴ Pro W3" pitchFamily="84" charset="-128"/>
              </a:rPr>
              <a:t> </a:t>
            </a:r>
          </a:p>
        </p:txBody>
      </p:sp>
      <p:graphicFrame>
        <p:nvGraphicFramePr>
          <p:cNvPr id="2" name="Chart 1">
            <a:extLst>
              <a:ext uri="{FF2B5EF4-FFF2-40B4-BE49-F238E27FC236}">
                <a16:creationId xmlns:a16="http://schemas.microsoft.com/office/drawing/2014/main" id="{FBCA25FF-8979-4627-0E93-84B20C53929C}"/>
              </a:ext>
            </a:extLst>
          </p:cNvPr>
          <p:cNvGraphicFramePr>
            <a:graphicFrameLocks/>
          </p:cNvGraphicFramePr>
          <p:nvPr>
            <p:extLst>
              <p:ext uri="{D42A27DB-BD31-4B8C-83A1-F6EECF244321}">
                <p14:modId xmlns:p14="http://schemas.microsoft.com/office/powerpoint/2010/main" val="1770815994"/>
              </p:ext>
            </p:extLst>
          </p:nvPr>
        </p:nvGraphicFramePr>
        <p:xfrm>
          <a:off x="649230" y="1519165"/>
          <a:ext cx="10893540" cy="47815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79679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75095-5EE1-482D-ACE4-3CA4E33EDD34}"/>
              </a:ext>
            </a:extLst>
          </p:cNvPr>
          <p:cNvSpPr>
            <a:spLocks noGrp="1"/>
          </p:cNvSpPr>
          <p:nvPr>
            <p:ph type="title"/>
          </p:nvPr>
        </p:nvSpPr>
        <p:spPr/>
        <p:txBody>
          <a:bodyPr>
            <a:normAutofit/>
          </a:bodyPr>
          <a:lstStyle/>
          <a:p>
            <a:r>
              <a:rPr lang="en-GB" sz="3200" dirty="0"/>
              <a:t>Diphtheria cases by clinical presentation, </a:t>
            </a:r>
            <a:br>
              <a:rPr lang="en-GB" sz="3200" dirty="0"/>
            </a:br>
            <a:r>
              <a:rPr lang="en-GB" sz="3200" dirty="0"/>
              <a:t>England, 2000 to 2022</a:t>
            </a:r>
          </a:p>
        </p:txBody>
      </p:sp>
      <p:sp>
        <p:nvSpPr>
          <p:cNvPr id="5" name="Slide Number Placeholder 4">
            <a:extLst>
              <a:ext uri="{FF2B5EF4-FFF2-40B4-BE49-F238E27FC236}">
                <a16:creationId xmlns:a16="http://schemas.microsoft.com/office/drawing/2014/main" id="{A46CA824-E4AD-4E78-8816-0E7352D4D7F9}"/>
              </a:ext>
            </a:extLst>
          </p:cNvPr>
          <p:cNvSpPr>
            <a:spLocks noGrp="1"/>
          </p:cNvSpPr>
          <p:nvPr>
            <p:ph type="sldNum" sz="quarter" idx="11"/>
          </p:nvPr>
        </p:nvSpPr>
        <p:spPr/>
        <p:txBody>
          <a:bodyPr/>
          <a:lstStyle/>
          <a:p>
            <a:fld id="{344369E4-5DE7-46E5-874E-4FD437973785}" type="slidenum">
              <a:rPr lang="en-GB" smtClean="0"/>
              <a:pPr/>
              <a:t>23</a:t>
            </a:fld>
            <a:endParaRPr lang="en-GB" sz="1400" dirty="0"/>
          </a:p>
        </p:txBody>
      </p:sp>
      <p:sp>
        <p:nvSpPr>
          <p:cNvPr id="7" name="Footer Placeholder 6">
            <a:extLst>
              <a:ext uri="{FF2B5EF4-FFF2-40B4-BE49-F238E27FC236}">
                <a16:creationId xmlns:a16="http://schemas.microsoft.com/office/drawing/2014/main" id="{1D738960-3853-4B8A-858F-6B556DB6829F}"/>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graphicFrame>
        <p:nvGraphicFramePr>
          <p:cNvPr id="3" name="Chart 2">
            <a:extLst>
              <a:ext uri="{FF2B5EF4-FFF2-40B4-BE49-F238E27FC236}">
                <a16:creationId xmlns:a16="http://schemas.microsoft.com/office/drawing/2014/main" id="{A8790E6C-5B1A-49DE-9ACF-D5F5D9F21654}"/>
              </a:ext>
            </a:extLst>
          </p:cNvPr>
          <p:cNvGraphicFramePr>
            <a:graphicFrameLocks/>
          </p:cNvGraphicFramePr>
          <p:nvPr>
            <p:extLst>
              <p:ext uri="{D42A27DB-BD31-4B8C-83A1-F6EECF244321}">
                <p14:modId xmlns:p14="http://schemas.microsoft.com/office/powerpoint/2010/main" val="1307040975"/>
              </p:ext>
            </p:extLst>
          </p:nvPr>
        </p:nvGraphicFramePr>
        <p:xfrm>
          <a:off x="238126" y="1233211"/>
          <a:ext cx="11115674" cy="512445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451EE567-C929-EB74-2B0E-16FA0D1CF271}"/>
              </a:ext>
            </a:extLst>
          </p:cNvPr>
          <p:cNvSpPr txBox="1"/>
          <p:nvPr/>
        </p:nvSpPr>
        <p:spPr>
          <a:xfrm>
            <a:off x="6200688" y="1728284"/>
            <a:ext cx="2561065" cy="52322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400" b="1" dirty="0">
                <a:latin typeface="Arial" panose="020B0604020202020204" pitchFamily="34" charset="0"/>
                <a:cs typeface="Arial" panose="020B0604020202020204" pitchFamily="34" charset="0"/>
              </a:rPr>
              <a:t>PCR service commences April 2014</a:t>
            </a:r>
            <a:endParaRPr lang="en-GB" sz="1400" dirty="0">
              <a:latin typeface="Arial" panose="020B0604020202020204" pitchFamily="34" charset="0"/>
              <a:cs typeface="Arial" panose="020B0604020202020204" pitchFamily="34" charset="0"/>
            </a:endParaRPr>
          </a:p>
        </p:txBody>
      </p:sp>
      <p:cxnSp>
        <p:nvCxnSpPr>
          <p:cNvPr id="8" name="Straight Arrow Connector 7">
            <a:extLst>
              <a:ext uri="{FF2B5EF4-FFF2-40B4-BE49-F238E27FC236}">
                <a16:creationId xmlns:a16="http://schemas.microsoft.com/office/drawing/2014/main" id="{B952A76E-7FC1-B513-0375-E1A05AC96CD8}"/>
              </a:ext>
            </a:extLst>
          </p:cNvPr>
          <p:cNvCxnSpPr>
            <a:cxnSpLocks/>
          </p:cNvCxnSpPr>
          <p:nvPr/>
        </p:nvCxnSpPr>
        <p:spPr>
          <a:xfrm>
            <a:off x="7481220" y="2232454"/>
            <a:ext cx="0" cy="250147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642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3A785-C214-4D1E-A4AE-73A7DB011887}"/>
              </a:ext>
            </a:extLst>
          </p:cNvPr>
          <p:cNvSpPr>
            <a:spLocks noGrp="1"/>
          </p:cNvSpPr>
          <p:nvPr>
            <p:ph type="title"/>
          </p:nvPr>
        </p:nvSpPr>
        <p:spPr>
          <a:xfrm>
            <a:off x="330206" y="231372"/>
            <a:ext cx="10515600" cy="828502"/>
          </a:xfrm>
        </p:spPr>
        <p:txBody>
          <a:bodyPr>
            <a:noAutofit/>
          </a:bodyPr>
          <a:lstStyle/>
          <a:p>
            <a:r>
              <a:rPr lang="en-GB" sz="2800" kern="1300" dirty="0"/>
              <a:t>Number of cases of toxigenic C. </a:t>
            </a:r>
            <a:r>
              <a:rPr lang="en-GB" sz="2800" kern="1300" dirty="0" err="1"/>
              <a:t>ulcerans</a:t>
            </a:r>
            <a:r>
              <a:rPr lang="en-GB" sz="2800" kern="1300" dirty="0"/>
              <a:t> and toxigenic C. diphtheriae in humans and animals, England, 2012 to 2022</a:t>
            </a:r>
            <a:br>
              <a:rPr lang="en-GB" sz="2800" kern="1300" dirty="0"/>
            </a:br>
            <a:endParaRPr lang="en-GB" sz="2800" kern="1300" dirty="0"/>
          </a:p>
        </p:txBody>
      </p:sp>
      <p:sp>
        <p:nvSpPr>
          <p:cNvPr id="4" name="Slide Number Placeholder 3">
            <a:extLst>
              <a:ext uri="{FF2B5EF4-FFF2-40B4-BE49-F238E27FC236}">
                <a16:creationId xmlns:a16="http://schemas.microsoft.com/office/drawing/2014/main" id="{22CE133C-19BF-4A16-B886-DBD864008E33}"/>
              </a:ext>
            </a:extLst>
          </p:cNvPr>
          <p:cNvSpPr>
            <a:spLocks noGrp="1"/>
          </p:cNvSpPr>
          <p:nvPr>
            <p:ph type="sldNum" sz="quarter" idx="11"/>
          </p:nvPr>
        </p:nvSpPr>
        <p:spPr/>
        <p:txBody>
          <a:bodyPr/>
          <a:lstStyle/>
          <a:p>
            <a:fld id="{344369E4-5DE7-46E5-874E-4FD437973785}" type="slidenum">
              <a:rPr lang="en-GB" smtClean="0"/>
              <a:pPr/>
              <a:t>24</a:t>
            </a:fld>
            <a:endParaRPr lang="en-GB" sz="1400" dirty="0"/>
          </a:p>
        </p:txBody>
      </p:sp>
      <p:sp>
        <p:nvSpPr>
          <p:cNvPr id="6" name="Footer Placeholder 5">
            <a:extLst>
              <a:ext uri="{FF2B5EF4-FFF2-40B4-BE49-F238E27FC236}">
                <a16:creationId xmlns:a16="http://schemas.microsoft.com/office/drawing/2014/main" id="{5EC351E2-1742-40C2-9161-9F5B673B664C}"/>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graphicFrame>
        <p:nvGraphicFramePr>
          <p:cNvPr id="7" name="Chart 6">
            <a:extLst>
              <a:ext uri="{FF2B5EF4-FFF2-40B4-BE49-F238E27FC236}">
                <a16:creationId xmlns:a16="http://schemas.microsoft.com/office/drawing/2014/main" id="{5B3B5670-A386-4100-A360-0A8093D3E027}"/>
              </a:ext>
            </a:extLst>
          </p:cNvPr>
          <p:cNvGraphicFramePr>
            <a:graphicFrameLocks/>
          </p:cNvGraphicFramePr>
          <p:nvPr>
            <p:extLst>
              <p:ext uri="{D42A27DB-BD31-4B8C-83A1-F6EECF244321}">
                <p14:modId xmlns:p14="http://schemas.microsoft.com/office/powerpoint/2010/main" val="4272075472"/>
              </p:ext>
            </p:extLst>
          </p:nvPr>
        </p:nvGraphicFramePr>
        <p:xfrm>
          <a:off x="330206" y="1208908"/>
          <a:ext cx="11385544" cy="508090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434646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58804-B871-46E0-AFC9-C3F9AC013708}"/>
              </a:ext>
            </a:extLst>
          </p:cNvPr>
          <p:cNvSpPr>
            <a:spLocks noGrp="1"/>
          </p:cNvSpPr>
          <p:nvPr>
            <p:ph type="title"/>
          </p:nvPr>
        </p:nvSpPr>
        <p:spPr>
          <a:xfrm>
            <a:off x="330206" y="220981"/>
            <a:ext cx="10515600" cy="890848"/>
          </a:xfrm>
        </p:spPr>
        <p:txBody>
          <a:bodyPr>
            <a:normAutofit fontScale="90000"/>
          </a:bodyPr>
          <a:lstStyle/>
          <a:p>
            <a:r>
              <a:rPr lang="en-GB" sz="3100" dirty="0"/>
              <a:t>Number of toxigenic C. </a:t>
            </a:r>
            <a:r>
              <a:rPr lang="en-GB" sz="3100" dirty="0" err="1"/>
              <a:t>ulcerans</a:t>
            </a:r>
            <a:r>
              <a:rPr lang="en-GB" sz="3100" dirty="0"/>
              <a:t> human index and toxigenic C. diphtheriae cases, England, 2012 to 2022</a:t>
            </a:r>
            <a:br>
              <a:rPr lang="en-GB" sz="3100" dirty="0"/>
            </a:br>
            <a:br>
              <a:rPr lang="en-GB" dirty="0"/>
            </a:br>
            <a:endParaRPr lang="en-GB" dirty="0"/>
          </a:p>
        </p:txBody>
      </p:sp>
      <p:sp>
        <p:nvSpPr>
          <p:cNvPr id="4" name="Slide Number Placeholder 3">
            <a:extLst>
              <a:ext uri="{FF2B5EF4-FFF2-40B4-BE49-F238E27FC236}">
                <a16:creationId xmlns:a16="http://schemas.microsoft.com/office/drawing/2014/main" id="{0C7FEA1A-A5A2-4CCC-9895-F2251532609D}"/>
              </a:ext>
            </a:extLst>
          </p:cNvPr>
          <p:cNvSpPr>
            <a:spLocks noGrp="1"/>
          </p:cNvSpPr>
          <p:nvPr>
            <p:ph type="sldNum" sz="quarter" idx="11"/>
          </p:nvPr>
        </p:nvSpPr>
        <p:spPr/>
        <p:txBody>
          <a:bodyPr/>
          <a:lstStyle/>
          <a:p>
            <a:fld id="{344369E4-5DE7-46E5-874E-4FD437973785}" type="slidenum">
              <a:rPr lang="en-GB" smtClean="0"/>
              <a:pPr/>
              <a:t>25</a:t>
            </a:fld>
            <a:endParaRPr lang="en-GB" sz="1400" dirty="0"/>
          </a:p>
        </p:txBody>
      </p:sp>
      <p:sp>
        <p:nvSpPr>
          <p:cNvPr id="6" name="Footer Placeholder 5">
            <a:extLst>
              <a:ext uri="{FF2B5EF4-FFF2-40B4-BE49-F238E27FC236}">
                <a16:creationId xmlns:a16="http://schemas.microsoft.com/office/drawing/2014/main" id="{7F724818-4D10-46CC-A11D-7B46C2A6746E}"/>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graphicFrame>
        <p:nvGraphicFramePr>
          <p:cNvPr id="8" name="Chart 7">
            <a:extLst>
              <a:ext uri="{FF2B5EF4-FFF2-40B4-BE49-F238E27FC236}">
                <a16:creationId xmlns:a16="http://schemas.microsoft.com/office/drawing/2014/main" id="{A3F3F4D2-AC2B-6CCF-EA78-91CF896495A5}"/>
              </a:ext>
            </a:extLst>
          </p:cNvPr>
          <p:cNvGraphicFramePr>
            <a:graphicFrameLocks/>
          </p:cNvGraphicFramePr>
          <p:nvPr>
            <p:extLst>
              <p:ext uri="{D42A27DB-BD31-4B8C-83A1-F6EECF244321}">
                <p14:modId xmlns:p14="http://schemas.microsoft.com/office/powerpoint/2010/main" val="4072746606"/>
              </p:ext>
            </p:extLst>
          </p:nvPr>
        </p:nvGraphicFramePr>
        <p:xfrm>
          <a:off x="457204" y="1405368"/>
          <a:ext cx="10769597" cy="497157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87990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0802A-59F6-4A1D-B358-C3EDE8D89C2F}"/>
              </a:ext>
            </a:extLst>
          </p:cNvPr>
          <p:cNvSpPr>
            <a:spLocks noGrp="1"/>
          </p:cNvSpPr>
          <p:nvPr>
            <p:ph type="title"/>
          </p:nvPr>
        </p:nvSpPr>
        <p:spPr>
          <a:xfrm>
            <a:off x="293237" y="445004"/>
            <a:ext cx="10515600" cy="677217"/>
          </a:xfrm>
        </p:spPr>
        <p:txBody>
          <a:bodyPr>
            <a:normAutofit fontScale="90000"/>
          </a:bodyPr>
          <a:lstStyle/>
          <a:p>
            <a:r>
              <a:rPr lang="en-GB" dirty="0"/>
              <a:t>Summary of human cases with toxigenic C. </a:t>
            </a:r>
            <a:r>
              <a:rPr lang="en-GB" dirty="0" err="1"/>
              <a:t>ulcerans</a:t>
            </a:r>
            <a:r>
              <a:rPr lang="en-GB" dirty="0"/>
              <a:t> </a:t>
            </a:r>
          </a:p>
        </p:txBody>
      </p:sp>
      <p:sp>
        <p:nvSpPr>
          <p:cNvPr id="4" name="Rectangle 3">
            <a:extLst>
              <a:ext uri="{FF2B5EF4-FFF2-40B4-BE49-F238E27FC236}">
                <a16:creationId xmlns:a16="http://schemas.microsoft.com/office/drawing/2014/main" id="{AC619544-B35D-4D8C-AAD8-3D4ECE529D66}"/>
              </a:ext>
            </a:extLst>
          </p:cNvPr>
          <p:cNvSpPr>
            <a:spLocks noGrp="1" noChangeArrowheads="1"/>
          </p:cNvSpPr>
          <p:nvPr>
            <p:ph idx="1"/>
          </p:nvPr>
        </p:nvSpPr>
        <p:spPr>
          <a:xfrm>
            <a:off x="282550" y="1413164"/>
            <a:ext cx="10511301" cy="5067250"/>
          </a:xfrm>
        </p:spPr>
        <p:txBody>
          <a:bodyPr>
            <a:noAutofit/>
          </a:bodyPr>
          <a:lstStyle/>
          <a:p>
            <a:pPr marL="0" indent="0">
              <a:lnSpc>
                <a:spcPct val="100000"/>
              </a:lnSpc>
              <a:buNone/>
            </a:pPr>
            <a:r>
              <a:rPr lang="en-GB" sz="1800" dirty="0">
                <a:ea typeface="ヒラギノ角ゴ Pro W3"/>
              </a:rPr>
              <a:t>11 cases of toxigenic C. ulcerans reported in 2022</a:t>
            </a:r>
          </a:p>
          <a:p>
            <a:pPr marL="0" indent="0">
              <a:lnSpc>
                <a:spcPct val="100000"/>
              </a:lnSpc>
              <a:buNone/>
            </a:pPr>
            <a:endParaRPr lang="en-GB" sz="200" dirty="0">
              <a:ea typeface="ヒラギノ角ゴ Pro W3"/>
            </a:endParaRPr>
          </a:p>
          <a:p>
            <a:pPr marL="0" lvl="1" indent="0">
              <a:lnSpc>
                <a:spcPct val="100000"/>
              </a:lnSpc>
              <a:buNone/>
            </a:pPr>
            <a:r>
              <a:rPr lang="en-GB" sz="1800" dirty="0">
                <a:ea typeface="ヒラギノ角ゴ Pro W3"/>
              </a:rPr>
              <a:t>Presentation:</a:t>
            </a:r>
          </a:p>
          <a:p>
            <a:pPr marL="914400" lvl="2" indent="-457200">
              <a:lnSpc>
                <a:spcPct val="100000"/>
              </a:lnSpc>
            </a:pPr>
            <a:r>
              <a:rPr lang="en-GB" sz="1800" dirty="0">
                <a:ea typeface="ヒラギノ角ゴ Pro W3"/>
              </a:rPr>
              <a:t>4 cutaneous lesions</a:t>
            </a:r>
          </a:p>
          <a:p>
            <a:pPr marL="914400" lvl="2" indent="-457200">
              <a:lnSpc>
                <a:spcPct val="100000"/>
              </a:lnSpc>
            </a:pPr>
            <a:r>
              <a:rPr lang="en-GB" sz="1800" dirty="0">
                <a:ea typeface="ヒラギノ角ゴ Pro W3"/>
              </a:rPr>
              <a:t>1 classic respiratory with membrane</a:t>
            </a:r>
          </a:p>
          <a:p>
            <a:pPr marL="914400" lvl="2" indent="-457200">
              <a:lnSpc>
                <a:spcPct val="100000"/>
              </a:lnSpc>
            </a:pPr>
            <a:r>
              <a:rPr lang="en-GB" sz="1800" dirty="0">
                <a:ea typeface="ヒラギノ角ゴ Pro W3"/>
              </a:rPr>
              <a:t>1 cutaneous &amp; respiratory </a:t>
            </a:r>
          </a:p>
          <a:p>
            <a:pPr marL="914400" lvl="2" indent="-457200">
              <a:lnSpc>
                <a:spcPct val="100000"/>
              </a:lnSpc>
            </a:pPr>
            <a:r>
              <a:rPr lang="en-GB" sz="1800" dirty="0">
                <a:ea typeface="ヒラギノ角ゴ Pro W3"/>
              </a:rPr>
              <a:t>4 asymptomatic – all of whom were contacts of confirmed cases</a:t>
            </a:r>
          </a:p>
          <a:p>
            <a:pPr marL="914400" lvl="2" indent="-457200">
              <a:lnSpc>
                <a:spcPct val="100000"/>
              </a:lnSpc>
            </a:pPr>
            <a:r>
              <a:rPr lang="en-GB" sz="1800" dirty="0">
                <a:ea typeface="ヒラギノ角ゴ Pro W3"/>
              </a:rPr>
              <a:t>1 pleural fluid</a:t>
            </a:r>
          </a:p>
          <a:p>
            <a:pPr marL="457200" lvl="2" indent="0">
              <a:lnSpc>
                <a:spcPct val="100000"/>
              </a:lnSpc>
              <a:buNone/>
            </a:pPr>
            <a:endParaRPr lang="en-GB" sz="800" dirty="0">
              <a:ea typeface="ヒラギノ角ゴ Pro W3"/>
            </a:endParaRPr>
          </a:p>
          <a:p>
            <a:pPr marL="0" lvl="1" indent="0">
              <a:lnSpc>
                <a:spcPct val="100000"/>
              </a:lnSpc>
              <a:buNone/>
            </a:pPr>
            <a:r>
              <a:rPr lang="en-GB" sz="1800" dirty="0">
                <a:ea typeface="ヒラギノ角ゴ Pro W3"/>
              </a:rPr>
              <a:t>Risk factors identified</a:t>
            </a:r>
          </a:p>
          <a:p>
            <a:pPr marL="914400" lvl="2" indent="-457200">
              <a:lnSpc>
                <a:spcPct val="100000"/>
              </a:lnSpc>
            </a:pPr>
            <a:r>
              <a:rPr lang="en-GB" sz="1800" dirty="0">
                <a:ea typeface="ヒラギノ角ゴ Pro W3"/>
              </a:rPr>
              <a:t>all had contact with domestic pets in a household setting</a:t>
            </a:r>
          </a:p>
          <a:p>
            <a:pPr marL="914400" lvl="2" indent="-457200">
              <a:lnSpc>
                <a:spcPct val="100000"/>
              </a:lnSpc>
            </a:pPr>
            <a:r>
              <a:rPr lang="en-GB" sz="1800" dirty="0">
                <a:ea typeface="ヒラギノ角ゴ Pro W3"/>
              </a:rPr>
              <a:t>1 had reported a history of foreign travel but symptoms pre-dated travel</a:t>
            </a:r>
          </a:p>
          <a:p>
            <a:pPr marL="914400" lvl="2" indent="-457200">
              <a:lnSpc>
                <a:spcPct val="100000"/>
              </a:lnSpc>
              <a:spcAft>
                <a:spcPts val="600"/>
              </a:spcAft>
            </a:pPr>
            <a:r>
              <a:rPr lang="en-GB" sz="1800" dirty="0">
                <a:ea typeface="ヒラギノ角ゴ Pro W3"/>
              </a:rPr>
              <a:t>1 reported consumption of unpasteurised dairy products as well as animal contact (pet)</a:t>
            </a:r>
          </a:p>
          <a:p>
            <a:pPr marL="0" lvl="1" indent="0">
              <a:lnSpc>
                <a:spcPct val="100000"/>
              </a:lnSpc>
              <a:buNone/>
            </a:pPr>
            <a:r>
              <a:rPr lang="en-GB" sz="2000" dirty="0">
                <a:ea typeface="ヒラギノ角ゴ Pro W3"/>
              </a:rPr>
              <a:t>Two family/household clusters</a:t>
            </a:r>
          </a:p>
          <a:p>
            <a:pPr marL="457200" lvl="2" indent="0">
              <a:lnSpc>
                <a:spcPct val="100000"/>
              </a:lnSpc>
              <a:buNone/>
            </a:pPr>
            <a:endParaRPr lang="en-GB" sz="700" dirty="0">
              <a:ea typeface="ヒラギノ角ゴ Pro W3"/>
            </a:endParaRPr>
          </a:p>
        </p:txBody>
      </p:sp>
      <p:sp>
        <p:nvSpPr>
          <p:cNvPr id="6" name="Slide Number Placeholder 5">
            <a:extLst>
              <a:ext uri="{FF2B5EF4-FFF2-40B4-BE49-F238E27FC236}">
                <a16:creationId xmlns:a16="http://schemas.microsoft.com/office/drawing/2014/main" id="{AC765564-7362-42AB-87D3-F9DBB83F0011}"/>
              </a:ext>
            </a:extLst>
          </p:cNvPr>
          <p:cNvSpPr>
            <a:spLocks noGrp="1"/>
          </p:cNvSpPr>
          <p:nvPr>
            <p:ph type="sldNum" sz="quarter" idx="11"/>
          </p:nvPr>
        </p:nvSpPr>
        <p:spPr/>
        <p:txBody>
          <a:bodyPr/>
          <a:lstStyle/>
          <a:p>
            <a:fld id="{344369E4-5DE7-46E5-874E-4FD437973785}" type="slidenum">
              <a:rPr lang="en-GB" smtClean="0"/>
              <a:pPr/>
              <a:t>26</a:t>
            </a:fld>
            <a:endParaRPr lang="en-GB" sz="1400" dirty="0"/>
          </a:p>
        </p:txBody>
      </p:sp>
      <p:sp>
        <p:nvSpPr>
          <p:cNvPr id="7" name="Footer Placeholder 6">
            <a:extLst>
              <a:ext uri="{FF2B5EF4-FFF2-40B4-BE49-F238E27FC236}">
                <a16:creationId xmlns:a16="http://schemas.microsoft.com/office/drawing/2014/main" id="{1ED3C1A8-A373-4B52-810F-50C0DEFE7F74}"/>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754247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D9B84-CC3C-481E-9155-7D39D8289B59}"/>
              </a:ext>
            </a:extLst>
          </p:cNvPr>
          <p:cNvSpPr>
            <a:spLocks noGrp="1"/>
          </p:cNvSpPr>
          <p:nvPr>
            <p:ph type="title"/>
          </p:nvPr>
        </p:nvSpPr>
        <p:spPr>
          <a:xfrm>
            <a:off x="515205" y="141547"/>
            <a:ext cx="10515600" cy="1157317"/>
          </a:xfrm>
        </p:spPr>
        <p:txBody>
          <a:bodyPr/>
          <a:lstStyle/>
          <a:p>
            <a:r>
              <a:rPr lang="en-GB" dirty="0"/>
              <a:t>Summary of animal cases with toxigenic C. </a:t>
            </a:r>
            <a:r>
              <a:rPr lang="en-GB" dirty="0" err="1"/>
              <a:t>ulcerans</a:t>
            </a:r>
            <a:r>
              <a:rPr lang="en-GB" dirty="0"/>
              <a:t> 2014 to 2021</a:t>
            </a:r>
          </a:p>
        </p:txBody>
      </p:sp>
      <p:sp>
        <p:nvSpPr>
          <p:cNvPr id="5" name="Rectangle 3">
            <a:extLst>
              <a:ext uri="{FF2B5EF4-FFF2-40B4-BE49-F238E27FC236}">
                <a16:creationId xmlns:a16="http://schemas.microsoft.com/office/drawing/2014/main" id="{D2EC4477-43FE-4FBD-A5B8-F23560158FEC}"/>
              </a:ext>
            </a:extLst>
          </p:cNvPr>
          <p:cNvSpPr>
            <a:spLocks noGrp="1" noChangeArrowheads="1"/>
          </p:cNvSpPr>
          <p:nvPr>
            <p:ph idx="1"/>
          </p:nvPr>
        </p:nvSpPr>
        <p:spPr>
          <a:xfrm>
            <a:off x="461236" y="1558636"/>
            <a:ext cx="10580477" cy="4509655"/>
          </a:xfrm>
        </p:spPr>
        <p:txBody>
          <a:bodyPr>
            <a:normAutofit fontScale="85000" lnSpcReduction="20000"/>
          </a:bodyPr>
          <a:lstStyle/>
          <a:p>
            <a:pPr marL="0" indent="0">
              <a:lnSpc>
                <a:spcPct val="120000"/>
              </a:lnSpc>
              <a:spcBef>
                <a:spcPts val="0"/>
              </a:spcBef>
              <a:spcAft>
                <a:spcPts val="600"/>
              </a:spcAft>
              <a:buNone/>
            </a:pPr>
            <a:r>
              <a:rPr lang="en-GB" dirty="0">
                <a:ea typeface="ヒラギノ角ゴ Pro W3"/>
              </a:rPr>
              <a:t>Since 2017, 14 animal index cases detected in England:</a:t>
            </a:r>
          </a:p>
          <a:p>
            <a:pPr>
              <a:lnSpc>
                <a:spcPct val="120000"/>
              </a:lnSpc>
              <a:spcBef>
                <a:spcPts val="0"/>
              </a:spcBef>
            </a:pPr>
            <a:r>
              <a:rPr lang="en-GB" dirty="0">
                <a:ea typeface="ヒラギノ角ゴ Pro W3"/>
              </a:rPr>
              <a:t>7 were dogs, 6 cats and one horse</a:t>
            </a:r>
          </a:p>
          <a:p>
            <a:pPr>
              <a:lnSpc>
                <a:spcPct val="120000"/>
              </a:lnSpc>
              <a:spcBef>
                <a:spcPts val="0"/>
              </a:spcBef>
            </a:pPr>
            <a:r>
              <a:rPr lang="en-GB" dirty="0">
                <a:ea typeface="ヒラギノ角ゴ Pro W3"/>
              </a:rPr>
              <a:t>8 presented with cutaneous lesions and 7 with respiratory signs</a:t>
            </a:r>
          </a:p>
          <a:p>
            <a:pPr marL="0" indent="0">
              <a:lnSpc>
                <a:spcPct val="120000"/>
              </a:lnSpc>
              <a:spcBef>
                <a:spcPts val="0"/>
              </a:spcBef>
              <a:buNone/>
            </a:pPr>
            <a:endParaRPr lang="en-GB" dirty="0">
              <a:ea typeface="ヒラギノ角ゴ Pro W3"/>
            </a:endParaRPr>
          </a:p>
          <a:p>
            <a:pPr>
              <a:lnSpc>
                <a:spcPct val="120000"/>
              </a:lnSpc>
              <a:spcBef>
                <a:spcPts val="0"/>
              </a:spcBef>
            </a:pPr>
            <a:r>
              <a:rPr lang="en-GB" dirty="0">
                <a:ea typeface="ヒラギノ角ゴ Pro W3"/>
              </a:rPr>
              <a:t>all PCR positive for C. </a:t>
            </a:r>
            <a:r>
              <a:rPr lang="en-GB" dirty="0" err="1">
                <a:ea typeface="ヒラギノ角ゴ Pro W3"/>
              </a:rPr>
              <a:t>ulcerans</a:t>
            </a:r>
            <a:r>
              <a:rPr lang="en-GB" dirty="0">
                <a:ea typeface="ヒラギノ角ゴ Pro W3"/>
              </a:rPr>
              <a:t> and toxin gene</a:t>
            </a:r>
          </a:p>
          <a:p>
            <a:pPr>
              <a:lnSpc>
                <a:spcPct val="120000"/>
              </a:lnSpc>
              <a:spcBef>
                <a:spcPts val="0"/>
              </a:spcBef>
            </a:pPr>
            <a:r>
              <a:rPr lang="en-GB" dirty="0">
                <a:ea typeface="ヒラギノ角ゴ Pro W3"/>
              </a:rPr>
              <a:t>all </a:t>
            </a:r>
            <a:r>
              <a:rPr lang="en-GB" dirty="0" err="1">
                <a:ea typeface="ヒラギノ角ゴ Pro W3"/>
              </a:rPr>
              <a:t>Elek</a:t>
            </a:r>
            <a:r>
              <a:rPr lang="en-GB" dirty="0">
                <a:ea typeface="ヒラギノ角ゴ Pro W3"/>
              </a:rPr>
              <a:t> positive</a:t>
            </a:r>
          </a:p>
          <a:p>
            <a:pPr marL="0" indent="0">
              <a:lnSpc>
                <a:spcPct val="120000"/>
              </a:lnSpc>
              <a:spcBef>
                <a:spcPts val="0"/>
              </a:spcBef>
              <a:buNone/>
            </a:pPr>
            <a:endParaRPr lang="en-GB" dirty="0">
              <a:ea typeface="ヒラギノ角ゴ Pro W3"/>
            </a:endParaRPr>
          </a:p>
          <a:p>
            <a:pPr>
              <a:lnSpc>
                <a:spcPct val="110000"/>
              </a:lnSpc>
              <a:spcBef>
                <a:spcPts val="0"/>
              </a:spcBef>
              <a:spcAft>
                <a:spcPts val="600"/>
              </a:spcAft>
            </a:pPr>
            <a:r>
              <a:rPr lang="en-GB" sz="2300" dirty="0">
                <a:ea typeface="ヒラギノ角ゴ Pro W3"/>
              </a:rPr>
              <a:t>over 130 human contacts (household, veterinary and other) identified and swabbed</a:t>
            </a:r>
          </a:p>
          <a:p>
            <a:pPr lvl="1">
              <a:lnSpc>
                <a:spcPct val="110000"/>
              </a:lnSpc>
              <a:spcBef>
                <a:spcPts val="0"/>
              </a:spcBef>
            </a:pPr>
            <a:r>
              <a:rPr lang="en-GB" sz="2100" dirty="0">
                <a:ea typeface="ヒラギノ角ゴ Pro W3"/>
              </a:rPr>
              <a:t>all negative for C. ulcerans</a:t>
            </a:r>
          </a:p>
          <a:p>
            <a:pPr>
              <a:lnSpc>
                <a:spcPct val="110000"/>
              </a:lnSpc>
              <a:spcBef>
                <a:spcPts val="600"/>
              </a:spcBef>
              <a:spcAft>
                <a:spcPts val="600"/>
              </a:spcAft>
            </a:pPr>
            <a:r>
              <a:rPr lang="en-GB" sz="2500" dirty="0">
                <a:ea typeface="ヒラギノ角ゴ Pro W3"/>
              </a:rPr>
              <a:t>over 30 animal contacts identified</a:t>
            </a:r>
          </a:p>
          <a:p>
            <a:pPr lvl="1">
              <a:lnSpc>
                <a:spcPct val="110000"/>
              </a:lnSpc>
              <a:spcBef>
                <a:spcPts val="0"/>
              </a:spcBef>
            </a:pPr>
            <a:r>
              <a:rPr lang="en-GB" sz="2100" dirty="0">
                <a:ea typeface="ヒラギノ角ゴ Pro W3"/>
              </a:rPr>
              <a:t>all animals were clinically well</a:t>
            </a:r>
          </a:p>
          <a:p>
            <a:pPr lvl="1">
              <a:lnSpc>
                <a:spcPct val="110000"/>
              </a:lnSpc>
              <a:spcBef>
                <a:spcPts val="0"/>
              </a:spcBef>
            </a:pPr>
            <a:r>
              <a:rPr lang="en-GB" sz="2100" dirty="0">
                <a:ea typeface="ヒラギノ角ゴ Pro W3"/>
              </a:rPr>
              <a:t>swabs, where available, were all negative for toxigenic C. </a:t>
            </a:r>
            <a:r>
              <a:rPr lang="en-GB" sz="2100" dirty="0" err="1">
                <a:ea typeface="ヒラギノ角ゴ Pro W3"/>
              </a:rPr>
              <a:t>ulcerans</a:t>
            </a:r>
            <a:endParaRPr lang="en-GB" sz="2100" dirty="0">
              <a:ea typeface="ヒラギノ角ゴ Pro W3"/>
            </a:endParaRPr>
          </a:p>
          <a:p>
            <a:pPr lvl="1">
              <a:lnSpc>
                <a:spcPct val="120000"/>
              </a:lnSpc>
              <a:spcBef>
                <a:spcPts val="0"/>
              </a:spcBef>
            </a:pPr>
            <a:endParaRPr lang="en-GB" sz="2100" dirty="0">
              <a:ea typeface="ヒラギノ角ゴ Pro W3"/>
            </a:endParaRPr>
          </a:p>
          <a:p>
            <a:pPr>
              <a:lnSpc>
                <a:spcPct val="120000"/>
              </a:lnSpc>
              <a:spcBef>
                <a:spcPts val="0"/>
              </a:spcBef>
            </a:pPr>
            <a:r>
              <a:rPr lang="en-GB" dirty="0">
                <a:ea typeface="ヒラギノ角ゴ Pro W3"/>
              </a:rPr>
              <a:t>close collaborative working with APHA has been vital to the management of these case</a:t>
            </a:r>
            <a:endParaRPr lang="en-GB" sz="2400" dirty="0">
              <a:ea typeface="ヒラギノ角ゴ Pro W3"/>
            </a:endParaRPr>
          </a:p>
        </p:txBody>
      </p:sp>
      <p:graphicFrame>
        <p:nvGraphicFramePr>
          <p:cNvPr id="6" name="Table 2">
            <a:extLst>
              <a:ext uri="{FF2B5EF4-FFF2-40B4-BE49-F238E27FC236}">
                <a16:creationId xmlns:a16="http://schemas.microsoft.com/office/drawing/2014/main" id="{E5788B42-FF55-4609-9C75-21A387078018}"/>
              </a:ext>
            </a:extLst>
          </p:cNvPr>
          <p:cNvGraphicFramePr>
            <a:graphicFrameLocks noGrp="1"/>
          </p:cNvGraphicFramePr>
          <p:nvPr>
            <p:extLst>
              <p:ext uri="{D42A27DB-BD31-4B8C-83A1-F6EECF244321}">
                <p14:modId xmlns:p14="http://schemas.microsoft.com/office/powerpoint/2010/main" val="585126974"/>
              </p:ext>
            </p:extLst>
          </p:nvPr>
        </p:nvGraphicFramePr>
        <p:xfrm>
          <a:off x="8106421" y="1634197"/>
          <a:ext cx="3719593" cy="2067561"/>
        </p:xfrm>
        <a:graphic>
          <a:graphicData uri="http://schemas.openxmlformats.org/drawingml/2006/table">
            <a:tbl>
              <a:tblPr firstRow="1" bandRow="1">
                <a:tableStyleId>{F5AB1C69-6EDB-4FF4-983F-18BD219EF322}</a:tableStyleId>
              </a:tblPr>
              <a:tblGrid>
                <a:gridCol w="705173">
                  <a:extLst>
                    <a:ext uri="{9D8B030D-6E8A-4147-A177-3AD203B41FA5}">
                      <a16:colId xmlns:a16="http://schemas.microsoft.com/office/drawing/2014/main" val="62304049"/>
                    </a:ext>
                  </a:extLst>
                </a:gridCol>
                <a:gridCol w="656581">
                  <a:extLst>
                    <a:ext uri="{9D8B030D-6E8A-4147-A177-3AD203B41FA5}">
                      <a16:colId xmlns:a16="http://schemas.microsoft.com/office/drawing/2014/main" val="1919783330"/>
                    </a:ext>
                  </a:extLst>
                </a:gridCol>
                <a:gridCol w="1164045">
                  <a:extLst>
                    <a:ext uri="{9D8B030D-6E8A-4147-A177-3AD203B41FA5}">
                      <a16:colId xmlns:a16="http://schemas.microsoft.com/office/drawing/2014/main" val="1907880849"/>
                    </a:ext>
                  </a:extLst>
                </a:gridCol>
                <a:gridCol w="1193794">
                  <a:extLst>
                    <a:ext uri="{9D8B030D-6E8A-4147-A177-3AD203B41FA5}">
                      <a16:colId xmlns:a16="http://schemas.microsoft.com/office/drawing/2014/main" val="3246852507"/>
                    </a:ext>
                  </a:extLst>
                </a:gridCol>
              </a:tblGrid>
              <a:tr h="755109">
                <a:tc>
                  <a:txBody>
                    <a:bodyPr/>
                    <a:lstStyle/>
                    <a:p>
                      <a:endParaRPr lang="en-GB" sz="1600" dirty="0"/>
                    </a:p>
                  </a:txBody>
                  <a:tcPr/>
                </a:tc>
                <a:tc>
                  <a:txBody>
                    <a:bodyPr/>
                    <a:lstStyle/>
                    <a:p>
                      <a:pPr algn="ctr"/>
                      <a:r>
                        <a:rPr lang="en-GB" sz="1600" dirty="0"/>
                        <a:t>Total cases</a:t>
                      </a:r>
                    </a:p>
                  </a:txBody>
                  <a:tcPr/>
                </a:tc>
                <a:tc>
                  <a:txBody>
                    <a:bodyPr/>
                    <a:lstStyle/>
                    <a:p>
                      <a:pPr algn="ctr"/>
                      <a:r>
                        <a:rPr lang="en-GB" sz="1600" dirty="0"/>
                        <a:t>Cutaneous</a:t>
                      </a:r>
                    </a:p>
                  </a:txBody>
                  <a:tcPr/>
                </a:tc>
                <a:tc>
                  <a:txBody>
                    <a:bodyPr/>
                    <a:lstStyle/>
                    <a:p>
                      <a:pPr algn="ctr"/>
                      <a:r>
                        <a:rPr lang="en-GB" sz="1600" dirty="0"/>
                        <a:t>Respiratory</a:t>
                      </a:r>
                    </a:p>
                  </a:txBody>
                  <a:tcPr/>
                </a:tc>
                <a:extLst>
                  <a:ext uri="{0D108BD9-81ED-4DB2-BD59-A6C34878D82A}">
                    <a16:rowId xmlns:a16="http://schemas.microsoft.com/office/drawing/2014/main" val="631729034"/>
                  </a:ext>
                </a:extLst>
              </a:tr>
              <a:tr h="437484">
                <a:tc>
                  <a:txBody>
                    <a:bodyPr/>
                    <a:lstStyle/>
                    <a:p>
                      <a:r>
                        <a:rPr lang="en-GB" sz="1600" dirty="0">
                          <a:solidFill>
                            <a:schemeClr val="tx1">
                              <a:lumMod val="75000"/>
                              <a:lumOff val="25000"/>
                            </a:schemeClr>
                          </a:solidFill>
                        </a:rPr>
                        <a:t>Dog</a:t>
                      </a:r>
                    </a:p>
                  </a:txBody>
                  <a:tcPr/>
                </a:tc>
                <a:tc>
                  <a:txBody>
                    <a:bodyPr/>
                    <a:lstStyle/>
                    <a:p>
                      <a:pPr algn="ctr"/>
                      <a:r>
                        <a:rPr lang="en-GB" sz="1600" dirty="0">
                          <a:solidFill>
                            <a:schemeClr val="tx1">
                              <a:lumMod val="75000"/>
                              <a:lumOff val="25000"/>
                            </a:schemeClr>
                          </a:solidFill>
                        </a:rPr>
                        <a:t>7</a:t>
                      </a:r>
                    </a:p>
                  </a:txBody>
                  <a:tcPr/>
                </a:tc>
                <a:tc>
                  <a:txBody>
                    <a:bodyPr/>
                    <a:lstStyle/>
                    <a:p>
                      <a:pPr algn="ctr"/>
                      <a:r>
                        <a:rPr lang="en-GB" sz="1600" dirty="0">
                          <a:solidFill>
                            <a:schemeClr val="tx1">
                              <a:lumMod val="75000"/>
                              <a:lumOff val="25000"/>
                            </a:schemeClr>
                          </a:solidFill>
                        </a:rPr>
                        <a:t>4</a:t>
                      </a:r>
                    </a:p>
                  </a:txBody>
                  <a:tcPr/>
                </a:tc>
                <a:tc>
                  <a:txBody>
                    <a:bodyPr/>
                    <a:lstStyle/>
                    <a:p>
                      <a:pPr algn="ctr"/>
                      <a:r>
                        <a:rPr lang="en-GB" sz="1600" dirty="0">
                          <a:solidFill>
                            <a:schemeClr val="tx1">
                              <a:lumMod val="75000"/>
                              <a:lumOff val="25000"/>
                            </a:schemeClr>
                          </a:solidFill>
                        </a:rPr>
                        <a:t>3</a:t>
                      </a:r>
                    </a:p>
                  </a:txBody>
                  <a:tcPr/>
                </a:tc>
                <a:extLst>
                  <a:ext uri="{0D108BD9-81ED-4DB2-BD59-A6C34878D82A}">
                    <a16:rowId xmlns:a16="http://schemas.microsoft.com/office/drawing/2014/main" val="2920479096"/>
                  </a:ext>
                </a:extLst>
              </a:tr>
              <a:tr h="437484">
                <a:tc>
                  <a:txBody>
                    <a:bodyPr/>
                    <a:lstStyle/>
                    <a:p>
                      <a:r>
                        <a:rPr lang="en-GB" sz="1600" dirty="0">
                          <a:solidFill>
                            <a:schemeClr val="tx1">
                              <a:lumMod val="75000"/>
                              <a:lumOff val="25000"/>
                            </a:schemeClr>
                          </a:solidFill>
                        </a:rPr>
                        <a:t>Cat</a:t>
                      </a:r>
                    </a:p>
                  </a:txBody>
                  <a:tcPr/>
                </a:tc>
                <a:tc>
                  <a:txBody>
                    <a:bodyPr/>
                    <a:lstStyle/>
                    <a:p>
                      <a:pPr algn="ctr"/>
                      <a:r>
                        <a:rPr lang="en-GB" sz="1600" dirty="0">
                          <a:solidFill>
                            <a:schemeClr val="tx1">
                              <a:lumMod val="75000"/>
                              <a:lumOff val="25000"/>
                            </a:schemeClr>
                          </a:solidFill>
                        </a:rPr>
                        <a:t>6</a:t>
                      </a:r>
                    </a:p>
                  </a:txBody>
                  <a:tcPr/>
                </a:tc>
                <a:tc>
                  <a:txBody>
                    <a:bodyPr/>
                    <a:lstStyle/>
                    <a:p>
                      <a:pPr algn="ctr"/>
                      <a:r>
                        <a:rPr lang="en-GB" sz="1600" dirty="0">
                          <a:solidFill>
                            <a:schemeClr val="tx1">
                              <a:lumMod val="75000"/>
                              <a:lumOff val="25000"/>
                            </a:schemeClr>
                          </a:solidFill>
                        </a:rPr>
                        <a:t>4</a:t>
                      </a:r>
                    </a:p>
                  </a:txBody>
                  <a:tcPr/>
                </a:tc>
                <a:tc>
                  <a:txBody>
                    <a:bodyPr/>
                    <a:lstStyle/>
                    <a:p>
                      <a:pPr algn="ctr"/>
                      <a:r>
                        <a:rPr lang="en-GB" sz="1600" dirty="0">
                          <a:solidFill>
                            <a:schemeClr val="tx1">
                              <a:lumMod val="75000"/>
                              <a:lumOff val="25000"/>
                            </a:schemeClr>
                          </a:solidFill>
                        </a:rPr>
                        <a:t>2</a:t>
                      </a:r>
                    </a:p>
                  </a:txBody>
                  <a:tcPr/>
                </a:tc>
                <a:extLst>
                  <a:ext uri="{0D108BD9-81ED-4DB2-BD59-A6C34878D82A}">
                    <a16:rowId xmlns:a16="http://schemas.microsoft.com/office/drawing/2014/main" val="1192681358"/>
                  </a:ext>
                </a:extLst>
              </a:tr>
              <a:tr h="437484">
                <a:tc>
                  <a:txBody>
                    <a:bodyPr/>
                    <a:lstStyle/>
                    <a:p>
                      <a:r>
                        <a:rPr lang="en-GB" sz="1600" dirty="0">
                          <a:solidFill>
                            <a:schemeClr val="tx1">
                              <a:lumMod val="75000"/>
                              <a:lumOff val="25000"/>
                            </a:schemeClr>
                          </a:solidFill>
                        </a:rPr>
                        <a:t>Horse</a:t>
                      </a:r>
                    </a:p>
                  </a:txBody>
                  <a:tcPr/>
                </a:tc>
                <a:tc>
                  <a:txBody>
                    <a:bodyPr/>
                    <a:lstStyle/>
                    <a:p>
                      <a:pPr algn="ctr"/>
                      <a:r>
                        <a:rPr lang="en-GB" sz="1600" dirty="0">
                          <a:solidFill>
                            <a:schemeClr val="tx1">
                              <a:lumMod val="75000"/>
                              <a:lumOff val="25000"/>
                            </a:schemeClr>
                          </a:solidFill>
                        </a:rPr>
                        <a:t>1</a:t>
                      </a:r>
                    </a:p>
                  </a:txBody>
                  <a:tcPr/>
                </a:tc>
                <a:tc>
                  <a:txBody>
                    <a:bodyPr/>
                    <a:lstStyle/>
                    <a:p>
                      <a:pPr algn="ctr"/>
                      <a:r>
                        <a:rPr lang="en-GB" sz="1600" dirty="0">
                          <a:solidFill>
                            <a:schemeClr val="tx1">
                              <a:lumMod val="75000"/>
                              <a:lumOff val="25000"/>
                            </a:schemeClr>
                          </a:solidFill>
                        </a:rPr>
                        <a:t>0</a:t>
                      </a:r>
                    </a:p>
                  </a:txBody>
                  <a:tcPr/>
                </a:tc>
                <a:tc>
                  <a:txBody>
                    <a:bodyPr/>
                    <a:lstStyle/>
                    <a:p>
                      <a:pPr algn="ctr"/>
                      <a:r>
                        <a:rPr lang="en-GB" sz="1600" dirty="0">
                          <a:solidFill>
                            <a:schemeClr val="tx1">
                              <a:lumMod val="75000"/>
                              <a:lumOff val="25000"/>
                            </a:schemeClr>
                          </a:solidFill>
                        </a:rPr>
                        <a:t>1</a:t>
                      </a:r>
                    </a:p>
                  </a:txBody>
                  <a:tcPr/>
                </a:tc>
                <a:extLst>
                  <a:ext uri="{0D108BD9-81ED-4DB2-BD59-A6C34878D82A}">
                    <a16:rowId xmlns:a16="http://schemas.microsoft.com/office/drawing/2014/main" val="755766824"/>
                  </a:ext>
                </a:extLst>
              </a:tr>
            </a:tbl>
          </a:graphicData>
        </a:graphic>
      </p:graphicFrame>
      <p:sp>
        <p:nvSpPr>
          <p:cNvPr id="7" name="Slide Number Placeholder 6">
            <a:extLst>
              <a:ext uri="{FF2B5EF4-FFF2-40B4-BE49-F238E27FC236}">
                <a16:creationId xmlns:a16="http://schemas.microsoft.com/office/drawing/2014/main" id="{C11E3998-CA2C-45C7-A773-B0B4C56579F0}"/>
              </a:ext>
            </a:extLst>
          </p:cNvPr>
          <p:cNvSpPr>
            <a:spLocks noGrp="1"/>
          </p:cNvSpPr>
          <p:nvPr>
            <p:ph type="sldNum" sz="quarter" idx="11"/>
          </p:nvPr>
        </p:nvSpPr>
        <p:spPr/>
        <p:txBody>
          <a:bodyPr/>
          <a:lstStyle/>
          <a:p>
            <a:fld id="{344369E4-5DE7-46E5-874E-4FD437973785}" type="slidenum">
              <a:rPr lang="en-GB" smtClean="0"/>
              <a:pPr/>
              <a:t>27</a:t>
            </a:fld>
            <a:endParaRPr lang="en-GB" sz="1400" dirty="0"/>
          </a:p>
        </p:txBody>
      </p:sp>
      <p:sp>
        <p:nvSpPr>
          <p:cNvPr id="8" name="Footer Placeholder 7">
            <a:extLst>
              <a:ext uri="{FF2B5EF4-FFF2-40B4-BE49-F238E27FC236}">
                <a16:creationId xmlns:a16="http://schemas.microsoft.com/office/drawing/2014/main" id="{AFD055A2-8578-42A1-A09B-22C485E9B773}"/>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6130503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F2A27-CBAA-47FA-9209-F3C7B238A259}"/>
              </a:ext>
            </a:extLst>
          </p:cNvPr>
          <p:cNvSpPr>
            <a:spLocks noGrp="1"/>
          </p:cNvSpPr>
          <p:nvPr>
            <p:ph type="title"/>
          </p:nvPr>
        </p:nvSpPr>
        <p:spPr>
          <a:xfrm>
            <a:off x="130629" y="199239"/>
            <a:ext cx="10228824" cy="1026888"/>
          </a:xfrm>
        </p:spPr>
        <p:txBody>
          <a:bodyPr>
            <a:normAutofit fontScale="90000"/>
          </a:bodyPr>
          <a:lstStyle/>
          <a:p>
            <a:r>
              <a:rPr lang="en-GB" dirty="0"/>
              <a:t>Outbreak of C. diphtheriae among asylum seekers, 2022</a:t>
            </a:r>
          </a:p>
        </p:txBody>
      </p:sp>
      <p:sp>
        <p:nvSpPr>
          <p:cNvPr id="3" name="Content Placeholder 2">
            <a:extLst>
              <a:ext uri="{FF2B5EF4-FFF2-40B4-BE49-F238E27FC236}">
                <a16:creationId xmlns:a16="http://schemas.microsoft.com/office/drawing/2014/main" id="{7F112F4D-66F5-47F5-84A4-B0ED660A6FFC}"/>
              </a:ext>
            </a:extLst>
          </p:cNvPr>
          <p:cNvSpPr>
            <a:spLocks noGrp="1"/>
          </p:cNvSpPr>
          <p:nvPr>
            <p:ph idx="1"/>
          </p:nvPr>
        </p:nvSpPr>
        <p:spPr>
          <a:xfrm>
            <a:off x="330205" y="1544614"/>
            <a:ext cx="11123857" cy="4681828"/>
          </a:xfrm>
        </p:spPr>
        <p:txBody>
          <a:bodyPr>
            <a:noAutofit/>
          </a:bodyPr>
          <a:lstStyle/>
          <a:p>
            <a:pPr marL="0" indent="0">
              <a:lnSpc>
                <a:spcPct val="100000"/>
              </a:lnSpc>
              <a:buNone/>
            </a:pPr>
            <a:r>
              <a:rPr lang="en-GB" sz="2000" dirty="0"/>
              <a:t>During 2022, </a:t>
            </a:r>
            <a:r>
              <a:rPr lang="en-GB" sz="2000" dirty="0">
                <a:hlinkClick r:id="rId2"/>
              </a:rPr>
              <a:t>73 cases of diphtheria</a:t>
            </a:r>
            <a:r>
              <a:rPr lang="en-GB" sz="2000" dirty="0"/>
              <a:t> were identified among asylum seekers arriving by small boats to the UK; a similar increase in cases among migrants was reported across </a:t>
            </a:r>
            <a:r>
              <a:rPr lang="en-GB" sz="2000" dirty="0">
                <a:hlinkClick r:id="rId3"/>
              </a:rPr>
              <a:t>Europe</a:t>
            </a:r>
            <a:r>
              <a:rPr lang="en-GB" sz="2000" dirty="0"/>
              <a:t>. The majority of cases were of Afghani origin (78%) and reported extensive travel across Europe before arriving to the UK. Most cases were identified in the South East region of England.</a:t>
            </a:r>
          </a:p>
          <a:p>
            <a:pPr marL="0" indent="0">
              <a:lnSpc>
                <a:spcPct val="100000"/>
              </a:lnSpc>
              <a:buNone/>
            </a:pPr>
            <a:r>
              <a:rPr lang="en-GB" sz="2000" dirty="0"/>
              <a:t>Cases were predominantly presenting with infected skin lesions with onset prior to arrival in England (n=36). However, respiratory infections were also common including:</a:t>
            </a:r>
          </a:p>
          <a:p>
            <a:pPr>
              <a:lnSpc>
                <a:spcPct val="100000"/>
              </a:lnSpc>
            </a:pPr>
            <a:r>
              <a:rPr lang="en-GB" sz="1800" dirty="0"/>
              <a:t>3 cases with severe respiratory diphtheria requiring hospitalisation, 2 of whom received treatment with diphtheria anti-toxin and 1 fatality in individual with C. diphtheriae detected on throat swab</a:t>
            </a:r>
          </a:p>
          <a:p>
            <a:pPr>
              <a:lnSpc>
                <a:spcPct val="100000"/>
              </a:lnSpc>
            </a:pPr>
            <a:r>
              <a:rPr lang="en-GB" sz="1800" dirty="0"/>
              <a:t>10 cases with mild respiratory symptoms</a:t>
            </a:r>
          </a:p>
          <a:p>
            <a:pPr>
              <a:lnSpc>
                <a:spcPct val="100000"/>
              </a:lnSpc>
            </a:pPr>
            <a:r>
              <a:rPr lang="en-GB" sz="1800" dirty="0"/>
              <a:t>20 cases with respiratory carriers</a:t>
            </a:r>
          </a:p>
          <a:p>
            <a:pPr>
              <a:lnSpc>
                <a:spcPct val="100000"/>
              </a:lnSpc>
            </a:pPr>
            <a:r>
              <a:rPr lang="en-GB" sz="1800" dirty="0"/>
              <a:t>2 cases with both cutaneous and respiratory symptoms</a:t>
            </a:r>
          </a:p>
          <a:p>
            <a:pPr>
              <a:lnSpc>
                <a:spcPct val="100000"/>
              </a:lnSpc>
            </a:pPr>
            <a:r>
              <a:rPr lang="en-GB" sz="1800" dirty="0"/>
              <a:t>2 cases with other presentations</a:t>
            </a:r>
          </a:p>
          <a:p>
            <a:endParaRPr lang="en-GB" sz="2000" dirty="0"/>
          </a:p>
        </p:txBody>
      </p:sp>
      <p:sp>
        <p:nvSpPr>
          <p:cNvPr id="6" name="Slide Number Placeholder 5">
            <a:extLst>
              <a:ext uri="{FF2B5EF4-FFF2-40B4-BE49-F238E27FC236}">
                <a16:creationId xmlns:a16="http://schemas.microsoft.com/office/drawing/2014/main" id="{B6AAD967-E838-4369-9112-3ED6A704805F}"/>
              </a:ext>
            </a:extLst>
          </p:cNvPr>
          <p:cNvSpPr>
            <a:spLocks noGrp="1"/>
          </p:cNvSpPr>
          <p:nvPr>
            <p:ph type="sldNum" sz="quarter" idx="11"/>
          </p:nvPr>
        </p:nvSpPr>
        <p:spPr/>
        <p:txBody>
          <a:bodyPr/>
          <a:lstStyle/>
          <a:p>
            <a:fld id="{344369E4-5DE7-46E5-874E-4FD437973785}" type="slidenum">
              <a:rPr lang="en-GB" smtClean="0"/>
              <a:pPr/>
              <a:t>28</a:t>
            </a:fld>
            <a:endParaRPr lang="en-GB" sz="1400" dirty="0"/>
          </a:p>
        </p:txBody>
      </p:sp>
      <p:sp>
        <p:nvSpPr>
          <p:cNvPr id="7" name="Footer Placeholder 6">
            <a:extLst>
              <a:ext uri="{FF2B5EF4-FFF2-40B4-BE49-F238E27FC236}">
                <a16:creationId xmlns:a16="http://schemas.microsoft.com/office/drawing/2014/main" id="{D611491A-F1FD-4446-815F-5A71A58B384A}"/>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2051331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F7FBD-DB70-4878-BAB9-C0A2BF8FA47F}"/>
              </a:ext>
            </a:extLst>
          </p:cNvPr>
          <p:cNvSpPr>
            <a:spLocks noGrp="1"/>
          </p:cNvSpPr>
          <p:nvPr>
            <p:ph type="title"/>
          </p:nvPr>
        </p:nvSpPr>
        <p:spPr>
          <a:xfrm>
            <a:off x="330206" y="324890"/>
            <a:ext cx="10164612" cy="703811"/>
          </a:xfrm>
        </p:spPr>
        <p:txBody>
          <a:bodyPr/>
          <a:lstStyle/>
          <a:p>
            <a:r>
              <a:rPr lang="en-GB" dirty="0"/>
              <a:t>Management of suspected case of diphtheria </a:t>
            </a:r>
          </a:p>
        </p:txBody>
      </p:sp>
      <p:sp>
        <p:nvSpPr>
          <p:cNvPr id="3" name="Content Placeholder 2">
            <a:extLst>
              <a:ext uri="{FF2B5EF4-FFF2-40B4-BE49-F238E27FC236}">
                <a16:creationId xmlns:a16="http://schemas.microsoft.com/office/drawing/2014/main" id="{9B12EA19-A652-4E7D-B12E-BC6D88251796}"/>
              </a:ext>
            </a:extLst>
          </p:cNvPr>
          <p:cNvSpPr>
            <a:spLocks noGrp="1"/>
          </p:cNvSpPr>
          <p:nvPr>
            <p:ph sz="half" idx="1"/>
          </p:nvPr>
        </p:nvSpPr>
        <p:spPr>
          <a:xfrm>
            <a:off x="330206" y="1701800"/>
            <a:ext cx="5689594" cy="4351338"/>
          </a:xfrm>
        </p:spPr>
        <p:txBody>
          <a:bodyPr>
            <a:normAutofit fontScale="55000" lnSpcReduction="20000"/>
          </a:bodyPr>
          <a:lstStyle/>
          <a:p>
            <a:pPr marL="0" indent="0">
              <a:lnSpc>
                <a:spcPct val="160000"/>
              </a:lnSpc>
              <a:buNone/>
            </a:pPr>
            <a:r>
              <a:rPr lang="en-GB" sz="2900" dirty="0"/>
              <a:t>Risk assess 		 possible or probable </a:t>
            </a:r>
          </a:p>
          <a:p>
            <a:pPr>
              <a:lnSpc>
                <a:spcPct val="160000"/>
              </a:lnSpc>
              <a:buFont typeface="Wingdings" panose="05000000000000000000" pitchFamily="2" charset="2"/>
              <a:buChar char="Ø"/>
            </a:pPr>
            <a:r>
              <a:rPr lang="en-GB" sz="2900" dirty="0"/>
              <a:t> </a:t>
            </a:r>
            <a:r>
              <a:rPr lang="en-GB" sz="2900" dirty="0">
                <a:solidFill>
                  <a:srgbClr val="007C91"/>
                </a:solidFill>
              </a:rPr>
              <a:t>PROBABLE</a:t>
            </a:r>
            <a:r>
              <a:rPr lang="en-GB" sz="2900" dirty="0"/>
              <a:t> and </a:t>
            </a:r>
            <a:r>
              <a:rPr lang="en-GB" sz="2900" dirty="0">
                <a:solidFill>
                  <a:srgbClr val="007C91"/>
                </a:solidFill>
              </a:rPr>
              <a:t>CONFIRMED</a:t>
            </a:r>
            <a:r>
              <a:rPr lang="en-GB" sz="2900" dirty="0"/>
              <a:t> cases require public health action</a:t>
            </a:r>
          </a:p>
          <a:p>
            <a:pPr>
              <a:lnSpc>
                <a:spcPct val="160000"/>
              </a:lnSpc>
              <a:buFont typeface="Wingdings" panose="05000000000000000000" pitchFamily="2" charset="2"/>
              <a:buChar char="Ø"/>
            </a:pPr>
            <a:r>
              <a:rPr lang="en-GB" sz="2900" dirty="0">
                <a:solidFill>
                  <a:srgbClr val="007C91"/>
                </a:solidFill>
              </a:rPr>
              <a:t>POSSIBLE</a:t>
            </a:r>
            <a:r>
              <a:rPr lang="en-GB" sz="2900" dirty="0"/>
              <a:t> cases – public health action may be delayed unless concerning features</a:t>
            </a:r>
          </a:p>
          <a:p>
            <a:pPr lvl="1">
              <a:lnSpc>
                <a:spcPct val="160000"/>
              </a:lnSpc>
            </a:pPr>
            <a:r>
              <a:rPr lang="en-GB" sz="2900" dirty="0"/>
              <a:t>Epi factors increasing likelihood of toxigenicity:</a:t>
            </a:r>
          </a:p>
          <a:p>
            <a:pPr lvl="2">
              <a:lnSpc>
                <a:spcPct val="160000"/>
              </a:lnSpc>
            </a:pPr>
            <a:r>
              <a:rPr lang="en-GB" sz="2500" dirty="0"/>
              <a:t>immunisation history</a:t>
            </a:r>
          </a:p>
          <a:p>
            <a:pPr lvl="2">
              <a:lnSpc>
                <a:spcPct val="160000"/>
              </a:lnSpc>
            </a:pPr>
            <a:r>
              <a:rPr lang="en-GB" sz="2500" dirty="0"/>
              <a:t>occupation</a:t>
            </a:r>
          </a:p>
          <a:p>
            <a:pPr lvl="2">
              <a:lnSpc>
                <a:spcPct val="160000"/>
              </a:lnSpc>
            </a:pPr>
            <a:r>
              <a:rPr lang="en-GB" sz="2500" dirty="0"/>
              <a:t>travel or contact with traveller</a:t>
            </a:r>
          </a:p>
          <a:p>
            <a:pPr lvl="2">
              <a:lnSpc>
                <a:spcPct val="160000"/>
              </a:lnSpc>
            </a:pPr>
            <a:r>
              <a:rPr lang="en-GB" sz="2500" dirty="0"/>
              <a:t>contact with animals</a:t>
            </a:r>
          </a:p>
          <a:p>
            <a:pPr lvl="2">
              <a:lnSpc>
                <a:spcPct val="160000"/>
              </a:lnSpc>
            </a:pPr>
            <a:r>
              <a:rPr lang="en-GB" sz="2500" dirty="0"/>
              <a:t>raw dairy produce consumption</a:t>
            </a:r>
          </a:p>
          <a:p>
            <a:pPr marL="0" indent="0">
              <a:buNone/>
            </a:pPr>
            <a:endParaRPr lang="en-GB" dirty="0"/>
          </a:p>
        </p:txBody>
      </p:sp>
      <p:sp>
        <p:nvSpPr>
          <p:cNvPr id="4" name="Content Placeholder 3">
            <a:extLst>
              <a:ext uri="{FF2B5EF4-FFF2-40B4-BE49-F238E27FC236}">
                <a16:creationId xmlns:a16="http://schemas.microsoft.com/office/drawing/2014/main" id="{5E28361E-DDF3-421B-BF3C-9D52FC94AB7E}"/>
              </a:ext>
            </a:extLst>
          </p:cNvPr>
          <p:cNvSpPr>
            <a:spLocks noGrp="1"/>
          </p:cNvSpPr>
          <p:nvPr>
            <p:ph sz="half" idx="2"/>
          </p:nvPr>
        </p:nvSpPr>
        <p:spPr>
          <a:xfrm>
            <a:off x="6172202" y="1701800"/>
            <a:ext cx="5181600" cy="4351338"/>
          </a:xfrm>
        </p:spPr>
        <p:txBody>
          <a:bodyPr>
            <a:normAutofit fontScale="55000" lnSpcReduction="20000"/>
          </a:bodyPr>
          <a:lstStyle/>
          <a:p>
            <a:pPr>
              <a:lnSpc>
                <a:spcPct val="160000"/>
              </a:lnSpc>
            </a:pPr>
            <a:r>
              <a:rPr lang="en-GB" sz="3300" dirty="0"/>
              <a:t>? high public health risk </a:t>
            </a:r>
          </a:p>
          <a:p>
            <a:pPr lvl="1">
              <a:lnSpc>
                <a:spcPct val="160000"/>
              </a:lnSpc>
            </a:pPr>
            <a:r>
              <a:rPr lang="en-GB" sz="2900" dirty="0"/>
              <a:t>for example: healthcare worker, unimmunised, recent travel</a:t>
            </a:r>
          </a:p>
          <a:p>
            <a:pPr>
              <a:lnSpc>
                <a:spcPct val="160000"/>
              </a:lnSpc>
            </a:pPr>
            <a:r>
              <a:rPr lang="en-GB" sz="3300" dirty="0"/>
              <a:t>ensure isolates sent to UKHSA RVPBRU</a:t>
            </a:r>
          </a:p>
          <a:p>
            <a:pPr>
              <a:lnSpc>
                <a:spcPct val="160000"/>
              </a:lnSpc>
            </a:pPr>
            <a:r>
              <a:rPr lang="en-GB" sz="3300" dirty="0"/>
              <a:t>isolate patient / barrier nurse</a:t>
            </a:r>
          </a:p>
          <a:p>
            <a:pPr>
              <a:lnSpc>
                <a:spcPct val="160000"/>
              </a:lnSpc>
            </a:pPr>
            <a:r>
              <a:rPr lang="en-GB" sz="3300" dirty="0"/>
              <a:t>consider antibiotic treatment on clinical grounds</a:t>
            </a:r>
          </a:p>
          <a:p>
            <a:endParaRPr lang="en-GB" dirty="0"/>
          </a:p>
        </p:txBody>
      </p:sp>
      <p:cxnSp>
        <p:nvCxnSpPr>
          <p:cNvPr id="7" name="Straight Arrow Connector 6">
            <a:extLst>
              <a:ext uri="{FF2B5EF4-FFF2-40B4-BE49-F238E27FC236}">
                <a16:creationId xmlns:a16="http://schemas.microsoft.com/office/drawing/2014/main" id="{E7DFD637-7A55-4533-9A37-A11131089478}"/>
              </a:ext>
            </a:extLst>
          </p:cNvPr>
          <p:cNvCxnSpPr>
            <a:cxnSpLocks/>
          </p:cNvCxnSpPr>
          <p:nvPr/>
        </p:nvCxnSpPr>
        <p:spPr>
          <a:xfrm>
            <a:off x="1823811" y="1940242"/>
            <a:ext cx="110578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69E26AD0-59C7-4A83-BB9C-8BCEFF51F046}"/>
              </a:ext>
            </a:extLst>
          </p:cNvPr>
          <p:cNvSpPr>
            <a:spLocks noGrp="1"/>
          </p:cNvSpPr>
          <p:nvPr>
            <p:ph type="sldNum" sz="quarter" idx="11"/>
          </p:nvPr>
        </p:nvSpPr>
        <p:spPr/>
        <p:txBody>
          <a:bodyPr/>
          <a:lstStyle/>
          <a:p>
            <a:fld id="{344369E4-5DE7-46E5-874E-4FD437973785}" type="slidenum">
              <a:rPr lang="en-GB" smtClean="0"/>
              <a:pPr/>
              <a:t>29</a:t>
            </a:fld>
            <a:endParaRPr lang="en-GB" sz="1400" dirty="0"/>
          </a:p>
        </p:txBody>
      </p:sp>
      <p:sp>
        <p:nvSpPr>
          <p:cNvPr id="9" name="Footer Placeholder 8">
            <a:extLst>
              <a:ext uri="{FF2B5EF4-FFF2-40B4-BE49-F238E27FC236}">
                <a16:creationId xmlns:a16="http://schemas.microsoft.com/office/drawing/2014/main" id="{18286A54-2A43-4AD3-A8B7-AA0DFC68C6B2}"/>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3260240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C6821-F3F6-4F29-BADE-7CD98217AF03}"/>
              </a:ext>
            </a:extLst>
          </p:cNvPr>
          <p:cNvSpPr>
            <a:spLocks noGrp="1"/>
          </p:cNvSpPr>
          <p:nvPr>
            <p:ph type="title"/>
          </p:nvPr>
        </p:nvSpPr>
        <p:spPr>
          <a:xfrm>
            <a:off x="371770" y="376845"/>
            <a:ext cx="7494148" cy="703811"/>
          </a:xfrm>
        </p:spPr>
        <p:txBody>
          <a:bodyPr/>
          <a:lstStyle/>
          <a:p>
            <a:r>
              <a:rPr lang="en-GB" dirty="0"/>
              <a:t>Diphtheria – executive summary</a:t>
            </a:r>
          </a:p>
        </p:txBody>
      </p:sp>
      <p:sp>
        <p:nvSpPr>
          <p:cNvPr id="3" name="Content Placeholder 2">
            <a:extLst>
              <a:ext uri="{FF2B5EF4-FFF2-40B4-BE49-F238E27FC236}">
                <a16:creationId xmlns:a16="http://schemas.microsoft.com/office/drawing/2014/main" id="{A8BA2DB4-78AB-414E-A8F2-C8331FBDBDCE}"/>
              </a:ext>
            </a:extLst>
          </p:cNvPr>
          <p:cNvSpPr>
            <a:spLocks noGrp="1"/>
          </p:cNvSpPr>
          <p:nvPr>
            <p:ph idx="1"/>
          </p:nvPr>
        </p:nvSpPr>
        <p:spPr>
          <a:xfrm>
            <a:off x="330205" y="1433945"/>
            <a:ext cx="11123857" cy="5004905"/>
          </a:xfrm>
        </p:spPr>
        <p:txBody>
          <a:bodyPr>
            <a:noAutofit/>
          </a:bodyPr>
          <a:lstStyle/>
          <a:p>
            <a:pPr>
              <a:lnSpc>
                <a:spcPct val="110000"/>
              </a:lnSpc>
            </a:pPr>
            <a:r>
              <a:rPr lang="en-GB" sz="2200" dirty="0"/>
              <a:t>affects upper respiratory tract and/or skin</a:t>
            </a:r>
          </a:p>
          <a:p>
            <a:pPr>
              <a:lnSpc>
                <a:spcPct val="110000"/>
              </a:lnSpc>
            </a:pPr>
            <a:r>
              <a:rPr lang="en-GB" sz="2200" dirty="0"/>
              <a:t>caused by action of diphtheria toxin produced by toxigenic Corynebacterium diphtheriae or Corynebacterium </a:t>
            </a:r>
            <a:r>
              <a:rPr lang="en-GB" sz="2200" dirty="0" err="1"/>
              <a:t>ulcerans</a:t>
            </a:r>
            <a:endParaRPr lang="en-GB" sz="2200" dirty="0"/>
          </a:p>
          <a:p>
            <a:pPr>
              <a:lnSpc>
                <a:spcPct val="110000"/>
              </a:lnSpc>
            </a:pPr>
            <a:r>
              <a:rPr lang="en-GB" sz="2200" dirty="0"/>
              <a:t>rare in the UK since 1940s</a:t>
            </a:r>
          </a:p>
          <a:p>
            <a:pPr>
              <a:lnSpc>
                <a:spcPct val="110000"/>
              </a:lnSpc>
            </a:pPr>
            <a:r>
              <a:rPr lang="en-GB" sz="2200" dirty="0"/>
              <a:t>cases often travel related but epidemiology is changing</a:t>
            </a:r>
          </a:p>
          <a:p>
            <a:pPr>
              <a:lnSpc>
                <a:spcPct val="110000"/>
              </a:lnSpc>
            </a:pPr>
            <a:r>
              <a:rPr lang="en-GB" sz="2200" dirty="0"/>
              <a:t>acute respiratory diphtheria requires early diagnosis and </a:t>
            </a:r>
            <a:r>
              <a:rPr lang="en-GB" sz="2200" u="sng" dirty="0">
                <a:solidFill>
                  <a:srgbClr val="FF0000"/>
                </a:solidFill>
                <a:hlinkClick r:id="rId3"/>
              </a:rPr>
              <a:t>prompt, life-saving administration of diphtheria anti-toxin</a:t>
            </a:r>
            <a:endParaRPr lang="en-GB" sz="2200" u="sng" dirty="0">
              <a:solidFill>
                <a:srgbClr val="FF0000"/>
              </a:solidFill>
            </a:endParaRPr>
          </a:p>
          <a:p>
            <a:pPr>
              <a:lnSpc>
                <a:spcPct val="110000"/>
              </a:lnSpc>
            </a:pPr>
            <a:r>
              <a:rPr lang="en-GB" sz="2200" dirty="0"/>
              <a:t>HPTs play an important role in the risk assessment of toxigenic cases:</a:t>
            </a:r>
          </a:p>
          <a:p>
            <a:pPr lvl="1">
              <a:lnSpc>
                <a:spcPct val="110000"/>
              </a:lnSpc>
            </a:pPr>
            <a:r>
              <a:rPr lang="en-GB" dirty="0"/>
              <a:t>contact tracing and management</a:t>
            </a:r>
          </a:p>
          <a:p>
            <a:pPr lvl="1">
              <a:lnSpc>
                <a:spcPct val="110000"/>
              </a:lnSpc>
            </a:pPr>
            <a:r>
              <a:rPr lang="en-GB" dirty="0"/>
              <a:t>investigation of source</a:t>
            </a:r>
          </a:p>
          <a:p>
            <a:pPr lvl="1">
              <a:lnSpc>
                <a:spcPct val="110000"/>
              </a:lnSpc>
            </a:pPr>
            <a:r>
              <a:rPr lang="en-GB" dirty="0"/>
              <a:t>outbreak management</a:t>
            </a:r>
          </a:p>
        </p:txBody>
      </p:sp>
      <p:sp>
        <p:nvSpPr>
          <p:cNvPr id="6" name="Slide Number Placeholder 5">
            <a:extLst>
              <a:ext uri="{FF2B5EF4-FFF2-40B4-BE49-F238E27FC236}">
                <a16:creationId xmlns:a16="http://schemas.microsoft.com/office/drawing/2014/main" id="{5F969079-209A-4B71-80EA-54C1D03D2745}"/>
              </a:ext>
            </a:extLst>
          </p:cNvPr>
          <p:cNvSpPr>
            <a:spLocks noGrp="1"/>
          </p:cNvSpPr>
          <p:nvPr>
            <p:ph type="sldNum" sz="quarter" idx="11"/>
          </p:nvPr>
        </p:nvSpPr>
        <p:spPr/>
        <p:txBody>
          <a:bodyPr/>
          <a:lstStyle/>
          <a:p>
            <a:fld id="{344369E4-5DE7-46E5-874E-4FD437973785}" type="slidenum">
              <a:rPr lang="en-GB" smtClean="0"/>
              <a:pPr/>
              <a:t>3</a:t>
            </a:fld>
            <a:endParaRPr lang="en-GB" sz="1400" dirty="0"/>
          </a:p>
        </p:txBody>
      </p:sp>
      <p:sp>
        <p:nvSpPr>
          <p:cNvPr id="7" name="Footer Placeholder 6">
            <a:extLst>
              <a:ext uri="{FF2B5EF4-FFF2-40B4-BE49-F238E27FC236}">
                <a16:creationId xmlns:a16="http://schemas.microsoft.com/office/drawing/2014/main" id="{A0FFD56E-F337-49A2-9B71-D224F1D25D5F}"/>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8759049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DA52F-8FC4-48EA-8B84-57E7ADF51A63}"/>
              </a:ext>
            </a:extLst>
          </p:cNvPr>
          <p:cNvSpPr>
            <a:spLocks noGrp="1"/>
          </p:cNvSpPr>
          <p:nvPr>
            <p:ph type="title"/>
          </p:nvPr>
        </p:nvSpPr>
        <p:spPr>
          <a:xfrm>
            <a:off x="350988" y="345673"/>
            <a:ext cx="5301667" cy="745374"/>
          </a:xfrm>
        </p:spPr>
        <p:txBody>
          <a:bodyPr/>
          <a:lstStyle/>
          <a:p>
            <a:r>
              <a:rPr lang="en-GB" dirty="0"/>
              <a:t>Management of cases</a:t>
            </a:r>
          </a:p>
        </p:txBody>
      </p:sp>
      <p:sp>
        <p:nvSpPr>
          <p:cNvPr id="3" name="Content Placeholder 2">
            <a:extLst>
              <a:ext uri="{FF2B5EF4-FFF2-40B4-BE49-F238E27FC236}">
                <a16:creationId xmlns:a16="http://schemas.microsoft.com/office/drawing/2014/main" id="{B053684E-3A44-4EBD-8256-8C183561CDA4}"/>
              </a:ext>
            </a:extLst>
          </p:cNvPr>
          <p:cNvSpPr>
            <a:spLocks noGrp="1"/>
          </p:cNvSpPr>
          <p:nvPr>
            <p:ph idx="1"/>
          </p:nvPr>
        </p:nvSpPr>
        <p:spPr>
          <a:xfrm>
            <a:off x="330205" y="1712480"/>
            <a:ext cx="11123857" cy="4158383"/>
          </a:xfrm>
        </p:spPr>
        <p:txBody>
          <a:bodyPr>
            <a:normAutofit lnSpcReduction="10000"/>
          </a:bodyPr>
          <a:lstStyle/>
          <a:p>
            <a:pPr marL="0" marR="0" lvl="0" indent="0" algn="l" defTabSz="914400" rtl="0" eaLnBrk="1" fontAlgn="auto" latinLnBrk="0" hangingPunct="1">
              <a:lnSpc>
                <a:spcPct val="90000"/>
              </a:lnSpc>
              <a:spcBef>
                <a:spcPts val="1000"/>
              </a:spcBef>
              <a:spcAft>
                <a:spcPts val="0"/>
              </a:spcAft>
              <a:buClr>
                <a:srgbClr val="007C91"/>
              </a:buClr>
              <a:buSzTx/>
              <a:buFont typeface="Arial" panose="020B0604020202020204" pitchFamily="34" charset="0"/>
              <a:buNone/>
              <a:tabLst/>
              <a:defRPr/>
            </a:pP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PCR toxin </a:t>
            </a:r>
            <a:r>
              <a:rPr kumimoji="0" lang="en-GB" sz="2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gene positive and confirmed </a:t>
            </a:r>
            <a:r>
              <a:rPr lang="en-GB" sz="2200" dirty="0"/>
              <a:t>E</a:t>
            </a:r>
            <a:r>
              <a:rPr kumimoji="0" lang="en-GB" sz="2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lek positive (that is, toxigenic)</a:t>
            </a:r>
            <a:endPar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srgbClr val="007C91"/>
              </a:buClr>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admit, isolate and </a:t>
            </a:r>
            <a:r>
              <a:rPr lang="en-GB" sz="2200" dirty="0">
                <a:solidFill>
                  <a:prstClr val="black"/>
                </a:solidFill>
              </a:rPr>
              <a:t>institute droplet and/or contact precautions </a:t>
            </a: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(unless very well or asymptomatic)</a:t>
            </a:r>
          </a:p>
          <a:p>
            <a:pPr marL="228600" marR="0" lvl="0" indent="-228600" algn="l" defTabSz="914400" rtl="0" eaLnBrk="1" fontAlgn="auto" latinLnBrk="0" hangingPunct="1">
              <a:lnSpc>
                <a:spcPct val="90000"/>
              </a:lnSpc>
              <a:spcBef>
                <a:spcPts val="1000"/>
              </a:spcBef>
              <a:spcAft>
                <a:spcPts val="0"/>
              </a:spcAft>
              <a:buClr>
                <a:srgbClr val="007C91"/>
              </a:buClr>
              <a:buSzTx/>
              <a:buFont typeface="Arial" panose="020B0604020202020204" pitchFamily="34" charset="0"/>
              <a:buChar char="•"/>
              <a:tabLst/>
              <a:defRPr/>
            </a:pPr>
            <a:r>
              <a:rPr kumimoji="0" lang="en-GB" sz="2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consider antitoxin (DAT)</a:t>
            </a:r>
          </a:p>
          <a:p>
            <a:pPr marL="228600" marR="0" lvl="0" indent="-228600" algn="l" defTabSz="914400" rtl="0" eaLnBrk="1" fontAlgn="auto" latinLnBrk="0" hangingPunct="1">
              <a:lnSpc>
                <a:spcPct val="90000"/>
              </a:lnSpc>
              <a:spcBef>
                <a:spcPts val="1000"/>
              </a:spcBef>
              <a:spcAft>
                <a:spcPts val="0"/>
              </a:spcAft>
              <a:buClr>
                <a:srgbClr val="007C91"/>
              </a:buClr>
              <a:buSzTx/>
              <a:buFont typeface="Arial" panose="020B0604020202020204" pitchFamily="34" charset="0"/>
              <a:buChar char="•"/>
              <a:tabLst/>
              <a:defRPr/>
            </a:pPr>
            <a:r>
              <a:rPr kumimoji="0" lang="en-GB" sz="2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give antibiotic treatment for 14 days (7 to 10 days if azithromycin)</a:t>
            </a:r>
            <a:r>
              <a:rPr kumimoji="0" lang="en-GB" sz="2200" b="0" i="0" u="none" strike="noStrike" kern="1200" cap="none" spc="0" normalizeH="0" baseline="0" noProof="0" dirty="0">
                <a:ln>
                  <a:noFill/>
                </a:ln>
                <a:effectLst/>
                <a:highlight>
                  <a:srgbClr val="00FF00"/>
                </a:highlight>
                <a:uLnTx/>
                <a:uFillTx/>
                <a:latin typeface="Arial" panose="020B0604020202020204" pitchFamily="34" charset="0"/>
                <a:ea typeface="+mn-ea"/>
                <a:cs typeface="Arial" panose="020B0604020202020204" pitchFamily="34" charset="0"/>
              </a:rPr>
              <a:t> </a:t>
            </a:r>
            <a:endParaRPr lang="en-GB" sz="2200" dirty="0">
              <a:highlight>
                <a:srgbClr val="00FF00"/>
              </a:highlight>
            </a:endParaRPr>
          </a:p>
          <a:p>
            <a:pPr marL="228600" marR="0" lvl="0" indent="-228600" algn="l" defTabSz="914400" rtl="0" eaLnBrk="1" fontAlgn="auto" latinLnBrk="0" hangingPunct="1">
              <a:lnSpc>
                <a:spcPct val="90000"/>
              </a:lnSpc>
              <a:spcBef>
                <a:spcPts val="1000"/>
              </a:spcBef>
              <a:spcAft>
                <a:spcPts val="0"/>
              </a:spcAft>
              <a:buClr>
                <a:srgbClr val="007C91"/>
              </a:buClr>
              <a:buSzTx/>
              <a:buFont typeface="Arial" panose="020B0604020202020204" pitchFamily="34" charset="0"/>
              <a:buChar char="•"/>
              <a:tabLst/>
              <a:defRPr/>
            </a:pPr>
            <a:r>
              <a:rPr kumimoji="0" lang="en-GB" sz="2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identify and manage close contacts</a:t>
            </a:r>
          </a:p>
          <a:p>
            <a:pPr marL="228600" marR="0" lvl="0" indent="-228600" algn="l" defTabSz="914400" rtl="0" eaLnBrk="1" fontAlgn="auto" latinLnBrk="0" hangingPunct="1">
              <a:lnSpc>
                <a:spcPct val="90000"/>
              </a:lnSpc>
              <a:spcBef>
                <a:spcPts val="1000"/>
              </a:spcBef>
              <a:spcAft>
                <a:spcPts val="0"/>
              </a:spcAft>
              <a:buClr>
                <a:srgbClr val="007C91"/>
              </a:buClr>
              <a:buSzTx/>
              <a:buFont typeface="Arial" panose="020B0604020202020204" pitchFamily="34" charset="0"/>
              <a:buChar char="•"/>
              <a:tabLst/>
              <a:defRPr/>
            </a:pPr>
            <a:r>
              <a:rPr kumimoji="0" lang="en-GB" sz="2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convene an IMT (include APHA if </a:t>
            </a:r>
            <a:r>
              <a:rPr kumimoji="0" lang="en-GB" sz="2200" b="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 </a:t>
            </a:r>
            <a:r>
              <a:rPr kumimoji="0" lang="en-GB" sz="2200" b="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ulcerans</a:t>
            </a:r>
            <a:r>
              <a:rPr kumimoji="0" lang="en-GB" sz="2200" b="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t>
            </a:r>
          </a:p>
          <a:p>
            <a:pPr marL="228600" marR="0" lvl="0" indent="-228600" algn="l" defTabSz="914400" rtl="0" eaLnBrk="1" fontAlgn="auto" latinLnBrk="0" hangingPunct="1">
              <a:lnSpc>
                <a:spcPct val="90000"/>
              </a:lnSpc>
              <a:spcBef>
                <a:spcPts val="1000"/>
              </a:spcBef>
              <a:spcAft>
                <a:spcPts val="0"/>
              </a:spcAft>
              <a:buClr>
                <a:srgbClr val="007C91"/>
              </a:buClr>
              <a:buSzTx/>
              <a:buFont typeface="Arial" panose="020B0604020202020204" pitchFamily="34" charset="0"/>
              <a:buChar char="•"/>
              <a:tabLst/>
              <a:defRPr/>
            </a:pPr>
            <a:r>
              <a:rPr kumimoji="0" lang="en-GB" sz="2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provide written </a:t>
            </a:r>
            <a:r>
              <a:rPr lang="en-GB" sz="2200" dirty="0"/>
              <a:t>info</a:t>
            </a:r>
            <a:r>
              <a:rPr kumimoji="0" lang="en-GB" sz="2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and advice including exclusion from high risk occupation until clearance confirmed</a:t>
            </a:r>
          </a:p>
          <a:p>
            <a:pPr marL="0" marR="0" lvl="0" indent="0" algn="l" defTabSz="914400" rtl="0" eaLnBrk="1" fontAlgn="auto" latinLnBrk="0" hangingPunct="1">
              <a:lnSpc>
                <a:spcPct val="90000"/>
              </a:lnSpc>
              <a:spcBef>
                <a:spcPts val="1000"/>
              </a:spcBef>
              <a:spcAft>
                <a:spcPts val="0"/>
              </a:spcAft>
              <a:buClr>
                <a:srgbClr val="007C91"/>
              </a:buClr>
              <a:buSzTx/>
              <a:buNone/>
              <a:tabLst/>
              <a:defRPr/>
            </a:pPr>
            <a:endPar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srgbClr val="007C91"/>
              </a:buClr>
              <a:buSzTx/>
              <a:buFont typeface="Arial" panose="020B0604020202020204" pitchFamily="34" charset="0"/>
              <a:buNone/>
              <a:tabLst/>
              <a:defRPr/>
            </a:pPr>
            <a:r>
              <a:rPr kumimoji="0" lang="en-GB" sz="2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If PCR toxin gene positive and </a:t>
            </a:r>
            <a:r>
              <a:rPr kumimoji="0" lang="en-GB" sz="2200" b="0"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Elek</a:t>
            </a:r>
            <a:r>
              <a:rPr kumimoji="0" lang="en-GB" sz="2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negative (NTTB strain), stop public health actions.</a:t>
            </a:r>
          </a:p>
          <a:p>
            <a:pPr marL="0" indent="0">
              <a:buNone/>
            </a:pPr>
            <a:endParaRPr lang="en-GB" sz="2200" dirty="0"/>
          </a:p>
        </p:txBody>
      </p:sp>
      <p:sp>
        <p:nvSpPr>
          <p:cNvPr id="6" name="Slide Number Placeholder 5">
            <a:extLst>
              <a:ext uri="{FF2B5EF4-FFF2-40B4-BE49-F238E27FC236}">
                <a16:creationId xmlns:a16="http://schemas.microsoft.com/office/drawing/2014/main" id="{B21A8F42-1037-4750-A311-AE27625F6F25}"/>
              </a:ext>
            </a:extLst>
          </p:cNvPr>
          <p:cNvSpPr>
            <a:spLocks noGrp="1"/>
          </p:cNvSpPr>
          <p:nvPr>
            <p:ph type="sldNum" sz="quarter" idx="11"/>
          </p:nvPr>
        </p:nvSpPr>
        <p:spPr/>
        <p:txBody>
          <a:bodyPr/>
          <a:lstStyle/>
          <a:p>
            <a:fld id="{344369E4-5DE7-46E5-874E-4FD437973785}" type="slidenum">
              <a:rPr lang="en-GB" smtClean="0"/>
              <a:pPr/>
              <a:t>30</a:t>
            </a:fld>
            <a:endParaRPr lang="en-GB" sz="1400" dirty="0"/>
          </a:p>
        </p:txBody>
      </p:sp>
      <p:sp>
        <p:nvSpPr>
          <p:cNvPr id="7" name="Footer Placeholder 6">
            <a:extLst>
              <a:ext uri="{FF2B5EF4-FFF2-40B4-BE49-F238E27FC236}">
                <a16:creationId xmlns:a16="http://schemas.microsoft.com/office/drawing/2014/main" id="{326DC8D9-D178-4922-B966-C59E00C0D0FD}"/>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1834968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4D9F5-0769-4743-AA2D-F6C9FA71257A}"/>
              </a:ext>
            </a:extLst>
          </p:cNvPr>
          <p:cNvSpPr>
            <a:spLocks noGrp="1"/>
          </p:cNvSpPr>
          <p:nvPr>
            <p:ph type="title"/>
          </p:nvPr>
        </p:nvSpPr>
        <p:spPr>
          <a:xfrm>
            <a:off x="340597" y="345672"/>
            <a:ext cx="5114630" cy="724593"/>
          </a:xfrm>
        </p:spPr>
        <p:txBody>
          <a:bodyPr/>
          <a:lstStyle/>
          <a:p>
            <a:r>
              <a:rPr lang="en-GB" dirty="0"/>
              <a:t>Management of cases </a:t>
            </a:r>
          </a:p>
        </p:txBody>
      </p:sp>
      <p:sp>
        <p:nvSpPr>
          <p:cNvPr id="3" name="Content Placeholder 2">
            <a:extLst>
              <a:ext uri="{FF2B5EF4-FFF2-40B4-BE49-F238E27FC236}">
                <a16:creationId xmlns:a16="http://schemas.microsoft.com/office/drawing/2014/main" id="{B904245E-5C95-40FD-91E0-D271DFC6E4F2}"/>
              </a:ext>
            </a:extLst>
          </p:cNvPr>
          <p:cNvSpPr>
            <a:spLocks noGrp="1"/>
          </p:cNvSpPr>
          <p:nvPr>
            <p:ph idx="1"/>
          </p:nvPr>
        </p:nvSpPr>
        <p:spPr>
          <a:xfrm>
            <a:off x="330206" y="1506682"/>
            <a:ext cx="11123857" cy="4665518"/>
          </a:xfrm>
        </p:spPr>
        <p:txBody>
          <a:bodyPr>
            <a:normAutofit/>
          </a:bodyPr>
          <a:lstStyle/>
          <a:p>
            <a:pPr>
              <a:lnSpc>
                <a:spcPct val="110000"/>
              </a:lnSpc>
            </a:pPr>
            <a:r>
              <a:rPr lang="en-GB" sz="2800" dirty="0"/>
              <a:t>after completion of antibiotic treatment take a single swab from each site </a:t>
            </a:r>
            <a:r>
              <a:rPr lang="it-IT" sz="2000" b="0" i="0" dirty="0">
                <a:solidFill>
                  <a:srgbClr val="000000"/>
                </a:solidFill>
                <a:effectLst/>
              </a:rPr>
              <a:t>–</a:t>
            </a:r>
            <a:r>
              <a:rPr lang="en-GB" sz="2800" dirty="0"/>
              <a:t> nose, throat and wound (where applicable) </a:t>
            </a:r>
          </a:p>
          <a:p>
            <a:pPr lvl="1">
              <a:lnSpc>
                <a:spcPct val="110000"/>
              </a:lnSpc>
            </a:pPr>
            <a:r>
              <a:rPr lang="en-GB" sz="2000" dirty="0"/>
              <a:t>swabs should be taken at least 24 hours after stopping antibiotics and repeated again after (at least) a further 24 hours</a:t>
            </a:r>
          </a:p>
          <a:p>
            <a:pPr>
              <a:lnSpc>
                <a:spcPct val="110000"/>
              </a:lnSpc>
            </a:pPr>
            <a:r>
              <a:rPr lang="en-GB" sz="2800" dirty="0"/>
              <a:t>if swabs are positive for a toxigenic strain, discuss further 10 days of antibiotics with microbiologist</a:t>
            </a:r>
          </a:p>
          <a:p>
            <a:pPr>
              <a:lnSpc>
                <a:spcPct val="110000"/>
              </a:lnSpc>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asymptomatic carriers of toxigenic strains should be treated with same antibiotic regime as cases with appropriate swabs taken on completion of therapy to ensure eradication</a:t>
            </a:r>
          </a:p>
          <a:p>
            <a:pPr marL="0" indent="0">
              <a:buNone/>
            </a:pPr>
            <a:endPar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indent="0">
              <a:buNone/>
            </a:pPr>
            <a:endParaRPr lang="en-GB" dirty="0"/>
          </a:p>
        </p:txBody>
      </p:sp>
      <p:sp>
        <p:nvSpPr>
          <p:cNvPr id="6" name="Slide Number Placeholder 5">
            <a:extLst>
              <a:ext uri="{FF2B5EF4-FFF2-40B4-BE49-F238E27FC236}">
                <a16:creationId xmlns:a16="http://schemas.microsoft.com/office/drawing/2014/main" id="{E1D8B432-E409-4813-9E04-C89D6B8007F2}"/>
              </a:ext>
            </a:extLst>
          </p:cNvPr>
          <p:cNvSpPr>
            <a:spLocks noGrp="1"/>
          </p:cNvSpPr>
          <p:nvPr>
            <p:ph type="sldNum" sz="quarter" idx="11"/>
          </p:nvPr>
        </p:nvSpPr>
        <p:spPr/>
        <p:txBody>
          <a:bodyPr/>
          <a:lstStyle/>
          <a:p>
            <a:fld id="{344369E4-5DE7-46E5-874E-4FD437973785}" type="slidenum">
              <a:rPr lang="en-GB" smtClean="0"/>
              <a:pPr/>
              <a:t>31</a:t>
            </a:fld>
            <a:endParaRPr lang="en-GB" sz="1400" dirty="0"/>
          </a:p>
        </p:txBody>
      </p:sp>
      <p:sp>
        <p:nvSpPr>
          <p:cNvPr id="7" name="Footer Placeholder 6">
            <a:extLst>
              <a:ext uri="{FF2B5EF4-FFF2-40B4-BE49-F238E27FC236}">
                <a16:creationId xmlns:a16="http://schemas.microsoft.com/office/drawing/2014/main" id="{33AEB4E8-6130-4AA3-AC0F-85364ECED131}"/>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37676783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6C4A5-4405-4F81-AD6F-CB433F3E31E8}"/>
              </a:ext>
            </a:extLst>
          </p:cNvPr>
          <p:cNvSpPr>
            <a:spLocks noGrp="1"/>
          </p:cNvSpPr>
          <p:nvPr>
            <p:ph type="title"/>
          </p:nvPr>
        </p:nvSpPr>
        <p:spPr>
          <a:xfrm>
            <a:off x="330206" y="335281"/>
            <a:ext cx="5280885" cy="703811"/>
          </a:xfrm>
        </p:spPr>
        <p:txBody>
          <a:bodyPr/>
          <a:lstStyle/>
          <a:p>
            <a:r>
              <a:rPr lang="en-GB" dirty="0"/>
              <a:t>Management of cases</a:t>
            </a:r>
          </a:p>
        </p:txBody>
      </p:sp>
      <p:sp>
        <p:nvSpPr>
          <p:cNvPr id="6" name="Content Placeholder 2">
            <a:extLst>
              <a:ext uri="{FF2B5EF4-FFF2-40B4-BE49-F238E27FC236}">
                <a16:creationId xmlns:a16="http://schemas.microsoft.com/office/drawing/2014/main" id="{4765305E-BB06-4E47-9163-3618F9F9B732}"/>
              </a:ext>
            </a:extLst>
          </p:cNvPr>
          <p:cNvSpPr txBox="1">
            <a:spLocks/>
          </p:cNvSpPr>
          <p:nvPr/>
        </p:nvSpPr>
        <p:spPr>
          <a:xfrm>
            <a:off x="330205" y="1733262"/>
            <a:ext cx="11123857" cy="435133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dirty="0"/>
              <a:t>If a dose of diphtheria-containing vaccine has not been given in the last 12 months to: </a:t>
            </a:r>
          </a:p>
          <a:p>
            <a:pPr>
              <a:lnSpc>
                <a:spcPct val="120000"/>
              </a:lnSpc>
            </a:pPr>
            <a:r>
              <a:rPr lang="en-GB" dirty="0"/>
              <a:t>immunised children up to 10 years of age – one injection of adsorbed diphtheria containing vaccine (either Td/IPV, </a:t>
            </a:r>
            <a:r>
              <a:rPr lang="en-GB" dirty="0" err="1"/>
              <a:t>dTaP</a:t>
            </a:r>
            <a:r>
              <a:rPr lang="en-GB" dirty="0"/>
              <a:t>/IPV or DTaP/IPV) </a:t>
            </a:r>
          </a:p>
          <a:p>
            <a:pPr>
              <a:lnSpc>
                <a:spcPct val="120000"/>
              </a:lnSpc>
            </a:pPr>
            <a:r>
              <a:rPr lang="en-GB" dirty="0"/>
              <a:t>immunised children aged 10 years and over, and adults – one injection of adsorbed low-dose diphtheria-containing vaccine for adults (for example, Td/IPV)</a:t>
            </a:r>
          </a:p>
          <a:p>
            <a:pPr>
              <a:lnSpc>
                <a:spcPct val="120000"/>
              </a:lnSpc>
            </a:pPr>
            <a:r>
              <a:rPr lang="en-GB" dirty="0"/>
              <a:t>unimmunised children under 10 years of age – 3 injections of adsorbed full dose diphtheria-containing vaccine (for example DTaP/IPV/Hib/</a:t>
            </a:r>
            <a:r>
              <a:rPr lang="en-GB" dirty="0" err="1"/>
              <a:t>HepB</a:t>
            </a:r>
            <a:r>
              <a:rPr lang="en-GB" dirty="0"/>
              <a:t>) at monthly intervals</a:t>
            </a:r>
          </a:p>
          <a:p>
            <a:pPr>
              <a:lnSpc>
                <a:spcPct val="120000"/>
              </a:lnSpc>
            </a:pPr>
            <a:r>
              <a:rPr lang="en-GB" dirty="0"/>
              <a:t>unimmunised children aged 10 years and over, and adults – 3 injections of adsorbed low-dose diphtheria-containing vaccine (for example, Td/IPV) at monthly intervals </a:t>
            </a:r>
          </a:p>
          <a:p>
            <a:pPr>
              <a:lnSpc>
                <a:spcPct val="120000"/>
              </a:lnSpc>
            </a:pPr>
            <a:r>
              <a:rPr lang="en-GB" dirty="0"/>
              <a:t>a person with immunisation status unknown – where there is no reliable history of previous immunisation, it should be assumed that they are unimmunised and follow as above</a:t>
            </a:r>
          </a:p>
        </p:txBody>
      </p:sp>
      <p:sp>
        <p:nvSpPr>
          <p:cNvPr id="3" name="Slide Number Placeholder 2">
            <a:extLst>
              <a:ext uri="{FF2B5EF4-FFF2-40B4-BE49-F238E27FC236}">
                <a16:creationId xmlns:a16="http://schemas.microsoft.com/office/drawing/2014/main" id="{5C97E330-4ED6-43A1-A134-2C284FDEDF6C}"/>
              </a:ext>
            </a:extLst>
          </p:cNvPr>
          <p:cNvSpPr>
            <a:spLocks noGrp="1"/>
          </p:cNvSpPr>
          <p:nvPr>
            <p:ph type="sldNum" sz="quarter" idx="11"/>
          </p:nvPr>
        </p:nvSpPr>
        <p:spPr/>
        <p:txBody>
          <a:bodyPr/>
          <a:lstStyle/>
          <a:p>
            <a:fld id="{344369E4-5DE7-46E5-874E-4FD437973785}" type="slidenum">
              <a:rPr lang="en-GB" smtClean="0"/>
              <a:pPr/>
              <a:t>32</a:t>
            </a:fld>
            <a:endParaRPr lang="en-GB" sz="1400" dirty="0"/>
          </a:p>
        </p:txBody>
      </p:sp>
      <p:sp>
        <p:nvSpPr>
          <p:cNvPr id="7" name="Footer Placeholder 6">
            <a:extLst>
              <a:ext uri="{FF2B5EF4-FFF2-40B4-BE49-F238E27FC236}">
                <a16:creationId xmlns:a16="http://schemas.microsoft.com/office/drawing/2014/main" id="{97A81EA2-444E-419B-878E-8C387E7496F7}"/>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16560848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33B80-D33F-41D1-A0EC-075259D4FC44}"/>
              </a:ext>
            </a:extLst>
          </p:cNvPr>
          <p:cNvSpPr>
            <a:spLocks noGrp="1"/>
          </p:cNvSpPr>
          <p:nvPr>
            <p:ph type="title"/>
          </p:nvPr>
        </p:nvSpPr>
        <p:spPr>
          <a:xfrm>
            <a:off x="340597" y="356063"/>
            <a:ext cx="6184894" cy="745375"/>
          </a:xfrm>
        </p:spPr>
        <p:txBody>
          <a:bodyPr/>
          <a:lstStyle/>
          <a:p>
            <a:r>
              <a:rPr lang="en-GB"/>
              <a:t>Diphtheria anti-toxin (DAT)</a:t>
            </a:r>
            <a:endParaRPr lang="en-GB" dirty="0"/>
          </a:p>
        </p:txBody>
      </p:sp>
      <p:sp>
        <p:nvSpPr>
          <p:cNvPr id="5" name="Content Placeholder 2">
            <a:extLst>
              <a:ext uri="{FF2B5EF4-FFF2-40B4-BE49-F238E27FC236}">
                <a16:creationId xmlns:a16="http://schemas.microsoft.com/office/drawing/2014/main" id="{2DC0596F-C1C4-4566-BB0C-9FE25FB26030}"/>
              </a:ext>
            </a:extLst>
          </p:cNvPr>
          <p:cNvSpPr txBox="1">
            <a:spLocks/>
          </p:cNvSpPr>
          <p:nvPr/>
        </p:nvSpPr>
        <p:spPr>
          <a:xfrm>
            <a:off x="428795" y="1615736"/>
            <a:ext cx="10007606" cy="4659060"/>
          </a:xfrm>
          <a:prstGeom prst="rect">
            <a:avLst/>
          </a:prstGeom>
        </p:spPr>
        <p:txBody>
          <a:bodyPr>
            <a:normAutofit/>
          </a:bodyPr>
          <a:lst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GB" sz="1800" dirty="0"/>
              <a:t>mortality rates for clinical diphtheria frequently exceeded 50% in pre-anti-toxin era</a:t>
            </a:r>
          </a:p>
          <a:p>
            <a:pPr>
              <a:lnSpc>
                <a:spcPct val="120000"/>
              </a:lnSpc>
            </a:pPr>
            <a:r>
              <a:rPr lang="en-GB" sz="1800" dirty="0"/>
              <a:t>dramatic declines in mortality in those treated (mortality 3.3% in treated compared with 12.2% in untreated in one clinical trial)</a:t>
            </a:r>
          </a:p>
          <a:p>
            <a:pPr>
              <a:lnSpc>
                <a:spcPct val="120000"/>
              </a:lnSpc>
            </a:pPr>
            <a:r>
              <a:rPr lang="en-GB" sz="2800" u="sng" dirty="0">
                <a:solidFill>
                  <a:srgbClr val="FF0000"/>
                </a:solidFill>
              </a:rPr>
              <a:t>early treatment critical </a:t>
            </a:r>
          </a:p>
          <a:p>
            <a:pPr>
              <a:lnSpc>
                <a:spcPct val="120000"/>
              </a:lnSpc>
            </a:pPr>
            <a:r>
              <a:rPr lang="en-GB" sz="1800" dirty="0"/>
              <a:t>discuss with ID clinician </a:t>
            </a:r>
          </a:p>
          <a:p>
            <a:pPr lvl="1">
              <a:lnSpc>
                <a:spcPct val="120000"/>
              </a:lnSpc>
            </a:pPr>
            <a:r>
              <a:rPr lang="en-GB" sz="1800" dirty="0"/>
              <a:t>DAT only for confirmed or probable cases</a:t>
            </a:r>
          </a:p>
          <a:p>
            <a:pPr lvl="1">
              <a:lnSpc>
                <a:spcPct val="120000"/>
              </a:lnSpc>
            </a:pPr>
            <a:r>
              <a:rPr lang="en-GB" sz="1800" dirty="0"/>
              <a:t>give DAT without waiting for laboratory confirmation for classical respiratory diphtheria presentations</a:t>
            </a:r>
            <a:endParaRPr lang="en-GB" sz="2000" dirty="0"/>
          </a:p>
          <a:p>
            <a:pPr>
              <a:lnSpc>
                <a:spcPct val="120000"/>
              </a:lnSpc>
            </a:pPr>
            <a:r>
              <a:rPr lang="en-GB" sz="1800" dirty="0"/>
              <a:t>DAT is extracted from horse serum – check for allergies</a:t>
            </a:r>
          </a:p>
          <a:p>
            <a:pPr>
              <a:lnSpc>
                <a:spcPct val="150000"/>
              </a:lnSpc>
            </a:pPr>
            <a:r>
              <a:rPr lang="en-GB" dirty="0"/>
              <a:t>SUPPLIES ARE LIMITED</a:t>
            </a:r>
          </a:p>
        </p:txBody>
      </p:sp>
      <p:pic>
        <p:nvPicPr>
          <p:cNvPr id="6" name="Picture 5" descr="Brown horse">
            <a:extLst>
              <a:ext uri="{FF2B5EF4-FFF2-40B4-BE49-F238E27FC236}">
                <a16:creationId xmlns:a16="http://schemas.microsoft.com/office/drawing/2014/main" id="{14F5EAD3-3C23-457C-804D-23F942B2CB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46000" y="5108200"/>
            <a:ext cx="2268676" cy="1512450"/>
          </a:xfrm>
          <a:prstGeom prst="rect">
            <a:avLst/>
          </a:prstGeom>
        </p:spPr>
      </p:pic>
      <p:pic>
        <p:nvPicPr>
          <p:cNvPr id="38" name="Picture 37" descr="Half face clock on a wall">
            <a:extLst>
              <a:ext uri="{FF2B5EF4-FFF2-40B4-BE49-F238E27FC236}">
                <a16:creationId xmlns:a16="http://schemas.microsoft.com/office/drawing/2014/main" id="{AD3F4385-5B14-4F64-AA3D-FEA66B9FA1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4855" y="2518179"/>
            <a:ext cx="1774895" cy="1277257"/>
          </a:xfrm>
          <a:prstGeom prst="rect">
            <a:avLst/>
          </a:prstGeom>
        </p:spPr>
      </p:pic>
      <p:sp>
        <p:nvSpPr>
          <p:cNvPr id="7" name="Slide Number Placeholder 6">
            <a:extLst>
              <a:ext uri="{FF2B5EF4-FFF2-40B4-BE49-F238E27FC236}">
                <a16:creationId xmlns:a16="http://schemas.microsoft.com/office/drawing/2014/main" id="{7750335A-5C36-43D0-9DC5-9FA7D1727AC7}"/>
              </a:ext>
            </a:extLst>
          </p:cNvPr>
          <p:cNvSpPr>
            <a:spLocks noGrp="1"/>
          </p:cNvSpPr>
          <p:nvPr>
            <p:ph type="sldNum" sz="quarter" idx="11"/>
          </p:nvPr>
        </p:nvSpPr>
        <p:spPr/>
        <p:txBody>
          <a:bodyPr/>
          <a:lstStyle/>
          <a:p>
            <a:fld id="{344369E4-5DE7-46E5-874E-4FD437973785}" type="slidenum">
              <a:rPr lang="en-GB" smtClean="0"/>
              <a:pPr/>
              <a:t>33</a:t>
            </a:fld>
            <a:endParaRPr lang="en-GB" sz="1400" dirty="0"/>
          </a:p>
        </p:txBody>
      </p:sp>
      <p:sp>
        <p:nvSpPr>
          <p:cNvPr id="8" name="Footer Placeholder 7">
            <a:extLst>
              <a:ext uri="{FF2B5EF4-FFF2-40B4-BE49-F238E27FC236}">
                <a16:creationId xmlns:a16="http://schemas.microsoft.com/office/drawing/2014/main" id="{CDB72CB0-40C6-4534-AFFC-7DF0DDB81BA7}"/>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2050011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F03B1-CB8B-4D55-88F9-1E8071170FAC}"/>
              </a:ext>
            </a:extLst>
          </p:cNvPr>
          <p:cNvSpPr>
            <a:spLocks noGrp="1"/>
          </p:cNvSpPr>
          <p:nvPr>
            <p:ph type="title"/>
          </p:nvPr>
        </p:nvSpPr>
        <p:spPr>
          <a:xfrm>
            <a:off x="330206" y="335281"/>
            <a:ext cx="10515600" cy="703811"/>
          </a:xfrm>
        </p:spPr>
        <p:txBody>
          <a:bodyPr/>
          <a:lstStyle/>
          <a:p>
            <a:r>
              <a:rPr lang="en-GB" dirty="0"/>
              <a:t>Management of close contacts – who?</a:t>
            </a:r>
          </a:p>
        </p:txBody>
      </p:sp>
      <p:sp>
        <p:nvSpPr>
          <p:cNvPr id="5" name="Content Placeholder 2">
            <a:extLst>
              <a:ext uri="{FF2B5EF4-FFF2-40B4-BE49-F238E27FC236}">
                <a16:creationId xmlns:a16="http://schemas.microsoft.com/office/drawing/2014/main" id="{967DA823-EE16-445B-9B19-FBCE7089693F}"/>
              </a:ext>
            </a:extLst>
          </p:cNvPr>
          <p:cNvSpPr txBox="1">
            <a:spLocks/>
          </p:cNvSpPr>
          <p:nvPr/>
        </p:nvSpPr>
        <p:spPr>
          <a:xfrm>
            <a:off x="130629" y="1477081"/>
            <a:ext cx="11774859" cy="4852041"/>
          </a:xfrm>
          <a:prstGeom prst="rect">
            <a:avLst/>
          </a:prstGeom>
        </p:spPr>
        <p:txBody>
          <a:bodyPr>
            <a:noAutofit/>
          </a:bodyPr>
          <a:lst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t>household type setting</a:t>
            </a:r>
          </a:p>
          <a:p>
            <a:pPr>
              <a:lnSpc>
                <a:spcPct val="100000"/>
              </a:lnSpc>
            </a:pPr>
            <a:r>
              <a:rPr lang="en-GB" sz="2000" dirty="0"/>
              <a:t>kissing or sexual contacts</a:t>
            </a:r>
          </a:p>
          <a:p>
            <a:pPr>
              <a:lnSpc>
                <a:spcPct val="100000"/>
              </a:lnSpc>
            </a:pPr>
            <a:r>
              <a:rPr lang="en-GB" sz="2000" dirty="0"/>
              <a:t>childminder or carer with regular contact for 6 hours or more</a:t>
            </a:r>
          </a:p>
          <a:p>
            <a:pPr>
              <a:lnSpc>
                <a:spcPct val="100000"/>
              </a:lnSpc>
            </a:pPr>
            <a:r>
              <a:rPr lang="en-GB" sz="2000" dirty="0"/>
              <a:t>exposure to respiratory droplets or secretions </a:t>
            </a:r>
          </a:p>
          <a:p>
            <a:pPr>
              <a:lnSpc>
                <a:spcPct val="100000"/>
              </a:lnSpc>
            </a:pPr>
            <a:r>
              <a:rPr lang="en-GB" sz="2000" dirty="0"/>
              <a:t>exposure to undressed wound of cutaneous case</a:t>
            </a:r>
          </a:p>
          <a:p>
            <a:pPr>
              <a:lnSpc>
                <a:spcPct val="100000"/>
              </a:lnSpc>
            </a:pPr>
            <a:r>
              <a:rPr lang="en-GB" sz="2000" dirty="0"/>
              <a:t>healthcare and outreach workers should be risk assessed (considering PPE use)</a:t>
            </a:r>
          </a:p>
          <a:p>
            <a:pPr lvl="1">
              <a:lnSpc>
                <a:spcPct val="100000"/>
              </a:lnSpc>
            </a:pPr>
            <a:r>
              <a:rPr lang="en-GB" sz="2000" dirty="0"/>
              <a:t>minimum PPE = disposable gloves and aprons for wound care and, depending on the situation, either a fluid repellent surgical face mask or a FFP3 mask for any aerosol generating procedures</a:t>
            </a:r>
          </a:p>
          <a:p>
            <a:pPr lvl="2">
              <a:lnSpc>
                <a:spcPct val="100000"/>
              </a:lnSpc>
            </a:pPr>
            <a:r>
              <a:rPr lang="en-GB" sz="1600" dirty="0"/>
              <a:t>if no gloves were worn during wound assessment but there was likely no splash or droplet contamination and prompt hand washing occurred, may not be considered as close contacts</a:t>
            </a:r>
            <a:endParaRPr lang="en-GB" sz="1800" dirty="0"/>
          </a:p>
          <a:p>
            <a:pPr lvl="1">
              <a:lnSpc>
                <a:spcPct val="100000"/>
              </a:lnSpc>
            </a:pPr>
            <a:r>
              <a:rPr lang="en-GB" sz="2000" dirty="0"/>
              <a:t>for respiratory cases, health care workers who have given mouth to mouth resuscitation to or intubated the index case (without appropriate PPE) would normally be considered as close contacts </a:t>
            </a:r>
          </a:p>
          <a:p>
            <a:pPr marL="0" indent="0">
              <a:buFont typeface="Arial" panose="020B0604020202020204" pitchFamily="34" charset="0"/>
              <a:buNone/>
            </a:pPr>
            <a:endParaRPr lang="en-GB" sz="1800" dirty="0"/>
          </a:p>
        </p:txBody>
      </p:sp>
      <p:sp>
        <p:nvSpPr>
          <p:cNvPr id="6" name="Slide Number Placeholder 5">
            <a:extLst>
              <a:ext uri="{FF2B5EF4-FFF2-40B4-BE49-F238E27FC236}">
                <a16:creationId xmlns:a16="http://schemas.microsoft.com/office/drawing/2014/main" id="{E5BB2FE8-D8BB-4B70-8DDB-11BA24590C30}"/>
              </a:ext>
            </a:extLst>
          </p:cNvPr>
          <p:cNvSpPr>
            <a:spLocks noGrp="1"/>
          </p:cNvSpPr>
          <p:nvPr>
            <p:ph type="sldNum" sz="quarter" idx="11"/>
          </p:nvPr>
        </p:nvSpPr>
        <p:spPr/>
        <p:txBody>
          <a:bodyPr/>
          <a:lstStyle/>
          <a:p>
            <a:fld id="{344369E4-5DE7-46E5-874E-4FD437973785}" type="slidenum">
              <a:rPr lang="en-GB" smtClean="0"/>
              <a:pPr/>
              <a:t>34</a:t>
            </a:fld>
            <a:endParaRPr lang="en-GB" sz="1400" dirty="0"/>
          </a:p>
        </p:txBody>
      </p:sp>
      <p:sp>
        <p:nvSpPr>
          <p:cNvPr id="7" name="Footer Placeholder 6">
            <a:extLst>
              <a:ext uri="{FF2B5EF4-FFF2-40B4-BE49-F238E27FC236}">
                <a16:creationId xmlns:a16="http://schemas.microsoft.com/office/drawing/2014/main" id="{EE1A881E-33E1-4FA4-83F5-2D91459C97A1}"/>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11460599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665D0-55BE-4DA6-A218-90DC0CC2CF83}"/>
              </a:ext>
            </a:extLst>
          </p:cNvPr>
          <p:cNvSpPr>
            <a:spLocks noGrp="1"/>
          </p:cNvSpPr>
          <p:nvPr>
            <p:ph type="title"/>
          </p:nvPr>
        </p:nvSpPr>
        <p:spPr>
          <a:xfrm>
            <a:off x="330206" y="351823"/>
            <a:ext cx="8896921" cy="630209"/>
          </a:xfrm>
        </p:spPr>
        <p:txBody>
          <a:bodyPr/>
          <a:lstStyle/>
          <a:p>
            <a:r>
              <a:rPr lang="en-GB" dirty="0"/>
              <a:t>Management of close contacts </a:t>
            </a:r>
            <a:r>
              <a:rPr lang="it-IT" b="0" i="0" dirty="0">
                <a:effectLst/>
                <a:latin typeface="source-serif-pro"/>
              </a:rPr>
              <a:t>–</a:t>
            </a:r>
            <a:r>
              <a:rPr lang="en-GB" dirty="0"/>
              <a:t> actions</a:t>
            </a:r>
          </a:p>
        </p:txBody>
      </p:sp>
      <p:sp>
        <p:nvSpPr>
          <p:cNvPr id="5" name="Content Placeholder 3">
            <a:extLst>
              <a:ext uri="{FF2B5EF4-FFF2-40B4-BE49-F238E27FC236}">
                <a16:creationId xmlns:a16="http://schemas.microsoft.com/office/drawing/2014/main" id="{2DD5CA3A-8765-479F-8EE5-C5AADF298D56}"/>
              </a:ext>
            </a:extLst>
          </p:cNvPr>
          <p:cNvSpPr txBox="1">
            <a:spLocks/>
          </p:cNvSpPr>
          <p:nvPr/>
        </p:nvSpPr>
        <p:spPr>
          <a:xfrm>
            <a:off x="507886" y="1496292"/>
            <a:ext cx="10755859" cy="4675908"/>
          </a:xfrm>
          <a:prstGeom prst="rect">
            <a:avLst/>
          </a:prstGeom>
        </p:spPr>
        <p:txBody>
          <a:bodyPr>
            <a:noAutofit/>
          </a:bodyPr>
          <a:lst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200" dirty="0"/>
              <a:t>inform contact (and GP, Occupational health as appropriate)</a:t>
            </a:r>
          </a:p>
          <a:p>
            <a:pPr lvl="1">
              <a:lnSpc>
                <a:spcPct val="100000"/>
              </a:lnSpc>
              <a:spcBef>
                <a:spcPts val="1200"/>
              </a:spcBef>
            </a:pPr>
            <a:r>
              <a:rPr lang="en-GB" dirty="0"/>
              <a:t>advise self-monitoring for 10 days from date of last contact with case</a:t>
            </a:r>
          </a:p>
          <a:p>
            <a:pPr>
              <a:lnSpc>
                <a:spcPct val="100000"/>
              </a:lnSpc>
            </a:pPr>
            <a:r>
              <a:rPr lang="en-GB" sz="2200" dirty="0"/>
              <a:t>nose and throat swabs as well as swabs of any skin lesions (if present)</a:t>
            </a:r>
          </a:p>
          <a:p>
            <a:pPr>
              <a:lnSpc>
                <a:spcPct val="100000"/>
              </a:lnSpc>
            </a:pPr>
            <a:r>
              <a:rPr lang="en-GB" sz="2200" dirty="0"/>
              <a:t>offer chemoprophylaxis with antibiotics according to </a:t>
            </a:r>
            <a:r>
              <a:rPr lang="en-GB" sz="2200" dirty="0">
                <a:hlinkClick r:id="rId2"/>
              </a:rPr>
              <a:t>national guidance </a:t>
            </a:r>
            <a:endParaRPr lang="en-GB" sz="2200" dirty="0"/>
          </a:p>
          <a:p>
            <a:pPr>
              <a:lnSpc>
                <a:spcPct val="100000"/>
              </a:lnSpc>
            </a:pPr>
            <a:r>
              <a:rPr lang="en-GB" sz="2200" dirty="0"/>
              <a:t>exclude from high-risk occupations until bacteriological clearance is confirmed</a:t>
            </a:r>
          </a:p>
          <a:p>
            <a:pPr>
              <a:lnSpc>
                <a:spcPct val="100000"/>
              </a:lnSpc>
            </a:pPr>
            <a:r>
              <a:rPr lang="en-GB" sz="2200" dirty="0"/>
              <a:t>immunise as appropriate</a:t>
            </a:r>
          </a:p>
          <a:p>
            <a:pPr>
              <a:lnSpc>
                <a:spcPct val="100000"/>
              </a:lnSpc>
            </a:pPr>
            <a:r>
              <a:rPr lang="en-GB" sz="2200" dirty="0"/>
              <a:t>if the contact becomes symptomatic then arrange urgent clinical assessment</a:t>
            </a:r>
          </a:p>
          <a:p>
            <a:pPr>
              <a:lnSpc>
                <a:spcPct val="100000"/>
              </a:lnSpc>
            </a:pPr>
            <a:r>
              <a:rPr lang="en-GB" sz="2200" dirty="0"/>
              <a:t>if a contact is positive for a toxigenic strain, then manage them as a confirmed case</a:t>
            </a:r>
          </a:p>
          <a:p>
            <a:pPr marL="0" indent="0">
              <a:lnSpc>
                <a:spcPct val="100000"/>
              </a:lnSpc>
              <a:buFont typeface="Arial" panose="020B0604020202020204" pitchFamily="34" charset="0"/>
              <a:buNone/>
            </a:pPr>
            <a:endParaRPr lang="en-GB" sz="2200" dirty="0"/>
          </a:p>
          <a:p>
            <a:pPr marL="0" indent="0">
              <a:lnSpc>
                <a:spcPct val="100000"/>
              </a:lnSpc>
              <a:buFont typeface="Arial" panose="020B0604020202020204" pitchFamily="34" charset="0"/>
              <a:buNone/>
            </a:pPr>
            <a:r>
              <a:rPr lang="en-GB" sz="2200" dirty="0"/>
              <a:t>If the index case is discarded, then stop public health actions</a:t>
            </a:r>
          </a:p>
        </p:txBody>
      </p:sp>
      <p:sp>
        <p:nvSpPr>
          <p:cNvPr id="6" name="Slide Number Placeholder 5">
            <a:extLst>
              <a:ext uri="{FF2B5EF4-FFF2-40B4-BE49-F238E27FC236}">
                <a16:creationId xmlns:a16="http://schemas.microsoft.com/office/drawing/2014/main" id="{91BD6315-2C22-4F3A-8C1F-63E513A23458}"/>
              </a:ext>
            </a:extLst>
          </p:cNvPr>
          <p:cNvSpPr>
            <a:spLocks noGrp="1"/>
          </p:cNvSpPr>
          <p:nvPr>
            <p:ph type="sldNum" sz="quarter" idx="11"/>
          </p:nvPr>
        </p:nvSpPr>
        <p:spPr/>
        <p:txBody>
          <a:bodyPr/>
          <a:lstStyle/>
          <a:p>
            <a:fld id="{344369E4-5DE7-46E5-874E-4FD437973785}" type="slidenum">
              <a:rPr lang="en-GB" smtClean="0"/>
              <a:pPr/>
              <a:t>35</a:t>
            </a:fld>
            <a:endParaRPr lang="en-GB" sz="1400" dirty="0"/>
          </a:p>
        </p:txBody>
      </p:sp>
      <p:sp>
        <p:nvSpPr>
          <p:cNvPr id="7" name="Footer Placeholder 6">
            <a:extLst>
              <a:ext uri="{FF2B5EF4-FFF2-40B4-BE49-F238E27FC236}">
                <a16:creationId xmlns:a16="http://schemas.microsoft.com/office/drawing/2014/main" id="{65EF1476-CEB8-41FA-8CFB-1BF55AD606D1}"/>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20303973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F1F8F-956A-4394-9524-B0CB63023F9D}"/>
              </a:ext>
            </a:extLst>
          </p:cNvPr>
          <p:cNvSpPr>
            <a:spLocks noGrp="1"/>
          </p:cNvSpPr>
          <p:nvPr>
            <p:ph type="title"/>
          </p:nvPr>
        </p:nvSpPr>
        <p:spPr>
          <a:xfrm>
            <a:off x="330206" y="314500"/>
            <a:ext cx="10515600" cy="714202"/>
          </a:xfrm>
        </p:spPr>
        <p:txBody>
          <a:bodyPr/>
          <a:lstStyle/>
          <a:p>
            <a:r>
              <a:rPr lang="en-GB" dirty="0"/>
              <a:t>Management of contacts of C. </a:t>
            </a:r>
            <a:r>
              <a:rPr lang="en-GB" dirty="0" err="1"/>
              <a:t>ulcerans</a:t>
            </a:r>
            <a:endParaRPr lang="en-GB" dirty="0"/>
          </a:p>
        </p:txBody>
      </p:sp>
      <p:sp>
        <p:nvSpPr>
          <p:cNvPr id="3" name="Content Placeholder 2">
            <a:extLst>
              <a:ext uri="{FF2B5EF4-FFF2-40B4-BE49-F238E27FC236}">
                <a16:creationId xmlns:a16="http://schemas.microsoft.com/office/drawing/2014/main" id="{8E5C4A97-F7C4-43EE-ADE6-16ADD3155BB3}"/>
              </a:ext>
            </a:extLst>
          </p:cNvPr>
          <p:cNvSpPr>
            <a:spLocks noGrp="1"/>
          </p:cNvSpPr>
          <p:nvPr>
            <p:ph idx="1"/>
          </p:nvPr>
        </p:nvSpPr>
        <p:spPr>
          <a:xfrm>
            <a:off x="366782" y="1729902"/>
            <a:ext cx="11123857" cy="4351338"/>
          </a:xfrm>
        </p:spPr>
        <p:txBody>
          <a:bodyPr>
            <a:normAutofit lnSpcReduction="10000"/>
          </a:bodyPr>
          <a:lstStyle/>
          <a:p>
            <a:pPr marL="228600" marR="0" lvl="0" indent="-228600" algn="l" defTabSz="914400" rtl="0" eaLnBrk="1" fontAlgn="auto" latinLnBrk="0" hangingPunct="1">
              <a:lnSpc>
                <a:spcPct val="150000"/>
              </a:lnSpc>
              <a:spcBef>
                <a:spcPts val="1000"/>
              </a:spcBef>
              <a:spcAft>
                <a:spcPts val="0"/>
              </a:spcAft>
              <a:buClr>
                <a:srgbClr val="007C91"/>
              </a:buClr>
              <a:buSzTx/>
              <a:buFont typeface="Arial" panose="020B0604020202020204" pitchFamily="34" charset="0"/>
              <a:buChar char="•"/>
              <a:tabLst/>
              <a:defRPr/>
            </a:pPr>
            <a:r>
              <a:rPr lang="en-GB" sz="2200" dirty="0">
                <a:solidFill>
                  <a:prstClr val="black"/>
                </a:solidFill>
              </a:rPr>
              <a:t>perform</a:t>
            </a: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risk assessment of potential animal source in collaboration with APHA</a:t>
            </a:r>
          </a:p>
          <a:p>
            <a:pPr marL="685800" marR="0" lvl="1" indent="-228600" algn="l" defTabSz="914400" rtl="0" eaLnBrk="1" fontAlgn="auto" latinLnBrk="0" hangingPunct="1">
              <a:lnSpc>
                <a:spcPct val="150000"/>
              </a:lnSpc>
              <a:spcBef>
                <a:spcPts val="500"/>
              </a:spcBef>
              <a:spcAft>
                <a:spcPts val="0"/>
              </a:spcAft>
              <a:buClr>
                <a:srgbClr val="007C91"/>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nature of contact</a:t>
            </a:r>
          </a:p>
          <a:p>
            <a:pPr marL="685800" marR="0" lvl="1" indent="-228600" algn="l" defTabSz="914400" rtl="0" eaLnBrk="1" fontAlgn="auto" latinLnBrk="0" hangingPunct="1">
              <a:lnSpc>
                <a:spcPct val="150000"/>
              </a:lnSpc>
              <a:spcBef>
                <a:spcPts val="500"/>
              </a:spcBef>
              <a:spcAft>
                <a:spcPts val="0"/>
              </a:spcAft>
              <a:buClr>
                <a:srgbClr val="007C91"/>
              </a:buClr>
              <a:buSzTx/>
              <a:buFont typeface="Arial" panose="020B0604020202020204" pitchFamily="34" charset="0"/>
              <a:buChar char="•"/>
              <a:tabLst/>
              <a:defRPr/>
            </a:pPr>
            <a:r>
              <a:rPr lang="en-GB" sz="2000" dirty="0">
                <a:solidFill>
                  <a:prstClr val="black"/>
                </a:solidFill>
              </a:rPr>
              <a:t>s</a:t>
            </a:r>
            <a:r>
              <a:rPr kumimoji="0" lang="en-GB"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ymptoms</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 animal</a:t>
            </a:r>
          </a:p>
          <a:p>
            <a:pPr marL="457200" marR="0" lvl="1" indent="0" algn="l" defTabSz="914400" rtl="0" eaLnBrk="1" fontAlgn="auto" latinLnBrk="0" hangingPunct="1">
              <a:lnSpc>
                <a:spcPct val="150000"/>
              </a:lnSpc>
              <a:spcBef>
                <a:spcPts val="500"/>
              </a:spcBef>
              <a:spcAft>
                <a:spcPts val="0"/>
              </a:spcAft>
              <a:buClr>
                <a:srgbClr val="007C91"/>
              </a:buClr>
              <a:buSzTx/>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lnSpc>
                <a:spcPct val="150000"/>
              </a:lnSpc>
              <a:spcBef>
                <a:spcPts val="500"/>
              </a:spcBef>
              <a:defRPr/>
            </a:pP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consider need to determine carriage in animal via testing</a:t>
            </a:r>
          </a:p>
          <a:p>
            <a:pPr>
              <a:lnSpc>
                <a:spcPct val="150000"/>
              </a:lnSpc>
              <a:spcBef>
                <a:spcPts val="500"/>
              </a:spcBef>
              <a:defRPr/>
            </a:pP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APHA advise on appropriate antibiotic treatment for animals found to be</a:t>
            </a:r>
            <a:r>
              <a:rPr kumimoji="0" lang="en-GB" sz="22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positive for C. </a:t>
            </a:r>
            <a:r>
              <a:rPr kumimoji="0" lang="en-GB" sz="2200" b="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ulcerans</a:t>
            </a:r>
            <a:endParaRPr kumimoji="0" lang="en-GB" sz="22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lnSpc>
                <a:spcPct val="150000"/>
              </a:lnSpc>
              <a:spcBef>
                <a:spcPts val="500"/>
              </a:spcBef>
              <a:defRPr/>
            </a:pP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confirm clearance in the animal, testing 5 to 7 days following completion of antibiotics</a:t>
            </a:r>
          </a:p>
          <a:p>
            <a:pPr marL="0" indent="0">
              <a:buNone/>
            </a:pPr>
            <a:endParaRPr lang="en-GB" dirty="0"/>
          </a:p>
        </p:txBody>
      </p:sp>
      <p:sp>
        <p:nvSpPr>
          <p:cNvPr id="6" name="Slide Number Placeholder 5">
            <a:extLst>
              <a:ext uri="{FF2B5EF4-FFF2-40B4-BE49-F238E27FC236}">
                <a16:creationId xmlns:a16="http://schemas.microsoft.com/office/drawing/2014/main" id="{73AD3A3C-5243-4473-AAD6-3CA002F716F7}"/>
              </a:ext>
            </a:extLst>
          </p:cNvPr>
          <p:cNvSpPr>
            <a:spLocks noGrp="1"/>
          </p:cNvSpPr>
          <p:nvPr>
            <p:ph type="sldNum" sz="quarter" idx="11"/>
          </p:nvPr>
        </p:nvSpPr>
        <p:spPr/>
        <p:txBody>
          <a:bodyPr/>
          <a:lstStyle/>
          <a:p>
            <a:fld id="{344369E4-5DE7-46E5-874E-4FD437973785}" type="slidenum">
              <a:rPr lang="en-GB" smtClean="0"/>
              <a:pPr/>
              <a:t>36</a:t>
            </a:fld>
            <a:endParaRPr lang="en-GB" sz="1400" dirty="0"/>
          </a:p>
        </p:txBody>
      </p:sp>
      <p:sp>
        <p:nvSpPr>
          <p:cNvPr id="7" name="Footer Placeholder 6">
            <a:extLst>
              <a:ext uri="{FF2B5EF4-FFF2-40B4-BE49-F238E27FC236}">
                <a16:creationId xmlns:a16="http://schemas.microsoft.com/office/drawing/2014/main" id="{E162B9D5-73F5-46DE-8C11-B468BEE9CA6D}"/>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3510098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ACF33-5E34-41F8-8581-E24F0B338F8C}"/>
              </a:ext>
            </a:extLst>
          </p:cNvPr>
          <p:cNvSpPr>
            <a:spLocks noGrp="1"/>
          </p:cNvSpPr>
          <p:nvPr>
            <p:ph type="title"/>
          </p:nvPr>
        </p:nvSpPr>
        <p:spPr>
          <a:xfrm>
            <a:off x="340597" y="356063"/>
            <a:ext cx="8637149" cy="683029"/>
          </a:xfrm>
        </p:spPr>
        <p:txBody>
          <a:bodyPr/>
          <a:lstStyle/>
          <a:p>
            <a:r>
              <a:rPr lang="en-GB" dirty="0"/>
              <a:t>Challenges in zoonotic investigations</a:t>
            </a:r>
          </a:p>
        </p:txBody>
      </p:sp>
      <p:sp>
        <p:nvSpPr>
          <p:cNvPr id="3" name="Content Placeholder 2">
            <a:extLst>
              <a:ext uri="{FF2B5EF4-FFF2-40B4-BE49-F238E27FC236}">
                <a16:creationId xmlns:a16="http://schemas.microsoft.com/office/drawing/2014/main" id="{0D657E01-F833-4019-9441-882B65727407}"/>
              </a:ext>
            </a:extLst>
          </p:cNvPr>
          <p:cNvSpPr>
            <a:spLocks noGrp="1"/>
          </p:cNvSpPr>
          <p:nvPr>
            <p:ph idx="1"/>
          </p:nvPr>
        </p:nvSpPr>
        <p:spPr>
          <a:xfrm>
            <a:off x="401643" y="1492365"/>
            <a:ext cx="10734675" cy="5092700"/>
          </a:xfrm>
        </p:spPr>
        <p:txBody>
          <a:bodyPr>
            <a:normAutofit/>
          </a:bodyPr>
          <a:lstStyle/>
          <a:p>
            <a:pPr marL="342900" indent="-342900"/>
            <a:r>
              <a:rPr lang="en-GB" sz="2000" dirty="0">
                <a:ea typeface="ヒラギノ角ゴ Pro W3"/>
              </a:rPr>
              <a:t>natural history of toxigenic C. ulcerans in animals not well understood</a:t>
            </a:r>
          </a:p>
          <a:p>
            <a:pPr marL="1241425" lvl="3" indent="-342900">
              <a:spcBef>
                <a:spcPts val="600"/>
              </a:spcBef>
            </a:pPr>
            <a:r>
              <a:rPr lang="en-GB" sz="1800" dirty="0">
                <a:ea typeface="ヒラギノ角ゴ Pro W3"/>
              </a:rPr>
              <a:t>may be too late after the animal-human exposure period</a:t>
            </a:r>
          </a:p>
          <a:p>
            <a:pPr marL="1241425" lvl="3" indent="-342900"/>
            <a:r>
              <a:rPr lang="en-GB" sz="1800" dirty="0">
                <a:ea typeface="ヒラギノ角ゴ Pro W3"/>
              </a:rPr>
              <a:t>it is difficult to take nose/throat swabs from animals!</a:t>
            </a:r>
          </a:p>
          <a:p>
            <a:pPr marL="342900" indent="-342900"/>
            <a:r>
              <a:rPr lang="en-GB" sz="2000" dirty="0">
                <a:ea typeface="ヒラギノ角ゴ Pro W3"/>
              </a:rPr>
              <a:t>not every veterinary lab may be aware of the public health implications so may not send samples for toxin testing</a:t>
            </a:r>
          </a:p>
          <a:p>
            <a:pPr marL="1241425" lvl="3" indent="-342900">
              <a:spcBef>
                <a:spcPts val="600"/>
              </a:spcBef>
            </a:pPr>
            <a:r>
              <a:rPr lang="en-GB" dirty="0">
                <a:ea typeface="ヒラギノ角ゴ Pro W3"/>
              </a:rPr>
              <a:t>RVPBRU, Colindale is the only lab in the country offering diphtheria toxin and </a:t>
            </a:r>
            <a:r>
              <a:rPr lang="en-GB" dirty="0" err="1">
                <a:ea typeface="ヒラギノ角ゴ Pro W3"/>
              </a:rPr>
              <a:t>Elek</a:t>
            </a:r>
            <a:r>
              <a:rPr lang="en-GB" dirty="0">
                <a:ea typeface="ヒラギノ角ゴ Pro W3"/>
              </a:rPr>
              <a:t> testing for isolates from humans and animals</a:t>
            </a:r>
          </a:p>
          <a:p>
            <a:pPr marL="1241425" lvl="3" indent="-342900"/>
            <a:r>
              <a:rPr lang="en-GB" dirty="0">
                <a:ea typeface="ヒラギノ角ゴ Pro W3"/>
              </a:rPr>
              <a:t>considering further awareness raising for vets/veterinary labs</a:t>
            </a:r>
          </a:p>
          <a:p>
            <a:pPr marL="1257300" lvl="2" indent="-342900"/>
            <a:r>
              <a:rPr lang="en-GB" sz="1800" dirty="0">
                <a:ea typeface="ヒラギノ角ゴ Pro W3"/>
              </a:rPr>
              <a:t>risks of overwhelming specialist service with animal samples, not human ones</a:t>
            </a:r>
          </a:p>
          <a:p>
            <a:pPr marL="1257300" lvl="2" indent="-342900"/>
            <a:r>
              <a:rPr lang="en-GB" sz="1800" dirty="0">
                <a:ea typeface="ヒラギノ角ゴ Pro W3"/>
              </a:rPr>
              <a:t>costs of animal testing</a:t>
            </a:r>
          </a:p>
          <a:p>
            <a:pPr marL="342900" indent="-342900"/>
            <a:r>
              <a:rPr lang="en-GB" sz="2000" dirty="0">
                <a:ea typeface="ヒラギノ角ゴ Pro W3"/>
              </a:rPr>
              <a:t>payment for repeat swabbing and follow up of other animals</a:t>
            </a:r>
          </a:p>
          <a:p>
            <a:pPr marL="342900" indent="-342900"/>
            <a:r>
              <a:rPr lang="en-GB" sz="2000" dirty="0">
                <a:ea typeface="ヒラギノ角ゴ Pro W3"/>
              </a:rPr>
              <a:t>treatment of animals in the household</a:t>
            </a:r>
          </a:p>
          <a:p>
            <a:pPr lvl="2">
              <a:spcBef>
                <a:spcPts val="600"/>
              </a:spcBef>
            </a:pPr>
            <a:r>
              <a:rPr lang="en-GB" sz="1800" dirty="0"/>
              <a:t>important to consider treatment even if animal swabs negative as a negative swab does not exclude C. </a:t>
            </a:r>
            <a:r>
              <a:rPr lang="en-GB" sz="1800" dirty="0" err="1"/>
              <a:t>ulcerans</a:t>
            </a:r>
            <a:r>
              <a:rPr lang="en-GB" sz="1800" dirty="0"/>
              <a:t> carriage in an animal</a:t>
            </a:r>
          </a:p>
        </p:txBody>
      </p:sp>
      <p:sp>
        <p:nvSpPr>
          <p:cNvPr id="6" name="Slide Number Placeholder 5">
            <a:extLst>
              <a:ext uri="{FF2B5EF4-FFF2-40B4-BE49-F238E27FC236}">
                <a16:creationId xmlns:a16="http://schemas.microsoft.com/office/drawing/2014/main" id="{534645D1-FFC5-4161-B025-894825D2195F}"/>
              </a:ext>
            </a:extLst>
          </p:cNvPr>
          <p:cNvSpPr>
            <a:spLocks noGrp="1"/>
          </p:cNvSpPr>
          <p:nvPr>
            <p:ph type="sldNum" sz="quarter" idx="11"/>
          </p:nvPr>
        </p:nvSpPr>
        <p:spPr/>
        <p:txBody>
          <a:bodyPr/>
          <a:lstStyle/>
          <a:p>
            <a:fld id="{344369E4-5DE7-46E5-874E-4FD437973785}" type="slidenum">
              <a:rPr lang="en-GB" smtClean="0"/>
              <a:pPr/>
              <a:t>37</a:t>
            </a:fld>
            <a:endParaRPr lang="en-GB" sz="1400" dirty="0"/>
          </a:p>
        </p:txBody>
      </p:sp>
      <p:sp>
        <p:nvSpPr>
          <p:cNvPr id="7" name="Footer Placeholder 6">
            <a:extLst>
              <a:ext uri="{FF2B5EF4-FFF2-40B4-BE49-F238E27FC236}">
                <a16:creationId xmlns:a16="http://schemas.microsoft.com/office/drawing/2014/main" id="{B5F09C10-DFDC-4940-94CC-6B4B5E7506A0}"/>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6509535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07AE1-DE27-439E-B568-62C318635F0F}"/>
              </a:ext>
            </a:extLst>
          </p:cNvPr>
          <p:cNvSpPr>
            <a:spLocks noGrp="1"/>
          </p:cNvSpPr>
          <p:nvPr>
            <p:ph type="title"/>
          </p:nvPr>
        </p:nvSpPr>
        <p:spPr>
          <a:xfrm>
            <a:off x="330206" y="364334"/>
            <a:ext cx="2870194" cy="714201"/>
          </a:xfrm>
        </p:spPr>
        <p:txBody>
          <a:bodyPr>
            <a:normAutofit/>
          </a:bodyPr>
          <a:lstStyle/>
          <a:p>
            <a:r>
              <a:rPr lang="en-GB" dirty="0"/>
              <a:t>Case study</a:t>
            </a:r>
          </a:p>
        </p:txBody>
      </p:sp>
      <p:sp>
        <p:nvSpPr>
          <p:cNvPr id="3" name="Content Placeholder 2">
            <a:extLst>
              <a:ext uri="{FF2B5EF4-FFF2-40B4-BE49-F238E27FC236}">
                <a16:creationId xmlns:a16="http://schemas.microsoft.com/office/drawing/2014/main" id="{4A05490F-7B50-495D-8AFF-515F93EF7F63}"/>
              </a:ext>
            </a:extLst>
          </p:cNvPr>
          <p:cNvSpPr>
            <a:spLocks noGrp="1"/>
          </p:cNvSpPr>
          <p:nvPr>
            <p:ph idx="1"/>
          </p:nvPr>
        </p:nvSpPr>
        <p:spPr>
          <a:xfrm>
            <a:off x="330206" y="1496292"/>
            <a:ext cx="10954321" cy="4852554"/>
          </a:xfrm>
        </p:spPr>
        <p:txBody>
          <a:bodyPr>
            <a:normAutofit fontScale="92500" lnSpcReduction="10000"/>
          </a:bodyPr>
          <a:lstStyle/>
          <a:p>
            <a:pPr marL="0" indent="0">
              <a:lnSpc>
                <a:spcPct val="110000"/>
              </a:lnSpc>
              <a:buNone/>
            </a:pPr>
            <a:r>
              <a:rPr lang="en-GB" dirty="0"/>
              <a:t>Call to the Colindale duty doctor on a Sunday 2.11pm:</a:t>
            </a:r>
          </a:p>
          <a:p>
            <a:pPr>
              <a:lnSpc>
                <a:spcPct val="110000"/>
              </a:lnSpc>
            </a:pPr>
            <a:r>
              <a:rPr lang="en-GB" dirty="0"/>
              <a:t>87 year old female, normally fit - lives alone</a:t>
            </a:r>
          </a:p>
          <a:p>
            <a:pPr>
              <a:lnSpc>
                <a:spcPct val="110000"/>
              </a:lnSpc>
            </a:pPr>
            <a:r>
              <a:rPr lang="en-GB" dirty="0"/>
              <a:t>admitted to hospital unwell few days ago with nasal congestion, sore throat and difficulty swallowing over 5 days</a:t>
            </a:r>
          </a:p>
          <a:p>
            <a:pPr>
              <a:lnSpc>
                <a:spcPct val="110000"/>
              </a:lnSpc>
            </a:pPr>
            <a:r>
              <a:rPr lang="en-GB" dirty="0"/>
              <a:t>noted to have stridor, CT showed diffuse pharyngeal swelling, deteriorated</a:t>
            </a:r>
          </a:p>
          <a:p>
            <a:pPr>
              <a:lnSpc>
                <a:spcPct val="110000"/>
              </a:lnSpc>
            </a:pPr>
            <a:r>
              <a:rPr lang="en-GB" dirty="0"/>
              <a:t>now in respiratory distress and so ventilated on ICU on inotropic support</a:t>
            </a:r>
          </a:p>
          <a:p>
            <a:pPr>
              <a:lnSpc>
                <a:spcPct val="110000"/>
              </a:lnSpc>
            </a:pPr>
            <a:r>
              <a:rPr lang="en-GB" dirty="0"/>
              <a:t>on bronchoscopy, large amount white adherent material - no pictures taken</a:t>
            </a:r>
          </a:p>
          <a:p>
            <a:pPr>
              <a:lnSpc>
                <a:spcPct val="110000"/>
              </a:lnSpc>
            </a:pPr>
            <a:r>
              <a:rPr lang="en-GB" dirty="0"/>
              <a:t>no history, trying to find daughter</a:t>
            </a:r>
          </a:p>
          <a:p>
            <a:pPr marL="0" indent="0">
              <a:lnSpc>
                <a:spcPct val="110000"/>
              </a:lnSpc>
              <a:buNone/>
            </a:pPr>
            <a:endParaRPr lang="en-GB" sz="600" dirty="0"/>
          </a:p>
          <a:p>
            <a:pPr marL="0" indent="0">
              <a:lnSpc>
                <a:spcPct val="110000"/>
              </a:lnSpc>
              <a:buNone/>
            </a:pPr>
            <a:r>
              <a:rPr lang="en-GB" dirty="0">
                <a:highlight>
                  <a:srgbClr val="FFFF00"/>
                </a:highlight>
              </a:rPr>
              <a:t>What could this be?</a:t>
            </a:r>
          </a:p>
          <a:p>
            <a:pPr marL="0" indent="0">
              <a:lnSpc>
                <a:spcPct val="110000"/>
              </a:lnSpc>
              <a:buNone/>
            </a:pPr>
            <a:r>
              <a:rPr lang="en-GB" dirty="0">
                <a:highlight>
                  <a:srgbClr val="FFFF00"/>
                </a:highlight>
              </a:rPr>
              <a:t>How would you classify the case and what would you do next?</a:t>
            </a:r>
          </a:p>
          <a:p>
            <a:pPr marL="0" indent="0">
              <a:buNone/>
            </a:pPr>
            <a:endParaRPr lang="en-GB" dirty="0">
              <a:highlight>
                <a:srgbClr val="FFFF00"/>
              </a:highlight>
            </a:endParaRPr>
          </a:p>
          <a:p>
            <a:endParaRPr lang="en-GB" dirty="0"/>
          </a:p>
        </p:txBody>
      </p:sp>
      <p:sp>
        <p:nvSpPr>
          <p:cNvPr id="6" name="Slide Number Placeholder 5">
            <a:extLst>
              <a:ext uri="{FF2B5EF4-FFF2-40B4-BE49-F238E27FC236}">
                <a16:creationId xmlns:a16="http://schemas.microsoft.com/office/drawing/2014/main" id="{07E60F61-9B2C-4B54-BE8A-671E63BAD977}"/>
              </a:ext>
            </a:extLst>
          </p:cNvPr>
          <p:cNvSpPr>
            <a:spLocks noGrp="1"/>
          </p:cNvSpPr>
          <p:nvPr>
            <p:ph type="sldNum" sz="quarter" idx="11"/>
          </p:nvPr>
        </p:nvSpPr>
        <p:spPr/>
        <p:txBody>
          <a:bodyPr/>
          <a:lstStyle/>
          <a:p>
            <a:fld id="{344369E4-5DE7-46E5-874E-4FD437973785}" type="slidenum">
              <a:rPr lang="en-GB" smtClean="0"/>
              <a:pPr/>
              <a:t>38</a:t>
            </a:fld>
            <a:endParaRPr lang="en-GB" sz="1400" dirty="0"/>
          </a:p>
        </p:txBody>
      </p:sp>
      <p:sp>
        <p:nvSpPr>
          <p:cNvPr id="7" name="Footer Placeholder 6">
            <a:extLst>
              <a:ext uri="{FF2B5EF4-FFF2-40B4-BE49-F238E27FC236}">
                <a16:creationId xmlns:a16="http://schemas.microsoft.com/office/drawing/2014/main" id="{CC6F9D92-F4EB-4556-A93B-2282326CE931}"/>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2125666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E7432-DC37-410B-8CE4-7AE815BE0765}"/>
              </a:ext>
            </a:extLst>
          </p:cNvPr>
          <p:cNvSpPr>
            <a:spLocks noGrp="1"/>
          </p:cNvSpPr>
          <p:nvPr>
            <p:ph type="title"/>
          </p:nvPr>
        </p:nvSpPr>
        <p:spPr>
          <a:xfrm>
            <a:off x="322074" y="365259"/>
            <a:ext cx="7284071" cy="687791"/>
          </a:xfrm>
        </p:spPr>
        <p:txBody>
          <a:bodyPr>
            <a:normAutofit/>
          </a:bodyPr>
          <a:lstStyle/>
          <a:p>
            <a:r>
              <a:rPr lang="en-GB" dirty="0"/>
              <a:t>Case definition and initial actions</a:t>
            </a:r>
          </a:p>
        </p:txBody>
      </p:sp>
      <p:sp>
        <p:nvSpPr>
          <p:cNvPr id="3" name="Content Placeholder 2">
            <a:extLst>
              <a:ext uri="{FF2B5EF4-FFF2-40B4-BE49-F238E27FC236}">
                <a16:creationId xmlns:a16="http://schemas.microsoft.com/office/drawing/2014/main" id="{EF40E8A2-FE4C-42B0-ABAD-4AA299783D41}"/>
              </a:ext>
            </a:extLst>
          </p:cNvPr>
          <p:cNvSpPr>
            <a:spLocks noGrp="1"/>
          </p:cNvSpPr>
          <p:nvPr>
            <p:ph idx="1"/>
          </p:nvPr>
        </p:nvSpPr>
        <p:spPr>
          <a:xfrm>
            <a:off x="531624" y="1475508"/>
            <a:ext cx="10597040" cy="4873337"/>
          </a:xfrm>
        </p:spPr>
        <p:txBody>
          <a:bodyPr>
            <a:noAutofit/>
          </a:bodyPr>
          <a:lstStyle/>
          <a:p>
            <a:pPr marL="0" indent="0">
              <a:lnSpc>
                <a:spcPct val="110000"/>
              </a:lnSpc>
              <a:buNone/>
            </a:pPr>
            <a:r>
              <a:rPr lang="en-GB" sz="2000" dirty="0"/>
              <a:t>Probable case: </a:t>
            </a:r>
          </a:p>
          <a:p>
            <a:pPr>
              <a:lnSpc>
                <a:spcPct val="110000"/>
              </a:lnSpc>
            </a:pPr>
            <a:r>
              <a:rPr lang="en-GB" sz="2000" dirty="0"/>
              <a:t>classic respiratory diphtheria (URTI with sore throat, low grade fever, adherent membrane of tonsils, pharynx or nose) + no epi-link + no </a:t>
            </a:r>
            <a:r>
              <a:rPr lang="en-GB" sz="2000"/>
              <a:t>lab confirmation</a:t>
            </a:r>
            <a:endParaRPr lang="en-GB" sz="2000" dirty="0"/>
          </a:p>
          <a:p>
            <a:pPr marL="0" indent="0">
              <a:lnSpc>
                <a:spcPct val="110000"/>
              </a:lnSpc>
              <a:buNone/>
            </a:pPr>
            <a:r>
              <a:rPr lang="en-GB" sz="2000" dirty="0"/>
              <a:t>As per guidance, actions for confirmed and probable cases:</a:t>
            </a:r>
          </a:p>
          <a:p>
            <a:pPr>
              <a:lnSpc>
                <a:spcPct val="110000"/>
              </a:lnSpc>
            </a:pPr>
            <a:r>
              <a:rPr lang="en-GB" sz="2000" dirty="0"/>
              <a:t>notification</a:t>
            </a:r>
          </a:p>
          <a:p>
            <a:pPr>
              <a:lnSpc>
                <a:spcPct val="110000"/>
              </a:lnSpc>
            </a:pPr>
            <a:r>
              <a:rPr lang="en-GB" sz="2000" dirty="0"/>
              <a:t>organise IMT</a:t>
            </a:r>
          </a:p>
          <a:p>
            <a:pPr>
              <a:lnSpc>
                <a:spcPct val="110000"/>
              </a:lnSpc>
            </a:pPr>
            <a:r>
              <a:rPr lang="en-GB" sz="2000" dirty="0"/>
              <a:t>isolation (for droplet borne infection and/or direct contact measures-side room, gloves, apron, surgical mask )</a:t>
            </a:r>
          </a:p>
          <a:p>
            <a:pPr>
              <a:lnSpc>
                <a:spcPct val="110000"/>
              </a:lnSpc>
            </a:pPr>
            <a:r>
              <a:rPr lang="en-GB" sz="2000" dirty="0"/>
              <a:t>specialist referral</a:t>
            </a:r>
          </a:p>
          <a:p>
            <a:pPr>
              <a:lnSpc>
                <a:spcPct val="110000"/>
              </a:lnSpc>
            </a:pPr>
            <a:r>
              <a:rPr lang="en-GB" sz="2000" dirty="0"/>
              <a:t>anti-toxin</a:t>
            </a:r>
          </a:p>
          <a:p>
            <a:pPr>
              <a:lnSpc>
                <a:spcPct val="110000"/>
              </a:lnSpc>
            </a:pPr>
            <a:r>
              <a:rPr lang="en-GB" sz="2000"/>
              <a:t>antibiotics</a:t>
            </a:r>
            <a:endParaRPr lang="en-GB" sz="2000" dirty="0"/>
          </a:p>
        </p:txBody>
      </p:sp>
      <p:sp>
        <p:nvSpPr>
          <p:cNvPr id="6" name="Slide Number Placeholder 5">
            <a:extLst>
              <a:ext uri="{FF2B5EF4-FFF2-40B4-BE49-F238E27FC236}">
                <a16:creationId xmlns:a16="http://schemas.microsoft.com/office/drawing/2014/main" id="{BF65CD44-EE38-4580-9DF1-5CA238EBB62E}"/>
              </a:ext>
            </a:extLst>
          </p:cNvPr>
          <p:cNvSpPr>
            <a:spLocks noGrp="1"/>
          </p:cNvSpPr>
          <p:nvPr>
            <p:ph type="sldNum" sz="quarter" idx="11"/>
          </p:nvPr>
        </p:nvSpPr>
        <p:spPr/>
        <p:txBody>
          <a:bodyPr/>
          <a:lstStyle/>
          <a:p>
            <a:fld id="{344369E4-5DE7-46E5-874E-4FD437973785}" type="slidenum">
              <a:rPr lang="en-GB" smtClean="0"/>
              <a:pPr/>
              <a:t>39</a:t>
            </a:fld>
            <a:endParaRPr lang="en-GB" sz="1400" dirty="0"/>
          </a:p>
        </p:txBody>
      </p:sp>
      <p:sp>
        <p:nvSpPr>
          <p:cNvPr id="7" name="Footer Placeholder 6">
            <a:extLst>
              <a:ext uri="{FF2B5EF4-FFF2-40B4-BE49-F238E27FC236}">
                <a16:creationId xmlns:a16="http://schemas.microsoft.com/office/drawing/2014/main" id="{718BC576-8CD2-44C6-AD7A-2743036A896C}"/>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3163633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3B236-D334-4DA0-BEFD-9DE6C804B38D}"/>
              </a:ext>
            </a:extLst>
          </p:cNvPr>
          <p:cNvSpPr>
            <a:spLocks noGrp="1"/>
          </p:cNvSpPr>
          <p:nvPr>
            <p:ph type="title"/>
          </p:nvPr>
        </p:nvSpPr>
        <p:spPr>
          <a:xfrm>
            <a:off x="330206" y="335282"/>
            <a:ext cx="9270994" cy="776548"/>
          </a:xfrm>
        </p:spPr>
        <p:txBody>
          <a:bodyPr>
            <a:normAutofit/>
          </a:bodyPr>
          <a:lstStyle/>
          <a:p>
            <a:r>
              <a:rPr lang="en-GB" dirty="0"/>
              <a:t>National guidance updates</a:t>
            </a:r>
          </a:p>
        </p:txBody>
      </p:sp>
      <p:sp>
        <p:nvSpPr>
          <p:cNvPr id="3" name="Content Placeholder 2">
            <a:extLst>
              <a:ext uri="{FF2B5EF4-FFF2-40B4-BE49-F238E27FC236}">
                <a16:creationId xmlns:a16="http://schemas.microsoft.com/office/drawing/2014/main" id="{4644CCF6-C450-482E-B6B4-E4228F6C9C6E}"/>
              </a:ext>
            </a:extLst>
          </p:cNvPr>
          <p:cNvSpPr>
            <a:spLocks noGrp="1"/>
          </p:cNvSpPr>
          <p:nvPr>
            <p:ph idx="1"/>
          </p:nvPr>
        </p:nvSpPr>
        <p:spPr>
          <a:xfrm>
            <a:off x="330206" y="1580407"/>
            <a:ext cx="11123857" cy="4711535"/>
          </a:xfrm>
        </p:spPr>
        <p:txBody>
          <a:bodyPr>
            <a:normAutofit fontScale="92500" lnSpcReduction="20000"/>
          </a:bodyPr>
          <a:lstStyle/>
          <a:p>
            <a:pPr marL="0" indent="0">
              <a:lnSpc>
                <a:spcPct val="110000"/>
              </a:lnSpc>
              <a:buNone/>
            </a:pPr>
            <a:r>
              <a:rPr lang="en-GB" sz="2000" dirty="0"/>
              <a:t>Guidance update 2015 prompted by:</a:t>
            </a:r>
          </a:p>
          <a:p>
            <a:pPr lvl="1">
              <a:lnSpc>
                <a:spcPct val="110000"/>
              </a:lnSpc>
            </a:pPr>
            <a:r>
              <a:rPr lang="en-GB" sz="2000" dirty="0"/>
              <a:t>increasing toxigenic C. </a:t>
            </a:r>
            <a:r>
              <a:rPr lang="en-GB" sz="2000" dirty="0" err="1"/>
              <a:t>ulcerans</a:t>
            </a:r>
            <a:r>
              <a:rPr lang="en-GB" sz="2000" dirty="0"/>
              <a:t> cases</a:t>
            </a:r>
          </a:p>
          <a:p>
            <a:pPr lvl="1">
              <a:lnSpc>
                <a:spcPct val="110000"/>
              </a:lnSpc>
            </a:pPr>
            <a:r>
              <a:rPr lang="en-GB" sz="2000" dirty="0"/>
              <a:t>introduction of real-time PCR of potentially tox isolates by ref lab</a:t>
            </a:r>
          </a:p>
          <a:p>
            <a:pPr lvl="1">
              <a:lnSpc>
                <a:spcPct val="110000"/>
              </a:lnSpc>
            </a:pPr>
            <a:r>
              <a:rPr lang="en-GB" sz="2000" dirty="0"/>
              <a:t>circulating non-toxigenic tox gene-bearing (NTTB) strains of </a:t>
            </a:r>
            <a:r>
              <a:rPr lang="en-GB" sz="2000" i="1" dirty="0"/>
              <a:t>C. diphtheriae</a:t>
            </a:r>
          </a:p>
          <a:p>
            <a:pPr marL="0" indent="0">
              <a:lnSpc>
                <a:spcPct val="110000"/>
              </a:lnSpc>
              <a:buNone/>
            </a:pPr>
            <a:endParaRPr lang="en-GB" sz="900" dirty="0"/>
          </a:p>
          <a:p>
            <a:pPr marL="0" indent="0">
              <a:lnSpc>
                <a:spcPct val="110000"/>
              </a:lnSpc>
              <a:buNone/>
            </a:pPr>
            <a:r>
              <a:rPr lang="en-GB" sz="2000" dirty="0"/>
              <a:t>Guidance updates 2022 and 2023 following:</a:t>
            </a:r>
          </a:p>
          <a:p>
            <a:pPr lvl="1">
              <a:lnSpc>
                <a:spcPct val="110000"/>
              </a:lnSpc>
            </a:pPr>
            <a:r>
              <a:rPr lang="en-GB" sz="2000" dirty="0"/>
              <a:t>audit of clinical, lab and PH management following the introduction of 2015 revised guidance </a:t>
            </a:r>
          </a:p>
          <a:p>
            <a:pPr lvl="1">
              <a:lnSpc>
                <a:spcPct val="110000"/>
              </a:lnSpc>
            </a:pPr>
            <a:r>
              <a:rPr lang="en-GB" sz="2000" dirty="0"/>
              <a:t>revised risk assessment of NTTB strains</a:t>
            </a:r>
          </a:p>
          <a:p>
            <a:pPr marL="0" indent="0">
              <a:lnSpc>
                <a:spcPct val="110000"/>
              </a:lnSpc>
              <a:buNone/>
            </a:pPr>
            <a:r>
              <a:rPr lang="en-GB" sz="2000" dirty="0"/>
              <a:t>Updates include:</a:t>
            </a:r>
          </a:p>
          <a:p>
            <a:pPr lvl="1">
              <a:lnSpc>
                <a:spcPct val="110000"/>
              </a:lnSpc>
            </a:pPr>
            <a:r>
              <a:rPr lang="en-GB" sz="2000" dirty="0"/>
              <a:t>Supplementary guidance to support the management of diphtheria in Asylum Seeker (AS) accommodation settings</a:t>
            </a:r>
          </a:p>
          <a:p>
            <a:pPr lvl="1">
              <a:lnSpc>
                <a:spcPct val="110000"/>
              </a:lnSpc>
            </a:pPr>
            <a:r>
              <a:rPr lang="en-GB" sz="2000" dirty="0"/>
              <a:t>Updated case definitions as applied to AS population</a:t>
            </a:r>
          </a:p>
          <a:p>
            <a:pPr lvl="1">
              <a:lnSpc>
                <a:spcPct val="110000"/>
              </a:lnSpc>
            </a:pPr>
            <a:r>
              <a:rPr lang="en-GB" sz="2000" dirty="0"/>
              <a:t>Principles of management of macrolide resistant infections</a:t>
            </a:r>
          </a:p>
          <a:p>
            <a:pPr lvl="1">
              <a:lnSpc>
                <a:spcPct val="110000"/>
              </a:lnSpc>
            </a:pPr>
            <a:r>
              <a:rPr lang="en-GB" sz="2000" dirty="0"/>
              <a:t>Updated recommendation for general control measures</a:t>
            </a:r>
            <a:endParaRPr lang="en-GB" sz="1600" dirty="0"/>
          </a:p>
        </p:txBody>
      </p:sp>
      <p:sp>
        <p:nvSpPr>
          <p:cNvPr id="6" name="Slide Number Placeholder 5">
            <a:extLst>
              <a:ext uri="{FF2B5EF4-FFF2-40B4-BE49-F238E27FC236}">
                <a16:creationId xmlns:a16="http://schemas.microsoft.com/office/drawing/2014/main" id="{07B4EDBA-E2DF-415B-8F14-F161F9AA5C1B}"/>
              </a:ext>
            </a:extLst>
          </p:cNvPr>
          <p:cNvSpPr>
            <a:spLocks noGrp="1"/>
          </p:cNvSpPr>
          <p:nvPr>
            <p:ph type="sldNum" sz="quarter" idx="11"/>
          </p:nvPr>
        </p:nvSpPr>
        <p:spPr/>
        <p:txBody>
          <a:bodyPr/>
          <a:lstStyle/>
          <a:p>
            <a:fld id="{344369E4-5DE7-46E5-874E-4FD437973785}" type="slidenum">
              <a:rPr lang="en-GB" smtClean="0"/>
              <a:pPr/>
              <a:t>4</a:t>
            </a:fld>
            <a:endParaRPr lang="en-GB" sz="1400" dirty="0"/>
          </a:p>
        </p:txBody>
      </p:sp>
      <p:sp>
        <p:nvSpPr>
          <p:cNvPr id="7" name="Footer Placeholder 6">
            <a:extLst>
              <a:ext uri="{FF2B5EF4-FFF2-40B4-BE49-F238E27FC236}">
                <a16:creationId xmlns:a16="http://schemas.microsoft.com/office/drawing/2014/main" id="{D40E3005-5210-484F-95DC-DDA2091CEDF7}"/>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21551863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00A4E-4AD3-418B-8ABC-27484ADB5780}"/>
              </a:ext>
            </a:extLst>
          </p:cNvPr>
          <p:cNvSpPr>
            <a:spLocks noGrp="1"/>
          </p:cNvSpPr>
          <p:nvPr>
            <p:ph type="title"/>
          </p:nvPr>
        </p:nvSpPr>
        <p:spPr>
          <a:xfrm>
            <a:off x="350988" y="356063"/>
            <a:ext cx="2963712" cy="766157"/>
          </a:xfrm>
        </p:spPr>
        <p:txBody>
          <a:bodyPr/>
          <a:lstStyle/>
          <a:p>
            <a:r>
              <a:rPr lang="en-GB" dirty="0"/>
              <a:t>Next steps</a:t>
            </a:r>
          </a:p>
        </p:txBody>
      </p:sp>
      <p:sp>
        <p:nvSpPr>
          <p:cNvPr id="3" name="Content Placeholder 2">
            <a:extLst>
              <a:ext uri="{FF2B5EF4-FFF2-40B4-BE49-F238E27FC236}">
                <a16:creationId xmlns:a16="http://schemas.microsoft.com/office/drawing/2014/main" id="{D2D1DAF8-9B5F-49CE-84E8-EA798F62C338}"/>
              </a:ext>
            </a:extLst>
          </p:cNvPr>
          <p:cNvSpPr>
            <a:spLocks noGrp="1"/>
          </p:cNvSpPr>
          <p:nvPr>
            <p:ph idx="1"/>
          </p:nvPr>
        </p:nvSpPr>
        <p:spPr>
          <a:xfrm>
            <a:off x="330205" y="1774826"/>
            <a:ext cx="11123857" cy="3701183"/>
          </a:xfrm>
        </p:spPr>
        <p:txBody>
          <a:bodyPr>
            <a:normAutofit/>
          </a:bodyPr>
          <a:lstStyle/>
          <a:p>
            <a:r>
              <a:rPr lang="en-GB" sz="2800" dirty="0"/>
              <a:t>arranged to deliver Diphtheria anti-toxin (DAT) same evening</a:t>
            </a:r>
          </a:p>
          <a:p>
            <a:r>
              <a:rPr lang="en-GB" sz="2800" dirty="0"/>
              <a:t>patient improving </a:t>
            </a:r>
          </a:p>
          <a:p>
            <a:r>
              <a:rPr lang="en-GB" sz="2800" dirty="0"/>
              <a:t>local team decides to treat once the anti-toxin arrives if deteriorates (prior to any microbiological test result), or if positive culture </a:t>
            </a:r>
          </a:p>
          <a:p>
            <a:pPr marL="0" indent="0">
              <a:buNone/>
            </a:pPr>
            <a:endParaRPr lang="en-GB" sz="2800" dirty="0"/>
          </a:p>
          <a:p>
            <a:pPr marL="0" indent="0">
              <a:buNone/>
            </a:pPr>
            <a:r>
              <a:rPr lang="en-GB" sz="2800" dirty="0">
                <a:highlight>
                  <a:srgbClr val="FFFF00"/>
                </a:highlight>
              </a:rPr>
              <a:t>What is the recommended timing for DAT administration?</a:t>
            </a:r>
          </a:p>
          <a:p>
            <a:pPr marL="0" indent="0">
              <a:buNone/>
            </a:pPr>
            <a:r>
              <a:rPr lang="en-GB" sz="2800" dirty="0">
                <a:highlight>
                  <a:srgbClr val="FFFF00"/>
                </a:highlight>
              </a:rPr>
              <a:t>What are the implications of waiting for lab </a:t>
            </a:r>
            <a:r>
              <a:rPr lang="en-GB" sz="2800">
                <a:highlight>
                  <a:srgbClr val="FFFF00"/>
                </a:highlight>
              </a:rPr>
              <a:t>confirmation?</a:t>
            </a:r>
            <a:endParaRPr lang="en-GB" sz="2800" dirty="0">
              <a:highlight>
                <a:srgbClr val="FFFF00"/>
              </a:highlight>
            </a:endParaRPr>
          </a:p>
        </p:txBody>
      </p:sp>
      <p:sp>
        <p:nvSpPr>
          <p:cNvPr id="6" name="Slide Number Placeholder 5">
            <a:extLst>
              <a:ext uri="{FF2B5EF4-FFF2-40B4-BE49-F238E27FC236}">
                <a16:creationId xmlns:a16="http://schemas.microsoft.com/office/drawing/2014/main" id="{84C26AD4-4481-4125-839B-1ED07F1B49FF}"/>
              </a:ext>
            </a:extLst>
          </p:cNvPr>
          <p:cNvSpPr>
            <a:spLocks noGrp="1"/>
          </p:cNvSpPr>
          <p:nvPr>
            <p:ph type="sldNum" sz="quarter" idx="11"/>
          </p:nvPr>
        </p:nvSpPr>
        <p:spPr/>
        <p:txBody>
          <a:bodyPr/>
          <a:lstStyle/>
          <a:p>
            <a:fld id="{344369E4-5DE7-46E5-874E-4FD437973785}" type="slidenum">
              <a:rPr lang="en-GB" smtClean="0"/>
              <a:pPr/>
              <a:t>40</a:t>
            </a:fld>
            <a:endParaRPr lang="en-GB" sz="1400" dirty="0"/>
          </a:p>
        </p:txBody>
      </p:sp>
      <p:sp>
        <p:nvSpPr>
          <p:cNvPr id="7" name="Footer Placeholder 6">
            <a:extLst>
              <a:ext uri="{FF2B5EF4-FFF2-40B4-BE49-F238E27FC236}">
                <a16:creationId xmlns:a16="http://schemas.microsoft.com/office/drawing/2014/main" id="{4F292FD1-43C4-4D01-9C82-6737AD8B8A31}"/>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19138407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85276-FBFC-4653-90C1-F11C7E06E172}"/>
              </a:ext>
            </a:extLst>
          </p:cNvPr>
          <p:cNvSpPr>
            <a:spLocks noGrp="1"/>
          </p:cNvSpPr>
          <p:nvPr>
            <p:ph type="title"/>
          </p:nvPr>
        </p:nvSpPr>
        <p:spPr>
          <a:xfrm>
            <a:off x="330206" y="376845"/>
            <a:ext cx="2859803" cy="745373"/>
          </a:xfrm>
        </p:spPr>
        <p:txBody>
          <a:bodyPr/>
          <a:lstStyle/>
          <a:p>
            <a:r>
              <a:rPr lang="en-GB" dirty="0"/>
              <a:t>Guidance</a:t>
            </a:r>
          </a:p>
        </p:txBody>
      </p:sp>
      <p:sp>
        <p:nvSpPr>
          <p:cNvPr id="3" name="Content Placeholder 2">
            <a:extLst>
              <a:ext uri="{FF2B5EF4-FFF2-40B4-BE49-F238E27FC236}">
                <a16:creationId xmlns:a16="http://schemas.microsoft.com/office/drawing/2014/main" id="{403F0B6B-64B0-4AE7-8A89-66B568C930C5}"/>
              </a:ext>
            </a:extLst>
          </p:cNvPr>
          <p:cNvSpPr>
            <a:spLocks noGrp="1"/>
          </p:cNvSpPr>
          <p:nvPr>
            <p:ph idx="1"/>
          </p:nvPr>
        </p:nvSpPr>
        <p:spPr>
          <a:xfrm>
            <a:off x="330205" y="1579419"/>
            <a:ext cx="11123857" cy="4374572"/>
          </a:xfrm>
        </p:spPr>
        <p:txBody>
          <a:bodyPr>
            <a:normAutofit/>
          </a:bodyPr>
          <a:lstStyle/>
          <a:p>
            <a:pPr marL="0" indent="0">
              <a:lnSpc>
                <a:spcPct val="100000"/>
              </a:lnSpc>
              <a:spcAft>
                <a:spcPts val="600"/>
              </a:spcAft>
              <a:buNone/>
            </a:pPr>
            <a:r>
              <a:rPr lang="en-GB" dirty="0"/>
              <a:t>Guidance:</a:t>
            </a:r>
          </a:p>
          <a:p>
            <a:pPr lvl="1">
              <a:lnSpc>
                <a:spcPct val="100000"/>
              </a:lnSpc>
            </a:pPr>
            <a:r>
              <a:rPr lang="en-GB" dirty="0"/>
              <a:t>patients with suspected respiratory diphtheria should be placed in strict isolation and treated on clinical grounds; therapy should not be delayed until bacteriologic confirmation</a:t>
            </a:r>
          </a:p>
          <a:p>
            <a:pPr lvl="1">
              <a:lnSpc>
                <a:spcPct val="100000"/>
              </a:lnSpc>
            </a:pPr>
            <a:r>
              <a:rPr lang="en-GB" dirty="0"/>
              <a:t>anti-toxin is mainstay of therapy – early treatment essential for best outcomes</a:t>
            </a:r>
          </a:p>
          <a:p>
            <a:pPr lvl="1">
              <a:lnSpc>
                <a:spcPct val="100000"/>
              </a:lnSpc>
            </a:pPr>
            <a:r>
              <a:rPr lang="en-GB" dirty="0"/>
              <a:t>neutralizes only circulating toxin not yet bound to tissue- prompt administration is critical</a:t>
            </a:r>
          </a:p>
          <a:p>
            <a:pPr lvl="1">
              <a:lnSpc>
                <a:spcPct val="100000"/>
              </a:lnSpc>
            </a:pPr>
            <a:r>
              <a:rPr lang="en-GB" dirty="0"/>
              <a:t>treat with appropriate antibiotics (as per </a:t>
            </a:r>
            <a:r>
              <a:rPr lang="en-GB" dirty="0">
                <a:hlinkClick r:id="rId2"/>
              </a:rPr>
              <a:t>national guidance</a:t>
            </a:r>
            <a:r>
              <a:rPr lang="en-GB" dirty="0"/>
              <a:t>) to eradicate organism, terminate toxin production and decrease likelihood of transmission</a:t>
            </a:r>
          </a:p>
          <a:p>
            <a:pPr marL="0" indent="0">
              <a:lnSpc>
                <a:spcPct val="100000"/>
              </a:lnSpc>
              <a:buNone/>
            </a:pPr>
            <a:endParaRPr lang="en-GB" sz="1000" dirty="0"/>
          </a:p>
          <a:p>
            <a:pPr marL="0" indent="0">
              <a:lnSpc>
                <a:spcPct val="100000"/>
              </a:lnSpc>
              <a:buNone/>
            </a:pPr>
            <a:r>
              <a:rPr lang="en-GB" dirty="0"/>
              <a:t>Patient went into atrial fibrillation (AF) again and received anti-toxin same night.</a:t>
            </a:r>
          </a:p>
        </p:txBody>
      </p:sp>
      <p:sp>
        <p:nvSpPr>
          <p:cNvPr id="6" name="Slide Number Placeholder 5">
            <a:extLst>
              <a:ext uri="{FF2B5EF4-FFF2-40B4-BE49-F238E27FC236}">
                <a16:creationId xmlns:a16="http://schemas.microsoft.com/office/drawing/2014/main" id="{AC9B2AA7-3E7F-4349-9977-3C874183629B}"/>
              </a:ext>
            </a:extLst>
          </p:cNvPr>
          <p:cNvSpPr>
            <a:spLocks noGrp="1"/>
          </p:cNvSpPr>
          <p:nvPr>
            <p:ph type="sldNum" sz="quarter" idx="11"/>
          </p:nvPr>
        </p:nvSpPr>
        <p:spPr/>
        <p:txBody>
          <a:bodyPr/>
          <a:lstStyle/>
          <a:p>
            <a:fld id="{344369E4-5DE7-46E5-874E-4FD437973785}" type="slidenum">
              <a:rPr lang="en-GB" smtClean="0"/>
              <a:pPr/>
              <a:t>41</a:t>
            </a:fld>
            <a:endParaRPr lang="en-GB" sz="1400" dirty="0"/>
          </a:p>
        </p:txBody>
      </p:sp>
      <p:sp>
        <p:nvSpPr>
          <p:cNvPr id="7" name="Footer Placeholder 6">
            <a:extLst>
              <a:ext uri="{FF2B5EF4-FFF2-40B4-BE49-F238E27FC236}">
                <a16:creationId xmlns:a16="http://schemas.microsoft.com/office/drawing/2014/main" id="{B2F227C1-A85F-447A-8345-4BDD5E5403CF}"/>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7092128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EF808-7591-4BD1-B628-B8F632844F97}"/>
              </a:ext>
            </a:extLst>
          </p:cNvPr>
          <p:cNvSpPr>
            <a:spLocks noGrp="1"/>
          </p:cNvSpPr>
          <p:nvPr>
            <p:ph type="title"/>
          </p:nvPr>
        </p:nvSpPr>
        <p:spPr>
          <a:xfrm>
            <a:off x="362963" y="356425"/>
            <a:ext cx="3679101" cy="755402"/>
          </a:xfrm>
        </p:spPr>
        <p:txBody>
          <a:bodyPr/>
          <a:lstStyle/>
          <a:p>
            <a:r>
              <a:rPr lang="en-GB" dirty="0"/>
              <a:t>Bronchoscopy</a:t>
            </a:r>
          </a:p>
        </p:txBody>
      </p:sp>
      <p:pic>
        <p:nvPicPr>
          <p:cNvPr id="5" name="Content Placeholder 4" descr="A picture containing graphical user interface&#10;&#10;Description automatically generated">
            <a:extLst>
              <a:ext uri="{FF2B5EF4-FFF2-40B4-BE49-F238E27FC236}">
                <a16:creationId xmlns:a16="http://schemas.microsoft.com/office/drawing/2014/main" id="{B80EDFEF-7A3C-446F-8AAB-1E068D4E5AA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329" t="4158" r="28958" b="4893"/>
          <a:stretch/>
        </p:blipFill>
        <p:spPr>
          <a:xfrm rot="5400000">
            <a:off x="2432636" y="1560615"/>
            <a:ext cx="2679599" cy="2978478"/>
          </a:xfrm>
        </p:spPr>
      </p:pic>
      <p:pic>
        <p:nvPicPr>
          <p:cNvPr id="7" name="Picture 6" descr="A picture containing text&#10;&#10;Description automatically generated">
            <a:extLst>
              <a:ext uri="{FF2B5EF4-FFF2-40B4-BE49-F238E27FC236}">
                <a16:creationId xmlns:a16="http://schemas.microsoft.com/office/drawing/2014/main" id="{695A114D-AB61-4497-A64B-422A3165DC14}"/>
              </a:ext>
            </a:extLst>
          </p:cNvPr>
          <p:cNvPicPr>
            <a:picLocks noChangeAspect="1"/>
          </p:cNvPicPr>
          <p:nvPr/>
        </p:nvPicPr>
        <p:blipFill rotWithShape="1">
          <a:blip r:embed="rId3">
            <a:extLst>
              <a:ext uri="{28A0092B-C50C-407E-A947-70E740481C1C}">
                <a14:useLocalDpi xmlns:a14="http://schemas.microsoft.com/office/drawing/2010/main" val="0"/>
              </a:ext>
            </a:extLst>
          </a:blip>
          <a:srcRect l="17529" r="4119"/>
          <a:stretch/>
        </p:blipFill>
        <p:spPr>
          <a:xfrm rot="5400000">
            <a:off x="5938355" y="1965835"/>
            <a:ext cx="3867791" cy="3702319"/>
          </a:xfrm>
          <a:prstGeom prst="rect">
            <a:avLst/>
          </a:prstGeom>
        </p:spPr>
      </p:pic>
      <p:pic>
        <p:nvPicPr>
          <p:cNvPr id="9" name="Picture 8" descr="A picture containing person, blue&#10;&#10;Description automatically generated">
            <a:extLst>
              <a:ext uri="{FF2B5EF4-FFF2-40B4-BE49-F238E27FC236}">
                <a16:creationId xmlns:a16="http://schemas.microsoft.com/office/drawing/2014/main" id="{E5659839-11E3-4385-9AB8-12F6627B4310}"/>
              </a:ext>
            </a:extLst>
          </p:cNvPr>
          <p:cNvPicPr>
            <a:picLocks noChangeAspect="1"/>
          </p:cNvPicPr>
          <p:nvPr/>
        </p:nvPicPr>
        <p:blipFill rotWithShape="1">
          <a:blip r:embed="rId4">
            <a:extLst>
              <a:ext uri="{28A0092B-C50C-407E-A947-70E740481C1C}">
                <a14:useLocalDpi xmlns:a14="http://schemas.microsoft.com/office/drawing/2010/main" val="0"/>
              </a:ext>
            </a:extLst>
          </a:blip>
          <a:srcRect l="34752" t="28464" r="35285" b="25393"/>
          <a:stretch/>
        </p:blipFill>
        <p:spPr>
          <a:xfrm rot="16200000">
            <a:off x="3161953" y="3671580"/>
            <a:ext cx="1668527" cy="3426041"/>
          </a:xfrm>
          <a:prstGeom prst="rect">
            <a:avLst/>
          </a:prstGeom>
        </p:spPr>
      </p:pic>
      <p:sp>
        <p:nvSpPr>
          <p:cNvPr id="6" name="Slide Number Placeholder 5">
            <a:extLst>
              <a:ext uri="{FF2B5EF4-FFF2-40B4-BE49-F238E27FC236}">
                <a16:creationId xmlns:a16="http://schemas.microsoft.com/office/drawing/2014/main" id="{B7EE52FD-17EC-4BD4-BED4-F9021EB14272}"/>
              </a:ext>
            </a:extLst>
          </p:cNvPr>
          <p:cNvSpPr>
            <a:spLocks noGrp="1"/>
          </p:cNvSpPr>
          <p:nvPr>
            <p:ph type="sldNum" sz="quarter" idx="11"/>
          </p:nvPr>
        </p:nvSpPr>
        <p:spPr/>
        <p:txBody>
          <a:bodyPr/>
          <a:lstStyle/>
          <a:p>
            <a:fld id="{344369E4-5DE7-46E5-874E-4FD437973785}" type="slidenum">
              <a:rPr lang="en-GB" smtClean="0"/>
              <a:pPr/>
              <a:t>42</a:t>
            </a:fld>
            <a:endParaRPr lang="en-GB" sz="1400" dirty="0"/>
          </a:p>
        </p:txBody>
      </p:sp>
      <p:sp>
        <p:nvSpPr>
          <p:cNvPr id="8" name="Footer Placeholder 7">
            <a:extLst>
              <a:ext uri="{FF2B5EF4-FFF2-40B4-BE49-F238E27FC236}">
                <a16:creationId xmlns:a16="http://schemas.microsoft.com/office/drawing/2014/main" id="{1C071C24-5CA1-4801-B0D6-7E443F29DBC5}"/>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13265033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DB0E3-E95A-4F96-A134-F9F8F03CE949}"/>
              </a:ext>
            </a:extLst>
          </p:cNvPr>
          <p:cNvSpPr>
            <a:spLocks noGrp="1"/>
          </p:cNvSpPr>
          <p:nvPr>
            <p:ph type="title"/>
          </p:nvPr>
        </p:nvSpPr>
        <p:spPr>
          <a:xfrm>
            <a:off x="371770" y="345673"/>
            <a:ext cx="4563912" cy="714202"/>
          </a:xfrm>
        </p:spPr>
        <p:txBody>
          <a:bodyPr/>
          <a:lstStyle/>
          <a:p>
            <a:r>
              <a:rPr lang="en-GB" dirty="0"/>
              <a:t>Additional history</a:t>
            </a:r>
          </a:p>
        </p:txBody>
      </p:sp>
      <p:sp>
        <p:nvSpPr>
          <p:cNvPr id="3" name="Content Placeholder 2">
            <a:extLst>
              <a:ext uri="{FF2B5EF4-FFF2-40B4-BE49-F238E27FC236}">
                <a16:creationId xmlns:a16="http://schemas.microsoft.com/office/drawing/2014/main" id="{D8845E66-A162-4DBD-A2A3-AB347F1E6A5D}"/>
              </a:ext>
            </a:extLst>
          </p:cNvPr>
          <p:cNvSpPr>
            <a:spLocks noGrp="1"/>
          </p:cNvSpPr>
          <p:nvPr>
            <p:ph idx="1"/>
          </p:nvPr>
        </p:nvSpPr>
        <p:spPr>
          <a:xfrm>
            <a:off x="330205" y="1652155"/>
            <a:ext cx="11123857" cy="4177145"/>
          </a:xfrm>
        </p:spPr>
        <p:txBody>
          <a:bodyPr>
            <a:normAutofit/>
          </a:bodyPr>
          <a:lstStyle/>
          <a:p>
            <a:pPr>
              <a:lnSpc>
                <a:spcPct val="100000"/>
              </a:lnSpc>
            </a:pPr>
            <a:r>
              <a:rPr lang="en-GB" dirty="0"/>
              <a:t>case lives alone </a:t>
            </a:r>
          </a:p>
          <a:p>
            <a:pPr>
              <a:lnSpc>
                <a:spcPct val="100000"/>
              </a:lnSpc>
            </a:pPr>
            <a:r>
              <a:rPr lang="en-GB" dirty="0"/>
              <a:t>no travel history or overnight stays for 10 days prior to onset of symptoms</a:t>
            </a:r>
          </a:p>
          <a:p>
            <a:pPr>
              <a:lnSpc>
                <a:spcPct val="100000"/>
              </a:lnSpc>
            </a:pPr>
            <a:r>
              <a:rPr lang="en-GB" dirty="0"/>
              <a:t>no pets or known contact with any cases</a:t>
            </a:r>
          </a:p>
          <a:p>
            <a:pPr>
              <a:lnSpc>
                <a:spcPct val="100000"/>
              </a:lnSpc>
            </a:pPr>
            <a:r>
              <a:rPr lang="en-GB" dirty="0"/>
              <a:t>looked after daughter’s dog 4 days before onset for approximately 2 hours. Dog remains well </a:t>
            </a:r>
          </a:p>
          <a:p>
            <a:pPr>
              <a:lnSpc>
                <a:spcPct val="100000"/>
              </a:lnSpc>
            </a:pPr>
            <a:r>
              <a:rPr lang="en-GB" dirty="0"/>
              <a:t>not been in contact with anyone except immediate family, who are all clinically well</a:t>
            </a:r>
          </a:p>
          <a:p>
            <a:pPr marL="0" indent="0">
              <a:lnSpc>
                <a:spcPct val="100000"/>
              </a:lnSpc>
              <a:buNone/>
            </a:pPr>
            <a:endParaRPr lang="en-GB" sz="1600" dirty="0"/>
          </a:p>
          <a:p>
            <a:pPr marL="0" indent="0">
              <a:lnSpc>
                <a:spcPct val="100000"/>
              </a:lnSpc>
              <a:buNone/>
            </a:pPr>
            <a:r>
              <a:rPr lang="en-GB" dirty="0">
                <a:highlight>
                  <a:srgbClr val="FFFF00"/>
                </a:highlight>
              </a:rPr>
              <a:t>What laboratory results do you expect?</a:t>
            </a:r>
          </a:p>
        </p:txBody>
      </p:sp>
      <p:sp>
        <p:nvSpPr>
          <p:cNvPr id="6" name="Slide Number Placeholder 5">
            <a:extLst>
              <a:ext uri="{FF2B5EF4-FFF2-40B4-BE49-F238E27FC236}">
                <a16:creationId xmlns:a16="http://schemas.microsoft.com/office/drawing/2014/main" id="{EBA785CE-B9C1-4618-AE51-29386D5AA41B}"/>
              </a:ext>
            </a:extLst>
          </p:cNvPr>
          <p:cNvSpPr>
            <a:spLocks noGrp="1"/>
          </p:cNvSpPr>
          <p:nvPr>
            <p:ph type="sldNum" sz="quarter" idx="11"/>
          </p:nvPr>
        </p:nvSpPr>
        <p:spPr/>
        <p:txBody>
          <a:bodyPr/>
          <a:lstStyle/>
          <a:p>
            <a:fld id="{344369E4-5DE7-46E5-874E-4FD437973785}" type="slidenum">
              <a:rPr lang="en-GB" smtClean="0"/>
              <a:pPr/>
              <a:t>43</a:t>
            </a:fld>
            <a:endParaRPr lang="en-GB" sz="1400" dirty="0"/>
          </a:p>
        </p:txBody>
      </p:sp>
      <p:sp>
        <p:nvSpPr>
          <p:cNvPr id="7" name="Footer Placeholder 6">
            <a:extLst>
              <a:ext uri="{FF2B5EF4-FFF2-40B4-BE49-F238E27FC236}">
                <a16:creationId xmlns:a16="http://schemas.microsoft.com/office/drawing/2014/main" id="{9DA4C78D-B125-4C90-A94E-7495BE8E7EC2}"/>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6536391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99646-01F8-4A0B-BCC3-BA3DC9B30502}"/>
              </a:ext>
            </a:extLst>
          </p:cNvPr>
          <p:cNvSpPr>
            <a:spLocks noGrp="1"/>
          </p:cNvSpPr>
          <p:nvPr>
            <p:ph type="title"/>
          </p:nvPr>
        </p:nvSpPr>
        <p:spPr>
          <a:xfrm>
            <a:off x="361379" y="356064"/>
            <a:ext cx="4117103" cy="734984"/>
          </a:xfrm>
        </p:spPr>
        <p:txBody>
          <a:bodyPr/>
          <a:lstStyle/>
          <a:p>
            <a:r>
              <a:rPr lang="en-GB" dirty="0"/>
              <a:t>Laboratory results</a:t>
            </a:r>
          </a:p>
        </p:txBody>
      </p:sp>
      <p:sp>
        <p:nvSpPr>
          <p:cNvPr id="3" name="Content Placeholder 2">
            <a:extLst>
              <a:ext uri="{FF2B5EF4-FFF2-40B4-BE49-F238E27FC236}">
                <a16:creationId xmlns:a16="http://schemas.microsoft.com/office/drawing/2014/main" id="{8976452C-DC47-43E8-ABAB-4D178BAAE19D}"/>
              </a:ext>
            </a:extLst>
          </p:cNvPr>
          <p:cNvSpPr>
            <a:spLocks noGrp="1"/>
          </p:cNvSpPr>
          <p:nvPr>
            <p:ph idx="1"/>
          </p:nvPr>
        </p:nvSpPr>
        <p:spPr>
          <a:xfrm>
            <a:off x="330205" y="1774826"/>
            <a:ext cx="11123857" cy="4272683"/>
          </a:xfrm>
        </p:spPr>
        <p:txBody>
          <a:bodyPr>
            <a:normAutofit/>
          </a:bodyPr>
          <a:lstStyle/>
          <a:p>
            <a:pPr marL="0" indent="0">
              <a:lnSpc>
                <a:spcPct val="100000"/>
              </a:lnSpc>
              <a:buNone/>
            </a:pPr>
            <a:r>
              <a:rPr lang="en-GB" dirty="0"/>
              <a:t>Local laboratory</a:t>
            </a:r>
          </a:p>
          <a:p>
            <a:pPr lvl="1">
              <a:lnSpc>
                <a:spcPct val="100000"/>
              </a:lnSpc>
            </a:pPr>
            <a:r>
              <a:rPr lang="en-GB" sz="2400" dirty="0"/>
              <a:t>cultured membrane - Corynebacterium ulcerans grown</a:t>
            </a:r>
          </a:p>
          <a:p>
            <a:pPr marL="457200" lvl="1" indent="0">
              <a:lnSpc>
                <a:spcPct val="100000"/>
              </a:lnSpc>
              <a:buNone/>
            </a:pPr>
            <a:endParaRPr lang="en-GB" sz="2400" dirty="0"/>
          </a:p>
          <a:p>
            <a:pPr marL="0" indent="0">
              <a:lnSpc>
                <a:spcPct val="100000"/>
              </a:lnSpc>
              <a:buNone/>
            </a:pPr>
            <a:r>
              <a:rPr lang="en-GB" dirty="0"/>
              <a:t>RVPBRU, Colindale</a:t>
            </a:r>
          </a:p>
          <a:p>
            <a:pPr lvl="1">
              <a:lnSpc>
                <a:spcPct val="100000"/>
              </a:lnSpc>
            </a:pPr>
            <a:r>
              <a:rPr lang="en-GB" sz="2400" dirty="0"/>
              <a:t>Corynebacterium ulcerans/ pseudotuberculosis PCR positive </a:t>
            </a:r>
          </a:p>
          <a:p>
            <a:pPr lvl="1">
              <a:lnSpc>
                <a:spcPct val="100000"/>
              </a:lnSpc>
            </a:pPr>
            <a:r>
              <a:rPr lang="en-GB" sz="2400" dirty="0"/>
              <a:t>toxin gene PCR positive</a:t>
            </a:r>
          </a:p>
          <a:p>
            <a:pPr lvl="1">
              <a:lnSpc>
                <a:spcPct val="100000"/>
              </a:lnSpc>
            </a:pPr>
            <a:r>
              <a:rPr lang="en-GB" sz="2400" dirty="0" err="1"/>
              <a:t>Elek</a:t>
            </a:r>
            <a:r>
              <a:rPr lang="en-GB" sz="2400" dirty="0"/>
              <a:t> test positive</a:t>
            </a:r>
          </a:p>
          <a:p>
            <a:pPr marL="0" indent="0">
              <a:lnSpc>
                <a:spcPct val="100000"/>
              </a:lnSpc>
              <a:buNone/>
            </a:pPr>
            <a:endParaRPr lang="en-GB" dirty="0">
              <a:highlight>
                <a:srgbClr val="FFFF00"/>
              </a:highlight>
            </a:endParaRPr>
          </a:p>
          <a:p>
            <a:pPr marL="0" indent="0">
              <a:lnSpc>
                <a:spcPct val="100000"/>
              </a:lnSpc>
              <a:buNone/>
            </a:pPr>
            <a:r>
              <a:rPr lang="en-GB" dirty="0">
                <a:highlight>
                  <a:srgbClr val="FFFF00"/>
                </a:highlight>
              </a:rPr>
              <a:t>What should be done </a:t>
            </a:r>
            <a:r>
              <a:rPr lang="en-GB">
                <a:highlight>
                  <a:srgbClr val="FFFF00"/>
                </a:highlight>
              </a:rPr>
              <a:t>next?</a:t>
            </a:r>
            <a:endParaRPr lang="en-GB" dirty="0">
              <a:highlight>
                <a:srgbClr val="FFFF00"/>
              </a:highlight>
            </a:endParaRPr>
          </a:p>
        </p:txBody>
      </p:sp>
      <p:sp>
        <p:nvSpPr>
          <p:cNvPr id="6" name="Slide Number Placeholder 5">
            <a:extLst>
              <a:ext uri="{FF2B5EF4-FFF2-40B4-BE49-F238E27FC236}">
                <a16:creationId xmlns:a16="http://schemas.microsoft.com/office/drawing/2014/main" id="{579CDFC3-EA93-40F1-8865-5EBD27376F14}"/>
              </a:ext>
            </a:extLst>
          </p:cNvPr>
          <p:cNvSpPr>
            <a:spLocks noGrp="1"/>
          </p:cNvSpPr>
          <p:nvPr>
            <p:ph type="sldNum" sz="quarter" idx="11"/>
          </p:nvPr>
        </p:nvSpPr>
        <p:spPr/>
        <p:txBody>
          <a:bodyPr/>
          <a:lstStyle/>
          <a:p>
            <a:fld id="{344369E4-5DE7-46E5-874E-4FD437973785}" type="slidenum">
              <a:rPr lang="en-GB" smtClean="0"/>
              <a:pPr/>
              <a:t>44</a:t>
            </a:fld>
            <a:endParaRPr lang="en-GB" sz="1400" dirty="0"/>
          </a:p>
        </p:txBody>
      </p:sp>
      <p:sp>
        <p:nvSpPr>
          <p:cNvPr id="7" name="Footer Placeholder 6">
            <a:extLst>
              <a:ext uri="{FF2B5EF4-FFF2-40B4-BE49-F238E27FC236}">
                <a16:creationId xmlns:a16="http://schemas.microsoft.com/office/drawing/2014/main" id="{7AA3D15D-2B9C-4F2B-916B-D0C98DDF9260}"/>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35789765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08C72-BBB0-45C5-BCC8-F6C3C50DD255}"/>
              </a:ext>
            </a:extLst>
          </p:cNvPr>
          <p:cNvSpPr>
            <a:spLocks noGrp="1"/>
          </p:cNvSpPr>
          <p:nvPr>
            <p:ph type="title"/>
          </p:nvPr>
        </p:nvSpPr>
        <p:spPr>
          <a:xfrm>
            <a:off x="362832" y="384464"/>
            <a:ext cx="6952369" cy="660175"/>
          </a:xfrm>
        </p:spPr>
        <p:txBody>
          <a:bodyPr>
            <a:noAutofit/>
          </a:bodyPr>
          <a:lstStyle/>
          <a:p>
            <a:r>
              <a:rPr lang="en-GB" sz="3600"/>
              <a:t>Management </a:t>
            </a:r>
            <a:r>
              <a:rPr lang="en-GB" sz="3600" dirty="0"/>
              <a:t>of close contacts</a:t>
            </a:r>
          </a:p>
        </p:txBody>
      </p:sp>
      <p:sp>
        <p:nvSpPr>
          <p:cNvPr id="3" name="Content Placeholder 2">
            <a:extLst>
              <a:ext uri="{FF2B5EF4-FFF2-40B4-BE49-F238E27FC236}">
                <a16:creationId xmlns:a16="http://schemas.microsoft.com/office/drawing/2014/main" id="{EBAE1953-E26C-4FE0-8592-240A0A81AB33}"/>
              </a:ext>
            </a:extLst>
          </p:cNvPr>
          <p:cNvSpPr>
            <a:spLocks noGrp="1"/>
          </p:cNvSpPr>
          <p:nvPr>
            <p:ph idx="1"/>
          </p:nvPr>
        </p:nvSpPr>
        <p:spPr>
          <a:xfrm>
            <a:off x="307544" y="1479883"/>
            <a:ext cx="10779556" cy="4785835"/>
          </a:xfrm>
        </p:spPr>
        <p:txBody>
          <a:bodyPr>
            <a:noAutofit/>
          </a:bodyPr>
          <a:lstStyle/>
          <a:p>
            <a:pPr>
              <a:lnSpc>
                <a:spcPct val="100000"/>
              </a:lnSpc>
            </a:pPr>
            <a:r>
              <a:rPr lang="en-GB" sz="2000" dirty="0"/>
              <a:t>3 doctors involved in intubation - no PPE</a:t>
            </a:r>
          </a:p>
          <a:p>
            <a:pPr>
              <a:lnSpc>
                <a:spcPct val="100000"/>
              </a:lnSpc>
            </a:pPr>
            <a:r>
              <a:rPr lang="en-GB" sz="2000" dirty="0"/>
              <a:t>close contacts of confirmed/probable cases/asymptomatic carriers in high-risk occupations should be excluded from work, swabbed and started on chemoprophylaxis</a:t>
            </a:r>
          </a:p>
          <a:p>
            <a:pPr lvl="1">
              <a:lnSpc>
                <a:spcPct val="100000"/>
              </a:lnSpc>
            </a:pPr>
            <a:r>
              <a:rPr lang="en-GB" sz="2000" dirty="0"/>
              <a:t>food handlers (especially milk production)</a:t>
            </a:r>
          </a:p>
          <a:p>
            <a:pPr lvl="1">
              <a:lnSpc>
                <a:spcPct val="100000"/>
              </a:lnSpc>
            </a:pPr>
            <a:r>
              <a:rPr lang="en-GB" sz="2000" dirty="0"/>
              <a:t>health and social care workers</a:t>
            </a:r>
          </a:p>
          <a:p>
            <a:pPr lvl="1">
              <a:lnSpc>
                <a:spcPct val="100000"/>
              </a:lnSpc>
            </a:pPr>
            <a:r>
              <a:rPr lang="en-GB" sz="2000" dirty="0"/>
              <a:t>those who work with unimmunised children</a:t>
            </a:r>
          </a:p>
          <a:p>
            <a:pPr>
              <a:lnSpc>
                <a:spcPct val="100000"/>
              </a:lnSpc>
            </a:pPr>
            <a:r>
              <a:rPr lang="en-GB" sz="2000" dirty="0"/>
              <a:t>exclusion 48 hours, if swabs clear and on antibiotics can go back to work. </a:t>
            </a:r>
          </a:p>
          <a:p>
            <a:pPr>
              <a:lnSpc>
                <a:spcPct val="100000"/>
              </a:lnSpc>
            </a:pPr>
            <a:r>
              <a:rPr lang="en-GB" sz="2000" dirty="0"/>
              <a:t>if swabs positive need to complete treatment and have clear nose and throat swabs before returning</a:t>
            </a:r>
          </a:p>
          <a:p>
            <a:pPr marL="0" indent="0">
              <a:lnSpc>
                <a:spcPct val="100000"/>
              </a:lnSpc>
              <a:buNone/>
            </a:pPr>
            <a:endParaRPr lang="en-GB" sz="400" dirty="0"/>
          </a:p>
          <a:p>
            <a:pPr marL="0" indent="0">
              <a:lnSpc>
                <a:spcPct val="100000"/>
              </a:lnSpc>
              <a:spcAft>
                <a:spcPts val="600"/>
              </a:spcAft>
              <a:buNone/>
            </a:pPr>
            <a:r>
              <a:rPr lang="en-GB" sz="2000" dirty="0"/>
              <a:t>In this case – 7 days azithromycin, swabs negative at 48 hours, resumed work and had another swab 24 hours after completed antibiotics.</a:t>
            </a:r>
          </a:p>
          <a:p>
            <a:pPr marL="0" indent="0">
              <a:buNone/>
            </a:pPr>
            <a:r>
              <a:rPr lang="en-GB" sz="2000" dirty="0">
                <a:highlight>
                  <a:srgbClr val="FFFF00"/>
                </a:highlight>
              </a:rPr>
              <a:t>What else needs to be considered?</a:t>
            </a:r>
            <a:endParaRPr lang="en-GB" sz="1800" dirty="0">
              <a:highlight>
                <a:srgbClr val="FFFF00"/>
              </a:highlight>
            </a:endParaRPr>
          </a:p>
        </p:txBody>
      </p:sp>
      <p:sp>
        <p:nvSpPr>
          <p:cNvPr id="6" name="Slide Number Placeholder 5">
            <a:extLst>
              <a:ext uri="{FF2B5EF4-FFF2-40B4-BE49-F238E27FC236}">
                <a16:creationId xmlns:a16="http://schemas.microsoft.com/office/drawing/2014/main" id="{117DFDDD-5086-42CA-8AC7-82EC293E175E}"/>
              </a:ext>
            </a:extLst>
          </p:cNvPr>
          <p:cNvSpPr>
            <a:spLocks noGrp="1"/>
          </p:cNvSpPr>
          <p:nvPr>
            <p:ph type="sldNum" sz="quarter" idx="11"/>
          </p:nvPr>
        </p:nvSpPr>
        <p:spPr/>
        <p:txBody>
          <a:bodyPr/>
          <a:lstStyle/>
          <a:p>
            <a:fld id="{344369E4-5DE7-46E5-874E-4FD437973785}" type="slidenum">
              <a:rPr lang="en-GB" smtClean="0"/>
              <a:pPr/>
              <a:t>45</a:t>
            </a:fld>
            <a:endParaRPr lang="en-GB" sz="1400" dirty="0"/>
          </a:p>
        </p:txBody>
      </p:sp>
      <p:sp>
        <p:nvSpPr>
          <p:cNvPr id="7" name="Footer Placeholder 6">
            <a:extLst>
              <a:ext uri="{FF2B5EF4-FFF2-40B4-BE49-F238E27FC236}">
                <a16:creationId xmlns:a16="http://schemas.microsoft.com/office/drawing/2014/main" id="{6FF0873B-7C4D-4878-A3BF-D164ED45DBA6}"/>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26228401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A802A-02D6-499D-A949-1A3032844B3D}"/>
              </a:ext>
            </a:extLst>
          </p:cNvPr>
          <p:cNvSpPr>
            <a:spLocks noGrp="1"/>
          </p:cNvSpPr>
          <p:nvPr>
            <p:ph type="title"/>
          </p:nvPr>
        </p:nvSpPr>
        <p:spPr>
          <a:xfrm>
            <a:off x="319815" y="387236"/>
            <a:ext cx="6558967" cy="745375"/>
          </a:xfrm>
        </p:spPr>
        <p:txBody>
          <a:bodyPr/>
          <a:lstStyle/>
          <a:p>
            <a:r>
              <a:rPr lang="en-GB" dirty="0"/>
              <a:t>Consider source of infection</a:t>
            </a:r>
          </a:p>
        </p:txBody>
      </p:sp>
      <p:sp>
        <p:nvSpPr>
          <p:cNvPr id="3" name="Content Placeholder 2">
            <a:extLst>
              <a:ext uri="{FF2B5EF4-FFF2-40B4-BE49-F238E27FC236}">
                <a16:creationId xmlns:a16="http://schemas.microsoft.com/office/drawing/2014/main" id="{F6439D41-0F4B-4D7F-95C3-F0FD3DDB5FA4}"/>
              </a:ext>
            </a:extLst>
          </p:cNvPr>
          <p:cNvSpPr>
            <a:spLocks noGrp="1"/>
          </p:cNvSpPr>
          <p:nvPr>
            <p:ph idx="1"/>
          </p:nvPr>
        </p:nvSpPr>
        <p:spPr>
          <a:xfrm>
            <a:off x="330205" y="1475509"/>
            <a:ext cx="11123857" cy="4852555"/>
          </a:xfrm>
        </p:spPr>
        <p:txBody>
          <a:bodyPr>
            <a:normAutofit/>
          </a:bodyPr>
          <a:lstStyle/>
          <a:p>
            <a:pPr marL="0" indent="0">
              <a:lnSpc>
                <a:spcPct val="110000"/>
              </a:lnSpc>
              <a:buNone/>
            </a:pPr>
            <a:r>
              <a:rPr lang="en-GB" dirty="0"/>
              <a:t>Identify any history of exposure to animals or unpasteurised dairy products </a:t>
            </a:r>
          </a:p>
          <a:p>
            <a:pPr marL="0" indent="0">
              <a:lnSpc>
                <a:spcPct val="110000"/>
              </a:lnSpc>
              <a:buNone/>
            </a:pPr>
            <a:r>
              <a:rPr lang="en-GB" dirty="0"/>
              <a:t>Consider:</a:t>
            </a:r>
          </a:p>
          <a:p>
            <a:pPr lvl="1">
              <a:lnSpc>
                <a:spcPct val="110000"/>
              </a:lnSpc>
            </a:pPr>
            <a:r>
              <a:rPr lang="en-GB" dirty="0"/>
              <a:t>domestic settings - companion animals </a:t>
            </a:r>
          </a:p>
          <a:p>
            <a:pPr lvl="1">
              <a:lnSpc>
                <a:spcPct val="110000"/>
              </a:lnSpc>
            </a:pPr>
            <a:r>
              <a:rPr lang="en-GB" dirty="0"/>
              <a:t>farms - potential for contact with multiple animals or species</a:t>
            </a:r>
          </a:p>
          <a:p>
            <a:pPr marL="0" indent="0">
              <a:lnSpc>
                <a:spcPct val="110000"/>
              </a:lnSpc>
              <a:buNone/>
            </a:pPr>
            <a:endParaRPr lang="en-GB" sz="300" dirty="0"/>
          </a:p>
          <a:p>
            <a:pPr>
              <a:lnSpc>
                <a:spcPct val="110000"/>
              </a:lnSpc>
            </a:pPr>
            <a:r>
              <a:rPr lang="en-GB" dirty="0"/>
              <a:t>arranged for daughter’s dog to have a throat swab – negative</a:t>
            </a:r>
          </a:p>
          <a:p>
            <a:pPr>
              <a:lnSpc>
                <a:spcPct val="110000"/>
              </a:lnSpc>
            </a:pPr>
            <a:r>
              <a:rPr lang="en-GB" dirty="0"/>
              <a:t>a second dog in the family was also swabbed and tested negative</a:t>
            </a:r>
          </a:p>
          <a:p>
            <a:pPr>
              <a:lnSpc>
                <a:spcPct val="110000"/>
              </a:lnSpc>
            </a:pPr>
            <a:r>
              <a:rPr lang="en-GB" dirty="0"/>
              <a:t>daughter’s vaccination status checked and advised on signs and symptoms</a:t>
            </a:r>
          </a:p>
          <a:p>
            <a:pPr marL="0" indent="0">
              <a:lnSpc>
                <a:spcPct val="110000"/>
              </a:lnSpc>
              <a:buNone/>
            </a:pPr>
            <a:endParaRPr lang="en-GB" sz="600" dirty="0">
              <a:highlight>
                <a:srgbClr val="FFFF00"/>
              </a:highlight>
            </a:endParaRPr>
          </a:p>
          <a:p>
            <a:pPr marL="0" indent="0">
              <a:lnSpc>
                <a:spcPct val="110000"/>
              </a:lnSpc>
              <a:buNone/>
            </a:pPr>
            <a:r>
              <a:rPr lang="en-GB" dirty="0">
                <a:highlight>
                  <a:srgbClr val="FFFF00"/>
                </a:highlight>
              </a:rPr>
              <a:t>What else should be considered as part of the overall management of case and contacts?</a:t>
            </a:r>
          </a:p>
        </p:txBody>
      </p:sp>
      <p:sp>
        <p:nvSpPr>
          <p:cNvPr id="6" name="Slide Number Placeholder 5">
            <a:extLst>
              <a:ext uri="{FF2B5EF4-FFF2-40B4-BE49-F238E27FC236}">
                <a16:creationId xmlns:a16="http://schemas.microsoft.com/office/drawing/2014/main" id="{83096B03-C85F-4C1C-BA5E-9C7C075FBE98}"/>
              </a:ext>
            </a:extLst>
          </p:cNvPr>
          <p:cNvSpPr>
            <a:spLocks noGrp="1"/>
          </p:cNvSpPr>
          <p:nvPr>
            <p:ph type="sldNum" sz="quarter" idx="11"/>
          </p:nvPr>
        </p:nvSpPr>
        <p:spPr/>
        <p:txBody>
          <a:bodyPr/>
          <a:lstStyle/>
          <a:p>
            <a:fld id="{344369E4-5DE7-46E5-874E-4FD437973785}" type="slidenum">
              <a:rPr lang="en-GB" smtClean="0"/>
              <a:pPr/>
              <a:t>46</a:t>
            </a:fld>
            <a:endParaRPr lang="en-GB" sz="1400" dirty="0"/>
          </a:p>
        </p:txBody>
      </p:sp>
      <p:sp>
        <p:nvSpPr>
          <p:cNvPr id="7" name="Footer Placeholder 6">
            <a:extLst>
              <a:ext uri="{FF2B5EF4-FFF2-40B4-BE49-F238E27FC236}">
                <a16:creationId xmlns:a16="http://schemas.microsoft.com/office/drawing/2014/main" id="{C226AA0A-DF99-48CF-AF62-6D63A9402476}"/>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7370011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CA01A-C477-4282-BB31-EAAFBA6DFE98}"/>
              </a:ext>
            </a:extLst>
          </p:cNvPr>
          <p:cNvSpPr>
            <a:spLocks noGrp="1"/>
          </p:cNvSpPr>
          <p:nvPr>
            <p:ph type="title"/>
          </p:nvPr>
        </p:nvSpPr>
        <p:spPr>
          <a:xfrm>
            <a:off x="371770" y="439192"/>
            <a:ext cx="2922149" cy="620684"/>
          </a:xfrm>
        </p:spPr>
        <p:txBody>
          <a:bodyPr/>
          <a:lstStyle/>
          <a:p>
            <a:r>
              <a:rPr lang="en-GB" dirty="0"/>
              <a:t>Vaccination</a:t>
            </a:r>
          </a:p>
        </p:txBody>
      </p:sp>
      <p:sp>
        <p:nvSpPr>
          <p:cNvPr id="3" name="Content Placeholder 2">
            <a:extLst>
              <a:ext uri="{FF2B5EF4-FFF2-40B4-BE49-F238E27FC236}">
                <a16:creationId xmlns:a16="http://schemas.microsoft.com/office/drawing/2014/main" id="{703224FE-07C7-42CF-B04D-786C069251B3}"/>
              </a:ext>
            </a:extLst>
          </p:cNvPr>
          <p:cNvSpPr>
            <a:spLocks noGrp="1"/>
          </p:cNvSpPr>
          <p:nvPr>
            <p:ph idx="1"/>
          </p:nvPr>
        </p:nvSpPr>
        <p:spPr>
          <a:xfrm>
            <a:off x="330205" y="1465119"/>
            <a:ext cx="11123857" cy="4530436"/>
          </a:xfrm>
        </p:spPr>
        <p:txBody>
          <a:bodyPr>
            <a:normAutofit/>
          </a:bodyPr>
          <a:lstStyle/>
          <a:p>
            <a:pPr marL="0" indent="0">
              <a:lnSpc>
                <a:spcPct val="100000"/>
              </a:lnSpc>
              <a:spcAft>
                <a:spcPts val="600"/>
              </a:spcAft>
              <a:buNone/>
            </a:pPr>
            <a:r>
              <a:rPr lang="en-GB" dirty="0"/>
              <a:t>Immunisation for contacts</a:t>
            </a:r>
          </a:p>
          <a:p>
            <a:pPr lvl="1">
              <a:lnSpc>
                <a:spcPct val="100000"/>
              </a:lnSpc>
            </a:pPr>
            <a:r>
              <a:rPr lang="en-GB" dirty="0"/>
              <a:t>health professionals – </a:t>
            </a:r>
          </a:p>
          <a:p>
            <a:pPr lvl="2">
              <a:lnSpc>
                <a:spcPct val="100000"/>
              </a:lnSpc>
            </a:pPr>
            <a:r>
              <a:rPr lang="en-GB" dirty="0"/>
              <a:t>for those appropriately immunised for age but no vaccination within the last 12 months, to be given a booster vaccination</a:t>
            </a:r>
          </a:p>
          <a:p>
            <a:pPr lvl="2">
              <a:lnSpc>
                <a:spcPct val="100000"/>
              </a:lnSpc>
            </a:pPr>
            <a:r>
              <a:rPr lang="en-GB" dirty="0"/>
              <a:t>for those who are not appropriately immunised, a diphtheria-containing dose should be given immediately, and the schedule completed according to the guidelines available on vaccination of individuals with uncertain or incomplete vaccination history </a:t>
            </a:r>
          </a:p>
          <a:p>
            <a:pPr marL="914400" lvl="2" indent="0">
              <a:lnSpc>
                <a:spcPct val="100000"/>
              </a:lnSpc>
              <a:buNone/>
            </a:pPr>
            <a:r>
              <a:rPr lang="en-GB" i="0" dirty="0">
                <a:solidFill>
                  <a:srgbClr val="1D70B8"/>
                </a:solidFill>
                <a:effectLst/>
                <a:latin typeface="GDS Transport"/>
                <a:hlinkClick r:id="rId2"/>
              </a:rPr>
              <a:t>Vaccination of individuals with uncertain or incomplete immunisation status</a:t>
            </a:r>
            <a:endParaRPr lang="en-GB" i="0" dirty="0">
              <a:solidFill>
                <a:srgbClr val="0B0C0C"/>
              </a:solidFill>
              <a:effectLst/>
              <a:latin typeface="GDS Transport"/>
            </a:endParaRPr>
          </a:p>
          <a:p>
            <a:pPr marL="914400" lvl="2" indent="0">
              <a:lnSpc>
                <a:spcPct val="100000"/>
              </a:lnSpc>
              <a:buNone/>
            </a:pPr>
            <a:endParaRPr lang="en-GB" sz="1100" dirty="0"/>
          </a:p>
          <a:p>
            <a:pPr marL="0" indent="0">
              <a:lnSpc>
                <a:spcPct val="100000"/>
              </a:lnSpc>
              <a:buNone/>
            </a:pPr>
            <a:r>
              <a:rPr lang="en-GB" dirty="0"/>
              <a:t>Immunisation for case</a:t>
            </a:r>
          </a:p>
          <a:p>
            <a:pPr lvl="1">
              <a:lnSpc>
                <a:spcPct val="100000"/>
              </a:lnSpc>
            </a:pPr>
            <a:r>
              <a:rPr lang="en-GB" dirty="0"/>
              <a:t>cases should be immunised once clinically stable</a:t>
            </a:r>
          </a:p>
          <a:p>
            <a:pPr lvl="1">
              <a:lnSpc>
                <a:spcPct val="100000"/>
              </a:lnSpc>
            </a:pPr>
            <a:r>
              <a:rPr lang="en-GB" dirty="0"/>
              <a:t>recommendations for immunisations are based on vaccination history</a:t>
            </a:r>
          </a:p>
        </p:txBody>
      </p:sp>
      <p:sp>
        <p:nvSpPr>
          <p:cNvPr id="6" name="Slide Number Placeholder 5">
            <a:extLst>
              <a:ext uri="{FF2B5EF4-FFF2-40B4-BE49-F238E27FC236}">
                <a16:creationId xmlns:a16="http://schemas.microsoft.com/office/drawing/2014/main" id="{722459F5-1D59-4A3C-9849-0EB9CA9B2D6B}"/>
              </a:ext>
            </a:extLst>
          </p:cNvPr>
          <p:cNvSpPr>
            <a:spLocks noGrp="1"/>
          </p:cNvSpPr>
          <p:nvPr>
            <p:ph type="sldNum" sz="quarter" idx="11"/>
          </p:nvPr>
        </p:nvSpPr>
        <p:spPr/>
        <p:txBody>
          <a:bodyPr/>
          <a:lstStyle/>
          <a:p>
            <a:fld id="{344369E4-5DE7-46E5-874E-4FD437973785}" type="slidenum">
              <a:rPr lang="en-GB" smtClean="0"/>
              <a:pPr/>
              <a:t>47</a:t>
            </a:fld>
            <a:endParaRPr lang="en-GB" sz="1400" dirty="0"/>
          </a:p>
        </p:txBody>
      </p:sp>
      <p:sp>
        <p:nvSpPr>
          <p:cNvPr id="7" name="Footer Placeholder 6">
            <a:extLst>
              <a:ext uri="{FF2B5EF4-FFF2-40B4-BE49-F238E27FC236}">
                <a16:creationId xmlns:a16="http://schemas.microsoft.com/office/drawing/2014/main" id="{16E0ACEF-D119-4182-86C7-6718942B6739}"/>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39268823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4998D-06D8-46B5-8162-668F1B6B19DE}"/>
              </a:ext>
            </a:extLst>
          </p:cNvPr>
          <p:cNvSpPr>
            <a:spLocks noGrp="1"/>
          </p:cNvSpPr>
          <p:nvPr>
            <p:ph type="title"/>
          </p:nvPr>
        </p:nvSpPr>
        <p:spPr/>
        <p:txBody>
          <a:bodyPr>
            <a:normAutofit fontScale="90000"/>
          </a:bodyPr>
          <a:lstStyle/>
          <a:p>
            <a:r>
              <a:rPr lang="en-GB" dirty="0"/>
              <a:t>Recommended immunisations according to age and status for cases of confirmed or probable diphtheria</a:t>
            </a:r>
          </a:p>
        </p:txBody>
      </p:sp>
      <p:sp>
        <p:nvSpPr>
          <p:cNvPr id="3" name="Content Placeholder 2">
            <a:extLst>
              <a:ext uri="{FF2B5EF4-FFF2-40B4-BE49-F238E27FC236}">
                <a16:creationId xmlns:a16="http://schemas.microsoft.com/office/drawing/2014/main" id="{D0484C61-1408-4270-A952-E9293695D458}"/>
              </a:ext>
            </a:extLst>
          </p:cNvPr>
          <p:cNvSpPr>
            <a:spLocks noGrp="1"/>
          </p:cNvSpPr>
          <p:nvPr>
            <p:ph idx="1"/>
          </p:nvPr>
        </p:nvSpPr>
        <p:spPr>
          <a:xfrm>
            <a:off x="319814" y="1381989"/>
            <a:ext cx="11123857" cy="4862947"/>
          </a:xfrm>
        </p:spPr>
        <p:txBody>
          <a:bodyPr>
            <a:noAutofit/>
          </a:bodyPr>
          <a:lstStyle/>
          <a:p>
            <a:pPr marL="0" indent="0">
              <a:lnSpc>
                <a:spcPct val="120000"/>
              </a:lnSpc>
              <a:buNone/>
            </a:pPr>
            <a:r>
              <a:rPr lang="en-GB" sz="2100" dirty="0"/>
              <a:t>If a dose of diphtheria-containing vaccine has not been given in the last 12 months to: </a:t>
            </a:r>
          </a:p>
          <a:p>
            <a:pPr>
              <a:lnSpc>
                <a:spcPct val="120000"/>
              </a:lnSpc>
            </a:pPr>
            <a:r>
              <a:rPr lang="en-GB" sz="2100" dirty="0"/>
              <a:t>immunised children up to 10 years of age – one injection of adsorbed diphtheria containing vaccine (either Td/IPV, </a:t>
            </a:r>
            <a:r>
              <a:rPr lang="en-GB" sz="2100" dirty="0" err="1"/>
              <a:t>dTaP</a:t>
            </a:r>
            <a:r>
              <a:rPr lang="en-GB" sz="2100" dirty="0"/>
              <a:t>/IPV or DTaP/IPV) </a:t>
            </a:r>
          </a:p>
          <a:p>
            <a:pPr>
              <a:lnSpc>
                <a:spcPct val="120000"/>
              </a:lnSpc>
            </a:pPr>
            <a:r>
              <a:rPr lang="en-GB" sz="2100" dirty="0"/>
              <a:t>immunised children aged 10 years and over, and adults – one injection of adsorbed low-dose diphtheria-containing vaccine for adults (for example, Td/IPV)</a:t>
            </a:r>
          </a:p>
          <a:p>
            <a:pPr>
              <a:lnSpc>
                <a:spcPct val="120000"/>
              </a:lnSpc>
            </a:pPr>
            <a:r>
              <a:rPr lang="en-GB" sz="2100" dirty="0"/>
              <a:t>unimmunised children under 10 years of age – 3 injections of adsorbed full dose diphtheria-containing vaccine (for example DTaP/IPV/Hib/</a:t>
            </a:r>
            <a:r>
              <a:rPr lang="en-GB" sz="2100" dirty="0" err="1"/>
              <a:t>HepB</a:t>
            </a:r>
            <a:r>
              <a:rPr lang="en-GB" sz="2100" dirty="0"/>
              <a:t>) at monthly intervals</a:t>
            </a:r>
          </a:p>
          <a:p>
            <a:pPr>
              <a:lnSpc>
                <a:spcPct val="120000"/>
              </a:lnSpc>
            </a:pPr>
            <a:r>
              <a:rPr lang="en-GB" sz="2100" dirty="0"/>
              <a:t>unimmunised children aged 10 years and over, and adults – 3 injections of adsorbed low-dose diphtheria-containing vaccine (for example, Td/IPV) at monthly intervals </a:t>
            </a:r>
          </a:p>
          <a:p>
            <a:pPr>
              <a:lnSpc>
                <a:spcPct val="120000"/>
              </a:lnSpc>
            </a:pPr>
            <a:r>
              <a:rPr lang="en-GB" sz="2100" dirty="0"/>
              <a:t>a person with immunisation status unknown – where there is no reliable history of previous immunisation, it should be assumed that they are unimmunised and follow as above</a:t>
            </a:r>
          </a:p>
        </p:txBody>
      </p:sp>
      <p:sp>
        <p:nvSpPr>
          <p:cNvPr id="6" name="Slide Number Placeholder 5">
            <a:extLst>
              <a:ext uri="{FF2B5EF4-FFF2-40B4-BE49-F238E27FC236}">
                <a16:creationId xmlns:a16="http://schemas.microsoft.com/office/drawing/2014/main" id="{7A5BB603-13D5-4B3F-A32E-ED9DF3978458}"/>
              </a:ext>
            </a:extLst>
          </p:cNvPr>
          <p:cNvSpPr>
            <a:spLocks noGrp="1"/>
          </p:cNvSpPr>
          <p:nvPr>
            <p:ph type="sldNum" sz="quarter" idx="11"/>
          </p:nvPr>
        </p:nvSpPr>
        <p:spPr/>
        <p:txBody>
          <a:bodyPr/>
          <a:lstStyle/>
          <a:p>
            <a:fld id="{344369E4-5DE7-46E5-874E-4FD437973785}" type="slidenum">
              <a:rPr lang="en-GB" smtClean="0"/>
              <a:pPr/>
              <a:t>48</a:t>
            </a:fld>
            <a:endParaRPr lang="en-GB" sz="1400" dirty="0"/>
          </a:p>
        </p:txBody>
      </p:sp>
      <p:sp>
        <p:nvSpPr>
          <p:cNvPr id="7" name="Footer Placeholder 6">
            <a:extLst>
              <a:ext uri="{FF2B5EF4-FFF2-40B4-BE49-F238E27FC236}">
                <a16:creationId xmlns:a16="http://schemas.microsoft.com/office/drawing/2014/main" id="{1F3F799E-B23A-4856-B7B7-6EEDA95626F2}"/>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10743096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3492C-FDF2-41F6-BAE3-7C80456973D8}"/>
              </a:ext>
            </a:extLst>
          </p:cNvPr>
          <p:cNvSpPr>
            <a:spLocks noGrp="1"/>
          </p:cNvSpPr>
          <p:nvPr>
            <p:ph type="title"/>
          </p:nvPr>
        </p:nvSpPr>
        <p:spPr>
          <a:xfrm>
            <a:off x="350988" y="387237"/>
            <a:ext cx="8876139" cy="734984"/>
          </a:xfrm>
        </p:spPr>
        <p:txBody>
          <a:bodyPr/>
          <a:lstStyle/>
          <a:p>
            <a:r>
              <a:rPr lang="en-GB" dirty="0"/>
              <a:t>UK immunisation schedule (diphtheria)</a:t>
            </a:r>
          </a:p>
        </p:txBody>
      </p:sp>
      <p:graphicFrame>
        <p:nvGraphicFramePr>
          <p:cNvPr id="6" name="Content Placeholder 5">
            <a:extLst>
              <a:ext uri="{FF2B5EF4-FFF2-40B4-BE49-F238E27FC236}">
                <a16:creationId xmlns:a16="http://schemas.microsoft.com/office/drawing/2014/main" id="{5E946760-2AB2-4EFF-B047-710926094A2F}"/>
              </a:ext>
            </a:extLst>
          </p:cNvPr>
          <p:cNvGraphicFramePr>
            <a:graphicFrameLocks noGrp="1"/>
          </p:cNvGraphicFramePr>
          <p:nvPr>
            <p:ph idx="1"/>
            <p:extLst>
              <p:ext uri="{D42A27DB-BD31-4B8C-83A1-F6EECF244321}">
                <p14:modId xmlns:p14="http://schemas.microsoft.com/office/powerpoint/2010/main" val="2491126244"/>
              </p:ext>
            </p:extLst>
          </p:nvPr>
        </p:nvGraphicFramePr>
        <p:xfrm>
          <a:off x="405245" y="1433946"/>
          <a:ext cx="10255826" cy="4921302"/>
        </p:xfrm>
        <a:graphic>
          <a:graphicData uri="http://schemas.openxmlformats.org/drawingml/2006/table">
            <a:tbl>
              <a:tblPr firstRow="1" bandRow="1">
                <a:tableStyleId>{5C22544A-7EE6-4342-B048-85BDC9FD1C3A}</a:tableStyleId>
              </a:tblPr>
              <a:tblGrid>
                <a:gridCol w="2253142">
                  <a:extLst>
                    <a:ext uri="{9D8B030D-6E8A-4147-A177-3AD203B41FA5}">
                      <a16:colId xmlns:a16="http://schemas.microsoft.com/office/drawing/2014/main" val="1961426218"/>
                    </a:ext>
                  </a:extLst>
                </a:gridCol>
                <a:gridCol w="4365867">
                  <a:extLst>
                    <a:ext uri="{9D8B030D-6E8A-4147-A177-3AD203B41FA5}">
                      <a16:colId xmlns:a16="http://schemas.microsoft.com/office/drawing/2014/main" val="911219253"/>
                    </a:ext>
                  </a:extLst>
                </a:gridCol>
                <a:gridCol w="3636817">
                  <a:extLst>
                    <a:ext uri="{9D8B030D-6E8A-4147-A177-3AD203B41FA5}">
                      <a16:colId xmlns:a16="http://schemas.microsoft.com/office/drawing/2014/main" val="3457743494"/>
                    </a:ext>
                  </a:extLst>
                </a:gridCol>
              </a:tblGrid>
              <a:tr h="389838">
                <a:tc>
                  <a:txBody>
                    <a:bodyPr/>
                    <a:lstStyle/>
                    <a:p>
                      <a:pPr algn="l"/>
                      <a:r>
                        <a:rPr lang="en-GB" sz="2000" dirty="0">
                          <a:latin typeface="Arial" panose="020B0604020202020204" pitchFamily="34" charset="0"/>
                          <a:cs typeface="Arial" panose="020B0604020202020204" pitchFamily="34" charset="0"/>
                        </a:rPr>
                        <a:t>Age due</a:t>
                      </a:r>
                    </a:p>
                  </a:txBody>
                  <a:tcPr/>
                </a:tc>
                <a:tc>
                  <a:txBody>
                    <a:bodyPr/>
                    <a:lstStyle/>
                    <a:p>
                      <a:pPr algn="l"/>
                      <a:r>
                        <a:rPr lang="en-GB" sz="2000" dirty="0">
                          <a:latin typeface="Arial" panose="020B0604020202020204" pitchFamily="34" charset="0"/>
                          <a:cs typeface="Arial" panose="020B0604020202020204" pitchFamily="34" charset="0"/>
                        </a:rPr>
                        <a:t>Disease protected against</a:t>
                      </a:r>
                    </a:p>
                  </a:txBody>
                  <a:tcPr/>
                </a:tc>
                <a:tc>
                  <a:txBody>
                    <a:bodyPr/>
                    <a:lstStyle/>
                    <a:p>
                      <a:pPr algn="l"/>
                      <a:r>
                        <a:rPr lang="en-GB" sz="2000" dirty="0">
                          <a:latin typeface="Arial" panose="020B0604020202020204" pitchFamily="34" charset="0"/>
                          <a:cs typeface="Arial" panose="020B0604020202020204" pitchFamily="34" charset="0"/>
                        </a:rPr>
                        <a:t>Vaccine given</a:t>
                      </a:r>
                      <a:r>
                        <a:rPr lang="en-GB" sz="2000" baseline="0"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Trade name)</a:t>
                      </a:r>
                    </a:p>
                  </a:txBody>
                  <a:tcPr/>
                </a:tc>
                <a:extLst>
                  <a:ext uri="{0D108BD9-81ED-4DB2-BD59-A6C34878D82A}">
                    <a16:rowId xmlns:a16="http://schemas.microsoft.com/office/drawing/2014/main" val="665746063"/>
                  </a:ext>
                </a:extLst>
              </a:tr>
              <a:tr h="1342981">
                <a:tc>
                  <a:txBody>
                    <a:bodyPr/>
                    <a:lstStyle/>
                    <a:p>
                      <a:pPr algn="l"/>
                      <a:r>
                        <a:rPr lang="en-GB" sz="2000" baseline="0" dirty="0">
                          <a:latin typeface="Arial" panose="020B0604020202020204" pitchFamily="34" charset="0"/>
                          <a:cs typeface="Arial" panose="020B0604020202020204" pitchFamily="34" charset="0"/>
                        </a:rPr>
                        <a:t> 8 </a:t>
                      </a:r>
                      <a:r>
                        <a:rPr lang="en-GB" sz="2000" dirty="0">
                          <a:latin typeface="Arial" panose="020B0604020202020204" pitchFamily="34" charset="0"/>
                          <a:cs typeface="Arial" panose="020B0604020202020204" pitchFamily="34" charset="0"/>
                        </a:rPr>
                        <a:t>weeks</a:t>
                      </a:r>
                    </a:p>
                  </a:txBody>
                  <a:tcPr/>
                </a:tc>
                <a:tc>
                  <a:txBody>
                    <a:bodyPr/>
                    <a:lstStyle/>
                    <a:p>
                      <a:pPr algn="l"/>
                      <a:r>
                        <a:rPr lang="en-GB" sz="2000" b="1" dirty="0">
                          <a:latin typeface="Arial" panose="020B0604020202020204" pitchFamily="34" charset="0"/>
                          <a:cs typeface="Arial" panose="020B0604020202020204" pitchFamily="34" charset="0"/>
                        </a:rPr>
                        <a:t>Diphtheria</a:t>
                      </a:r>
                      <a:r>
                        <a:rPr lang="en-GB" sz="2000" dirty="0">
                          <a:latin typeface="Arial" panose="020B0604020202020204" pitchFamily="34" charset="0"/>
                          <a:cs typeface="Arial" panose="020B0604020202020204" pitchFamily="34" charset="0"/>
                        </a:rPr>
                        <a:t>, tetanus,</a:t>
                      </a:r>
                      <a:r>
                        <a:rPr lang="en-GB" sz="2000" baseline="0"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pertussis (whooping cough), polio and </a:t>
                      </a:r>
                    </a:p>
                    <a:p>
                      <a:pPr algn="l"/>
                      <a:r>
                        <a:rPr lang="en-GB" sz="2000" i="1" dirty="0">
                          <a:latin typeface="Arial" panose="020B0604020202020204" pitchFamily="34" charset="0"/>
                          <a:cs typeface="Arial" panose="020B0604020202020204" pitchFamily="34" charset="0"/>
                        </a:rPr>
                        <a:t>Haemophilus influenzae</a:t>
                      </a:r>
                      <a:r>
                        <a:rPr lang="en-GB" sz="2000" i="1" baseline="0"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type b (Hib) and hepatitis B</a:t>
                      </a:r>
                    </a:p>
                  </a:txBody>
                  <a:tcPr/>
                </a:tc>
                <a:tc>
                  <a:txBody>
                    <a:bodyPr/>
                    <a:lstStyle/>
                    <a:p>
                      <a:pPr algn="l"/>
                      <a:r>
                        <a:rPr lang="en-GB" sz="2000" dirty="0">
                          <a:solidFill>
                            <a:schemeClr val="tx1"/>
                          </a:solidFill>
                          <a:latin typeface="Arial" panose="020B0604020202020204" pitchFamily="34" charset="0"/>
                          <a:cs typeface="Arial" panose="020B0604020202020204" pitchFamily="34" charset="0"/>
                        </a:rPr>
                        <a:t>DTaP/IPV/Hib/</a:t>
                      </a:r>
                      <a:r>
                        <a:rPr lang="en-GB" sz="2000" dirty="0" err="1">
                          <a:solidFill>
                            <a:schemeClr val="tx1"/>
                          </a:solidFill>
                          <a:latin typeface="Arial" panose="020B0604020202020204" pitchFamily="34" charset="0"/>
                          <a:cs typeface="Arial" panose="020B0604020202020204" pitchFamily="34" charset="0"/>
                        </a:rPr>
                        <a:t>HepB</a:t>
                      </a:r>
                      <a:endParaRPr lang="en-GB" sz="2000" dirty="0">
                        <a:solidFill>
                          <a:schemeClr val="tx1"/>
                        </a:solidFill>
                        <a:latin typeface="Arial" panose="020B0604020202020204" pitchFamily="34" charset="0"/>
                        <a:cs typeface="Arial" panose="020B0604020202020204" pitchFamily="34" charset="0"/>
                      </a:endParaRPr>
                    </a:p>
                    <a:p>
                      <a:pPr algn="l"/>
                      <a:r>
                        <a:rPr lang="en-GB" sz="2000" dirty="0">
                          <a:solidFill>
                            <a:schemeClr val="tx1"/>
                          </a:solidFill>
                          <a:latin typeface="Arial" panose="020B0604020202020204" pitchFamily="34" charset="0"/>
                          <a:cs typeface="Arial" panose="020B0604020202020204" pitchFamily="34" charset="0"/>
                        </a:rPr>
                        <a:t>(Infanrix hexa or </a:t>
                      </a:r>
                      <a:r>
                        <a:rPr lang="en-GB" sz="2000" dirty="0" err="1">
                          <a:solidFill>
                            <a:schemeClr val="tx1"/>
                          </a:solidFill>
                          <a:latin typeface="Arial" panose="020B0604020202020204" pitchFamily="34" charset="0"/>
                          <a:cs typeface="Arial" panose="020B0604020202020204" pitchFamily="34" charset="0"/>
                        </a:rPr>
                        <a:t>Vaxcelis</a:t>
                      </a:r>
                      <a:r>
                        <a:rPr lang="en-GB" sz="2000" dirty="0">
                          <a:solidFill>
                            <a:schemeClr val="tx1"/>
                          </a:solidFill>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1961002581"/>
                  </a:ext>
                </a:extLst>
              </a:tr>
              <a:tr h="723144">
                <a:tc>
                  <a:txBody>
                    <a:bodyPr/>
                    <a:lstStyle/>
                    <a:p>
                      <a:pPr algn="l"/>
                      <a:r>
                        <a:rPr lang="en-GB" sz="2000" dirty="0">
                          <a:latin typeface="Arial" panose="020B0604020202020204" pitchFamily="34" charset="0"/>
                          <a:cs typeface="Arial" panose="020B0604020202020204" pitchFamily="34" charset="0"/>
                        </a:rPr>
                        <a:t>12</a:t>
                      </a:r>
                      <a:r>
                        <a:rPr lang="en-GB" sz="2000" baseline="0"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weeks</a:t>
                      </a:r>
                    </a:p>
                  </a:txBody>
                  <a:tcPr/>
                </a:tc>
                <a:tc>
                  <a:txBody>
                    <a:bodyPr/>
                    <a:lstStyle/>
                    <a:p>
                      <a:pPr algn="l"/>
                      <a:r>
                        <a:rPr lang="en-GB" sz="2000" b="1" kern="1200" dirty="0">
                          <a:solidFill>
                            <a:schemeClr val="dk1"/>
                          </a:solidFill>
                          <a:effectLst/>
                          <a:latin typeface="Arial" panose="020B0604020202020204" pitchFamily="34" charset="0"/>
                          <a:ea typeface="+mn-ea"/>
                          <a:cs typeface="Arial" panose="020B0604020202020204" pitchFamily="34" charset="0"/>
                        </a:rPr>
                        <a:t>Diphtheria</a:t>
                      </a:r>
                      <a:r>
                        <a:rPr lang="en-GB" sz="2000" kern="1200" dirty="0">
                          <a:solidFill>
                            <a:schemeClr val="dk1"/>
                          </a:solidFill>
                          <a:effectLst/>
                          <a:latin typeface="Arial" panose="020B0604020202020204" pitchFamily="34" charset="0"/>
                          <a:ea typeface="+mn-ea"/>
                          <a:cs typeface="Arial" panose="020B0604020202020204" pitchFamily="34" charset="0"/>
                        </a:rPr>
                        <a:t>, tetanus, pertussis, polio, Hib and hepatitis B</a:t>
                      </a:r>
                    </a:p>
                  </a:txBody>
                  <a:tcPr/>
                </a:tc>
                <a:tc>
                  <a:txBody>
                    <a:bodyPr/>
                    <a:lstStyle/>
                    <a:p>
                      <a:pPr algn="l"/>
                      <a:r>
                        <a:rPr lang="en-GB" sz="2000" dirty="0">
                          <a:solidFill>
                            <a:schemeClr val="tx1"/>
                          </a:solidFill>
                          <a:latin typeface="Arial" panose="020B0604020202020204" pitchFamily="34" charset="0"/>
                          <a:cs typeface="Arial" panose="020B0604020202020204" pitchFamily="34" charset="0"/>
                        </a:rPr>
                        <a:t>DTaP/IPV/Hib/</a:t>
                      </a:r>
                      <a:r>
                        <a:rPr lang="en-GB" sz="2000" dirty="0" err="1">
                          <a:solidFill>
                            <a:schemeClr val="tx1"/>
                          </a:solidFill>
                          <a:latin typeface="Arial" panose="020B0604020202020204" pitchFamily="34" charset="0"/>
                          <a:cs typeface="Arial" panose="020B0604020202020204" pitchFamily="34" charset="0"/>
                        </a:rPr>
                        <a:t>HepB</a:t>
                      </a:r>
                      <a:endParaRPr lang="en-GB" sz="2000" dirty="0">
                        <a:solidFill>
                          <a:schemeClr val="tx1"/>
                        </a:solidFill>
                        <a:latin typeface="Arial" panose="020B0604020202020204" pitchFamily="34" charset="0"/>
                        <a:cs typeface="Arial" panose="020B0604020202020204" pitchFamily="34" charset="0"/>
                      </a:endParaRPr>
                    </a:p>
                    <a:p>
                      <a:pPr algn="l"/>
                      <a:r>
                        <a:rPr lang="en-GB" sz="2000" dirty="0">
                          <a:solidFill>
                            <a:schemeClr val="tx1"/>
                          </a:solidFill>
                          <a:latin typeface="Arial" panose="020B0604020202020204" pitchFamily="34" charset="0"/>
                          <a:cs typeface="Arial" panose="020B0604020202020204" pitchFamily="34" charset="0"/>
                        </a:rPr>
                        <a:t>(Infanrix hexa or </a:t>
                      </a:r>
                      <a:r>
                        <a:rPr lang="en-GB" sz="2000" dirty="0" err="1">
                          <a:solidFill>
                            <a:schemeClr val="tx1"/>
                          </a:solidFill>
                          <a:latin typeface="Arial" panose="020B0604020202020204" pitchFamily="34" charset="0"/>
                          <a:cs typeface="Arial" panose="020B0604020202020204" pitchFamily="34" charset="0"/>
                        </a:rPr>
                        <a:t>Vaxcelis</a:t>
                      </a:r>
                      <a:r>
                        <a:rPr lang="en-GB" sz="2000" dirty="0">
                          <a:solidFill>
                            <a:schemeClr val="tx1"/>
                          </a:solidFill>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3046395368"/>
                  </a:ext>
                </a:extLst>
              </a:tr>
              <a:tr h="10126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Arial" panose="020B0604020202020204" pitchFamily="34" charset="0"/>
                          <a:cs typeface="Arial" panose="020B0604020202020204" pitchFamily="34" charset="0"/>
                        </a:rPr>
                        <a:t>16 weeks</a:t>
                      </a:r>
                    </a:p>
                    <a:p>
                      <a:pPr algn="l"/>
                      <a:endParaRPr lang="en-GB" sz="2000" dirty="0">
                        <a:latin typeface="Arial" panose="020B0604020202020204" pitchFamily="34" charset="0"/>
                        <a:cs typeface="Arial" panose="020B0604020202020204" pitchFamily="34" charset="0"/>
                      </a:endParaRPr>
                    </a:p>
                  </a:txBody>
                  <a:tcPr/>
                </a:tc>
                <a:tc>
                  <a:txBody>
                    <a:bodyPr/>
                    <a:lstStyle/>
                    <a:p>
                      <a:pPr algn="l"/>
                      <a:r>
                        <a:rPr lang="en-GB" sz="2000" b="1" dirty="0">
                          <a:latin typeface="Arial" panose="020B0604020202020204" pitchFamily="34" charset="0"/>
                          <a:cs typeface="Arial" panose="020B0604020202020204" pitchFamily="34" charset="0"/>
                        </a:rPr>
                        <a:t>Diphtheria</a:t>
                      </a:r>
                      <a:r>
                        <a:rPr lang="en-GB" sz="2000" dirty="0">
                          <a:latin typeface="Arial" panose="020B0604020202020204" pitchFamily="34" charset="0"/>
                          <a:cs typeface="Arial" panose="020B0604020202020204" pitchFamily="34" charset="0"/>
                        </a:rPr>
                        <a:t>, tetanus, pertussis, polio,</a:t>
                      </a:r>
                    </a:p>
                    <a:p>
                      <a:pPr algn="l"/>
                      <a:r>
                        <a:rPr lang="en-GB" sz="2000" dirty="0">
                          <a:latin typeface="Arial" panose="020B0604020202020204" pitchFamily="34" charset="0"/>
                          <a:cs typeface="Arial" panose="020B0604020202020204" pitchFamily="34" charset="0"/>
                        </a:rPr>
                        <a:t>Hib and hepatitis B</a:t>
                      </a:r>
                    </a:p>
                  </a:txBody>
                  <a:tcPr/>
                </a:tc>
                <a:tc>
                  <a:txBody>
                    <a:bodyPr/>
                    <a:lstStyle/>
                    <a:p>
                      <a:pPr algn="l"/>
                      <a:r>
                        <a:rPr lang="en-GB" sz="2000" dirty="0">
                          <a:solidFill>
                            <a:schemeClr val="tx1"/>
                          </a:solidFill>
                          <a:latin typeface="Arial" panose="020B0604020202020204" pitchFamily="34" charset="0"/>
                          <a:cs typeface="Arial" panose="020B0604020202020204" pitchFamily="34" charset="0"/>
                        </a:rPr>
                        <a:t>DTaP/IPV/Hib/</a:t>
                      </a:r>
                      <a:r>
                        <a:rPr lang="en-GB" sz="2000" dirty="0" err="1">
                          <a:solidFill>
                            <a:schemeClr val="tx1"/>
                          </a:solidFill>
                          <a:latin typeface="Arial" panose="020B0604020202020204" pitchFamily="34" charset="0"/>
                          <a:cs typeface="Arial" panose="020B0604020202020204" pitchFamily="34" charset="0"/>
                        </a:rPr>
                        <a:t>HepB</a:t>
                      </a:r>
                      <a:endParaRPr lang="en-GB" sz="2000" dirty="0">
                        <a:solidFill>
                          <a:schemeClr val="tx1"/>
                        </a:solidFill>
                        <a:latin typeface="Arial" panose="020B0604020202020204" pitchFamily="34" charset="0"/>
                        <a:cs typeface="Arial" panose="020B0604020202020204" pitchFamily="34" charset="0"/>
                      </a:endParaRPr>
                    </a:p>
                    <a:p>
                      <a:pPr algn="l"/>
                      <a:r>
                        <a:rPr lang="en-GB" sz="2000" dirty="0">
                          <a:solidFill>
                            <a:schemeClr val="tx1"/>
                          </a:solidFill>
                          <a:latin typeface="Arial" panose="020B0604020202020204" pitchFamily="34" charset="0"/>
                          <a:cs typeface="Arial" panose="020B0604020202020204" pitchFamily="34" charset="0"/>
                        </a:rPr>
                        <a:t>(Infanrix </a:t>
                      </a:r>
                      <a:r>
                        <a:rPr lang="en-GB" sz="2000" dirty="0" err="1">
                          <a:solidFill>
                            <a:schemeClr val="tx1"/>
                          </a:solidFill>
                          <a:latin typeface="Arial" panose="020B0604020202020204" pitchFamily="34" charset="0"/>
                          <a:cs typeface="Arial" panose="020B0604020202020204" pitchFamily="34" charset="0"/>
                        </a:rPr>
                        <a:t>hexa</a:t>
                      </a:r>
                      <a:r>
                        <a:rPr lang="en-GB" sz="2000" dirty="0">
                          <a:solidFill>
                            <a:schemeClr val="tx1"/>
                          </a:solidFill>
                          <a:latin typeface="Arial" panose="020B0604020202020204" pitchFamily="34" charset="0"/>
                          <a:cs typeface="Arial" panose="020B0604020202020204" pitchFamily="34" charset="0"/>
                        </a:rPr>
                        <a:t> or </a:t>
                      </a:r>
                      <a:r>
                        <a:rPr lang="en-GB" sz="2000" dirty="0" err="1">
                          <a:solidFill>
                            <a:schemeClr val="tx1"/>
                          </a:solidFill>
                          <a:latin typeface="Arial" panose="020B0604020202020204" pitchFamily="34" charset="0"/>
                          <a:cs typeface="Arial" panose="020B0604020202020204" pitchFamily="34" charset="0"/>
                        </a:rPr>
                        <a:t>Vaxcelis</a:t>
                      </a:r>
                      <a:r>
                        <a:rPr lang="en-GB" sz="2000" dirty="0">
                          <a:solidFill>
                            <a:schemeClr val="tx1"/>
                          </a:solidFill>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811102379"/>
                  </a:ext>
                </a:extLst>
              </a:tr>
              <a:tr h="723144">
                <a:tc>
                  <a:txBody>
                    <a:bodyPr/>
                    <a:lstStyle/>
                    <a:p>
                      <a:pPr algn="l"/>
                      <a:r>
                        <a:rPr lang="en-GB" sz="2000" dirty="0">
                          <a:latin typeface="Arial" panose="020B0604020202020204" pitchFamily="34" charset="0"/>
                          <a:cs typeface="Arial" panose="020B0604020202020204" pitchFamily="34" charset="0"/>
                        </a:rPr>
                        <a:t>3 years 4 months or soon after</a:t>
                      </a:r>
                    </a:p>
                  </a:txBody>
                  <a:tcPr/>
                </a:tc>
                <a:tc>
                  <a:txBody>
                    <a:bodyPr/>
                    <a:lstStyle/>
                    <a:p>
                      <a:pPr algn="l"/>
                      <a:r>
                        <a:rPr lang="en-GB" sz="2000" b="1" dirty="0">
                          <a:latin typeface="Arial" panose="020B0604020202020204" pitchFamily="34" charset="0"/>
                          <a:cs typeface="Arial" panose="020B0604020202020204" pitchFamily="34" charset="0"/>
                        </a:rPr>
                        <a:t>Diphtheria</a:t>
                      </a:r>
                      <a:r>
                        <a:rPr lang="en-GB" sz="2000" dirty="0">
                          <a:latin typeface="Arial" panose="020B0604020202020204" pitchFamily="34" charset="0"/>
                          <a:cs typeface="Arial" panose="020B0604020202020204" pitchFamily="34" charset="0"/>
                        </a:rPr>
                        <a:t>, tetanus, pertussis and polio</a:t>
                      </a:r>
                    </a:p>
                  </a:txBody>
                  <a:tcPr/>
                </a:tc>
                <a:tc>
                  <a:txBody>
                    <a:bodyPr/>
                    <a:lstStyle/>
                    <a:p>
                      <a:pPr algn="l"/>
                      <a:r>
                        <a:rPr lang="en-GB" sz="2000" dirty="0" err="1">
                          <a:solidFill>
                            <a:schemeClr val="tx1"/>
                          </a:solidFill>
                          <a:latin typeface="Arial" panose="020B0604020202020204" pitchFamily="34" charset="0"/>
                          <a:cs typeface="Arial" panose="020B0604020202020204" pitchFamily="34" charset="0"/>
                        </a:rPr>
                        <a:t>DTaP</a:t>
                      </a:r>
                      <a:r>
                        <a:rPr lang="en-GB" sz="2000" dirty="0">
                          <a:solidFill>
                            <a:schemeClr val="tx1"/>
                          </a:solidFill>
                          <a:latin typeface="Arial" panose="020B0604020202020204" pitchFamily="34" charset="0"/>
                          <a:cs typeface="Arial" panose="020B0604020202020204" pitchFamily="34" charset="0"/>
                        </a:rPr>
                        <a:t>/IPV</a:t>
                      </a:r>
                    </a:p>
                    <a:p>
                      <a:pPr algn="l"/>
                      <a:r>
                        <a:rPr lang="en-GB" sz="2000" dirty="0">
                          <a:solidFill>
                            <a:schemeClr val="tx1"/>
                          </a:solidFill>
                          <a:latin typeface="Arial" panose="020B0604020202020204" pitchFamily="34" charset="0"/>
                          <a:cs typeface="Arial" panose="020B0604020202020204" pitchFamily="34" charset="0"/>
                        </a:rPr>
                        <a:t>(Boostrix-IPV)</a:t>
                      </a:r>
                    </a:p>
                  </a:txBody>
                  <a:tcPr/>
                </a:tc>
                <a:extLst>
                  <a:ext uri="{0D108BD9-81ED-4DB2-BD59-A6C34878D82A}">
                    <a16:rowId xmlns:a16="http://schemas.microsoft.com/office/drawing/2014/main" val="2679594842"/>
                  </a:ext>
                </a:extLst>
              </a:tr>
              <a:tr h="723144">
                <a:tc>
                  <a:txBody>
                    <a:bodyPr/>
                    <a:lstStyle/>
                    <a:p>
                      <a:pPr algn="l"/>
                      <a:r>
                        <a:rPr lang="en-GB" sz="2000" dirty="0">
                          <a:latin typeface="Arial" panose="020B0604020202020204" pitchFamily="34" charset="0"/>
                          <a:cs typeface="Arial" panose="020B0604020202020204" pitchFamily="34" charset="0"/>
                        </a:rPr>
                        <a:t>14 years old (school year 9)</a:t>
                      </a:r>
                    </a:p>
                  </a:txBody>
                  <a:tcPr/>
                </a:tc>
                <a:tc>
                  <a:txBody>
                    <a:bodyPr/>
                    <a:lstStyle/>
                    <a:p>
                      <a:pPr algn="l"/>
                      <a:r>
                        <a:rPr lang="en-GB" sz="2000" dirty="0">
                          <a:latin typeface="Arial" panose="020B0604020202020204" pitchFamily="34" charset="0"/>
                          <a:cs typeface="Arial" panose="020B0604020202020204" pitchFamily="34" charset="0"/>
                        </a:rPr>
                        <a:t>Tetanus, </a:t>
                      </a:r>
                      <a:r>
                        <a:rPr lang="en-GB" sz="2000" b="1" dirty="0">
                          <a:latin typeface="Arial" panose="020B0604020202020204" pitchFamily="34" charset="0"/>
                          <a:cs typeface="Arial" panose="020B0604020202020204" pitchFamily="34" charset="0"/>
                        </a:rPr>
                        <a:t>diphtheria</a:t>
                      </a:r>
                      <a:r>
                        <a:rPr lang="en-GB" sz="2000" dirty="0">
                          <a:latin typeface="Arial" panose="020B0604020202020204" pitchFamily="34" charset="0"/>
                          <a:cs typeface="Arial" panose="020B0604020202020204" pitchFamily="34" charset="0"/>
                        </a:rPr>
                        <a:t> and polio</a:t>
                      </a:r>
                    </a:p>
                  </a:txBody>
                  <a:tcPr/>
                </a:tc>
                <a:tc>
                  <a:txBody>
                    <a:bodyPr/>
                    <a:lstStyle/>
                    <a:p>
                      <a:pPr algn="l"/>
                      <a:r>
                        <a:rPr lang="en-GB" sz="2000" dirty="0">
                          <a:solidFill>
                            <a:schemeClr val="tx1"/>
                          </a:solidFill>
                          <a:latin typeface="Arial" panose="020B0604020202020204" pitchFamily="34" charset="0"/>
                          <a:cs typeface="Arial" panose="020B0604020202020204" pitchFamily="34" charset="0"/>
                        </a:rPr>
                        <a:t>Td/IPV (</a:t>
                      </a:r>
                      <a:r>
                        <a:rPr lang="en-GB" sz="2000" dirty="0" err="1">
                          <a:solidFill>
                            <a:schemeClr val="tx1"/>
                          </a:solidFill>
                          <a:latin typeface="Arial" panose="020B0604020202020204" pitchFamily="34" charset="0"/>
                          <a:cs typeface="Arial" panose="020B0604020202020204" pitchFamily="34" charset="0"/>
                        </a:rPr>
                        <a:t>Revaxis</a:t>
                      </a:r>
                      <a:r>
                        <a:rPr lang="en-GB" sz="2000" dirty="0">
                          <a:solidFill>
                            <a:schemeClr val="tx1"/>
                          </a:solidFill>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1499565391"/>
                  </a:ext>
                </a:extLst>
              </a:tr>
            </a:tbl>
          </a:graphicData>
        </a:graphic>
      </p:graphicFrame>
      <p:sp>
        <p:nvSpPr>
          <p:cNvPr id="3" name="Slide Number Placeholder 2">
            <a:extLst>
              <a:ext uri="{FF2B5EF4-FFF2-40B4-BE49-F238E27FC236}">
                <a16:creationId xmlns:a16="http://schemas.microsoft.com/office/drawing/2014/main" id="{9B40CC9A-4A9A-4ADB-AB2D-17FFFDF67C73}"/>
              </a:ext>
            </a:extLst>
          </p:cNvPr>
          <p:cNvSpPr>
            <a:spLocks noGrp="1"/>
          </p:cNvSpPr>
          <p:nvPr>
            <p:ph type="sldNum" sz="quarter" idx="11"/>
          </p:nvPr>
        </p:nvSpPr>
        <p:spPr/>
        <p:txBody>
          <a:bodyPr/>
          <a:lstStyle/>
          <a:p>
            <a:fld id="{344369E4-5DE7-46E5-874E-4FD437973785}" type="slidenum">
              <a:rPr lang="en-GB" smtClean="0"/>
              <a:pPr/>
              <a:t>49</a:t>
            </a:fld>
            <a:endParaRPr lang="en-GB" sz="1400" dirty="0"/>
          </a:p>
        </p:txBody>
      </p:sp>
      <p:sp>
        <p:nvSpPr>
          <p:cNvPr id="7" name="Footer Placeholder 6">
            <a:extLst>
              <a:ext uri="{FF2B5EF4-FFF2-40B4-BE49-F238E27FC236}">
                <a16:creationId xmlns:a16="http://schemas.microsoft.com/office/drawing/2014/main" id="{A2A3396D-1673-400C-8E40-AC79227B8DD9}"/>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2382256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CEE38-0CDE-42E3-92B4-5495BCDC292A}"/>
              </a:ext>
            </a:extLst>
          </p:cNvPr>
          <p:cNvSpPr>
            <a:spLocks noGrp="1"/>
          </p:cNvSpPr>
          <p:nvPr>
            <p:ph type="title"/>
          </p:nvPr>
        </p:nvSpPr>
        <p:spPr>
          <a:xfrm>
            <a:off x="350988" y="366454"/>
            <a:ext cx="5765794" cy="745375"/>
          </a:xfrm>
        </p:spPr>
        <p:txBody>
          <a:bodyPr/>
          <a:lstStyle/>
          <a:p>
            <a:r>
              <a:rPr lang="en-GB" dirty="0"/>
              <a:t>Key changes to guidance</a:t>
            </a:r>
          </a:p>
        </p:txBody>
      </p:sp>
      <p:sp>
        <p:nvSpPr>
          <p:cNvPr id="3" name="Content Placeholder 2">
            <a:extLst>
              <a:ext uri="{FF2B5EF4-FFF2-40B4-BE49-F238E27FC236}">
                <a16:creationId xmlns:a16="http://schemas.microsoft.com/office/drawing/2014/main" id="{65968790-D23E-42E2-9A41-39F8D4EDCAD7}"/>
              </a:ext>
            </a:extLst>
          </p:cNvPr>
          <p:cNvSpPr>
            <a:spLocks noGrp="1"/>
          </p:cNvSpPr>
          <p:nvPr>
            <p:ph idx="1"/>
          </p:nvPr>
        </p:nvSpPr>
        <p:spPr>
          <a:xfrm>
            <a:off x="330205" y="1639743"/>
            <a:ext cx="11123857" cy="4355814"/>
          </a:xfrm>
        </p:spPr>
        <p:txBody>
          <a:bodyPr>
            <a:noAutofit/>
          </a:bodyPr>
          <a:lstStyle/>
          <a:p>
            <a:pPr>
              <a:lnSpc>
                <a:spcPct val="100000"/>
              </a:lnSpc>
              <a:spcBef>
                <a:spcPts val="600"/>
              </a:spcBef>
            </a:pPr>
            <a:r>
              <a:rPr lang="en-GB" sz="3200" dirty="0"/>
              <a:t>emphasis on </a:t>
            </a:r>
            <a:r>
              <a:rPr lang="en-GB" sz="3200" u="sng" dirty="0">
                <a:solidFill>
                  <a:srgbClr val="FF0000"/>
                </a:solidFill>
                <a:hlinkClick r:id="rId3"/>
              </a:rPr>
              <a:t>prompt administration of diphtheria anti-toxin (DAT) </a:t>
            </a:r>
            <a:r>
              <a:rPr lang="en-GB" sz="3200" dirty="0"/>
              <a:t>for confirmed and probable cases if appropriate </a:t>
            </a:r>
          </a:p>
          <a:p>
            <a:pPr>
              <a:lnSpc>
                <a:spcPct val="100000"/>
              </a:lnSpc>
              <a:spcBef>
                <a:spcPts val="600"/>
              </a:spcBef>
            </a:pPr>
            <a:r>
              <a:rPr lang="en-GB" sz="3200" dirty="0"/>
              <a:t>updated recommendations on antibiotic treatment</a:t>
            </a:r>
          </a:p>
          <a:p>
            <a:pPr>
              <a:lnSpc>
                <a:spcPct val="100000"/>
              </a:lnSpc>
              <a:spcBef>
                <a:spcPts val="600"/>
              </a:spcBef>
            </a:pPr>
            <a:r>
              <a:rPr lang="en-GB" sz="3200" dirty="0"/>
              <a:t>management of NTTB as non-toxigenic </a:t>
            </a:r>
          </a:p>
          <a:p>
            <a:pPr>
              <a:lnSpc>
                <a:spcPct val="100000"/>
              </a:lnSpc>
              <a:spcBef>
                <a:spcPts val="600"/>
              </a:spcBef>
            </a:pPr>
            <a:r>
              <a:rPr lang="en-GB" sz="3200" dirty="0">
                <a:hlinkClick r:id="rId4"/>
              </a:rPr>
              <a:t>management of zoonotic sources</a:t>
            </a:r>
            <a:r>
              <a:rPr lang="en-GB" sz="3200" dirty="0"/>
              <a:t> in collaboration with the Animal and Plant Health Agency (APHA)</a:t>
            </a:r>
          </a:p>
          <a:p>
            <a:pPr>
              <a:lnSpc>
                <a:spcPct val="100000"/>
              </a:lnSpc>
              <a:spcBef>
                <a:spcPts val="600"/>
              </a:spcBef>
            </a:pPr>
            <a:endParaRPr lang="en-GB" sz="3200" dirty="0"/>
          </a:p>
        </p:txBody>
      </p:sp>
      <p:sp>
        <p:nvSpPr>
          <p:cNvPr id="6" name="Slide Number Placeholder 5">
            <a:extLst>
              <a:ext uri="{FF2B5EF4-FFF2-40B4-BE49-F238E27FC236}">
                <a16:creationId xmlns:a16="http://schemas.microsoft.com/office/drawing/2014/main" id="{381ECD23-C0D8-4F53-83AA-21D3C25257F3}"/>
              </a:ext>
            </a:extLst>
          </p:cNvPr>
          <p:cNvSpPr>
            <a:spLocks noGrp="1"/>
          </p:cNvSpPr>
          <p:nvPr>
            <p:ph type="sldNum" sz="quarter" idx="11"/>
          </p:nvPr>
        </p:nvSpPr>
        <p:spPr/>
        <p:txBody>
          <a:bodyPr/>
          <a:lstStyle/>
          <a:p>
            <a:fld id="{344369E4-5DE7-46E5-874E-4FD437973785}" type="slidenum">
              <a:rPr lang="en-GB" smtClean="0"/>
              <a:pPr/>
              <a:t>5</a:t>
            </a:fld>
            <a:endParaRPr lang="en-GB" sz="1400" dirty="0"/>
          </a:p>
        </p:txBody>
      </p:sp>
      <p:sp>
        <p:nvSpPr>
          <p:cNvPr id="7" name="Footer Placeholder 6">
            <a:extLst>
              <a:ext uri="{FF2B5EF4-FFF2-40B4-BE49-F238E27FC236}">
                <a16:creationId xmlns:a16="http://schemas.microsoft.com/office/drawing/2014/main" id="{6D21648B-261F-471D-AA54-6D73E029327B}"/>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736494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06F6A7B-70F3-42C4-9CD7-CABCB9A705E0}"/>
              </a:ext>
            </a:extLst>
          </p:cNvPr>
          <p:cNvSpPr>
            <a:spLocks noGrp="1"/>
          </p:cNvSpPr>
          <p:nvPr>
            <p:ph type="title"/>
          </p:nvPr>
        </p:nvSpPr>
        <p:spPr>
          <a:xfrm>
            <a:off x="659048" y="755072"/>
            <a:ext cx="2437439" cy="595747"/>
          </a:xfrm>
        </p:spPr>
        <p:txBody>
          <a:bodyPr>
            <a:normAutofit fontScale="90000"/>
          </a:bodyPr>
          <a:lstStyle/>
          <a:p>
            <a:r>
              <a:rPr lang="en-GB" dirty="0"/>
              <a:t>Thank you</a:t>
            </a:r>
            <a:br>
              <a:rPr lang="en-GB" dirty="0"/>
            </a:br>
            <a:endParaRPr lang="en-GB" dirty="0"/>
          </a:p>
        </p:txBody>
      </p:sp>
      <p:sp>
        <p:nvSpPr>
          <p:cNvPr id="3" name="Content Placeholder 2">
            <a:extLst>
              <a:ext uri="{FF2B5EF4-FFF2-40B4-BE49-F238E27FC236}">
                <a16:creationId xmlns:a16="http://schemas.microsoft.com/office/drawing/2014/main" id="{760EF6B1-CDDB-4384-A5C8-BE01B687D363}"/>
              </a:ext>
            </a:extLst>
          </p:cNvPr>
          <p:cNvSpPr>
            <a:spLocks noGrp="1"/>
          </p:cNvSpPr>
          <p:nvPr>
            <p:ph idx="1"/>
          </p:nvPr>
        </p:nvSpPr>
        <p:spPr>
          <a:xfrm>
            <a:off x="567014" y="1700729"/>
            <a:ext cx="6266175" cy="4439688"/>
          </a:xfrm>
        </p:spPr>
        <p:txBody>
          <a:bodyPr>
            <a:normAutofit fontScale="85000" lnSpcReduction="20000"/>
          </a:bodyPr>
          <a:lstStyle/>
          <a:p>
            <a:pPr marL="0" indent="0">
              <a:lnSpc>
                <a:spcPct val="110000"/>
              </a:lnSpc>
              <a:buNone/>
            </a:pPr>
            <a:r>
              <a:rPr lang="en-GB" sz="2800" dirty="0"/>
              <a:t>Any questions?</a:t>
            </a:r>
          </a:p>
          <a:p>
            <a:pPr marL="0" indent="0">
              <a:lnSpc>
                <a:spcPct val="110000"/>
              </a:lnSpc>
              <a:buNone/>
            </a:pPr>
            <a:endParaRPr lang="en-GB" sz="2800" dirty="0"/>
          </a:p>
          <a:p>
            <a:pPr marL="0" indent="0">
              <a:lnSpc>
                <a:spcPct val="110000"/>
              </a:lnSpc>
              <a:buNone/>
            </a:pPr>
            <a:r>
              <a:rPr lang="en-GB" dirty="0"/>
              <a:t>Resources:</a:t>
            </a:r>
          </a:p>
          <a:p>
            <a:pPr>
              <a:lnSpc>
                <a:spcPct val="110000"/>
              </a:lnSpc>
            </a:pPr>
            <a:r>
              <a:rPr lang="en-GB" dirty="0">
                <a:hlinkClick r:id="rId3"/>
              </a:rPr>
              <a:t>Public health control and management of diphtheria in England – 2023 guidelines</a:t>
            </a:r>
            <a:endParaRPr lang="en-GB" dirty="0"/>
          </a:p>
          <a:p>
            <a:pPr>
              <a:lnSpc>
                <a:spcPct val="110000"/>
              </a:lnSpc>
            </a:pPr>
            <a:r>
              <a:rPr lang="en-GB" b="0" i="0" dirty="0">
                <a:solidFill>
                  <a:srgbClr val="1D70B8"/>
                </a:solidFill>
                <a:effectLst/>
                <a:hlinkClick r:id="rId4"/>
              </a:rPr>
              <a:t>Supplementary guidance for cases and outbreaks in asylum seeker accommodation settings</a:t>
            </a:r>
            <a:endParaRPr lang="en-GB" b="0" i="0" dirty="0">
              <a:solidFill>
                <a:srgbClr val="0B0C0C"/>
              </a:solidFill>
              <a:effectLst/>
            </a:endParaRPr>
          </a:p>
          <a:p>
            <a:pPr>
              <a:lnSpc>
                <a:spcPct val="110000"/>
              </a:lnSpc>
            </a:pPr>
            <a:r>
              <a:rPr lang="en-GB" dirty="0">
                <a:hlinkClick r:id="rId5"/>
              </a:rPr>
              <a:t>Diphtheria anti-toxin: clinical guidance</a:t>
            </a:r>
            <a:endParaRPr lang="en-GB" dirty="0"/>
          </a:p>
          <a:p>
            <a:pPr>
              <a:lnSpc>
                <a:spcPct val="110000"/>
              </a:lnSpc>
            </a:pPr>
            <a:r>
              <a:rPr lang="en-GB" dirty="0">
                <a:hlinkClick r:id="rId6"/>
              </a:rPr>
              <a:t>DAT: Information for healthcare professionals</a:t>
            </a:r>
          </a:p>
          <a:p>
            <a:pPr>
              <a:lnSpc>
                <a:spcPct val="110000"/>
              </a:lnSpc>
            </a:pPr>
            <a:r>
              <a:rPr lang="en-GB" dirty="0">
                <a:hlinkClick r:id="rId7"/>
              </a:rPr>
              <a:t>Public health management of toxigenic C. </a:t>
            </a:r>
            <a:r>
              <a:rPr lang="en-GB" dirty="0" err="1">
                <a:hlinkClick r:id="rId7"/>
              </a:rPr>
              <a:t>ulcerans</a:t>
            </a:r>
            <a:r>
              <a:rPr lang="en-GB" dirty="0">
                <a:hlinkClick r:id="rId7"/>
              </a:rPr>
              <a:t> in animals</a:t>
            </a:r>
            <a:endParaRPr lang="en-GB" dirty="0"/>
          </a:p>
        </p:txBody>
      </p:sp>
      <p:sp>
        <p:nvSpPr>
          <p:cNvPr id="15" name="Freeform: Shape 14">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Slide Number Placeholder 6">
            <a:extLst>
              <a:ext uri="{FF2B5EF4-FFF2-40B4-BE49-F238E27FC236}">
                <a16:creationId xmlns:a16="http://schemas.microsoft.com/office/drawing/2014/main" id="{D0B1EC9B-7E53-43BE-8550-6E29FEBCC6D3}"/>
              </a:ext>
            </a:extLst>
          </p:cNvPr>
          <p:cNvSpPr>
            <a:spLocks noGrp="1"/>
          </p:cNvSpPr>
          <p:nvPr>
            <p:ph type="sldNum" sz="quarter" idx="11"/>
          </p:nvPr>
        </p:nvSpPr>
        <p:spPr/>
        <p:txBody>
          <a:bodyPr/>
          <a:lstStyle/>
          <a:p>
            <a:fld id="{344369E4-5DE7-46E5-874E-4FD437973785}" type="slidenum">
              <a:rPr lang="en-GB" smtClean="0"/>
              <a:pPr/>
              <a:t>50</a:t>
            </a:fld>
            <a:endParaRPr lang="en-GB" sz="1400" dirty="0"/>
          </a:p>
        </p:txBody>
      </p:sp>
      <p:sp>
        <p:nvSpPr>
          <p:cNvPr id="8" name="Footer Placeholder 7">
            <a:extLst>
              <a:ext uri="{FF2B5EF4-FFF2-40B4-BE49-F238E27FC236}">
                <a16:creationId xmlns:a16="http://schemas.microsoft.com/office/drawing/2014/main" id="{B1224FEE-7B38-4202-947E-5285555C3BC5}"/>
              </a:ext>
            </a:extLst>
          </p:cNvPr>
          <p:cNvSpPr>
            <a:spLocks noGrp="1"/>
          </p:cNvSpPr>
          <p:nvPr>
            <p:ph type="ftr" sz="quarter" idx="10"/>
          </p:nvPr>
        </p:nvSpPr>
        <p:spPr/>
        <p:txBody>
          <a:bodyPr/>
          <a:lstStyle/>
          <a:p>
            <a:r>
              <a:rPr lang="en-GB" sz="1400" dirty="0"/>
              <a:t>Diphtheria: recent epidemiology, investigation and management</a:t>
            </a:r>
          </a:p>
        </p:txBody>
      </p:sp>
      <p:pic>
        <p:nvPicPr>
          <p:cNvPr id="5" name="Picture 4">
            <a:extLst>
              <a:ext uri="{FF2B5EF4-FFF2-40B4-BE49-F238E27FC236}">
                <a16:creationId xmlns:a16="http://schemas.microsoft.com/office/drawing/2014/main" id="{BFD8110C-D04A-BD1C-B95D-933CC0863685}"/>
              </a:ext>
            </a:extLst>
          </p:cNvPr>
          <p:cNvPicPr>
            <a:picLocks noChangeAspect="1"/>
          </p:cNvPicPr>
          <p:nvPr/>
        </p:nvPicPr>
        <p:blipFill>
          <a:blip r:embed="rId8"/>
          <a:stretch>
            <a:fillRect/>
          </a:stretch>
        </p:blipFill>
        <p:spPr>
          <a:xfrm>
            <a:off x="7120849" y="524850"/>
            <a:ext cx="3949332" cy="5615567"/>
          </a:xfrm>
          <a:prstGeom prst="rect">
            <a:avLst/>
          </a:prstGeom>
        </p:spPr>
      </p:pic>
    </p:spTree>
    <p:extLst>
      <p:ext uri="{BB962C8B-B14F-4D97-AF65-F5344CB8AC3E}">
        <p14:creationId xmlns:p14="http://schemas.microsoft.com/office/powerpoint/2010/main" val="544187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59AE5-05E5-4C89-B2AD-3BBE9FD9AA8C}"/>
              </a:ext>
            </a:extLst>
          </p:cNvPr>
          <p:cNvSpPr>
            <a:spLocks noGrp="1"/>
          </p:cNvSpPr>
          <p:nvPr>
            <p:ph type="title"/>
          </p:nvPr>
        </p:nvSpPr>
        <p:spPr>
          <a:xfrm>
            <a:off x="371770" y="387237"/>
            <a:ext cx="3296221" cy="662248"/>
          </a:xfrm>
        </p:spPr>
        <p:txBody>
          <a:bodyPr/>
          <a:lstStyle/>
          <a:p>
            <a:r>
              <a:rPr lang="en-GB" dirty="0"/>
              <a:t>Background</a:t>
            </a:r>
          </a:p>
        </p:txBody>
      </p:sp>
      <p:sp>
        <p:nvSpPr>
          <p:cNvPr id="5" name="Content Placeholder 2">
            <a:extLst>
              <a:ext uri="{FF2B5EF4-FFF2-40B4-BE49-F238E27FC236}">
                <a16:creationId xmlns:a16="http://schemas.microsoft.com/office/drawing/2014/main" id="{C64BA584-5CD8-4218-ADF5-5DC54C66153D}"/>
              </a:ext>
            </a:extLst>
          </p:cNvPr>
          <p:cNvSpPr txBox="1">
            <a:spLocks/>
          </p:cNvSpPr>
          <p:nvPr/>
        </p:nvSpPr>
        <p:spPr>
          <a:xfrm>
            <a:off x="387231" y="1457047"/>
            <a:ext cx="10587361" cy="4712147"/>
          </a:xfrm>
          <a:prstGeom prst="rect">
            <a:avLst/>
          </a:prstGeom>
        </p:spPr>
        <p:txBody>
          <a:bodyPr>
            <a:normAutofit/>
          </a:bodyPr>
          <a:lst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en-GB" sz="2300" dirty="0">
                <a:solidFill>
                  <a:srgbClr val="00AE9E"/>
                </a:solidFill>
              </a:rPr>
              <a:t> Organism</a:t>
            </a:r>
          </a:p>
          <a:p>
            <a:pPr lvl="1">
              <a:lnSpc>
                <a:spcPct val="110000"/>
              </a:lnSpc>
              <a:spcBef>
                <a:spcPts val="0"/>
              </a:spcBef>
            </a:pPr>
            <a:r>
              <a:rPr lang="en-GB" sz="2300" dirty="0">
                <a:solidFill>
                  <a:srgbClr val="131313"/>
                </a:solidFill>
              </a:rPr>
              <a:t>Corynebacterium diphtheriae, C. </a:t>
            </a:r>
            <a:r>
              <a:rPr lang="en-GB" sz="2300" dirty="0" err="1">
                <a:solidFill>
                  <a:srgbClr val="131313"/>
                </a:solidFill>
              </a:rPr>
              <a:t>ulcerans</a:t>
            </a:r>
            <a:r>
              <a:rPr lang="en-GB" sz="2300" dirty="0">
                <a:solidFill>
                  <a:srgbClr val="131313"/>
                </a:solidFill>
              </a:rPr>
              <a:t> and C. pseudotuberculosis </a:t>
            </a:r>
          </a:p>
          <a:p>
            <a:pPr marL="0" indent="0">
              <a:lnSpc>
                <a:spcPct val="110000"/>
              </a:lnSpc>
              <a:spcBef>
                <a:spcPts val="0"/>
              </a:spcBef>
              <a:buNone/>
            </a:pPr>
            <a:r>
              <a:rPr lang="en-GB" sz="2300" dirty="0">
                <a:solidFill>
                  <a:srgbClr val="00AE9E"/>
                </a:solidFill>
              </a:rPr>
              <a:t> Distribution</a:t>
            </a:r>
          </a:p>
          <a:p>
            <a:pPr lvl="1">
              <a:lnSpc>
                <a:spcPct val="110000"/>
              </a:lnSpc>
              <a:spcBef>
                <a:spcPts val="0"/>
              </a:spcBef>
            </a:pPr>
            <a:r>
              <a:rPr lang="en-GB" sz="2300" dirty="0">
                <a:solidFill>
                  <a:srgbClr val="131313"/>
                </a:solidFill>
              </a:rPr>
              <a:t>endemic in many countries, highest in low-income/areas with low vaccine uptake</a:t>
            </a:r>
          </a:p>
          <a:p>
            <a:pPr marL="0" indent="0">
              <a:lnSpc>
                <a:spcPct val="110000"/>
              </a:lnSpc>
              <a:spcBef>
                <a:spcPts val="0"/>
              </a:spcBef>
              <a:buNone/>
            </a:pPr>
            <a:r>
              <a:rPr lang="en-GB" sz="2300" dirty="0">
                <a:solidFill>
                  <a:srgbClr val="00AE9E"/>
                </a:solidFill>
              </a:rPr>
              <a:t> Source</a:t>
            </a:r>
          </a:p>
          <a:p>
            <a:pPr lvl="1">
              <a:lnSpc>
                <a:spcPct val="110000"/>
              </a:lnSpc>
              <a:spcBef>
                <a:spcPts val="0"/>
              </a:spcBef>
            </a:pPr>
            <a:r>
              <a:rPr lang="en-GB" sz="2300" dirty="0">
                <a:solidFill>
                  <a:srgbClr val="131313"/>
                </a:solidFill>
              </a:rPr>
              <a:t>C. diphtheriae - nose or throat of human case or carrier. In tropics infected skin lesions are common</a:t>
            </a:r>
          </a:p>
          <a:p>
            <a:pPr lvl="1">
              <a:lnSpc>
                <a:spcPct val="110000"/>
              </a:lnSpc>
              <a:spcBef>
                <a:spcPts val="0"/>
              </a:spcBef>
            </a:pPr>
            <a:r>
              <a:rPr lang="en-GB" sz="2300" dirty="0">
                <a:solidFill>
                  <a:srgbClr val="131313"/>
                </a:solidFill>
              </a:rPr>
              <a:t>C. </a:t>
            </a:r>
            <a:r>
              <a:rPr lang="en-GB" sz="2300" dirty="0" err="1">
                <a:solidFill>
                  <a:srgbClr val="131313"/>
                </a:solidFill>
              </a:rPr>
              <a:t>ulcerans</a:t>
            </a:r>
            <a:r>
              <a:rPr lang="en-GB" sz="2300" dirty="0">
                <a:solidFill>
                  <a:srgbClr val="131313"/>
                </a:solidFill>
              </a:rPr>
              <a:t>  - historically cattle, now companion animals  </a:t>
            </a:r>
          </a:p>
          <a:p>
            <a:pPr marL="0" indent="0">
              <a:lnSpc>
                <a:spcPct val="110000"/>
              </a:lnSpc>
              <a:spcBef>
                <a:spcPts val="0"/>
              </a:spcBef>
              <a:buNone/>
            </a:pPr>
            <a:r>
              <a:rPr lang="en-GB" sz="2300" dirty="0">
                <a:solidFill>
                  <a:srgbClr val="00AE9E"/>
                </a:solidFill>
              </a:rPr>
              <a:t> Spread</a:t>
            </a:r>
          </a:p>
          <a:p>
            <a:pPr lvl="1">
              <a:lnSpc>
                <a:spcPct val="110000"/>
              </a:lnSpc>
              <a:spcBef>
                <a:spcPts val="0"/>
              </a:spcBef>
            </a:pPr>
            <a:r>
              <a:rPr lang="en-GB" sz="2300" dirty="0">
                <a:solidFill>
                  <a:srgbClr val="131313"/>
                </a:solidFill>
              </a:rPr>
              <a:t>C. diphtheriae – person-to-person/close contact with infected secretions</a:t>
            </a:r>
          </a:p>
          <a:p>
            <a:pPr lvl="1">
              <a:lnSpc>
                <a:spcPct val="110000"/>
              </a:lnSpc>
              <a:spcBef>
                <a:spcPts val="0"/>
              </a:spcBef>
            </a:pPr>
            <a:r>
              <a:rPr lang="en-GB" sz="2300" dirty="0">
                <a:solidFill>
                  <a:srgbClr val="131313"/>
                </a:solidFill>
              </a:rPr>
              <a:t>C. </a:t>
            </a:r>
            <a:r>
              <a:rPr lang="en-GB" sz="2300" dirty="0" err="1">
                <a:solidFill>
                  <a:srgbClr val="131313"/>
                </a:solidFill>
              </a:rPr>
              <a:t>ulcerans</a:t>
            </a:r>
            <a:r>
              <a:rPr lang="en-GB" sz="2300" dirty="0">
                <a:solidFill>
                  <a:srgbClr val="131313"/>
                </a:solidFill>
              </a:rPr>
              <a:t> – milk borne, contact with animals, possible person-to-person</a:t>
            </a:r>
            <a:endParaRPr lang="en-GB" sz="2300" i="1" dirty="0">
              <a:solidFill>
                <a:srgbClr val="131313"/>
              </a:solidFill>
            </a:endParaRPr>
          </a:p>
        </p:txBody>
      </p:sp>
      <p:sp>
        <p:nvSpPr>
          <p:cNvPr id="6" name="Slide Number Placeholder 5">
            <a:extLst>
              <a:ext uri="{FF2B5EF4-FFF2-40B4-BE49-F238E27FC236}">
                <a16:creationId xmlns:a16="http://schemas.microsoft.com/office/drawing/2014/main" id="{7B7E948C-B729-4C2D-9259-1F35EBCA1F22}"/>
              </a:ext>
            </a:extLst>
          </p:cNvPr>
          <p:cNvSpPr>
            <a:spLocks noGrp="1"/>
          </p:cNvSpPr>
          <p:nvPr>
            <p:ph type="sldNum" sz="quarter" idx="11"/>
          </p:nvPr>
        </p:nvSpPr>
        <p:spPr/>
        <p:txBody>
          <a:bodyPr/>
          <a:lstStyle/>
          <a:p>
            <a:fld id="{344369E4-5DE7-46E5-874E-4FD437973785}" type="slidenum">
              <a:rPr lang="en-GB" smtClean="0"/>
              <a:pPr/>
              <a:t>6</a:t>
            </a:fld>
            <a:endParaRPr lang="en-GB" sz="1400" dirty="0"/>
          </a:p>
        </p:txBody>
      </p:sp>
      <p:sp>
        <p:nvSpPr>
          <p:cNvPr id="7" name="Footer Placeholder 6">
            <a:extLst>
              <a:ext uri="{FF2B5EF4-FFF2-40B4-BE49-F238E27FC236}">
                <a16:creationId xmlns:a16="http://schemas.microsoft.com/office/drawing/2014/main" id="{F848168C-9CCE-429C-83BC-3827AA4E033E}"/>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3401835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44062" y="350039"/>
            <a:ext cx="8934977" cy="739552"/>
          </a:xfrm>
        </p:spPr>
        <p:txBody>
          <a:bodyPr>
            <a:normAutofit/>
          </a:bodyPr>
          <a:lstStyle/>
          <a:p>
            <a:pPr eaLnBrk="1" hangingPunct="1"/>
            <a:r>
              <a:rPr lang="en-GB" altLang="en-US" dirty="0"/>
              <a:t>Diphtheria – clinical presentation</a:t>
            </a:r>
          </a:p>
        </p:txBody>
      </p:sp>
      <p:sp>
        <p:nvSpPr>
          <p:cNvPr id="11267" name="Rectangle 3"/>
          <p:cNvSpPr>
            <a:spLocks noGrp="1" noChangeArrowheads="1"/>
          </p:cNvSpPr>
          <p:nvPr>
            <p:ph type="body" idx="1"/>
          </p:nvPr>
        </p:nvSpPr>
        <p:spPr>
          <a:xfrm>
            <a:off x="283335" y="1486446"/>
            <a:ext cx="6429192" cy="4768881"/>
          </a:xfrm>
        </p:spPr>
        <p:txBody>
          <a:bodyPr>
            <a:normAutofit fontScale="92500"/>
          </a:bodyPr>
          <a:lstStyle/>
          <a:p>
            <a:pPr marL="0" indent="0">
              <a:lnSpc>
                <a:spcPct val="120000"/>
              </a:lnSpc>
              <a:buNone/>
            </a:pPr>
            <a:r>
              <a:rPr lang="en-GB" altLang="en-US" sz="2200" dirty="0">
                <a:solidFill>
                  <a:srgbClr val="00AE9E"/>
                </a:solidFill>
              </a:rPr>
              <a:t>Classical respiratory diphtheria</a:t>
            </a:r>
          </a:p>
          <a:p>
            <a:pPr marL="914400" lvl="1" indent="-457200">
              <a:lnSpc>
                <a:spcPct val="120000"/>
              </a:lnSpc>
            </a:pPr>
            <a:r>
              <a:rPr lang="en-GB" dirty="0">
                <a:solidFill>
                  <a:srgbClr val="131313"/>
                </a:solidFill>
              </a:rPr>
              <a:t>inflammatory pseudomembrane on tonsils, oropharynx and pharynx</a:t>
            </a:r>
          </a:p>
          <a:p>
            <a:pPr marL="914400" lvl="1" indent="-457200">
              <a:lnSpc>
                <a:spcPct val="120000"/>
              </a:lnSpc>
            </a:pPr>
            <a:r>
              <a:rPr lang="en-GB" dirty="0">
                <a:solidFill>
                  <a:srgbClr val="131313"/>
                </a:solidFill>
              </a:rPr>
              <a:t>“bull neck”</a:t>
            </a:r>
          </a:p>
          <a:p>
            <a:pPr marL="914400" lvl="1" indent="-457200">
              <a:lnSpc>
                <a:spcPct val="120000"/>
              </a:lnSpc>
            </a:pPr>
            <a:r>
              <a:rPr lang="en-GB" dirty="0">
                <a:solidFill>
                  <a:srgbClr val="131313"/>
                </a:solidFill>
              </a:rPr>
              <a:t>sore throat, fever </a:t>
            </a:r>
          </a:p>
          <a:p>
            <a:pPr marL="914400" lvl="1" indent="-457200">
              <a:lnSpc>
                <a:spcPct val="120000"/>
              </a:lnSpc>
            </a:pPr>
            <a:r>
              <a:rPr lang="en-GB" dirty="0">
                <a:solidFill>
                  <a:srgbClr val="131313"/>
                </a:solidFill>
              </a:rPr>
              <a:t>potentially death</a:t>
            </a:r>
            <a:endParaRPr lang="en-GB" altLang="en-US" dirty="0">
              <a:solidFill>
                <a:srgbClr val="131313"/>
              </a:solidFill>
            </a:endParaRPr>
          </a:p>
          <a:p>
            <a:pPr marL="0" indent="0">
              <a:lnSpc>
                <a:spcPct val="120000"/>
              </a:lnSpc>
              <a:buNone/>
            </a:pPr>
            <a:r>
              <a:rPr lang="en-GB" altLang="en-US" sz="2200" dirty="0">
                <a:solidFill>
                  <a:srgbClr val="00AE9E"/>
                </a:solidFill>
              </a:rPr>
              <a:t>Laryngeal diphtheria</a:t>
            </a:r>
          </a:p>
          <a:p>
            <a:pPr marL="914400" lvl="1" indent="-457200">
              <a:lnSpc>
                <a:spcPct val="120000"/>
              </a:lnSpc>
            </a:pPr>
            <a:r>
              <a:rPr lang="en-GB" altLang="en-US" dirty="0">
                <a:solidFill>
                  <a:srgbClr val="131313"/>
                </a:solidFill>
              </a:rPr>
              <a:t>hoarseness – stridor</a:t>
            </a:r>
          </a:p>
          <a:p>
            <a:pPr marL="0" indent="0">
              <a:lnSpc>
                <a:spcPct val="120000"/>
              </a:lnSpc>
              <a:buNone/>
            </a:pPr>
            <a:r>
              <a:rPr lang="en-GB" altLang="en-US" sz="2200" dirty="0">
                <a:solidFill>
                  <a:srgbClr val="00AE9E"/>
                </a:solidFill>
              </a:rPr>
              <a:t>Nasal diphtheria</a:t>
            </a:r>
          </a:p>
          <a:p>
            <a:pPr lvl="1">
              <a:lnSpc>
                <a:spcPct val="120000"/>
              </a:lnSpc>
            </a:pPr>
            <a:r>
              <a:rPr lang="en-GB" altLang="en-US" dirty="0">
                <a:solidFill>
                  <a:srgbClr val="131313"/>
                </a:solidFill>
              </a:rPr>
              <a:t>mild or chronic nasal discharge – clear to bloody</a:t>
            </a:r>
          </a:p>
          <a:p>
            <a:pPr eaLnBrk="1" hangingPunct="1">
              <a:lnSpc>
                <a:spcPct val="80000"/>
              </a:lnSpc>
            </a:pPr>
            <a:endParaRPr lang="en-GB" altLang="en-US" sz="2000" dirty="0"/>
          </a:p>
        </p:txBody>
      </p:sp>
      <p:pic>
        <p:nvPicPr>
          <p:cNvPr id="2" name="Picture 1">
            <a:extLst>
              <a:ext uri="{FF2B5EF4-FFF2-40B4-BE49-F238E27FC236}">
                <a16:creationId xmlns:a16="http://schemas.microsoft.com/office/drawing/2014/main" id="{55D1E776-CEEB-42D4-9845-E6CD1E41CA82}"/>
              </a:ext>
            </a:extLst>
          </p:cNvPr>
          <p:cNvPicPr>
            <a:picLocks noChangeAspect="1"/>
          </p:cNvPicPr>
          <p:nvPr/>
        </p:nvPicPr>
        <p:blipFill>
          <a:blip r:embed="rId3"/>
          <a:stretch>
            <a:fillRect/>
          </a:stretch>
        </p:blipFill>
        <p:spPr>
          <a:xfrm>
            <a:off x="6888088" y="991673"/>
            <a:ext cx="3057459" cy="2733919"/>
          </a:xfrm>
          <a:prstGeom prst="rect">
            <a:avLst/>
          </a:prstGeom>
        </p:spPr>
      </p:pic>
      <p:pic>
        <p:nvPicPr>
          <p:cNvPr id="3" name="Picture 2">
            <a:extLst>
              <a:ext uri="{FF2B5EF4-FFF2-40B4-BE49-F238E27FC236}">
                <a16:creationId xmlns:a16="http://schemas.microsoft.com/office/drawing/2014/main" id="{48E96BE2-D8B0-438A-A578-1865745255CA}"/>
              </a:ext>
            </a:extLst>
          </p:cNvPr>
          <p:cNvPicPr>
            <a:picLocks noChangeAspect="1"/>
          </p:cNvPicPr>
          <p:nvPr/>
        </p:nvPicPr>
        <p:blipFill>
          <a:blip r:embed="rId4"/>
          <a:stretch>
            <a:fillRect/>
          </a:stretch>
        </p:blipFill>
        <p:spPr>
          <a:xfrm>
            <a:off x="6932073" y="3939562"/>
            <a:ext cx="3034229" cy="2918438"/>
          </a:xfrm>
          <a:prstGeom prst="rect">
            <a:avLst/>
          </a:prstGeom>
        </p:spPr>
      </p:pic>
      <p:sp>
        <p:nvSpPr>
          <p:cNvPr id="6" name="Slide Number Placeholder 5">
            <a:extLst>
              <a:ext uri="{FF2B5EF4-FFF2-40B4-BE49-F238E27FC236}">
                <a16:creationId xmlns:a16="http://schemas.microsoft.com/office/drawing/2014/main" id="{A864EB50-9D9E-4F42-8F9E-E95B84A569DB}"/>
              </a:ext>
            </a:extLst>
          </p:cNvPr>
          <p:cNvSpPr>
            <a:spLocks noGrp="1"/>
          </p:cNvSpPr>
          <p:nvPr>
            <p:ph type="sldNum" sz="quarter" idx="11"/>
          </p:nvPr>
        </p:nvSpPr>
        <p:spPr/>
        <p:txBody>
          <a:bodyPr/>
          <a:lstStyle/>
          <a:p>
            <a:fld id="{344369E4-5DE7-46E5-874E-4FD437973785}" type="slidenum">
              <a:rPr lang="en-GB" smtClean="0"/>
              <a:pPr/>
              <a:t>7</a:t>
            </a:fld>
            <a:endParaRPr lang="en-GB" sz="1400" dirty="0"/>
          </a:p>
        </p:txBody>
      </p:sp>
      <p:sp>
        <p:nvSpPr>
          <p:cNvPr id="7" name="Footer Placeholder 6">
            <a:extLst>
              <a:ext uri="{FF2B5EF4-FFF2-40B4-BE49-F238E27FC236}">
                <a16:creationId xmlns:a16="http://schemas.microsoft.com/office/drawing/2014/main" id="{33CB6926-311C-4F1E-AC9F-2D274C6955F6}"/>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2754460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12616" y="377924"/>
            <a:ext cx="8543900" cy="728764"/>
          </a:xfrm>
        </p:spPr>
        <p:txBody>
          <a:bodyPr>
            <a:normAutofit/>
          </a:bodyPr>
          <a:lstStyle/>
          <a:p>
            <a:pPr eaLnBrk="1" hangingPunct="1"/>
            <a:r>
              <a:rPr lang="en-GB" altLang="en-US" dirty="0"/>
              <a:t>Diphtheria – clinical presentation</a:t>
            </a:r>
          </a:p>
        </p:txBody>
      </p:sp>
      <p:sp>
        <p:nvSpPr>
          <p:cNvPr id="11267" name="Rectangle 3"/>
          <p:cNvSpPr>
            <a:spLocks noGrp="1" noChangeArrowheads="1"/>
          </p:cNvSpPr>
          <p:nvPr>
            <p:ph type="body" idx="1"/>
          </p:nvPr>
        </p:nvSpPr>
        <p:spPr>
          <a:xfrm>
            <a:off x="274857" y="1614696"/>
            <a:ext cx="7396855" cy="4152258"/>
          </a:xfrm>
        </p:spPr>
        <p:txBody>
          <a:bodyPr>
            <a:noAutofit/>
          </a:bodyPr>
          <a:lstStyle/>
          <a:p>
            <a:pPr marL="0" indent="0" eaLnBrk="1" hangingPunct="1">
              <a:lnSpc>
                <a:spcPct val="110000"/>
              </a:lnSpc>
              <a:buNone/>
            </a:pPr>
            <a:r>
              <a:rPr lang="en-GB" altLang="en-US" sz="2800" dirty="0">
                <a:solidFill>
                  <a:srgbClr val="00AE9E"/>
                </a:solidFill>
              </a:rPr>
              <a:t>Cutaneous diphtheria</a:t>
            </a:r>
            <a:endParaRPr lang="en-GB" altLang="en-US" sz="2800" dirty="0">
              <a:solidFill>
                <a:schemeClr val="accent1">
                  <a:lumMod val="60000"/>
                  <a:lumOff val="40000"/>
                </a:schemeClr>
              </a:solidFill>
            </a:endParaRPr>
          </a:p>
          <a:p>
            <a:pPr>
              <a:lnSpc>
                <a:spcPct val="110000"/>
              </a:lnSpc>
            </a:pPr>
            <a:r>
              <a:rPr lang="en-GB" altLang="en-US" sz="2600" dirty="0"/>
              <a:t>usually on exposed limbs</a:t>
            </a:r>
          </a:p>
          <a:p>
            <a:pPr>
              <a:lnSpc>
                <a:spcPct val="110000"/>
              </a:lnSpc>
            </a:pPr>
            <a:r>
              <a:rPr lang="en-GB" altLang="en-US" sz="2600" dirty="0"/>
              <a:t>lesions start as vesicles  -  form small, clearly demarcated, sometimes multiple, </a:t>
            </a:r>
          </a:p>
          <a:p>
            <a:pPr lvl="1">
              <a:lnSpc>
                <a:spcPct val="110000"/>
              </a:lnSpc>
            </a:pPr>
            <a:r>
              <a:rPr lang="en-GB" altLang="en-US" sz="2600" dirty="0"/>
              <a:t>note: ulcers may be difficult to distinguish from impetigo</a:t>
            </a:r>
          </a:p>
          <a:p>
            <a:pPr>
              <a:lnSpc>
                <a:spcPct val="110000"/>
              </a:lnSpc>
            </a:pPr>
            <a:r>
              <a:rPr lang="en-GB" altLang="en-US" sz="2600" dirty="0">
                <a:solidFill>
                  <a:srgbClr val="131313"/>
                </a:solidFill>
              </a:rPr>
              <a:t>lesions usually covered with an eschar, a hard slightly raised bluish-grey membrane</a:t>
            </a:r>
          </a:p>
        </p:txBody>
      </p:sp>
      <p:pic>
        <p:nvPicPr>
          <p:cNvPr id="2" name="Picture 1">
            <a:extLst>
              <a:ext uri="{FF2B5EF4-FFF2-40B4-BE49-F238E27FC236}">
                <a16:creationId xmlns:a16="http://schemas.microsoft.com/office/drawing/2014/main" id="{F1E71259-4A06-43A5-8A56-54DF2B7A3D3A}"/>
              </a:ext>
            </a:extLst>
          </p:cNvPr>
          <p:cNvPicPr>
            <a:picLocks noChangeAspect="1"/>
          </p:cNvPicPr>
          <p:nvPr/>
        </p:nvPicPr>
        <p:blipFill>
          <a:blip r:embed="rId3"/>
          <a:stretch>
            <a:fillRect/>
          </a:stretch>
        </p:blipFill>
        <p:spPr>
          <a:xfrm>
            <a:off x="7763851" y="1471906"/>
            <a:ext cx="2880320" cy="2260569"/>
          </a:xfrm>
          <a:prstGeom prst="rect">
            <a:avLst/>
          </a:prstGeom>
        </p:spPr>
      </p:pic>
      <p:pic>
        <p:nvPicPr>
          <p:cNvPr id="3" name="Picture 2">
            <a:extLst>
              <a:ext uri="{FF2B5EF4-FFF2-40B4-BE49-F238E27FC236}">
                <a16:creationId xmlns:a16="http://schemas.microsoft.com/office/drawing/2014/main" id="{3C6BCAB5-2BB1-4499-AFEE-364DF556DD23}"/>
              </a:ext>
            </a:extLst>
          </p:cNvPr>
          <p:cNvPicPr>
            <a:picLocks noChangeAspect="1"/>
          </p:cNvPicPr>
          <p:nvPr/>
        </p:nvPicPr>
        <p:blipFill>
          <a:blip r:embed="rId4"/>
          <a:stretch>
            <a:fillRect/>
          </a:stretch>
        </p:blipFill>
        <p:spPr>
          <a:xfrm>
            <a:off x="7892641" y="3940022"/>
            <a:ext cx="2940073" cy="2088866"/>
          </a:xfrm>
          <a:prstGeom prst="rect">
            <a:avLst/>
          </a:prstGeom>
        </p:spPr>
      </p:pic>
      <p:sp>
        <p:nvSpPr>
          <p:cNvPr id="6" name="Slide Number Placeholder 5">
            <a:extLst>
              <a:ext uri="{FF2B5EF4-FFF2-40B4-BE49-F238E27FC236}">
                <a16:creationId xmlns:a16="http://schemas.microsoft.com/office/drawing/2014/main" id="{F162C5DB-478E-4B9E-BE9A-B5CA01170592}"/>
              </a:ext>
            </a:extLst>
          </p:cNvPr>
          <p:cNvSpPr>
            <a:spLocks noGrp="1"/>
          </p:cNvSpPr>
          <p:nvPr>
            <p:ph type="sldNum" sz="quarter" idx="11"/>
          </p:nvPr>
        </p:nvSpPr>
        <p:spPr/>
        <p:txBody>
          <a:bodyPr/>
          <a:lstStyle/>
          <a:p>
            <a:fld id="{344369E4-5DE7-46E5-874E-4FD437973785}" type="slidenum">
              <a:rPr lang="en-GB" smtClean="0"/>
              <a:pPr/>
              <a:t>8</a:t>
            </a:fld>
            <a:endParaRPr lang="en-GB" sz="1400" dirty="0"/>
          </a:p>
        </p:txBody>
      </p:sp>
      <p:sp>
        <p:nvSpPr>
          <p:cNvPr id="7" name="Footer Placeholder 6">
            <a:extLst>
              <a:ext uri="{FF2B5EF4-FFF2-40B4-BE49-F238E27FC236}">
                <a16:creationId xmlns:a16="http://schemas.microsoft.com/office/drawing/2014/main" id="{451D2DCE-7422-40AE-AFFE-2B712CBC682C}"/>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1944467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25045" y="403567"/>
            <a:ext cx="6813510" cy="656306"/>
          </a:xfrm>
        </p:spPr>
        <p:txBody>
          <a:bodyPr>
            <a:noAutofit/>
          </a:bodyPr>
          <a:lstStyle/>
          <a:p>
            <a:pPr eaLnBrk="1" hangingPunct="1"/>
            <a:r>
              <a:rPr lang="en-GB" altLang="en-US" sz="3600" dirty="0"/>
              <a:t>Diphtheria: toxin complications</a:t>
            </a:r>
            <a:br>
              <a:rPr lang="en-GB" altLang="en-US" sz="3200" dirty="0"/>
            </a:br>
            <a:endParaRPr lang="en-GB" altLang="en-US" sz="3200" dirty="0"/>
          </a:p>
        </p:txBody>
      </p:sp>
      <p:sp>
        <p:nvSpPr>
          <p:cNvPr id="25603" name="Rectangle 3"/>
          <p:cNvSpPr>
            <a:spLocks noGrp="1" noChangeArrowheads="1"/>
          </p:cNvSpPr>
          <p:nvPr>
            <p:ph type="body" idx="1"/>
          </p:nvPr>
        </p:nvSpPr>
        <p:spPr>
          <a:xfrm>
            <a:off x="347557" y="1465119"/>
            <a:ext cx="10635633" cy="4999706"/>
          </a:xfrm>
        </p:spPr>
        <p:txBody>
          <a:bodyPr>
            <a:normAutofit fontScale="92500" lnSpcReduction="20000"/>
          </a:bodyPr>
          <a:lstStyle/>
          <a:p>
            <a:pPr eaLnBrk="1" hangingPunct="1">
              <a:lnSpc>
                <a:spcPct val="110000"/>
              </a:lnSpc>
              <a:spcBef>
                <a:spcPts val="0"/>
              </a:spcBef>
              <a:spcAft>
                <a:spcPts val="1200"/>
              </a:spcAft>
              <a:buFontTx/>
              <a:buNone/>
            </a:pPr>
            <a:r>
              <a:rPr lang="en-GB" altLang="en-US" b="1" dirty="0"/>
              <a:t>More likely after respiratory diphtheria</a:t>
            </a:r>
            <a:endParaRPr lang="en-GB" altLang="en-US" dirty="0"/>
          </a:p>
          <a:p>
            <a:pPr marL="0" indent="0" eaLnBrk="1" hangingPunct="1">
              <a:lnSpc>
                <a:spcPct val="80000"/>
              </a:lnSpc>
              <a:buNone/>
            </a:pPr>
            <a:r>
              <a:rPr lang="en-GB" altLang="en-US" sz="2600" dirty="0"/>
              <a:t>Cardiac 		</a:t>
            </a:r>
            <a:r>
              <a:rPr lang="it-IT" sz="2000" b="0" i="0" dirty="0">
                <a:solidFill>
                  <a:srgbClr val="000000"/>
                </a:solidFill>
                <a:effectLst/>
                <a:latin typeface="source-serif-pro"/>
              </a:rPr>
              <a:t>–</a:t>
            </a:r>
            <a:r>
              <a:rPr lang="en-GB" altLang="en-US" sz="2600" dirty="0"/>
              <a:t>	myocarditis</a:t>
            </a:r>
          </a:p>
          <a:p>
            <a:pPr marL="0" indent="0" eaLnBrk="1" hangingPunct="1">
              <a:lnSpc>
                <a:spcPct val="80000"/>
              </a:lnSpc>
              <a:buNone/>
            </a:pPr>
            <a:endParaRPr lang="en-GB" altLang="en-US" sz="1100" dirty="0"/>
          </a:p>
          <a:p>
            <a:pPr marL="0" indent="0" eaLnBrk="1" hangingPunct="1">
              <a:lnSpc>
                <a:spcPct val="100000"/>
              </a:lnSpc>
              <a:spcAft>
                <a:spcPts val="600"/>
              </a:spcAft>
              <a:buNone/>
            </a:pPr>
            <a:r>
              <a:rPr lang="en-GB" altLang="en-US" sz="2600" dirty="0"/>
              <a:t>Neurological		</a:t>
            </a:r>
            <a:r>
              <a:rPr lang="it-IT" sz="2000" b="0" i="0" dirty="0">
                <a:solidFill>
                  <a:srgbClr val="000000"/>
                </a:solidFill>
                <a:effectLst/>
                <a:latin typeface="source-serif-pro"/>
              </a:rPr>
              <a:t>–</a:t>
            </a:r>
            <a:r>
              <a:rPr lang="en-GB" altLang="en-US" sz="2600" dirty="0">
                <a:solidFill>
                  <a:srgbClr val="00B050"/>
                </a:solidFill>
              </a:rPr>
              <a:t> 	</a:t>
            </a:r>
            <a:r>
              <a:rPr lang="en-GB" altLang="en-US" sz="2600" dirty="0"/>
              <a:t>polyneuropathies (may mimic Guillain-Barre)</a:t>
            </a:r>
          </a:p>
          <a:p>
            <a:pPr lvl="8">
              <a:lnSpc>
                <a:spcPct val="100000"/>
              </a:lnSpc>
            </a:pPr>
            <a:r>
              <a:rPr lang="en-GB" altLang="en-US" sz="2600" dirty="0"/>
              <a:t>palatal palsy </a:t>
            </a:r>
          </a:p>
          <a:p>
            <a:pPr lvl="8">
              <a:lnSpc>
                <a:spcPct val="100000"/>
              </a:lnSpc>
            </a:pPr>
            <a:r>
              <a:rPr lang="en-GB" altLang="en-US" sz="2600" dirty="0"/>
              <a:t>ocular muscle palsies</a:t>
            </a:r>
          </a:p>
          <a:p>
            <a:pPr lvl="8">
              <a:lnSpc>
                <a:spcPct val="100000"/>
              </a:lnSpc>
            </a:pPr>
            <a:r>
              <a:rPr lang="en-GB" altLang="en-US" sz="2600" dirty="0"/>
              <a:t>limb weakness </a:t>
            </a:r>
          </a:p>
          <a:p>
            <a:pPr lvl="8">
              <a:lnSpc>
                <a:spcPct val="100000"/>
              </a:lnSpc>
            </a:pPr>
            <a:r>
              <a:rPr lang="en-GB" altLang="en-US" sz="2600" dirty="0"/>
              <a:t>diaphragmatic palsy</a:t>
            </a:r>
          </a:p>
          <a:p>
            <a:pPr eaLnBrk="1" hangingPunct="1">
              <a:lnSpc>
                <a:spcPct val="100000"/>
              </a:lnSpc>
              <a:buFontTx/>
              <a:buNone/>
            </a:pPr>
            <a:endParaRPr lang="en-GB" altLang="en-US" sz="900" dirty="0">
              <a:solidFill>
                <a:srgbClr val="FF0000"/>
              </a:solidFill>
            </a:endParaRPr>
          </a:p>
          <a:p>
            <a:pPr marL="0" indent="0">
              <a:lnSpc>
                <a:spcPct val="100000"/>
              </a:lnSpc>
              <a:buNone/>
            </a:pPr>
            <a:r>
              <a:rPr lang="en-GB" altLang="en-US" sz="2600" dirty="0"/>
              <a:t>Respiratory		</a:t>
            </a:r>
            <a:r>
              <a:rPr lang="it-IT" sz="2000" b="0" i="0" dirty="0">
                <a:solidFill>
                  <a:srgbClr val="000000"/>
                </a:solidFill>
                <a:effectLst/>
                <a:latin typeface="source-serif-pro"/>
              </a:rPr>
              <a:t>–</a:t>
            </a:r>
            <a:r>
              <a:rPr lang="en-GB" altLang="en-US" sz="2600" dirty="0"/>
              <a:t>	airway obstruction </a:t>
            </a:r>
          </a:p>
          <a:p>
            <a:pPr marL="0" indent="0" eaLnBrk="1" hangingPunct="1">
              <a:lnSpc>
                <a:spcPct val="80000"/>
              </a:lnSpc>
              <a:buNone/>
            </a:pPr>
            <a:endParaRPr lang="en-GB" altLang="en-US" sz="1100" dirty="0"/>
          </a:p>
          <a:p>
            <a:pPr marL="0" indent="0" eaLnBrk="1" hangingPunct="1">
              <a:lnSpc>
                <a:spcPct val="110000"/>
              </a:lnSpc>
              <a:buNone/>
            </a:pPr>
            <a:r>
              <a:rPr lang="en-GB" altLang="en-US" dirty="0">
                <a:solidFill>
                  <a:srgbClr val="FF0000"/>
                </a:solidFill>
              </a:rPr>
              <a:t>Immunisation protects against toxic manifestations but not necessarily against acquisition of infection.</a:t>
            </a:r>
          </a:p>
        </p:txBody>
      </p:sp>
      <p:sp>
        <p:nvSpPr>
          <p:cNvPr id="4" name="Slide Number Placeholder 3">
            <a:extLst>
              <a:ext uri="{FF2B5EF4-FFF2-40B4-BE49-F238E27FC236}">
                <a16:creationId xmlns:a16="http://schemas.microsoft.com/office/drawing/2014/main" id="{721C8E99-FD63-4F19-B19D-DDF7A04DC55C}"/>
              </a:ext>
            </a:extLst>
          </p:cNvPr>
          <p:cNvSpPr>
            <a:spLocks noGrp="1"/>
          </p:cNvSpPr>
          <p:nvPr>
            <p:ph type="sldNum" sz="quarter" idx="11"/>
          </p:nvPr>
        </p:nvSpPr>
        <p:spPr/>
        <p:txBody>
          <a:bodyPr/>
          <a:lstStyle/>
          <a:p>
            <a:fld id="{344369E4-5DE7-46E5-874E-4FD437973785}" type="slidenum">
              <a:rPr lang="en-GB" smtClean="0"/>
              <a:pPr/>
              <a:t>9</a:t>
            </a:fld>
            <a:endParaRPr lang="en-GB" sz="1400" dirty="0"/>
          </a:p>
        </p:txBody>
      </p:sp>
      <p:sp>
        <p:nvSpPr>
          <p:cNvPr id="5" name="Footer Placeholder 4">
            <a:extLst>
              <a:ext uri="{FF2B5EF4-FFF2-40B4-BE49-F238E27FC236}">
                <a16:creationId xmlns:a16="http://schemas.microsoft.com/office/drawing/2014/main" id="{B733EEFD-15B1-4904-8001-6E8076727B05}"/>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9048819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KHSA Presentation template 16-9.potx" id="{FCCDE917-761C-8D46-810E-9C486E1425E5}" vid="{0BBDD5EF-1167-7B45-8C70-F265FAF40350}"/>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KHSA Presentation template two 16-9.potx" id="{0EF822D2-BAA9-AE49-B727-7631E46170C4}" vid="{FD5BAFF5-2003-954E-96FA-137553C3A04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ukhsa-presentation-template-1</Template>
  <TotalTime>6988</TotalTime>
  <Words>6621</Words>
  <Application>Microsoft Office PowerPoint</Application>
  <PresentationFormat>Widescreen</PresentationFormat>
  <Paragraphs>754</Paragraphs>
  <Slides>50</Slides>
  <Notes>23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50</vt:i4>
      </vt:variant>
    </vt:vector>
  </HeadingPairs>
  <TitlesOfParts>
    <vt:vector size="58" baseType="lpstr">
      <vt:lpstr>Arial</vt:lpstr>
      <vt:lpstr>Calibri</vt:lpstr>
      <vt:lpstr>GDS Transport</vt:lpstr>
      <vt:lpstr>source-serif-pro</vt:lpstr>
      <vt:lpstr>Times New Roman</vt:lpstr>
      <vt:lpstr>Wingdings</vt:lpstr>
      <vt:lpstr>Office Theme</vt:lpstr>
      <vt:lpstr>1_Office Theme</vt:lpstr>
      <vt:lpstr>Diphtheria  Recent epidemiology, investigation and management  November 2023</vt:lpstr>
      <vt:lpstr>Content</vt:lpstr>
      <vt:lpstr>Diphtheria – executive summary</vt:lpstr>
      <vt:lpstr>National guidance updates</vt:lpstr>
      <vt:lpstr>Key changes to guidance</vt:lpstr>
      <vt:lpstr>Background</vt:lpstr>
      <vt:lpstr>Diphtheria – clinical presentation</vt:lpstr>
      <vt:lpstr>Diphtheria – clinical presentation</vt:lpstr>
      <vt:lpstr>Diphtheria: toxin complications </vt:lpstr>
      <vt:lpstr>Diphtheria transmission</vt:lpstr>
      <vt:lpstr>Laboratory investigation</vt:lpstr>
      <vt:lpstr>Diphtheria: laboratory investigations PCR  </vt:lpstr>
      <vt:lpstr>Diphtheria: laboratory investigation PCR </vt:lpstr>
      <vt:lpstr>Diphtheria: laboratory investigation Elek test </vt:lpstr>
      <vt:lpstr>Modified Elek Test</vt:lpstr>
      <vt:lpstr>Non-toxigenic toxin-gene bearing bacteria (NTTB)</vt:lpstr>
      <vt:lpstr>Diphtheria laboratory service</vt:lpstr>
      <vt:lpstr>Diphtheria laboratory service</vt:lpstr>
      <vt:lpstr>Diphtheria Reference Laboratory service – contacts</vt:lpstr>
      <vt:lpstr>Epidemiology</vt:lpstr>
      <vt:lpstr>Epidemiology, 2000 to 2023</vt:lpstr>
      <vt:lpstr>All isolates tested at PHE/UKHSA from England, 2012 to 2022 *includes isolates from animals</vt:lpstr>
      <vt:lpstr>Diphtheria cases by clinical presentation,  England, 2000 to 2022</vt:lpstr>
      <vt:lpstr>Number of cases of toxigenic C. ulcerans and toxigenic C. diphtheriae in humans and animals, England, 2012 to 2022 </vt:lpstr>
      <vt:lpstr>Number of toxigenic C. ulcerans human index and toxigenic C. diphtheriae cases, England, 2012 to 2022  </vt:lpstr>
      <vt:lpstr>Summary of human cases with toxigenic C. ulcerans </vt:lpstr>
      <vt:lpstr>Summary of animal cases with toxigenic C. ulcerans 2014 to 2021</vt:lpstr>
      <vt:lpstr>Outbreak of C. diphtheriae among asylum seekers, 2022</vt:lpstr>
      <vt:lpstr>Management of suspected case of diphtheria </vt:lpstr>
      <vt:lpstr>Management of cases</vt:lpstr>
      <vt:lpstr>Management of cases </vt:lpstr>
      <vt:lpstr>Management of cases</vt:lpstr>
      <vt:lpstr>Diphtheria anti-toxin (DAT)</vt:lpstr>
      <vt:lpstr>Management of close contacts – who?</vt:lpstr>
      <vt:lpstr>Management of close contacts – actions</vt:lpstr>
      <vt:lpstr>Management of contacts of C. ulcerans</vt:lpstr>
      <vt:lpstr>Challenges in zoonotic investigations</vt:lpstr>
      <vt:lpstr>Case study</vt:lpstr>
      <vt:lpstr>Case definition and initial actions</vt:lpstr>
      <vt:lpstr>Next steps</vt:lpstr>
      <vt:lpstr>Guidance</vt:lpstr>
      <vt:lpstr>Bronchoscopy</vt:lpstr>
      <vt:lpstr>Additional history</vt:lpstr>
      <vt:lpstr>Laboratory results</vt:lpstr>
      <vt:lpstr>Management of close contacts</vt:lpstr>
      <vt:lpstr>Consider source of infection</vt:lpstr>
      <vt:lpstr>Vaccination</vt:lpstr>
      <vt:lpstr>Recommended immunisations according to age and status for cases of confirmed or probable diphtheria</vt:lpstr>
      <vt:lpstr>UK immunisation schedule (diphtheria)</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Diphtheria: recent epidemiology, investigation and management</dc:title>
  <dc:creator>UKHSA</dc:creator>
  <cp:lastModifiedBy>Sonia Ribeiro</cp:lastModifiedBy>
  <cp:revision>223</cp:revision>
  <cp:lastPrinted>2021-08-09T14:01:33Z</cp:lastPrinted>
  <dcterms:created xsi:type="dcterms:W3CDTF">2021-11-17T10:09:34Z</dcterms:created>
  <dcterms:modified xsi:type="dcterms:W3CDTF">2023-11-09T15:07:47Z</dcterms:modified>
</cp:coreProperties>
</file>