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52" r:id="rId3"/>
    <p:sldMasterId id="2147484662" r:id="rId4"/>
  </p:sldMasterIdLst>
  <p:notesMasterIdLst>
    <p:notesMasterId r:id="rId44"/>
  </p:notesMasterIdLst>
  <p:handoutMasterIdLst>
    <p:handoutMasterId r:id="rId45"/>
  </p:handoutMasterIdLst>
  <p:sldIdLst>
    <p:sldId id="441" r:id="rId5"/>
    <p:sldId id="513" r:id="rId6"/>
    <p:sldId id="498" r:id="rId7"/>
    <p:sldId id="499" r:id="rId8"/>
    <p:sldId id="521" r:id="rId9"/>
    <p:sldId id="262" r:id="rId10"/>
    <p:sldId id="491" r:id="rId11"/>
    <p:sldId id="266" r:id="rId12"/>
    <p:sldId id="490" r:id="rId13"/>
    <p:sldId id="523" r:id="rId14"/>
    <p:sldId id="500" r:id="rId15"/>
    <p:sldId id="471" r:id="rId16"/>
    <p:sldId id="508" r:id="rId17"/>
    <p:sldId id="506" r:id="rId18"/>
    <p:sldId id="328" r:id="rId19"/>
    <p:sldId id="486" r:id="rId20"/>
    <p:sldId id="487" r:id="rId21"/>
    <p:sldId id="443" r:id="rId22"/>
    <p:sldId id="447" r:id="rId23"/>
    <p:sldId id="492" r:id="rId24"/>
    <p:sldId id="517" r:id="rId25"/>
    <p:sldId id="518" r:id="rId26"/>
    <p:sldId id="502" r:id="rId27"/>
    <p:sldId id="448" r:id="rId28"/>
    <p:sldId id="452" r:id="rId29"/>
    <p:sldId id="493" r:id="rId30"/>
    <p:sldId id="454" r:id="rId31"/>
    <p:sldId id="444" r:id="rId32"/>
    <p:sldId id="445" r:id="rId33"/>
    <p:sldId id="456" r:id="rId34"/>
    <p:sldId id="465" r:id="rId35"/>
    <p:sldId id="519" r:id="rId36"/>
    <p:sldId id="477" r:id="rId37"/>
    <p:sldId id="495" r:id="rId38"/>
    <p:sldId id="520" r:id="rId39"/>
    <p:sldId id="481" r:id="rId40"/>
    <p:sldId id="482" r:id="rId41"/>
    <p:sldId id="522" r:id="rId42"/>
    <p:sldId id="497" r:id="rId43"/>
  </p:sldIdLst>
  <p:sldSz cx="9144000" cy="6858000" type="screen4x3"/>
  <p:notesSz cx="6808788" cy="9940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.N Allen" initials="RA" lastIdx="1" clrIdx="0">
    <p:extLst>
      <p:ext uri="{19B8F6BF-5375-455C-9EA6-DF929625EA0E}">
        <p15:presenceInfo xmlns:p15="http://schemas.microsoft.com/office/powerpoint/2012/main" userId="S::Richard.N.Allen@phe.gov.uk::970fee9d-7a8a-489a-b1a4-c96635bc01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98002E"/>
    <a:srgbClr val="009966"/>
    <a:srgbClr val="9C002A"/>
    <a:srgbClr val="00AE9E"/>
    <a:srgbClr val="FFFFFF"/>
    <a:srgbClr val="B3850D"/>
    <a:srgbClr val="A54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86472" autoAdjust="0"/>
  </p:normalViewPr>
  <p:slideViewPr>
    <p:cSldViewPr>
      <p:cViewPr varScale="1">
        <p:scale>
          <a:sx n="85" d="100"/>
          <a:sy n="85" d="100"/>
        </p:scale>
        <p:origin x="124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54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2E33E0-D9F8-4A9D-A162-8AADDCF865A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104F014-0428-4C01-9822-C257D56CA3C7}">
      <dgm:prSet phldrT="[Text]"/>
      <dgm:spPr/>
      <dgm:t>
        <a:bodyPr/>
        <a:lstStyle/>
        <a:p>
          <a:r>
            <a:rPr lang="en-GB" dirty="0"/>
            <a:t>TB exposure</a:t>
          </a:r>
        </a:p>
      </dgm:t>
    </dgm:pt>
    <dgm:pt modelId="{81CB28AE-3ED3-417F-AACB-5D631A0E4F8F}" type="parTrans" cxnId="{0EDFAB1C-0792-4EE5-809A-A7E1C67DDC48}">
      <dgm:prSet/>
      <dgm:spPr/>
      <dgm:t>
        <a:bodyPr/>
        <a:lstStyle/>
        <a:p>
          <a:endParaRPr lang="en-GB"/>
        </a:p>
      </dgm:t>
    </dgm:pt>
    <dgm:pt modelId="{A8AAB0B7-46BE-4AFF-A8A5-D753509FD601}" type="sibTrans" cxnId="{0EDFAB1C-0792-4EE5-809A-A7E1C67DDC48}">
      <dgm:prSet/>
      <dgm:spPr>
        <a:solidFill>
          <a:schemeClr val="accent5"/>
        </a:solidFill>
      </dgm:spPr>
      <dgm:t>
        <a:bodyPr/>
        <a:lstStyle/>
        <a:p>
          <a:endParaRPr lang="en-GB"/>
        </a:p>
      </dgm:t>
    </dgm:pt>
    <dgm:pt modelId="{85F70C4E-736F-49A8-8817-A76838ABFBC7}">
      <dgm:prSet phldrT="[Text]"/>
      <dgm:spPr/>
      <dgm:t>
        <a:bodyPr/>
        <a:lstStyle/>
        <a:p>
          <a:r>
            <a:rPr lang="en-GB" dirty="0"/>
            <a:t>TB infection*</a:t>
          </a:r>
        </a:p>
      </dgm:t>
    </dgm:pt>
    <dgm:pt modelId="{50FA2C1D-C856-4BB9-AC7A-6CC92A8F7AB6}" type="parTrans" cxnId="{07D816D4-0941-44B6-95FC-54EECF71E139}">
      <dgm:prSet/>
      <dgm:spPr/>
      <dgm:t>
        <a:bodyPr/>
        <a:lstStyle/>
        <a:p>
          <a:endParaRPr lang="en-GB"/>
        </a:p>
      </dgm:t>
    </dgm:pt>
    <dgm:pt modelId="{1F70F763-7EEE-4B55-B0AE-24F21B3E1D19}" type="sibTrans" cxnId="{07D816D4-0941-44B6-95FC-54EECF71E139}">
      <dgm:prSet/>
      <dgm:spPr>
        <a:solidFill>
          <a:schemeClr val="accent5"/>
        </a:solidFill>
      </dgm:spPr>
      <dgm:t>
        <a:bodyPr/>
        <a:lstStyle/>
        <a:p>
          <a:endParaRPr lang="en-GB"/>
        </a:p>
      </dgm:t>
    </dgm:pt>
    <dgm:pt modelId="{B3292D2D-E8B5-4368-9B18-6180FE563A87}">
      <dgm:prSet phldrT="[Text]"/>
      <dgm:spPr/>
      <dgm:t>
        <a:bodyPr/>
        <a:lstStyle/>
        <a:p>
          <a:r>
            <a:rPr lang="en-GB" dirty="0"/>
            <a:t>Latent TB infection**</a:t>
          </a:r>
        </a:p>
      </dgm:t>
    </dgm:pt>
    <dgm:pt modelId="{2D4FEB1C-A2FC-41DB-9721-05FA9B1710AE}" type="parTrans" cxnId="{58E8654C-4175-4422-8867-FA0C8F7B135A}">
      <dgm:prSet/>
      <dgm:spPr/>
      <dgm:t>
        <a:bodyPr/>
        <a:lstStyle/>
        <a:p>
          <a:endParaRPr lang="en-GB"/>
        </a:p>
      </dgm:t>
    </dgm:pt>
    <dgm:pt modelId="{294AC8F3-73A2-433A-80D5-58F6B32106FF}" type="sibTrans" cxnId="{58E8654C-4175-4422-8867-FA0C8F7B135A}">
      <dgm:prSet/>
      <dgm:spPr>
        <a:pattFill prst="ltUpDiag">
          <a:fgClr>
            <a:schemeClr val="accent5"/>
          </a:fgClr>
          <a:bgClr>
            <a:schemeClr val="bg1"/>
          </a:bgClr>
        </a:pattFill>
      </dgm:spPr>
      <dgm:t>
        <a:bodyPr/>
        <a:lstStyle/>
        <a:p>
          <a:endParaRPr lang="en-GB"/>
        </a:p>
      </dgm:t>
    </dgm:pt>
    <dgm:pt modelId="{D7A5D462-7261-49C2-B15F-91B6BA7DEA4F}">
      <dgm:prSet phldrT="[Text]"/>
      <dgm:spPr/>
      <dgm:t>
        <a:bodyPr/>
        <a:lstStyle/>
        <a:p>
          <a:r>
            <a:rPr lang="en-GB" dirty="0"/>
            <a:t>Active TB disease</a:t>
          </a:r>
        </a:p>
      </dgm:t>
    </dgm:pt>
    <dgm:pt modelId="{F33C464D-03AC-40E7-BA44-5EFF5D70DDAD}" type="parTrans" cxnId="{20BE6772-B8DB-49C8-9F87-0A19F44DAC40}">
      <dgm:prSet/>
      <dgm:spPr/>
      <dgm:t>
        <a:bodyPr/>
        <a:lstStyle/>
        <a:p>
          <a:endParaRPr lang="en-GB"/>
        </a:p>
      </dgm:t>
    </dgm:pt>
    <dgm:pt modelId="{72522ED2-39E0-4D76-9AA9-C58F7B513C61}" type="sibTrans" cxnId="{20BE6772-B8DB-49C8-9F87-0A19F44DAC40}">
      <dgm:prSet/>
      <dgm:spPr>
        <a:solidFill>
          <a:schemeClr val="accent5"/>
        </a:solidFill>
        <a:ln w="3175">
          <a:noFill/>
        </a:ln>
      </dgm:spPr>
      <dgm:t>
        <a:bodyPr/>
        <a:lstStyle/>
        <a:p>
          <a:endParaRPr lang="en-GB"/>
        </a:p>
      </dgm:t>
    </dgm:pt>
    <dgm:pt modelId="{2903BA2E-C263-4BEB-A466-E6CB93FB9E56}" type="pres">
      <dgm:prSet presAssocID="{5E2E33E0-D9F8-4A9D-A162-8AADDCF865A8}" presName="cycle" presStyleCnt="0">
        <dgm:presLayoutVars>
          <dgm:dir/>
          <dgm:resizeHandles val="exact"/>
        </dgm:presLayoutVars>
      </dgm:prSet>
      <dgm:spPr/>
    </dgm:pt>
    <dgm:pt modelId="{49E51DCD-EC69-4360-8E17-7BB32DD822EE}" type="pres">
      <dgm:prSet presAssocID="{5104F014-0428-4C01-9822-C257D56CA3C7}" presName="dummy" presStyleCnt="0"/>
      <dgm:spPr/>
    </dgm:pt>
    <dgm:pt modelId="{54E2980F-90CA-4D56-82DB-7D7728A58443}" type="pres">
      <dgm:prSet presAssocID="{5104F014-0428-4C01-9822-C257D56CA3C7}" presName="node" presStyleLbl="revTx" presStyleIdx="0" presStyleCnt="4">
        <dgm:presLayoutVars>
          <dgm:bulletEnabled val="1"/>
        </dgm:presLayoutVars>
      </dgm:prSet>
      <dgm:spPr/>
    </dgm:pt>
    <dgm:pt modelId="{69D75ADF-6D5F-4EFA-B811-F3A48914D190}" type="pres">
      <dgm:prSet presAssocID="{A8AAB0B7-46BE-4AFF-A8A5-D753509FD601}" presName="sibTrans" presStyleLbl="node1" presStyleIdx="0" presStyleCnt="4"/>
      <dgm:spPr/>
    </dgm:pt>
    <dgm:pt modelId="{718F6BFE-1170-44E1-8CB7-AE879549356B}" type="pres">
      <dgm:prSet presAssocID="{85F70C4E-736F-49A8-8817-A76838ABFBC7}" presName="dummy" presStyleCnt="0"/>
      <dgm:spPr/>
    </dgm:pt>
    <dgm:pt modelId="{A7C48098-3B6C-493B-8481-53E73B975E49}" type="pres">
      <dgm:prSet presAssocID="{85F70C4E-736F-49A8-8817-A76838ABFBC7}" presName="node" presStyleLbl="revTx" presStyleIdx="1" presStyleCnt="4" custScaleX="116510" custScaleY="105322">
        <dgm:presLayoutVars>
          <dgm:bulletEnabled val="1"/>
        </dgm:presLayoutVars>
      </dgm:prSet>
      <dgm:spPr/>
    </dgm:pt>
    <dgm:pt modelId="{320EFE28-F9E1-40DA-BC06-F8568EB69D69}" type="pres">
      <dgm:prSet presAssocID="{1F70F763-7EEE-4B55-B0AE-24F21B3E1D19}" presName="sibTrans" presStyleLbl="node1" presStyleIdx="1" presStyleCnt="4" custLinFactNeighborX="1202" custLinFactNeighborY="0"/>
      <dgm:spPr/>
    </dgm:pt>
    <dgm:pt modelId="{075C032A-F92E-46E2-9DFB-74ACA2319078}" type="pres">
      <dgm:prSet presAssocID="{B3292D2D-E8B5-4368-9B18-6180FE563A87}" presName="dummy" presStyleCnt="0"/>
      <dgm:spPr/>
    </dgm:pt>
    <dgm:pt modelId="{86649E22-E68A-46AF-909C-40866B8A7104}" type="pres">
      <dgm:prSet presAssocID="{B3292D2D-E8B5-4368-9B18-6180FE563A87}" presName="node" presStyleLbl="revTx" presStyleIdx="2" presStyleCnt="4">
        <dgm:presLayoutVars>
          <dgm:bulletEnabled val="1"/>
        </dgm:presLayoutVars>
      </dgm:prSet>
      <dgm:spPr/>
    </dgm:pt>
    <dgm:pt modelId="{0DFF53BD-56C2-49A7-9D18-B9BCFC4A01FF}" type="pres">
      <dgm:prSet presAssocID="{294AC8F3-73A2-433A-80D5-58F6B32106FF}" presName="sibTrans" presStyleLbl="node1" presStyleIdx="2" presStyleCnt="4" custLinFactNeighborX="-3067" custLinFactNeighborY="-4367"/>
      <dgm:spPr/>
    </dgm:pt>
    <dgm:pt modelId="{F6B962E2-15E6-438C-B92D-91882F7C92F6}" type="pres">
      <dgm:prSet presAssocID="{D7A5D462-7261-49C2-B15F-91B6BA7DEA4F}" presName="dummy" presStyleCnt="0"/>
      <dgm:spPr/>
    </dgm:pt>
    <dgm:pt modelId="{10D64EFF-9861-4866-8845-F8580827E13B}" type="pres">
      <dgm:prSet presAssocID="{D7A5D462-7261-49C2-B15F-91B6BA7DEA4F}" presName="node" presStyleLbl="revTx" presStyleIdx="3" presStyleCnt="4">
        <dgm:presLayoutVars>
          <dgm:bulletEnabled val="1"/>
        </dgm:presLayoutVars>
      </dgm:prSet>
      <dgm:spPr/>
    </dgm:pt>
    <dgm:pt modelId="{17F9C006-9A5A-4CC2-8EFF-219FF4D39659}" type="pres">
      <dgm:prSet presAssocID="{72522ED2-39E0-4D76-9AA9-C58F7B513C61}" presName="sibTrans" presStyleLbl="node1" presStyleIdx="3" presStyleCnt="4" custLinFactNeighborX="2956" custLinFactNeighborY="2958"/>
      <dgm:spPr/>
    </dgm:pt>
  </dgm:ptLst>
  <dgm:cxnLst>
    <dgm:cxn modelId="{0EDFAB1C-0792-4EE5-809A-A7E1C67DDC48}" srcId="{5E2E33E0-D9F8-4A9D-A162-8AADDCF865A8}" destId="{5104F014-0428-4C01-9822-C257D56CA3C7}" srcOrd="0" destOrd="0" parTransId="{81CB28AE-3ED3-417F-AACB-5D631A0E4F8F}" sibTransId="{A8AAB0B7-46BE-4AFF-A8A5-D753509FD601}"/>
    <dgm:cxn modelId="{19D71724-9746-4E96-B17A-9E6DC885F364}" type="presOf" srcId="{A8AAB0B7-46BE-4AFF-A8A5-D753509FD601}" destId="{69D75ADF-6D5F-4EFA-B811-F3A48914D190}" srcOrd="0" destOrd="0" presId="urn:microsoft.com/office/officeart/2005/8/layout/cycle1"/>
    <dgm:cxn modelId="{90D0BB2A-4517-4DDF-AD6A-BD8A53CF35F5}" type="presOf" srcId="{B3292D2D-E8B5-4368-9B18-6180FE563A87}" destId="{86649E22-E68A-46AF-909C-40866B8A7104}" srcOrd="0" destOrd="0" presId="urn:microsoft.com/office/officeart/2005/8/layout/cycle1"/>
    <dgm:cxn modelId="{29FD4B62-789E-44BB-8026-B89C7D58CA99}" type="presOf" srcId="{D7A5D462-7261-49C2-B15F-91B6BA7DEA4F}" destId="{10D64EFF-9861-4866-8845-F8580827E13B}" srcOrd="0" destOrd="0" presId="urn:microsoft.com/office/officeart/2005/8/layout/cycle1"/>
    <dgm:cxn modelId="{58E8654C-4175-4422-8867-FA0C8F7B135A}" srcId="{5E2E33E0-D9F8-4A9D-A162-8AADDCF865A8}" destId="{B3292D2D-E8B5-4368-9B18-6180FE563A87}" srcOrd="2" destOrd="0" parTransId="{2D4FEB1C-A2FC-41DB-9721-05FA9B1710AE}" sibTransId="{294AC8F3-73A2-433A-80D5-58F6B32106FF}"/>
    <dgm:cxn modelId="{20BE6772-B8DB-49C8-9F87-0A19F44DAC40}" srcId="{5E2E33E0-D9F8-4A9D-A162-8AADDCF865A8}" destId="{D7A5D462-7261-49C2-B15F-91B6BA7DEA4F}" srcOrd="3" destOrd="0" parTransId="{F33C464D-03AC-40E7-BA44-5EFF5D70DDAD}" sibTransId="{72522ED2-39E0-4D76-9AA9-C58F7B513C61}"/>
    <dgm:cxn modelId="{C77CE474-1339-4669-A5B8-2F89B8DB27FE}" type="presOf" srcId="{294AC8F3-73A2-433A-80D5-58F6B32106FF}" destId="{0DFF53BD-56C2-49A7-9D18-B9BCFC4A01FF}" srcOrd="0" destOrd="0" presId="urn:microsoft.com/office/officeart/2005/8/layout/cycle1"/>
    <dgm:cxn modelId="{129455A7-AE56-4D8E-9322-9401BCFA0FD6}" type="presOf" srcId="{72522ED2-39E0-4D76-9AA9-C58F7B513C61}" destId="{17F9C006-9A5A-4CC2-8EFF-219FF4D39659}" srcOrd="0" destOrd="0" presId="urn:microsoft.com/office/officeart/2005/8/layout/cycle1"/>
    <dgm:cxn modelId="{46D979B5-D521-4286-A3B2-E4EABC858218}" type="presOf" srcId="{5E2E33E0-D9F8-4A9D-A162-8AADDCF865A8}" destId="{2903BA2E-C263-4BEB-A466-E6CB93FB9E56}" srcOrd="0" destOrd="0" presId="urn:microsoft.com/office/officeart/2005/8/layout/cycle1"/>
    <dgm:cxn modelId="{C43F7FC6-1A8B-4864-82D3-DB634B9FBB5C}" type="presOf" srcId="{1F70F763-7EEE-4B55-B0AE-24F21B3E1D19}" destId="{320EFE28-F9E1-40DA-BC06-F8568EB69D69}" srcOrd="0" destOrd="0" presId="urn:microsoft.com/office/officeart/2005/8/layout/cycle1"/>
    <dgm:cxn modelId="{07D816D4-0941-44B6-95FC-54EECF71E139}" srcId="{5E2E33E0-D9F8-4A9D-A162-8AADDCF865A8}" destId="{85F70C4E-736F-49A8-8817-A76838ABFBC7}" srcOrd="1" destOrd="0" parTransId="{50FA2C1D-C856-4BB9-AC7A-6CC92A8F7AB6}" sibTransId="{1F70F763-7EEE-4B55-B0AE-24F21B3E1D19}"/>
    <dgm:cxn modelId="{5984CDD8-5192-4115-8F36-5BD5D56BC55D}" type="presOf" srcId="{85F70C4E-736F-49A8-8817-A76838ABFBC7}" destId="{A7C48098-3B6C-493B-8481-53E73B975E49}" srcOrd="0" destOrd="0" presId="urn:microsoft.com/office/officeart/2005/8/layout/cycle1"/>
    <dgm:cxn modelId="{065EF9F9-1326-4443-9AC2-A85DF424657E}" type="presOf" srcId="{5104F014-0428-4C01-9822-C257D56CA3C7}" destId="{54E2980F-90CA-4D56-82DB-7D7728A58443}" srcOrd="0" destOrd="0" presId="urn:microsoft.com/office/officeart/2005/8/layout/cycle1"/>
    <dgm:cxn modelId="{1D8A3E1E-6B22-449E-901E-795DD25A43B2}" type="presParOf" srcId="{2903BA2E-C263-4BEB-A466-E6CB93FB9E56}" destId="{49E51DCD-EC69-4360-8E17-7BB32DD822EE}" srcOrd="0" destOrd="0" presId="urn:microsoft.com/office/officeart/2005/8/layout/cycle1"/>
    <dgm:cxn modelId="{3F67B9B4-257D-4412-ACAF-3E16B4C31F5E}" type="presParOf" srcId="{2903BA2E-C263-4BEB-A466-E6CB93FB9E56}" destId="{54E2980F-90CA-4D56-82DB-7D7728A58443}" srcOrd="1" destOrd="0" presId="urn:microsoft.com/office/officeart/2005/8/layout/cycle1"/>
    <dgm:cxn modelId="{9D92A4B4-466F-460A-9CF7-BC9BDA707D83}" type="presParOf" srcId="{2903BA2E-C263-4BEB-A466-E6CB93FB9E56}" destId="{69D75ADF-6D5F-4EFA-B811-F3A48914D190}" srcOrd="2" destOrd="0" presId="urn:microsoft.com/office/officeart/2005/8/layout/cycle1"/>
    <dgm:cxn modelId="{14866166-CB26-416E-896D-FDEBAACAFE32}" type="presParOf" srcId="{2903BA2E-C263-4BEB-A466-E6CB93FB9E56}" destId="{718F6BFE-1170-44E1-8CB7-AE879549356B}" srcOrd="3" destOrd="0" presId="urn:microsoft.com/office/officeart/2005/8/layout/cycle1"/>
    <dgm:cxn modelId="{FCE7211A-327A-44DA-8289-1A58FA0BB113}" type="presParOf" srcId="{2903BA2E-C263-4BEB-A466-E6CB93FB9E56}" destId="{A7C48098-3B6C-493B-8481-53E73B975E49}" srcOrd="4" destOrd="0" presId="urn:microsoft.com/office/officeart/2005/8/layout/cycle1"/>
    <dgm:cxn modelId="{CA656DEC-B4AC-404A-AC4D-317060A6360A}" type="presParOf" srcId="{2903BA2E-C263-4BEB-A466-E6CB93FB9E56}" destId="{320EFE28-F9E1-40DA-BC06-F8568EB69D69}" srcOrd="5" destOrd="0" presId="urn:microsoft.com/office/officeart/2005/8/layout/cycle1"/>
    <dgm:cxn modelId="{09E75D9B-C8E2-4F31-A807-7019D9E5519C}" type="presParOf" srcId="{2903BA2E-C263-4BEB-A466-E6CB93FB9E56}" destId="{075C032A-F92E-46E2-9DFB-74ACA2319078}" srcOrd="6" destOrd="0" presId="urn:microsoft.com/office/officeart/2005/8/layout/cycle1"/>
    <dgm:cxn modelId="{B8D5AFA7-B37D-463E-8C56-14D397280733}" type="presParOf" srcId="{2903BA2E-C263-4BEB-A466-E6CB93FB9E56}" destId="{86649E22-E68A-46AF-909C-40866B8A7104}" srcOrd="7" destOrd="0" presId="urn:microsoft.com/office/officeart/2005/8/layout/cycle1"/>
    <dgm:cxn modelId="{A8D91F9F-B2DF-4799-B3CB-5E291BF20BDD}" type="presParOf" srcId="{2903BA2E-C263-4BEB-A466-E6CB93FB9E56}" destId="{0DFF53BD-56C2-49A7-9D18-B9BCFC4A01FF}" srcOrd="8" destOrd="0" presId="urn:microsoft.com/office/officeart/2005/8/layout/cycle1"/>
    <dgm:cxn modelId="{3D242ADD-F63F-4C56-8D30-BADB09078B3C}" type="presParOf" srcId="{2903BA2E-C263-4BEB-A466-E6CB93FB9E56}" destId="{F6B962E2-15E6-438C-B92D-91882F7C92F6}" srcOrd="9" destOrd="0" presId="urn:microsoft.com/office/officeart/2005/8/layout/cycle1"/>
    <dgm:cxn modelId="{517164F6-5F4B-4C20-A1C4-9BE57D3970E1}" type="presParOf" srcId="{2903BA2E-C263-4BEB-A466-E6CB93FB9E56}" destId="{10D64EFF-9861-4866-8845-F8580827E13B}" srcOrd="10" destOrd="0" presId="urn:microsoft.com/office/officeart/2005/8/layout/cycle1"/>
    <dgm:cxn modelId="{41C6C50F-225B-4E6F-95E6-66DC53197115}" type="presParOf" srcId="{2903BA2E-C263-4BEB-A466-E6CB93FB9E56}" destId="{17F9C006-9A5A-4CC2-8EFF-219FF4D39659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2980F-90CA-4D56-82DB-7D7728A58443}">
      <dsp:nvSpPr>
        <dsp:cNvPr id="0" name=""/>
        <dsp:cNvSpPr/>
      </dsp:nvSpPr>
      <dsp:spPr>
        <a:xfrm>
          <a:off x="3561043" y="94194"/>
          <a:ext cx="1477869" cy="1477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TB exposure</a:t>
          </a:r>
        </a:p>
      </dsp:txBody>
      <dsp:txXfrm>
        <a:off x="3561043" y="94194"/>
        <a:ext cx="1477869" cy="1477869"/>
      </dsp:txXfrm>
    </dsp:sp>
    <dsp:sp modelId="{69D75ADF-6D5F-4EFA-B811-F3A48914D190}">
      <dsp:nvSpPr>
        <dsp:cNvPr id="0" name=""/>
        <dsp:cNvSpPr/>
      </dsp:nvSpPr>
      <dsp:spPr>
        <a:xfrm>
          <a:off x="957922" y="1087"/>
          <a:ext cx="4174096" cy="4174096"/>
        </a:xfrm>
        <a:prstGeom prst="circularArrow">
          <a:avLst>
            <a:gd name="adj1" fmla="val 6904"/>
            <a:gd name="adj2" fmla="val 465515"/>
            <a:gd name="adj3" fmla="val 469388"/>
            <a:gd name="adj4" fmla="val 20585756"/>
            <a:gd name="adj5" fmla="val 8055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48098-3B6C-493B-8481-53E73B975E49}">
      <dsp:nvSpPr>
        <dsp:cNvPr id="0" name=""/>
        <dsp:cNvSpPr/>
      </dsp:nvSpPr>
      <dsp:spPr>
        <a:xfrm>
          <a:off x="3439044" y="2564882"/>
          <a:ext cx="1721865" cy="1556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TB infection*</a:t>
          </a:r>
        </a:p>
      </dsp:txBody>
      <dsp:txXfrm>
        <a:off x="3439044" y="2564882"/>
        <a:ext cx="1721865" cy="1556521"/>
      </dsp:txXfrm>
    </dsp:sp>
    <dsp:sp modelId="{320EFE28-F9E1-40DA-BC06-F8568EB69D69}">
      <dsp:nvSpPr>
        <dsp:cNvPr id="0" name=""/>
        <dsp:cNvSpPr/>
      </dsp:nvSpPr>
      <dsp:spPr>
        <a:xfrm>
          <a:off x="1008094" y="1087"/>
          <a:ext cx="4174096" cy="4174096"/>
        </a:xfrm>
        <a:prstGeom prst="circularArrow">
          <a:avLst>
            <a:gd name="adj1" fmla="val 6904"/>
            <a:gd name="adj2" fmla="val 465515"/>
            <a:gd name="adj3" fmla="val 5948728"/>
            <a:gd name="adj4" fmla="val 4630293"/>
            <a:gd name="adj5" fmla="val 8055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49E22-E68A-46AF-909C-40866B8A7104}">
      <dsp:nvSpPr>
        <dsp:cNvPr id="0" name=""/>
        <dsp:cNvSpPr/>
      </dsp:nvSpPr>
      <dsp:spPr>
        <a:xfrm>
          <a:off x="1051028" y="2604208"/>
          <a:ext cx="1477869" cy="1477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Latent TB infection**</a:t>
          </a:r>
        </a:p>
      </dsp:txBody>
      <dsp:txXfrm>
        <a:off x="1051028" y="2604208"/>
        <a:ext cx="1477869" cy="1477869"/>
      </dsp:txXfrm>
    </dsp:sp>
    <dsp:sp modelId="{0DFF53BD-56C2-49A7-9D18-B9BCFC4A01FF}">
      <dsp:nvSpPr>
        <dsp:cNvPr id="0" name=""/>
        <dsp:cNvSpPr/>
      </dsp:nvSpPr>
      <dsp:spPr>
        <a:xfrm>
          <a:off x="829902" y="-181194"/>
          <a:ext cx="4174096" cy="4174096"/>
        </a:xfrm>
        <a:prstGeom prst="circularArrow">
          <a:avLst>
            <a:gd name="adj1" fmla="val 6904"/>
            <a:gd name="adj2" fmla="val 465515"/>
            <a:gd name="adj3" fmla="val 11348728"/>
            <a:gd name="adj4" fmla="val 9785756"/>
            <a:gd name="adj5" fmla="val 8055"/>
          </a:avLst>
        </a:prstGeom>
        <a:pattFill prst="ltUpDiag">
          <a:fgClr>
            <a:schemeClr val="accent5"/>
          </a:fgClr>
          <a:bgClr>
            <a:schemeClr val="bg1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D64EFF-9861-4866-8845-F8580827E13B}">
      <dsp:nvSpPr>
        <dsp:cNvPr id="0" name=""/>
        <dsp:cNvSpPr/>
      </dsp:nvSpPr>
      <dsp:spPr>
        <a:xfrm>
          <a:off x="1051028" y="94194"/>
          <a:ext cx="1477869" cy="1477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Active TB disease</a:t>
          </a:r>
        </a:p>
      </dsp:txBody>
      <dsp:txXfrm>
        <a:off x="1051028" y="94194"/>
        <a:ext cx="1477869" cy="1477869"/>
      </dsp:txXfrm>
    </dsp:sp>
    <dsp:sp modelId="{17F9C006-9A5A-4CC2-8EFF-219FF4D39659}">
      <dsp:nvSpPr>
        <dsp:cNvPr id="0" name=""/>
        <dsp:cNvSpPr/>
      </dsp:nvSpPr>
      <dsp:spPr>
        <a:xfrm>
          <a:off x="1081308" y="124557"/>
          <a:ext cx="4174096" cy="4174096"/>
        </a:xfrm>
        <a:prstGeom prst="circularArrow">
          <a:avLst>
            <a:gd name="adj1" fmla="val 6904"/>
            <a:gd name="adj2" fmla="val 465515"/>
            <a:gd name="adj3" fmla="val 16748728"/>
            <a:gd name="adj4" fmla="val 15185756"/>
            <a:gd name="adj5" fmla="val 8055"/>
          </a:avLst>
        </a:prstGeom>
        <a:solidFill>
          <a:schemeClr val="accent5"/>
        </a:solidFill>
        <a:ln w="31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0B9B3E-7047-4152-8028-56F3E5EE98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wrap="square" lIns="92594" tIns="46296" rIns="92594" bIns="4629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5F1FC1-2D2E-47FB-BEE4-65BBC7882E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wrap="square" lIns="92594" tIns="46296" rIns="92594" bIns="4629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29E1FD3-9825-4296-9C6D-C4CD2248F935}" type="datetimeFigureOut">
              <a:rPr lang="en-GB" altLang="en-US"/>
              <a:pPr>
                <a:defRPr/>
              </a:pPr>
              <a:t>17/03/2021</a:t>
            </a:fld>
            <a:endParaRPr lang="en-GB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E537DE-2282-40D7-BBC3-4B8FE7456E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wrap="square" lIns="92594" tIns="46296" rIns="92594" bIns="4629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F01E8E-2FE5-4EFC-92BC-3C955C88A0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wrap="square" lIns="92594" tIns="46296" rIns="92594" bIns="462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240CE7A-A486-4006-B602-943F89653A0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5T16:50:27.368"/>
    </inkml:context>
    <inkml:brush xml:id="br0">
      <inkml:brushProperty name="width" value="0.1" units="cm"/>
      <inkml:brushProperty name="height" value="0.1" units="cm"/>
      <inkml:brushProperty name="color" value="#98002E"/>
      <inkml:brushProperty name="ignorePressure" value="1"/>
    </inkml:brush>
  </inkml:definitions>
  <inkml:trace contextRef="#ctx0" brushRef="#br0">195 121,'-18'1,"1"2,-1 0,1 1,0 1,0 0,0 2,1 0,0 0,0 2,-5 4,21-13,-1 0,1 0,0 0,0 0,0 0,-1 0,1 0,0 0,0 0,0 0,0 0,-1 0,1 0,0 0,0 1,0-1,0 0,0 0,-1 0,1 0,0 0,0 0,0 1,0-1,0 0,0 0,0 0,0 0,-1 1,1-1,0 0,0 0,0 0,0 0,0 1,0-1,0 0,0 0,0 0,0 1,0-1,0 0,0 0,0 0,1 0,-1 1,0-1,0 0,0 0,0 0,0 0,0 1,0-1,14 2,19-8,-28 2,-1 0,1 0,-1 0,0-1,-1 0,1 0,-1 0,0 0,0 0,0-1,-1 1,0-1,0 1,0-1,-1 0,0 0,0 0,0 0,-1-1,8-32,-7 37,0-1,0 1,0-1,1 1,-1 0,1 0,-1 0,1 0,0 0,0 0,0 0,0 0,0 1,0-1,0 1,0 0,1-1,-1 1,1 0,-1 0,1 0,1 0,1 0,-1 0,0 1,1-1,-1 1,1 0,-1 0,0 0,1 1,-1-1,1 1,-1 0,0 0,3 2,-5-2,-1 1,1-1,0 1,-1 0,1 0,-1 0,1 0,-1 0,0 0,0 0,0 0,0 0,0 0,-1 1,1-1,0 1,10 47,-7-33,-2-6,0 0,0 1,-1 0,0-1,-1 1,0-1,-1 1,0 0,-3 9,2-17,0-1,0 0,0 0,-1 0,1 0,-1 0,0 0,0-1,0 1,0-1,0 0,-1 0,1 0,-1-1,1 1,-1-1,1 1,-1-1,-2 0,3 0,0 0,0 0,-1-1,1 1,0-1,-1 0,1 0,0 0,-1 0,1-1,0 1,-1-1,1 0,0 0,0 0,-1 0,1-1,0 1,0-1,1 0,-3-1,1-1,1 0,0 0,0 0,0 0,0-1,1 1,0-1,0 0,0 0,0 0,1 0,-1-4,2 7,-1 0,1 1,0-1,0 1,0-1,0 0,0 1,1-1,-1 0,0 1,1-1,-1 0,1 1,0-1,-1 1,1-1,0 1,0 0,0-1,0 1,0 0,0-1,0 1,1 0,-1 0,0 0,1 0,-1 0,0 0,1 1,-1-1,1 0,0 1,-1-1,1 1,-1 0,1-1,0 1,-1 0,1 0,42 1,-44-1,1 0,0 0,-1-1,1 1,0 0,0 1,-1-1,1 0,0 0,0 0,-1 0,1 0,0 1,-1-1,1 0,0 1,-1-1,1 0,-1 1,1-1,-1 1,1-1,-1 1,1-1,-1 1,1 0,-1-1,1 1,-1-1,0 1,1 0,-1-1,0 1,0 0,0-1,1 1,-1 0,0 0,0-1,0 1,0 0,0-1,0 1,0 0,0 0,-1-1,1 1,0 0,0-1,-1 1,1 0,0-1,-1 1,1 0,-5 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2D952E-B0A1-461E-953D-27E3E34A14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wrap="square" lIns="92594" tIns="46296" rIns="92594" bIns="4629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BD9E2-85C3-434C-AAD0-8362F81921A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wrap="square" lIns="92594" tIns="46296" rIns="92594" bIns="4629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372E758-5C69-41B5-B39D-74DA68167652}" type="datetimeFigureOut">
              <a:rPr lang="en-US" altLang="en-US"/>
              <a:pPr>
                <a:defRPr/>
              </a:pPr>
              <a:t>3/17/2021</a:t>
            </a:fld>
            <a:endParaRPr lang="en-US" alt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8F2FBA5-D209-4EDA-8DE1-1CB08FA746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70462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94" tIns="46296" rIns="92594" bIns="4629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68188A3-9AC2-4657-8593-0EC078A0E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6712" cy="4473575"/>
          </a:xfrm>
          <a:prstGeom prst="rect">
            <a:avLst/>
          </a:prstGeom>
        </p:spPr>
        <p:txBody>
          <a:bodyPr vert="horz" lIns="92594" tIns="46296" rIns="92594" bIns="4629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6992C-FA3A-4C6A-BB00-42B3ADD533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wrap="square" lIns="92594" tIns="46296" rIns="92594" bIns="4629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B3AEC-A9E5-48B3-A8A9-EC7AA3B33A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wrap="square" lIns="92594" tIns="46296" rIns="92594" bIns="462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BF52C5D-435C-405D-A96A-84DF067C341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63D0B0E7-24AC-4B59-96A7-37E55BD55B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504F59C1-E59A-46B1-92EC-F74293521E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endParaRPr lang="en-GB" altLang="en-US" dirty="0">
              <a:ea typeface="ヒラギノ角ゴ Pro W3"/>
              <a:cs typeface="ヒラギノ角ゴ Pro W3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02D7D0F4-A908-4178-9ADC-37FE62AECB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6125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7763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655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65338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22538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9738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36938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94138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2F821B5C-BB80-43A0-AF26-D0B560510D5A}" type="slidenum">
              <a:rPr lang="en-US" altLang="en-US" sz="1200" smtClean="0">
                <a:latin typeface="Calibri" panose="020F0502020204030204" pitchFamily="34" charset="0"/>
              </a:rPr>
              <a:pPr/>
              <a:t>1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F52C5D-435C-405D-A96A-84DF067C341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3463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F52C5D-435C-405D-A96A-84DF067C3416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0497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C5E269EF-D1B0-4B97-B2C6-99C6379414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1CFC10B4-E439-4E23-AF76-022704915B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>
              <a:ea typeface="ヒラギノ角ゴ Pro W3"/>
              <a:cs typeface="ヒラギノ角ゴ Pro W3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8478374F-5D39-497B-B01B-FE8BB58542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D5397233-1F38-426E-B5A4-4CFC375CBCCF}" type="slidenum">
              <a:rPr lang="en-US" altLang="en-US" sz="1200" smtClean="0">
                <a:latin typeface="Calibri" panose="020F0502020204030204" pitchFamily="34" charset="0"/>
              </a:rPr>
              <a:pPr/>
              <a:t>33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5D0C30B4-F88B-4C1A-8889-D9DD78CF0A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B1289407-3D5F-4C55-AF41-EB53A524CA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>
              <a:ea typeface="ヒラギノ角ゴ Pro W3"/>
              <a:cs typeface="ヒラギノ角ゴ Pro W3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B786D766-656E-4BB3-9393-6FA215447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7009333A-0CCA-4ABB-A226-3BCE5772E565}" type="slidenum">
              <a:rPr lang="en-US" altLang="en-US" sz="1200" smtClean="0">
                <a:latin typeface="Calibri" panose="020F0502020204030204" pitchFamily="34" charset="0"/>
              </a:rPr>
              <a:pPr/>
              <a:t>34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763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5D0C30B4-F88B-4C1A-8889-D9DD78CF0A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B1289407-3D5F-4C55-AF41-EB53A524CA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>
              <a:ea typeface="ヒラギノ角ゴ Pro W3"/>
              <a:cs typeface="ヒラギノ角ゴ Pro W3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B786D766-656E-4BB3-9393-6FA215447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7009333A-0CCA-4ABB-A226-3BCE5772E565}" type="slidenum">
              <a:rPr lang="en-US" altLang="en-US" sz="1200" smtClean="0">
                <a:latin typeface="Calibri" panose="020F0502020204030204" pitchFamily="34" charset="0"/>
              </a:rPr>
              <a:pPr/>
              <a:t>35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28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F52C5D-435C-405D-A96A-84DF067C3416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6930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presenting to a group: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 can use the notes section below the slides to assist with your script.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 can add further information to the slides specific to your organisation.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Don’t forget to delete this slide beforehand.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you are reading the slides for your own learning: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Make sure you read the notes section below the slides for further information about the bullet points on the slides.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dirty="0"/>
              <a:t>To print out slides with the notes - go to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dirty="0"/>
              <a:t>‘File’ then ‘Print’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dirty="0"/>
              <a:t>Under ‘Settings’ in the ‘Slides’ menu click the drop-down arrow next to ‘Full Page Slides’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dirty="0"/>
              <a:t>Under ‘Print Layout’, click ‘Notes Pages’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dirty="0"/>
              <a:t>Then click the ‘Print’ button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BD2BE-0D39-469E-8B13-E83FE0E0A27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8478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New cases of TB in England have fallen to their lowest levels since records began in 1960.</a:t>
            </a:r>
          </a:p>
          <a:p>
            <a:r>
              <a:rPr lang="en-GB" dirty="0"/>
              <a:t>44% drop in new diagnosis from 2011 to 2018.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A7007-A200-4625-857B-C1B607EDAC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717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F52C5D-435C-405D-A96A-84DF067C341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9110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F52C5D-435C-405D-A96A-84DF067C341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9685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demonstrates the differences between Active TB and Latent (LTBI) TB.</a:t>
            </a:r>
          </a:p>
          <a:p>
            <a:r>
              <a:rPr lang="en-GB" dirty="0"/>
              <a:t>Active: </a:t>
            </a:r>
            <a:r>
              <a:rPr lang="en-GB" u="sng" dirty="0"/>
              <a:t>infectious</a:t>
            </a:r>
            <a:r>
              <a:rPr lang="en-GB" dirty="0"/>
              <a:t>, has symptoms and requires long treatment with specific antibiotics</a:t>
            </a:r>
          </a:p>
          <a:p>
            <a:r>
              <a:rPr lang="en-GB" dirty="0"/>
              <a:t>Latent: </a:t>
            </a:r>
            <a:r>
              <a:rPr lang="en-GB" u="sng" dirty="0"/>
              <a:t>NOT infectious</a:t>
            </a:r>
            <a:r>
              <a:rPr lang="en-GB" dirty="0"/>
              <a:t>, no symptoms and can be treated with specific antibiotics usually over a short time.  Can ‘reactivate’ and become Active TB, so important</a:t>
            </a:r>
            <a:r>
              <a:rPr lang="en-GB" baseline="0" dirty="0"/>
              <a:t> to identify those with LTBI and treated accordingly.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987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506DB578-E448-4519-BAEA-2C7E6F5711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1DA538C6-1B59-4820-89AC-BDADC54ABA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>
              <a:ea typeface="ヒラギノ角ゴ Pro W3"/>
              <a:cs typeface="ヒラギノ角ゴ Pro W3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F84F1855-0E41-4C1B-9AAE-DF4AA7F6ED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DCAFCF-4F53-4A86-A428-D26B35101C4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Review each row of the table, comparing LTBI and TB disease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Refer participants to p. 12 to follow along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 </a:t>
            </a:r>
          </a:p>
          <a:p>
            <a:r>
              <a:rPr lang="en-US" altLang="en-US" i="1" dirty="0">
                <a:latin typeface="Arial" panose="020B0604020202020204" pitchFamily="34" charset="0"/>
              </a:rPr>
              <a:t>LTBI vs. TB Disease – Module 1, p. 12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967B1-D810-444D-A454-3C6EDE3A439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83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Review each row of the table, comparing LTBI and TB disease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Refer participants to p. 12 to follow along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 </a:t>
            </a:r>
          </a:p>
          <a:p>
            <a:r>
              <a:rPr lang="en-US" altLang="en-US" i="1" dirty="0">
                <a:latin typeface="Arial" panose="020B0604020202020204" pitchFamily="34" charset="0"/>
              </a:rPr>
              <a:t>LTBI vs. TB Disease – Module 1, p. 12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967B1-D810-444D-A454-3C6EDE3A439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93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72816"/>
            <a:ext cx="9144000" cy="508518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628800"/>
            <a:ext cx="9144000" cy="1440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132856"/>
            <a:ext cx="7633648" cy="2084543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5445224"/>
            <a:ext cx="7633648" cy="914400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72812"/>
            <a:ext cx="1440000" cy="89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46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C434CC-954C-43A3-9D6C-E5072E57800A}"/>
              </a:ext>
            </a:extLst>
          </p:cNvPr>
          <p:cNvSpPr/>
          <p:nvPr userDrawn="1"/>
        </p:nvSpPr>
        <p:spPr>
          <a:xfrm>
            <a:off x="0" y="1773238"/>
            <a:ext cx="9144000" cy="50847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defRPr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8E73AE-9F4A-41AD-BB48-249827939F4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628775"/>
            <a:ext cx="9144000" cy="144463"/>
          </a:xfrm>
          <a:prstGeom prst="rect">
            <a:avLst/>
          </a:prstGeom>
          <a:solidFill>
            <a:srgbClr val="00A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defRPr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pic>
        <p:nvPicPr>
          <p:cNvPr id="6" name="Picture 7" descr="PHE_3268_SML_AW.png">
            <a:extLst>
              <a:ext uri="{FF2B5EF4-FFF2-40B4-BE49-F238E27FC236}">
                <a16:creationId xmlns:a16="http://schemas.microsoft.com/office/drawing/2014/main" id="{DCF36592-3074-471F-872F-60923EF41C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132856"/>
            <a:ext cx="7633648" cy="208454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6021288"/>
            <a:ext cx="7633648" cy="3383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0084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>
            <a:extLst>
              <a:ext uri="{FF2B5EF4-FFF2-40B4-BE49-F238E27FC236}">
                <a16:creationId xmlns:a16="http://schemas.microsoft.com/office/drawing/2014/main" id="{204464B9-DD6E-4B5C-AC57-E085828918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367999"/>
            <a:ext cx="8028000" cy="47880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45F25A2-163A-4A40-A0F9-552E93839D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 </a:t>
            </a:r>
            <a:fld id="{F247EF13-7116-4071-A2A7-49D8E0C082A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0F14B-DA89-4C90-9DC5-7D8598ED1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Tackling TB in Under-Served Populations:  A Resource for TB Control Boards and their partners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9734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C70C7C-6F28-4D07-8594-9D322D81AC20}"/>
              </a:ext>
            </a:extLst>
          </p:cNvPr>
          <p:cNvSpPr/>
          <p:nvPr userDrawn="1"/>
        </p:nvSpPr>
        <p:spPr>
          <a:xfrm>
            <a:off x="0" y="1773238"/>
            <a:ext cx="9144000" cy="50847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defRPr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CD132C-4898-4B73-A778-C8089FB6773A}"/>
              </a:ext>
            </a:extLst>
          </p:cNvPr>
          <p:cNvSpPr/>
          <p:nvPr userDrawn="1"/>
        </p:nvSpPr>
        <p:spPr>
          <a:xfrm>
            <a:off x="0" y="1628775"/>
            <a:ext cx="9144000" cy="1444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defRPr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pic>
        <p:nvPicPr>
          <p:cNvPr id="6" name="Picture 9" descr="PHE_3268_SML_AW.png">
            <a:extLst>
              <a:ext uri="{FF2B5EF4-FFF2-40B4-BE49-F238E27FC236}">
                <a16:creationId xmlns:a16="http://schemas.microsoft.com/office/drawing/2014/main" id="{4AE7FFC6-B5E6-4E00-B51F-941E472E0E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0" y="1800000"/>
            <a:ext cx="8028000" cy="4377600"/>
          </a:xfrm>
        </p:spPr>
        <p:txBody>
          <a:bodyPr/>
          <a:lstStyle>
            <a:lvl1pPr marL="0" indent="0">
              <a:buNone/>
              <a:defRPr sz="3600" b="0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89E024-E7BB-4F69-B7CD-D61B9B14BB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 </a:t>
            </a:r>
            <a:fld id="{E7F86342-D938-4C6A-BF0F-1F2253917BF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E3C9CD6-D2C6-4A22-BDA0-52EF4B1EB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Tackling TB in Under-Served Populations:  A Resource for TB Control Boards and their partners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8661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08725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23AABD8-2E01-434A-8523-66A55887D93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 </a:t>
            </a:r>
            <a:fld id="{E790BA00-A220-4A62-AD46-7E3C833C142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CAC40F76-DC3B-47B7-B122-9347197440D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Tackling TB in Under-Served Populations:  A Resource for TB Control Boards and their partners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2536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03CF3C-9D29-4188-946B-8FCE6AF134BC}"/>
              </a:ext>
            </a:extLst>
          </p:cNvPr>
          <p:cNvSpPr/>
          <p:nvPr userDrawn="1"/>
        </p:nvSpPr>
        <p:spPr>
          <a:xfrm>
            <a:off x="0" y="1773238"/>
            <a:ext cx="9144000" cy="50847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66B1C-04DB-4AAC-85F4-071FA4A6DA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628775"/>
            <a:ext cx="9144000" cy="144463"/>
          </a:xfrm>
          <a:prstGeom prst="rect">
            <a:avLst/>
          </a:prstGeom>
          <a:solidFill>
            <a:srgbClr val="00A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defRPr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pic>
        <p:nvPicPr>
          <p:cNvPr id="6" name="Picture 7" descr="PHE_3268_SML_AW.png">
            <a:extLst>
              <a:ext uri="{FF2B5EF4-FFF2-40B4-BE49-F238E27FC236}">
                <a16:creationId xmlns:a16="http://schemas.microsoft.com/office/drawing/2014/main" id="{9AEE2D97-E809-4527-87DB-F690317934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132856"/>
            <a:ext cx="7633648" cy="208454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6021288"/>
            <a:ext cx="7633648" cy="3383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2529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>
            <a:extLst>
              <a:ext uri="{FF2B5EF4-FFF2-40B4-BE49-F238E27FC236}">
                <a16:creationId xmlns:a16="http://schemas.microsoft.com/office/drawing/2014/main" id="{58AFE5A2-8B7B-474D-8732-22A2928756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72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088000"/>
            <a:ext cx="8028000" cy="4064455"/>
          </a:xfrm>
        </p:spPr>
        <p:txBody>
          <a:bodyPr/>
          <a:lstStyle>
            <a:lvl1pPr>
              <a:spcBef>
                <a:spcPts val="120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C82060F-FB1A-4040-BAD7-B85F6D0E0A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 </a:t>
            </a:r>
            <a:fld id="{E3DCBB59-E0D3-4A65-8E26-09E99B5EF9D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D75A73-4E96-4F13-8DAC-5E67E63C5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TB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84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2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>
            <a:extLst>
              <a:ext uri="{FF2B5EF4-FFF2-40B4-BE49-F238E27FC236}">
                <a16:creationId xmlns:a16="http://schemas.microsoft.com/office/drawing/2014/main" id="{48A0EB8B-E31E-4141-B22B-AA72E8EB21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628000"/>
            <a:ext cx="8028000" cy="3537304"/>
          </a:xfrm>
        </p:spPr>
        <p:txBody>
          <a:bodyPr/>
          <a:lstStyle>
            <a:lvl1pPr>
              <a:spcBef>
                <a:spcPts val="1200"/>
              </a:spcBef>
              <a:defRPr>
                <a:solidFill>
                  <a:srgbClr val="00AE9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0889B1B-1B39-48E6-8CEB-5B2A397795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 </a:t>
            </a:r>
            <a:fld id="{D188B154-B25B-494B-A78A-8BD9232CF9F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B3F536-4414-47A5-9FF8-804E5465D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TB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52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1 line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>
            <a:extLst>
              <a:ext uri="{FF2B5EF4-FFF2-40B4-BE49-F238E27FC236}">
                <a16:creationId xmlns:a16="http://schemas.microsoft.com/office/drawing/2014/main" id="{80F8CDA3-D883-4BEF-AC93-9E09EA9F68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00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088000"/>
            <a:ext cx="3924000" cy="4068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088000"/>
            <a:ext cx="3924000" cy="4068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6D43B-3829-4B73-88CF-2D5EB95AA5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 </a:t>
            </a:r>
            <a:fld id="{3C67B41C-2757-4EBB-BBA5-D898BD589FC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6912DAE-FB10-490A-97FC-37C38B66B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TB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045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2 lines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>
            <a:extLst>
              <a:ext uri="{FF2B5EF4-FFF2-40B4-BE49-F238E27FC236}">
                <a16:creationId xmlns:a16="http://schemas.microsoft.com/office/drawing/2014/main" id="{F15F175E-B77A-4B2D-9C3C-06D8E005A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628000"/>
            <a:ext cx="3924000" cy="3564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628000"/>
            <a:ext cx="3924000" cy="3564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24718-7162-4EBF-871B-7CDF18A64D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 </a:t>
            </a:r>
            <a:fld id="{52402819-988B-4480-8E93-925ED95D6FB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C9C060E-D0E4-4421-B160-A80E6879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TB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207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>
            <a:extLst>
              <a:ext uri="{FF2B5EF4-FFF2-40B4-BE49-F238E27FC236}">
                <a16:creationId xmlns:a16="http://schemas.microsoft.com/office/drawing/2014/main" id="{3E06B79D-F6BF-42ED-9580-2BBC4F1F63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367999"/>
            <a:ext cx="8028000" cy="47880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9F2C50-F93D-47C2-9CD4-905C5AFFD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 </a:t>
            </a:r>
            <a:fld id="{1E53B71B-2BA0-4699-BD6C-9875401188E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D0057-3883-46BE-9B9A-D4DCCB1B1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TB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16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72"/>
          </a:xfrm>
        </p:spPr>
        <p:txBody>
          <a:bodyPr lIns="0" tIns="0" rIns="0" bIns="0" anchor="t" anchorCtr="0">
            <a:normAutofit/>
          </a:bodyPr>
          <a:lstStyle>
            <a:lvl1pPr>
              <a:defRPr sz="40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088000"/>
            <a:ext cx="8028000" cy="4064455"/>
          </a:xfrm>
        </p:spPr>
        <p:txBody>
          <a:bodyPr lIns="0" tIns="0" rIns="0" bIns="0"/>
          <a:lstStyle>
            <a:lvl1pPr>
              <a:spcBef>
                <a:spcPts val="120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051598E-9D06-4046-8EF2-7702044C4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PHE_3268_SML_A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260000" cy="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78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>
            <a:extLst>
              <a:ext uri="{FF2B5EF4-FFF2-40B4-BE49-F238E27FC236}">
                <a16:creationId xmlns:a16="http://schemas.microsoft.com/office/drawing/2014/main" id="{CD98DDD7-6673-41E4-BE31-CADA4C8116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3077896" cy="670396"/>
          </a:xfrm>
        </p:spPr>
        <p:txBody>
          <a:bodyPr anchor="t" anchorCtr="0"/>
          <a:lstStyle>
            <a:lvl1pPr algn="l">
              <a:defRPr sz="1800" b="0" i="0" spc="0" baseline="0"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368001"/>
            <a:ext cx="4799138" cy="4788000"/>
          </a:xfrm>
        </p:spPr>
        <p:txBody>
          <a:bodyPr/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4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000" y="2132856"/>
            <a:ext cx="3077896" cy="4032448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2526E-8A77-4B01-8FA4-1C6C85B516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 </a:t>
            </a:r>
            <a:fld id="{08433BD6-6CCB-4009-AA57-8C657B12EA9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D6D45D1-4069-409A-A2E2-F4F8FF842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TB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55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C43CBC-DD76-4253-B61A-D77541B8BE0D}"/>
              </a:ext>
            </a:extLst>
          </p:cNvPr>
          <p:cNvSpPr/>
          <p:nvPr userDrawn="1"/>
        </p:nvSpPr>
        <p:spPr>
          <a:xfrm>
            <a:off x="0" y="1773238"/>
            <a:ext cx="9144000" cy="50847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8FA30B-5BC1-4804-9FFF-DDBEC6973983}"/>
              </a:ext>
            </a:extLst>
          </p:cNvPr>
          <p:cNvSpPr/>
          <p:nvPr userDrawn="1"/>
        </p:nvSpPr>
        <p:spPr>
          <a:xfrm>
            <a:off x="0" y="1628775"/>
            <a:ext cx="9144000" cy="1444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6" name="Picture 9" descr="PHE_3268_SML_AW.png">
            <a:extLst>
              <a:ext uri="{FF2B5EF4-FFF2-40B4-BE49-F238E27FC236}">
                <a16:creationId xmlns:a16="http://schemas.microsoft.com/office/drawing/2014/main" id="{0BCB7009-F1BC-4C39-A3B0-BDF6F46D7A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0" y="1800000"/>
            <a:ext cx="8028000" cy="4377600"/>
          </a:xfrm>
        </p:spPr>
        <p:txBody>
          <a:bodyPr/>
          <a:lstStyle>
            <a:lvl1pPr marL="0" indent="0">
              <a:buNone/>
              <a:defRPr sz="3600" b="0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B8B238-EF3D-4CB8-B553-B07E57D20B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 </a:t>
            </a:r>
            <a:fld id="{534BC848-2DE8-4815-A946-E8ECDA9CD70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41FD6220-2A67-4E5F-9C96-8A619B448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TB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06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08725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AB4CF8B-EF2E-4A60-BAD0-EB14FDE81B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 </a:t>
            </a:r>
            <a:fld id="{CC0F4BB7-197E-4323-9837-6ABED63722C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72FB4B74-B391-469A-9DD8-A968FCE022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TB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4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2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lIns="0" tIns="0" rIns="0" bIns="0" anchor="t" anchorCtr="0">
            <a:normAutofit/>
          </a:bodyPr>
          <a:lstStyle>
            <a:lvl1pPr>
              <a:defRPr sz="40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628000"/>
            <a:ext cx="8028000" cy="3537304"/>
          </a:xfrm>
        </p:spPr>
        <p:txBody>
          <a:bodyPr lIns="0" tIns="0" rIns="0" bIns="0"/>
          <a:lstStyle>
            <a:lvl1pPr>
              <a:spcBef>
                <a:spcPts val="1200"/>
              </a:spcBef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051598E-9D06-4046-8EF2-7702044C4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856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260000" cy="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4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1 line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00"/>
          </a:xfrm>
        </p:spPr>
        <p:txBody>
          <a:bodyPr lIns="0" tIns="0" rIns="0" bIns="0"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088000"/>
            <a:ext cx="3924000" cy="4068000"/>
          </a:xfrm>
        </p:spPr>
        <p:txBody>
          <a:bodyPr lIns="0" tIns="0" rIns="0" bIns="0"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088000"/>
            <a:ext cx="3924000" cy="4068000"/>
          </a:xfrm>
        </p:spPr>
        <p:txBody>
          <a:bodyPr lIns="0" tIns="0" rIns="0" bIns="0"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051598E-9D06-4046-8EF2-7702044C4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856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PHE_3268_SML_A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260000" cy="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9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2 lines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lIns="0" tIns="0" rIns="0" bIns="0"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628000"/>
            <a:ext cx="3924000" cy="3564000"/>
          </a:xfrm>
        </p:spPr>
        <p:txBody>
          <a:bodyPr lIns="0" tIns="0" rIns="0" bIns="0"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628000"/>
            <a:ext cx="3924000" cy="3564000"/>
          </a:xfrm>
        </p:spPr>
        <p:txBody>
          <a:bodyPr lIns="0" tIns="0" rIns="0" bIns="0"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051598E-9D06-4046-8EF2-7702044C4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856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PHE_3268_SML_A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260000" cy="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1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367999"/>
            <a:ext cx="8028000" cy="4788000"/>
          </a:xfrm>
        </p:spPr>
        <p:txBody>
          <a:bodyPr lIns="0" tIns="0" rIns="0" bIns="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051598E-9D06-4046-8EF2-7702044C4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260000" cy="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0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3077896" cy="670396"/>
          </a:xfrm>
        </p:spPr>
        <p:txBody>
          <a:bodyPr anchor="t" anchorCtr="0">
            <a:normAutofit/>
          </a:bodyPr>
          <a:lstStyle>
            <a:lvl1pPr algn="l">
              <a:defRPr sz="1800" b="0" i="0" spc="0" baseline="0"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368001"/>
            <a:ext cx="4799138" cy="4788000"/>
          </a:xfrm>
        </p:spPr>
        <p:txBody>
          <a:bodyPr/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000" y="2132856"/>
            <a:ext cx="3077896" cy="4032448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051598E-9D06-4046-8EF2-7702044C4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PHE_3268_SML_A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260000" cy="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1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772816"/>
            <a:ext cx="9144000" cy="508518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628800"/>
            <a:ext cx="9144000" cy="1440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0" y="1800000"/>
            <a:ext cx="8028000" cy="4377600"/>
          </a:xfrm>
        </p:spPr>
        <p:txBody>
          <a:bodyPr lIns="0" tIns="0" rIns="0" bIns="0" anchor="t" anchorCtr="0"/>
          <a:lstStyle>
            <a:lvl1pPr marL="0" indent="0">
              <a:buNone/>
              <a:defRPr sz="3600" b="0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noFill/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051598E-9D06-4046-8EF2-7702044C4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PHE_3268_SML_A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260000" cy="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8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051598E-9D06-4046-8EF2-7702044C4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087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8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000" y="274638"/>
            <a:ext cx="80280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0" y="1600200"/>
            <a:ext cx="80280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 lIns="0" tIns="0" bIns="0" anchor="ctr"/>
          <a:lstStyle>
            <a:lvl1pPr marL="540000" algn="l">
              <a:defRPr sz="1200">
                <a:solidFill>
                  <a:schemeClr val="bg1"/>
                </a:solidFill>
              </a:defRPr>
            </a:lvl1pPr>
          </a:lstStyle>
          <a:p>
            <a:fld id="{E051598E-9D06-4046-8EF2-7702044C4E81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856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3" r:id="rId1"/>
    <p:sldLayoutId id="2147484654" r:id="rId2"/>
    <p:sldLayoutId id="2147484655" r:id="rId3"/>
    <p:sldLayoutId id="2147484656" r:id="rId4"/>
    <p:sldLayoutId id="2147484657" r:id="rId5"/>
    <p:sldLayoutId id="2147484658" r:id="rId6"/>
    <p:sldLayoutId id="2147484659" r:id="rId7"/>
    <p:sldLayoutId id="2147484660" r:id="rId8"/>
    <p:sldLayoutId id="2147484661" r:id="rId9"/>
    <p:sldLayoutId id="2147484643" r:id="rId10"/>
    <p:sldLayoutId id="2147484648" r:id="rId11"/>
    <p:sldLayoutId id="2147484650" r:id="rId12"/>
    <p:sldLayoutId id="2147484651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itchFamily="34" charset="0"/>
        <a:buNone/>
        <a:defRPr sz="1800" b="0" i="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marL="0" indent="0" algn="l" defTabSz="914400" rtl="0" eaLnBrk="1" latinLnBrk="0" hangingPunct="1">
        <a:spcBef>
          <a:spcPts val="600"/>
        </a:spcBef>
        <a:buFontTx/>
        <a:buNone/>
        <a:defRPr sz="1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216000" indent="-216000" algn="l" defTabSz="914400" rtl="0" eaLnBrk="1" latinLnBrk="0" hangingPunct="1">
        <a:spcBef>
          <a:spcPts val="6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900000" indent="-2880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900000" indent="-288000" algn="l" defTabSz="914400" rtl="0" eaLnBrk="1" latinLnBrk="0" hangingPunct="1">
        <a:spcBef>
          <a:spcPct val="20000"/>
        </a:spcBef>
        <a:buFont typeface="+mj-lt"/>
        <a:buAutoNum type="arabicPeriod"/>
        <a:defRPr sz="16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88DB66-2B3D-461B-A9E6-13CCF797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274638"/>
            <a:ext cx="802957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F821FFE-9A80-4A86-BB73-7131BEA219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57213" y="1600200"/>
            <a:ext cx="8029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4AE646-1198-488F-9B4E-5007E64E4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 dirty="0"/>
              <a:t>  </a:t>
            </a:r>
            <a:fld id="{8EDA5612-ACC1-4705-BC63-E5176E7D4374}" type="slidenum">
              <a:rPr lang="en-US" altLang="en-US" smtClean="0"/>
              <a:pPr>
                <a:defRPr/>
              </a:pPr>
              <a:t>‹#›</a:t>
            </a:fld>
            <a:r>
              <a:rPr lang="en-US" altLang="en-US" dirty="0"/>
              <a:t>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CC21C-0373-416A-AA6D-5AB70E814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0113" y="6308725"/>
            <a:ext cx="8064500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TB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7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  <p:sldLayoutId id="2147484664" r:id="rId2"/>
    <p:sldLayoutId id="2147484665" r:id="rId3"/>
    <p:sldLayoutId id="2147484666" r:id="rId4"/>
    <p:sldLayoutId id="2147484667" r:id="rId5"/>
    <p:sldLayoutId id="2147484668" r:id="rId6"/>
    <p:sldLayoutId id="2147484669" r:id="rId7"/>
    <p:sldLayoutId id="2147484670" r:id="rId8"/>
    <p:sldLayoutId id="2147484671" r:id="rId9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50">
          <a:solidFill>
            <a:srgbClr val="00AE9E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AE9E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AE9E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AE9E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AE9E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defRPr kern="1200">
          <a:solidFill>
            <a:srgbClr val="00AE9E"/>
          </a:solidFill>
          <a:latin typeface="Arial" pitchFamily="34" charset="0"/>
          <a:ea typeface="ヒラギノ角ゴ Pro W3" pitchFamily="84" charset="-128"/>
          <a:cs typeface="ヒラギノ角ゴ Pro W3" pitchFamily="84" charset="-128"/>
        </a:defRPr>
      </a:lvl1pPr>
      <a:lvl2pPr marL="354013" indent="-176213" algn="l" rtl="0" eaLnBrk="0" fontAlgn="base" hangingPunct="0">
        <a:spcBef>
          <a:spcPts val="600"/>
        </a:spcBef>
        <a:spcAft>
          <a:spcPct val="0"/>
        </a:spcAft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ヒラギノ角ゴ Pro W3"/>
        </a:defRPr>
      </a:lvl2pPr>
      <a:lvl3pPr marL="215900" indent="-2159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ヒラギノ角ゴ Pro W3"/>
        </a:defRPr>
      </a:lvl3pPr>
      <a:lvl4pPr marL="625475" indent="-1905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ヒラギノ角ゴ Pro W3"/>
        </a:defRPr>
      </a:lvl4pPr>
      <a:lvl5pPr marL="1073150" indent="-177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ヒラギノ角ゴ Pro W3"/>
        </a:defRPr>
      </a:lvl5pPr>
      <a:lvl6pPr marL="1520825" indent="-187325" algn="l" defTabSz="914400" rtl="0" eaLnBrk="1" latinLnBrk="0" hangingPunct="1">
        <a:spcBef>
          <a:spcPct val="200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microsoft.com/office/2007/relationships/diagramDrawing" Target="../diagrams/drawing1.xml"/><Relationship Id="rId18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12" Type="http://schemas.openxmlformats.org/officeDocument/2006/relationships/diagramColors" Target="../diagrams/colors1.xml"/><Relationship Id="rId17" Type="http://schemas.openxmlformats.org/officeDocument/2006/relationships/customXml" Target="../ink/ink1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9.png"/><Relationship Id="rId15" Type="http://schemas.openxmlformats.org/officeDocument/2006/relationships/image" Target="../media/image7.emf"/><Relationship Id="rId10" Type="http://schemas.openxmlformats.org/officeDocument/2006/relationships/diagramLayout" Target="../diagrams/layout1.xml"/><Relationship Id="rId4" Type="http://schemas.openxmlformats.org/officeDocument/2006/relationships/image" Target="../media/image8.png"/><Relationship Id="rId9" Type="http://schemas.openxmlformats.org/officeDocument/2006/relationships/diagramData" Target="../diagrams/data1.xml"/><Relationship Id="rId1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guidance/ng33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323325/TB_guidance_for_prison_healthcare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ice.org.uk/guidance/ng33/chapter/Recommendations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truthabouttb.org/wp-content/uploads/2019/04/Information-for-TB-in-prisons-006PHE-HMPS-NHS.pdf" TargetMode="External"/><Relationship Id="rId3" Type="http://schemas.openxmlformats.org/officeDocument/2006/relationships/image" Target="../media/image24.png"/><Relationship Id="rId7" Type="http://schemas.openxmlformats.org/officeDocument/2006/relationships/hyperlink" Target="https://www.thetruthabouttb.org/wp-content/uploads/2019/04/Got-TB-Information-for-TB-in-prisons-003_PHE-HMPS-NHS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ssets.publishing.service.gov.uk/government/uploads/system/uploads/attachment_data/file/851865/RA_TB_Prison_leaflet.pdf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www.youtube.com%2Fwatch%3Fapp%3Ddesktop%26v%3DIGZLkRN76Dc%26ab_channel%3DM%25C3%25A9decinsSansFronti%25C3%25A8res%252FDoctorsWithoutBorders&amp;data=04%7C01%7CRichard.N.Allen%40phe.gov.uk%7C2ebbe211cec5485ea5e908d8e7939ab0%7Cee4e14994a354b2ead475f3cf9de8666%7C0%7C0%7C637513968423723922%7CUnknown%7CTWFpbGZsb3d8eyJWIjoiMC4wLjAwMDAiLCJQIjoiV2luMzIiLCJBTiI6Ik1haWwiLCJXVCI6Mn0%3D%7C1000&amp;sdata=PLN5DKu%2Fa5APJLWde6nE%2Fd1U7Rxc1SIFa%2F6vJX1HU1Q%3D&amp;reserved=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9B807-0B0B-4FB5-BBFB-1D24F173E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341438"/>
            <a:ext cx="8027988" cy="647700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br>
              <a:rPr lang="en-GB" altLang="en-US" sz="2600" b="1" dirty="0">
                <a:solidFill>
                  <a:srgbClr val="00734D"/>
                </a:solidFill>
                <a:ea typeface="ヒラギノ角ゴ Pro W3"/>
                <a:cs typeface="ヒラギノ角ゴ Pro W3"/>
              </a:rPr>
            </a:br>
            <a:endParaRPr lang="en-GB" altLang="en-US" sz="2600" b="1" dirty="0">
              <a:solidFill>
                <a:srgbClr val="00734D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3315" name="Slide Number Placeholder 3">
            <a:extLst>
              <a:ext uri="{FF2B5EF4-FFF2-40B4-BE49-F238E27FC236}">
                <a16:creationId xmlns:a16="http://schemas.microsoft.com/office/drawing/2014/main" id="{8441278C-CFD9-40B8-894F-46D94ECC1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200"/>
              </a:spcBef>
              <a:buFont typeface="Arial" panose="020B0604020202020204" pitchFamily="34" charset="0"/>
              <a:defRPr>
                <a:solidFill>
                  <a:srgbClr val="00AE9E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ts val="6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3316" name="Footer Placeholder 4">
            <a:extLst>
              <a:ext uri="{FF2B5EF4-FFF2-40B4-BE49-F238E27FC236}">
                <a16:creationId xmlns:a16="http://schemas.microsoft.com/office/drawing/2014/main" id="{113B404E-6C11-457C-81C9-0450A594E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508000" y="6336456"/>
            <a:ext cx="7095679" cy="444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altLang="en-US" sz="1200" dirty="0">
                <a:solidFill>
                  <a:srgbClr val="FFFFFF"/>
                </a:solidFill>
              </a:rPr>
              <a:t>1  TB awareness training for healthcare staff in prisons and places of detention</a:t>
            </a:r>
          </a:p>
        </p:txBody>
      </p:sp>
      <p:sp>
        <p:nvSpPr>
          <p:cNvPr id="13317" name="TextBox 2">
            <a:extLst>
              <a:ext uri="{FF2B5EF4-FFF2-40B4-BE49-F238E27FC236}">
                <a16:creationId xmlns:a16="http://schemas.microsoft.com/office/drawing/2014/main" id="{F19C688A-EB15-4948-8ADB-B97274230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1790700"/>
            <a:ext cx="7632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200"/>
              </a:spcBef>
              <a:buFont typeface="Arial" panose="020B0604020202020204" pitchFamily="34" charset="0"/>
              <a:defRPr>
                <a:solidFill>
                  <a:srgbClr val="00AE9E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ts val="6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altLang="en-US" sz="2800" b="1" dirty="0">
                <a:solidFill>
                  <a:srgbClr val="009966"/>
                </a:solidFill>
              </a:rPr>
              <a:t>TB awareness training for healthcare staff in prisons and places of detention</a:t>
            </a:r>
          </a:p>
        </p:txBody>
      </p:sp>
      <p:sp>
        <p:nvSpPr>
          <p:cNvPr id="13318" name="TextBox 4">
            <a:extLst>
              <a:ext uri="{FF2B5EF4-FFF2-40B4-BE49-F238E27FC236}">
                <a16:creationId xmlns:a16="http://schemas.microsoft.com/office/drawing/2014/main" id="{14F9C847-84FB-4C19-8462-0D9AF949D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3933056"/>
            <a:ext cx="74882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altLang="en-US" dirty="0"/>
              <a:t>Public Health England group developing national prisons TB resources</a:t>
            </a:r>
          </a:p>
          <a:p>
            <a:endParaRPr lang="en-GB" altLang="en-US" dirty="0"/>
          </a:p>
          <a:p>
            <a:r>
              <a:rPr lang="en-GB" altLang="en-US" dirty="0"/>
              <a:t>March 2021</a:t>
            </a:r>
          </a:p>
          <a:p>
            <a:r>
              <a:rPr lang="en-GB" altLang="en-US" dirty="0"/>
              <a:t>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7E440F1-5660-4DCD-9D13-F5C8711D0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00" y="2106688"/>
            <a:ext cx="932769" cy="13900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7ED0CFA-8AF7-4716-AAE6-5BB877B38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0041" y="4885915"/>
            <a:ext cx="1082315" cy="14360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3170F9-C750-413D-AF6A-A4C47880E7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2230" y="4787333"/>
            <a:ext cx="1023861" cy="142553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C9CEC91-D5D5-45B7-95F9-F319F72120A8}"/>
              </a:ext>
            </a:extLst>
          </p:cNvPr>
          <p:cNvGrpSpPr/>
          <p:nvPr/>
        </p:nvGrpSpPr>
        <p:grpSpPr>
          <a:xfrm>
            <a:off x="4183969" y="1303888"/>
            <a:ext cx="1357003" cy="1590675"/>
            <a:chOff x="4034395" y="2036516"/>
            <a:chExt cx="1357003" cy="1590675"/>
          </a:xfrm>
        </p:grpSpPr>
        <p:graphicFrame>
          <p:nvGraphicFramePr>
            <p:cNvPr id="8" name="Object 2">
              <a:extLst>
                <a:ext uri="{FF2B5EF4-FFF2-40B4-BE49-F238E27FC236}">
                  <a16:creationId xmlns:a16="http://schemas.microsoft.com/office/drawing/2014/main" id="{966B2206-9688-439C-B870-5649AD63A70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034395" y="2036516"/>
            <a:ext cx="1357003" cy="159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88" name="ClipArt" r:id="rId7" imgW="2971741" imgH="3628987" progId="MS_ClipArt_Gallery.2">
                    <p:embed/>
                  </p:oleObj>
                </mc:Choice>
                <mc:Fallback>
                  <p:oleObj name="ClipArt" r:id="rId7" imgW="2971741" imgH="3628987" progId="MS_ClipArt_Gallery.2">
                    <p:embed/>
                    <p:pic>
                      <p:nvPicPr>
                        <p:cNvPr id="8" name="Object 2">
                          <a:extLst>
                            <a:ext uri="{FF2B5EF4-FFF2-40B4-BE49-F238E27FC236}">
                              <a16:creationId xmlns:a16="http://schemas.microsoft.com/office/drawing/2014/main" id="{966B2206-9688-439C-B870-5649AD63A700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grayscl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4395" y="2036516"/>
                          <a:ext cx="1357003" cy="1590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Line 4">
              <a:extLst>
                <a:ext uri="{FF2B5EF4-FFF2-40B4-BE49-F238E27FC236}">
                  <a16:creationId xmlns:a16="http://schemas.microsoft.com/office/drawing/2014/main" id="{241FB767-3E39-479E-AA0B-A672093F87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3335" y="2232846"/>
              <a:ext cx="450943" cy="96162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" name="Line 5">
              <a:extLst>
                <a:ext uri="{FF2B5EF4-FFF2-40B4-BE49-F238E27FC236}">
                  <a16:creationId xmlns:a16="http://schemas.microsoft.com/office/drawing/2014/main" id="{0ECF29A7-DF2D-44A9-81D2-35C9EDB262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3335" y="2280927"/>
              <a:ext cx="450943" cy="48081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1BDCA797-08F1-44FA-8CEF-3521216ED0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3335" y="2329008"/>
              <a:ext cx="450943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FA5B7AAB-BEF6-4E86-A29D-5B32EF43B0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3335" y="2184765"/>
              <a:ext cx="450943" cy="144243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24D2CE1-79B1-4D3A-A7BF-0A00535AAC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04161" y="2492832"/>
              <a:ext cx="313225" cy="333184"/>
            </a:xfrm>
            <a:custGeom>
              <a:avLst/>
              <a:gdLst>
                <a:gd name="T0" fmla="*/ 2147483647 w 97"/>
                <a:gd name="T1" fmla="*/ 2147483647 h 97"/>
                <a:gd name="T2" fmla="*/ 2147483647 w 97"/>
                <a:gd name="T3" fmla="*/ 2147483647 h 97"/>
                <a:gd name="T4" fmla="*/ 0 w 97"/>
                <a:gd name="T5" fmla="*/ 2147483647 h 97"/>
                <a:gd name="T6" fmla="*/ 2147483647 w 97"/>
                <a:gd name="T7" fmla="*/ 0 h 97"/>
                <a:gd name="T8" fmla="*/ 2147483647 w 97"/>
                <a:gd name="T9" fmla="*/ 2147483647 h 97"/>
                <a:gd name="T10" fmla="*/ 2147483647 w 97"/>
                <a:gd name="T11" fmla="*/ 2147483647 h 97"/>
                <a:gd name="T12" fmla="*/ 2147483647 w 97"/>
                <a:gd name="T13" fmla="*/ 2147483647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97"/>
                <a:gd name="T23" fmla="*/ 97 w 97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97">
                  <a:moveTo>
                    <a:pt x="82" y="96"/>
                  </a:moveTo>
                  <a:lnTo>
                    <a:pt x="22" y="44"/>
                  </a:lnTo>
                  <a:lnTo>
                    <a:pt x="0" y="11"/>
                  </a:lnTo>
                  <a:lnTo>
                    <a:pt x="70" y="0"/>
                  </a:lnTo>
                  <a:lnTo>
                    <a:pt x="96" y="34"/>
                  </a:lnTo>
                  <a:lnTo>
                    <a:pt x="82" y="96"/>
                  </a:lnTo>
                </a:path>
              </a:pathLst>
            </a:custGeom>
            <a:solidFill>
              <a:srgbClr val="C00000"/>
            </a:solidFill>
            <a:ln w="12700" cap="rnd" cmpd="sng">
              <a:solidFill>
                <a:srgbClr val="3C002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" name="Line 27">
              <a:extLst>
                <a:ext uri="{FF2B5EF4-FFF2-40B4-BE49-F238E27FC236}">
                  <a16:creationId xmlns:a16="http://schemas.microsoft.com/office/drawing/2014/main" id="{44D242DB-4E20-4C33-B536-E16A5F7B55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3335" y="2329008"/>
              <a:ext cx="450943" cy="48081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" name="Line 27">
              <a:extLst>
                <a:ext uri="{FF2B5EF4-FFF2-40B4-BE49-F238E27FC236}">
                  <a16:creationId xmlns:a16="http://schemas.microsoft.com/office/drawing/2014/main" id="{0281E282-8FEE-4B19-9440-ADAC7E1A95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9858" y="2329008"/>
              <a:ext cx="450943" cy="48081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049139-5FAD-4FB2-84E9-BF46C974F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47770"/>
            <a:ext cx="5053026" cy="527228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9966"/>
                </a:solidFill>
              </a:rPr>
              <a:t>Cycle of transmission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BEBFD2D-7DE1-4683-AF74-F742B4AD5A7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246978" y="1596380"/>
          <a:ext cx="6120680" cy="4176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D78CD-984E-4983-BCB1-9921364DB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TB Update</a:t>
            </a:r>
            <a:endParaRPr lang="en-US" dirty="0"/>
          </a:p>
        </p:txBody>
      </p:sp>
      <p:sp>
        <p:nvSpPr>
          <p:cNvPr id="17" name="Freeform 31">
            <a:extLst>
              <a:ext uri="{FF2B5EF4-FFF2-40B4-BE49-F238E27FC236}">
                <a16:creationId xmlns:a16="http://schemas.microsoft.com/office/drawing/2014/main" id="{2B461D94-773E-4068-B051-558695DEA054}"/>
              </a:ext>
            </a:extLst>
          </p:cNvPr>
          <p:cNvSpPr>
            <a:spLocks/>
          </p:cNvSpPr>
          <p:nvPr/>
        </p:nvSpPr>
        <p:spPr bwMode="auto">
          <a:xfrm>
            <a:off x="4225224" y="5397981"/>
            <a:ext cx="78936" cy="72007"/>
          </a:xfrm>
          <a:custGeom>
            <a:avLst/>
            <a:gdLst>
              <a:gd name="T0" fmla="*/ 0 w 145"/>
              <a:gd name="T1" fmla="*/ 2147483647 h 145"/>
              <a:gd name="T2" fmla="*/ 2147483647 w 145"/>
              <a:gd name="T3" fmla="*/ 2147483647 h 145"/>
              <a:gd name="T4" fmla="*/ 2147483647 w 145"/>
              <a:gd name="T5" fmla="*/ 0 h 145"/>
              <a:gd name="T6" fmla="*/ 2147483647 w 145"/>
              <a:gd name="T7" fmla="*/ 2147483647 h 145"/>
              <a:gd name="T8" fmla="*/ 2147483647 w 145"/>
              <a:gd name="T9" fmla="*/ 2147483647 h 145"/>
              <a:gd name="T10" fmla="*/ 0 w 145"/>
              <a:gd name="T11" fmla="*/ 2147483647 h 145"/>
              <a:gd name="T12" fmla="*/ 0 w 145"/>
              <a:gd name="T13" fmla="*/ 2147483647 h 1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5"/>
              <a:gd name="T22" fmla="*/ 0 h 145"/>
              <a:gd name="T23" fmla="*/ 145 w 145"/>
              <a:gd name="T24" fmla="*/ 145 h 1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5" h="145">
                <a:moveTo>
                  <a:pt x="0" y="123"/>
                </a:moveTo>
                <a:lnTo>
                  <a:pt x="77" y="34"/>
                </a:lnTo>
                <a:lnTo>
                  <a:pt x="126" y="0"/>
                </a:lnTo>
                <a:lnTo>
                  <a:pt x="144" y="106"/>
                </a:lnTo>
                <a:lnTo>
                  <a:pt x="93" y="144"/>
                </a:lnTo>
                <a:lnTo>
                  <a:pt x="0" y="123"/>
                </a:lnTo>
              </a:path>
            </a:pathLst>
          </a:custGeom>
          <a:solidFill>
            <a:srgbClr val="C00000"/>
          </a:solidFill>
          <a:ln w="12700" cap="rnd" cmpd="sng">
            <a:solidFill>
              <a:srgbClr val="3C002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03911B7-5E9E-4522-97AF-6D5CD5C408D6}"/>
              </a:ext>
            </a:extLst>
          </p:cNvPr>
          <p:cNvSpPr/>
          <p:nvPr/>
        </p:nvSpPr>
        <p:spPr>
          <a:xfrm rot="13593291">
            <a:off x="1557903" y="3573848"/>
            <a:ext cx="2510918" cy="221336"/>
          </a:xfrm>
          <a:prstGeom prst="rightArrow">
            <a:avLst/>
          </a:prstGeom>
          <a:solidFill>
            <a:schemeClr val="accent5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8F3689FD-1BBF-46EC-99B1-8E5E9E7B767F}"/>
              </a:ext>
            </a:extLst>
          </p:cNvPr>
          <p:cNvSpPr/>
          <p:nvPr/>
        </p:nvSpPr>
        <p:spPr>
          <a:xfrm>
            <a:off x="5166763" y="1679563"/>
            <a:ext cx="1953409" cy="1563038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22" name="Object 5">
            <a:extLst>
              <a:ext uri="{FF2B5EF4-FFF2-40B4-BE49-F238E27FC236}">
                <a16:creationId xmlns:a16="http://schemas.microsoft.com/office/drawing/2014/main" id="{E4F34933-135C-4A4B-A6A9-7F2B316026AD}"/>
              </a:ext>
            </a:extLst>
          </p:cNvPr>
          <p:cNvGraphicFramePr>
            <a:graphicFrameLocks/>
          </p:cNvGraphicFramePr>
          <p:nvPr/>
        </p:nvGraphicFramePr>
        <p:xfrm>
          <a:off x="7248762" y="1845916"/>
          <a:ext cx="1279768" cy="1382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9" name="ClipArt" r:id="rId14" imgW="2914732" imgH="3628987" progId="MS_ClipArt_Gallery.2">
                  <p:embed/>
                </p:oleObj>
              </mc:Choice>
              <mc:Fallback>
                <p:oleObj name="ClipArt" r:id="rId14" imgW="2914732" imgH="3628987" progId="MS_ClipArt_Gallery.2">
                  <p:embed/>
                  <p:pic>
                    <p:nvPicPr>
                      <p:cNvPr id="22" name="Object 5">
                        <a:extLst>
                          <a:ext uri="{FF2B5EF4-FFF2-40B4-BE49-F238E27FC236}">
                            <a16:creationId xmlns:a16="http://schemas.microsoft.com/office/drawing/2014/main" id="{E4F34933-135C-4A4B-A6A9-7F2B316026A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762" y="1845916"/>
                        <a:ext cx="1279768" cy="1382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1C13FA21-9965-4EFF-96E8-0BCDA98237A2}"/>
              </a:ext>
            </a:extLst>
          </p:cNvPr>
          <p:cNvSpPr txBox="1"/>
          <p:nvPr/>
        </p:nvSpPr>
        <p:spPr>
          <a:xfrm>
            <a:off x="7257467" y="2106688"/>
            <a:ext cx="1953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70-90% No TB infection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90FEB3-A4FC-4C3B-BB84-9F6951A470C3}"/>
              </a:ext>
            </a:extLst>
          </p:cNvPr>
          <p:cNvSpPr txBox="1"/>
          <p:nvPr/>
        </p:nvSpPr>
        <p:spPr>
          <a:xfrm>
            <a:off x="6094798" y="3357343"/>
            <a:ext cx="27499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*</a:t>
            </a:r>
            <a:r>
              <a:rPr lang="en-GB" sz="1800" dirty="0"/>
              <a:t>Around 5-10% of people infected develop active TB straight away</a:t>
            </a:r>
          </a:p>
          <a:p>
            <a:endParaRPr lang="en-GB" sz="1800" dirty="0"/>
          </a:p>
          <a:p>
            <a:r>
              <a:rPr lang="en-GB" sz="1800" dirty="0"/>
              <a:t>** The rest develop LTBI. Around 10% of people with LTBI will go on to develop Active TB at some point during their lifetime if untreated.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AEF397-44DA-4058-BA34-0DA973A3E83B}"/>
              </a:ext>
            </a:extLst>
          </p:cNvPr>
          <p:cNvSpPr txBox="1"/>
          <p:nvPr/>
        </p:nvSpPr>
        <p:spPr>
          <a:xfrm>
            <a:off x="4661957" y="4056697"/>
            <a:ext cx="1432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10-30%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EC45F6-424B-4899-A704-3C99364D566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6369250"/>
            <a:ext cx="9144000" cy="54864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95E1CB9-2C2C-44FB-AAA2-A000D6DA964E}"/>
              </a:ext>
            </a:extLst>
          </p:cNvPr>
          <p:cNvSpPr/>
          <p:nvPr/>
        </p:nvSpPr>
        <p:spPr>
          <a:xfrm>
            <a:off x="517998" y="6515582"/>
            <a:ext cx="557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10  TB awareness training for healthcare staff in prisons and places of detention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53FC00B-6ED4-46FE-8E2C-A8779A30FF17}"/>
                  </a:ext>
                </a:extLst>
              </p14:cNvPr>
              <p14:cNvContentPartPr/>
              <p14:nvPr/>
            </p14:nvContentPartPr>
            <p14:xfrm>
              <a:off x="517998" y="6586994"/>
              <a:ext cx="94680" cy="102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53FC00B-6ED4-46FE-8E2C-A8779A30FF1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9998" y="6569354"/>
                <a:ext cx="130320" cy="13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3164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D9F0D-1CEC-4D5A-9D27-FA64E15E6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4014000" cy="648072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9966"/>
                </a:solidFill>
              </a:rPr>
              <a:t>Active or Latent TB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42A4F-FDB6-431C-9C2F-DF7EAF2BD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5468A650-730B-4BA9-9BF2-E6B7BA83D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552" y="1368937"/>
            <a:ext cx="6984776" cy="40076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D91207-813A-496E-9220-40E6A549920B}"/>
              </a:ext>
            </a:extLst>
          </p:cNvPr>
          <p:cNvSpPr/>
          <p:nvPr/>
        </p:nvSpPr>
        <p:spPr>
          <a:xfrm>
            <a:off x="1043608" y="646056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TB awareness training for healthcare staff in prisons and places of detention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E5F26E-AABE-4873-BB64-B592F2B2D5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56" r="-69"/>
          <a:stretch/>
        </p:blipFill>
        <p:spPr>
          <a:xfrm>
            <a:off x="0" y="6309358"/>
            <a:ext cx="9144000" cy="5486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505F41-7E53-4230-8A1C-24357D84EB65}"/>
              </a:ext>
            </a:extLst>
          </p:cNvPr>
          <p:cNvSpPr/>
          <p:nvPr/>
        </p:nvSpPr>
        <p:spPr>
          <a:xfrm>
            <a:off x="323528" y="6455899"/>
            <a:ext cx="60486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11  TB awareness training for healthcare staff in prisons and places of detention</a:t>
            </a:r>
          </a:p>
        </p:txBody>
      </p:sp>
    </p:spTree>
    <p:extLst>
      <p:ext uri="{BB962C8B-B14F-4D97-AF65-F5344CB8AC3E}">
        <p14:creationId xmlns:p14="http://schemas.microsoft.com/office/powerpoint/2010/main" val="64663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2272C-8345-4F97-B8A8-4CC35B68D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823" y="1371696"/>
            <a:ext cx="2519726" cy="647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200" dirty="0">
                <a:solidFill>
                  <a:schemeClr val="tx2"/>
                </a:solidFill>
              </a:rPr>
              <a:t>Symptoms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057F218D-4352-403D-9621-1DF62DE4A7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6052" y="1988786"/>
            <a:ext cx="8029575" cy="4065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1200" i="1" dirty="0">
              <a:ea typeface="ヒラギノ角ゴ Pro W3"/>
              <a:cs typeface="ヒラギノ角ゴ Pro W3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990033"/>
                </a:solidFill>
                <a:ea typeface="ヒラギノ角ゴ Pro W3"/>
              </a:rPr>
              <a:t>General symptoms of TB disease</a:t>
            </a:r>
            <a:r>
              <a:rPr lang="en-US" altLang="en-US" dirty="0">
                <a:ea typeface="ヒラギノ角ゴ Pro W3"/>
              </a:rPr>
              <a:t>: Weight loss, fatigue, malaise, fever and night sweats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1200" dirty="0">
              <a:ea typeface="ヒラギノ角ゴ Pro W3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990033"/>
                </a:solidFill>
                <a:ea typeface="ヒラギノ角ゴ Pro W3"/>
              </a:rPr>
              <a:t>Pulmonary</a:t>
            </a:r>
            <a:r>
              <a:rPr lang="en-US" altLang="en-US" dirty="0">
                <a:ea typeface="ヒラギノ角ゴ Pro W3"/>
              </a:rPr>
              <a:t>: Coughing, pain in chest, coughing up sputum or blood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1200" dirty="0">
              <a:ea typeface="ヒラギノ角ゴ Pro W3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990033"/>
                </a:solidFill>
                <a:ea typeface="ヒラギノ角ゴ Pro W3"/>
              </a:rPr>
              <a:t>Extrapulmonary:</a:t>
            </a:r>
            <a:r>
              <a:rPr lang="en-US" altLang="en-US" dirty="0">
                <a:ea typeface="ヒラギノ角ゴ Pro W3"/>
              </a:rPr>
              <a:t> Depends on the part of the body that is affected by the disease. For example, TB of the spine may cause pain in the back; TB of </a:t>
            </a:r>
            <a:br>
              <a:rPr lang="en-US" altLang="en-US" dirty="0">
                <a:ea typeface="ヒラギノ角ゴ Pro W3"/>
              </a:rPr>
            </a:br>
            <a:r>
              <a:rPr lang="en-US" altLang="en-US" dirty="0">
                <a:ea typeface="ヒラギノ角ゴ Pro W3"/>
              </a:rPr>
              <a:t>the kidney may cause blood in the urine.</a:t>
            </a:r>
            <a:endParaRPr lang="en-GB" altLang="en-US" dirty="0">
              <a:ea typeface="ヒラギノ角ゴ Pro W3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E7738C-9520-4DAD-8221-90363D104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TB Update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23557" name="Group 2">
            <a:extLst>
              <a:ext uri="{FF2B5EF4-FFF2-40B4-BE49-F238E27FC236}">
                <a16:creationId xmlns:a16="http://schemas.microsoft.com/office/drawing/2014/main" id="{BC668210-6802-4BC8-9D5F-0F67F59C5906}"/>
              </a:ext>
            </a:extLst>
          </p:cNvPr>
          <p:cNvGrpSpPr>
            <a:grpSpLocks/>
          </p:cNvGrpSpPr>
          <p:nvPr/>
        </p:nvGrpSpPr>
        <p:grpSpPr bwMode="auto">
          <a:xfrm>
            <a:off x="755576" y="0"/>
            <a:ext cx="7200000" cy="6462712"/>
            <a:chOff x="179512" y="210644"/>
            <a:chExt cx="8653908" cy="6463110"/>
          </a:xfrm>
        </p:grpSpPr>
        <p:pic>
          <p:nvPicPr>
            <p:cNvPr id="23558" name="Picture 4">
              <a:extLst>
                <a:ext uri="{FF2B5EF4-FFF2-40B4-BE49-F238E27FC236}">
                  <a16:creationId xmlns:a16="http://schemas.microsoft.com/office/drawing/2014/main" id="{1AB1DE63-523A-475F-A95C-4580C0631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946" y="4797860"/>
              <a:ext cx="2183135" cy="1760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9" name="Picture 5">
              <a:extLst>
                <a:ext uri="{FF2B5EF4-FFF2-40B4-BE49-F238E27FC236}">
                  <a16:creationId xmlns:a16="http://schemas.microsoft.com/office/drawing/2014/main" id="{31F5B8F9-BD83-419A-8F9D-2ECE09AD5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7212" y="210644"/>
              <a:ext cx="2588137" cy="198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0" name="Picture 6">
              <a:extLst>
                <a:ext uri="{FF2B5EF4-FFF2-40B4-BE49-F238E27FC236}">
                  <a16:creationId xmlns:a16="http://schemas.microsoft.com/office/drawing/2014/main" id="{65A586A7-55AC-4473-BD5D-41D6BCCE7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6842" y="413268"/>
              <a:ext cx="2236578" cy="1803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1" name="Picture 7">
              <a:extLst>
                <a:ext uri="{FF2B5EF4-FFF2-40B4-BE49-F238E27FC236}">
                  <a16:creationId xmlns:a16="http://schemas.microsoft.com/office/drawing/2014/main" id="{D6213371-5FA9-47FC-84DC-FD85C0EAC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6766" y="4902900"/>
              <a:ext cx="2074515" cy="1672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2" name="Picture 8">
              <a:extLst>
                <a:ext uri="{FF2B5EF4-FFF2-40B4-BE49-F238E27FC236}">
                  <a16:creationId xmlns:a16="http://schemas.microsoft.com/office/drawing/2014/main" id="{B85B6CDC-687C-4DC0-B78D-6D7B824D1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4805041"/>
              <a:ext cx="2317204" cy="186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3" name="Picture 9">
              <a:extLst>
                <a:ext uri="{FF2B5EF4-FFF2-40B4-BE49-F238E27FC236}">
                  <a16:creationId xmlns:a16="http://schemas.microsoft.com/office/drawing/2014/main" id="{8FDC6E48-96CF-4FD8-9F8B-90C3B85D9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869160"/>
              <a:ext cx="2082861" cy="1679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AC492F1-2159-4D2C-BEAE-8CAFB61AD1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08725"/>
            <a:ext cx="9144000" cy="54927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</a:t>
            </a:r>
            <a:fld id="{A205FE34-C8F6-434B-98F6-3DE21C7B9F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lang="en-GB" dirty="0"/>
              <a:t>TB awareness training for healthcare staff in prisons and places of detention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434796"/>
            <a:ext cx="4199148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chemeClr val="tx2"/>
                </a:solidFill>
              </a:rPr>
              <a:t>Latent vs. TB Disease 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224348"/>
              </p:ext>
            </p:extLst>
          </p:nvPr>
        </p:nvGraphicFramePr>
        <p:xfrm>
          <a:off x="486000" y="1268760"/>
          <a:ext cx="8172000" cy="496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70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Person with LTBI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2B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Person with TB</a:t>
                      </a:r>
                      <a:r>
                        <a:rPr lang="en-US" sz="2400" baseline="0" dirty="0"/>
                        <a:t> Disease </a:t>
                      </a:r>
                    </a:p>
                    <a:p>
                      <a:pPr algn="ctr"/>
                      <a:r>
                        <a:rPr lang="en-US" sz="2400" baseline="0" dirty="0"/>
                        <a:t>(in the lungs)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730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Sputum smears and cultures </a:t>
                      </a:r>
                      <a:r>
                        <a:rPr lang="en-US" sz="24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negative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4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Sputum</a:t>
                      </a:r>
                      <a:r>
                        <a:rPr lang="en-US" sz="2400" baseline="0" dirty="0"/>
                        <a:t> smears and cultures may be 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</a:rPr>
                        <a:t>positive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4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0055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Consider treatment for LTBI to </a:t>
                      </a:r>
                      <a:r>
                        <a:rPr lang="en-US" sz="2400" i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prevent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TB disease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Needs treatment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TB disease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7730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Does not require isolation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4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May require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respiratory isolation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4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405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Not a case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TB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2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case of TB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</a:t>
            </a:r>
            <a:b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</a:t>
            </a:r>
            <a:fld id="{A205FE34-C8F6-434B-98F6-3DE21C7B9F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lang="en-GB" dirty="0"/>
              <a:t>TB awareness training for healthcare staff in prisons and places of detention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495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017769"/>
              </p:ext>
            </p:extLst>
          </p:nvPr>
        </p:nvGraphicFramePr>
        <p:xfrm>
          <a:off x="486000" y="1280726"/>
          <a:ext cx="81720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6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5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44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Person with LTBI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2B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Person with TB</a:t>
                      </a:r>
                      <a:r>
                        <a:rPr lang="en-US" sz="2400" baseline="0" dirty="0"/>
                        <a:t> Disease </a:t>
                      </a:r>
                    </a:p>
                    <a:p>
                      <a:pPr algn="ctr"/>
                      <a:r>
                        <a:rPr lang="en-US" sz="2400" baseline="0" dirty="0"/>
                        <a:t>(in the lungs)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1325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Has a </a:t>
                      </a:r>
                      <a:r>
                        <a:rPr lang="en-US" sz="2200" dirty="0">
                          <a:solidFill>
                            <a:srgbClr val="7030A0"/>
                          </a:solidFill>
                        </a:rPr>
                        <a:t>small</a:t>
                      </a:r>
                      <a:r>
                        <a:rPr lang="en-US" sz="2200" dirty="0"/>
                        <a:t> number of TB bacteria alive, but under control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>
                        <a:alpha val="4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Has a 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</a:rPr>
                        <a:t>large number of </a:t>
                      </a:r>
                      <a:r>
                        <a:rPr lang="en-US" sz="2200" b="1" dirty="0">
                          <a:solidFill>
                            <a:srgbClr val="C00000"/>
                          </a:solidFill>
                        </a:rPr>
                        <a:t>active </a:t>
                      </a:r>
                      <a:r>
                        <a:rPr lang="en-US" sz="2200" dirty="0"/>
                        <a:t>TB bacteria</a:t>
                      </a:r>
                      <a:r>
                        <a:rPr lang="en-US" sz="2200" baseline="0" dirty="0"/>
                        <a:t> in his or her body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4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920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rgbClr val="7030A0"/>
                          </a:solidFill>
                        </a:rPr>
                        <a:t>Cannot</a:t>
                      </a:r>
                      <a:r>
                        <a:rPr lang="en-US" sz="2200" dirty="0"/>
                        <a:t> spread TB </a:t>
                      </a:r>
                      <a:r>
                        <a:rPr lang="en-US" sz="2200" baseline="0" dirty="0"/>
                        <a:t>to others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</a:rPr>
                        <a:t>May spread </a:t>
                      </a:r>
                      <a:r>
                        <a:rPr lang="en-US" sz="2200" dirty="0"/>
                        <a:t>TB bacteria to others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325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Does </a:t>
                      </a:r>
                      <a:r>
                        <a:rPr lang="en-US" sz="2200" dirty="0">
                          <a:solidFill>
                            <a:srgbClr val="7030A0"/>
                          </a:solidFill>
                        </a:rPr>
                        <a:t>not feel sick</a:t>
                      </a:r>
                      <a:r>
                        <a:rPr lang="en-US" sz="2200" dirty="0"/>
                        <a:t>,</a:t>
                      </a:r>
                      <a:r>
                        <a:rPr lang="en-US" sz="2200" baseline="0" dirty="0"/>
                        <a:t> but may become sick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>
                        <a:alpha val="4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May have 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</a:rPr>
                        <a:t>symptoms</a:t>
                      </a:r>
                      <a:r>
                        <a:rPr lang="en-US" sz="2200" dirty="0"/>
                        <a:t> such as cough, fever, or weight loss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4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515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Blood tests </a:t>
                      </a:r>
                      <a:r>
                        <a:rPr lang="en-US" sz="2200" baseline="0" dirty="0">
                          <a:solidFill>
                            <a:srgbClr val="C00000"/>
                          </a:solidFill>
                        </a:rPr>
                        <a:t>positive</a:t>
                      </a:r>
                      <a:endParaRPr lang="en-US" sz="2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Blood tests</a:t>
                      </a:r>
                      <a:r>
                        <a:rPr lang="en-US" sz="2200" baseline="0" dirty="0"/>
                        <a:t> </a:t>
                      </a:r>
                      <a:r>
                        <a:rPr lang="en-US" sz="2200" baseline="0" dirty="0">
                          <a:solidFill>
                            <a:srgbClr val="C00000"/>
                          </a:solidFill>
                        </a:rPr>
                        <a:t>positive</a:t>
                      </a:r>
                      <a:endParaRPr lang="en-US" sz="2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0920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Chest X-ray</a:t>
                      </a:r>
                      <a:r>
                        <a:rPr lang="en-US" sz="2200" baseline="0" dirty="0"/>
                        <a:t> usually </a:t>
                      </a:r>
                      <a:r>
                        <a:rPr lang="en-US" sz="2200" baseline="0" dirty="0">
                          <a:solidFill>
                            <a:srgbClr val="7030A0"/>
                          </a:solidFill>
                        </a:rPr>
                        <a:t>normal</a:t>
                      </a:r>
                      <a:endParaRPr lang="en-US" sz="2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>
                        <a:alpha val="4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Chest X-ray usually 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</a:rPr>
                        <a:t>abnormal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4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13611" y="443092"/>
            <a:ext cx="6781800" cy="762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tx2"/>
                </a:solidFill>
              </a:rPr>
              <a:t>Latent vs. TB Disease 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324600"/>
            <a:ext cx="9144000" cy="533400"/>
          </a:xfrm>
        </p:spPr>
        <p:txBody>
          <a:bodyPr/>
          <a:lstStyle/>
          <a:p>
            <a:r>
              <a:rPr lang="en-GB" dirty="0"/>
              <a:t>          14  TB awareness training for healthcare staff in prisons and places of detention</a:t>
            </a:r>
          </a:p>
        </p:txBody>
      </p:sp>
    </p:spTree>
    <p:extLst>
      <p:ext uri="{BB962C8B-B14F-4D97-AF65-F5344CB8AC3E}">
        <p14:creationId xmlns:p14="http://schemas.microsoft.com/office/powerpoint/2010/main" val="160601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2ECBB2-7A09-4251-8DA8-9CC058DF3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04664"/>
            <a:ext cx="6336704" cy="575306"/>
          </a:xfrm>
        </p:spPr>
        <p:txBody>
          <a:bodyPr>
            <a:normAutofit fontScale="90000"/>
          </a:bodyPr>
          <a:lstStyle/>
          <a:p>
            <a:r>
              <a:rPr lang="en-GB" altLang="en-US" sz="3600" dirty="0">
                <a:solidFill>
                  <a:schemeClr val="tx2"/>
                </a:solidFill>
              </a:rPr>
              <a:t>Risk groups for TB infection</a:t>
            </a:r>
            <a:br>
              <a:rPr lang="en-GB" altLang="en-US" b="1" dirty="0">
                <a:solidFill>
                  <a:srgbClr val="00AE9E"/>
                </a:solidFill>
              </a:rPr>
            </a:br>
            <a:br>
              <a:rPr lang="en-GB" altLang="en-US" b="1" dirty="0">
                <a:solidFill>
                  <a:srgbClr val="00AE9E"/>
                </a:solidFill>
              </a:rPr>
            </a:b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D05EC1A-1097-46BB-81F4-E3D0226FD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2492490"/>
            <a:ext cx="5699554" cy="316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0E141C-4376-42A0-B37A-CA1680564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32" y="1052736"/>
            <a:ext cx="7704856" cy="143975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Certain groups are more at risk of being exposed to TB including people with </a:t>
            </a:r>
            <a:r>
              <a:rPr lang="en-GB" b="1" dirty="0"/>
              <a:t>social risk factors including history of substance misuse, imprisonment </a:t>
            </a:r>
            <a:br>
              <a:rPr lang="en-GB" b="1" dirty="0"/>
            </a:br>
            <a:r>
              <a:rPr lang="en-GB" b="1" dirty="0"/>
              <a:t>and homelessness</a:t>
            </a:r>
            <a:r>
              <a:rPr lang="en-GB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infographic below shows how proportion of TB cases in England with a </a:t>
            </a:r>
            <a:br>
              <a:rPr lang="en-GB" dirty="0"/>
            </a:br>
            <a:r>
              <a:rPr lang="en-GB" dirty="0"/>
              <a:t>social risk factor has increased in the past 5 years.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AB21E0-48CD-4CEA-BDD6-3A4C4D93181E}"/>
              </a:ext>
            </a:extLst>
          </p:cNvPr>
          <p:cNvSpPr/>
          <p:nvPr/>
        </p:nvSpPr>
        <p:spPr>
          <a:xfrm>
            <a:off x="539552" y="5733256"/>
            <a:ext cx="8748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990033"/>
                </a:solidFill>
              </a:rPr>
              <a:t>People who have lived in high incidence countries are also more at risk of TB infection.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892EBC0A-7EB7-4F2B-BBBA-ABDC24F40C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08725"/>
            <a:ext cx="9144000" cy="54927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</a:t>
            </a:r>
            <a:fld id="{A205FE34-C8F6-434B-98F6-3DE21C7B9F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lang="en-GB" dirty="0"/>
              <a:t>TB awareness training for healthcare staff in prisons and places of detention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591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1CEE0-8815-40A8-9C29-FBDA841B1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469598"/>
            <a:ext cx="6912768" cy="490946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tx2"/>
                </a:solidFill>
              </a:rPr>
              <a:t>Risk groups for developing active infection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47B68-BC02-4DC4-A544-79B7884C7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340768"/>
            <a:ext cx="7883984" cy="406445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Certain groups of people with latent TB infection are at increased risk of going on to develop active TB, including people who (</a:t>
            </a:r>
            <a:r>
              <a:rPr lang="en-GB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NICE, 2016</a:t>
            </a:r>
            <a:r>
              <a:rPr lang="en-GB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lvl="3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are HIV-positive 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are younger than 5 years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have excessive alcohol intake 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are injecting drug users</a:t>
            </a:r>
          </a:p>
          <a:p>
            <a:pPr lvl="3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have diabetes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have had solid organ transplantation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have a haematological malignancy 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are having chemotherapy 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have had a jejunoileal bypass 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have chronic kidney disease or receive haemodialysis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have had a gastrectomy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are having treatment with anti-tumour necrosis factor-alpha or other biologic agents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have silicosis</a:t>
            </a:r>
          </a:p>
          <a:p>
            <a:endParaRPr lang="en-GB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2852F40-455D-4771-82A6-D379EE569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08725"/>
            <a:ext cx="9144000" cy="54927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</a:t>
            </a:r>
            <a:fld id="{A205FE34-C8F6-434B-98F6-3DE21C7B9F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lang="en-GB" dirty="0"/>
              <a:t>TB awareness training for healthcare staff in prisons and places of detention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29FDB-CCCE-4F85-9E61-13583413C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2132856"/>
            <a:ext cx="1798476" cy="21703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7F42D6-0A7D-42B6-ADA5-10B8115E36F1}"/>
              </a:ext>
            </a:extLst>
          </p:cNvPr>
          <p:cNvSpPr/>
          <p:nvPr/>
        </p:nvSpPr>
        <p:spPr>
          <a:xfrm>
            <a:off x="7394295" y="4303220"/>
            <a:ext cx="90281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/>
              <a:t>courtesy CDC</a:t>
            </a:r>
          </a:p>
        </p:txBody>
      </p:sp>
    </p:spTree>
    <p:extLst>
      <p:ext uri="{BB962C8B-B14F-4D97-AF65-F5344CB8AC3E}">
        <p14:creationId xmlns:p14="http://schemas.microsoft.com/office/powerpoint/2010/main" val="1890737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A9DF2-3820-4445-AC05-7FB1C256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476671"/>
            <a:ext cx="4122799" cy="60085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200" dirty="0">
                <a:solidFill>
                  <a:schemeClr val="tx2"/>
                </a:solidFill>
              </a:rPr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D882C-9560-4033-9A3C-0B68088FA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196752"/>
            <a:ext cx="8029575" cy="4054475"/>
          </a:xfrm>
        </p:spPr>
        <p:txBody>
          <a:bodyPr/>
          <a:lstStyle/>
          <a:p>
            <a:pPr marL="342000" indent="-342000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dirty="0">
                <a:latin typeface="+mj-lt"/>
              </a:rPr>
              <a:t>TB is diagnosed using a combination of tests as well as medical history. 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This includes:</a:t>
            </a:r>
          </a:p>
          <a:p>
            <a:pPr marL="342000" indent="-3420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990033"/>
                </a:solidFill>
                <a:latin typeface="+mj-lt"/>
              </a:rPr>
              <a:t>Tests for TB infection </a:t>
            </a:r>
            <a:r>
              <a:rPr lang="en-GB" dirty="0">
                <a:latin typeface="+mj-lt"/>
              </a:rPr>
              <a:t>– this measures immune response and does not differentiate between active and latent.</a:t>
            </a:r>
          </a:p>
          <a:p>
            <a:pPr marL="342000" lvl="1" indent="-342000">
              <a:lnSpc>
                <a:spcPts val="500"/>
              </a:lnSpc>
              <a:spcBef>
                <a:spcPts val="1200"/>
              </a:spcBef>
              <a:spcAft>
                <a:spcPts val="800"/>
              </a:spcAft>
              <a:defRPr/>
            </a:pPr>
            <a:r>
              <a:rPr lang="en-GB" dirty="0">
                <a:latin typeface="+mj-lt"/>
              </a:rPr>
              <a:t>      	- IGRA Interferon Gamma Release Assay</a:t>
            </a:r>
          </a:p>
          <a:p>
            <a:pPr marL="342000" lvl="1" indent="-342000">
              <a:lnSpc>
                <a:spcPts val="500"/>
              </a:lnSpc>
              <a:spcBef>
                <a:spcPts val="1200"/>
              </a:spcBef>
              <a:spcAft>
                <a:spcPts val="800"/>
              </a:spcAft>
              <a:defRPr/>
            </a:pPr>
            <a:r>
              <a:rPr lang="en-GB" dirty="0">
                <a:latin typeface="+mj-lt"/>
              </a:rPr>
              <a:t>		- Tuberculin skin test (TST) / Mantoux</a:t>
            </a:r>
          </a:p>
          <a:p>
            <a:pPr marL="342000" lvl="1" indent="-342000">
              <a:lnSpc>
                <a:spcPts val="500"/>
              </a:lnSpc>
              <a:spcBef>
                <a:spcPts val="1200"/>
              </a:spcBef>
              <a:spcAft>
                <a:spcPts val="800"/>
              </a:spcAft>
              <a:defRPr/>
            </a:pPr>
            <a:r>
              <a:rPr lang="en-GB" dirty="0">
                <a:latin typeface="+mj-lt"/>
              </a:rPr>
              <a:t>		</a:t>
            </a:r>
          </a:p>
          <a:p>
            <a:pPr marL="342000" lvl="2" indent="-342000" eaLnBrk="1" hangingPunct="1">
              <a:lnSpc>
                <a:spcPts val="500"/>
              </a:lnSpc>
              <a:spcBef>
                <a:spcPts val="1200"/>
              </a:spcBef>
              <a:spcAft>
                <a:spcPts val="800"/>
              </a:spcAft>
              <a:defRPr/>
            </a:pPr>
            <a:r>
              <a:rPr lang="en-US" altLang="en-US" dirty="0">
                <a:solidFill>
                  <a:srgbClr val="990033"/>
                </a:solidFill>
                <a:latin typeface="+mj-lt"/>
                <a:ea typeface="ヒラギノ角ゴ Pro W3"/>
              </a:rPr>
              <a:t>Microbiology</a:t>
            </a:r>
          </a:p>
          <a:p>
            <a:pPr marL="0" lvl="2" indent="0" eaLnBrk="1" hangingPunct="1">
              <a:lnSpc>
                <a:spcPts val="500"/>
              </a:lnSpc>
              <a:spcBef>
                <a:spcPts val="1200"/>
              </a:spcBef>
              <a:spcAft>
                <a:spcPts val="800"/>
              </a:spcAft>
              <a:buNone/>
              <a:defRPr/>
            </a:pPr>
            <a:r>
              <a:rPr lang="en-US" altLang="en-US" dirty="0">
                <a:solidFill>
                  <a:srgbClr val="990033"/>
                </a:solidFill>
                <a:latin typeface="+mj-lt"/>
                <a:ea typeface="ヒラギノ角ゴ Pro W3"/>
              </a:rPr>
              <a:t>	</a:t>
            </a:r>
            <a:r>
              <a:rPr lang="en-US" altLang="en-US" dirty="0">
                <a:latin typeface="+mj-lt"/>
                <a:ea typeface="ヒラギノ角ゴ Pro W3"/>
              </a:rPr>
              <a:t>-</a:t>
            </a:r>
            <a:r>
              <a:rPr lang="en-US" altLang="en-US" dirty="0">
                <a:solidFill>
                  <a:srgbClr val="990033"/>
                </a:solidFill>
                <a:latin typeface="+mj-lt"/>
                <a:ea typeface="ヒラギノ角ゴ Pro W3"/>
              </a:rPr>
              <a:t> </a:t>
            </a:r>
            <a:r>
              <a:rPr lang="en-US" altLang="en-US" dirty="0">
                <a:solidFill>
                  <a:prstClr val="black"/>
                </a:solidFill>
                <a:latin typeface="+mj-lt"/>
                <a:ea typeface="ヒラギノ角ゴ Pro W3"/>
              </a:rPr>
              <a:t>Bacteriologic examinations </a:t>
            </a:r>
          </a:p>
          <a:p>
            <a:pPr marL="0" lvl="2" indent="0" eaLnBrk="1" hangingPunct="1">
              <a:lnSpc>
                <a:spcPts val="500"/>
              </a:lnSpc>
              <a:spcBef>
                <a:spcPts val="1200"/>
              </a:spcBef>
              <a:spcAft>
                <a:spcPts val="800"/>
              </a:spcAft>
              <a:buNone/>
              <a:defRPr/>
            </a:pPr>
            <a:r>
              <a:rPr lang="en-US" altLang="en-US" dirty="0">
                <a:solidFill>
                  <a:prstClr val="black"/>
                </a:solidFill>
                <a:latin typeface="+mj-lt"/>
                <a:ea typeface="ヒラギノ角ゴ Pro W3"/>
              </a:rPr>
              <a:t>	- </a:t>
            </a:r>
            <a:r>
              <a:rPr lang="en-GB" altLang="en-US" dirty="0">
                <a:solidFill>
                  <a:prstClr val="black"/>
                </a:solidFill>
                <a:latin typeface="+mj-lt"/>
                <a:ea typeface="ヒラギノ角ゴ Pro W3"/>
              </a:rPr>
              <a:t>Genetic sequencing: WGS (Whole Genome Sequencing)</a:t>
            </a:r>
          </a:p>
          <a:p>
            <a:pPr marL="342000" lvl="2" indent="-342000" eaLnBrk="1" hangingPunct="1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defRPr/>
            </a:pPr>
            <a:r>
              <a:rPr lang="en-US" altLang="en-US" dirty="0">
                <a:solidFill>
                  <a:srgbClr val="990033"/>
                </a:solidFill>
                <a:latin typeface="+mj-lt"/>
                <a:ea typeface="ヒラギノ角ゴ Pro W3"/>
              </a:rPr>
              <a:t>Medical history</a:t>
            </a:r>
          </a:p>
          <a:p>
            <a:pPr marL="342000" lvl="2" indent="-342000" eaLnBrk="1" hangingPunct="1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defRPr/>
            </a:pPr>
            <a:r>
              <a:rPr lang="en-GB" altLang="en-US" dirty="0">
                <a:solidFill>
                  <a:srgbClr val="990033"/>
                </a:solidFill>
                <a:latin typeface="+mj-lt"/>
                <a:ea typeface="ヒラギノ角ゴ Pro W3"/>
              </a:rPr>
              <a:t>Physical examination</a:t>
            </a:r>
          </a:p>
          <a:p>
            <a:pPr marL="342000" lvl="2" indent="-342000" eaLnBrk="1" hangingPunct="1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defRPr/>
            </a:pPr>
            <a:r>
              <a:rPr lang="en-GB" altLang="en-US" dirty="0">
                <a:solidFill>
                  <a:srgbClr val="990033"/>
                </a:solidFill>
                <a:latin typeface="+mj-lt"/>
                <a:ea typeface="ヒラギノ角ゴ Pro W3"/>
              </a:rPr>
              <a:t>Radiology (Chest X-ray and CT scan)</a:t>
            </a:r>
          </a:p>
          <a:p>
            <a:pPr marL="342000" lvl="2" indent="-342000" eaLnBrk="1" hangingPunct="1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defRPr/>
            </a:pPr>
            <a:endParaRPr lang="en-US" altLang="en-US" sz="2000" dirty="0">
              <a:solidFill>
                <a:srgbClr val="990033"/>
              </a:solidFill>
              <a:latin typeface="+mn-lt"/>
              <a:ea typeface="ヒラギノ角ゴ Pro W3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68BA6CB-5087-4FA0-AFCA-4FBB203BD4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08725"/>
            <a:ext cx="9144000" cy="54927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</a:t>
            </a:r>
            <a:fld id="{A205FE34-C8F6-434B-98F6-3DE21C7B9F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lang="en-GB" dirty="0"/>
              <a:t>TB awareness training for healthcare staff in prisons and places of detention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27F6E-C3A3-40C7-ABBD-A7DF87C64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332656"/>
            <a:ext cx="6263840" cy="647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600" dirty="0">
                <a:solidFill>
                  <a:srgbClr val="009966"/>
                </a:solidFill>
              </a:rPr>
              <a:t>Healthcare team in PPDs can assist with the diagnosis</a:t>
            </a:r>
            <a:br>
              <a:rPr lang="en-GB" b="1" dirty="0"/>
            </a:br>
            <a:endParaRPr lang="en-GB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2FF04F8B-7225-42EA-A2A7-115E6770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A704AD8B-173F-4AC6-8AF4-2AD682C2B846}" type="slidenum">
              <a:rPr lang="en-US" altLang="en-US" sz="1200" smtClean="0">
                <a:solidFill>
                  <a:schemeClr val="bg1"/>
                </a:solidFill>
              </a:rPr>
              <a:pPr/>
              <a:t>18</a:t>
            </a:fld>
            <a:r>
              <a:rPr lang="en-US" altLang="en-US" sz="1200" dirty="0">
                <a:solidFill>
                  <a:schemeClr val="bg1"/>
                </a:solidFill>
              </a:rPr>
              <a:t>  </a:t>
            </a:r>
            <a:r>
              <a:rPr lang="en-GB" sz="1200" dirty="0">
                <a:solidFill>
                  <a:schemeClr val="bg1"/>
                </a:solidFill>
              </a:rPr>
              <a:t>TB awareness training for healthcare staff in prisons and places of detention</a:t>
            </a:r>
          </a:p>
        </p:txBody>
      </p:sp>
      <p:sp>
        <p:nvSpPr>
          <p:cNvPr id="16391" name="Rectangle 6">
            <a:extLst>
              <a:ext uri="{FF2B5EF4-FFF2-40B4-BE49-F238E27FC236}">
                <a16:creationId xmlns:a16="http://schemas.microsoft.com/office/drawing/2014/main" id="{F3F14421-E073-4716-B67F-A1405A9F2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5301208"/>
            <a:ext cx="83529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altLang="en-US" dirty="0">
                <a:solidFill>
                  <a:srgbClr val="009966"/>
                </a:solidFill>
              </a:rPr>
              <a:t>If </a:t>
            </a:r>
            <a:r>
              <a:rPr lang="en-GB" altLang="en-US" u="sng" dirty="0">
                <a:solidFill>
                  <a:srgbClr val="009966"/>
                </a:solidFill>
              </a:rPr>
              <a:t>TB is suspected </a:t>
            </a:r>
            <a:r>
              <a:rPr lang="en-GB" altLang="en-US" dirty="0">
                <a:solidFill>
                  <a:srgbClr val="009966"/>
                </a:solidFill>
              </a:rPr>
              <a:t>or confirmed contact the local TB service and Public Health England Health Protection Team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C9C1BE-8213-4808-AA15-6BCDB9E10EE3}"/>
              </a:ext>
            </a:extLst>
          </p:cNvPr>
          <p:cNvSpPr/>
          <p:nvPr/>
        </p:nvSpPr>
        <p:spPr>
          <a:xfrm>
            <a:off x="827584" y="1556792"/>
            <a:ext cx="78480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Symptom check in healthcare reception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If you suspect a prisoner has TB: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en-US" sz="2000" dirty="0"/>
              <a:t>make</a:t>
            </a:r>
            <a:r>
              <a:rPr lang="en-GB" altLang="en-US" sz="2000" dirty="0">
                <a:solidFill>
                  <a:srgbClr val="990033"/>
                </a:solidFill>
              </a:rPr>
              <a:t> medical assessment </a:t>
            </a:r>
            <a:r>
              <a:rPr lang="en-GB" altLang="en-US" sz="2000" dirty="0"/>
              <a:t>including symptom check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en-US" sz="2000" dirty="0"/>
              <a:t>take</a:t>
            </a:r>
            <a:r>
              <a:rPr lang="en-GB" altLang="en-US" sz="2000" dirty="0">
                <a:solidFill>
                  <a:srgbClr val="990033"/>
                </a:solidFill>
              </a:rPr>
              <a:t> 3 sputum specimens for AFB (acid fast bacilli) </a:t>
            </a:r>
            <a:r>
              <a:rPr lang="en-GB" altLang="en-US" sz="2000" dirty="0"/>
              <a:t>and culture on consecutive days. At least one should be an early morning specimen. Ensure good quality specimens and careful labelling to avoid delayed diagnosis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en-US" sz="2000" dirty="0"/>
              <a:t>carry out </a:t>
            </a:r>
            <a:r>
              <a:rPr lang="en-GB" altLang="en-US" sz="2000" dirty="0">
                <a:solidFill>
                  <a:srgbClr val="990033"/>
                </a:solidFill>
              </a:rPr>
              <a:t>chest X-ray </a:t>
            </a:r>
            <a:r>
              <a:rPr lang="en-GB" altLang="en-US" sz="2000" dirty="0"/>
              <a:t>- this may be onsite or arranged via the local hospital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9796B6-7E03-4BAA-A0FE-5C528BA71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157471"/>
            <a:ext cx="1804572" cy="13595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A2BFAF-E2D6-4547-976F-7037D8A5EAAA}"/>
              </a:ext>
            </a:extLst>
          </p:cNvPr>
          <p:cNvSpPr/>
          <p:nvPr/>
        </p:nvSpPr>
        <p:spPr>
          <a:xfrm>
            <a:off x="7806179" y="2501755"/>
            <a:ext cx="90281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/>
              <a:t>courtesy CDC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C48B5-D583-4572-B1D9-56D781A5B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4536504" cy="5493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200" dirty="0">
                <a:solidFill>
                  <a:srgbClr val="009966"/>
                </a:solidFill>
              </a:rPr>
              <a:t>About  Active TB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F32811-0F66-4EF9-B13E-53619D3F2E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95936" y="1196752"/>
            <a:ext cx="4412036" cy="2945488"/>
          </a:xfrm>
          <a:prstGeom prst="rect">
            <a:avLst/>
          </a:prstGeom>
        </p:spPr>
      </p:pic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5DC78C7A-8804-4AD7-AD83-171C13F153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0485" name="Footer Placeholder 4">
            <a:extLst>
              <a:ext uri="{FF2B5EF4-FFF2-40B4-BE49-F238E27FC236}">
                <a16:creationId xmlns:a16="http://schemas.microsoft.com/office/drawing/2014/main" id="{FC3FC34C-0B21-4940-9318-F3CB2D91E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07504" y="6336026"/>
            <a:ext cx="8064500" cy="54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sz="1200" dirty="0">
                <a:solidFill>
                  <a:schemeClr val="bg1"/>
                </a:solidFill>
              </a:rPr>
              <a:t>       </a:t>
            </a:r>
          </a:p>
          <a:p>
            <a:r>
              <a:rPr lang="en-GB" sz="1200" dirty="0">
                <a:solidFill>
                  <a:schemeClr val="bg1"/>
                </a:solidFill>
              </a:rPr>
              <a:t>        19 TB awareness training for healthcare staff in prisons and places of detention</a:t>
            </a:r>
          </a:p>
          <a:p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ADAC93-BEAA-429F-95E5-9407D075D9EA}"/>
              </a:ext>
            </a:extLst>
          </p:cNvPr>
          <p:cNvSpPr txBox="1"/>
          <p:nvPr/>
        </p:nvSpPr>
        <p:spPr>
          <a:xfrm>
            <a:off x="595919" y="4788010"/>
            <a:ext cx="7952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AE9E"/>
                </a:solidFill>
                <a:ea typeface="ヒラギノ角ゴ Pro W3" pitchFamily="84" charset="-128"/>
              </a:rPr>
              <a:t>Generally people stop being infectious 2 weeks after compliant treatment, but the following should be taken into account: resolution of cough, clinical improvement in symptoms, the initial smear status and extent of disease (NICE guidance) </a:t>
            </a:r>
            <a:r>
              <a:rPr lang="en-GB" sz="1800" dirty="0">
                <a:solidFill>
                  <a:srgbClr val="00AE9E"/>
                </a:solidFill>
                <a:ea typeface="ヒラギノ角ゴ Pro W3" pitchFamily="8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https://www.nice.org.uk/guidance/ng33</a:t>
            </a:r>
            <a:endParaRPr lang="en-GB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B80C70-FC5D-4970-93C3-838402AA2B82}"/>
              </a:ext>
            </a:extLst>
          </p:cNvPr>
          <p:cNvSpPr txBox="1"/>
          <p:nvPr/>
        </p:nvSpPr>
        <p:spPr>
          <a:xfrm>
            <a:off x="323528" y="1652311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TB is curable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Generally people stop being infectious 2 weeks after completing treatment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680520" cy="648072"/>
          </a:xfrm>
        </p:spPr>
        <p:txBody>
          <a:bodyPr>
            <a:normAutofit/>
          </a:bodyPr>
          <a:lstStyle/>
          <a:p>
            <a:r>
              <a:rPr lang="en-GB" sz="3200" dirty="0"/>
              <a:t>Using this slide pack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/>
              <a:pPr/>
              <a:t>2</a:t>
            </a:fld>
            <a:r>
              <a:rPr lang="en-GB" dirty="0"/>
              <a:t>  TB awareness training for healthcare staff in prisons and places of detention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BCE3F7-F2FF-4F55-A8BC-7DC0B0D5D879}"/>
              </a:ext>
            </a:extLst>
          </p:cNvPr>
          <p:cNvSpPr/>
          <p:nvPr/>
        </p:nvSpPr>
        <p:spPr>
          <a:xfrm>
            <a:off x="683568" y="1556792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This slide pack can be used for presenting to a group or for your own learning.</a:t>
            </a:r>
          </a:p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 can add to or amend the information to make the slides specific to your local needs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 can use the notes provided in a few sections below the slides to assist with your script</a:t>
            </a:r>
          </a:p>
        </p:txBody>
      </p:sp>
    </p:spTree>
    <p:extLst>
      <p:ext uri="{BB962C8B-B14F-4D97-AF65-F5344CB8AC3E}">
        <p14:creationId xmlns:p14="http://schemas.microsoft.com/office/powerpoint/2010/main" val="3286238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C48B5-D583-4572-B1D9-56D781A5B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476672"/>
            <a:ext cx="4778188" cy="52676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200" dirty="0">
                <a:solidFill>
                  <a:srgbClr val="009966"/>
                </a:solidFill>
              </a:rPr>
              <a:t>Active TB treatment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5DC78C7A-8804-4AD7-AD83-171C13F153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   </a:t>
            </a:r>
          </a:p>
        </p:txBody>
      </p:sp>
      <p:sp>
        <p:nvSpPr>
          <p:cNvPr id="20485" name="Footer Placeholder 4">
            <a:extLst>
              <a:ext uri="{FF2B5EF4-FFF2-40B4-BE49-F238E27FC236}">
                <a16:creationId xmlns:a16="http://schemas.microsoft.com/office/drawing/2014/main" id="{FC3FC34C-0B21-4940-9318-F3CB2D91E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07504" y="6356425"/>
            <a:ext cx="8064500" cy="54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sz="1200" dirty="0">
                <a:solidFill>
                  <a:schemeClr val="bg1"/>
                </a:solidFill>
              </a:rPr>
              <a:t>      20  TB awareness training for healthcare staff in prisons and places of detention</a:t>
            </a:r>
          </a:p>
          <a:p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88BB6F-8A0F-4FBE-A76C-94B71A7C7CE9}"/>
              </a:ext>
            </a:extLst>
          </p:cNvPr>
          <p:cNvSpPr txBox="1"/>
          <p:nvPr/>
        </p:nvSpPr>
        <p:spPr>
          <a:xfrm>
            <a:off x="683828" y="1242492"/>
            <a:ext cx="77763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bg2"/>
                </a:solidFill>
                <a:latin typeface="Arial"/>
                <a:cs typeface="Arial"/>
              </a:rPr>
              <a:t>TB treatment lasts for 6 months or longer</a:t>
            </a:r>
            <a:r>
              <a:rPr lang="en-GB" sz="2000" dirty="0">
                <a:solidFill>
                  <a:prstClr val="black"/>
                </a:solidFill>
                <a:latin typeface="Arial"/>
                <a:cs typeface="Arial"/>
              </a:rPr>
              <a:t>. Standard TB treatment is: </a:t>
            </a:r>
          </a:p>
          <a:p>
            <a:pPr marL="11113" lvl="1" indent="0" eaLnBrk="1" fontAlgn="auto" hangingPunct="1"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</a:rPr>
              <a:t>          - 2 months of quadruple therapy:  initial treatment   	phase </a:t>
            </a:r>
            <a:r>
              <a:rPr lang="en-GB" sz="2000" dirty="0">
                <a:solidFill>
                  <a:schemeClr val="bg2"/>
                </a:solidFill>
              </a:rPr>
              <a:t>(Isoniazid, Rifampicin, Pyrazinamide, Ethambutol)</a:t>
            </a:r>
            <a:r>
              <a:rPr lang="en-GB" sz="2000" dirty="0">
                <a:solidFill>
                  <a:srgbClr val="FF0000"/>
                </a:solidFill>
              </a:rPr>
              <a:t>	</a:t>
            </a:r>
          </a:p>
          <a:p>
            <a:pPr marL="715963" lvl="3" indent="-450850" eaLnBrk="1" fontAlgn="auto" hangingPunct="1">
              <a:spcAft>
                <a:spcPts val="0"/>
              </a:spcAft>
              <a:buNone/>
              <a:defRPr/>
            </a:pPr>
            <a:r>
              <a:rPr lang="en-GB" sz="2000" dirty="0">
                <a:solidFill>
                  <a:prstClr val="black"/>
                </a:solidFill>
              </a:rPr>
              <a:t>	- followed by 4 months of dual therapy: continuation phase 	</a:t>
            </a:r>
            <a:r>
              <a:rPr lang="en-GB" sz="2000" dirty="0">
                <a:solidFill>
                  <a:schemeClr val="bg2"/>
                </a:solidFill>
              </a:rPr>
              <a:t>(Isoniazid and Rifampicin)</a:t>
            </a:r>
          </a:p>
          <a:p>
            <a:pPr marL="715963" lvl="3" indent="-450850" eaLnBrk="1" fontAlgn="auto" hangingPunct="1">
              <a:spcAft>
                <a:spcPts val="0"/>
              </a:spcAft>
              <a:buNone/>
              <a:defRPr/>
            </a:pPr>
            <a:r>
              <a:rPr lang="en-GB" sz="2000" dirty="0">
                <a:solidFill>
                  <a:schemeClr val="bg2"/>
                </a:solidFill>
              </a:rPr>
              <a:t>	- other regimens </a:t>
            </a:r>
            <a:r>
              <a:rPr lang="en-GB" sz="2000" dirty="0"/>
              <a:t>may be required</a:t>
            </a:r>
          </a:p>
          <a:p>
            <a:pPr marL="282575" lvl="3" indent="0" eaLnBrk="1" fontAlgn="auto" hangingPunct="1">
              <a:spcAft>
                <a:spcPts val="0"/>
              </a:spcAft>
              <a:buNone/>
              <a:defRPr/>
            </a:pPr>
            <a:endParaRPr lang="en-GB" sz="2000" dirty="0">
              <a:solidFill>
                <a:schemeClr val="bg2"/>
              </a:solidFill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98002E"/>
                </a:solidFill>
              </a:rPr>
              <a:t>Ensure patient is aware of any side effects of medications</a:t>
            </a:r>
            <a:r>
              <a:rPr lang="en-GB" sz="2000" dirty="0">
                <a:solidFill>
                  <a:prstClr val="black"/>
                </a:solidFill>
              </a:rPr>
              <a:t>. Liaise with the local TB nurses if the patient experiences side effects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>
              <a:solidFill>
                <a:prstClr val="black"/>
              </a:solidFill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98002E"/>
                </a:solidFill>
              </a:rPr>
              <a:t>Multidrug-resistant TB </a:t>
            </a:r>
            <a:r>
              <a:rPr lang="en-GB" sz="2000" dirty="0">
                <a:solidFill>
                  <a:prstClr val="black"/>
                </a:solidFill>
              </a:rPr>
              <a:t>requires a much longer course of antibiotics; between 9 to 24 months depending on the strain. Multidrug-resistant TB tends to have less favourable outcomes than standard TB</a:t>
            </a:r>
          </a:p>
          <a:p>
            <a:pPr marL="282575" lvl="3" indent="0" eaLnBrk="1" fontAlgn="auto" hangingPunct="1">
              <a:spcAft>
                <a:spcPts val="0"/>
              </a:spcAft>
              <a:buNone/>
              <a:defRPr/>
            </a:pPr>
            <a:endParaRPr lang="en-GB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651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C48B5-D583-4572-B1D9-56D781A5B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491827"/>
            <a:ext cx="6239036" cy="648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200" dirty="0">
                <a:solidFill>
                  <a:srgbClr val="009966"/>
                </a:solidFill>
              </a:rPr>
              <a:t>Opiate substitute therapy and TB 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5DC78C7A-8804-4AD7-AD83-171C13F153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0485" name="Footer Placeholder 4">
            <a:extLst>
              <a:ext uri="{FF2B5EF4-FFF2-40B4-BE49-F238E27FC236}">
                <a16:creationId xmlns:a16="http://schemas.microsoft.com/office/drawing/2014/main" id="{FC3FC34C-0B21-4940-9318-F3CB2D91E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512" y="6381328"/>
            <a:ext cx="8064500" cy="54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sz="1200" dirty="0">
                <a:solidFill>
                  <a:schemeClr val="bg1"/>
                </a:solidFill>
              </a:rPr>
              <a:t>    21 TB awareness training for healthcare staff in prisons and places of detention</a:t>
            </a:r>
          </a:p>
          <a:p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88BB6F-8A0F-4FBE-A76C-94B71A7C7CE9}"/>
              </a:ext>
            </a:extLst>
          </p:cNvPr>
          <p:cNvSpPr txBox="1"/>
          <p:nvPr/>
        </p:nvSpPr>
        <p:spPr>
          <a:xfrm>
            <a:off x="683828" y="1484784"/>
            <a:ext cx="77763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/>
                </a:solidFill>
              </a:rPr>
              <a:t> Rifampicin</a:t>
            </a:r>
            <a:r>
              <a:rPr lang="en-US" sz="2200" dirty="0"/>
              <a:t> increases the metabolism of </a:t>
            </a:r>
            <a:r>
              <a:rPr lang="en-US" sz="2200" dirty="0">
                <a:solidFill>
                  <a:schemeClr val="bg2"/>
                </a:solidFill>
              </a:rPr>
              <a:t>methadone</a:t>
            </a:r>
            <a:r>
              <a:rPr lang="en-US" sz="2200" dirty="0"/>
              <a:t> via enzyme induction and leads to increased </a:t>
            </a:r>
            <a:r>
              <a:rPr lang="en-US" sz="2200" dirty="0">
                <a:solidFill>
                  <a:schemeClr val="bg2"/>
                </a:solidFill>
              </a:rPr>
              <a:t>methadone requirements</a:t>
            </a:r>
            <a:r>
              <a:rPr lang="en-US" sz="2200" dirty="0"/>
              <a:t>. This varies between 30% and 100% of baseline.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The subsequent </a:t>
            </a:r>
            <a:r>
              <a:rPr lang="en-US" sz="2200" dirty="0">
                <a:solidFill>
                  <a:schemeClr val="bg2"/>
                </a:solidFill>
              </a:rPr>
              <a:t>withdrawal symptoms </a:t>
            </a:r>
            <a:r>
              <a:rPr lang="en-US" sz="2200" dirty="0"/>
              <a:t>are not only unpleasant but may </a:t>
            </a:r>
            <a:r>
              <a:rPr lang="en-US" sz="2200" dirty="0">
                <a:solidFill>
                  <a:schemeClr val="bg2"/>
                </a:solidFill>
              </a:rPr>
              <a:t>lead to increased use of illicit drugs and decreased adherence</a:t>
            </a:r>
            <a:r>
              <a:rPr lang="en-US" sz="2200" dirty="0"/>
              <a:t> to anti-tuberculosis drugs.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990033"/>
                </a:solidFill>
              </a:rPr>
              <a:t> </a:t>
            </a:r>
            <a:r>
              <a:rPr lang="en-US" sz="2200" dirty="0">
                <a:solidFill>
                  <a:srgbClr val="98002E"/>
                </a:solidFill>
              </a:rPr>
              <a:t>ECG monitoring </a:t>
            </a:r>
            <a:r>
              <a:rPr lang="en-US" sz="2200" dirty="0"/>
              <a:t>for individuals on high doses of methadone (80mls and above) and TB medication to monitor for QT interval. </a:t>
            </a:r>
          </a:p>
        </p:txBody>
      </p:sp>
    </p:spTree>
    <p:extLst>
      <p:ext uri="{BB962C8B-B14F-4D97-AF65-F5344CB8AC3E}">
        <p14:creationId xmlns:p14="http://schemas.microsoft.com/office/powerpoint/2010/main" val="963465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C48B5-D583-4572-B1D9-56D781A5B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91827"/>
            <a:ext cx="6167028" cy="648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200" dirty="0">
                <a:solidFill>
                  <a:srgbClr val="009966"/>
                </a:solidFill>
              </a:rPr>
              <a:t>Alcohol and TB 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5DC78C7A-8804-4AD7-AD83-171C13F153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0485" name="Footer Placeholder 4">
            <a:extLst>
              <a:ext uri="{FF2B5EF4-FFF2-40B4-BE49-F238E27FC236}">
                <a16:creationId xmlns:a16="http://schemas.microsoft.com/office/drawing/2014/main" id="{FC3FC34C-0B21-4940-9318-F3CB2D91E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512" y="6381328"/>
            <a:ext cx="8064500" cy="54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    22  </a:t>
            </a:r>
            <a:r>
              <a:rPr lang="en-GB" sz="1200" dirty="0">
                <a:solidFill>
                  <a:schemeClr val="bg1"/>
                </a:solidFill>
              </a:rPr>
              <a:t>TB awareness training for healthcare staff in prisons and places of detention</a:t>
            </a:r>
          </a:p>
          <a:p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88BB6F-8A0F-4FBE-A76C-94B71A7C7CE9}"/>
              </a:ext>
            </a:extLst>
          </p:cNvPr>
          <p:cNvSpPr txBox="1"/>
          <p:nvPr/>
        </p:nvSpPr>
        <p:spPr>
          <a:xfrm>
            <a:off x="683828" y="1484784"/>
            <a:ext cx="777634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Rifampicin increases </a:t>
            </a:r>
            <a:r>
              <a:rPr lang="en-US" dirty="0"/>
              <a:t>the metabolism via enzyme induction and individuals who are alcohol dependent should have LFT checked prior to commencing TB medications and within the first 2 months of treatment 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Individuals who are </a:t>
            </a:r>
            <a:r>
              <a:rPr lang="en-US" dirty="0">
                <a:solidFill>
                  <a:schemeClr val="bg2"/>
                </a:solidFill>
              </a:rPr>
              <a:t>alcohol dependent </a:t>
            </a:r>
            <a:r>
              <a:rPr lang="en-US" dirty="0"/>
              <a:t>should avoid alcohol, and this </a:t>
            </a:r>
            <a:r>
              <a:rPr lang="en-US" dirty="0">
                <a:solidFill>
                  <a:schemeClr val="bg2"/>
                </a:solidFill>
              </a:rPr>
              <a:t>can cause issues with adherence </a:t>
            </a:r>
            <a:r>
              <a:rPr lang="en-US" dirty="0"/>
              <a:t>with their TB medications</a:t>
            </a:r>
          </a:p>
          <a:p>
            <a:pPr lvl="3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10249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C48B5-D583-4572-B1D9-56D781A5B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355438"/>
            <a:ext cx="4778188" cy="648000"/>
          </a:xfrm>
        </p:spPr>
        <p:txBody>
          <a:bodyPr/>
          <a:lstStyle/>
          <a:p>
            <a:pPr>
              <a:defRPr/>
            </a:pPr>
            <a:r>
              <a:rPr lang="en-GB" sz="3200" dirty="0">
                <a:solidFill>
                  <a:schemeClr val="tx2"/>
                </a:solidFill>
              </a:rPr>
              <a:t>Active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sz="3200" dirty="0">
                <a:solidFill>
                  <a:schemeClr val="tx2"/>
                </a:solidFill>
              </a:rPr>
              <a:t>TB treatment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5DC78C7A-8804-4AD7-AD83-171C13F153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0485" name="Footer Placeholder 4">
            <a:extLst>
              <a:ext uri="{FF2B5EF4-FFF2-40B4-BE49-F238E27FC236}">
                <a16:creationId xmlns:a16="http://schemas.microsoft.com/office/drawing/2014/main" id="{FC3FC34C-0B21-4940-9318-F3CB2D91E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07504" y="6318250"/>
            <a:ext cx="8064500" cy="54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     23  </a:t>
            </a:r>
            <a:r>
              <a:rPr lang="en-GB" sz="1200" dirty="0">
                <a:solidFill>
                  <a:schemeClr val="bg1"/>
                </a:solidFill>
              </a:rPr>
              <a:t>TB awareness training for healthcare staff in prisons and places of detention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8FFD43-8C44-414B-BF82-A8648F45E13F}"/>
              </a:ext>
            </a:extLst>
          </p:cNvPr>
          <p:cNvSpPr txBox="1"/>
          <p:nvPr/>
        </p:nvSpPr>
        <p:spPr>
          <a:xfrm>
            <a:off x="539552" y="1556792"/>
            <a:ext cx="8064896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/>
                <a:cs typeface="Arial"/>
              </a:rPr>
              <a:t>Patients </a:t>
            </a:r>
            <a:r>
              <a:rPr lang="en-GB" dirty="0">
                <a:solidFill>
                  <a:srgbClr val="990033"/>
                </a:solidFill>
                <a:latin typeface="Arial"/>
                <a:cs typeface="Arial"/>
              </a:rPr>
              <a:t>must comply with their treatment </a:t>
            </a:r>
            <a:r>
              <a:rPr lang="en-GB" dirty="0">
                <a:latin typeface="Arial"/>
                <a:cs typeface="Arial"/>
              </a:rPr>
              <a:t>as prescribed to prevent drug resistance. </a:t>
            </a:r>
          </a:p>
          <a:p>
            <a:pPr defTabSz="4572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dirty="0">
              <a:latin typeface="Arial"/>
              <a:cs typeface="Arial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990033"/>
                </a:solidFill>
                <a:latin typeface="Arial"/>
                <a:cs typeface="Arial"/>
              </a:rPr>
              <a:t>Drug resistant TB can be more difficult to treat.</a:t>
            </a:r>
            <a:endParaRPr lang="en-GB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rial"/>
                <a:cs typeface="Arial"/>
              </a:rPr>
              <a:t>    </a:t>
            </a:r>
            <a:r>
              <a:rPr lang="en-GB" dirty="0"/>
              <a:t>Where infectious </a:t>
            </a:r>
            <a:r>
              <a:rPr lang="en-GB" dirty="0">
                <a:solidFill>
                  <a:schemeClr val="bg2"/>
                </a:solidFill>
              </a:rPr>
              <a:t>MDR/XDR </a:t>
            </a:r>
            <a:r>
              <a:rPr lang="en-GB" dirty="0"/>
              <a:t>(multi-drug resistance or 	extremely drug resistant) TB is suspected/confirmed, 	transfer to NHS hospital care is the preferred option  	as</a:t>
            </a:r>
            <a:r>
              <a:rPr lang="en-GB" b="1" dirty="0"/>
              <a:t> </a:t>
            </a:r>
            <a:r>
              <a:rPr lang="en-GB" dirty="0"/>
              <a:t>PPDs are generally not equipped to manage cases 	of this complexity.</a:t>
            </a:r>
          </a:p>
        </p:txBody>
      </p:sp>
    </p:spTree>
    <p:extLst>
      <p:ext uri="{BB962C8B-B14F-4D97-AF65-F5344CB8AC3E}">
        <p14:creationId xmlns:p14="http://schemas.microsoft.com/office/powerpoint/2010/main" val="2916827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63174-DA8F-4CD1-A538-DF3BC0CD9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476672"/>
            <a:ext cx="6263840" cy="43167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200" dirty="0">
                <a:solidFill>
                  <a:srgbClr val="009966"/>
                </a:solidFill>
              </a:rPr>
              <a:t>Directly observed therapy (DOT) &amp; treatment monitoring 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FEB0D767-0C7C-4398-8E39-8C8B45C7A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E7A81CEB-4B95-4940-B12D-FAAD9812385C}" type="slidenum">
              <a:rPr lang="en-US" altLang="en-US" sz="1200" smtClean="0">
                <a:solidFill>
                  <a:schemeClr val="bg1"/>
                </a:solidFill>
              </a:rPr>
              <a:pPr/>
              <a:t>24</a:t>
            </a:fld>
            <a:r>
              <a:rPr lang="en-US" altLang="en-US" sz="1200" dirty="0">
                <a:solidFill>
                  <a:schemeClr val="bg1"/>
                </a:solidFill>
              </a:rPr>
              <a:t>  </a:t>
            </a:r>
            <a:r>
              <a:rPr lang="en-GB" sz="1200" dirty="0">
                <a:solidFill>
                  <a:schemeClr val="bg1"/>
                </a:solidFill>
              </a:rPr>
              <a:t>TB awareness training for healthcare staff in prisons and places of detention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F80A58-889A-44A7-B8FA-A26601863C8D}"/>
              </a:ext>
            </a:extLst>
          </p:cNvPr>
          <p:cNvSpPr/>
          <p:nvPr/>
        </p:nvSpPr>
        <p:spPr>
          <a:xfrm>
            <a:off x="395536" y="1556792"/>
            <a:ext cx="8388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/>
              <a:t>All prisoners </a:t>
            </a:r>
            <a:r>
              <a:rPr lang="en-GB" altLang="en-US" dirty="0">
                <a:solidFill>
                  <a:srgbClr val="990033"/>
                </a:solidFill>
              </a:rPr>
              <a:t>MUST</a:t>
            </a:r>
            <a:r>
              <a:rPr lang="en-GB" altLang="en-US" b="1" dirty="0"/>
              <a:t> </a:t>
            </a:r>
            <a:r>
              <a:rPr lang="en-GB" altLang="en-US" dirty="0"/>
              <a:t>be observed taking medication. </a:t>
            </a:r>
            <a:br>
              <a:rPr lang="en-GB" altLang="en-US" dirty="0"/>
            </a:br>
            <a:r>
              <a:rPr lang="en-GB" dirty="0">
                <a:solidFill>
                  <a:prstClr val="black"/>
                </a:solidFill>
              </a:rPr>
              <a:t>Anti TB drugs must </a:t>
            </a:r>
            <a:r>
              <a:rPr lang="en-GB" dirty="0">
                <a:solidFill>
                  <a:srgbClr val="990033"/>
                </a:solidFill>
              </a:rPr>
              <a:t>never</a:t>
            </a:r>
            <a:r>
              <a:rPr lang="en-GB" b="1" dirty="0">
                <a:solidFill>
                  <a:prstClr val="black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>be given ‘in possession’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Treatment should be taken on an empty stomach 1 hour before breakfast </a:t>
            </a:r>
            <a:r>
              <a:rPr lang="en-GB" dirty="0"/>
              <a:t>- it is very important for prisoners to have their treatment on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/>
              <a:t>A </a:t>
            </a:r>
            <a:r>
              <a:rPr lang="en-GB" altLang="en-US" dirty="0">
                <a:solidFill>
                  <a:srgbClr val="990033"/>
                </a:solidFill>
              </a:rPr>
              <a:t>named nurse </a:t>
            </a:r>
            <a:r>
              <a:rPr lang="en-GB" altLang="en-US" dirty="0"/>
              <a:t>to review medication compliance throughout treatment and liaise with TB nurse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990033"/>
                </a:solidFill>
              </a:rPr>
              <a:t>Non compliance </a:t>
            </a:r>
            <a:r>
              <a:rPr lang="en-GB" altLang="en-US" dirty="0"/>
              <a:t>should be </a:t>
            </a:r>
            <a:r>
              <a:rPr lang="en-GB" altLang="en-US" dirty="0">
                <a:solidFill>
                  <a:srgbClr val="990033"/>
                </a:solidFill>
              </a:rPr>
              <a:t>reported immediately </a:t>
            </a:r>
            <a:r>
              <a:rPr lang="en-GB" altLang="en-US" dirty="0"/>
              <a:t>to the TB nurse/service</a:t>
            </a:r>
            <a:endParaRPr lang="en-GB" dirty="0">
              <a:solidFill>
                <a:srgbClr val="990033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3FC68-1D84-4DC2-A2C9-07AAB4E56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888" y="426150"/>
            <a:ext cx="4969408" cy="41056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200" dirty="0"/>
              <a:t>Isolation: when?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C060D52D-FBA1-4952-B4E0-30C8D6C94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1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3557" name="Footer Placeholder 4">
            <a:extLst>
              <a:ext uri="{FF2B5EF4-FFF2-40B4-BE49-F238E27FC236}">
                <a16:creationId xmlns:a16="http://schemas.microsoft.com/office/drawing/2014/main" id="{47F5FE26-7165-4325-BDC9-02C76FF0B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179512" y="6353307"/>
            <a:ext cx="7704000" cy="5486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      25  </a:t>
            </a:r>
            <a:r>
              <a:rPr lang="en-GB" sz="1200" dirty="0">
                <a:solidFill>
                  <a:schemeClr val="bg1"/>
                </a:solidFill>
              </a:rPr>
              <a:t>TB awareness training for healthcare staff in prisons and places of detention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1E882E-8CED-499A-B591-5AE44376D0C5}"/>
              </a:ext>
            </a:extLst>
          </p:cNvPr>
          <p:cNvSpPr/>
          <p:nvPr/>
        </p:nvSpPr>
        <p:spPr>
          <a:xfrm>
            <a:off x="395536" y="470138"/>
            <a:ext cx="849672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altLang="en-US" dirty="0"/>
          </a:p>
          <a:p>
            <a:r>
              <a:rPr lang="en-GB" altLang="en-US" dirty="0"/>
              <a:t>                 Prisoners should be isolated when there is:</a:t>
            </a:r>
          </a:p>
          <a:p>
            <a:endParaRPr lang="en-GB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990033"/>
                </a:solidFill>
              </a:rPr>
              <a:t>high clinical suspicion </a:t>
            </a:r>
            <a:r>
              <a:rPr lang="en-GB" sz="1800" dirty="0"/>
              <a:t>of pulmonary/laryngeal/tonsillar TB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990033"/>
                </a:solidFill>
              </a:rPr>
              <a:t>abnormal chest X-ray </a:t>
            </a:r>
            <a:r>
              <a:rPr lang="en-GB" sz="1800" dirty="0"/>
              <a:t>with suspicion of TB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990033"/>
                </a:solidFill>
              </a:rPr>
              <a:t>confirmed pulmonary TB and compliant with </a:t>
            </a:r>
            <a:r>
              <a:rPr lang="en-GB" sz="1800" dirty="0">
                <a:solidFill>
                  <a:schemeClr val="bg2"/>
                </a:solidFill>
              </a:rPr>
              <a:t>treatment, for at least the first 2 weeks of treatment </a:t>
            </a:r>
            <a:r>
              <a:rPr lang="en-GB" sz="1800" dirty="0"/>
              <a:t>and subject to agreement with the local TB service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990033"/>
                </a:solidFill>
              </a:rPr>
              <a:t>confirmed pulmonary TB and non-compliant with treatment</a:t>
            </a:r>
            <a:r>
              <a:rPr lang="en-GB" sz="1800" dirty="0"/>
              <a:t>, for as long as deemed necessary by the local TB service and Public Health England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Patients with </a:t>
            </a:r>
            <a:r>
              <a:rPr lang="en-GB" sz="1800" dirty="0">
                <a:solidFill>
                  <a:srgbClr val="990033"/>
                </a:solidFill>
              </a:rPr>
              <a:t>pulmonary smear positive TB </a:t>
            </a:r>
            <a:r>
              <a:rPr lang="en-GB" sz="1800" dirty="0"/>
              <a:t>should be asked to wear a </a:t>
            </a:r>
            <a:r>
              <a:rPr lang="en-GB" sz="1800" dirty="0">
                <a:solidFill>
                  <a:srgbClr val="990033"/>
                </a:solidFill>
              </a:rPr>
              <a:t>surgical mask when leaving isolation </a:t>
            </a:r>
            <a:r>
              <a:rPr lang="en-GB" sz="1800" dirty="0"/>
              <a:t>for at least the first 2 weeks of treatment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If a patient is on bed watch and there is extensive contact with a patient during the infectious period, additional measures may be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Prisoners with </a:t>
            </a:r>
            <a:r>
              <a:rPr lang="en-GB" sz="1800" dirty="0">
                <a:solidFill>
                  <a:srgbClr val="990033"/>
                </a:solidFill>
              </a:rPr>
              <a:t>LTBI or non infectious types of TB do not need to be isolated </a:t>
            </a:r>
            <a:r>
              <a:rPr lang="en-GB" sz="1800" dirty="0"/>
              <a:t>as there is no risk of infection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3FC68-1D84-4DC2-A2C9-07AAB4E56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99" y="404664"/>
            <a:ext cx="5184601" cy="68372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600" dirty="0"/>
              <a:t>Unfit for court / medical hold</a:t>
            </a:r>
            <a:r>
              <a:rPr lang="en-GB" dirty="0"/>
              <a:t>  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C060D52D-FBA1-4952-B4E0-30C8D6C94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1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3557" name="Footer Placeholder 4">
            <a:extLst>
              <a:ext uri="{FF2B5EF4-FFF2-40B4-BE49-F238E27FC236}">
                <a16:creationId xmlns:a16="http://schemas.microsoft.com/office/drawing/2014/main" id="{47F5FE26-7165-4325-BDC9-02C76FF0B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251520" y="6381328"/>
            <a:ext cx="7704000" cy="5486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   26  </a:t>
            </a:r>
            <a:r>
              <a:rPr lang="en-GB" sz="1200" dirty="0">
                <a:solidFill>
                  <a:schemeClr val="bg1"/>
                </a:solidFill>
              </a:rPr>
              <a:t>TB awareness training for healthcare staff in prisons and places of detention</a:t>
            </a:r>
          </a:p>
          <a:p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A0FC75-5629-494A-9A73-79EBE9BA36EE}"/>
              </a:ext>
            </a:extLst>
          </p:cNvPr>
          <p:cNvSpPr/>
          <p:nvPr/>
        </p:nvSpPr>
        <p:spPr>
          <a:xfrm>
            <a:off x="539552" y="1772816"/>
            <a:ext cx="76324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dirty="0"/>
              <a:t>Whilst in </a:t>
            </a:r>
            <a:r>
              <a:rPr lang="en-GB" altLang="en-US" sz="2000" dirty="0">
                <a:solidFill>
                  <a:srgbClr val="990033"/>
                </a:solidFill>
              </a:rPr>
              <a:t>isolation </a:t>
            </a:r>
            <a:r>
              <a:rPr lang="en-GB" altLang="en-US" sz="2000" dirty="0"/>
              <a:t>the prisoner must be made ‘</a:t>
            </a:r>
            <a:r>
              <a:rPr lang="en-GB" altLang="en-US" sz="2000" dirty="0">
                <a:solidFill>
                  <a:srgbClr val="990033"/>
                </a:solidFill>
              </a:rPr>
              <a:t>unfit for court</a:t>
            </a:r>
            <a:r>
              <a:rPr lang="en-GB" altLang="en-US" sz="2000" dirty="0"/>
              <a:t>’ but can attend via a video link if this is acceptable to the court and s/he is well enough.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dirty="0"/>
              <a:t>The prisoner should be </a:t>
            </a:r>
            <a:r>
              <a:rPr lang="en-GB" altLang="en-US" sz="2000" dirty="0">
                <a:solidFill>
                  <a:srgbClr val="990033"/>
                </a:solidFill>
              </a:rPr>
              <a:t>placed on medical hold </a:t>
            </a:r>
            <a:r>
              <a:rPr lang="en-GB" altLang="en-US" sz="2000" dirty="0"/>
              <a:t>by the healthcare team </a:t>
            </a:r>
            <a:r>
              <a:rPr lang="en-GB" altLang="en-US" sz="2000" dirty="0">
                <a:solidFill>
                  <a:srgbClr val="990033"/>
                </a:solidFill>
              </a:rPr>
              <a:t>until s/he is fit to attend court and is no longer considered to be infectious to others</a:t>
            </a:r>
            <a:r>
              <a:rPr lang="en-GB" altLang="en-US" sz="20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2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80788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BF63F-971E-4720-BEBD-A56C1CB7C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260648"/>
            <a:ext cx="6479864" cy="60752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200" dirty="0"/>
              <a:t>Personal protective equipment and infection control for staff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7F88157B-AF81-4209-8F71-A365B91B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1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5605" name="Footer Placeholder 4">
            <a:extLst>
              <a:ext uri="{FF2B5EF4-FFF2-40B4-BE49-F238E27FC236}">
                <a16:creationId xmlns:a16="http://schemas.microsoft.com/office/drawing/2014/main" id="{EBEFAF4A-517F-411A-A393-59FF51A85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526296" y="6310973"/>
            <a:ext cx="8077296" cy="5486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sz="1200" dirty="0">
                <a:solidFill>
                  <a:schemeClr val="bg1"/>
                </a:solidFill>
              </a:rPr>
              <a:t>27  TB awareness training for healthcare staff in prisons and places of detention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3D33D6-E88F-44A1-AA9C-98154D8DE763}"/>
              </a:ext>
            </a:extLst>
          </p:cNvPr>
          <p:cNvSpPr/>
          <p:nvPr/>
        </p:nvSpPr>
        <p:spPr>
          <a:xfrm>
            <a:off x="501877" y="1395944"/>
            <a:ext cx="6878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dirty="0"/>
              <a:t>Staff in contact with suspected or confirmed cases of TB: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94C20F-FF69-4E0F-915A-188086E6FDC8}"/>
              </a:ext>
            </a:extLst>
          </p:cNvPr>
          <p:cNvSpPr/>
          <p:nvPr/>
        </p:nvSpPr>
        <p:spPr>
          <a:xfrm>
            <a:off x="526296" y="1843457"/>
            <a:ext cx="835292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800" dirty="0"/>
              <a:t>The </a:t>
            </a:r>
            <a:r>
              <a:rPr lang="en-GB" altLang="en-US" sz="1800" dirty="0">
                <a:solidFill>
                  <a:srgbClr val="990033"/>
                </a:solidFill>
              </a:rPr>
              <a:t>wearing of masks, gowns or gloves by prison staff would usually not necessary</a:t>
            </a:r>
            <a:r>
              <a:rPr lang="en-GB" altLang="en-US" sz="1800" dirty="0"/>
              <a:t> (PPE) when going about their normal activities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GB" altLang="en-US" sz="1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800" dirty="0"/>
              <a:t>If a patient is </a:t>
            </a:r>
            <a:r>
              <a:rPr lang="en-GB" altLang="en-US" sz="1800" dirty="0">
                <a:solidFill>
                  <a:srgbClr val="990033"/>
                </a:solidFill>
              </a:rPr>
              <a:t>on bed watch with long periods of close contact </a:t>
            </a:r>
            <a:r>
              <a:rPr lang="en-GB" altLang="en-US" sz="1800" dirty="0"/>
              <a:t>with a patient then a risk assessment is required to include </a:t>
            </a:r>
            <a:r>
              <a:rPr lang="en-GB" altLang="en-US" sz="1800" dirty="0">
                <a:solidFill>
                  <a:srgbClr val="C00000"/>
                </a:solidFill>
                <a:hlinkClick r:id="rId3"/>
              </a:rPr>
              <a:t>PPE</a:t>
            </a:r>
            <a:endParaRPr lang="en-GB" altLang="en-US" sz="1800" dirty="0"/>
          </a:p>
          <a:p>
            <a:pPr>
              <a:defRPr/>
            </a:pPr>
            <a:endParaRPr lang="en-GB" altLang="en-US" sz="1800" dirty="0">
              <a:solidFill>
                <a:srgbClr val="990033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1800" dirty="0"/>
              <a:t>Staff and visitors should wear </a:t>
            </a:r>
            <a:r>
              <a:rPr lang="en-GB" sz="1800" dirty="0">
                <a:solidFill>
                  <a:schemeClr val="bg2"/>
                </a:solidFill>
                <a:hlinkClick r:id="rId4"/>
              </a:rPr>
              <a:t>filtering face piece (FFP3) masks </a:t>
            </a:r>
            <a:r>
              <a:rPr lang="en-GB" sz="1800" dirty="0"/>
              <a:t>during contact with a person with suspected or known </a:t>
            </a:r>
            <a:r>
              <a:rPr lang="en-GB" sz="1800" dirty="0">
                <a:solidFill>
                  <a:schemeClr val="bg2"/>
                </a:solidFill>
              </a:rPr>
              <a:t>multidrug‑resistant TB</a:t>
            </a:r>
            <a:r>
              <a:rPr lang="en-GB" sz="1800" b="1" dirty="0">
                <a:solidFill>
                  <a:schemeClr val="bg2"/>
                </a:solidFill>
              </a:rPr>
              <a:t> </a:t>
            </a:r>
            <a:r>
              <a:rPr lang="en-GB" sz="1800" dirty="0"/>
              <a:t>while the person is thought to be infectious 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GB" altLang="en-US" sz="1200" dirty="0"/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800" dirty="0"/>
              <a:t>Prison staff should </a:t>
            </a:r>
            <a:r>
              <a:rPr lang="en-GB" altLang="en-US" sz="1800" dirty="0">
                <a:solidFill>
                  <a:srgbClr val="990033"/>
                </a:solidFill>
              </a:rPr>
              <a:t>not enter the cells of prisoners with active infectious / suspected TB unless absolutely nec</a:t>
            </a:r>
            <a:r>
              <a:rPr lang="en-GB" altLang="en-US" sz="1800" dirty="0">
                <a:solidFill>
                  <a:schemeClr val="bg2"/>
                </a:solidFill>
              </a:rPr>
              <a:t>essary</a:t>
            </a:r>
            <a:r>
              <a:rPr lang="en-GB" altLang="en-US" sz="1800" dirty="0"/>
              <a:t> and should consult healthcare if they need to spend time in the prisoner’s cell</a:t>
            </a:r>
          </a:p>
          <a:p>
            <a:pPr lvl="0">
              <a:defRPr/>
            </a:pPr>
            <a:endParaRPr lang="en-GB" altLang="en-US" sz="1800" dirty="0"/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800" dirty="0"/>
              <a:t>During transfer to hospital, prisoners with suspected or confirmed infectious TB should wear a surgical mask if they are within the infectious period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DBD12-A0DF-4F84-8987-B7524D10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688" y="260648"/>
            <a:ext cx="6913562" cy="6283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200" dirty="0"/>
              <a:t>Prisoners arriving in the prison already </a:t>
            </a:r>
            <a:br>
              <a:rPr lang="en-GB" sz="3200" dirty="0"/>
            </a:br>
            <a:r>
              <a:rPr lang="en-GB" sz="3200" dirty="0"/>
              <a:t>on treatment 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6D7CA744-14B3-4B8D-B917-65FE99CFA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804" y="1700808"/>
            <a:ext cx="8029575" cy="4064000"/>
          </a:xfrm>
        </p:spPr>
        <p:txBody>
          <a:bodyPr>
            <a:normAutofit lnSpcReduction="10000"/>
          </a:bodyPr>
          <a:lstStyle/>
          <a:p>
            <a:r>
              <a:rPr lang="en-GB" altLang="en-US" dirty="0">
                <a:ea typeface="ヒラギノ角ゴ Pro W3"/>
                <a:cs typeface="ヒラギノ角ゴ Pro W3"/>
              </a:rPr>
              <a:t>A prisoner who comes into the prison already on TB treatment should be admitted to a single cell and then assessed as to whether isolation precautions are necessary as soon as possible. </a:t>
            </a:r>
          </a:p>
          <a:p>
            <a:r>
              <a:rPr lang="en-GB" altLang="en-US" dirty="0">
                <a:ea typeface="ヒラギノ角ゴ Pro W3"/>
                <a:cs typeface="ヒラギノ角ゴ Pro W3"/>
              </a:rPr>
              <a:t>The local NHS TB service should be informed </a:t>
            </a:r>
            <a:r>
              <a:rPr lang="en-GB" altLang="en-US" dirty="0">
                <a:solidFill>
                  <a:schemeClr val="bg2"/>
                </a:solidFill>
                <a:ea typeface="ヒラギノ角ゴ Pro W3"/>
                <a:cs typeface="ヒラギノ角ゴ Pro W3"/>
              </a:rPr>
              <a:t>within one working day </a:t>
            </a:r>
            <a:r>
              <a:rPr lang="en-GB" altLang="en-US" dirty="0">
                <a:ea typeface="ヒラギノ角ゴ Pro W3"/>
                <a:cs typeface="ヒラギノ角ゴ Pro W3"/>
              </a:rPr>
              <a:t>of any case of TB who is transferred into the prison. The following should be recorded:</a:t>
            </a:r>
          </a:p>
          <a:p>
            <a:endParaRPr lang="en-GB" altLang="en-US" dirty="0">
              <a:ea typeface="ヒラギノ角ゴ Pro W3"/>
              <a:cs typeface="ヒラギノ角ゴ Pro W3"/>
            </a:endParaRPr>
          </a:p>
          <a:p>
            <a:pPr lvl="3"/>
            <a:r>
              <a:rPr lang="en-GB" altLang="en-US" dirty="0">
                <a:solidFill>
                  <a:srgbClr val="990033"/>
                </a:solidFill>
                <a:ea typeface="ヒラギノ角ゴ Pro W3"/>
                <a:cs typeface="ヒラギノ角ゴ Pro W3"/>
              </a:rPr>
              <a:t>Name, date of birth </a:t>
            </a:r>
            <a:r>
              <a:rPr lang="en-GB" altLang="en-US" dirty="0">
                <a:ea typeface="ヒラギノ角ゴ Pro W3"/>
                <a:cs typeface="ヒラギノ角ゴ Pro W3"/>
              </a:rPr>
              <a:t>and </a:t>
            </a:r>
            <a:r>
              <a:rPr lang="en-GB" altLang="en-US" dirty="0">
                <a:solidFill>
                  <a:srgbClr val="990033"/>
                </a:solidFill>
                <a:ea typeface="ヒラギノ角ゴ Pro W3"/>
                <a:cs typeface="ヒラギノ角ゴ Pro W3"/>
              </a:rPr>
              <a:t>prison number </a:t>
            </a:r>
            <a:r>
              <a:rPr lang="en-GB" altLang="en-US" dirty="0">
                <a:ea typeface="ヒラギノ角ゴ Pro W3"/>
                <a:cs typeface="ヒラギノ角ゴ Pro W3"/>
              </a:rPr>
              <a:t>of the patient </a:t>
            </a:r>
          </a:p>
          <a:p>
            <a:pPr lvl="3"/>
            <a:r>
              <a:rPr lang="en-GB" altLang="en-US" dirty="0">
                <a:solidFill>
                  <a:srgbClr val="990033"/>
                </a:solidFill>
                <a:ea typeface="ヒラギノ角ゴ Pro W3"/>
                <a:cs typeface="ヒラギノ角ゴ Pro W3"/>
              </a:rPr>
              <a:t>Site of TB disease</a:t>
            </a:r>
            <a:r>
              <a:rPr lang="en-GB" altLang="en-US" dirty="0">
                <a:ea typeface="ヒラギノ角ゴ Pro W3"/>
                <a:cs typeface="ヒラギノ角ゴ Pro W3"/>
              </a:rPr>
              <a:t>, and </a:t>
            </a:r>
            <a:r>
              <a:rPr lang="en-GB" altLang="en-US" dirty="0">
                <a:solidFill>
                  <a:srgbClr val="990033"/>
                </a:solidFill>
                <a:ea typeface="ヒラギノ角ゴ Pro W3"/>
                <a:cs typeface="ヒラギノ角ゴ Pro W3"/>
              </a:rPr>
              <a:t>culture </a:t>
            </a:r>
            <a:r>
              <a:rPr lang="en-GB" altLang="en-US" dirty="0">
                <a:ea typeface="ヒラギノ角ゴ Pro W3"/>
                <a:cs typeface="ヒラギノ角ゴ Pro W3"/>
              </a:rPr>
              <a:t>and </a:t>
            </a:r>
            <a:r>
              <a:rPr lang="en-GB" altLang="en-US" dirty="0">
                <a:solidFill>
                  <a:srgbClr val="990033"/>
                </a:solidFill>
                <a:ea typeface="ヒラギノ角ゴ Pro W3"/>
                <a:cs typeface="ヒラギノ角ゴ Pro W3"/>
              </a:rPr>
              <a:t>antibiotic sensitivity results</a:t>
            </a:r>
            <a:r>
              <a:rPr lang="en-GB" altLang="en-US" dirty="0">
                <a:ea typeface="ヒラギノ角ゴ Pro W3"/>
                <a:cs typeface="ヒラギノ角ゴ Pro W3"/>
              </a:rPr>
              <a:t> </a:t>
            </a:r>
          </a:p>
          <a:p>
            <a:pPr lvl="3"/>
            <a:r>
              <a:rPr lang="en-GB" altLang="en-US" dirty="0">
                <a:ea typeface="ヒラギノ角ゴ Pro W3"/>
                <a:cs typeface="ヒラギノ角ゴ Pro W3"/>
              </a:rPr>
              <a:t>When </a:t>
            </a:r>
            <a:r>
              <a:rPr lang="en-GB" altLang="en-US" dirty="0">
                <a:solidFill>
                  <a:srgbClr val="990033"/>
                </a:solidFill>
                <a:ea typeface="ヒラギノ角ゴ Pro W3"/>
                <a:cs typeface="ヒラギノ角ゴ Pro W3"/>
              </a:rPr>
              <a:t>started treatment </a:t>
            </a:r>
            <a:r>
              <a:rPr lang="en-GB" altLang="en-US" dirty="0">
                <a:ea typeface="ヒラギノ角ゴ Pro W3"/>
                <a:cs typeface="ヒラギノ角ゴ Pro W3"/>
              </a:rPr>
              <a:t>and where </a:t>
            </a:r>
          </a:p>
          <a:p>
            <a:pPr lvl="3"/>
            <a:r>
              <a:rPr lang="en-GB" altLang="en-US" dirty="0">
                <a:ea typeface="ヒラギノ角ゴ Pro W3"/>
                <a:cs typeface="ヒラギノ角ゴ Pro W3"/>
              </a:rPr>
              <a:t>Whether they have been </a:t>
            </a:r>
            <a:r>
              <a:rPr lang="en-GB" altLang="en-US" dirty="0">
                <a:solidFill>
                  <a:srgbClr val="990033"/>
                </a:solidFill>
                <a:ea typeface="ヒラギノ角ゴ Pro W3"/>
                <a:cs typeface="ヒラギノ角ゴ Pro W3"/>
              </a:rPr>
              <a:t>on treatment for 2 weeks or more </a:t>
            </a:r>
            <a:r>
              <a:rPr lang="en-GB" altLang="en-US" dirty="0">
                <a:ea typeface="ヒラギノ角ゴ Pro W3"/>
                <a:cs typeface="ヒラギノ角ゴ Pro W3"/>
              </a:rPr>
              <a:t>(especially for pulmonary cases) </a:t>
            </a:r>
          </a:p>
          <a:p>
            <a:pPr lvl="3"/>
            <a:r>
              <a:rPr lang="en-GB" altLang="en-US" dirty="0">
                <a:ea typeface="ヒラギノ角ゴ Pro W3"/>
                <a:cs typeface="ヒラギノ角ゴ Pro W3"/>
              </a:rPr>
              <a:t>Whether they have been </a:t>
            </a:r>
            <a:r>
              <a:rPr lang="en-GB" altLang="en-US" dirty="0">
                <a:solidFill>
                  <a:srgbClr val="990033"/>
                </a:solidFill>
                <a:ea typeface="ヒラギノ角ゴ Pro W3"/>
                <a:cs typeface="ヒラギノ角ゴ Pro W3"/>
              </a:rPr>
              <a:t>compliant with directly observed therapy </a:t>
            </a:r>
            <a:r>
              <a:rPr lang="en-GB" altLang="en-US" dirty="0">
                <a:ea typeface="ヒラギノ角ゴ Pro W3"/>
                <a:cs typeface="ヒラギノ角ゴ Pro W3"/>
              </a:rPr>
              <a:t>(DOT) </a:t>
            </a:r>
          </a:p>
          <a:p>
            <a:pPr lvl="3"/>
            <a:r>
              <a:rPr lang="en-GB" altLang="en-US" dirty="0">
                <a:ea typeface="ヒラギノ角ゴ Pro W3"/>
                <a:cs typeface="ヒラギノ角ゴ Pro W3"/>
              </a:rPr>
              <a:t>Whether there are any </a:t>
            </a:r>
            <a:r>
              <a:rPr lang="en-GB" altLang="en-US" dirty="0">
                <a:solidFill>
                  <a:srgbClr val="990033"/>
                </a:solidFill>
                <a:ea typeface="ヒラギノ角ゴ Pro W3"/>
                <a:cs typeface="ヒラギノ角ゴ Pro W3"/>
              </a:rPr>
              <a:t>risk factors for MDR TB </a:t>
            </a:r>
            <a:r>
              <a:rPr lang="en-GB" altLang="en-US" dirty="0">
                <a:ea typeface="ヒラギノ角ゴ Pro W3"/>
                <a:cs typeface="ヒラギノ角ゴ Pro W3"/>
              </a:rPr>
              <a:t>(if full sensitivities not available) </a:t>
            </a:r>
          </a:p>
          <a:p>
            <a:endParaRPr lang="en-GB" altLang="en-US" dirty="0">
              <a:ea typeface="ヒラギノ角ゴ Pro W3"/>
              <a:cs typeface="ヒラギノ角ゴ Pro W3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CF96113B-6910-4547-9503-6A5D08218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 </a:t>
            </a:r>
            <a:fld id="{B2F73740-4EC0-47BB-B37C-18716A35CAE3}" type="slidenum">
              <a:rPr lang="en-US" altLang="en-US" sz="1200" smtClean="0">
                <a:solidFill>
                  <a:schemeClr val="bg1"/>
                </a:solidFill>
              </a:rPr>
              <a:pPr/>
              <a:t>28</a:t>
            </a:fld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17413" name="Footer Placeholder 4">
            <a:extLst>
              <a:ext uri="{FF2B5EF4-FFF2-40B4-BE49-F238E27FC236}">
                <a16:creationId xmlns:a16="http://schemas.microsoft.com/office/drawing/2014/main" id="{2CC2D7A6-CB46-4471-AAB7-5832AF74F1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1200" dirty="0">
                <a:solidFill>
                  <a:schemeClr val="bg1"/>
                </a:solidFill>
              </a:rPr>
              <a:t>TB awareness training for healthcare staff in prisons and places of detention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02217-6012-42CC-A7B5-5CF4F22D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476672"/>
            <a:ext cx="6769100" cy="6132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800" dirty="0"/>
              <a:t>Care planning and management of TB patients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3C129093-9D59-4DA1-A60B-1A3D30361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8437" name="Footer Placeholder 4">
            <a:extLst>
              <a:ext uri="{FF2B5EF4-FFF2-40B4-BE49-F238E27FC236}">
                <a16:creationId xmlns:a16="http://schemas.microsoft.com/office/drawing/2014/main" id="{6C87BA99-0DFD-4E1F-9DDA-56BD96783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323527" y="6309320"/>
            <a:ext cx="7634531" cy="5486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  29  </a:t>
            </a:r>
            <a:r>
              <a:rPr lang="en-GB" sz="1200" dirty="0">
                <a:solidFill>
                  <a:schemeClr val="bg1"/>
                </a:solidFill>
              </a:rPr>
              <a:t>TB awareness training for healthcare staff in prisons and places of detention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F2F1DE-6FDE-43A1-9047-FE6673506A19}"/>
              </a:ext>
            </a:extLst>
          </p:cNvPr>
          <p:cNvSpPr/>
          <p:nvPr/>
        </p:nvSpPr>
        <p:spPr>
          <a:xfrm>
            <a:off x="251520" y="1178272"/>
            <a:ext cx="864095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800" dirty="0"/>
              <a:t>Patients with symptoms of TB </a:t>
            </a:r>
            <a:r>
              <a:rPr lang="en-GB" altLang="en-US" sz="1800" dirty="0">
                <a:solidFill>
                  <a:srgbClr val="990033"/>
                </a:solidFill>
              </a:rPr>
              <a:t>may be identified at the reception health care </a:t>
            </a:r>
            <a:r>
              <a:rPr lang="en-GB" altLang="en-US" sz="1800" dirty="0"/>
              <a:t>screen or subsequently </a:t>
            </a:r>
            <a:r>
              <a:rPr lang="en-GB" altLang="en-US" sz="1800" dirty="0">
                <a:solidFill>
                  <a:srgbClr val="990033"/>
                </a:solidFill>
              </a:rPr>
              <a:t>during their stay in the PPD</a:t>
            </a:r>
            <a:endParaRPr lang="en-GB" alt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800" dirty="0"/>
              <a:t>Appropriate follow up and infection control measures should be put in place as </a:t>
            </a:r>
            <a:r>
              <a:rPr lang="en-GB" altLang="en-US" sz="1800" dirty="0">
                <a:solidFill>
                  <a:srgbClr val="990033"/>
                </a:solidFill>
              </a:rPr>
              <a:t>discussed on slides 24 and 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800" dirty="0">
              <a:solidFill>
                <a:srgbClr val="990033"/>
              </a:solidFill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800" dirty="0"/>
              <a:t>Patient should be </a:t>
            </a:r>
            <a:r>
              <a:rPr lang="en-GB" altLang="en-US" sz="1800" dirty="0">
                <a:solidFill>
                  <a:srgbClr val="990033"/>
                </a:solidFill>
              </a:rPr>
              <a:t>referred to local TB service </a:t>
            </a:r>
            <a:r>
              <a:rPr lang="en-GB" altLang="en-US" sz="1800" dirty="0"/>
              <a:t>and the local </a:t>
            </a:r>
            <a:r>
              <a:rPr lang="en-GB" altLang="en-US" sz="1800" dirty="0">
                <a:solidFill>
                  <a:srgbClr val="990033"/>
                </a:solidFill>
              </a:rPr>
              <a:t>Public Health England Health Protection Team </a:t>
            </a:r>
            <a:r>
              <a:rPr lang="en-GB" altLang="en-US" sz="1800" dirty="0"/>
              <a:t>notified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800" dirty="0"/>
              <a:t>Case manager </a:t>
            </a:r>
            <a:r>
              <a:rPr lang="en-GB" altLang="en-US" sz="1800" dirty="0">
                <a:solidFill>
                  <a:srgbClr val="990033"/>
                </a:solidFill>
              </a:rPr>
              <a:t>within healthcare to be identified for the patient</a:t>
            </a:r>
            <a:r>
              <a:rPr lang="en-GB" altLang="en-US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rgbClr val="990033"/>
                </a:solidFill>
              </a:rPr>
              <a:t>Hepatitis B, C and HIV test </a:t>
            </a:r>
            <a:r>
              <a:rPr lang="en-GB" altLang="en-US" sz="1800" dirty="0"/>
              <a:t>should be done, if no record of recent test is available - as recommended by NICE guidance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rgbClr val="990033"/>
                </a:solidFill>
              </a:rPr>
              <a:t>TB nurse will arrange to visit the prison </a:t>
            </a:r>
            <a:r>
              <a:rPr lang="en-GB" altLang="en-US" sz="1800" dirty="0"/>
              <a:t>to review the patient and start contact tracing procedures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800" dirty="0"/>
              <a:t>Any problems with the index case should be </a:t>
            </a:r>
            <a:r>
              <a:rPr lang="en-GB" altLang="en-US" sz="1800" dirty="0">
                <a:solidFill>
                  <a:srgbClr val="990033"/>
                </a:solidFill>
              </a:rPr>
              <a:t>discussed with the local TB service</a:t>
            </a:r>
            <a:r>
              <a:rPr lang="en-GB" altLang="en-US" sz="1800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08E5-47E6-4A93-A019-C67AF255E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485422"/>
            <a:ext cx="5760640" cy="783338"/>
          </a:xfrm>
        </p:spPr>
        <p:txBody>
          <a:bodyPr>
            <a:normAutofit/>
          </a:bodyPr>
          <a:lstStyle/>
          <a:p>
            <a:r>
              <a:rPr lang="en-GB" sz="3200" dirty="0"/>
              <a:t>Learning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B027C-5B22-48F0-9FA0-DAA94125E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598E-9D06-4046-8EF2-7702044C4E81}" type="slidenum">
              <a:rPr lang="en-US" smtClean="0"/>
              <a:pPr/>
              <a:t>3</a:t>
            </a:fld>
            <a:r>
              <a:rPr lang="en-US" dirty="0"/>
              <a:t>  </a:t>
            </a:r>
            <a:r>
              <a:rPr lang="en-GB" dirty="0"/>
              <a:t>TB awareness training for healthcare staff in prisons and places of detention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29F6E0-033D-4E30-9898-863DEA30C460}"/>
              </a:ext>
            </a:extLst>
          </p:cNvPr>
          <p:cNvSpPr/>
          <p:nvPr/>
        </p:nvSpPr>
        <p:spPr>
          <a:xfrm>
            <a:off x="971600" y="1556792"/>
            <a:ext cx="73448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Strengthen knowledge of TB and Latent TB infection </a:t>
            </a:r>
          </a:p>
          <a:p>
            <a:pPr lvl="0"/>
            <a:endParaRPr lang="en-GB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Describe key principles of detecting TB in PPDs</a:t>
            </a:r>
          </a:p>
          <a:p>
            <a:pPr lvl="0"/>
            <a:endParaRPr lang="en-GB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Understand what to do if a prisoner has or is suspected of having TB: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dirty="0"/>
              <a:t>Management and support of the patient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dirty="0"/>
              <a:t>Infection control and appropriate isolation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dirty="0"/>
              <a:t>Discharge/release or transfer planning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dirty="0"/>
              <a:t>Principles and importance of contact tracing</a:t>
            </a:r>
          </a:p>
        </p:txBody>
      </p:sp>
    </p:spTree>
    <p:extLst>
      <p:ext uri="{BB962C8B-B14F-4D97-AF65-F5344CB8AC3E}">
        <p14:creationId xmlns:p14="http://schemas.microsoft.com/office/powerpoint/2010/main" val="2821600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E5561-52BB-458D-B3A9-204500ACB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25" y="476250"/>
            <a:ext cx="5400675" cy="649288"/>
          </a:xfrm>
        </p:spPr>
        <p:txBody>
          <a:bodyPr/>
          <a:lstStyle/>
          <a:p>
            <a:pPr>
              <a:defRPr/>
            </a:pPr>
            <a:r>
              <a:rPr lang="en-GB" sz="3200" dirty="0"/>
              <a:t>Discharge/release or transfer 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10EBF689-6014-4601-92E8-96F1C911D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1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7653" name="Footer Placeholder 4">
            <a:extLst>
              <a:ext uri="{FF2B5EF4-FFF2-40B4-BE49-F238E27FC236}">
                <a16:creationId xmlns:a16="http://schemas.microsoft.com/office/drawing/2014/main" id="{CD49A8CC-593C-4193-A47A-098F7BC16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395536" y="6309320"/>
            <a:ext cx="7704000" cy="5486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en-GB" sz="1200" dirty="0">
              <a:solidFill>
                <a:schemeClr val="bg1"/>
              </a:solidFill>
            </a:endParaRPr>
          </a:p>
          <a:p>
            <a:r>
              <a:rPr lang="en-GB" sz="1200" dirty="0">
                <a:solidFill>
                  <a:schemeClr val="bg1"/>
                </a:solidFill>
              </a:rPr>
              <a:t>  30  TB awareness training for healthcare staff in prisons and places of detention</a:t>
            </a:r>
          </a:p>
          <a:p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667AAF-8859-449B-9D27-F4A848BF5357}"/>
              </a:ext>
            </a:extLst>
          </p:cNvPr>
          <p:cNvSpPr/>
          <p:nvPr/>
        </p:nvSpPr>
        <p:spPr>
          <a:xfrm>
            <a:off x="575128" y="1125538"/>
            <a:ext cx="83529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dirty="0"/>
              <a:t>Discharge planning should be part of the care plan and the patient should be aware of the importance of contacting TB service on release. </a:t>
            </a:r>
          </a:p>
          <a:p>
            <a:endParaRPr lang="en-GB" alt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990033"/>
                </a:solidFill>
              </a:rPr>
              <a:t>Notify TB service </a:t>
            </a:r>
            <a:r>
              <a:rPr lang="en-GB" altLang="en-US" sz="2000" dirty="0"/>
              <a:t>if planning release or transfer to another facility</a:t>
            </a:r>
          </a:p>
          <a:p>
            <a:r>
              <a:rPr lang="en-GB" alt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dirty="0"/>
              <a:t>Patient to </a:t>
            </a:r>
            <a:r>
              <a:rPr lang="en-GB" altLang="en-US" sz="2000" dirty="0">
                <a:solidFill>
                  <a:srgbClr val="990033"/>
                </a:solidFill>
              </a:rPr>
              <a:t>have at least one week’s supply of medication</a:t>
            </a:r>
            <a:r>
              <a:rPr lang="en-GB" altLang="en-US" sz="2000" dirty="0"/>
              <a:t> </a:t>
            </a:r>
          </a:p>
          <a:p>
            <a:endParaRPr lang="en-GB" alt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dirty="0"/>
              <a:t>Patient to be </a:t>
            </a:r>
            <a:r>
              <a:rPr lang="en-GB" altLang="en-US" sz="2000" dirty="0">
                <a:solidFill>
                  <a:srgbClr val="990033"/>
                </a:solidFill>
              </a:rPr>
              <a:t>given the details of local TB service </a:t>
            </a:r>
            <a:r>
              <a:rPr lang="en-GB" altLang="en-US" sz="2000" dirty="0"/>
              <a:t>covering discharge address if known </a:t>
            </a:r>
          </a:p>
          <a:p>
            <a:endParaRPr lang="en-GB" alt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dirty="0"/>
              <a:t>May be possible to obtain </a:t>
            </a:r>
            <a:r>
              <a:rPr lang="en-GB" altLang="en-US" sz="2000" dirty="0">
                <a:solidFill>
                  <a:srgbClr val="990033"/>
                </a:solidFill>
              </a:rPr>
              <a:t>contact details for Next Of Kin (NOK) </a:t>
            </a:r>
            <a:r>
              <a:rPr lang="en-GB" altLang="en-US" sz="2000" dirty="0"/>
              <a:t>if required - this may be beneficial for patients in a local prison as more likely to be released without notice</a:t>
            </a:r>
          </a:p>
          <a:p>
            <a:r>
              <a:rPr lang="en-GB" altLang="en-US" sz="2000" dirty="0"/>
              <a:t>  </a:t>
            </a:r>
          </a:p>
          <a:p>
            <a:r>
              <a:rPr lang="en-GB" altLang="en-US" sz="1800" dirty="0">
                <a:solidFill>
                  <a:srgbClr val="990033"/>
                </a:solidFill>
              </a:rPr>
              <a:t>Patients under investigation for TB may have court visit and possible imminent release. Information regarding these patients should be passed to the appropriate local TB service.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FA97F7CA-B4C2-4390-A8A7-C8FC05014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7" y="476671"/>
            <a:ext cx="4873402" cy="55520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dirty="0"/>
              <a:t>Contact tracing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3AAE4C-B1B5-4AFA-AFFF-E23765EEE224}"/>
              </a:ext>
            </a:extLst>
          </p:cNvPr>
          <p:cNvSpPr/>
          <p:nvPr/>
        </p:nvSpPr>
        <p:spPr>
          <a:xfrm>
            <a:off x="660425" y="1124744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/>
            <a:r>
              <a:rPr lang="en-US" altLang="en-US" sz="1800" dirty="0">
                <a:solidFill>
                  <a:srgbClr val="990033"/>
                </a:solidFill>
              </a:rPr>
              <a:t>Contact tracing is important to help identify the possible source of infection and to identify and prevent further cases.</a:t>
            </a:r>
          </a:p>
          <a:p>
            <a:pPr marL="0" indent="0"/>
            <a:endParaRPr lang="en-US" altLang="en-US" sz="1800" dirty="0">
              <a:solidFill>
                <a:srgbClr val="9900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990033"/>
                </a:solidFill>
              </a:rPr>
              <a:t>Transmission</a:t>
            </a:r>
            <a:r>
              <a:rPr lang="en-US" altLang="en-US" sz="1800" dirty="0"/>
              <a:t> most often occurs in </a:t>
            </a:r>
            <a:r>
              <a:rPr lang="en-US" altLang="en-US" sz="1800" dirty="0">
                <a:solidFill>
                  <a:srgbClr val="990033"/>
                </a:solidFill>
              </a:rPr>
              <a:t>household contacts and very close contacts. </a:t>
            </a:r>
            <a:r>
              <a:rPr lang="en-US" altLang="en-US" sz="1800" dirty="0"/>
              <a:t>TB team will undertake </a:t>
            </a:r>
            <a:r>
              <a:rPr lang="en-US" altLang="en-US" sz="1800" dirty="0">
                <a:solidFill>
                  <a:srgbClr val="990033"/>
                </a:solidFill>
              </a:rPr>
              <a:t>a risk assessment </a:t>
            </a:r>
            <a:r>
              <a:rPr lang="en-US" altLang="en-US" sz="1800" dirty="0"/>
              <a:t>with PHE to decide who requires screening</a:t>
            </a:r>
          </a:p>
          <a:p>
            <a:endParaRPr lang="en-US" alt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1800" dirty="0"/>
              <a:t>Screening strategy </a:t>
            </a:r>
            <a:r>
              <a:rPr lang="en-GB" altLang="en-US" sz="1800" dirty="0">
                <a:solidFill>
                  <a:schemeClr val="bg2"/>
                </a:solidFill>
              </a:rPr>
              <a:t>employs a stone in a pond principle </a:t>
            </a:r>
            <a:r>
              <a:rPr lang="en-GB" altLang="en-US" sz="1800" dirty="0"/>
              <a:t>– start with close contacts (ie cell mates). Widening of screening to others would depend on whether there has been any </a:t>
            </a:r>
            <a:r>
              <a:rPr lang="en-GB" altLang="en-US" sz="1800" dirty="0">
                <a:solidFill>
                  <a:schemeClr val="bg2"/>
                </a:solidFill>
              </a:rPr>
              <a:t>evidence of transmission in the closest contacts</a:t>
            </a:r>
            <a:endParaRPr lang="en-US" altLang="en-US" sz="1800" dirty="0">
              <a:solidFill>
                <a:schemeClr val="bg2"/>
              </a:solidFill>
            </a:endParaRPr>
          </a:p>
          <a:p>
            <a:endParaRPr lang="en-US" altLang="en-US" sz="1800" dirty="0">
              <a:solidFill>
                <a:srgbClr val="9900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990033"/>
                </a:solidFill>
              </a:rPr>
              <a:t>Close contacts </a:t>
            </a:r>
            <a:r>
              <a:rPr lang="en-US" altLang="en-US" sz="1800" dirty="0"/>
              <a:t>of infectious cases of TB will require screening which is overseen by the local TB nurses </a:t>
            </a:r>
          </a:p>
          <a:p>
            <a:endParaRPr lang="en-US" alt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dirty="0"/>
              <a:t>In order to do this, they will require information from the </a:t>
            </a:r>
            <a:r>
              <a:rPr lang="en-US" altLang="en-US" sz="1800" dirty="0">
                <a:solidFill>
                  <a:schemeClr val="bg2"/>
                </a:solidFill>
              </a:rPr>
              <a:t>prison including who the case shared a cell/room with whilst infectious </a:t>
            </a:r>
            <a:r>
              <a:rPr lang="en-US" altLang="en-US" sz="1800" dirty="0"/>
              <a:t>and information on other close contacts within the PPD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3261CF4-88ED-43EA-94F4-40217387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309320"/>
            <a:ext cx="9144000" cy="54868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1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</a:t>
            </a:r>
          </a:p>
          <a:p>
            <a:r>
              <a:rPr lang="en-US" altLang="en-US" sz="1200" dirty="0">
                <a:solidFill>
                  <a:schemeClr val="bg1"/>
                </a:solidFill>
              </a:rPr>
              <a:t> </a:t>
            </a:r>
            <a:fld id="{B4FEE379-A624-4CC0-B294-544351CCDFD6}" type="slidenum">
              <a:rPr lang="en-US" altLang="en-US" sz="1200" smtClean="0">
                <a:solidFill>
                  <a:schemeClr val="bg1"/>
                </a:solidFill>
              </a:rPr>
              <a:pPr/>
              <a:t>31</a:t>
            </a:fld>
            <a:r>
              <a:rPr lang="en-US" altLang="en-US" sz="1200" dirty="0">
                <a:solidFill>
                  <a:schemeClr val="bg1"/>
                </a:solidFill>
              </a:rPr>
              <a:t>  </a:t>
            </a:r>
            <a:r>
              <a:rPr lang="en-GB" sz="1200" dirty="0">
                <a:solidFill>
                  <a:schemeClr val="bg1"/>
                </a:solidFill>
              </a:rPr>
              <a:t>TB awareness training for healthcare staff in prisons and places of detention</a:t>
            </a:r>
          </a:p>
          <a:p>
            <a:endParaRPr lang="en-US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499DA-2430-4DC9-BB52-8793E78D3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476672"/>
            <a:ext cx="6768752" cy="720080"/>
          </a:xfrm>
        </p:spPr>
        <p:txBody>
          <a:bodyPr>
            <a:noAutofit/>
          </a:bodyPr>
          <a:lstStyle/>
          <a:p>
            <a:r>
              <a:rPr lang="en-GB" sz="3200" dirty="0"/>
              <a:t>Apply Caldicott principles of confidentiality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E9FE3-D0B2-4126-857F-E6115B917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8028000" cy="339237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Justify the purpose(s) for using personal confidential data.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Don’t use it unless it is absolutely necessary.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Use the minimum necessary for the purpose.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Access on a strict need-to-know basis.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Ensure those with access are aware of their responsibilities.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Comply with the law.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The duty to share information can be as important as the duty to protect patient confidentiality.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D270A-5B22-42AB-BED8-D47733973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598E-9D06-4046-8EF2-7702044C4E81}" type="slidenum">
              <a:rPr lang="en-US" smtClean="0"/>
              <a:pPr/>
              <a:t>32</a:t>
            </a:fld>
            <a:r>
              <a:rPr lang="en-US" dirty="0"/>
              <a:t>  </a:t>
            </a:r>
            <a:r>
              <a:rPr lang="en-GB" dirty="0"/>
              <a:t>TB awareness training for healthcare staff in prisons and places of detention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1B2B3-F8B5-434A-B4E3-7C2DA48E42F2}"/>
              </a:ext>
            </a:extLst>
          </p:cNvPr>
          <p:cNvSpPr/>
          <p:nvPr/>
        </p:nvSpPr>
        <p:spPr>
          <a:xfrm>
            <a:off x="467544" y="1196752"/>
            <a:ext cx="802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2"/>
                </a:solidFill>
              </a:rPr>
              <a:t>Please ensure that patient confidentiality is maintained at all times. </a:t>
            </a:r>
          </a:p>
        </p:txBody>
      </p:sp>
    </p:spTree>
    <p:extLst>
      <p:ext uri="{BB962C8B-B14F-4D97-AF65-F5344CB8AC3E}">
        <p14:creationId xmlns:p14="http://schemas.microsoft.com/office/powerpoint/2010/main" val="35550287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2EE6AE-8C2F-4AA0-844D-847BB17FF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476672"/>
            <a:ext cx="7344816" cy="79273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3200" dirty="0">
                <a:latin typeface="Arial"/>
                <a:cs typeface="Arial"/>
              </a:rPr>
              <a:t>How can we reduce TB in prison settings?</a:t>
            </a:r>
            <a:endParaRPr lang="en-GB" sz="3200" dirty="0">
              <a:solidFill>
                <a:schemeClr val="accent3"/>
              </a:solidFill>
            </a:endParaRPr>
          </a:p>
        </p:txBody>
      </p:sp>
      <p:sp>
        <p:nvSpPr>
          <p:cNvPr id="32771" name="Content Placeholder 1">
            <a:extLst>
              <a:ext uri="{FF2B5EF4-FFF2-40B4-BE49-F238E27FC236}">
                <a16:creationId xmlns:a16="http://schemas.microsoft.com/office/drawing/2014/main" id="{ED995564-B634-49DD-9EC9-0D7AB7FD5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00808"/>
            <a:ext cx="8029575" cy="272623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bg2"/>
                </a:solidFill>
                <a:ea typeface="ヒラギノ角ゴ Pro W3"/>
                <a:cs typeface="ヒラギノ角ゴ Pro W3"/>
              </a:rPr>
              <a:t>Identify individuals with TB </a:t>
            </a:r>
            <a:r>
              <a:rPr lang="en-GB" altLang="en-US" sz="2000" dirty="0">
                <a:ea typeface="ヒラギノ角ゴ Pro W3"/>
                <a:cs typeface="ヒラギノ角ゴ Pro W3"/>
              </a:rPr>
              <a:t>as early as possible (including screening of close contacts)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bg2"/>
                </a:solidFill>
                <a:ea typeface="ヒラギノ角ゴ Pro W3"/>
                <a:cs typeface="ヒラギノ角ゴ Pro W3"/>
              </a:rPr>
              <a:t>Isolate any prisone</a:t>
            </a:r>
            <a:r>
              <a:rPr lang="en-GB" altLang="en-US" sz="2000" dirty="0">
                <a:ea typeface="ヒラギノ角ゴ Pro W3"/>
                <a:cs typeface="ヒラギノ角ゴ Pro W3"/>
              </a:rPr>
              <a:t>r with TB/suspected </a:t>
            </a:r>
            <a:r>
              <a:rPr lang="en-GB" altLang="en-US" sz="2000" dirty="0">
                <a:solidFill>
                  <a:schemeClr val="bg2"/>
                </a:solidFill>
                <a:ea typeface="ヒラギノ角ゴ Pro W3"/>
                <a:cs typeface="ヒラギノ角ゴ Pro W3"/>
              </a:rPr>
              <a:t>TB in the lungs </a:t>
            </a:r>
            <a:r>
              <a:rPr lang="en-GB" altLang="en-US" sz="2000" dirty="0">
                <a:ea typeface="ヒラギノ角ゴ Pro W3"/>
                <a:cs typeface="ヒラギノ角ゴ Pro W3"/>
              </a:rPr>
              <a:t>in single cell until advised further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dirty="0">
                <a:ea typeface="ヒラギノ角ゴ Pro W3"/>
                <a:cs typeface="ヒラギノ角ゴ Pro W3"/>
              </a:rPr>
              <a:t>Ensure the </a:t>
            </a:r>
            <a:r>
              <a:rPr lang="en-GB" altLang="en-US" sz="2000" dirty="0">
                <a:solidFill>
                  <a:schemeClr val="bg2"/>
                </a:solidFill>
                <a:ea typeface="ヒラギノ角ゴ Pro W3"/>
                <a:cs typeface="ヒラギノ角ゴ Pro W3"/>
              </a:rPr>
              <a:t>person takes TB medication </a:t>
            </a:r>
            <a:r>
              <a:rPr lang="en-GB" altLang="en-US" sz="2000" dirty="0">
                <a:ea typeface="ヒラギノ角ゴ Pro W3"/>
                <a:cs typeface="ヒラギノ角ゴ Pro W3"/>
              </a:rPr>
              <a:t>every day as prescribed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dirty="0">
                <a:ea typeface="ヒラギノ角ゴ Pro W3"/>
                <a:cs typeface="ヒラギノ角ゴ Pro W3"/>
              </a:rPr>
              <a:t>Follow </a:t>
            </a:r>
            <a:r>
              <a:rPr lang="en-GB" altLang="en-US" sz="2000" dirty="0">
                <a:solidFill>
                  <a:schemeClr val="bg2"/>
                </a:solidFill>
                <a:ea typeface="ヒラギノ角ゴ Pro W3"/>
                <a:cs typeface="ヒラギノ角ゴ Pro W3"/>
              </a:rPr>
              <a:t>local clinical isolation and infection control procedures and guide</a:t>
            </a:r>
            <a:r>
              <a:rPr lang="en-GB" altLang="en-US" sz="2000" dirty="0">
                <a:solidFill>
                  <a:srgbClr val="990033"/>
                </a:solidFill>
                <a:ea typeface="ヒラギノ角ゴ Pro W3"/>
                <a:cs typeface="ヒラギノ角ゴ Pro W3"/>
              </a:rPr>
              <a:t>lines</a:t>
            </a:r>
            <a:r>
              <a:rPr lang="en-GB" altLang="en-US" sz="2000" dirty="0">
                <a:ea typeface="ヒラギノ角ゴ Pro W3"/>
                <a:cs typeface="ヒラギノ角ゴ Pro W3"/>
              </a:rPr>
              <a:t> (ie hand hygiene, respiratory isolation)</a:t>
            </a:r>
          </a:p>
          <a:p>
            <a:endParaRPr lang="en-GB" altLang="en-US" sz="2400" dirty="0">
              <a:ea typeface="ヒラギノ角ゴ Pro W3"/>
              <a:cs typeface="ヒラギノ角ゴ Pro W3"/>
            </a:endParaRPr>
          </a:p>
        </p:txBody>
      </p:sp>
      <p:sp>
        <p:nvSpPr>
          <p:cNvPr id="32773" name="Slide Number Placeholder 6">
            <a:extLst>
              <a:ext uri="{FF2B5EF4-FFF2-40B4-BE49-F238E27FC236}">
                <a16:creationId xmlns:a16="http://schemas.microsoft.com/office/drawing/2014/main" id="{44ED21B4-F8A4-4300-B8CF-D75E7550C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1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 </a:t>
            </a:r>
            <a:fld id="{EC321E64-D7D7-4B40-B2E2-A0B52ED3E195}" type="slidenum">
              <a:rPr lang="en-US" altLang="en-US" sz="1200" smtClean="0">
                <a:solidFill>
                  <a:schemeClr val="bg1"/>
                </a:solidFill>
              </a:rPr>
              <a:pPr/>
              <a:t>33</a:t>
            </a:fld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32772" name="Footer Placeholder 5">
            <a:extLst>
              <a:ext uri="{FF2B5EF4-FFF2-40B4-BE49-F238E27FC236}">
                <a16:creationId xmlns:a16="http://schemas.microsoft.com/office/drawing/2014/main" id="{A291A6CC-0005-4904-88F9-FF8E14840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899592" y="6237312"/>
            <a:ext cx="7704000" cy="6308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1200" dirty="0">
                <a:solidFill>
                  <a:schemeClr val="bg1"/>
                </a:solidFill>
              </a:rPr>
              <a:t>TB awareness training for healthcare staff in prisons and places of detention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E3B99DC-D176-409F-AAD7-13406E7DF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260648"/>
            <a:ext cx="6399516" cy="6477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200" dirty="0"/>
              <a:t>All prison staff: everyone has a </a:t>
            </a:r>
            <a:br>
              <a:rPr lang="en-GB" sz="3200" dirty="0"/>
            </a:br>
            <a:r>
              <a:rPr lang="en-GB" sz="3200" dirty="0"/>
              <a:t>duty of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E510B-A88D-4DF1-9601-E4EB4DCAC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06" y="1518469"/>
            <a:ext cx="4373686" cy="473868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b="1" dirty="0"/>
              <a:t>Healthcare staff</a:t>
            </a:r>
            <a:r>
              <a:rPr lang="en-GB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/>
                </a:solidFill>
              </a:rPr>
              <a:t>Identify </a:t>
            </a:r>
            <a:r>
              <a:rPr lang="en-GB" dirty="0"/>
              <a:t>cases early (symptom check, sputum and CXR)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/>
                </a:solidFill>
              </a:rPr>
              <a:t>Inform </a:t>
            </a:r>
            <a:r>
              <a:rPr lang="en-GB" dirty="0"/>
              <a:t>the TB service and HPT of any suspected or confirmed TB cases as soon as possible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/>
                </a:solidFill>
              </a:rPr>
              <a:t>Provide information about cell contacts and other contacts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/>
                </a:solidFill>
              </a:rPr>
              <a:t>Identify a lead nurse </a:t>
            </a:r>
            <a:r>
              <a:rPr lang="en-GB" dirty="0"/>
              <a:t>for </a:t>
            </a:r>
            <a:r>
              <a:rPr lang="en-GB" dirty="0">
                <a:solidFill>
                  <a:schemeClr val="bg2"/>
                </a:solidFill>
              </a:rPr>
              <a:t>TB/case manager for </a:t>
            </a:r>
            <a:r>
              <a:rPr lang="en-GB" dirty="0"/>
              <a:t>each TB incident/case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Liaise with TB service and </a:t>
            </a:r>
            <a:r>
              <a:rPr lang="en-GB" dirty="0">
                <a:solidFill>
                  <a:schemeClr val="bg2"/>
                </a:solidFill>
              </a:rPr>
              <a:t>jointly develop a care plan/pathway for cases of TB or LTBI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/>
                </a:solidFill>
              </a:rPr>
              <a:t>Manage</a:t>
            </a:r>
            <a:r>
              <a:rPr lang="en-GB" dirty="0"/>
              <a:t> cases in conjunction with TB services on </a:t>
            </a:r>
            <a:r>
              <a:rPr lang="en-GB" dirty="0">
                <a:solidFill>
                  <a:srgbClr val="990033"/>
                </a:solidFill>
              </a:rPr>
              <a:t>d</a:t>
            </a:r>
            <a:r>
              <a:rPr lang="en-GB" dirty="0">
                <a:solidFill>
                  <a:schemeClr val="bg2"/>
                </a:solidFill>
              </a:rPr>
              <a:t>ay-to-day basis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/>
                </a:solidFill>
              </a:rPr>
              <a:t>Formulate isolation plan and inform prison staff</a:t>
            </a:r>
          </a:p>
        </p:txBody>
      </p:sp>
      <p:sp>
        <p:nvSpPr>
          <p:cNvPr id="30724" name="Slide Number Placeholder 4">
            <a:extLst>
              <a:ext uri="{FF2B5EF4-FFF2-40B4-BE49-F238E27FC236}">
                <a16:creationId xmlns:a16="http://schemas.microsoft.com/office/drawing/2014/main" id="{7C7955B6-425E-4E5F-A969-9F93C776F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 </a:t>
            </a:r>
            <a:fld id="{DA6A31D3-DC73-458C-9AC3-42C8D42F9EF8}" type="slidenum">
              <a:rPr lang="en-US" altLang="en-US" sz="1200" smtClean="0">
                <a:solidFill>
                  <a:schemeClr val="bg1"/>
                </a:solidFill>
              </a:rPr>
              <a:pPr/>
              <a:t>34</a:t>
            </a:fld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30725" name="Footer Placeholder 5">
            <a:extLst>
              <a:ext uri="{FF2B5EF4-FFF2-40B4-BE49-F238E27FC236}">
                <a16:creationId xmlns:a16="http://schemas.microsoft.com/office/drawing/2014/main" id="{924C6D87-A83C-4AC3-BC2B-62577FC560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sz="1200" dirty="0">
                <a:solidFill>
                  <a:schemeClr val="bg1"/>
                </a:solidFill>
              </a:rPr>
              <a:t>TB awareness training for healthcare staff in prisons and places of detention</a:t>
            </a:r>
          </a:p>
        </p:txBody>
      </p:sp>
      <p:sp>
        <p:nvSpPr>
          <p:cNvPr id="30726" name="Content Placeholder 3">
            <a:extLst>
              <a:ext uri="{FF2B5EF4-FFF2-40B4-BE49-F238E27FC236}">
                <a16:creationId xmlns:a16="http://schemas.microsoft.com/office/drawing/2014/main" id="{7B78EEC8-27E9-4CFB-996A-3B4EF6B9D23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084160" y="1518469"/>
            <a:ext cx="3673475" cy="33384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/>
            <a:r>
              <a:rPr lang="en-GB" altLang="en-US" b="1" dirty="0">
                <a:solidFill>
                  <a:schemeClr val="tx1"/>
                </a:solidFill>
                <a:ea typeface="ヒラギノ角ゴ Pro W3"/>
                <a:cs typeface="ヒラギノ角ゴ Pro W3"/>
              </a:rPr>
              <a:t>Prison officers/detention officers: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700" dirty="0">
                <a:solidFill>
                  <a:schemeClr val="tx1"/>
                </a:solidFill>
                <a:ea typeface="ヒラギノ角ゴ Pro W3"/>
                <a:cs typeface="ヒラギノ角ゴ Pro W3"/>
              </a:rPr>
              <a:t>Look out for </a:t>
            </a:r>
            <a:r>
              <a:rPr lang="en-GB" altLang="en-US" sz="1700" dirty="0">
                <a:solidFill>
                  <a:schemeClr val="bg2"/>
                </a:solidFill>
                <a:ea typeface="ヒラギノ角ゴ Pro W3"/>
                <a:cs typeface="ヒラギノ角ゴ Pro W3"/>
              </a:rPr>
              <a:t>signs and symptoms in prisoners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700" dirty="0">
                <a:solidFill>
                  <a:schemeClr val="bg2"/>
                </a:solidFill>
                <a:ea typeface="ヒラギノ角ゴ Pro W3"/>
                <a:cs typeface="ヒラギノ角ゴ Pro W3"/>
              </a:rPr>
              <a:t>Refer symptomatic prisoners to healthcar</a:t>
            </a:r>
            <a:r>
              <a:rPr lang="en-GB" altLang="en-US" sz="1700" dirty="0">
                <a:solidFill>
                  <a:srgbClr val="990033"/>
                </a:solidFill>
                <a:ea typeface="ヒラギノ角ゴ Pro W3"/>
                <a:cs typeface="ヒラギノ角ゴ Pro W3"/>
              </a:rPr>
              <a:t>e</a:t>
            </a:r>
            <a:r>
              <a:rPr lang="en-GB" altLang="en-US" sz="1700" dirty="0">
                <a:solidFill>
                  <a:schemeClr val="tx1"/>
                </a:solidFill>
                <a:ea typeface="ヒラギノ角ゴ Pro W3"/>
                <a:cs typeface="ヒラギノ角ゴ Pro W3"/>
              </a:rPr>
              <a:t> for medical assessment and inform healthcare in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700" dirty="0">
                <a:solidFill>
                  <a:schemeClr val="bg2"/>
                </a:solidFill>
                <a:ea typeface="ヒラギノ角ゴ Pro W3"/>
                <a:cs typeface="ヒラギノ角ゴ Pro W3"/>
              </a:rPr>
              <a:t>Facilitate and enable healthcare to deliver plan of care </a:t>
            </a:r>
            <a:r>
              <a:rPr lang="en-GB" altLang="en-US" sz="1700" dirty="0">
                <a:solidFill>
                  <a:schemeClr val="tx1"/>
                </a:solidFill>
                <a:ea typeface="ヒラギノ角ゴ Pro W3"/>
                <a:cs typeface="ヒラギノ角ゴ Pro W3"/>
              </a:rPr>
              <a:t>and treatment - enable access to medication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700" dirty="0">
                <a:solidFill>
                  <a:schemeClr val="bg2"/>
                </a:solidFill>
                <a:ea typeface="ヒラギノ角ゴ Pro W3"/>
                <a:cs typeface="ヒラギノ角ゴ Pro W3"/>
              </a:rPr>
              <a:t>Follow case-specific isolation plan</a:t>
            </a:r>
          </a:p>
          <a:p>
            <a:pPr marL="0" indent="0"/>
            <a:endParaRPr lang="en-GB" altLang="en-US" dirty="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5298607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E3B99DC-D176-409F-AAD7-13406E7DF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262538"/>
            <a:ext cx="6585432" cy="5847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200" dirty="0"/>
              <a:t>Resources available for TB in prisons</a:t>
            </a:r>
            <a:br>
              <a:rPr lang="en-GB" sz="3200" dirty="0"/>
            </a:br>
            <a:r>
              <a:rPr lang="en-GB" sz="3200" dirty="0"/>
              <a:t>(developed by PHE, HMPPS and NHS) </a:t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0724" name="Slide Number Placeholder 4">
            <a:extLst>
              <a:ext uri="{FF2B5EF4-FFF2-40B4-BE49-F238E27FC236}">
                <a16:creationId xmlns:a16="http://schemas.microsoft.com/office/drawing/2014/main" id="{7C7955B6-425E-4E5F-A969-9F93C776F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 </a:t>
            </a:r>
            <a:fld id="{DA6A31D3-DC73-458C-9AC3-42C8D42F9EF8}" type="slidenum">
              <a:rPr lang="en-US" altLang="en-US" sz="1200" smtClean="0">
                <a:solidFill>
                  <a:schemeClr val="bg1"/>
                </a:solidFill>
              </a:rPr>
              <a:pPr/>
              <a:t>35</a:t>
            </a:fld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30725" name="Footer Placeholder 5">
            <a:extLst>
              <a:ext uri="{FF2B5EF4-FFF2-40B4-BE49-F238E27FC236}">
                <a16:creationId xmlns:a16="http://schemas.microsoft.com/office/drawing/2014/main" id="{924C6D87-A83C-4AC3-BC2B-62577FC560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sz="1200" dirty="0">
                <a:solidFill>
                  <a:schemeClr val="bg1"/>
                </a:solidFill>
              </a:rPr>
              <a:t>TB awareness training for healthcare staff in prisons and places of detention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DD5D88-B5F5-4A5B-BA57-109E7FD0DE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63" t="15001" r="35038" b="8000"/>
          <a:stretch/>
        </p:blipFill>
        <p:spPr>
          <a:xfrm>
            <a:off x="5512176" y="1629016"/>
            <a:ext cx="1417527" cy="194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75A860-152A-424C-8E68-74C2D6E5A6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50" t="16401" r="35825" b="8001"/>
          <a:stretch/>
        </p:blipFill>
        <p:spPr>
          <a:xfrm>
            <a:off x="4547164" y="4113731"/>
            <a:ext cx="1440000" cy="20462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342AA0-E33E-4F16-A7AE-AA3DD1B369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463" t="16401" r="35038" b="8001"/>
          <a:stretch/>
        </p:blipFill>
        <p:spPr>
          <a:xfrm>
            <a:off x="338520" y="4167853"/>
            <a:ext cx="1440000" cy="1944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9C090E-4216-40BC-8B95-FF30A3B9CBA2}"/>
              </a:ext>
            </a:extLst>
          </p:cNvPr>
          <p:cNvSpPr/>
          <p:nvPr/>
        </p:nvSpPr>
        <p:spPr>
          <a:xfrm>
            <a:off x="899592" y="21989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>
                <a:hlinkClick r:id="rId6"/>
              </a:rPr>
              <a:t>Tuberculosis: information for prisons and immigration removal centre staff</a:t>
            </a:r>
            <a:endParaRPr lang="en-GB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B38506-2F21-4937-8CC3-1C61A7F7D4B0}"/>
              </a:ext>
            </a:extLst>
          </p:cNvPr>
          <p:cNvSpPr/>
          <p:nvPr/>
        </p:nvSpPr>
        <p:spPr>
          <a:xfrm>
            <a:off x="5796136" y="4331762"/>
            <a:ext cx="3396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1800" u="sng" dirty="0">
                <a:solidFill>
                  <a:srgbClr val="C45911"/>
                </a:solidFill>
                <a:hlinkClick r:id="rId7"/>
              </a:rPr>
              <a:t>Got TB?  Read This!</a:t>
            </a:r>
            <a:r>
              <a:rPr lang="en-GB" sz="1800" dirty="0">
                <a:solidFill>
                  <a:srgbClr val="ED7D31"/>
                </a:solidFill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n-GB" sz="1800" dirty="0"/>
              <a:t>for those in prison with TB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2E1FCB-1A7B-4D45-BD38-4D2E7134650B}"/>
              </a:ext>
            </a:extLst>
          </p:cNvPr>
          <p:cNvSpPr/>
          <p:nvPr/>
        </p:nvSpPr>
        <p:spPr>
          <a:xfrm>
            <a:off x="1545864" y="4147432"/>
            <a:ext cx="31719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lvl="0">
              <a:spcAft>
                <a:spcPts val="600"/>
              </a:spcAft>
            </a:pPr>
            <a:r>
              <a:rPr lang="en-GB" sz="1800" u="sng" dirty="0">
                <a:solidFill>
                  <a:srgbClr val="C45911"/>
                </a:solidFill>
                <a:hlinkClick r:id="rId8"/>
              </a:rPr>
              <a:t>Information on TB for people in prison</a:t>
            </a:r>
            <a:r>
              <a:rPr lang="en-GB" sz="1800" dirty="0"/>
              <a:t> </a:t>
            </a:r>
            <a:r>
              <a:rPr lang="en-GB" sz="1800" dirty="0">
                <a:solidFill>
                  <a:srgbClr val="000000"/>
                </a:solidFill>
              </a:rPr>
              <a:t>provides general information on TB to raise awareness in prisons.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866226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EBCFEB-4479-4C46-A9DC-17086B9D4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476672"/>
            <a:ext cx="4662860" cy="57670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3200" dirty="0">
                <a:latin typeface="Arial"/>
                <a:cs typeface="Arial"/>
              </a:rPr>
              <a:t>Summary (1)</a:t>
            </a:r>
            <a:endParaRPr lang="en-GB" sz="3200" dirty="0">
              <a:solidFill>
                <a:schemeClr val="accent3"/>
              </a:solidFill>
            </a:endParaRPr>
          </a:p>
        </p:txBody>
      </p:sp>
      <p:sp>
        <p:nvSpPr>
          <p:cNvPr id="37893" name="Slide Number Placeholder 6">
            <a:extLst>
              <a:ext uri="{FF2B5EF4-FFF2-40B4-BE49-F238E27FC236}">
                <a16:creationId xmlns:a16="http://schemas.microsoft.com/office/drawing/2014/main" id="{E87F7299-2B9B-4252-8B39-AE6C87BA5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1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 </a:t>
            </a:r>
            <a:fld id="{3C2F03B4-FE7A-4804-A74B-620537D4EC79}" type="slidenum">
              <a:rPr lang="en-US" altLang="en-US" sz="1200" smtClean="0">
                <a:solidFill>
                  <a:schemeClr val="bg1"/>
                </a:solidFill>
              </a:rPr>
              <a:pPr/>
              <a:t>36</a:t>
            </a:fld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37892" name="Footer Placeholder 5">
            <a:extLst>
              <a:ext uri="{FF2B5EF4-FFF2-40B4-BE49-F238E27FC236}">
                <a16:creationId xmlns:a16="http://schemas.microsoft.com/office/drawing/2014/main" id="{2DA7E0B2-41B6-4984-8525-93FBCD6C8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sz="1200" dirty="0">
                <a:solidFill>
                  <a:schemeClr val="bg1"/>
                </a:solidFill>
              </a:rPr>
              <a:t>TB awareness training for healthcare staff in prisons and places of detention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EA6125-88BB-49D5-90F9-F325DE7F3C61}"/>
              </a:ext>
            </a:extLst>
          </p:cNvPr>
          <p:cNvSpPr/>
          <p:nvPr/>
        </p:nvSpPr>
        <p:spPr>
          <a:xfrm>
            <a:off x="557213" y="1556792"/>
            <a:ext cx="799288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bg2"/>
                </a:solidFill>
                <a:latin typeface="Arial"/>
                <a:cs typeface="Arial"/>
              </a:rPr>
              <a:t>TB is not an easy infection to catch</a:t>
            </a:r>
          </a:p>
          <a:p>
            <a:pPr defTabSz="4572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indent="-457200" defTabSz="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Arial"/>
                <a:cs typeface="Arial"/>
              </a:rPr>
              <a:t>Active TB of the </a:t>
            </a:r>
            <a:r>
              <a:rPr lang="en-GB" sz="2000" dirty="0">
                <a:solidFill>
                  <a:schemeClr val="bg2"/>
                </a:solidFill>
                <a:latin typeface="Arial"/>
                <a:cs typeface="Arial"/>
              </a:rPr>
              <a:t>lungs, larynx and tonsils </a:t>
            </a:r>
            <a:r>
              <a:rPr lang="en-GB" sz="2000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lang="en-GB" sz="2000" dirty="0">
                <a:solidFill>
                  <a:schemeClr val="bg2"/>
                </a:solidFill>
                <a:latin typeface="Arial"/>
                <a:cs typeface="Arial"/>
              </a:rPr>
              <a:t>potentially infectious</a:t>
            </a:r>
            <a:endParaRPr lang="en-GB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4572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indent="-457200" defTabSz="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Arial"/>
                <a:cs typeface="Arial"/>
              </a:rPr>
              <a:t>People with </a:t>
            </a:r>
            <a:r>
              <a:rPr lang="en-GB" sz="2000" dirty="0">
                <a:latin typeface="Arial"/>
                <a:cs typeface="Arial"/>
              </a:rPr>
              <a:t>active TB stop being infectious </a:t>
            </a:r>
            <a:r>
              <a:rPr lang="en-GB" sz="2000" u="sng" dirty="0">
                <a:solidFill>
                  <a:schemeClr val="bg2"/>
                </a:solidFill>
                <a:latin typeface="Arial"/>
                <a:cs typeface="Arial"/>
              </a:rPr>
              <a:t>usually</a:t>
            </a:r>
            <a:r>
              <a:rPr lang="en-GB" sz="2000" dirty="0">
                <a:solidFill>
                  <a:schemeClr val="bg2"/>
                </a:solidFill>
                <a:latin typeface="Arial"/>
                <a:cs typeface="Arial"/>
              </a:rPr>
              <a:t> after about 2 weeks of appropriate treatment</a:t>
            </a:r>
          </a:p>
          <a:p>
            <a:pPr defTabSz="4572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indent="-457200" defTabSz="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bg2"/>
                </a:solidFill>
                <a:latin typeface="Arial"/>
                <a:cs typeface="Arial"/>
              </a:rPr>
              <a:t>It is crucial that people with TB receive their ongoing treatment every day as prescribed even after transfer or release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46A27F-734E-45F9-8EAC-FAE64471E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476672"/>
            <a:ext cx="3894578" cy="7207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3200" dirty="0">
                <a:latin typeface="Arial"/>
                <a:cs typeface="Arial"/>
              </a:rPr>
              <a:t>Summary (2)</a:t>
            </a:r>
            <a:endParaRPr lang="en-GB" sz="3200" dirty="0">
              <a:solidFill>
                <a:schemeClr val="accent3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871B07-8686-4305-9339-1FE0A11FE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76883"/>
            <a:ext cx="8029575" cy="3464285"/>
          </a:xfrm>
        </p:spPr>
        <p:txBody>
          <a:bodyPr>
            <a:normAutofit fontScale="92500" lnSpcReduction="10000"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bg2"/>
                </a:solidFill>
                <a:latin typeface="Arial"/>
                <a:cs typeface="Arial"/>
              </a:rPr>
              <a:t>TB transmission can be prevented </a:t>
            </a:r>
            <a:r>
              <a:rPr lang="en-GB" sz="2400" dirty="0">
                <a:solidFill>
                  <a:prstClr val="black"/>
                </a:solidFill>
                <a:latin typeface="Arial"/>
                <a:cs typeface="Arial"/>
              </a:rPr>
              <a:t>by early diagnosis and implementation of infection control and respiratory isolation procedures</a:t>
            </a:r>
          </a:p>
          <a:p>
            <a:pPr defTabSz="4572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Arial"/>
                <a:cs typeface="Arial"/>
              </a:rPr>
              <a:t>The use of </a:t>
            </a:r>
            <a:r>
              <a:rPr lang="en-GB" sz="2400" dirty="0">
                <a:solidFill>
                  <a:srgbClr val="990033"/>
                </a:solidFill>
                <a:latin typeface="Arial"/>
                <a:cs typeface="Arial"/>
              </a:rPr>
              <a:t>personal protection equipment </a:t>
            </a:r>
            <a:r>
              <a:rPr lang="en-GB" sz="2400" dirty="0">
                <a:latin typeface="Arial"/>
                <a:cs typeface="Arial"/>
              </a:rPr>
              <a:t>by prison officers </a:t>
            </a:r>
            <a:br>
              <a:rPr lang="en-GB" sz="2400" dirty="0">
                <a:latin typeface="Arial"/>
                <a:cs typeface="Arial"/>
              </a:rPr>
            </a:br>
            <a:r>
              <a:rPr lang="en-GB" sz="2400" dirty="0">
                <a:latin typeface="Arial"/>
                <a:cs typeface="Arial"/>
              </a:rPr>
              <a:t>is usually not required</a:t>
            </a:r>
            <a:r>
              <a:rPr lang="en-GB" sz="2400" dirty="0">
                <a:solidFill>
                  <a:srgbClr val="990033"/>
                </a:solidFill>
                <a:latin typeface="Arial"/>
                <a:cs typeface="Arial"/>
              </a:rPr>
              <a:t> unless advised otherwise </a:t>
            </a:r>
            <a:r>
              <a:rPr lang="en-GB" sz="2400" dirty="0">
                <a:latin typeface="Arial"/>
                <a:cs typeface="Arial"/>
              </a:rPr>
              <a:t>by the clinical team</a:t>
            </a:r>
          </a:p>
          <a:p>
            <a:pPr defTabSz="4572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bg2"/>
                </a:solidFill>
                <a:latin typeface="Arial"/>
                <a:cs typeface="Arial"/>
              </a:rPr>
              <a:t>Collaboration</a:t>
            </a:r>
            <a:r>
              <a:rPr lang="en-GB" sz="2400" dirty="0">
                <a:solidFill>
                  <a:prstClr val="black"/>
                </a:solidFill>
                <a:latin typeface="Arial"/>
                <a:cs typeface="Arial"/>
              </a:rPr>
              <a:t> between prison healthcare, prison staff, TB services and PHE Health Protection Team </a:t>
            </a:r>
            <a:r>
              <a:rPr lang="en-GB" sz="2400" dirty="0">
                <a:solidFill>
                  <a:schemeClr val="bg2"/>
                </a:solidFill>
                <a:latin typeface="Arial"/>
                <a:cs typeface="Arial"/>
              </a:rPr>
              <a:t>is paramount</a:t>
            </a:r>
          </a:p>
        </p:txBody>
      </p:sp>
      <p:sp>
        <p:nvSpPr>
          <p:cNvPr id="36869" name="Slide Number Placeholder 6">
            <a:extLst>
              <a:ext uri="{FF2B5EF4-FFF2-40B4-BE49-F238E27FC236}">
                <a16:creationId xmlns:a16="http://schemas.microsoft.com/office/drawing/2014/main" id="{56679172-69BB-4C70-BB59-84A3146E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1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 </a:t>
            </a:r>
            <a:fld id="{90C6E2DE-93A9-4E6E-B347-2BAEE4043FC2}" type="slidenum">
              <a:rPr lang="en-US" altLang="en-US" sz="1200" smtClean="0">
                <a:solidFill>
                  <a:schemeClr val="bg1"/>
                </a:solidFill>
              </a:rPr>
              <a:pPr/>
              <a:t>37</a:t>
            </a:fld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36868" name="Footer Placeholder 5">
            <a:extLst>
              <a:ext uri="{FF2B5EF4-FFF2-40B4-BE49-F238E27FC236}">
                <a16:creationId xmlns:a16="http://schemas.microsoft.com/office/drawing/2014/main" id="{ED1BF0E7-81F2-40E8-9CBA-DA34F51AE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sz="1200" dirty="0">
                <a:solidFill>
                  <a:schemeClr val="bg1"/>
                </a:solidFill>
              </a:rPr>
              <a:t>TB awareness training for healthcare staff in prisons and places of detention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46A27F-734E-45F9-8EAC-FAE64471E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686" y="476672"/>
            <a:ext cx="6835778" cy="60697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3200" dirty="0"/>
              <a:t>Test your knowledge about TB! (answers)</a:t>
            </a:r>
            <a:endParaRPr lang="en-GB" sz="3200" dirty="0">
              <a:solidFill>
                <a:schemeClr val="accent3"/>
              </a:solidFill>
            </a:endParaRPr>
          </a:p>
        </p:txBody>
      </p:sp>
      <p:sp>
        <p:nvSpPr>
          <p:cNvPr id="36869" name="Slide Number Placeholder 6">
            <a:extLst>
              <a:ext uri="{FF2B5EF4-FFF2-40B4-BE49-F238E27FC236}">
                <a16:creationId xmlns:a16="http://schemas.microsoft.com/office/drawing/2014/main" id="{56679172-69BB-4C70-BB59-84A3146E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8860"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prstClr val="white"/>
                </a:solidFill>
              </a:rPr>
              <a:t>  </a:t>
            </a:r>
            <a:fld id="{90C6E2DE-93A9-4E6E-B347-2BAEE4043FC2}" type="slidenum">
              <a:rPr lang="en-US" altLang="en-US" sz="1200">
                <a:solidFill>
                  <a:prstClr val="white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en-US" sz="1200" dirty="0">
              <a:solidFill>
                <a:prstClr val="white"/>
              </a:solidFill>
            </a:endParaRPr>
          </a:p>
        </p:txBody>
      </p:sp>
      <p:sp>
        <p:nvSpPr>
          <p:cNvPr id="36868" name="Footer Placeholder 5">
            <a:extLst>
              <a:ext uri="{FF2B5EF4-FFF2-40B4-BE49-F238E27FC236}">
                <a16:creationId xmlns:a16="http://schemas.microsoft.com/office/drawing/2014/main" id="{ED1BF0E7-81F2-40E8-9CBA-DA34F51AE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755576" y="6309320"/>
            <a:ext cx="7848016" cy="5486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prstClr val="white"/>
                </a:solidFill>
              </a:rPr>
              <a:t>TB awareness training for healthcare staff in prisons and places of detention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633AF96-6B94-4B10-8F4D-3AE98A25C6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850991"/>
              </p:ext>
            </p:extLst>
          </p:nvPr>
        </p:nvGraphicFramePr>
        <p:xfrm>
          <a:off x="1475656" y="1283019"/>
          <a:ext cx="6937942" cy="4773323"/>
        </p:xfrm>
        <a:graphic>
          <a:graphicData uri="http://schemas.openxmlformats.org/drawingml/2006/table">
            <a:tbl>
              <a:tblPr/>
              <a:tblGrid>
                <a:gridCol w="3760275">
                  <a:extLst>
                    <a:ext uri="{9D8B030D-6E8A-4147-A177-3AD203B41FA5}">
                      <a16:colId xmlns:a16="http://schemas.microsoft.com/office/drawing/2014/main" val="340379102"/>
                    </a:ext>
                  </a:extLst>
                </a:gridCol>
                <a:gridCol w="1493649">
                  <a:extLst>
                    <a:ext uri="{9D8B030D-6E8A-4147-A177-3AD203B41FA5}">
                      <a16:colId xmlns:a16="http://schemas.microsoft.com/office/drawing/2014/main" val="415442569"/>
                    </a:ext>
                  </a:extLst>
                </a:gridCol>
                <a:gridCol w="1684018">
                  <a:extLst>
                    <a:ext uri="{9D8B030D-6E8A-4147-A177-3AD203B41FA5}">
                      <a16:colId xmlns:a16="http://schemas.microsoft.com/office/drawing/2014/main" val="1662910383"/>
                    </a:ext>
                  </a:extLst>
                </a:gridCol>
              </a:tblGrid>
              <a:tr h="17889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Question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3241605"/>
                  </a:ext>
                </a:extLst>
              </a:tr>
              <a:tr h="37141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 is a disease that only occurs in the lungs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x  it can occur anywhere in the body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427099"/>
                  </a:ext>
                </a:extLst>
              </a:tr>
              <a:tr h="48150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Latent TB infection is not infectious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x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359945"/>
                  </a:ext>
                </a:extLst>
              </a:tr>
              <a:tr h="67402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someone with TB coughs, those around them will automatically catch the infection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x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908675"/>
                  </a:ext>
                </a:extLst>
              </a:tr>
              <a:tr h="67402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can catch TB by sharing eating utensils with an infected person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x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622467"/>
                  </a:ext>
                </a:extLst>
              </a:tr>
              <a:tr h="67402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 can be passed from person to person via coughs/sneezes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100" b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801104"/>
                  </a:ext>
                </a:extLst>
              </a:tr>
              <a:tr h="67402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Someone can have TB of the lungs or throat with minimal risk of passing the infection on to others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(eg if on effective treatment)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100" b="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46465"/>
                  </a:ext>
                </a:extLst>
              </a:tr>
              <a:tr h="5639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Only certain groups of people develop TB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100" b="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anyone can develop TB, however, some groups are more at risk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699486"/>
                  </a:ext>
                </a:extLst>
              </a:tr>
              <a:tr h="4815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Most people with TB will die as a result of the infection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there is very effective treatment available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666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0615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CA96B-D499-4754-BE43-982D1D2F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457200"/>
            <a:ext cx="4500500" cy="667544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5"/>
                </a:solidFill>
              </a:rPr>
              <a:t>Acknowledgements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2020C-DB93-448C-9CE3-D57F9088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  </a:t>
            </a:r>
            <a:fld id="{16A39F8D-2A3F-41A6-8DCB-86DE8ACC84E8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8F607-E374-4ECC-9645-D54E91A25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TB awareness training for healthcare staff in prisons and places of detention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6A1071-8556-4DA7-941D-BF6C3C1806F3}"/>
              </a:ext>
            </a:extLst>
          </p:cNvPr>
          <p:cNvSpPr/>
          <p:nvPr/>
        </p:nvSpPr>
        <p:spPr>
          <a:xfrm>
            <a:off x="539552" y="1556792"/>
            <a:ext cx="8259752" cy="4173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Authors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Clare Humphreys, Anita Turley, Olabisi Williams and Anjana Roy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Contributors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Abi Bartlett, Bridget Langstaff, Diane Fiefield, Emma Threadgold, Grainne Nixon, Jane DeBurgh, June Chambers, Paul Moore,  Sarah Dowle,  Simone Thorn Heathcock and Sophia Makki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TB Alert, national TB team for infographics, </a:t>
            </a:r>
            <a:r>
              <a:rPr lang="de-DE" sz="1800" dirty="0">
                <a:ea typeface="Calibri" panose="020F0502020204030204" pitchFamily="34" charset="0"/>
                <a:cs typeface="Times New Roman" panose="02020603050405020304" pitchFamily="18" charset="0"/>
              </a:rPr>
              <a:t>Stephanie Dennis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(admin support)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9900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Sign off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National Health &amp; Justice Network PHE, chaired by </a:t>
            </a:r>
            <a:r>
              <a:rPr lang="en-GB" sz="1800" dirty="0"/>
              <a:t>Éamonn O'Moore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9900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Publishing reference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PHE publishing gateway number GW-1121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297294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1436B-91B9-4F58-91E3-3958063A8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504056"/>
            <a:ext cx="6336704" cy="548680"/>
          </a:xfrm>
        </p:spPr>
        <p:txBody>
          <a:bodyPr>
            <a:noAutofit/>
          </a:bodyPr>
          <a:lstStyle/>
          <a:p>
            <a:r>
              <a:rPr lang="en-GB" sz="3200" dirty="0"/>
              <a:t>Suggested professionals who could deliver these slide 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F6E76-05B8-416B-9304-556C2DAA7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598E-9D06-4046-8EF2-7702044C4E81}" type="slidenum">
              <a:rPr lang="en-US" smtClean="0"/>
              <a:pPr/>
              <a:t>4</a:t>
            </a:fld>
            <a:r>
              <a:rPr lang="en-US" dirty="0"/>
              <a:t>  </a:t>
            </a:r>
            <a:r>
              <a:rPr lang="en-GB" dirty="0"/>
              <a:t>TB awareness training for healthcare staff in prisons and places of detention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4DC65C-594B-4A50-8A26-52201A0E26C5}"/>
              </a:ext>
            </a:extLst>
          </p:cNvPr>
          <p:cNvSpPr txBox="1"/>
          <p:nvPr/>
        </p:nvSpPr>
        <p:spPr>
          <a:xfrm>
            <a:off x="1043608" y="2492896"/>
            <a:ext cx="6408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TB nurses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Healthcare professionals in prison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Staff in local health protection teams</a:t>
            </a:r>
          </a:p>
        </p:txBody>
      </p:sp>
    </p:spTree>
    <p:extLst>
      <p:ext uri="{BB962C8B-B14F-4D97-AF65-F5344CB8AC3E}">
        <p14:creationId xmlns:p14="http://schemas.microsoft.com/office/powerpoint/2010/main" val="791973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24F90-E88C-4D27-B104-FBFE74699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476672"/>
            <a:ext cx="4248472" cy="668809"/>
          </a:xfrm>
        </p:spPr>
        <p:txBody>
          <a:bodyPr>
            <a:normAutofit/>
          </a:bodyPr>
          <a:lstStyle/>
          <a:p>
            <a:r>
              <a:rPr lang="en-GB" sz="3200" dirty="0"/>
              <a:t>Glossary</a:t>
            </a:r>
            <a:r>
              <a:rPr lang="en-GB" sz="3600" dirty="0"/>
              <a:t> of acronyms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46A1A-32F7-402E-940E-189A8334B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5  TB awareness training for healthcare staff in prisons and places of detention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CFFCF9-E640-4149-A874-45FC2B5DAABB}"/>
              </a:ext>
            </a:extLst>
          </p:cNvPr>
          <p:cNvSpPr/>
          <p:nvPr/>
        </p:nvSpPr>
        <p:spPr>
          <a:xfrm>
            <a:off x="1331640" y="1462678"/>
            <a:ext cx="7488832" cy="4530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indent="-342000">
              <a:lnSpc>
                <a:spcPts val="16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en-GB" sz="1800" dirty="0"/>
              <a:t>CXR             Chest X-ray</a:t>
            </a:r>
          </a:p>
          <a:p>
            <a:pPr marL="342000" indent="-342000">
              <a:lnSpc>
                <a:spcPts val="16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en-GB" sz="1800" dirty="0"/>
              <a:t>ECG     	      Electrocardiogram </a:t>
            </a:r>
          </a:p>
          <a:p>
            <a:pPr marL="342000" indent="-342000">
              <a:lnSpc>
                <a:spcPts val="16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en-GB" sz="1800" dirty="0"/>
              <a:t>DOT             Directly Observed Therapy </a:t>
            </a:r>
          </a:p>
          <a:p>
            <a:pPr marL="342000" indent="-342000">
              <a:lnSpc>
                <a:spcPts val="16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en-GB" sz="1800" dirty="0"/>
              <a:t>FFP3            Filtering Face Piece with an assigned protection factor (20)</a:t>
            </a:r>
          </a:p>
          <a:p>
            <a:pPr marL="342000" indent="-342000">
              <a:lnSpc>
                <a:spcPts val="16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en-GB" sz="1800" dirty="0"/>
              <a:t>IGRA            Interferon Gamma Release Assay</a:t>
            </a:r>
          </a:p>
          <a:p>
            <a:pPr marL="342000" indent="-342000">
              <a:lnSpc>
                <a:spcPts val="16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en-GB" sz="1800" dirty="0"/>
              <a:t>LTBI             Latent TB Infection </a:t>
            </a:r>
          </a:p>
          <a:p>
            <a:pPr marL="342000" indent="-342000">
              <a:lnSpc>
                <a:spcPts val="16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en-GB" sz="1800" dirty="0"/>
              <a:t>MDR/XDR   Multi-drug resistance / extremely drug resistant</a:t>
            </a:r>
          </a:p>
          <a:p>
            <a:pPr marL="342000" indent="-342000">
              <a:lnSpc>
                <a:spcPts val="16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en-GB" sz="1800" dirty="0"/>
              <a:t>NOK	      Next of Kin</a:t>
            </a:r>
          </a:p>
          <a:p>
            <a:pPr marL="342000" indent="-342000">
              <a:lnSpc>
                <a:spcPts val="16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en-GB" sz="1800" dirty="0"/>
              <a:t>TB               Tuberculosis</a:t>
            </a:r>
          </a:p>
          <a:p>
            <a:pPr marL="342000" lvl="1" indent="-342000">
              <a:lnSpc>
                <a:spcPts val="16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en-GB" sz="1800" dirty="0"/>
              <a:t>TST             Tuberculin Skin Test</a:t>
            </a:r>
          </a:p>
          <a:p>
            <a:pPr marL="342000" lvl="1" indent="-342000">
              <a:lnSpc>
                <a:spcPts val="16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en-GB" sz="1800" dirty="0"/>
              <a:t>PPD            Prisons and Places of Detention</a:t>
            </a:r>
          </a:p>
          <a:p>
            <a:pPr marL="342000" lvl="1" indent="-342000">
              <a:lnSpc>
                <a:spcPts val="16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en-GB" sz="18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402012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23745-D9FD-4C28-B58B-F10E1C00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404664"/>
            <a:ext cx="8028000" cy="792088"/>
          </a:xfrm>
        </p:spPr>
        <p:txBody>
          <a:bodyPr/>
          <a:lstStyle/>
          <a:p>
            <a:r>
              <a:rPr lang="en-GB" sz="3200" dirty="0"/>
              <a:t>Overview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B03BE-D489-4BFE-AAB3-DF1085BC9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1268760"/>
            <a:ext cx="8028000" cy="4883695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Quiz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is TB?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is TB spread?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Active or Latent TB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Symptoms of TB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Risk factors for TB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Diagnosis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happens when a case of TB is transferred to or diagnosed in PPD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Discharge/release or transfer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Contact screening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Duty of care for healthcare prison and health care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47D3B-7D02-48BF-8129-788941A0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051598E-9D06-4046-8EF2-7702044C4E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lv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lang="en-GB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TB awareness training for healthcare staff in prisons and places of detention</a:t>
            </a:r>
          </a:p>
        </p:txBody>
      </p:sp>
    </p:spTree>
    <p:extLst>
      <p:ext uri="{BB962C8B-B14F-4D97-AF65-F5344CB8AC3E}">
        <p14:creationId xmlns:p14="http://schemas.microsoft.com/office/powerpoint/2010/main" val="2426056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23745-D9FD-4C28-B58B-F10E1C00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476672"/>
            <a:ext cx="6624736" cy="720080"/>
          </a:xfrm>
        </p:spPr>
        <p:txBody>
          <a:bodyPr>
            <a:normAutofit/>
          </a:bodyPr>
          <a:lstStyle/>
          <a:p>
            <a:r>
              <a:rPr lang="en-GB" sz="3200" dirty="0"/>
              <a:t>Test your knowledge about TB!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47D3B-7D02-48BF-8129-788941A0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051598E-9D06-4046-8EF2-7702044C4E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lv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lang="en-GB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TB awareness training for healthcare staff in prisons and places of detention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E0FE75-1802-4EB9-BF52-CDE5B681B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84" y="1398856"/>
            <a:ext cx="8023031" cy="4060288"/>
          </a:xfrm>
          <a:prstGeom prst="rect">
            <a:avLst/>
          </a:prstGeom>
        </p:spPr>
      </p:pic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A3D3E2D7-B6ED-4D50-B9C9-BBE573BDB7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497262"/>
              </p:ext>
            </p:extLst>
          </p:nvPr>
        </p:nvGraphicFramePr>
        <p:xfrm>
          <a:off x="560484" y="1484784"/>
          <a:ext cx="7920881" cy="3958295"/>
        </p:xfrm>
        <a:graphic>
          <a:graphicData uri="http://schemas.openxmlformats.org/drawingml/2006/table">
            <a:tbl>
              <a:tblPr/>
              <a:tblGrid>
                <a:gridCol w="5364539">
                  <a:extLst>
                    <a:ext uri="{9D8B030D-6E8A-4147-A177-3AD203B41FA5}">
                      <a16:colId xmlns:a16="http://schemas.microsoft.com/office/drawing/2014/main" val="340379102"/>
                    </a:ext>
                  </a:extLst>
                </a:gridCol>
                <a:gridCol w="1278171">
                  <a:extLst>
                    <a:ext uri="{9D8B030D-6E8A-4147-A177-3AD203B41FA5}">
                      <a16:colId xmlns:a16="http://schemas.microsoft.com/office/drawing/2014/main" val="415442569"/>
                    </a:ext>
                  </a:extLst>
                </a:gridCol>
                <a:gridCol w="1278171">
                  <a:extLst>
                    <a:ext uri="{9D8B030D-6E8A-4147-A177-3AD203B41FA5}">
                      <a16:colId xmlns:a16="http://schemas.microsoft.com/office/drawing/2014/main" val="1662910383"/>
                    </a:ext>
                  </a:extLst>
                </a:gridCol>
              </a:tblGrid>
              <a:tr h="41423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Question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3241605"/>
                  </a:ext>
                </a:extLst>
              </a:tr>
              <a:tr h="41423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 is a disease that only occurs in the lungs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427099"/>
                  </a:ext>
                </a:extLst>
              </a:tr>
              <a:tr h="41423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Latent TB infection is not infectious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359945"/>
                  </a:ext>
                </a:extLst>
              </a:tr>
              <a:tr h="49709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someone with TB coughs, those around them will automatically catch the infection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908675"/>
                  </a:ext>
                </a:extLst>
              </a:tr>
              <a:tr h="41423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can catch TB by sharing eating utensils with an infected person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622467"/>
                  </a:ext>
                </a:extLst>
              </a:tr>
              <a:tr h="41423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 can be passed from person to person via coughs/sneezes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801104"/>
                  </a:ext>
                </a:extLst>
              </a:tr>
              <a:tr h="49709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Someone can have TB of the lungs or throat with minimal risk of passing the infection on to others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625139"/>
                  </a:ext>
                </a:extLst>
              </a:tr>
              <a:tr h="41423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Only certain groups of people develop TB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737853"/>
                  </a:ext>
                </a:extLst>
              </a:tr>
              <a:tr h="4566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Most people with TB will die as a result of the infection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666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294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36FFF-6C35-4EAD-8CFD-2078E3818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404664"/>
            <a:ext cx="3744416" cy="648072"/>
          </a:xfrm>
        </p:spPr>
        <p:txBody>
          <a:bodyPr>
            <a:normAutofit/>
          </a:bodyPr>
          <a:lstStyle/>
          <a:p>
            <a:r>
              <a:rPr lang="en-GB" sz="3200" dirty="0"/>
              <a:t>What is TB?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5429F-866B-4213-B15A-2F89BA219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060848"/>
            <a:ext cx="8208912" cy="295232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Tuberculosis (TB) is a bacterial infection</a:t>
            </a:r>
            <a:br>
              <a:rPr lang="en-GB" dirty="0"/>
            </a:br>
            <a:r>
              <a:rPr lang="en-GB" dirty="0"/>
              <a:t>(caused by </a:t>
            </a:r>
            <a:r>
              <a:rPr lang="en-GB" i="1" dirty="0"/>
              <a:t>Mycobacterium tuberculosis</a:t>
            </a:r>
            <a:r>
              <a:rPr lang="en-GB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TB most commonly affects the lungs but occurs in any part of the body, including the abdomen, bones and brain – this is referred to as ‘</a:t>
            </a:r>
            <a:r>
              <a:rPr lang="en-GB" dirty="0">
                <a:solidFill>
                  <a:schemeClr val="bg2"/>
                </a:solidFill>
              </a:rPr>
              <a:t>Active TB’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Only pulmonary, laryngeal or tonsillar TB including miliary TB is infectious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Delays in treatment can cause serious illness and even death, if left untreated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Most people exposed never develop symptoms. The bacteria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/>
              <a:t>can live in an inactive form in the body – this is referred to as ‘</a:t>
            </a:r>
            <a:r>
              <a:rPr lang="en-GB" dirty="0">
                <a:solidFill>
                  <a:srgbClr val="98002E"/>
                </a:solidFill>
              </a:rPr>
              <a:t>Latent TB Infection</a:t>
            </a:r>
            <a:r>
              <a:rPr lang="en-GB" dirty="0"/>
              <a:t>’(LTBI)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EA1DF-A345-4B4B-9B1E-13735FFE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051598E-9D06-4046-8EF2-7702044C4E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lv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lang="en-GB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TB awareness training for healthcare staff in prisons and places of detention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F9D586-AB3B-48ED-83C9-747287FAA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539388"/>
            <a:ext cx="1980000" cy="2018739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6B0B8C-1891-4625-92C3-DC3ECA8ECEB4}"/>
              </a:ext>
            </a:extLst>
          </p:cNvPr>
          <p:cNvSpPr/>
          <p:nvPr/>
        </p:nvSpPr>
        <p:spPr>
          <a:xfrm>
            <a:off x="7236296" y="2558127"/>
            <a:ext cx="10801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Courtesy CDC</a:t>
            </a:r>
          </a:p>
        </p:txBody>
      </p:sp>
    </p:spTree>
    <p:extLst>
      <p:ext uri="{BB962C8B-B14F-4D97-AF65-F5344CB8AC3E}">
        <p14:creationId xmlns:p14="http://schemas.microsoft.com/office/powerpoint/2010/main" val="2610113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4B973-4DA9-4168-B028-C8379EDD8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748" y="476672"/>
            <a:ext cx="4536504" cy="648072"/>
          </a:xfrm>
        </p:spPr>
        <p:txBody>
          <a:bodyPr>
            <a:normAutofit/>
          </a:bodyPr>
          <a:lstStyle/>
          <a:p>
            <a:r>
              <a:rPr lang="en-GB" sz="3200" dirty="0"/>
              <a:t>How is TB spread?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FAE67-F410-4E00-890B-15C3BA2B3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08" y="1283741"/>
            <a:ext cx="7883984" cy="4064455"/>
          </a:xfrm>
        </p:spPr>
        <p:txBody>
          <a:bodyPr/>
          <a:lstStyle/>
          <a:p>
            <a:pPr lvl="0"/>
            <a:r>
              <a:rPr lang="en-GB" altLang="en-US" dirty="0">
                <a:solidFill>
                  <a:prstClr val="black"/>
                </a:solidFill>
                <a:ea typeface="ヒラギノ角ゴ Pro W3"/>
                <a:cs typeface="ヒラギノ角ゴ Pro W3"/>
              </a:rPr>
              <a:t>Generally only tonsillar, laryngeal and pulmonary TB are infectious.</a:t>
            </a:r>
          </a:p>
          <a:p>
            <a:pPr lvl="0"/>
            <a:r>
              <a:rPr lang="en-GB" altLang="en-US" dirty="0">
                <a:solidFill>
                  <a:prstClr val="black"/>
                </a:solidFill>
                <a:ea typeface="ヒラギノ角ゴ Pro W3"/>
                <a:cs typeface="ヒラギノ角ゴ Pro W3"/>
              </a:rPr>
              <a:t>TB is spread from person to person through the air. The TB bacteria are put into the air when a person with TB disease of the lungs or throat coughs, speaks or sings. People nearby may breathe in these bacteria and become infected.</a:t>
            </a:r>
          </a:p>
          <a:p>
            <a:pPr lvl="0"/>
            <a:r>
              <a:rPr lang="it-IT" dirty="0">
                <a:hlinkClick r:id="rId3"/>
              </a:rPr>
              <a:t>https://www.youtube.com/watch?app=desktop&amp;v=IGZLkRN76Dc&amp;ab_channel=M%C3%A9decinsSansFronti%C3%A8res%2FDoctorsWithoutBorders</a:t>
            </a:r>
            <a:endParaRPr lang="en-GB" altLang="en-US" dirty="0">
              <a:solidFill>
                <a:prstClr val="black"/>
              </a:solidFill>
              <a:ea typeface="ヒラギノ角ゴ Pro W3"/>
              <a:cs typeface="ヒラギノ角ゴ Pro W3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2B95B-9D52-4AAB-B41C-683D8DF6E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fld id="{E051598E-9D06-4046-8EF2-7702044C4E81}" type="slidenum">
              <a:rPr lang="en-US" smtClean="0"/>
              <a:pPr/>
              <a:t>9</a:t>
            </a:fld>
            <a:r>
              <a:rPr lang="en-US" dirty="0"/>
              <a:t>  </a:t>
            </a:r>
            <a:r>
              <a:rPr lang="en-GB" dirty="0"/>
              <a:t>TB awareness training for healthcare staff in prisons and places of detention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C08619-76F5-4CD8-A149-9D8BBAB8E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648" y="3627998"/>
            <a:ext cx="4462659" cy="26093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184911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5547DEF730D74EA5543201242B40D3" ma:contentTypeVersion="2" ma:contentTypeDescription="Create a new document." ma:contentTypeScope="" ma:versionID="90abed70ebe52a91dc341b84b028ec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14c3b335b53ce6b9a41890f168eae5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7CB78DA-7414-44EA-86FA-F15B09C5DC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17224A-0BC0-4A69-A2A3-30254F018F30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19172</TotalTime>
  <Words>4237</Words>
  <Application>Microsoft Office PowerPoint</Application>
  <PresentationFormat>On-screen Show (4:3)</PresentationFormat>
  <Paragraphs>487</Paragraphs>
  <Slides>39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Courier New</vt:lpstr>
      <vt:lpstr>Symbol</vt:lpstr>
      <vt:lpstr>1_Office Theme</vt:lpstr>
      <vt:lpstr>Office Theme</vt:lpstr>
      <vt:lpstr>ClipArt</vt:lpstr>
      <vt:lpstr> </vt:lpstr>
      <vt:lpstr>Using this slide pack</vt:lpstr>
      <vt:lpstr>Learning objectives</vt:lpstr>
      <vt:lpstr>Suggested professionals who could deliver these slide sets</vt:lpstr>
      <vt:lpstr>Glossary of acronyms</vt:lpstr>
      <vt:lpstr>Overview </vt:lpstr>
      <vt:lpstr>Test your knowledge about TB!</vt:lpstr>
      <vt:lpstr>What is TB?</vt:lpstr>
      <vt:lpstr>How is TB spread?</vt:lpstr>
      <vt:lpstr>Cycle of transmission</vt:lpstr>
      <vt:lpstr>Active or Latent TB</vt:lpstr>
      <vt:lpstr>Symptoms</vt:lpstr>
      <vt:lpstr>Latent vs. TB Disease </vt:lpstr>
      <vt:lpstr>Latent vs. TB Disease </vt:lpstr>
      <vt:lpstr>Risk groups for TB infection  </vt:lpstr>
      <vt:lpstr>Risk groups for developing active infection</vt:lpstr>
      <vt:lpstr>Diagnosis</vt:lpstr>
      <vt:lpstr>Healthcare team in PPDs can assist with the diagnosis </vt:lpstr>
      <vt:lpstr>About  Active TB</vt:lpstr>
      <vt:lpstr>Active TB treatment</vt:lpstr>
      <vt:lpstr>Opiate substitute therapy and TB </vt:lpstr>
      <vt:lpstr>Alcohol and TB </vt:lpstr>
      <vt:lpstr>Active TB treatment</vt:lpstr>
      <vt:lpstr>Directly observed therapy (DOT) &amp; treatment monitoring </vt:lpstr>
      <vt:lpstr>Isolation: when?</vt:lpstr>
      <vt:lpstr>Unfit for court / medical hold  </vt:lpstr>
      <vt:lpstr>Personal protective equipment and infection control for staff</vt:lpstr>
      <vt:lpstr>Prisoners arriving in the prison already  on treatment </vt:lpstr>
      <vt:lpstr>Care planning and management of TB patients</vt:lpstr>
      <vt:lpstr>Discharge/release or transfer </vt:lpstr>
      <vt:lpstr>Contact tracing</vt:lpstr>
      <vt:lpstr>Apply Caldicott principles of confidentiality</vt:lpstr>
      <vt:lpstr>How can we reduce TB in prison settings?</vt:lpstr>
      <vt:lpstr>All prison staff: everyone has a  duty of care</vt:lpstr>
      <vt:lpstr>Resources available for TB in prisons (developed by PHE, HMPPS and NHS)  </vt:lpstr>
      <vt:lpstr>Summary (1)</vt:lpstr>
      <vt:lpstr>Summary (2)</vt:lpstr>
      <vt:lpstr>Test your knowledge about TB! (answers)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TB awareness training for healthcare staff in prisons and places of detention</dc:title>
  <dc:creator>Public Health England</dc:creator>
  <cp:lastModifiedBy>Richard.N Allen</cp:lastModifiedBy>
  <cp:revision>1123</cp:revision>
  <cp:lastPrinted>2020-01-22T16:59:10Z</cp:lastPrinted>
  <dcterms:created xsi:type="dcterms:W3CDTF">2012-10-10T09:02:29Z</dcterms:created>
  <dcterms:modified xsi:type="dcterms:W3CDTF">2021-03-17T13:33:12Z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0x010100855547DEF730D74EA5543201242B40D3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</Properties>
</file>