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4"/>
    <p:sldMasterId id="2147483667" r:id="rId5"/>
    <p:sldMasterId id="2147483673" r:id="rId6"/>
  </p:sldMasterIdLst>
  <p:notesMasterIdLst>
    <p:notesMasterId r:id="rId37"/>
  </p:notesMasterIdLst>
  <p:sldIdLst>
    <p:sldId id="2147471386" r:id="rId7"/>
    <p:sldId id="2147471417" r:id="rId8"/>
    <p:sldId id="2147471460" r:id="rId9"/>
    <p:sldId id="2147471458" r:id="rId10"/>
    <p:sldId id="2142533935" r:id="rId11"/>
    <p:sldId id="1114" r:id="rId12"/>
    <p:sldId id="2147471496" r:id="rId13"/>
    <p:sldId id="2147471568" r:id="rId14"/>
    <p:sldId id="2147471861" r:id="rId15"/>
    <p:sldId id="2147471444" r:id="rId16"/>
    <p:sldId id="2147471461" r:id="rId17"/>
    <p:sldId id="2147471462" r:id="rId18"/>
    <p:sldId id="2147471465" r:id="rId19"/>
    <p:sldId id="2147471493" r:id="rId20"/>
    <p:sldId id="2147473190" r:id="rId21"/>
    <p:sldId id="2147471464" r:id="rId22"/>
    <p:sldId id="2147471456" r:id="rId23"/>
    <p:sldId id="2147473140" r:id="rId24"/>
    <p:sldId id="2147473182" r:id="rId25"/>
    <p:sldId id="2147473186" r:id="rId26"/>
    <p:sldId id="2147471627" r:id="rId27"/>
    <p:sldId id="2147473188" r:id="rId28"/>
    <p:sldId id="2147473187" r:id="rId29"/>
    <p:sldId id="2147473192" r:id="rId30"/>
    <p:sldId id="2147471590" r:id="rId31"/>
    <p:sldId id="2147471576" r:id="rId32"/>
    <p:sldId id="2147471497" r:id="rId33"/>
    <p:sldId id="2142533910" r:id="rId34"/>
    <p:sldId id="2147473191" r:id="rId35"/>
    <p:sldId id="2147471457" r:id="rId3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26F122-D28A-4D17-977F-47BCC3B6CB5A}" name="Rita Head" initials="RH" userId="S::rita.head@ukhsa.gov.uk::f027e8d8-1b42-489c-a253-ef645f476c71" providerId="AD"/>
  <p188:author id="{92127358-DF01-80D7-995F-F77403871663}" name="Rob Holliday" initials="RH" userId="S::Rob.Holliday@ukhsa.gov.uk::a153e199-3127-4a62-a1e0-c6b13bcb1c2a" providerId="AD"/>
  <p188:author id="{174BD66C-379C-05E7-7C33-E8D1B272BA6E}" name="Rajinder Pnaiser" initials="RP" userId="S::rajinder.pnaiser@ukhsa.gov.uk::aa2d15aa-545b-450d-973c-5a87934ff5cd" providerId="AD"/>
  <p188:author id="{3232EBBC-5F5D-1C07-1564-6EC11C208E84}" name="Katya Brooks" initials="KB" userId="S::katya.brooks@ukhsa.gov.uk::62bc213f-dab5-40f3-821a-897a27634e20" providerId="AD"/>
  <p188:author id="{EAE9B2C9-9B00-D9CA-80A1-DB8B563E74C4}" name="Emily Loud" initials="EL" userId="S::emily.loud@ukhsa.gov.uk::fbd0e1cd-4e6f-47a3-abd5-5a31915e99f3" providerId="AD"/>
  <p188:author id="{ED613FE5-5C53-A9F9-DB11-C25FDC26FD08}" name="Agnes Jung" initials="AJ" userId="S::agnes.jung@ukhsa.gov.uk::48d9fff0-cbbe-4bd0-861e-2e53015f78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008000"/>
    <a:srgbClr val="007C91"/>
    <a:srgbClr val="8BE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2295FE-0C58-9347-8D8C-180D4FF9EF0A}" v="1" dt="2026-04-02T08:36:30.003"/>
    <p1510:client id="{300F2360-6B06-4B96-AE8F-9255345669FE}" v="87" dt="2026-04-02T08:50:48.367"/>
    <p1510:client id="{9161F5E8-C795-43A3-B965-1D82608E4D98}" v="699" dt="2026-04-02T08:51:05.159"/>
    <p1510:client id="{A7C07DB5-F645-4337-BE18-5E3DBD7BAA32}" v="1" dt="2026-04-02T10:21:13.546"/>
    <p1510:client id="{D38F4A4B-66E8-4587-B1CE-4AF740431D31}" v="7" dt="2026-04-02T08:38:03.482"/>
    <p1510:client id="{FA53382F-B66C-D29F-B475-D797193278DB}" v="95" dt="2026-04-01T14:15:22.68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808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GB" altLang="en-US" sz="1200" b="0">
              <a:ea typeface="ヒラギノ角ゴ Pro W3"/>
              <a:cs typeface="ヒラギノ角ゴ Pro W3"/>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827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FFD21-3380-5E09-469D-31D1366402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96984-6F24-6512-83AF-5158ED2FC1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506D42-EA41-2EED-8D57-60FD585DE02B}"/>
              </a:ext>
            </a:extLst>
          </p:cNvPr>
          <p:cNvSpPr>
            <a:spLocks noGrp="1"/>
          </p:cNvSpPr>
          <p:nvPr>
            <p:ph type="body" idx="1"/>
          </p:nvPr>
        </p:nvSpPr>
        <p:spPr/>
        <p:txBody>
          <a:bodyPr/>
          <a:lstStyle/>
          <a:p>
            <a:endParaRPr lang="en-GB">
              <a:cs typeface="Calibri"/>
            </a:endParaRPr>
          </a:p>
        </p:txBody>
      </p:sp>
      <p:sp>
        <p:nvSpPr>
          <p:cNvPr id="4" name="Slide Number Placeholder 3">
            <a:extLst>
              <a:ext uri="{FF2B5EF4-FFF2-40B4-BE49-F238E27FC236}">
                <a16:creationId xmlns:a16="http://schemas.microsoft.com/office/drawing/2014/main" id="{3A1D0DE3-4C91-B71F-1AC7-54FCA397C38F}"/>
              </a:ext>
            </a:extLst>
          </p:cNvPr>
          <p:cNvSpPr>
            <a:spLocks noGrp="1"/>
          </p:cNvSpPr>
          <p:nvPr>
            <p:ph type="sldNum" sz="quarter" idx="5"/>
          </p:nvPr>
        </p:nvSpPr>
        <p:spPr/>
        <p:txBody>
          <a:bodyPr/>
          <a:lstStyle/>
          <a:p>
            <a:fld id="{0C9349AD-43E2-A142-9B61-FBB06C64E86F}" type="slidenum">
              <a:rPr lang="en-US" smtClean="0"/>
              <a:t>20</a:t>
            </a:fld>
            <a:endParaRPr lang="en-US"/>
          </a:p>
        </p:txBody>
      </p:sp>
    </p:spTree>
    <p:extLst>
      <p:ext uri="{BB962C8B-B14F-4D97-AF65-F5344CB8AC3E}">
        <p14:creationId xmlns:p14="http://schemas.microsoft.com/office/powerpoint/2010/main" val="3615430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2EC3F-DF97-C550-09BB-1A7CF7FB20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33909-4723-1B1B-753B-B3769B60E30E}"/>
              </a:ext>
            </a:extLst>
          </p:cNvPr>
          <p:cNvSpPr>
            <a:spLocks noGrp="1" noRot="1" noChangeAspect="1"/>
          </p:cNvSpPr>
          <p:nvPr>
            <p:ph type="sldImg"/>
          </p:nvPr>
        </p:nvSpPr>
        <p:spPr>
          <a:xfrm>
            <a:off x="4038600" y="857250"/>
            <a:ext cx="4114800" cy="2314575"/>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0A574566-1335-27D8-7F7C-374B0A6ABB14}"/>
              </a:ext>
            </a:extLst>
          </p:cNvPr>
          <p:cNvSpPr>
            <a:spLocks noGrp="1"/>
          </p:cNvSpPr>
          <p:nvPr>
            <p:ph type="body" idx="1"/>
          </p:nvPr>
        </p:nvSpPr>
        <p:spPr>
          <a:xfrm>
            <a:off x="1219200" y="3300413"/>
            <a:ext cx="9753600" cy="2700337"/>
          </a:xfrm>
          <a:prstGeom prst="rect">
            <a:avLst/>
          </a:prstGeom>
        </p:spPr>
        <p:txBody>
          <a:bodyPr/>
          <a:lstStyle/>
          <a:p>
            <a:endParaRPr lang="en-GB"/>
          </a:p>
        </p:txBody>
      </p:sp>
    </p:spTree>
    <p:extLst>
      <p:ext uri="{BB962C8B-B14F-4D97-AF65-F5344CB8AC3E}">
        <p14:creationId xmlns:p14="http://schemas.microsoft.com/office/powerpoint/2010/main" val="91986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a:p>
        </p:txBody>
      </p:sp>
    </p:spTree>
    <p:extLst>
      <p:ext uri="{BB962C8B-B14F-4D97-AF65-F5344CB8AC3E}">
        <p14:creationId xmlns:p14="http://schemas.microsoft.com/office/powerpoint/2010/main" val="3576403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Mention Confidence Intervals</a:t>
            </a:r>
            <a:endParaRPr lang="en-US"/>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a:p>
        </p:txBody>
      </p:sp>
    </p:spTree>
    <p:extLst>
      <p:ext uri="{BB962C8B-B14F-4D97-AF65-F5344CB8AC3E}">
        <p14:creationId xmlns:p14="http://schemas.microsoft.com/office/powerpoint/2010/main" val="468317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F3A7B-0821-572E-3602-A547E079B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DC2F8-0ED6-C08C-701A-91AABD5631D3}"/>
              </a:ext>
            </a:extLst>
          </p:cNvPr>
          <p:cNvSpPr>
            <a:spLocks noGrp="1" noRot="1" noChangeAspect="1"/>
          </p:cNvSpPr>
          <p:nvPr>
            <p:ph type="sldImg"/>
          </p:nvPr>
        </p:nvSpPr>
        <p:spPr>
          <a:xfrm>
            <a:off x="4038600" y="857250"/>
            <a:ext cx="4114800" cy="2314575"/>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9E80197D-299C-5EB6-57B4-889DB69677D6}"/>
              </a:ext>
            </a:extLst>
          </p:cNvPr>
          <p:cNvSpPr>
            <a:spLocks noGrp="1"/>
          </p:cNvSpPr>
          <p:nvPr>
            <p:ph type="body" idx="1"/>
          </p:nvPr>
        </p:nvSpPr>
        <p:spPr>
          <a:xfrm>
            <a:off x="1219200" y="3300413"/>
            <a:ext cx="9753600" cy="2700337"/>
          </a:xfrm>
          <a:prstGeom prst="rect">
            <a:avLst/>
          </a:prstGeom>
        </p:spPr>
        <p:txBody>
          <a:bodyPr/>
          <a:lstStyle/>
          <a:p>
            <a:endParaRPr lang="en-GB"/>
          </a:p>
        </p:txBody>
      </p:sp>
    </p:spTree>
    <p:extLst>
      <p:ext uri="{BB962C8B-B14F-4D97-AF65-F5344CB8AC3E}">
        <p14:creationId xmlns:p14="http://schemas.microsoft.com/office/powerpoint/2010/main" val="2203119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rPr lang="en-GB" sz="1800">
                <a:latin typeface="Arial"/>
                <a:cs typeface="Arial"/>
              </a:rPr>
              <a:t>Please also mark your diaries for our summer preparedness webinar on 9 May, which will cover changes made to the heat health guidance in this cycle, and also involve a live question and answer session – how can people sign up? ADD DETAIL</a:t>
            </a:r>
          </a:p>
        </p:txBody>
      </p:sp>
    </p:spTree>
    <p:extLst>
      <p:ext uri="{BB962C8B-B14F-4D97-AF65-F5344CB8AC3E}">
        <p14:creationId xmlns:p14="http://schemas.microsoft.com/office/powerpoint/2010/main" val="4129604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B3333-971E-1692-5EE6-6D9D97D6BBC3}"/>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FB33333A-A76B-7627-BB21-E6B98A5FBD10}"/>
              </a:ext>
            </a:extLst>
          </p:cNvPr>
          <p:cNvSpPr>
            <a:spLocks noGrp="1"/>
          </p:cNvSpPr>
          <p:nvPr>
            <p:ph type="body" idx="1"/>
          </p:nvPr>
        </p:nvSpPr>
        <p:spPr/>
        <p:txBody>
          <a:bodyPr>
            <a:normAutofit fontScale="25000" lnSpcReduction="20000"/>
          </a:bodyPr>
          <a:lstStyle/>
          <a:p>
            <a:endParaRPr lang="en-GB" sz="1800">
              <a:latin typeface="Arial"/>
              <a:cs typeface="Arial"/>
            </a:endParaRPr>
          </a:p>
        </p:txBody>
      </p:sp>
    </p:spTree>
    <p:extLst>
      <p:ext uri="{BB962C8B-B14F-4D97-AF65-F5344CB8AC3E}">
        <p14:creationId xmlns:p14="http://schemas.microsoft.com/office/powerpoint/2010/main" val="2636297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30</a:t>
            </a:fld>
            <a:endParaRPr lang="en-US"/>
          </a:p>
        </p:txBody>
      </p:sp>
    </p:spTree>
    <p:extLst>
      <p:ext uri="{BB962C8B-B14F-4D97-AF65-F5344CB8AC3E}">
        <p14:creationId xmlns:p14="http://schemas.microsoft.com/office/powerpoint/2010/main" val="439777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a:p>
        </p:txBody>
      </p:sp>
    </p:spTree>
    <p:extLst>
      <p:ext uri="{BB962C8B-B14F-4D97-AF65-F5344CB8AC3E}">
        <p14:creationId xmlns:p14="http://schemas.microsoft.com/office/powerpoint/2010/main" val="2398886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a:p>
        </p:txBody>
      </p:sp>
    </p:spTree>
    <p:extLst>
      <p:ext uri="{BB962C8B-B14F-4D97-AF65-F5344CB8AC3E}">
        <p14:creationId xmlns:p14="http://schemas.microsoft.com/office/powerpoint/2010/main" val="706998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8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1219200" y="3300413"/>
            <a:ext cx="9753600" cy="2700337"/>
          </a:xfrm>
          <a:prstGeom prst="rect">
            <a:avLst/>
          </a:prstGeom>
        </p:spPr>
        <p:txBody>
          <a:bodyPr/>
          <a:lstStyle/>
          <a:p>
            <a:endParaRPr lang="en-GB"/>
          </a:p>
        </p:txBody>
      </p:sp>
    </p:spTree>
    <p:extLst>
      <p:ext uri="{BB962C8B-B14F-4D97-AF65-F5344CB8AC3E}">
        <p14:creationId xmlns:p14="http://schemas.microsoft.com/office/powerpoint/2010/main" val="925795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a:p>
        </p:txBody>
      </p:sp>
    </p:spTree>
    <p:extLst>
      <p:ext uri="{BB962C8B-B14F-4D97-AF65-F5344CB8AC3E}">
        <p14:creationId xmlns:p14="http://schemas.microsoft.com/office/powerpoint/2010/main" val="3064787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3790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89C06-DFF8-FC17-B3AD-43E9F696F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0145F5-0DCE-CD9E-8700-974F88BAC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862CC4-038B-654D-650A-9E8DE502C41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AB47233-C783-39DD-0703-A6F39067EA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2247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8600" y="857250"/>
            <a:ext cx="4114800" cy="2314575"/>
          </a:xfrm>
          <a:prstGeom prst="rect">
            <a:avLst/>
          </a:prstGeom>
          <a:noFill/>
          <a:ln w="12700">
            <a:solidFill>
              <a:prstClr val="black"/>
            </a:solidFill>
          </a:ln>
        </p:spPr>
      </p:sp>
      <p:sp>
        <p:nvSpPr>
          <p:cNvPr id="3" name="Notes Placeholder 2"/>
          <p:cNvSpPr>
            <a:spLocks noGrp="1"/>
          </p:cNvSpPr>
          <p:nvPr>
            <p:ph type="body" idx="1"/>
          </p:nvPr>
        </p:nvSpPr>
        <p:spPr>
          <a:xfrm>
            <a:off x="1219200" y="3300413"/>
            <a:ext cx="9753600" cy="2700337"/>
          </a:xfrm>
          <a:prstGeom prst="rect">
            <a:avLst/>
          </a:prstGeom>
        </p:spPr>
        <p:txBody>
          <a:bodyPr/>
          <a:lstStyle/>
          <a:p>
            <a:endParaRPr lang="en-GB"/>
          </a:p>
        </p:txBody>
      </p:sp>
    </p:spTree>
    <p:extLst>
      <p:ext uri="{BB962C8B-B14F-4D97-AF65-F5344CB8AC3E}">
        <p14:creationId xmlns:p14="http://schemas.microsoft.com/office/powerpoint/2010/main" val="1083654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4029668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7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399"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bg1"/>
                </a:solidFill>
                <a:latin typeface="Arial"/>
                <a:cs typeface="Arial"/>
              </a:defRPr>
            </a:lvl1pPr>
          </a:lstStyle>
          <a:p>
            <a:pPr marL="12700">
              <a:lnSpc>
                <a:spcPct val="100000"/>
              </a:lnSpc>
            </a:pPr>
            <a:r>
              <a:rPr lang="en-US" spc="40"/>
              <a:t>8th Steering group meeting- Adverse Weather and Health Plan</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25400">
              <a:lnSpc>
                <a:spcPct val="100000"/>
              </a:lnSpc>
            </a:pPr>
            <a:fld id="{81D60167-4931-47E6-BA6A-407CBD079E47}" type="slidenum">
              <a:rPr dirty="0"/>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US"/>
              <a:t>8th Steering group meeting- Adverse Weather and Health Plan</a:t>
            </a:r>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698974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US"/>
              <a:t>8th Steering group meeting- Adverse Weather and Health Plan</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90081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0"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0" i="0">
                <a:solidFill>
                  <a:schemeClr val="bg1"/>
                </a:solidFill>
                <a:latin typeface="Arial"/>
                <a:cs typeface="Arial"/>
              </a:defRPr>
            </a:lvl1pPr>
          </a:lstStyle>
          <a:p>
            <a:pPr marL="12700">
              <a:lnSpc>
                <a:spcPct val="100000"/>
              </a:lnSpc>
            </a:pPr>
            <a:r>
              <a:rPr lang="en-US" spc="40"/>
              <a:t>8th Steering group meeting- Adverse Weather and Health Plan</a:t>
            </a:r>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25400">
              <a:lnSpc>
                <a:spcPct val="100000"/>
              </a:lnSpc>
            </a:pPr>
            <a:fld id="{81D60167-4931-47E6-BA6A-407CBD079E47}" type="slidenum">
              <a:rPr dirty="0"/>
              <a:t>‹#›</a:t>
            </a:fld>
            <a:endParaRPr/>
          </a:p>
        </p:txBody>
      </p:sp>
    </p:spTree>
    <p:extLst>
      <p:ext uri="{BB962C8B-B14F-4D97-AF65-F5344CB8AC3E}">
        <p14:creationId xmlns:p14="http://schemas.microsoft.com/office/powerpoint/2010/main" val="488136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434601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Cold Weather Plan for England and winter 2021-22 preparedness stakeholder webinar</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432555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Cold Weather Plan for England and winter 2021-22 preparedness stakeholder webinar</a:t>
            </a:r>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4024142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Cold Weather Plan for England and winter 2021-22 preparedness stakeholder webinar</a:t>
            </a:r>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509547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Cold Weather Plan for England and winter 2021-22 preparedness stakeholder webinar</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4088427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3" name="Footer Placeholder 2"/>
          <p:cNvSpPr>
            <a:spLocks noGrp="1"/>
          </p:cNvSpPr>
          <p:nvPr>
            <p:ph type="ftr" sz="quarter" idx="10"/>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263525" y="2348707"/>
            <a:ext cx="11249819" cy="3618707"/>
          </a:xfrm>
        </p:spPr>
        <p:txBody>
          <a:bodyPr/>
          <a:lstStyle>
            <a:lvl1pPr marL="285744" indent="-285744">
              <a:buFont typeface="Arial" panose="020B0604020202020204" pitchFamily="34" charset="0"/>
              <a:buChar char="•"/>
              <a:defRPr baseline="0"/>
            </a:lvl1pPr>
          </a:lstStyle>
          <a:p>
            <a:pPr lvl="0"/>
            <a:r>
              <a:rPr lang="en-US"/>
              <a:t>To add bullets, highlight this text box and select ‘bulleted list’ from the home menu</a:t>
            </a:r>
            <a:endParaRPr lang="en-GB"/>
          </a:p>
        </p:txBody>
      </p:sp>
    </p:spTree>
    <p:extLst>
      <p:ext uri="{BB962C8B-B14F-4D97-AF65-F5344CB8AC3E}">
        <p14:creationId xmlns:p14="http://schemas.microsoft.com/office/powerpoint/2010/main" val="112433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a:t>Slide title</a:t>
            </a:r>
            <a:endParaRPr lang="en-GB"/>
          </a:p>
        </p:txBody>
      </p:sp>
      <p:sp>
        <p:nvSpPr>
          <p:cNvPr id="4" name="Footer Placeholder 3"/>
          <p:cNvSpPr>
            <a:spLocks noGrp="1"/>
          </p:cNvSpPr>
          <p:nvPr>
            <p:ph type="ftr" sz="quarter" idx="12"/>
          </p:nvPr>
        </p:nvSpPr>
        <p:spPr/>
        <p:txBody>
          <a:bodyPr/>
          <a:lstStyle>
            <a:lvl1pPr defTabSz="292093" hangingPunct="0">
              <a:defRPr/>
            </a:lvl1pPr>
          </a:lstStyle>
          <a:p>
            <a:r>
              <a:rPr lang="en-GB" kern="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263526" y="2360613"/>
            <a:ext cx="11233151" cy="3606800"/>
          </a:xfrm>
          <a:prstGeom prst="rect">
            <a:avLst/>
          </a:prstGeom>
        </p:spPr>
        <p:txBody>
          <a:bodyPr>
            <a:noAutofit/>
          </a:bodyPr>
          <a:lstStyle>
            <a:lvl1pPr>
              <a:defRPr/>
            </a:lvl1pPr>
          </a:lstStyle>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 centre (</a:t>
            </a:r>
            <a:r>
              <a:rPr lang="en-GB" err="1"/>
              <a:t>cac</a:t>
            </a:r>
            <a:r>
              <a:rPr lang="en-GB"/>
              <a:t>) cloud cloudburst downdraught geostrophic wind hydrometeor icing mean sea level oceanography overcast rotor cloud salt water snowflakes snow squall stable/stability </a:t>
            </a:r>
            <a:r>
              <a:rPr lang="en-GB" err="1"/>
              <a:t>stratiform</a:t>
            </a:r>
            <a:r>
              <a:rPr lang="en-GB"/>
              <a:t> summation layer amount sun pillar </a:t>
            </a:r>
            <a:r>
              <a:rPr lang="en-GB" err="1"/>
              <a:t>updraught</a:t>
            </a:r>
            <a:r>
              <a:rPr lang="en-GB"/>
              <a:t> upslope effect warning waterspout wind vane. </a:t>
            </a:r>
          </a:p>
          <a:p>
            <a:pPr lvl="0"/>
            <a:r>
              <a:rPr lang="en-GB"/>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err="1"/>
              <a:t>air</a:t>
            </a:r>
            <a:r>
              <a:rPr lang="en-GB"/>
              <a:t> mass thunderstorm climate </a:t>
            </a:r>
            <a:r>
              <a:rPr lang="en-GB" err="1"/>
              <a:t>climate</a:t>
            </a:r>
            <a:r>
              <a:rPr lang="en-GB"/>
              <a:t> analysis.</a:t>
            </a:r>
          </a:p>
          <a:p>
            <a:pPr lvl="0"/>
            <a:endParaRPr lang="en-US"/>
          </a:p>
        </p:txBody>
      </p:sp>
    </p:spTree>
    <p:extLst>
      <p:ext uri="{BB962C8B-B14F-4D97-AF65-F5344CB8AC3E}">
        <p14:creationId xmlns:p14="http://schemas.microsoft.com/office/powerpoint/2010/main" val="3001281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bg1"/>
                </a:solidFill>
                <a:latin typeface="Arial"/>
                <a:cs typeface="Arial"/>
              </a:defRPr>
            </a:lvl1pPr>
          </a:lstStyle>
          <a:p>
            <a:pPr marL="12700">
              <a:lnSpc>
                <a:spcPct val="100000"/>
              </a:lnSpc>
            </a:pPr>
            <a:r>
              <a:rPr lang="en-US" spc="40"/>
              <a:t>8th Steering group meeting- Adverse Weather and Health Plan</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25400">
              <a:lnSpc>
                <a:spcPct val="100000"/>
              </a:lnSpc>
            </a:pPr>
            <a:fld id="{81D60167-4931-47E6-BA6A-407CBD079E47}" type="slidenum">
              <a:rPr dirty="0"/>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7" y="2528659"/>
            <a:ext cx="10481617" cy="2387600"/>
          </a:xfrm>
        </p:spPr>
        <p:txBody>
          <a:bodyPr anchor="t"/>
          <a:lstStyle>
            <a:lvl1pPr algn="l">
              <a:defRPr sz="4000">
                <a:solidFill>
                  <a:srgbClr val="007C91"/>
                </a:solidFill>
              </a:defRPr>
            </a:lvl1pPr>
          </a:lstStyle>
          <a:p>
            <a:r>
              <a:rPr lang="en-US"/>
              <a:t>Click to edit Master title style</a:t>
            </a:r>
            <a:endParaRPr lang="en-GB"/>
          </a:p>
        </p:txBody>
      </p:sp>
    </p:spTree>
    <p:extLst>
      <p:ext uri="{BB962C8B-B14F-4D97-AF65-F5344CB8AC3E}">
        <p14:creationId xmlns:p14="http://schemas.microsoft.com/office/powerpoint/2010/main" val="698333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0"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0" i="0">
                <a:solidFill>
                  <a:schemeClr val="bg1"/>
                </a:solidFill>
                <a:latin typeface="Arial"/>
                <a:cs typeface="Arial"/>
              </a:defRPr>
            </a:lvl1pPr>
          </a:lstStyle>
          <a:p>
            <a:pPr marL="12700">
              <a:lnSpc>
                <a:spcPct val="100000"/>
              </a:lnSpc>
            </a:pPr>
            <a:r>
              <a:rPr lang="en-US" spc="40"/>
              <a:t>8th Steering group meeting- Adverse Weather and Health Plan</a:t>
            </a:r>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25400">
              <a:lnSpc>
                <a:spcPct val="100000"/>
              </a:lnSpc>
            </a:pPr>
            <a:fld id="{81D60167-4931-47E6-BA6A-407CBD079E47}" type="slidenum">
              <a:rPr dirty="0"/>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0"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200" b="0" i="0">
                <a:solidFill>
                  <a:schemeClr val="bg1"/>
                </a:solidFill>
                <a:latin typeface="Arial"/>
                <a:cs typeface="Arial"/>
              </a:defRPr>
            </a:lvl1pPr>
          </a:lstStyle>
          <a:p>
            <a:pPr marL="12700">
              <a:lnSpc>
                <a:spcPct val="100000"/>
              </a:lnSpc>
            </a:pPr>
            <a:r>
              <a:rPr lang="en-US" spc="40"/>
              <a:t>8th Steering group meeting- Adverse Weather and Health Plan</a:t>
            </a:r>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25400">
              <a:lnSpc>
                <a:spcPct val="100000"/>
              </a:lnSpc>
            </a:pPr>
            <a:fld id="{81D60167-4931-47E6-BA6A-407CBD079E47}" type="slidenum">
              <a:rPr dirty="0"/>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0" i="0">
                <a:solidFill>
                  <a:schemeClr val="bg1"/>
                </a:solidFill>
                <a:latin typeface="Arial"/>
                <a:cs typeface="Arial"/>
              </a:defRPr>
            </a:lvl1pPr>
          </a:lstStyle>
          <a:p>
            <a:pPr marL="12700">
              <a:lnSpc>
                <a:spcPct val="100000"/>
              </a:lnSpc>
            </a:pPr>
            <a:r>
              <a:rPr lang="en-US" spc="40"/>
              <a:t>8th Steering group meeting- Adverse Weather and Health Plan</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25400">
              <a:lnSpc>
                <a:spcPct val="100000"/>
              </a:lnSpc>
            </a:pPr>
            <a:fld id="{81D60167-4931-47E6-BA6A-407CBD079E47}" type="slidenum">
              <a:rPr dirty="0"/>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536887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477889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US"/>
              <a:t>8th Steering group meeting- Adverse Weather and Health Plan</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825549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US"/>
              <a:t>8th Steering group meeting- Adverse Weather and Health Plan</a:t>
            </a:r>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0514214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image" Target="../media/image2.emf"/><Relationship Id="rId4" Type="http://schemas.openxmlformats.org/officeDocument/2006/relationships/slideLayout" Target="../slideLayouts/slideLayout16.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400965"/>
            <a:ext cx="11278235" cy="457200"/>
          </a:xfrm>
          <a:custGeom>
            <a:avLst/>
            <a:gdLst/>
            <a:ahLst/>
            <a:cxnLst/>
            <a:rect l="l" t="t" r="r" b="b"/>
            <a:pathLst>
              <a:path w="11278235" h="457200">
                <a:moveTo>
                  <a:pt x="10866459" y="2410"/>
                </a:moveTo>
                <a:lnTo>
                  <a:pt x="0" y="2410"/>
                </a:lnTo>
                <a:lnTo>
                  <a:pt x="0" y="457034"/>
                </a:lnTo>
                <a:lnTo>
                  <a:pt x="11280960" y="457034"/>
                </a:lnTo>
                <a:lnTo>
                  <a:pt x="11280960" y="414647"/>
                </a:lnTo>
                <a:lnTo>
                  <a:pt x="11279591" y="380740"/>
                </a:lnTo>
                <a:lnTo>
                  <a:pt x="11268956" y="315349"/>
                </a:lnTo>
                <a:lnTo>
                  <a:pt x="11248491" y="253883"/>
                </a:lnTo>
                <a:lnTo>
                  <a:pt x="11219037" y="197180"/>
                </a:lnTo>
                <a:lnTo>
                  <a:pt x="11181432" y="146075"/>
                </a:lnTo>
                <a:lnTo>
                  <a:pt x="11136517" y="101403"/>
                </a:lnTo>
                <a:lnTo>
                  <a:pt x="11085132" y="64001"/>
                </a:lnTo>
                <a:lnTo>
                  <a:pt x="11028117" y="34704"/>
                </a:lnTo>
                <a:lnTo>
                  <a:pt x="10966311" y="14349"/>
                </a:lnTo>
                <a:lnTo>
                  <a:pt x="10900556" y="3771"/>
                </a:lnTo>
                <a:lnTo>
                  <a:pt x="10866459" y="2410"/>
                </a:lnTo>
              </a:path>
            </a:pathLst>
          </a:custGeom>
          <a:solidFill>
            <a:srgbClr val="007B91"/>
          </a:solidFill>
        </p:spPr>
        <p:txBody>
          <a:bodyPr wrap="square" lIns="0" tIns="0" rIns="0" bIns="0" rtlCol="0"/>
          <a:lstStyle/>
          <a:p>
            <a:endParaRPr/>
          </a:p>
        </p:txBody>
      </p:sp>
      <p:sp>
        <p:nvSpPr>
          <p:cNvPr id="17" name="bk object 17"/>
          <p:cNvSpPr/>
          <p:nvPr/>
        </p:nvSpPr>
        <p:spPr>
          <a:xfrm>
            <a:off x="0" y="0"/>
            <a:ext cx="11279505" cy="1406525"/>
          </a:xfrm>
          <a:custGeom>
            <a:avLst/>
            <a:gdLst/>
            <a:ahLst/>
            <a:cxnLst/>
            <a:rect l="l" t="t" r="r" b="b"/>
            <a:pathLst>
              <a:path w="11279505" h="1406525">
                <a:moveTo>
                  <a:pt x="11281849" y="36366"/>
                </a:moveTo>
                <a:lnTo>
                  <a:pt x="0" y="36366"/>
                </a:lnTo>
                <a:lnTo>
                  <a:pt x="0" y="1435137"/>
                </a:lnTo>
                <a:lnTo>
                  <a:pt x="10086998" y="1435137"/>
                </a:lnTo>
                <a:lnTo>
                  <a:pt x="10184929" y="1431201"/>
                </a:lnTo>
                <a:lnTo>
                  <a:pt x="10280692" y="1419597"/>
                </a:lnTo>
                <a:lnTo>
                  <a:pt x="10373978" y="1400629"/>
                </a:lnTo>
                <a:lnTo>
                  <a:pt x="10464478" y="1374605"/>
                </a:lnTo>
                <a:lnTo>
                  <a:pt x="10551885" y="1341829"/>
                </a:lnTo>
                <a:lnTo>
                  <a:pt x="10635888" y="1302606"/>
                </a:lnTo>
                <a:lnTo>
                  <a:pt x="10716181" y="1257243"/>
                </a:lnTo>
                <a:lnTo>
                  <a:pt x="10792453" y="1206045"/>
                </a:lnTo>
                <a:lnTo>
                  <a:pt x="10864397" y="1149318"/>
                </a:lnTo>
                <a:lnTo>
                  <a:pt x="10931705" y="1087366"/>
                </a:lnTo>
                <a:lnTo>
                  <a:pt x="10994066" y="1020496"/>
                </a:lnTo>
                <a:lnTo>
                  <a:pt x="11051173" y="949014"/>
                </a:lnTo>
                <a:lnTo>
                  <a:pt x="11102718" y="873224"/>
                </a:lnTo>
                <a:lnTo>
                  <a:pt x="11148391" y="793433"/>
                </a:lnTo>
                <a:lnTo>
                  <a:pt x="11187884" y="709945"/>
                </a:lnTo>
                <a:lnTo>
                  <a:pt x="11220888" y="623067"/>
                </a:lnTo>
                <a:lnTo>
                  <a:pt x="11247096" y="533104"/>
                </a:lnTo>
                <a:lnTo>
                  <a:pt x="11266197" y="440362"/>
                </a:lnTo>
                <a:lnTo>
                  <a:pt x="11277884" y="345145"/>
                </a:lnTo>
                <a:lnTo>
                  <a:pt x="11281849" y="247761"/>
                </a:lnTo>
                <a:lnTo>
                  <a:pt x="11281849" y="36366"/>
                </a:lnTo>
                <a:close/>
              </a:path>
            </a:pathLst>
          </a:custGeom>
          <a:solidFill>
            <a:srgbClr val="007B91"/>
          </a:solidFill>
        </p:spPr>
        <p:txBody>
          <a:bodyPr wrap="square" lIns="0" tIns="0" rIns="0" bIns="0" rtlCol="0"/>
          <a:lstStyle/>
          <a:p>
            <a:endParaRPr/>
          </a:p>
        </p:txBody>
      </p:sp>
      <p:sp>
        <p:nvSpPr>
          <p:cNvPr id="2" name="Holder 2"/>
          <p:cNvSpPr>
            <a:spLocks noGrp="1"/>
          </p:cNvSpPr>
          <p:nvPr>
            <p:ph type="title"/>
          </p:nvPr>
        </p:nvSpPr>
        <p:spPr>
          <a:xfrm>
            <a:off x="507898" y="313888"/>
            <a:ext cx="11176203" cy="1029969"/>
          </a:xfrm>
          <a:prstGeom prst="rect">
            <a:avLst/>
          </a:prstGeom>
        </p:spPr>
        <p:txBody>
          <a:bodyPr wrap="square" lIns="0" tIns="0" rIns="0" bIns="0">
            <a:spAutoFit/>
          </a:bodyPr>
          <a:lstStyle>
            <a:lvl1pPr>
              <a:defRPr sz="3400" b="0" i="0">
                <a:solidFill>
                  <a:schemeClr val="bg1"/>
                </a:solidFill>
                <a:latin typeface="Arial"/>
                <a:cs typeface="Arial"/>
              </a:defRPr>
            </a:lvl1pPr>
          </a:lstStyle>
          <a:p>
            <a:endParaRPr/>
          </a:p>
        </p:txBody>
      </p:sp>
      <p:sp>
        <p:nvSpPr>
          <p:cNvPr id="3" name="Holder 3"/>
          <p:cNvSpPr>
            <a:spLocks noGrp="1"/>
          </p:cNvSpPr>
          <p:nvPr>
            <p:ph type="body" idx="1"/>
          </p:nvPr>
        </p:nvSpPr>
        <p:spPr>
          <a:xfrm>
            <a:off x="1055928" y="1918754"/>
            <a:ext cx="10080142" cy="1699895"/>
          </a:xfrm>
          <a:prstGeom prst="rect">
            <a:avLst/>
          </a:prstGeom>
        </p:spPr>
        <p:txBody>
          <a:bodyPr wrap="square" lIns="0" tIns="0" rIns="0" bIns="0">
            <a:spAutoFit/>
          </a:bodyPr>
          <a:lstStyle>
            <a:lvl1pPr>
              <a:defRPr sz="24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1543558" y="6571236"/>
            <a:ext cx="4261485" cy="177800"/>
          </a:xfrm>
          <a:prstGeom prst="rect">
            <a:avLst/>
          </a:prstGeom>
        </p:spPr>
        <p:txBody>
          <a:bodyPr wrap="square" lIns="0" tIns="0" rIns="0" bIns="0">
            <a:spAutoFit/>
          </a:bodyPr>
          <a:lstStyle>
            <a:lvl1pPr>
              <a:defRPr sz="1200" b="0" i="0">
                <a:solidFill>
                  <a:schemeClr val="bg1"/>
                </a:solidFill>
                <a:latin typeface="Arial"/>
                <a:cs typeface="Arial"/>
              </a:defRPr>
            </a:lvl1pPr>
          </a:lstStyle>
          <a:p>
            <a:pPr marL="12700">
              <a:lnSpc>
                <a:spcPct val="100000"/>
              </a:lnSpc>
            </a:pPr>
            <a:r>
              <a:rPr lang="en-US" spc="40"/>
              <a:t>8th Steering group meeting- Adverse Weather and Health Plan</a:t>
            </a:r>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319328" y="6571236"/>
            <a:ext cx="221615" cy="177800"/>
          </a:xfrm>
          <a:prstGeom prst="rect">
            <a:avLst/>
          </a:prstGeom>
        </p:spPr>
        <p:txBody>
          <a:bodyPr wrap="square" lIns="0" tIns="0" rIns="0" bIns="0">
            <a:spAutoFit/>
          </a:bodyPr>
          <a:lstStyle>
            <a:lvl1pPr>
              <a:defRPr sz="1200" b="0" i="0">
                <a:solidFill>
                  <a:schemeClr val="bg1"/>
                </a:solidFill>
                <a:latin typeface="Arial"/>
                <a:cs typeface="Arial"/>
              </a:defRPr>
            </a:lvl1pPr>
          </a:lstStyle>
          <a:p>
            <a:pPr marL="25400">
              <a:lnSpc>
                <a:spcPct val="100000"/>
              </a:lnSpc>
            </a:pPr>
            <a:fld id="{81D60167-4931-47E6-BA6A-407CBD079E47}" type="slidenum">
              <a:rPr dirty="0"/>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US"/>
              <a:t>8th Steering group meeting- Adverse Weather and Health Plan</a:t>
            </a:r>
            <a:endParaRPr lang="en-GB" sz="140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73908601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82"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a:t>Cold Weather Plan for England and winter 2021-22 preparedness stakeholder webinar</a:t>
            </a:r>
            <a:endParaRPr lang="en-GB" sz="140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03086608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gov.uk/government/organisations/the-centre-for-climate-health-security"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gov.uk/government/statistics/heat-mortality-monitoring-report-england-2025/heat-mortality-monitoring-report-england-2025"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9.sv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hyperlink" Target="https://khub.net/documents/d/phe-national/awhp-microteach-course-2627-20260325_094442utc-meeting-recording"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khub.net/documents/d/phe%20national/20260325_awhp_microteach_v3"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hyperlink" Target="https://www.gov.uk/government/publications/adverse-weather-and-health-plan"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qua.nhs.uk/wp-content/uploads/2023/07/qsir-pdsa-cycles-model-for-improvement.pdf" TargetMode="External"/><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assets.publishing.service.gov.uk/media/6939383233c7ace9c4a41edf/AWHP_Annual_Report_2425.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349629" y="2532208"/>
            <a:ext cx="11492742" cy="2387600"/>
          </a:xfrm>
        </p:spPr>
        <p:txBody>
          <a:bodyPr>
            <a:normAutofit/>
          </a:bodyPr>
          <a:lstStyle/>
          <a:p>
            <a:r>
              <a:rPr lang="en-GB" sz="3600"/>
              <a:t>Adverse Weather and Health Plan (AWHP) 2026/27 </a:t>
            </a:r>
            <a:br>
              <a:rPr lang="en-GB" sz="3600"/>
            </a:br>
            <a:r>
              <a:rPr lang="en-GB" sz="3600"/>
              <a:t>Launch Webinar</a:t>
            </a:r>
            <a:br>
              <a:rPr lang="en-GB" sz="3200"/>
            </a:br>
            <a:endParaRPr lang="en-GB" b="1"/>
          </a:p>
        </p:txBody>
      </p:sp>
      <p:sp>
        <p:nvSpPr>
          <p:cNvPr id="3" name="Subtitle 2">
            <a:extLst>
              <a:ext uri="{FF2B5EF4-FFF2-40B4-BE49-F238E27FC236}">
                <a16:creationId xmlns:a16="http://schemas.microsoft.com/office/drawing/2014/main" id="{8401FEEF-CAF6-2AE9-7AD4-D7723594A7EB}"/>
              </a:ext>
            </a:extLst>
          </p:cNvPr>
          <p:cNvSpPr txBox="1">
            <a:spLocks/>
          </p:cNvSpPr>
          <p:nvPr/>
        </p:nvSpPr>
        <p:spPr>
          <a:xfrm>
            <a:off x="349629" y="4571217"/>
            <a:ext cx="9427018" cy="88606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None/>
              <a:tabLst/>
              <a:defRPr/>
            </a:pPr>
            <a:r>
              <a:rPr kumimoji="0" lang="en-GB" sz="2400" b="0" i="0" u="none" strike="noStrike" kern="1200" cap="none" spc="0" normalizeH="0" baseline="0" noProof="0">
                <a:ln>
                  <a:noFill/>
                </a:ln>
                <a:solidFill>
                  <a:srgbClr val="007C91"/>
                </a:solidFill>
                <a:effectLst/>
                <a:uLnTx/>
                <a:uFillTx/>
                <a:latin typeface="Arial"/>
                <a:ea typeface="+mn-ea"/>
                <a:cs typeface="Arial"/>
              </a:rPr>
              <a:t>AWHP Implementation Team</a:t>
            </a:r>
          </a:p>
          <a:p>
            <a:pPr marL="0" marR="0" lvl="0" indent="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None/>
              <a:tabLst/>
              <a:defRPr/>
            </a:pPr>
            <a:r>
              <a:rPr kumimoji="0" lang="en-GB" sz="2400" b="0" i="0" u="none" strike="noStrike" kern="1200" cap="none" spc="0" normalizeH="0" baseline="0" noProof="0">
                <a:ln>
                  <a:noFill/>
                </a:ln>
                <a:solidFill>
                  <a:srgbClr val="007C91"/>
                </a:solidFill>
                <a:effectLst/>
                <a:uLnTx/>
                <a:uFillTx/>
                <a:latin typeface="Arial"/>
                <a:ea typeface="+mn-ea"/>
                <a:cs typeface="Arial"/>
              </a:rPr>
              <a:t>UKHSA Centre for Climate and Health Security</a:t>
            </a:r>
            <a:endParaRPr kumimoji="0" lang="en-GB"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Subtitle 2">
            <a:extLst>
              <a:ext uri="{FF2B5EF4-FFF2-40B4-BE49-F238E27FC236}">
                <a16:creationId xmlns:a16="http://schemas.microsoft.com/office/drawing/2014/main" id="{A9101599-26F6-73D1-47FD-3A7F0005CCB7}"/>
              </a:ext>
            </a:extLst>
          </p:cNvPr>
          <p:cNvSpPr txBox="1">
            <a:spLocks/>
          </p:cNvSpPr>
          <p:nvPr/>
        </p:nvSpPr>
        <p:spPr>
          <a:xfrm>
            <a:off x="9188565" y="6336232"/>
            <a:ext cx="2530312" cy="839083"/>
          </a:xfrm>
          <a:prstGeom prst="rect">
            <a:avLst/>
          </a:prstGeom>
        </p:spPr>
        <p:txBody>
          <a:bodyPr>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GB" sz="2000" b="1" spc="-20">
                <a:solidFill>
                  <a:schemeClr val="bg1"/>
                </a:solidFill>
              </a:rPr>
              <a:t>v1.0 – 26/03/2026 </a:t>
            </a:r>
            <a:endParaRPr kumimoji="0" lang="en-GB" sz="2000" b="0"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17830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1007-C14F-C7E7-A4E0-8FA66DA58363}"/>
              </a:ext>
            </a:extLst>
          </p:cNvPr>
          <p:cNvSpPr>
            <a:spLocks noGrp="1"/>
          </p:cNvSpPr>
          <p:nvPr>
            <p:ph type="title"/>
          </p:nvPr>
        </p:nvSpPr>
        <p:spPr>
          <a:xfrm>
            <a:off x="507898" y="313888"/>
            <a:ext cx="11176203" cy="1029969"/>
          </a:xfrm>
        </p:spPr>
        <p:txBody>
          <a:bodyPr wrap="square">
            <a:normAutofit/>
          </a:bodyPr>
          <a:lstStyle/>
          <a:p>
            <a:pPr>
              <a:lnSpc>
                <a:spcPct val="90000"/>
              </a:lnSpc>
            </a:pPr>
            <a:r>
              <a:rPr lang="en-GB"/>
              <a:t>9 Objectives</a:t>
            </a:r>
          </a:p>
        </p:txBody>
      </p:sp>
      <p:sp>
        <p:nvSpPr>
          <p:cNvPr id="3" name="Slide Number Placeholder 4">
            <a:extLst>
              <a:ext uri="{FF2B5EF4-FFF2-40B4-BE49-F238E27FC236}">
                <a16:creationId xmlns:a16="http://schemas.microsoft.com/office/drawing/2014/main" id="{EB6CBEC2-8AC5-49D3-5575-936E4CB1824C}"/>
              </a:ext>
            </a:extLst>
          </p:cNvPr>
          <p:cNvSpPr txBox="1">
            <a:spLocks/>
          </p:cNvSpPr>
          <p:nvPr/>
        </p:nvSpPr>
        <p:spPr>
          <a:xfrm>
            <a:off x="130631" y="6438854"/>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7496B780-FF71-E0DA-61D6-4BF6B613495F}"/>
              </a:ext>
            </a:extLst>
          </p:cNvPr>
          <p:cNvSpPr txBox="1"/>
          <p:nvPr/>
        </p:nvSpPr>
        <p:spPr>
          <a:xfrm>
            <a:off x="314138" y="2286880"/>
            <a:ext cx="11369963" cy="3046988"/>
          </a:xfrm>
          <a:prstGeom prst="rect">
            <a:avLst/>
          </a:prstGeom>
          <a:noFill/>
        </p:spPr>
        <p:txBody>
          <a:bodyPr wrap="square">
            <a:spAutoFit/>
          </a:bodyPr>
          <a:lstStyle/>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O1. Service delivery – commence review of drought guidance as per the new framework for updating and reviewing guidance and evidence </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O2. Capacity building – deliver a series of capacity building events to support actions within the public health, healthcare and social care sectors</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O3. Organisational arrangements – share lessons identified and learned on adverse weather and health on ResilienceDirect</a:t>
            </a:r>
          </a:p>
        </p:txBody>
      </p:sp>
    </p:spTree>
    <p:extLst>
      <p:ext uri="{BB962C8B-B14F-4D97-AF65-F5344CB8AC3E}">
        <p14:creationId xmlns:p14="http://schemas.microsoft.com/office/powerpoint/2010/main" val="192352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1007-C14F-C7E7-A4E0-8FA66DA58363}"/>
              </a:ext>
            </a:extLst>
          </p:cNvPr>
          <p:cNvSpPr>
            <a:spLocks noGrp="1"/>
          </p:cNvSpPr>
          <p:nvPr>
            <p:ph type="title"/>
          </p:nvPr>
        </p:nvSpPr>
        <p:spPr>
          <a:xfrm>
            <a:off x="507898" y="313888"/>
            <a:ext cx="11176203" cy="1029969"/>
          </a:xfrm>
        </p:spPr>
        <p:txBody>
          <a:bodyPr wrap="square">
            <a:normAutofit/>
          </a:bodyPr>
          <a:lstStyle/>
          <a:p>
            <a:pPr>
              <a:lnSpc>
                <a:spcPct val="90000"/>
              </a:lnSpc>
            </a:pPr>
            <a:r>
              <a:rPr lang="en-GB"/>
              <a:t>9 Objectives</a:t>
            </a:r>
          </a:p>
        </p:txBody>
      </p:sp>
      <p:sp>
        <p:nvSpPr>
          <p:cNvPr id="3" name="Slide Number Placeholder 4">
            <a:extLst>
              <a:ext uri="{FF2B5EF4-FFF2-40B4-BE49-F238E27FC236}">
                <a16:creationId xmlns:a16="http://schemas.microsoft.com/office/drawing/2014/main" id="{EB6CBEC2-8AC5-49D3-5575-936E4CB1824C}"/>
              </a:ext>
            </a:extLst>
          </p:cNvPr>
          <p:cNvSpPr txBox="1">
            <a:spLocks/>
          </p:cNvSpPr>
          <p:nvPr/>
        </p:nvSpPr>
        <p:spPr>
          <a:xfrm>
            <a:off x="130631" y="6438854"/>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7496B780-FF71-E0DA-61D6-4BF6B613495F}"/>
              </a:ext>
            </a:extLst>
          </p:cNvPr>
          <p:cNvSpPr txBox="1"/>
          <p:nvPr/>
        </p:nvSpPr>
        <p:spPr>
          <a:xfrm>
            <a:off x="249483" y="1997942"/>
            <a:ext cx="11369963" cy="3046988"/>
          </a:xfrm>
          <a:prstGeom prst="rect">
            <a:avLst/>
          </a:prstGeom>
          <a:noFill/>
        </p:spPr>
        <p:txBody>
          <a:bodyPr wrap="square">
            <a:spAutoFit/>
          </a:bodyPr>
          <a:lstStyle/>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O4. Communication – analyse and publish post-alert user survey data from summer 2025 and winter 2025 to 2026</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O5. Risk management – create a community risk register toolkit on adverse </a:t>
            </a: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weather hazards and their impact on health </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O6. Early warning systems – Begin the processing of aligning the UKHSA Weather-Health Alert System with Common Warnings Framework </a:t>
            </a:r>
          </a:p>
        </p:txBody>
      </p:sp>
    </p:spTree>
    <p:extLst>
      <p:ext uri="{BB962C8B-B14F-4D97-AF65-F5344CB8AC3E}">
        <p14:creationId xmlns:p14="http://schemas.microsoft.com/office/powerpoint/2010/main" val="119502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1007-C14F-C7E7-A4E0-8FA66DA58363}"/>
              </a:ext>
            </a:extLst>
          </p:cNvPr>
          <p:cNvSpPr>
            <a:spLocks noGrp="1"/>
          </p:cNvSpPr>
          <p:nvPr>
            <p:ph type="title"/>
          </p:nvPr>
        </p:nvSpPr>
        <p:spPr>
          <a:xfrm>
            <a:off x="507898" y="313888"/>
            <a:ext cx="11176203" cy="1029969"/>
          </a:xfrm>
        </p:spPr>
        <p:txBody>
          <a:bodyPr wrap="square">
            <a:normAutofit/>
          </a:bodyPr>
          <a:lstStyle/>
          <a:p>
            <a:pPr>
              <a:lnSpc>
                <a:spcPct val="90000"/>
              </a:lnSpc>
            </a:pPr>
            <a:r>
              <a:rPr lang="en-GB"/>
              <a:t>9 Objectives</a:t>
            </a:r>
          </a:p>
        </p:txBody>
      </p:sp>
      <p:sp>
        <p:nvSpPr>
          <p:cNvPr id="3" name="Slide Number Placeholder 4">
            <a:extLst>
              <a:ext uri="{FF2B5EF4-FFF2-40B4-BE49-F238E27FC236}">
                <a16:creationId xmlns:a16="http://schemas.microsoft.com/office/drawing/2014/main" id="{EB6CBEC2-8AC5-49D3-5575-936E4CB1824C}"/>
              </a:ext>
            </a:extLst>
          </p:cNvPr>
          <p:cNvSpPr txBox="1">
            <a:spLocks/>
          </p:cNvSpPr>
          <p:nvPr/>
        </p:nvSpPr>
        <p:spPr>
          <a:xfrm>
            <a:off x="130631" y="6438854"/>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7496B780-FF71-E0DA-61D6-4BF6B613495F}"/>
              </a:ext>
            </a:extLst>
          </p:cNvPr>
          <p:cNvSpPr txBox="1"/>
          <p:nvPr/>
        </p:nvSpPr>
        <p:spPr>
          <a:xfrm>
            <a:off x="314138" y="2182670"/>
            <a:ext cx="11480698" cy="3046988"/>
          </a:xfrm>
          <a:prstGeom prst="rect">
            <a:avLst/>
          </a:prstGeom>
          <a:noFill/>
        </p:spPr>
        <p:txBody>
          <a:bodyPr wrap="square">
            <a:spAutoFit/>
          </a:bodyPr>
          <a:lstStyle/>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O7. Research and data analysis – to publish official statistics on annual heat-associated and cold-associated mortality</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O8. Quality assurance – conduct a mock internal audit of the AWHP Quality Management System (ISO 9001:2015)</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O9. Policy development and accountability – confirm whole-of-society arrangements with the first AWHP Steering Group Workshops </a:t>
            </a:r>
          </a:p>
        </p:txBody>
      </p:sp>
    </p:spTree>
    <p:extLst>
      <p:ext uri="{BB962C8B-B14F-4D97-AF65-F5344CB8AC3E}">
        <p14:creationId xmlns:p14="http://schemas.microsoft.com/office/powerpoint/2010/main" val="750269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1007-C14F-C7E7-A4E0-8FA66DA58363}"/>
              </a:ext>
            </a:extLst>
          </p:cNvPr>
          <p:cNvSpPr>
            <a:spLocks noGrp="1"/>
          </p:cNvSpPr>
          <p:nvPr>
            <p:ph type="title"/>
          </p:nvPr>
        </p:nvSpPr>
        <p:spPr>
          <a:xfrm>
            <a:off x="507898" y="313888"/>
            <a:ext cx="11176203" cy="1029969"/>
          </a:xfrm>
        </p:spPr>
        <p:txBody>
          <a:bodyPr wrap="square">
            <a:normAutofit/>
          </a:bodyPr>
          <a:lstStyle/>
          <a:p>
            <a:pPr>
              <a:lnSpc>
                <a:spcPct val="90000"/>
              </a:lnSpc>
            </a:pPr>
            <a:r>
              <a:rPr lang="en-GB"/>
              <a:t>48 Activities – Appendix 5</a:t>
            </a:r>
          </a:p>
        </p:txBody>
      </p:sp>
      <p:sp>
        <p:nvSpPr>
          <p:cNvPr id="3" name="Slide Number Placeholder 4">
            <a:extLst>
              <a:ext uri="{FF2B5EF4-FFF2-40B4-BE49-F238E27FC236}">
                <a16:creationId xmlns:a16="http://schemas.microsoft.com/office/drawing/2014/main" id="{EB6CBEC2-8AC5-49D3-5575-936E4CB1824C}"/>
              </a:ext>
            </a:extLst>
          </p:cNvPr>
          <p:cNvSpPr txBox="1">
            <a:spLocks/>
          </p:cNvSpPr>
          <p:nvPr/>
        </p:nvSpPr>
        <p:spPr>
          <a:xfrm>
            <a:off x="130631" y="6438854"/>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BBE39A88-7026-4CF0-FB34-8B1DACE61D24}"/>
              </a:ext>
            </a:extLst>
          </p:cNvPr>
          <p:cNvPicPr>
            <a:picLocks noChangeAspect="1"/>
          </p:cNvPicPr>
          <p:nvPr/>
        </p:nvPicPr>
        <p:blipFill>
          <a:blip r:embed="rId2"/>
          <a:stretch>
            <a:fillRect/>
          </a:stretch>
        </p:blipFill>
        <p:spPr>
          <a:xfrm>
            <a:off x="507898" y="5994478"/>
            <a:ext cx="10546605" cy="314511"/>
          </a:xfrm>
          <a:prstGeom prst="rect">
            <a:avLst/>
          </a:prstGeom>
        </p:spPr>
      </p:pic>
      <p:pic>
        <p:nvPicPr>
          <p:cNvPr id="11" name="Picture 10" descr="A close-up of a document&#10;&#10;AI-generated content may be incorrect.">
            <a:extLst>
              <a:ext uri="{FF2B5EF4-FFF2-40B4-BE49-F238E27FC236}">
                <a16:creationId xmlns:a16="http://schemas.microsoft.com/office/drawing/2014/main" id="{649B3D90-8B78-E5CD-4710-1F3151C918A9}"/>
              </a:ext>
            </a:extLst>
          </p:cNvPr>
          <p:cNvPicPr>
            <a:picLocks noChangeAspect="1"/>
          </p:cNvPicPr>
          <p:nvPr/>
        </p:nvPicPr>
        <p:blipFill>
          <a:blip r:embed="rId3"/>
          <a:stretch>
            <a:fillRect/>
          </a:stretch>
        </p:blipFill>
        <p:spPr>
          <a:xfrm>
            <a:off x="1407670" y="1551466"/>
            <a:ext cx="8316486" cy="4020111"/>
          </a:xfrm>
          <a:prstGeom prst="rect">
            <a:avLst/>
          </a:prstGeom>
        </p:spPr>
      </p:pic>
    </p:spTree>
    <p:extLst>
      <p:ext uri="{BB962C8B-B14F-4D97-AF65-F5344CB8AC3E}">
        <p14:creationId xmlns:p14="http://schemas.microsoft.com/office/powerpoint/2010/main" val="2712339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2">
            <a:extLst>
              <a:ext uri="{FF2B5EF4-FFF2-40B4-BE49-F238E27FC236}">
                <a16:creationId xmlns:a16="http://schemas.microsoft.com/office/drawing/2014/main" id="{0237C7D1-81E0-7FD6-0EF6-317B07E8CD6C}"/>
              </a:ext>
            </a:extLst>
          </p:cNvPr>
          <p:cNvSpPr txBox="1">
            <a:spLocks/>
          </p:cNvSpPr>
          <p:nvPr/>
        </p:nvSpPr>
        <p:spPr>
          <a:xfrm>
            <a:off x="428798" y="344883"/>
            <a:ext cx="10345420"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77"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marL="12700">
              <a:defRPr/>
            </a:pPr>
            <a:r>
              <a:rPr kumimoji="0" lang="en-GB" sz="4000" b="0" i="0" u="none" strike="noStrike" kern="1200" cap="none" spc="0" normalizeH="0" baseline="0" noProof="0">
                <a:ln>
                  <a:noFill/>
                </a:ln>
                <a:solidFill>
                  <a:prstClr val="white"/>
                </a:solidFill>
                <a:effectLst/>
                <a:uLnTx/>
                <a:uFillTx/>
                <a:latin typeface="Arial"/>
                <a:cs typeface="Arial"/>
              </a:rPr>
              <a:t>Guidance</a:t>
            </a:r>
            <a:r>
              <a:rPr lang="en-GB" sz="4000">
                <a:solidFill>
                  <a:prstClr val="white"/>
                </a:solidFill>
                <a:latin typeface="Arial"/>
                <a:cs typeface="Arial"/>
              </a:rPr>
              <a:t> documents</a:t>
            </a:r>
            <a:endParaRPr lang="en-GB" sz="3800" b="0" i="0" u="none" strike="noStrike" kern="1200" cap="none" spc="0" normalizeH="0" baseline="0" noProof="0">
              <a:ln>
                <a:noFill/>
              </a:ln>
              <a:solidFill>
                <a:prstClr val="white"/>
              </a:solidFill>
              <a:effectLst/>
              <a:uLnTx/>
              <a:uFillTx/>
              <a:latin typeface="Arial"/>
              <a:cs typeface="Arial"/>
            </a:endParaRPr>
          </a:p>
        </p:txBody>
      </p:sp>
      <p:sp>
        <p:nvSpPr>
          <p:cNvPr id="4" name="TextBox 3">
            <a:extLst>
              <a:ext uri="{FF2B5EF4-FFF2-40B4-BE49-F238E27FC236}">
                <a16:creationId xmlns:a16="http://schemas.microsoft.com/office/drawing/2014/main" id="{09F3FD5A-A02A-ADA2-690F-10157E726D84}"/>
              </a:ext>
            </a:extLst>
          </p:cNvPr>
          <p:cNvSpPr txBox="1"/>
          <p:nvPr/>
        </p:nvSpPr>
        <p:spPr>
          <a:xfrm>
            <a:off x="3708950" y="2021978"/>
            <a:ext cx="7872549" cy="3754874"/>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37 guidance products, including 17 guidance documents, </a:t>
            </a:r>
            <a:r>
              <a:rPr lang="en-GB">
                <a:solidFill>
                  <a:prstClr val="black"/>
                </a:solidFill>
                <a:latin typeface="Arial" panose="020B0604020202020204" pitchFamily="34" charset="0"/>
                <a:cs typeface="Arial" panose="020B0604020202020204" pitchFamily="34" charset="0"/>
              </a:rPr>
              <a:t>10</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action cards, and 10 summary action cards</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Key public-facing materials, such as the "Beat the Heat" guidance, have been translated into 11 commonly spoken languages and are available in "easy-read" and British Sign Language versions for accessibility</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guidance materials address the health impacts of adverse weather, identifying vulnerable groups and outlining actionable steps </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Resources include measures for national, regional, and local organizations, as well as health and social care professionals</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action cards and user guides, align with the WHA system to support stakeholders in responding effectively to adverse weather events</a:t>
            </a:r>
          </a:p>
        </p:txBody>
      </p:sp>
      <p:pic>
        <p:nvPicPr>
          <p:cNvPr id="2" name="Picture 1">
            <a:extLst>
              <a:ext uri="{FF2B5EF4-FFF2-40B4-BE49-F238E27FC236}">
                <a16:creationId xmlns:a16="http://schemas.microsoft.com/office/drawing/2014/main" id="{12F039C0-12E5-3965-EA13-723BDC5B4D4C}"/>
              </a:ext>
            </a:extLst>
          </p:cNvPr>
          <p:cNvPicPr>
            <a:picLocks noChangeAspect="1"/>
          </p:cNvPicPr>
          <p:nvPr/>
        </p:nvPicPr>
        <p:blipFill>
          <a:blip r:embed="rId3"/>
          <a:stretch>
            <a:fillRect/>
          </a:stretch>
        </p:blipFill>
        <p:spPr>
          <a:xfrm>
            <a:off x="155048" y="1482866"/>
            <a:ext cx="3553902" cy="4833099"/>
          </a:xfrm>
          <a:prstGeom prst="rect">
            <a:avLst/>
          </a:prstGeom>
        </p:spPr>
      </p:pic>
    </p:spTree>
    <p:extLst>
      <p:ext uri="{BB962C8B-B14F-4D97-AF65-F5344CB8AC3E}">
        <p14:creationId xmlns:p14="http://schemas.microsoft.com/office/powerpoint/2010/main" val="2055257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A1A84-A4B0-BA56-3E70-44A98A81C242}"/>
            </a:ext>
          </a:extLst>
        </p:cNvPr>
        <p:cNvGrpSpPr/>
        <p:nvPr/>
      </p:nvGrpSpPr>
      <p:grpSpPr>
        <a:xfrm>
          <a:off x="0" y="0"/>
          <a:ext cx="0" cy="0"/>
          <a:chOff x="0" y="0"/>
          <a:chExt cx="0" cy="0"/>
        </a:xfrm>
      </p:grpSpPr>
      <p:sp>
        <p:nvSpPr>
          <p:cNvPr id="9" name="object 2">
            <a:extLst>
              <a:ext uri="{FF2B5EF4-FFF2-40B4-BE49-F238E27FC236}">
                <a16:creationId xmlns:a16="http://schemas.microsoft.com/office/drawing/2014/main" id="{A7D58235-A662-BC16-6377-F346CBEE271D}"/>
              </a:ext>
            </a:extLst>
          </p:cNvPr>
          <p:cNvSpPr txBox="1">
            <a:spLocks/>
          </p:cNvSpPr>
          <p:nvPr/>
        </p:nvSpPr>
        <p:spPr>
          <a:xfrm>
            <a:off x="428798" y="344883"/>
            <a:ext cx="10345420"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77"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marL="12700">
              <a:defRPr/>
            </a:pPr>
            <a:r>
              <a:rPr lang="en-GB" sz="4000"/>
              <a:t>Centre for Climate and Health Security page</a:t>
            </a:r>
            <a:endParaRPr lang="en-GB" sz="3800" b="0" i="0" u="none" strike="noStrike" kern="1200" cap="none" spc="0" normalizeH="0" baseline="0" noProof="0">
              <a:ln>
                <a:noFill/>
              </a:ln>
              <a:solidFill>
                <a:prstClr val="white"/>
              </a:solidFill>
              <a:effectLst/>
              <a:uLnTx/>
              <a:uFillTx/>
              <a:latin typeface="Arial"/>
              <a:cs typeface="Arial"/>
            </a:endParaRPr>
          </a:p>
        </p:txBody>
      </p:sp>
      <p:pic>
        <p:nvPicPr>
          <p:cNvPr id="3" name="Picture 2" descr="A screenshot of a website&#10;&#10;AI-generated content may be incorrect.">
            <a:extLst>
              <a:ext uri="{FF2B5EF4-FFF2-40B4-BE49-F238E27FC236}">
                <a16:creationId xmlns:a16="http://schemas.microsoft.com/office/drawing/2014/main" id="{39303D69-B1B6-1FF1-AF37-2B0C68837C18}"/>
              </a:ext>
            </a:extLst>
          </p:cNvPr>
          <p:cNvPicPr>
            <a:picLocks noChangeAspect="1"/>
          </p:cNvPicPr>
          <p:nvPr/>
        </p:nvPicPr>
        <p:blipFill>
          <a:blip r:embed="rId3"/>
          <a:stretch>
            <a:fillRect/>
          </a:stretch>
        </p:blipFill>
        <p:spPr>
          <a:xfrm>
            <a:off x="7300622" y="1495201"/>
            <a:ext cx="4555594" cy="4720734"/>
          </a:xfrm>
          <a:prstGeom prst="rect">
            <a:avLst/>
          </a:prstGeom>
          <a:ln>
            <a:solidFill>
              <a:schemeClr val="tx1"/>
            </a:solidFill>
          </a:ln>
          <a:effectLst>
            <a:outerShdw blurRad="292100" dist="139700" dir="2700000" algn="tl" rotWithShape="0">
              <a:srgbClr val="333333">
                <a:alpha val="65000"/>
              </a:srgbClr>
            </a:outerShdw>
          </a:effectLst>
        </p:spPr>
      </p:pic>
      <p:sp>
        <p:nvSpPr>
          <p:cNvPr id="6" name="Content Placeholder 2">
            <a:extLst>
              <a:ext uri="{FF2B5EF4-FFF2-40B4-BE49-F238E27FC236}">
                <a16:creationId xmlns:a16="http://schemas.microsoft.com/office/drawing/2014/main" id="{FAC78E3B-AB99-D018-43CC-4B794BC0AE87}"/>
              </a:ext>
            </a:extLst>
          </p:cNvPr>
          <p:cNvSpPr txBox="1">
            <a:spLocks/>
          </p:cNvSpPr>
          <p:nvPr/>
        </p:nvSpPr>
        <p:spPr>
          <a:xfrm>
            <a:off x="119270" y="2293961"/>
            <a:ext cx="7035800" cy="4720734"/>
          </a:xfrm>
          <a:prstGeom prst="rect">
            <a:avLst/>
          </a:prstGeom>
        </p:spPr>
        <p:txBody>
          <a:bodyPr vert="horz" lIns="91440" tIns="45720" rIns="91440" bIns="45720" rtlCol="0" anchor="t">
            <a:normAutofit/>
          </a:bodyPr>
          <a:lstStyle>
            <a:lvl1pPr marL="228594" indent="-228594" algn="l" defTabSz="914377"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rPr>
              <a:t>Dedicated go-to resource now brings all UKHSA climate and health information into one place. </a:t>
            </a:r>
          </a:p>
          <a:p>
            <a:pPr marL="228594" marR="0" lvl="0" indent="-228594" algn="l" defTabSz="914377"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a:ln>
                  <a:noFill/>
                </a:ln>
                <a:solidFill>
                  <a:sysClr val="windowText" lastClr="000000"/>
                </a:solidFill>
                <a:effectLst/>
                <a:uLnTx/>
                <a:uFillTx/>
                <a:latin typeface="Arial"/>
                <a:ea typeface="+mn-ea"/>
                <a:cs typeface="Arial"/>
              </a:rPr>
              <a:t>Trusted, scientifically robust climate-health information. Topics include:</a:t>
            </a:r>
            <a:endParaRPr kumimoji="0" lang="en-US" sz="2000" b="0" i="0" u="none" strike="noStrike" kern="1200" cap="none" spc="0" normalizeH="0" baseline="0" noProof="0">
              <a:ln>
                <a:noFill/>
              </a:ln>
              <a:solidFill>
                <a:sysClr val="windowText" lastClr="000000"/>
              </a:solidFill>
              <a:effectLst/>
              <a:uLnTx/>
              <a:uFillTx/>
              <a:latin typeface="Arial"/>
              <a:ea typeface="+mn-ea"/>
              <a:cs typeface="Arial"/>
            </a:endParaRPr>
          </a:p>
          <a:p>
            <a:pPr marL="685783" marR="0" lvl="1" indent="-228594" algn="l" defTabSz="914377" rtl="0" eaLnBrk="1" fontAlgn="auto" latinLnBrk="0" hangingPunct="1">
              <a:lnSpc>
                <a:spcPct val="90000"/>
              </a:lnSpc>
              <a:spcBef>
                <a:spcPts val="500"/>
              </a:spcBef>
              <a:spcAft>
                <a:spcPts val="0"/>
              </a:spcAft>
              <a:buClr>
                <a:srgbClr val="007C91"/>
              </a:buClr>
              <a:buSzTx/>
              <a:buFont typeface="Arial" panose="020B0604020202020204" pitchFamily="34" charset="0"/>
              <a:buChar char="•"/>
              <a:tabLst/>
              <a:defRPr/>
            </a:pPr>
            <a:r>
              <a:rPr kumimoji="0" lang="en-GB" sz="1800" b="0" i="0" u="none" strike="noStrike" kern="1200" cap="none" spc="0" normalizeH="0" baseline="0" noProof="0">
                <a:ln>
                  <a:noFill/>
                </a:ln>
                <a:solidFill>
                  <a:sysClr val="windowText" lastClr="000000"/>
                </a:solidFill>
                <a:effectLst/>
                <a:uLnTx/>
                <a:uFillTx/>
                <a:latin typeface="Arial"/>
                <a:ea typeface="+mn-ea"/>
                <a:cs typeface="Arial"/>
              </a:rPr>
              <a:t>Heat, cold, mental health, vector borne disease (and more..!)</a:t>
            </a:r>
            <a:endParaRPr kumimoji="0" lang="en-GB" sz="2000" b="0" i="0" u="none" strike="noStrike" kern="1200" cap="none" spc="0" normalizeH="0" baseline="0" noProof="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228594" marR="0" lvl="0" indent="-228594" algn="l" defTabSz="914377"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a:ln>
                  <a:noFill/>
                </a:ln>
                <a:solidFill>
                  <a:sysClr val="windowText" lastClr="000000"/>
                </a:solidFill>
                <a:effectLst/>
                <a:uLnTx/>
                <a:uFillTx/>
                <a:latin typeface="Arial"/>
                <a:ea typeface="+mn-ea"/>
                <a:cs typeface="Arial"/>
              </a:rPr>
              <a:t>Provides actionable tools for risk assessment, adaptation planning, and public health protection.</a:t>
            </a:r>
          </a:p>
          <a:p>
            <a:pPr marL="228594" marR="0" lvl="0" indent="-228594" algn="l" defTabSz="914377"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a:ln>
                  <a:noFill/>
                </a:ln>
                <a:solidFill>
                  <a:sysClr val="windowText" lastClr="000000"/>
                </a:solidFill>
                <a:effectLst/>
                <a:uLnTx/>
                <a:uFillTx/>
                <a:latin typeface="Arial"/>
                <a:ea typeface="+mn-ea"/>
                <a:cs typeface="Arial"/>
              </a:rPr>
              <a:t>Helping professionals stay up-to-date with emerging climate-health threats and evolving evidence: </a:t>
            </a:r>
            <a:r>
              <a:rPr kumimoji="0" lang="en-GB" sz="2000" b="0" i="0" u="none" strike="noStrike" kern="1200" cap="none" spc="0" normalizeH="0" baseline="0" noProof="0">
                <a:ln>
                  <a:noFill/>
                </a:ln>
                <a:solidFill>
                  <a:sysClr val="windowText" lastClr="000000"/>
                </a:solidFill>
                <a:effectLst/>
                <a:uLnTx/>
                <a:uFillTx/>
                <a:latin typeface="Arial"/>
                <a:ea typeface="+mn-ea"/>
                <a:cs typeface="Arial"/>
                <a:hlinkClick r:id="rId4"/>
              </a:rPr>
              <a:t>Centre for Climate and Health Security - GOV.UK</a:t>
            </a:r>
            <a:endParaRPr kumimoji="0" lang="en-GB" sz="2000" b="0" i="0" u="none" strike="noStrike" kern="1200" cap="none" spc="0" normalizeH="0" baseline="0" noProof="0">
              <a:ln>
                <a:noFill/>
              </a:ln>
              <a:solidFill>
                <a:sysClr val="windowText" lastClr="000000"/>
              </a:solidFill>
              <a:effectLst/>
              <a:uLnTx/>
              <a:uFillTx/>
              <a:latin typeface="Arial"/>
              <a:ea typeface="+mn-ea"/>
              <a:cs typeface="Arial"/>
            </a:endParaRPr>
          </a:p>
        </p:txBody>
      </p:sp>
    </p:spTree>
    <p:extLst>
      <p:ext uri="{BB962C8B-B14F-4D97-AF65-F5344CB8AC3E}">
        <p14:creationId xmlns:p14="http://schemas.microsoft.com/office/powerpoint/2010/main" val="950586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1007-C14F-C7E7-A4E0-8FA66DA58363}"/>
              </a:ext>
            </a:extLst>
          </p:cNvPr>
          <p:cNvSpPr>
            <a:spLocks noGrp="1"/>
          </p:cNvSpPr>
          <p:nvPr>
            <p:ph type="title"/>
          </p:nvPr>
        </p:nvSpPr>
        <p:spPr>
          <a:xfrm>
            <a:off x="507898" y="313888"/>
            <a:ext cx="11176203" cy="1029969"/>
          </a:xfrm>
        </p:spPr>
        <p:txBody>
          <a:bodyPr wrap="square">
            <a:normAutofit/>
          </a:bodyPr>
          <a:lstStyle/>
          <a:p>
            <a:pPr>
              <a:lnSpc>
                <a:spcPct val="90000"/>
              </a:lnSpc>
            </a:pPr>
            <a:r>
              <a:rPr lang="en-GB"/>
              <a:t>Long-term resilience</a:t>
            </a:r>
          </a:p>
        </p:txBody>
      </p:sp>
      <p:sp>
        <p:nvSpPr>
          <p:cNvPr id="3" name="Slide Number Placeholder 4">
            <a:extLst>
              <a:ext uri="{FF2B5EF4-FFF2-40B4-BE49-F238E27FC236}">
                <a16:creationId xmlns:a16="http://schemas.microsoft.com/office/drawing/2014/main" id="{EB6CBEC2-8AC5-49D3-5575-936E4CB1824C}"/>
              </a:ext>
            </a:extLst>
          </p:cNvPr>
          <p:cNvSpPr txBox="1">
            <a:spLocks/>
          </p:cNvSpPr>
          <p:nvPr/>
        </p:nvSpPr>
        <p:spPr>
          <a:xfrm>
            <a:off x="130631" y="6438854"/>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7A238D51-6FBC-D5D5-39F1-23F3226A4900}"/>
              </a:ext>
            </a:extLst>
          </p:cNvPr>
          <p:cNvPicPr>
            <a:picLocks noChangeAspect="1"/>
          </p:cNvPicPr>
          <p:nvPr/>
        </p:nvPicPr>
        <p:blipFill>
          <a:blip r:embed="rId2"/>
          <a:stretch>
            <a:fillRect/>
          </a:stretch>
        </p:blipFill>
        <p:spPr>
          <a:xfrm>
            <a:off x="428797" y="1699491"/>
            <a:ext cx="3035182" cy="4124036"/>
          </a:xfrm>
          <a:prstGeom prst="rect">
            <a:avLst/>
          </a:prstGeom>
        </p:spPr>
      </p:pic>
      <p:sp>
        <p:nvSpPr>
          <p:cNvPr id="7" name="TextBox 6">
            <a:extLst>
              <a:ext uri="{FF2B5EF4-FFF2-40B4-BE49-F238E27FC236}">
                <a16:creationId xmlns:a16="http://schemas.microsoft.com/office/drawing/2014/main" id="{D0C22ECA-D44A-C5A0-8D26-CDE23A4D3B5E}"/>
              </a:ext>
            </a:extLst>
          </p:cNvPr>
          <p:cNvSpPr txBox="1"/>
          <p:nvPr/>
        </p:nvSpPr>
        <p:spPr>
          <a:xfrm>
            <a:off x="3629890" y="1699491"/>
            <a:ext cx="7499927" cy="4159537"/>
          </a:xfrm>
          <a:prstGeom prst="rect">
            <a:avLst/>
          </a:prstGeom>
          <a:noFill/>
        </p:spPr>
        <p:txBody>
          <a:bodyPr wrap="square">
            <a:spAutoFit/>
          </a:bodyPr>
          <a:lstStyle/>
          <a:p>
            <a:r>
              <a:rPr lang="en-GB" sz="2200">
                <a:latin typeface="Arial" panose="020B0604020202020204" pitchFamily="34" charset="0"/>
                <a:cs typeface="Arial" panose="020B0604020202020204" pitchFamily="34" charset="0"/>
              </a:rPr>
              <a:t>The government will address the risks posed by climate change to health, communities and the built environment through the following:</a:t>
            </a:r>
          </a:p>
          <a:p>
            <a:endParaRPr lang="en-GB" sz="220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sz="2000">
                <a:latin typeface="Arial" panose="020B0604020202020204" pitchFamily="34" charset="0"/>
                <a:cs typeface="Arial" panose="020B0604020202020204" pitchFamily="34" charset="0"/>
              </a:rPr>
              <a:t>Adverse Weather and Health Plan | UKHSA</a:t>
            </a:r>
          </a:p>
          <a:p>
            <a:pPr marL="285750" indent="-285750">
              <a:lnSpc>
                <a:spcPct val="150000"/>
              </a:lnSpc>
              <a:buFont typeface="Arial" panose="020B0604020202020204" pitchFamily="34" charset="0"/>
              <a:buChar char="•"/>
            </a:pPr>
            <a:r>
              <a:rPr lang="en-GB" sz="2000">
                <a:latin typeface="Arial" panose="020B0604020202020204" pitchFamily="34" charset="0"/>
                <a:cs typeface="Arial" panose="020B0604020202020204" pitchFamily="34" charset="0"/>
              </a:rPr>
              <a:t>National Planning Policy Framework | MHCLG </a:t>
            </a:r>
          </a:p>
          <a:p>
            <a:pPr marL="285750" indent="-285750">
              <a:lnSpc>
                <a:spcPct val="150000"/>
              </a:lnSpc>
              <a:buFont typeface="Arial" panose="020B0604020202020204" pitchFamily="34" charset="0"/>
              <a:buChar char="•"/>
            </a:pPr>
            <a:r>
              <a:rPr lang="en-GB" sz="2000">
                <a:latin typeface="Arial" panose="020B0604020202020204" pitchFamily="34" charset="0"/>
                <a:cs typeface="Arial" panose="020B0604020202020204" pitchFamily="34" charset="0"/>
              </a:rPr>
              <a:t>Building regulations | MHCLG</a:t>
            </a:r>
          </a:p>
          <a:p>
            <a:pPr marL="285750" indent="-285750">
              <a:lnSpc>
                <a:spcPct val="150000"/>
              </a:lnSpc>
              <a:buFont typeface="Arial" panose="020B0604020202020204" pitchFamily="34" charset="0"/>
              <a:buChar char="•"/>
            </a:pPr>
            <a:r>
              <a:rPr lang="en-GB" sz="2000">
                <a:latin typeface="Arial" panose="020B0604020202020204" pitchFamily="34" charset="0"/>
                <a:cs typeface="Arial" panose="020B0604020202020204" pitchFamily="34" charset="0"/>
              </a:rPr>
              <a:t>Flood and Coastal Erosion Risk Management Strategy, Policy Statement and Roadmap | Environment Agency</a:t>
            </a:r>
          </a:p>
          <a:p>
            <a:pPr marL="285750" indent="-285750">
              <a:lnSpc>
                <a:spcPct val="150000"/>
              </a:lnSpc>
              <a:buFont typeface="Arial" panose="020B0604020202020204" pitchFamily="34" charset="0"/>
              <a:buChar char="•"/>
            </a:pPr>
            <a:r>
              <a:rPr lang="en-GB" sz="2000">
                <a:latin typeface="Arial" panose="020B0604020202020204" pitchFamily="34" charset="0"/>
                <a:cs typeface="Arial" panose="020B0604020202020204" pitchFamily="34" charset="0"/>
              </a:rPr>
              <a:t>Publicly Available Specification 2030-2035 | </a:t>
            </a:r>
            <a:r>
              <a:rPr lang="en-GB" sz="2000" err="1">
                <a:latin typeface="Arial" panose="020B0604020202020204" pitchFamily="34" charset="0"/>
                <a:cs typeface="Arial" panose="020B0604020202020204" pitchFamily="34" charset="0"/>
              </a:rPr>
              <a:t>TrustMark</a:t>
            </a:r>
            <a:r>
              <a:rPr lang="en-GB" sz="200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45090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FDC7F57D-8130-4BED-7C26-5542C3219A4A}"/>
              </a:ext>
            </a:extLst>
          </p:cNvPr>
          <p:cNvSpPr>
            <a:spLocks noGrp="1"/>
          </p:cNvSpPr>
          <p:nvPr>
            <p:ph type="ctrTitle"/>
          </p:nvPr>
        </p:nvSpPr>
        <p:spPr>
          <a:xfrm>
            <a:off x="297329" y="3562494"/>
            <a:ext cx="11176203" cy="1029969"/>
          </a:xfrm>
        </p:spPr>
        <p:txBody>
          <a:bodyPr anchor="t">
            <a:normAutofit fontScale="90000"/>
          </a:bodyPr>
          <a:lstStyle/>
          <a:p>
            <a:r>
              <a:rPr lang="en-US" b="0"/>
              <a:t>AWHP Evaluations and Future Guidance Updates</a:t>
            </a:r>
          </a:p>
        </p:txBody>
      </p:sp>
      <p:sp>
        <p:nvSpPr>
          <p:cNvPr id="4" name="Slide Number Placeholder 3" hidden="1">
            <a:extLst>
              <a:ext uri="{FF2B5EF4-FFF2-40B4-BE49-F238E27FC236}">
                <a16:creationId xmlns:a16="http://schemas.microsoft.com/office/drawing/2014/main" id="{6A323F61-EBFB-6E55-F824-C85533404C1A}"/>
              </a:ext>
            </a:extLst>
          </p:cNvPr>
          <p:cNvSpPr>
            <a:spLocks noGrp="1"/>
          </p:cNvSpPr>
          <p:nvPr>
            <p:ph type="sldNum" sz="quarter" idx="4294967295"/>
          </p:nvPr>
        </p:nvSpPr>
        <p:spPr>
          <a:xfrm>
            <a:off x="319328" y="6571236"/>
            <a:ext cx="221615" cy="177800"/>
          </a:xfrm>
        </p:spPr>
        <p:txBody>
          <a:bodyPr/>
          <a:lstStyle/>
          <a:p>
            <a:pPr marL="25400">
              <a:spcAft>
                <a:spcPts val="600"/>
              </a:spcAft>
            </a:pPr>
            <a:fld id="{81D60167-4931-47E6-BA6A-407CBD079E47}" type="slidenum">
              <a:rPr lang="en-GB" smtClean="0"/>
              <a:pPr marL="25400">
                <a:spcAft>
                  <a:spcPts val="600"/>
                </a:spcAft>
              </a:pPr>
              <a:t>17</a:t>
            </a:fld>
            <a:endParaRPr lang="en-GB"/>
          </a:p>
        </p:txBody>
      </p:sp>
    </p:spTree>
    <p:extLst>
      <p:ext uri="{BB962C8B-B14F-4D97-AF65-F5344CB8AC3E}">
        <p14:creationId xmlns:p14="http://schemas.microsoft.com/office/powerpoint/2010/main" val="1145188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10D81-6E03-4727-8A50-B412DE43EA46}"/>
              </a:ext>
            </a:extLst>
          </p:cNvPr>
          <p:cNvSpPr>
            <a:spLocks noGrp="1"/>
          </p:cNvSpPr>
          <p:nvPr>
            <p:ph type="title"/>
          </p:nvPr>
        </p:nvSpPr>
        <p:spPr/>
        <p:txBody>
          <a:bodyPr>
            <a:normAutofit/>
          </a:bodyPr>
          <a:lstStyle/>
          <a:p>
            <a:r>
              <a:rPr lang="en-GB"/>
              <a:t>Guidance Associated with the AWHP</a:t>
            </a:r>
          </a:p>
        </p:txBody>
      </p:sp>
      <p:sp>
        <p:nvSpPr>
          <p:cNvPr id="3" name="TextBox 2">
            <a:extLst>
              <a:ext uri="{FF2B5EF4-FFF2-40B4-BE49-F238E27FC236}">
                <a16:creationId xmlns:a16="http://schemas.microsoft.com/office/drawing/2014/main" id="{EC662AF2-22B4-A853-8F6A-F90D4A968AD9}"/>
              </a:ext>
            </a:extLst>
          </p:cNvPr>
          <p:cNvSpPr txBox="1"/>
          <p:nvPr/>
        </p:nvSpPr>
        <p:spPr>
          <a:xfrm>
            <a:off x="130628" y="1692876"/>
            <a:ext cx="11076949" cy="369332"/>
          </a:xfrm>
          <a:prstGeom prst="rect">
            <a:avLst/>
          </a:prstGeom>
          <a:noFill/>
        </p:spPr>
        <p:txBody>
          <a:bodyPr wrap="square" lIns="91440" tIns="45720" rIns="91440" bIns="45720" rtlCol="0" anchor="t">
            <a:spAutoFit/>
          </a:bodyPr>
          <a:lstStyle/>
          <a:p>
            <a:r>
              <a:rPr lang="en-GB"/>
              <a:t>There are 3</a:t>
            </a:r>
            <a:r>
              <a:rPr lang="en-GB" b="1"/>
              <a:t>7 guidance documents</a:t>
            </a:r>
            <a:r>
              <a:rPr lang="en-GB"/>
              <a:t>, 10</a:t>
            </a:r>
            <a:r>
              <a:rPr lang="en-GB" b="1"/>
              <a:t> actions cards </a:t>
            </a:r>
            <a:r>
              <a:rPr lang="en-GB"/>
              <a:t>and </a:t>
            </a:r>
            <a:r>
              <a:rPr lang="en-GB" b="1"/>
              <a:t>10 summary action cards</a:t>
            </a:r>
            <a:r>
              <a:rPr lang="en-GB"/>
              <a:t> associated with the AWHP</a:t>
            </a:r>
          </a:p>
        </p:txBody>
      </p:sp>
      <p:pic>
        <p:nvPicPr>
          <p:cNvPr id="8" name="Picture 7" descr="A poster of a warning&#10;&#10;AI-generated content may be incorrect.">
            <a:extLst>
              <a:ext uri="{FF2B5EF4-FFF2-40B4-BE49-F238E27FC236}">
                <a16:creationId xmlns:a16="http://schemas.microsoft.com/office/drawing/2014/main" id="{BD3A0AC7-842F-4E00-5B98-2013CC9E288E}"/>
              </a:ext>
            </a:extLst>
          </p:cNvPr>
          <p:cNvPicPr>
            <a:picLocks noChangeAspect="1"/>
          </p:cNvPicPr>
          <p:nvPr/>
        </p:nvPicPr>
        <p:blipFill>
          <a:blip r:embed="rId3"/>
          <a:stretch>
            <a:fillRect/>
          </a:stretch>
        </p:blipFill>
        <p:spPr>
          <a:xfrm>
            <a:off x="349657" y="2292032"/>
            <a:ext cx="5238349" cy="2873092"/>
          </a:xfrm>
          <a:prstGeom prst="rect">
            <a:avLst/>
          </a:prstGeom>
        </p:spPr>
      </p:pic>
      <p:pic>
        <p:nvPicPr>
          <p:cNvPr id="10" name="Picture 9" descr="A screenshot of a web page&#10;&#10;AI-generated content may be incorrect.">
            <a:extLst>
              <a:ext uri="{FF2B5EF4-FFF2-40B4-BE49-F238E27FC236}">
                <a16:creationId xmlns:a16="http://schemas.microsoft.com/office/drawing/2014/main" id="{FA62FC26-DD42-62BF-40FD-DD51D2FE3959}"/>
              </a:ext>
            </a:extLst>
          </p:cNvPr>
          <p:cNvPicPr>
            <a:picLocks noChangeAspect="1"/>
          </p:cNvPicPr>
          <p:nvPr/>
        </p:nvPicPr>
        <p:blipFill>
          <a:blip r:embed="rId4"/>
          <a:stretch>
            <a:fillRect/>
          </a:stretch>
        </p:blipFill>
        <p:spPr>
          <a:xfrm>
            <a:off x="2947482" y="2170188"/>
            <a:ext cx="5443240" cy="4160682"/>
          </a:xfrm>
          <a:prstGeom prst="rect">
            <a:avLst/>
          </a:prstGeom>
        </p:spPr>
      </p:pic>
      <p:pic>
        <p:nvPicPr>
          <p:cNvPr id="12" name="Picture 11" descr="A screenshot of a web page&#10;&#10;AI-generated content may be incorrect.">
            <a:extLst>
              <a:ext uri="{FF2B5EF4-FFF2-40B4-BE49-F238E27FC236}">
                <a16:creationId xmlns:a16="http://schemas.microsoft.com/office/drawing/2014/main" id="{9B08A5FD-7D73-D837-0BA2-33806A35A94B}"/>
              </a:ext>
            </a:extLst>
          </p:cNvPr>
          <p:cNvPicPr>
            <a:picLocks noChangeAspect="1"/>
          </p:cNvPicPr>
          <p:nvPr/>
        </p:nvPicPr>
        <p:blipFill>
          <a:blip r:embed="rId5"/>
          <a:stretch>
            <a:fillRect/>
          </a:stretch>
        </p:blipFill>
        <p:spPr>
          <a:xfrm>
            <a:off x="5965546" y="2292032"/>
            <a:ext cx="5791319" cy="4160682"/>
          </a:xfrm>
          <a:prstGeom prst="rect">
            <a:avLst/>
          </a:prstGeom>
        </p:spPr>
      </p:pic>
      <p:pic>
        <p:nvPicPr>
          <p:cNvPr id="14" name="Picture 13" descr="A screenshot of a web page&#10;&#10;AI-generated content may be incorrect.">
            <a:extLst>
              <a:ext uri="{FF2B5EF4-FFF2-40B4-BE49-F238E27FC236}">
                <a16:creationId xmlns:a16="http://schemas.microsoft.com/office/drawing/2014/main" id="{B8386911-A1A9-D9E0-9B3D-AFE3BDD7B5CC}"/>
              </a:ext>
            </a:extLst>
          </p:cNvPr>
          <p:cNvPicPr>
            <a:picLocks noChangeAspect="1"/>
          </p:cNvPicPr>
          <p:nvPr/>
        </p:nvPicPr>
        <p:blipFill>
          <a:blip r:embed="rId6"/>
          <a:stretch>
            <a:fillRect/>
          </a:stretch>
        </p:blipFill>
        <p:spPr>
          <a:xfrm>
            <a:off x="1104501" y="2062208"/>
            <a:ext cx="4149873" cy="4434255"/>
          </a:xfrm>
          <a:prstGeom prst="rect">
            <a:avLst/>
          </a:prstGeom>
        </p:spPr>
      </p:pic>
      <p:pic>
        <p:nvPicPr>
          <p:cNvPr id="16" name="Picture 15" descr="A screenshot of a web page&#10;&#10;AI-generated content may be incorrect.">
            <a:extLst>
              <a:ext uri="{FF2B5EF4-FFF2-40B4-BE49-F238E27FC236}">
                <a16:creationId xmlns:a16="http://schemas.microsoft.com/office/drawing/2014/main" id="{27D5E530-31D5-B2F6-BC43-03B25C7FAF33}"/>
              </a:ext>
            </a:extLst>
          </p:cNvPr>
          <p:cNvPicPr>
            <a:picLocks noChangeAspect="1"/>
          </p:cNvPicPr>
          <p:nvPr/>
        </p:nvPicPr>
        <p:blipFill>
          <a:blip r:embed="rId7"/>
          <a:stretch>
            <a:fillRect/>
          </a:stretch>
        </p:blipFill>
        <p:spPr>
          <a:xfrm>
            <a:off x="5173038" y="1954102"/>
            <a:ext cx="5060665" cy="4667310"/>
          </a:xfrm>
          <a:prstGeom prst="rect">
            <a:avLst/>
          </a:prstGeom>
        </p:spPr>
      </p:pic>
    </p:spTree>
    <p:extLst>
      <p:ext uri="{BB962C8B-B14F-4D97-AF65-F5344CB8AC3E}">
        <p14:creationId xmlns:p14="http://schemas.microsoft.com/office/powerpoint/2010/main" val="154905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A70F3-FD3C-EB53-5F69-17F9ECB4FE52}"/>
              </a:ext>
            </a:extLst>
          </p:cNvPr>
          <p:cNvSpPr>
            <a:spLocks noGrp="1"/>
          </p:cNvSpPr>
          <p:nvPr>
            <p:ph type="title"/>
          </p:nvPr>
        </p:nvSpPr>
        <p:spPr/>
        <p:txBody>
          <a:bodyPr/>
          <a:lstStyle/>
          <a:p>
            <a:r>
              <a:rPr lang="en-US"/>
              <a:t>Monitoring and Evaluation Framework</a:t>
            </a:r>
          </a:p>
        </p:txBody>
      </p:sp>
      <p:sp>
        <p:nvSpPr>
          <p:cNvPr id="3" name="Content Placeholder 2">
            <a:extLst>
              <a:ext uri="{FF2B5EF4-FFF2-40B4-BE49-F238E27FC236}">
                <a16:creationId xmlns:a16="http://schemas.microsoft.com/office/drawing/2014/main" id="{32DBBE32-10F2-D0E7-DE2E-6E08A7F17CEA}"/>
              </a:ext>
            </a:extLst>
          </p:cNvPr>
          <p:cNvSpPr>
            <a:spLocks noGrp="1"/>
          </p:cNvSpPr>
          <p:nvPr>
            <p:ph idx="1"/>
          </p:nvPr>
        </p:nvSpPr>
        <p:spPr>
          <a:xfrm>
            <a:off x="5346700" y="1774826"/>
            <a:ext cx="6107362" cy="4351338"/>
          </a:xfrm>
        </p:spPr>
        <p:txBody>
          <a:bodyPr>
            <a:normAutofit fontScale="92500" lnSpcReduction="10000"/>
          </a:bodyPr>
          <a:lstStyle/>
          <a:p>
            <a:pPr marL="0" indent="0">
              <a:buNone/>
            </a:pPr>
            <a:r>
              <a:rPr lang="en-US" sz="1900" b="1">
                <a:latin typeface="Calibri" panose="020F0502020204030204" pitchFamily="34" charset="0"/>
                <a:ea typeface="Calibri" panose="020F0502020204030204" pitchFamily="34" charset="0"/>
                <a:cs typeface="Calibri" panose="020F0502020204030204" pitchFamily="34" charset="0"/>
              </a:rPr>
              <a:t>UKHSA developed a monitoring and evaluation framework for impact-based alerting</a:t>
            </a:r>
            <a:r>
              <a:rPr lang="en-US" sz="1900">
                <a:latin typeface="Calibri" panose="020F0502020204030204" pitchFamily="34" charset="0"/>
                <a:ea typeface="Calibri" panose="020F0502020204030204" pitchFamily="34" charset="0"/>
                <a:cs typeface="Calibri" panose="020F0502020204030204" pitchFamily="34" charset="0"/>
              </a:rPr>
              <a:t>:</a:t>
            </a:r>
          </a:p>
          <a:p>
            <a:pPr lvl="1"/>
            <a:r>
              <a:rPr lang="en-US" sz="1900">
                <a:latin typeface="Calibri" panose="020F0502020204030204" pitchFamily="34" charset="0"/>
                <a:ea typeface="Calibri" panose="020F0502020204030204" pitchFamily="34" charset="0"/>
                <a:cs typeface="Calibri" panose="020F0502020204030204" pitchFamily="34" charset="0"/>
              </a:rPr>
              <a:t>Identify what data we should be collecting </a:t>
            </a:r>
          </a:p>
          <a:p>
            <a:pPr lvl="1"/>
            <a:r>
              <a:rPr lang="en-US" sz="1900">
                <a:latin typeface="Calibri" panose="020F0502020204030204" pitchFamily="34" charset="0"/>
                <a:ea typeface="Calibri" panose="020F0502020204030204" pitchFamily="34" charset="0"/>
                <a:cs typeface="Calibri" panose="020F0502020204030204" pitchFamily="34" charset="0"/>
              </a:rPr>
              <a:t>Identify relevant evaluation questions to ask to allow us to demonstrate impact of the WHA</a:t>
            </a:r>
          </a:p>
          <a:p>
            <a:pPr lvl="1"/>
            <a:endParaRPr lang="en-US" sz="19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900" b="1">
                <a:latin typeface="Calibri" panose="020F0502020204030204" pitchFamily="34" charset="0"/>
                <a:ea typeface="Calibri" panose="020F0502020204030204" pitchFamily="34" charset="0"/>
                <a:cs typeface="Calibri" panose="020F0502020204030204" pitchFamily="34" charset="0"/>
              </a:rPr>
              <a:t>Spans both quantitative and qualitative</a:t>
            </a:r>
          </a:p>
          <a:p>
            <a:pPr lvl="1"/>
            <a:r>
              <a:rPr lang="en-US" sz="1900">
                <a:latin typeface="Calibri" panose="020F0502020204030204" pitchFamily="34" charset="0"/>
                <a:ea typeface="Calibri" panose="020F0502020204030204" pitchFamily="34" charset="0"/>
                <a:cs typeface="Calibri" panose="020F0502020204030204" pitchFamily="34" charset="0"/>
              </a:rPr>
              <a:t>User insight – public and professionals</a:t>
            </a:r>
          </a:p>
          <a:p>
            <a:pPr lvl="1"/>
            <a:r>
              <a:rPr lang="en-US" sz="1900">
                <a:latin typeface="Calibri" panose="020F0502020204030204" pitchFamily="34" charset="0"/>
                <a:ea typeface="Calibri" panose="020F0502020204030204" pitchFamily="34" charset="0"/>
                <a:cs typeface="Calibri" panose="020F0502020204030204" pitchFamily="34" charset="0"/>
              </a:rPr>
              <a:t>Registration/platform usage</a:t>
            </a:r>
          </a:p>
          <a:p>
            <a:pPr lvl="1"/>
            <a:r>
              <a:rPr lang="en-US" sz="1900">
                <a:latin typeface="Calibri" panose="020F0502020204030204" pitchFamily="34" charset="0"/>
                <a:ea typeface="Calibri" panose="020F0502020204030204" pitchFamily="34" charset="0"/>
                <a:cs typeface="Calibri" panose="020F0502020204030204" pitchFamily="34" charset="0"/>
              </a:rPr>
              <a:t>Impact data</a:t>
            </a:r>
          </a:p>
          <a:p>
            <a:pPr lvl="2"/>
            <a:r>
              <a:rPr lang="en-US" sz="1900">
                <a:latin typeface="Calibri" panose="020F0502020204030204" pitchFamily="34" charset="0"/>
                <a:ea typeface="Calibri" panose="020F0502020204030204" pitchFamily="34" charset="0"/>
                <a:cs typeface="Calibri" panose="020F0502020204030204" pitchFamily="34" charset="0"/>
              </a:rPr>
              <a:t>Qualitative studies</a:t>
            </a:r>
          </a:p>
          <a:p>
            <a:pPr lvl="2"/>
            <a:r>
              <a:rPr lang="en-US" sz="1900">
                <a:latin typeface="Calibri" panose="020F0502020204030204" pitchFamily="34" charset="0"/>
                <a:ea typeface="Calibri" panose="020F0502020204030204" pitchFamily="34" charset="0"/>
                <a:cs typeface="Calibri" panose="020F0502020204030204" pitchFamily="34" charset="0"/>
              </a:rPr>
              <a:t>Epidemiology</a:t>
            </a:r>
          </a:p>
          <a:p>
            <a:endParaRPr lang="en-US" sz="19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900" b="1">
                <a:latin typeface="Calibri" panose="020F0502020204030204" pitchFamily="34" charset="0"/>
                <a:ea typeface="Calibri" panose="020F0502020204030204" pitchFamily="34" charset="0"/>
                <a:cs typeface="Calibri" panose="020F0502020204030204" pitchFamily="34" charset="0"/>
              </a:rPr>
              <a:t>List of </a:t>
            </a:r>
            <a:r>
              <a:rPr lang="en-US" sz="1900" b="1" err="1">
                <a:latin typeface="Calibri" panose="020F0502020204030204" pitchFamily="34" charset="0"/>
                <a:ea typeface="Calibri" panose="020F0502020204030204" pitchFamily="34" charset="0"/>
                <a:cs typeface="Calibri" panose="020F0502020204030204" pitchFamily="34" charset="0"/>
              </a:rPr>
              <a:t>prioritised</a:t>
            </a:r>
            <a:r>
              <a:rPr lang="en-US" sz="1900" b="1">
                <a:latin typeface="Calibri" panose="020F0502020204030204" pitchFamily="34" charset="0"/>
                <a:ea typeface="Calibri" panose="020F0502020204030204" pitchFamily="34" charset="0"/>
                <a:cs typeface="Calibri" panose="020F0502020204030204" pitchFamily="34" charset="0"/>
              </a:rPr>
              <a:t> recommendations</a:t>
            </a:r>
          </a:p>
          <a:p>
            <a:pPr lvl="1"/>
            <a:endParaRPr lang="en-US"/>
          </a:p>
        </p:txBody>
      </p:sp>
      <p:sp>
        <p:nvSpPr>
          <p:cNvPr id="4" name="Slide Number Placeholder 3">
            <a:extLst>
              <a:ext uri="{FF2B5EF4-FFF2-40B4-BE49-F238E27FC236}">
                <a16:creationId xmlns:a16="http://schemas.microsoft.com/office/drawing/2014/main" id="{7C5AC09F-F77A-F641-AA56-3C76D237DD84}"/>
              </a:ext>
            </a:extLst>
          </p:cNvPr>
          <p:cNvSpPr>
            <a:spLocks noGrp="1"/>
          </p:cNvSpPr>
          <p:nvPr>
            <p:ph type="sldNum" sz="quarter" idx="11"/>
          </p:nvPr>
        </p:nvSpPr>
        <p:spPr/>
        <p:txBody>
          <a:bodyPr/>
          <a:lstStyle/>
          <a:p>
            <a:fld id="{344369E4-5DE7-46E5-874E-4FD437973785}" type="slidenum">
              <a:rPr lang="en-GB" smtClean="0"/>
              <a:pPr/>
              <a:t>19</a:t>
            </a:fld>
            <a:endParaRPr lang="en-GB" sz="1400"/>
          </a:p>
        </p:txBody>
      </p:sp>
      <p:pic>
        <p:nvPicPr>
          <p:cNvPr id="2050" name="Picture 2">
            <a:extLst>
              <a:ext uri="{FF2B5EF4-FFF2-40B4-BE49-F238E27FC236}">
                <a16:creationId xmlns:a16="http://schemas.microsoft.com/office/drawing/2014/main" id="{1A18EE5C-C365-A0FE-CD24-86CE378F02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795" y="1774826"/>
            <a:ext cx="453465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160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BD48F-C566-5D18-084A-F4EBC3DFA1A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a:solidFill>
                  <a:srgbClr val="FFFFFF"/>
                </a:solidFill>
                <a:latin typeface="+mj-lt"/>
                <a:cs typeface="+mj-cs"/>
              </a:rPr>
              <a:t>Key products</a:t>
            </a:r>
          </a:p>
          <a:p>
            <a:pPr algn="ctr"/>
            <a:endParaRPr lang="en-US" sz="3600">
              <a:solidFill>
                <a:srgbClr val="FFFFFF"/>
              </a:solidFill>
              <a:latin typeface="+mj-lt"/>
              <a:cs typeface="+mj-cs"/>
            </a:endParaRPr>
          </a:p>
        </p:txBody>
      </p:sp>
      <p:sp>
        <p:nvSpPr>
          <p:cNvPr id="9" name="object 2">
            <a:extLst>
              <a:ext uri="{FF2B5EF4-FFF2-40B4-BE49-F238E27FC236}">
                <a16:creationId xmlns:a16="http://schemas.microsoft.com/office/drawing/2014/main" id="{0237C7D1-81E0-7FD6-0EF6-317B07E8CD6C}"/>
              </a:ext>
            </a:extLst>
          </p:cNvPr>
          <p:cNvSpPr txBox="1">
            <a:spLocks/>
          </p:cNvSpPr>
          <p:nvPr/>
        </p:nvSpPr>
        <p:spPr>
          <a:xfrm>
            <a:off x="428798" y="344883"/>
            <a:ext cx="10345420" cy="5232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77"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marL="12700">
              <a:defRPr/>
            </a:pPr>
            <a:r>
              <a:rPr lang="en-GB">
                <a:solidFill>
                  <a:srgbClr val="FFFFFF"/>
                </a:solidFill>
                <a:latin typeface="Arial"/>
                <a:ea typeface="+mn-ea"/>
                <a:cs typeface="Arial"/>
              </a:rPr>
              <a:t>Aim and Learning outcomes</a:t>
            </a:r>
          </a:p>
        </p:txBody>
      </p:sp>
      <p:sp>
        <p:nvSpPr>
          <p:cNvPr id="14" name="Slide Number Placeholder 4">
            <a:extLst>
              <a:ext uri="{FF2B5EF4-FFF2-40B4-BE49-F238E27FC236}">
                <a16:creationId xmlns:a16="http://schemas.microsoft.com/office/drawing/2014/main" id="{CF84E274-FE74-E8F9-5DD6-7156E4FF138F}"/>
              </a:ext>
            </a:extLst>
          </p:cNvPr>
          <p:cNvSpPr>
            <a:spLocks noGrp="1"/>
          </p:cNvSpPr>
          <p:nvPr>
            <p:ph type="sldNum" sz="quarter" idx="11"/>
          </p:nvPr>
        </p:nvSpPr>
        <p:spPr>
          <a:xfrm>
            <a:off x="130631" y="6438854"/>
            <a:ext cx="596332" cy="365125"/>
          </a:xfrm>
        </p:spPr>
        <p:txBody>
          <a:bodyPr/>
          <a:lstStyle/>
          <a:p>
            <a:fld id="{344369E4-5DE7-46E5-874E-4FD437973785}" type="slidenum">
              <a:rPr lang="en-GB" smtClean="0"/>
              <a:pPr/>
              <a:t>2</a:t>
            </a:fld>
            <a:endParaRPr lang="en-GB"/>
          </a:p>
        </p:txBody>
      </p:sp>
      <p:sp>
        <p:nvSpPr>
          <p:cNvPr id="4" name="TextBox 3">
            <a:extLst>
              <a:ext uri="{FF2B5EF4-FFF2-40B4-BE49-F238E27FC236}">
                <a16:creationId xmlns:a16="http://schemas.microsoft.com/office/drawing/2014/main" id="{6D885D66-36CB-1899-7BDB-45867B552193}"/>
              </a:ext>
            </a:extLst>
          </p:cNvPr>
          <p:cNvSpPr txBox="1"/>
          <p:nvPr/>
        </p:nvSpPr>
        <p:spPr>
          <a:xfrm>
            <a:off x="428797" y="2887763"/>
            <a:ext cx="10948883" cy="2805320"/>
          </a:xfrm>
          <a:prstGeom prst="rect">
            <a:avLst/>
          </a:prstGeom>
          <a:noFill/>
        </p:spPr>
        <p:txBody>
          <a:bodyPr wrap="square">
            <a:spAutoFit/>
          </a:bodyPr>
          <a:lstStyle>
            <a:defPPr>
              <a:defRPr lang="en-US"/>
            </a:defPPr>
            <a:lvl1pPr marL="342891" indent="-342891">
              <a:lnSpc>
                <a:spcPct val="150000"/>
              </a:lnSpc>
              <a:buFont typeface="Symbol" panose="05050102010706020507" pitchFamily="18" charset="2"/>
              <a:buChar char=""/>
              <a:defRPr sz="2400">
                <a:latin typeface="Arial" panose="020B0604020202020204" pitchFamily="34" charset="0"/>
                <a:ea typeface="Calibri" panose="020F0502020204030204" pitchFamily="34" charset="0"/>
                <a:cs typeface="Arial" panose="020B0604020202020204" pitchFamily="34" charset="0"/>
              </a:defRPr>
            </a:lvl1pPr>
          </a:lstStyle>
          <a:p>
            <a:pPr marL="0" indent="0">
              <a:buNone/>
            </a:pPr>
            <a:r>
              <a:rPr lang="en-GB" sz="2000" b="1"/>
              <a:t>Learning outcomes </a:t>
            </a:r>
            <a:r>
              <a:rPr lang="en-GB" sz="2000"/>
              <a:t>- By the end of the session, you will be able to identify the key updates of the AWHP Plan, including:</a:t>
            </a:r>
            <a:endParaRPr lang="en-GB" sz="2000">
              <a:highlight>
                <a:srgbClr val="FFFF00"/>
              </a:highlight>
              <a:latin typeface="Arial" panose="020B0604020202020204" pitchFamily="34" charset="0"/>
              <a:cs typeface="Arial" panose="020B0604020202020204" pitchFamily="34" charset="0"/>
            </a:endParaRPr>
          </a:p>
          <a:p>
            <a:pPr marL="800100" lvl="1" indent="-342900">
              <a:lnSpc>
                <a:spcPct val="150000"/>
              </a:lnSpc>
              <a:buFont typeface="Arial" panose="020B0604020202020204" pitchFamily="34" charset="0"/>
              <a:buChar char="•"/>
            </a:pPr>
            <a:r>
              <a:rPr lang="en-GB" sz="2000">
                <a:latin typeface="Arial" panose="020B0604020202020204" pitchFamily="34" charset="0"/>
                <a:cs typeface="Arial" panose="020B0604020202020204" pitchFamily="34" charset="0"/>
              </a:rPr>
              <a:t>Overview of the AWHP 2026 to 2027 objectives</a:t>
            </a:r>
          </a:p>
          <a:p>
            <a:pPr marL="800100" lvl="1" indent="-342900">
              <a:lnSpc>
                <a:spcPct val="150000"/>
              </a:lnSpc>
              <a:buFont typeface="Arial" panose="020B0604020202020204" pitchFamily="34" charset="0"/>
              <a:buChar char="•"/>
            </a:pPr>
            <a:r>
              <a:rPr lang="en-US" sz="2000">
                <a:latin typeface="Arial" panose="020B0604020202020204" pitchFamily="34" charset="0"/>
                <a:cs typeface="Arial" panose="020B0604020202020204" pitchFamily="34" charset="0"/>
              </a:rPr>
              <a:t>How the AWHP links evaluation with planning</a:t>
            </a:r>
          </a:p>
          <a:p>
            <a:pPr marL="800100" lvl="1" indent="-342900">
              <a:lnSpc>
                <a:spcPct val="150000"/>
              </a:lnSpc>
              <a:buFont typeface="Arial" panose="020B0604020202020204" pitchFamily="34" charset="0"/>
              <a:buChar char="•"/>
            </a:pPr>
            <a:r>
              <a:rPr lang="en-US" sz="2000">
                <a:latin typeface="Arial" panose="020B0604020202020204" pitchFamily="34" charset="0"/>
                <a:cs typeface="Arial" panose="020B0604020202020204" pitchFamily="34" charset="0"/>
              </a:rPr>
              <a:t>Overview of the guidance update process</a:t>
            </a:r>
          </a:p>
          <a:p>
            <a:pPr>
              <a:buFontTx/>
              <a:buChar char="-"/>
            </a:pPr>
            <a:endParaRPr lang="en-GB" sz="2000"/>
          </a:p>
        </p:txBody>
      </p:sp>
      <p:sp>
        <p:nvSpPr>
          <p:cNvPr id="6" name="TextBox 5">
            <a:extLst>
              <a:ext uri="{FF2B5EF4-FFF2-40B4-BE49-F238E27FC236}">
                <a16:creationId xmlns:a16="http://schemas.microsoft.com/office/drawing/2014/main" id="{3941A67E-12A3-ED0A-44D2-8F2F38E164B7}"/>
              </a:ext>
            </a:extLst>
          </p:cNvPr>
          <p:cNvSpPr txBox="1"/>
          <p:nvPr/>
        </p:nvSpPr>
        <p:spPr>
          <a:xfrm>
            <a:off x="406053" y="1629435"/>
            <a:ext cx="10948884" cy="496996"/>
          </a:xfrm>
          <a:prstGeom prst="rect">
            <a:avLst/>
          </a:prstGeom>
          <a:noFill/>
        </p:spPr>
        <p:txBody>
          <a:bodyPr wrap="square">
            <a:spAutoFit/>
          </a:bodyPr>
          <a:lstStyle/>
          <a:p>
            <a:pPr>
              <a:lnSpc>
                <a:spcPct val="150000"/>
              </a:lnSpc>
            </a:pPr>
            <a:r>
              <a:rPr lang="en-GB" sz="2000" b="1">
                <a:latin typeface="Arial" panose="020B0604020202020204" pitchFamily="34" charset="0"/>
                <a:cs typeface="Arial" panose="020B0604020202020204" pitchFamily="34" charset="0"/>
              </a:rPr>
              <a:t>Aim - </a:t>
            </a:r>
            <a:r>
              <a:rPr lang="en-GB" sz="2000">
                <a:latin typeface="Arial" panose="020B0604020202020204" pitchFamily="34" charset="0"/>
                <a:cs typeface="Arial" panose="020B0604020202020204" pitchFamily="34" charset="0"/>
              </a:rPr>
              <a:t>To describe the major updates to the AWHP Programme of Work for 2026 to 2027</a:t>
            </a:r>
          </a:p>
        </p:txBody>
      </p:sp>
    </p:spTree>
    <p:extLst>
      <p:ext uri="{BB962C8B-B14F-4D97-AF65-F5344CB8AC3E}">
        <p14:creationId xmlns:p14="http://schemas.microsoft.com/office/powerpoint/2010/main" val="2563816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DFBD4-847A-23D4-31F3-A73F4DF8F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99C165-CB36-3380-9FF7-CA9893E24FBF}"/>
              </a:ext>
            </a:extLst>
          </p:cNvPr>
          <p:cNvSpPr>
            <a:spLocks noGrp="1"/>
          </p:cNvSpPr>
          <p:nvPr>
            <p:ph type="title"/>
          </p:nvPr>
        </p:nvSpPr>
        <p:spPr/>
        <p:txBody>
          <a:bodyPr>
            <a:normAutofit/>
          </a:bodyPr>
          <a:lstStyle/>
          <a:p>
            <a:r>
              <a:rPr lang="en-GB"/>
              <a:t>Evaluating Guidance Associated with the AWHP</a:t>
            </a:r>
          </a:p>
        </p:txBody>
      </p:sp>
      <p:pic>
        <p:nvPicPr>
          <p:cNvPr id="4" name="Picture 3" descr="A screenshot of a news page&#10;&#10;AI-generated content may be incorrect.">
            <a:extLst>
              <a:ext uri="{FF2B5EF4-FFF2-40B4-BE49-F238E27FC236}">
                <a16:creationId xmlns:a16="http://schemas.microsoft.com/office/drawing/2014/main" id="{9F536A13-ADBF-F858-018D-38DC371B4E3B}"/>
              </a:ext>
            </a:extLst>
          </p:cNvPr>
          <p:cNvPicPr>
            <a:picLocks noChangeAspect="1"/>
          </p:cNvPicPr>
          <p:nvPr/>
        </p:nvPicPr>
        <p:blipFill>
          <a:blip r:embed="rId3"/>
          <a:stretch>
            <a:fillRect/>
          </a:stretch>
        </p:blipFill>
        <p:spPr>
          <a:xfrm>
            <a:off x="724729" y="1659556"/>
            <a:ext cx="3402428" cy="3736595"/>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6438ACB3-BB6F-86C8-21A2-C02070B45444}"/>
              </a:ext>
            </a:extLst>
          </p:cNvPr>
          <p:cNvPicPr>
            <a:picLocks noChangeAspect="1"/>
          </p:cNvPicPr>
          <p:nvPr/>
        </p:nvPicPr>
        <p:blipFill>
          <a:blip r:embed="rId4"/>
          <a:stretch>
            <a:fillRect/>
          </a:stretch>
        </p:blipFill>
        <p:spPr>
          <a:xfrm>
            <a:off x="6425090" y="1523451"/>
            <a:ext cx="3954585" cy="3872700"/>
          </a:xfrm>
          <a:prstGeom prst="rect">
            <a:avLst/>
          </a:prstGeom>
        </p:spPr>
      </p:pic>
      <p:pic>
        <p:nvPicPr>
          <p:cNvPr id="14" name="Picture 13">
            <a:extLst>
              <a:ext uri="{FF2B5EF4-FFF2-40B4-BE49-F238E27FC236}">
                <a16:creationId xmlns:a16="http://schemas.microsoft.com/office/drawing/2014/main" id="{E308307F-9DA7-2162-5BF7-2F51C24D4AE6}"/>
              </a:ext>
            </a:extLst>
          </p:cNvPr>
          <p:cNvPicPr>
            <a:picLocks noChangeAspect="1"/>
          </p:cNvPicPr>
          <p:nvPr/>
        </p:nvPicPr>
        <p:blipFill>
          <a:blip r:embed="rId5"/>
          <a:stretch>
            <a:fillRect/>
          </a:stretch>
        </p:blipFill>
        <p:spPr>
          <a:xfrm>
            <a:off x="3103549" y="2266417"/>
            <a:ext cx="4971534" cy="2973893"/>
          </a:xfrm>
          <a:prstGeom prst="ellipse">
            <a:avLst/>
          </a:prstGeom>
          <a:ln>
            <a:solidFill>
              <a:srgbClr val="4472C4"/>
            </a:solidFill>
          </a:ln>
          <a:effectLst>
            <a:softEdge rad="112500"/>
          </a:effectLst>
        </p:spPr>
      </p:pic>
      <p:grpSp>
        <p:nvGrpSpPr>
          <p:cNvPr id="5" name="Group 4">
            <a:extLst>
              <a:ext uri="{FF2B5EF4-FFF2-40B4-BE49-F238E27FC236}">
                <a16:creationId xmlns:a16="http://schemas.microsoft.com/office/drawing/2014/main" id="{1F99DF82-7D36-80E1-057F-A511C1150900}"/>
              </a:ext>
            </a:extLst>
          </p:cNvPr>
          <p:cNvGrpSpPr/>
          <p:nvPr/>
        </p:nvGrpSpPr>
        <p:grpSpPr>
          <a:xfrm>
            <a:off x="2567464" y="1554421"/>
            <a:ext cx="7389341" cy="4146082"/>
            <a:chOff x="2906131" y="1713170"/>
            <a:chExt cx="7389341" cy="4146082"/>
          </a:xfrm>
        </p:grpSpPr>
        <p:pic>
          <p:nvPicPr>
            <p:cNvPr id="13" name="Picture 12" descr="A close-up of a report&#10;&#10;AI-generated content may be incorrect.">
              <a:extLst>
                <a:ext uri="{FF2B5EF4-FFF2-40B4-BE49-F238E27FC236}">
                  <a16:creationId xmlns:a16="http://schemas.microsoft.com/office/drawing/2014/main" id="{705A4EDC-10E6-FE67-8392-1CEFC842785C}"/>
                </a:ext>
              </a:extLst>
            </p:cNvPr>
            <p:cNvPicPr>
              <a:picLocks noChangeAspect="1"/>
            </p:cNvPicPr>
            <p:nvPr/>
          </p:nvPicPr>
          <p:blipFill>
            <a:blip r:embed="rId6"/>
            <a:stretch>
              <a:fillRect/>
            </a:stretch>
          </p:blipFill>
          <p:spPr>
            <a:xfrm>
              <a:off x="2906131" y="1713170"/>
              <a:ext cx="7389341" cy="4146082"/>
            </a:xfrm>
            <a:prstGeom prst="rect">
              <a:avLst/>
            </a:prstGeom>
          </p:spPr>
        </p:pic>
        <p:sp>
          <p:nvSpPr>
            <p:cNvPr id="3" name="Rectangle 2">
              <a:extLst>
                <a:ext uri="{FF2B5EF4-FFF2-40B4-BE49-F238E27FC236}">
                  <a16:creationId xmlns:a16="http://schemas.microsoft.com/office/drawing/2014/main" id="{FADB6281-9843-041A-FAF4-D1656167F686}"/>
                </a:ext>
              </a:extLst>
            </p:cNvPr>
            <p:cNvSpPr/>
            <p:nvPr/>
          </p:nvSpPr>
          <p:spPr>
            <a:xfrm>
              <a:off x="5143500" y="4095749"/>
              <a:ext cx="2921000" cy="5185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078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C66-C734-E3D3-0D09-92B93E5689CE}"/>
              </a:ext>
            </a:extLst>
          </p:cNvPr>
          <p:cNvSpPr>
            <a:spLocks noGrp="1"/>
          </p:cNvSpPr>
          <p:nvPr>
            <p:ph type="title"/>
          </p:nvPr>
        </p:nvSpPr>
        <p:spPr>
          <a:xfrm>
            <a:off x="432699" y="426903"/>
            <a:ext cx="11176203" cy="1046440"/>
          </a:xfrm>
        </p:spPr>
        <p:txBody>
          <a:bodyPr>
            <a:normAutofit fontScale="90000"/>
          </a:bodyPr>
          <a:lstStyle/>
          <a:p>
            <a:r>
              <a:rPr lang="en-US"/>
              <a:t>New Guidance Development Framework</a:t>
            </a:r>
            <a:br>
              <a:rPr lang="en-US"/>
            </a:br>
            <a:endParaRPr lang="en-US"/>
          </a:p>
        </p:txBody>
      </p:sp>
      <p:pic>
        <p:nvPicPr>
          <p:cNvPr id="6" name="Picture 5" descr="A magnifying glass over a book&#10;&#10;Description automatically generated">
            <a:extLst>
              <a:ext uri="{FF2B5EF4-FFF2-40B4-BE49-F238E27FC236}">
                <a16:creationId xmlns:a16="http://schemas.microsoft.com/office/drawing/2014/main" id="{38AB1B34-2488-9C56-5D3A-98DCEA2A34CF}"/>
              </a:ext>
            </a:extLst>
          </p:cNvPr>
          <p:cNvPicPr>
            <a:picLocks noChangeAspect="1"/>
          </p:cNvPicPr>
          <p:nvPr/>
        </p:nvPicPr>
        <p:blipFill>
          <a:blip r:embed="rId2"/>
          <a:srcRect l="7589" r="12411"/>
          <a:stretch/>
        </p:blipFill>
        <p:spPr>
          <a:xfrm>
            <a:off x="8599697" y="1473344"/>
            <a:ext cx="3592302" cy="4532040"/>
          </a:xfrm>
          <a:prstGeom prst="rect">
            <a:avLst/>
          </a:prstGeom>
        </p:spPr>
      </p:pic>
      <p:sp>
        <p:nvSpPr>
          <p:cNvPr id="9" name="TextBox 8">
            <a:extLst>
              <a:ext uri="{FF2B5EF4-FFF2-40B4-BE49-F238E27FC236}">
                <a16:creationId xmlns:a16="http://schemas.microsoft.com/office/drawing/2014/main" id="{7CFC4D83-2690-3642-A475-386105936186}"/>
              </a:ext>
            </a:extLst>
          </p:cNvPr>
          <p:cNvSpPr txBox="1"/>
          <p:nvPr/>
        </p:nvSpPr>
        <p:spPr>
          <a:xfrm>
            <a:off x="436527" y="1716760"/>
            <a:ext cx="7858198" cy="3477875"/>
          </a:xfrm>
          <a:prstGeom prst="rect">
            <a:avLst/>
          </a:prstGeom>
          <a:noFill/>
        </p:spPr>
        <p:txBody>
          <a:bodyPr wrap="square" lIns="91440" tIns="45720" rIns="91440" bIns="45720" rtlCol="0" anchor="t">
            <a:spAutoFit/>
          </a:bodyPr>
          <a:lstStyle/>
          <a:p>
            <a:r>
              <a:rPr lang="en-GB" sz="2000" b="1"/>
              <a:t>Aim</a:t>
            </a:r>
            <a:r>
              <a:rPr lang="en-GB" sz="2000"/>
              <a:t>: To establish a systematic, transparent, and evidence-based approach for updating UKHSA’s Adverse Weather and Health Plan (AWHP) guidance.</a:t>
            </a:r>
            <a:endParaRPr lang="en-GB" sz="2000">
              <a:ea typeface="Calibri"/>
              <a:cs typeface="Calibri"/>
            </a:endParaRPr>
          </a:p>
          <a:p>
            <a:endParaRPr lang="en-GB" sz="2000">
              <a:ea typeface="Calibri"/>
              <a:cs typeface="Calibri"/>
            </a:endParaRPr>
          </a:p>
          <a:p>
            <a:r>
              <a:rPr lang="en-GB" sz="2000" b="1"/>
              <a:t>Objective</a:t>
            </a:r>
            <a:r>
              <a:rPr lang="en-GB" sz="2000"/>
              <a:t>: Ensures materials (Heat, Cold, Flooding, etc.) remain accurate, current, and aligned with national policy and scientific developments.</a:t>
            </a:r>
            <a:endParaRPr lang="en-GB" sz="2000">
              <a:ea typeface="Calibri"/>
              <a:cs typeface="Calibri"/>
            </a:endParaRPr>
          </a:p>
          <a:p>
            <a:endParaRPr lang="en-GB" sz="2000">
              <a:ea typeface="Calibri"/>
              <a:cs typeface="Calibri"/>
            </a:endParaRPr>
          </a:p>
          <a:p>
            <a:r>
              <a:rPr lang="en-GB" sz="2000" b="1"/>
              <a:t>Guiding Principles</a:t>
            </a:r>
            <a:r>
              <a:rPr lang="en-GB" sz="2000"/>
              <a:t>: Updates must be evidence-based, stakeholder-informed, timely, and equitable (utilising the EHEA tool and CORE20PLUS approach).</a:t>
            </a:r>
            <a:endParaRPr lang="en-GB" sz="2000">
              <a:ea typeface="Calibri"/>
              <a:cs typeface="Calibri"/>
            </a:endParaRPr>
          </a:p>
          <a:p>
            <a:endParaRPr lang="en-GB" sz="2000">
              <a:ea typeface="Calibri"/>
              <a:cs typeface="Calibri"/>
            </a:endParaRPr>
          </a:p>
          <a:p>
            <a:r>
              <a:rPr lang="en-GB" sz="2000" b="1"/>
              <a:t>Approach</a:t>
            </a:r>
            <a:r>
              <a:rPr lang="en-GB" sz="2000"/>
              <a:t>: Based on global best practices (NICE, WHO etc)</a:t>
            </a:r>
            <a:endParaRPr lang="en-GB" sz="2000" b="1"/>
          </a:p>
        </p:txBody>
      </p:sp>
    </p:spTree>
    <p:extLst>
      <p:ext uri="{BB962C8B-B14F-4D97-AF65-F5344CB8AC3E}">
        <p14:creationId xmlns:p14="http://schemas.microsoft.com/office/powerpoint/2010/main" val="2035698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A74DA-194C-B621-5078-983B82143F65}"/>
              </a:ext>
            </a:extLst>
          </p:cNvPr>
          <p:cNvSpPr>
            <a:spLocks noGrp="1"/>
          </p:cNvSpPr>
          <p:nvPr>
            <p:ph type="title"/>
          </p:nvPr>
        </p:nvSpPr>
        <p:spPr>
          <a:xfrm>
            <a:off x="130629" y="179416"/>
            <a:ext cx="6750216" cy="972607"/>
          </a:xfrm>
        </p:spPr>
        <p:txBody>
          <a:bodyPr>
            <a:normAutofit/>
          </a:bodyPr>
          <a:lstStyle/>
          <a:p>
            <a:r>
              <a:rPr lang="en-GB" sz="3600"/>
              <a:t>Guidance Development Process</a:t>
            </a:r>
          </a:p>
        </p:txBody>
      </p:sp>
      <p:pic>
        <p:nvPicPr>
          <p:cNvPr id="7" name="Picture 6">
            <a:extLst>
              <a:ext uri="{FF2B5EF4-FFF2-40B4-BE49-F238E27FC236}">
                <a16:creationId xmlns:a16="http://schemas.microsoft.com/office/drawing/2014/main" id="{651B2D9D-D98B-5474-9D86-9BF2BE58D85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50092" y="1490869"/>
            <a:ext cx="2630666" cy="4849723"/>
          </a:xfrm>
          <a:prstGeom prst="rect">
            <a:avLst/>
          </a:prstGeom>
          <a:noFill/>
        </p:spPr>
      </p:pic>
      <p:sp>
        <p:nvSpPr>
          <p:cNvPr id="10" name="Rectangle 1">
            <a:extLst>
              <a:ext uri="{FF2B5EF4-FFF2-40B4-BE49-F238E27FC236}">
                <a16:creationId xmlns:a16="http://schemas.microsoft.com/office/drawing/2014/main" id="{61C4BB3C-186D-D951-1517-381506DA60F7}"/>
              </a:ext>
            </a:extLst>
          </p:cNvPr>
          <p:cNvSpPr>
            <a:spLocks noChangeArrowheads="1"/>
          </p:cNvSpPr>
          <p:nvPr/>
        </p:nvSpPr>
        <p:spPr bwMode="auto">
          <a:xfrm>
            <a:off x="0" y="1400250"/>
            <a:ext cx="7779657"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b="1" i="0" u="none" strike="noStrike" cap="none" normalizeH="0" baseline="0">
                <a:ln>
                  <a:noFill/>
                </a:ln>
                <a:solidFill>
                  <a:schemeClr val="tx1"/>
                </a:solidFill>
                <a:effectLst/>
              </a:rPr>
              <a:t>Triggers &amp; Assessment</a:t>
            </a:r>
            <a:r>
              <a:rPr kumimoji="0" lang="en-US" altLang="en-US" b="0" i="0" u="none" strike="noStrike" cap="none" normalizeH="0" baseline="0">
                <a:ln>
                  <a:noFill/>
                </a:ln>
                <a:solidFill>
                  <a:schemeClr val="tx1"/>
                </a:solidFill>
                <a:effectLst/>
              </a:rPr>
              <a:t>: Reviews initiated by scheduled dates (typically every five years), horizon scanning or feedback</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b="1" i="0" u="none" strike="noStrike" cap="none" normalizeH="0" baseline="0">
                <a:ln>
                  <a:noFill/>
                </a:ln>
                <a:solidFill>
                  <a:schemeClr val="tx1"/>
                </a:solidFill>
                <a:effectLst/>
              </a:rPr>
              <a:t>Preliminary Review</a:t>
            </a:r>
            <a:r>
              <a:rPr kumimoji="0" lang="en-US" altLang="en-US" b="0" i="0" u="none" strike="noStrike" cap="none" normalizeH="0" baseline="0">
                <a:ln>
                  <a:noFill/>
                </a:ln>
                <a:solidFill>
                  <a:schemeClr val="tx1"/>
                </a:solidFill>
                <a:effectLst/>
              </a:rPr>
              <a:t>: SPOC conducts an initial evaluation </a:t>
            </a:r>
            <a:br>
              <a:rPr kumimoji="0" lang="en-US" altLang="en-US" b="0" i="0" u="none" strike="noStrike" cap="none" normalizeH="0" baseline="0">
                <a:ln>
                  <a:noFill/>
                </a:ln>
                <a:solidFill>
                  <a:schemeClr val="tx1"/>
                </a:solidFill>
                <a:effectLst/>
              </a:rPr>
            </a:br>
            <a:r>
              <a:rPr kumimoji="0" lang="en-US" altLang="en-US" b="0" i="0" u="none" strike="noStrike" cap="none" normalizeH="0" baseline="0">
                <a:ln>
                  <a:noFill/>
                </a:ln>
                <a:solidFill>
                  <a:schemeClr val="tx1"/>
                </a:solidFill>
                <a:effectLst/>
              </a:rPr>
              <a:t>AWHP IT</a:t>
            </a:r>
            <a:r>
              <a:rPr kumimoji="0" lang="en-US" altLang="en-US" b="0" i="0" u="none" strike="noStrike" cap="none" normalizeH="0">
                <a:ln>
                  <a:noFill/>
                </a:ln>
                <a:solidFill>
                  <a:schemeClr val="tx1"/>
                </a:solidFill>
                <a:effectLst/>
              </a:rPr>
              <a:t> </a:t>
            </a:r>
            <a:r>
              <a:rPr kumimoji="0" lang="en-US" altLang="en-US" b="0" i="0" u="none" strike="noStrike" cap="none" normalizeH="0" baseline="0">
                <a:ln>
                  <a:noFill/>
                </a:ln>
                <a:solidFill>
                  <a:schemeClr val="tx1"/>
                </a:solidFill>
                <a:effectLst/>
              </a:rPr>
              <a:t>agree on update level: No Update, Minor, or Major</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b="1" i="0" u="none" strike="noStrike" cap="none" normalizeH="0" baseline="0">
                <a:ln>
                  <a:noFill/>
                </a:ln>
                <a:solidFill>
                  <a:schemeClr val="tx1"/>
                </a:solidFill>
                <a:effectLst/>
              </a:rPr>
              <a:t>Major Update Initiation</a:t>
            </a:r>
            <a:r>
              <a:rPr kumimoji="0" lang="en-US" altLang="en-US" b="0" i="0" u="none" strike="noStrike" cap="none" normalizeH="0" baseline="0">
                <a:ln>
                  <a:noFill/>
                </a:ln>
                <a:solidFill>
                  <a:schemeClr val="tx1"/>
                </a:solidFill>
                <a:effectLst/>
              </a:rPr>
              <a:t>: For major updates, Guidance Development Group established</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b="1" i="0" u="none" strike="noStrike" cap="none" normalizeH="0" baseline="0">
                <a:ln>
                  <a:noFill/>
                </a:ln>
                <a:solidFill>
                  <a:schemeClr val="tx1"/>
                </a:solidFill>
                <a:effectLst/>
              </a:rPr>
              <a:t>Evidence &amp; Equity Core</a:t>
            </a:r>
            <a:r>
              <a:rPr kumimoji="0" lang="en-US" altLang="en-US" b="0" i="0" u="none" strike="noStrike" cap="none" normalizeH="0" baseline="0">
                <a:ln>
                  <a:noFill/>
                </a:ln>
                <a:solidFill>
                  <a:schemeClr val="tx1"/>
                </a:solidFill>
                <a:effectLst/>
              </a:rPr>
              <a:t>: Formal academic evidence review,</a:t>
            </a:r>
            <a:r>
              <a:rPr kumimoji="0" lang="en-US" altLang="en-US" b="0" i="0" u="none" strike="noStrike" cap="none" normalizeH="0">
                <a:ln>
                  <a:noFill/>
                </a:ln>
                <a:solidFill>
                  <a:schemeClr val="tx1"/>
                </a:solidFill>
                <a:effectLst/>
              </a:rPr>
              <a:t> </a:t>
            </a:r>
            <a:r>
              <a:rPr kumimoji="0" lang="en-US" altLang="en-US" b="0" i="0" u="none" strike="noStrike" cap="none" normalizeH="0" baseline="0">
                <a:ln>
                  <a:noFill/>
                </a:ln>
                <a:solidFill>
                  <a:schemeClr val="tx1"/>
                </a:solidFill>
                <a:effectLst/>
              </a:rPr>
              <a:t>Health Equity Impact Assessment (EHEA tool)</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b="1" i="0" u="none" strike="noStrike" cap="none" normalizeH="0" baseline="0">
                <a:ln>
                  <a:noFill/>
                </a:ln>
                <a:solidFill>
                  <a:schemeClr val="tx1"/>
                </a:solidFill>
                <a:effectLst/>
              </a:rPr>
              <a:t>Co-Production</a:t>
            </a:r>
            <a:r>
              <a:rPr kumimoji="0" lang="en-US" altLang="en-US" b="0" i="0" u="none" strike="noStrike" cap="none" normalizeH="0" baseline="0">
                <a:ln>
                  <a:noFill/>
                </a:ln>
                <a:solidFill>
                  <a:schemeClr val="tx1"/>
                </a:solidFill>
                <a:effectLst/>
              </a:rPr>
              <a:t>: Three Stakeholder Advisory Group sessions ensure the guidance is shaped by end users</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b="1" i="0" u="none" strike="noStrike" cap="none" normalizeH="0" baseline="0">
                <a:ln>
                  <a:noFill/>
                </a:ln>
                <a:solidFill>
                  <a:schemeClr val="tx1"/>
                </a:solidFill>
                <a:effectLst/>
              </a:rPr>
              <a:t>Drafting &amp; Testing</a:t>
            </a:r>
            <a:r>
              <a:rPr kumimoji="0" lang="en-US" altLang="en-US" b="0" i="0" u="none" strike="noStrike" cap="none" normalizeH="0" baseline="0">
                <a:ln>
                  <a:noFill/>
                </a:ln>
                <a:solidFill>
                  <a:schemeClr val="tx1"/>
                </a:solidFill>
                <a:effectLst/>
              </a:rPr>
              <a:t>: The SPOC and working group draft the guidance</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b="1" i="0" u="none" strike="noStrike" cap="none" normalizeH="0" baseline="0">
                <a:ln>
                  <a:noFill/>
                </a:ln>
                <a:solidFill>
                  <a:schemeClr val="tx1"/>
                </a:solidFill>
                <a:effectLst/>
              </a:rPr>
              <a:t>Governance &amp; Sign-Off</a:t>
            </a:r>
            <a:r>
              <a:rPr kumimoji="0" lang="en-US" altLang="en-US" b="0" i="0" u="none" strike="noStrike" cap="none" normalizeH="0" baseline="0">
                <a:ln>
                  <a:noFill/>
                </a:ln>
                <a:solidFill>
                  <a:schemeClr val="tx1"/>
                </a:solidFill>
                <a:effectLst/>
              </a:rPr>
              <a:t>: The final version undergoes internal technical review</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b="1" i="0" u="none" strike="noStrike" cap="none" normalizeH="0" baseline="0">
                <a:ln>
                  <a:noFill/>
                </a:ln>
                <a:solidFill>
                  <a:schemeClr val="tx1"/>
                </a:solidFill>
                <a:effectLst/>
              </a:rPr>
              <a:t>Publication</a:t>
            </a:r>
            <a:r>
              <a:rPr kumimoji="0" lang="en-US" altLang="en-US" b="0" i="0" u="none" strike="noStrike" cap="none" normalizeH="0" baseline="0">
                <a:ln>
                  <a:noFill/>
                </a:ln>
                <a:solidFill>
                  <a:schemeClr val="tx1"/>
                </a:solidFill>
                <a:effectLst/>
              </a:rPr>
              <a:t>: Guidance published on</a:t>
            </a:r>
            <a:r>
              <a:rPr kumimoji="0" lang="en-US" altLang="en-US" b="0" i="0" u="none" strike="noStrike" cap="none" normalizeH="0">
                <a:ln>
                  <a:noFill/>
                </a:ln>
                <a:solidFill>
                  <a:schemeClr val="tx1"/>
                </a:solidFill>
                <a:effectLst/>
              </a:rPr>
              <a:t> </a:t>
            </a:r>
            <a:r>
              <a:rPr kumimoji="0" lang="en-US" altLang="en-US" b="0" i="0" u="none" strike="noStrike" cap="none" normalizeH="0" baseline="0">
                <a:ln>
                  <a:noFill/>
                </a:ln>
                <a:solidFill>
                  <a:schemeClr val="tx1"/>
                </a:solidFill>
                <a:effectLst/>
              </a:rPr>
              <a:t>GOV.UK</a:t>
            </a:r>
          </a:p>
        </p:txBody>
      </p:sp>
    </p:spTree>
    <p:extLst>
      <p:ext uri="{BB962C8B-B14F-4D97-AF65-F5344CB8AC3E}">
        <p14:creationId xmlns:p14="http://schemas.microsoft.com/office/powerpoint/2010/main" val="1177394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11C43-3D21-9BED-B945-1B6FF17849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4BD3F-7313-B9CE-6ECE-184347AD1874}"/>
              </a:ext>
            </a:extLst>
          </p:cNvPr>
          <p:cNvSpPr>
            <a:spLocks noGrp="1"/>
          </p:cNvSpPr>
          <p:nvPr>
            <p:ph type="title"/>
          </p:nvPr>
        </p:nvSpPr>
        <p:spPr>
          <a:xfrm>
            <a:off x="432699" y="426903"/>
            <a:ext cx="11176203" cy="1046440"/>
          </a:xfrm>
        </p:spPr>
        <p:txBody>
          <a:bodyPr>
            <a:normAutofit fontScale="90000"/>
          </a:bodyPr>
          <a:lstStyle/>
          <a:p>
            <a:r>
              <a:rPr lang="en-US"/>
              <a:t>Next Steps</a:t>
            </a:r>
            <a:br>
              <a:rPr lang="en-US"/>
            </a:br>
            <a:endParaRPr lang="en-US"/>
          </a:p>
        </p:txBody>
      </p:sp>
      <p:sp>
        <p:nvSpPr>
          <p:cNvPr id="3" name="Text Placeholder 2">
            <a:extLst>
              <a:ext uri="{FF2B5EF4-FFF2-40B4-BE49-F238E27FC236}">
                <a16:creationId xmlns:a16="http://schemas.microsoft.com/office/drawing/2014/main" id="{449B6D2A-85C1-93DB-D8E2-78C8FAFFB490}"/>
              </a:ext>
            </a:extLst>
          </p:cNvPr>
          <p:cNvSpPr>
            <a:spLocks noGrp="1"/>
          </p:cNvSpPr>
          <p:nvPr>
            <p:ph type="body" idx="1"/>
          </p:nvPr>
        </p:nvSpPr>
        <p:spPr>
          <a:xfrm>
            <a:off x="163286" y="1806298"/>
            <a:ext cx="7871104" cy="5078313"/>
          </a:xfrm>
        </p:spPr>
        <p:txBody>
          <a:bodyPr vert="horz" lIns="91440" tIns="45720" rIns="91440" bIns="45720" rtlCol="0" anchor="t">
            <a:normAutofit/>
          </a:bodyPr>
          <a:lstStyle/>
          <a:p>
            <a:pPr marL="0" indent="0" rtl="0" fontAlgn="ctr">
              <a:buNone/>
            </a:pPr>
            <a:r>
              <a:rPr lang="en-US">
                <a:effectLst/>
                <a:latin typeface="+mn-lt"/>
              </a:rPr>
              <a:t>To </a:t>
            </a:r>
            <a:r>
              <a:rPr lang="en-US" b="1">
                <a:effectLst/>
                <a:latin typeface="+mn-lt"/>
              </a:rPr>
              <a:t>pilot</a:t>
            </a:r>
            <a:r>
              <a:rPr lang="en-US">
                <a:effectLst/>
                <a:latin typeface="+mn-lt"/>
              </a:rPr>
              <a:t> revised </a:t>
            </a:r>
            <a:r>
              <a:rPr lang="en-US" b="1">
                <a:effectLst/>
                <a:latin typeface="+mn-lt"/>
              </a:rPr>
              <a:t>guidance</a:t>
            </a:r>
            <a:r>
              <a:rPr lang="en-US">
                <a:effectLst/>
                <a:latin typeface="+mn-lt"/>
              </a:rPr>
              <a:t> and </a:t>
            </a:r>
            <a:r>
              <a:rPr lang="en-US" b="1">
                <a:effectLst/>
                <a:latin typeface="+mn-lt"/>
              </a:rPr>
              <a:t>evidence</a:t>
            </a:r>
            <a:r>
              <a:rPr lang="en-US">
                <a:effectLst/>
                <a:latin typeface="+mn-lt"/>
              </a:rPr>
              <a:t> update </a:t>
            </a:r>
            <a:r>
              <a:rPr lang="en-US" b="1">
                <a:effectLst/>
                <a:latin typeface="+mn-lt"/>
              </a:rPr>
              <a:t>process</a:t>
            </a:r>
            <a:r>
              <a:rPr lang="en-US">
                <a:effectLst/>
                <a:latin typeface="+mn-lt"/>
              </a:rPr>
              <a:t>:</a:t>
            </a:r>
          </a:p>
          <a:p>
            <a:pPr fontAlgn="ctr"/>
            <a:r>
              <a:rPr lang="en-US">
                <a:latin typeface="+mn-lt"/>
              </a:rPr>
              <a:t>Drought guidance</a:t>
            </a:r>
          </a:p>
          <a:p>
            <a:r>
              <a:rPr lang="en-US">
                <a:latin typeface="+mn-lt"/>
                <a:ea typeface="Calibri"/>
                <a:cs typeface="Arial"/>
              </a:rPr>
              <a:t>Ahead of updating heat and cold guidance</a:t>
            </a:r>
            <a:endParaRPr lang="en-US">
              <a:latin typeface="+mn-lt"/>
              <a:ea typeface="Calibri"/>
            </a:endParaRPr>
          </a:p>
          <a:p>
            <a:pPr marL="0" indent="0" fontAlgn="ctr">
              <a:buNone/>
            </a:pPr>
            <a:endParaRPr lang="en-US">
              <a:latin typeface="+mn-lt"/>
              <a:ea typeface="Calibri"/>
            </a:endParaRPr>
          </a:p>
          <a:p>
            <a:pPr marL="0" indent="0">
              <a:buNone/>
            </a:pPr>
            <a:endParaRPr lang="en-US">
              <a:latin typeface="+mn-lt"/>
              <a:ea typeface="Calibri"/>
            </a:endParaRPr>
          </a:p>
          <a:p>
            <a:pPr marL="0" indent="0">
              <a:buNone/>
            </a:pPr>
            <a:endParaRPr lang="en-US">
              <a:latin typeface="+mn-lt"/>
              <a:ea typeface="Calibri"/>
            </a:endParaRPr>
          </a:p>
          <a:p>
            <a:pPr marL="0" indent="0" fontAlgn="ctr">
              <a:buNone/>
            </a:pPr>
            <a:br>
              <a:rPr lang="en-US">
                <a:latin typeface="+mn-lt"/>
              </a:rPr>
            </a:br>
            <a:r>
              <a:rPr lang="en-US">
                <a:latin typeface="+mn-lt"/>
                <a:cs typeface="Arial"/>
              </a:rPr>
              <a:t>Alongside:</a:t>
            </a:r>
            <a:endParaRPr lang="en-US" sz="2400">
              <a:solidFill>
                <a:schemeClr val="tx1"/>
              </a:solidFill>
              <a:latin typeface="+mn-lt"/>
              <a:ea typeface="Calibri"/>
              <a:cs typeface="Arial"/>
            </a:endParaRPr>
          </a:p>
          <a:p>
            <a:pPr fontAlgn="ctr"/>
            <a:r>
              <a:rPr lang="en-US" b="0">
                <a:latin typeface="+mn-lt"/>
              </a:rPr>
              <a:t>In conjunction with </a:t>
            </a:r>
            <a:r>
              <a:rPr lang="en-US" b="1">
                <a:latin typeface="+mn-lt"/>
              </a:rPr>
              <a:t>CCHS Climate and Health (Living) Evidence Synthesis System (CHESS) </a:t>
            </a:r>
            <a:r>
              <a:rPr lang="en-US" b="0">
                <a:latin typeface="+mn-lt"/>
              </a:rPr>
              <a:t>review pilots</a:t>
            </a:r>
          </a:p>
          <a:p>
            <a:pPr rtl="0" fontAlgn="ctr">
              <a:spcBef>
                <a:spcPts val="0"/>
              </a:spcBef>
              <a:spcAft>
                <a:spcPts val="0"/>
              </a:spcAft>
            </a:pPr>
            <a:endParaRPr lang="en-US" sz="1800" b="0">
              <a:effectLst/>
              <a:latin typeface="Calibri" panose="020F0502020204030204" pitchFamily="34" charset="0"/>
            </a:endParaRPr>
          </a:p>
          <a:p>
            <a:pPr marL="285750" indent="-285750" rtl="0" fontAlgn="ctr">
              <a:buFont typeface="Arial" panose="020B0604020202020204" pitchFamily="34" charset="0"/>
              <a:buChar char="•"/>
            </a:pPr>
            <a:endParaRPr lang="en-GB">
              <a:effectLst/>
              <a:latin typeface="Calibri" panose="020F0502020204030204" pitchFamily="34" charset="0"/>
            </a:endParaRPr>
          </a:p>
          <a:p>
            <a:endParaRPr lang="en-US"/>
          </a:p>
        </p:txBody>
      </p:sp>
      <p:pic>
        <p:nvPicPr>
          <p:cNvPr id="6" name="Picture 5" descr="A magnifying glass over a book&#10;&#10;Description automatically generated">
            <a:extLst>
              <a:ext uri="{FF2B5EF4-FFF2-40B4-BE49-F238E27FC236}">
                <a16:creationId xmlns:a16="http://schemas.microsoft.com/office/drawing/2014/main" id="{E00C29BC-433E-BA75-8D83-9429946CE326}"/>
              </a:ext>
            </a:extLst>
          </p:cNvPr>
          <p:cNvPicPr>
            <a:picLocks noChangeAspect="1"/>
          </p:cNvPicPr>
          <p:nvPr/>
        </p:nvPicPr>
        <p:blipFill>
          <a:blip r:embed="rId2"/>
          <a:srcRect l="7589" r="12411"/>
          <a:stretch/>
        </p:blipFill>
        <p:spPr>
          <a:xfrm>
            <a:off x="8262257" y="1473344"/>
            <a:ext cx="3929742" cy="4957754"/>
          </a:xfrm>
          <a:prstGeom prst="rect">
            <a:avLst/>
          </a:prstGeom>
        </p:spPr>
      </p:pic>
      <p:pic>
        <p:nvPicPr>
          <p:cNvPr id="4" name="Picture 3" descr="A cracked soil with trees in the background&#10;&#10;AI-generated content may be incorrect.">
            <a:extLst>
              <a:ext uri="{FF2B5EF4-FFF2-40B4-BE49-F238E27FC236}">
                <a16:creationId xmlns:a16="http://schemas.microsoft.com/office/drawing/2014/main" id="{4DB281FE-8D91-8350-AA62-821D0838291C}"/>
              </a:ext>
            </a:extLst>
          </p:cNvPr>
          <p:cNvPicPr>
            <a:picLocks noChangeAspect="1"/>
          </p:cNvPicPr>
          <p:nvPr/>
        </p:nvPicPr>
        <p:blipFill>
          <a:blip r:embed="rId3"/>
          <a:stretch>
            <a:fillRect/>
          </a:stretch>
        </p:blipFill>
        <p:spPr>
          <a:xfrm>
            <a:off x="3307129" y="3251811"/>
            <a:ext cx="3448050" cy="1800225"/>
          </a:xfrm>
          <a:prstGeom prst="rect">
            <a:avLst/>
          </a:prstGeom>
        </p:spPr>
      </p:pic>
    </p:spTree>
    <p:extLst>
      <p:ext uri="{BB962C8B-B14F-4D97-AF65-F5344CB8AC3E}">
        <p14:creationId xmlns:p14="http://schemas.microsoft.com/office/powerpoint/2010/main" val="3470658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BEDE7-D3D0-9101-6FF5-843CE918C56B}"/>
            </a:ext>
          </a:extLst>
        </p:cNvPr>
        <p:cNvGrpSpPr/>
        <p:nvPr/>
      </p:nvGrpSpPr>
      <p:grpSpPr>
        <a:xfrm>
          <a:off x="0" y="0"/>
          <a:ext cx="0" cy="0"/>
          <a:chOff x="0" y="0"/>
          <a:chExt cx="0" cy="0"/>
        </a:xfrm>
      </p:grpSpPr>
      <p:sp>
        <p:nvSpPr>
          <p:cNvPr id="6" name="Text Placeholder 2">
            <a:extLst>
              <a:ext uri="{FF2B5EF4-FFF2-40B4-BE49-F238E27FC236}">
                <a16:creationId xmlns:a16="http://schemas.microsoft.com/office/drawing/2014/main" id="{CC011976-AF55-BF14-4DE7-92B1523CFCC1}"/>
              </a:ext>
            </a:extLst>
          </p:cNvPr>
          <p:cNvSpPr>
            <a:spLocks noGrp="1"/>
          </p:cNvSpPr>
          <p:nvPr>
            <p:ph type="ctrTitle"/>
          </p:nvPr>
        </p:nvSpPr>
        <p:spPr>
          <a:xfrm>
            <a:off x="297329" y="3562494"/>
            <a:ext cx="11176203" cy="1029969"/>
          </a:xfrm>
        </p:spPr>
        <p:txBody>
          <a:bodyPr anchor="t">
            <a:normAutofit fontScale="90000"/>
          </a:bodyPr>
          <a:lstStyle/>
          <a:p>
            <a:r>
              <a:rPr lang="en-GB" b="0"/>
              <a:t>Heat mortality monitoring report, England: 2025</a:t>
            </a:r>
            <a:br>
              <a:rPr lang="en-GB" b="0"/>
            </a:br>
            <a:br>
              <a:rPr lang="en-GB" b="0"/>
            </a:br>
            <a:r>
              <a:rPr lang="en-US" sz="2200">
                <a:solidFill>
                  <a:prstClr val="white"/>
                </a:solidFill>
                <a:latin typeface="Calibri"/>
              </a:rPr>
              <a:t>Ross Thompson – Principal Environmental Public Health Scientist </a:t>
            </a:r>
            <a:r>
              <a:rPr lang="en-GB" sz="2200">
                <a:solidFill>
                  <a:prstClr val="white"/>
                </a:solidFill>
                <a:latin typeface="Calibri"/>
              </a:rPr>
              <a:t>– EEHP</a:t>
            </a:r>
            <a:br>
              <a:rPr lang="en-GB" sz="2200">
                <a:solidFill>
                  <a:prstClr val="white"/>
                </a:solidFill>
                <a:latin typeface="Calibri"/>
              </a:rPr>
            </a:br>
            <a:br>
              <a:rPr lang="en-GB" sz="2200">
                <a:solidFill>
                  <a:prstClr val="white"/>
                </a:solidFill>
                <a:latin typeface="Calibri"/>
              </a:rPr>
            </a:br>
            <a:r>
              <a:rPr lang="en-GB" sz="2200">
                <a:solidFill>
                  <a:prstClr val="white"/>
                </a:solidFill>
                <a:latin typeface="Calibri"/>
              </a:rPr>
              <a:t>UKHSA Centre for Climate and Health Security</a:t>
            </a:r>
            <a:br>
              <a:rPr lang="en-GB" sz="2200">
                <a:solidFill>
                  <a:prstClr val="white"/>
                </a:solidFill>
                <a:latin typeface="Calibri"/>
              </a:rPr>
            </a:br>
            <a:endParaRPr lang="en-US" sz="2200" b="0"/>
          </a:p>
        </p:txBody>
      </p:sp>
      <p:sp>
        <p:nvSpPr>
          <p:cNvPr id="4" name="Slide Number Placeholder 3" hidden="1">
            <a:extLst>
              <a:ext uri="{FF2B5EF4-FFF2-40B4-BE49-F238E27FC236}">
                <a16:creationId xmlns:a16="http://schemas.microsoft.com/office/drawing/2014/main" id="{10B4F712-DA33-0DE8-8F60-FC1AAA9471D6}"/>
              </a:ext>
            </a:extLst>
          </p:cNvPr>
          <p:cNvSpPr>
            <a:spLocks noGrp="1"/>
          </p:cNvSpPr>
          <p:nvPr>
            <p:ph type="sldNum" sz="quarter" idx="4294967295"/>
          </p:nvPr>
        </p:nvSpPr>
        <p:spPr>
          <a:xfrm>
            <a:off x="319328" y="6571236"/>
            <a:ext cx="221615" cy="177800"/>
          </a:xfrm>
        </p:spPr>
        <p:txBody>
          <a:bodyPr/>
          <a:lstStyle/>
          <a:p>
            <a:pPr marL="25400">
              <a:spcAft>
                <a:spcPts val="600"/>
              </a:spcAft>
            </a:pPr>
            <a:fld id="{81D60167-4931-47E6-BA6A-407CBD079E47}" type="slidenum">
              <a:rPr lang="en-GB" smtClean="0"/>
              <a:pPr marL="25400">
                <a:spcAft>
                  <a:spcPts val="600"/>
                </a:spcAft>
              </a:pPr>
              <a:t>24</a:t>
            </a:fld>
            <a:endParaRPr lang="en-GB"/>
          </a:p>
        </p:txBody>
      </p:sp>
    </p:spTree>
    <p:extLst>
      <p:ext uri="{BB962C8B-B14F-4D97-AF65-F5344CB8AC3E}">
        <p14:creationId xmlns:p14="http://schemas.microsoft.com/office/powerpoint/2010/main" val="3365453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30B37-756B-8310-1CC5-C0511B17DD5A}"/>
              </a:ext>
            </a:extLst>
          </p:cNvPr>
          <p:cNvSpPr>
            <a:spLocks noGrp="1"/>
          </p:cNvSpPr>
          <p:nvPr>
            <p:ph type="title"/>
          </p:nvPr>
        </p:nvSpPr>
        <p:spPr/>
        <p:txBody>
          <a:bodyPr>
            <a:normAutofit fontScale="90000"/>
          </a:bodyPr>
          <a:lstStyle/>
          <a:p>
            <a:r>
              <a:rPr lang="en-US"/>
              <a:t>Official Statistics on Heat-Associated Mortality in England; 2025 </a:t>
            </a:r>
          </a:p>
        </p:txBody>
      </p:sp>
      <p:sp>
        <p:nvSpPr>
          <p:cNvPr id="3" name="Content Placeholder 2">
            <a:extLst>
              <a:ext uri="{FF2B5EF4-FFF2-40B4-BE49-F238E27FC236}">
                <a16:creationId xmlns:a16="http://schemas.microsoft.com/office/drawing/2014/main" id="{5702DA8E-A52F-5094-A329-0390A345D59D}"/>
              </a:ext>
            </a:extLst>
          </p:cNvPr>
          <p:cNvSpPr>
            <a:spLocks noGrp="1"/>
          </p:cNvSpPr>
          <p:nvPr>
            <p:ph idx="1"/>
          </p:nvPr>
        </p:nvSpPr>
        <p:spPr>
          <a:xfrm>
            <a:off x="330206" y="1412876"/>
            <a:ext cx="7446576" cy="4767642"/>
          </a:xfrm>
        </p:spPr>
        <p:txBody>
          <a:bodyPr>
            <a:normAutofit fontScale="92500"/>
          </a:bodyPr>
          <a:lstStyle/>
          <a:p>
            <a:pPr fontAlgn="base"/>
            <a:r>
              <a:rPr lang="en-US"/>
              <a:t>Annual Heat Mortality Monitoring Report – now badged as Official Statistics ​</a:t>
            </a:r>
          </a:p>
          <a:p>
            <a:pPr lvl="1" fontAlgn="base"/>
            <a:r>
              <a:rPr lang="en-US"/>
              <a:t>Observed all-cause mortality</a:t>
            </a:r>
          </a:p>
          <a:p>
            <a:pPr lvl="2" fontAlgn="base"/>
            <a:r>
              <a:rPr lang="en-US"/>
              <a:t>Age​</a:t>
            </a:r>
          </a:p>
          <a:p>
            <a:pPr lvl="2" fontAlgn="base"/>
            <a:r>
              <a:rPr lang="en-US"/>
              <a:t>Sex​</a:t>
            </a:r>
          </a:p>
          <a:p>
            <a:pPr lvl="2" fontAlgn="base"/>
            <a:r>
              <a:rPr lang="en-US"/>
              <a:t>Region​</a:t>
            </a:r>
          </a:p>
          <a:p>
            <a:pPr lvl="2" fontAlgn="base"/>
            <a:r>
              <a:rPr lang="en-US"/>
              <a:t>Years of Life Lost​</a:t>
            </a:r>
          </a:p>
          <a:p>
            <a:pPr lvl="2" fontAlgn="base"/>
            <a:r>
              <a:rPr lang="en-US"/>
              <a:t>Local Resilience Forum area (emergency planning geography)​</a:t>
            </a:r>
          </a:p>
          <a:p>
            <a:pPr lvl="2" fontAlgn="base"/>
            <a:r>
              <a:rPr lang="en-US"/>
              <a:t>Place of death (care homes, hospital, at home, hospice and “elsewhere”)​</a:t>
            </a:r>
          </a:p>
          <a:p>
            <a:pPr lvl="2" fontAlgn="base"/>
            <a:r>
              <a:rPr lang="en-US"/>
              <a:t>Underlying cause of death (ICD-10)​</a:t>
            </a:r>
          </a:p>
          <a:p>
            <a:pPr lvl="1" fontAlgn="base"/>
            <a:r>
              <a:rPr lang="en-US"/>
              <a:t>Comparison of observed heat-associated deaths to modelled estimates: per heat event and seasonal total, based on historical temperature-mortality relationships</a:t>
            </a:r>
          </a:p>
        </p:txBody>
      </p:sp>
      <p:sp>
        <p:nvSpPr>
          <p:cNvPr id="6" name="TextBox 5">
            <a:extLst>
              <a:ext uri="{FF2B5EF4-FFF2-40B4-BE49-F238E27FC236}">
                <a16:creationId xmlns:a16="http://schemas.microsoft.com/office/drawing/2014/main" id="{E0AA0D43-C799-83C4-2A43-1267AED588A2}"/>
              </a:ext>
            </a:extLst>
          </p:cNvPr>
          <p:cNvSpPr txBox="1"/>
          <p:nvPr/>
        </p:nvSpPr>
        <p:spPr>
          <a:xfrm>
            <a:off x="1440035" y="6072039"/>
            <a:ext cx="5628785" cy="369332"/>
          </a:xfrm>
          <a:prstGeom prst="rect">
            <a:avLst/>
          </a:prstGeom>
          <a:noFill/>
        </p:spPr>
        <p:txBody>
          <a:bodyPr wrap="square" rtlCol="0">
            <a:spAutoFit/>
          </a:bodyPr>
          <a:lstStyle/>
          <a:p>
            <a:r>
              <a:rPr lang="en-GB">
                <a:hlinkClick r:id="rId3"/>
              </a:rPr>
              <a:t>Heat mortality monitoring report, England: 2025 - GOV.UK</a:t>
            </a:r>
            <a:endParaRPr lang="en-GB" b="1">
              <a:solidFill>
                <a:srgbClr val="FF0000"/>
              </a:solidFill>
            </a:endParaRPr>
          </a:p>
        </p:txBody>
      </p:sp>
      <p:pic>
        <p:nvPicPr>
          <p:cNvPr id="5" name="Picture 4">
            <a:extLst>
              <a:ext uri="{FF2B5EF4-FFF2-40B4-BE49-F238E27FC236}">
                <a16:creationId xmlns:a16="http://schemas.microsoft.com/office/drawing/2014/main" id="{13C49B15-99C2-B684-7F30-E551BDF77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3806" y="1750614"/>
            <a:ext cx="4179588" cy="4092166"/>
          </a:xfrm>
          <a:prstGeom prst="rect">
            <a:avLst/>
          </a:prstGeom>
          <a:ln>
            <a:solidFill>
              <a:schemeClr val="tx1"/>
            </a:solidFill>
          </a:ln>
        </p:spPr>
      </p:pic>
    </p:spTree>
    <p:extLst>
      <p:ext uri="{BB962C8B-B14F-4D97-AF65-F5344CB8AC3E}">
        <p14:creationId xmlns:p14="http://schemas.microsoft.com/office/powerpoint/2010/main" val="1219804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C10AC9-60C3-03E5-3891-5D66883C5D98}"/>
              </a:ext>
            </a:extLst>
          </p:cNvPr>
          <p:cNvSpPr>
            <a:spLocks noGrp="1"/>
          </p:cNvSpPr>
          <p:nvPr>
            <p:ph idx="1"/>
          </p:nvPr>
        </p:nvSpPr>
        <p:spPr>
          <a:xfrm>
            <a:off x="247651" y="1540607"/>
            <a:ext cx="5848350" cy="4813945"/>
          </a:xfrm>
        </p:spPr>
        <p:txBody>
          <a:bodyPr vert="horz" lIns="91440" tIns="45720" rIns="91440" bIns="45720" rtlCol="0" anchor="t">
            <a:normAutofit fontScale="85000" lnSpcReduction="20000"/>
          </a:bodyPr>
          <a:lstStyle/>
          <a:p>
            <a:pPr fontAlgn="base"/>
            <a:r>
              <a:rPr lang="en-GB" b="1">
                <a:latin typeface="Arial"/>
                <a:cs typeface="Arial"/>
              </a:rPr>
              <a:t>1,504 heat-associated deaths </a:t>
            </a:r>
            <a:r>
              <a:rPr lang="en-GB">
                <a:latin typeface="Arial"/>
                <a:cs typeface="Arial"/>
              </a:rPr>
              <a:t>observed during 5 heat episodes </a:t>
            </a:r>
          </a:p>
          <a:p>
            <a:endParaRPr lang="en-GB" sz="800">
              <a:latin typeface="Arial"/>
              <a:cs typeface="Arial"/>
            </a:endParaRPr>
          </a:p>
          <a:p>
            <a:pPr fontAlgn="base"/>
            <a:r>
              <a:rPr lang="en-GB">
                <a:latin typeface="Arial"/>
                <a:cs typeface="Arial"/>
              </a:rPr>
              <a:t>Over </a:t>
            </a:r>
            <a:r>
              <a:rPr lang="en-GB" b="1">
                <a:latin typeface="Arial"/>
                <a:cs typeface="Arial"/>
              </a:rPr>
              <a:t>50% fewer deaths than expected</a:t>
            </a:r>
            <a:endParaRPr lang="en-GB">
              <a:latin typeface="Arial"/>
              <a:cs typeface="Arial"/>
            </a:endParaRPr>
          </a:p>
          <a:p>
            <a:endParaRPr lang="en-GB" sz="800" b="1">
              <a:latin typeface="Arial"/>
              <a:cs typeface="Arial"/>
            </a:endParaRPr>
          </a:p>
          <a:p>
            <a:pPr fontAlgn="base"/>
            <a:r>
              <a:rPr lang="en-GB"/>
              <a:t>Lower observed estimates compared with modelled estimates </a:t>
            </a:r>
            <a:r>
              <a:rPr lang="en-GB" b="1"/>
              <a:t>consistent across all heat episodes </a:t>
            </a:r>
          </a:p>
          <a:p>
            <a:endParaRPr lang="en-GB" sz="800" b="1">
              <a:latin typeface="Arial"/>
              <a:cs typeface="Arial"/>
            </a:endParaRPr>
          </a:p>
          <a:p>
            <a:pPr fontAlgn="base"/>
            <a:r>
              <a:rPr lang="en-GB"/>
              <a:t>The highest heat-associated mortality rates were seen in older age groups</a:t>
            </a:r>
          </a:p>
          <a:p>
            <a:endParaRPr lang="en-GB" sz="800">
              <a:latin typeface="Arial"/>
              <a:cs typeface="Arial"/>
            </a:endParaRPr>
          </a:p>
          <a:p>
            <a:pPr fontAlgn="base"/>
            <a:r>
              <a:rPr lang="en-GB">
                <a:latin typeface="Arial"/>
                <a:cs typeface="Arial"/>
              </a:rPr>
              <a:t>Heat-associated deaths were observed in care homes, hospitals and in peoples own homes </a:t>
            </a:r>
          </a:p>
          <a:p>
            <a:endParaRPr lang="en-GB" sz="800">
              <a:latin typeface="Arial"/>
              <a:cs typeface="Arial"/>
            </a:endParaRPr>
          </a:p>
          <a:p>
            <a:pPr fontAlgn="base"/>
            <a:r>
              <a:rPr lang="en-GB">
                <a:latin typeface="Arial"/>
                <a:cs typeface="Arial"/>
              </a:rPr>
              <a:t>Circulatory system, Alzheimer’s and Dementia and Cancer as underlying cause of deaths all observed significant increases in deaths during heat episodes</a:t>
            </a:r>
          </a:p>
        </p:txBody>
      </p:sp>
      <p:sp>
        <p:nvSpPr>
          <p:cNvPr id="7" name="Title 1">
            <a:extLst>
              <a:ext uri="{FF2B5EF4-FFF2-40B4-BE49-F238E27FC236}">
                <a16:creationId xmlns:a16="http://schemas.microsoft.com/office/drawing/2014/main" id="{57AC2173-0D23-202E-EF1F-94CD9E775BB3}"/>
              </a:ext>
            </a:extLst>
          </p:cNvPr>
          <p:cNvSpPr>
            <a:spLocks noGrp="1"/>
          </p:cNvSpPr>
          <p:nvPr>
            <p:ph type="title"/>
          </p:nvPr>
        </p:nvSpPr>
        <p:spPr>
          <a:xfrm>
            <a:off x="615955" y="397394"/>
            <a:ext cx="10448285" cy="668883"/>
          </a:xfrm>
        </p:spPr>
        <p:txBody>
          <a:bodyPr>
            <a:normAutofit fontScale="90000"/>
          </a:bodyPr>
          <a:lstStyle/>
          <a:p>
            <a:r>
              <a:rPr lang="en-GB"/>
              <a:t>Heat-associated mortality Summer 2025: Key figures</a:t>
            </a:r>
            <a:endParaRPr lang="en-US"/>
          </a:p>
        </p:txBody>
      </p:sp>
      <p:pic>
        <p:nvPicPr>
          <p:cNvPr id="6" name="Picture 5">
            <a:extLst>
              <a:ext uri="{FF2B5EF4-FFF2-40B4-BE49-F238E27FC236}">
                <a16:creationId xmlns:a16="http://schemas.microsoft.com/office/drawing/2014/main" id="{058FD715-CF31-0484-1B81-1A51FFDA04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3041" y="1441007"/>
            <a:ext cx="6198959" cy="4902813"/>
          </a:xfrm>
          <a:prstGeom prst="rect">
            <a:avLst/>
          </a:prstGeom>
        </p:spPr>
      </p:pic>
      <p:sp>
        <p:nvSpPr>
          <p:cNvPr id="9" name="Rectangle: Rounded Corners 8">
            <a:extLst>
              <a:ext uri="{FF2B5EF4-FFF2-40B4-BE49-F238E27FC236}">
                <a16:creationId xmlns:a16="http://schemas.microsoft.com/office/drawing/2014/main" id="{593BC769-A541-35DC-61C6-EDBEE4A1091C}"/>
              </a:ext>
            </a:extLst>
          </p:cNvPr>
          <p:cNvSpPr/>
          <p:nvPr/>
        </p:nvSpPr>
        <p:spPr>
          <a:xfrm>
            <a:off x="6221730" y="4732020"/>
            <a:ext cx="5848350" cy="480060"/>
          </a:xfrm>
          <a:prstGeom prst="roundRect">
            <a:avLst/>
          </a:prstGeom>
          <a:noFill/>
          <a:ln w="73025">
            <a:solidFill>
              <a:srgbClr val="FF0000">
                <a:alpha val="44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019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130A1-7D91-670A-8255-92A41A568243}"/>
            </a:ext>
          </a:extLst>
        </p:cNvPr>
        <p:cNvGrpSpPr/>
        <p:nvPr/>
      </p:nvGrpSpPr>
      <p:grpSpPr>
        <a:xfrm>
          <a:off x="0" y="0"/>
          <a:ext cx="0" cy="0"/>
          <a:chOff x="0" y="0"/>
          <a:chExt cx="0" cy="0"/>
        </a:xfrm>
      </p:grpSpPr>
      <p:sp>
        <p:nvSpPr>
          <p:cNvPr id="6" name="Text Placeholder 2">
            <a:extLst>
              <a:ext uri="{FF2B5EF4-FFF2-40B4-BE49-F238E27FC236}">
                <a16:creationId xmlns:a16="http://schemas.microsoft.com/office/drawing/2014/main" id="{15266224-87EE-982D-6741-008D1AF0E4F5}"/>
              </a:ext>
            </a:extLst>
          </p:cNvPr>
          <p:cNvSpPr>
            <a:spLocks noGrp="1"/>
          </p:cNvSpPr>
          <p:nvPr>
            <p:ph type="ctrTitle"/>
          </p:nvPr>
        </p:nvSpPr>
        <p:spPr>
          <a:xfrm>
            <a:off x="297329" y="3562494"/>
            <a:ext cx="11176203" cy="1029969"/>
          </a:xfrm>
        </p:spPr>
        <p:txBody>
          <a:bodyPr anchor="t">
            <a:normAutofit/>
          </a:bodyPr>
          <a:lstStyle/>
          <a:p>
            <a:r>
              <a:rPr lang="en-US" b="0"/>
              <a:t>Future events</a:t>
            </a:r>
          </a:p>
        </p:txBody>
      </p:sp>
      <p:sp>
        <p:nvSpPr>
          <p:cNvPr id="4" name="Slide Number Placeholder 3" hidden="1">
            <a:extLst>
              <a:ext uri="{FF2B5EF4-FFF2-40B4-BE49-F238E27FC236}">
                <a16:creationId xmlns:a16="http://schemas.microsoft.com/office/drawing/2014/main" id="{196C90BA-8F1A-8F99-0E58-CA3AD02E665A}"/>
              </a:ext>
            </a:extLst>
          </p:cNvPr>
          <p:cNvSpPr>
            <a:spLocks noGrp="1"/>
          </p:cNvSpPr>
          <p:nvPr>
            <p:ph type="sldNum" sz="quarter" idx="4294967295"/>
          </p:nvPr>
        </p:nvSpPr>
        <p:spPr>
          <a:xfrm>
            <a:off x="319328" y="6571236"/>
            <a:ext cx="221615" cy="177800"/>
          </a:xfrm>
        </p:spPr>
        <p:txBody>
          <a:bodyPr/>
          <a:lstStyle/>
          <a:p>
            <a:pPr marL="25400">
              <a:spcAft>
                <a:spcPts val="600"/>
              </a:spcAft>
            </a:pPr>
            <a:fld id="{81D60167-4931-47E6-BA6A-407CBD079E47}" type="slidenum">
              <a:rPr lang="en-GB" smtClean="0"/>
              <a:pPr marL="25400">
                <a:spcAft>
                  <a:spcPts val="600"/>
                </a:spcAft>
              </a:pPr>
              <a:t>27</a:t>
            </a:fld>
            <a:endParaRPr lang="en-GB"/>
          </a:p>
        </p:txBody>
      </p:sp>
    </p:spTree>
    <p:extLst>
      <p:ext uri="{BB962C8B-B14F-4D97-AF65-F5344CB8AC3E}">
        <p14:creationId xmlns:p14="http://schemas.microsoft.com/office/powerpoint/2010/main" val="2317376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428795" y="344880"/>
            <a:ext cx="10345420" cy="5232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a:defRPr/>
            </a:pPr>
            <a:r>
              <a:rPr lang="en-GB">
                <a:solidFill>
                  <a:srgbClr val="FFFFFF"/>
                </a:solidFill>
                <a:latin typeface="Arial"/>
                <a:ea typeface="+mn-ea"/>
                <a:cs typeface="Arial"/>
              </a:rPr>
              <a:t>Summer Preparedness</a:t>
            </a:r>
          </a:p>
        </p:txBody>
      </p:sp>
      <p:sp>
        <p:nvSpPr>
          <p:cNvPr id="7" name="TextBox 6">
            <a:extLst>
              <a:ext uri="{FF2B5EF4-FFF2-40B4-BE49-F238E27FC236}">
                <a16:creationId xmlns:a16="http://schemas.microsoft.com/office/drawing/2014/main" id="{3B25D05E-92FC-42CE-97D8-5ECD4BCD7B45}"/>
              </a:ext>
            </a:extLst>
          </p:cNvPr>
          <p:cNvSpPr txBox="1"/>
          <p:nvPr/>
        </p:nvSpPr>
        <p:spPr>
          <a:xfrm>
            <a:off x="547725" y="1951729"/>
            <a:ext cx="8374602" cy="4208460"/>
          </a:xfrm>
          <a:prstGeom prst="rect">
            <a:avLst/>
          </a:prstGeom>
          <a:noFill/>
        </p:spPr>
        <p:txBody>
          <a:bodyPr wrap="square" lIns="91440" tIns="45720" rIns="91440" bIns="45720" anchor="t">
            <a:spAutoFit/>
          </a:bodyPr>
          <a:lstStyle/>
          <a:p>
            <a:pPr marR="0" lvl="0" algn="l" defTabSz="914400" rtl="0" eaLnBrk="1" fontAlgn="auto" latinLnBrk="0" hangingPunct="1">
              <a:lnSpc>
                <a:spcPct val="107000"/>
              </a:lnSpc>
              <a:spcBef>
                <a:spcPts val="0"/>
              </a:spcBef>
              <a:spcAft>
                <a:spcPts val="0"/>
              </a:spcAft>
              <a:buClrTx/>
              <a:buSzTx/>
              <a:tabLst/>
              <a:defRPr/>
            </a:pPr>
            <a:endParaRPr kumimoji="0" lang="en-GB" sz="3200" b="0" i="0" u="none" strike="noStrike" kern="1200" cap="none" spc="0" normalizeH="0" baseline="0" noProof="0">
              <a:ln>
                <a:noFill/>
              </a:ln>
              <a:solidFill>
                <a:srgbClr val="0B0C0C"/>
              </a:solidFill>
              <a:effectLst/>
              <a:uLnTx/>
              <a:uFillTx/>
              <a:latin typeface="Arial" panose="020B0604020202020204" pitchFamily="34" charset="0"/>
              <a:ea typeface="+mn-ea"/>
              <a:cs typeface="Arial" panose="020B0604020202020204" pitchFamily="34" charset="0"/>
            </a:endParaRPr>
          </a:p>
          <a:p>
            <a:pPr algn="ctr">
              <a:lnSpc>
                <a:spcPct val="107000"/>
              </a:lnSpc>
              <a:defRPr/>
            </a:pPr>
            <a:r>
              <a:rPr lang="en-GB" sz="3200" b="1">
                <a:solidFill>
                  <a:srgbClr val="0B0C0C"/>
                </a:solidFill>
                <a:latin typeface="Arial"/>
                <a:cs typeface="Arial"/>
              </a:rPr>
              <a:t>Save the dates - Summer Preparedness Webinar</a:t>
            </a:r>
          </a:p>
          <a:p>
            <a:pPr algn="ctr">
              <a:lnSpc>
                <a:spcPct val="107000"/>
              </a:lnSpc>
              <a:defRPr/>
            </a:pPr>
            <a:endParaRPr lang="en-GB" sz="3200">
              <a:solidFill>
                <a:srgbClr val="0B0C0C"/>
              </a:solidFill>
              <a:latin typeface="Arial"/>
              <a:cs typeface="Arial"/>
            </a:endParaRPr>
          </a:p>
          <a:p>
            <a:pPr algn="ctr">
              <a:lnSpc>
                <a:spcPct val="107000"/>
              </a:lnSpc>
              <a:defRPr/>
            </a:pPr>
            <a:r>
              <a:rPr lang="en-GB" sz="3200" b="1">
                <a:solidFill>
                  <a:srgbClr val="0B0C0C"/>
                </a:solidFill>
                <a:latin typeface="Arial"/>
                <a:cs typeface="Arial"/>
              </a:rPr>
              <a:t>16</a:t>
            </a:r>
            <a:r>
              <a:rPr lang="en-GB" sz="3200" b="1" baseline="30000">
                <a:solidFill>
                  <a:srgbClr val="0B0C0C"/>
                </a:solidFill>
                <a:latin typeface="Arial"/>
                <a:cs typeface="Arial"/>
              </a:rPr>
              <a:t>th</a:t>
            </a:r>
            <a:r>
              <a:rPr lang="en-GB" sz="3200" b="1">
                <a:solidFill>
                  <a:srgbClr val="0B0C0C"/>
                </a:solidFill>
                <a:latin typeface="Arial"/>
                <a:cs typeface="Arial"/>
              </a:rPr>
              <a:t> April 2026 – </a:t>
            </a:r>
            <a:r>
              <a:rPr lang="en-GB" sz="3200">
                <a:solidFill>
                  <a:srgbClr val="0B0C0C"/>
                </a:solidFill>
                <a:latin typeface="Arial"/>
                <a:cs typeface="Arial"/>
              </a:rPr>
              <a:t>Pre-recorded presentations</a:t>
            </a:r>
          </a:p>
          <a:p>
            <a:pPr algn="ctr">
              <a:lnSpc>
                <a:spcPct val="107000"/>
              </a:lnSpc>
              <a:defRPr/>
            </a:pPr>
            <a:r>
              <a:rPr lang="en-GB" sz="3200" b="1">
                <a:solidFill>
                  <a:srgbClr val="0B0C0C"/>
                </a:solidFill>
                <a:latin typeface="Arial"/>
                <a:cs typeface="Arial"/>
              </a:rPr>
              <a:t>23</a:t>
            </a:r>
            <a:r>
              <a:rPr lang="en-GB" sz="3200" b="1" baseline="30000">
                <a:solidFill>
                  <a:srgbClr val="0B0C0C"/>
                </a:solidFill>
                <a:latin typeface="Arial"/>
                <a:cs typeface="Arial"/>
              </a:rPr>
              <a:t>rd</a:t>
            </a:r>
            <a:r>
              <a:rPr lang="en-GB" sz="3200" b="1">
                <a:solidFill>
                  <a:srgbClr val="0B0C0C"/>
                </a:solidFill>
                <a:latin typeface="Arial"/>
                <a:cs typeface="Arial"/>
              </a:rPr>
              <a:t> April 2026 – </a:t>
            </a:r>
            <a:r>
              <a:rPr lang="en-GB" sz="3200">
                <a:solidFill>
                  <a:srgbClr val="0B0C0C"/>
                </a:solidFill>
                <a:latin typeface="Arial"/>
                <a:cs typeface="Arial"/>
              </a:rPr>
              <a:t>Live Q&amp;A session </a:t>
            </a:r>
          </a:p>
          <a:p>
            <a:pPr marR="0" lvl="0" algn="l" defTabSz="914400" rtl="0" eaLnBrk="1" fontAlgn="auto" latinLnBrk="0" hangingPunct="1">
              <a:lnSpc>
                <a:spcPct val="107000"/>
              </a:lnSpc>
              <a:spcBef>
                <a:spcPts val="0"/>
              </a:spcBef>
              <a:spcAft>
                <a:spcPts val="0"/>
              </a:spcAft>
              <a:buClrTx/>
              <a:buSzTx/>
              <a:tabLst/>
              <a:defRPr/>
            </a:pPr>
            <a:endParaRPr kumimoji="0" lang="en-GB" sz="3200" b="0" i="0" u="none" strike="noStrike" kern="1200" cap="none" spc="0" normalizeH="0" baseline="0" noProof="0">
              <a:ln>
                <a:noFill/>
              </a:ln>
              <a:solidFill>
                <a:srgbClr val="0B0C0C"/>
              </a:solidFill>
              <a:effectLst/>
              <a:uLnTx/>
              <a:uFillTx/>
              <a:latin typeface="Arial"/>
              <a:cs typeface="Arial"/>
            </a:endParaRPr>
          </a:p>
          <a:p>
            <a:pPr marR="0" lvl="0" algn="l" defTabSz="914400" rtl="0" eaLnBrk="1" fontAlgn="auto" latinLnBrk="0" hangingPunct="1">
              <a:lnSpc>
                <a:spcPct val="107000"/>
              </a:lnSpc>
              <a:spcBef>
                <a:spcPts val="0"/>
              </a:spcBef>
              <a:spcAft>
                <a:spcPts val="800"/>
              </a:spcAft>
              <a:buClrTx/>
              <a:buSzTx/>
              <a:tabLst/>
              <a:defRPr/>
            </a:pPr>
            <a:endParaRPr lang="en-GB" sz="2800" b="0" i="0" u="none" strike="noStrike" kern="1200" cap="none" spc="0" normalizeH="0" baseline="0" noProof="0">
              <a:ln>
                <a:noFill/>
              </a:ln>
              <a:solidFill>
                <a:srgbClr val="0B0C0C"/>
              </a:solidFill>
              <a:effectLst/>
              <a:uLnTx/>
              <a:uFillTx/>
              <a:latin typeface="Arial" panose="020B0604020202020204" pitchFamily="34" charset="0"/>
              <a:cs typeface="Arial" panose="020B0604020202020204" pitchFamily="34" charset="0"/>
            </a:endParaRPr>
          </a:p>
        </p:txBody>
      </p:sp>
      <p:pic>
        <p:nvPicPr>
          <p:cNvPr id="4" name="Graphic 3" descr="Monthly calendar with solid fill">
            <a:extLst>
              <a:ext uri="{FF2B5EF4-FFF2-40B4-BE49-F238E27FC236}">
                <a16:creationId xmlns:a16="http://schemas.microsoft.com/office/drawing/2014/main" id="{11A44303-2276-F85B-F4A9-5C5965833BB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39266" y="1525044"/>
            <a:ext cx="3023939" cy="3807912"/>
          </a:xfrm>
          <a:prstGeom prst="rect">
            <a:avLst/>
          </a:prstGeom>
        </p:spPr>
      </p:pic>
      <p:sp>
        <p:nvSpPr>
          <p:cNvPr id="3" name="Slide Number Placeholder 4">
            <a:extLst>
              <a:ext uri="{FF2B5EF4-FFF2-40B4-BE49-F238E27FC236}">
                <a16:creationId xmlns:a16="http://schemas.microsoft.com/office/drawing/2014/main" id="{87DAA8D5-B5D1-B14B-C7CA-A3522A34A952}"/>
              </a:ext>
            </a:extLst>
          </p:cNvPr>
          <p:cNvSpPr txBox="1">
            <a:spLocks/>
          </p:cNvSpPr>
          <p:nvPr/>
        </p:nvSpPr>
        <p:spPr>
          <a:xfrm>
            <a:off x="130631" y="6438854"/>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50727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86B57-C075-2F5B-5CB2-C0EF0FE9975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64CE080-057F-5248-8E07-AE3020839844}"/>
              </a:ext>
            </a:extLst>
          </p:cNvPr>
          <p:cNvSpPr txBox="1">
            <a:spLocks noGrp="1"/>
          </p:cNvSpPr>
          <p:nvPr>
            <p:ph type="title" idx="4294967295"/>
          </p:nvPr>
        </p:nvSpPr>
        <p:spPr>
          <a:xfrm>
            <a:off x="428795" y="344880"/>
            <a:ext cx="10345420" cy="5232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a:defRPr/>
            </a:pPr>
            <a:r>
              <a:rPr lang="en-GB">
                <a:solidFill>
                  <a:srgbClr val="FFFFFF"/>
                </a:solidFill>
                <a:latin typeface="Arial"/>
                <a:ea typeface="+mn-ea"/>
                <a:cs typeface="Arial"/>
              </a:rPr>
              <a:t>Reminder</a:t>
            </a:r>
          </a:p>
        </p:txBody>
      </p:sp>
      <p:sp>
        <p:nvSpPr>
          <p:cNvPr id="3" name="Slide Number Placeholder 4">
            <a:extLst>
              <a:ext uri="{FF2B5EF4-FFF2-40B4-BE49-F238E27FC236}">
                <a16:creationId xmlns:a16="http://schemas.microsoft.com/office/drawing/2014/main" id="{B02CDAB5-CF85-8F50-76D1-4B4685ACD5E8}"/>
              </a:ext>
            </a:extLst>
          </p:cNvPr>
          <p:cNvSpPr txBox="1">
            <a:spLocks/>
          </p:cNvSpPr>
          <p:nvPr/>
        </p:nvSpPr>
        <p:spPr>
          <a:xfrm>
            <a:off x="130631" y="6438854"/>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descr="A screenshot of a health alert&#10;&#10;AI-generated content may be incorrect.">
            <a:extLst>
              <a:ext uri="{FF2B5EF4-FFF2-40B4-BE49-F238E27FC236}">
                <a16:creationId xmlns:a16="http://schemas.microsoft.com/office/drawing/2014/main" id="{8E1E5726-1BE3-5C05-4D71-C9CD909980D8}"/>
              </a:ext>
            </a:extLst>
          </p:cNvPr>
          <p:cNvPicPr>
            <a:picLocks noChangeAspect="1"/>
          </p:cNvPicPr>
          <p:nvPr/>
        </p:nvPicPr>
        <p:blipFill>
          <a:blip r:embed="rId3"/>
          <a:stretch>
            <a:fillRect/>
          </a:stretch>
        </p:blipFill>
        <p:spPr>
          <a:xfrm>
            <a:off x="817833" y="2116392"/>
            <a:ext cx="5385914" cy="3693699"/>
          </a:xfrm>
          <a:prstGeom prst="rect">
            <a:avLst/>
          </a:prstGeom>
          <a:ln>
            <a:solidFill>
              <a:schemeClr val="tx1"/>
            </a:solidFill>
          </a:ln>
        </p:spPr>
      </p:pic>
      <p:pic>
        <p:nvPicPr>
          <p:cNvPr id="9" name="Picture 8" descr="A white background with black text&#10;&#10;AI-generated content may be incorrect.">
            <a:extLst>
              <a:ext uri="{FF2B5EF4-FFF2-40B4-BE49-F238E27FC236}">
                <a16:creationId xmlns:a16="http://schemas.microsoft.com/office/drawing/2014/main" id="{10CEB9C2-E437-4AD6-3412-EB2AC57F9E7E}"/>
              </a:ext>
            </a:extLst>
          </p:cNvPr>
          <p:cNvPicPr>
            <a:picLocks noChangeAspect="1"/>
          </p:cNvPicPr>
          <p:nvPr/>
        </p:nvPicPr>
        <p:blipFill>
          <a:blip r:embed="rId4"/>
          <a:stretch>
            <a:fillRect/>
          </a:stretch>
        </p:blipFill>
        <p:spPr>
          <a:xfrm>
            <a:off x="6888819" y="1703671"/>
            <a:ext cx="3885396" cy="4519143"/>
          </a:xfrm>
          <a:prstGeom prst="rect">
            <a:avLst/>
          </a:prstGeom>
          <a:ln>
            <a:solidFill>
              <a:schemeClr val="tx1"/>
            </a:solidFill>
          </a:ln>
        </p:spPr>
      </p:pic>
    </p:spTree>
    <p:extLst>
      <p:ext uri="{BB962C8B-B14F-4D97-AF65-F5344CB8AC3E}">
        <p14:creationId xmlns:p14="http://schemas.microsoft.com/office/powerpoint/2010/main" val="3282010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0718B-1252-4DA8-89B4-C9CCD3BACA47}"/>
              </a:ext>
            </a:extLst>
          </p:cNvPr>
          <p:cNvSpPr>
            <a:spLocks noGrp="1"/>
          </p:cNvSpPr>
          <p:nvPr>
            <p:ph type="ctrTitle"/>
          </p:nvPr>
        </p:nvSpPr>
        <p:spPr>
          <a:xfrm>
            <a:off x="526602" y="3852491"/>
            <a:ext cx="10481617" cy="2387600"/>
          </a:xfrm>
        </p:spPr>
        <p:txBody>
          <a:bodyPr>
            <a:normAutofit fontScale="90000"/>
          </a:bodyPr>
          <a:lstStyle/>
          <a:p>
            <a:pPr>
              <a:spcBef>
                <a:spcPts val="600"/>
              </a:spcBef>
              <a:spcAft>
                <a:spcPts val="600"/>
              </a:spcAft>
            </a:pPr>
            <a:r>
              <a:rPr lang="en-GB">
                <a:latin typeface="Arial"/>
                <a:cs typeface="Arial"/>
              </a:rPr>
              <a:t>AWHP Micro Teach</a:t>
            </a:r>
            <a:br>
              <a:rPr lang="en-GB">
                <a:latin typeface="Arial"/>
                <a:cs typeface="Arial"/>
              </a:rPr>
            </a:br>
            <a:br>
              <a:rPr lang="en-GB">
                <a:latin typeface="Arial"/>
                <a:cs typeface="Arial"/>
              </a:rPr>
            </a:br>
            <a:r>
              <a:rPr lang="en-GB" sz="2400" b="1">
                <a:latin typeface="Arial"/>
                <a:cs typeface="Arial"/>
              </a:rPr>
              <a:t>Recording: </a:t>
            </a:r>
            <a:r>
              <a:rPr lang="en-GB" sz="2000">
                <a:latin typeface="Arial"/>
                <a:cs typeface="Arial"/>
                <a:hlinkClick r:id="rId3">
                  <a:extLst>
                    <a:ext uri="{A12FA001-AC4F-418D-AE19-62706E023703}">
                      <ahyp:hlinkClr xmlns:ahyp="http://schemas.microsoft.com/office/drawing/2018/hyperlinkcolor" val="tx"/>
                    </a:ext>
                  </a:extLst>
                </a:hlinkClick>
              </a:rPr>
              <a:t>https://khub.net/documents/d/phe-national/awhp-microteach-course-2627-20260325_094442utc-meeting-recording</a:t>
            </a:r>
            <a:br>
              <a:rPr lang="en-GB" sz="2000">
                <a:latin typeface="Arial"/>
                <a:cs typeface="Arial"/>
              </a:rPr>
            </a:br>
            <a:r>
              <a:rPr lang="en-GB" sz="2000">
                <a:latin typeface="Arial"/>
                <a:cs typeface="Arial"/>
              </a:rPr>
              <a:t> </a:t>
            </a:r>
            <a:br>
              <a:rPr lang="en-GB" sz="3600">
                <a:latin typeface="Arial"/>
                <a:cs typeface="Arial"/>
              </a:rPr>
            </a:br>
            <a:r>
              <a:rPr lang="en-GB" sz="2400" b="1">
                <a:latin typeface="Arial"/>
                <a:cs typeface="Arial"/>
              </a:rPr>
              <a:t>Slides: </a:t>
            </a:r>
            <a:r>
              <a:rPr lang="en-GB" sz="2000">
                <a:hlinkClick r:id="rId4">
                  <a:extLst>
                    <a:ext uri="{A12FA001-AC4F-418D-AE19-62706E023703}">
                      <ahyp:hlinkClr xmlns:ahyp="http://schemas.microsoft.com/office/drawing/2018/hyperlinkcolor" val="tx"/>
                    </a:ext>
                  </a:extLst>
                </a:hlinkClick>
              </a:rPr>
              <a:t>https://khub.net/documents/d/phe national/20260325_awhp_microteach_v3</a:t>
            </a:r>
            <a:r>
              <a:rPr lang="en-GB" sz="2000"/>
              <a:t> </a:t>
            </a:r>
            <a:endParaRPr lang="en-GB">
              <a:latin typeface="Arial"/>
              <a:cs typeface="Arial"/>
            </a:endParaRPr>
          </a:p>
        </p:txBody>
      </p:sp>
    </p:spTree>
    <p:extLst>
      <p:ext uri="{BB962C8B-B14F-4D97-AF65-F5344CB8AC3E}">
        <p14:creationId xmlns:p14="http://schemas.microsoft.com/office/powerpoint/2010/main" val="1850189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0718B-1252-4DA8-89B4-C9CCD3BACA47}"/>
              </a:ext>
            </a:extLst>
          </p:cNvPr>
          <p:cNvSpPr>
            <a:spLocks noGrp="1"/>
          </p:cNvSpPr>
          <p:nvPr>
            <p:ph type="ctrTitle"/>
          </p:nvPr>
        </p:nvSpPr>
        <p:spPr>
          <a:xfrm>
            <a:off x="526602" y="3852491"/>
            <a:ext cx="10481617" cy="2387600"/>
          </a:xfrm>
        </p:spPr>
        <p:txBody>
          <a:bodyPr/>
          <a:lstStyle/>
          <a:p>
            <a:r>
              <a:rPr lang="en-GB">
                <a:latin typeface="Arial"/>
                <a:cs typeface="Arial"/>
              </a:rPr>
              <a:t>Q&amp;A</a:t>
            </a:r>
          </a:p>
        </p:txBody>
      </p:sp>
    </p:spTree>
    <p:extLst>
      <p:ext uri="{BB962C8B-B14F-4D97-AF65-F5344CB8AC3E}">
        <p14:creationId xmlns:p14="http://schemas.microsoft.com/office/powerpoint/2010/main" val="2480786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FDC7F57D-8130-4BED-7C26-5542C3219A4A}"/>
              </a:ext>
            </a:extLst>
          </p:cNvPr>
          <p:cNvSpPr>
            <a:spLocks noGrp="1"/>
          </p:cNvSpPr>
          <p:nvPr>
            <p:ph type="ctrTitle"/>
          </p:nvPr>
        </p:nvSpPr>
        <p:spPr>
          <a:xfrm>
            <a:off x="343511" y="2574203"/>
            <a:ext cx="11176203" cy="1029969"/>
          </a:xfrm>
        </p:spPr>
        <p:txBody>
          <a:bodyPr anchor="t">
            <a:normAutofit fontScale="90000"/>
          </a:bodyPr>
          <a:lstStyle/>
          <a:p>
            <a:r>
              <a:rPr lang="en-US" b="0"/>
              <a:t>AWHP </a:t>
            </a:r>
            <a:r>
              <a:rPr lang="en-US" b="0" err="1"/>
              <a:t>Programme</a:t>
            </a:r>
            <a:r>
              <a:rPr lang="en-US" b="0"/>
              <a:t> of Work</a:t>
            </a:r>
            <a:br>
              <a:rPr lang="en-US" b="0"/>
            </a:br>
            <a:r>
              <a:rPr lang="en-US" b="0"/>
              <a:t>2026 to 2027 Update highlights</a:t>
            </a:r>
          </a:p>
        </p:txBody>
      </p:sp>
      <p:sp>
        <p:nvSpPr>
          <p:cNvPr id="4" name="Slide Number Placeholder 3" hidden="1">
            <a:extLst>
              <a:ext uri="{FF2B5EF4-FFF2-40B4-BE49-F238E27FC236}">
                <a16:creationId xmlns:a16="http://schemas.microsoft.com/office/drawing/2014/main" id="{6A323F61-EBFB-6E55-F824-C85533404C1A}"/>
              </a:ext>
            </a:extLst>
          </p:cNvPr>
          <p:cNvSpPr>
            <a:spLocks noGrp="1"/>
          </p:cNvSpPr>
          <p:nvPr>
            <p:ph type="sldNum" sz="quarter" idx="4294967295"/>
          </p:nvPr>
        </p:nvSpPr>
        <p:spPr>
          <a:xfrm>
            <a:off x="319328" y="6571236"/>
            <a:ext cx="221615" cy="177800"/>
          </a:xfrm>
        </p:spPr>
        <p:txBody>
          <a:bodyPr/>
          <a:lstStyle/>
          <a:p>
            <a:pPr marL="25400" marR="0" lvl="0" indent="0" algn="l" defTabSz="914400" rtl="0" eaLnBrk="1" fontAlgn="auto" latinLnBrk="0" hangingPunct="1">
              <a:lnSpc>
                <a:spcPct val="100000"/>
              </a:lnSpc>
              <a:spcBef>
                <a:spcPts val="0"/>
              </a:spcBef>
              <a:spcAft>
                <a:spcPts val="600"/>
              </a:spcAft>
              <a:buClrTx/>
              <a:buSzTx/>
              <a:buFontTx/>
              <a:buNone/>
              <a:tabLst/>
              <a:defRPr/>
            </a:pPr>
            <a:fld id="{81D60167-4931-47E6-BA6A-407CBD079E47}" type="slidenum">
              <a:rPr kumimoji="0" lang="en-GB" sz="1200" b="0" i="0" u="none" strike="noStrike" kern="1200" cap="none" spc="0" normalizeH="0" baseline="0" noProof="0" smtClean="0">
                <a:ln>
                  <a:noFill/>
                </a:ln>
                <a:solidFill>
                  <a:prstClr val="white"/>
                </a:solidFill>
                <a:effectLst/>
                <a:uLnTx/>
                <a:uFillTx/>
                <a:latin typeface="Arial"/>
                <a:ea typeface="+mn-ea"/>
                <a:cs typeface="Arial"/>
              </a:rPr>
              <a:pPr marL="25400" marR="0" lvl="0" indent="0" algn="l" defTabSz="914400" rtl="0" eaLnBrk="1" fontAlgn="auto" latinLnBrk="0" hangingPunct="1">
                <a:lnSpc>
                  <a:spcPct val="100000"/>
                </a:lnSpc>
                <a:spcBef>
                  <a:spcPts val="0"/>
                </a:spcBef>
                <a:spcAft>
                  <a:spcPts val="600"/>
                </a:spcAft>
                <a:buClrTx/>
                <a:buSzTx/>
                <a:buFontTx/>
                <a:buNone/>
                <a:tabLst/>
                <a:defRPr/>
              </a:pPr>
              <a:t>4</a:t>
            </a:fld>
            <a:endParaRPr kumimoji="0" lang="en-GB" sz="1200" b="0" i="0" u="none" strike="noStrike" kern="1200" cap="none" spc="0" normalizeH="0" baseline="0" noProof="0">
              <a:ln>
                <a:noFill/>
              </a:ln>
              <a:solidFill>
                <a:prstClr val="white"/>
              </a:solidFill>
              <a:effectLst/>
              <a:uLnTx/>
              <a:uFillTx/>
              <a:latin typeface="Arial"/>
              <a:ea typeface="+mn-ea"/>
              <a:cs typeface="Arial"/>
            </a:endParaRPr>
          </a:p>
        </p:txBody>
      </p:sp>
      <p:sp>
        <p:nvSpPr>
          <p:cNvPr id="5" name="TextBox 4">
            <a:extLst>
              <a:ext uri="{FF2B5EF4-FFF2-40B4-BE49-F238E27FC236}">
                <a16:creationId xmlns:a16="http://schemas.microsoft.com/office/drawing/2014/main" id="{009A70AA-1E49-0750-9BC2-2D224E678A53}"/>
              </a:ext>
            </a:extLst>
          </p:cNvPr>
          <p:cNvSpPr txBox="1"/>
          <p:nvPr/>
        </p:nvSpPr>
        <p:spPr>
          <a:xfrm>
            <a:off x="239125" y="4241482"/>
            <a:ext cx="9687785" cy="140038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prstClr val="white"/>
                </a:solidFill>
                <a:effectLst/>
                <a:uLnTx/>
                <a:uFillTx/>
                <a:latin typeface="Calibri"/>
                <a:ea typeface="+mn-ea"/>
                <a:cs typeface="+mn-cs"/>
              </a:rPr>
              <a:t>Agostinho Moreira de Sousa – Head of EEHP</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prstClr val="white"/>
                </a:solidFill>
                <a:effectLst/>
                <a:uLnTx/>
                <a:uFillTx/>
                <a:latin typeface="Calibri"/>
                <a:ea typeface="+mn-ea"/>
                <a:cs typeface="+mn-cs"/>
              </a:rPr>
              <a:t>Paul Coleman – Consultant in Public Health - EEHP</a:t>
            </a:r>
            <a:br>
              <a:rPr kumimoji="0" lang="en-US" sz="2000" b="0" i="0" u="none" strike="noStrike" kern="1200" cap="none" spc="0" normalizeH="0" baseline="0" noProof="0">
                <a:ln>
                  <a:noFill/>
                </a:ln>
                <a:solidFill>
                  <a:prstClr val="white"/>
                </a:solidFill>
                <a:effectLst/>
                <a:uLnTx/>
                <a:uFillTx/>
                <a:latin typeface="Calibri"/>
                <a:ea typeface="+mn-ea"/>
                <a:cs typeface="+mn-cs"/>
              </a:rPr>
            </a:br>
            <a:br>
              <a:rPr kumimoji="0" lang="en-US" sz="2000" b="0" i="0" u="none" strike="noStrike" kern="1200" cap="none" spc="0" normalizeH="0" baseline="0" noProof="0">
                <a:ln>
                  <a:noFill/>
                </a:ln>
                <a:solidFill>
                  <a:prstClr val="white"/>
                </a:solidFill>
                <a:effectLst/>
                <a:uLnTx/>
                <a:uFillTx/>
                <a:latin typeface="Calibri"/>
                <a:ea typeface="+mn-ea"/>
                <a:cs typeface="+mn-cs"/>
              </a:rPr>
            </a:br>
            <a:r>
              <a:rPr kumimoji="0" lang="en-US" sz="2000" b="0" i="0" u="none" strike="noStrike" kern="1200" cap="none" spc="0" normalizeH="0" baseline="0" noProof="0">
                <a:ln>
                  <a:noFill/>
                </a:ln>
                <a:solidFill>
                  <a:prstClr val="white"/>
                </a:solidFill>
                <a:effectLst/>
                <a:uLnTx/>
                <a:uFillTx/>
                <a:latin typeface="Calibri"/>
                <a:ea typeface="+mn-ea"/>
                <a:cs typeface="+mn-cs"/>
              </a:rPr>
              <a:t>UKHSA Centre for Climate and Health Security</a:t>
            </a:r>
          </a:p>
        </p:txBody>
      </p:sp>
    </p:spTree>
    <p:extLst>
      <p:ext uri="{BB962C8B-B14F-4D97-AF65-F5344CB8AC3E}">
        <p14:creationId xmlns:p14="http://schemas.microsoft.com/office/powerpoint/2010/main" val="3011830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BD48F-C566-5D18-084A-F4EBC3DFA1A0}"/>
              </a:ext>
            </a:extLst>
          </p:cNvPr>
          <p:cNvSpPr>
            <a:spLocks noGrp="1"/>
          </p:cNvSpPr>
          <p:nvPr>
            <p:ph type="title"/>
          </p:nvPr>
        </p:nvSpPr>
        <p:spPr>
          <a:xfrm>
            <a:off x="330207" y="179421"/>
            <a:ext cx="10515600" cy="609720"/>
          </a:xfrm>
        </p:spPr>
        <p:txBody>
          <a:bodyPr>
            <a:normAutofit/>
          </a:bodyPr>
          <a:lstStyle/>
          <a:p>
            <a:r>
              <a:rPr lang="en-GB" sz="3400">
                <a:latin typeface="Arial"/>
                <a:cs typeface="Arial"/>
              </a:rPr>
              <a:t>The Adverse Weather and Health Plan</a:t>
            </a:r>
            <a:endParaRPr lang="en-US"/>
          </a:p>
        </p:txBody>
      </p:sp>
      <p:sp>
        <p:nvSpPr>
          <p:cNvPr id="3" name="Slide Number Placeholder 4">
            <a:extLst>
              <a:ext uri="{FF2B5EF4-FFF2-40B4-BE49-F238E27FC236}">
                <a16:creationId xmlns:a16="http://schemas.microsoft.com/office/drawing/2014/main" id="{12444309-F526-2E07-5CE0-5C49EAD6FAEE}"/>
              </a:ext>
            </a:extLst>
          </p:cNvPr>
          <p:cNvSpPr>
            <a:spLocks noGrp="1"/>
          </p:cNvSpPr>
          <p:nvPr>
            <p:ph type="sldNum" sz="quarter" idx="11"/>
          </p:nvPr>
        </p:nvSpPr>
        <p:spPr>
          <a:xfrm>
            <a:off x="130631" y="6438854"/>
            <a:ext cx="596332" cy="365125"/>
          </a:xfrm>
        </p:spPr>
        <p:txBody>
          <a:bodyPr/>
          <a:lstStyle/>
          <a:p>
            <a:fld id="{344369E4-5DE7-46E5-874E-4FD437973785}" type="slidenum">
              <a:rPr lang="en-GB" smtClean="0"/>
              <a:pPr/>
              <a:t>5</a:t>
            </a:fld>
            <a:endParaRPr lang="en-GB" sz="1400"/>
          </a:p>
        </p:txBody>
      </p:sp>
      <p:pic>
        <p:nvPicPr>
          <p:cNvPr id="5" name="Picture 4">
            <a:extLst>
              <a:ext uri="{FF2B5EF4-FFF2-40B4-BE49-F238E27FC236}">
                <a16:creationId xmlns:a16="http://schemas.microsoft.com/office/drawing/2014/main" id="{A937BC57-D377-DA90-6EC9-A3AB70DB94CB}"/>
              </a:ext>
            </a:extLst>
          </p:cNvPr>
          <p:cNvPicPr>
            <a:picLocks noChangeAspect="1"/>
          </p:cNvPicPr>
          <p:nvPr/>
        </p:nvPicPr>
        <p:blipFill>
          <a:blip r:embed="rId3"/>
          <a:stretch>
            <a:fillRect/>
          </a:stretch>
        </p:blipFill>
        <p:spPr>
          <a:xfrm>
            <a:off x="726963" y="1579419"/>
            <a:ext cx="3011856" cy="4253634"/>
          </a:xfrm>
          <a:prstGeom prst="rect">
            <a:avLst/>
          </a:prstGeom>
          <a:ln>
            <a:solidFill>
              <a:schemeClr val="tx1"/>
            </a:solidFill>
          </a:ln>
        </p:spPr>
      </p:pic>
      <p:sp>
        <p:nvSpPr>
          <p:cNvPr id="7" name="TextBox 6">
            <a:extLst>
              <a:ext uri="{FF2B5EF4-FFF2-40B4-BE49-F238E27FC236}">
                <a16:creationId xmlns:a16="http://schemas.microsoft.com/office/drawing/2014/main" id="{349EC1B7-960C-0DA8-A13B-95E3129F7666}"/>
              </a:ext>
            </a:extLst>
          </p:cNvPr>
          <p:cNvSpPr txBox="1"/>
          <p:nvPr/>
        </p:nvSpPr>
        <p:spPr>
          <a:xfrm>
            <a:off x="4231372" y="2382891"/>
            <a:ext cx="7267901" cy="246221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400"/>
              <a:t>National Adaptation Programme commitment delivered in April 2023</a:t>
            </a:r>
          </a:p>
          <a:p>
            <a:pPr marL="285750" indent="-285750">
              <a:spcAft>
                <a:spcPts val="600"/>
              </a:spcAft>
              <a:buFont typeface="Arial" panose="020B0604020202020204" pitchFamily="34" charset="0"/>
              <a:buChar char="•"/>
            </a:pPr>
            <a:endParaRPr lang="en-GB" sz="2400"/>
          </a:p>
          <a:p>
            <a:pPr marL="285750" indent="-285750">
              <a:spcAft>
                <a:spcPts val="600"/>
              </a:spcAft>
              <a:buFont typeface="Arial" panose="020B0604020202020204" pitchFamily="34" charset="0"/>
              <a:buChar char="•"/>
            </a:pPr>
            <a:r>
              <a:rPr lang="en-GB" sz="2400"/>
              <a:t>Protect individuals and communities from the health effects of adverse weather and to build community resilience</a:t>
            </a:r>
          </a:p>
        </p:txBody>
      </p:sp>
      <p:sp>
        <p:nvSpPr>
          <p:cNvPr id="8" name="TextBox 7">
            <a:extLst>
              <a:ext uri="{FF2B5EF4-FFF2-40B4-BE49-F238E27FC236}">
                <a16:creationId xmlns:a16="http://schemas.microsoft.com/office/drawing/2014/main" id="{41F8B9D5-FE76-ED18-C027-DF6C04719CED}"/>
              </a:ext>
            </a:extLst>
          </p:cNvPr>
          <p:cNvSpPr txBox="1"/>
          <p:nvPr/>
        </p:nvSpPr>
        <p:spPr>
          <a:xfrm>
            <a:off x="428797" y="6028295"/>
            <a:ext cx="10345420" cy="369332"/>
          </a:xfrm>
          <a:prstGeom prst="rect">
            <a:avLst/>
          </a:prstGeom>
          <a:noFill/>
        </p:spPr>
        <p:txBody>
          <a:bodyPr wrap="square" rtlCol="0">
            <a:spAutoFit/>
          </a:bodyPr>
          <a:lstStyle/>
          <a:p>
            <a:r>
              <a:rPr lang="en-GB" b="1"/>
              <a:t>Source: </a:t>
            </a:r>
            <a:r>
              <a:rPr lang="en-GB" sz="1400">
                <a:hlinkClick r:id="rId4"/>
              </a:rPr>
              <a:t>Adverse Weather and Health Plan - GOV.UK</a:t>
            </a:r>
            <a:endParaRPr lang="en-GB" sz="1400" b="1"/>
          </a:p>
        </p:txBody>
      </p:sp>
    </p:spTree>
    <p:extLst>
      <p:ext uri="{BB962C8B-B14F-4D97-AF65-F5344CB8AC3E}">
        <p14:creationId xmlns:p14="http://schemas.microsoft.com/office/powerpoint/2010/main" val="2571124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2">
            <a:extLst>
              <a:ext uri="{FF2B5EF4-FFF2-40B4-BE49-F238E27FC236}">
                <a16:creationId xmlns:a16="http://schemas.microsoft.com/office/drawing/2014/main" id="{9EE58CA6-6112-44DF-BD37-0E573FAF0113}"/>
              </a:ext>
            </a:extLst>
          </p:cNvPr>
          <p:cNvSpPr txBox="1">
            <a:spLocks/>
          </p:cNvSpPr>
          <p:nvPr/>
        </p:nvSpPr>
        <p:spPr>
          <a:xfrm>
            <a:off x="428795" y="344880"/>
            <a:ext cx="10345420" cy="5232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400" b="0" i="0">
                <a:solidFill>
                  <a:schemeClr val="bg1"/>
                </a:solidFill>
                <a:latin typeface="Arial"/>
                <a:ea typeface="+mj-ea"/>
                <a:cs typeface="Arial"/>
              </a:defRPr>
            </a:lvl1pPr>
          </a:lstStyle>
          <a:p>
            <a:pPr marL="12700" algn="l" rtl="0">
              <a:defRPr/>
            </a:pPr>
            <a:r>
              <a:rPr lang="en-GB">
                <a:solidFill>
                  <a:srgbClr val="FFFFFF"/>
                </a:solidFill>
                <a:ea typeface="+mn-ea"/>
              </a:rPr>
              <a:t>AWHP Programme of Work</a:t>
            </a:r>
            <a:endParaRPr lang="en-GB" kern="1200">
              <a:solidFill>
                <a:srgbClr val="FFFFFF"/>
              </a:solidFill>
              <a:ea typeface="+mn-ea"/>
            </a:endParaRPr>
          </a:p>
        </p:txBody>
      </p:sp>
      <p:sp>
        <p:nvSpPr>
          <p:cNvPr id="5" name="Slide Number Placeholder 4">
            <a:extLst>
              <a:ext uri="{FF2B5EF4-FFF2-40B4-BE49-F238E27FC236}">
                <a16:creationId xmlns:a16="http://schemas.microsoft.com/office/drawing/2014/main" id="{A478D450-0DA5-0B5A-9E23-59797681CFC7}"/>
              </a:ext>
            </a:extLst>
          </p:cNvPr>
          <p:cNvSpPr txBox="1">
            <a:spLocks/>
          </p:cNvSpPr>
          <p:nvPr/>
        </p:nvSpPr>
        <p:spPr>
          <a:xfrm>
            <a:off x="130631" y="6438854"/>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68B570A1-4954-C666-87AF-5F1AEF8EE672}"/>
              </a:ext>
            </a:extLst>
          </p:cNvPr>
          <p:cNvPicPr>
            <a:picLocks noChangeAspect="1"/>
          </p:cNvPicPr>
          <p:nvPr/>
        </p:nvPicPr>
        <p:blipFill rotWithShape="1">
          <a:blip r:embed="rId2"/>
          <a:srcRect t="202"/>
          <a:stretch/>
        </p:blipFill>
        <p:spPr>
          <a:xfrm>
            <a:off x="2165828" y="1561234"/>
            <a:ext cx="7860343" cy="4630016"/>
          </a:xfrm>
          <a:prstGeom prst="rect">
            <a:avLst/>
          </a:prstGeom>
        </p:spPr>
      </p:pic>
    </p:spTree>
    <p:extLst>
      <p:ext uri="{BB962C8B-B14F-4D97-AF65-F5344CB8AC3E}">
        <p14:creationId xmlns:p14="http://schemas.microsoft.com/office/powerpoint/2010/main" val="1215588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5D3AF-0902-927D-494F-9BC5471F2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73EF89-CC56-4DE2-73F8-BE780D105412}"/>
              </a:ext>
            </a:extLst>
          </p:cNvPr>
          <p:cNvSpPr>
            <a:spLocks noGrp="1"/>
          </p:cNvSpPr>
          <p:nvPr>
            <p:ph type="title"/>
          </p:nvPr>
        </p:nvSpPr>
        <p:spPr>
          <a:xfrm>
            <a:off x="507898" y="313888"/>
            <a:ext cx="11176203" cy="1029969"/>
          </a:xfrm>
        </p:spPr>
        <p:txBody>
          <a:bodyPr wrap="square">
            <a:normAutofit/>
          </a:bodyPr>
          <a:lstStyle/>
          <a:p>
            <a:pPr>
              <a:lnSpc>
                <a:spcPct val="90000"/>
              </a:lnSpc>
            </a:pPr>
            <a:r>
              <a:rPr lang="en-GB"/>
              <a:t>From evaluation to planning</a:t>
            </a:r>
          </a:p>
        </p:txBody>
      </p:sp>
      <p:sp>
        <p:nvSpPr>
          <p:cNvPr id="3" name="Slide Number Placeholder 4">
            <a:extLst>
              <a:ext uri="{FF2B5EF4-FFF2-40B4-BE49-F238E27FC236}">
                <a16:creationId xmlns:a16="http://schemas.microsoft.com/office/drawing/2014/main" id="{BEE2F4FF-0AFA-4C81-056E-215917F45F77}"/>
              </a:ext>
            </a:extLst>
          </p:cNvPr>
          <p:cNvSpPr txBox="1">
            <a:spLocks/>
          </p:cNvSpPr>
          <p:nvPr/>
        </p:nvSpPr>
        <p:spPr>
          <a:xfrm>
            <a:off x="130631" y="6438854"/>
            <a:ext cx="596332"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Picture 4" descr="A diagram of a diagram&#10;&#10;AI-generated content may be incorrect.">
            <a:extLst>
              <a:ext uri="{FF2B5EF4-FFF2-40B4-BE49-F238E27FC236}">
                <a16:creationId xmlns:a16="http://schemas.microsoft.com/office/drawing/2014/main" id="{65C64427-F892-78E7-2ACE-1BEDD59E41E1}"/>
              </a:ext>
            </a:extLst>
          </p:cNvPr>
          <p:cNvPicPr>
            <a:picLocks noChangeAspect="1"/>
          </p:cNvPicPr>
          <p:nvPr/>
        </p:nvPicPr>
        <p:blipFill>
          <a:blip r:embed="rId2"/>
          <a:stretch>
            <a:fillRect/>
          </a:stretch>
        </p:blipFill>
        <p:spPr>
          <a:xfrm>
            <a:off x="314325" y="2049281"/>
            <a:ext cx="3374645" cy="2759438"/>
          </a:xfrm>
          <a:prstGeom prst="rect">
            <a:avLst/>
          </a:prstGeom>
        </p:spPr>
      </p:pic>
      <p:sp>
        <p:nvSpPr>
          <p:cNvPr id="7" name="TextBox 6">
            <a:extLst>
              <a:ext uri="{FF2B5EF4-FFF2-40B4-BE49-F238E27FC236}">
                <a16:creationId xmlns:a16="http://schemas.microsoft.com/office/drawing/2014/main" id="{E8C86548-7A7E-B1CC-8976-2ED88FFA0BEB}"/>
              </a:ext>
            </a:extLst>
          </p:cNvPr>
          <p:cNvSpPr txBox="1"/>
          <p:nvPr/>
        </p:nvSpPr>
        <p:spPr>
          <a:xfrm>
            <a:off x="130631" y="5943933"/>
            <a:ext cx="8039100" cy="430887"/>
          </a:xfrm>
          <a:prstGeom prst="rect">
            <a:avLst/>
          </a:prstGeom>
          <a:noFill/>
        </p:spPr>
        <p:txBody>
          <a:bodyPr wrap="square">
            <a:spAutoFit/>
          </a:bodyPr>
          <a:lstStyle/>
          <a:p>
            <a:r>
              <a:rPr lang="en-GB" sz="1050" b="1"/>
              <a:t>Reference 1: </a:t>
            </a:r>
            <a:r>
              <a:rPr lang="en-GB" sz="1050">
                <a:hlinkClick r:id="rId3"/>
              </a:rPr>
              <a:t>NHS England and NHS Improvement - Plan, Do, Study, Act (PDSA) cycles and the model for improvement</a:t>
            </a:r>
            <a:endParaRPr lang="en-GB" sz="1050"/>
          </a:p>
          <a:p>
            <a:r>
              <a:rPr lang="en-GB" sz="1050" b="1"/>
              <a:t>Reference 2: </a:t>
            </a:r>
            <a:r>
              <a:rPr lang="en-GB" sz="1050">
                <a:hlinkClick r:id="rId4"/>
              </a:rPr>
              <a:t>Adverse Weather and Health Plan Annual Report 2024 to 2025</a:t>
            </a:r>
            <a:endParaRPr lang="en-GB" sz="1050"/>
          </a:p>
        </p:txBody>
      </p:sp>
      <p:pic>
        <p:nvPicPr>
          <p:cNvPr id="9" name="Picture 8" descr="A white cover with blue text&#10;&#10;AI-generated content may be incorrect.">
            <a:extLst>
              <a:ext uri="{FF2B5EF4-FFF2-40B4-BE49-F238E27FC236}">
                <a16:creationId xmlns:a16="http://schemas.microsoft.com/office/drawing/2014/main" id="{D4872BB8-3DCF-B81A-9743-888B3CEF62C6}"/>
              </a:ext>
            </a:extLst>
          </p:cNvPr>
          <p:cNvPicPr>
            <a:picLocks noChangeAspect="1"/>
          </p:cNvPicPr>
          <p:nvPr/>
        </p:nvPicPr>
        <p:blipFill>
          <a:blip r:embed="rId5"/>
          <a:stretch>
            <a:fillRect/>
          </a:stretch>
        </p:blipFill>
        <p:spPr>
          <a:xfrm>
            <a:off x="3978097" y="1650799"/>
            <a:ext cx="2978581" cy="4229100"/>
          </a:xfrm>
          <a:prstGeom prst="rect">
            <a:avLst/>
          </a:prstGeom>
          <a:ln>
            <a:solidFill>
              <a:schemeClr val="tx1"/>
            </a:solidFill>
          </a:ln>
        </p:spPr>
      </p:pic>
      <p:sp>
        <p:nvSpPr>
          <p:cNvPr id="10" name="TextBox 9">
            <a:extLst>
              <a:ext uri="{FF2B5EF4-FFF2-40B4-BE49-F238E27FC236}">
                <a16:creationId xmlns:a16="http://schemas.microsoft.com/office/drawing/2014/main" id="{E813C014-5DB0-0497-3B9E-EA9251342A39}"/>
              </a:ext>
            </a:extLst>
          </p:cNvPr>
          <p:cNvSpPr txBox="1"/>
          <p:nvPr/>
        </p:nvSpPr>
        <p:spPr>
          <a:xfrm>
            <a:off x="7502801" y="1650799"/>
            <a:ext cx="4448175" cy="5078313"/>
          </a:xfrm>
          <a:prstGeom prst="rect">
            <a:avLst/>
          </a:prstGeom>
          <a:noFill/>
        </p:spPr>
        <p:txBody>
          <a:bodyPr wrap="square" rtlCol="0">
            <a:spAutoFit/>
          </a:bodyPr>
          <a:lstStyle/>
          <a:p>
            <a:pPr marL="285750" indent="-285750">
              <a:buFont typeface="Arial" panose="020B0604020202020204" pitchFamily="34" charset="0"/>
              <a:buChar char="•"/>
            </a:pPr>
            <a:r>
              <a:rPr lang="en-GB"/>
              <a:t>Monitoring activities and impacts</a:t>
            </a:r>
          </a:p>
          <a:p>
            <a:pPr marL="742950" lvl="1" indent="-285750">
              <a:buFont typeface="Arial" panose="020B0604020202020204" pitchFamily="34" charset="0"/>
              <a:buChar char="•"/>
            </a:pPr>
            <a:r>
              <a:rPr lang="en-GB"/>
              <a:t>AWHP Annual Report</a:t>
            </a:r>
          </a:p>
          <a:p>
            <a:pPr marL="742950" lvl="1" indent="-285750">
              <a:buFont typeface="Arial" panose="020B0604020202020204" pitchFamily="34" charset="0"/>
              <a:buChar char="•"/>
            </a:pPr>
            <a:r>
              <a:rPr lang="en-GB"/>
              <a:t>Heat and Cold Mortality Monitoring Reports</a:t>
            </a:r>
          </a:p>
          <a:p>
            <a:pPr marL="285750" indent="-285750">
              <a:buFont typeface="Arial" panose="020B0604020202020204" pitchFamily="34" charset="0"/>
              <a:buChar char="•"/>
            </a:pPr>
            <a:r>
              <a:rPr lang="en-GB"/>
              <a:t>Surveys</a:t>
            </a:r>
          </a:p>
          <a:p>
            <a:pPr marL="742950" lvl="1" indent="-285750">
              <a:buFont typeface="Arial" panose="020B0604020202020204" pitchFamily="34" charset="0"/>
              <a:buChar char="•"/>
            </a:pPr>
            <a:r>
              <a:rPr lang="en-GB"/>
              <a:t>Capacity building events</a:t>
            </a:r>
          </a:p>
          <a:p>
            <a:pPr marL="742950" lvl="1" indent="-285750">
              <a:buFont typeface="Arial" panose="020B0604020202020204" pitchFamily="34" charset="0"/>
              <a:buChar char="•"/>
            </a:pPr>
            <a:r>
              <a:rPr lang="en-GB"/>
              <a:t>Weather-Health Alerts</a:t>
            </a:r>
          </a:p>
          <a:p>
            <a:pPr marL="285750" indent="-285750">
              <a:buFont typeface="Arial" panose="020B0604020202020204" pitchFamily="34" charset="0"/>
              <a:buChar char="•"/>
            </a:pPr>
            <a:r>
              <a:rPr lang="en-GB"/>
              <a:t>Workshops and meetings</a:t>
            </a:r>
          </a:p>
          <a:p>
            <a:pPr marL="742950" lvl="1" indent="-285750">
              <a:buFont typeface="Arial" panose="020B0604020202020204" pitchFamily="34" charset="0"/>
              <a:buChar char="•"/>
            </a:pPr>
            <a:r>
              <a:rPr lang="en-GB"/>
              <a:t>AWHP Steering Group</a:t>
            </a:r>
          </a:p>
          <a:p>
            <a:pPr marL="742950" lvl="1" indent="-285750">
              <a:buFont typeface="Arial" panose="020B0604020202020204" pitchFamily="34" charset="0"/>
              <a:buChar char="•"/>
            </a:pPr>
            <a:r>
              <a:rPr lang="en-GB"/>
              <a:t>AWHP Implementation Team</a:t>
            </a:r>
          </a:p>
          <a:p>
            <a:pPr marL="285750" indent="-285750">
              <a:buFont typeface="Arial" panose="020B0604020202020204" pitchFamily="34" charset="0"/>
              <a:buChar char="•"/>
            </a:pPr>
            <a:r>
              <a:rPr lang="en-GB"/>
              <a:t>EPRR</a:t>
            </a:r>
          </a:p>
          <a:p>
            <a:pPr marL="742950" lvl="1" indent="-285750">
              <a:buFont typeface="Arial" panose="020B0604020202020204" pitchFamily="34" charset="0"/>
              <a:buChar char="•"/>
            </a:pPr>
            <a:r>
              <a:rPr lang="en-GB"/>
              <a:t>Lessons identified</a:t>
            </a:r>
          </a:p>
          <a:p>
            <a:pPr marL="742950" lvl="1" indent="-285750">
              <a:buFont typeface="Arial" panose="020B0604020202020204" pitchFamily="34" charset="0"/>
              <a:buChar char="•"/>
            </a:pPr>
            <a:r>
              <a:rPr lang="en-GB"/>
              <a:t>Exercises</a:t>
            </a:r>
          </a:p>
          <a:p>
            <a:pPr marL="742950" lvl="1" indent="-285750">
              <a:buFont typeface="Arial" panose="020B0604020202020204" pitchFamily="34" charset="0"/>
              <a:buChar char="•"/>
            </a:pPr>
            <a:r>
              <a:rPr lang="en-GB"/>
              <a:t>Debriefs</a:t>
            </a:r>
          </a:p>
          <a:p>
            <a:pPr marL="285750" indent="-285750">
              <a:buFont typeface="Arial" panose="020B0604020202020204" pitchFamily="34" charset="0"/>
              <a:buChar char="•"/>
            </a:pPr>
            <a:r>
              <a:rPr lang="en-GB"/>
              <a:t>Audits and compliance</a:t>
            </a:r>
          </a:p>
          <a:p>
            <a:pPr marL="742950" lvl="1" indent="-285750">
              <a:buFont typeface="Arial" panose="020B0604020202020204" pitchFamily="34" charset="0"/>
              <a:buChar char="•"/>
            </a:pPr>
            <a:endParaRPr lang="en-GB"/>
          </a:p>
          <a:p>
            <a:pPr marL="285750" indent="-285750">
              <a:buFont typeface="Arial" panose="020B0604020202020204" pitchFamily="34" charset="0"/>
              <a:buChar char="•"/>
            </a:pPr>
            <a:endParaRPr lang="en-GB"/>
          </a:p>
          <a:p>
            <a:pPr marL="742950" lvl="1" indent="-285750">
              <a:buFont typeface="Arial" panose="020B0604020202020204" pitchFamily="34" charset="0"/>
              <a:buChar char="•"/>
            </a:pPr>
            <a:endParaRPr lang="en-GB"/>
          </a:p>
        </p:txBody>
      </p:sp>
    </p:spTree>
    <p:extLst>
      <p:ext uri="{BB962C8B-B14F-4D97-AF65-F5344CB8AC3E}">
        <p14:creationId xmlns:p14="http://schemas.microsoft.com/office/powerpoint/2010/main" val="3821851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275FA-3BC0-346E-B1F0-9978D930D481}"/>
              </a:ext>
            </a:extLst>
          </p:cNvPr>
          <p:cNvSpPr>
            <a:spLocks noGrp="1"/>
          </p:cNvSpPr>
          <p:nvPr>
            <p:ph type="title"/>
          </p:nvPr>
        </p:nvSpPr>
        <p:spPr>
          <a:xfrm>
            <a:off x="507898" y="313888"/>
            <a:ext cx="11176203" cy="523220"/>
          </a:xfrm>
        </p:spPr>
        <p:txBody>
          <a:bodyPr/>
          <a:lstStyle/>
          <a:p>
            <a:r>
              <a:rPr lang="en-GB"/>
              <a:t>Key changes</a:t>
            </a:r>
          </a:p>
        </p:txBody>
      </p:sp>
      <p:sp>
        <p:nvSpPr>
          <p:cNvPr id="7" name="Slide Number Placeholder 5">
            <a:extLst>
              <a:ext uri="{FF2B5EF4-FFF2-40B4-BE49-F238E27FC236}">
                <a16:creationId xmlns:a16="http://schemas.microsoft.com/office/drawing/2014/main" id="{BB8F7975-26B2-18A5-0EAF-70AB23F720DD}"/>
              </a:ext>
            </a:extLst>
          </p:cNvPr>
          <p:cNvSpPr>
            <a:spLocks noGrp="1"/>
          </p:cNvSpPr>
          <p:nvPr>
            <p:ph type="sldNum" sz="quarter" idx="7"/>
          </p:nvPr>
        </p:nvSpPr>
        <p:spPr>
          <a:xfrm>
            <a:off x="10754563" y="6523463"/>
            <a:ext cx="221615" cy="177800"/>
          </a:xfrm>
        </p:spPr>
        <p:txBody>
          <a:bodyPr/>
          <a:lstStyle/>
          <a:p>
            <a:pPr marL="25400" marR="0" lvl="0" indent="0" algn="l"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lang="en-GB" sz="1200" b="0" i="0" u="none" strike="noStrike" kern="1200" cap="none" spc="0" normalizeH="0" baseline="0" noProof="0" smtClean="0">
                <a:ln>
                  <a:noFill/>
                </a:ln>
                <a:solidFill>
                  <a:prstClr val="white"/>
                </a:solidFill>
                <a:effectLst/>
                <a:uLnTx/>
                <a:uFillTx/>
                <a:latin typeface="Arial"/>
                <a:ea typeface="+mn-ea"/>
                <a:cs typeface="Arial"/>
              </a:rPr>
              <a:pPr marL="2540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white"/>
              </a:solidFill>
              <a:effectLst/>
              <a:uLnTx/>
              <a:uFillTx/>
              <a:latin typeface="Arial"/>
              <a:ea typeface="+mn-ea"/>
              <a:cs typeface="Arial"/>
            </a:endParaRPr>
          </a:p>
        </p:txBody>
      </p:sp>
      <p:sp>
        <p:nvSpPr>
          <p:cNvPr id="3" name="Footer Placeholder 2">
            <a:extLst>
              <a:ext uri="{FF2B5EF4-FFF2-40B4-BE49-F238E27FC236}">
                <a16:creationId xmlns:a16="http://schemas.microsoft.com/office/drawing/2014/main" id="{3BF1060F-9EE4-1BCA-9CDD-4577CA7ED358}"/>
              </a:ext>
            </a:extLst>
          </p:cNvPr>
          <p:cNvSpPr>
            <a:spLocks noGrp="1"/>
          </p:cNvSpPr>
          <p:nvPr>
            <p:ph type="ftr" sz="quarter" idx="5"/>
          </p:nvPr>
        </p:nvSpPr>
        <p:spPr>
          <a:xfrm>
            <a:off x="1543558" y="6571236"/>
            <a:ext cx="4261485" cy="184666"/>
          </a:xfrm>
        </p:spPr>
        <p:txBody>
          <a:bodyPr/>
          <a:lstStyle/>
          <a:p>
            <a:pPr marL="12700">
              <a:lnSpc>
                <a:spcPct val="100000"/>
              </a:lnSpc>
            </a:pPr>
            <a:r>
              <a:rPr lang="en-US"/>
              <a:t>16th AWHP Steering group meeting</a:t>
            </a:r>
          </a:p>
        </p:txBody>
      </p:sp>
      <p:sp>
        <p:nvSpPr>
          <p:cNvPr id="5" name="TextBox 4">
            <a:extLst>
              <a:ext uri="{FF2B5EF4-FFF2-40B4-BE49-F238E27FC236}">
                <a16:creationId xmlns:a16="http://schemas.microsoft.com/office/drawing/2014/main" id="{C2671BFD-50AA-C705-84C5-873C790D2B96}"/>
              </a:ext>
            </a:extLst>
          </p:cNvPr>
          <p:cNvSpPr txBox="1"/>
          <p:nvPr/>
        </p:nvSpPr>
        <p:spPr>
          <a:xfrm>
            <a:off x="507898" y="1724531"/>
            <a:ext cx="10908146" cy="5632311"/>
          </a:xfrm>
          <a:prstGeom prst="rect">
            <a:avLst/>
          </a:prstGeom>
          <a:noFill/>
        </p:spPr>
        <p:txBody>
          <a:bodyPr wrap="square" rtlCol="0">
            <a:spAutoFit/>
          </a:bodyPr>
          <a:lstStyle/>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Inclusion of Wildfires and Poor Air Quality to the AWHP framework</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Clarification on the broader role of the AWHP Implementation team (UKHSA cross-collaboration)</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Inclusion of the recommendations from the AWHP IT workshops</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Focus on engagement with Steering Group partners (SG workshops)</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Commitment to include a short indicator analysis in the next iteration of the annual report</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4470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BEA47-C71E-1836-AABC-342DE25CAA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7EE22-27E7-7012-BA7C-B05D1B98E070}"/>
              </a:ext>
            </a:extLst>
          </p:cNvPr>
          <p:cNvSpPr>
            <a:spLocks noGrp="1"/>
          </p:cNvSpPr>
          <p:nvPr>
            <p:ph type="title"/>
          </p:nvPr>
        </p:nvSpPr>
        <p:spPr>
          <a:xfrm>
            <a:off x="507898" y="313888"/>
            <a:ext cx="11176203" cy="523220"/>
          </a:xfrm>
        </p:spPr>
        <p:txBody>
          <a:bodyPr/>
          <a:lstStyle/>
          <a:p>
            <a:r>
              <a:rPr lang="en-GB"/>
              <a:t>Key changes</a:t>
            </a:r>
          </a:p>
        </p:txBody>
      </p:sp>
      <p:sp>
        <p:nvSpPr>
          <p:cNvPr id="7" name="Slide Number Placeholder 5">
            <a:extLst>
              <a:ext uri="{FF2B5EF4-FFF2-40B4-BE49-F238E27FC236}">
                <a16:creationId xmlns:a16="http://schemas.microsoft.com/office/drawing/2014/main" id="{73783FFA-910A-079F-E275-0B2BE4D60665}"/>
              </a:ext>
            </a:extLst>
          </p:cNvPr>
          <p:cNvSpPr>
            <a:spLocks noGrp="1"/>
          </p:cNvSpPr>
          <p:nvPr>
            <p:ph type="sldNum" sz="quarter" idx="7"/>
          </p:nvPr>
        </p:nvSpPr>
        <p:spPr>
          <a:xfrm>
            <a:off x="10754563" y="6523463"/>
            <a:ext cx="221615" cy="177800"/>
          </a:xfrm>
        </p:spPr>
        <p:txBody>
          <a:bodyPr/>
          <a:lstStyle/>
          <a:p>
            <a:pPr marL="25400" marR="0" lvl="0" indent="0" algn="l"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lang="en-GB" sz="1200" b="0" i="0" u="none" strike="noStrike" kern="1200" cap="none" spc="0" normalizeH="0" baseline="0" noProof="0" smtClean="0">
                <a:ln>
                  <a:noFill/>
                </a:ln>
                <a:solidFill>
                  <a:prstClr val="white"/>
                </a:solidFill>
                <a:effectLst/>
                <a:uLnTx/>
                <a:uFillTx/>
                <a:latin typeface="Arial"/>
                <a:ea typeface="+mn-ea"/>
                <a:cs typeface="Arial"/>
              </a:rPr>
              <a:pPr marL="2540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white"/>
              </a:solidFill>
              <a:effectLst/>
              <a:uLnTx/>
              <a:uFillTx/>
              <a:latin typeface="Arial"/>
              <a:ea typeface="+mn-ea"/>
              <a:cs typeface="Arial"/>
            </a:endParaRPr>
          </a:p>
        </p:txBody>
      </p:sp>
      <p:sp>
        <p:nvSpPr>
          <p:cNvPr id="3" name="Footer Placeholder 2">
            <a:extLst>
              <a:ext uri="{FF2B5EF4-FFF2-40B4-BE49-F238E27FC236}">
                <a16:creationId xmlns:a16="http://schemas.microsoft.com/office/drawing/2014/main" id="{15DA24F1-1279-819B-3B95-3AC160D1475C}"/>
              </a:ext>
            </a:extLst>
          </p:cNvPr>
          <p:cNvSpPr>
            <a:spLocks noGrp="1"/>
          </p:cNvSpPr>
          <p:nvPr>
            <p:ph type="ftr" sz="quarter" idx="5"/>
          </p:nvPr>
        </p:nvSpPr>
        <p:spPr>
          <a:xfrm>
            <a:off x="1543558" y="6571236"/>
            <a:ext cx="4261485" cy="184666"/>
          </a:xfrm>
        </p:spPr>
        <p:txBody>
          <a:bodyPr/>
          <a:lstStyle/>
          <a:p>
            <a:pPr marL="12700">
              <a:lnSpc>
                <a:spcPct val="100000"/>
              </a:lnSpc>
            </a:pPr>
            <a:r>
              <a:rPr lang="en-US"/>
              <a:t>16th AWHP Steering group meeting</a:t>
            </a:r>
          </a:p>
        </p:txBody>
      </p:sp>
      <p:sp>
        <p:nvSpPr>
          <p:cNvPr id="5" name="TextBox 4">
            <a:extLst>
              <a:ext uri="{FF2B5EF4-FFF2-40B4-BE49-F238E27FC236}">
                <a16:creationId xmlns:a16="http://schemas.microsoft.com/office/drawing/2014/main" id="{22947F1A-E6CA-CB2F-11CB-64FD69F1C46E}"/>
              </a:ext>
            </a:extLst>
          </p:cNvPr>
          <p:cNvSpPr txBox="1"/>
          <p:nvPr/>
        </p:nvSpPr>
        <p:spPr>
          <a:xfrm>
            <a:off x="507898" y="1724531"/>
            <a:ext cx="10908146" cy="4524315"/>
          </a:xfrm>
          <a:prstGeom prst="rect">
            <a:avLst/>
          </a:prstGeom>
          <a:noFill/>
        </p:spPr>
        <p:txBody>
          <a:bodyPr wrap="square" rtlCol="0">
            <a:spAutoFit/>
          </a:bodyPr>
          <a:lstStyle/>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Trial newly developed methodological framework and Standard Operating Procedure (SOP) for evidence updates that incorporate recommendations from the SED audit</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Trial newly developed Standard Operating Procedures for developing guidance and incorporating new evidence that integrates recommendations from the guidance audit</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Analyse post-alert survey data for both summer 2025 and winter 2025/26</a:t>
            </a:r>
          </a:p>
          <a:p>
            <a:pPr marL="285750" indent="-28575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Prioritise improvement of the WHA platform (geographic resolution and 5-day view of alerting situation)</a:t>
            </a:r>
          </a:p>
        </p:txBody>
      </p:sp>
    </p:spTree>
    <p:extLst>
      <p:ext uri="{BB962C8B-B14F-4D97-AF65-F5344CB8AC3E}">
        <p14:creationId xmlns:p14="http://schemas.microsoft.com/office/powerpoint/2010/main" val="1691942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6-9.potx" id="{FCCDE917-761C-8D46-810E-9C486E1425E5}" vid="{0BBDD5EF-1167-7B45-8C70-F265FAF40350}"/>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6-9.potx" id="{FCCDE917-761C-8D46-810E-9C486E1425E5}" vid="{0BBDD5EF-1167-7B45-8C70-F265FAF4035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72426D8C2CBF84AA5AB81A01FA1A919" ma:contentTypeVersion="15" ma:contentTypeDescription="Create a new document." ma:contentTypeScope="" ma:versionID="4f76ea45bed1b08a969c8e4d747e3fb1">
  <xsd:schema xmlns:xsd="http://www.w3.org/2001/XMLSchema" xmlns:xs="http://www.w3.org/2001/XMLSchema" xmlns:p="http://schemas.microsoft.com/office/2006/metadata/properties" xmlns:ns2="0c1361a5-21b4-4a3e-bfa7-975844df39b9" xmlns:ns3="6380de55-20a9-4d54-bb5f-20a5385596d6" targetNamespace="http://schemas.microsoft.com/office/2006/metadata/properties" ma:root="true" ma:fieldsID="a894dd403e724bc10712c4ca0e7012d1" ns2:_="" ns3:_="">
    <xsd:import namespace="0c1361a5-21b4-4a3e-bfa7-975844df39b9"/>
    <xsd:import namespace="6380de55-20a9-4d54-bb5f-20a5385596d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2:MediaServiceGenerationTime" minOccurs="0"/>
                <xsd:element ref="ns2:MediaServiceEventHashCode" minOccurs="0"/>
                <xsd:element ref="ns2:MediaServiceOCR"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1361a5-21b4-4a3e-bfa7-975844df39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89f538-edf0-4bde-b084-18e01efd0e88"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380de55-20a9-4d54-bb5f-20a5385596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c1361a5-21b4-4a3e-bfa7-975844df39b9">
      <Terms xmlns="http://schemas.microsoft.com/office/infopath/2007/PartnerControls"/>
    </lcf76f155ced4ddcb4097134ff3c332f>
    <SharedWithUsers xmlns="6380de55-20a9-4d54-bb5f-20a5385596d6">
      <UserInfo>
        <DisplayName>Adam Brain</DisplayName>
        <AccountId>292</AccountId>
        <AccountType/>
      </UserInfo>
    </SharedWithUsers>
  </documentManagement>
</p:properties>
</file>

<file path=customXml/itemProps1.xml><?xml version="1.0" encoding="utf-8"?>
<ds:datastoreItem xmlns:ds="http://schemas.openxmlformats.org/officeDocument/2006/customXml" ds:itemID="{CEFAA768-9AF0-442C-96ED-4DB638CD1528}">
  <ds:schemaRefs>
    <ds:schemaRef ds:uri="http://schemas.microsoft.com/sharepoint/v3/contenttype/forms"/>
  </ds:schemaRefs>
</ds:datastoreItem>
</file>

<file path=customXml/itemProps2.xml><?xml version="1.0" encoding="utf-8"?>
<ds:datastoreItem xmlns:ds="http://schemas.openxmlformats.org/officeDocument/2006/customXml" ds:itemID="{942E4F56-D6E8-4941-9AF6-B4240D220CD2}">
  <ds:schemaRefs>
    <ds:schemaRef ds:uri="0c1361a5-21b4-4a3e-bfa7-975844df39b9"/>
    <ds:schemaRef ds:uri="6380de55-20a9-4d54-bb5f-20a5385596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C581B5A-F11B-46A9-8255-ECC86D3AE523}">
  <ds:schemaRefs>
    <ds:schemaRef ds:uri="http://purl.org/dc/elements/1.1/"/>
    <ds:schemaRef ds:uri="6380de55-20a9-4d54-bb5f-20a5385596d6"/>
    <ds:schemaRef ds:uri="http://purl.org/dc/terms/"/>
    <ds:schemaRef ds:uri="0c1361a5-21b4-4a3e-bfa7-975844df39b9"/>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104</TotalTime>
  <Words>1567</Words>
  <Application>Microsoft Office PowerPoint</Application>
  <PresentationFormat>Widescreen</PresentationFormat>
  <Paragraphs>210</Paragraphs>
  <Slides>30</Slides>
  <Notes>17</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30</vt:i4>
      </vt:variant>
    </vt:vector>
  </HeadingPairs>
  <TitlesOfParts>
    <vt:vector size="37" baseType="lpstr">
      <vt:lpstr>Arial</vt:lpstr>
      <vt:lpstr>Calibri</vt:lpstr>
      <vt:lpstr>Helvetica Light</vt:lpstr>
      <vt:lpstr>ヒラギノ角ゴ Pro W3</vt:lpstr>
      <vt:lpstr>Office Theme</vt:lpstr>
      <vt:lpstr>1_Office Theme</vt:lpstr>
      <vt:lpstr>2_Office Theme</vt:lpstr>
      <vt:lpstr>Adverse Weather and Health Plan (AWHP) 2026/27  Launch Webinar </vt:lpstr>
      <vt:lpstr>Key products </vt:lpstr>
      <vt:lpstr>AWHP Micro Teach  Recording: https://khub.net/documents/d/phe-national/awhp-microteach-course-2627-20260325_094442utc-meeting-recording   Slides: https://khub.net/documents/d/phe national/20260325_awhp_microteach_v3 </vt:lpstr>
      <vt:lpstr>AWHP Programme of Work 2026 to 2027 Update highlights</vt:lpstr>
      <vt:lpstr>The Adverse Weather and Health Plan</vt:lpstr>
      <vt:lpstr>PowerPoint Presentation</vt:lpstr>
      <vt:lpstr>From evaluation to planning</vt:lpstr>
      <vt:lpstr>Key changes</vt:lpstr>
      <vt:lpstr>Key changes</vt:lpstr>
      <vt:lpstr>9 Objectives</vt:lpstr>
      <vt:lpstr>9 Objectives</vt:lpstr>
      <vt:lpstr>9 Objectives</vt:lpstr>
      <vt:lpstr>48 Activities – Appendix 5</vt:lpstr>
      <vt:lpstr>PowerPoint Presentation</vt:lpstr>
      <vt:lpstr>PowerPoint Presentation</vt:lpstr>
      <vt:lpstr>Long-term resilience</vt:lpstr>
      <vt:lpstr>AWHP Evaluations and Future Guidance Updates</vt:lpstr>
      <vt:lpstr>Guidance Associated with the AWHP</vt:lpstr>
      <vt:lpstr>Monitoring and Evaluation Framework</vt:lpstr>
      <vt:lpstr>Evaluating Guidance Associated with the AWHP</vt:lpstr>
      <vt:lpstr>New Guidance Development Framework </vt:lpstr>
      <vt:lpstr>Guidance Development Process</vt:lpstr>
      <vt:lpstr>Next Steps </vt:lpstr>
      <vt:lpstr>Heat mortality monitoring report, England: 2025  Ross Thompson – Principal Environmental Public Health Scientist – EEHP  UKHSA Centre for Climate and Health Security </vt:lpstr>
      <vt:lpstr>Official Statistics on Heat-Associated Mortality in England; 2025 </vt:lpstr>
      <vt:lpstr>Heat-associated mortality Summer 2025: Key figures</vt:lpstr>
      <vt:lpstr>Future events</vt:lpstr>
      <vt:lpstr>Summer Preparedness</vt:lpstr>
      <vt:lpstr>Reminder</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240229_SG_AWHP_slides</dc:title>
  <dc:creator>UKHSA</dc:creator>
  <cp:lastModifiedBy>Rob Holliday</cp:lastModifiedBy>
  <cp:revision>2</cp:revision>
  <dcterms:created xsi:type="dcterms:W3CDTF">2021-10-15T16:18:02Z</dcterms:created>
  <dcterms:modified xsi:type="dcterms:W3CDTF">2026-04-02T10:21:13Z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2021-10-12T00:00:00Z</vt:filetime>
  </property>
  <property fmtid="{D5CDD505-2E9C-101B-9397-08002B2CF9AE}" pid="3" name="LastSaved">
    <vt:filetime>2021-10-15T00:00:00Z</vt:filetime>
  </property>
  <property fmtid="{D5CDD505-2E9C-101B-9397-08002B2CF9AE}" pid="4" name="ContentTypeId">
    <vt:lpwstr>0x010100772426D8C2CBF84AA5AB81A01FA1A919</vt:lpwstr>
  </property>
  <property fmtid="{D5CDD505-2E9C-101B-9397-08002B2CF9AE}" pid="5" name="MediaServiceImageTags">
    <vt:lpwstr/>
  </property>
</Properties>
</file>