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38" r:id="rId9"/>
    <p:sldId id="264" r:id="rId10"/>
    <p:sldId id="265" r:id="rId11"/>
    <p:sldId id="34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95" autoAdjust="0"/>
  </p:normalViewPr>
  <p:slideViewPr>
    <p:cSldViewPr>
      <p:cViewPr varScale="1">
        <p:scale>
          <a:sx n="109" d="100"/>
          <a:sy n="109" d="100"/>
        </p:scale>
        <p:origin x="558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80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8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3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965"/>
            <a:ext cx="11278235" cy="457200"/>
          </a:xfrm>
          <a:custGeom>
            <a:avLst/>
            <a:gdLst/>
            <a:ahLst/>
            <a:cxnLst/>
            <a:rect l="l" t="t" r="r" b="b"/>
            <a:pathLst>
              <a:path w="11278235" h="457200">
                <a:moveTo>
                  <a:pt x="10866459" y="2410"/>
                </a:moveTo>
                <a:lnTo>
                  <a:pt x="0" y="2410"/>
                </a:lnTo>
                <a:lnTo>
                  <a:pt x="0" y="457034"/>
                </a:lnTo>
                <a:lnTo>
                  <a:pt x="11280960" y="457034"/>
                </a:lnTo>
                <a:lnTo>
                  <a:pt x="11280960" y="414647"/>
                </a:lnTo>
                <a:lnTo>
                  <a:pt x="11279591" y="380740"/>
                </a:lnTo>
                <a:lnTo>
                  <a:pt x="11268956" y="315349"/>
                </a:lnTo>
                <a:lnTo>
                  <a:pt x="11248491" y="253883"/>
                </a:lnTo>
                <a:lnTo>
                  <a:pt x="11219037" y="197180"/>
                </a:lnTo>
                <a:lnTo>
                  <a:pt x="11181432" y="146075"/>
                </a:lnTo>
                <a:lnTo>
                  <a:pt x="11136517" y="101403"/>
                </a:lnTo>
                <a:lnTo>
                  <a:pt x="11085132" y="64001"/>
                </a:lnTo>
                <a:lnTo>
                  <a:pt x="11028117" y="34704"/>
                </a:lnTo>
                <a:lnTo>
                  <a:pt x="10966311" y="14349"/>
                </a:lnTo>
                <a:lnTo>
                  <a:pt x="10900556" y="3771"/>
                </a:lnTo>
                <a:lnTo>
                  <a:pt x="10866459" y="2410"/>
                </a:lnTo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1279505" cy="1406525"/>
          </a:xfrm>
          <a:custGeom>
            <a:avLst/>
            <a:gdLst/>
            <a:ahLst/>
            <a:cxnLst/>
            <a:rect l="l" t="t" r="r" b="b"/>
            <a:pathLst>
              <a:path w="11279505" h="1406525">
                <a:moveTo>
                  <a:pt x="11281849" y="36366"/>
                </a:moveTo>
                <a:lnTo>
                  <a:pt x="0" y="36366"/>
                </a:lnTo>
                <a:lnTo>
                  <a:pt x="0" y="1435137"/>
                </a:lnTo>
                <a:lnTo>
                  <a:pt x="10086998" y="1435137"/>
                </a:lnTo>
                <a:lnTo>
                  <a:pt x="10184929" y="1431201"/>
                </a:lnTo>
                <a:lnTo>
                  <a:pt x="10280692" y="1419597"/>
                </a:lnTo>
                <a:lnTo>
                  <a:pt x="10373978" y="1400629"/>
                </a:lnTo>
                <a:lnTo>
                  <a:pt x="10464478" y="1374605"/>
                </a:lnTo>
                <a:lnTo>
                  <a:pt x="10551885" y="1341829"/>
                </a:lnTo>
                <a:lnTo>
                  <a:pt x="10635888" y="1302606"/>
                </a:lnTo>
                <a:lnTo>
                  <a:pt x="10716181" y="1257243"/>
                </a:lnTo>
                <a:lnTo>
                  <a:pt x="10792453" y="1206045"/>
                </a:lnTo>
                <a:lnTo>
                  <a:pt x="10864397" y="1149318"/>
                </a:lnTo>
                <a:lnTo>
                  <a:pt x="10931705" y="1087366"/>
                </a:lnTo>
                <a:lnTo>
                  <a:pt x="10994066" y="1020496"/>
                </a:lnTo>
                <a:lnTo>
                  <a:pt x="11051173" y="949014"/>
                </a:lnTo>
                <a:lnTo>
                  <a:pt x="11102718" y="873224"/>
                </a:lnTo>
                <a:lnTo>
                  <a:pt x="11148391" y="793433"/>
                </a:lnTo>
                <a:lnTo>
                  <a:pt x="11187884" y="709945"/>
                </a:lnTo>
                <a:lnTo>
                  <a:pt x="11220888" y="623067"/>
                </a:lnTo>
                <a:lnTo>
                  <a:pt x="11247096" y="533104"/>
                </a:lnTo>
                <a:lnTo>
                  <a:pt x="11266197" y="440362"/>
                </a:lnTo>
                <a:lnTo>
                  <a:pt x="11277884" y="345145"/>
                </a:lnTo>
                <a:lnTo>
                  <a:pt x="11281849" y="247761"/>
                </a:lnTo>
                <a:lnTo>
                  <a:pt x="11281849" y="36366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898" y="313888"/>
            <a:ext cx="11176203" cy="1029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5928" y="1918754"/>
            <a:ext cx="10080142" cy="169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43558" y="6571236"/>
            <a:ext cx="42614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2019/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9328" y="6571236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.govdelivery.com/accounts/UKMETOFFICE/subscriber/topics?qsp=PHE" TargetMode="External"/><Relationship Id="rId5" Type="http://schemas.openxmlformats.org/officeDocument/2006/relationships/hyperlink" Target="https://www.gov.uk/government/publications/cold-weather-plan-action-cards-for-cold-weather-alert-service" TargetMode="Externa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yndromic-surveillance-weekly-summaries-for-202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news/weekly-national-flu-and-covid-19-surveillance-reports-publish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collections/housing-for-health" TargetMode="External"/><Relationship Id="rId3" Type="http://schemas.openxmlformats.org/officeDocument/2006/relationships/hyperlink" Target="https://www.ons.gov.uk/peoplepopulationandcommunity/birthsdeathsandmarriages/deaths/bulletins/excess%20wintermortalityinenglandandwales/latest" TargetMode="External"/><Relationship Id="rId7" Type="http://schemas.openxmlformats.org/officeDocument/2006/relationships/hyperlink" Target="http://www.localhealth.org.uk/#l=en;v=map1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gertips.phe.org.uk/" TargetMode="External"/><Relationship Id="rId11" Type="http://schemas.openxmlformats.org/officeDocument/2006/relationships/hyperlink" Target="https://www.nea.org.uk/" TargetMode="External"/><Relationship Id="rId5" Type="http://schemas.openxmlformats.org/officeDocument/2006/relationships/hyperlink" Target="https://www.nice.org.uk/guidance/ng6/chapter/1-Recommendations" TargetMode="External"/><Relationship Id="rId10" Type="http://schemas.openxmlformats.org/officeDocument/2006/relationships/hyperlink" Target="https://www.affordablewarmthscheme.co.uk/" TargetMode="External"/><Relationship Id="rId4" Type="http://schemas.openxmlformats.org/officeDocument/2006/relationships/hyperlink" Target="https://www.gov.uk/government/collections/cold-weather-plan-for-england" TargetMode="External"/><Relationship Id="rId9" Type="http://schemas.openxmlformats.org/officeDocument/2006/relationships/hyperlink" Target="https://www.gov.uk/energy-company-obligatio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3226/%20S0825_NERVTAG-EMG_Seasonality_and_its_impact_on_COVID-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3D66274-F71E-4A89-906C-22C89246A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6817"/>
            <a:ext cx="1292352" cy="1243584"/>
          </a:xfrm>
          <a:prstGeom prst="rect">
            <a:avLst/>
          </a:prstGeom>
        </p:spPr>
      </p:pic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99706"/>
            <a:ext cx="11586210" cy="4758690"/>
          </a:xfrm>
          <a:custGeom>
            <a:avLst/>
            <a:gdLst/>
            <a:ahLst/>
            <a:cxnLst/>
            <a:rect l="l" t="t" r="r" b="b"/>
            <a:pathLst>
              <a:path w="11586210" h="4758690">
                <a:moveTo>
                  <a:pt x="10773091" y="0"/>
                </a:moveTo>
                <a:lnTo>
                  <a:pt x="0" y="0"/>
                </a:lnTo>
                <a:lnTo>
                  <a:pt x="0" y="4758291"/>
                </a:lnTo>
                <a:lnTo>
                  <a:pt x="11585833" y="4758291"/>
                </a:lnTo>
                <a:lnTo>
                  <a:pt x="11585833" y="821099"/>
                </a:lnTo>
                <a:lnTo>
                  <a:pt x="11583139" y="753703"/>
                </a:lnTo>
                <a:lnTo>
                  <a:pt x="11575194" y="687817"/>
                </a:lnTo>
                <a:lnTo>
                  <a:pt x="11562209" y="623651"/>
                </a:lnTo>
                <a:lnTo>
                  <a:pt x="11544393" y="561417"/>
                </a:lnTo>
                <a:lnTo>
                  <a:pt x="11521955" y="501324"/>
                </a:lnTo>
                <a:lnTo>
                  <a:pt x="11495104" y="443583"/>
                </a:lnTo>
                <a:lnTo>
                  <a:pt x="11464050" y="388404"/>
                </a:lnTo>
                <a:lnTo>
                  <a:pt x="11429002" y="335999"/>
                </a:lnTo>
                <a:lnTo>
                  <a:pt x="11390170" y="286576"/>
                </a:lnTo>
                <a:lnTo>
                  <a:pt x="11347762" y="240347"/>
                </a:lnTo>
                <a:lnTo>
                  <a:pt x="11301988" y="197522"/>
                </a:lnTo>
                <a:lnTo>
                  <a:pt x="11253058" y="158311"/>
                </a:lnTo>
                <a:lnTo>
                  <a:pt x="11201180" y="122925"/>
                </a:lnTo>
                <a:lnTo>
                  <a:pt x="11146564" y="91575"/>
                </a:lnTo>
                <a:lnTo>
                  <a:pt x="11089419" y="64470"/>
                </a:lnTo>
                <a:lnTo>
                  <a:pt x="11029955" y="41822"/>
                </a:lnTo>
                <a:lnTo>
                  <a:pt x="10968381" y="23840"/>
                </a:lnTo>
                <a:lnTo>
                  <a:pt x="10904906" y="10736"/>
                </a:lnTo>
                <a:lnTo>
                  <a:pt x="10839739" y="2719"/>
                </a:lnTo>
                <a:lnTo>
                  <a:pt x="10773091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248FD441-751D-410A-93CA-8387B640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362200"/>
            <a:ext cx="8305800" cy="3461973"/>
          </a:xfrm>
        </p:spPr>
        <p:txBody>
          <a:bodyPr/>
          <a:lstStyle/>
          <a:p>
            <a:pPr marL="12700">
              <a:lnSpc>
                <a:spcPts val="4560"/>
              </a:lnSpc>
            </a:pPr>
            <a:r>
              <a:rPr lang="en-GB" sz="3600" spc="-25" dirty="0">
                <a:solidFill>
                  <a:srgbClr val="FFFFFF"/>
                </a:solidFill>
              </a:rPr>
              <a:t>Excess</a:t>
            </a:r>
            <a:r>
              <a:rPr lang="en-GB" sz="3600" spc="5" dirty="0">
                <a:solidFill>
                  <a:srgbClr val="FFFFFF"/>
                </a:solidFill>
              </a:rPr>
              <a:t> </a:t>
            </a:r>
            <a:r>
              <a:rPr lang="en-GB" sz="3600" spc="-60" dirty="0">
                <a:solidFill>
                  <a:srgbClr val="FFFFFF"/>
                </a:solidFill>
              </a:rPr>
              <a:t>W</a:t>
            </a:r>
            <a:r>
              <a:rPr lang="en-GB" sz="3600" spc="-20" dirty="0">
                <a:solidFill>
                  <a:srgbClr val="FFFFFF"/>
                </a:solidFill>
              </a:rPr>
              <a:t>inter</a:t>
            </a:r>
            <a:r>
              <a:rPr lang="en-GB" sz="3600" spc="10" dirty="0">
                <a:solidFill>
                  <a:srgbClr val="FFFFFF"/>
                </a:solidFill>
              </a:rPr>
              <a:t> </a:t>
            </a:r>
            <a:r>
              <a:rPr lang="en-GB" sz="3600" spc="-30" dirty="0">
                <a:solidFill>
                  <a:srgbClr val="FFFFFF"/>
                </a:solidFill>
              </a:rPr>
              <a:t>De</a:t>
            </a:r>
            <a:r>
              <a:rPr lang="en-GB" sz="3600" spc="-40" dirty="0">
                <a:solidFill>
                  <a:srgbClr val="FFFFFF"/>
                </a:solidFill>
              </a:rPr>
              <a:t>a</a:t>
            </a:r>
            <a:r>
              <a:rPr lang="en-GB" sz="3600" spc="-20" dirty="0">
                <a:solidFill>
                  <a:srgbClr val="FFFFFF"/>
                </a:solidFill>
              </a:rPr>
              <a:t>ths</a:t>
            </a:r>
            <a:br>
              <a:rPr lang="en-GB" sz="3600" dirty="0"/>
            </a:br>
            <a:r>
              <a:rPr lang="en-GB" sz="3600" spc="-25" dirty="0">
                <a:solidFill>
                  <a:srgbClr val="FFFFFF"/>
                </a:solidFill>
              </a:rPr>
              <a:t>and</a:t>
            </a:r>
            <a:r>
              <a:rPr lang="en-GB" sz="3600" spc="-5" dirty="0">
                <a:solidFill>
                  <a:srgbClr val="FFFFFF"/>
                </a:solidFill>
              </a:rPr>
              <a:t> t</a:t>
            </a:r>
            <a:r>
              <a:rPr lang="en-GB" sz="3600" spc="-25" dirty="0">
                <a:solidFill>
                  <a:srgbClr val="FFFFFF"/>
                </a:solidFill>
              </a:rPr>
              <a:t>he</a:t>
            </a:r>
            <a:r>
              <a:rPr lang="en-GB" sz="3600" spc="-5" dirty="0">
                <a:solidFill>
                  <a:srgbClr val="FFFFFF"/>
                </a:solidFill>
              </a:rPr>
              <a:t> </a:t>
            </a:r>
            <a:r>
              <a:rPr lang="en-GB" sz="3600" spc="-20" dirty="0">
                <a:solidFill>
                  <a:srgbClr val="FFFFFF"/>
                </a:solidFill>
              </a:rPr>
              <a:t>winter</a:t>
            </a:r>
            <a:r>
              <a:rPr lang="en-GB" sz="3600" spc="20" dirty="0">
                <a:solidFill>
                  <a:srgbClr val="FFFFFF"/>
                </a:solidFill>
              </a:rPr>
              <a:t> </a:t>
            </a:r>
            <a:r>
              <a:rPr lang="en-GB" sz="3600" spc="-20" dirty="0">
                <a:solidFill>
                  <a:srgbClr val="FFFFFF"/>
                </a:solidFill>
              </a:rPr>
              <a:t>of</a:t>
            </a:r>
            <a:r>
              <a:rPr lang="en-GB" sz="3600" spc="-5" dirty="0">
                <a:solidFill>
                  <a:srgbClr val="FFFFFF"/>
                </a:solidFill>
              </a:rPr>
              <a:t> </a:t>
            </a:r>
            <a:r>
              <a:rPr lang="en-GB" sz="3600" spc="-25" dirty="0">
                <a:solidFill>
                  <a:srgbClr val="FFFFFF"/>
                </a:solidFill>
              </a:rPr>
              <a:t>2019 to 2020</a:t>
            </a:r>
            <a:br>
              <a:rPr lang="en-GB" sz="3600" spc="-25" dirty="0">
                <a:solidFill>
                  <a:srgbClr val="FFFFFF"/>
                </a:solidFill>
              </a:rPr>
            </a:br>
            <a:br>
              <a:rPr lang="en-GB" sz="3600" spc="-25" dirty="0">
                <a:solidFill>
                  <a:srgbClr val="FFFFFF"/>
                </a:solidFill>
              </a:rPr>
            </a:br>
            <a:r>
              <a:rPr lang="en-GB" sz="3600" spc="-20" dirty="0">
                <a:solidFill>
                  <a:srgbClr val="FFFFFF"/>
                </a:solidFill>
              </a:rPr>
              <a:t>Information</a:t>
            </a:r>
            <a:r>
              <a:rPr lang="en-GB" sz="3600" spc="25" dirty="0">
                <a:solidFill>
                  <a:srgbClr val="FFFFFF"/>
                </a:solidFill>
              </a:rPr>
              <a:t> </a:t>
            </a:r>
            <a:r>
              <a:rPr lang="en-GB" sz="3600" spc="-20" dirty="0">
                <a:solidFill>
                  <a:srgbClr val="FFFFFF"/>
                </a:solidFill>
              </a:rPr>
              <a:t>for</a:t>
            </a:r>
            <a:r>
              <a:rPr lang="en-GB" sz="3600" spc="10" dirty="0">
                <a:solidFill>
                  <a:srgbClr val="FFFFFF"/>
                </a:solidFill>
              </a:rPr>
              <a:t> </a:t>
            </a:r>
            <a:r>
              <a:rPr lang="en-GB" sz="3600" spc="-20" dirty="0">
                <a:solidFill>
                  <a:srgbClr val="FFFFFF"/>
                </a:solidFill>
              </a:rPr>
              <a:t>the</a:t>
            </a:r>
            <a:r>
              <a:rPr lang="en-GB" sz="3600" spc="-5" dirty="0">
                <a:solidFill>
                  <a:srgbClr val="FFFFFF"/>
                </a:solidFill>
              </a:rPr>
              <a:t> </a:t>
            </a:r>
            <a:r>
              <a:rPr lang="en-GB" sz="3600" spc="-30" dirty="0">
                <a:solidFill>
                  <a:srgbClr val="FFFFFF"/>
                </a:solidFill>
              </a:rPr>
              <a:t>NHS</a:t>
            </a:r>
            <a:br>
              <a:rPr lang="en-GB" sz="3600" spc="-30" dirty="0">
                <a:solidFill>
                  <a:srgbClr val="FFFFFF"/>
                </a:solidFill>
              </a:rPr>
            </a:br>
            <a:br>
              <a:rPr lang="en-GB" sz="3600" spc="-3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U</a:t>
            </a:r>
            <a:r>
              <a:rPr lang="en-GB" sz="2400" spc="-10" dirty="0">
                <a:solidFill>
                  <a:srgbClr val="FFFFFF"/>
                </a:solidFill>
              </a:rPr>
              <a:t>K</a:t>
            </a:r>
            <a:r>
              <a:rPr lang="en-GB" sz="2400" dirty="0">
                <a:solidFill>
                  <a:srgbClr val="FFFFFF"/>
                </a:solidFill>
              </a:rPr>
              <a:t>H</a:t>
            </a:r>
            <a:r>
              <a:rPr lang="en-GB" sz="2400" spc="-10" dirty="0">
                <a:solidFill>
                  <a:srgbClr val="FFFFFF"/>
                </a:solidFill>
              </a:rPr>
              <a:t>S</a:t>
            </a:r>
            <a:r>
              <a:rPr lang="en-GB" sz="2400" dirty="0">
                <a:solidFill>
                  <a:srgbClr val="FFFFFF"/>
                </a:solidFill>
              </a:rPr>
              <a:t>A</a:t>
            </a:r>
            <a:r>
              <a:rPr lang="en-GB" sz="2400" spc="-110" dirty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-</a:t>
            </a:r>
            <a:r>
              <a:rPr lang="en-GB" sz="2400" spc="-5" dirty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E</a:t>
            </a:r>
            <a:r>
              <a:rPr lang="en-GB" sz="2400" spc="-20" dirty="0">
                <a:solidFill>
                  <a:srgbClr val="FFFFFF"/>
                </a:solidFill>
              </a:rPr>
              <a:t>x</a:t>
            </a:r>
            <a:r>
              <a:rPr lang="en-GB" sz="2400" dirty="0">
                <a:solidFill>
                  <a:srgbClr val="FFFFFF"/>
                </a:solidFill>
              </a:rPr>
              <a:t>t</a:t>
            </a:r>
            <a:r>
              <a:rPr lang="en-GB" sz="2400" spc="5" dirty="0">
                <a:solidFill>
                  <a:srgbClr val="FFFFFF"/>
                </a:solidFill>
              </a:rPr>
              <a:t>r</a:t>
            </a:r>
            <a:r>
              <a:rPr lang="en-GB" sz="2400" dirty="0">
                <a:solidFill>
                  <a:srgbClr val="FFFFFF"/>
                </a:solidFill>
              </a:rPr>
              <a:t>eme Events </a:t>
            </a:r>
            <a:r>
              <a:rPr lang="en-GB" sz="2400" spc="-10" dirty="0">
                <a:solidFill>
                  <a:srgbClr val="FFFFFF"/>
                </a:solidFill>
              </a:rPr>
              <a:t>a</a:t>
            </a:r>
            <a:r>
              <a:rPr lang="en-GB" sz="2400" dirty="0">
                <a:solidFill>
                  <a:srgbClr val="FFFFFF"/>
                </a:solidFill>
              </a:rPr>
              <a:t>nd</a:t>
            </a:r>
            <a:r>
              <a:rPr lang="en-GB" sz="2400" spc="5" dirty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H</a:t>
            </a:r>
            <a:r>
              <a:rPr lang="en-GB" sz="2400" spc="-10" dirty="0">
                <a:solidFill>
                  <a:srgbClr val="FFFFFF"/>
                </a:solidFill>
              </a:rPr>
              <a:t>e</a:t>
            </a:r>
            <a:r>
              <a:rPr lang="en-GB" sz="2400" dirty="0">
                <a:solidFill>
                  <a:srgbClr val="FFFFFF"/>
                </a:solidFill>
              </a:rPr>
              <a:t>a</a:t>
            </a:r>
            <a:r>
              <a:rPr lang="en-GB" sz="2400" spc="-10" dirty="0">
                <a:solidFill>
                  <a:srgbClr val="FFFFFF"/>
                </a:solidFill>
              </a:rPr>
              <a:t>l</a:t>
            </a:r>
            <a:r>
              <a:rPr lang="en-GB" sz="2400" dirty="0">
                <a:solidFill>
                  <a:srgbClr val="FFFFFF"/>
                </a:solidFill>
              </a:rPr>
              <a:t>th</a:t>
            </a:r>
            <a:r>
              <a:rPr lang="en-GB" sz="2400" spc="15" dirty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Protection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169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pc="-20" dirty="0"/>
              <a:t>Which</a:t>
            </a:r>
            <a:r>
              <a:rPr spc="15" dirty="0"/>
              <a:t> </a:t>
            </a:r>
            <a:r>
              <a:rPr spc="-20" dirty="0"/>
              <a:t>temperatures</a:t>
            </a:r>
            <a:r>
              <a:rPr spc="50" dirty="0"/>
              <a:t> </a:t>
            </a:r>
            <a:r>
              <a:rPr spc="-20" dirty="0"/>
              <a:t>have</a:t>
            </a:r>
            <a:r>
              <a:rPr spc="-5" dirty="0"/>
              <a:t> </a:t>
            </a:r>
            <a:r>
              <a:rPr spc="-20" dirty="0"/>
              <a:t>an</a:t>
            </a:r>
            <a:r>
              <a:rPr spc="15" dirty="0"/>
              <a:t> </a:t>
            </a:r>
            <a:r>
              <a:rPr spc="-20" dirty="0"/>
              <a:t>impa</a:t>
            </a:r>
            <a:r>
              <a:rPr spc="-10" dirty="0"/>
              <a:t>c</a:t>
            </a:r>
            <a:r>
              <a:rPr spc="-15" dirty="0"/>
              <a:t>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33" y="1757353"/>
            <a:ext cx="901954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143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acts of cold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 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ativ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Alt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 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tem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 at 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rden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ab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s 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ths, o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curs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more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ate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tures</a:t>
            </a: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4607" y="2534624"/>
            <a:ext cx="295910" cy="656590"/>
          </a:xfrm>
          <a:custGeom>
            <a:avLst/>
            <a:gdLst/>
            <a:ahLst/>
            <a:cxnLst/>
            <a:rect l="l" t="t" r="r" b="b"/>
            <a:pathLst>
              <a:path w="295909" h="656589">
                <a:moveTo>
                  <a:pt x="161279" y="0"/>
                </a:moveTo>
                <a:lnTo>
                  <a:pt x="114655" y="7963"/>
                </a:lnTo>
                <a:lnTo>
                  <a:pt x="80781" y="30906"/>
                </a:lnTo>
                <a:lnTo>
                  <a:pt x="62000" y="64904"/>
                </a:lnTo>
                <a:lnTo>
                  <a:pt x="58946" y="389285"/>
                </a:lnTo>
                <a:lnTo>
                  <a:pt x="49057" y="397420"/>
                </a:lnTo>
                <a:lnTo>
                  <a:pt x="18090" y="436308"/>
                </a:lnTo>
                <a:lnTo>
                  <a:pt x="1768" y="482324"/>
                </a:lnTo>
                <a:lnTo>
                  <a:pt x="0" y="520259"/>
                </a:lnTo>
                <a:lnTo>
                  <a:pt x="1212" y="530698"/>
                </a:lnTo>
                <a:lnTo>
                  <a:pt x="15359" y="571821"/>
                </a:lnTo>
                <a:lnTo>
                  <a:pt x="39271" y="607097"/>
                </a:lnTo>
                <a:lnTo>
                  <a:pt x="69185" y="633044"/>
                </a:lnTo>
                <a:lnTo>
                  <a:pt x="104162" y="649688"/>
                </a:lnTo>
                <a:lnTo>
                  <a:pt x="142549" y="656318"/>
                </a:lnTo>
                <a:lnTo>
                  <a:pt x="157153" y="655724"/>
                </a:lnTo>
                <a:lnTo>
                  <a:pt x="198210" y="646923"/>
                </a:lnTo>
                <a:lnTo>
                  <a:pt x="233997" y="628544"/>
                </a:lnTo>
                <a:lnTo>
                  <a:pt x="253858" y="611894"/>
                </a:lnTo>
                <a:lnTo>
                  <a:pt x="147986" y="611894"/>
                </a:lnTo>
                <a:lnTo>
                  <a:pt x="133974" y="610927"/>
                </a:lnTo>
                <a:lnTo>
                  <a:pt x="95472" y="597399"/>
                </a:lnTo>
                <a:lnTo>
                  <a:pt x="65375" y="570497"/>
                </a:lnTo>
                <a:lnTo>
                  <a:pt x="47665" y="533523"/>
                </a:lnTo>
                <a:lnTo>
                  <a:pt x="44826" y="505173"/>
                </a:lnTo>
                <a:lnTo>
                  <a:pt x="45554" y="494468"/>
                </a:lnTo>
                <a:lnTo>
                  <a:pt x="63225" y="448482"/>
                </a:lnTo>
                <a:lnTo>
                  <a:pt x="100487" y="415986"/>
                </a:lnTo>
                <a:lnTo>
                  <a:pt x="103466" y="88021"/>
                </a:lnTo>
                <a:lnTo>
                  <a:pt x="105785" y="73883"/>
                </a:lnTo>
                <a:lnTo>
                  <a:pt x="112229" y="61596"/>
                </a:lnTo>
                <a:lnTo>
                  <a:pt x="122031" y="51928"/>
                </a:lnTo>
                <a:lnTo>
                  <a:pt x="134422" y="45650"/>
                </a:lnTo>
                <a:lnTo>
                  <a:pt x="226105" y="45650"/>
                </a:lnTo>
                <a:lnTo>
                  <a:pt x="219506" y="35157"/>
                </a:lnTo>
                <a:lnTo>
                  <a:pt x="210450" y="24737"/>
                </a:lnTo>
                <a:lnTo>
                  <a:pt x="199907" y="15819"/>
                </a:lnTo>
                <a:lnTo>
                  <a:pt x="188070" y="8595"/>
                </a:lnTo>
                <a:lnTo>
                  <a:pt x="175130" y="3258"/>
                </a:lnTo>
                <a:lnTo>
                  <a:pt x="161279" y="0"/>
                </a:lnTo>
                <a:close/>
              </a:path>
              <a:path w="295909" h="656589">
                <a:moveTo>
                  <a:pt x="226105" y="45650"/>
                </a:moveTo>
                <a:lnTo>
                  <a:pt x="134422" y="45650"/>
                </a:lnTo>
                <a:lnTo>
                  <a:pt x="152305" y="46407"/>
                </a:lnTo>
                <a:lnTo>
                  <a:pt x="166985" y="50503"/>
                </a:lnTo>
                <a:lnTo>
                  <a:pt x="178402" y="57410"/>
                </a:lnTo>
                <a:lnTo>
                  <a:pt x="186496" y="66601"/>
                </a:lnTo>
                <a:lnTo>
                  <a:pt x="191207" y="77547"/>
                </a:lnTo>
                <a:lnTo>
                  <a:pt x="192507" y="414514"/>
                </a:lnTo>
                <a:lnTo>
                  <a:pt x="203919" y="420838"/>
                </a:lnTo>
                <a:lnTo>
                  <a:pt x="238134" y="457201"/>
                </a:lnTo>
                <a:lnTo>
                  <a:pt x="250301" y="493670"/>
                </a:lnTo>
                <a:lnTo>
                  <a:pt x="250917" y="518028"/>
                </a:lnTo>
                <a:lnTo>
                  <a:pt x="248951" y="530698"/>
                </a:lnTo>
                <a:lnTo>
                  <a:pt x="231757" y="568337"/>
                </a:lnTo>
                <a:lnTo>
                  <a:pt x="202415" y="595775"/>
                </a:lnTo>
                <a:lnTo>
                  <a:pt x="164520" y="610338"/>
                </a:lnTo>
                <a:lnTo>
                  <a:pt x="147986" y="611894"/>
                </a:lnTo>
                <a:lnTo>
                  <a:pt x="253858" y="611894"/>
                </a:lnTo>
                <a:lnTo>
                  <a:pt x="277962" y="579946"/>
                </a:lnTo>
                <a:lnTo>
                  <a:pt x="292304" y="543038"/>
                </a:lnTo>
                <a:lnTo>
                  <a:pt x="295880" y="520259"/>
                </a:lnTo>
                <a:lnTo>
                  <a:pt x="295553" y="492536"/>
                </a:lnTo>
                <a:lnTo>
                  <a:pt x="283035" y="446591"/>
                </a:lnTo>
                <a:lnTo>
                  <a:pt x="255487" y="405749"/>
                </a:lnTo>
                <a:lnTo>
                  <a:pt x="237027" y="389285"/>
                </a:lnTo>
                <a:lnTo>
                  <a:pt x="237027" y="88021"/>
                </a:lnTo>
                <a:lnTo>
                  <a:pt x="235836" y="73512"/>
                </a:lnTo>
                <a:lnTo>
                  <a:pt x="232391" y="59737"/>
                </a:lnTo>
                <a:lnTo>
                  <a:pt x="226883" y="46888"/>
                </a:lnTo>
                <a:lnTo>
                  <a:pt x="226105" y="45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8813" y="2790344"/>
            <a:ext cx="146685" cy="327025"/>
          </a:xfrm>
          <a:custGeom>
            <a:avLst/>
            <a:gdLst/>
            <a:ahLst/>
            <a:cxnLst/>
            <a:rect l="l" t="t" r="r" b="b"/>
            <a:pathLst>
              <a:path w="146684" h="327025">
                <a:moveTo>
                  <a:pt x="88621" y="0"/>
                </a:moveTo>
                <a:lnTo>
                  <a:pt x="58941" y="0"/>
                </a:lnTo>
                <a:lnTo>
                  <a:pt x="58941" y="179571"/>
                </a:lnTo>
                <a:lnTo>
                  <a:pt x="45977" y="183435"/>
                </a:lnTo>
                <a:lnTo>
                  <a:pt x="15030" y="206928"/>
                </a:lnTo>
                <a:lnTo>
                  <a:pt x="329" y="242782"/>
                </a:lnTo>
                <a:lnTo>
                  <a:pt x="0" y="256260"/>
                </a:lnTo>
                <a:lnTo>
                  <a:pt x="2765" y="271096"/>
                </a:lnTo>
                <a:lnTo>
                  <a:pt x="24109" y="306765"/>
                </a:lnTo>
                <a:lnTo>
                  <a:pt x="59666" y="325121"/>
                </a:lnTo>
                <a:lnTo>
                  <a:pt x="73486" y="326492"/>
                </a:lnTo>
                <a:lnTo>
                  <a:pt x="87740" y="325119"/>
                </a:lnTo>
                <a:lnTo>
                  <a:pt x="124105" y="306527"/>
                </a:lnTo>
                <a:lnTo>
                  <a:pt x="145121" y="271474"/>
                </a:lnTo>
                <a:lnTo>
                  <a:pt x="146137" y="255636"/>
                </a:lnTo>
                <a:lnTo>
                  <a:pt x="144955" y="240972"/>
                </a:lnTo>
                <a:lnTo>
                  <a:pt x="129946" y="205046"/>
                </a:lnTo>
                <a:lnTo>
                  <a:pt x="89592" y="179772"/>
                </a:lnTo>
                <a:lnTo>
                  <a:pt x="88621" y="179571"/>
                </a:lnTo>
                <a:lnTo>
                  <a:pt x="88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0404" y="2429255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432053" y="0"/>
                </a:moveTo>
                <a:lnTo>
                  <a:pt x="361968" y="5654"/>
                </a:lnTo>
                <a:lnTo>
                  <a:pt x="295485" y="22024"/>
                </a:lnTo>
                <a:lnTo>
                  <a:pt x="233493" y="48222"/>
                </a:lnTo>
                <a:lnTo>
                  <a:pt x="176881" y="83356"/>
                </a:lnTo>
                <a:lnTo>
                  <a:pt x="126539" y="126539"/>
                </a:lnTo>
                <a:lnTo>
                  <a:pt x="83356" y="176881"/>
                </a:lnTo>
                <a:lnTo>
                  <a:pt x="48222" y="233493"/>
                </a:lnTo>
                <a:lnTo>
                  <a:pt x="22024" y="295485"/>
                </a:lnTo>
                <a:lnTo>
                  <a:pt x="5654" y="361968"/>
                </a:lnTo>
                <a:lnTo>
                  <a:pt x="0" y="432054"/>
                </a:lnTo>
                <a:lnTo>
                  <a:pt x="1432" y="467491"/>
                </a:lnTo>
                <a:lnTo>
                  <a:pt x="12555" y="535886"/>
                </a:lnTo>
                <a:lnTo>
                  <a:pt x="33950" y="600235"/>
                </a:lnTo>
                <a:lnTo>
                  <a:pt x="64727" y="659648"/>
                </a:lnTo>
                <a:lnTo>
                  <a:pt x="103997" y="713236"/>
                </a:lnTo>
                <a:lnTo>
                  <a:pt x="150871" y="760110"/>
                </a:lnTo>
                <a:lnTo>
                  <a:pt x="204459" y="799380"/>
                </a:lnTo>
                <a:lnTo>
                  <a:pt x="263872" y="830157"/>
                </a:lnTo>
                <a:lnTo>
                  <a:pt x="328221" y="851552"/>
                </a:lnTo>
                <a:lnTo>
                  <a:pt x="396616" y="862675"/>
                </a:lnTo>
                <a:lnTo>
                  <a:pt x="432053" y="864108"/>
                </a:lnTo>
                <a:lnTo>
                  <a:pt x="467491" y="862675"/>
                </a:lnTo>
                <a:lnTo>
                  <a:pt x="535886" y="851552"/>
                </a:lnTo>
                <a:lnTo>
                  <a:pt x="600235" y="830157"/>
                </a:lnTo>
                <a:lnTo>
                  <a:pt x="606905" y="827024"/>
                </a:lnTo>
                <a:lnTo>
                  <a:pt x="432053" y="827024"/>
                </a:lnTo>
                <a:lnTo>
                  <a:pt x="399653" y="825715"/>
                </a:lnTo>
                <a:lnTo>
                  <a:pt x="337121" y="815547"/>
                </a:lnTo>
                <a:lnTo>
                  <a:pt x="278292" y="795992"/>
                </a:lnTo>
                <a:lnTo>
                  <a:pt x="223978" y="767860"/>
                </a:lnTo>
                <a:lnTo>
                  <a:pt x="174991" y="731964"/>
                </a:lnTo>
                <a:lnTo>
                  <a:pt x="132143" y="689116"/>
                </a:lnTo>
                <a:lnTo>
                  <a:pt x="96247" y="640129"/>
                </a:lnTo>
                <a:lnTo>
                  <a:pt x="68115" y="585815"/>
                </a:lnTo>
                <a:lnTo>
                  <a:pt x="48560" y="526986"/>
                </a:lnTo>
                <a:lnTo>
                  <a:pt x="38392" y="464454"/>
                </a:lnTo>
                <a:lnTo>
                  <a:pt x="37084" y="432054"/>
                </a:lnTo>
                <a:lnTo>
                  <a:pt x="38392" y="399653"/>
                </a:lnTo>
                <a:lnTo>
                  <a:pt x="48560" y="337121"/>
                </a:lnTo>
                <a:lnTo>
                  <a:pt x="68115" y="278292"/>
                </a:lnTo>
                <a:lnTo>
                  <a:pt x="96247" y="223978"/>
                </a:lnTo>
                <a:lnTo>
                  <a:pt x="132143" y="174991"/>
                </a:lnTo>
                <a:lnTo>
                  <a:pt x="174991" y="132143"/>
                </a:lnTo>
                <a:lnTo>
                  <a:pt x="223978" y="96247"/>
                </a:lnTo>
                <a:lnTo>
                  <a:pt x="278292" y="68115"/>
                </a:lnTo>
                <a:lnTo>
                  <a:pt x="337121" y="48560"/>
                </a:lnTo>
                <a:lnTo>
                  <a:pt x="399653" y="38392"/>
                </a:lnTo>
                <a:lnTo>
                  <a:pt x="432053" y="37084"/>
                </a:lnTo>
                <a:lnTo>
                  <a:pt x="606905" y="37084"/>
                </a:lnTo>
                <a:lnTo>
                  <a:pt x="600235" y="33950"/>
                </a:lnTo>
                <a:lnTo>
                  <a:pt x="568622" y="22024"/>
                </a:lnTo>
                <a:lnTo>
                  <a:pt x="535886" y="12555"/>
                </a:lnTo>
                <a:lnTo>
                  <a:pt x="502139" y="5654"/>
                </a:lnTo>
                <a:lnTo>
                  <a:pt x="467491" y="1432"/>
                </a:lnTo>
                <a:lnTo>
                  <a:pt x="432053" y="0"/>
                </a:lnTo>
                <a:close/>
              </a:path>
              <a:path w="864234" h="864235">
                <a:moveTo>
                  <a:pt x="606905" y="37084"/>
                </a:moveTo>
                <a:lnTo>
                  <a:pt x="432053" y="37084"/>
                </a:lnTo>
                <a:lnTo>
                  <a:pt x="464454" y="38392"/>
                </a:lnTo>
                <a:lnTo>
                  <a:pt x="496132" y="42252"/>
                </a:lnTo>
                <a:lnTo>
                  <a:pt x="556914" y="57215"/>
                </a:lnTo>
                <a:lnTo>
                  <a:pt x="613587" y="81160"/>
                </a:lnTo>
                <a:lnTo>
                  <a:pt x="665339" y="113275"/>
                </a:lnTo>
                <a:lnTo>
                  <a:pt x="711358" y="152749"/>
                </a:lnTo>
                <a:lnTo>
                  <a:pt x="750832" y="198768"/>
                </a:lnTo>
                <a:lnTo>
                  <a:pt x="782947" y="250520"/>
                </a:lnTo>
                <a:lnTo>
                  <a:pt x="806892" y="307193"/>
                </a:lnTo>
                <a:lnTo>
                  <a:pt x="821855" y="367975"/>
                </a:lnTo>
                <a:lnTo>
                  <a:pt x="827024" y="432054"/>
                </a:lnTo>
                <a:lnTo>
                  <a:pt x="825715" y="464454"/>
                </a:lnTo>
                <a:lnTo>
                  <a:pt x="815547" y="526986"/>
                </a:lnTo>
                <a:lnTo>
                  <a:pt x="795992" y="585815"/>
                </a:lnTo>
                <a:lnTo>
                  <a:pt x="767860" y="640129"/>
                </a:lnTo>
                <a:lnTo>
                  <a:pt x="731964" y="689116"/>
                </a:lnTo>
                <a:lnTo>
                  <a:pt x="689116" y="731964"/>
                </a:lnTo>
                <a:lnTo>
                  <a:pt x="640129" y="767860"/>
                </a:lnTo>
                <a:lnTo>
                  <a:pt x="585815" y="795992"/>
                </a:lnTo>
                <a:lnTo>
                  <a:pt x="526986" y="815547"/>
                </a:lnTo>
                <a:lnTo>
                  <a:pt x="464454" y="825715"/>
                </a:lnTo>
                <a:lnTo>
                  <a:pt x="432053" y="827024"/>
                </a:lnTo>
                <a:lnTo>
                  <a:pt x="606905" y="827024"/>
                </a:lnTo>
                <a:lnTo>
                  <a:pt x="659648" y="799380"/>
                </a:lnTo>
                <a:lnTo>
                  <a:pt x="713236" y="760110"/>
                </a:lnTo>
                <a:lnTo>
                  <a:pt x="760110" y="713236"/>
                </a:lnTo>
                <a:lnTo>
                  <a:pt x="799380" y="659648"/>
                </a:lnTo>
                <a:lnTo>
                  <a:pt x="830157" y="600235"/>
                </a:lnTo>
                <a:lnTo>
                  <a:pt x="851552" y="535886"/>
                </a:lnTo>
                <a:lnTo>
                  <a:pt x="862675" y="467491"/>
                </a:lnTo>
                <a:lnTo>
                  <a:pt x="864107" y="432054"/>
                </a:lnTo>
                <a:lnTo>
                  <a:pt x="862675" y="396616"/>
                </a:lnTo>
                <a:lnTo>
                  <a:pt x="851552" y="328221"/>
                </a:lnTo>
                <a:lnTo>
                  <a:pt x="830157" y="263872"/>
                </a:lnTo>
                <a:lnTo>
                  <a:pt x="799380" y="204459"/>
                </a:lnTo>
                <a:lnTo>
                  <a:pt x="760110" y="150871"/>
                </a:lnTo>
                <a:lnTo>
                  <a:pt x="713236" y="103997"/>
                </a:lnTo>
                <a:lnTo>
                  <a:pt x="659648" y="64727"/>
                </a:lnTo>
                <a:lnTo>
                  <a:pt x="630614" y="48222"/>
                </a:lnTo>
                <a:lnTo>
                  <a:pt x="606905" y="37084"/>
                </a:lnTo>
                <a:close/>
              </a:path>
            </a:pathLst>
          </a:custGeom>
          <a:solidFill>
            <a:srgbClr val="97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2601" y="1814515"/>
            <a:ext cx="624205" cy="356870"/>
          </a:xfrm>
          <a:custGeom>
            <a:avLst/>
            <a:gdLst/>
            <a:ahLst/>
            <a:cxnLst/>
            <a:rect l="l" t="t" r="r" b="b"/>
            <a:pathLst>
              <a:path w="624204" h="356869">
                <a:moveTo>
                  <a:pt x="115510" y="133160"/>
                </a:moveTo>
                <a:lnTo>
                  <a:pt x="66297" y="142459"/>
                </a:lnTo>
                <a:lnTo>
                  <a:pt x="25759" y="172422"/>
                </a:lnTo>
                <a:lnTo>
                  <a:pt x="6665" y="207503"/>
                </a:lnTo>
                <a:lnTo>
                  <a:pt x="0" y="255346"/>
                </a:lnTo>
                <a:lnTo>
                  <a:pt x="1585" y="267053"/>
                </a:lnTo>
                <a:lnTo>
                  <a:pt x="23226" y="313221"/>
                </a:lnTo>
                <a:lnTo>
                  <a:pt x="52901" y="339609"/>
                </a:lnTo>
                <a:lnTo>
                  <a:pt x="89129" y="353992"/>
                </a:lnTo>
                <a:lnTo>
                  <a:pt x="102146" y="355863"/>
                </a:lnTo>
                <a:lnTo>
                  <a:pt x="105353" y="356828"/>
                </a:lnTo>
                <a:lnTo>
                  <a:pt x="535717" y="356828"/>
                </a:lnTo>
                <a:lnTo>
                  <a:pt x="550215" y="355637"/>
                </a:lnTo>
                <a:lnTo>
                  <a:pt x="588545" y="339309"/>
                </a:lnTo>
                <a:lnTo>
                  <a:pt x="615111" y="307870"/>
                </a:lnTo>
                <a:lnTo>
                  <a:pt x="623737" y="281071"/>
                </a:lnTo>
                <a:lnTo>
                  <a:pt x="623001" y="264210"/>
                </a:lnTo>
                <a:lnTo>
                  <a:pt x="609730" y="221284"/>
                </a:lnTo>
                <a:lnTo>
                  <a:pt x="582967" y="191790"/>
                </a:lnTo>
                <a:lnTo>
                  <a:pt x="546703" y="178228"/>
                </a:lnTo>
                <a:lnTo>
                  <a:pt x="536459" y="177620"/>
                </a:lnTo>
                <a:lnTo>
                  <a:pt x="529039" y="177620"/>
                </a:lnTo>
                <a:lnTo>
                  <a:pt x="528224" y="164174"/>
                </a:lnTo>
                <a:lnTo>
                  <a:pt x="525832" y="151116"/>
                </a:lnTo>
                <a:lnTo>
                  <a:pt x="521940" y="138558"/>
                </a:lnTo>
                <a:lnTo>
                  <a:pt x="520131" y="134491"/>
                </a:lnTo>
                <a:lnTo>
                  <a:pt x="128356" y="134491"/>
                </a:lnTo>
                <a:lnTo>
                  <a:pt x="115510" y="133160"/>
                </a:lnTo>
                <a:close/>
              </a:path>
              <a:path w="624204" h="356869">
                <a:moveTo>
                  <a:pt x="261040" y="0"/>
                </a:moveTo>
                <a:lnTo>
                  <a:pt x="222071" y="6501"/>
                </a:lnTo>
                <a:lnTo>
                  <a:pt x="184377" y="25706"/>
                </a:lnTo>
                <a:lnTo>
                  <a:pt x="155243" y="53775"/>
                </a:lnTo>
                <a:lnTo>
                  <a:pt x="136115" y="88659"/>
                </a:lnTo>
                <a:lnTo>
                  <a:pt x="128588" y="126612"/>
                </a:lnTo>
                <a:lnTo>
                  <a:pt x="128356" y="134491"/>
                </a:lnTo>
                <a:lnTo>
                  <a:pt x="520131" y="134491"/>
                </a:lnTo>
                <a:lnTo>
                  <a:pt x="492914" y="95562"/>
                </a:lnTo>
                <a:lnTo>
                  <a:pt x="460530" y="75030"/>
                </a:lnTo>
                <a:lnTo>
                  <a:pt x="387600" y="70595"/>
                </a:lnTo>
                <a:lnTo>
                  <a:pt x="379919" y="59981"/>
                </a:lnTo>
                <a:lnTo>
                  <a:pt x="352792" y="32734"/>
                </a:lnTo>
                <a:lnTo>
                  <a:pt x="309326" y="8447"/>
                </a:lnTo>
                <a:lnTo>
                  <a:pt x="273354" y="503"/>
                </a:lnTo>
                <a:lnTo>
                  <a:pt x="261040" y="0"/>
                </a:lnTo>
                <a:close/>
              </a:path>
              <a:path w="624204" h="356869">
                <a:moveTo>
                  <a:pt x="412117" y="66646"/>
                </a:moveTo>
                <a:lnTo>
                  <a:pt x="399793" y="67933"/>
                </a:lnTo>
                <a:lnTo>
                  <a:pt x="387600" y="70595"/>
                </a:lnTo>
                <a:lnTo>
                  <a:pt x="447333" y="70595"/>
                </a:lnTo>
                <a:lnTo>
                  <a:pt x="436718" y="68155"/>
                </a:lnTo>
                <a:lnTo>
                  <a:pt x="424462" y="66724"/>
                </a:lnTo>
                <a:lnTo>
                  <a:pt x="412117" y="66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1928" y="1597152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432053" y="0"/>
                </a:moveTo>
                <a:lnTo>
                  <a:pt x="361968" y="5654"/>
                </a:lnTo>
                <a:lnTo>
                  <a:pt x="295485" y="22024"/>
                </a:lnTo>
                <a:lnTo>
                  <a:pt x="233493" y="48222"/>
                </a:lnTo>
                <a:lnTo>
                  <a:pt x="176881" y="83356"/>
                </a:lnTo>
                <a:lnTo>
                  <a:pt x="126539" y="126539"/>
                </a:lnTo>
                <a:lnTo>
                  <a:pt x="83356" y="176881"/>
                </a:lnTo>
                <a:lnTo>
                  <a:pt x="48222" y="233493"/>
                </a:lnTo>
                <a:lnTo>
                  <a:pt x="22024" y="295485"/>
                </a:lnTo>
                <a:lnTo>
                  <a:pt x="5654" y="361968"/>
                </a:lnTo>
                <a:lnTo>
                  <a:pt x="0" y="432053"/>
                </a:lnTo>
                <a:lnTo>
                  <a:pt x="1432" y="467491"/>
                </a:lnTo>
                <a:lnTo>
                  <a:pt x="12555" y="535886"/>
                </a:lnTo>
                <a:lnTo>
                  <a:pt x="33950" y="600235"/>
                </a:lnTo>
                <a:lnTo>
                  <a:pt x="64727" y="659648"/>
                </a:lnTo>
                <a:lnTo>
                  <a:pt x="103997" y="713236"/>
                </a:lnTo>
                <a:lnTo>
                  <a:pt x="150871" y="760110"/>
                </a:lnTo>
                <a:lnTo>
                  <a:pt x="204459" y="799380"/>
                </a:lnTo>
                <a:lnTo>
                  <a:pt x="263872" y="830157"/>
                </a:lnTo>
                <a:lnTo>
                  <a:pt x="328221" y="851552"/>
                </a:lnTo>
                <a:lnTo>
                  <a:pt x="396616" y="862675"/>
                </a:lnTo>
                <a:lnTo>
                  <a:pt x="432053" y="864108"/>
                </a:lnTo>
                <a:lnTo>
                  <a:pt x="467491" y="862675"/>
                </a:lnTo>
                <a:lnTo>
                  <a:pt x="535886" y="851552"/>
                </a:lnTo>
                <a:lnTo>
                  <a:pt x="600235" y="830157"/>
                </a:lnTo>
                <a:lnTo>
                  <a:pt x="606905" y="827024"/>
                </a:lnTo>
                <a:lnTo>
                  <a:pt x="432053" y="827024"/>
                </a:lnTo>
                <a:lnTo>
                  <a:pt x="399653" y="825715"/>
                </a:lnTo>
                <a:lnTo>
                  <a:pt x="337121" y="815547"/>
                </a:lnTo>
                <a:lnTo>
                  <a:pt x="278292" y="795992"/>
                </a:lnTo>
                <a:lnTo>
                  <a:pt x="223978" y="767860"/>
                </a:lnTo>
                <a:lnTo>
                  <a:pt x="174991" y="731964"/>
                </a:lnTo>
                <a:lnTo>
                  <a:pt x="132143" y="689116"/>
                </a:lnTo>
                <a:lnTo>
                  <a:pt x="96247" y="640129"/>
                </a:lnTo>
                <a:lnTo>
                  <a:pt x="68115" y="585815"/>
                </a:lnTo>
                <a:lnTo>
                  <a:pt x="48560" y="526986"/>
                </a:lnTo>
                <a:lnTo>
                  <a:pt x="38392" y="464454"/>
                </a:lnTo>
                <a:lnTo>
                  <a:pt x="37083" y="432053"/>
                </a:lnTo>
                <a:lnTo>
                  <a:pt x="38392" y="399653"/>
                </a:lnTo>
                <a:lnTo>
                  <a:pt x="48560" y="337121"/>
                </a:lnTo>
                <a:lnTo>
                  <a:pt x="68115" y="278292"/>
                </a:lnTo>
                <a:lnTo>
                  <a:pt x="96247" y="223978"/>
                </a:lnTo>
                <a:lnTo>
                  <a:pt x="132143" y="174991"/>
                </a:lnTo>
                <a:lnTo>
                  <a:pt x="174991" y="132143"/>
                </a:lnTo>
                <a:lnTo>
                  <a:pt x="223978" y="96247"/>
                </a:lnTo>
                <a:lnTo>
                  <a:pt x="278292" y="68115"/>
                </a:lnTo>
                <a:lnTo>
                  <a:pt x="337121" y="48560"/>
                </a:lnTo>
                <a:lnTo>
                  <a:pt x="399653" y="38392"/>
                </a:lnTo>
                <a:lnTo>
                  <a:pt x="432053" y="37084"/>
                </a:lnTo>
                <a:lnTo>
                  <a:pt x="606905" y="37084"/>
                </a:lnTo>
                <a:lnTo>
                  <a:pt x="600235" y="33950"/>
                </a:lnTo>
                <a:lnTo>
                  <a:pt x="568622" y="22024"/>
                </a:lnTo>
                <a:lnTo>
                  <a:pt x="535886" y="12555"/>
                </a:lnTo>
                <a:lnTo>
                  <a:pt x="502139" y="5654"/>
                </a:lnTo>
                <a:lnTo>
                  <a:pt x="467491" y="1432"/>
                </a:lnTo>
                <a:lnTo>
                  <a:pt x="432053" y="0"/>
                </a:lnTo>
                <a:close/>
              </a:path>
              <a:path w="864234" h="864235">
                <a:moveTo>
                  <a:pt x="606905" y="37084"/>
                </a:moveTo>
                <a:lnTo>
                  <a:pt x="432053" y="37084"/>
                </a:lnTo>
                <a:lnTo>
                  <a:pt x="464454" y="38392"/>
                </a:lnTo>
                <a:lnTo>
                  <a:pt x="496132" y="42252"/>
                </a:lnTo>
                <a:lnTo>
                  <a:pt x="556914" y="57215"/>
                </a:lnTo>
                <a:lnTo>
                  <a:pt x="613587" y="81160"/>
                </a:lnTo>
                <a:lnTo>
                  <a:pt x="665339" y="113275"/>
                </a:lnTo>
                <a:lnTo>
                  <a:pt x="711358" y="152749"/>
                </a:lnTo>
                <a:lnTo>
                  <a:pt x="750832" y="198768"/>
                </a:lnTo>
                <a:lnTo>
                  <a:pt x="782947" y="250520"/>
                </a:lnTo>
                <a:lnTo>
                  <a:pt x="806892" y="307193"/>
                </a:lnTo>
                <a:lnTo>
                  <a:pt x="821855" y="367975"/>
                </a:lnTo>
                <a:lnTo>
                  <a:pt x="827024" y="432053"/>
                </a:lnTo>
                <a:lnTo>
                  <a:pt x="825715" y="464454"/>
                </a:lnTo>
                <a:lnTo>
                  <a:pt x="815547" y="526986"/>
                </a:lnTo>
                <a:lnTo>
                  <a:pt x="795992" y="585815"/>
                </a:lnTo>
                <a:lnTo>
                  <a:pt x="767860" y="640129"/>
                </a:lnTo>
                <a:lnTo>
                  <a:pt x="731964" y="689116"/>
                </a:lnTo>
                <a:lnTo>
                  <a:pt x="689116" y="731964"/>
                </a:lnTo>
                <a:lnTo>
                  <a:pt x="640129" y="767860"/>
                </a:lnTo>
                <a:lnTo>
                  <a:pt x="585815" y="795992"/>
                </a:lnTo>
                <a:lnTo>
                  <a:pt x="526986" y="815547"/>
                </a:lnTo>
                <a:lnTo>
                  <a:pt x="464454" y="825715"/>
                </a:lnTo>
                <a:lnTo>
                  <a:pt x="432053" y="827024"/>
                </a:lnTo>
                <a:lnTo>
                  <a:pt x="606905" y="827024"/>
                </a:lnTo>
                <a:lnTo>
                  <a:pt x="659648" y="799380"/>
                </a:lnTo>
                <a:lnTo>
                  <a:pt x="713236" y="760110"/>
                </a:lnTo>
                <a:lnTo>
                  <a:pt x="760110" y="713236"/>
                </a:lnTo>
                <a:lnTo>
                  <a:pt x="799380" y="659648"/>
                </a:lnTo>
                <a:lnTo>
                  <a:pt x="830157" y="600235"/>
                </a:lnTo>
                <a:lnTo>
                  <a:pt x="851552" y="535886"/>
                </a:lnTo>
                <a:lnTo>
                  <a:pt x="862675" y="467491"/>
                </a:lnTo>
                <a:lnTo>
                  <a:pt x="864107" y="432053"/>
                </a:lnTo>
                <a:lnTo>
                  <a:pt x="862675" y="396616"/>
                </a:lnTo>
                <a:lnTo>
                  <a:pt x="851552" y="328221"/>
                </a:lnTo>
                <a:lnTo>
                  <a:pt x="830157" y="263872"/>
                </a:lnTo>
                <a:lnTo>
                  <a:pt x="799380" y="204459"/>
                </a:lnTo>
                <a:lnTo>
                  <a:pt x="760110" y="150871"/>
                </a:lnTo>
                <a:lnTo>
                  <a:pt x="713236" y="103997"/>
                </a:lnTo>
                <a:lnTo>
                  <a:pt x="659648" y="64727"/>
                </a:lnTo>
                <a:lnTo>
                  <a:pt x="630614" y="48222"/>
                </a:lnTo>
                <a:lnTo>
                  <a:pt x="606905" y="37084"/>
                </a:lnTo>
                <a:close/>
              </a:path>
            </a:pathLst>
          </a:custGeom>
          <a:solidFill>
            <a:srgbClr val="97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76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graphicFrame>
        <p:nvGraphicFramePr>
          <p:cNvPr id="3" name="object 3" descr="Table describing health Impacts vs  Temperature at 18 degree, under 18 degrees, 4 to 8 degrees and below 5 degre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41843"/>
              </p:ext>
            </p:extLst>
          </p:nvPr>
        </p:nvGraphicFramePr>
        <p:xfrm>
          <a:off x="830681" y="3744340"/>
          <a:ext cx="9694443" cy="2427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ture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risks to 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a se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tary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rson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2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Under 1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ssure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 risk of car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vasc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Under 1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ish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tory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 of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popu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7" baseline="2546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gh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risk of 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rmia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A510-B38D-4673-B910-75831AE0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51" y="457744"/>
            <a:ext cx="8028000" cy="648072"/>
          </a:xfrm>
        </p:spPr>
        <p:txBody>
          <a:bodyPr>
            <a:normAutofit/>
          </a:bodyPr>
          <a:lstStyle/>
          <a:p>
            <a:r>
              <a:rPr lang="en-GB" sz="3200" dirty="0"/>
              <a:t>Who is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2A6F-2473-428F-91E5-32320E6E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10" y="1465599"/>
            <a:ext cx="11141476" cy="4864256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500"/>
              </a:lnSpc>
              <a:buClrTx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EWDs are seen throughout England – all regions are affected</a:t>
            </a:r>
          </a:p>
          <a:p>
            <a:pPr marL="285750" indent="-285750">
              <a:lnSpc>
                <a:spcPts val="2500"/>
              </a:lnSpc>
              <a:buClrTx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Whilst the burden of EWDs is primarily seen in older age groups, EWDs are seen in all age groups</a:t>
            </a:r>
          </a:p>
          <a:p>
            <a:pPr marL="285750" indent="-285750">
              <a:lnSpc>
                <a:spcPts val="2500"/>
              </a:lnSpc>
              <a:buClrTx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EWDs represent an important health inequality – people who experience greater socioeconomic deprivation are more likely to be affected</a:t>
            </a:r>
          </a:p>
          <a:p>
            <a:pPr marL="285750" indent="-285750">
              <a:lnSpc>
                <a:spcPts val="2500"/>
              </a:lnSpc>
              <a:buClrTx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There are a number of factors which contribute to EWDs: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Seasonal Factors - Weather, Flu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Individual Vulnerability to health effects of cold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Attitudes to cold and associated behaviours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Household income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 of Fuel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Energy efficiency of the home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Housing and economic factors</a:t>
            </a:r>
          </a:p>
          <a:p>
            <a:pPr marL="742950" lvl="1" indent="-285750" algn="l">
              <a:lnSpc>
                <a:spcPts val="25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Economic Impacts of COVID, the need to isolate, shield at home or work from home may compound existing behavioural or fuel poverty risk factors</a:t>
            </a:r>
          </a:p>
          <a:p>
            <a:pPr marL="457200" lvl="1" indent="0">
              <a:buClrTx/>
              <a:buNone/>
            </a:pPr>
            <a:endParaRPr lang="en-GB" sz="2000" dirty="0"/>
          </a:p>
          <a:p>
            <a:pPr marL="742950" lvl="1" indent="-285750">
              <a:buClrTx/>
            </a:pPr>
            <a:endParaRPr lang="en-GB" dirty="0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49D9F52D-5BBD-4921-AB37-D65F50A2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363986" y="6553200"/>
            <a:ext cx="9478645" cy="24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lang="en-US" sz="1200" smtClean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pPr marL="5318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		</a:t>
            </a:r>
            <a:r>
              <a:rPr lang="en-GB" sz="1200" spc="40" dirty="0"/>
              <a:t>W</a:t>
            </a:r>
            <a:r>
              <a:rPr lang="en-GB" sz="1200" dirty="0"/>
              <a:t>i</a:t>
            </a:r>
            <a:r>
              <a:rPr lang="en-GB" sz="1200" spc="-10" dirty="0"/>
              <a:t>n</a:t>
            </a:r>
            <a:r>
              <a:rPr lang="en-GB" sz="1200" dirty="0"/>
              <a:t>t</a:t>
            </a:r>
            <a:r>
              <a:rPr lang="en-GB" sz="1200" spc="-5" dirty="0"/>
              <a:t>e</a:t>
            </a:r>
            <a:r>
              <a:rPr lang="en-GB" sz="1200" dirty="0"/>
              <a:t>r</a:t>
            </a:r>
            <a:r>
              <a:rPr lang="en-GB" sz="1200" spc="-30" dirty="0"/>
              <a:t> </a:t>
            </a:r>
            <a:r>
              <a:rPr lang="en-GB" sz="1200" dirty="0"/>
              <a:t>De</a:t>
            </a:r>
            <a:r>
              <a:rPr lang="en-GB" sz="1200" spc="5" dirty="0"/>
              <a:t>a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s</a:t>
            </a:r>
            <a:r>
              <a:rPr lang="en-GB" sz="1200" spc="-35" dirty="0"/>
              <a:t> </a:t>
            </a:r>
            <a:r>
              <a:rPr lang="en-GB" sz="1200" dirty="0"/>
              <a:t>and</a:t>
            </a:r>
            <a:r>
              <a:rPr lang="en-GB" sz="1200" spc="-20" dirty="0"/>
              <a:t> 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e</a:t>
            </a:r>
            <a:r>
              <a:rPr lang="en-GB" sz="1200" spc="-10" dirty="0"/>
              <a:t> </a:t>
            </a:r>
            <a:r>
              <a:rPr lang="en-GB" sz="1200" spc="-15" dirty="0"/>
              <a:t>w</a:t>
            </a:r>
            <a:r>
              <a:rPr lang="en-GB" sz="1200" dirty="0"/>
              <a:t>inter of</a:t>
            </a:r>
            <a:r>
              <a:rPr lang="en-GB" sz="1200" spc="-10" dirty="0"/>
              <a:t> </a:t>
            </a:r>
            <a:r>
              <a:rPr lang="en-GB" sz="1200" dirty="0"/>
              <a:t>2019 to </a:t>
            </a:r>
            <a:r>
              <a:rPr lang="en-GB" sz="1200" spc="-5" dirty="0"/>
              <a:t>2</a:t>
            </a:r>
            <a:r>
              <a:rPr lang="en-GB" sz="1200" dirty="0"/>
              <a:t>0</a:t>
            </a:r>
            <a:r>
              <a:rPr lang="en-GB" sz="1200" spc="15" dirty="0"/>
              <a:t> </a:t>
            </a:r>
            <a:r>
              <a:rPr lang="en-GB" sz="1200" dirty="0">
                <a:latin typeface="Arial"/>
                <a:cs typeface="Arial"/>
              </a:rPr>
              <a:t>–</a:t>
            </a:r>
            <a:r>
              <a:rPr lang="en-GB" sz="1200" spc="-30" dirty="0">
                <a:latin typeface="Arial"/>
                <a:cs typeface="Arial"/>
              </a:rPr>
              <a:t> </a:t>
            </a:r>
            <a:r>
              <a:rPr lang="en-GB" sz="1200" dirty="0"/>
              <a:t>I</a:t>
            </a:r>
            <a:r>
              <a:rPr lang="en-GB" sz="1200" spc="5" dirty="0"/>
              <a:t>n</a:t>
            </a:r>
            <a:r>
              <a:rPr lang="en-GB" sz="1200" spc="10" dirty="0"/>
              <a:t>f</a:t>
            </a:r>
            <a:r>
              <a:rPr lang="en-GB" sz="1200" dirty="0"/>
              <a:t>orm</a:t>
            </a:r>
            <a:r>
              <a:rPr lang="en-GB" sz="1200" spc="-10" dirty="0"/>
              <a:t>a</a:t>
            </a:r>
            <a:r>
              <a:rPr lang="en-GB" sz="1200" dirty="0"/>
              <a:t>tion</a:t>
            </a:r>
            <a:r>
              <a:rPr lang="en-GB" sz="1200" spc="-45" dirty="0"/>
              <a:t> </a:t>
            </a:r>
            <a:r>
              <a:rPr lang="en-GB" sz="1200" spc="10" dirty="0"/>
              <a:t>f</a:t>
            </a:r>
            <a:r>
              <a:rPr lang="en-GB" sz="1200" dirty="0"/>
              <a:t>or</a:t>
            </a:r>
            <a:r>
              <a:rPr lang="en-GB" sz="1200" spc="-15" dirty="0"/>
              <a:t> </a:t>
            </a:r>
            <a:r>
              <a:rPr lang="en-GB" sz="1200" dirty="0"/>
              <a:t>N</a:t>
            </a:r>
            <a:r>
              <a:rPr lang="en-GB" sz="1200" spc="-5" dirty="0"/>
              <a:t>H</a:t>
            </a:r>
            <a:r>
              <a:rPr lang="en-GB" sz="1200" dirty="0"/>
              <a:t>S</a:t>
            </a:r>
          </a:p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4A409B-04CA-485C-91E0-11FFA03A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0978" y="3681458"/>
            <a:ext cx="2324076" cy="887881"/>
            <a:chOff x="4570657" y="2626892"/>
            <a:chExt cx="2324076" cy="887881"/>
          </a:xfrm>
        </p:grpSpPr>
        <p:pic>
          <p:nvPicPr>
            <p:cNvPr id="11" name="Graphic 10" descr="Snow">
              <a:extLst>
                <a:ext uri="{FF2B5EF4-FFF2-40B4-BE49-F238E27FC236}">
                  <a16:creationId xmlns:a16="http://schemas.microsoft.com/office/drawing/2014/main" id="{8B93C7C5-5A42-4003-95CE-7E18F9D14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8473" y="2735480"/>
              <a:ext cx="720000" cy="720000"/>
            </a:xfrm>
            <a:prstGeom prst="rect">
              <a:avLst/>
            </a:prstGeom>
          </p:spPr>
        </p:pic>
        <p:pic>
          <p:nvPicPr>
            <p:cNvPr id="40" name="Graphic 39" descr="Thermometer">
              <a:extLst>
                <a:ext uri="{FF2B5EF4-FFF2-40B4-BE49-F238E27FC236}">
                  <a16:creationId xmlns:a16="http://schemas.microsoft.com/office/drawing/2014/main" id="{D643BE99-2E07-441A-9A85-F402A3BC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0890" y="2673482"/>
              <a:ext cx="720000" cy="720000"/>
            </a:xfrm>
            <a:prstGeom prst="rect">
              <a:avLst/>
            </a:prstGeom>
          </p:spPr>
        </p:pic>
        <p:pic>
          <p:nvPicPr>
            <p:cNvPr id="42" name="Graphic 41" descr="Needle">
              <a:extLst>
                <a:ext uri="{FF2B5EF4-FFF2-40B4-BE49-F238E27FC236}">
                  <a16:creationId xmlns:a16="http://schemas.microsoft.com/office/drawing/2014/main" id="{E76C7BDD-533D-4C7E-A1CE-64B3642EF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0064" y="2730858"/>
              <a:ext cx="648000" cy="648000"/>
            </a:xfrm>
            <a:prstGeom prst="rect">
              <a:avLst/>
            </a:prstGeom>
          </p:spPr>
        </p:pic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7884481C-F259-4EC0-BA2F-7D964E54C1E3}"/>
                </a:ext>
              </a:extLst>
            </p:cNvPr>
            <p:cNvSpPr/>
            <p:nvPr/>
          </p:nvSpPr>
          <p:spPr>
            <a:xfrm>
              <a:off x="4570657" y="2650773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00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1D7493BF-E926-40E6-B27E-A53BCF7338DC}"/>
                </a:ext>
              </a:extLst>
            </p:cNvPr>
            <p:cNvSpPr/>
            <p:nvPr/>
          </p:nvSpPr>
          <p:spPr>
            <a:xfrm>
              <a:off x="5303150" y="2626892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00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798CA366-1AD3-42A6-A632-E525BD1D9245}"/>
                </a:ext>
              </a:extLst>
            </p:cNvPr>
            <p:cNvSpPr/>
            <p:nvPr/>
          </p:nvSpPr>
          <p:spPr>
            <a:xfrm>
              <a:off x="6030733" y="2627463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00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6EF3D3-7E53-4973-9E32-81C3EE63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51016" y="2760517"/>
            <a:ext cx="864000" cy="864000"/>
            <a:chOff x="8478747" y="4403035"/>
            <a:chExt cx="864000" cy="864000"/>
          </a:xfrm>
        </p:grpSpPr>
        <p:pic>
          <p:nvPicPr>
            <p:cNvPr id="13" name="Graphic 12" descr="House">
              <a:extLst>
                <a:ext uri="{FF2B5EF4-FFF2-40B4-BE49-F238E27FC236}">
                  <a16:creationId xmlns:a16="http://schemas.microsoft.com/office/drawing/2014/main" id="{A89535F3-77CC-458F-94C9-E3E99CC88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50747" y="4423804"/>
              <a:ext cx="720000" cy="720000"/>
            </a:xfrm>
            <a:prstGeom prst="rect">
              <a:avLst/>
            </a:prstGeom>
          </p:spPr>
        </p:pic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B3F130FE-9E8C-42E4-AF4D-9FBEA14F7720}"/>
                </a:ext>
              </a:extLst>
            </p:cNvPr>
            <p:cNvSpPr/>
            <p:nvPr/>
          </p:nvSpPr>
          <p:spPr>
            <a:xfrm>
              <a:off x="8478747" y="4403035"/>
              <a:ext cx="864000" cy="864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C45E3-7B9C-45A7-BBA1-26E2410CA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08385" y="4591477"/>
            <a:ext cx="792000" cy="792000"/>
            <a:chOff x="2105864" y="3020012"/>
            <a:chExt cx="792000" cy="792000"/>
          </a:xfrm>
        </p:grpSpPr>
        <p:pic>
          <p:nvPicPr>
            <p:cNvPr id="16" name="Graphic 15" descr="Winter hat">
              <a:extLst>
                <a:ext uri="{FF2B5EF4-FFF2-40B4-BE49-F238E27FC236}">
                  <a16:creationId xmlns:a16="http://schemas.microsoft.com/office/drawing/2014/main" id="{184C1360-26E9-4930-A7F0-1B8CE676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61987" y="3045416"/>
              <a:ext cx="696129" cy="696129"/>
            </a:xfrm>
            <a:prstGeom prst="rect">
              <a:avLst/>
            </a:prstGeom>
          </p:spPr>
        </p:pic>
        <p:sp>
          <p:nvSpPr>
            <p:cNvPr id="46" name="Circle: Hollow 45">
              <a:extLst>
                <a:ext uri="{FF2B5EF4-FFF2-40B4-BE49-F238E27FC236}">
                  <a16:creationId xmlns:a16="http://schemas.microsoft.com/office/drawing/2014/main" id="{5B95AFDB-D32E-4A23-A5B7-C01B081D7543}"/>
                </a:ext>
              </a:extLst>
            </p:cNvPr>
            <p:cNvSpPr/>
            <p:nvPr/>
          </p:nvSpPr>
          <p:spPr>
            <a:xfrm>
              <a:off x="2105864" y="3020012"/>
              <a:ext cx="792000" cy="792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10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8" rIns="0" bIns="0" rtlCol="0">
            <a:spAutoFit/>
          </a:bodyPr>
          <a:lstStyle/>
          <a:p>
            <a:pPr marL="125095">
              <a:lnSpc>
                <a:spcPct val="100000"/>
              </a:lnSpc>
            </a:pPr>
            <a:r>
              <a:rPr sz="3800" dirty="0"/>
              <a:t>Data</a:t>
            </a:r>
            <a:r>
              <a:rPr sz="3800" spc="-20" dirty="0"/>
              <a:t> </a:t>
            </a:r>
            <a:r>
              <a:rPr sz="3800" dirty="0"/>
              <a:t>Stat</a:t>
            </a:r>
            <a:r>
              <a:rPr sz="3800" spc="-20" dirty="0"/>
              <a:t>e</a:t>
            </a:r>
            <a:r>
              <a:rPr sz="3800" dirty="0"/>
              <a:t>ment</a:t>
            </a:r>
            <a:r>
              <a:rPr sz="3800" spc="-35" dirty="0"/>
              <a:t> </a:t>
            </a:r>
            <a:r>
              <a:rPr sz="3800" dirty="0">
                <a:latin typeface="Arial"/>
                <a:cs typeface="Arial"/>
              </a:rPr>
              <a:t>–</a:t>
            </a:r>
            <a:r>
              <a:rPr sz="3800" spc="-5" dirty="0">
                <a:latin typeface="Arial"/>
                <a:cs typeface="Arial"/>
              </a:rPr>
              <a:t> </a:t>
            </a:r>
            <a:r>
              <a:rPr sz="3800" dirty="0"/>
              <a:t>COVID</a:t>
            </a:r>
            <a:r>
              <a:rPr sz="3800" spc="5" dirty="0"/>
              <a:t>-</a:t>
            </a:r>
            <a:r>
              <a:rPr sz="3800" spc="-5" dirty="0"/>
              <a:t>19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0368" y="2014910"/>
            <a:ext cx="10809632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ONS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 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8</a:t>
            </a:r>
            <a:r>
              <a:rPr lang="it-IT" sz="2400" dirty="0">
                <a:latin typeface="Arial"/>
                <a:cs typeface="Arial"/>
              </a:rPr>
              <a:t> to 20</a:t>
            </a:r>
            <a:r>
              <a:rPr sz="2400" dirty="0">
                <a:latin typeface="Arial"/>
                <a:cs typeface="Arial"/>
              </a:rPr>
              <a:t>19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fin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2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9</a:t>
            </a:r>
            <a:r>
              <a:rPr lang="it-IT" sz="2400" dirty="0">
                <a:latin typeface="Arial"/>
                <a:cs typeface="Arial"/>
              </a:rPr>
              <a:t> to 20</a:t>
            </a:r>
            <a:r>
              <a:rPr sz="2400" dirty="0">
                <a:latin typeface="Arial"/>
                <a:cs typeface="Arial"/>
              </a:rPr>
              <a:t>20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pr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</a:t>
            </a: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ONS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 estim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tes 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cess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(EWM)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s 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ths of 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cem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March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-mo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</a:t>
            </a: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3435" algn="l"/>
              </a:tabLst>
            </a:pPr>
            <a:r>
              <a:rPr sz="2400" dirty="0">
                <a:latin typeface="Arial"/>
                <a:cs typeface="Arial"/>
              </a:rPr>
              <a:t>EWM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COVI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-19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 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the</a:t>
            </a:r>
          </a:p>
          <a:p>
            <a:pPr marL="8128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rtic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ril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202</a:t>
            </a:r>
            <a:r>
              <a:rPr sz="2400" dirty="0">
                <a:latin typeface="Arial"/>
                <a:cs typeface="Arial"/>
              </a:rPr>
              <a:t>0</a:t>
            </a:r>
          </a:p>
          <a:p>
            <a:pPr marL="812800" marR="67564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3435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4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ise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</a:t>
            </a:r>
            <a:r>
              <a:rPr sz="2400" spc="5" dirty="0">
                <a:latin typeface="Arial"/>
                <a:cs typeface="Arial"/>
              </a:rPr>
              <a:t>ID</a:t>
            </a:r>
            <a:r>
              <a:rPr sz="2400" dirty="0">
                <a:latin typeface="Arial"/>
                <a:cs typeface="Arial"/>
              </a:rPr>
              <a:t>-19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ath certific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 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 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cor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COVI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-19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898" y="313888"/>
            <a:ext cx="11176203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ts val="4330"/>
              </a:lnSpc>
            </a:pPr>
            <a:r>
              <a:rPr sz="3800" dirty="0"/>
              <a:t>Why</a:t>
            </a:r>
            <a:r>
              <a:rPr sz="3800" spc="-15" dirty="0"/>
              <a:t> </a:t>
            </a:r>
            <a:r>
              <a:rPr sz="3800" dirty="0"/>
              <a:t>are</a:t>
            </a:r>
            <a:r>
              <a:rPr sz="3800" spc="-15" dirty="0"/>
              <a:t> </a:t>
            </a:r>
            <a:r>
              <a:rPr sz="3800" dirty="0"/>
              <a:t>we</a:t>
            </a:r>
            <a:r>
              <a:rPr sz="3800" spc="-15" dirty="0"/>
              <a:t> </a:t>
            </a:r>
            <a:r>
              <a:rPr sz="3800" dirty="0"/>
              <a:t>focusing</a:t>
            </a:r>
            <a:r>
              <a:rPr sz="3800" spc="-20" dirty="0"/>
              <a:t> </a:t>
            </a:r>
            <a:r>
              <a:rPr sz="3800" dirty="0"/>
              <a:t>on t</a:t>
            </a:r>
            <a:r>
              <a:rPr sz="3800" spc="-15" dirty="0"/>
              <a:t>h</a:t>
            </a:r>
            <a:r>
              <a:rPr sz="3800" dirty="0"/>
              <a:t>e</a:t>
            </a:r>
            <a:r>
              <a:rPr sz="3800" spc="-15" dirty="0"/>
              <a:t> </a:t>
            </a:r>
            <a:r>
              <a:rPr sz="3800" dirty="0"/>
              <a:t>winter</a:t>
            </a:r>
            <a:r>
              <a:rPr sz="3800" spc="-20" dirty="0"/>
              <a:t> </a:t>
            </a:r>
            <a:r>
              <a:rPr sz="3800" dirty="0"/>
              <a:t>of</a:t>
            </a:r>
          </a:p>
          <a:p>
            <a:pPr marL="142240">
              <a:lnSpc>
                <a:spcPts val="4295"/>
              </a:lnSpc>
            </a:pPr>
            <a:r>
              <a:rPr sz="3800" dirty="0"/>
              <a:t>20</a:t>
            </a:r>
            <a:r>
              <a:rPr sz="3800" spc="-15" dirty="0"/>
              <a:t>1</a:t>
            </a:r>
            <a:r>
              <a:rPr sz="3800" dirty="0"/>
              <a:t>9</a:t>
            </a:r>
            <a:r>
              <a:rPr lang="it-IT" sz="3800" dirty="0"/>
              <a:t> to 20</a:t>
            </a:r>
            <a:r>
              <a:rPr sz="3800" dirty="0"/>
              <a:t>2</a:t>
            </a:r>
            <a:r>
              <a:rPr sz="3800" spc="-20" dirty="0"/>
              <a:t>0</a:t>
            </a:r>
            <a:r>
              <a:rPr sz="3800" dirty="0"/>
              <a:t>?</a:t>
            </a:r>
            <a:r>
              <a:rPr lang="en-GB" sz="3800" baseline="0" dirty="0"/>
              <a:t> (1)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638048" y="1758892"/>
            <a:ext cx="1035367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200" spc="-10" dirty="0">
                <a:latin typeface="Arial"/>
                <a:cs typeface="Arial"/>
              </a:rPr>
              <a:t>It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latest </a:t>
            </a:r>
            <a:r>
              <a:rPr sz="2200" spc="-15" dirty="0">
                <a:latin typeface="Arial"/>
                <a:cs typeface="Arial"/>
              </a:rPr>
              <a:t>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have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mprehen</a:t>
            </a:r>
            <a:r>
              <a:rPr sz="2200" spc="-10" dirty="0">
                <a:latin typeface="Arial"/>
                <a:cs typeface="Arial"/>
              </a:rPr>
              <a:t>sive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data.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which CO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ID-19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first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identified.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estimated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28,300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exce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winter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(exc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ud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 CO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ID)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urred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England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ales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19.6%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gh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</a:t>
            </a:r>
            <a:r>
              <a:rPr sz="2200" spc="-10" dirty="0">
                <a:latin typeface="Arial"/>
                <a:cs typeface="Arial"/>
              </a:rPr>
              <a:t>8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19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048" y="3636206"/>
            <a:ext cx="10522585" cy="244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Arial"/>
                <a:cs typeface="Arial"/>
              </a:rPr>
              <a:t>The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cold</a:t>
            </a:r>
            <a:endParaRPr sz="2200" dirty="0">
              <a:latin typeface="Arial"/>
              <a:cs typeface="Arial"/>
            </a:endParaRPr>
          </a:p>
          <a:p>
            <a:pPr marL="299085" marR="13335" indent="-286385">
              <a:lnSpc>
                <a:spcPts val="2380"/>
              </a:lnSpc>
              <a:spcBef>
                <a:spcPts val="104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</a:t>
            </a:r>
            <a:r>
              <a:rPr sz="2200" spc="-10" dirty="0">
                <a:latin typeface="Arial"/>
                <a:cs typeface="Arial"/>
              </a:rPr>
              <a:t>ature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ales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above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 </a:t>
            </a:r>
            <a:r>
              <a:rPr sz="2200" spc="-15" dirty="0">
                <a:latin typeface="Arial"/>
                <a:cs typeface="Arial"/>
              </a:rPr>
              <a:t>7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12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months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-15" dirty="0">
                <a:latin typeface="Arial"/>
                <a:cs typeface="Arial"/>
              </a:rPr>
              <a:t> 20</a:t>
            </a:r>
            <a:r>
              <a:rPr sz="2200" spc="-10" dirty="0">
                <a:latin typeface="Arial"/>
                <a:cs typeface="Arial"/>
              </a:rPr>
              <a:t>19</a:t>
            </a:r>
            <a:r>
              <a:rPr lang="it-IT" sz="2200" spc="-10" dirty="0">
                <a:latin typeface="Arial"/>
                <a:cs typeface="Arial"/>
              </a:rPr>
              <a:t> to 20</a:t>
            </a:r>
            <a:r>
              <a:rPr sz="2200" spc="-10" dirty="0">
                <a:latin typeface="Arial"/>
                <a:cs typeface="Arial"/>
              </a:rPr>
              <a:t>20,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particular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ary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February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fiv</a:t>
            </a:r>
            <a:r>
              <a:rPr sz="2200" spc="4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-year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99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number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daily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aths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durin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below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fiv</a:t>
            </a:r>
            <a:r>
              <a:rPr sz="2200" spc="4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-year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average.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This 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J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nu</a:t>
            </a:r>
            <a:r>
              <a:rPr sz="2200" spc="-10" dirty="0">
                <a:latin typeface="Arial"/>
                <a:cs typeface="Arial"/>
              </a:rPr>
              <a:t>ary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February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when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</a:t>
            </a:r>
            <a:r>
              <a:rPr sz="2200" spc="-10" dirty="0">
                <a:latin typeface="Arial"/>
                <a:cs typeface="Arial"/>
              </a:rPr>
              <a:t>ature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also </a:t>
            </a:r>
            <a:r>
              <a:rPr sz="2200" spc="-15" dirty="0">
                <a:latin typeface="Arial"/>
                <a:cs typeface="Arial"/>
              </a:rPr>
              <a:t>high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than</a:t>
            </a:r>
            <a:r>
              <a:rPr sz="2200" spc="-10" dirty="0">
                <a:latin typeface="Arial"/>
                <a:cs typeface="Arial"/>
              </a:rPr>
              <a:t> 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five-year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England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1956" y="3003804"/>
            <a:ext cx="1917192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76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38048" y="267914"/>
            <a:ext cx="7932420" cy="11028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 to 202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(2)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314" y="1832679"/>
            <a:ext cx="10434320" cy="329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latin typeface="Arial"/>
                <a:cs typeface="Arial"/>
              </a:rPr>
              <a:t>Influ</a:t>
            </a:r>
            <a:r>
              <a:rPr sz="2200" b="1" spc="-15" dirty="0">
                <a:latin typeface="Arial"/>
                <a:cs typeface="Arial"/>
              </a:rPr>
              <a:t>en</a:t>
            </a:r>
            <a:r>
              <a:rPr sz="2200" b="1" spc="-10" dirty="0">
                <a:latin typeface="Arial"/>
                <a:cs typeface="Arial"/>
              </a:rPr>
              <a:t>z</a:t>
            </a:r>
            <a:r>
              <a:rPr sz="2200" b="1" spc="-15" dirty="0">
                <a:latin typeface="Arial"/>
                <a:cs typeface="Arial"/>
              </a:rPr>
              <a:t>a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510"/>
              </a:lnSpc>
              <a:spcBef>
                <a:spcPts val="73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Above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average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</a:t>
            </a:r>
            <a:r>
              <a:rPr sz="2200" spc="-10" dirty="0">
                <a:latin typeface="Arial"/>
                <a:cs typeface="Arial"/>
              </a:rPr>
              <a:t>ature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oinc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ded</a:t>
            </a:r>
            <a:r>
              <a:rPr sz="2200" spc="-10" dirty="0">
                <a:latin typeface="Arial"/>
                <a:cs typeface="Arial"/>
              </a:rPr>
              <a:t> 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medium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levels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510"/>
              </a:lnSpc>
            </a:pPr>
            <a:r>
              <a:rPr sz="2200" spc="-10" dirty="0">
                <a:latin typeface="Arial"/>
                <a:cs typeface="Arial"/>
              </a:rPr>
              <a:t>activity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com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unity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general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pra</a:t>
            </a:r>
            <a:r>
              <a:rPr sz="2200" spc="-10" dirty="0">
                <a:latin typeface="Arial"/>
                <a:cs typeface="Arial"/>
              </a:rPr>
              <a:t>ctic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103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Upta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vac</a:t>
            </a:r>
            <a:r>
              <a:rPr sz="2200" spc="-10" dirty="0">
                <a:latin typeface="Arial"/>
                <a:cs typeface="Arial"/>
              </a:rPr>
              <a:t>cine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over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65s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England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good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mpared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 previous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years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7</a:t>
            </a:r>
            <a:r>
              <a:rPr sz="2200" spc="-15" dirty="0">
                <a:latin typeface="Arial"/>
                <a:cs typeface="Arial"/>
              </a:rPr>
              <a:t>2.4%.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0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fectivene</a:t>
            </a:r>
            <a:r>
              <a:rPr sz="2200" spc="-15" dirty="0">
                <a:latin typeface="Arial"/>
                <a:cs typeface="Arial"/>
              </a:rPr>
              <a:t>ss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</a:t>
            </a:r>
            <a:r>
              <a:rPr sz="2200" spc="25" dirty="0">
                <a:latin typeface="Arial"/>
                <a:cs typeface="Arial"/>
              </a:rPr>
              <a:t>8</a:t>
            </a:r>
            <a:r>
              <a:rPr lang="it-IT" sz="2200" spc="-15" dirty="0">
                <a:latin typeface="Arial"/>
                <a:cs typeface="Arial"/>
              </a:rPr>
              <a:t> to </a:t>
            </a:r>
            <a:r>
              <a:rPr sz="2200" spc="-15" dirty="0">
                <a:latin typeface="Arial"/>
                <a:cs typeface="Arial"/>
              </a:rPr>
              <a:t>64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year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olds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48.6%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ut 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over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65s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decrea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49.9%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2018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19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2</a:t>
            </a:r>
            <a:r>
              <a:rPr sz="2200" spc="-15" dirty="0">
                <a:latin typeface="Arial"/>
                <a:cs typeface="Arial"/>
              </a:rPr>
              <a:t>2.7%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</a:t>
            </a:r>
            <a:r>
              <a:rPr sz="2200" spc="-10" dirty="0">
                <a:latin typeface="Arial"/>
                <a:cs typeface="Arial"/>
              </a:rPr>
              <a:t>9</a:t>
            </a:r>
            <a:r>
              <a:rPr lang="it-IT" sz="2200" spc="-15" dirty="0">
                <a:latin typeface="Arial"/>
                <a:cs typeface="Arial"/>
              </a:rPr>
              <a:t> to 20</a:t>
            </a:r>
            <a:r>
              <a:rPr sz="2200" spc="-15" dirty="0">
                <a:latin typeface="Arial"/>
                <a:cs typeface="Arial"/>
              </a:rPr>
              <a:t>20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1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dominated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(H3N2)</a:t>
            </a:r>
            <a:endParaRPr sz="2200" dirty="0">
              <a:latin typeface="Arial"/>
              <a:cs typeface="Arial"/>
            </a:endParaRPr>
          </a:p>
          <a:p>
            <a:pPr marL="299085" marR="76835" indent="-286385">
              <a:lnSpc>
                <a:spcPts val="2380"/>
              </a:lnSpc>
              <a:spcBef>
                <a:spcPts val="1025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peak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 </a:t>
            </a:r>
            <a:r>
              <a:rPr sz="2200" spc="-15" dirty="0">
                <a:latin typeface="Arial"/>
                <a:cs typeface="Arial"/>
              </a:rPr>
              <a:t>exce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</a:t>
            </a:r>
            <a:r>
              <a:rPr sz="2200" spc="2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-ca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mortal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seen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nflu</a:t>
            </a: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on,</a:t>
            </a:r>
            <a:r>
              <a:rPr sz="2200" spc="-10" dirty="0">
                <a:latin typeface="Arial"/>
                <a:cs typeface="Arial"/>
              </a:rPr>
              <a:t> 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high</a:t>
            </a:r>
            <a:r>
              <a:rPr sz="2200" spc="-10" dirty="0">
                <a:latin typeface="Arial"/>
                <a:cs typeface="Arial"/>
              </a:rPr>
              <a:t>est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evels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seen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5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s.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ated</a:t>
            </a:r>
            <a:r>
              <a:rPr sz="2200" spc="-10" dirty="0">
                <a:latin typeface="Arial"/>
                <a:cs typeface="Arial"/>
              </a:rPr>
              <a:t> 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COVI</a:t>
            </a:r>
            <a:r>
              <a:rPr sz="2200" spc="35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-19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ctivity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4792" y="5292852"/>
            <a:ext cx="1905000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76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48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800" dirty="0"/>
              <a:t>Deat</a:t>
            </a:r>
            <a:r>
              <a:rPr sz="3800" spc="-20" dirty="0"/>
              <a:t>h</a:t>
            </a:r>
            <a:r>
              <a:rPr sz="3800" dirty="0"/>
              <a:t>s </a:t>
            </a:r>
            <a:r>
              <a:rPr sz="3800" spc="-20" dirty="0"/>
              <a:t>o</a:t>
            </a:r>
            <a:r>
              <a:rPr sz="3800" dirty="0"/>
              <a:t>ver</a:t>
            </a:r>
            <a:r>
              <a:rPr sz="3800" spc="-25" dirty="0"/>
              <a:t> </a:t>
            </a:r>
            <a:r>
              <a:rPr sz="3800" dirty="0"/>
              <a:t>the</a:t>
            </a:r>
            <a:r>
              <a:rPr sz="3800" spc="-25" dirty="0"/>
              <a:t> </a:t>
            </a:r>
            <a:r>
              <a:rPr sz="3800"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475" y="1514784"/>
            <a:ext cx="10511155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422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ds to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 of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</a:t>
            </a:r>
            <a:r>
              <a:rPr sz="1800" spc="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61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19</a:t>
            </a: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8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6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mme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irst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 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20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maj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rity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ive-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rticu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ril</a:t>
            </a:r>
          </a:p>
        </p:txBody>
      </p:sp>
      <p:sp>
        <p:nvSpPr>
          <p:cNvPr id="4" name="object 4" descr="Graph illustrating deaths over the year"/>
          <p:cNvSpPr/>
          <p:nvPr/>
        </p:nvSpPr>
        <p:spPr>
          <a:xfrm>
            <a:off x="1536191" y="3147649"/>
            <a:ext cx="8065009" cy="309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899" y="313888"/>
            <a:ext cx="10160102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00"/>
              </a:lnSpc>
            </a:pPr>
            <a:r>
              <a:rPr sz="3800" dirty="0"/>
              <a:t>When </a:t>
            </a:r>
            <a:r>
              <a:rPr sz="3800" spc="-20" dirty="0"/>
              <a:t>d</a:t>
            </a:r>
            <a:r>
              <a:rPr sz="3800" dirty="0"/>
              <a:t>id t</a:t>
            </a:r>
            <a:r>
              <a:rPr sz="3800" spc="-20" dirty="0"/>
              <a:t>h</a:t>
            </a:r>
            <a:r>
              <a:rPr sz="3800" dirty="0"/>
              <a:t>e</a:t>
            </a:r>
            <a:r>
              <a:rPr sz="3800" spc="-15" dirty="0"/>
              <a:t> </a:t>
            </a:r>
            <a:r>
              <a:rPr sz="3800" dirty="0"/>
              <a:t>deat</a:t>
            </a:r>
            <a:r>
              <a:rPr sz="3800" spc="-20" dirty="0"/>
              <a:t>h</a:t>
            </a:r>
            <a:r>
              <a:rPr sz="3800" dirty="0"/>
              <a:t>s occur</a:t>
            </a:r>
            <a:r>
              <a:rPr sz="3800" spc="-35" dirty="0"/>
              <a:t> </a:t>
            </a:r>
            <a:r>
              <a:rPr sz="3800" dirty="0"/>
              <a:t>and </a:t>
            </a:r>
            <a:r>
              <a:rPr sz="3800" spc="-20" dirty="0"/>
              <a:t>h</a:t>
            </a:r>
            <a:r>
              <a:rPr sz="3800" dirty="0"/>
              <a:t>ow</a:t>
            </a:r>
            <a:r>
              <a:rPr sz="3800" spc="-15" dirty="0"/>
              <a:t> </a:t>
            </a:r>
            <a:r>
              <a:rPr sz="3800" dirty="0"/>
              <a:t>is this di</a:t>
            </a:r>
            <a:r>
              <a:rPr sz="3800" spc="-80" dirty="0"/>
              <a:t>f</a:t>
            </a:r>
            <a:r>
              <a:rPr sz="3800" dirty="0"/>
              <a:t>ferent</a:t>
            </a:r>
            <a:r>
              <a:rPr sz="3800" spc="-20" dirty="0"/>
              <a:t> </a:t>
            </a:r>
            <a:r>
              <a:rPr sz="3800" dirty="0"/>
              <a:t>from</a:t>
            </a:r>
            <a:r>
              <a:rPr sz="3800" spc="-35" dirty="0"/>
              <a:t> </a:t>
            </a:r>
            <a:r>
              <a:rPr sz="3800" dirty="0"/>
              <a:t>previous</a:t>
            </a:r>
            <a:r>
              <a:rPr sz="3800" spc="-15" dirty="0"/>
              <a:t> </a:t>
            </a:r>
            <a:r>
              <a:rPr sz="3800" dirty="0"/>
              <a:t>years?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023" y="1655881"/>
            <a:ext cx="958278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lang="en-GB" spc="-25" dirty="0">
                <a:latin typeface="Arial"/>
                <a:cs typeface="Arial"/>
              </a:rPr>
              <a:t> and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</a:p>
          <a:p>
            <a:pPr marL="355600" marR="79946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 March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rly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ril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ass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COVID-19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 descr="Graph illustrating weekly deaths in England"/>
          <p:cNvSpPr/>
          <p:nvPr/>
        </p:nvSpPr>
        <p:spPr>
          <a:xfrm>
            <a:off x="1990344" y="3192779"/>
            <a:ext cx="6912864" cy="3025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73430" y="220035"/>
            <a:ext cx="8498840" cy="10515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many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EWDs were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201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2020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754" y="1757989"/>
            <a:ext cx="9255125" cy="118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1275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,5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</a:t>
            </a:r>
            <a:r>
              <a:rPr sz="1800" spc="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), 7,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00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) 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(EWD) in 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</a:p>
          <a:p>
            <a:pPr marL="299085" marR="5080" indent="-286385">
              <a:lnSpc>
                <a:spcPts val="2110"/>
              </a:lnSpc>
              <a:spcBef>
                <a:spcPts val="71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Across 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,3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.6% 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DS 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19</a:t>
            </a:r>
          </a:p>
        </p:txBody>
      </p:sp>
      <p:sp>
        <p:nvSpPr>
          <p:cNvPr id="4" name="object 4" descr="Graph illustrating excess winter deaths by winter season"/>
          <p:cNvSpPr/>
          <p:nvPr/>
        </p:nvSpPr>
        <p:spPr>
          <a:xfrm>
            <a:off x="3364991" y="3113532"/>
            <a:ext cx="5462016" cy="3090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933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4078" y="365450"/>
            <a:ext cx="5300345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w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most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GB" sz="38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fected?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319" y="1475325"/>
            <a:ext cx="11467465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26364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50.2%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EW</a:t>
            </a:r>
            <a:r>
              <a:rPr sz="1600" spc="-10" dirty="0">
                <a:latin typeface="Arial"/>
                <a:cs typeface="Arial"/>
              </a:rPr>
              <a:t>Ds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amongst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large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propo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75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olds,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hich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ts potent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life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lost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Acr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both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75%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occu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over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75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olds</a:t>
            </a:r>
            <a:endParaRPr sz="16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Due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ferences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life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recommend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crude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comparison 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relat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sex</a:t>
            </a:r>
            <a:endParaRPr sz="1600" dirty="0">
              <a:latin typeface="Arial"/>
              <a:cs typeface="Arial"/>
            </a:endParaRPr>
          </a:p>
          <a:p>
            <a:pPr marL="299085" marR="17526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2019</a:t>
            </a:r>
            <a:r>
              <a:rPr lang="it-IT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 than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hich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first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1994</a:t>
            </a:r>
            <a:r>
              <a:rPr lang="en-GB" sz="1600" spc="-10" dirty="0">
                <a:latin typeface="Arial"/>
                <a:cs typeface="Arial"/>
              </a:rPr>
              <a:t> to 19</a:t>
            </a:r>
            <a:r>
              <a:rPr sz="1600" spc="-10" dirty="0">
                <a:latin typeface="Arial"/>
                <a:cs typeface="Arial"/>
              </a:rPr>
              <a:t>95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 Eng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and</a:t>
            </a:r>
            <a:endParaRPr sz="1600" dirty="0">
              <a:latin typeface="Arial"/>
              <a:cs typeface="Arial"/>
            </a:endParaRPr>
          </a:p>
          <a:p>
            <a:pPr marL="299085" marR="35496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90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nued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highe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23%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 18.8%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fema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 descr="Bar chart illustrating excess winter deaths by age and sex"/>
          <p:cNvSpPr/>
          <p:nvPr/>
        </p:nvSpPr>
        <p:spPr>
          <a:xfrm>
            <a:off x="1153667" y="3963923"/>
            <a:ext cx="4462272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 descr="Bar chart illustrating excess winter mortality index by age and sex"/>
          <p:cNvSpPr/>
          <p:nvPr/>
        </p:nvSpPr>
        <p:spPr>
          <a:xfrm>
            <a:off x="6131052" y="3944111"/>
            <a:ext cx="4736592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6227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65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3800" dirty="0"/>
              <a:t>Pl</a:t>
            </a:r>
            <a:r>
              <a:rPr sz="3800" spc="-15" dirty="0"/>
              <a:t>a</a:t>
            </a:r>
            <a:r>
              <a:rPr sz="3800" dirty="0"/>
              <a:t>ce of</a:t>
            </a:r>
            <a:r>
              <a:rPr sz="3800" spc="-15" dirty="0"/>
              <a:t> </a:t>
            </a:r>
            <a:r>
              <a:rPr sz="3800" dirty="0"/>
              <a:t>death</a:t>
            </a:r>
            <a:r>
              <a:rPr sz="3800" spc="-30" dirty="0"/>
              <a:t> </a:t>
            </a:r>
            <a:r>
              <a:rPr sz="3800" dirty="0"/>
              <a:t>during</a:t>
            </a:r>
            <a:r>
              <a:rPr sz="3800" spc="-15" dirty="0"/>
              <a:t> </a:t>
            </a:r>
            <a:r>
              <a:rPr sz="3800" dirty="0"/>
              <a:t>winter</a:t>
            </a:r>
            <a:r>
              <a:rPr sz="3800" spc="-20" dirty="0"/>
              <a:t> </a:t>
            </a:r>
            <a:r>
              <a:rPr sz="3800" dirty="0"/>
              <a:t>2020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78891" y="1809716"/>
            <a:ext cx="9652000" cy="260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alone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7B91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ts val="173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NS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Mortality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location,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tered,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not date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endParaRPr sz="1600" dirty="0">
              <a:latin typeface="Arial"/>
              <a:cs typeface="Arial"/>
            </a:endParaRPr>
          </a:p>
          <a:p>
            <a:pPr marL="647700" marR="143510" lvl="1" indent="-286385">
              <a:lnSpc>
                <a:spcPts val="1730"/>
              </a:lnSpc>
              <a:spcBef>
                <a:spcPts val="1105"/>
              </a:spcBef>
              <a:buClr>
                <a:srgbClr val="007B91"/>
              </a:buClr>
              <a:buFont typeface="Arial"/>
              <a:buChar char="•"/>
              <a:tabLst>
                <a:tab pos="648335" algn="l"/>
              </a:tabLst>
            </a:pPr>
            <a:r>
              <a:rPr sz="1600" spc="-10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increased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ous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 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Jan</a:t>
            </a:r>
            <a:r>
              <a:rPr lang="en-GB" sz="1600" spc="-15" dirty="0">
                <a:latin typeface="Arial"/>
                <a:cs typeface="Arial"/>
              </a:rPr>
              <a:t>uary to </a:t>
            </a:r>
            <a:r>
              <a:rPr sz="1600" spc="-10" dirty="0">
                <a:latin typeface="Arial"/>
                <a:cs typeface="Arial"/>
              </a:rPr>
              <a:t>March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endParaRPr sz="1600" dirty="0">
              <a:latin typeface="Arial"/>
              <a:cs typeface="Arial"/>
            </a:endParaRPr>
          </a:p>
          <a:p>
            <a:pPr marL="647700" marR="111760" lvl="1" indent="-286385">
              <a:lnSpc>
                <a:spcPts val="1730"/>
              </a:lnSpc>
              <a:spcBef>
                <a:spcPts val="1090"/>
              </a:spcBef>
              <a:buClr>
                <a:srgbClr val="007B91"/>
              </a:buClr>
              <a:buFont typeface="Arial"/>
              <a:buChar char="•"/>
              <a:tabLst>
                <a:tab pos="648335" algn="l"/>
              </a:tabLst>
            </a:pPr>
            <a:r>
              <a:rPr sz="1600" spc="-10" dirty="0">
                <a:latin typeface="Arial"/>
                <a:cs typeface="Arial"/>
              </a:rPr>
              <a:t>They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pitals during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period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3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esentat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chang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nature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pital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adm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ssion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647700" lvl="1" indent="-286385">
              <a:lnSpc>
                <a:spcPts val="1825"/>
              </a:lnSpc>
              <a:spcBef>
                <a:spcPts val="885"/>
              </a:spcBef>
              <a:buClr>
                <a:srgbClr val="007B91"/>
              </a:buClr>
              <a:buFont typeface="Arial"/>
              <a:buChar char="•"/>
              <a:tabLst>
                <a:tab pos="648335" algn="l"/>
              </a:tabLst>
            </a:pP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Ca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Homes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Janua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eb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ua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started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rising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above</a:t>
            </a:r>
            <a:endParaRPr sz="1600" dirty="0">
              <a:latin typeface="Arial"/>
              <a:cs typeface="Arial"/>
            </a:endParaRPr>
          </a:p>
          <a:p>
            <a:pPr marL="647700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March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2020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0A286D-B3F8-4546-89E7-1DE89DC2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37817"/>
              </p:ext>
            </p:extLst>
          </p:nvPr>
        </p:nvGraphicFramePr>
        <p:xfrm>
          <a:off x="2256307" y="4667156"/>
          <a:ext cx="7097471" cy="14473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5693">
                  <a:extLst>
                    <a:ext uri="{9D8B030D-6E8A-4147-A177-3AD203B41FA5}">
                      <a16:colId xmlns:a16="http://schemas.microsoft.com/office/drawing/2014/main" val="2806108214"/>
                    </a:ext>
                  </a:extLst>
                </a:gridCol>
                <a:gridCol w="1494307">
                  <a:extLst>
                    <a:ext uri="{9D8B030D-6E8A-4147-A177-3AD203B41FA5}">
                      <a16:colId xmlns:a16="http://schemas.microsoft.com/office/drawing/2014/main" val="12261006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512135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95641079"/>
                    </a:ext>
                  </a:extLst>
                </a:gridCol>
                <a:gridCol w="1153871">
                  <a:extLst>
                    <a:ext uri="{9D8B030D-6E8A-4147-A177-3AD203B41FA5}">
                      <a16:colId xmlns:a16="http://schemas.microsoft.com/office/drawing/2014/main" val="852113762"/>
                    </a:ext>
                  </a:extLst>
                </a:gridCol>
              </a:tblGrid>
              <a:tr h="4156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Month</a:t>
                      </a:r>
                      <a:r>
                        <a:rPr lang="en-GB" sz="1400" spc="-1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of</a:t>
                      </a:r>
                      <a:r>
                        <a:rPr lang="en-GB" sz="1400" spc="-1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death r</a:t>
                      </a:r>
                      <a:r>
                        <a:rPr lang="en-GB" sz="1400" spc="5" dirty="0">
                          <a:effectLst/>
                        </a:rPr>
                        <a:t>e</a:t>
                      </a:r>
                      <a:r>
                        <a:rPr lang="en-GB" sz="1400" dirty="0">
                          <a:effectLst/>
                        </a:rPr>
                        <a:t>gi</a:t>
                      </a:r>
                      <a:r>
                        <a:rPr lang="en-GB" sz="1400" spc="5" dirty="0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tration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565516"/>
                  </a:ext>
                </a:extLst>
              </a:tr>
              <a:tr h="24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Home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Ho</a:t>
                      </a:r>
                      <a:r>
                        <a:rPr lang="en-GB" sz="1400" spc="5" dirty="0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pital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Ca</a:t>
                      </a:r>
                      <a:r>
                        <a:rPr lang="en-GB" sz="1400" spc="5" dirty="0">
                          <a:effectLst/>
                        </a:rPr>
                        <a:t>r</a:t>
                      </a:r>
                      <a:r>
                        <a:rPr lang="en-GB" sz="1400" dirty="0">
                          <a:effectLst/>
                        </a:rPr>
                        <a:t>e</a:t>
                      </a:r>
                      <a:r>
                        <a:rPr lang="en-GB" sz="1400" spc="-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Home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Other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526447"/>
                  </a:ext>
                </a:extLst>
              </a:tr>
              <a:tr h="24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January</a:t>
                      </a:r>
                      <a:r>
                        <a:rPr lang="en-GB" sz="1400" spc="-2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7.</a:t>
                      </a:r>
                      <a:r>
                        <a:rPr lang="en-GB" sz="1400" spc="5" dirty="0">
                          <a:effectLst/>
                        </a:rPr>
                        <a:t>6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-2.</a:t>
                      </a:r>
                      <a:r>
                        <a:rPr lang="en-GB" sz="1400" spc="5" dirty="0">
                          <a:effectLst/>
                        </a:rPr>
                        <a:t>8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-2.</a:t>
                      </a:r>
                      <a:r>
                        <a:rPr lang="en-GB" sz="1400" spc="5" dirty="0">
                          <a:effectLst/>
                        </a:rPr>
                        <a:t>9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186393"/>
                  </a:ext>
                </a:extLst>
              </a:tr>
              <a:tr h="290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spc="-5" dirty="0">
                          <a:effectLst/>
                        </a:rPr>
                        <a:t>F</a:t>
                      </a:r>
                      <a:r>
                        <a:rPr lang="en-GB" sz="1400" dirty="0">
                          <a:effectLst/>
                        </a:rPr>
                        <a:t>ebr</a:t>
                      </a:r>
                      <a:r>
                        <a:rPr lang="en-GB" sz="1400" spc="5" dirty="0">
                          <a:effectLst/>
                        </a:rPr>
                        <a:t>u</a:t>
                      </a:r>
                      <a:r>
                        <a:rPr lang="en-GB" sz="1400" dirty="0">
                          <a:effectLst/>
                        </a:rPr>
                        <a:t>ary</a:t>
                      </a:r>
                      <a:r>
                        <a:rPr lang="en-GB" sz="1400" spc="-2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1.</a:t>
                      </a:r>
                      <a:r>
                        <a:rPr lang="en-GB" sz="1400" spc="5" dirty="0">
                          <a:effectLst/>
                        </a:rPr>
                        <a:t>1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r>
                        <a:rPr lang="en-GB" sz="1400" spc="-105" dirty="0">
                          <a:effectLst/>
                        </a:rPr>
                        <a:t>1</a:t>
                      </a:r>
                      <a:r>
                        <a:rPr lang="en-GB" sz="1400" dirty="0">
                          <a:effectLst/>
                        </a:rPr>
                        <a:t>1.</a:t>
                      </a:r>
                      <a:r>
                        <a:rPr lang="en-GB" sz="1400" spc="5" dirty="0">
                          <a:effectLst/>
                        </a:rPr>
                        <a:t>8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-9.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137688"/>
                  </a:ext>
                </a:extLst>
              </a:tr>
              <a:tr h="24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r>
                        <a:rPr lang="en-GB" sz="1400" spc="5" dirty="0">
                          <a:effectLst/>
                        </a:rPr>
                        <a:t>a</a:t>
                      </a:r>
                      <a:r>
                        <a:rPr lang="en-GB" sz="1400" dirty="0">
                          <a:effectLst/>
                        </a:rPr>
                        <a:t>r</a:t>
                      </a:r>
                      <a:r>
                        <a:rPr lang="en-GB" sz="1400" spc="5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h</a:t>
                      </a:r>
                      <a:r>
                        <a:rPr lang="en-GB" sz="1400" spc="-2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12.</a:t>
                      </a:r>
                      <a:r>
                        <a:rPr lang="en-GB" sz="1400" spc="5" dirty="0">
                          <a:effectLst/>
                        </a:rPr>
                        <a:t>3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-0.</a:t>
                      </a:r>
                      <a:r>
                        <a:rPr lang="en-GB" sz="1400" spc="5" dirty="0">
                          <a:effectLst/>
                        </a:rPr>
                        <a:t>6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3.</a:t>
                      </a:r>
                      <a:r>
                        <a:rPr lang="en-GB" sz="1400" spc="5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2.</a:t>
                      </a:r>
                      <a:r>
                        <a:rPr lang="en-GB" sz="1400" spc="5" dirty="0">
                          <a:effectLst/>
                        </a:rPr>
                        <a:t>7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2325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626188-2EC3-4E19-8FCA-530EC8FD9590}"/>
              </a:ext>
            </a:extLst>
          </p:cNvPr>
          <p:cNvSpPr txBox="1"/>
          <p:nvPr/>
        </p:nvSpPr>
        <p:spPr>
          <a:xfrm>
            <a:off x="4648200" y="4749904"/>
            <a:ext cx="481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pc="-5" dirty="0">
                <a:solidFill>
                  <a:schemeClr val="bg1"/>
                </a:solidFill>
                <a:cs typeface="Arial"/>
              </a:rPr>
              <a:t>P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er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c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ent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ge</a:t>
            </a:r>
            <a:r>
              <a:rPr lang="en-GB" sz="1400" b="1" spc="-3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di</a:t>
            </a:r>
            <a:r>
              <a:rPr lang="en-GB" sz="1400" b="1" spc="-20" dirty="0">
                <a:solidFill>
                  <a:schemeClr val="bg1"/>
                </a:solidFill>
                <a:cs typeface="Arial"/>
              </a:rPr>
              <a:t>f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f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e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r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e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nce</a:t>
            </a:r>
            <a:r>
              <a:rPr lang="en-GB" sz="1400" b="1" spc="-4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in</a:t>
            </a:r>
            <a:r>
              <a:rPr lang="en-GB" sz="1400" b="1" spc="-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deat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h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s</a:t>
            </a:r>
            <a:r>
              <a:rPr lang="en-GB" sz="1400" b="1" spc="-2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by</a:t>
            </a:r>
            <a:r>
              <a:rPr lang="en-GB" sz="1400" b="1" spc="-5" dirty="0">
                <a:solidFill>
                  <a:schemeClr val="bg1"/>
                </a:solidFill>
                <a:cs typeface="Arial"/>
              </a:rPr>
              <a:t> P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l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ce</a:t>
            </a:r>
            <a:r>
              <a:rPr lang="en-GB" sz="1400" b="1" spc="-2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of</a:t>
            </a:r>
            <a:r>
              <a:rPr lang="en-GB" sz="1400" b="1" spc="-1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De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th</a:t>
            </a:r>
            <a:r>
              <a:rPr lang="en-GB" sz="1400" b="1" spc="-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Oc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c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ur</a:t>
            </a:r>
            <a:r>
              <a:rPr lang="en-GB" sz="1400" b="1" spc="5" dirty="0">
                <a:solidFill>
                  <a:schemeClr val="bg1"/>
                </a:solidFill>
                <a:cs typeface="Arial"/>
              </a:rPr>
              <a:t>r</a:t>
            </a:r>
            <a:r>
              <a:rPr lang="en-GB" sz="1400" b="1" dirty="0">
                <a:solidFill>
                  <a:schemeClr val="bg1"/>
                </a:solidFill>
                <a:cs typeface="Arial"/>
              </a:rPr>
              <a:t>ence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09143" y="417901"/>
            <a:ext cx="1034542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</a:t>
            </a:r>
            <a:r>
              <a:rPr kumimoji="0" lang="en-GB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D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aths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GB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en-GB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2020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7B91"/>
                </a:solidFill>
                <a:latin typeface="Arial"/>
                <a:cs typeface="Arial"/>
              </a:rPr>
              <a:t>•</a:t>
            </a:r>
            <a:r>
              <a:rPr dirty="0"/>
              <a:t>D</a:t>
            </a:r>
            <a:r>
              <a:rPr spc="-10" dirty="0"/>
              <a:t>a</a:t>
            </a:r>
            <a:r>
              <a:rPr dirty="0"/>
              <a:t>te</a:t>
            </a:r>
            <a:r>
              <a:rPr spc="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issu</a:t>
            </a:r>
            <a:r>
              <a:rPr spc="-15" dirty="0"/>
              <a:t>e</a:t>
            </a:r>
            <a:r>
              <a:rPr dirty="0"/>
              <a:t>:</a:t>
            </a:r>
            <a:r>
              <a:rPr spc="-90" dirty="0"/>
              <a:t> </a:t>
            </a:r>
            <a:r>
              <a:rPr dirty="0"/>
              <a:t>A</a:t>
            </a:r>
            <a:r>
              <a:rPr spc="-10" dirty="0"/>
              <a:t>u</a:t>
            </a:r>
            <a:r>
              <a:rPr dirty="0"/>
              <a:t>g</a:t>
            </a:r>
            <a:r>
              <a:rPr spc="-10" dirty="0"/>
              <a:t>u</a:t>
            </a:r>
            <a:r>
              <a:rPr dirty="0"/>
              <a:t>st 2021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b="0" dirty="0">
                <a:solidFill>
                  <a:srgbClr val="007B91"/>
                </a:solidFill>
                <a:latin typeface="Arial"/>
                <a:cs typeface="Arial"/>
              </a:rPr>
              <a:t>•</a:t>
            </a:r>
            <a:r>
              <a:rPr spc="-140" dirty="0"/>
              <a:t>V</a:t>
            </a:r>
            <a:r>
              <a:rPr dirty="0"/>
              <a:t>ersion</a:t>
            </a:r>
            <a:r>
              <a:rPr spc="-10" dirty="0"/>
              <a:t> </a:t>
            </a:r>
            <a:r>
              <a:rPr dirty="0"/>
              <a:t>01.01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b="0" dirty="0">
                <a:solidFill>
                  <a:srgbClr val="007B91"/>
                </a:solidFill>
                <a:latin typeface="Arial"/>
                <a:cs typeface="Arial"/>
              </a:rPr>
              <a:t>•</a:t>
            </a:r>
            <a:r>
              <a:rPr dirty="0"/>
              <a:t>A</a:t>
            </a:r>
            <a:r>
              <a:rPr spc="-10" dirty="0"/>
              <a:t>u</a:t>
            </a:r>
            <a:r>
              <a:rPr dirty="0"/>
              <a:t>thor: </a:t>
            </a:r>
            <a:r>
              <a:rPr spc="-15" dirty="0"/>
              <a:t>E</a:t>
            </a:r>
            <a:r>
              <a:rPr dirty="0"/>
              <a:t>xtreme</a:t>
            </a:r>
            <a:r>
              <a:rPr spc="15" dirty="0"/>
              <a:t> </a:t>
            </a:r>
            <a:r>
              <a:rPr dirty="0"/>
              <a:t>E</a:t>
            </a:r>
            <a:r>
              <a:rPr spc="-10" dirty="0"/>
              <a:t>v</a:t>
            </a:r>
            <a:r>
              <a:rPr dirty="0"/>
              <a:t>ents and H</a:t>
            </a:r>
            <a:r>
              <a:rPr spc="-10" dirty="0"/>
              <a:t>e</a:t>
            </a:r>
            <a:r>
              <a:rPr dirty="0"/>
              <a:t>alth</a:t>
            </a:r>
            <a:r>
              <a:rPr spc="-10" dirty="0"/>
              <a:t> </a:t>
            </a:r>
            <a:r>
              <a:rPr dirty="0"/>
              <a:t>Protection,</a:t>
            </a:r>
            <a:r>
              <a:rPr spc="-15" dirty="0"/>
              <a:t> </a:t>
            </a:r>
            <a:r>
              <a:rPr dirty="0"/>
              <a:t>U</a:t>
            </a:r>
            <a:r>
              <a:rPr spc="-10" dirty="0"/>
              <a:t>K</a:t>
            </a:r>
            <a:r>
              <a:rPr dirty="0"/>
              <a:t>H</a:t>
            </a:r>
            <a:r>
              <a:rPr spc="-10" dirty="0"/>
              <a:t>S</a:t>
            </a:r>
            <a:r>
              <a:rPr dirty="0"/>
              <a:t>A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b="0" spc="-5" dirty="0">
                <a:solidFill>
                  <a:srgbClr val="007B91"/>
                </a:solidFill>
                <a:latin typeface="Arial"/>
                <a:cs typeface="Arial"/>
              </a:rPr>
              <a:t>•</a:t>
            </a:r>
            <a:r>
              <a:rPr dirty="0"/>
              <a:t>Am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d</a:t>
            </a:r>
            <a:r>
              <a:rPr dirty="0"/>
              <a:t>me</a:t>
            </a:r>
            <a:r>
              <a:rPr spc="-10" dirty="0"/>
              <a:t>n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History</a:t>
            </a:r>
          </a:p>
        </p:txBody>
      </p:sp>
      <p:graphicFrame>
        <p:nvGraphicFrame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81622"/>
              </p:ext>
            </p:extLst>
          </p:nvPr>
        </p:nvGraphicFramePr>
        <p:xfrm>
          <a:off x="2071497" y="4091813"/>
          <a:ext cx="7321675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01.01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195" baseline="25462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2021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GB" sz="1800" spc="-5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sz="1800" baseline="25462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95" baseline="25462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5314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W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De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15" dirty="0"/>
              <a:t>w</a:t>
            </a:r>
            <a:r>
              <a:rPr dirty="0"/>
              <a:t>inter of</a:t>
            </a:r>
            <a:r>
              <a:rPr spc="-10" dirty="0"/>
              <a:t> </a:t>
            </a:r>
            <a:r>
              <a:rPr dirty="0"/>
              <a:t>2019</a:t>
            </a:r>
            <a:r>
              <a:rPr lang="en-GB" dirty="0"/>
              <a:t> to 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I</a:t>
            </a:r>
            <a:r>
              <a:rPr spc="5" dirty="0"/>
              <a:t>n</a:t>
            </a:r>
            <a:r>
              <a:rPr spc="10" dirty="0"/>
              <a:t>f</a:t>
            </a:r>
            <a:r>
              <a:rPr dirty="0"/>
              <a:t>orm</a:t>
            </a:r>
            <a:r>
              <a:rPr spc="-10" dirty="0"/>
              <a:t>a</a:t>
            </a:r>
            <a:r>
              <a:rPr dirty="0"/>
              <a:t>tion</a:t>
            </a:r>
            <a:r>
              <a:rPr spc="-45" dirty="0"/>
              <a:t> </a:t>
            </a:r>
            <a:r>
              <a:rPr spc="10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N</a:t>
            </a:r>
            <a:r>
              <a:rPr spc="-5" dirty="0"/>
              <a:t>H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6516" y="382849"/>
            <a:ext cx="7102475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causes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EWDs?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516" y="1504281"/>
            <a:ext cx="10414000" cy="265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736600" indent="-286385">
              <a:lnSpc>
                <a:spcPts val="173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ority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EW</a:t>
            </a:r>
            <a:r>
              <a:rPr sz="1600" spc="-10" dirty="0">
                <a:latin typeface="Arial"/>
                <a:cs typeface="Arial"/>
              </a:rPr>
              <a:t>Ds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either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rato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circu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atory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dementia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zheime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007B91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299085" marR="252729" indent="-286385">
              <a:lnSpc>
                <a:spcPts val="173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Respirato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remained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lead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(39.6%;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10,500)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cess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England.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Chronic 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rato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pneumonia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counted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7B91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9010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Ex</a:t>
            </a:r>
            <a:r>
              <a:rPr sz="1600" spc="-10" dirty="0">
                <a:latin typeface="Arial"/>
                <a:cs typeface="Arial"/>
              </a:rPr>
              <a:t>cess 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Mortal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Index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Respir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rculato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eases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tical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signif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cantly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 2019</a:t>
            </a:r>
            <a:r>
              <a:rPr lang="it-IT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GB" sz="1600" spc="5" dirty="0">
                <a:latin typeface="Arial"/>
                <a:cs typeface="Arial"/>
              </a:rPr>
              <a:t>20</a:t>
            </a:r>
            <a:r>
              <a:rPr sz="1600" spc="-10" dirty="0">
                <a:latin typeface="Arial"/>
                <a:cs typeface="Arial"/>
              </a:rPr>
              <a:t>18</a:t>
            </a:r>
            <a:r>
              <a:rPr lang="en-GB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19,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GB" sz="1600" spc="5" dirty="0">
                <a:latin typeface="Arial"/>
                <a:cs typeface="Arial"/>
              </a:rPr>
              <a:t>20</a:t>
            </a:r>
            <a:r>
              <a:rPr sz="1600" spc="-10" dirty="0">
                <a:latin typeface="Arial"/>
                <a:cs typeface="Arial"/>
              </a:rPr>
              <a:t>17</a:t>
            </a:r>
            <a:r>
              <a:rPr lang="en-GB" sz="1600" spc="-10" dirty="0">
                <a:latin typeface="Arial"/>
                <a:cs typeface="Arial"/>
              </a:rPr>
              <a:t> to 20</a:t>
            </a:r>
            <a:r>
              <a:rPr sz="1600" spc="-10" dirty="0">
                <a:latin typeface="Arial"/>
                <a:cs typeface="Arial"/>
              </a:rPr>
              <a:t>18,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stati</a:t>
            </a:r>
            <a:r>
              <a:rPr sz="1600" spc="-5" dirty="0">
                <a:latin typeface="Arial"/>
                <a:cs typeface="Arial"/>
              </a:rPr>
              <a:t>stic</a:t>
            </a:r>
            <a:r>
              <a:rPr sz="1600" spc="-10" dirty="0">
                <a:latin typeface="Arial"/>
                <a:cs typeface="Arial"/>
              </a:rPr>
              <a:t>ally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signifi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antly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 periods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dement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zheimer's since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1998</a:t>
            </a:r>
            <a:r>
              <a:rPr lang="en-GB" sz="1600" spc="-10" dirty="0">
                <a:latin typeface="Arial"/>
                <a:cs typeface="Arial"/>
              </a:rPr>
              <a:t> to 19</a:t>
            </a:r>
            <a:r>
              <a:rPr sz="1600" spc="-10" dirty="0">
                <a:latin typeface="Arial"/>
                <a:cs typeface="Arial"/>
              </a:rPr>
              <a:t>99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748404" marR="3681729" algn="ctr">
              <a:lnSpc>
                <a:spcPct val="102099"/>
              </a:lnSpc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EW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x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,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Engla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, 20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lang="it-IT" sz="1400" spc="-10" dirty="0">
                <a:solidFill>
                  <a:srgbClr val="585858"/>
                </a:solidFill>
                <a:latin typeface="Calibri"/>
                <a:cs typeface="Calibri"/>
              </a:rPr>
              <a:t> to 20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* 5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ear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ling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1880" y="5465064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5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5465064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0891" y="5465064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465064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5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5271515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271515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5077967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077967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4885944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885944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147" y="4692396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692396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498847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20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4306823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20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7303" y="5379720"/>
            <a:ext cx="513715" cy="277495"/>
          </a:xfrm>
          <a:custGeom>
            <a:avLst/>
            <a:gdLst/>
            <a:ahLst/>
            <a:cxnLst/>
            <a:rect l="l" t="t" r="r" b="b"/>
            <a:pathLst>
              <a:path w="513714" h="277495">
                <a:moveTo>
                  <a:pt x="513588" y="0"/>
                </a:moveTo>
                <a:lnTo>
                  <a:pt x="0" y="0"/>
                </a:lnTo>
                <a:lnTo>
                  <a:pt x="0" y="277367"/>
                </a:lnTo>
                <a:lnTo>
                  <a:pt x="513588" y="277367"/>
                </a:lnTo>
                <a:lnTo>
                  <a:pt x="513588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2035" y="4517135"/>
            <a:ext cx="515620" cy="1140460"/>
          </a:xfrm>
          <a:custGeom>
            <a:avLst/>
            <a:gdLst/>
            <a:ahLst/>
            <a:cxnLst/>
            <a:rect l="l" t="t" r="r" b="b"/>
            <a:pathLst>
              <a:path w="515620" h="1140460">
                <a:moveTo>
                  <a:pt x="515112" y="0"/>
                </a:moveTo>
                <a:lnTo>
                  <a:pt x="0" y="0"/>
                </a:lnTo>
                <a:lnTo>
                  <a:pt x="0" y="1139952"/>
                </a:lnTo>
                <a:lnTo>
                  <a:pt x="515112" y="1139952"/>
                </a:lnTo>
                <a:lnTo>
                  <a:pt x="515112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292" y="5308091"/>
            <a:ext cx="513715" cy="349250"/>
          </a:xfrm>
          <a:custGeom>
            <a:avLst/>
            <a:gdLst/>
            <a:ahLst/>
            <a:cxnLst/>
            <a:rect l="l" t="t" r="r" b="b"/>
            <a:pathLst>
              <a:path w="513715" h="349250">
                <a:moveTo>
                  <a:pt x="513587" y="0"/>
                </a:moveTo>
                <a:lnTo>
                  <a:pt x="0" y="0"/>
                </a:lnTo>
                <a:lnTo>
                  <a:pt x="0" y="348996"/>
                </a:lnTo>
                <a:lnTo>
                  <a:pt x="513587" y="348996"/>
                </a:lnTo>
                <a:lnTo>
                  <a:pt x="513587" y="0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1732" y="5657088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20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7797" y="4240657"/>
            <a:ext cx="141605" cy="149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 dirty="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44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1658" y="5741542"/>
            <a:ext cx="9467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Circ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ry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2673" y="5741542"/>
            <a:ext cx="9753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ira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ry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913" y="5741542"/>
            <a:ext cx="12452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215" marR="5080" indent="-438150">
              <a:lnSpc>
                <a:spcPct val="1018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Dem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 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'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0030" y="4673945"/>
            <a:ext cx="152400" cy="62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EWM Ind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4434" y="6061583"/>
            <a:ext cx="7493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Caus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WD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555" rIns="0" bIns="0" rtlCol="0">
            <a:spAutoFit/>
          </a:bodyPr>
          <a:lstStyle/>
          <a:p>
            <a:pPr marL="55880">
              <a:lnSpc>
                <a:spcPct val="100000"/>
              </a:lnSpc>
            </a:pPr>
            <a:r>
              <a:rPr sz="3800" dirty="0"/>
              <a:t>Wh</a:t>
            </a:r>
            <a:r>
              <a:rPr sz="3800" spc="-15" dirty="0"/>
              <a:t>i</a:t>
            </a:r>
            <a:r>
              <a:rPr sz="3800" dirty="0"/>
              <a:t>ch regi</a:t>
            </a:r>
            <a:r>
              <a:rPr sz="3800" spc="-20" dirty="0"/>
              <a:t>o</a:t>
            </a:r>
            <a:r>
              <a:rPr sz="3800" dirty="0"/>
              <a:t>ns</a:t>
            </a:r>
            <a:r>
              <a:rPr sz="3800" spc="-15" dirty="0"/>
              <a:t> </a:t>
            </a:r>
            <a:r>
              <a:rPr sz="3800" dirty="0"/>
              <a:t>were</a:t>
            </a:r>
            <a:r>
              <a:rPr sz="3800" spc="-15" dirty="0"/>
              <a:t> </a:t>
            </a:r>
            <a:r>
              <a:rPr sz="3800" dirty="0"/>
              <a:t>most</a:t>
            </a:r>
            <a:r>
              <a:rPr sz="3800" spc="-25" dirty="0"/>
              <a:t> </a:t>
            </a:r>
            <a:r>
              <a:rPr sz="3800" dirty="0"/>
              <a:t>a</a:t>
            </a:r>
            <a:r>
              <a:rPr sz="3800" spc="-80" dirty="0"/>
              <a:t>f</a:t>
            </a:r>
            <a:r>
              <a:rPr sz="3800" dirty="0"/>
              <a:t>fecte</a:t>
            </a:r>
            <a:r>
              <a:rPr sz="3800" spc="-15" dirty="0"/>
              <a:t>d</a:t>
            </a:r>
            <a:r>
              <a:rPr sz="380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996" y="1544248"/>
            <a:ext cx="9806940" cy="339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Over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M 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ex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 s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fluct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ns.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MI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as fal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18</a:t>
            </a:r>
          </a:p>
          <a:p>
            <a:pPr marL="355600" marR="4763770" indent="-342900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rth 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 (1</a:t>
            </a:r>
            <a:r>
              <a:rPr sz="1800" spc="-10" dirty="0">
                <a:latin typeface="Arial"/>
                <a:cs typeface="Arial"/>
              </a:rPr>
              <a:t>9%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ondo</a:t>
            </a:r>
            <a:r>
              <a:rPr sz="1800" dirty="0">
                <a:latin typeface="Arial"/>
                <a:cs typeface="Arial"/>
              </a:rPr>
              <a:t>n (1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.6</a:t>
            </a:r>
            <a:r>
              <a:rPr sz="1800" spc="-10" dirty="0">
                <a:latin typeface="Arial"/>
                <a:cs typeface="Arial"/>
              </a:rPr>
              <a:t>%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</a:p>
          <a:p>
            <a:pPr marL="355600" marR="482092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rth East 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EWMI (1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.8</a:t>
            </a:r>
            <a:r>
              <a:rPr sz="1800" spc="-10" dirty="0">
                <a:latin typeface="Arial"/>
                <a:cs typeface="Arial"/>
              </a:rPr>
              <a:t>%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355600" marR="458025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 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 a cr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cross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 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tion</a:t>
            </a:r>
          </a:p>
        </p:txBody>
      </p:sp>
      <p:sp>
        <p:nvSpPr>
          <p:cNvPr id="4" name="object 4" descr="Graph of excess winter mortality index in England and Wales between 2017/18 and 2019/20"/>
          <p:cNvSpPr/>
          <p:nvPr/>
        </p:nvSpPr>
        <p:spPr>
          <a:xfrm>
            <a:off x="6473952" y="2119883"/>
            <a:ext cx="4585715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9303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0232" y="355671"/>
            <a:ext cx="6998334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Comparisons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countries?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1505077"/>
            <a:ext cx="10392410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Eu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x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Mor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ality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mor</a:t>
            </a:r>
            <a:r>
              <a:rPr sz="1800" spc="-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ity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dirty="0">
                <a:latin typeface="Calibri"/>
                <a:cs typeface="Calibri"/>
              </a:rPr>
              <a:t> ad</a:t>
            </a:r>
            <a:r>
              <a:rPr sz="1800" spc="-5" dirty="0">
                <a:latin typeface="Calibri"/>
                <a:cs typeface="Calibri"/>
              </a:rPr>
              <a:t>ditiona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ths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omp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ths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 </a:t>
            </a:r>
            <a:r>
              <a:rPr sz="1800" spc="-10" dirty="0">
                <a:latin typeface="Calibri"/>
                <a:cs typeface="Calibri"/>
              </a:rPr>
              <a:t>201</a:t>
            </a:r>
            <a:r>
              <a:rPr sz="1800" spc="-5" dirty="0">
                <a:latin typeface="Calibri"/>
                <a:cs typeface="Calibri"/>
              </a:rPr>
              <a:t>6</a:t>
            </a:r>
            <a:r>
              <a:rPr lang="it-IT" sz="1800" dirty="0">
                <a:latin typeface="Calibri"/>
                <a:cs typeface="Calibri"/>
              </a:rPr>
              <a:t> to </a:t>
            </a:r>
            <a:r>
              <a:rPr sz="1800" spc="-10" dirty="0">
                <a:latin typeface="Calibri"/>
                <a:cs typeface="Calibri"/>
              </a:rPr>
              <a:t>2019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uce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Jan</a:t>
            </a:r>
            <a:r>
              <a:rPr sz="1800" spc="-5" dirty="0">
                <a:latin typeface="Calibri"/>
                <a:cs typeface="Calibri"/>
              </a:rPr>
              <a:t>ua</a:t>
            </a:r>
            <a:r>
              <a:rPr sz="1800" spc="1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ebrua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2020.</a:t>
            </a:r>
            <a:r>
              <a:rPr sz="1800" spc="-5" dirty="0">
                <a:latin typeface="Calibri"/>
                <a:cs typeface="Calibri"/>
              </a:rPr>
              <a:t> This 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49.6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4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54.1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15.5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ance.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</a:t>
            </a:r>
            <a:r>
              <a:rPr sz="1800" dirty="0">
                <a:latin typeface="Calibri"/>
                <a:cs typeface="Calibri"/>
              </a:rPr>
              <a:t>s 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dirty="0">
                <a:latin typeface="Calibri"/>
                <a:cs typeface="Calibri"/>
              </a:rPr>
              <a:t>ean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impact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VI</a:t>
            </a:r>
            <a:r>
              <a:rPr sz="1800" spc="2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19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46780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omp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 En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201</a:t>
            </a:r>
            <a:r>
              <a:rPr sz="1800" spc="5" dirty="0">
                <a:latin typeface="Calibri"/>
                <a:cs typeface="Calibri"/>
              </a:rPr>
              <a:t>5</a:t>
            </a:r>
            <a:r>
              <a:rPr lang="it-IT" sz="1800" dirty="0">
                <a:latin typeface="Calibri"/>
                <a:cs typeface="Calibri"/>
              </a:rPr>
              <a:t> to </a:t>
            </a:r>
            <a:r>
              <a:rPr sz="1800" spc="-10" dirty="0">
                <a:latin typeface="Calibri"/>
                <a:cs typeface="Calibri"/>
              </a:rPr>
              <a:t>2019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e,</a:t>
            </a:r>
            <a:r>
              <a:rPr sz="1800" spc="-5" dirty="0">
                <a:latin typeface="Calibri"/>
                <a:cs typeface="Calibri"/>
              </a:rPr>
              <a:t> b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</a:t>
            </a:r>
            <a:r>
              <a:rPr sz="1800" dirty="0">
                <a:latin typeface="Calibri"/>
                <a:cs typeface="Calibri"/>
              </a:rPr>
              <a:t>y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sm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omp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othe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dirty="0">
                <a:latin typeface="Calibri"/>
                <a:cs typeface="Calibri"/>
              </a:rPr>
              <a:t>ean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3.6%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England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2540" y="4339844"/>
          <a:ext cx="4776164" cy="108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7073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09">
                <a:tc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6435" y="3035807"/>
            <a:ext cx="5271515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640" rIns="0" bIns="0" rtlCol="0">
            <a:spAutoFit/>
          </a:bodyPr>
          <a:lstStyle/>
          <a:p>
            <a:pPr marL="56515">
              <a:lnSpc>
                <a:spcPct val="100000"/>
              </a:lnSpc>
            </a:pPr>
            <a:r>
              <a:rPr sz="3800" dirty="0"/>
              <a:t>Preven</a:t>
            </a:r>
            <a:r>
              <a:rPr sz="3800" spc="-15" dirty="0"/>
              <a:t>t</a:t>
            </a:r>
            <a:r>
              <a:rPr sz="3800" dirty="0"/>
              <a:t>ing</a:t>
            </a:r>
            <a:r>
              <a:rPr sz="3800" spc="-30" dirty="0"/>
              <a:t> </a:t>
            </a:r>
            <a:r>
              <a:rPr sz="3800" dirty="0"/>
              <a:t>E</a:t>
            </a:r>
            <a:r>
              <a:rPr sz="3800" spc="-15" dirty="0"/>
              <a:t>W</a:t>
            </a:r>
            <a:r>
              <a:rPr sz="3800" dirty="0"/>
              <a:t>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789" y="1711926"/>
            <a:ext cx="8093709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NICE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delines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6)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death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sociated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living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 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aims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mprove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ellbeing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vulnerable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40" y="2499360"/>
            <a:ext cx="2318004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677" y="2494533"/>
            <a:ext cx="2327910" cy="2506345"/>
          </a:xfrm>
          <a:custGeom>
            <a:avLst/>
            <a:gdLst/>
            <a:ahLst/>
            <a:cxnLst/>
            <a:rect l="l" t="t" r="r" b="b"/>
            <a:pathLst>
              <a:path w="2327910" h="2506345">
                <a:moveTo>
                  <a:pt x="0" y="2505837"/>
                </a:moveTo>
                <a:lnTo>
                  <a:pt x="2327529" y="2505837"/>
                </a:lnTo>
                <a:lnTo>
                  <a:pt x="2327529" y="0"/>
                </a:lnTo>
                <a:lnTo>
                  <a:pt x="0" y="0"/>
                </a:lnTo>
                <a:lnTo>
                  <a:pt x="0" y="2505837"/>
                </a:lnTo>
                <a:close/>
              </a:path>
            </a:pathLst>
          </a:custGeom>
          <a:ln w="9525">
            <a:solidFill>
              <a:srgbClr val="9700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9323" y="1109472"/>
            <a:ext cx="2043683" cy="165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4497" y="1104646"/>
            <a:ext cx="2053589" cy="1663064"/>
          </a:xfrm>
          <a:custGeom>
            <a:avLst/>
            <a:gdLst/>
            <a:ahLst/>
            <a:cxnLst/>
            <a:rect l="l" t="t" r="r" b="b"/>
            <a:pathLst>
              <a:path w="2053590" h="1663064">
                <a:moveTo>
                  <a:pt x="0" y="1663064"/>
                </a:moveTo>
                <a:lnTo>
                  <a:pt x="2053208" y="1663064"/>
                </a:lnTo>
                <a:lnTo>
                  <a:pt x="2053208" y="0"/>
                </a:lnTo>
                <a:lnTo>
                  <a:pt x="0" y="0"/>
                </a:lnTo>
                <a:lnTo>
                  <a:pt x="0" y="1663064"/>
                </a:lnTo>
                <a:close/>
              </a:path>
            </a:pathLst>
          </a:custGeom>
          <a:ln w="9525">
            <a:solidFill>
              <a:srgbClr val="00AD9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14324" y="3012152"/>
            <a:ext cx="10879455" cy="271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6405" marR="45656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eather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recommends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series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steps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ks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th from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eather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for:</a:t>
            </a:r>
            <a:endParaRPr sz="1600" dirty="0">
              <a:latin typeface="Arial"/>
              <a:cs typeface="Arial"/>
            </a:endParaRPr>
          </a:p>
          <a:p>
            <a:pPr marL="3272790" marR="481965" indent="-286385">
              <a:lnSpc>
                <a:spcPct val="100000"/>
              </a:lnSpc>
              <a:buFont typeface="Arial"/>
              <a:buChar char="•"/>
              <a:tabLst>
                <a:tab pos="3273425" algn="l"/>
              </a:tabLst>
            </a:pP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NHS,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ocal authorities,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social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care,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other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profes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iona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ork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</a:t>
            </a:r>
            <a:r>
              <a:rPr sz="1600" spc="-10" dirty="0">
                <a:latin typeface="Arial"/>
                <a:cs typeface="Arial"/>
              </a:rPr>
              <a:t>k,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individu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local communities 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voluntary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groups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86405" marR="76835">
              <a:lnSpc>
                <a:spcPts val="1910"/>
              </a:lnSpc>
            </a:pPr>
            <a:r>
              <a:rPr sz="1600" spc="-15" dirty="0">
                <a:latin typeface="Arial"/>
                <a:cs typeface="Arial"/>
                <a:hlinkClick r:id="rId5"/>
              </a:rPr>
              <a:t>CWP</a:t>
            </a:r>
            <a:r>
              <a:rPr sz="1600" spc="-35" dirty="0">
                <a:latin typeface="Arial"/>
                <a:cs typeface="Arial"/>
                <a:hlinkClick r:id="rId5"/>
              </a:rPr>
              <a:t> </a:t>
            </a:r>
            <a:r>
              <a:rPr sz="1600" spc="-10" dirty="0">
                <a:latin typeface="Arial"/>
                <a:cs typeface="Arial"/>
                <a:hlinkClick r:id="rId5"/>
              </a:rPr>
              <a:t>acti</a:t>
            </a:r>
            <a:r>
              <a:rPr sz="1600" spc="-15" dirty="0">
                <a:latin typeface="Arial"/>
                <a:cs typeface="Arial"/>
                <a:hlinkClick r:id="rId5"/>
              </a:rPr>
              <a:t>o</a:t>
            </a:r>
            <a:r>
              <a:rPr sz="1600" spc="-10" dirty="0">
                <a:latin typeface="Arial"/>
                <a:cs typeface="Arial"/>
                <a:hlinkClick r:id="rId5"/>
              </a:rPr>
              <a:t>n</a:t>
            </a:r>
            <a:r>
              <a:rPr sz="1600" spc="30" dirty="0">
                <a:latin typeface="Arial"/>
                <a:cs typeface="Arial"/>
                <a:hlinkClick r:id="rId5"/>
              </a:rPr>
              <a:t> </a:t>
            </a:r>
            <a:r>
              <a:rPr sz="1600" spc="-10" dirty="0">
                <a:latin typeface="Arial"/>
                <a:cs typeface="Arial"/>
                <a:hlinkClick r:id="rId5"/>
              </a:rPr>
              <a:t>cards</a:t>
            </a:r>
            <a:endParaRPr lang="en-GB" sz="1600" spc="-10" dirty="0">
              <a:latin typeface="Arial"/>
              <a:cs typeface="Arial"/>
            </a:endParaRPr>
          </a:p>
          <a:p>
            <a:pPr marL="2986405" marR="76835">
              <a:lnSpc>
                <a:spcPts val="1910"/>
              </a:lnSpc>
            </a:pPr>
            <a:endParaRPr lang="en-GB" sz="1600" spc="-10" dirty="0">
              <a:latin typeface="Arial"/>
              <a:cs typeface="Arial"/>
            </a:endParaRPr>
          </a:p>
          <a:p>
            <a:pPr marL="2986405" marR="76835">
              <a:lnSpc>
                <a:spcPts val="1910"/>
              </a:lnSpc>
            </a:pPr>
            <a:r>
              <a:rPr sz="1600" spc="-15" dirty="0">
                <a:latin typeface="Arial"/>
                <a:cs typeface="Arial"/>
                <a:hlinkClick r:id="rId6"/>
              </a:rPr>
              <a:t>S</a:t>
            </a:r>
            <a:r>
              <a:rPr sz="1600" dirty="0">
                <a:latin typeface="Arial"/>
                <a:cs typeface="Arial"/>
                <a:hlinkClick r:id="rId6"/>
              </a:rPr>
              <a:t>i</a:t>
            </a:r>
            <a:r>
              <a:rPr sz="1600" spc="-10" dirty="0">
                <a:latin typeface="Arial"/>
                <a:cs typeface="Arial"/>
                <a:hlinkClick r:id="rId6"/>
              </a:rPr>
              <a:t>gn</a:t>
            </a:r>
            <a:r>
              <a:rPr sz="1600" spc="-15" dirty="0">
                <a:latin typeface="Arial"/>
                <a:cs typeface="Arial"/>
                <a:hlinkClick r:id="rId6"/>
              </a:rPr>
              <a:t> </a:t>
            </a:r>
            <a:r>
              <a:rPr sz="1600" spc="-10" dirty="0">
                <a:latin typeface="Arial"/>
                <a:cs typeface="Arial"/>
                <a:hlinkClick r:id="rId6"/>
              </a:rPr>
              <a:t>up</a:t>
            </a:r>
            <a:r>
              <a:rPr sz="1600" spc="10" dirty="0">
                <a:latin typeface="Arial"/>
                <a:cs typeface="Arial"/>
                <a:hlinkClick r:id="rId6"/>
              </a:rPr>
              <a:t> </a:t>
            </a:r>
            <a:r>
              <a:rPr sz="1600" spc="-10" dirty="0">
                <a:latin typeface="Arial"/>
                <a:cs typeface="Arial"/>
                <a:hlinkClick r:id="rId6"/>
              </a:rPr>
              <a:t>for</a:t>
            </a:r>
            <a:r>
              <a:rPr sz="1600" spc="10" dirty="0">
                <a:latin typeface="Arial"/>
                <a:cs typeface="Arial"/>
                <a:hlinkClick r:id="rId6"/>
              </a:rPr>
              <a:t> </a:t>
            </a:r>
            <a:r>
              <a:rPr sz="1600" spc="-10" dirty="0">
                <a:latin typeface="Arial"/>
                <a:cs typeface="Arial"/>
                <a:hlinkClick r:id="rId6"/>
              </a:rPr>
              <a:t>alerts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Near r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time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oduced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ughout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plann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event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EWDs.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Links 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Appendix 1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(Slide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29)</a:t>
            </a:r>
            <a:r>
              <a:rPr lang="en-GB"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898" y="313888"/>
            <a:ext cx="11176203" cy="646972"/>
          </a:xfrm>
          <a:prstGeom prst="rect">
            <a:avLst/>
          </a:prstGeom>
        </p:spPr>
        <p:txBody>
          <a:bodyPr vert="horz" wrap="square" lIns="0" tIns="61595" rIns="0" bIns="0" rtlCol="0">
            <a:spAutoFit/>
          </a:bodyPr>
          <a:lstStyle/>
          <a:p>
            <a:pPr marL="160655">
              <a:lnSpc>
                <a:spcPct val="100000"/>
              </a:lnSpc>
            </a:pPr>
            <a:r>
              <a:rPr sz="3800" dirty="0"/>
              <a:t>What</a:t>
            </a:r>
            <a:r>
              <a:rPr sz="3800" spc="-25" dirty="0"/>
              <a:t> </a:t>
            </a:r>
            <a:r>
              <a:rPr sz="3800" dirty="0"/>
              <a:t>does</a:t>
            </a:r>
            <a:r>
              <a:rPr sz="3800" spc="-15" dirty="0"/>
              <a:t> </a:t>
            </a:r>
            <a:r>
              <a:rPr sz="3800" dirty="0"/>
              <a:t>this</a:t>
            </a:r>
            <a:r>
              <a:rPr sz="3800" spc="-15" dirty="0"/>
              <a:t> </a:t>
            </a:r>
            <a:r>
              <a:rPr sz="3800" dirty="0"/>
              <a:t>mean</a:t>
            </a:r>
            <a:r>
              <a:rPr sz="3800" spc="-25" dirty="0"/>
              <a:t> </a:t>
            </a:r>
            <a:r>
              <a:rPr sz="3800" dirty="0"/>
              <a:t>for</a:t>
            </a:r>
            <a:r>
              <a:rPr sz="3800" spc="-15" dirty="0"/>
              <a:t> </a:t>
            </a:r>
            <a:r>
              <a:rPr sz="3800" dirty="0"/>
              <a:t>the</a:t>
            </a:r>
            <a:r>
              <a:rPr sz="3800" spc="-25" dirty="0"/>
              <a:t> </a:t>
            </a:r>
            <a:r>
              <a:rPr sz="3800" dirty="0"/>
              <a:t>NHS?</a:t>
            </a:r>
            <a:r>
              <a:rPr lang="en-GB" sz="3800" dirty="0"/>
              <a:t> (1)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656031" y="2070028"/>
            <a:ext cx="9120505" cy="3439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427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NICE g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cific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 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ire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rity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 stak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ers</a:t>
            </a:r>
            <a:r>
              <a:rPr lang="en-GB" sz="180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alth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ell</a:t>
            </a:r>
            <a:r>
              <a:rPr sz="1800" spc="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Boa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ds,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ommis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S:</a:t>
            </a: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op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strate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y 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mes</a:t>
            </a:r>
          </a:p>
          <a:p>
            <a:pPr marL="355600" marR="1968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Prov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-of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tact 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rral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mes to 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ns</a:t>
            </a: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ctitio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ke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arm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</a:t>
            </a: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ctitio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cold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5897" y="2181461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66579" y="0"/>
                </a:moveTo>
                <a:lnTo>
                  <a:pt x="28930" y="13230"/>
                </a:lnTo>
                <a:lnTo>
                  <a:pt x="4984" y="46281"/>
                </a:lnTo>
                <a:lnTo>
                  <a:pt x="0" y="77019"/>
                </a:lnTo>
                <a:lnTo>
                  <a:pt x="2545" y="89962"/>
                </a:lnTo>
                <a:lnTo>
                  <a:pt x="24113" y="121771"/>
                </a:lnTo>
                <a:lnTo>
                  <a:pt x="64266" y="138160"/>
                </a:lnTo>
                <a:lnTo>
                  <a:pt x="81268" y="139111"/>
                </a:lnTo>
                <a:lnTo>
                  <a:pt x="94987" y="135399"/>
                </a:lnTo>
                <a:lnTo>
                  <a:pt x="127109" y="110191"/>
                </a:lnTo>
                <a:lnTo>
                  <a:pt x="139562" y="69996"/>
                </a:lnTo>
                <a:lnTo>
                  <a:pt x="138223" y="56431"/>
                </a:lnTo>
                <a:lnTo>
                  <a:pt x="118972" y="20859"/>
                </a:lnTo>
                <a:lnTo>
                  <a:pt x="81831" y="1440"/>
                </a:lnTo>
                <a:lnTo>
                  <a:pt x="66579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5704" y="222149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66579" y="0"/>
                </a:moveTo>
                <a:lnTo>
                  <a:pt x="28930" y="13230"/>
                </a:lnTo>
                <a:lnTo>
                  <a:pt x="4984" y="46281"/>
                </a:lnTo>
                <a:lnTo>
                  <a:pt x="0" y="77019"/>
                </a:lnTo>
                <a:lnTo>
                  <a:pt x="2545" y="89962"/>
                </a:lnTo>
                <a:lnTo>
                  <a:pt x="24113" y="121771"/>
                </a:lnTo>
                <a:lnTo>
                  <a:pt x="64266" y="138160"/>
                </a:lnTo>
                <a:lnTo>
                  <a:pt x="81268" y="139111"/>
                </a:lnTo>
                <a:lnTo>
                  <a:pt x="94987" y="135399"/>
                </a:lnTo>
                <a:lnTo>
                  <a:pt x="127109" y="110191"/>
                </a:lnTo>
                <a:lnTo>
                  <a:pt x="139562" y="69996"/>
                </a:lnTo>
                <a:lnTo>
                  <a:pt x="138223" y="56149"/>
                </a:lnTo>
                <a:lnTo>
                  <a:pt x="118972" y="20482"/>
                </a:lnTo>
                <a:lnTo>
                  <a:pt x="81831" y="1399"/>
                </a:lnTo>
                <a:lnTo>
                  <a:pt x="66579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6089" y="222149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66579" y="0"/>
                </a:moveTo>
                <a:lnTo>
                  <a:pt x="28930" y="13230"/>
                </a:lnTo>
                <a:lnTo>
                  <a:pt x="4984" y="46281"/>
                </a:lnTo>
                <a:lnTo>
                  <a:pt x="0" y="77019"/>
                </a:lnTo>
                <a:lnTo>
                  <a:pt x="2545" y="89962"/>
                </a:lnTo>
                <a:lnTo>
                  <a:pt x="24113" y="121771"/>
                </a:lnTo>
                <a:lnTo>
                  <a:pt x="64266" y="138160"/>
                </a:lnTo>
                <a:lnTo>
                  <a:pt x="81268" y="139111"/>
                </a:lnTo>
                <a:lnTo>
                  <a:pt x="94987" y="135399"/>
                </a:lnTo>
                <a:lnTo>
                  <a:pt x="127109" y="110191"/>
                </a:lnTo>
                <a:lnTo>
                  <a:pt x="139562" y="69996"/>
                </a:lnTo>
                <a:lnTo>
                  <a:pt x="138223" y="56149"/>
                </a:lnTo>
                <a:lnTo>
                  <a:pt x="118972" y="20482"/>
                </a:lnTo>
                <a:lnTo>
                  <a:pt x="81831" y="1399"/>
                </a:lnTo>
                <a:lnTo>
                  <a:pt x="66579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1778" y="2479651"/>
            <a:ext cx="788035" cy="264795"/>
          </a:xfrm>
          <a:custGeom>
            <a:avLst/>
            <a:gdLst/>
            <a:ahLst/>
            <a:cxnLst/>
            <a:rect l="l" t="t" r="r" b="b"/>
            <a:pathLst>
              <a:path w="788034" h="264794">
                <a:moveTo>
                  <a:pt x="393728" y="0"/>
                </a:moveTo>
                <a:lnTo>
                  <a:pt x="329766" y="3452"/>
                </a:lnTo>
                <a:lnTo>
                  <a:pt x="269126" y="13451"/>
                </a:lnTo>
                <a:lnTo>
                  <a:pt x="212611" y="29455"/>
                </a:lnTo>
                <a:lnTo>
                  <a:pt x="161025" y="50923"/>
                </a:lnTo>
                <a:lnTo>
                  <a:pt x="115170" y="77315"/>
                </a:lnTo>
                <a:lnTo>
                  <a:pt x="75851" y="108091"/>
                </a:lnTo>
                <a:lnTo>
                  <a:pt x="43871" y="142711"/>
                </a:lnTo>
                <a:lnTo>
                  <a:pt x="20034" y="180633"/>
                </a:lnTo>
                <a:lnTo>
                  <a:pt x="5142" y="221318"/>
                </a:lnTo>
                <a:lnTo>
                  <a:pt x="0" y="264224"/>
                </a:lnTo>
                <a:lnTo>
                  <a:pt x="787457" y="264224"/>
                </a:lnTo>
                <a:lnTo>
                  <a:pt x="782288" y="221318"/>
                </a:lnTo>
                <a:lnTo>
                  <a:pt x="767327" y="180633"/>
                </a:lnTo>
                <a:lnTo>
                  <a:pt x="743397" y="142711"/>
                </a:lnTo>
                <a:lnTo>
                  <a:pt x="711318" y="108091"/>
                </a:lnTo>
                <a:lnTo>
                  <a:pt x="671912" y="77315"/>
                </a:lnTo>
                <a:lnTo>
                  <a:pt x="626000" y="50923"/>
                </a:lnTo>
                <a:lnTo>
                  <a:pt x="574405" y="29455"/>
                </a:lnTo>
                <a:lnTo>
                  <a:pt x="517947" y="13451"/>
                </a:lnTo>
                <a:lnTo>
                  <a:pt x="457448" y="3452"/>
                </a:lnTo>
                <a:lnTo>
                  <a:pt x="393728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5783" y="2382120"/>
            <a:ext cx="240029" cy="229870"/>
          </a:xfrm>
          <a:custGeom>
            <a:avLst/>
            <a:gdLst/>
            <a:ahLst/>
            <a:cxnLst/>
            <a:rect l="l" t="t" r="r" b="b"/>
            <a:pathLst>
              <a:path w="240029" h="229869">
                <a:moveTo>
                  <a:pt x="125250" y="0"/>
                </a:moveTo>
                <a:lnTo>
                  <a:pt x="75701" y="4560"/>
                </a:lnTo>
                <a:lnTo>
                  <a:pt x="23849" y="22775"/>
                </a:lnTo>
                <a:lnTo>
                  <a:pt x="0" y="229643"/>
                </a:lnTo>
                <a:lnTo>
                  <a:pt x="6721" y="219819"/>
                </a:lnTo>
                <a:lnTo>
                  <a:pt x="13920" y="210120"/>
                </a:lnTo>
                <a:lnTo>
                  <a:pt x="47487" y="172987"/>
                </a:lnTo>
                <a:lnTo>
                  <a:pt x="77671" y="147440"/>
                </a:lnTo>
                <a:lnTo>
                  <a:pt x="116771" y="121482"/>
                </a:lnTo>
                <a:lnTo>
                  <a:pt x="161418" y="98334"/>
                </a:lnTo>
                <a:lnTo>
                  <a:pt x="197208" y="83807"/>
                </a:lnTo>
                <a:lnTo>
                  <a:pt x="234689" y="71898"/>
                </a:lnTo>
                <a:lnTo>
                  <a:pt x="239834" y="59499"/>
                </a:lnTo>
                <a:lnTo>
                  <a:pt x="210883" y="20384"/>
                </a:lnTo>
                <a:lnTo>
                  <a:pt x="174875" y="7168"/>
                </a:lnTo>
                <a:lnTo>
                  <a:pt x="137731" y="683"/>
                </a:lnTo>
                <a:lnTo>
                  <a:pt x="125250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591" y="2342086"/>
            <a:ext cx="241300" cy="100965"/>
          </a:xfrm>
          <a:custGeom>
            <a:avLst/>
            <a:gdLst/>
            <a:ahLst/>
            <a:cxnLst/>
            <a:rect l="l" t="t" r="r" b="b"/>
            <a:pathLst>
              <a:path w="241300" h="100964">
                <a:moveTo>
                  <a:pt x="126249" y="0"/>
                </a:moveTo>
                <a:lnTo>
                  <a:pt x="76700" y="4560"/>
                </a:lnTo>
                <a:lnTo>
                  <a:pt x="24849" y="22775"/>
                </a:lnTo>
                <a:lnTo>
                  <a:pt x="0" y="100534"/>
                </a:lnTo>
                <a:lnTo>
                  <a:pt x="12354" y="98136"/>
                </a:lnTo>
                <a:lnTo>
                  <a:pt x="24774" y="96005"/>
                </a:lnTo>
                <a:lnTo>
                  <a:pt x="75123" y="90147"/>
                </a:lnTo>
                <a:lnTo>
                  <a:pt x="113584" y="88555"/>
                </a:lnTo>
                <a:lnTo>
                  <a:pt x="240834" y="88555"/>
                </a:lnTo>
                <a:lnTo>
                  <a:pt x="240834" y="59499"/>
                </a:lnTo>
                <a:lnTo>
                  <a:pt x="211883" y="20384"/>
                </a:lnTo>
                <a:lnTo>
                  <a:pt x="175874" y="7168"/>
                </a:lnTo>
                <a:lnTo>
                  <a:pt x="138730" y="683"/>
                </a:lnTo>
                <a:lnTo>
                  <a:pt x="126249" y="0"/>
                </a:lnTo>
                <a:close/>
              </a:path>
              <a:path w="241300" h="100964">
                <a:moveTo>
                  <a:pt x="240834" y="88555"/>
                </a:moveTo>
                <a:lnTo>
                  <a:pt x="113584" y="88555"/>
                </a:lnTo>
                <a:lnTo>
                  <a:pt x="127501" y="88692"/>
                </a:lnTo>
                <a:lnTo>
                  <a:pt x="141069" y="89109"/>
                </a:lnTo>
                <a:lnTo>
                  <a:pt x="179929" y="91865"/>
                </a:lnTo>
                <a:lnTo>
                  <a:pt x="240834" y="100534"/>
                </a:lnTo>
                <a:lnTo>
                  <a:pt x="240834" y="88555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4398" y="2382120"/>
            <a:ext cx="241300" cy="229870"/>
          </a:xfrm>
          <a:custGeom>
            <a:avLst/>
            <a:gdLst/>
            <a:ahLst/>
            <a:cxnLst/>
            <a:rect l="l" t="t" r="r" b="b"/>
            <a:pathLst>
              <a:path w="241300" h="229869">
                <a:moveTo>
                  <a:pt x="126249" y="0"/>
                </a:moveTo>
                <a:lnTo>
                  <a:pt x="76700" y="4560"/>
                </a:lnTo>
                <a:lnTo>
                  <a:pt x="24849" y="22775"/>
                </a:lnTo>
                <a:lnTo>
                  <a:pt x="0" y="70508"/>
                </a:lnTo>
                <a:lnTo>
                  <a:pt x="12731" y="74052"/>
                </a:lnTo>
                <a:lnTo>
                  <a:pt x="25297" y="77903"/>
                </a:lnTo>
                <a:lnTo>
                  <a:pt x="61909" y="91227"/>
                </a:lnTo>
                <a:lnTo>
                  <a:pt x="96694" y="107079"/>
                </a:lnTo>
                <a:lnTo>
                  <a:pt x="139791" y="131852"/>
                </a:lnTo>
                <a:lnTo>
                  <a:pt x="174243" y="156721"/>
                </a:lnTo>
                <a:lnTo>
                  <a:pt x="203094" y="182887"/>
                </a:lnTo>
                <a:lnTo>
                  <a:pt x="233900" y="219525"/>
                </a:lnTo>
                <a:lnTo>
                  <a:pt x="240834" y="229643"/>
                </a:lnTo>
                <a:lnTo>
                  <a:pt x="240834" y="59499"/>
                </a:lnTo>
                <a:lnTo>
                  <a:pt x="211883" y="20384"/>
                </a:lnTo>
                <a:lnTo>
                  <a:pt x="175874" y="7168"/>
                </a:lnTo>
                <a:lnTo>
                  <a:pt x="138730" y="683"/>
                </a:lnTo>
                <a:lnTo>
                  <a:pt x="126249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76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5414" y="432760"/>
            <a:ext cx="86985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NHS? (2)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1228" y="1782372"/>
            <a:ext cx="3606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Pri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228" y="2056693"/>
            <a:ext cx="3681729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ntify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 of ill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 from liv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ork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 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me*</a:t>
            </a:r>
          </a:p>
          <a:p>
            <a:pPr marL="355600" marR="1676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Make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tact co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 by ass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 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3528" y="1793294"/>
            <a:ext cx="3923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3528" y="2067615"/>
            <a:ext cx="378460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ntify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 of ill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 from liv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me*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sch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rge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 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 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arm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4435" y="4405574"/>
            <a:ext cx="237490" cy="237490"/>
          </a:xfrm>
          <a:custGeom>
            <a:avLst/>
            <a:gdLst/>
            <a:ahLst/>
            <a:cxnLst/>
            <a:rect l="l" t="t" r="r" b="b"/>
            <a:pathLst>
              <a:path w="237489" h="237489">
                <a:moveTo>
                  <a:pt x="110489" y="0"/>
                </a:moveTo>
                <a:lnTo>
                  <a:pt x="70223" y="10098"/>
                </a:lnTo>
                <a:lnTo>
                  <a:pt x="36752" y="33117"/>
                </a:lnTo>
                <a:lnTo>
                  <a:pt x="12732" y="66797"/>
                </a:lnTo>
                <a:lnTo>
                  <a:pt x="866" y="108602"/>
                </a:lnTo>
                <a:lnTo>
                  <a:pt x="0" y="124376"/>
                </a:lnTo>
                <a:lnTo>
                  <a:pt x="1565" y="138628"/>
                </a:lnTo>
                <a:lnTo>
                  <a:pt x="15750" y="177633"/>
                </a:lnTo>
                <a:lnTo>
                  <a:pt x="42205" y="208881"/>
                </a:lnTo>
                <a:lnTo>
                  <a:pt x="78410" y="229628"/>
                </a:lnTo>
                <a:lnTo>
                  <a:pt x="121844" y="237133"/>
                </a:lnTo>
                <a:lnTo>
                  <a:pt x="136384" y="235851"/>
                </a:lnTo>
                <a:lnTo>
                  <a:pt x="176249" y="222252"/>
                </a:lnTo>
                <a:lnTo>
                  <a:pt x="208260" y="196249"/>
                </a:lnTo>
                <a:lnTo>
                  <a:pt x="229561" y="160697"/>
                </a:lnTo>
                <a:lnTo>
                  <a:pt x="236934" y="124376"/>
                </a:lnTo>
                <a:lnTo>
                  <a:pt x="236892" y="108602"/>
                </a:lnTo>
                <a:lnTo>
                  <a:pt x="226339" y="68917"/>
                </a:lnTo>
                <a:lnTo>
                  <a:pt x="203014" y="35992"/>
                </a:lnTo>
                <a:lnTo>
                  <a:pt x="168976" y="12417"/>
                </a:lnTo>
                <a:lnTo>
                  <a:pt x="126286" y="779"/>
                </a:lnTo>
                <a:lnTo>
                  <a:pt x="110489" y="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6350" y="47276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7561" y="0"/>
                </a:moveTo>
                <a:lnTo>
                  <a:pt x="0" y="7500"/>
                </a:lnTo>
                <a:lnTo>
                  <a:pt x="187" y="26725"/>
                </a:lnTo>
                <a:lnTo>
                  <a:pt x="7599" y="34071"/>
                </a:lnTo>
                <a:lnTo>
                  <a:pt x="26365" y="33991"/>
                </a:lnTo>
                <a:lnTo>
                  <a:pt x="33566" y="26725"/>
                </a:lnTo>
                <a:lnTo>
                  <a:pt x="11772" y="26725"/>
                </a:lnTo>
                <a:lnTo>
                  <a:pt x="7450" y="22471"/>
                </a:lnTo>
                <a:lnTo>
                  <a:pt x="7485" y="11748"/>
                </a:lnTo>
                <a:lnTo>
                  <a:pt x="11587" y="7581"/>
                </a:lnTo>
                <a:lnTo>
                  <a:pt x="33754" y="7500"/>
                </a:lnTo>
                <a:lnTo>
                  <a:pt x="26260" y="43"/>
                </a:lnTo>
                <a:lnTo>
                  <a:pt x="7561" y="0"/>
                </a:lnTo>
                <a:close/>
              </a:path>
              <a:path w="34289" h="34289">
                <a:moveTo>
                  <a:pt x="33754" y="7500"/>
                </a:moveTo>
                <a:lnTo>
                  <a:pt x="22191" y="7500"/>
                </a:lnTo>
                <a:lnTo>
                  <a:pt x="26513" y="11748"/>
                </a:lnTo>
                <a:lnTo>
                  <a:pt x="26448" y="22471"/>
                </a:lnTo>
                <a:lnTo>
                  <a:pt x="22340" y="26638"/>
                </a:lnTo>
                <a:lnTo>
                  <a:pt x="11772" y="26725"/>
                </a:lnTo>
                <a:lnTo>
                  <a:pt x="33566" y="26725"/>
                </a:lnTo>
                <a:lnTo>
                  <a:pt x="33754" y="7500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5568" y="4672490"/>
            <a:ext cx="474980" cy="237490"/>
          </a:xfrm>
          <a:custGeom>
            <a:avLst/>
            <a:gdLst/>
            <a:ahLst/>
            <a:cxnLst/>
            <a:rect l="l" t="t" r="r" b="b"/>
            <a:pathLst>
              <a:path w="474979" h="237489">
                <a:moveTo>
                  <a:pt x="126140" y="18939"/>
                </a:moveTo>
                <a:lnTo>
                  <a:pt x="90468" y="32717"/>
                </a:lnTo>
                <a:lnTo>
                  <a:pt x="56385" y="49961"/>
                </a:lnTo>
                <a:lnTo>
                  <a:pt x="24148" y="70540"/>
                </a:lnTo>
                <a:lnTo>
                  <a:pt x="2358" y="102680"/>
                </a:lnTo>
                <a:lnTo>
                  <a:pt x="0" y="237392"/>
                </a:lnTo>
                <a:lnTo>
                  <a:pt x="474883" y="237392"/>
                </a:lnTo>
                <a:lnTo>
                  <a:pt x="474883" y="197731"/>
                </a:lnTo>
                <a:lnTo>
                  <a:pt x="153452" y="197731"/>
                </a:lnTo>
                <a:lnTo>
                  <a:pt x="153306" y="197607"/>
                </a:lnTo>
                <a:lnTo>
                  <a:pt x="102699" y="197607"/>
                </a:lnTo>
                <a:lnTo>
                  <a:pt x="99639" y="195406"/>
                </a:lnTo>
                <a:lnTo>
                  <a:pt x="98686" y="192128"/>
                </a:lnTo>
                <a:lnTo>
                  <a:pt x="91248" y="191077"/>
                </a:lnTo>
                <a:lnTo>
                  <a:pt x="85664" y="184801"/>
                </a:lnTo>
                <a:lnTo>
                  <a:pt x="85479" y="114438"/>
                </a:lnTo>
                <a:lnTo>
                  <a:pt x="82221" y="112645"/>
                </a:lnTo>
                <a:lnTo>
                  <a:pt x="80303" y="109386"/>
                </a:lnTo>
                <a:lnTo>
                  <a:pt x="80912" y="101587"/>
                </a:lnTo>
                <a:lnTo>
                  <a:pt x="82212" y="91783"/>
                </a:lnTo>
                <a:lnTo>
                  <a:pt x="87454" y="79129"/>
                </a:lnTo>
                <a:lnTo>
                  <a:pt x="95633" y="68319"/>
                </a:lnTo>
                <a:lnTo>
                  <a:pt x="106294" y="59878"/>
                </a:lnTo>
                <a:lnTo>
                  <a:pt x="118984" y="54329"/>
                </a:lnTo>
                <a:lnTo>
                  <a:pt x="126140" y="18939"/>
                </a:lnTo>
                <a:close/>
              </a:path>
              <a:path w="474979" h="237489">
                <a:moveTo>
                  <a:pt x="161608" y="197248"/>
                </a:moveTo>
                <a:lnTo>
                  <a:pt x="159086" y="197248"/>
                </a:lnTo>
                <a:lnTo>
                  <a:pt x="153452" y="197731"/>
                </a:lnTo>
                <a:lnTo>
                  <a:pt x="474883" y="197731"/>
                </a:lnTo>
                <a:lnTo>
                  <a:pt x="474883" y="197384"/>
                </a:lnTo>
                <a:lnTo>
                  <a:pt x="165015" y="197384"/>
                </a:lnTo>
                <a:lnTo>
                  <a:pt x="161608" y="197248"/>
                </a:lnTo>
                <a:close/>
              </a:path>
              <a:path w="474979" h="237489">
                <a:moveTo>
                  <a:pt x="154748" y="177065"/>
                </a:moveTo>
                <a:lnTo>
                  <a:pt x="108629" y="177065"/>
                </a:lnTo>
                <a:lnTo>
                  <a:pt x="114268" y="177547"/>
                </a:lnTo>
                <a:lnTo>
                  <a:pt x="117734" y="181666"/>
                </a:lnTo>
                <a:lnTo>
                  <a:pt x="102699" y="197607"/>
                </a:lnTo>
                <a:lnTo>
                  <a:pt x="153306" y="197607"/>
                </a:lnTo>
                <a:lnTo>
                  <a:pt x="148493" y="193551"/>
                </a:lnTo>
                <a:lnTo>
                  <a:pt x="147730" y="184578"/>
                </a:lnTo>
                <a:lnTo>
                  <a:pt x="148244" y="181443"/>
                </a:lnTo>
                <a:lnTo>
                  <a:pt x="151715" y="177325"/>
                </a:lnTo>
                <a:lnTo>
                  <a:pt x="154748" y="177065"/>
                </a:lnTo>
                <a:close/>
              </a:path>
              <a:path w="474979" h="237489">
                <a:moveTo>
                  <a:pt x="242503" y="0"/>
                </a:moveTo>
                <a:lnTo>
                  <a:pt x="202435" y="2348"/>
                </a:lnTo>
                <a:lnTo>
                  <a:pt x="153591" y="11016"/>
                </a:lnTo>
                <a:lnTo>
                  <a:pt x="141500" y="52775"/>
                </a:lnTo>
                <a:lnTo>
                  <a:pt x="155065" y="56617"/>
                </a:lnTo>
                <a:lnTo>
                  <a:pt x="166836" y="63624"/>
                </a:lnTo>
                <a:lnTo>
                  <a:pt x="176361" y="73272"/>
                </a:lnTo>
                <a:lnTo>
                  <a:pt x="183183" y="85037"/>
                </a:lnTo>
                <a:lnTo>
                  <a:pt x="186839" y="98360"/>
                </a:lnTo>
                <a:lnTo>
                  <a:pt x="187307" y="109386"/>
                </a:lnTo>
                <a:lnTo>
                  <a:pt x="185382" y="112645"/>
                </a:lnTo>
                <a:lnTo>
                  <a:pt x="182236" y="114438"/>
                </a:lnTo>
                <a:lnTo>
                  <a:pt x="181859" y="184801"/>
                </a:lnTo>
                <a:lnTo>
                  <a:pt x="176473" y="190855"/>
                </a:lnTo>
                <a:lnTo>
                  <a:pt x="169028" y="191906"/>
                </a:lnTo>
                <a:lnTo>
                  <a:pt x="168076" y="195183"/>
                </a:lnTo>
                <a:lnTo>
                  <a:pt x="165015" y="197384"/>
                </a:lnTo>
                <a:lnTo>
                  <a:pt x="474883" y="197384"/>
                </a:lnTo>
                <a:lnTo>
                  <a:pt x="474342" y="114438"/>
                </a:lnTo>
                <a:lnTo>
                  <a:pt x="473210" y="105593"/>
                </a:lnTo>
                <a:lnTo>
                  <a:pt x="470658" y="98360"/>
                </a:lnTo>
                <a:lnTo>
                  <a:pt x="343457" y="98360"/>
                </a:lnTo>
                <a:lnTo>
                  <a:pt x="327436" y="95819"/>
                </a:lnTo>
                <a:lnTo>
                  <a:pt x="316551" y="88089"/>
                </a:lnTo>
                <a:lnTo>
                  <a:pt x="311350" y="76744"/>
                </a:lnTo>
                <a:lnTo>
                  <a:pt x="313838" y="61678"/>
                </a:lnTo>
                <a:lnTo>
                  <a:pt x="321228" y="51317"/>
                </a:lnTo>
                <a:lnTo>
                  <a:pt x="330415" y="13373"/>
                </a:lnTo>
                <a:lnTo>
                  <a:pt x="293181" y="4792"/>
                </a:lnTo>
                <a:lnTo>
                  <a:pt x="255243" y="479"/>
                </a:lnTo>
                <a:lnTo>
                  <a:pt x="242503" y="0"/>
                </a:lnTo>
                <a:close/>
              </a:path>
              <a:path w="474979" h="237489">
                <a:moveTo>
                  <a:pt x="143621" y="74125"/>
                </a:moveTo>
                <a:lnTo>
                  <a:pt x="104934" y="90229"/>
                </a:lnTo>
                <a:lnTo>
                  <a:pt x="100680" y="109386"/>
                </a:lnTo>
                <a:lnTo>
                  <a:pt x="98760" y="112645"/>
                </a:lnTo>
                <a:lnTo>
                  <a:pt x="95644" y="114438"/>
                </a:lnTo>
                <a:lnTo>
                  <a:pt x="95638" y="179075"/>
                </a:lnTo>
                <a:lnTo>
                  <a:pt x="96837" y="180887"/>
                </a:lnTo>
                <a:lnTo>
                  <a:pt x="98686" y="181666"/>
                </a:lnTo>
                <a:lnTo>
                  <a:pt x="100161" y="178852"/>
                </a:lnTo>
                <a:lnTo>
                  <a:pt x="102971" y="177108"/>
                </a:lnTo>
                <a:lnTo>
                  <a:pt x="154748" y="177065"/>
                </a:lnTo>
                <a:lnTo>
                  <a:pt x="157348" y="176843"/>
                </a:lnTo>
                <a:lnTo>
                  <a:pt x="161608" y="176843"/>
                </a:lnTo>
                <a:lnTo>
                  <a:pt x="164818" y="176608"/>
                </a:lnTo>
                <a:lnTo>
                  <a:pt x="172083" y="176608"/>
                </a:lnTo>
                <a:lnTo>
                  <a:pt x="172071" y="114438"/>
                </a:lnTo>
                <a:lnTo>
                  <a:pt x="168813" y="112645"/>
                </a:lnTo>
                <a:lnTo>
                  <a:pt x="166895" y="109386"/>
                </a:lnTo>
                <a:lnTo>
                  <a:pt x="166915" y="105593"/>
                </a:lnTo>
                <a:lnTo>
                  <a:pt x="163841" y="91783"/>
                </a:lnTo>
                <a:lnTo>
                  <a:pt x="155675" y="80870"/>
                </a:lnTo>
                <a:lnTo>
                  <a:pt x="143621" y="74125"/>
                </a:lnTo>
                <a:close/>
              </a:path>
              <a:path w="474979" h="237489">
                <a:moveTo>
                  <a:pt x="172083" y="176608"/>
                </a:moveTo>
                <a:lnTo>
                  <a:pt x="164818" y="176608"/>
                </a:lnTo>
                <a:lnTo>
                  <a:pt x="167816" y="178463"/>
                </a:lnTo>
                <a:lnTo>
                  <a:pt x="169028" y="181443"/>
                </a:lnTo>
                <a:lnTo>
                  <a:pt x="170883" y="180664"/>
                </a:lnTo>
                <a:lnTo>
                  <a:pt x="171936" y="179075"/>
                </a:lnTo>
                <a:lnTo>
                  <a:pt x="172083" y="176608"/>
                </a:lnTo>
                <a:close/>
              </a:path>
              <a:path w="474979" h="237489">
                <a:moveTo>
                  <a:pt x="349410" y="18979"/>
                </a:moveTo>
                <a:lnTo>
                  <a:pt x="344958" y="46468"/>
                </a:lnTo>
                <a:lnTo>
                  <a:pt x="356595" y="53377"/>
                </a:lnTo>
                <a:lnTo>
                  <a:pt x="362438" y="63318"/>
                </a:lnTo>
                <a:lnTo>
                  <a:pt x="343457" y="98360"/>
                </a:lnTo>
                <a:lnTo>
                  <a:pt x="470658" y="98360"/>
                </a:lnTo>
                <a:lnTo>
                  <a:pt x="440464" y="63318"/>
                </a:lnTo>
                <a:lnTo>
                  <a:pt x="396949" y="37574"/>
                </a:lnTo>
                <a:lnTo>
                  <a:pt x="361587" y="22909"/>
                </a:lnTo>
                <a:lnTo>
                  <a:pt x="349410" y="18979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0865" y="4325772"/>
            <a:ext cx="772160" cy="536575"/>
          </a:xfrm>
          <a:custGeom>
            <a:avLst/>
            <a:gdLst/>
            <a:ahLst/>
            <a:cxnLst/>
            <a:rect l="l" t="t" r="r" b="b"/>
            <a:pathLst>
              <a:path w="772159" h="536575">
                <a:moveTo>
                  <a:pt x="385903" y="0"/>
                </a:moveTo>
                <a:lnTo>
                  <a:pt x="272954" y="112952"/>
                </a:lnTo>
                <a:lnTo>
                  <a:pt x="272954" y="141190"/>
                </a:lnTo>
                <a:lnTo>
                  <a:pt x="0" y="141190"/>
                </a:lnTo>
                <a:lnTo>
                  <a:pt x="0" y="178840"/>
                </a:lnTo>
                <a:lnTo>
                  <a:pt x="18820" y="178840"/>
                </a:lnTo>
                <a:lnTo>
                  <a:pt x="18820" y="536522"/>
                </a:lnTo>
                <a:lnTo>
                  <a:pt x="752986" y="536522"/>
                </a:lnTo>
                <a:lnTo>
                  <a:pt x="752986" y="498872"/>
                </a:lnTo>
                <a:lnTo>
                  <a:pt x="348253" y="498872"/>
                </a:lnTo>
                <a:lnTo>
                  <a:pt x="348253" y="461221"/>
                </a:lnTo>
                <a:lnTo>
                  <a:pt x="56470" y="461221"/>
                </a:lnTo>
                <a:lnTo>
                  <a:pt x="56470" y="404745"/>
                </a:lnTo>
                <a:lnTo>
                  <a:pt x="348253" y="404745"/>
                </a:lnTo>
                <a:lnTo>
                  <a:pt x="348253" y="367094"/>
                </a:lnTo>
                <a:lnTo>
                  <a:pt x="56470" y="367094"/>
                </a:lnTo>
                <a:lnTo>
                  <a:pt x="56470" y="310618"/>
                </a:lnTo>
                <a:lnTo>
                  <a:pt x="752986" y="310618"/>
                </a:lnTo>
                <a:lnTo>
                  <a:pt x="752986" y="272967"/>
                </a:lnTo>
                <a:lnTo>
                  <a:pt x="56470" y="272967"/>
                </a:lnTo>
                <a:lnTo>
                  <a:pt x="56470" y="216491"/>
                </a:lnTo>
                <a:lnTo>
                  <a:pt x="368302" y="216491"/>
                </a:lnTo>
                <a:lnTo>
                  <a:pt x="368302" y="208208"/>
                </a:lnTo>
                <a:lnTo>
                  <a:pt x="337618" y="208208"/>
                </a:lnTo>
                <a:lnTo>
                  <a:pt x="320016" y="177711"/>
                </a:lnTo>
                <a:lnTo>
                  <a:pt x="350795" y="160015"/>
                </a:lnTo>
                <a:lnTo>
                  <a:pt x="320016" y="142319"/>
                </a:lnTo>
                <a:lnTo>
                  <a:pt x="337618" y="111822"/>
                </a:lnTo>
                <a:lnTo>
                  <a:pt x="368302" y="111822"/>
                </a:lnTo>
                <a:lnTo>
                  <a:pt x="368302" y="94126"/>
                </a:lnTo>
                <a:lnTo>
                  <a:pt x="480027" y="94126"/>
                </a:lnTo>
                <a:lnTo>
                  <a:pt x="385903" y="0"/>
                </a:lnTo>
                <a:close/>
              </a:path>
              <a:path w="772159" h="536575">
                <a:moveTo>
                  <a:pt x="752986" y="310618"/>
                </a:moveTo>
                <a:lnTo>
                  <a:pt x="715336" y="310618"/>
                </a:lnTo>
                <a:lnTo>
                  <a:pt x="715336" y="367094"/>
                </a:lnTo>
                <a:lnTo>
                  <a:pt x="423553" y="367094"/>
                </a:lnTo>
                <a:lnTo>
                  <a:pt x="423553" y="498872"/>
                </a:lnTo>
                <a:lnTo>
                  <a:pt x="752986" y="498872"/>
                </a:lnTo>
                <a:lnTo>
                  <a:pt x="752986" y="461221"/>
                </a:lnTo>
                <a:lnTo>
                  <a:pt x="470614" y="461221"/>
                </a:lnTo>
                <a:lnTo>
                  <a:pt x="470614" y="404745"/>
                </a:lnTo>
                <a:lnTo>
                  <a:pt x="752986" y="404745"/>
                </a:lnTo>
                <a:lnTo>
                  <a:pt x="752986" y="310618"/>
                </a:lnTo>
                <a:close/>
              </a:path>
              <a:path w="772159" h="536575">
                <a:moveTo>
                  <a:pt x="150594" y="404745"/>
                </a:moveTo>
                <a:lnTo>
                  <a:pt x="112944" y="404745"/>
                </a:lnTo>
                <a:lnTo>
                  <a:pt x="112944" y="461221"/>
                </a:lnTo>
                <a:lnTo>
                  <a:pt x="150594" y="461221"/>
                </a:lnTo>
                <a:lnTo>
                  <a:pt x="150594" y="404745"/>
                </a:lnTo>
                <a:close/>
              </a:path>
              <a:path w="772159" h="536575">
                <a:moveTo>
                  <a:pt x="244717" y="404745"/>
                </a:moveTo>
                <a:lnTo>
                  <a:pt x="207068" y="404745"/>
                </a:lnTo>
                <a:lnTo>
                  <a:pt x="207068" y="461221"/>
                </a:lnTo>
                <a:lnTo>
                  <a:pt x="244717" y="461221"/>
                </a:lnTo>
                <a:lnTo>
                  <a:pt x="244717" y="404745"/>
                </a:lnTo>
                <a:close/>
              </a:path>
              <a:path w="772159" h="536575">
                <a:moveTo>
                  <a:pt x="348253" y="404745"/>
                </a:moveTo>
                <a:lnTo>
                  <a:pt x="301192" y="404745"/>
                </a:lnTo>
                <a:lnTo>
                  <a:pt x="301192" y="461221"/>
                </a:lnTo>
                <a:lnTo>
                  <a:pt x="348253" y="461221"/>
                </a:lnTo>
                <a:lnTo>
                  <a:pt x="348253" y="404745"/>
                </a:lnTo>
                <a:close/>
              </a:path>
              <a:path w="772159" h="536575">
                <a:moveTo>
                  <a:pt x="564738" y="404745"/>
                </a:moveTo>
                <a:lnTo>
                  <a:pt x="527089" y="404745"/>
                </a:lnTo>
                <a:lnTo>
                  <a:pt x="527089" y="461221"/>
                </a:lnTo>
                <a:lnTo>
                  <a:pt x="564738" y="461221"/>
                </a:lnTo>
                <a:lnTo>
                  <a:pt x="564738" y="404745"/>
                </a:lnTo>
                <a:close/>
              </a:path>
              <a:path w="772159" h="536575">
                <a:moveTo>
                  <a:pt x="658862" y="404745"/>
                </a:moveTo>
                <a:lnTo>
                  <a:pt x="621212" y="404745"/>
                </a:lnTo>
                <a:lnTo>
                  <a:pt x="621212" y="461221"/>
                </a:lnTo>
                <a:lnTo>
                  <a:pt x="658862" y="461221"/>
                </a:lnTo>
                <a:lnTo>
                  <a:pt x="658862" y="404745"/>
                </a:lnTo>
                <a:close/>
              </a:path>
              <a:path w="772159" h="536575">
                <a:moveTo>
                  <a:pt x="752986" y="404745"/>
                </a:moveTo>
                <a:lnTo>
                  <a:pt x="715336" y="404745"/>
                </a:lnTo>
                <a:lnTo>
                  <a:pt x="715336" y="461221"/>
                </a:lnTo>
                <a:lnTo>
                  <a:pt x="752986" y="461221"/>
                </a:lnTo>
                <a:lnTo>
                  <a:pt x="752986" y="404745"/>
                </a:lnTo>
                <a:close/>
              </a:path>
              <a:path w="772159" h="536575">
                <a:moveTo>
                  <a:pt x="150594" y="310618"/>
                </a:moveTo>
                <a:lnTo>
                  <a:pt x="112944" y="310618"/>
                </a:lnTo>
                <a:lnTo>
                  <a:pt x="112944" y="367094"/>
                </a:lnTo>
                <a:lnTo>
                  <a:pt x="150594" y="367094"/>
                </a:lnTo>
                <a:lnTo>
                  <a:pt x="150594" y="310618"/>
                </a:lnTo>
                <a:close/>
              </a:path>
              <a:path w="772159" h="536575">
                <a:moveTo>
                  <a:pt x="244717" y="310618"/>
                </a:moveTo>
                <a:lnTo>
                  <a:pt x="207068" y="310618"/>
                </a:lnTo>
                <a:lnTo>
                  <a:pt x="207068" y="367094"/>
                </a:lnTo>
                <a:lnTo>
                  <a:pt x="244717" y="367094"/>
                </a:lnTo>
                <a:lnTo>
                  <a:pt x="244717" y="310618"/>
                </a:lnTo>
                <a:close/>
              </a:path>
              <a:path w="772159" h="536575">
                <a:moveTo>
                  <a:pt x="470614" y="310618"/>
                </a:moveTo>
                <a:lnTo>
                  <a:pt x="301192" y="310618"/>
                </a:lnTo>
                <a:lnTo>
                  <a:pt x="301192" y="367094"/>
                </a:lnTo>
                <a:lnTo>
                  <a:pt x="470614" y="367094"/>
                </a:lnTo>
                <a:lnTo>
                  <a:pt x="470614" y="310618"/>
                </a:lnTo>
                <a:close/>
              </a:path>
              <a:path w="772159" h="536575">
                <a:moveTo>
                  <a:pt x="564738" y="310618"/>
                </a:moveTo>
                <a:lnTo>
                  <a:pt x="527089" y="310618"/>
                </a:lnTo>
                <a:lnTo>
                  <a:pt x="527089" y="367094"/>
                </a:lnTo>
                <a:lnTo>
                  <a:pt x="564738" y="367094"/>
                </a:lnTo>
                <a:lnTo>
                  <a:pt x="564738" y="310618"/>
                </a:lnTo>
                <a:close/>
              </a:path>
              <a:path w="772159" h="536575">
                <a:moveTo>
                  <a:pt x="658862" y="310618"/>
                </a:moveTo>
                <a:lnTo>
                  <a:pt x="621212" y="310618"/>
                </a:lnTo>
                <a:lnTo>
                  <a:pt x="621212" y="367094"/>
                </a:lnTo>
                <a:lnTo>
                  <a:pt x="658862" y="367094"/>
                </a:lnTo>
                <a:lnTo>
                  <a:pt x="658862" y="310618"/>
                </a:lnTo>
                <a:close/>
              </a:path>
              <a:path w="772159" h="536575">
                <a:moveTo>
                  <a:pt x="150594" y="216491"/>
                </a:moveTo>
                <a:lnTo>
                  <a:pt x="112944" y="216491"/>
                </a:lnTo>
                <a:lnTo>
                  <a:pt x="112944" y="272967"/>
                </a:lnTo>
                <a:lnTo>
                  <a:pt x="150594" y="272967"/>
                </a:lnTo>
                <a:lnTo>
                  <a:pt x="150594" y="216491"/>
                </a:lnTo>
                <a:close/>
              </a:path>
              <a:path w="772159" h="536575">
                <a:moveTo>
                  <a:pt x="244717" y="216491"/>
                </a:moveTo>
                <a:lnTo>
                  <a:pt x="207068" y="216491"/>
                </a:lnTo>
                <a:lnTo>
                  <a:pt x="207068" y="272967"/>
                </a:lnTo>
                <a:lnTo>
                  <a:pt x="244717" y="272967"/>
                </a:lnTo>
                <a:lnTo>
                  <a:pt x="244717" y="216491"/>
                </a:lnTo>
                <a:close/>
              </a:path>
              <a:path w="772159" h="536575">
                <a:moveTo>
                  <a:pt x="368302" y="216491"/>
                </a:moveTo>
                <a:lnTo>
                  <a:pt x="301192" y="216491"/>
                </a:lnTo>
                <a:lnTo>
                  <a:pt x="301192" y="272967"/>
                </a:lnTo>
                <a:lnTo>
                  <a:pt x="470614" y="272967"/>
                </a:lnTo>
                <a:lnTo>
                  <a:pt x="470614" y="225904"/>
                </a:lnTo>
                <a:lnTo>
                  <a:pt x="368302" y="225904"/>
                </a:lnTo>
                <a:lnTo>
                  <a:pt x="368302" y="216491"/>
                </a:lnTo>
                <a:close/>
              </a:path>
              <a:path w="772159" h="536575">
                <a:moveTo>
                  <a:pt x="564738" y="216491"/>
                </a:moveTo>
                <a:lnTo>
                  <a:pt x="527089" y="216491"/>
                </a:lnTo>
                <a:lnTo>
                  <a:pt x="527089" y="272967"/>
                </a:lnTo>
                <a:lnTo>
                  <a:pt x="564738" y="272967"/>
                </a:lnTo>
                <a:lnTo>
                  <a:pt x="564738" y="216491"/>
                </a:lnTo>
                <a:close/>
              </a:path>
              <a:path w="772159" h="536575">
                <a:moveTo>
                  <a:pt x="658862" y="216491"/>
                </a:moveTo>
                <a:lnTo>
                  <a:pt x="621212" y="216491"/>
                </a:lnTo>
                <a:lnTo>
                  <a:pt x="621212" y="272967"/>
                </a:lnTo>
                <a:lnTo>
                  <a:pt x="658862" y="272967"/>
                </a:lnTo>
                <a:lnTo>
                  <a:pt x="658862" y="216491"/>
                </a:lnTo>
                <a:close/>
              </a:path>
              <a:path w="772159" h="536575">
                <a:moveTo>
                  <a:pt x="752986" y="216491"/>
                </a:moveTo>
                <a:lnTo>
                  <a:pt x="715336" y="216491"/>
                </a:lnTo>
                <a:lnTo>
                  <a:pt x="715336" y="272967"/>
                </a:lnTo>
                <a:lnTo>
                  <a:pt x="752986" y="272967"/>
                </a:lnTo>
                <a:lnTo>
                  <a:pt x="752986" y="216491"/>
                </a:lnTo>
                <a:close/>
              </a:path>
              <a:path w="772159" h="536575">
                <a:moveTo>
                  <a:pt x="403504" y="190418"/>
                </a:moveTo>
                <a:lnTo>
                  <a:pt x="403504" y="225904"/>
                </a:lnTo>
                <a:lnTo>
                  <a:pt x="470614" y="225904"/>
                </a:lnTo>
                <a:lnTo>
                  <a:pt x="470614" y="216491"/>
                </a:lnTo>
                <a:lnTo>
                  <a:pt x="752986" y="216491"/>
                </a:lnTo>
                <a:lnTo>
                  <a:pt x="752986" y="208208"/>
                </a:lnTo>
                <a:lnTo>
                  <a:pt x="434188" y="208208"/>
                </a:lnTo>
                <a:lnTo>
                  <a:pt x="403504" y="190418"/>
                </a:lnTo>
                <a:close/>
              </a:path>
              <a:path w="772159" h="536575">
                <a:moveTo>
                  <a:pt x="368302" y="190418"/>
                </a:moveTo>
                <a:lnTo>
                  <a:pt x="337618" y="208208"/>
                </a:lnTo>
                <a:lnTo>
                  <a:pt x="368302" y="208208"/>
                </a:lnTo>
                <a:lnTo>
                  <a:pt x="368302" y="190418"/>
                </a:lnTo>
                <a:close/>
              </a:path>
              <a:path w="772159" h="536575">
                <a:moveTo>
                  <a:pt x="497722" y="111822"/>
                </a:moveTo>
                <a:lnTo>
                  <a:pt x="434188" y="111822"/>
                </a:lnTo>
                <a:lnTo>
                  <a:pt x="451790" y="142319"/>
                </a:lnTo>
                <a:lnTo>
                  <a:pt x="421011" y="160015"/>
                </a:lnTo>
                <a:lnTo>
                  <a:pt x="451790" y="177711"/>
                </a:lnTo>
                <a:lnTo>
                  <a:pt x="434188" y="208208"/>
                </a:lnTo>
                <a:lnTo>
                  <a:pt x="752986" y="208208"/>
                </a:lnTo>
                <a:lnTo>
                  <a:pt x="752986" y="178840"/>
                </a:lnTo>
                <a:lnTo>
                  <a:pt x="771810" y="178840"/>
                </a:lnTo>
                <a:lnTo>
                  <a:pt x="771810" y="141190"/>
                </a:lnTo>
                <a:lnTo>
                  <a:pt x="498852" y="141190"/>
                </a:lnTo>
                <a:lnTo>
                  <a:pt x="498852" y="112952"/>
                </a:lnTo>
                <a:lnTo>
                  <a:pt x="497722" y="111822"/>
                </a:lnTo>
                <a:close/>
              </a:path>
              <a:path w="772159" h="536575">
                <a:moveTo>
                  <a:pt x="368302" y="111822"/>
                </a:moveTo>
                <a:lnTo>
                  <a:pt x="337618" y="111822"/>
                </a:lnTo>
                <a:lnTo>
                  <a:pt x="368302" y="129612"/>
                </a:lnTo>
                <a:lnTo>
                  <a:pt x="368302" y="111822"/>
                </a:lnTo>
                <a:close/>
              </a:path>
              <a:path w="772159" h="536575">
                <a:moveTo>
                  <a:pt x="480027" y="94126"/>
                </a:moveTo>
                <a:lnTo>
                  <a:pt x="403504" y="94126"/>
                </a:lnTo>
                <a:lnTo>
                  <a:pt x="403504" y="129612"/>
                </a:lnTo>
                <a:lnTo>
                  <a:pt x="434188" y="111822"/>
                </a:lnTo>
                <a:lnTo>
                  <a:pt x="497722" y="111822"/>
                </a:lnTo>
                <a:lnTo>
                  <a:pt x="480027" y="94126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2899" y="4223832"/>
            <a:ext cx="328295" cy="190500"/>
          </a:xfrm>
          <a:custGeom>
            <a:avLst/>
            <a:gdLst/>
            <a:ahLst/>
            <a:cxnLst/>
            <a:rect l="l" t="t" r="r" b="b"/>
            <a:pathLst>
              <a:path w="328295" h="190500">
                <a:moveTo>
                  <a:pt x="163869" y="0"/>
                </a:moveTo>
                <a:lnTo>
                  <a:pt x="0" y="163968"/>
                </a:lnTo>
                <a:lnTo>
                  <a:pt x="26542" y="190512"/>
                </a:lnTo>
                <a:lnTo>
                  <a:pt x="163869" y="53275"/>
                </a:lnTo>
                <a:lnTo>
                  <a:pt x="217112" y="53275"/>
                </a:lnTo>
                <a:lnTo>
                  <a:pt x="163869" y="0"/>
                </a:lnTo>
                <a:close/>
              </a:path>
              <a:path w="328295" h="190500">
                <a:moveTo>
                  <a:pt x="217112" y="53275"/>
                </a:moveTo>
                <a:lnTo>
                  <a:pt x="163869" y="53275"/>
                </a:lnTo>
                <a:lnTo>
                  <a:pt x="301196" y="190512"/>
                </a:lnTo>
                <a:lnTo>
                  <a:pt x="327738" y="163968"/>
                </a:lnTo>
                <a:lnTo>
                  <a:pt x="217112" y="53275"/>
                </a:lnTo>
                <a:close/>
              </a:path>
            </a:pathLst>
          </a:custGeom>
          <a:solidFill>
            <a:srgbClr val="00AD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5414" y="5873982"/>
            <a:ext cx="75260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*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tify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risk is 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NICE 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es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8399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507288" y="217876"/>
            <a:ext cx="8924290" cy="11028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 messages</a:t>
            </a:r>
            <a:r>
              <a:rPr kumimoji="0" lang="en-GB" sz="3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ubl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4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3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ia</a:t>
            </a:r>
            <a:r>
              <a:rPr kumimoji="0" lang="en-GB" sz="3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w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nter (1)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7431" y="1654879"/>
            <a:ext cx="9568815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9865"/>
            <a:r>
              <a:rPr spc="-15" dirty="0">
                <a:latin typeface="Arial"/>
                <a:cs typeface="Arial"/>
              </a:rPr>
              <a:t>Below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are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some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lines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</a:t>
            </a:r>
            <a:r>
              <a:rPr spc="-15" dirty="0">
                <a:latin typeface="Arial"/>
                <a:cs typeface="Arial"/>
              </a:rPr>
              <a:t>hich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can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be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us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</a:t>
            </a:r>
            <a:r>
              <a:rPr spc="-15" dirty="0">
                <a:latin typeface="Arial"/>
                <a:cs typeface="Arial"/>
              </a:rPr>
              <a:t>hen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dealin</a:t>
            </a:r>
            <a:r>
              <a:rPr spc="-15" dirty="0">
                <a:latin typeface="Arial"/>
                <a:cs typeface="Arial"/>
              </a:rPr>
              <a:t>g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media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and</a:t>
            </a:r>
            <a:r>
              <a:rPr spc="-10" dirty="0">
                <a:latin typeface="Arial"/>
                <a:cs typeface="Arial"/>
              </a:rPr>
              <a:t> other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enquiries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this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inter:</a:t>
            </a:r>
            <a:endParaRPr dirty="0">
              <a:latin typeface="Arial"/>
              <a:cs typeface="Arial"/>
            </a:endParaRPr>
          </a:p>
          <a:p>
            <a:pPr marL="299085" marR="5080" indent="-286385">
              <a:spcBef>
                <a:spcPts val="161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Arial"/>
                <a:cs typeface="Arial"/>
              </a:rPr>
              <a:t>Severe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old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weather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be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dan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15" dirty="0">
                <a:latin typeface="Arial"/>
                <a:cs typeface="Arial"/>
              </a:rPr>
              <a:t>erou</a:t>
            </a:r>
            <a:r>
              <a:rPr spc="-10" dirty="0">
                <a:latin typeface="Arial"/>
                <a:cs typeface="Arial"/>
              </a:rPr>
              <a:t>s,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15" dirty="0">
                <a:latin typeface="Arial"/>
                <a:cs typeface="Arial"/>
              </a:rPr>
              <a:t>pe</a:t>
            </a:r>
            <a:r>
              <a:rPr spc="-10" dirty="0">
                <a:latin typeface="Arial"/>
                <a:cs typeface="Arial"/>
              </a:rPr>
              <a:t>cial</a:t>
            </a:r>
            <a:r>
              <a:rPr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very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young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dren, those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over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65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tho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chronic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dise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se.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there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anyone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you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k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ow who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mi</a:t>
            </a:r>
            <a:r>
              <a:rPr spc="-10" dirty="0">
                <a:latin typeface="Arial"/>
                <a:cs typeface="Arial"/>
              </a:rPr>
              <a:t>ght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be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15" dirty="0">
                <a:latin typeface="Arial"/>
                <a:cs typeface="Arial"/>
              </a:rPr>
              <a:t>pe</a:t>
            </a:r>
            <a:r>
              <a:rPr spc="-10" dirty="0">
                <a:latin typeface="Arial"/>
                <a:cs typeface="Arial"/>
              </a:rPr>
              <a:t>cial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risk, </a:t>
            </a:r>
            <a:r>
              <a:rPr spc="-15" dirty="0">
                <a:latin typeface="Arial"/>
                <a:cs typeface="Arial"/>
              </a:rPr>
              <a:t>make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ure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they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k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do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stay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warm 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are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well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stoc</a:t>
            </a:r>
            <a:r>
              <a:rPr spc="-15" dirty="0">
                <a:latin typeface="Arial"/>
                <a:cs typeface="Arial"/>
              </a:rPr>
              <a:t>k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 with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foo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medi</a:t>
            </a:r>
            <a:r>
              <a:rPr spc="-10" dirty="0">
                <a:latin typeface="Arial"/>
                <a:cs typeface="Arial"/>
              </a:rPr>
              <a:t>cat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ons</a:t>
            </a:r>
            <a:endParaRPr dirty="0">
              <a:latin typeface="Arial"/>
              <a:cs typeface="Arial"/>
            </a:endParaRPr>
          </a:p>
          <a:p>
            <a:pPr marL="299085" marR="122555" indent="-286385">
              <a:spcBef>
                <a:spcPts val="994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pc="-254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emperature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30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portant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factor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45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fecting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number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deaths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</a:t>
            </a:r>
            <a:r>
              <a:rPr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ll</a:t>
            </a:r>
            <a:r>
              <a:rPr spc="-10" dirty="0">
                <a:latin typeface="Arial"/>
                <a:cs typeface="Arial"/>
              </a:rPr>
              <a:t> requires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Public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Hea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res</a:t>
            </a:r>
            <a:r>
              <a:rPr spc="-15" dirty="0">
                <a:latin typeface="Arial"/>
                <a:cs typeface="Arial"/>
              </a:rPr>
              <a:t>po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se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des</a:t>
            </a:r>
            <a:r>
              <a:rPr spc="-10" dirty="0">
                <a:latin typeface="Arial"/>
                <a:cs typeface="Arial"/>
              </a:rPr>
              <a:t>pite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warming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imate.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Even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 oc</a:t>
            </a:r>
            <a:r>
              <a:rPr spc="-1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 </a:t>
            </a:r>
            <a:r>
              <a:rPr spc="-35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der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winters,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even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20</a:t>
            </a:r>
            <a:r>
              <a:rPr spc="-10" dirty="0">
                <a:latin typeface="Arial"/>
                <a:cs typeface="Arial"/>
              </a:rPr>
              <a:t>1</a:t>
            </a:r>
            <a:r>
              <a:rPr spc="-15" dirty="0">
                <a:latin typeface="Arial"/>
                <a:cs typeface="Arial"/>
              </a:rPr>
              <a:t>9</a:t>
            </a:r>
            <a:r>
              <a:rPr lang="it-IT" spc="-15" dirty="0">
                <a:latin typeface="Arial"/>
                <a:cs typeface="Arial"/>
              </a:rPr>
              <a:t>/</a:t>
            </a:r>
            <a:r>
              <a:rPr spc="-15" dirty="0">
                <a:latin typeface="Arial"/>
                <a:cs typeface="Arial"/>
              </a:rPr>
              <a:t>20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EWD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were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not</a:t>
            </a:r>
            <a:r>
              <a:rPr spc="-10" dirty="0">
                <a:latin typeface="Arial"/>
                <a:cs typeface="Arial"/>
              </a:rPr>
              <a:t> ins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gn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fic</a:t>
            </a:r>
            <a:r>
              <a:rPr spc="-15" dirty="0">
                <a:latin typeface="Arial"/>
                <a:cs typeface="Arial"/>
              </a:rPr>
              <a:t>ant</a:t>
            </a:r>
            <a:endParaRPr dirty="0">
              <a:latin typeface="Arial"/>
              <a:cs typeface="Arial"/>
            </a:endParaRPr>
          </a:p>
          <a:p>
            <a:pPr marL="299085" marR="29845" indent="-286385">
              <a:spcBef>
                <a:spcPts val="994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Arial"/>
                <a:cs typeface="Arial"/>
              </a:rPr>
              <a:t>Ad</a:t>
            </a:r>
            <a:r>
              <a:rPr spc="-25"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how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reduce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ris</a:t>
            </a:r>
            <a:r>
              <a:rPr spc="-15" dirty="0">
                <a:latin typeface="Arial"/>
                <a:cs typeface="Arial"/>
              </a:rPr>
              <a:t>k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either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yourse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f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somebody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y</a:t>
            </a:r>
            <a:r>
              <a:rPr spc="-15" dirty="0">
                <a:latin typeface="Arial"/>
                <a:cs typeface="Arial"/>
              </a:rPr>
              <a:t>ou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kn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2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 ca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be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obtained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from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winter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he</a:t>
            </a:r>
            <a:r>
              <a:rPr spc="-10" dirty="0">
                <a:latin typeface="Arial"/>
                <a:cs typeface="Arial"/>
              </a:rPr>
              <a:t>alth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pages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at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NHS.uk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(ww</a:t>
            </a:r>
            <a:r>
              <a:rPr spc="-145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.nhs.uk)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or from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your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loca</a:t>
            </a:r>
            <a:r>
              <a:rPr spc="-5" dirty="0">
                <a:latin typeface="Arial"/>
                <a:cs typeface="Arial"/>
              </a:rPr>
              <a:t>l </a:t>
            </a:r>
            <a:r>
              <a:rPr spc="-15" dirty="0">
                <a:latin typeface="Arial"/>
                <a:cs typeface="Arial"/>
              </a:rPr>
              <a:t>chemi</a:t>
            </a:r>
            <a:r>
              <a:rPr spc="-10" dirty="0">
                <a:latin typeface="Arial"/>
                <a:cs typeface="Arial"/>
              </a:rPr>
              <a:t>st.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NHS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also </a:t>
            </a:r>
            <a:r>
              <a:rPr spc="-15" dirty="0">
                <a:latin typeface="Arial"/>
                <a:cs typeface="Arial"/>
              </a:rPr>
              <a:t>has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advice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influ</a:t>
            </a:r>
            <a:r>
              <a:rPr spc="-15" dirty="0">
                <a:latin typeface="Arial"/>
                <a:cs typeface="Arial"/>
              </a:rPr>
              <a:t>en</a:t>
            </a:r>
            <a:r>
              <a:rPr spc="-10" dirty="0">
                <a:latin typeface="Arial"/>
                <a:cs typeface="Arial"/>
              </a:rPr>
              <a:t>z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and CO</a:t>
            </a:r>
            <a:r>
              <a:rPr spc="-25" dirty="0">
                <a:latin typeface="Arial"/>
                <a:cs typeface="Arial"/>
              </a:rPr>
              <a:t>V</a:t>
            </a:r>
            <a:r>
              <a:rPr spc="-15" dirty="0">
                <a:latin typeface="Arial"/>
                <a:cs typeface="Arial"/>
              </a:rPr>
              <a:t>ID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immuni</a:t>
            </a:r>
            <a:r>
              <a:rPr spc="-10" dirty="0">
                <a:latin typeface="Arial"/>
                <a:cs typeface="Arial"/>
              </a:rPr>
              <a:t>sat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program</a:t>
            </a:r>
            <a:r>
              <a:rPr spc="-35"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25100" y="3034283"/>
            <a:ext cx="1618488" cy="1420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07288" y="205176"/>
            <a:ext cx="8924290" cy="11028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 messages</a:t>
            </a:r>
            <a:r>
              <a:rPr kumimoji="0" lang="en-GB" sz="3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ubl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4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GB" sz="3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ia</a:t>
            </a:r>
            <a:r>
              <a:rPr kumimoji="0" lang="en-GB" sz="3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w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nter (2)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288" y="2000954"/>
            <a:ext cx="9385300" cy="332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65430" indent="-286385">
              <a:lnSpc>
                <a:spcPts val="2380"/>
              </a:lnSpc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worried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out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he</a:t>
            </a:r>
            <a:r>
              <a:rPr sz="2200" spc="-10" dirty="0">
                <a:latin typeface="Arial"/>
                <a:cs typeface="Arial"/>
              </a:rPr>
              <a:t>alth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mebody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kno</a:t>
            </a:r>
            <a:r>
              <a:rPr sz="2200" spc="-140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rin</a:t>
            </a:r>
            <a:r>
              <a:rPr sz="2200" spc="-15" dirty="0">
                <a:latin typeface="Arial"/>
                <a:cs typeface="Arial"/>
              </a:rPr>
              <a:t>g NHS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1</a:t>
            </a:r>
            <a:r>
              <a:rPr sz="2200" spc="-18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  <a:p>
            <a:pPr marL="299085" marR="626110" indent="-286385">
              <a:lnSpc>
                <a:spcPts val="2380"/>
              </a:lnSpc>
              <a:spcBef>
                <a:spcPts val="1605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Make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warm.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going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outs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de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make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dress ap</a:t>
            </a:r>
            <a:r>
              <a:rPr sz="2200" spc="-10" dirty="0">
                <a:latin typeface="Arial"/>
                <a:cs typeface="Arial"/>
              </a:rPr>
              <a:t>propriate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endParaRPr sz="2200" dirty="0">
              <a:latin typeface="Arial"/>
              <a:cs typeface="Arial"/>
            </a:endParaRPr>
          </a:p>
          <a:p>
            <a:pPr marL="299085" indent="-286385">
              <a:lnSpc>
                <a:spcPts val="2510"/>
              </a:lnSpc>
              <a:spcBef>
                <a:spcPts val="1295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nd</a:t>
            </a:r>
            <a:r>
              <a:rPr sz="2200" spc="-10" dirty="0">
                <a:latin typeface="Arial"/>
                <a:cs typeface="Arial"/>
              </a:rPr>
              <a:t>oors,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10" dirty="0">
                <a:latin typeface="Arial"/>
                <a:cs typeface="Arial"/>
              </a:rPr>
              <a:t>eat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home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ea</a:t>
            </a:r>
            <a:r>
              <a:rPr sz="2200" spc="-10" dirty="0">
                <a:latin typeface="Arial"/>
                <a:cs typeface="Arial"/>
              </a:rPr>
              <a:t>st </a:t>
            </a:r>
            <a:r>
              <a:rPr sz="2200" spc="-15" dirty="0">
                <a:latin typeface="Arial"/>
                <a:cs typeface="Arial"/>
              </a:rPr>
              <a:t>1</a:t>
            </a:r>
            <a:r>
              <a:rPr sz="2200" spc="15" dirty="0">
                <a:latin typeface="Arial"/>
                <a:cs typeface="Arial"/>
              </a:rPr>
              <a:t>8</a:t>
            </a:r>
            <a:r>
              <a:rPr sz="2175" baseline="24904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C.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Some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pe</a:t>
            </a:r>
            <a:r>
              <a:rPr sz="2200" spc="-10" dirty="0">
                <a:latin typeface="Arial"/>
                <a:cs typeface="Arial"/>
              </a:rPr>
              <a:t>ople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may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prefer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</a:t>
            </a:r>
            <a:endParaRPr sz="2200" dirty="0">
              <a:latin typeface="Arial"/>
              <a:cs typeface="Arial"/>
            </a:endParaRPr>
          </a:p>
          <a:p>
            <a:pPr marL="299085">
              <a:lnSpc>
                <a:spcPts val="2510"/>
              </a:lnSpc>
            </a:pPr>
            <a:r>
              <a:rPr sz="2200" spc="-15" dirty="0">
                <a:latin typeface="Arial"/>
                <a:cs typeface="Arial"/>
              </a:rPr>
              <a:t>war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but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temperature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which</a:t>
            </a:r>
            <a:r>
              <a:rPr sz="2200" spc="-10" dirty="0">
                <a:latin typeface="Arial"/>
                <a:cs typeface="Arial"/>
              </a:rPr>
              <a:t> 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protect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health</a:t>
            </a:r>
            <a:endParaRPr sz="2200" dirty="0">
              <a:latin typeface="Arial"/>
              <a:cs typeface="Arial"/>
            </a:endParaRPr>
          </a:p>
          <a:p>
            <a:pPr marL="299085" marR="5080" indent="-286385">
              <a:lnSpc>
                <a:spcPts val="2380"/>
              </a:lnSpc>
              <a:spcBef>
                <a:spcPts val="163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Keep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date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weat</a:t>
            </a:r>
            <a:r>
              <a:rPr sz="2200" spc="-10" dirty="0">
                <a:latin typeface="Arial"/>
                <a:cs typeface="Arial"/>
              </a:rPr>
              <a:t>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fore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asts.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Good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warn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oming</a:t>
            </a:r>
            <a:r>
              <a:rPr sz="2200" spc="-10" dirty="0">
                <a:latin typeface="Arial"/>
                <a:cs typeface="Arial"/>
              </a:rPr>
              <a:t> colder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weather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provides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op</a:t>
            </a:r>
            <a:r>
              <a:rPr sz="2200" spc="-10" dirty="0">
                <a:latin typeface="Arial"/>
                <a:cs typeface="Arial"/>
              </a:rPr>
              <a:t>portunity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mi</a:t>
            </a:r>
            <a:r>
              <a:rPr sz="2200" spc="-10" dirty="0">
                <a:latin typeface="Arial"/>
                <a:cs typeface="Arial"/>
              </a:rPr>
              <a:t>nimis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expo</a:t>
            </a:r>
            <a:r>
              <a:rPr sz="2200" spc="-10" dirty="0">
                <a:latin typeface="Arial"/>
                <a:cs typeface="Arial"/>
              </a:rPr>
              <a:t>sure,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extra sh</a:t>
            </a:r>
            <a:r>
              <a:rPr sz="2200" spc="-15" dirty="0">
                <a:latin typeface="Arial"/>
                <a:cs typeface="Arial"/>
              </a:rPr>
              <a:t>op</a:t>
            </a:r>
            <a:r>
              <a:rPr sz="2200" spc="-10" dirty="0">
                <a:latin typeface="Arial"/>
                <a:cs typeface="Arial"/>
              </a:rPr>
              <a:t>ping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fetch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pre</a:t>
            </a:r>
            <a:r>
              <a:rPr sz="2200" spc="-10" dirty="0">
                <a:latin typeface="Arial"/>
                <a:cs typeface="Arial"/>
              </a:rPr>
              <a:t>scriptio</a:t>
            </a:r>
            <a:r>
              <a:rPr sz="2200" spc="-15" dirty="0">
                <a:latin typeface="Arial"/>
                <a:cs typeface="Arial"/>
              </a:rPr>
              <a:t>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0904" y="2945892"/>
            <a:ext cx="1618488" cy="142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76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71652" y="457779"/>
            <a:ext cx="8685530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lang="en-GB" sz="3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</a:t>
            </a:r>
            <a:r>
              <a:rPr kumimoji="0" lang="en-GB" sz="3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 messages</a:t>
            </a:r>
            <a:r>
              <a:rPr kumimoji="0" lang="en-GB" sz="3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3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NHS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652" y="1618526"/>
            <a:ext cx="9847580" cy="443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All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em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lo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ers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Think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about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</a:t>
            </a:r>
            <a:r>
              <a:rPr sz="2400" spc="-4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especia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home</a:t>
            </a:r>
          </a:p>
          <a:p>
            <a:pPr marL="299085" marR="196215" indent="-286385">
              <a:lnSpc>
                <a:spcPts val="2300"/>
              </a:lnSpc>
              <a:spcBef>
                <a:spcPts val="98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Managing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ding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ventilation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still reco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mended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oth COVI</a:t>
            </a:r>
            <a:r>
              <a:rPr sz="2400" spc="-5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19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th</a:t>
            </a: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007B91"/>
              </a:buClr>
              <a:buFont typeface="Arial"/>
              <a:buChar char="•"/>
            </a:pPr>
            <a:endParaRPr sz="3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cific informat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Check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organisational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eather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lan</a:t>
            </a:r>
          </a:p>
          <a:p>
            <a:pPr marL="299085" marR="226695" indent="-286385">
              <a:lnSpc>
                <a:spcPts val="2300"/>
              </a:lnSpc>
              <a:spcBef>
                <a:spcPts val="99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Check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cascade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chains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weather aler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 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unctioning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 they shou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</a:p>
          <a:p>
            <a:pPr marL="299085" marR="5080" indent="-286385">
              <a:lnSpc>
                <a:spcPts val="2300"/>
              </a:lnSpc>
              <a:spcBef>
                <a:spcPts val="1000"/>
              </a:spcBef>
              <a:buClr>
                <a:srgbClr val="007B9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Ensure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those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Secondary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receive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identifying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patients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risk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cold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home includ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advice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 to refer or 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gnpost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0904" y="2945892"/>
            <a:ext cx="1618488" cy="142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881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3600" dirty="0"/>
              <a:t>Append</a:t>
            </a:r>
            <a:r>
              <a:rPr sz="3600" spc="10" dirty="0"/>
              <a:t>i</a:t>
            </a:r>
            <a:r>
              <a:rPr sz="3600" dirty="0"/>
              <a:t>x</a:t>
            </a:r>
            <a:r>
              <a:rPr sz="3600" spc="-30" dirty="0"/>
              <a:t> </a:t>
            </a:r>
            <a:r>
              <a:rPr sz="3600" dirty="0"/>
              <a:t>1:</a:t>
            </a:r>
            <a:r>
              <a:rPr sz="3600" spc="-200" dirty="0"/>
              <a:t> </a:t>
            </a:r>
            <a:r>
              <a:rPr sz="3600" spc="-65" dirty="0"/>
              <a:t>A</a:t>
            </a:r>
            <a:r>
              <a:rPr sz="3600" dirty="0"/>
              <a:t>vai</a:t>
            </a:r>
            <a:r>
              <a:rPr sz="3600" spc="5" dirty="0"/>
              <a:t>l</a:t>
            </a:r>
            <a:r>
              <a:rPr sz="3600" dirty="0"/>
              <a:t>able</a:t>
            </a:r>
            <a:r>
              <a:rPr sz="3600" spc="-25" dirty="0"/>
              <a:t> </a:t>
            </a:r>
            <a:r>
              <a:rPr sz="3600" dirty="0"/>
              <a:t>data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929" y="1753074"/>
            <a:ext cx="10538460" cy="3734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>
                <a:latin typeface="Arial"/>
                <a:cs typeface="Arial"/>
              </a:rPr>
              <a:t>UKHSA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Real</a:t>
            </a:r>
            <a:r>
              <a:rPr spc="10" dirty="0">
                <a:latin typeface="Arial"/>
                <a:cs typeface="Arial"/>
                <a:hlinkClick r:id="rId3"/>
              </a:rPr>
              <a:t> </a:t>
            </a:r>
            <a:r>
              <a:rPr spc="-40" dirty="0">
                <a:latin typeface="Arial"/>
                <a:cs typeface="Arial"/>
                <a:hlinkClick r:id="rId3"/>
              </a:rPr>
              <a:t>T</a:t>
            </a:r>
            <a:r>
              <a:rPr spc="-10" dirty="0">
                <a:latin typeface="Arial"/>
                <a:cs typeface="Arial"/>
                <a:hlinkClick r:id="rId3"/>
              </a:rPr>
              <a:t>ime</a:t>
            </a:r>
            <a:r>
              <a:rPr spc="15" dirty="0">
                <a:latin typeface="Arial"/>
                <a:cs typeface="Arial"/>
                <a:hlinkClick r:id="rId3"/>
              </a:rPr>
              <a:t> </a:t>
            </a:r>
            <a:r>
              <a:rPr spc="-15" dirty="0">
                <a:latin typeface="Arial"/>
                <a:cs typeface="Arial"/>
                <a:hlinkClick r:id="rId3"/>
              </a:rPr>
              <a:t>S</a:t>
            </a:r>
            <a:r>
              <a:rPr spc="-45" dirty="0">
                <a:latin typeface="Arial"/>
                <a:cs typeface="Arial"/>
                <a:hlinkClick r:id="rId3"/>
              </a:rPr>
              <a:t>y</a:t>
            </a:r>
            <a:r>
              <a:rPr spc="-10" dirty="0">
                <a:latin typeface="Arial"/>
                <a:cs typeface="Arial"/>
                <a:hlinkClick r:id="rId3"/>
              </a:rPr>
              <a:t>n</a:t>
            </a:r>
            <a:r>
              <a:rPr spc="-20" dirty="0">
                <a:latin typeface="Arial"/>
                <a:cs typeface="Arial"/>
                <a:hlinkClick r:id="rId3"/>
              </a:rPr>
              <a:t>d</a:t>
            </a:r>
            <a:r>
              <a:rPr spc="-10" dirty="0">
                <a:latin typeface="Arial"/>
                <a:cs typeface="Arial"/>
                <a:hlinkClick r:id="rId3"/>
              </a:rPr>
              <a:t>romic</a:t>
            </a:r>
            <a:r>
              <a:rPr spc="5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latin typeface="Arial"/>
                <a:cs typeface="Arial"/>
                <a:hlinkClick r:id="rId3"/>
              </a:rPr>
              <a:t>Sur</a:t>
            </a:r>
            <a:r>
              <a:rPr spc="-45" dirty="0">
                <a:latin typeface="Arial"/>
                <a:cs typeface="Arial"/>
                <a:hlinkClick r:id="rId3"/>
              </a:rPr>
              <a:t>v</a:t>
            </a:r>
            <a:r>
              <a:rPr spc="-10" dirty="0">
                <a:latin typeface="Arial"/>
                <a:cs typeface="Arial"/>
                <a:hlinkClick r:id="rId3"/>
              </a:rPr>
              <a:t>eillance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coordinates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several nat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onal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ndromic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stems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prov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des</a:t>
            </a:r>
            <a:endParaRPr dirty="0">
              <a:latin typeface="Arial"/>
              <a:cs typeface="Arial"/>
            </a:endParaRPr>
          </a:p>
          <a:p>
            <a:pPr marL="12700"/>
            <a:r>
              <a:rPr spc="-10" dirty="0">
                <a:latin typeface="Arial"/>
                <a:cs typeface="Arial"/>
              </a:rPr>
              <a:t>info</a:t>
            </a:r>
            <a:r>
              <a:rPr spc="-20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mation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eek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tr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nds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eases 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healthcare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usage,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inc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uding:</a:t>
            </a:r>
            <a:endParaRPr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0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pc="-15" dirty="0">
                <a:latin typeface="Arial"/>
                <a:cs typeface="Arial"/>
              </a:rPr>
              <a:t>NHS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30" dirty="0">
                <a:latin typeface="Arial"/>
                <a:cs typeface="Arial"/>
              </a:rPr>
              <a:t>11</a:t>
            </a:r>
            <a:r>
              <a:rPr spc="-10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enqu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ries</a:t>
            </a:r>
            <a:endParaRPr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1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pc="-25" dirty="0">
                <a:latin typeface="Arial"/>
                <a:cs typeface="Arial"/>
              </a:rPr>
              <a:t>G</a:t>
            </a:r>
            <a:r>
              <a:rPr spc="-15" dirty="0">
                <a:latin typeface="Arial"/>
                <a:cs typeface="Arial"/>
              </a:rPr>
              <a:t>P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>
                <a:latin typeface="Arial"/>
                <a:cs typeface="Arial"/>
              </a:rPr>
              <a:t>hours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ou</a:t>
            </a:r>
            <a:r>
              <a:rPr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>
                <a:latin typeface="Arial"/>
                <a:cs typeface="Arial"/>
              </a:rPr>
              <a:t>hours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con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ultations</a:t>
            </a:r>
            <a:endParaRPr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1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pc="-10" dirty="0">
                <a:latin typeface="Arial"/>
                <a:cs typeface="Arial"/>
              </a:rPr>
              <a:t>Emergency department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attendan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es</a:t>
            </a:r>
            <a:endParaRPr dirty="0">
              <a:latin typeface="Arial"/>
              <a:cs typeface="Arial"/>
            </a:endParaRPr>
          </a:p>
          <a:p>
            <a:pPr marL="648335" indent="-287020">
              <a:lnSpc>
                <a:spcPct val="100000"/>
              </a:lnSpc>
              <a:spcBef>
                <a:spcPts val="300"/>
              </a:spcBef>
              <a:buClr>
                <a:srgbClr val="007B91"/>
              </a:buClr>
              <a:buFont typeface="Arial"/>
              <a:buChar char="•"/>
              <a:tabLst>
                <a:tab pos="648970" algn="l"/>
              </a:tabLst>
            </a:pPr>
            <a:r>
              <a:rPr spc="-10" dirty="0">
                <a:latin typeface="Arial"/>
                <a:cs typeface="Arial"/>
              </a:rPr>
              <a:t>Ambulan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cal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>
                <a:latin typeface="Arial"/>
                <a:cs typeface="Arial"/>
              </a:rPr>
              <a:t>outs</a:t>
            </a:r>
            <a:endParaRPr dirty="0">
              <a:latin typeface="Arial"/>
              <a:cs typeface="Arial"/>
            </a:endParaRPr>
          </a:p>
          <a:p>
            <a:pPr marL="12700" marR="5080">
              <a:spcBef>
                <a:spcPts val="1019"/>
              </a:spcBef>
            </a:pPr>
            <a:r>
              <a:rPr spc="-10" dirty="0">
                <a:latin typeface="Arial"/>
                <a:cs typeface="Arial"/>
              </a:rPr>
              <a:t>The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eekly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Nati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nal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Flu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Rep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rts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be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ame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  <a:hlinkClick r:id="rId4"/>
              </a:rPr>
              <a:t>W</a:t>
            </a:r>
            <a:r>
              <a:rPr spc="-10" dirty="0">
                <a:latin typeface="Arial"/>
                <a:cs typeface="Arial"/>
                <a:hlinkClick r:id="rId4"/>
              </a:rPr>
              <a:t>eekly</a:t>
            </a:r>
            <a:r>
              <a:rPr spc="10" dirty="0">
                <a:latin typeface="Arial"/>
                <a:cs typeface="Arial"/>
                <a:hlinkClick r:id="rId4"/>
              </a:rPr>
              <a:t> </a:t>
            </a:r>
            <a:r>
              <a:rPr spc="-10" dirty="0">
                <a:latin typeface="Arial"/>
                <a:cs typeface="Arial"/>
                <a:hlinkClick r:id="rId4"/>
              </a:rPr>
              <a:t>Nati</a:t>
            </a:r>
            <a:r>
              <a:rPr spc="-20" dirty="0">
                <a:latin typeface="Arial"/>
                <a:cs typeface="Arial"/>
                <a:hlinkClick r:id="rId4"/>
              </a:rPr>
              <a:t>o</a:t>
            </a:r>
            <a:r>
              <a:rPr spc="-10" dirty="0">
                <a:latin typeface="Arial"/>
                <a:cs typeface="Arial"/>
                <a:hlinkClick r:id="rId4"/>
              </a:rPr>
              <a:t>nal</a:t>
            </a:r>
            <a:r>
              <a:rPr spc="15" dirty="0">
                <a:latin typeface="Arial"/>
                <a:cs typeface="Arial"/>
                <a:hlinkClick r:id="rId4"/>
              </a:rPr>
              <a:t> </a:t>
            </a:r>
            <a:r>
              <a:rPr spc="-10" dirty="0">
                <a:latin typeface="Arial"/>
                <a:cs typeface="Arial"/>
                <a:hlinkClick r:id="rId4"/>
              </a:rPr>
              <a:t>In</a:t>
            </a:r>
            <a:r>
              <a:rPr spc="-20" dirty="0">
                <a:latin typeface="Arial"/>
                <a:cs typeface="Arial"/>
                <a:hlinkClick r:id="rId4"/>
              </a:rPr>
              <a:t>f</a:t>
            </a:r>
            <a:r>
              <a:rPr spc="-10" dirty="0">
                <a:latin typeface="Arial"/>
                <a:cs typeface="Arial"/>
                <a:hlinkClick r:id="rId4"/>
              </a:rPr>
              <a:t>lue</a:t>
            </a:r>
            <a:r>
              <a:rPr spc="-15" dirty="0">
                <a:latin typeface="Arial"/>
                <a:cs typeface="Arial"/>
                <a:hlinkClick r:id="rId4"/>
              </a:rPr>
              <a:t>n</a:t>
            </a:r>
            <a:r>
              <a:rPr spc="-10" dirty="0">
                <a:latin typeface="Arial"/>
                <a:cs typeface="Arial"/>
                <a:hlinkClick r:id="rId4"/>
              </a:rPr>
              <a:t>za</a:t>
            </a:r>
            <a:r>
              <a:rPr spc="30" dirty="0">
                <a:latin typeface="Arial"/>
                <a:cs typeface="Arial"/>
                <a:hlinkClick r:id="rId4"/>
              </a:rPr>
              <a:t> </a:t>
            </a:r>
            <a:r>
              <a:rPr spc="-10" dirty="0">
                <a:latin typeface="Arial"/>
                <a:cs typeface="Arial"/>
                <a:hlinkClick r:id="rId4"/>
              </a:rPr>
              <a:t>and</a:t>
            </a:r>
            <a:r>
              <a:rPr dirty="0">
                <a:latin typeface="Arial"/>
                <a:cs typeface="Arial"/>
                <a:hlinkClick r:id="rId4"/>
              </a:rPr>
              <a:t> </a:t>
            </a:r>
            <a:r>
              <a:rPr spc="-15" dirty="0">
                <a:latin typeface="Arial"/>
                <a:cs typeface="Arial"/>
                <a:hlinkClick r:id="rId4"/>
              </a:rPr>
              <a:t>C</a:t>
            </a:r>
            <a:r>
              <a:rPr spc="-25" dirty="0">
                <a:latin typeface="Arial"/>
                <a:cs typeface="Arial"/>
                <a:hlinkClick r:id="rId4"/>
              </a:rPr>
              <a:t>O</a:t>
            </a:r>
            <a:r>
              <a:rPr spc="-10" dirty="0">
                <a:latin typeface="Arial"/>
                <a:cs typeface="Arial"/>
                <a:hlinkClick r:id="rId4"/>
              </a:rPr>
              <a:t>VI</a:t>
            </a:r>
            <a:r>
              <a:rPr spc="-5" dirty="0">
                <a:latin typeface="Arial"/>
                <a:cs typeface="Arial"/>
                <a:hlinkClick r:id="rId4"/>
              </a:rPr>
              <a:t>D</a:t>
            </a:r>
            <a:r>
              <a:rPr spc="-15" dirty="0">
                <a:latin typeface="Arial"/>
                <a:cs typeface="Arial"/>
                <a:hlinkClick r:id="rId4"/>
              </a:rPr>
              <a:t>-</a:t>
            </a:r>
            <a:r>
              <a:rPr spc="-10" dirty="0">
                <a:latin typeface="Arial"/>
                <a:cs typeface="Arial"/>
                <a:hlinkClick r:id="rId4"/>
              </a:rPr>
              <a:t>19</a:t>
            </a:r>
            <a:r>
              <a:rPr spc="20" dirty="0">
                <a:latin typeface="Arial"/>
                <a:cs typeface="Arial"/>
                <a:hlinkClick r:id="rId4"/>
              </a:rPr>
              <a:t> </a:t>
            </a:r>
            <a:r>
              <a:rPr spc="-10" dirty="0">
                <a:latin typeface="Arial"/>
                <a:cs typeface="Arial"/>
                <a:hlinkClick r:id="rId4"/>
              </a:rPr>
              <a:t>sur</a:t>
            </a:r>
            <a:r>
              <a:rPr spc="-50" dirty="0">
                <a:latin typeface="Arial"/>
                <a:cs typeface="Arial"/>
                <a:hlinkClick r:id="rId4"/>
              </a:rPr>
              <a:t>v</a:t>
            </a:r>
            <a:r>
              <a:rPr spc="-10" dirty="0">
                <a:latin typeface="Arial"/>
                <a:cs typeface="Arial"/>
                <a:hlinkClick r:id="rId4"/>
              </a:rPr>
              <a:t>eillance</a:t>
            </a:r>
            <a:r>
              <a:rPr spc="55" dirty="0">
                <a:latin typeface="Arial"/>
                <a:cs typeface="Arial"/>
                <a:hlinkClick r:id="rId4"/>
              </a:rPr>
              <a:t> </a:t>
            </a:r>
            <a:r>
              <a:rPr spc="-10" dirty="0">
                <a:latin typeface="Arial"/>
                <a:cs typeface="Arial"/>
                <a:hlinkClick r:id="rId4"/>
              </a:rPr>
              <a:t>reports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 2021.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prov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de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nat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ona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>
                <a:latin typeface="Arial"/>
                <a:cs typeface="Arial"/>
              </a:rPr>
              <a:t>level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data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con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ultations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influen</a:t>
            </a:r>
            <a:r>
              <a:rPr spc="-5" dirty="0">
                <a:latin typeface="Arial"/>
                <a:cs typeface="Arial"/>
              </a:rPr>
              <a:t>z</a:t>
            </a:r>
            <a:r>
              <a:rPr spc="5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-</a:t>
            </a:r>
            <a:r>
              <a:rPr dirty="0">
                <a:latin typeface="Arial"/>
                <a:cs typeface="Arial"/>
              </a:rPr>
              <a:t>lik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2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ess,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repo</a:t>
            </a:r>
            <a:r>
              <a:rPr spc="-1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ted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outbreaks,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aboratory repo</a:t>
            </a:r>
            <a:r>
              <a:rPr spc="-1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ts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(p</a:t>
            </a:r>
            <a:r>
              <a:rPr spc="-20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odu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ed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ee</a:t>
            </a:r>
            <a:r>
              <a:rPr spc="-5" dirty="0">
                <a:latin typeface="Arial"/>
                <a:cs typeface="Arial"/>
              </a:rPr>
              <a:t>k</a:t>
            </a:r>
            <a:r>
              <a:rPr spc="-10" dirty="0">
                <a:latin typeface="Arial"/>
                <a:cs typeface="Arial"/>
              </a:rPr>
              <a:t>ly during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flu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sea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on)</a:t>
            </a:r>
            <a:endParaRPr dirty="0">
              <a:latin typeface="Arial"/>
              <a:cs typeface="Arial"/>
            </a:endParaRPr>
          </a:p>
          <a:p>
            <a:pPr marL="12700" marR="158750">
              <a:spcBef>
                <a:spcPts val="1030"/>
              </a:spcBef>
            </a:pPr>
            <a:r>
              <a:rPr spc="-4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eekly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ecti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us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esti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al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Disease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ct</a:t>
            </a:r>
            <a:r>
              <a:rPr dirty="0">
                <a:latin typeface="Arial"/>
                <a:cs typeface="Arial"/>
              </a:rPr>
              <a:t>i</a:t>
            </a:r>
            <a:r>
              <a:rPr spc="-25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y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</a:t>
            </a:r>
            <a:r>
              <a:rPr spc="-20" dirty="0">
                <a:latin typeface="Arial"/>
                <a:cs typeface="Arial"/>
              </a:rPr>
              <a:t>u</a:t>
            </a:r>
            <a:r>
              <a:rPr spc="-10" dirty="0">
                <a:latin typeface="Arial"/>
                <a:cs typeface="Arial"/>
              </a:rPr>
              <a:t>lleti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prov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de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regiona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>
                <a:latin typeface="Arial"/>
                <a:cs typeface="Arial"/>
              </a:rPr>
              <a:t>level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data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spc="-5" dirty="0">
                <a:latin typeface="Arial"/>
                <a:cs typeface="Arial"/>
              </a:rPr>
              <a:t> c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ultation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 ga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troenterit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s,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repo</a:t>
            </a:r>
            <a:r>
              <a:rPr spc="-1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ted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outbreaks,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laboratory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repo</a:t>
            </a:r>
            <a:r>
              <a:rPr spc="-1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ts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viral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ba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terial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ga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troenterit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s.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These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are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available by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conta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ting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our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local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UKHSA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Health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Prote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tion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95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eam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09143" y="459938"/>
            <a:ext cx="4799965" cy="5086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Aims of</a:t>
            </a:r>
            <a:r>
              <a:rPr kumimoji="0" lang="en-GB" sz="3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lang="en-GB" sz="3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pack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143" y="1798590"/>
            <a:ext cx="9611995" cy="3895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1325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 intended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f,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role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 public health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prepa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edness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awarene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impa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 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urce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 uti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ised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eholders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aid in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isio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-making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forthcoming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895">
              <a:spcBef>
                <a:spcPts val="1375"/>
              </a:spcBef>
              <a:tabLst>
                <a:tab pos="868045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slid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 overv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e,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exce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winter deaths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mme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datio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tion,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focu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20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 additional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urces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mbine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ented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local data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5807" y="2406395"/>
            <a:ext cx="864108" cy="2592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730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pc="-25" dirty="0"/>
              <a:t>App</a:t>
            </a:r>
            <a:r>
              <a:rPr spc="-35" dirty="0"/>
              <a:t>e</a:t>
            </a:r>
            <a:r>
              <a:rPr spc="-20" dirty="0"/>
              <a:t>n</a:t>
            </a:r>
            <a:r>
              <a:rPr spc="-35" dirty="0"/>
              <a:t>d</a:t>
            </a:r>
            <a:r>
              <a:rPr spc="-15" dirty="0"/>
              <a:t>ix</a:t>
            </a:r>
            <a:r>
              <a:rPr spc="-5" dirty="0"/>
              <a:t> </a:t>
            </a:r>
            <a:r>
              <a:rPr spc="-15" dirty="0"/>
              <a:t>2:</a:t>
            </a:r>
            <a:r>
              <a:rPr spc="20" dirty="0"/>
              <a:t> </a:t>
            </a:r>
            <a:r>
              <a:rPr spc="-25" dirty="0"/>
              <a:t>R</a:t>
            </a:r>
            <a:r>
              <a:rPr spc="-35" dirty="0"/>
              <a:t>e</a:t>
            </a:r>
            <a:r>
              <a:rPr spc="-15" dirty="0"/>
              <a:t>fer</a:t>
            </a:r>
            <a:r>
              <a:rPr spc="-35" dirty="0"/>
              <a:t>e</a:t>
            </a:r>
            <a:r>
              <a:rPr spc="-20" dirty="0"/>
              <a:t>nces</a:t>
            </a:r>
            <a:r>
              <a:rPr spc="20" dirty="0"/>
              <a:t> </a:t>
            </a:r>
            <a:r>
              <a:rPr spc="-20" dirty="0"/>
              <a:t>a</a:t>
            </a:r>
            <a:r>
              <a:rPr spc="-35" dirty="0"/>
              <a:t>n</a:t>
            </a:r>
            <a:r>
              <a:rPr spc="-20" dirty="0"/>
              <a:t>d</a:t>
            </a:r>
            <a:r>
              <a:rPr spc="-5" dirty="0"/>
              <a:t> </a:t>
            </a:r>
            <a:r>
              <a:rPr spc="-20" dirty="0"/>
              <a:t>useful</a:t>
            </a:r>
            <a:r>
              <a:rPr spc="-5" dirty="0"/>
              <a:t> </a:t>
            </a:r>
            <a:r>
              <a:rPr spc="-25" dirty="0"/>
              <a:t>docume</a:t>
            </a:r>
            <a:r>
              <a:rPr spc="-40" dirty="0"/>
              <a:t>n</a:t>
            </a:r>
            <a:r>
              <a:rPr spc="-15" dirty="0"/>
              <a:t>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762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740" y="1530570"/>
            <a:ext cx="9906635" cy="4438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fice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National Stat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stics repo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t: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Exce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mortality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ales: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2019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2020 (p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ovisiona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2018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2019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(fina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endParaRPr lang="en-GB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80000"/>
              </a:lnSpc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endParaRPr lang="en-GB" spc="-5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355600" marR="5080" indent="-342900">
              <a:lnSpc>
                <a:spcPct val="80000"/>
              </a:lnSpc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UKHSA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Cold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eather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England</a:t>
            </a:r>
            <a:endParaRPr lang="en-GB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80000"/>
              </a:lnSpc>
              <a:buClr>
                <a:srgbClr val="007B91"/>
              </a:buClr>
              <a:buFont typeface="Arial"/>
              <a:buAutoNum type="arabicPeriod"/>
              <a:tabLst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1750" indent="-342900"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Guidelines (N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6):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Exce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inter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deaths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and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illne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 and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ris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associated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ith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cold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homes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3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PHE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Fingertips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endParaRPr lang="en-GB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3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PHE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Lo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Health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PHE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Homes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for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hea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th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7B91"/>
              </a:buClr>
              <a:buFont typeface="Arial"/>
              <a:buAutoNum type="arabicPeriod" startAt="3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98450" indent="-342900">
              <a:lnSpc>
                <a:spcPct val="80000"/>
              </a:lnSpc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Help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from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y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our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energy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supp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ier: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the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fordable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armth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bligat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1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fordable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armth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scheme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endParaRPr lang="en-GB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15"/>
              </a:spcBef>
              <a:buClr>
                <a:srgbClr val="007B91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NEA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tion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for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arm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Homes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2047189"/>
            <a:ext cx="4077335" cy="1004569"/>
          </a:xfrm>
          <a:custGeom>
            <a:avLst/>
            <a:gdLst/>
            <a:ahLst/>
            <a:cxnLst/>
            <a:rect l="l" t="t" r="r" b="b"/>
            <a:pathLst>
              <a:path w="4077334" h="1004569">
                <a:moveTo>
                  <a:pt x="0" y="1004366"/>
                </a:moveTo>
                <a:lnTo>
                  <a:pt x="4077208" y="1004366"/>
                </a:lnTo>
                <a:lnTo>
                  <a:pt x="4077208" y="0"/>
                </a:lnTo>
                <a:lnTo>
                  <a:pt x="0" y="0"/>
                </a:lnTo>
                <a:lnTo>
                  <a:pt x="0" y="100436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656" rIns="0" bIns="0" rtlCol="0">
            <a:spAutoFit/>
          </a:bodyPr>
          <a:lstStyle/>
          <a:p>
            <a:pPr marL="176530">
              <a:lnSpc>
                <a:spcPct val="100000"/>
              </a:lnSpc>
            </a:pPr>
            <a:r>
              <a:rPr spc="-25" dirty="0"/>
              <a:t>App</a:t>
            </a:r>
            <a:r>
              <a:rPr spc="-35" dirty="0"/>
              <a:t>e</a:t>
            </a:r>
            <a:r>
              <a:rPr spc="-20" dirty="0"/>
              <a:t>n</a:t>
            </a:r>
            <a:r>
              <a:rPr spc="-35" dirty="0"/>
              <a:t>d</a:t>
            </a:r>
            <a:r>
              <a:rPr spc="-15" dirty="0"/>
              <a:t>ix</a:t>
            </a:r>
            <a:r>
              <a:rPr spc="-5" dirty="0"/>
              <a:t> </a:t>
            </a:r>
            <a:r>
              <a:rPr spc="-15" dirty="0"/>
              <a:t>3:</a:t>
            </a:r>
            <a:r>
              <a:rPr spc="20" dirty="0"/>
              <a:t> </a:t>
            </a:r>
            <a:r>
              <a:rPr spc="-25" dirty="0"/>
              <a:t>Meas</a:t>
            </a:r>
            <a:r>
              <a:rPr spc="-35" dirty="0"/>
              <a:t>u</a:t>
            </a:r>
            <a:r>
              <a:rPr spc="-15" dirty="0"/>
              <a:t>ring</a:t>
            </a:r>
            <a:r>
              <a:rPr spc="5" dirty="0"/>
              <a:t> </a:t>
            </a:r>
            <a:r>
              <a:rPr spc="-20" dirty="0"/>
              <a:t>wint</a:t>
            </a:r>
            <a:r>
              <a:rPr spc="-35" dirty="0"/>
              <a:t>e</a:t>
            </a:r>
            <a:r>
              <a:rPr spc="-15" dirty="0"/>
              <a:t>r</a:t>
            </a:r>
            <a:r>
              <a:rPr spc="5" dirty="0"/>
              <a:t> </a:t>
            </a:r>
            <a:r>
              <a:rPr spc="-20" dirty="0"/>
              <a:t>d</a:t>
            </a:r>
            <a:r>
              <a:rPr spc="-35" dirty="0"/>
              <a:t>e</a:t>
            </a:r>
            <a:r>
              <a:rPr spc="-20" dirty="0"/>
              <a:t>aths</a:t>
            </a: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2011" y="1681479"/>
            <a:ext cx="7664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Measu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76220" y="2356230"/>
            <a:ext cx="38423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mp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9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, w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5" dirty="0">
                <a:latin typeface="Calibri"/>
                <a:cs typeface="Calibri"/>
              </a:rPr>
              <a:t> o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er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ear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185" y="6175959"/>
            <a:ext cx="7891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th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rm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-10" dirty="0">
                <a:latin typeface="Calibri"/>
                <a:cs typeface="Calibri"/>
              </a:rPr>
              <a:t>mea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es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ON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se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ref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nc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ful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oc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ments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secti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1506969"/>
            <a:ext cx="1664335" cy="540385"/>
          </a:xfrm>
          <a:custGeom>
            <a:avLst/>
            <a:gdLst/>
            <a:ahLst/>
            <a:cxnLst/>
            <a:rect l="l" t="t" r="r" b="b"/>
            <a:pathLst>
              <a:path w="1664335" h="540385">
                <a:moveTo>
                  <a:pt x="0" y="540143"/>
                </a:moveTo>
                <a:lnTo>
                  <a:pt x="1664207" y="540143"/>
                </a:lnTo>
                <a:lnTo>
                  <a:pt x="1664207" y="0"/>
                </a:lnTo>
                <a:lnTo>
                  <a:pt x="0" y="0"/>
                </a:lnTo>
                <a:lnTo>
                  <a:pt x="0" y="540143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1506969"/>
            <a:ext cx="4077335" cy="540385"/>
          </a:xfrm>
          <a:custGeom>
            <a:avLst/>
            <a:gdLst/>
            <a:ahLst/>
            <a:cxnLst/>
            <a:rect l="l" t="t" r="r" b="b"/>
            <a:pathLst>
              <a:path w="4077334" h="540385">
                <a:moveTo>
                  <a:pt x="0" y="540143"/>
                </a:moveTo>
                <a:lnTo>
                  <a:pt x="4077208" y="540143"/>
                </a:lnTo>
                <a:lnTo>
                  <a:pt x="4077208" y="0"/>
                </a:lnTo>
                <a:lnTo>
                  <a:pt x="0" y="0"/>
                </a:lnTo>
                <a:lnTo>
                  <a:pt x="0" y="540143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1506969"/>
            <a:ext cx="4077335" cy="540385"/>
          </a:xfrm>
          <a:custGeom>
            <a:avLst/>
            <a:gdLst/>
            <a:ahLst/>
            <a:cxnLst/>
            <a:rect l="l" t="t" r="r" b="b"/>
            <a:pathLst>
              <a:path w="4077334" h="540385">
                <a:moveTo>
                  <a:pt x="0" y="540143"/>
                </a:moveTo>
                <a:lnTo>
                  <a:pt x="4077208" y="540143"/>
                </a:lnTo>
                <a:lnTo>
                  <a:pt x="4077208" y="0"/>
                </a:lnTo>
                <a:lnTo>
                  <a:pt x="0" y="0"/>
                </a:lnTo>
                <a:lnTo>
                  <a:pt x="0" y="540143"/>
                </a:lnTo>
                <a:close/>
              </a:path>
            </a:pathLst>
          </a:custGeom>
          <a:solidFill>
            <a:srgbClr val="007B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2047189"/>
            <a:ext cx="1664335" cy="1004569"/>
          </a:xfrm>
          <a:custGeom>
            <a:avLst/>
            <a:gdLst/>
            <a:ahLst/>
            <a:cxnLst/>
            <a:rect l="l" t="t" r="r" b="b"/>
            <a:pathLst>
              <a:path w="1664335" h="1004569">
                <a:moveTo>
                  <a:pt x="0" y="1004366"/>
                </a:moveTo>
                <a:lnTo>
                  <a:pt x="1664207" y="1004366"/>
                </a:lnTo>
                <a:lnTo>
                  <a:pt x="1664207" y="0"/>
                </a:lnTo>
                <a:lnTo>
                  <a:pt x="0" y="0"/>
                </a:lnTo>
                <a:lnTo>
                  <a:pt x="0" y="100436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2047189"/>
            <a:ext cx="4077335" cy="1004569"/>
          </a:xfrm>
          <a:custGeom>
            <a:avLst/>
            <a:gdLst/>
            <a:ahLst/>
            <a:cxnLst/>
            <a:rect l="l" t="t" r="r" b="b"/>
            <a:pathLst>
              <a:path w="4077334" h="1004569">
                <a:moveTo>
                  <a:pt x="0" y="1004366"/>
                </a:moveTo>
                <a:lnTo>
                  <a:pt x="4077208" y="1004366"/>
                </a:lnTo>
                <a:lnTo>
                  <a:pt x="4077208" y="0"/>
                </a:lnTo>
                <a:lnTo>
                  <a:pt x="0" y="0"/>
                </a:lnTo>
                <a:lnTo>
                  <a:pt x="0" y="100436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4834572"/>
            <a:ext cx="1664335" cy="1234440"/>
          </a:xfrm>
          <a:custGeom>
            <a:avLst/>
            <a:gdLst/>
            <a:ahLst/>
            <a:cxnLst/>
            <a:rect l="l" t="t" r="r" b="b"/>
            <a:pathLst>
              <a:path w="1664335" h="1234439">
                <a:moveTo>
                  <a:pt x="0" y="1234439"/>
                </a:moveTo>
                <a:lnTo>
                  <a:pt x="1664207" y="1234439"/>
                </a:lnTo>
                <a:lnTo>
                  <a:pt x="1664207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4834572"/>
            <a:ext cx="4077335" cy="1234440"/>
          </a:xfrm>
          <a:custGeom>
            <a:avLst/>
            <a:gdLst/>
            <a:ahLst/>
            <a:cxnLst/>
            <a:rect l="l" t="t" r="r" b="b"/>
            <a:pathLst>
              <a:path w="4077334" h="1234439">
                <a:moveTo>
                  <a:pt x="0" y="1234439"/>
                </a:moveTo>
                <a:lnTo>
                  <a:pt x="4077208" y="1234439"/>
                </a:lnTo>
                <a:lnTo>
                  <a:pt x="4077208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4834572"/>
            <a:ext cx="4077335" cy="1234440"/>
          </a:xfrm>
          <a:custGeom>
            <a:avLst/>
            <a:gdLst/>
            <a:ahLst/>
            <a:cxnLst/>
            <a:rect l="l" t="t" r="r" b="b"/>
            <a:pathLst>
              <a:path w="4077334" h="1234439">
                <a:moveTo>
                  <a:pt x="0" y="1234439"/>
                </a:moveTo>
                <a:lnTo>
                  <a:pt x="4077208" y="1234439"/>
                </a:lnTo>
                <a:lnTo>
                  <a:pt x="4077208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7226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4560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2047113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3051555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4834635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056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1768" y="1500632"/>
            <a:ext cx="0" cy="4575175"/>
          </a:xfrm>
          <a:custGeom>
            <a:avLst/>
            <a:gdLst/>
            <a:ahLst/>
            <a:cxnLst/>
            <a:rect l="l" t="t" r="r" b="b"/>
            <a:pathLst>
              <a:path h="4575175">
                <a:moveTo>
                  <a:pt x="0" y="0"/>
                </a:moveTo>
                <a:lnTo>
                  <a:pt x="0" y="4574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1506982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706" y="6069012"/>
            <a:ext cx="9831705" cy="0"/>
          </a:xfrm>
          <a:custGeom>
            <a:avLst/>
            <a:gdLst/>
            <a:ahLst/>
            <a:cxnLst/>
            <a:rect l="l" t="t" r="r" b="b"/>
            <a:pathLst>
              <a:path w="9831705">
                <a:moveTo>
                  <a:pt x="0" y="0"/>
                </a:moveTo>
                <a:lnTo>
                  <a:pt x="98314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6220" y="1681479"/>
            <a:ext cx="9893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4190" y="1681479"/>
            <a:ext cx="3070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isa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2011" y="2462910"/>
            <a:ext cx="5403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Coun</a:t>
            </a:r>
            <a:r>
              <a:rPr sz="1400" b="1" dirty="0">
                <a:latin typeface="Calibri"/>
                <a:cs typeface="Calibri"/>
              </a:rPr>
              <a:t>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4190" y="2124201"/>
            <a:ext cx="3883660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Good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dirty="0">
                <a:latin typeface="Calibri"/>
                <a:cs typeface="Calibri"/>
              </a:rPr>
              <a:t>loo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 s</a:t>
            </a:r>
            <a:r>
              <a:rPr sz="1200" dirty="0">
                <a:latin typeface="Calibri"/>
                <a:cs typeface="Calibri"/>
              </a:rPr>
              <a:t>pecific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ol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pells</a:t>
            </a:r>
          </a:p>
          <a:p>
            <a:pPr marL="152400" marR="5080">
              <a:lnSpc>
                <a:spcPct val="141700"/>
              </a:lnSpc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measu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act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 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ect</a:t>
            </a:r>
            <a:r>
              <a:rPr sz="1200" spc="-20" dirty="0">
                <a:latin typeface="Calibri"/>
                <a:cs typeface="Calibri"/>
              </a:rPr>
              <a:t> c</a:t>
            </a:r>
            <a:r>
              <a:rPr sz="1200" dirty="0">
                <a:latin typeface="Calibri"/>
                <a:cs typeface="Calibri"/>
              </a:rPr>
              <a:t>omparisons i.e.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ot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ised</a:t>
            </a: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ac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ions</a:t>
            </a: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2011" y="3749954"/>
            <a:ext cx="105346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x</a:t>
            </a:r>
            <a:r>
              <a:rPr sz="1400" b="1" spc="-5" dirty="0">
                <a:latin typeface="Calibri"/>
                <a:cs typeface="Calibri"/>
              </a:rPr>
              <a:t>ces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</a:t>
            </a:r>
            <a:r>
              <a:rPr sz="1400" b="1" spc="-10" dirty="0">
                <a:latin typeface="Calibri"/>
                <a:cs typeface="Calibri"/>
              </a:rPr>
              <a:t>nt</a:t>
            </a:r>
            <a:r>
              <a:rPr sz="1400" b="1" spc="-5" dirty="0">
                <a:latin typeface="Calibri"/>
                <a:cs typeface="Calibri"/>
              </a:rPr>
              <a:t>er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ths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EW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6220" y="3392042"/>
            <a:ext cx="3780790" cy="113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Com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umb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oc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-10" dirty="0">
                <a:latin typeface="Calibri"/>
                <a:cs typeface="Calibri"/>
              </a:rPr>
              <a:t>du</a:t>
            </a:r>
            <a:r>
              <a:rPr sz="1400" dirty="0">
                <a:latin typeface="Calibri"/>
                <a:cs typeface="Calibri"/>
              </a:rPr>
              <a:t>ring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‘wi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s’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a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ear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‘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- wi</a:t>
            </a:r>
            <a:r>
              <a:rPr sz="1400" spc="-20" dirty="0">
                <a:latin typeface="Calibri"/>
                <a:cs typeface="Calibri"/>
              </a:rPr>
              <a:t>nt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35" dirty="0">
                <a:latin typeface="Calibri"/>
                <a:cs typeface="Calibri"/>
              </a:rPr>
              <a:t>’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lassi</a:t>
            </a:r>
            <a:r>
              <a:rPr sz="1400" spc="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ied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mb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Ma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Calibri"/>
                <a:cs typeface="Calibri"/>
              </a:rPr>
              <a:t>EW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non</a:t>
            </a:r>
            <a:r>
              <a:rPr sz="1400" dirty="0">
                <a:latin typeface="Calibri"/>
                <a:cs typeface="Calibri"/>
              </a:rPr>
              <a:t>-w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54190" y="3114294"/>
            <a:ext cx="3830320" cy="168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4955" indent="139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act o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num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gi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ear</a:t>
            </a:r>
            <a:endParaRPr sz="1200" dirty="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ail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hen 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ths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oc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ur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endParaRPr sz="1200" dirty="0">
              <a:latin typeface="Calibri"/>
              <a:cs typeface="Calibri"/>
            </a:endParaRPr>
          </a:p>
          <a:p>
            <a:pPr marL="12700" marR="5080" indent="13970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act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ther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tside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‘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ths’</a:t>
            </a:r>
          </a:p>
          <a:p>
            <a:pPr marL="18732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Doesn’t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ect</a:t>
            </a:r>
            <a:r>
              <a:rPr sz="1200" spc="-20" dirty="0">
                <a:latin typeface="Calibri"/>
                <a:cs typeface="Calibri"/>
              </a:rPr>
              <a:t> c</a:t>
            </a:r>
            <a:r>
              <a:rPr sz="1200" dirty="0">
                <a:latin typeface="Calibri"/>
                <a:cs typeface="Calibri"/>
              </a:rPr>
              <a:t>omparisons i.e.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ot</a:t>
            </a:r>
            <a:r>
              <a:rPr sz="1200" spc="-15" dirty="0">
                <a:latin typeface="Calibri"/>
                <a:cs typeface="Calibri"/>
              </a:rPr>
              <a:t> 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rd</a:t>
            </a:r>
            <a:r>
              <a:rPr sz="1200" dirty="0">
                <a:latin typeface="Calibri"/>
                <a:cs typeface="Calibri"/>
              </a:rPr>
              <a:t>ised</a:t>
            </a: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ac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ions</a:t>
            </a: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2011" y="5152288"/>
            <a:ext cx="126492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x</a:t>
            </a:r>
            <a:r>
              <a:rPr sz="1400" b="1" spc="-5" dirty="0">
                <a:latin typeface="Calibri"/>
                <a:cs typeface="Calibri"/>
              </a:rPr>
              <a:t>ces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er mo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ali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EW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) ind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x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76220" y="4901057"/>
            <a:ext cx="3693795" cy="113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05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ilar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EW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 bu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vid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 a</a:t>
            </a:r>
            <a:r>
              <a:rPr sz="1400" spc="-10" dirty="0">
                <a:latin typeface="Calibri"/>
                <a:cs typeface="Calibri"/>
              </a:rPr>
              <a:t> m</a:t>
            </a:r>
            <a:r>
              <a:rPr sz="1400" dirty="0">
                <a:latin typeface="Calibri"/>
                <a:cs typeface="Calibri"/>
              </a:rPr>
              <a:t>eas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EWD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-wi</a:t>
            </a:r>
            <a:r>
              <a:rPr sz="1400" spc="-20" dirty="0">
                <a:latin typeface="Calibri"/>
                <a:cs typeface="Calibri"/>
              </a:rPr>
              <a:t>nt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dirty="0">
                <a:latin typeface="Calibri"/>
                <a:cs typeface="Calibri"/>
              </a:rPr>
              <a:t>arti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lar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tion.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Calibri"/>
                <a:cs typeface="Calibri"/>
              </a:rPr>
              <a:t>EW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(EW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non</a:t>
            </a:r>
            <a:r>
              <a:rPr sz="1400" dirty="0">
                <a:latin typeface="Calibri"/>
                <a:cs typeface="Calibri"/>
              </a:rPr>
              <a:t>-w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 </a:t>
            </a:r>
            <a:r>
              <a:rPr sz="1400" spc="-5" dirty="0">
                <a:latin typeface="Calibri"/>
                <a:cs typeface="Calibri"/>
              </a:rPr>
              <a:t>100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54190" y="5065267"/>
            <a:ext cx="367665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Allo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mparison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ps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ith 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spc="-2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ample 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es,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egions</a:t>
            </a:r>
          </a:p>
          <a:p>
            <a:pPr marL="18732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t as 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EWD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9540" y="2107889"/>
            <a:ext cx="204470" cy="144780"/>
          </a:xfrm>
          <a:custGeom>
            <a:avLst/>
            <a:gdLst/>
            <a:ahLst/>
            <a:cxnLst/>
            <a:rect l="l" t="t" r="r" b="b"/>
            <a:pathLst>
              <a:path w="204470" h="144780">
                <a:moveTo>
                  <a:pt x="18800" y="51682"/>
                </a:moveTo>
                <a:lnTo>
                  <a:pt x="0" y="69726"/>
                </a:lnTo>
                <a:lnTo>
                  <a:pt x="72328" y="144577"/>
                </a:lnTo>
                <a:lnTo>
                  <a:pt x="91350" y="126756"/>
                </a:lnTo>
                <a:lnTo>
                  <a:pt x="111160" y="107820"/>
                </a:lnTo>
                <a:lnTo>
                  <a:pt x="73213" y="107820"/>
                </a:lnTo>
                <a:lnTo>
                  <a:pt x="18800" y="51682"/>
                </a:lnTo>
                <a:close/>
              </a:path>
              <a:path w="204470" h="144780">
                <a:moveTo>
                  <a:pt x="186462" y="0"/>
                </a:moveTo>
                <a:lnTo>
                  <a:pt x="73213" y="107820"/>
                </a:lnTo>
                <a:lnTo>
                  <a:pt x="111160" y="107820"/>
                </a:lnTo>
                <a:lnTo>
                  <a:pt x="204379" y="18712"/>
                </a:lnTo>
                <a:lnTo>
                  <a:pt x="186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2760" y="2365944"/>
            <a:ext cx="156845" cy="158115"/>
          </a:xfrm>
          <a:custGeom>
            <a:avLst/>
            <a:gdLst/>
            <a:ahLst/>
            <a:cxnLst/>
            <a:rect l="l" t="t" r="r" b="b"/>
            <a:pathLst>
              <a:path w="156845" h="158114">
                <a:moveTo>
                  <a:pt x="18801" y="0"/>
                </a:moveTo>
                <a:lnTo>
                  <a:pt x="0" y="18928"/>
                </a:lnTo>
                <a:lnTo>
                  <a:pt x="59500" y="78853"/>
                </a:lnTo>
                <a:lnTo>
                  <a:pt x="0" y="138778"/>
                </a:lnTo>
                <a:lnTo>
                  <a:pt x="18801" y="157713"/>
                </a:lnTo>
                <a:lnTo>
                  <a:pt x="78301" y="97788"/>
                </a:lnTo>
                <a:lnTo>
                  <a:pt x="115904" y="97788"/>
                </a:lnTo>
                <a:lnTo>
                  <a:pt x="97102" y="78853"/>
                </a:lnTo>
                <a:lnTo>
                  <a:pt x="115904" y="59917"/>
                </a:lnTo>
                <a:lnTo>
                  <a:pt x="78301" y="59917"/>
                </a:lnTo>
                <a:lnTo>
                  <a:pt x="18801" y="0"/>
                </a:lnTo>
                <a:close/>
              </a:path>
              <a:path w="156845" h="158114">
                <a:moveTo>
                  <a:pt x="115904" y="97788"/>
                </a:moveTo>
                <a:lnTo>
                  <a:pt x="78301" y="97788"/>
                </a:lnTo>
                <a:lnTo>
                  <a:pt x="137801" y="157713"/>
                </a:lnTo>
                <a:lnTo>
                  <a:pt x="156603" y="138778"/>
                </a:lnTo>
                <a:lnTo>
                  <a:pt x="115904" y="97788"/>
                </a:lnTo>
                <a:close/>
              </a:path>
              <a:path w="156845" h="158114">
                <a:moveTo>
                  <a:pt x="137801" y="0"/>
                </a:moveTo>
                <a:lnTo>
                  <a:pt x="78301" y="59917"/>
                </a:lnTo>
                <a:lnTo>
                  <a:pt x="115904" y="59917"/>
                </a:lnTo>
                <a:lnTo>
                  <a:pt x="156603" y="18928"/>
                </a:lnTo>
                <a:lnTo>
                  <a:pt x="137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0589" y="3539424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8934" y="0"/>
                </a:moveTo>
                <a:lnTo>
                  <a:pt x="0" y="18928"/>
                </a:lnTo>
                <a:lnTo>
                  <a:pt x="59923" y="78853"/>
                </a:lnTo>
                <a:lnTo>
                  <a:pt x="0" y="138778"/>
                </a:lnTo>
                <a:lnTo>
                  <a:pt x="18934" y="157713"/>
                </a:lnTo>
                <a:lnTo>
                  <a:pt x="78857" y="97788"/>
                </a:lnTo>
                <a:lnTo>
                  <a:pt x="116727" y="97788"/>
                </a:lnTo>
                <a:lnTo>
                  <a:pt x="97792" y="78853"/>
                </a:lnTo>
                <a:lnTo>
                  <a:pt x="116727" y="59917"/>
                </a:lnTo>
                <a:lnTo>
                  <a:pt x="78857" y="59917"/>
                </a:lnTo>
                <a:lnTo>
                  <a:pt x="18934" y="0"/>
                </a:lnTo>
                <a:close/>
              </a:path>
              <a:path w="158115" h="158114">
                <a:moveTo>
                  <a:pt x="116727" y="97788"/>
                </a:moveTo>
                <a:lnTo>
                  <a:pt x="78857" y="97788"/>
                </a:lnTo>
                <a:lnTo>
                  <a:pt x="138781" y="157713"/>
                </a:lnTo>
                <a:lnTo>
                  <a:pt x="157715" y="138778"/>
                </a:lnTo>
                <a:lnTo>
                  <a:pt x="116727" y="97788"/>
                </a:lnTo>
                <a:close/>
              </a:path>
              <a:path w="158115" h="158114">
                <a:moveTo>
                  <a:pt x="138781" y="0"/>
                </a:moveTo>
                <a:lnTo>
                  <a:pt x="78857" y="59917"/>
                </a:lnTo>
                <a:lnTo>
                  <a:pt x="116727" y="59917"/>
                </a:lnTo>
                <a:lnTo>
                  <a:pt x="157715" y="18928"/>
                </a:lnTo>
                <a:lnTo>
                  <a:pt x="1387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5642" y="5680644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8934" y="0"/>
                </a:moveTo>
                <a:lnTo>
                  <a:pt x="0" y="18928"/>
                </a:lnTo>
                <a:lnTo>
                  <a:pt x="59923" y="78853"/>
                </a:lnTo>
                <a:lnTo>
                  <a:pt x="0" y="138778"/>
                </a:lnTo>
                <a:lnTo>
                  <a:pt x="18934" y="157713"/>
                </a:lnTo>
                <a:lnTo>
                  <a:pt x="78857" y="97788"/>
                </a:lnTo>
                <a:lnTo>
                  <a:pt x="116727" y="97788"/>
                </a:lnTo>
                <a:lnTo>
                  <a:pt x="97792" y="78853"/>
                </a:lnTo>
                <a:lnTo>
                  <a:pt x="116727" y="59917"/>
                </a:lnTo>
                <a:lnTo>
                  <a:pt x="78857" y="59917"/>
                </a:lnTo>
                <a:lnTo>
                  <a:pt x="18934" y="0"/>
                </a:lnTo>
                <a:close/>
              </a:path>
              <a:path w="158115" h="158114">
                <a:moveTo>
                  <a:pt x="116727" y="97788"/>
                </a:moveTo>
                <a:lnTo>
                  <a:pt x="78857" y="97788"/>
                </a:lnTo>
                <a:lnTo>
                  <a:pt x="138781" y="157713"/>
                </a:lnTo>
                <a:lnTo>
                  <a:pt x="157715" y="138778"/>
                </a:lnTo>
                <a:lnTo>
                  <a:pt x="116727" y="97788"/>
                </a:lnTo>
                <a:close/>
              </a:path>
              <a:path w="158115" h="158114">
                <a:moveTo>
                  <a:pt x="138781" y="0"/>
                </a:moveTo>
                <a:lnTo>
                  <a:pt x="78857" y="59917"/>
                </a:lnTo>
                <a:lnTo>
                  <a:pt x="116727" y="59917"/>
                </a:lnTo>
                <a:lnTo>
                  <a:pt x="157715" y="18928"/>
                </a:lnTo>
                <a:lnTo>
                  <a:pt x="1387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5637" y="3090613"/>
            <a:ext cx="204470" cy="144145"/>
          </a:xfrm>
          <a:custGeom>
            <a:avLst/>
            <a:gdLst/>
            <a:ahLst/>
            <a:cxnLst/>
            <a:rect l="l" t="t" r="r" b="b"/>
            <a:pathLst>
              <a:path w="204470" h="144144">
                <a:moveTo>
                  <a:pt x="18800" y="51317"/>
                </a:moveTo>
                <a:lnTo>
                  <a:pt x="0" y="69234"/>
                </a:lnTo>
                <a:lnTo>
                  <a:pt x="72328" y="143557"/>
                </a:lnTo>
                <a:lnTo>
                  <a:pt x="91350" y="125861"/>
                </a:lnTo>
                <a:lnTo>
                  <a:pt x="111160" y="107059"/>
                </a:lnTo>
                <a:lnTo>
                  <a:pt x="73213" y="107059"/>
                </a:lnTo>
                <a:lnTo>
                  <a:pt x="18800" y="51317"/>
                </a:lnTo>
                <a:close/>
              </a:path>
              <a:path w="204470" h="144144">
                <a:moveTo>
                  <a:pt x="186462" y="0"/>
                </a:moveTo>
                <a:lnTo>
                  <a:pt x="73213" y="107059"/>
                </a:lnTo>
                <a:lnTo>
                  <a:pt x="111160" y="107059"/>
                </a:lnTo>
                <a:lnTo>
                  <a:pt x="204379" y="18580"/>
                </a:lnTo>
                <a:lnTo>
                  <a:pt x="186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734" y="3981178"/>
            <a:ext cx="158115" cy="156845"/>
          </a:xfrm>
          <a:custGeom>
            <a:avLst/>
            <a:gdLst/>
            <a:ahLst/>
            <a:cxnLst/>
            <a:rect l="l" t="t" r="r" b="b"/>
            <a:pathLst>
              <a:path w="158115" h="156845">
                <a:moveTo>
                  <a:pt x="18934" y="0"/>
                </a:moveTo>
                <a:lnTo>
                  <a:pt x="0" y="18794"/>
                </a:lnTo>
                <a:lnTo>
                  <a:pt x="59923" y="78296"/>
                </a:lnTo>
                <a:lnTo>
                  <a:pt x="0" y="137798"/>
                </a:lnTo>
                <a:lnTo>
                  <a:pt x="18934" y="156600"/>
                </a:lnTo>
                <a:lnTo>
                  <a:pt x="78857" y="97098"/>
                </a:lnTo>
                <a:lnTo>
                  <a:pt x="116727" y="97098"/>
                </a:lnTo>
                <a:lnTo>
                  <a:pt x="97792" y="78296"/>
                </a:lnTo>
                <a:lnTo>
                  <a:pt x="116727" y="59494"/>
                </a:lnTo>
                <a:lnTo>
                  <a:pt x="78857" y="59494"/>
                </a:lnTo>
                <a:lnTo>
                  <a:pt x="18934" y="0"/>
                </a:lnTo>
                <a:close/>
              </a:path>
              <a:path w="158115" h="156845">
                <a:moveTo>
                  <a:pt x="116727" y="97098"/>
                </a:moveTo>
                <a:lnTo>
                  <a:pt x="78857" y="97098"/>
                </a:lnTo>
                <a:lnTo>
                  <a:pt x="138781" y="156600"/>
                </a:lnTo>
                <a:lnTo>
                  <a:pt x="157715" y="137798"/>
                </a:lnTo>
                <a:lnTo>
                  <a:pt x="116727" y="97098"/>
                </a:lnTo>
                <a:close/>
              </a:path>
              <a:path w="158115" h="156845">
                <a:moveTo>
                  <a:pt x="138781" y="0"/>
                </a:moveTo>
                <a:lnTo>
                  <a:pt x="78857" y="59494"/>
                </a:lnTo>
                <a:lnTo>
                  <a:pt x="116727" y="59494"/>
                </a:lnTo>
                <a:lnTo>
                  <a:pt x="157715" y="18794"/>
                </a:lnTo>
                <a:lnTo>
                  <a:pt x="1387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3428" y="4410946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5">
                <a:moveTo>
                  <a:pt x="18801" y="0"/>
                </a:moveTo>
                <a:lnTo>
                  <a:pt x="0" y="18794"/>
                </a:lnTo>
                <a:lnTo>
                  <a:pt x="59500" y="78296"/>
                </a:lnTo>
                <a:lnTo>
                  <a:pt x="0" y="137798"/>
                </a:lnTo>
                <a:lnTo>
                  <a:pt x="18801" y="156600"/>
                </a:lnTo>
                <a:lnTo>
                  <a:pt x="78301" y="97098"/>
                </a:lnTo>
                <a:lnTo>
                  <a:pt x="115904" y="97098"/>
                </a:lnTo>
                <a:lnTo>
                  <a:pt x="97102" y="78296"/>
                </a:lnTo>
                <a:lnTo>
                  <a:pt x="115904" y="59494"/>
                </a:lnTo>
                <a:lnTo>
                  <a:pt x="78301" y="59494"/>
                </a:lnTo>
                <a:lnTo>
                  <a:pt x="18801" y="0"/>
                </a:lnTo>
                <a:close/>
              </a:path>
              <a:path w="156845" h="156845">
                <a:moveTo>
                  <a:pt x="115904" y="97098"/>
                </a:moveTo>
                <a:lnTo>
                  <a:pt x="78301" y="97098"/>
                </a:lnTo>
                <a:lnTo>
                  <a:pt x="137801" y="156600"/>
                </a:lnTo>
                <a:lnTo>
                  <a:pt x="156603" y="137798"/>
                </a:lnTo>
                <a:lnTo>
                  <a:pt x="115904" y="97098"/>
                </a:lnTo>
                <a:close/>
              </a:path>
              <a:path w="156845" h="156845">
                <a:moveTo>
                  <a:pt x="137801" y="0"/>
                </a:moveTo>
                <a:lnTo>
                  <a:pt x="78301" y="59494"/>
                </a:lnTo>
                <a:lnTo>
                  <a:pt x="115904" y="59494"/>
                </a:lnTo>
                <a:lnTo>
                  <a:pt x="156603" y="18794"/>
                </a:lnTo>
                <a:lnTo>
                  <a:pt x="137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3964" y="5050733"/>
            <a:ext cx="206375" cy="144780"/>
          </a:xfrm>
          <a:custGeom>
            <a:avLst/>
            <a:gdLst/>
            <a:ahLst/>
            <a:cxnLst/>
            <a:rect l="l" t="t" r="r" b="b"/>
            <a:pathLst>
              <a:path w="206375" h="144779">
                <a:moveTo>
                  <a:pt x="18933" y="51682"/>
                </a:moveTo>
                <a:lnTo>
                  <a:pt x="0" y="69726"/>
                </a:lnTo>
                <a:lnTo>
                  <a:pt x="72842" y="144577"/>
                </a:lnTo>
                <a:lnTo>
                  <a:pt x="92000" y="126756"/>
                </a:lnTo>
                <a:lnTo>
                  <a:pt x="111949" y="107820"/>
                </a:lnTo>
                <a:lnTo>
                  <a:pt x="73733" y="107820"/>
                </a:lnTo>
                <a:lnTo>
                  <a:pt x="18933" y="51682"/>
                </a:lnTo>
                <a:close/>
              </a:path>
              <a:path w="206375" h="144779">
                <a:moveTo>
                  <a:pt x="187788" y="0"/>
                </a:moveTo>
                <a:lnTo>
                  <a:pt x="73733" y="107820"/>
                </a:lnTo>
                <a:lnTo>
                  <a:pt x="111949" y="107820"/>
                </a:lnTo>
                <a:lnTo>
                  <a:pt x="205831" y="18712"/>
                </a:lnTo>
                <a:lnTo>
                  <a:pt x="18778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2760" y="2617198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5" h="156844">
                <a:moveTo>
                  <a:pt x="18801" y="0"/>
                </a:moveTo>
                <a:lnTo>
                  <a:pt x="0" y="18794"/>
                </a:lnTo>
                <a:lnTo>
                  <a:pt x="59500" y="78296"/>
                </a:lnTo>
                <a:lnTo>
                  <a:pt x="0" y="137798"/>
                </a:lnTo>
                <a:lnTo>
                  <a:pt x="18801" y="156600"/>
                </a:lnTo>
                <a:lnTo>
                  <a:pt x="78301" y="97098"/>
                </a:lnTo>
                <a:lnTo>
                  <a:pt x="115904" y="97098"/>
                </a:lnTo>
                <a:lnTo>
                  <a:pt x="97102" y="78296"/>
                </a:lnTo>
                <a:lnTo>
                  <a:pt x="115904" y="59494"/>
                </a:lnTo>
                <a:lnTo>
                  <a:pt x="78301" y="59494"/>
                </a:lnTo>
                <a:lnTo>
                  <a:pt x="18801" y="0"/>
                </a:lnTo>
                <a:close/>
              </a:path>
              <a:path w="156845" h="156844">
                <a:moveTo>
                  <a:pt x="115904" y="97098"/>
                </a:moveTo>
                <a:lnTo>
                  <a:pt x="78301" y="97098"/>
                </a:lnTo>
                <a:lnTo>
                  <a:pt x="137801" y="156600"/>
                </a:lnTo>
                <a:lnTo>
                  <a:pt x="156603" y="137798"/>
                </a:lnTo>
                <a:lnTo>
                  <a:pt x="115904" y="97098"/>
                </a:lnTo>
                <a:close/>
              </a:path>
              <a:path w="156845" h="156844">
                <a:moveTo>
                  <a:pt x="137801" y="0"/>
                </a:moveTo>
                <a:lnTo>
                  <a:pt x="78301" y="59494"/>
                </a:lnTo>
                <a:lnTo>
                  <a:pt x="115904" y="59494"/>
                </a:lnTo>
                <a:lnTo>
                  <a:pt x="156603" y="18794"/>
                </a:lnTo>
                <a:lnTo>
                  <a:pt x="137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565" rIns="0" bIns="0" rtlCol="0">
            <a:spAutoFit/>
          </a:bodyPr>
          <a:lstStyle/>
          <a:p>
            <a:pPr marL="116205">
              <a:lnSpc>
                <a:spcPct val="100000"/>
              </a:lnSpc>
            </a:pPr>
            <a:r>
              <a:rPr sz="3800" dirty="0"/>
              <a:t>Conte</a:t>
            </a:r>
            <a:r>
              <a:rPr sz="3800" spc="-15" dirty="0"/>
              <a:t>n</a:t>
            </a:r>
            <a:r>
              <a:rPr sz="3800"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30" y="1564148"/>
            <a:ext cx="666115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Su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mary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5)</a:t>
            </a:r>
          </a:p>
          <a:p>
            <a:pPr marL="12700">
              <a:lnSpc>
                <a:spcPts val="2310"/>
              </a:lnSpc>
              <a:spcBef>
                <a:spcPts val="275"/>
              </a:spcBef>
            </a:pPr>
            <a:r>
              <a:rPr dirty="0">
                <a:latin typeface="Arial"/>
                <a:cs typeface="Arial"/>
              </a:rPr>
              <a:t>Background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6</a:t>
            </a:r>
            <a:r>
              <a:rPr lang="it-IT" dirty="0">
                <a:latin typeface="Arial"/>
                <a:cs typeface="Arial"/>
              </a:rPr>
              <a:t> to </a:t>
            </a:r>
            <a:r>
              <a:rPr spc="-110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1)</a:t>
            </a: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0" dirty="0">
                <a:latin typeface="Arial"/>
                <a:cs typeface="Arial"/>
              </a:rPr>
              <a:t>Health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imp</a:t>
            </a:r>
            <a:r>
              <a:rPr spc="-10" dirty="0">
                <a:latin typeface="Arial"/>
                <a:cs typeface="Arial"/>
              </a:rPr>
              <a:t>acts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cold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eather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130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Who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45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fected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dirty="0">
                <a:latin typeface="Arial"/>
                <a:cs typeface="Arial"/>
              </a:rPr>
              <a:t>Data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3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in</a:t>
            </a:r>
            <a:r>
              <a:rPr spc="-1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er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201</a:t>
            </a:r>
            <a:r>
              <a:rPr spc="5" dirty="0">
                <a:latin typeface="Arial"/>
                <a:cs typeface="Arial"/>
              </a:rPr>
              <a:t>9</a:t>
            </a:r>
            <a:r>
              <a:rPr lang="it-IT" dirty="0">
                <a:latin typeface="Arial"/>
                <a:cs typeface="Arial"/>
              </a:rPr>
              <a:t> to 20</a:t>
            </a:r>
            <a:r>
              <a:rPr dirty="0">
                <a:latin typeface="Arial"/>
                <a:cs typeface="Arial"/>
              </a:rPr>
              <a:t>20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</a:t>
            </a:r>
            <a:r>
              <a:rPr spc="20" dirty="0">
                <a:latin typeface="Arial"/>
                <a:cs typeface="Arial"/>
              </a:rPr>
              <a:t>2</a:t>
            </a:r>
            <a:r>
              <a:rPr lang="it-IT" dirty="0">
                <a:latin typeface="Arial"/>
                <a:cs typeface="Arial"/>
              </a:rPr>
              <a:t> to </a:t>
            </a:r>
            <a:r>
              <a:rPr dirty="0">
                <a:latin typeface="Arial"/>
                <a:cs typeface="Arial"/>
              </a:rPr>
              <a:t>22)</a:t>
            </a: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COVI</a:t>
            </a:r>
            <a:r>
              <a:rPr spc="-20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-19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Data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Ove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view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2</a:t>
            </a:r>
            <a:r>
              <a:rPr spc="-10" dirty="0">
                <a:latin typeface="Arial"/>
                <a:cs typeface="Arial"/>
              </a:rPr>
              <a:t>019</a:t>
            </a:r>
            <a:r>
              <a:rPr lang="it-IT" spc="-10" dirty="0">
                <a:latin typeface="Arial"/>
                <a:cs typeface="Arial"/>
              </a:rPr>
              <a:t> to 20</a:t>
            </a:r>
            <a:r>
              <a:rPr spc="-10" dirty="0">
                <a:latin typeface="Arial"/>
                <a:cs typeface="Arial"/>
              </a:rPr>
              <a:t>20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13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x</a:t>
            </a:r>
            <a:r>
              <a:rPr spc="-10" dirty="0">
                <a:latin typeface="Arial"/>
                <a:cs typeface="Arial"/>
              </a:rPr>
              <a:t>cess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deaths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inter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2</a:t>
            </a:r>
            <a:r>
              <a:rPr spc="-10" dirty="0">
                <a:latin typeface="Arial"/>
                <a:cs typeface="Arial"/>
              </a:rPr>
              <a:t>019</a:t>
            </a:r>
            <a:r>
              <a:rPr lang="it-IT" spc="-10" dirty="0">
                <a:latin typeface="Arial"/>
                <a:cs typeface="Arial"/>
              </a:rPr>
              <a:t> to 20</a:t>
            </a:r>
            <a:r>
              <a:rPr spc="-10" dirty="0">
                <a:latin typeface="Arial"/>
                <a:cs typeface="Arial"/>
              </a:rPr>
              <a:t>20</a:t>
            </a:r>
            <a:endParaRPr dirty="0">
              <a:latin typeface="Arial"/>
              <a:cs typeface="Arial"/>
            </a:endParaRPr>
          </a:p>
          <a:p>
            <a:pPr marL="1213485" lvl="1" indent="-287020">
              <a:lnSpc>
                <a:spcPts val="193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dirty="0">
                <a:latin typeface="Arial"/>
                <a:cs typeface="Arial"/>
              </a:rPr>
              <a:t>When did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deaths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occur</a:t>
            </a:r>
          </a:p>
          <a:p>
            <a:pPr marL="1213485" lvl="1" indent="-287020">
              <a:lnSpc>
                <a:spcPts val="193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dirty="0">
                <a:latin typeface="Arial"/>
                <a:cs typeface="Arial"/>
              </a:rPr>
              <a:t>Who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as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45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ec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ed</a:t>
            </a:r>
          </a:p>
          <a:p>
            <a:pPr marL="1213485" lvl="1" indent="-287020">
              <a:lnSpc>
                <a:spcPts val="193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spc="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causes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</a:t>
            </a:r>
            <a:r>
              <a:rPr spc="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aces 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death</a:t>
            </a:r>
          </a:p>
          <a:p>
            <a:pPr marL="1213485" lvl="1" indent="-287020">
              <a:lnSpc>
                <a:spcPts val="1920"/>
              </a:lnSpc>
              <a:buClr>
                <a:srgbClr val="007B91"/>
              </a:buClr>
              <a:buFont typeface="Arial"/>
              <a:buChar char="•"/>
              <a:tabLst>
                <a:tab pos="1214120" algn="l"/>
              </a:tabLst>
            </a:pPr>
            <a:r>
              <a:rPr dirty="0">
                <a:latin typeface="Arial"/>
                <a:cs typeface="Arial"/>
              </a:rPr>
              <a:t>Which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regions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ere a</a:t>
            </a:r>
            <a:r>
              <a:rPr spc="-4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ec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ed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European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compa</a:t>
            </a:r>
            <a:r>
              <a:rPr spc="-10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isons</a:t>
            </a:r>
          </a:p>
          <a:p>
            <a:pPr marL="12700">
              <a:lnSpc>
                <a:spcPts val="2245"/>
              </a:lnSpc>
            </a:pP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pl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ca</a:t>
            </a:r>
            <a:r>
              <a:rPr spc="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ions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(sl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</a:t>
            </a:r>
            <a:r>
              <a:rPr spc="10" dirty="0">
                <a:latin typeface="Arial"/>
                <a:cs typeface="Arial"/>
              </a:rPr>
              <a:t>3</a:t>
            </a:r>
            <a:r>
              <a:rPr lang="it-IT" dirty="0">
                <a:latin typeface="Arial"/>
                <a:cs typeface="Arial"/>
              </a:rPr>
              <a:t> to </a:t>
            </a:r>
            <a:r>
              <a:rPr dirty="0">
                <a:latin typeface="Arial"/>
                <a:cs typeface="Arial"/>
              </a:rPr>
              <a:t>28)</a:t>
            </a: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0" dirty="0">
                <a:latin typeface="Arial"/>
                <a:cs typeface="Arial"/>
              </a:rPr>
              <a:t>Preventing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x</a:t>
            </a:r>
            <a:r>
              <a:rPr spc="-10" dirty="0">
                <a:latin typeface="Arial"/>
                <a:cs typeface="Arial"/>
              </a:rPr>
              <a:t>cess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Winter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Deaths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(EWD)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095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What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does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this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means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NH</a:t>
            </a:r>
            <a:r>
              <a:rPr spc="-25" dirty="0">
                <a:latin typeface="Arial"/>
                <a:cs typeface="Arial"/>
              </a:rPr>
              <a:t>S</a:t>
            </a:r>
            <a:r>
              <a:rPr spc="-15" dirty="0"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  <a:p>
            <a:pPr marL="756285" indent="-286385">
              <a:lnSpc>
                <a:spcPts val="2190"/>
              </a:lnSpc>
              <a:buClr>
                <a:srgbClr val="007B91"/>
              </a:buClr>
              <a:buFont typeface="Arial"/>
              <a:buChar char="•"/>
              <a:tabLst>
                <a:tab pos="756920" algn="l"/>
              </a:tabLst>
            </a:pPr>
            <a:r>
              <a:rPr spc="-15" dirty="0">
                <a:latin typeface="Arial"/>
                <a:cs typeface="Arial"/>
              </a:rPr>
              <a:t>Media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messages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and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useful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resou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ces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5043" y="1895855"/>
            <a:ext cx="877824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574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3800" dirty="0"/>
              <a:t>Su</a:t>
            </a:r>
            <a:r>
              <a:rPr sz="3800" spc="-20" dirty="0"/>
              <a:t>m</a:t>
            </a:r>
            <a:r>
              <a:rPr sz="3800" dirty="0"/>
              <a:t>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5524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33" y="1718619"/>
            <a:ext cx="10528935" cy="441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9554" indent="-342900">
              <a:lnSpc>
                <a:spcPts val="1939"/>
              </a:lnSpc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COVID-1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,3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 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19</a:t>
            </a:r>
          </a:p>
          <a:p>
            <a:pPr marL="355600" marR="694690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 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ex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.8%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</a:t>
            </a:r>
          </a:p>
          <a:p>
            <a:pPr marL="355600" marR="454025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 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</a:p>
          <a:p>
            <a:pPr marL="355600" marR="122555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morta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fem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irst time 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lang="it-IT" sz="1800" dirty="0">
                <a:latin typeface="Arial"/>
                <a:cs typeface="Arial"/>
              </a:rPr>
              <a:t> to 19</a:t>
            </a:r>
            <a:r>
              <a:rPr sz="1800" dirty="0">
                <a:latin typeface="Arial"/>
                <a:cs typeface="Arial"/>
              </a:rPr>
              <a:t>95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</a:p>
          <a:p>
            <a:pPr marL="355600" marR="566420" indent="-342900">
              <a:lnSpc>
                <a:spcPts val="1939"/>
              </a:lnSpc>
              <a:spcBef>
                <a:spcPts val="605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En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morta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%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.8%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355600" marR="5080" indent="-342900">
              <a:lnSpc>
                <a:spcPct val="90000"/>
              </a:lnSpc>
              <a:spcBef>
                <a:spcPts val="570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ead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EWM d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2019</a:t>
            </a:r>
            <a:r>
              <a:rPr lang="it-IT" sz="1800" dirty="0">
                <a:latin typeface="Arial"/>
                <a:cs typeface="Arial"/>
              </a:rPr>
              <a:t> to 20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cc</a:t>
            </a:r>
            <a:r>
              <a:rPr sz="1800" spc="-10" dirty="0">
                <a:latin typeface="Arial"/>
                <a:cs typeface="Arial"/>
              </a:rPr>
              <a:t>oun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3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.6</a:t>
            </a:r>
            <a:r>
              <a:rPr sz="1800" spc="-10" dirty="0">
                <a:latin typeface="Arial"/>
                <a:cs typeface="Arial"/>
              </a:rPr>
              <a:t>%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se, chr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est 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355600" marR="361315" indent="-342900">
              <a:lnSpc>
                <a:spcPts val="1939"/>
              </a:lnSpc>
              <a:spcBef>
                <a:spcPts val="630"/>
              </a:spcBef>
              <a:buClr>
                <a:srgbClr val="007B91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March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se 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ths,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2.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1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z="3800" dirty="0"/>
              <a:t>How does</a:t>
            </a:r>
            <a:r>
              <a:rPr sz="3800" spc="-15" dirty="0"/>
              <a:t> </a:t>
            </a:r>
            <a:r>
              <a:rPr sz="3800" dirty="0"/>
              <a:t>cold weat</a:t>
            </a:r>
            <a:r>
              <a:rPr sz="3800" spc="-15" dirty="0"/>
              <a:t>h</a:t>
            </a:r>
            <a:r>
              <a:rPr sz="3800" dirty="0"/>
              <a:t>er</a:t>
            </a:r>
            <a:r>
              <a:rPr sz="3800" spc="-25" dirty="0"/>
              <a:t> </a:t>
            </a:r>
            <a:r>
              <a:rPr sz="3800" dirty="0"/>
              <a:t>impact</a:t>
            </a:r>
            <a:r>
              <a:rPr sz="3800" spc="-20" dirty="0"/>
              <a:t> </a:t>
            </a:r>
            <a:r>
              <a:rPr sz="3800" dirty="0"/>
              <a:t>hea</a:t>
            </a:r>
            <a:r>
              <a:rPr sz="3800" spc="-20" dirty="0"/>
              <a:t>l</a:t>
            </a:r>
            <a:r>
              <a:rPr sz="3800" dirty="0"/>
              <a:t>th?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962" y="2334315"/>
            <a:ext cx="8168005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ral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 e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 co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, ev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1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ht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ativ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(see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Sli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en-GB" spc="-1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baseline="254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 co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 tem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fects 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ncr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ssure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ncr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risk of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ssi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immu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dim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fecti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sz="1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stricti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odu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cti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350" spc="30" baseline="2469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350" baseline="24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5707" y="1632204"/>
            <a:ext cx="890016" cy="424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7048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916" rIns="0" bIns="0" rtlCol="0">
            <a:spAutoFit/>
          </a:bodyPr>
          <a:lstStyle/>
          <a:p>
            <a:pPr marL="111760">
              <a:lnSpc>
                <a:spcPct val="100000"/>
              </a:lnSpc>
            </a:pPr>
            <a:r>
              <a:rPr sz="3800" dirty="0"/>
              <a:t>What</a:t>
            </a:r>
            <a:r>
              <a:rPr sz="3800" spc="-25" dirty="0"/>
              <a:t> </a:t>
            </a:r>
            <a:r>
              <a:rPr sz="3800" dirty="0"/>
              <a:t>hap</a:t>
            </a:r>
            <a:r>
              <a:rPr sz="3800" spc="-15" dirty="0"/>
              <a:t>p</a:t>
            </a:r>
            <a:r>
              <a:rPr sz="3800" dirty="0"/>
              <a:t>ens</a:t>
            </a:r>
            <a:r>
              <a:rPr sz="3800" spc="-15" dirty="0"/>
              <a:t> </a:t>
            </a:r>
            <a:r>
              <a:rPr sz="3800" dirty="0"/>
              <a:t>during</a:t>
            </a:r>
            <a:r>
              <a:rPr sz="3800" spc="-15" dirty="0"/>
              <a:t> </a:t>
            </a:r>
            <a:r>
              <a:rPr sz="3800" dirty="0"/>
              <a:t>cold wea</a:t>
            </a:r>
            <a:r>
              <a:rPr sz="3800" spc="-15" dirty="0"/>
              <a:t>t</a:t>
            </a:r>
            <a:r>
              <a:rPr sz="3800" dirty="0"/>
              <a:t>her?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336" y="1950267"/>
            <a:ext cx="35128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rdi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cular c</a:t>
            </a:r>
            <a:r>
              <a:rPr sz="1800" spc="-10" dirty="0">
                <a:latin typeface="Arial"/>
                <a:cs typeface="Arial"/>
              </a:rPr>
              <a:t>ond</a:t>
            </a:r>
            <a:r>
              <a:rPr sz="1800" dirty="0">
                <a:latin typeface="Arial"/>
                <a:cs typeface="Arial"/>
              </a:rPr>
              <a:t>iti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pea</a:t>
            </a:r>
            <a:r>
              <a:rPr sz="1800" dirty="0">
                <a:latin typeface="Arial"/>
                <a:cs typeface="Arial"/>
              </a:rPr>
              <a:t>k first 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 st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oke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spir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  <a:r>
              <a:rPr lang="en-GB" sz="180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2128" y="4722422"/>
            <a:ext cx="48450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Snow and i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sru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on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ucti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ces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 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48418" y="3432177"/>
            <a:ext cx="1942464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Re</a:t>
            </a:r>
            <a:r>
              <a:rPr sz="700" spc="-10" dirty="0">
                <a:latin typeface="Arial"/>
                <a:cs typeface="Arial"/>
              </a:rPr>
              <a:t>feren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: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200</a:t>
            </a:r>
            <a:r>
              <a:rPr sz="700" spc="-5" dirty="0">
                <a:latin typeface="Arial"/>
                <a:cs typeface="Arial"/>
              </a:rPr>
              <a:t>9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nnua</a:t>
            </a:r>
            <a:r>
              <a:rPr sz="700" spc="-5" dirty="0">
                <a:latin typeface="Arial"/>
                <a:cs typeface="Arial"/>
              </a:rPr>
              <a:t>l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Re</a:t>
            </a:r>
            <a:r>
              <a:rPr sz="700" spc="-10" dirty="0">
                <a:latin typeface="Arial"/>
                <a:cs typeface="Arial"/>
              </a:rPr>
              <a:t>por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Chi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f 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ed</a:t>
            </a:r>
            <a:r>
              <a:rPr sz="700" spc="-5" dirty="0">
                <a:latin typeface="Arial"/>
                <a:cs typeface="Arial"/>
              </a:rPr>
              <a:t>ical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Of</a:t>
            </a:r>
            <a:r>
              <a:rPr sz="700" spc="-5" dirty="0">
                <a:latin typeface="Arial"/>
                <a:cs typeface="Arial"/>
              </a:rPr>
              <a:t>fic</a:t>
            </a:r>
            <a:r>
              <a:rPr sz="700" spc="-10" dirty="0">
                <a:latin typeface="Arial"/>
                <a:cs typeface="Arial"/>
              </a:rPr>
              <a:t>er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igi</a:t>
            </a:r>
            <a:r>
              <a:rPr sz="700" spc="-10" dirty="0">
                <a:latin typeface="Arial"/>
                <a:cs typeface="Arial"/>
              </a:rPr>
              <a:t>na</a:t>
            </a:r>
            <a:r>
              <a:rPr sz="700" spc="-5" dirty="0">
                <a:latin typeface="Arial"/>
                <a:cs typeface="Arial"/>
              </a:rPr>
              <a:t>l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our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: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Do</a:t>
            </a:r>
            <a:r>
              <a:rPr sz="700" spc="-10" dirty="0">
                <a:latin typeface="Arial"/>
                <a:cs typeface="Arial"/>
              </a:rPr>
              <a:t>na</a:t>
            </a:r>
            <a:r>
              <a:rPr sz="700" spc="-5" dirty="0">
                <a:latin typeface="Arial"/>
                <a:cs typeface="Arial"/>
              </a:rPr>
              <a:t>lds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n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GC, K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ti</a:t>
            </a:r>
            <a:r>
              <a:rPr sz="700" spc="-10" dirty="0">
                <a:latin typeface="Arial"/>
                <a:cs typeface="Arial"/>
              </a:rPr>
              <a:t>ng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25" dirty="0">
                <a:latin typeface="Arial"/>
                <a:cs typeface="Arial"/>
              </a:rPr>
              <a:t>W</a:t>
            </a:r>
            <a:r>
              <a:rPr sz="700" spc="-5" dirty="0">
                <a:latin typeface="Arial"/>
                <a:cs typeface="Arial"/>
              </a:rPr>
              <a:t>R.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ar</a:t>
            </a:r>
            <a:r>
              <a:rPr sz="700" spc="-5" dirty="0">
                <a:latin typeface="Arial"/>
                <a:cs typeface="Arial"/>
              </a:rPr>
              <a:t>ly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inc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 isch</a:t>
            </a:r>
            <a:r>
              <a:rPr sz="700" spc="-10" dirty="0">
                <a:latin typeface="Arial"/>
                <a:cs typeface="Arial"/>
              </a:rPr>
              <a:t>ae</a:t>
            </a:r>
            <a:r>
              <a:rPr sz="700" spc="-5" dirty="0">
                <a:latin typeface="Arial"/>
                <a:cs typeface="Arial"/>
              </a:rPr>
              <a:t>mic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hear</a:t>
            </a:r>
            <a:r>
              <a:rPr sz="700" spc="-5" dirty="0">
                <a:latin typeface="Arial"/>
                <a:cs typeface="Arial"/>
              </a:rPr>
              <a:t>t 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5" dirty="0">
                <a:latin typeface="Arial"/>
                <a:cs typeface="Arial"/>
              </a:rPr>
              <a:t>ise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se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or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lity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5" dirty="0">
                <a:latin typeface="Arial"/>
                <a:cs typeface="Arial"/>
              </a:rPr>
              <a:t>issoci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-1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om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an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la</a:t>
            </a:r>
            <a:r>
              <a:rPr sz="700" spc="-10" dirty="0">
                <a:latin typeface="Arial"/>
                <a:cs typeface="Arial"/>
              </a:rPr>
              <a:t>te</a:t>
            </a:r>
            <a:r>
              <a:rPr sz="700" spc="-5" dirty="0">
                <a:latin typeface="Arial"/>
                <a:cs typeface="Arial"/>
              </a:rPr>
              <a:t>r c</a:t>
            </a:r>
            <a:r>
              <a:rPr sz="700" spc="-10" dirty="0">
                <a:latin typeface="Arial"/>
                <a:cs typeface="Arial"/>
              </a:rPr>
              <a:t>hange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ss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cia</a:t>
            </a:r>
            <a:r>
              <a:rPr sz="700" spc="-10" dirty="0">
                <a:latin typeface="Arial"/>
                <a:cs typeface="Arial"/>
              </a:rPr>
              <a:t>te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5" dirty="0">
                <a:latin typeface="Arial"/>
                <a:cs typeface="Arial"/>
              </a:rPr>
              <a:t>ith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p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ra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or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lity 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-10" dirty="0">
                <a:latin typeface="Arial"/>
                <a:cs typeface="Arial"/>
              </a:rPr>
              <a:t>te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ld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he</a:t>
            </a:r>
            <a:r>
              <a:rPr sz="700" spc="-5" dirty="0">
                <a:latin typeface="Arial"/>
                <a:cs typeface="Arial"/>
              </a:rPr>
              <a:t>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ou</a:t>
            </a:r>
            <a:r>
              <a:rPr sz="700" spc="-5" dirty="0">
                <a:latin typeface="Arial"/>
                <a:cs typeface="Arial"/>
              </a:rPr>
              <a:t>th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ea</a:t>
            </a:r>
            <a:r>
              <a:rPr sz="700" spc="-5" dirty="0">
                <a:latin typeface="Arial"/>
                <a:cs typeface="Arial"/>
              </a:rPr>
              <a:t>st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ng</a:t>
            </a:r>
            <a:r>
              <a:rPr sz="700" spc="-5" dirty="0">
                <a:latin typeface="Arial"/>
                <a:cs typeface="Arial"/>
              </a:rPr>
              <a:t>la</a:t>
            </a:r>
            <a:r>
              <a:rPr sz="700" spc="-10" dirty="0">
                <a:latin typeface="Arial"/>
                <a:cs typeface="Arial"/>
              </a:rPr>
              <a:t>nd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J E</a:t>
            </a:r>
            <a:r>
              <a:rPr sz="700" i="1" spc="-10" dirty="0">
                <a:latin typeface="Arial"/>
                <a:cs typeface="Arial"/>
              </a:rPr>
              <a:t>p</a:t>
            </a:r>
            <a:r>
              <a:rPr sz="700" i="1" spc="-5" dirty="0">
                <a:latin typeface="Arial"/>
                <a:cs typeface="Arial"/>
              </a:rPr>
              <a:t>id</a:t>
            </a:r>
            <a:r>
              <a:rPr sz="700" i="1" spc="-10" dirty="0">
                <a:latin typeface="Arial"/>
                <a:cs typeface="Arial"/>
              </a:rPr>
              <a:t>e</a:t>
            </a:r>
            <a:r>
              <a:rPr sz="700" i="1" spc="-30" dirty="0">
                <a:latin typeface="Arial"/>
                <a:cs typeface="Arial"/>
              </a:rPr>
              <a:t>m</a:t>
            </a:r>
            <a:r>
              <a:rPr sz="700" i="1" spc="-5" dirty="0">
                <a:latin typeface="Arial"/>
                <a:cs typeface="Arial"/>
              </a:rPr>
              <a:t>iol</a:t>
            </a:r>
            <a:r>
              <a:rPr sz="700" i="1" spc="20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Co</a:t>
            </a:r>
            <a:r>
              <a:rPr sz="700" i="1" spc="-30" dirty="0">
                <a:latin typeface="Arial"/>
                <a:cs typeface="Arial"/>
              </a:rPr>
              <a:t>mm</a:t>
            </a:r>
            <a:r>
              <a:rPr sz="700" i="1" spc="-10" dirty="0">
                <a:latin typeface="Arial"/>
                <a:cs typeface="Arial"/>
              </a:rPr>
              <a:t>un</a:t>
            </a:r>
            <a:r>
              <a:rPr sz="700" i="1" spc="-5" dirty="0">
                <a:latin typeface="Arial"/>
                <a:cs typeface="Arial"/>
              </a:rPr>
              <a:t>ity</a:t>
            </a:r>
            <a:r>
              <a:rPr sz="700" i="1" spc="5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He</a:t>
            </a:r>
            <a:r>
              <a:rPr sz="700" i="1" spc="-10" dirty="0">
                <a:latin typeface="Arial"/>
                <a:cs typeface="Arial"/>
              </a:rPr>
              <a:t>a</a:t>
            </a:r>
            <a:r>
              <a:rPr sz="700" i="1" spc="-5" dirty="0">
                <a:latin typeface="Arial"/>
                <a:cs typeface="Arial"/>
              </a:rPr>
              <a:t>lt</a:t>
            </a:r>
            <a:r>
              <a:rPr sz="700" i="1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199</a:t>
            </a:r>
            <a:r>
              <a:rPr sz="700" spc="-5" dirty="0">
                <a:latin typeface="Arial"/>
                <a:cs typeface="Arial"/>
              </a:rPr>
              <a:t>7 Dec</a:t>
            </a:r>
            <a:r>
              <a:rPr sz="700" spc="-10" dirty="0">
                <a:latin typeface="Arial"/>
                <a:cs typeface="Arial"/>
              </a:rPr>
              <a:t>;51(6)</a:t>
            </a:r>
            <a:r>
              <a:rPr sz="700" spc="-5" dirty="0">
                <a:latin typeface="Arial"/>
                <a:cs typeface="Arial"/>
              </a:rPr>
              <a:t>:</a:t>
            </a:r>
            <a:r>
              <a:rPr sz="700" spc="-10" dirty="0">
                <a:latin typeface="Arial"/>
                <a:cs typeface="Arial"/>
              </a:rPr>
              <a:t>64</a:t>
            </a:r>
            <a:r>
              <a:rPr sz="700" dirty="0">
                <a:latin typeface="Arial"/>
                <a:cs typeface="Arial"/>
              </a:rPr>
              <a:t>3</a:t>
            </a:r>
            <a:r>
              <a:rPr sz="700" spc="-10" dirty="0">
                <a:latin typeface="Arial"/>
                <a:cs typeface="Arial"/>
              </a:rPr>
              <a:t>-</a:t>
            </a:r>
            <a:r>
              <a:rPr sz="700" dirty="0">
                <a:latin typeface="Arial"/>
                <a:cs typeface="Arial"/>
              </a:rPr>
              <a:t>8.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500" y="1427988"/>
            <a:ext cx="5105400" cy="2814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352" y="4280915"/>
            <a:ext cx="3390900" cy="1847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8450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8D96-5D9C-4DD2-B7BB-6FBE42BF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0" y="414186"/>
            <a:ext cx="11184941" cy="584464"/>
          </a:xfrm>
        </p:spPr>
        <p:txBody>
          <a:bodyPr>
            <a:noAutofit/>
          </a:bodyPr>
          <a:lstStyle/>
          <a:p>
            <a:r>
              <a:rPr lang="en-GB" sz="3000" dirty="0"/>
              <a:t>How does cold weather impact health – morbidity and mortality?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BB4BDC-EA4C-432C-92B9-36474AE5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4300" y="3363380"/>
            <a:ext cx="936000" cy="1839882"/>
            <a:chOff x="7543090" y="3893270"/>
            <a:chExt cx="936000" cy="1839882"/>
          </a:xfrm>
        </p:grpSpPr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7E60BD68-9726-455C-B5D1-A809B54FFFA9}"/>
                </a:ext>
              </a:extLst>
            </p:cNvPr>
            <p:cNvSpPr/>
            <p:nvPr/>
          </p:nvSpPr>
          <p:spPr>
            <a:xfrm>
              <a:off x="7543090" y="4797152"/>
              <a:ext cx="936000" cy="936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30" name="Graphic 29" descr="Brain in head">
              <a:extLst>
                <a:ext uri="{FF2B5EF4-FFF2-40B4-BE49-F238E27FC236}">
                  <a16:creationId xmlns:a16="http://schemas.microsoft.com/office/drawing/2014/main" id="{0D60CA7C-6B97-425B-BE81-2C75483E8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57243" y="3949211"/>
              <a:ext cx="792000" cy="792000"/>
            </a:xfrm>
            <a:prstGeom prst="rect">
              <a:avLst/>
            </a:prstGeom>
          </p:spPr>
        </p:pic>
        <p:pic>
          <p:nvPicPr>
            <p:cNvPr id="32" name="Graphic 31" descr="Fire">
              <a:extLst>
                <a:ext uri="{FF2B5EF4-FFF2-40B4-BE49-F238E27FC236}">
                  <a16:creationId xmlns:a16="http://schemas.microsoft.com/office/drawing/2014/main" id="{F6D8086B-958B-46AF-931B-754E59B4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15967" y="4861388"/>
              <a:ext cx="790246" cy="790246"/>
            </a:xfrm>
            <a:prstGeom prst="rect">
              <a:avLst/>
            </a:prstGeom>
          </p:spPr>
        </p:pic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6378CB9E-8B99-4035-9BC6-4F5248C0EC96}"/>
                </a:ext>
              </a:extLst>
            </p:cNvPr>
            <p:cNvSpPr/>
            <p:nvPr/>
          </p:nvSpPr>
          <p:spPr>
            <a:xfrm>
              <a:off x="7543090" y="3893270"/>
              <a:ext cx="936000" cy="936000"/>
            </a:xfrm>
            <a:prstGeom prst="donut">
              <a:avLst>
                <a:gd name="adj" fmla="val 4286"/>
              </a:avLst>
            </a:prstGeom>
            <a:solidFill>
              <a:srgbClr val="98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B399BB0-B3FB-41A0-8C59-B26CC2F5C14E}"/>
              </a:ext>
            </a:extLst>
          </p:cNvPr>
          <p:cNvSpPr txBox="1"/>
          <p:nvPr/>
        </p:nvSpPr>
        <p:spPr>
          <a:xfrm>
            <a:off x="648070" y="1617749"/>
            <a:ext cx="9686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</a:rPr>
              <a:t>Although exposure to extreme cold can kill directly through hypothermia, this is not the main cause of cold related illness and death.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health impacts of cold weather can have direct and indirect effects.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164E9-D595-439C-8F76-B0E417EF9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1639" y="3090180"/>
            <a:ext cx="867642" cy="2545082"/>
            <a:chOff x="1951685" y="2666463"/>
            <a:chExt cx="867642" cy="25450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BDB1545-D7BC-48FB-B909-BBA22A3A008E}"/>
                </a:ext>
              </a:extLst>
            </p:cNvPr>
            <p:cNvGrpSpPr/>
            <p:nvPr/>
          </p:nvGrpSpPr>
          <p:grpSpPr>
            <a:xfrm>
              <a:off x="1951685" y="2666463"/>
              <a:ext cx="867642" cy="2545082"/>
              <a:chOff x="330616" y="3043214"/>
              <a:chExt cx="867642" cy="2545082"/>
            </a:xfrm>
          </p:grpSpPr>
          <p:pic>
            <p:nvPicPr>
              <p:cNvPr id="24" name="Graphic 23" descr="Brain">
                <a:extLst>
                  <a:ext uri="{FF2B5EF4-FFF2-40B4-BE49-F238E27FC236}">
                    <a16:creationId xmlns:a16="http://schemas.microsoft.com/office/drawing/2014/main" id="{B97AD4D5-3A42-4781-BBE1-47647E64C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9228" y="312375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8" name="Graphic 27" descr="Lungs">
                <a:extLst>
                  <a:ext uri="{FF2B5EF4-FFF2-40B4-BE49-F238E27FC236}">
                    <a16:creationId xmlns:a16="http://schemas.microsoft.com/office/drawing/2014/main" id="{B0AEC502-0D21-4519-A166-64AFD92D4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0795" y="4743121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5" name="Circle: Hollow 34">
                <a:extLst>
                  <a:ext uri="{FF2B5EF4-FFF2-40B4-BE49-F238E27FC236}">
                    <a16:creationId xmlns:a16="http://schemas.microsoft.com/office/drawing/2014/main" id="{B63899AE-D171-4D7B-BA6C-982F0920BF1B}"/>
                  </a:ext>
                </a:extLst>
              </p:cNvPr>
              <p:cNvSpPr/>
              <p:nvPr/>
            </p:nvSpPr>
            <p:spPr>
              <a:xfrm>
                <a:off x="330616" y="4724296"/>
                <a:ext cx="864000" cy="864000"/>
              </a:xfrm>
              <a:prstGeom prst="donut">
                <a:avLst>
                  <a:gd name="adj" fmla="val 4286"/>
                </a:avLst>
              </a:prstGeom>
              <a:solidFill>
                <a:srgbClr val="98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" name="Circle: Hollow 35">
                <a:extLst>
                  <a:ext uri="{FF2B5EF4-FFF2-40B4-BE49-F238E27FC236}">
                    <a16:creationId xmlns:a16="http://schemas.microsoft.com/office/drawing/2014/main" id="{1226AB78-26BC-4815-AFA4-7B79BAB0CB1F}"/>
                  </a:ext>
                </a:extLst>
              </p:cNvPr>
              <p:cNvSpPr/>
              <p:nvPr/>
            </p:nvSpPr>
            <p:spPr>
              <a:xfrm>
                <a:off x="334258" y="3043214"/>
                <a:ext cx="864000" cy="864000"/>
              </a:xfrm>
              <a:prstGeom prst="donut">
                <a:avLst>
                  <a:gd name="adj" fmla="val 4286"/>
                </a:avLst>
              </a:prstGeom>
              <a:solidFill>
                <a:srgbClr val="98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" name="Circle: Hollow 36">
                <a:extLst>
                  <a:ext uri="{FF2B5EF4-FFF2-40B4-BE49-F238E27FC236}">
                    <a16:creationId xmlns:a16="http://schemas.microsoft.com/office/drawing/2014/main" id="{410508B9-0E43-4934-B6B4-9CCA0A423AC4}"/>
                  </a:ext>
                </a:extLst>
              </p:cNvPr>
              <p:cNvSpPr/>
              <p:nvPr/>
            </p:nvSpPr>
            <p:spPr>
              <a:xfrm>
                <a:off x="332437" y="3886200"/>
                <a:ext cx="864000" cy="864000"/>
              </a:xfrm>
              <a:prstGeom prst="donut">
                <a:avLst>
                  <a:gd name="adj" fmla="val 4286"/>
                </a:avLst>
              </a:prstGeom>
              <a:solidFill>
                <a:srgbClr val="98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pic>
          <p:nvPicPr>
            <p:cNvPr id="21" name="Graphic 20" descr="Heart with pulse">
              <a:extLst>
                <a:ext uri="{FF2B5EF4-FFF2-40B4-BE49-F238E27FC236}">
                  <a16:creationId xmlns:a16="http://schemas.microsoft.com/office/drawing/2014/main" id="{2EB2B650-5100-4482-A5A0-699A76A7A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33941" y="3604276"/>
              <a:ext cx="720000" cy="720000"/>
            </a:xfrm>
            <a:prstGeom prst="rect">
              <a:avLst/>
            </a:prstGeom>
          </p:spPr>
        </p:pic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70493A9-826C-4508-B723-2766965E9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363986" y="6553200"/>
            <a:ext cx="9478645" cy="24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lang="en-US" sz="1200" smtClean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pPr marL="531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en-US" sz="1200" dirty="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</a:rPr>
              <a:t>  		</a:t>
            </a:r>
            <a:r>
              <a:rPr lang="en-GB" sz="1200" spc="40" dirty="0"/>
              <a:t>W</a:t>
            </a:r>
            <a:r>
              <a:rPr lang="en-GB" sz="1200" dirty="0"/>
              <a:t>i</a:t>
            </a:r>
            <a:r>
              <a:rPr lang="en-GB" sz="1200" spc="-10" dirty="0"/>
              <a:t>n</a:t>
            </a:r>
            <a:r>
              <a:rPr lang="en-GB" sz="1200" dirty="0"/>
              <a:t>t</a:t>
            </a:r>
            <a:r>
              <a:rPr lang="en-GB" sz="1200" spc="-5" dirty="0"/>
              <a:t>e</a:t>
            </a:r>
            <a:r>
              <a:rPr lang="en-GB" sz="1200" dirty="0"/>
              <a:t>r</a:t>
            </a:r>
            <a:r>
              <a:rPr lang="en-GB" sz="1200" spc="-30" dirty="0"/>
              <a:t> </a:t>
            </a:r>
            <a:r>
              <a:rPr lang="en-GB" sz="1200" dirty="0"/>
              <a:t>De</a:t>
            </a:r>
            <a:r>
              <a:rPr lang="en-GB" sz="1200" spc="5" dirty="0"/>
              <a:t>a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s</a:t>
            </a:r>
            <a:r>
              <a:rPr lang="en-GB" sz="1200" spc="-35" dirty="0"/>
              <a:t> </a:t>
            </a:r>
            <a:r>
              <a:rPr lang="en-GB" sz="1200" dirty="0"/>
              <a:t>and</a:t>
            </a:r>
            <a:r>
              <a:rPr lang="en-GB" sz="1200" spc="-20" dirty="0"/>
              <a:t> </a:t>
            </a:r>
            <a:r>
              <a:rPr lang="en-GB" sz="1200" dirty="0"/>
              <a:t>t</a:t>
            </a:r>
            <a:r>
              <a:rPr lang="en-GB" sz="1200" spc="5" dirty="0"/>
              <a:t>h</a:t>
            </a:r>
            <a:r>
              <a:rPr lang="en-GB" sz="1200" dirty="0"/>
              <a:t>e</a:t>
            </a:r>
            <a:r>
              <a:rPr lang="en-GB" sz="1200" spc="-10" dirty="0"/>
              <a:t> </a:t>
            </a:r>
            <a:r>
              <a:rPr lang="en-GB" sz="1200" spc="-15" dirty="0"/>
              <a:t>w</a:t>
            </a:r>
            <a:r>
              <a:rPr lang="en-GB" sz="1200" dirty="0"/>
              <a:t>inter of</a:t>
            </a:r>
            <a:r>
              <a:rPr lang="en-GB" sz="1200" spc="-10" dirty="0"/>
              <a:t> </a:t>
            </a:r>
            <a:r>
              <a:rPr lang="en-GB" sz="1200" dirty="0"/>
              <a:t>2019 to </a:t>
            </a:r>
            <a:r>
              <a:rPr lang="en-GB" sz="1200" spc="-5" dirty="0"/>
              <a:t>2</a:t>
            </a:r>
            <a:r>
              <a:rPr lang="en-GB" sz="1200" dirty="0"/>
              <a:t>0</a:t>
            </a:r>
            <a:r>
              <a:rPr lang="en-GB" sz="1200" spc="15" dirty="0"/>
              <a:t> </a:t>
            </a:r>
            <a:r>
              <a:rPr lang="en-GB" sz="1200" dirty="0">
                <a:latin typeface="Arial"/>
                <a:cs typeface="Arial"/>
              </a:rPr>
              <a:t>–</a:t>
            </a:r>
            <a:r>
              <a:rPr lang="en-GB" sz="1200" spc="-30" dirty="0">
                <a:latin typeface="Arial"/>
                <a:cs typeface="Arial"/>
              </a:rPr>
              <a:t> </a:t>
            </a:r>
            <a:r>
              <a:rPr lang="en-GB" sz="1200" dirty="0"/>
              <a:t>I</a:t>
            </a:r>
            <a:r>
              <a:rPr lang="en-GB" sz="1200" spc="5" dirty="0"/>
              <a:t>n</a:t>
            </a:r>
            <a:r>
              <a:rPr lang="en-GB" sz="1200" spc="10" dirty="0"/>
              <a:t>f</a:t>
            </a:r>
            <a:r>
              <a:rPr lang="en-GB" sz="1200" dirty="0"/>
              <a:t>orm</a:t>
            </a:r>
            <a:r>
              <a:rPr lang="en-GB" sz="1200" spc="-10" dirty="0"/>
              <a:t>a</a:t>
            </a:r>
            <a:r>
              <a:rPr lang="en-GB" sz="1200" dirty="0"/>
              <a:t>tion</a:t>
            </a:r>
            <a:r>
              <a:rPr lang="en-GB" sz="1200" spc="-45" dirty="0"/>
              <a:t> </a:t>
            </a:r>
            <a:r>
              <a:rPr lang="en-GB" sz="1200" spc="10" dirty="0"/>
              <a:t>f</a:t>
            </a:r>
            <a:r>
              <a:rPr lang="en-GB" sz="1200" dirty="0"/>
              <a:t>or</a:t>
            </a:r>
            <a:r>
              <a:rPr lang="en-GB" sz="1200" spc="-15" dirty="0"/>
              <a:t> </a:t>
            </a:r>
            <a:r>
              <a:rPr lang="en-GB" sz="1200" dirty="0"/>
              <a:t>N</a:t>
            </a:r>
            <a:r>
              <a:rPr lang="en-GB" sz="1200" spc="-5" dirty="0"/>
              <a:t>H</a:t>
            </a:r>
            <a:r>
              <a:rPr lang="en-GB" sz="1200" dirty="0"/>
              <a:t>S</a:t>
            </a:r>
          </a:p>
          <a:p>
            <a:pPr marL="5318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DD4503-BD5E-4C32-AC13-DD05C8FDB2D9}"/>
              </a:ext>
            </a:extLst>
          </p:cNvPr>
          <p:cNvGraphicFramePr>
            <a:graphicFrameLocks noGrp="1"/>
          </p:cNvGraphicFramePr>
          <p:nvPr/>
        </p:nvGraphicFramePr>
        <p:xfrm>
          <a:off x="2783506" y="3011442"/>
          <a:ext cx="2485409" cy="29546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5409">
                  <a:extLst>
                    <a:ext uri="{9D8B030D-6E8A-4147-A177-3AD203B41FA5}">
                      <a16:colId xmlns:a16="http://schemas.microsoft.com/office/drawing/2014/main" val="2028358446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Direct Health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69897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Heart attack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9462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97230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Respiratory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89128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Influenza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34603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Falls and injuries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36161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Hypothermia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3583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72919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7DD24A-A56A-4C89-97B8-0211D2A8CD64}"/>
              </a:ext>
            </a:extLst>
          </p:cNvPr>
          <p:cNvGraphicFramePr>
            <a:graphicFrameLocks noGrp="1"/>
          </p:cNvGraphicFramePr>
          <p:nvPr/>
        </p:nvGraphicFramePr>
        <p:xfrm>
          <a:off x="5567120" y="3017243"/>
          <a:ext cx="3547539" cy="29488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47539">
                  <a:extLst>
                    <a:ext uri="{9D8B030D-6E8A-4147-A177-3AD203B41FA5}">
                      <a16:colId xmlns:a16="http://schemas.microsoft.com/office/drawing/2014/main" val="2072432758"/>
                    </a:ext>
                  </a:extLst>
                </a:gridCol>
              </a:tblGrid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Indirect Health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2200"/>
                  </a:ext>
                </a:extLst>
              </a:tr>
              <a:tr h="7130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Mental health effects from 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08632"/>
                  </a:ext>
                </a:extLst>
              </a:tr>
              <a:tr h="7130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Reduced educational and employment attainment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91122"/>
                  </a:ext>
                </a:extLst>
              </a:tr>
              <a:tr h="65145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of carbon monoxide poisoning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79059"/>
                  </a:ext>
                </a:extLst>
              </a:tr>
              <a:tr h="372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5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12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>
              <a:lnSpc>
                <a:spcPts val="4335"/>
              </a:lnSpc>
            </a:pPr>
            <a:r>
              <a:rPr sz="3800" dirty="0"/>
              <a:t>How d</a:t>
            </a:r>
            <a:r>
              <a:rPr sz="3800" spc="-20" dirty="0"/>
              <a:t>o</a:t>
            </a:r>
            <a:r>
              <a:rPr sz="3800" dirty="0"/>
              <a:t>es</a:t>
            </a:r>
            <a:r>
              <a:rPr sz="3800" spc="-15" dirty="0"/>
              <a:t> </a:t>
            </a:r>
            <a:r>
              <a:rPr sz="3800" dirty="0"/>
              <a:t>cold w</a:t>
            </a:r>
            <a:r>
              <a:rPr sz="3800" spc="-20" dirty="0"/>
              <a:t>e</a:t>
            </a:r>
            <a:r>
              <a:rPr sz="3800" dirty="0"/>
              <a:t>ath</a:t>
            </a:r>
            <a:r>
              <a:rPr sz="3800" spc="-20" dirty="0"/>
              <a:t>e</a:t>
            </a:r>
            <a:r>
              <a:rPr sz="3800" dirty="0"/>
              <a:t>r</a:t>
            </a:r>
            <a:r>
              <a:rPr sz="3800" spc="-25" dirty="0"/>
              <a:t> </a:t>
            </a:r>
            <a:r>
              <a:rPr sz="3800" dirty="0"/>
              <a:t>im</a:t>
            </a:r>
            <a:r>
              <a:rPr sz="3800" spc="-15" dirty="0"/>
              <a:t>p</a:t>
            </a:r>
            <a:r>
              <a:rPr sz="3800" dirty="0"/>
              <a:t>act</a:t>
            </a:r>
            <a:r>
              <a:rPr sz="3800" spc="-15" dirty="0"/>
              <a:t> </a:t>
            </a:r>
            <a:r>
              <a:rPr sz="3800" dirty="0"/>
              <a:t>COVID-</a:t>
            </a:r>
            <a:r>
              <a:rPr sz="3800" spc="-5" dirty="0"/>
              <a:t>19</a:t>
            </a:r>
            <a:endParaRPr sz="3800" dirty="0"/>
          </a:p>
          <a:p>
            <a:pPr marL="160655">
              <a:lnSpc>
                <a:spcPts val="4295"/>
              </a:lnSpc>
            </a:pPr>
            <a:r>
              <a:rPr sz="3800" dirty="0"/>
              <a:t>morbid</a:t>
            </a:r>
            <a:r>
              <a:rPr sz="3800" spc="-20" dirty="0"/>
              <a:t>i</a:t>
            </a:r>
            <a:r>
              <a:rPr sz="3800" dirty="0"/>
              <a:t>ty </a:t>
            </a:r>
            <a:r>
              <a:rPr sz="3800" spc="-15" dirty="0"/>
              <a:t>a</a:t>
            </a:r>
            <a:r>
              <a:rPr sz="3800" dirty="0"/>
              <a:t>nd morta</a:t>
            </a:r>
            <a:r>
              <a:rPr sz="3800" spc="-20" dirty="0"/>
              <a:t>l</a:t>
            </a:r>
            <a:r>
              <a:rPr sz="3800" dirty="0"/>
              <a:t>ity?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3558" y="6571236"/>
            <a:ext cx="44000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0" dirty="0"/>
              <a:t>W</a:t>
            </a:r>
            <a:r>
              <a:rPr lang="en-GB" dirty="0"/>
              <a:t>i</a:t>
            </a:r>
            <a:r>
              <a:rPr lang="en-GB" spc="-10" dirty="0"/>
              <a:t>n</a:t>
            </a:r>
            <a:r>
              <a:rPr lang="en-GB" dirty="0"/>
              <a:t>t</a:t>
            </a:r>
            <a:r>
              <a:rPr lang="en-GB" spc="-5" dirty="0"/>
              <a:t>e</a:t>
            </a:r>
            <a:r>
              <a:rPr lang="en-GB" dirty="0"/>
              <a:t>r</a:t>
            </a:r>
            <a:r>
              <a:rPr lang="en-GB" spc="-30" dirty="0"/>
              <a:t> </a:t>
            </a:r>
            <a:r>
              <a:rPr lang="en-GB" dirty="0"/>
              <a:t>De</a:t>
            </a:r>
            <a:r>
              <a:rPr lang="en-GB" spc="5" dirty="0"/>
              <a:t>a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s</a:t>
            </a:r>
            <a:r>
              <a:rPr lang="en-GB" spc="-35" dirty="0"/>
              <a:t> </a:t>
            </a:r>
            <a:r>
              <a:rPr lang="en-GB" dirty="0"/>
              <a:t>and</a:t>
            </a:r>
            <a:r>
              <a:rPr lang="en-GB" spc="-20" dirty="0"/>
              <a:t> </a:t>
            </a:r>
            <a:r>
              <a:rPr lang="en-GB" dirty="0"/>
              <a:t>t</a:t>
            </a:r>
            <a:r>
              <a:rPr lang="en-GB" spc="5" dirty="0"/>
              <a:t>h</a:t>
            </a:r>
            <a:r>
              <a:rPr lang="en-GB" dirty="0"/>
              <a:t>e</a:t>
            </a:r>
            <a:r>
              <a:rPr lang="en-GB" spc="-10" dirty="0"/>
              <a:t> </a:t>
            </a:r>
            <a:r>
              <a:rPr lang="en-GB" spc="-15" dirty="0"/>
              <a:t>w</a:t>
            </a:r>
            <a:r>
              <a:rPr lang="en-GB" dirty="0"/>
              <a:t>inter of</a:t>
            </a:r>
            <a:r>
              <a:rPr lang="en-GB" spc="-10" dirty="0"/>
              <a:t> </a:t>
            </a:r>
            <a:r>
              <a:rPr lang="en-GB" dirty="0"/>
              <a:t>2019 to </a:t>
            </a:r>
            <a:r>
              <a:rPr lang="en-GB" spc="-5" dirty="0"/>
              <a:t>2</a:t>
            </a:r>
            <a:r>
              <a:rPr lang="en-GB" dirty="0"/>
              <a:t>0</a:t>
            </a:r>
            <a:r>
              <a:rPr lang="en-GB" spc="15" dirty="0"/>
              <a:t> </a:t>
            </a:r>
            <a:r>
              <a:rPr lang="en-GB" dirty="0"/>
              <a:t>–</a:t>
            </a:r>
            <a:r>
              <a:rPr lang="en-GB" spc="-30" dirty="0"/>
              <a:t> </a:t>
            </a:r>
            <a:r>
              <a:rPr lang="en-GB" dirty="0"/>
              <a:t>I</a:t>
            </a:r>
            <a:r>
              <a:rPr lang="en-GB" spc="5" dirty="0"/>
              <a:t>n</a:t>
            </a:r>
            <a:r>
              <a:rPr lang="en-GB" spc="10" dirty="0"/>
              <a:t>f</a:t>
            </a:r>
            <a:r>
              <a:rPr lang="en-GB" dirty="0"/>
              <a:t>orm</a:t>
            </a:r>
            <a:r>
              <a:rPr lang="en-GB" spc="-10" dirty="0"/>
              <a:t>a</a:t>
            </a:r>
            <a:r>
              <a:rPr lang="en-GB" dirty="0"/>
              <a:t>tion</a:t>
            </a:r>
            <a:r>
              <a:rPr lang="en-GB" spc="-45" dirty="0"/>
              <a:t> </a:t>
            </a:r>
            <a:r>
              <a:rPr lang="en-GB" spc="10" dirty="0"/>
              <a:t>f</a:t>
            </a:r>
            <a:r>
              <a:rPr lang="en-GB" dirty="0"/>
              <a:t>or</a:t>
            </a:r>
            <a:r>
              <a:rPr lang="en-GB" spc="-15" dirty="0"/>
              <a:t> </a:t>
            </a:r>
            <a:r>
              <a:rPr lang="en-GB" dirty="0"/>
              <a:t>N</a:t>
            </a:r>
            <a:r>
              <a:rPr lang="en-GB" spc="-5" dirty="0"/>
              <a:t>H</a:t>
            </a:r>
            <a:r>
              <a:rPr lang="en-GB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029" y="1798509"/>
            <a:ext cx="9584690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  <a:hlinkClick r:id="rId3"/>
              </a:rPr>
              <a:t>N</a:t>
            </a:r>
            <a:r>
              <a:rPr sz="1800" spc="-10" dirty="0">
                <a:latin typeface="Arial"/>
                <a:cs typeface="Arial"/>
                <a:hlinkClick r:id="rId3"/>
              </a:rPr>
              <a:t>E</a:t>
            </a:r>
            <a:r>
              <a:rPr sz="1800" spc="-45" dirty="0">
                <a:latin typeface="Arial"/>
                <a:cs typeface="Arial"/>
                <a:hlinkClick r:id="rId3"/>
              </a:rPr>
              <a:t>R</a:t>
            </a:r>
            <a:r>
              <a:rPr sz="1800" dirty="0">
                <a:latin typeface="Arial"/>
                <a:cs typeface="Arial"/>
                <a:hlinkClick r:id="rId3"/>
              </a:rPr>
              <a:t>V</a:t>
            </a:r>
            <a:r>
              <a:rPr sz="1800" spc="-120" dirty="0">
                <a:latin typeface="Arial"/>
                <a:cs typeface="Arial"/>
                <a:hlinkClick r:id="rId3"/>
              </a:rPr>
              <a:t>T</a:t>
            </a:r>
            <a:r>
              <a:rPr sz="1800" dirty="0">
                <a:latin typeface="Arial"/>
                <a:cs typeface="Arial"/>
                <a:hlinkClick r:id="rId3"/>
              </a:rPr>
              <a:t>AG</a:t>
            </a:r>
            <a:r>
              <a:rPr sz="1800" spc="-10" dirty="0">
                <a:latin typeface="Arial"/>
                <a:cs typeface="Arial"/>
                <a:hlinkClick r:id="rId3"/>
              </a:rPr>
              <a:t> </a:t>
            </a:r>
            <a:r>
              <a:rPr sz="1800" dirty="0">
                <a:latin typeface="Arial"/>
                <a:cs typeface="Arial"/>
                <a:hlinkClick r:id="rId3"/>
              </a:rPr>
              <a:t>stat</a:t>
            </a:r>
            <a:r>
              <a:rPr sz="1800" spc="-10" dirty="0">
                <a:latin typeface="Arial"/>
                <a:cs typeface="Arial"/>
                <a:hlinkClick r:id="rId3"/>
              </a:rPr>
              <a:t>e</a:t>
            </a:r>
            <a:r>
              <a:rPr sz="1800" dirty="0">
                <a:latin typeface="Arial"/>
                <a:cs typeface="Arial"/>
                <a:hlinkClick r:id="rId3"/>
              </a:rPr>
              <a:t>m</a:t>
            </a:r>
            <a:r>
              <a:rPr sz="1800" spc="-10" dirty="0">
                <a:latin typeface="Arial"/>
                <a:cs typeface="Arial"/>
                <a:hlinkClick r:id="rId3"/>
              </a:rPr>
              <a:t>en</a:t>
            </a:r>
            <a:r>
              <a:rPr sz="1800" dirty="0">
                <a:latin typeface="Arial"/>
                <a:cs typeface="Arial"/>
                <a:hlinkClick r:id="rId3"/>
              </a:rPr>
              <a:t>t </a:t>
            </a:r>
            <a:r>
              <a:rPr sz="1800" spc="-10" dirty="0">
                <a:latin typeface="Arial"/>
                <a:cs typeface="Arial"/>
                <a:hlinkClick r:id="rId3"/>
              </a:rPr>
              <a:t>o</a:t>
            </a:r>
            <a:r>
              <a:rPr sz="1800" dirty="0">
                <a:latin typeface="Arial"/>
                <a:cs typeface="Arial"/>
                <a:hlinkClick r:id="rId3"/>
              </a:rPr>
              <a:t>n</a:t>
            </a:r>
            <a:r>
              <a:rPr sz="1800" spc="-5" dirty="0">
                <a:latin typeface="Arial"/>
                <a:cs typeface="Arial"/>
                <a:hlinkClick r:id="rId3"/>
              </a:rPr>
              <a:t> </a:t>
            </a:r>
            <a:r>
              <a:rPr sz="1800" dirty="0">
                <a:latin typeface="Arial"/>
                <a:cs typeface="Arial"/>
                <a:hlinkClick r:id="rId3"/>
              </a:rPr>
              <a:t>se</a:t>
            </a:r>
            <a:r>
              <a:rPr sz="1800" spc="-15" dirty="0">
                <a:latin typeface="Arial"/>
                <a:cs typeface="Arial"/>
                <a:hlinkClick r:id="rId3"/>
              </a:rPr>
              <a:t>a</a:t>
            </a:r>
            <a:r>
              <a:rPr sz="1800" dirty="0">
                <a:latin typeface="Arial"/>
                <a:cs typeface="Arial"/>
                <a:hlinkClick r:id="rId3"/>
              </a:rPr>
              <a:t>s</a:t>
            </a:r>
            <a:r>
              <a:rPr sz="1800" spc="-10" dirty="0">
                <a:latin typeface="Arial"/>
                <a:cs typeface="Arial"/>
                <a:hlinkClick r:id="rId3"/>
              </a:rPr>
              <a:t>ona</a:t>
            </a:r>
            <a:r>
              <a:rPr sz="1800" dirty="0">
                <a:latin typeface="Arial"/>
                <a:cs typeface="Arial"/>
                <a:hlinkClick r:id="rId3"/>
              </a:rPr>
              <a:t>l</a:t>
            </a:r>
            <a:r>
              <a:rPr sz="1800" spc="-10" dirty="0">
                <a:latin typeface="Arial"/>
                <a:cs typeface="Arial"/>
                <a:hlinkClick r:id="rId3"/>
              </a:rPr>
              <a:t>i</a:t>
            </a:r>
            <a:r>
              <a:rPr sz="1800" dirty="0">
                <a:latin typeface="Arial"/>
                <a:cs typeface="Arial"/>
                <a:hlinkClick r:id="rId3"/>
              </a:rPr>
              <a:t>ty</a:t>
            </a:r>
            <a:r>
              <a:rPr sz="1800" spc="25" dirty="0">
                <a:latin typeface="Arial"/>
                <a:cs typeface="Arial"/>
                <a:hlinkClick r:id="rId3"/>
              </a:rPr>
              <a:t> </a:t>
            </a:r>
            <a:r>
              <a:rPr sz="1800" spc="-10" dirty="0">
                <a:latin typeface="Arial"/>
                <a:cs typeface="Arial"/>
                <a:hlinkClick r:id="rId3"/>
              </a:rPr>
              <a:t>an</a:t>
            </a:r>
            <a:r>
              <a:rPr sz="1800" dirty="0">
                <a:latin typeface="Arial"/>
                <a:cs typeface="Arial"/>
                <a:hlinkClick r:id="rId3"/>
              </a:rPr>
              <a:t>d</a:t>
            </a:r>
            <a:r>
              <a:rPr sz="1800" spc="5" dirty="0">
                <a:latin typeface="Arial"/>
                <a:cs typeface="Arial"/>
                <a:hlinkClick r:id="rId3"/>
              </a:rPr>
              <a:t> </a:t>
            </a:r>
            <a:r>
              <a:rPr sz="1800" dirty="0">
                <a:latin typeface="Arial"/>
                <a:cs typeface="Arial"/>
                <a:hlinkClick r:id="rId3"/>
              </a:rPr>
              <a:t>its</a:t>
            </a:r>
            <a:r>
              <a:rPr sz="1800" spc="-15" dirty="0">
                <a:latin typeface="Arial"/>
                <a:cs typeface="Arial"/>
                <a:hlinkClick r:id="rId3"/>
              </a:rPr>
              <a:t> </a:t>
            </a:r>
            <a:r>
              <a:rPr sz="1800" dirty="0">
                <a:latin typeface="Arial"/>
                <a:cs typeface="Arial"/>
                <a:hlinkClick r:id="rId3"/>
              </a:rPr>
              <a:t>i</a:t>
            </a:r>
            <a:r>
              <a:rPr sz="1800" spc="-10" dirty="0">
                <a:latin typeface="Arial"/>
                <a:cs typeface="Arial"/>
                <a:hlinkClick r:id="rId3"/>
              </a:rPr>
              <a:t>mpa</a:t>
            </a:r>
            <a:r>
              <a:rPr sz="1800" dirty="0">
                <a:latin typeface="Arial"/>
                <a:cs typeface="Arial"/>
                <a:hlinkClick r:id="rId3"/>
              </a:rPr>
              <a:t>ct</a:t>
            </a:r>
            <a:r>
              <a:rPr sz="1800" spc="15" dirty="0">
                <a:latin typeface="Arial"/>
                <a:cs typeface="Arial"/>
                <a:hlinkClick r:id="rId3"/>
              </a:rPr>
              <a:t> </a:t>
            </a:r>
            <a:r>
              <a:rPr sz="1800" spc="-10" dirty="0">
                <a:latin typeface="Arial"/>
                <a:cs typeface="Arial"/>
                <a:hlinkClick r:id="rId3"/>
              </a:rPr>
              <a:t>o</a:t>
            </a:r>
            <a:r>
              <a:rPr sz="1800" dirty="0">
                <a:latin typeface="Arial"/>
                <a:cs typeface="Arial"/>
                <a:hlinkClick r:id="rId3"/>
              </a:rPr>
              <a:t>n</a:t>
            </a:r>
            <a:r>
              <a:rPr sz="1800" spc="-5" dirty="0">
                <a:latin typeface="Arial"/>
                <a:cs typeface="Arial"/>
                <a:hlinkClick r:id="rId3"/>
              </a:rPr>
              <a:t> </a:t>
            </a:r>
            <a:r>
              <a:rPr sz="1800" dirty="0">
                <a:latin typeface="Arial"/>
                <a:cs typeface="Arial"/>
                <a:hlinkClick r:id="rId3"/>
              </a:rPr>
              <a:t>COVI</a:t>
            </a:r>
            <a:r>
              <a:rPr sz="1800" spc="-5" dirty="0">
                <a:latin typeface="Arial"/>
                <a:cs typeface="Arial"/>
                <a:hlinkClick r:id="rId3"/>
              </a:rPr>
              <a:t>D-</a:t>
            </a:r>
            <a:r>
              <a:rPr sz="1800" spc="-10" dirty="0">
                <a:latin typeface="Arial"/>
                <a:cs typeface="Arial"/>
                <a:hlinkClick r:id="rId3"/>
              </a:rPr>
              <a:t>19</a:t>
            </a:r>
            <a:endParaRPr sz="1800" dirty="0">
              <a:latin typeface="Arial"/>
              <a:cs typeface="Arial"/>
            </a:endParaRPr>
          </a:p>
          <a:p>
            <a:pPr marL="376555" marR="264160" algn="ctr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“Susc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pti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uch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iss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factors”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sce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tib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 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COVID-19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rsiste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vir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smiss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so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rectly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ths me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ns</a:t>
            </a:r>
          </a:p>
          <a:p>
            <a:pPr marL="12700" indent="2863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iv</a:t>
            </a:r>
            <a:r>
              <a:rPr sz="1800" spc="-10" dirty="0">
                <a:latin typeface="Arial"/>
                <a:cs typeface="Arial"/>
              </a:rPr>
              <a:t>idua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ke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ndoo</a:t>
            </a:r>
            <a:r>
              <a:rPr sz="1800" dirty="0">
                <a:latin typeface="Arial"/>
                <a:cs typeface="Arial"/>
              </a:rPr>
              <a:t>rs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3892</Words>
  <Application>Microsoft Office PowerPoint</Application>
  <PresentationFormat>Widescreen</PresentationFormat>
  <Paragraphs>383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Excess Winter Deaths and the winter of 2019 to 2020  Information for the NHS  UKHSA - Extreme Events and Health Protection</vt:lpstr>
      <vt:lpstr>Excess Winter Deaths and the winter of 2019 to 2020</vt:lpstr>
      <vt:lpstr>Aims of this slide pack</vt:lpstr>
      <vt:lpstr>Contents</vt:lpstr>
      <vt:lpstr>Summary</vt:lpstr>
      <vt:lpstr>How does cold weather impact health?</vt:lpstr>
      <vt:lpstr>What happens during cold weather?</vt:lpstr>
      <vt:lpstr>How does cold weather impact health – morbidity and mortality?</vt:lpstr>
      <vt:lpstr>How does cold weather impact COVID-19 morbidity and mortality?</vt:lpstr>
      <vt:lpstr>Which temperatures have an impact?</vt:lpstr>
      <vt:lpstr>Who is affected?</vt:lpstr>
      <vt:lpstr>Data Statement – COVID-19</vt:lpstr>
      <vt:lpstr>Why are we focusing on the winter of 2019 to 2020? (1)</vt:lpstr>
      <vt:lpstr>Why are we focusing on the winter of 2019 to 2020? (2)</vt:lpstr>
      <vt:lpstr>Deaths over the year</vt:lpstr>
      <vt:lpstr>When did the deaths occur and how is this different from previous years?</vt:lpstr>
      <vt:lpstr>How many EWDs were there during the 2019 to 2020 winter?</vt:lpstr>
      <vt:lpstr>Who was most affected?</vt:lpstr>
      <vt:lpstr>Place of death during winter 2020</vt:lpstr>
      <vt:lpstr>What were the causes of EWDs?</vt:lpstr>
      <vt:lpstr>Which regions were most affected?</vt:lpstr>
      <vt:lpstr>Comparisons to other countries?</vt:lpstr>
      <vt:lpstr>Preventing EWDs</vt:lpstr>
      <vt:lpstr>What does this mean for the NHS? (1)</vt:lpstr>
      <vt:lpstr>What does this mean for the NHS? (2)</vt:lpstr>
      <vt:lpstr>Key public health messages for the public and media this winter (1)</vt:lpstr>
      <vt:lpstr>Key public health messages for the public and media this winter (2)</vt:lpstr>
      <vt:lpstr>Key public health messages for the NHS</vt:lpstr>
      <vt:lpstr>Appendix 1: Available data</vt:lpstr>
      <vt:lpstr>Appendix 2: References and useful documents</vt:lpstr>
      <vt:lpstr>Appendix 3: Measuring winter deaths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Excess Winter Deaths and the winter of 2019 to 2020</dc:title>
  <dc:creator>UKHSA</dc:creator>
  <cp:lastModifiedBy>Richard.N Allen</cp:lastModifiedBy>
  <cp:revision>17</cp:revision>
  <dcterms:created xsi:type="dcterms:W3CDTF">2021-10-15T16:18:02Z</dcterms:created>
  <dcterms:modified xsi:type="dcterms:W3CDTF">2021-10-19T15:27:40Z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LastSaved">
    <vt:filetime>2021-10-15T00:00:00Z</vt:filetime>
  </property>
</Properties>
</file>