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38" r:id="rId9"/>
    <p:sldId id="264" r:id="rId10"/>
    <p:sldId id="265" r:id="rId11"/>
    <p:sldId id="34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497"/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384" autoAdjust="0"/>
  </p:normalViewPr>
  <p:slideViewPr>
    <p:cSldViewPr>
      <p:cViewPr>
        <p:scale>
          <a:sx n="100" d="100"/>
          <a:sy n="100" d="100"/>
        </p:scale>
        <p:origin x="11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C6D48-A4CD-4737-B592-FAC2ABEA450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E4578A-9D74-4F37-98D0-47B376C4A8D2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000" b="1" dirty="0"/>
            <a:t>Reducing EWDs</a:t>
          </a:r>
        </a:p>
      </dgm:t>
    </dgm:pt>
    <dgm:pt modelId="{2B133877-42A8-4BB2-8C5E-55871D7FF127}" type="parTrans" cxnId="{7F8061F5-70E3-4726-A617-C45499D3D326}">
      <dgm:prSet/>
      <dgm:spPr/>
      <dgm:t>
        <a:bodyPr/>
        <a:lstStyle/>
        <a:p>
          <a:endParaRPr lang="en-GB"/>
        </a:p>
      </dgm:t>
    </dgm:pt>
    <dgm:pt modelId="{C5B69EF2-B228-4E13-8536-82BA41F2D873}" type="sibTrans" cxnId="{7F8061F5-70E3-4726-A617-C45499D3D326}">
      <dgm:prSet/>
      <dgm:spPr/>
      <dgm:t>
        <a:bodyPr/>
        <a:lstStyle/>
        <a:p>
          <a:endParaRPr lang="en-GB"/>
        </a:p>
      </dgm:t>
    </dgm:pt>
    <dgm:pt modelId="{28458AFC-3A12-4260-A4E0-127F4D206AF7}">
      <dgm:prSet phldrT="[Text]" custT="1"/>
      <dgm:spPr>
        <a:solidFill>
          <a:srgbClr val="396497"/>
        </a:solidFill>
      </dgm:spPr>
      <dgm:t>
        <a:bodyPr/>
        <a:lstStyle/>
        <a:p>
          <a:r>
            <a:rPr lang="en-GB" sz="1300" b="1" dirty="0"/>
            <a:t>Identify people at risk</a:t>
          </a:r>
        </a:p>
      </dgm:t>
    </dgm:pt>
    <dgm:pt modelId="{AD39EFE9-4BE1-4236-AF42-9E7091CB6081}" type="parTrans" cxnId="{0D53FBA9-1AAF-44B4-BA9A-15E8742BB0D6}">
      <dgm:prSet/>
      <dgm:spPr/>
      <dgm:t>
        <a:bodyPr/>
        <a:lstStyle/>
        <a:p>
          <a:endParaRPr lang="en-GB"/>
        </a:p>
      </dgm:t>
    </dgm:pt>
    <dgm:pt modelId="{A765C69C-48D2-4291-81E5-B7CC0F8A9712}" type="sibTrans" cxnId="{0D53FBA9-1AAF-44B4-BA9A-15E8742BB0D6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60D3BE59-FD6B-4ABF-8E77-55DF5AA5F42E}">
      <dgm:prSet phldrT="[Text]" custT="1"/>
      <dgm:spPr>
        <a:solidFill>
          <a:srgbClr val="396497"/>
        </a:solidFill>
      </dgm:spPr>
      <dgm:t>
        <a:bodyPr/>
        <a:lstStyle/>
        <a:p>
          <a:r>
            <a:rPr lang="en-GB" sz="1300" b="1" i="0" dirty="0"/>
            <a:t>Make Every Contact Count</a:t>
          </a:r>
        </a:p>
      </dgm:t>
    </dgm:pt>
    <dgm:pt modelId="{0AB4C4A1-0C4E-4004-930B-4FDEC1B7AD2D}" type="parTrans" cxnId="{7E716E75-B9EF-4FBE-96BC-B231DD99AB8E}">
      <dgm:prSet/>
      <dgm:spPr/>
      <dgm:t>
        <a:bodyPr/>
        <a:lstStyle/>
        <a:p>
          <a:endParaRPr lang="en-GB"/>
        </a:p>
      </dgm:t>
    </dgm:pt>
    <dgm:pt modelId="{2A9ADD9A-7F94-417F-88C0-FDE90417085A}" type="sibTrans" cxnId="{7E716E75-B9EF-4FBE-96BC-B231DD99AB8E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EB190799-1939-4B36-802D-CB66139ACB3D}">
      <dgm:prSet phldrT="[Text]" custT="1"/>
      <dgm:spPr>
        <a:solidFill>
          <a:srgbClr val="396497"/>
        </a:solidFill>
      </dgm:spPr>
      <dgm:t>
        <a:bodyPr/>
        <a:lstStyle/>
        <a:p>
          <a:r>
            <a:rPr lang="en-GB" sz="1200" b="1" dirty="0"/>
            <a:t>Discharge vulnerable people from care settings to a warm home</a:t>
          </a:r>
        </a:p>
      </dgm:t>
    </dgm:pt>
    <dgm:pt modelId="{193C1D3C-C7B0-4029-88B5-0553F3DD79AB}" type="parTrans" cxnId="{DABC87BE-3A0F-4DFF-9FD8-47BEF72ED930}">
      <dgm:prSet/>
      <dgm:spPr/>
      <dgm:t>
        <a:bodyPr/>
        <a:lstStyle/>
        <a:p>
          <a:endParaRPr lang="en-GB"/>
        </a:p>
      </dgm:t>
    </dgm:pt>
    <dgm:pt modelId="{87F9C256-BEA1-4B6B-8CED-B8C7A7B67A93}" type="sibTrans" cxnId="{DABC87BE-3A0F-4DFF-9FD8-47BEF72ED930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72108927-620A-4B69-8CEC-6AD4525A938B}">
      <dgm:prSet phldrT="[Text]" custT="1"/>
      <dgm:spPr>
        <a:solidFill>
          <a:srgbClr val="396497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50" b="1" dirty="0"/>
            <a:t>Raise awareness about how to keep warm at home </a:t>
          </a:r>
        </a:p>
      </dgm:t>
    </dgm:pt>
    <dgm:pt modelId="{511C3561-C9EC-4434-BCB4-A11F10719E05}" type="parTrans" cxnId="{F98B1B52-5105-4C83-AC29-D037BA02D023}">
      <dgm:prSet/>
      <dgm:spPr/>
      <dgm:t>
        <a:bodyPr/>
        <a:lstStyle/>
        <a:p>
          <a:endParaRPr lang="en-GB"/>
        </a:p>
      </dgm:t>
    </dgm:pt>
    <dgm:pt modelId="{D17B4C26-4F78-4F1A-847A-DE9A30B35307}" type="sibTrans" cxnId="{F98B1B52-5105-4C83-AC29-D037BA02D023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34444B41-9CAF-456F-918C-C93CA3332E7F}">
      <dgm:prSet phldrT="[Text]" custT="1"/>
      <dgm:spPr>
        <a:solidFill>
          <a:srgbClr val="396497"/>
        </a:solidFill>
      </dgm:spPr>
      <dgm:t>
        <a:bodyPr/>
        <a:lstStyle/>
        <a:p>
          <a:r>
            <a:rPr lang="en-GB" sz="1200" b="1" dirty="0"/>
            <a:t>Train people to help individuals    whose homes may be too cold </a:t>
          </a:r>
        </a:p>
      </dgm:t>
    </dgm:pt>
    <dgm:pt modelId="{A85853ED-5B0D-4894-BD3D-F3401E1A6D79}" type="parTrans" cxnId="{EC1F1364-974D-4237-B6A2-252939CD71FD}">
      <dgm:prSet/>
      <dgm:spPr/>
      <dgm:t>
        <a:bodyPr/>
        <a:lstStyle/>
        <a:p>
          <a:endParaRPr lang="en-GB"/>
        </a:p>
      </dgm:t>
    </dgm:pt>
    <dgm:pt modelId="{CF4A565B-BCBB-4899-A007-BEE28E4652BB}" type="sibTrans" cxnId="{EC1F1364-974D-4237-B6A2-252939CD71FD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226B5468-4B32-4788-B5D3-D357DED35A2C}">
      <dgm:prSet phldrT="[Text]" custT="1"/>
      <dgm:spPr>
        <a:solidFill>
          <a:srgbClr val="00AE9E"/>
        </a:solidFill>
      </dgm:spPr>
      <dgm:t>
        <a:bodyPr/>
        <a:lstStyle/>
        <a:p>
          <a:endParaRPr lang="en-GB"/>
        </a:p>
      </dgm:t>
    </dgm:pt>
    <dgm:pt modelId="{EF1888E1-FA12-463B-B82E-F63D8715FD51}" type="parTrans" cxnId="{FC347FC8-493E-42E0-A3D3-A229DE44AC41}">
      <dgm:prSet/>
      <dgm:spPr/>
      <dgm:t>
        <a:bodyPr/>
        <a:lstStyle/>
        <a:p>
          <a:endParaRPr lang="en-GB"/>
        </a:p>
      </dgm:t>
    </dgm:pt>
    <dgm:pt modelId="{781CC898-AFD6-4B28-8FAB-25BF6C8BA48A}" type="sibTrans" cxnId="{FC347FC8-493E-42E0-A3D3-A229DE44AC41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21738B1E-1CC2-481E-AE03-1EA28C0142CC}">
      <dgm:prSet phldrT="[Text]" custT="1"/>
      <dgm:spPr>
        <a:solidFill>
          <a:srgbClr val="396497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1" dirty="0"/>
            <a:t>Provide a single-point-of-contact for help</a:t>
          </a:r>
        </a:p>
      </dgm:t>
    </dgm:pt>
    <dgm:pt modelId="{D3777E04-AD69-4ACC-BBCA-8E0EA2444A83}" type="sibTrans" cxnId="{653C1B2E-5CD2-4EB1-987F-47F5220B543D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48F5A70E-5296-49DA-BCC8-5C7B59888E27}" type="parTrans" cxnId="{653C1B2E-5CD2-4EB1-987F-47F5220B543D}">
      <dgm:prSet/>
      <dgm:spPr/>
      <dgm:t>
        <a:bodyPr/>
        <a:lstStyle/>
        <a:p>
          <a:endParaRPr lang="en-GB"/>
        </a:p>
      </dgm:t>
    </dgm:pt>
    <dgm:pt modelId="{C86112AF-ABE9-4A0F-86E1-266F0B95A388}">
      <dgm:prSet phldrT="[Text]" custT="1"/>
      <dgm:spPr>
        <a:solidFill>
          <a:srgbClr val="396497"/>
        </a:solidFill>
      </dgm:spPr>
      <dgm:t>
        <a:bodyPr/>
        <a:lstStyle/>
        <a:p>
          <a:r>
            <a:rPr lang="en-GB" sz="1300" b="1" dirty="0"/>
            <a:t>Develop a strategy</a:t>
          </a:r>
        </a:p>
      </dgm:t>
    </dgm:pt>
    <dgm:pt modelId="{97C479A5-8B19-4CD8-BD36-F192980F2541}" type="parTrans" cxnId="{66BF716F-8291-4899-8308-52BA97644F1F}">
      <dgm:prSet/>
      <dgm:spPr/>
      <dgm:t>
        <a:bodyPr/>
        <a:lstStyle/>
        <a:p>
          <a:endParaRPr lang="en-GB"/>
        </a:p>
      </dgm:t>
    </dgm:pt>
    <dgm:pt modelId="{9D343268-FDF2-4C86-B080-CF2D0B31AA4B}" type="sibTrans" cxnId="{66BF716F-8291-4899-8308-52BA97644F1F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1C82C1F2-66C9-47EB-9D8B-FE141FF1BA55}">
      <dgm:prSet phldrT="[Text]" custT="1"/>
      <dgm:spPr>
        <a:solidFill>
          <a:srgbClr val="396497"/>
        </a:solidFill>
      </dgm:spPr>
      <dgm:t>
        <a:bodyPr/>
        <a:lstStyle/>
        <a:p>
          <a:r>
            <a:rPr lang="en-GB" sz="1200" b="1" dirty="0"/>
            <a:t>Ensure buildings meet standards</a:t>
          </a:r>
        </a:p>
      </dgm:t>
    </dgm:pt>
    <dgm:pt modelId="{A50F51CE-5E50-47E9-84D9-9B4507204ED7}" type="parTrans" cxnId="{878D8C95-6D4D-43D1-9FD3-79E479FB72B4}">
      <dgm:prSet/>
      <dgm:spPr/>
      <dgm:t>
        <a:bodyPr/>
        <a:lstStyle/>
        <a:p>
          <a:endParaRPr lang="en-GB"/>
        </a:p>
      </dgm:t>
    </dgm:pt>
    <dgm:pt modelId="{21AD9AAC-29E5-4F0B-9D02-09261D569FE7}" type="sibTrans" cxnId="{878D8C95-6D4D-43D1-9FD3-79E479FB72B4}">
      <dgm:prSet/>
      <dgm:spPr>
        <a:solidFill>
          <a:srgbClr val="98002E"/>
        </a:solidFill>
      </dgm:spPr>
      <dgm:t>
        <a:bodyPr/>
        <a:lstStyle/>
        <a:p>
          <a:endParaRPr lang="en-GB"/>
        </a:p>
      </dgm:t>
    </dgm:pt>
    <dgm:pt modelId="{9C4ABB4E-2999-4A09-88F0-465F31D24B64}" type="pres">
      <dgm:prSet presAssocID="{DB3C6D48-A4CD-4737-B592-FAC2ABEA45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009D66-3464-4804-A776-270A1440C1BE}" type="pres">
      <dgm:prSet presAssocID="{B3E4578A-9D74-4F37-98D0-47B376C4A8D2}" presName="centerShape" presStyleLbl="node0" presStyleIdx="0" presStyleCnt="1" custScaleX="108753" custLinFactNeighborX="0" custLinFactNeighborY="-3474"/>
      <dgm:spPr/>
    </dgm:pt>
    <dgm:pt modelId="{E1AADB98-68CA-42B4-AD35-CEE61C5A58A6}" type="pres">
      <dgm:prSet presAssocID="{C86112AF-ABE9-4A0F-86E1-266F0B95A388}" presName="node" presStyleLbl="node1" presStyleIdx="0" presStyleCnt="8" custScaleX="143693" custScaleY="143693">
        <dgm:presLayoutVars>
          <dgm:bulletEnabled val="1"/>
        </dgm:presLayoutVars>
      </dgm:prSet>
      <dgm:spPr/>
    </dgm:pt>
    <dgm:pt modelId="{BF648AC6-D80C-4CFD-9ADE-5EA5390736E4}" type="pres">
      <dgm:prSet presAssocID="{C86112AF-ABE9-4A0F-86E1-266F0B95A388}" presName="dummy" presStyleCnt="0"/>
      <dgm:spPr/>
    </dgm:pt>
    <dgm:pt modelId="{070A9F8E-9385-4E63-9C3A-03009165B86E}" type="pres">
      <dgm:prSet presAssocID="{9D343268-FDF2-4C86-B080-CF2D0B31AA4B}" presName="sibTrans" presStyleLbl="sibTrans2D1" presStyleIdx="0" presStyleCnt="8"/>
      <dgm:spPr/>
    </dgm:pt>
    <dgm:pt modelId="{9881067B-D144-4583-AC6B-B39995ADDC5C}" type="pres">
      <dgm:prSet presAssocID="{28458AFC-3A12-4260-A4E0-127F4D206AF7}" presName="node" presStyleLbl="node1" presStyleIdx="1" presStyleCnt="8" custScaleX="143693" custScaleY="143693">
        <dgm:presLayoutVars>
          <dgm:bulletEnabled val="1"/>
        </dgm:presLayoutVars>
      </dgm:prSet>
      <dgm:spPr/>
    </dgm:pt>
    <dgm:pt modelId="{EF56C6D5-55A2-4A79-9AD3-2D82216F6D92}" type="pres">
      <dgm:prSet presAssocID="{28458AFC-3A12-4260-A4E0-127F4D206AF7}" presName="dummy" presStyleCnt="0"/>
      <dgm:spPr/>
    </dgm:pt>
    <dgm:pt modelId="{A9CADCFD-02DE-419C-B741-3B641CC0C2F6}" type="pres">
      <dgm:prSet presAssocID="{A765C69C-48D2-4291-81E5-B7CC0F8A9712}" presName="sibTrans" presStyleLbl="sibTrans2D1" presStyleIdx="1" presStyleCnt="8"/>
      <dgm:spPr/>
    </dgm:pt>
    <dgm:pt modelId="{17936084-67BF-497F-9929-8D5C189D9E12}" type="pres">
      <dgm:prSet presAssocID="{21738B1E-1CC2-481E-AE03-1EA28C0142CC}" presName="node" presStyleLbl="node1" presStyleIdx="2" presStyleCnt="8" custScaleX="143693" custScaleY="143693">
        <dgm:presLayoutVars>
          <dgm:bulletEnabled val="1"/>
        </dgm:presLayoutVars>
      </dgm:prSet>
      <dgm:spPr/>
    </dgm:pt>
    <dgm:pt modelId="{2EF9E265-2292-46CA-9A43-B65B8D9B75FE}" type="pres">
      <dgm:prSet presAssocID="{21738B1E-1CC2-481E-AE03-1EA28C0142CC}" presName="dummy" presStyleCnt="0"/>
      <dgm:spPr/>
    </dgm:pt>
    <dgm:pt modelId="{01E9B200-EEBC-4439-A068-30A8E898272A}" type="pres">
      <dgm:prSet presAssocID="{D3777E04-AD69-4ACC-BBCA-8E0EA2444A83}" presName="sibTrans" presStyleLbl="sibTrans2D1" presStyleIdx="2" presStyleCnt="8"/>
      <dgm:spPr/>
    </dgm:pt>
    <dgm:pt modelId="{898BE251-7E64-4FDF-9D8A-D3BE5B7BFD8E}" type="pres">
      <dgm:prSet presAssocID="{60D3BE59-FD6B-4ABF-8E77-55DF5AA5F42E}" presName="node" presStyleLbl="node1" presStyleIdx="3" presStyleCnt="8" custScaleX="143693" custScaleY="143693">
        <dgm:presLayoutVars>
          <dgm:bulletEnabled val="1"/>
        </dgm:presLayoutVars>
      </dgm:prSet>
      <dgm:spPr/>
    </dgm:pt>
    <dgm:pt modelId="{3E8A804A-B9CE-45BD-92EE-08C747429705}" type="pres">
      <dgm:prSet presAssocID="{60D3BE59-FD6B-4ABF-8E77-55DF5AA5F42E}" presName="dummy" presStyleCnt="0"/>
      <dgm:spPr/>
    </dgm:pt>
    <dgm:pt modelId="{D388154F-6E1D-4CE6-BF52-7F938B038DA0}" type="pres">
      <dgm:prSet presAssocID="{2A9ADD9A-7F94-417F-88C0-FDE90417085A}" presName="sibTrans" presStyleLbl="sibTrans2D1" presStyleIdx="3" presStyleCnt="8"/>
      <dgm:spPr/>
    </dgm:pt>
    <dgm:pt modelId="{825621AF-F338-47ED-83A5-54B8268BDBDE}" type="pres">
      <dgm:prSet presAssocID="{EB190799-1939-4B36-802D-CB66139ACB3D}" presName="node" presStyleLbl="node1" presStyleIdx="4" presStyleCnt="8" custScaleX="143693" custScaleY="143693">
        <dgm:presLayoutVars>
          <dgm:bulletEnabled val="1"/>
        </dgm:presLayoutVars>
      </dgm:prSet>
      <dgm:spPr/>
    </dgm:pt>
    <dgm:pt modelId="{40FF2845-9282-42E1-8753-75FC302AF5A8}" type="pres">
      <dgm:prSet presAssocID="{EB190799-1939-4B36-802D-CB66139ACB3D}" presName="dummy" presStyleCnt="0"/>
      <dgm:spPr/>
    </dgm:pt>
    <dgm:pt modelId="{1A601932-55A0-436F-B3D4-4893324BC78B}" type="pres">
      <dgm:prSet presAssocID="{87F9C256-BEA1-4B6B-8CED-B8C7A7B67A93}" presName="sibTrans" presStyleLbl="sibTrans2D1" presStyleIdx="4" presStyleCnt="8"/>
      <dgm:spPr/>
    </dgm:pt>
    <dgm:pt modelId="{FECB8462-F4DE-4342-AE91-B78B5A6D8552}" type="pres">
      <dgm:prSet presAssocID="{72108927-620A-4B69-8CEC-6AD4525A938B}" presName="node" presStyleLbl="node1" presStyleIdx="5" presStyleCnt="8" custScaleX="143693" custScaleY="143636">
        <dgm:presLayoutVars>
          <dgm:bulletEnabled val="1"/>
        </dgm:presLayoutVars>
      </dgm:prSet>
      <dgm:spPr/>
    </dgm:pt>
    <dgm:pt modelId="{0CF1D534-3341-4633-9989-7575A440CC4F}" type="pres">
      <dgm:prSet presAssocID="{72108927-620A-4B69-8CEC-6AD4525A938B}" presName="dummy" presStyleCnt="0"/>
      <dgm:spPr/>
    </dgm:pt>
    <dgm:pt modelId="{E0A8452D-D247-4A80-B16F-ED71C0F2F92B}" type="pres">
      <dgm:prSet presAssocID="{D17B4C26-4F78-4F1A-847A-DE9A30B35307}" presName="sibTrans" presStyleLbl="sibTrans2D1" presStyleIdx="5" presStyleCnt="8"/>
      <dgm:spPr/>
    </dgm:pt>
    <dgm:pt modelId="{11CD7126-6BA1-46C9-8B07-E37BDE8CED7B}" type="pres">
      <dgm:prSet presAssocID="{34444B41-9CAF-456F-918C-C93CA3332E7F}" presName="node" presStyleLbl="node1" presStyleIdx="6" presStyleCnt="8" custScaleX="143693" custScaleY="143693">
        <dgm:presLayoutVars>
          <dgm:bulletEnabled val="1"/>
        </dgm:presLayoutVars>
      </dgm:prSet>
      <dgm:spPr/>
    </dgm:pt>
    <dgm:pt modelId="{84DB9574-DE59-4709-85BD-8AD68D72738C}" type="pres">
      <dgm:prSet presAssocID="{34444B41-9CAF-456F-918C-C93CA3332E7F}" presName="dummy" presStyleCnt="0"/>
      <dgm:spPr/>
    </dgm:pt>
    <dgm:pt modelId="{BE8F15D2-170E-4F35-AD73-5B1D62FA47A2}" type="pres">
      <dgm:prSet presAssocID="{CF4A565B-BCBB-4899-A007-BEE28E4652BB}" presName="sibTrans" presStyleLbl="sibTrans2D1" presStyleIdx="6" presStyleCnt="8"/>
      <dgm:spPr/>
    </dgm:pt>
    <dgm:pt modelId="{C574F65C-D557-4C51-9E83-545D5BB18626}" type="pres">
      <dgm:prSet presAssocID="{1C82C1F2-66C9-47EB-9D8B-FE141FF1BA55}" presName="node" presStyleLbl="node1" presStyleIdx="7" presStyleCnt="8" custScaleX="143693" custScaleY="143693">
        <dgm:presLayoutVars>
          <dgm:bulletEnabled val="1"/>
        </dgm:presLayoutVars>
      </dgm:prSet>
      <dgm:spPr/>
    </dgm:pt>
    <dgm:pt modelId="{3770EF0E-640E-447E-B4EF-4C0F0757E355}" type="pres">
      <dgm:prSet presAssocID="{1C82C1F2-66C9-47EB-9D8B-FE141FF1BA55}" presName="dummy" presStyleCnt="0"/>
      <dgm:spPr/>
    </dgm:pt>
    <dgm:pt modelId="{E5EEF6F9-315F-4BC3-A166-FC1155500DD5}" type="pres">
      <dgm:prSet presAssocID="{21AD9AAC-29E5-4F0B-9D02-09261D569FE7}" presName="sibTrans" presStyleLbl="sibTrans2D1" presStyleIdx="7" presStyleCnt="8"/>
      <dgm:spPr/>
    </dgm:pt>
  </dgm:ptLst>
  <dgm:cxnLst>
    <dgm:cxn modelId="{C5D1A20B-6AA4-4E6D-8568-367A0F2C6398}" type="presOf" srcId="{9D343268-FDF2-4C86-B080-CF2D0B31AA4B}" destId="{070A9F8E-9385-4E63-9C3A-03009165B86E}" srcOrd="0" destOrd="0" presId="urn:microsoft.com/office/officeart/2005/8/layout/radial6"/>
    <dgm:cxn modelId="{EF80D921-377B-4CE8-BBAD-19D4700F4258}" type="presOf" srcId="{D17B4C26-4F78-4F1A-847A-DE9A30B35307}" destId="{E0A8452D-D247-4A80-B16F-ED71C0F2F92B}" srcOrd="0" destOrd="0" presId="urn:microsoft.com/office/officeart/2005/8/layout/radial6"/>
    <dgm:cxn modelId="{653C1B2E-5CD2-4EB1-987F-47F5220B543D}" srcId="{B3E4578A-9D74-4F37-98D0-47B376C4A8D2}" destId="{21738B1E-1CC2-481E-AE03-1EA28C0142CC}" srcOrd="2" destOrd="0" parTransId="{48F5A70E-5296-49DA-BCC8-5C7B59888E27}" sibTransId="{D3777E04-AD69-4ACC-BBCA-8E0EA2444A83}"/>
    <dgm:cxn modelId="{1EC02736-D2BF-40CF-A8C9-0A958F1BD585}" type="presOf" srcId="{EB190799-1939-4B36-802D-CB66139ACB3D}" destId="{825621AF-F338-47ED-83A5-54B8268BDBDE}" srcOrd="0" destOrd="0" presId="urn:microsoft.com/office/officeart/2005/8/layout/radial6"/>
    <dgm:cxn modelId="{EC1F1364-974D-4237-B6A2-252939CD71FD}" srcId="{B3E4578A-9D74-4F37-98D0-47B376C4A8D2}" destId="{34444B41-9CAF-456F-918C-C93CA3332E7F}" srcOrd="6" destOrd="0" parTransId="{A85853ED-5B0D-4894-BD3D-F3401E1A6D79}" sibTransId="{CF4A565B-BCBB-4899-A007-BEE28E4652BB}"/>
    <dgm:cxn modelId="{66BF716F-8291-4899-8308-52BA97644F1F}" srcId="{B3E4578A-9D74-4F37-98D0-47B376C4A8D2}" destId="{C86112AF-ABE9-4A0F-86E1-266F0B95A388}" srcOrd="0" destOrd="0" parTransId="{97C479A5-8B19-4CD8-BD36-F192980F2541}" sibTransId="{9D343268-FDF2-4C86-B080-CF2D0B31AA4B}"/>
    <dgm:cxn modelId="{F98B1B52-5105-4C83-AC29-D037BA02D023}" srcId="{B3E4578A-9D74-4F37-98D0-47B376C4A8D2}" destId="{72108927-620A-4B69-8CEC-6AD4525A938B}" srcOrd="5" destOrd="0" parTransId="{511C3561-C9EC-4434-BCB4-A11F10719E05}" sibTransId="{D17B4C26-4F78-4F1A-847A-DE9A30B35307}"/>
    <dgm:cxn modelId="{7E716E75-B9EF-4FBE-96BC-B231DD99AB8E}" srcId="{B3E4578A-9D74-4F37-98D0-47B376C4A8D2}" destId="{60D3BE59-FD6B-4ABF-8E77-55DF5AA5F42E}" srcOrd="3" destOrd="0" parTransId="{0AB4C4A1-0C4E-4004-930B-4FDEC1B7AD2D}" sibTransId="{2A9ADD9A-7F94-417F-88C0-FDE90417085A}"/>
    <dgm:cxn modelId="{F3130F58-38F8-4466-829C-5BE0185BCC46}" type="presOf" srcId="{21AD9AAC-29E5-4F0B-9D02-09261D569FE7}" destId="{E5EEF6F9-315F-4BC3-A166-FC1155500DD5}" srcOrd="0" destOrd="0" presId="urn:microsoft.com/office/officeart/2005/8/layout/radial6"/>
    <dgm:cxn modelId="{EB4D295A-BADA-4DA0-9450-FFA8CE474D17}" type="presOf" srcId="{A765C69C-48D2-4291-81E5-B7CC0F8A9712}" destId="{A9CADCFD-02DE-419C-B741-3B641CC0C2F6}" srcOrd="0" destOrd="0" presId="urn:microsoft.com/office/officeart/2005/8/layout/radial6"/>
    <dgm:cxn modelId="{AF1DEA7F-99C0-4A51-A094-D6CE49FF7DF1}" type="presOf" srcId="{CF4A565B-BCBB-4899-A007-BEE28E4652BB}" destId="{BE8F15D2-170E-4F35-AD73-5B1D62FA47A2}" srcOrd="0" destOrd="0" presId="urn:microsoft.com/office/officeart/2005/8/layout/radial6"/>
    <dgm:cxn modelId="{183BCA80-B303-449B-AEE4-65D8119641A7}" type="presOf" srcId="{60D3BE59-FD6B-4ABF-8E77-55DF5AA5F42E}" destId="{898BE251-7E64-4FDF-9D8A-D3BE5B7BFD8E}" srcOrd="0" destOrd="0" presId="urn:microsoft.com/office/officeart/2005/8/layout/radial6"/>
    <dgm:cxn modelId="{A71E4481-9681-436A-B4DD-53AA6E720EFE}" type="presOf" srcId="{2A9ADD9A-7F94-417F-88C0-FDE90417085A}" destId="{D388154F-6E1D-4CE6-BF52-7F938B038DA0}" srcOrd="0" destOrd="0" presId="urn:microsoft.com/office/officeart/2005/8/layout/radial6"/>
    <dgm:cxn modelId="{968BB283-C4F5-4AFF-9D4B-650D20353DCB}" type="presOf" srcId="{C86112AF-ABE9-4A0F-86E1-266F0B95A388}" destId="{E1AADB98-68CA-42B4-AD35-CEE61C5A58A6}" srcOrd="0" destOrd="0" presId="urn:microsoft.com/office/officeart/2005/8/layout/radial6"/>
    <dgm:cxn modelId="{878D8C95-6D4D-43D1-9FD3-79E479FB72B4}" srcId="{B3E4578A-9D74-4F37-98D0-47B376C4A8D2}" destId="{1C82C1F2-66C9-47EB-9D8B-FE141FF1BA55}" srcOrd="7" destOrd="0" parTransId="{A50F51CE-5E50-47E9-84D9-9B4507204ED7}" sibTransId="{21AD9AAC-29E5-4F0B-9D02-09261D569FE7}"/>
    <dgm:cxn modelId="{F160CA9A-0209-4E6E-9AAB-1F28187A6610}" type="presOf" srcId="{1C82C1F2-66C9-47EB-9D8B-FE141FF1BA55}" destId="{C574F65C-D557-4C51-9E83-545D5BB18626}" srcOrd="0" destOrd="0" presId="urn:microsoft.com/office/officeart/2005/8/layout/radial6"/>
    <dgm:cxn modelId="{1E02919D-3A0A-4C01-9E7B-5EEF8133B21C}" type="presOf" srcId="{34444B41-9CAF-456F-918C-C93CA3332E7F}" destId="{11CD7126-6BA1-46C9-8B07-E37BDE8CED7B}" srcOrd="0" destOrd="0" presId="urn:microsoft.com/office/officeart/2005/8/layout/radial6"/>
    <dgm:cxn modelId="{0D53FBA9-1AAF-44B4-BA9A-15E8742BB0D6}" srcId="{B3E4578A-9D74-4F37-98D0-47B376C4A8D2}" destId="{28458AFC-3A12-4260-A4E0-127F4D206AF7}" srcOrd="1" destOrd="0" parTransId="{AD39EFE9-4BE1-4236-AF42-9E7091CB6081}" sibTransId="{A765C69C-48D2-4291-81E5-B7CC0F8A9712}"/>
    <dgm:cxn modelId="{E86579B6-5BAA-4F29-A967-128C8D6C5709}" type="presOf" srcId="{28458AFC-3A12-4260-A4E0-127F4D206AF7}" destId="{9881067B-D144-4583-AC6B-B39995ADDC5C}" srcOrd="0" destOrd="0" presId="urn:microsoft.com/office/officeart/2005/8/layout/radial6"/>
    <dgm:cxn modelId="{DABC87BE-3A0F-4DFF-9FD8-47BEF72ED930}" srcId="{B3E4578A-9D74-4F37-98D0-47B376C4A8D2}" destId="{EB190799-1939-4B36-802D-CB66139ACB3D}" srcOrd="4" destOrd="0" parTransId="{193C1D3C-C7B0-4029-88B5-0553F3DD79AB}" sibTransId="{87F9C256-BEA1-4B6B-8CED-B8C7A7B67A93}"/>
    <dgm:cxn modelId="{EC465AC3-9D58-4CD3-A1B6-24D12F0CC9EE}" type="presOf" srcId="{21738B1E-1CC2-481E-AE03-1EA28C0142CC}" destId="{17936084-67BF-497F-9929-8D5C189D9E12}" srcOrd="0" destOrd="0" presId="urn:microsoft.com/office/officeart/2005/8/layout/radial6"/>
    <dgm:cxn modelId="{1A16D9C4-4775-4895-B4BD-49E45EB1C32A}" type="presOf" srcId="{72108927-620A-4B69-8CEC-6AD4525A938B}" destId="{FECB8462-F4DE-4342-AE91-B78B5A6D8552}" srcOrd="0" destOrd="0" presId="urn:microsoft.com/office/officeart/2005/8/layout/radial6"/>
    <dgm:cxn modelId="{FC347FC8-493E-42E0-A3D3-A229DE44AC41}" srcId="{DB3C6D48-A4CD-4737-B592-FAC2ABEA450D}" destId="{226B5468-4B32-4788-B5D3-D357DED35A2C}" srcOrd="1" destOrd="0" parTransId="{EF1888E1-FA12-463B-B82E-F63D8715FD51}" sibTransId="{781CC898-AFD6-4B28-8FAB-25BF6C8BA48A}"/>
    <dgm:cxn modelId="{BDF0DACB-A2C1-4CB7-8F85-AC70C2B632C7}" type="presOf" srcId="{B3E4578A-9D74-4F37-98D0-47B376C4A8D2}" destId="{3D009D66-3464-4804-A776-270A1440C1BE}" srcOrd="0" destOrd="0" presId="urn:microsoft.com/office/officeart/2005/8/layout/radial6"/>
    <dgm:cxn modelId="{FF29A8CD-4233-463E-A2E0-A326B736754F}" type="presOf" srcId="{D3777E04-AD69-4ACC-BBCA-8E0EA2444A83}" destId="{01E9B200-EEBC-4439-A068-30A8E898272A}" srcOrd="0" destOrd="0" presId="urn:microsoft.com/office/officeart/2005/8/layout/radial6"/>
    <dgm:cxn modelId="{8BC02BD3-714A-440E-B0B2-8EFFD867DF9F}" type="presOf" srcId="{DB3C6D48-A4CD-4737-B592-FAC2ABEA450D}" destId="{9C4ABB4E-2999-4A09-88F0-465F31D24B64}" srcOrd="0" destOrd="0" presId="urn:microsoft.com/office/officeart/2005/8/layout/radial6"/>
    <dgm:cxn modelId="{E7C33DD8-98D1-41BC-810C-268D639FE53B}" type="presOf" srcId="{87F9C256-BEA1-4B6B-8CED-B8C7A7B67A93}" destId="{1A601932-55A0-436F-B3D4-4893324BC78B}" srcOrd="0" destOrd="0" presId="urn:microsoft.com/office/officeart/2005/8/layout/radial6"/>
    <dgm:cxn modelId="{7F8061F5-70E3-4726-A617-C45499D3D326}" srcId="{DB3C6D48-A4CD-4737-B592-FAC2ABEA450D}" destId="{B3E4578A-9D74-4F37-98D0-47B376C4A8D2}" srcOrd="0" destOrd="0" parTransId="{2B133877-42A8-4BB2-8C5E-55871D7FF127}" sibTransId="{C5B69EF2-B228-4E13-8536-82BA41F2D873}"/>
    <dgm:cxn modelId="{967D0E5D-C0DB-4360-BFE2-8E3CDD5374A5}" type="presParOf" srcId="{9C4ABB4E-2999-4A09-88F0-465F31D24B64}" destId="{3D009D66-3464-4804-A776-270A1440C1BE}" srcOrd="0" destOrd="0" presId="urn:microsoft.com/office/officeart/2005/8/layout/radial6"/>
    <dgm:cxn modelId="{6AA56F6B-D588-475B-8928-0CB9D1C73CCC}" type="presParOf" srcId="{9C4ABB4E-2999-4A09-88F0-465F31D24B64}" destId="{E1AADB98-68CA-42B4-AD35-CEE61C5A58A6}" srcOrd="1" destOrd="0" presId="urn:microsoft.com/office/officeart/2005/8/layout/radial6"/>
    <dgm:cxn modelId="{652B6CBE-E7E2-4671-8BE0-97A23A9C663A}" type="presParOf" srcId="{9C4ABB4E-2999-4A09-88F0-465F31D24B64}" destId="{BF648AC6-D80C-4CFD-9ADE-5EA5390736E4}" srcOrd="2" destOrd="0" presId="urn:microsoft.com/office/officeart/2005/8/layout/radial6"/>
    <dgm:cxn modelId="{A6F73D34-0A8E-4232-8E46-3CE13F439D82}" type="presParOf" srcId="{9C4ABB4E-2999-4A09-88F0-465F31D24B64}" destId="{070A9F8E-9385-4E63-9C3A-03009165B86E}" srcOrd="3" destOrd="0" presId="urn:microsoft.com/office/officeart/2005/8/layout/radial6"/>
    <dgm:cxn modelId="{04E43FEB-B993-45ED-897E-75972B4D40C0}" type="presParOf" srcId="{9C4ABB4E-2999-4A09-88F0-465F31D24B64}" destId="{9881067B-D144-4583-AC6B-B39995ADDC5C}" srcOrd="4" destOrd="0" presId="urn:microsoft.com/office/officeart/2005/8/layout/radial6"/>
    <dgm:cxn modelId="{F97385FB-5673-4AEB-8155-8A6F6F1D0886}" type="presParOf" srcId="{9C4ABB4E-2999-4A09-88F0-465F31D24B64}" destId="{EF56C6D5-55A2-4A79-9AD3-2D82216F6D92}" srcOrd="5" destOrd="0" presId="urn:microsoft.com/office/officeart/2005/8/layout/radial6"/>
    <dgm:cxn modelId="{D3F4B46F-2684-4468-9E81-17933F4CED3F}" type="presParOf" srcId="{9C4ABB4E-2999-4A09-88F0-465F31D24B64}" destId="{A9CADCFD-02DE-419C-B741-3B641CC0C2F6}" srcOrd="6" destOrd="0" presId="urn:microsoft.com/office/officeart/2005/8/layout/radial6"/>
    <dgm:cxn modelId="{9A8A5439-4C39-406F-AD6A-B7392DDC1572}" type="presParOf" srcId="{9C4ABB4E-2999-4A09-88F0-465F31D24B64}" destId="{17936084-67BF-497F-9929-8D5C189D9E12}" srcOrd="7" destOrd="0" presId="urn:microsoft.com/office/officeart/2005/8/layout/radial6"/>
    <dgm:cxn modelId="{3CC16D5D-3703-4667-BDA6-F8799BD16BEC}" type="presParOf" srcId="{9C4ABB4E-2999-4A09-88F0-465F31D24B64}" destId="{2EF9E265-2292-46CA-9A43-B65B8D9B75FE}" srcOrd="8" destOrd="0" presId="urn:microsoft.com/office/officeart/2005/8/layout/radial6"/>
    <dgm:cxn modelId="{36CF9DB6-F95D-411E-B576-C72FFB54661F}" type="presParOf" srcId="{9C4ABB4E-2999-4A09-88F0-465F31D24B64}" destId="{01E9B200-EEBC-4439-A068-30A8E898272A}" srcOrd="9" destOrd="0" presId="urn:microsoft.com/office/officeart/2005/8/layout/radial6"/>
    <dgm:cxn modelId="{EB39BF3E-4FC5-4901-A0D9-2B3158F3F828}" type="presParOf" srcId="{9C4ABB4E-2999-4A09-88F0-465F31D24B64}" destId="{898BE251-7E64-4FDF-9D8A-D3BE5B7BFD8E}" srcOrd="10" destOrd="0" presId="urn:microsoft.com/office/officeart/2005/8/layout/radial6"/>
    <dgm:cxn modelId="{6D4BB616-FA77-4768-9028-12B55016647D}" type="presParOf" srcId="{9C4ABB4E-2999-4A09-88F0-465F31D24B64}" destId="{3E8A804A-B9CE-45BD-92EE-08C747429705}" srcOrd="11" destOrd="0" presId="urn:microsoft.com/office/officeart/2005/8/layout/radial6"/>
    <dgm:cxn modelId="{4D5D6D5D-9319-41FE-B2E2-779FB6EFFCFA}" type="presParOf" srcId="{9C4ABB4E-2999-4A09-88F0-465F31D24B64}" destId="{D388154F-6E1D-4CE6-BF52-7F938B038DA0}" srcOrd="12" destOrd="0" presId="urn:microsoft.com/office/officeart/2005/8/layout/radial6"/>
    <dgm:cxn modelId="{35E00ACE-FD60-45A7-886D-2EBEC5A0E8F4}" type="presParOf" srcId="{9C4ABB4E-2999-4A09-88F0-465F31D24B64}" destId="{825621AF-F338-47ED-83A5-54B8268BDBDE}" srcOrd="13" destOrd="0" presId="urn:microsoft.com/office/officeart/2005/8/layout/radial6"/>
    <dgm:cxn modelId="{5B9D4457-C7BD-4A45-BCAF-DCEFA531C726}" type="presParOf" srcId="{9C4ABB4E-2999-4A09-88F0-465F31D24B64}" destId="{40FF2845-9282-42E1-8753-75FC302AF5A8}" srcOrd="14" destOrd="0" presId="urn:microsoft.com/office/officeart/2005/8/layout/radial6"/>
    <dgm:cxn modelId="{0B9BBC87-6EF5-418B-BB94-BB0A3A2DA124}" type="presParOf" srcId="{9C4ABB4E-2999-4A09-88F0-465F31D24B64}" destId="{1A601932-55A0-436F-B3D4-4893324BC78B}" srcOrd="15" destOrd="0" presId="urn:microsoft.com/office/officeart/2005/8/layout/radial6"/>
    <dgm:cxn modelId="{A02FA914-9303-4050-B1DC-84F11694785B}" type="presParOf" srcId="{9C4ABB4E-2999-4A09-88F0-465F31D24B64}" destId="{FECB8462-F4DE-4342-AE91-B78B5A6D8552}" srcOrd="16" destOrd="0" presId="urn:microsoft.com/office/officeart/2005/8/layout/radial6"/>
    <dgm:cxn modelId="{66F789B1-8893-4A6E-A1AD-B02A898F0685}" type="presParOf" srcId="{9C4ABB4E-2999-4A09-88F0-465F31D24B64}" destId="{0CF1D534-3341-4633-9989-7575A440CC4F}" srcOrd="17" destOrd="0" presId="urn:microsoft.com/office/officeart/2005/8/layout/radial6"/>
    <dgm:cxn modelId="{622C6818-1A2B-4D45-9737-63C618E6EB4F}" type="presParOf" srcId="{9C4ABB4E-2999-4A09-88F0-465F31D24B64}" destId="{E0A8452D-D247-4A80-B16F-ED71C0F2F92B}" srcOrd="18" destOrd="0" presId="urn:microsoft.com/office/officeart/2005/8/layout/radial6"/>
    <dgm:cxn modelId="{C23AA6D5-9ADF-4643-B19F-939DBC13B2BB}" type="presParOf" srcId="{9C4ABB4E-2999-4A09-88F0-465F31D24B64}" destId="{11CD7126-6BA1-46C9-8B07-E37BDE8CED7B}" srcOrd="19" destOrd="0" presId="urn:microsoft.com/office/officeart/2005/8/layout/radial6"/>
    <dgm:cxn modelId="{35CE8290-1B44-4855-8573-011B3283F583}" type="presParOf" srcId="{9C4ABB4E-2999-4A09-88F0-465F31D24B64}" destId="{84DB9574-DE59-4709-85BD-8AD68D72738C}" srcOrd="20" destOrd="0" presId="urn:microsoft.com/office/officeart/2005/8/layout/radial6"/>
    <dgm:cxn modelId="{33E8EBF8-1EFB-4388-9B14-59D93201B729}" type="presParOf" srcId="{9C4ABB4E-2999-4A09-88F0-465F31D24B64}" destId="{BE8F15D2-170E-4F35-AD73-5B1D62FA47A2}" srcOrd="21" destOrd="0" presId="urn:microsoft.com/office/officeart/2005/8/layout/radial6"/>
    <dgm:cxn modelId="{6EA41337-80A9-47E8-8236-42B40437D907}" type="presParOf" srcId="{9C4ABB4E-2999-4A09-88F0-465F31D24B64}" destId="{C574F65C-D557-4C51-9E83-545D5BB18626}" srcOrd="22" destOrd="0" presId="urn:microsoft.com/office/officeart/2005/8/layout/radial6"/>
    <dgm:cxn modelId="{F930BE71-D4C6-41CD-B801-C901EFFCE4F3}" type="presParOf" srcId="{9C4ABB4E-2999-4A09-88F0-465F31D24B64}" destId="{3770EF0E-640E-447E-B4EF-4C0F0757E355}" srcOrd="23" destOrd="0" presId="urn:microsoft.com/office/officeart/2005/8/layout/radial6"/>
    <dgm:cxn modelId="{A3787F3D-0194-461A-B463-3211A8BD0BC7}" type="presParOf" srcId="{9C4ABB4E-2999-4A09-88F0-465F31D24B64}" destId="{E5EEF6F9-315F-4BC3-A166-FC1155500DD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EF6F9-315F-4BC3-A166-FC1155500DD5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F15D2-170E-4F35-AD73-5B1D62FA47A2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8452D-D247-4A80-B16F-ED71C0F2F92B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01932-55A0-436F-B3D4-4893324BC78B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154F-6E1D-4CE6-BF52-7F938B038DA0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9B200-EEBC-4439-A068-30A8E898272A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DCFD-02DE-419C-B741-3B641CC0C2F6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A9F8E-9385-4E63-9C3A-03009165B86E}">
      <dsp:nvSpPr>
        <dsp:cNvPr id="0" name=""/>
        <dsp:cNvSpPr/>
      </dsp:nvSpPr>
      <dsp:spPr>
        <a:xfrm>
          <a:off x="2341222" y="433011"/>
          <a:ext cx="3886506" cy="3886506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rgbClr val="980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09D66-3464-4804-A776-270A1440C1BE}">
      <dsp:nvSpPr>
        <dsp:cNvPr id="0" name=""/>
        <dsp:cNvSpPr/>
      </dsp:nvSpPr>
      <dsp:spPr>
        <a:xfrm>
          <a:off x="3564392" y="1581439"/>
          <a:ext cx="1440166" cy="132425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Reducing EWDs</a:t>
          </a:r>
        </a:p>
      </dsp:txBody>
      <dsp:txXfrm>
        <a:off x="3775299" y="1775372"/>
        <a:ext cx="1018352" cy="936388"/>
      </dsp:txXfrm>
    </dsp:sp>
    <dsp:sp modelId="{E1AADB98-68CA-42B4-AD35-CEE61C5A58A6}">
      <dsp:nvSpPr>
        <dsp:cNvPr id="0" name=""/>
        <dsp:cNvSpPr/>
      </dsp:nvSpPr>
      <dsp:spPr>
        <a:xfrm>
          <a:off x="3618474" y="-199618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Develop a strategy</a:t>
          </a:r>
        </a:p>
      </dsp:txBody>
      <dsp:txXfrm>
        <a:off x="3813541" y="-4551"/>
        <a:ext cx="941868" cy="941868"/>
      </dsp:txXfrm>
    </dsp:sp>
    <dsp:sp modelId="{9881067B-D144-4583-AC6B-B39995ADDC5C}">
      <dsp:nvSpPr>
        <dsp:cNvPr id="0" name=""/>
        <dsp:cNvSpPr/>
      </dsp:nvSpPr>
      <dsp:spPr>
        <a:xfrm>
          <a:off x="4968965" y="359773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Identify people at risk</a:t>
          </a:r>
        </a:p>
      </dsp:txBody>
      <dsp:txXfrm>
        <a:off x="5164032" y="554840"/>
        <a:ext cx="941868" cy="941868"/>
      </dsp:txXfrm>
    </dsp:sp>
    <dsp:sp modelId="{17936084-67BF-497F-9929-8D5C189D9E12}">
      <dsp:nvSpPr>
        <dsp:cNvPr id="0" name=""/>
        <dsp:cNvSpPr/>
      </dsp:nvSpPr>
      <dsp:spPr>
        <a:xfrm>
          <a:off x="5528356" y="1710263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1" kern="1200" dirty="0"/>
            <a:t>Provide a single-point-of-contact for help</a:t>
          </a:r>
        </a:p>
      </dsp:txBody>
      <dsp:txXfrm>
        <a:off x="5723423" y="1905330"/>
        <a:ext cx="941868" cy="941868"/>
      </dsp:txXfrm>
    </dsp:sp>
    <dsp:sp modelId="{898BE251-7E64-4FDF-9D8A-D3BE5B7BFD8E}">
      <dsp:nvSpPr>
        <dsp:cNvPr id="0" name=""/>
        <dsp:cNvSpPr/>
      </dsp:nvSpPr>
      <dsp:spPr>
        <a:xfrm>
          <a:off x="4968965" y="3060754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/>
            <a:t>Make Every Contact Count</a:t>
          </a:r>
        </a:p>
      </dsp:txBody>
      <dsp:txXfrm>
        <a:off x="5164032" y="3255821"/>
        <a:ext cx="941868" cy="941868"/>
      </dsp:txXfrm>
    </dsp:sp>
    <dsp:sp modelId="{825621AF-F338-47ED-83A5-54B8268BDBDE}">
      <dsp:nvSpPr>
        <dsp:cNvPr id="0" name=""/>
        <dsp:cNvSpPr/>
      </dsp:nvSpPr>
      <dsp:spPr>
        <a:xfrm>
          <a:off x="3618474" y="3620145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Discharge vulnerable people from care settings to a warm home</a:t>
          </a:r>
        </a:p>
      </dsp:txBody>
      <dsp:txXfrm>
        <a:off x="3813541" y="3815212"/>
        <a:ext cx="941868" cy="941868"/>
      </dsp:txXfrm>
    </dsp:sp>
    <dsp:sp modelId="{FECB8462-F4DE-4342-AE91-B78B5A6D8552}">
      <dsp:nvSpPr>
        <dsp:cNvPr id="0" name=""/>
        <dsp:cNvSpPr/>
      </dsp:nvSpPr>
      <dsp:spPr>
        <a:xfrm>
          <a:off x="2267984" y="3061018"/>
          <a:ext cx="1332002" cy="1331474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50" b="1" kern="1200" dirty="0"/>
            <a:t>Raise awareness about how to keep warm at home </a:t>
          </a:r>
        </a:p>
      </dsp:txBody>
      <dsp:txXfrm>
        <a:off x="2463051" y="3256008"/>
        <a:ext cx="941868" cy="941494"/>
      </dsp:txXfrm>
    </dsp:sp>
    <dsp:sp modelId="{11CD7126-6BA1-46C9-8B07-E37BDE8CED7B}">
      <dsp:nvSpPr>
        <dsp:cNvPr id="0" name=""/>
        <dsp:cNvSpPr/>
      </dsp:nvSpPr>
      <dsp:spPr>
        <a:xfrm>
          <a:off x="1708592" y="1710263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Train people to help individuals    whose homes may be too cold </a:t>
          </a:r>
        </a:p>
      </dsp:txBody>
      <dsp:txXfrm>
        <a:off x="1903659" y="1905330"/>
        <a:ext cx="941868" cy="941868"/>
      </dsp:txXfrm>
    </dsp:sp>
    <dsp:sp modelId="{C574F65C-D557-4C51-9E83-545D5BB18626}">
      <dsp:nvSpPr>
        <dsp:cNvPr id="0" name=""/>
        <dsp:cNvSpPr/>
      </dsp:nvSpPr>
      <dsp:spPr>
        <a:xfrm>
          <a:off x="2267984" y="359773"/>
          <a:ext cx="1332002" cy="1332002"/>
        </a:xfrm>
        <a:prstGeom prst="ellipse">
          <a:avLst/>
        </a:prstGeom>
        <a:solidFill>
          <a:srgbClr val="396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Ensure buildings meet standards</a:t>
          </a:r>
        </a:p>
      </dsp:txBody>
      <dsp:txXfrm>
        <a:off x="2463051" y="554840"/>
        <a:ext cx="941868" cy="941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7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8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3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965"/>
            <a:ext cx="11278235" cy="457200"/>
          </a:xfrm>
          <a:custGeom>
            <a:avLst/>
            <a:gdLst/>
            <a:ahLst/>
            <a:cxnLst/>
            <a:rect l="l" t="t" r="r" b="b"/>
            <a:pathLst>
              <a:path w="11278235" h="457200">
                <a:moveTo>
                  <a:pt x="10866459" y="2410"/>
                </a:moveTo>
                <a:lnTo>
                  <a:pt x="0" y="2410"/>
                </a:lnTo>
                <a:lnTo>
                  <a:pt x="0" y="457034"/>
                </a:lnTo>
                <a:lnTo>
                  <a:pt x="11280960" y="457034"/>
                </a:lnTo>
                <a:lnTo>
                  <a:pt x="11280960" y="414647"/>
                </a:lnTo>
                <a:lnTo>
                  <a:pt x="11279591" y="380740"/>
                </a:lnTo>
                <a:lnTo>
                  <a:pt x="11268956" y="315349"/>
                </a:lnTo>
                <a:lnTo>
                  <a:pt x="11248491" y="253883"/>
                </a:lnTo>
                <a:lnTo>
                  <a:pt x="11219037" y="197180"/>
                </a:lnTo>
                <a:lnTo>
                  <a:pt x="11181432" y="146075"/>
                </a:lnTo>
                <a:lnTo>
                  <a:pt x="11136517" y="101403"/>
                </a:lnTo>
                <a:lnTo>
                  <a:pt x="11085132" y="64001"/>
                </a:lnTo>
                <a:lnTo>
                  <a:pt x="11028117" y="34704"/>
                </a:lnTo>
                <a:lnTo>
                  <a:pt x="10966311" y="14349"/>
                </a:lnTo>
                <a:lnTo>
                  <a:pt x="10900556" y="3771"/>
                </a:lnTo>
                <a:lnTo>
                  <a:pt x="10866459" y="2410"/>
                </a:lnTo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1279505" cy="1406525"/>
          </a:xfrm>
          <a:custGeom>
            <a:avLst/>
            <a:gdLst/>
            <a:ahLst/>
            <a:cxnLst/>
            <a:rect l="l" t="t" r="r" b="b"/>
            <a:pathLst>
              <a:path w="11279505" h="1406525">
                <a:moveTo>
                  <a:pt x="11281849" y="36366"/>
                </a:moveTo>
                <a:lnTo>
                  <a:pt x="0" y="36366"/>
                </a:lnTo>
                <a:lnTo>
                  <a:pt x="0" y="1435137"/>
                </a:lnTo>
                <a:lnTo>
                  <a:pt x="10086998" y="1435137"/>
                </a:lnTo>
                <a:lnTo>
                  <a:pt x="10184929" y="1431201"/>
                </a:lnTo>
                <a:lnTo>
                  <a:pt x="10280692" y="1419597"/>
                </a:lnTo>
                <a:lnTo>
                  <a:pt x="10373978" y="1400629"/>
                </a:lnTo>
                <a:lnTo>
                  <a:pt x="10464478" y="1374605"/>
                </a:lnTo>
                <a:lnTo>
                  <a:pt x="10551885" y="1341829"/>
                </a:lnTo>
                <a:lnTo>
                  <a:pt x="10635888" y="1302606"/>
                </a:lnTo>
                <a:lnTo>
                  <a:pt x="10716181" y="1257243"/>
                </a:lnTo>
                <a:lnTo>
                  <a:pt x="10792453" y="1206045"/>
                </a:lnTo>
                <a:lnTo>
                  <a:pt x="10864397" y="1149318"/>
                </a:lnTo>
                <a:lnTo>
                  <a:pt x="10931705" y="1087366"/>
                </a:lnTo>
                <a:lnTo>
                  <a:pt x="10994066" y="1020496"/>
                </a:lnTo>
                <a:lnTo>
                  <a:pt x="11051173" y="949014"/>
                </a:lnTo>
                <a:lnTo>
                  <a:pt x="11102718" y="873224"/>
                </a:lnTo>
                <a:lnTo>
                  <a:pt x="11148391" y="793433"/>
                </a:lnTo>
                <a:lnTo>
                  <a:pt x="11187884" y="709945"/>
                </a:lnTo>
                <a:lnTo>
                  <a:pt x="11220888" y="623067"/>
                </a:lnTo>
                <a:lnTo>
                  <a:pt x="11247096" y="533104"/>
                </a:lnTo>
                <a:lnTo>
                  <a:pt x="11266197" y="440362"/>
                </a:lnTo>
                <a:lnTo>
                  <a:pt x="11277884" y="345145"/>
                </a:lnTo>
                <a:lnTo>
                  <a:pt x="11281849" y="247761"/>
                </a:lnTo>
                <a:lnTo>
                  <a:pt x="11281849" y="36366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514090" y="1013205"/>
            <a:ext cx="5163820" cy="516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5866847" y="3940959"/>
            <a:ext cx="572135" cy="641350"/>
          </a:xfrm>
          <a:custGeom>
            <a:avLst/>
            <a:gdLst/>
            <a:ahLst/>
            <a:cxnLst/>
            <a:rect l="l" t="t" r="r" b="b"/>
            <a:pathLst>
              <a:path w="572135" h="641350">
                <a:moveTo>
                  <a:pt x="557292" y="419724"/>
                </a:moveTo>
                <a:lnTo>
                  <a:pt x="225873" y="419724"/>
                </a:lnTo>
                <a:lnTo>
                  <a:pt x="227664" y="597453"/>
                </a:lnTo>
                <a:lnTo>
                  <a:pt x="250959" y="630994"/>
                </a:lnTo>
                <a:lnTo>
                  <a:pt x="276961" y="641030"/>
                </a:lnTo>
                <a:lnTo>
                  <a:pt x="293135" y="639627"/>
                </a:lnTo>
                <a:lnTo>
                  <a:pt x="329489" y="619207"/>
                </a:lnTo>
                <a:lnTo>
                  <a:pt x="342650" y="422642"/>
                </a:lnTo>
                <a:lnTo>
                  <a:pt x="559432" y="422642"/>
                </a:lnTo>
                <a:lnTo>
                  <a:pt x="557292" y="419724"/>
                </a:lnTo>
                <a:close/>
              </a:path>
              <a:path w="572135" h="641350">
                <a:moveTo>
                  <a:pt x="559432" y="422642"/>
                </a:moveTo>
                <a:lnTo>
                  <a:pt x="342650" y="422642"/>
                </a:lnTo>
                <a:lnTo>
                  <a:pt x="482783" y="504344"/>
                </a:lnTo>
                <a:lnTo>
                  <a:pt x="494209" y="510083"/>
                </a:lnTo>
                <a:lnTo>
                  <a:pt x="506506" y="513020"/>
                </a:lnTo>
                <a:lnTo>
                  <a:pt x="519066" y="513309"/>
                </a:lnTo>
                <a:lnTo>
                  <a:pt x="531285" y="511101"/>
                </a:lnTo>
                <a:lnTo>
                  <a:pt x="563089" y="482745"/>
                </a:lnTo>
                <a:lnTo>
                  <a:pt x="568301" y="443255"/>
                </a:lnTo>
                <a:lnTo>
                  <a:pt x="564911" y="432089"/>
                </a:lnTo>
                <a:lnTo>
                  <a:pt x="559432" y="422642"/>
                </a:lnTo>
                <a:close/>
              </a:path>
              <a:path w="572135" h="641350">
                <a:moveTo>
                  <a:pt x="52376" y="127720"/>
                </a:moveTo>
                <a:lnTo>
                  <a:pt x="15976" y="148177"/>
                </a:lnTo>
                <a:lnTo>
                  <a:pt x="2552" y="195835"/>
                </a:lnTo>
                <a:lnTo>
                  <a:pt x="6531" y="208940"/>
                </a:lnTo>
                <a:lnTo>
                  <a:pt x="13058" y="220193"/>
                </a:lnTo>
                <a:lnTo>
                  <a:pt x="21984" y="229279"/>
                </a:lnTo>
                <a:lnTo>
                  <a:pt x="170403" y="320515"/>
                </a:lnTo>
                <a:lnTo>
                  <a:pt x="18337" y="409362"/>
                </a:lnTo>
                <a:lnTo>
                  <a:pt x="9004" y="419047"/>
                </a:lnTo>
                <a:lnTo>
                  <a:pt x="2447" y="430576"/>
                </a:lnTo>
                <a:lnTo>
                  <a:pt x="2016" y="432089"/>
                </a:lnTo>
                <a:lnTo>
                  <a:pt x="0" y="459838"/>
                </a:lnTo>
                <a:lnTo>
                  <a:pt x="2907" y="472146"/>
                </a:lnTo>
                <a:lnTo>
                  <a:pt x="35848" y="508078"/>
                </a:lnTo>
                <a:lnTo>
                  <a:pt x="47933" y="511017"/>
                </a:lnTo>
                <a:lnTo>
                  <a:pt x="60031" y="511017"/>
                </a:lnTo>
                <a:lnTo>
                  <a:pt x="72311" y="508078"/>
                </a:lnTo>
                <a:lnTo>
                  <a:pt x="85125" y="501910"/>
                </a:lnTo>
                <a:lnTo>
                  <a:pt x="225873" y="419724"/>
                </a:lnTo>
                <a:lnTo>
                  <a:pt x="557292" y="419724"/>
                </a:lnTo>
                <a:lnTo>
                  <a:pt x="549458" y="411751"/>
                </a:lnTo>
                <a:lnTo>
                  <a:pt x="538283" y="405148"/>
                </a:lnTo>
                <a:lnTo>
                  <a:pt x="403958" y="320515"/>
                </a:lnTo>
                <a:lnTo>
                  <a:pt x="544091" y="238813"/>
                </a:lnTo>
                <a:lnTo>
                  <a:pt x="553687" y="232039"/>
                </a:lnTo>
                <a:lnTo>
                  <a:pt x="561560" y="223497"/>
                </a:lnTo>
                <a:lnTo>
                  <a:pt x="564616" y="218387"/>
                </a:lnTo>
                <a:lnTo>
                  <a:pt x="228792" y="218387"/>
                </a:lnTo>
                <a:lnTo>
                  <a:pt x="86018" y="135358"/>
                </a:lnTo>
                <a:lnTo>
                  <a:pt x="77233" y="130947"/>
                </a:lnTo>
                <a:lnTo>
                  <a:pt x="64936" y="128009"/>
                </a:lnTo>
                <a:lnTo>
                  <a:pt x="52376" y="127720"/>
                </a:lnTo>
                <a:close/>
              </a:path>
              <a:path w="572135" h="641350">
                <a:moveTo>
                  <a:pt x="294482" y="0"/>
                </a:moveTo>
                <a:lnTo>
                  <a:pt x="251808" y="12688"/>
                </a:lnTo>
                <a:lnTo>
                  <a:pt x="228792" y="218387"/>
                </a:lnTo>
                <a:lnTo>
                  <a:pt x="345570" y="218387"/>
                </a:lnTo>
                <a:lnTo>
                  <a:pt x="343778" y="43576"/>
                </a:lnTo>
                <a:lnTo>
                  <a:pt x="320483" y="10036"/>
                </a:lnTo>
                <a:lnTo>
                  <a:pt x="294482" y="0"/>
                </a:lnTo>
                <a:close/>
              </a:path>
              <a:path w="572135" h="641350">
                <a:moveTo>
                  <a:pt x="514602" y="130622"/>
                </a:moveTo>
                <a:lnTo>
                  <a:pt x="503110" y="132008"/>
                </a:lnTo>
                <a:lnTo>
                  <a:pt x="490745" y="136685"/>
                </a:lnTo>
                <a:lnTo>
                  <a:pt x="345570" y="218387"/>
                </a:lnTo>
                <a:lnTo>
                  <a:pt x="564616" y="218387"/>
                </a:lnTo>
                <a:lnTo>
                  <a:pt x="567511" y="213548"/>
                </a:lnTo>
                <a:lnTo>
                  <a:pt x="571338" y="202552"/>
                </a:lnTo>
                <a:lnTo>
                  <a:pt x="571821" y="178863"/>
                </a:lnTo>
                <a:lnTo>
                  <a:pt x="568075" y="166892"/>
                </a:lnTo>
                <a:lnTo>
                  <a:pt x="537161" y="135358"/>
                </a:lnTo>
                <a:lnTo>
                  <a:pt x="514602" y="130622"/>
                </a:lnTo>
                <a:close/>
              </a:path>
            </a:pathLst>
          </a:custGeom>
          <a:solidFill>
            <a:srgbClr val="97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965"/>
            <a:ext cx="11278235" cy="457200"/>
          </a:xfrm>
          <a:custGeom>
            <a:avLst/>
            <a:gdLst/>
            <a:ahLst/>
            <a:cxnLst/>
            <a:rect l="l" t="t" r="r" b="b"/>
            <a:pathLst>
              <a:path w="11278235" h="457200">
                <a:moveTo>
                  <a:pt x="10866459" y="2410"/>
                </a:moveTo>
                <a:lnTo>
                  <a:pt x="0" y="2410"/>
                </a:lnTo>
                <a:lnTo>
                  <a:pt x="0" y="457034"/>
                </a:lnTo>
                <a:lnTo>
                  <a:pt x="11280960" y="457034"/>
                </a:lnTo>
                <a:lnTo>
                  <a:pt x="11280960" y="414647"/>
                </a:lnTo>
                <a:lnTo>
                  <a:pt x="11279591" y="380740"/>
                </a:lnTo>
                <a:lnTo>
                  <a:pt x="11268956" y="315349"/>
                </a:lnTo>
                <a:lnTo>
                  <a:pt x="11248491" y="253883"/>
                </a:lnTo>
                <a:lnTo>
                  <a:pt x="11219037" y="197180"/>
                </a:lnTo>
                <a:lnTo>
                  <a:pt x="11181432" y="146075"/>
                </a:lnTo>
                <a:lnTo>
                  <a:pt x="11136517" y="101403"/>
                </a:lnTo>
                <a:lnTo>
                  <a:pt x="11085132" y="64001"/>
                </a:lnTo>
                <a:lnTo>
                  <a:pt x="11028117" y="34704"/>
                </a:lnTo>
                <a:lnTo>
                  <a:pt x="10966311" y="14349"/>
                </a:lnTo>
                <a:lnTo>
                  <a:pt x="10900556" y="3771"/>
                </a:lnTo>
                <a:lnTo>
                  <a:pt x="10866459" y="2410"/>
                </a:lnTo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1279505" cy="1406525"/>
          </a:xfrm>
          <a:custGeom>
            <a:avLst/>
            <a:gdLst/>
            <a:ahLst/>
            <a:cxnLst/>
            <a:rect l="l" t="t" r="r" b="b"/>
            <a:pathLst>
              <a:path w="11279505" h="1406525">
                <a:moveTo>
                  <a:pt x="11281849" y="36366"/>
                </a:moveTo>
                <a:lnTo>
                  <a:pt x="0" y="36366"/>
                </a:lnTo>
                <a:lnTo>
                  <a:pt x="0" y="1435137"/>
                </a:lnTo>
                <a:lnTo>
                  <a:pt x="10086998" y="1435137"/>
                </a:lnTo>
                <a:lnTo>
                  <a:pt x="10184929" y="1431201"/>
                </a:lnTo>
                <a:lnTo>
                  <a:pt x="10280692" y="1419597"/>
                </a:lnTo>
                <a:lnTo>
                  <a:pt x="10373978" y="1400629"/>
                </a:lnTo>
                <a:lnTo>
                  <a:pt x="10464478" y="1374605"/>
                </a:lnTo>
                <a:lnTo>
                  <a:pt x="10551885" y="1341829"/>
                </a:lnTo>
                <a:lnTo>
                  <a:pt x="10635888" y="1302606"/>
                </a:lnTo>
                <a:lnTo>
                  <a:pt x="10716181" y="1257243"/>
                </a:lnTo>
                <a:lnTo>
                  <a:pt x="10792453" y="1206045"/>
                </a:lnTo>
                <a:lnTo>
                  <a:pt x="10864397" y="1149318"/>
                </a:lnTo>
                <a:lnTo>
                  <a:pt x="10931705" y="1087366"/>
                </a:lnTo>
                <a:lnTo>
                  <a:pt x="10994066" y="1020496"/>
                </a:lnTo>
                <a:lnTo>
                  <a:pt x="11051173" y="949014"/>
                </a:lnTo>
                <a:lnTo>
                  <a:pt x="11102718" y="873224"/>
                </a:lnTo>
                <a:lnTo>
                  <a:pt x="11148391" y="793433"/>
                </a:lnTo>
                <a:lnTo>
                  <a:pt x="11187884" y="709945"/>
                </a:lnTo>
                <a:lnTo>
                  <a:pt x="11220888" y="623067"/>
                </a:lnTo>
                <a:lnTo>
                  <a:pt x="11247096" y="533104"/>
                </a:lnTo>
                <a:lnTo>
                  <a:pt x="11266197" y="440362"/>
                </a:lnTo>
                <a:lnTo>
                  <a:pt x="11277884" y="345145"/>
                </a:lnTo>
                <a:lnTo>
                  <a:pt x="11281849" y="247761"/>
                </a:lnTo>
                <a:lnTo>
                  <a:pt x="11281849" y="36366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898" y="313888"/>
            <a:ext cx="11176203" cy="1029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740" y="1530570"/>
            <a:ext cx="10802518" cy="458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43558" y="6571236"/>
            <a:ext cx="41275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9328" y="6571236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.govdelivery.com/accounts/UKMETOFFICE/subscriber/topics?qsp=PHE" TargetMode="External"/><Relationship Id="rId5" Type="http://schemas.openxmlformats.org/officeDocument/2006/relationships/hyperlink" Target="https://www.gov.uk/government/publications/cold-%20weather-plan-action-cards-for-cold-weather-alert-service" TargetMode="Externa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yndromic-surveillance-weekly-summaries-for-20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news/weekly-national-flu-and-covid-19-surveillance-reports-published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collections/housing-for-health" TargetMode="External"/><Relationship Id="rId3" Type="http://schemas.openxmlformats.org/officeDocument/2006/relationships/hyperlink" Target="https://www.ons.gov.uk/peoplepopulationandcommunity/birthsdeathsandmarriages/deaths/bulletins/excess%20wintermortalityinenglandandwales/latest" TargetMode="External"/><Relationship Id="rId7" Type="http://schemas.openxmlformats.org/officeDocument/2006/relationships/hyperlink" Target="http://www.localhealth.org.uk/#l=en;v=map1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gertips.phe.org.uk/" TargetMode="External"/><Relationship Id="rId11" Type="http://schemas.openxmlformats.org/officeDocument/2006/relationships/hyperlink" Target="https://www.nea.org.uk/" TargetMode="External"/><Relationship Id="rId5" Type="http://schemas.openxmlformats.org/officeDocument/2006/relationships/hyperlink" Target="https://www.nice.org.uk/guidance/ng6/chapter/1-Recommendations" TargetMode="External"/><Relationship Id="rId10" Type="http://schemas.openxmlformats.org/officeDocument/2006/relationships/hyperlink" Target="https://www.affordablewarmthscheme.co.uk/" TargetMode="External"/><Relationship Id="rId4" Type="http://schemas.openxmlformats.org/officeDocument/2006/relationships/hyperlink" Target="https://www.gov.uk/government/collections/cold-weather-plan-for-england" TargetMode="External"/><Relationship Id="rId9" Type="http://schemas.openxmlformats.org/officeDocument/2006/relationships/hyperlink" Target="https://www.gov.uk/energy-company-obligatio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3226/%20S0825_NERVTAG-EMG_Seasonality_and_its_impact_on_COVID-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133600"/>
            <a:ext cx="11586209" cy="4732175"/>
          </a:xfrm>
          <a:custGeom>
            <a:avLst/>
            <a:gdLst/>
            <a:ahLst/>
            <a:cxnLst/>
            <a:rect l="l" t="t" r="r" b="b"/>
            <a:pathLst>
              <a:path w="11586210" h="4758690">
                <a:moveTo>
                  <a:pt x="10773091" y="0"/>
                </a:moveTo>
                <a:lnTo>
                  <a:pt x="0" y="0"/>
                </a:lnTo>
                <a:lnTo>
                  <a:pt x="0" y="4758291"/>
                </a:lnTo>
                <a:lnTo>
                  <a:pt x="11585833" y="4758291"/>
                </a:lnTo>
                <a:lnTo>
                  <a:pt x="11585833" y="821099"/>
                </a:lnTo>
                <a:lnTo>
                  <a:pt x="11583139" y="753703"/>
                </a:lnTo>
                <a:lnTo>
                  <a:pt x="11575194" y="687817"/>
                </a:lnTo>
                <a:lnTo>
                  <a:pt x="11562209" y="623651"/>
                </a:lnTo>
                <a:lnTo>
                  <a:pt x="11544393" y="561417"/>
                </a:lnTo>
                <a:lnTo>
                  <a:pt x="11521955" y="501324"/>
                </a:lnTo>
                <a:lnTo>
                  <a:pt x="11495104" y="443583"/>
                </a:lnTo>
                <a:lnTo>
                  <a:pt x="11464050" y="388404"/>
                </a:lnTo>
                <a:lnTo>
                  <a:pt x="11429002" y="335999"/>
                </a:lnTo>
                <a:lnTo>
                  <a:pt x="11390170" y="286576"/>
                </a:lnTo>
                <a:lnTo>
                  <a:pt x="11347762" y="240347"/>
                </a:lnTo>
                <a:lnTo>
                  <a:pt x="11301988" y="197522"/>
                </a:lnTo>
                <a:lnTo>
                  <a:pt x="11253058" y="158311"/>
                </a:lnTo>
                <a:lnTo>
                  <a:pt x="11201180" y="122925"/>
                </a:lnTo>
                <a:lnTo>
                  <a:pt x="11146564" y="91575"/>
                </a:lnTo>
                <a:lnTo>
                  <a:pt x="11089419" y="64470"/>
                </a:lnTo>
                <a:lnTo>
                  <a:pt x="11029955" y="41822"/>
                </a:lnTo>
                <a:lnTo>
                  <a:pt x="10968381" y="23840"/>
                </a:lnTo>
                <a:lnTo>
                  <a:pt x="10904906" y="10736"/>
                </a:lnTo>
                <a:lnTo>
                  <a:pt x="10839739" y="2719"/>
                </a:lnTo>
                <a:lnTo>
                  <a:pt x="10773091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pPr marL="12700">
              <a:lnSpc>
                <a:spcPts val="4560"/>
              </a:lnSpc>
            </a:pPr>
            <a:endParaRPr lang="en-GB" sz="2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841AB2-7BFE-464C-AA7F-DF6FC51D75B5}"/>
              </a:ext>
            </a:extLst>
          </p:cNvPr>
          <p:cNvSpPr txBox="1"/>
          <p:nvPr/>
        </p:nvSpPr>
        <p:spPr>
          <a:xfrm>
            <a:off x="504540" y="2261038"/>
            <a:ext cx="796448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4560"/>
              </a:lnSpc>
            </a:pPr>
            <a:r>
              <a:rPr lang="en-GB" sz="4000" spc="-25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lang="en-GB" sz="4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inter</a:t>
            </a:r>
            <a:r>
              <a:rPr lang="en-GB"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en-GB" sz="4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ths</a:t>
            </a:r>
            <a:endParaRPr lang="en-GB" sz="4000" dirty="0"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lang="en-GB" sz="40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GB" sz="4000" spc="-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lang="en-GB" sz="4000" spc="-2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lang="en-GB"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winter</a:t>
            </a:r>
            <a:r>
              <a:rPr lang="en-GB" sz="4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GB"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5" dirty="0">
                <a:solidFill>
                  <a:srgbClr val="FFFFFF"/>
                </a:solidFill>
                <a:latin typeface="Arial"/>
                <a:cs typeface="Arial"/>
              </a:rPr>
              <a:t>2019 to 2020</a:t>
            </a:r>
          </a:p>
          <a:p>
            <a:pPr marL="12700">
              <a:lnSpc>
                <a:spcPts val="4560"/>
              </a:lnSpc>
            </a:pPr>
            <a:endParaRPr lang="en-GB" sz="4000" spc="-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lang="en-GB" sz="4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en-GB"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GB"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lang="en-GB" sz="4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FFFFFF"/>
                </a:solidFill>
                <a:latin typeface="Arial"/>
                <a:cs typeface="Arial"/>
              </a:rPr>
              <a:t>authorities</a:t>
            </a:r>
          </a:p>
          <a:p>
            <a:pPr marL="12700">
              <a:lnSpc>
                <a:spcPts val="4560"/>
              </a:lnSpc>
            </a:pPr>
            <a:endParaRPr lang="en-GB" sz="400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4560"/>
              </a:lnSpc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GB" sz="28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GB"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GB"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GB" sz="28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eme Events </a:t>
            </a:r>
            <a:r>
              <a:rPr lang="en-GB"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lang="en-GB"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GB"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GB"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endParaRPr lang="en-GB" sz="2800" dirty="0">
              <a:latin typeface="Arial"/>
              <a:cs typeface="Arial"/>
            </a:endParaRPr>
          </a:p>
          <a:p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D511CA-8245-4515-8987-FC0FDCB8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0" y="369121"/>
            <a:ext cx="1298561" cy="1231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169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pc="-20" dirty="0"/>
              <a:t>Which</a:t>
            </a:r>
            <a:r>
              <a:rPr spc="15" dirty="0"/>
              <a:t> </a:t>
            </a:r>
            <a:r>
              <a:rPr spc="-20" dirty="0"/>
              <a:t>temperatures</a:t>
            </a:r>
            <a:r>
              <a:rPr spc="50" dirty="0"/>
              <a:t> </a:t>
            </a:r>
            <a:r>
              <a:rPr spc="-20" dirty="0"/>
              <a:t>have</a:t>
            </a:r>
            <a:r>
              <a:rPr spc="-5" dirty="0"/>
              <a:t> </a:t>
            </a:r>
            <a:r>
              <a:rPr spc="-20" dirty="0"/>
              <a:t>an</a:t>
            </a:r>
            <a:r>
              <a:rPr spc="15" dirty="0"/>
              <a:t> </a:t>
            </a:r>
            <a:r>
              <a:rPr spc="-20" dirty="0"/>
              <a:t>impa</a:t>
            </a:r>
            <a:r>
              <a:rPr spc="-10" dirty="0"/>
              <a:t>c</a:t>
            </a:r>
            <a:r>
              <a:rPr spc="-15" dirty="0"/>
              <a:t>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33" y="1757353"/>
            <a:ext cx="901954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143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acts of cold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 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ativ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Alt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 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tem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 at 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rden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ab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s 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ths, o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curs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more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ate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tures</a:t>
            </a: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4607" y="2534624"/>
            <a:ext cx="295910" cy="656590"/>
          </a:xfrm>
          <a:custGeom>
            <a:avLst/>
            <a:gdLst/>
            <a:ahLst/>
            <a:cxnLst/>
            <a:rect l="l" t="t" r="r" b="b"/>
            <a:pathLst>
              <a:path w="295909" h="656589">
                <a:moveTo>
                  <a:pt x="161279" y="0"/>
                </a:moveTo>
                <a:lnTo>
                  <a:pt x="114655" y="7963"/>
                </a:lnTo>
                <a:lnTo>
                  <a:pt x="80781" y="30906"/>
                </a:lnTo>
                <a:lnTo>
                  <a:pt x="62000" y="64904"/>
                </a:lnTo>
                <a:lnTo>
                  <a:pt x="58946" y="389285"/>
                </a:lnTo>
                <a:lnTo>
                  <a:pt x="49057" y="397420"/>
                </a:lnTo>
                <a:lnTo>
                  <a:pt x="18090" y="436308"/>
                </a:lnTo>
                <a:lnTo>
                  <a:pt x="1768" y="482324"/>
                </a:lnTo>
                <a:lnTo>
                  <a:pt x="0" y="520259"/>
                </a:lnTo>
                <a:lnTo>
                  <a:pt x="1212" y="530698"/>
                </a:lnTo>
                <a:lnTo>
                  <a:pt x="15359" y="571821"/>
                </a:lnTo>
                <a:lnTo>
                  <a:pt x="39271" y="607097"/>
                </a:lnTo>
                <a:lnTo>
                  <a:pt x="69185" y="633044"/>
                </a:lnTo>
                <a:lnTo>
                  <a:pt x="104162" y="649688"/>
                </a:lnTo>
                <a:lnTo>
                  <a:pt x="142549" y="656318"/>
                </a:lnTo>
                <a:lnTo>
                  <a:pt x="157153" y="655724"/>
                </a:lnTo>
                <a:lnTo>
                  <a:pt x="198210" y="646923"/>
                </a:lnTo>
                <a:lnTo>
                  <a:pt x="233997" y="628544"/>
                </a:lnTo>
                <a:lnTo>
                  <a:pt x="253858" y="611894"/>
                </a:lnTo>
                <a:lnTo>
                  <a:pt x="147986" y="611894"/>
                </a:lnTo>
                <a:lnTo>
                  <a:pt x="133974" y="610927"/>
                </a:lnTo>
                <a:lnTo>
                  <a:pt x="95472" y="597399"/>
                </a:lnTo>
                <a:lnTo>
                  <a:pt x="65375" y="570497"/>
                </a:lnTo>
                <a:lnTo>
                  <a:pt x="47665" y="533523"/>
                </a:lnTo>
                <a:lnTo>
                  <a:pt x="44826" y="505173"/>
                </a:lnTo>
                <a:lnTo>
                  <a:pt x="45554" y="494468"/>
                </a:lnTo>
                <a:lnTo>
                  <a:pt x="63225" y="448482"/>
                </a:lnTo>
                <a:lnTo>
                  <a:pt x="100487" y="415986"/>
                </a:lnTo>
                <a:lnTo>
                  <a:pt x="103466" y="88021"/>
                </a:lnTo>
                <a:lnTo>
                  <a:pt x="105785" y="73883"/>
                </a:lnTo>
                <a:lnTo>
                  <a:pt x="112229" y="61596"/>
                </a:lnTo>
                <a:lnTo>
                  <a:pt x="122031" y="51928"/>
                </a:lnTo>
                <a:lnTo>
                  <a:pt x="134422" y="45650"/>
                </a:lnTo>
                <a:lnTo>
                  <a:pt x="226105" y="45650"/>
                </a:lnTo>
                <a:lnTo>
                  <a:pt x="219506" y="35157"/>
                </a:lnTo>
                <a:lnTo>
                  <a:pt x="210450" y="24737"/>
                </a:lnTo>
                <a:lnTo>
                  <a:pt x="199907" y="15819"/>
                </a:lnTo>
                <a:lnTo>
                  <a:pt x="188070" y="8595"/>
                </a:lnTo>
                <a:lnTo>
                  <a:pt x="175130" y="3258"/>
                </a:lnTo>
                <a:lnTo>
                  <a:pt x="161279" y="0"/>
                </a:lnTo>
                <a:close/>
              </a:path>
              <a:path w="295909" h="656589">
                <a:moveTo>
                  <a:pt x="226105" y="45650"/>
                </a:moveTo>
                <a:lnTo>
                  <a:pt x="134422" y="45650"/>
                </a:lnTo>
                <a:lnTo>
                  <a:pt x="152305" y="46407"/>
                </a:lnTo>
                <a:lnTo>
                  <a:pt x="166985" y="50503"/>
                </a:lnTo>
                <a:lnTo>
                  <a:pt x="178402" y="57410"/>
                </a:lnTo>
                <a:lnTo>
                  <a:pt x="186496" y="66601"/>
                </a:lnTo>
                <a:lnTo>
                  <a:pt x="191207" y="77547"/>
                </a:lnTo>
                <a:lnTo>
                  <a:pt x="192507" y="414514"/>
                </a:lnTo>
                <a:lnTo>
                  <a:pt x="203919" y="420838"/>
                </a:lnTo>
                <a:lnTo>
                  <a:pt x="238134" y="457201"/>
                </a:lnTo>
                <a:lnTo>
                  <a:pt x="250301" y="493670"/>
                </a:lnTo>
                <a:lnTo>
                  <a:pt x="250917" y="518028"/>
                </a:lnTo>
                <a:lnTo>
                  <a:pt x="248951" y="530698"/>
                </a:lnTo>
                <a:lnTo>
                  <a:pt x="231757" y="568337"/>
                </a:lnTo>
                <a:lnTo>
                  <a:pt x="202415" y="595775"/>
                </a:lnTo>
                <a:lnTo>
                  <a:pt x="164520" y="610338"/>
                </a:lnTo>
                <a:lnTo>
                  <a:pt x="147986" y="611894"/>
                </a:lnTo>
                <a:lnTo>
                  <a:pt x="253858" y="611894"/>
                </a:lnTo>
                <a:lnTo>
                  <a:pt x="277962" y="579946"/>
                </a:lnTo>
                <a:lnTo>
                  <a:pt x="292304" y="543038"/>
                </a:lnTo>
                <a:lnTo>
                  <a:pt x="295880" y="520259"/>
                </a:lnTo>
                <a:lnTo>
                  <a:pt x="295553" y="492536"/>
                </a:lnTo>
                <a:lnTo>
                  <a:pt x="283035" y="446591"/>
                </a:lnTo>
                <a:lnTo>
                  <a:pt x="255487" y="405749"/>
                </a:lnTo>
                <a:lnTo>
                  <a:pt x="237027" y="389285"/>
                </a:lnTo>
                <a:lnTo>
                  <a:pt x="237027" y="88021"/>
                </a:lnTo>
                <a:lnTo>
                  <a:pt x="235836" y="73512"/>
                </a:lnTo>
                <a:lnTo>
                  <a:pt x="232391" y="59737"/>
                </a:lnTo>
                <a:lnTo>
                  <a:pt x="226883" y="46888"/>
                </a:lnTo>
                <a:lnTo>
                  <a:pt x="226105" y="45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8813" y="2790344"/>
            <a:ext cx="146685" cy="327025"/>
          </a:xfrm>
          <a:custGeom>
            <a:avLst/>
            <a:gdLst/>
            <a:ahLst/>
            <a:cxnLst/>
            <a:rect l="l" t="t" r="r" b="b"/>
            <a:pathLst>
              <a:path w="146684" h="327025">
                <a:moveTo>
                  <a:pt x="88621" y="0"/>
                </a:moveTo>
                <a:lnTo>
                  <a:pt x="58941" y="0"/>
                </a:lnTo>
                <a:lnTo>
                  <a:pt x="58941" y="179571"/>
                </a:lnTo>
                <a:lnTo>
                  <a:pt x="45977" y="183435"/>
                </a:lnTo>
                <a:lnTo>
                  <a:pt x="15030" y="206928"/>
                </a:lnTo>
                <a:lnTo>
                  <a:pt x="329" y="242782"/>
                </a:lnTo>
                <a:lnTo>
                  <a:pt x="0" y="256260"/>
                </a:lnTo>
                <a:lnTo>
                  <a:pt x="2765" y="271096"/>
                </a:lnTo>
                <a:lnTo>
                  <a:pt x="24109" y="306765"/>
                </a:lnTo>
                <a:lnTo>
                  <a:pt x="59666" y="325121"/>
                </a:lnTo>
                <a:lnTo>
                  <a:pt x="73486" y="326492"/>
                </a:lnTo>
                <a:lnTo>
                  <a:pt x="87740" y="325119"/>
                </a:lnTo>
                <a:lnTo>
                  <a:pt x="124105" y="306527"/>
                </a:lnTo>
                <a:lnTo>
                  <a:pt x="145121" y="271474"/>
                </a:lnTo>
                <a:lnTo>
                  <a:pt x="146137" y="255636"/>
                </a:lnTo>
                <a:lnTo>
                  <a:pt x="144955" y="240972"/>
                </a:lnTo>
                <a:lnTo>
                  <a:pt x="129946" y="205046"/>
                </a:lnTo>
                <a:lnTo>
                  <a:pt x="89592" y="179772"/>
                </a:lnTo>
                <a:lnTo>
                  <a:pt x="88621" y="179571"/>
                </a:lnTo>
                <a:lnTo>
                  <a:pt x="88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0404" y="2429255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432053" y="0"/>
                </a:moveTo>
                <a:lnTo>
                  <a:pt x="361968" y="5654"/>
                </a:lnTo>
                <a:lnTo>
                  <a:pt x="295485" y="22024"/>
                </a:lnTo>
                <a:lnTo>
                  <a:pt x="233493" y="48222"/>
                </a:lnTo>
                <a:lnTo>
                  <a:pt x="176881" y="83356"/>
                </a:lnTo>
                <a:lnTo>
                  <a:pt x="126539" y="126539"/>
                </a:lnTo>
                <a:lnTo>
                  <a:pt x="83356" y="176881"/>
                </a:lnTo>
                <a:lnTo>
                  <a:pt x="48222" y="233493"/>
                </a:lnTo>
                <a:lnTo>
                  <a:pt x="22024" y="295485"/>
                </a:lnTo>
                <a:lnTo>
                  <a:pt x="5654" y="361968"/>
                </a:lnTo>
                <a:lnTo>
                  <a:pt x="0" y="432054"/>
                </a:lnTo>
                <a:lnTo>
                  <a:pt x="1432" y="467491"/>
                </a:lnTo>
                <a:lnTo>
                  <a:pt x="12555" y="535886"/>
                </a:lnTo>
                <a:lnTo>
                  <a:pt x="33950" y="600235"/>
                </a:lnTo>
                <a:lnTo>
                  <a:pt x="64727" y="659648"/>
                </a:lnTo>
                <a:lnTo>
                  <a:pt x="103997" y="713236"/>
                </a:lnTo>
                <a:lnTo>
                  <a:pt x="150871" y="760110"/>
                </a:lnTo>
                <a:lnTo>
                  <a:pt x="204459" y="799380"/>
                </a:lnTo>
                <a:lnTo>
                  <a:pt x="263872" y="830157"/>
                </a:lnTo>
                <a:lnTo>
                  <a:pt x="328221" y="851552"/>
                </a:lnTo>
                <a:lnTo>
                  <a:pt x="396616" y="862675"/>
                </a:lnTo>
                <a:lnTo>
                  <a:pt x="432053" y="864108"/>
                </a:lnTo>
                <a:lnTo>
                  <a:pt x="467491" y="862675"/>
                </a:lnTo>
                <a:lnTo>
                  <a:pt x="535886" y="851552"/>
                </a:lnTo>
                <a:lnTo>
                  <a:pt x="600235" y="830157"/>
                </a:lnTo>
                <a:lnTo>
                  <a:pt x="606905" y="827024"/>
                </a:lnTo>
                <a:lnTo>
                  <a:pt x="432053" y="827024"/>
                </a:lnTo>
                <a:lnTo>
                  <a:pt x="399653" y="825715"/>
                </a:lnTo>
                <a:lnTo>
                  <a:pt x="337121" y="815547"/>
                </a:lnTo>
                <a:lnTo>
                  <a:pt x="278292" y="795992"/>
                </a:lnTo>
                <a:lnTo>
                  <a:pt x="223978" y="767860"/>
                </a:lnTo>
                <a:lnTo>
                  <a:pt x="174991" y="731964"/>
                </a:lnTo>
                <a:lnTo>
                  <a:pt x="132143" y="689116"/>
                </a:lnTo>
                <a:lnTo>
                  <a:pt x="96247" y="640129"/>
                </a:lnTo>
                <a:lnTo>
                  <a:pt x="68115" y="585815"/>
                </a:lnTo>
                <a:lnTo>
                  <a:pt x="48560" y="526986"/>
                </a:lnTo>
                <a:lnTo>
                  <a:pt x="38392" y="464454"/>
                </a:lnTo>
                <a:lnTo>
                  <a:pt x="37084" y="432054"/>
                </a:lnTo>
                <a:lnTo>
                  <a:pt x="38392" y="399653"/>
                </a:lnTo>
                <a:lnTo>
                  <a:pt x="48560" y="337121"/>
                </a:lnTo>
                <a:lnTo>
                  <a:pt x="68115" y="278292"/>
                </a:lnTo>
                <a:lnTo>
                  <a:pt x="96247" y="223978"/>
                </a:lnTo>
                <a:lnTo>
                  <a:pt x="132143" y="174991"/>
                </a:lnTo>
                <a:lnTo>
                  <a:pt x="174991" y="132143"/>
                </a:lnTo>
                <a:lnTo>
                  <a:pt x="223978" y="96247"/>
                </a:lnTo>
                <a:lnTo>
                  <a:pt x="278292" y="68115"/>
                </a:lnTo>
                <a:lnTo>
                  <a:pt x="337121" y="48560"/>
                </a:lnTo>
                <a:lnTo>
                  <a:pt x="399653" y="38392"/>
                </a:lnTo>
                <a:lnTo>
                  <a:pt x="432053" y="37084"/>
                </a:lnTo>
                <a:lnTo>
                  <a:pt x="606905" y="37084"/>
                </a:lnTo>
                <a:lnTo>
                  <a:pt x="600235" y="33950"/>
                </a:lnTo>
                <a:lnTo>
                  <a:pt x="568622" y="22024"/>
                </a:lnTo>
                <a:lnTo>
                  <a:pt x="535886" y="12555"/>
                </a:lnTo>
                <a:lnTo>
                  <a:pt x="502139" y="5654"/>
                </a:lnTo>
                <a:lnTo>
                  <a:pt x="467491" y="1432"/>
                </a:lnTo>
                <a:lnTo>
                  <a:pt x="432053" y="0"/>
                </a:lnTo>
                <a:close/>
              </a:path>
              <a:path w="864234" h="864235">
                <a:moveTo>
                  <a:pt x="606905" y="37084"/>
                </a:moveTo>
                <a:lnTo>
                  <a:pt x="432053" y="37084"/>
                </a:lnTo>
                <a:lnTo>
                  <a:pt x="464454" y="38392"/>
                </a:lnTo>
                <a:lnTo>
                  <a:pt x="496132" y="42252"/>
                </a:lnTo>
                <a:lnTo>
                  <a:pt x="556914" y="57215"/>
                </a:lnTo>
                <a:lnTo>
                  <a:pt x="613587" y="81160"/>
                </a:lnTo>
                <a:lnTo>
                  <a:pt x="665339" y="113275"/>
                </a:lnTo>
                <a:lnTo>
                  <a:pt x="711358" y="152749"/>
                </a:lnTo>
                <a:lnTo>
                  <a:pt x="750832" y="198768"/>
                </a:lnTo>
                <a:lnTo>
                  <a:pt x="782947" y="250520"/>
                </a:lnTo>
                <a:lnTo>
                  <a:pt x="806892" y="307193"/>
                </a:lnTo>
                <a:lnTo>
                  <a:pt x="821855" y="367975"/>
                </a:lnTo>
                <a:lnTo>
                  <a:pt x="827024" y="432054"/>
                </a:lnTo>
                <a:lnTo>
                  <a:pt x="825715" y="464454"/>
                </a:lnTo>
                <a:lnTo>
                  <a:pt x="815547" y="526986"/>
                </a:lnTo>
                <a:lnTo>
                  <a:pt x="795992" y="585815"/>
                </a:lnTo>
                <a:lnTo>
                  <a:pt x="767860" y="640129"/>
                </a:lnTo>
                <a:lnTo>
                  <a:pt x="731964" y="689116"/>
                </a:lnTo>
                <a:lnTo>
                  <a:pt x="689116" y="731964"/>
                </a:lnTo>
                <a:lnTo>
                  <a:pt x="640129" y="767860"/>
                </a:lnTo>
                <a:lnTo>
                  <a:pt x="585815" y="795992"/>
                </a:lnTo>
                <a:lnTo>
                  <a:pt x="526986" y="815547"/>
                </a:lnTo>
                <a:lnTo>
                  <a:pt x="464454" y="825715"/>
                </a:lnTo>
                <a:lnTo>
                  <a:pt x="432053" y="827024"/>
                </a:lnTo>
                <a:lnTo>
                  <a:pt x="606905" y="827024"/>
                </a:lnTo>
                <a:lnTo>
                  <a:pt x="659648" y="799380"/>
                </a:lnTo>
                <a:lnTo>
                  <a:pt x="713236" y="760110"/>
                </a:lnTo>
                <a:lnTo>
                  <a:pt x="760110" y="713236"/>
                </a:lnTo>
                <a:lnTo>
                  <a:pt x="799380" y="659648"/>
                </a:lnTo>
                <a:lnTo>
                  <a:pt x="830157" y="600235"/>
                </a:lnTo>
                <a:lnTo>
                  <a:pt x="851552" y="535886"/>
                </a:lnTo>
                <a:lnTo>
                  <a:pt x="862675" y="467491"/>
                </a:lnTo>
                <a:lnTo>
                  <a:pt x="864107" y="432054"/>
                </a:lnTo>
                <a:lnTo>
                  <a:pt x="862675" y="396616"/>
                </a:lnTo>
                <a:lnTo>
                  <a:pt x="851552" y="328221"/>
                </a:lnTo>
                <a:lnTo>
                  <a:pt x="830157" y="263872"/>
                </a:lnTo>
                <a:lnTo>
                  <a:pt x="799380" y="204459"/>
                </a:lnTo>
                <a:lnTo>
                  <a:pt x="760110" y="150871"/>
                </a:lnTo>
                <a:lnTo>
                  <a:pt x="713236" y="103997"/>
                </a:lnTo>
                <a:lnTo>
                  <a:pt x="659648" y="64727"/>
                </a:lnTo>
                <a:lnTo>
                  <a:pt x="630614" y="48222"/>
                </a:lnTo>
                <a:lnTo>
                  <a:pt x="606905" y="37084"/>
                </a:lnTo>
                <a:close/>
              </a:path>
            </a:pathLst>
          </a:custGeom>
          <a:solidFill>
            <a:srgbClr val="97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2601" y="1814515"/>
            <a:ext cx="624205" cy="356870"/>
          </a:xfrm>
          <a:custGeom>
            <a:avLst/>
            <a:gdLst/>
            <a:ahLst/>
            <a:cxnLst/>
            <a:rect l="l" t="t" r="r" b="b"/>
            <a:pathLst>
              <a:path w="624204" h="356869">
                <a:moveTo>
                  <a:pt x="115510" y="133160"/>
                </a:moveTo>
                <a:lnTo>
                  <a:pt x="66297" y="142459"/>
                </a:lnTo>
                <a:lnTo>
                  <a:pt x="25759" y="172422"/>
                </a:lnTo>
                <a:lnTo>
                  <a:pt x="6665" y="207503"/>
                </a:lnTo>
                <a:lnTo>
                  <a:pt x="0" y="255346"/>
                </a:lnTo>
                <a:lnTo>
                  <a:pt x="1585" y="267053"/>
                </a:lnTo>
                <a:lnTo>
                  <a:pt x="23226" y="313221"/>
                </a:lnTo>
                <a:lnTo>
                  <a:pt x="52901" y="339609"/>
                </a:lnTo>
                <a:lnTo>
                  <a:pt x="89129" y="353992"/>
                </a:lnTo>
                <a:lnTo>
                  <a:pt x="102146" y="355863"/>
                </a:lnTo>
                <a:lnTo>
                  <a:pt x="105353" y="356828"/>
                </a:lnTo>
                <a:lnTo>
                  <a:pt x="535717" y="356828"/>
                </a:lnTo>
                <a:lnTo>
                  <a:pt x="550215" y="355637"/>
                </a:lnTo>
                <a:lnTo>
                  <a:pt x="588545" y="339309"/>
                </a:lnTo>
                <a:lnTo>
                  <a:pt x="615111" y="307870"/>
                </a:lnTo>
                <a:lnTo>
                  <a:pt x="623737" y="281071"/>
                </a:lnTo>
                <a:lnTo>
                  <a:pt x="623001" y="264210"/>
                </a:lnTo>
                <a:lnTo>
                  <a:pt x="609730" y="221284"/>
                </a:lnTo>
                <a:lnTo>
                  <a:pt x="582967" y="191790"/>
                </a:lnTo>
                <a:lnTo>
                  <a:pt x="546703" y="178228"/>
                </a:lnTo>
                <a:lnTo>
                  <a:pt x="536459" y="177620"/>
                </a:lnTo>
                <a:lnTo>
                  <a:pt x="529039" y="177620"/>
                </a:lnTo>
                <a:lnTo>
                  <a:pt x="528224" y="164174"/>
                </a:lnTo>
                <a:lnTo>
                  <a:pt x="525832" y="151116"/>
                </a:lnTo>
                <a:lnTo>
                  <a:pt x="521940" y="138558"/>
                </a:lnTo>
                <a:lnTo>
                  <a:pt x="520131" y="134491"/>
                </a:lnTo>
                <a:lnTo>
                  <a:pt x="128356" y="134491"/>
                </a:lnTo>
                <a:lnTo>
                  <a:pt x="115510" y="133160"/>
                </a:lnTo>
                <a:close/>
              </a:path>
              <a:path w="624204" h="356869">
                <a:moveTo>
                  <a:pt x="261040" y="0"/>
                </a:moveTo>
                <a:lnTo>
                  <a:pt x="222071" y="6501"/>
                </a:lnTo>
                <a:lnTo>
                  <a:pt x="184377" y="25706"/>
                </a:lnTo>
                <a:lnTo>
                  <a:pt x="155243" y="53775"/>
                </a:lnTo>
                <a:lnTo>
                  <a:pt x="136115" y="88659"/>
                </a:lnTo>
                <a:lnTo>
                  <a:pt x="128588" y="126612"/>
                </a:lnTo>
                <a:lnTo>
                  <a:pt x="128356" y="134491"/>
                </a:lnTo>
                <a:lnTo>
                  <a:pt x="520131" y="134491"/>
                </a:lnTo>
                <a:lnTo>
                  <a:pt x="492914" y="95562"/>
                </a:lnTo>
                <a:lnTo>
                  <a:pt x="460530" y="75030"/>
                </a:lnTo>
                <a:lnTo>
                  <a:pt x="387600" y="70595"/>
                </a:lnTo>
                <a:lnTo>
                  <a:pt x="379919" y="59981"/>
                </a:lnTo>
                <a:lnTo>
                  <a:pt x="352792" y="32734"/>
                </a:lnTo>
                <a:lnTo>
                  <a:pt x="309326" y="8447"/>
                </a:lnTo>
                <a:lnTo>
                  <a:pt x="273354" y="503"/>
                </a:lnTo>
                <a:lnTo>
                  <a:pt x="261040" y="0"/>
                </a:lnTo>
                <a:close/>
              </a:path>
              <a:path w="624204" h="356869">
                <a:moveTo>
                  <a:pt x="412117" y="66646"/>
                </a:moveTo>
                <a:lnTo>
                  <a:pt x="399793" y="67933"/>
                </a:lnTo>
                <a:lnTo>
                  <a:pt x="387600" y="70595"/>
                </a:lnTo>
                <a:lnTo>
                  <a:pt x="447333" y="70595"/>
                </a:lnTo>
                <a:lnTo>
                  <a:pt x="436718" y="68155"/>
                </a:lnTo>
                <a:lnTo>
                  <a:pt x="424462" y="66724"/>
                </a:lnTo>
                <a:lnTo>
                  <a:pt x="412117" y="66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1928" y="1597152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432053" y="0"/>
                </a:moveTo>
                <a:lnTo>
                  <a:pt x="361968" y="5654"/>
                </a:lnTo>
                <a:lnTo>
                  <a:pt x="295485" y="22024"/>
                </a:lnTo>
                <a:lnTo>
                  <a:pt x="233493" y="48222"/>
                </a:lnTo>
                <a:lnTo>
                  <a:pt x="176881" y="83356"/>
                </a:lnTo>
                <a:lnTo>
                  <a:pt x="126539" y="126539"/>
                </a:lnTo>
                <a:lnTo>
                  <a:pt x="83356" y="176881"/>
                </a:lnTo>
                <a:lnTo>
                  <a:pt x="48222" y="233493"/>
                </a:lnTo>
                <a:lnTo>
                  <a:pt x="22024" y="295485"/>
                </a:lnTo>
                <a:lnTo>
                  <a:pt x="5654" y="361968"/>
                </a:lnTo>
                <a:lnTo>
                  <a:pt x="0" y="432053"/>
                </a:lnTo>
                <a:lnTo>
                  <a:pt x="1432" y="467491"/>
                </a:lnTo>
                <a:lnTo>
                  <a:pt x="12555" y="535886"/>
                </a:lnTo>
                <a:lnTo>
                  <a:pt x="33950" y="600235"/>
                </a:lnTo>
                <a:lnTo>
                  <a:pt x="64727" y="659648"/>
                </a:lnTo>
                <a:lnTo>
                  <a:pt x="103997" y="713236"/>
                </a:lnTo>
                <a:lnTo>
                  <a:pt x="150871" y="760110"/>
                </a:lnTo>
                <a:lnTo>
                  <a:pt x="204459" y="799380"/>
                </a:lnTo>
                <a:lnTo>
                  <a:pt x="263872" y="830157"/>
                </a:lnTo>
                <a:lnTo>
                  <a:pt x="328221" y="851552"/>
                </a:lnTo>
                <a:lnTo>
                  <a:pt x="396616" y="862675"/>
                </a:lnTo>
                <a:lnTo>
                  <a:pt x="432053" y="864108"/>
                </a:lnTo>
                <a:lnTo>
                  <a:pt x="467491" y="862675"/>
                </a:lnTo>
                <a:lnTo>
                  <a:pt x="535886" y="851552"/>
                </a:lnTo>
                <a:lnTo>
                  <a:pt x="600235" y="830157"/>
                </a:lnTo>
                <a:lnTo>
                  <a:pt x="606905" y="827024"/>
                </a:lnTo>
                <a:lnTo>
                  <a:pt x="432053" y="827024"/>
                </a:lnTo>
                <a:lnTo>
                  <a:pt x="399653" y="825715"/>
                </a:lnTo>
                <a:lnTo>
                  <a:pt x="337121" y="815547"/>
                </a:lnTo>
                <a:lnTo>
                  <a:pt x="278292" y="795992"/>
                </a:lnTo>
                <a:lnTo>
                  <a:pt x="223978" y="767860"/>
                </a:lnTo>
                <a:lnTo>
                  <a:pt x="174991" y="731964"/>
                </a:lnTo>
                <a:lnTo>
                  <a:pt x="132143" y="689116"/>
                </a:lnTo>
                <a:lnTo>
                  <a:pt x="96247" y="640129"/>
                </a:lnTo>
                <a:lnTo>
                  <a:pt x="68115" y="585815"/>
                </a:lnTo>
                <a:lnTo>
                  <a:pt x="48560" y="526986"/>
                </a:lnTo>
                <a:lnTo>
                  <a:pt x="38392" y="464454"/>
                </a:lnTo>
                <a:lnTo>
                  <a:pt x="37083" y="432053"/>
                </a:lnTo>
                <a:lnTo>
                  <a:pt x="38392" y="399653"/>
                </a:lnTo>
                <a:lnTo>
                  <a:pt x="48560" y="337121"/>
                </a:lnTo>
                <a:lnTo>
                  <a:pt x="68115" y="278292"/>
                </a:lnTo>
                <a:lnTo>
                  <a:pt x="96247" y="223978"/>
                </a:lnTo>
                <a:lnTo>
                  <a:pt x="132143" y="174991"/>
                </a:lnTo>
                <a:lnTo>
                  <a:pt x="174991" y="132143"/>
                </a:lnTo>
                <a:lnTo>
                  <a:pt x="223978" y="96247"/>
                </a:lnTo>
                <a:lnTo>
                  <a:pt x="278292" y="68115"/>
                </a:lnTo>
                <a:lnTo>
                  <a:pt x="337121" y="48560"/>
                </a:lnTo>
                <a:lnTo>
                  <a:pt x="399653" y="38392"/>
                </a:lnTo>
                <a:lnTo>
                  <a:pt x="432053" y="37084"/>
                </a:lnTo>
                <a:lnTo>
                  <a:pt x="606905" y="37084"/>
                </a:lnTo>
                <a:lnTo>
                  <a:pt x="600235" y="33950"/>
                </a:lnTo>
                <a:lnTo>
                  <a:pt x="568622" y="22024"/>
                </a:lnTo>
                <a:lnTo>
                  <a:pt x="535886" y="12555"/>
                </a:lnTo>
                <a:lnTo>
                  <a:pt x="502139" y="5654"/>
                </a:lnTo>
                <a:lnTo>
                  <a:pt x="467491" y="1432"/>
                </a:lnTo>
                <a:lnTo>
                  <a:pt x="432053" y="0"/>
                </a:lnTo>
                <a:close/>
              </a:path>
              <a:path w="864234" h="864235">
                <a:moveTo>
                  <a:pt x="606905" y="37084"/>
                </a:moveTo>
                <a:lnTo>
                  <a:pt x="432053" y="37084"/>
                </a:lnTo>
                <a:lnTo>
                  <a:pt x="464454" y="38392"/>
                </a:lnTo>
                <a:lnTo>
                  <a:pt x="496132" y="42252"/>
                </a:lnTo>
                <a:lnTo>
                  <a:pt x="556914" y="57215"/>
                </a:lnTo>
                <a:lnTo>
                  <a:pt x="613587" y="81160"/>
                </a:lnTo>
                <a:lnTo>
                  <a:pt x="665339" y="113275"/>
                </a:lnTo>
                <a:lnTo>
                  <a:pt x="711358" y="152749"/>
                </a:lnTo>
                <a:lnTo>
                  <a:pt x="750832" y="198768"/>
                </a:lnTo>
                <a:lnTo>
                  <a:pt x="782947" y="250520"/>
                </a:lnTo>
                <a:lnTo>
                  <a:pt x="806892" y="307193"/>
                </a:lnTo>
                <a:lnTo>
                  <a:pt x="821855" y="367975"/>
                </a:lnTo>
                <a:lnTo>
                  <a:pt x="827024" y="432053"/>
                </a:lnTo>
                <a:lnTo>
                  <a:pt x="825715" y="464454"/>
                </a:lnTo>
                <a:lnTo>
                  <a:pt x="815547" y="526986"/>
                </a:lnTo>
                <a:lnTo>
                  <a:pt x="795992" y="585815"/>
                </a:lnTo>
                <a:lnTo>
                  <a:pt x="767860" y="640129"/>
                </a:lnTo>
                <a:lnTo>
                  <a:pt x="731964" y="689116"/>
                </a:lnTo>
                <a:lnTo>
                  <a:pt x="689116" y="731964"/>
                </a:lnTo>
                <a:lnTo>
                  <a:pt x="640129" y="767860"/>
                </a:lnTo>
                <a:lnTo>
                  <a:pt x="585815" y="795992"/>
                </a:lnTo>
                <a:lnTo>
                  <a:pt x="526986" y="815547"/>
                </a:lnTo>
                <a:lnTo>
                  <a:pt x="464454" y="825715"/>
                </a:lnTo>
                <a:lnTo>
                  <a:pt x="432053" y="827024"/>
                </a:lnTo>
                <a:lnTo>
                  <a:pt x="606905" y="827024"/>
                </a:lnTo>
                <a:lnTo>
                  <a:pt x="659648" y="799380"/>
                </a:lnTo>
                <a:lnTo>
                  <a:pt x="713236" y="760110"/>
                </a:lnTo>
                <a:lnTo>
                  <a:pt x="760110" y="713236"/>
                </a:lnTo>
                <a:lnTo>
                  <a:pt x="799380" y="659648"/>
                </a:lnTo>
                <a:lnTo>
                  <a:pt x="830157" y="600235"/>
                </a:lnTo>
                <a:lnTo>
                  <a:pt x="851552" y="535886"/>
                </a:lnTo>
                <a:lnTo>
                  <a:pt x="862675" y="467491"/>
                </a:lnTo>
                <a:lnTo>
                  <a:pt x="864107" y="432053"/>
                </a:lnTo>
                <a:lnTo>
                  <a:pt x="862675" y="396616"/>
                </a:lnTo>
                <a:lnTo>
                  <a:pt x="851552" y="328221"/>
                </a:lnTo>
                <a:lnTo>
                  <a:pt x="830157" y="263872"/>
                </a:lnTo>
                <a:lnTo>
                  <a:pt x="799380" y="204459"/>
                </a:lnTo>
                <a:lnTo>
                  <a:pt x="760110" y="150871"/>
                </a:lnTo>
                <a:lnTo>
                  <a:pt x="713236" y="103997"/>
                </a:lnTo>
                <a:lnTo>
                  <a:pt x="659648" y="64727"/>
                </a:lnTo>
                <a:lnTo>
                  <a:pt x="630614" y="48222"/>
                </a:lnTo>
                <a:lnTo>
                  <a:pt x="606905" y="37084"/>
                </a:lnTo>
                <a:close/>
              </a:path>
            </a:pathLst>
          </a:custGeom>
          <a:solidFill>
            <a:srgbClr val="97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704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07836"/>
              </p:ext>
            </p:extLst>
          </p:nvPr>
        </p:nvGraphicFramePr>
        <p:xfrm>
          <a:off x="830681" y="3744340"/>
          <a:ext cx="9694443" cy="2427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ture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risks to 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a se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tary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rson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2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Under 1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ssure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 risk of car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vasc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Under 1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ish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tory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 of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popu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gh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risk of 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rmia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A510-B38D-4673-B910-75831AE0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51" y="457744"/>
            <a:ext cx="8028000" cy="648072"/>
          </a:xfrm>
        </p:spPr>
        <p:txBody>
          <a:bodyPr>
            <a:normAutofit/>
          </a:bodyPr>
          <a:lstStyle/>
          <a:p>
            <a:r>
              <a:rPr lang="en-GB" sz="3200" dirty="0"/>
              <a:t>Who is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2A6F-2473-428F-91E5-32320E6E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10" y="1465599"/>
            <a:ext cx="11141476" cy="4864256"/>
          </a:xfrm>
        </p:spPr>
        <p:txBody>
          <a:bodyPr>
            <a:normAutofit/>
          </a:bodyPr>
          <a:lstStyle/>
          <a:p>
            <a:pPr marL="285750" indent="-285750">
              <a:buClrTx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EWDs are seen throughout England – all regions are affected.</a:t>
            </a:r>
          </a:p>
          <a:p>
            <a:pPr marL="285750" indent="-285750">
              <a:buClrTx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Whilst the burden of EWDs is primarily seen in older age groups, EWDs are seen in all age groups.</a:t>
            </a:r>
          </a:p>
          <a:p>
            <a:pPr marL="285750" indent="-285750">
              <a:buClrTx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EWDs represent an important health inequality – people who experience greater socio-economic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deprivation are more likely to be affected.</a:t>
            </a:r>
          </a:p>
          <a:p>
            <a:pPr marL="285750" indent="-285750">
              <a:buClrTx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a number of factors which contribute to EWDs: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Seasonal factors – weather, flu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Individual vulnerability to health effects of cold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Attitudes to cold and associated behaviours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Household income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 of Fuel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Energy efficiency of the home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Housing and economic factors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Economic impacts of COVID-19, the need to isolate, shield at home or work from home may compound existing behavioural or fuel poverty risk factors</a:t>
            </a:r>
          </a:p>
          <a:p>
            <a:pPr marL="457200" lvl="1" indent="0">
              <a:buClrTx/>
              <a:buNone/>
            </a:pPr>
            <a:endParaRPr lang="en-GB" sz="2000" dirty="0"/>
          </a:p>
          <a:p>
            <a:pPr marL="742950" lvl="1" indent="-285750">
              <a:buClrTx/>
            </a:pPr>
            <a:endParaRPr lang="en-GB" dirty="0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49D9F52D-5BBD-4921-AB37-D65F50A2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363986" y="6553200"/>
            <a:ext cx="9478645" cy="24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lang="en-US" sz="1200" smtClean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pPr marL="5318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		</a:t>
            </a:r>
            <a:r>
              <a:rPr lang="en-GB" sz="1200" spc="40" dirty="0"/>
              <a:t>W</a:t>
            </a:r>
            <a:r>
              <a:rPr lang="en-GB" sz="1200" dirty="0"/>
              <a:t>i</a:t>
            </a:r>
            <a:r>
              <a:rPr lang="en-GB" sz="1200" spc="-10" dirty="0"/>
              <a:t>n</a:t>
            </a:r>
            <a:r>
              <a:rPr lang="en-GB" sz="1200" dirty="0"/>
              <a:t>t</a:t>
            </a:r>
            <a:r>
              <a:rPr lang="en-GB" sz="1200" spc="-5" dirty="0"/>
              <a:t>e</a:t>
            </a:r>
            <a:r>
              <a:rPr lang="en-GB" sz="1200" dirty="0"/>
              <a:t>r</a:t>
            </a:r>
            <a:r>
              <a:rPr lang="en-GB" sz="1200" spc="-30" dirty="0"/>
              <a:t> d</a:t>
            </a:r>
            <a:r>
              <a:rPr lang="en-GB" sz="1200" dirty="0"/>
              <a:t>e</a:t>
            </a:r>
            <a:r>
              <a:rPr lang="en-GB" sz="1200" spc="5" dirty="0"/>
              <a:t>a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s</a:t>
            </a:r>
            <a:r>
              <a:rPr lang="en-GB" sz="1200" spc="-35" dirty="0"/>
              <a:t> </a:t>
            </a:r>
            <a:r>
              <a:rPr lang="en-GB" sz="1200" dirty="0"/>
              <a:t>and</a:t>
            </a:r>
            <a:r>
              <a:rPr lang="en-GB" sz="1200" spc="-20" dirty="0"/>
              <a:t> 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e</a:t>
            </a:r>
            <a:r>
              <a:rPr lang="en-GB" sz="1200" spc="-10" dirty="0"/>
              <a:t> </a:t>
            </a:r>
            <a:r>
              <a:rPr lang="en-GB" sz="1200" spc="-15" dirty="0"/>
              <a:t>w</a:t>
            </a:r>
            <a:r>
              <a:rPr lang="en-GB" sz="1200" dirty="0"/>
              <a:t>inter of</a:t>
            </a:r>
            <a:r>
              <a:rPr lang="en-GB" sz="1200" spc="-10" dirty="0"/>
              <a:t> </a:t>
            </a:r>
            <a:r>
              <a:rPr lang="en-GB" sz="1200" dirty="0"/>
              <a:t>2019 to 20</a:t>
            </a:r>
            <a:r>
              <a:rPr lang="en-GB" sz="1200" spc="-5" dirty="0"/>
              <a:t>2</a:t>
            </a:r>
            <a:r>
              <a:rPr lang="en-GB" sz="1200" dirty="0"/>
              <a:t>0</a:t>
            </a:r>
            <a:r>
              <a:rPr lang="en-GB" sz="1200" spc="15" dirty="0"/>
              <a:t> </a:t>
            </a:r>
            <a:r>
              <a:rPr lang="en-GB" sz="1200" dirty="0">
                <a:latin typeface="Arial"/>
                <a:cs typeface="Arial"/>
              </a:rPr>
              <a:t>–</a:t>
            </a:r>
            <a:r>
              <a:rPr lang="en-GB" sz="1200" spc="-30" dirty="0">
                <a:latin typeface="Arial"/>
                <a:cs typeface="Arial"/>
              </a:rPr>
              <a:t> </a:t>
            </a:r>
            <a:r>
              <a:rPr lang="en-GB" sz="1200" dirty="0"/>
              <a:t>I</a:t>
            </a:r>
            <a:r>
              <a:rPr lang="en-GB" sz="1200" spc="5" dirty="0"/>
              <a:t>n</a:t>
            </a:r>
            <a:r>
              <a:rPr lang="en-GB" sz="1200" spc="10" dirty="0"/>
              <a:t>f</a:t>
            </a:r>
            <a:r>
              <a:rPr lang="en-GB" sz="1200" dirty="0"/>
              <a:t>orm</a:t>
            </a:r>
            <a:r>
              <a:rPr lang="en-GB" sz="1200" spc="-10" dirty="0"/>
              <a:t>a</a:t>
            </a:r>
            <a:r>
              <a:rPr lang="en-GB" sz="1200" dirty="0"/>
              <a:t>tion</a:t>
            </a:r>
            <a:r>
              <a:rPr lang="en-GB" sz="1200" spc="-45" dirty="0"/>
              <a:t> </a:t>
            </a:r>
            <a:r>
              <a:rPr lang="en-GB" sz="1200" spc="10" dirty="0"/>
              <a:t>f</a:t>
            </a:r>
            <a:r>
              <a:rPr lang="en-GB" sz="1200" dirty="0"/>
              <a:t>or</a:t>
            </a:r>
            <a:r>
              <a:rPr lang="en-GB" sz="1200" spc="-15" dirty="0"/>
              <a:t> </a:t>
            </a:r>
            <a:r>
              <a:rPr lang="en-GB" sz="1200" dirty="0"/>
              <a:t>LA</a:t>
            </a:r>
          </a:p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4A409B-04CA-485C-91E0-11FFA03A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0978" y="3681458"/>
            <a:ext cx="2324076" cy="887881"/>
            <a:chOff x="4570657" y="2626892"/>
            <a:chExt cx="2324076" cy="887881"/>
          </a:xfrm>
        </p:grpSpPr>
        <p:pic>
          <p:nvPicPr>
            <p:cNvPr id="11" name="Graphic 10" descr="Snow">
              <a:extLst>
                <a:ext uri="{FF2B5EF4-FFF2-40B4-BE49-F238E27FC236}">
                  <a16:creationId xmlns:a16="http://schemas.microsoft.com/office/drawing/2014/main" id="{8B93C7C5-5A42-4003-95CE-7E18F9D14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8473" y="2735480"/>
              <a:ext cx="720000" cy="720000"/>
            </a:xfrm>
            <a:prstGeom prst="rect">
              <a:avLst/>
            </a:prstGeom>
          </p:spPr>
        </p:pic>
        <p:pic>
          <p:nvPicPr>
            <p:cNvPr id="40" name="Graphic 39" descr="Thermometer">
              <a:extLst>
                <a:ext uri="{FF2B5EF4-FFF2-40B4-BE49-F238E27FC236}">
                  <a16:creationId xmlns:a16="http://schemas.microsoft.com/office/drawing/2014/main" id="{D643BE99-2E07-441A-9A85-F402A3BC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0890" y="2673482"/>
              <a:ext cx="720000" cy="720000"/>
            </a:xfrm>
            <a:prstGeom prst="rect">
              <a:avLst/>
            </a:prstGeom>
          </p:spPr>
        </p:pic>
        <p:pic>
          <p:nvPicPr>
            <p:cNvPr id="42" name="Graphic 41" descr="Needle">
              <a:extLst>
                <a:ext uri="{FF2B5EF4-FFF2-40B4-BE49-F238E27FC236}">
                  <a16:creationId xmlns:a16="http://schemas.microsoft.com/office/drawing/2014/main" id="{E76C7BDD-533D-4C7E-A1CE-64B3642EF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0064" y="2730858"/>
              <a:ext cx="648000" cy="648000"/>
            </a:xfrm>
            <a:prstGeom prst="rect">
              <a:avLst/>
            </a:prstGeom>
          </p:spPr>
        </p:pic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7884481C-F259-4EC0-BA2F-7D964E54C1E3}"/>
                </a:ext>
              </a:extLst>
            </p:cNvPr>
            <p:cNvSpPr/>
            <p:nvPr/>
          </p:nvSpPr>
          <p:spPr>
            <a:xfrm>
              <a:off x="4570657" y="2650773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00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1D7493BF-E926-40E6-B27E-A53BCF7338DC}"/>
                </a:ext>
              </a:extLst>
            </p:cNvPr>
            <p:cNvSpPr/>
            <p:nvPr/>
          </p:nvSpPr>
          <p:spPr>
            <a:xfrm>
              <a:off x="5303150" y="2626892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00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798CA366-1AD3-42A6-A632-E525BD1D9245}"/>
                </a:ext>
              </a:extLst>
            </p:cNvPr>
            <p:cNvSpPr/>
            <p:nvPr/>
          </p:nvSpPr>
          <p:spPr>
            <a:xfrm>
              <a:off x="6030733" y="2627463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00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6EF3D3-7E53-4973-9E32-81C3EE63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51016" y="2760517"/>
            <a:ext cx="864000" cy="864000"/>
            <a:chOff x="8478747" y="4403035"/>
            <a:chExt cx="864000" cy="864000"/>
          </a:xfrm>
        </p:grpSpPr>
        <p:pic>
          <p:nvPicPr>
            <p:cNvPr id="13" name="Graphic 12" descr="House">
              <a:extLst>
                <a:ext uri="{FF2B5EF4-FFF2-40B4-BE49-F238E27FC236}">
                  <a16:creationId xmlns:a16="http://schemas.microsoft.com/office/drawing/2014/main" id="{A89535F3-77CC-458F-94C9-E3E99CC88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50747" y="4423804"/>
              <a:ext cx="720000" cy="720000"/>
            </a:xfrm>
            <a:prstGeom prst="rect">
              <a:avLst/>
            </a:prstGeom>
          </p:spPr>
        </p:pic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B3F130FE-9E8C-42E4-AF4D-9FBEA14F7720}"/>
                </a:ext>
              </a:extLst>
            </p:cNvPr>
            <p:cNvSpPr/>
            <p:nvPr/>
          </p:nvSpPr>
          <p:spPr>
            <a:xfrm>
              <a:off x="8478747" y="4403035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C45E3-7B9C-45A7-BBA1-26E2410CA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08385" y="4591477"/>
            <a:ext cx="792000" cy="792000"/>
            <a:chOff x="2105864" y="3020012"/>
            <a:chExt cx="792000" cy="792000"/>
          </a:xfrm>
        </p:grpSpPr>
        <p:pic>
          <p:nvPicPr>
            <p:cNvPr id="16" name="Graphic 15" descr="Winter hat">
              <a:extLst>
                <a:ext uri="{FF2B5EF4-FFF2-40B4-BE49-F238E27FC236}">
                  <a16:creationId xmlns:a16="http://schemas.microsoft.com/office/drawing/2014/main" id="{184C1360-26E9-4930-A7F0-1B8CE676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61987" y="3045416"/>
              <a:ext cx="696129" cy="696129"/>
            </a:xfrm>
            <a:prstGeom prst="rect">
              <a:avLst/>
            </a:prstGeom>
          </p:spPr>
        </p:pic>
        <p:sp>
          <p:nvSpPr>
            <p:cNvPr id="46" name="Circle: Hollow 45">
              <a:extLst>
                <a:ext uri="{FF2B5EF4-FFF2-40B4-BE49-F238E27FC236}">
                  <a16:creationId xmlns:a16="http://schemas.microsoft.com/office/drawing/2014/main" id="{5B95AFDB-D32E-4A23-A5B7-C01B081D7543}"/>
                </a:ext>
              </a:extLst>
            </p:cNvPr>
            <p:cNvSpPr/>
            <p:nvPr/>
          </p:nvSpPr>
          <p:spPr>
            <a:xfrm>
              <a:off x="2105864" y="3020012"/>
              <a:ext cx="792000" cy="792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10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8" rIns="0" bIns="0" rtlCol="0">
            <a:spAutoFit/>
          </a:bodyPr>
          <a:lstStyle/>
          <a:p>
            <a:pPr marL="125095">
              <a:lnSpc>
                <a:spcPct val="100000"/>
              </a:lnSpc>
            </a:pPr>
            <a:r>
              <a:rPr sz="3800" dirty="0"/>
              <a:t>Data</a:t>
            </a:r>
            <a:r>
              <a:rPr sz="3800" spc="-20" dirty="0"/>
              <a:t> </a:t>
            </a:r>
            <a:r>
              <a:rPr sz="3800" dirty="0"/>
              <a:t>Stat</a:t>
            </a:r>
            <a:r>
              <a:rPr sz="3800" spc="-20" dirty="0"/>
              <a:t>e</a:t>
            </a:r>
            <a:r>
              <a:rPr sz="3800" dirty="0"/>
              <a:t>ment</a:t>
            </a:r>
            <a:r>
              <a:rPr sz="3800" spc="-35" dirty="0"/>
              <a:t> </a:t>
            </a:r>
            <a:r>
              <a:rPr sz="3800" dirty="0">
                <a:latin typeface="Arial"/>
                <a:cs typeface="Arial"/>
              </a:rPr>
              <a:t>–</a:t>
            </a:r>
            <a:r>
              <a:rPr sz="3800" spc="-5" dirty="0">
                <a:latin typeface="Arial"/>
                <a:cs typeface="Arial"/>
              </a:rPr>
              <a:t> </a:t>
            </a:r>
            <a:r>
              <a:rPr sz="3800" dirty="0"/>
              <a:t>COVID</a:t>
            </a:r>
            <a:r>
              <a:rPr sz="3800" spc="5" dirty="0"/>
              <a:t>-</a:t>
            </a:r>
            <a:r>
              <a:rPr sz="3800" spc="-5" dirty="0"/>
              <a:t>19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314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0369" y="2022925"/>
            <a:ext cx="10456545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Arial"/>
                <a:cs typeface="Arial"/>
              </a:rPr>
              <a:t>ONS </a:t>
            </a:r>
            <a:r>
              <a:rPr sz="2200" spc="-15" dirty="0">
                <a:latin typeface="Arial"/>
                <a:cs typeface="Arial"/>
              </a:rPr>
              <a:t>data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2018</a:t>
            </a:r>
            <a:r>
              <a:rPr lang="en-GB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19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final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provis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endParaRPr sz="2200" dirty="0">
              <a:latin typeface="Arial"/>
              <a:cs typeface="Arial"/>
            </a:endParaRPr>
          </a:p>
          <a:p>
            <a:pPr marL="355600" marR="17145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Arial"/>
                <a:cs typeface="Arial"/>
              </a:rPr>
              <a:t>ONS </a:t>
            </a:r>
            <a:r>
              <a:rPr sz="2200" spc="-15" dirty="0">
                <a:latin typeface="Arial"/>
                <a:cs typeface="Arial"/>
              </a:rPr>
              <a:t>data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estimates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exce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mort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(EWM)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mpari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 winter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months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Dec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mber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Mar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</a:t>
            </a:r>
            <a:r>
              <a:rPr sz="2200" spc="-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fou</a:t>
            </a:r>
            <a:r>
              <a:rPr sz="2200" spc="30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-month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periods</a:t>
            </a:r>
            <a:r>
              <a:rPr sz="2200" spc="-10" dirty="0">
                <a:latin typeface="Arial"/>
                <a:cs typeface="Arial"/>
              </a:rPr>
              <a:t> before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after</a:t>
            </a:r>
            <a:endParaRPr sz="22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3435" algn="l"/>
              </a:tabLst>
            </a:pPr>
            <a:r>
              <a:rPr sz="2200" spc="-20" dirty="0">
                <a:latin typeface="Arial"/>
                <a:cs typeface="Arial"/>
              </a:rPr>
              <a:t>EWM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culat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ons whi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lude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</a:t>
            </a:r>
            <a:r>
              <a:rPr sz="2200" spc="-35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VI</a:t>
            </a:r>
            <a:r>
              <a:rPr sz="2200" spc="1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therefore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gn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ficantly</a:t>
            </a:r>
            <a:r>
              <a:rPr sz="2200" spc="-15" dirty="0">
                <a:latin typeface="Arial"/>
                <a:cs typeface="Arial"/>
              </a:rPr>
              <a:t> redu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ed due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exce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mortality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particular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between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April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J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2</a:t>
            </a:r>
            <a:r>
              <a:rPr sz="2200" spc="-15" dirty="0">
                <a:latin typeface="Arial"/>
                <a:cs typeface="Arial"/>
              </a:rPr>
              <a:t>0</a:t>
            </a:r>
            <a:endParaRPr sz="2200" dirty="0">
              <a:latin typeface="Arial"/>
              <a:cs typeface="Arial"/>
            </a:endParaRPr>
          </a:p>
          <a:p>
            <a:pPr marL="812800" marR="186055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3435" algn="l"/>
              </a:tabLst>
            </a:pPr>
            <a:r>
              <a:rPr sz="2200" spc="-15" dirty="0">
                <a:latin typeface="Arial"/>
                <a:cs typeface="Arial"/>
              </a:rPr>
              <a:t>Unl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otherwise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stated,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COVI</a:t>
            </a:r>
            <a:r>
              <a:rPr sz="2200" spc="15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ment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 de</a:t>
            </a:r>
            <a:r>
              <a:rPr sz="2200" spc="-10" dirty="0">
                <a:latin typeface="Arial"/>
                <a:cs typeface="Arial"/>
              </a:rPr>
              <a:t>ath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cert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fic</a:t>
            </a:r>
            <a:r>
              <a:rPr sz="2200" spc="-15" dirty="0">
                <a:latin typeface="Arial"/>
                <a:cs typeface="Arial"/>
              </a:rPr>
              <a:t>ate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exclud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first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rec</a:t>
            </a:r>
            <a:r>
              <a:rPr sz="2200" spc="-15" dirty="0">
                <a:latin typeface="Arial"/>
                <a:cs typeface="Arial"/>
              </a:rPr>
              <a:t>orded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ath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March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2</a:t>
            </a:r>
            <a:r>
              <a:rPr sz="2200" spc="-15" dirty="0">
                <a:latin typeface="Arial"/>
                <a:cs typeface="Arial"/>
              </a:rPr>
              <a:t>0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38048" y="290647"/>
            <a:ext cx="7932420" cy="10515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201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2020? (1)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48" y="1758892"/>
            <a:ext cx="1035367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200" spc="-10" dirty="0">
                <a:latin typeface="Arial"/>
                <a:cs typeface="Arial"/>
              </a:rPr>
              <a:t>It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latest </a:t>
            </a:r>
            <a:r>
              <a:rPr sz="2200" spc="-15" dirty="0">
                <a:latin typeface="Arial"/>
                <a:cs typeface="Arial"/>
              </a:rPr>
              <a:t>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have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mprehen</a:t>
            </a:r>
            <a:r>
              <a:rPr sz="2200" spc="-10" dirty="0">
                <a:latin typeface="Arial"/>
                <a:cs typeface="Arial"/>
              </a:rPr>
              <a:t>sive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data.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which CO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ID-19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first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identified.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estimated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28,300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exce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(exc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ud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 CO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ID</a:t>
            </a:r>
            <a:r>
              <a:rPr lang="en-GB" sz="2200" spc="-10" dirty="0">
                <a:latin typeface="Arial"/>
                <a:cs typeface="Arial"/>
              </a:rPr>
              <a:t>-19</a:t>
            </a:r>
            <a:r>
              <a:rPr sz="2200" spc="-10" dirty="0">
                <a:latin typeface="Arial"/>
                <a:cs typeface="Arial"/>
              </a:rPr>
              <a:t>)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urred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England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ales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19.6%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gh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</a:t>
            </a:r>
            <a:r>
              <a:rPr sz="2200" spc="-10" dirty="0">
                <a:latin typeface="Arial"/>
                <a:cs typeface="Arial"/>
              </a:rPr>
              <a:t>8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19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048" y="3636206"/>
            <a:ext cx="10522585" cy="244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Arial"/>
                <a:cs typeface="Arial"/>
              </a:rPr>
              <a:t>The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cold</a:t>
            </a:r>
            <a:endParaRPr sz="2200" dirty="0">
              <a:latin typeface="Arial"/>
              <a:cs typeface="Arial"/>
            </a:endParaRPr>
          </a:p>
          <a:p>
            <a:pPr marL="299085" marR="13335" indent="-286385">
              <a:lnSpc>
                <a:spcPts val="2380"/>
              </a:lnSpc>
              <a:spcBef>
                <a:spcPts val="104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</a:t>
            </a:r>
            <a:r>
              <a:rPr sz="2200" spc="-10" dirty="0">
                <a:latin typeface="Arial"/>
                <a:cs typeface="Arial"/>
              </a:rPr>
              <a:t>ature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ales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above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 </a:t>
            </a:r>
            <a:r>
              <a:rPr sz="2200" spc="-15" dirty="0">
                <a:latin typeface="Arial"/>
                <a:cs typeface="Arial"/>
              </a:rPr>
              <a:t>7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12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months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-15" dirty="0">
                <a:latin typeface="Arial"/>
                <a:cs typeface="Arial"/>
              </a:rPr>
              <a:t> 20</a:t>
            </a:r>
            <a:r>
              <a:rPr sz="2200" spc="-10" dirty="0">
                <a:latin typeface="Arial"/>
                <a:cs typeface="Arial"/>
              </a:rPr>
              <a:t>19</a:t>
            </a:r>
            <a:r>
              <a:rPr lang="it-IT" sz="2200" spc="-10" dirty="0">
                <a:latin typeface="Arial"/>
                <a:cs typeface="Arial"/>
              </a:rPr>
              <a:t> to 20</a:t>
            </a:r>
            <a:r>
              <a:rPr sz="2200" spc="-10" dirty="0">
                <a:latin typeface="Arial"/>
                <a:cs typeface="Arial"/>
              </a:rPr>
              <a:t>20,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particular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ary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February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fiv</a:t>
            </a:r>
            <a:r>
              <a:rPr sz="2200" spc="4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-year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99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number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daily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durin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below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fiv</a:t>
            </a:r>
            <a:r>
              <a:rPr sz="2200" spc="4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-year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average.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This 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J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nu</a:t>
            </a:r>
            <a:r>
              <a:rPr sz="2200" spc="-10" dirty="0">
                <a:latin typeface="Arial"/>
                <a:cs typeface="Arial"/>
              </a:rPr>
              <a:t>ary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February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when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</a:t>
            </a:r>
            <a:r>
              <a:rPr sz="2200" spc="-10" dirty="0">
                <a:latin typeface="Arial"/>
                <a:cs typeface="Arial"/>
              </a:rPr>
              <a:t>ature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also </a:t>
            </a:r>
            <a:r>
              <a:rPr sz="2200" spc="-15" dirty="0">
                <a:latin typeface="Arial"/>
                <a:cs typeface="Arial"/>
              </a:rPr>
              <a:t>high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than</a:t>
            </a:r>
            <a:r>
              <a:rPr sz="2200" spc="-10" dirty="0">
                <a:latin typeface="Arial"/>
                <a:cs typeface="Arial"/>
              </a:rPr>
              <a:t> 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five-year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England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1956" y="3003804"/>
            <a:ext cx="1917192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0096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38048" y="277947"/>
            <a:ext cx="7932420" cy="10515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201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2020? (2)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314" y="1832679"/>
            <a:ext cx="10434320" cy="329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latin typeface="Arial"/>
                <a:cs typeface="Arial"/>
              </a:rPr>
              <a:t>Influ</a:t>
            </a:r>
            <a:r>
              <a:rPr sz="2200" b="1" spc="-15" dirty="0">
                <a:latin typeface="Arial"/>
                <a:cs typeface="Arial"/>
              </a:rPr>
              <a:t>en</a:t>
            </a:r>
            <a:r>
              <a:rPr sz="2200" b="1" spc="-10" dirty="0">
                <a:latin typeface="Arial"/>
                <a:cs typeface="Arial"/>
              </a:rPr>
              <a:t>z</a:t>
            </a:r>
            <a:r>
              <a:rPr sz="2200" b="1" spc="-15" dirty="0">
                <a:latin typeface="Arial"/>
                <a:cs typeface="Arial"/>
              </a:rPr>
              <a:t>a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510"/>
              </a:lnSpc>
              <a:spcBef>
                <a:spcPts val="73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Above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</a:t>
            </a:r>
            <a:r>
              <a:rPr sz="2200" spc="-10" dirty="0">
                <a:latin typeface="Arial"/>
                <a:cs typeface="Arial"/>
              </a:rPr>
              <a:t>ature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oinc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ded</a:t>
            </a:r>
            <a:r>
              <a:rPr sz="2200" spc="-10" dirty="0">
                <a:latin typeface="Arial"/>
                <a:cs typeface="Arial"/>
              </a:rPr>
              <a:t> 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medium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levels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510"/>
              </a:lnSpc>
            </a:pPr>
            <a:r>
              <a:rPr sz="2200" spc="-10" dirty="0">
                <a:latin typeface="Arial"/>
                <a:cs typeface="Arial"/>
              </a:rPr>
              <a:t>activity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com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unity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general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pra</a:t>
            </a:r>
            <a:r>
              <a:rPr sz="2200" spc="-10" dirty="0">
                <a:latin typeface="Arial"/>
                <a:cs typeface="Arial"/>
              </a:rPr>
              <a:t>ctic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103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Upta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vac</a:t>
            </a:r>
            <a:r>
              <a:rPr sz="2200" spc="-10" dirty="0">
                <a:latin typeface="Arial"/>
                <a:cs typeface="Arial"/>
              </a:rPr>
              <a:t>cine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over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65s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England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good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mpared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 previous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years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7</a:t>
            </a:r>
            <a:r>
              <a:rPr sz="2200" spc="-15" dirty="0">
                <a:latin typeface="Arial"/>
                <a:cs typeface="Arial"/>
              </a:rPr>
              <a:t>2.4%.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0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fectivene</a:t>
            </a:r>
            <a:r>
              <a:rPr sz="2200" spc="-15" dirty="0">
                <a:latin typeface="Arial"/>
                <a:cs typeface="Arial"/>
              </a:rPr>
              <a:t>ss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</a:t>
            </a:r>
            <a:r>
              <a:rPr sz="2200" spc="25" dirty="0">
                <a:latin typeface="Arial"/>
                <a:cs typeface="Arial"/>
              </a:rPr>
              <a:t>8</a:t>
            </a:r>
            <a:r>
              <a:rPr lang="it-IT" sz="2200" spc="-15" dirty="0">
                <a:latin typeface="Arial"/>
                <a:cs typeface="Arial"/>
              </a:rPr>
              <a:t> to </a:t>
            </a:r>
            <a:r>
              <a:rPr sz="2200" spc="-15" dirty="0">
                <a:latin typeface="Arial"/>
                <a:cs typeface="Arial"/>
              </a:rPr>
              <a:t>64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year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olds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48.6%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ut 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over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65s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decrea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49.9%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2018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19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2</a:t>
            </a:r>
            <a:r>
              <a:rPr sz="2200" spc="-15" dirty="0">
                <a:latin typeface="Arial"/>
                <a:cs typeface="Arial"/>
              </a:rPr>
              <a:t>2.7%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</a:t>
            </a:r>
            <a:r>
              <a:rPr sz="2200" spc="-10" dirty="0">
                <a:latin typeface="Arial"/>
                <a:cs typeface="Arial"/>
              </a:rPr>
              <a:t>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1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dominated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(H3N2)</a:t>
            </a:r>
            <a:endParaRPr sz="2200" dirty="0">
              <a:latin typeface="Arial"/>
              <a:cs typeface="Arial"/>
            </a:endParaRPr>
          </a:p>
          <a:p>
            <a:pPr marL="299085" marR="76835" indent="-286385">
              <a:lnSpc>
                <a:spcPts val="2380"/>
              </a:lnSpc>
              <a:spcBef>
                <a:spcPts val="1025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peak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 </a:t>
            </a:r>
            <a:r>
              <a:rPr sz="2200" spc="-15" dirty="0">
                <a:latin typeface="Arial"/>
                <a:cs typeface="Arial"/>
              </a:rPr>
              <a:t>exce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</a:t>
            </a:r>
            <a:r>
              <a:rPr sz="2200" spc="2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-ca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mortal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seen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on,</a:t>
            </a:r>
            <a:r>
              <a:rPr sz="2200" spc="-10" dirty="0">
                <a:latin typeface="Arial"/>
                <a:cs typeface="Arial"/>
              </a:rPr>
              <a:t> 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high</a:t>
            </a:r>
            <a:r>
              <a:rPr sz="2200" spc="-10" dirty="0">
                <a:latin typeface="Arial"/>
                <a:cs typeface="Arial"/>
              </a:rPr>
              <a:t>est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evels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seen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5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s.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ated</a:t>
            </a:r>
            <a:r>
              <a:rPr sz="2200" spc="-10" dirty="0">
                <a:latin typeface="Arial"/>
                <a:cs typeface="Arial"/>
              </a:rPr>
              <a:t> 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COVI</a:t>
            </a:r>
            <a:r>
              <a:rPr sz="2200" spc="35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ctivity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4792" y="5292852"/>
            <a:ext cx="1905000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6286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48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800" dirty="0"/>
              <a:t>Deat</a:t>
            </a:r>
            <a:r>
              <a:rPr sz="3800" spc="-20" dirty="0"/>
              <a:t>h</a:t>
            </a:r>
            <a:r>
              <a:rPr sz="3800" dirty="0"/>
              <a:t>s </a:t>
            </a:r>
            <a:r>
              <a:rPr sz="3800" spc="-20" dirty="0"/>
              <a:t>o</a:t>
            </a:r>
            <a:r>
              <a:rPr sz="3800" dirty="0"/>
              <a:t>ver</a:t>
            </a:r>
            <a:r>
              <a:rPr sz="3800" spc="-25" dirty="0"/>
              <a:t> </a:t>
            </a:r>
            <a:r>
              <a:rPr sz="3800" dirty="0"/>
              <a:t>the</a:t>
            </a:r>
            <a:r>
              <a:rPr sz="3800" spc="-25" dirty="0"/>
              <a:t> </a:t>
            </a:r>
            <a:r>
              <a:rPr sz="3800"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475" y="1514784"/>
            <a:ext cx="10511155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422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ds to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 of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</a:t>
            </a:r>
            <a:r>
              <a:rPr sz="1800" spc="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61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19</a:t>
            </a: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8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6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mme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irst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 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20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maj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rity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ive-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rticu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ril</a:t>
            </a:r>
          </a:p>
        </p:txBody>
      </p:sp>
      <p:sp>
        <p:nvSpPr>
          <p:cNvPr id="4" name="object 4" descr="Graph Illustration mean daily deaths and temperature by month"/>
          <p:cNvSpPr/>
          <p:nvPr/>
        </p:nvSpPr>
        <p:spPr>
          <a:xfrm>
            <a:off x="1536191" y="3147649"/>
            <a:ext cx="7760209" cy="309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314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899" y="313888"/>
            <a:ext cx="10541102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00"/>
              </a:lnSpc>
            </a:pPr>
            <a:r>
              <a:rPr sz="3800" dirty="0"/>
              <a:t>When </a:t>
            </a:r>
            <a:r>
              <a:rPr sz="3800" spc="-20" dirty="0"/>
              <a:t>d</a:t>
            </a:r>
            <a:r>
              <a:rPr sz="3800" dirty="0"/>
              <a:t>id t</a:t>
            </a:r>
            <a:r>
              <a:rPr sz="3800" spc="-20" dirty="0"/>
              <a:t>h</a:t>
            </a:r>
            <a:r>
              <a:rPr sz="3800" dirty="0"/>
              <a:t>e</a:t>
            </a:r>
            <a:r>
              <a:rPr sz="3800" spc="-15" dirty="0"/>
              <a:t> </a:t>
            </a:r>
            <a:r>
              <a:rPr sz="3800" dirty="0"/>
              <a:t>deat</a:t>
            </a:r>
            <a:r>
              <a:rPr sz="3800" spc="-20" dirty="0"/>
              <a:t>h</a:t>
            </a:r>
            <a:r>
              <a:rPr sz="3800" dirty="0"/>
              <a:t>s occur</a:t>
            </a:r>
            <a:r>
              <a:rPr sz="3800" spc="-35" dirty="0"/>
              <a:t> </a:t>
            </a:r>
            <a:r>
              <a:rPr sz="3800" dirty="0"/>
              <a:t>and </a:t>
            </a:r>
            <a:r>
              <a:rPr sz="3800" spc="-20" dirty="0"/>
              <a:t>h</a:t>
            </a:r>
            <a:r>
              <a:rPr sz="3800" dirty="0"/>
              <a:t>ow</a:t>
            </a:r>
            <a:r>
              <a:rPr sz="3800" spc="-15" dirty="0"/>
              <a:t> </a:t>
            </a:r>
            <a:r>
              <a:rPr sz="3800" dirty="0"/>
              <a:t>is this di</a:t>
            </a:r>
            <a:r>
              <a:rPr sz="3800" spc="-80" dirty="0"/>
              <a:t>f</a:t>
            </a:r>
            <a:r>
              <a:rPr sz="3800" dirty="0"/>
              <a:t>ferent</a:t>
            </a:r>
            <a:r>
              <a:rPr sz="3800" spc="-20" dirty="0"/>
              <a:t> </a:t>
            </a:r>
            <a:r>
              <a:rPr sz="3800" dirty="0"/>
              <a:t>from</a:t>
            </a:r>
            <a:r>
              <a:rPr sz="3800" spc="-35" dirty="0"/>
              <a:t> </a:t>
            </a:r>
            <a:r>
              <a:rPr sz="3800" dirty="0"/>
              <a:t>previous</a:t>
            </a:r>
            <a:r>
              <a:rPr sz="3800" spc="-15" dirty="0"/>
              <a:t> </a:t>
            </a:r>
            <a:r>
              <a:rPr sz="3800" dirty="0"/>
              <a:t>years?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023" y="1655881"/>
            <a:ext cx="958278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lang="en-GB" spc="-25" dirty="0">
                <a:latin typeface="Arial"/>
                <a:cs typeface="Arial"/>
              </a:rPr>
              <a:t> and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</a:p>
          <a:p>
            <a:pPr marL="355600" marR="79946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 March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rly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ril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ass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COVID-19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 descr="Graph Illustrating weekly deaths by week in England 2019/20"/>
          <p:cNvSpPr/>
          <p:nvPr/>
        </p:nvSpPr>
        <p:spPr>
          <a:xfrm>
            <a:off x="1990344" y="3192779"/>
            <a:ext cx="6912864" cy="3025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704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73430" y="220035"/>
            <a:ext cx="8498840" cy="10515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many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EWDs were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201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2020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754" y="1757989"/>
            <a:ext cx="9255125" cy="118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127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,5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</a:t>
            </a:r>
            <a:r>
              <a:rPr sz="1800" spc="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), 7,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00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) 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(EWD) in 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</a:p>
          <a:p>
            <a:pPr marL="299085" marR="5080" indent="-286385">
              <a:lnSpc>
                <a:spcPts val="2110"/>
              </a:lnSpc>
              <a:spcBef>
                <a:spcPts val="71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Across 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,3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.6% 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DS 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19</a:t>
            </a:r>
          </a:p>
        </p:txBody>
      </p:sp>
      <p:sp>
        <p:nvSpPr>
          <p:cNvPr id="4" name="object 4" descr="Graph Illustrating excess winter deaths by winter season"/>
          <p:cNvSpPr/>
          <p:nvPr/>
        </p:nvSpPr>
        <p:spPr>
          <a:xfrm>
            <a:off x="3364991" y="3113532"/>
            <a:ext cx="5462016" cy="3090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704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4078" y="365450"/>
            <a:ext cx="5300345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w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most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38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fected?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319" y="1475325"/>
            <a:ext cx="11467465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26364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50.2%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EW</a:t>
            </a:r>
            <a:r>
              <a:rPr sz="1600" spc="-10" dirty="0">
                <a:latin typeface="Arial"/>
                <a:cs typeface="Arial"/>
              </a:rPr>
              <a:t>Ds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amongst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large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propo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75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olds,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hich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ts potent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life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lost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Acr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both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75%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occu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over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75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olds</a:t>
            </a:r>
            <a:endParaRPr sz="16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Due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ferences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life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recommend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crude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comparison 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relat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sex</a:t>
            </a:r>
            <a:endParaRPr sz="1600" dirty="0">
              <a:latin typeface="Arial"/>
              <a:cs typeface="Arial"/>
            </a:endParaRPr>
          </a:p>
          <a:p>
            <a:pPr marL="299085" marR="17526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2019</a:t>
            </a:r>
            <a:r>
              <a:rPr lang="it-IT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 than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hich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first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1994</a:t>
            </a:r>
            <a:r>
              <a:rPr lang="en-GB" sz="1600" spc="-10" dirty="0">
                <a:latin typeface="Arial"/>
                <a:cs typeface="Arial"/>
              </a:rPr>
              <a:t> to 19</a:t>
            </a:r>
            <a:r>
              <a:rPr sz="1600" spc="-10" dirty="0">
                <a:latin typeface="Arial"/>
                <a:cs typeface="Arial"/>
              </a:rPr>
              <a:t>95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 Eng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and</a:t>
            </a:r>
            <a:endParaRPr sz="1600" dirty="0">
              <a:latin typeface="Arial"/>
              <a:cs typeface="Arial"/>
            </a:endParaRPr>
          </a:p>
          <a:p>
            <a:pPr marL="299085" marR="35496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90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nued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highe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23%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 18.8%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 descr="Bar chart illustrating excess winter deaths by age and sex"/>
          <p:cNvSpPr/>
          <p:nvPr/>
        </p:nvSpPr>
        <p:spPr>
          <a:xfrm>
            <a:off x="1153667" y="3963923"/>
            <a:ext cx="4462272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 descr="Bar chart illustarting excess winter mortality index by age and sex"/>
          <p:cNvSpPr/>
          <p:nvPr/>
        </p:nvSpPr>
        <p:spPr>
          <a:xfrm>
            <a:off x="6131052" y="3944111"/>
            <a:ext cx="4736592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857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65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3800" dirty="0"/>
              <a:t>Pl</a:t>
            </a:r>
            <a:r>
              <a:rPr sz="3800" spc="-15" dirty="0"/>
              <a:t>a</a:t>
            </a:r>
            <a:r>
              <a:rPr sz="3800" dirty="0"/>
              <a:t>ce of</a:t>
            </a:r>
            <a:r>
              <a:rPr sz="3800" spc="-15" dirty="0"/>
              <a:t> </a:t>
            </a:r>
            <a:r>
              <a:rPr sz="3800" dirty="0"/>
              <a:t>death</a:t>
            </a:r>
            <a:r>
              <a:rPr sz="3800" spc="-30" dirty="0"/>
              <a:t> </a:t>
            </a:r>
            <a:r>
              <a:rPr sz="3800" dirty="0"/>
              <a:t>during</a:t>
            </a:r>
            <a:r>
              <a:rPr sz="3800" spc="-15" dirty="0"/>
              <a:t> </a:t>
            </a:r>
            <a:r>
              <a:rPr sz="3800" dirty="0"/>
              <a:t>winter</a:t>
            </a:r>
            <a:r>
              <a:rPr sz="3800" spc="-20" dirty="0"/>
              <a:t> </a:t>
            </a:r>
            <a:r>
              <a:rPr sz="3800" dirty="0"/>
              <a:t>2020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78891" y="1809716"/>
            <a:ext cx="9652000" cy="260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alone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7B91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ts val="173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NS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GB" sz="1600" spc="-15" dirty="0">
                <a:latin typeface="Arial"/>
                <a:cs typeface="Arial"/>
              </a:rPr>
              <a:t>e</a:t>
            </a:r>
            <a:r>
              <a:rPr sz="1600" spc="-20" dirty="0" err="1">
                <a:latin typeface="Arial"/>
                <a:cs typeface="Arial"/>
              </a:rPr>
              <a:t>x</a:t>
            </a:r>
            <a:r>
              <a:rPr sz="1600" spc="-10" dirty="0" err="1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m</a:t>
            </a:r>
            <a:r>
              <a:rPr sz="1600" spc="-10" dirty="0" err="1">
                <a:latin typeface="Arial"/>
                <a:cs typeface="Arial"/>
              </a:rPr>
              <a:t>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location,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tered,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not date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endParaRPr sz="1600" dirty="0">
              <a:latin typeface="Arial"/>
              <a:cs typeface="Arial"/>
            </a:endParaRPr>
          </a:p>
          <a:p>
            <a:pPr marL="647700" marR="143510" lvl="1" indent="-286385">
              <a:lnSpc>
                <a:spcPts val="1730"/>
              </a:lnSpc>
              <a:spcBef>
                <a:spcPts val="1105"/>
              </a:spcBef>
              <a:buClr>
                <a:srgbClr val="007B91"/>
              </a:buClr>
              <a:buFont typeface="Arial"/>
              <a:buChar char="•"/>
              <a:tabLst>
                <a:tab pos="648335" algn="l"/>
              </a:tabLst>
            </a:pPr>
            <a:r>
              <a:rPr sz="1600" spc="-10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increased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ous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 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Jan</a:t>
            </a:r>
            <a:r>
              <a:rPr lang="en-GB" sz="1600" spc="-15" dirty="0">
                <a:latin typeface="Arial"/>
                <a:cs typeface="Arial"/>
              </a:rPr>
              <a:t>uary to </a:t>
            </a:r>
            <a:r>
              <a:rPr sz="1600" spc="-10" dirty="0">
                <a:latin typeface="Arial"/>
                <a:cs typeface="Arial"/>
              </a:rPr>
              <a:t>March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endParaRPr sz="1600" dirty="0">
              <a:latin typeface="Arial"/>
              <a:cs typeface="Arial"/>
            </a:endParaRPr>
          </a:p>
          <a:p>
            <a:pPr marL="647700" marR="111760" lvl="1" indent="-286385">
              <a:lnSpc>
                <a:spcPts val="1730"/>
              </a:lnSpc>
              <a:spcBef>
                <a:spcPts val="1090"/>
              </a:spcBef>
              <a:buClr>
                <a:srgbClr val="007B91"/>
              </a:buClr>
              <a:buFont typeface="Arial"/>
              <a:buChar char="•"/>
              <a:tabLst>
                <a:tab pos="648335" algn="l"/>
              </a:tabLst>
            </a:pPr>
            <a:r>
              <a:rPr sz="1600" spc="-10" dirty="0">
                <a:latin typeface="Arial"/>
                <a:cs typeface="Arial"/>
              </a:rPr>
              <a:t>They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pitals during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period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3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esentat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chang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nature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pital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adm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ssion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647700" lvl="1" indent="-286385">
              <a:lnSpc>
                <a:spcPts val="1825"/>
              </a:lnSpc>
              <a:spcBef>
                <a:spcPts val="885"/>
              </a:spcBef>
              <a:buClr>
                <a:srgbClr val="007B91"/>
              </a:buClr>
              <a:buFont typeface="Arial"/>
              <a:buChar char="•"/>
              <a:tabLst>
                <a:tab pos="648335" algn="l"/>
              </a:tabLst>
            </a:pP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Ca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Homes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Janua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eb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ua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started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rising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above</a:t>
            </a:r>
            <a:endParaRPr sz="1600" dirty="0">
              <a:latin typeface="Arial"/>
              <a:cs typeface="Arial"/>
            </a:endParaRPr>
          </a:p>
          <a:p>
            <a:pPr marL="647700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March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2020.18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085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C82355-30C5-4D7D-A7FB-5E38A4D0F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26859"/>
              </p:ext>
            </p:extLst>
          </p:nvPr>
        </p:nvGraphicFramePr>
        <p:xfrm>
          <a:off x="2256307" y="4667156"/>
          <a:ext cx="7097471" cy="14473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5693">
                  <a:extLst>
                    <a:ext uri="{9D8B030D-6E8A-4147-A177-3AD203B41FA5}">
                      <a16:colId xmlns:a16="http://schemas.microsoft.com/office/drawing/2014/main" val="2806108214"/>
                    </a:ext>
                  </a:extLst>
                </a:gridCol>
                <a:gridCol w="1494307">
                  <a:extLst>
                    <a:ext uri="{9D8B030D-6E8A-4147-A177-3AD203B41FA5}">
                      <a16:colId xmlns:a16="http://schemas.microsoft.com/office/drawing/2014/main" val="12261006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512135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95641079"/>
                    </a:ext>
                  </a:extLst>
                </a:gridCol>
                <a:gridCol w="1153871">
                  <a:extLst>
                    <a:ext uri="{9D8B030D-6E8A-4147-A177-3AD203B41FA5}">
                      <a16:colId xmlns:a16="http://schemas.microsoft.com/office/drawing/2014/main" val="852113762"/>
                    </a:ext>
                  </a:extLst>
                </a:gridCol>
              </a:tblGrid>
              <a:tr h="4156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Month</a:t>
                      </a:r>
                      <a:r>
                        <a:rPr lang="en-GB" sz="1400" spc="-1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of</a:t>
                      </a:r>
                      <a:r>
                        <a:rPr lang="en-GB" sz="1400" spc="-1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death r</a:t>
                      </a:r>
                      <a:r>
                        <a:rPr lang="en-GB" sz="1400" spc="5" dirty="0">
                          <a:effectLst/>
                        </a:rPr>
                        <a:t>e</a:t>
                      </a:r>
                      <a:r>
                        <a:rPr lang="en-GB" sz="1400" dirty="0">
                          <a:effectLst/>
                        </a:rPr>
                        <a:t>gi</a:t>
                      </a:r>
                      <a:r>
                        <a:rPr lang="en-GB" sz="1400" spc="5" dirty="0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tration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565516"/>
                  </a:ext>
                </a:extLst>
              </a:tr>
              <a:tr h="24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Home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Ho</a:t>
                      </a:r>
                      <a:r>
                        <a:rPr lang="en-GB" sz="1400" spc="5" dirty="0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pital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Ca</a:t>
                      </a:r>
                      <a:r>
                        <a:rPr lang="en-GB" sz="1400" spc="5" dirty="0">
                          <a:effectLst/>
                        </a:rPr>
                        <a:t>r</a:t>
                      </a:r>
                      <a:r>
                        <a:rPr lang="en-GB" sz="1400" dirty="0">
                          <a:effectLst/>
                        </a:rPr>
                        <a:t>e</a:t>
                      </a:r>
                      <a:r>
                        <a:rPr lang="en-GB" sz="1400" spc="-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Home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Other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526447"/>
                  </a:ext>
                </a:extLst>
              </a:tr>
              <a:tr h="24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January</a:t>
                      </a:r>
                      <a:r>
                        <a:rPr lang="en-GB" sz="1400" spc="-2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7.</a:t>
                      </a:r>
                      <a:r>
                        <a:rPr lang="en-GB" sz="1400" spc="5" dirty="0">
                          <a:effectLst/>
                        </a:rPr>
                        <a:t>6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-2.</a:t>
                      </a:r>
                      <a:r>
                        <a:rPr lang="en-GB" sz="1400" spc="5" dirty="0">
                          <a:effectLst/>
                        </a:rPr>
                        <a:t>8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-2.</a:t>
                      </a:r>
                      <a:r>
                        <a:rPr lang="en-GB" sz="1400" spc="5" dirty="0">
                          <a:effectLst/>
                        </a:rPr>
                        <a:t>9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186393"/>
                  </a:ext>
                </a:extLst>
              </a:tr>
              <a:tr h="290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spc="-5" dirty="0">
                          <a:effectLst/>
                        </a:rPr>
                        <a:t>F</a:t>
                      </a:r>
                      <a:r>
                        <a:rPr lang="en-GB" sz="1400" dirty="0">
                          <a:effectLst/>
                        </a:rPr>
                        <a:t>ebr</a:t>
                      </a:r>
                      <a:r>
                        <a:rPr lang="en-GB" sz="1400" spc="5" dirty="0">
                          <a:effectLst/>
                        </a:rPr>
                        <a:t>u</a:t>
                      </a:r>
                      <a:r>
                        <a:rPr lang="en-GB" sz="1400" dirty="0">
                          <a:effectLst/>
                        </a:rPr>
                        <a:t>ary</a:t>
                      </a:r>
                      <a:r>
                        <a:rPr lang="en-GB" sz="1400" spc="-2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1.</a:t>
                      </a:r>
                      <a:r>
                        <a:rPr lang="en-GB" sz="1400" spc="5" dirty="0">
                          <a:effectLst/>
                        </a:rPr>
                        <a:t>1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r>
                        <a:rPr lang="en-GB" sz="1400" spc="-105" dirty="0">
                          <a:effectLst/>
                        </a:rPr>
                        <a:t>1</a:t>
                      </a:r>
                      <a:r>
                        <a:rPr lang="en-GB" sz="1400" dirty="0">
                          <a:effectLst/>
                        </a:rPr>
                        <a:t>1.</a:t>
                      </a:r>
                      <a:r>
                        <a:rPr lang="en-GB" sz="1400" spc="5" dirty="0">
                          <a:effectLst/>
                        </a:rPr>
                        <a:t>8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-9.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137688"/>
                  </a:ext>
                </a:extLst>
              </a:tr>
              <a:tr h="24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r>
                        <a:rPr lang="en-GB" sz="1400" spc="5" dirty="0">
                          <a:effectLst/>
                        </a:rPr>
                        <a:t>a</a:t>
                      </a:r>
                      <a:r>
                        <a:rPr lang="en-GB" sz="1400" dirty="0">
                          <a:effectLst/>
                        </a:rPr>
                        <a:t>r</a:t>
                      </a:r>
                      <a:r>
                        <a:rPr lang="en-GB" sz="1400" spc="5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h</a:t>
                      </a:r>
                      <a:r>
                        <a:rPr lang="en-GB" sz="1400" spc="-2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12.</a:t>
                      </a:r>
                      <a:r>
                        <a:rPr lang="en-GB" sz="1400" spc="5" dirty="0">
                          <a:effectLst/>
                        </a:rPr>
                        <a:t>3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-0.</a:t>
                      </a:r>
                      <a:r>
                        <a:rPr lang="en-GB" sz="1400" spc="5" dirty="0">
                          <a:effectLst/>
                        </a:rPr>
                        <a:t>6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2.</a:t>
                      </a:r>
                      <a:r>
                        <a:rPr lang="en-GB" sz="1400" spc="5" dirty="0">
                          <a:effectLst/>
                        </a:rPr>
                        <a:t>7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2325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A8EFB5-7770-4CA3-94EE-A0B53BD4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48200" y="4749904"/>
            <a:ext cx="481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pc="-5" dirty="0">
                <a:solidFill>
                  <a:schemeClr val="bg1"/>
                </a:solidFill>
                <a:cs typeface="Arial"/>
              </a:rPr>
              <a:t>P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er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c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ent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ge</a:t>
            </a:r>
            <a:r>
              <a:rPr lang="en-GB" sz="1400" b="1" spc="-3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di</a:t>
            </a:r>
            <a:r>
              <a:rPr lang="en-GB" sz="1400" b="1" spc="-20" dirty="0">
                <a:solidFill>
                  <a:schemeClr val="bg1"/>
                </a:solidFill>
                <a:cs typeface="Arial"/>
              </a:rPr>
              <a:t>f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f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e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r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e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nce</a:t>
            </a:r>
            <a:r>
              <a:rPr lang="en-GB" sz="1400" b="1" spc="-4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in</a:t>
            </a:r>
            <a:r>
              <a:rPr lang="en-GB" sz="1400" b="1" spc="-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deat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h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s</a:t>
            </a:r>
            <a:r>
              <a:rPr lang="en-GB" sz="1400" b="1" spc="-2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by</a:t>
            </a:r>
            <a:r>
              <a:rPr lang="en-GB" sz="1400" b="1" spc="-5" dirty="0">
                <a:solidFill>
                  <a:schemeClr val="bg1"/>
                </a:solidFill>
                <a:cs typeface="Arial"/>
              </a:rPr>
              <a:t> P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l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ce</a:t>
            </a:r>
            <a:r>
              <a:rPr lang="en-GB" sz="1400" b="1" spc="-2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of</a:t>
            </a:r>
            <a:r>
              <a:rPr lang="en-GB" sz="1400" b="1" spc="-1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De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th</a:t>
            </a:r>
            <a:r>
              <a:rPr lang="en-GB" sz="1400" b="1" spc="-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Oc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c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ur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r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ence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11302" y="417901"/>
            <a:ext cx="1034542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</a:t>
            </a:r>
            <a:r>
              <a:rPr kumimoji="0" lang="en-GB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GB" kern="1200" dirty="0">
                <a:solidFill>
                  <a:srgbClr val="FFFFFF"/>
                </a:solidFill>
                <a:ea typeface="+mn-ea"/>
              </a:rPr>
              <a:t>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</a:t>
            </a:r>
            <a:r>
              <a:rPr lang="en-GB" kern="1200" dirty="0">
                <a:solidFill>
                  <a:srgbClr val="FFFFFF"/>
                </a:solidFill>
                <a:ea typeface="+mn-ea"/>
              </a:rPr>
              <a:t>d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aths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 to 20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857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lang="en-GB" spc="-30" dirty="0"/>
              <a:t>d</a:t>
            </a:r>
            <a:r>
              <a:rPr dirty="0" err="1"/>
              <a:t>e</a:t>
            </a:r>
            <a:r>
              <a:rPr spc="5" dirty="0" err="1"/>
              <a:t>a</a:t>
            </a:r>
            <a:r>
              <a:rPr dirty="0" err="1"/>
              <a:t>t</a:t>
            </a:r>
            <a:r>
              <a:rPr spc="5" dirty="0" err="1"/>
              <a:t>h</a:t>
            </a:r>
            <a:r>
              <a:rPr dirty="0" err="1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</a:t>
            </a:r>
            <a:r>
              <a:rPr lang="en-GB" dirty="0"/>
              <a:t> to 20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5928" y="1918754"/>
            <a:ext cx="8159115" cy="1746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buClr>
                <a:srgbClr val="007B91"/>
              </a:buClr>
              <a:buFont typeface="Arial"/>
              <a:buChar char="•"/>
              <a:tabLst>
                <a:tab pos="203200" algn="l"/>
              </a:tabLst>
            </a:pP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issu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sz="2400" b="1" spc="-10" dirty="0">
                <a:latin typeface="Arial"/>
                <a:cs typeface="Arial"/>
              </a:rPr>
              <a:t>2</a:t>
            </a:r>
            <a:r>
              <a:rPr sz="2400" b="1" dirty="0">
                <a:latin typeface="Arial"/>
                <a:cs typeface="Arial"/>
              </a:rPr>
              <a:t>0</a:t>
            </a:r>
            <a:r>
              <a:rPr sz="2400" b="1" spc="-10" dirty="0">
                <a:latin typeface="Arial"/>
                <a:cs typeface="Arial"/>
              </a:rPr>
              <a:t>2</a:t>
            </a:r>
            <a:r>
              <a:rPr sz="2400" b="1" dirty="0"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710"/>
              </a:spcBef>
              <a:buClr>
                <a:srgbClr val="007B91"/>
              </a:buClr>
              <a:buFont typeface="Arial"/>
              <a:buChar char="•"/>
              <a:tabLst>
                <a:tab pos="203200" algn="l"/>
              </a:tabLst>
            </a:pPr>
            <a:r>
              <a:rPr sz="2400" b="1" spc="-140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ersion: </a:t>
            </a:r>
            <a:r>
              <a:rPr sz="2400" b="1" spc="-10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1.01</a:t>
            </a:r>
            <a:endParaRPr sz="2400" dirty="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20"/>
              </a:spcBef>
              <a:buClr>
                <a:srgbClr val="007B91"/>
              </a:buClr>
              <a:buFont typeface="Arial"/>
              <a:buChar char="•"/>
              <a:tabLst>
                <a:tab pos="193040" algn="l"/>
              </a:tabLst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thor: 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xtreme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ents and H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alth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Protection,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05"/>
              </a:spcBef>
              <a:buClr>
                <a:srgbClr val="007B91"/>
              </a:buClr>
              <a:buFont typeface="Arial"/>
              <a:buChar char="•"/>
              <a:tabLst>
                <a:tab pos="193040" algn="l"/>
              </a:tabLst>
            </a:pPr>
            <a:r>
              <a:rPr sz="2400" b="1" dirty="0">
                <a:latin typeface="Arial"/>
                <a:cs typeface="Arial"/>
              </a:rPr>
              <a:t>Am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me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lang="en-GB" sz="2400" b="1" spc="5" dirty="0">
                <a:latin typeface="Arial"/>
                <a:cs typeface="Arial"/>
              </a:rPr>
              <a:t>h</a:t>
            </a:r>
            <a:r>
              <a:rPr sz="2400" b="1" dirty="0" err="1">
                <a:latin typeface="Arial"/>
                <a:cs typeface="Arial"/>
              </a:rPr>
              <a:t>istory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55942"/>
              </p:ext>
            </p:extLst>
          </p:nvPr>
        </p:nvGraphicFramePr>
        <p:xfrm>
          <a:off x="2071497" y="4091813"/>
          <a:ext cx="7321675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dmen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01.01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195" baseline="25462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2021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GB" sz="1800" spc="-5" dirty="0">
                          <a:latin typeface="Calibri"/>
                          <a:cs typeface="Calibri"/>
                        </a:rPr>
                        <a:t>First v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 err="1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sion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6516" y="382849"/>
            <a:ext cx="7102475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causes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EWDs?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516" y="1504281"/>
            <a:ext cx="10414000" cy="265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736600" indent="-286385">
              <a:lnSpc>
                <a:spcPts val="173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ority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EW</a:t>
            </a:r>
            <a:r>
              <a:rPr sz="1600" spc="-10" dirty="0">
                <a:latin typeface="Arial"/>
                <a:cs typeface="Arial"/>
              </a:rPr>
              <a:t>Ds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either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rato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circu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atory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dementia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zheime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007B91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299085" marR="252729" indent="-286385">
              <a:lnSpc>
                <a:spcPts val="173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Respirato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remained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lead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(39.6%;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10,500)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England.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Chronic 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rato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pneumonia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counted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7B91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9010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Ex</a:t>
            </a:r>
            <a:r>
              <a:rPr sz="1600" spc="-10" dirty="0">
                <a:latin typeface="Arial"/>
                <a:cs typeface="Arial"/>
              </a:rPr>
              <a:t>cess 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Respir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rculato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eases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tical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signif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cantly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 2019</a:t>
            </a:r>
            <a:r>
              <a:rPr lang="it-IT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GB" sz="1600" spc="5" dirty="0">
                <a:latin typeface="Arial"/>
                <a:cs typeface="Arial"/>
              </a:rPr>
              <a:t>20</a:t>
            </a:r>
            <a:r>
              <a:rPr sz="1600" spc="-10" dirty="0">
                <a:latin typeface="Arial"/>
                <a:cs typeface="Arial"/>
              </a:rPr>
              <a:t>18</a:t>
            </a:r>
            <a:r>
              <a:rPr lang="en-GB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19,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GB" sz="1600" spc="5" dirty="0">
                <a:latin typeface="Arial"/>
                <a:cs typeface="Arial"/>
              </a:rPr>
              <a:t>20</a:t>
            </a:r>
            <a:r>
              <a:rPr sz="1600" spc="-10" dirty="0">
                <a:latin typeface="Arial"/>
                <a:cs typeface="Arial"/>
              </a:rPr>
              <a:t>17</a:t>
            </a:r>
            <a:r>
              <a:rPr lang="en-GB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18,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stati</a:t>
            </a:r>
            <a:r>
              <a:rPr sz="1600" spc="-5" dirty="0">
                <a:latin typeface="Arial"/>
                <a:cs typeface="Arial"/>
              </a:rPr>
              <a:t>stic</a:t>
            </a:r>
            <a:r>
              <a:rPr sz="1600" spc="-10" dirty="0">
                <a:latin typeface="Arial"/>
                <a:cs typeface="Arial"/>
              </a:rPr>
              <a:t>ally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signifi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antly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 periods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dement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zheimer's since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1998</a:t>
            </a:r>
            <a:r>
              <a:rPr lang="en-GB" sz="1600" spc="-10" dirty="0">
                <a:latin typeface="Arial"/>
                <a:cs typeface="Arial"/>
              </a:rPr>
              <a:t> to 19</a:t>
            </a:r>
            <a:r>
              <a:rPr sz="1600" spc="-10" dirty="0">
                <a:latin typeface="Arial"/>
                <a:cs typeface="Arial"/>
              </a:rPr>
              <a:t>99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748404" marR="3681729" algn="ctr">
              <a:lnSpc>
                <a:spcPct val="102099"/>
              </a:lnSpc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EW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,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Engla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, 20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lang="it-IT" sz="1400" spc="-10" dirty="0">
                <a:solidFill>
                  <a:srgbClr val="585858"/>
                </a:solidFill>
                <a:latin typeface="Calibri"/>
                <a:cs typeface="Calibri"/>
              </a:rPr>
              <a:t> to 20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* 5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ear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ling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1880" y="5465064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5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5465064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0891" y="5465064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465064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5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5271515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271515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5077967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077967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4885944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885944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4692396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692396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498847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20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306823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20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7303" y="5379720"/>
            <a:ext cx="513715" cy="277495"/>
          </a:xfrm>
          <a:custGeom>
            <a:avLst/>
            <a:gdLst/>
            <a:ahLst/>
            <a:cxnLst/>
            <a:rect l="l" t="t" r="r" b="b"/>
            <a:pathLst>
              <a:path w="513714" h="277495">
                <a:moveTo>
                  <a:pt x="513588" y="0"/>
                </a:moveTo>
                <a:lnTo>
                  <a:pt x="0" y="0"/>
                </a:lnTo>
                <a:lnTo>
                  <a:pt x="0" y="277367"/>
                </a:lnTo>
                <a:lnTo>
                  <a:pt x="513588" y="277367"/>
                </a:lnTo>
                <a:lnTo>
                  <a:pt x="513588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2035" y="4517135"/>
            <a:ext cx="515620" cy="1140460"/>
          </a:xfrm>
          <a:custGeom>
            <a:avLst/>
            <a:gdLst/>
            <a:ahLst/>
            <a:cxnLst/>
            <a:rect l="l" t="t" r="r" b="b"/>
            <a:pathLst>
              <a:path w="515620" h="1140460">
                <a:moveTo>
                  <a:pt x="515112" y="0"/>
                </a:moveTo>
                <a:lnTo>
                  <a:pt x="0" y="0"/>
                </a:lnTo>
                <a:lnTo>
                  <a:pt x="0" y="1139952"/>
                </a:lnTo>
                <a:lnTo>
                  <a:pt x="515112" y="1139952"/>
                </a:lnTo>
                <a:lnTo>
                  <a:pt x="515112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292" y="5308091"/>
            <a:ext cx="513715" cy="349250"/>
          </a:xfrm>
          <a:custGeom>
            <a:avLst/>
            <a:gdLst/>
            <a:ahLst/>
            <a:cxnLst/>
            <a:rect l="l" t="t" r="r" b="b"/>
            <a:pathLst>
              <a:path w="513715" h="349250">
                <a:moveTo>
                  <a:pt x="513587" y="0"/>
                </a:moveTo>
                <a:lnTo>
                  <a:pt x="0" y="0"/>
                </a:lnTo>
                <a:lnTo>
                  <a:pt x="0" y="348996"/>
                </a:lnTo>
                <a:lnTo>
                  <a:pt x="513587" y="348996"/>
                </a:lnTo>
                <a:lnTo>
                  <a:pt x="513587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657088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20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162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7797" y="4240657"/>
            <a:ext cx="141605" cy="149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 dirty="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44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1658" y="5741542"/>
            <a:ext cx="9467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Circ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ry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2673" y="5741542"/>
            <a:ext cx="9753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ira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ry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913" y="5741542"/>
            <a:ext cx="12452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215" marR="5080" indent="-438150">
              <a:lnSpc>
                <a:spcPct val="1018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Dem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 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'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0030" y="4673945"/>
            <a:ext cx="152400" cy="62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EWM Ind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4434" y="6061583"/>
            <a:ext cx="7493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Caus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WD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412" rIns="0" bIns="0" rtlCol="0">
            <a:spAutoFit/>
          </a:bodyPr>
          <a:lstStyle/>
          <a:p>
            <a:pPr marL="188595">
              <a:lnSpc>
                <a:spcPct val="100000"/>
              </a:lnSpc>
            </a:pPr>
            <a:r>
              <a:rPr sz="3800" dirty="0"/>
              <a:t>Which reg</a:t>
            </a:r>
            <a:r>
              <a:rPr sz="3800" spc="-20" dirty="0"/>
              <a:t>i</a:t>
            </a:r>
            <a:r>
              <a:rPr sz="3800" dirty="0"/>
              <a:t>ons</a:t>
            </a:r>
            <a:r>
              <a:rPr sz="3800" spc="-15" dirty="0"/>
              <a:t> </a:t>
            </a:r>
            <a:r>
              <a:rPr sz="3800" dirty="0"/>
              <a:t>were</a:t>
            </a:r>
            <a:r>
              <a:rPr sz="3800" spc="-15" dirty="0"/>
              <a:t> </a:t>
            </a:r>
            <a:r>
              <a:rPr sz="3800" dirty="0"/>
              <a:t>most</a:t>
            </a:r>
            <a:r>
              <a:rPr sz="3800" spc="-30" dirty="0"/>
              <a:t> </a:t>
            </a:r>
            <a:r>
              <a:rPr sz="3800" dirty="0"/>
              <a:t>a</a:t>
            </a:r>
            <a:r>
              <a:rPr sz="3800" spc="-80" dirty="0"/>
              <a:t>f</a:t>
            </a:r>
            <a:r>
              <a:rPr sz="3800" dirty="0"/>
              <a:t>fected?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996" y="1544248"/>
            <a:ext cx="9806940" cy="339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Over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M 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ex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 s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fluct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ns.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MI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as fal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18</a:t>
            </a:r>
          </a:p>
          <a:p>
            <a:pPr marL="355600" marR="4763770" indent="-342900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rth 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 (1</a:t>
            </a:r>
            <a:r>
              <a:rPr sz="1800" spc="-10" dirty="0">
                <a:latin typeface="Arial"/>
                <a:cs typeface="Arial"/>
              </a:rPr>
              <a:t>9%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ondo</a:t>
            </a:r>
            <a:r>
              <a:rPr sz="1800" dirty="0">
                <a:latin typeface="Arial"/>
                <a:cs typeface="Arial"/>
              </a:rPr>
              <a:t>n (1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.6</a:t>
            </a:r>
            <a:r>
              <a:rPr sz="1800" spc="-10" dirty="0">
                <a:latin typeface="Arial"/>
                <a:cs typeface="Arial"/>
              </a:rPr>
              <a:t>%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</a:p>
          <a:p>
            <a:pPr marL="355600" marR="482092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rth East 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EWMI (1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.8</a:t>
            </a:r>
            <a:r>
              <a:rPr sz="1800" spc="-10" dirty="0">
                <a:latin typeface="Arial"/>
                <a:cs typeface="Arial"/>
              </a:rPr>
              <a:t>%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355600" marR="458025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 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 a cr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cross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 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tion</a:t>
            </a:r>
          </a:p>
        </p:txBody>
      </p:sp>
      <p:sp>
        <p:nvSpPr>
          <p:cNvPr id="4" name="object 4" descr="Chart showing excess winter deaths for regions in England and Wales"/>
          <p:cNvSpPr/>
          <p:nvPr/>
        </p:nvSpPr>
        <p:spPr>
          <a:xfrm>
            <a:off x="6473952" y="2119883"/>
            <a:ext cx="4585715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29" rIns="0" bIns="0" rtlCol="0">
            <a:spAutoFit/>
          </a:bodyPr>
          <a:lstStyle/>
          <a:p>
            <a:pPr marL="164465">
              <a:lnSpc>
                <a:spcPct val="100000"/>
              </a:lnSpc>
            </a:pPr>
            <a:r>
              <a:rPr sz="3800" dirty="0"/>
              <a:t>Compar</a:t>
            </a:r>
            <a:r>
              <a:rPr sz="3800" spc="-15" dirty="0"/>
              <a:t>i</a:t>
            </a:r>
            <a:r>
              <a:rPr sz="3800" dirty="0"/>
              <a:t>sons</a:t>
            </a:r>
            <a:r>
              <a:rPr sz="3800" spc="-25" dirty="0"/>
              <a:t> </a:t>
            </a:r>
            <a:r>
              <a:rPr sz="3800" dirty="0"/>
              <a:t>to</a:t>
            </a:r>
            <a:r>
              <a:rPr sz="3800" spc="-20" dirty="0"/>
              <a:t> </a:t>
            </a:r>
            <a:r>
              <a:rPr sz="3800" dirty="0"/>
              <a:t>oth</a:t>
            </a:r>
            <a:r>
              <a:rPr sz="3800" spc="-20" dirty="0"/>
              <a:t>e</a:t>
            </a:r>
            <a:r>
              <a:rPr sz="3800" dirty="0"/>
              <a:t>r co</a:t>
            </a:r>
            <a:r>
              <a:rPr sz="3800" spc="-20" dirty="0"/>
              <a:t>u</a:t>
            </a:r>
            <a:r>
              <a:rPr sz="3800" dirty="0"/>
              <a:t>ntri</a:t>
            </a:r>
            <a:r>
              <a:rPr sz="3800" spc="-15" dirty="0"/>
              <a:t>e</a:t>
            </a:r>
            <a:r>
              <a:rPr sz="3800" dirty="0"/>
              <a:t>s?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6435" y="3035807"/>
            <a:ext cx="5271515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500433"/>
            <a:ext cx="10527665" cy="277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Euro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lang="en-GB" b="1" spc="15" dirty="0">
                <a:latin typeface="Arial"/>
                <a:cs typeface="Arial"/>
              </a:rPr>
              <a:t>m</a:t>
            </a:r>
            <a:r>
              <a:rPr sz="1800" b="1" dirty="0" err="1">
                <a:latin typeface="Arial"/>
                <a:cs typeface="Arial"/>
              </a:rPr>
              <a:t>ortality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morta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 (EM),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EU as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rce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lang="it-IT" sz="1800" dirty="0">
                <a:latin typeface="Arial"/>
                <a:cs typeface="Arial"/>
              </a:rPr>
              <a:t> to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uc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EU states 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Fe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March to 4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 for I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.1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.5 for Fra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ce.</a:t>
            </a:r>
          </a:p>
          <a:p>
            <a:pPr marL="12700" marR="5969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re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started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irst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COVID-</a:t>
            </a:r>
            <a:r>
              <a:rPr sz="1800" spc="-5" dirty="0">
                <a:latin typeface="Arial"/>
                <a:cs typeface="Arial"/>
              </a:rPr>
              <a:t>19</a:t>
            </a:r>
            <a:r>
              <a:rPr lang="en-GB"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49714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ONS 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5</a:t>
            </a:r>
            <a:r>
              <a:rPr lang="it-IT" sz="1800" dirty="0">
                <a:latin typeface="Arial"/>
                <a:cs typeface="Arial"/>
              </a:rPr>
              <a:t> to </a:t>
            </a:r>
            <a:r>
              <a:rPr sz="1800" spc="-5" dirty="0">
                <a:latin typeface="Arial"/>
                <a:cs typeface="Arial"/>
              </a:rPr>
              <a:t>2019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oth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E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3.6%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lang="en-GB" sz="180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314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2540" y="4561840"/>
          <a:ext cx="4776164" cy="1088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6629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-0.1%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09">
                <a:tc>
                  <a:txBody>
                    <a:bodyPr/>
                    <a:lstStyle/>
                    <a:p>
                      <a:pPr marL="62039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rua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-7.4%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marL="7105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 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3.6%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6515">
              <a:lnSpc>
                <a:spcPct val="100000"/>
              </a:lnSpc>
            </a:pPr>
            <a:r>
              <a:rPr sz="3800" dirty="0"/>
              <a:t>Preventi</a:t>
            </a:r>
            <a:r>
              <a:rPr sz="3800" spc="-15" dirty="0"/>
              <a:t>n</a:t>
            </a:r>
            <a:r>
              <a:rPr sz="3800" dirty="0"/>
              <a:t>g</a:t>
            </a:r>
            <a:r>
              <a:rPr sz="3800" spc="-15" dirty="0"/>
              <a:t> </a:t>
            </a:r>
            <a:r>
              <a:rPr sz="3800" dirty="0"/>
              <a:t>EWDs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789" y="1711926"/>
            <a:ext cx="8093709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NICE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delines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6)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sociated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living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 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aims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mprove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ellbeing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vulnerable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40" y="2499360"/>
            <a:ext cx="2318004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677" y="2494533"/>
            <a:ext cx="2327910" cy="2506345"/>
          </a:xfrm>
          <a:custGeom>
            <a:avLst/>
            <a:gdLst/>
            <a:ahLst/>
            <a:cxnLst/>
            <a:rect l="l" t="t" r="r" b="b"/>
            <a:pathLst>
              <a:path w="2327910" h="2506345">
                <a:moveTo>
                  <a:pt x="0" y="2505837"/>
                </a:moveTo>
                <a:lnTo>
                  <a:pt x="2327529" y="2505837"/>
                </a:lnTo>
                <a:lnTo>
                  <a:pt x="2327529" y="0"/>
                </a:lnTo>
                <a:lnTo>
                  <a:pt x="0" y="0"/>
                </a:lnTo>
                <a:lnTo>
                  <a:pt x="0" y="2505837"/>
                </a:lnTo>
                <a:close/>
              </a:path>
            </a:pathLst>
          </a:custGeom>
          <a:ln w="9525">
            <a:solidFill>
              <a:srgbClr val="9700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9323" y="1109472"/>
            <a:ext cx="2043683" cy="165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4497" y="1104646"/>
            <a:ext cx="2053589" cy="1663064"/>
          </a:xfrm>
          <a:custGeom>
            <a:avLst/>
            <a:gdLst/>
            <a:ahLst/>
            <a:cxnLst/>
            <a:rect l="l" t="t" r="r" b="b"/>
            <a:pathLst>
              <a:path w="2053590" h="1663064">
                <a:moveTo>
                  <a:pt x="0" y="1663064"/>
                </a:moveTo>
                <a:lnTo>
                  <a:pt x="2053208" y="1663064"/>
                </a:lnTo>
                <a:lnTo>
                  <a:pt x="2053208" y="0"/>
                </a:lnTo>
                <a:lnTo>
                  <a:pt x="0" y="0"/>
                </a:lnTo>
                <a:lnTo>
                  <a:pt x="0" y="1663064"/>
                </a:lnTo>
                <a:close/>
              </a:path>
            </a:pathLst>
          </a:custGeom>
          <a:ln w="9525">
            <a:solidFill>
              <a:srgbClr val="00AD9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14324" y="3012152"/>
            <a:ext cx="10879455" cy="271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6405" marR="45656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eather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recommends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series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steps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ks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th from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eather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for:</a:t>
            </a:r>
            <a:endParaRPr sz="1600" dirty="0">
              <a:latin typeface="Arial"/>
              <a:cs typeface="Arial"/>
            </a:endParaRPr>
          </a:p>
          <a:p>
            <a:pPr marL="3272790" marR="481965" indent="-286385">
              <a:lnSpc>
                <a:spcPct val="100000"/>
              </a:lnSpc>
              <a:buFont typeface="Arial"/>
              <a:buChar char="•"/>
              <a:tabLst>
                <a:tab pos="3273425" algn="l"/>
              </a:tabLst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NHS,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ocal authorities,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social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care,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other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profes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iona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ork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individu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local communities 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voluntary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groups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86405" marR="76835">
              <a:lnSpc>
                <a:spcPts val="1910"/>
              </a:lnSpc>
            </a:pPr>
            <a:r>
              <a:rPr sz="1600" spc="-15" dirty="0">
                <a:latin typeface="Arial"/>
                <a:cs typeface="Arial"/>
                <a:hlinkClick r:id="rId5"/>
              </a:rPr>
              <a:t>CWP</a:t>
            </a:r>
            <a:r>
              <a:rPr sz="1600" spc="-35" dirty="0">
                <a:latin typeface="Arial"/>
                <a:cs typeface="Arial"/>
                <a:hlinkClick r:id="rId5"/>
              </a:rPr>
              <a:t> </a:t>
            </a:r>
            <a:r>
              <a:rPr sz="1600" spc="-10" dirty="0">
                <a:latin typeface="Arial"/>
                <a:cs typeface="Arial"/>
                <a:hlinkClick r:id="rId5"/>
              </a:rPr>
              <a:t>acti</a:t>
            </a:r>
            <a:r>
              <a:rPr sz="1600" spc="-15" dirty="0">
                <a:latin typeface="Arial"/>
                <a:cs typeface="Arial"/>
                <a:hlinkClick r:id="rId5"/>
              </a:rPr>
              <a:t>o</a:t>
            </a:r>
            <a:r>
              <a:rPr sz="1600" spc="-10" dirty="0">
                <a:latin typeface="Arial"/>
                <a:cs typeface="Arial"/>
                <a:hlinkClick r:id="rId5"/>
              </a:rPr>
              <a:t>n</a:t>
            </a:r>
            <a:r>
              <a:rPr sz="1600" spc="30" dirty="0">
                <a:latin typeface="Arial"/>
                <a:cs typeface="Arial"/>
                <a:hlinkClick r:id="rId5"/>
              </a:rPr>
              <a:t> </a:t>
            </a:r>
            <a:r>
              <a:rPr sz="1600" spc="-10" dirty="0">
                <a:latin typeface="Arial"/>
                <a:cs typeface="Arial"/>
                <a:hlinkClick r:id="rId5"/>
              </a:rPr>
              <a:t>cards</a:t>
            </a:r>
            <a:endParaRPr lang="en-GB" sz="1600" spc="-10" dirty="0">
              <a:latin typeface="Arial"/>
              <a:cs typeface="Arial"/>
            </a:endParaRPr>
          </a:p>
          <a:p>
            <a:pPr marL="2986405" marR="76835">
              <a:lnSpc>
                <a:spcPts val="1910"/>
              </a:lnSpc>
            </a:pPr>
            <a:endParaRPr lang="en-GB" sz="1600" spc="-10" dirty="0">
              <a:latin typeface="Arial"/>
              <a:cs typeface="Arial"/>
              <a:hlinkClick r:id="rId6"/>
            </a:endParaRPr>
          </a:p>
          <a:p>
            <a:pPr marL="2986405" marR="76835">
              <a:lnSpc>
                <a:spcPts val="1910"/>
              </a:lnSpc>
            </a:pPr>
            <a:r>
              <a:rPr sz="1600" spc="-15" dirty="0">
                <a:latin typeface="Arial"/>
                <a:cs typeface="Arial"/>
                <a:hlinkClick r:id="rId6"/>
              </a:rPr>
              <a:t>S</a:t>
            </a:r>
            <a:r>
              <a:rPr sz="1600" dirty="0">
                <a:latin typeface="Arial"/>
                <a:cs typeface="Arial"/>
                <a:hlinkClick r:id="rId6"/>
              </a:rPr>
              <a:t>i</a:t>
            </a:r>
            <a:r>
              <a:rPr sz="1600" spc="-10" dirty="0">
                <a:latin typeface="Arial"/>
                <a:cs typeface="Arial"/>
                <a:hlinkClick r:id="rId6"/>
              </a:rPr>
              <a:t>gn</a:t>
            </a:r>
            <a:r>
              <a:rPr sz="1600" spc="-15" dirty="0">
                <a:latin typeface="Arial"/>
                <a:cs typeface="Arial"/>
                <a:hlinkClick r:id="rId6"/>
              </a:rPr>
              <a:t> </a:t>
            </a:r>
            <a:r>
              <a:rPr sz="1600" spc="-10" dirty="0">
                <a:latin typeface="Arial"/>
                <a:cs typeface="Arial"/>
                <a:hlinkClick r:id="rId6"/>
              </a:rPr>
              <a:t>up</a:t>
            </a:r>
            <a:r>
              <a:rPr sz="1600" spc="10" dirty="0">
                <a:latin typeface="Arial"/>
                <a:cs typeface="Arial"/>
                <a:hlinkClick r:id="rId6"/>
              </a:rPr>
              <a:t> </a:t>
            </a:r>
            <a:r>
              <a:rPr sz="1600" spc="-10" dirty="0">
                <a:latin typeface="Arial"/>
                <a:cs typeface="Arial"/>
                <a:hlinkClick r:id="rId6"/>
              </a:rPr>
              <a:t>for</a:t>
            </a:r>
            <a:r>
              <a:rPr sz="1600" spc="10" dirty="0">
                <a:latin typeface="Arial"/>
                <a:cs typeface="Arial"/>
                <a:hlinkClick r:id="rId6"/>
              </a:rPr>
              <a:t> </a:t>
            </a:r>
            <a:r>
              <a:rPr sz="1600" spc="-10" dirty="0">
                <a:latin typeface="Arial"/>
                <a:cs typeface="Arial"/>
                <a:hlinkClick r:id="rId6"/>
              </a:rPr>
              <a:t>alerts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Near r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time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oduced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ughout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plann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event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EWDs.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Links 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Appendix 1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(Slide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27)</a:t>
            </a:r>
            <a:r>
              <a:rPr lang="en-GB"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857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9B6-05BA-4FFA-B06E-D9638E3B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36" y="395276"/>
            <a:ext cx="8028000" cy="648072"/>
          </a:xfrm>
        </p:spPr>
        <p:txBody>
          <a:bodyPr>
            <a:normAutofit/>
          </a:bodyPr>
          <a:lstStyle/>
          <a:p>
            <a:r>
              <a:rPr lang="en-GB" sz="3200" dirty="0"/>
              <a:t>What can LAs do?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D71EF2-1885-4E9B-A307-08F1A06479B6}"/>
              </a:ext>
            </a:extLst>
          </p:cNvPr>
          <p:cNvSpPr txBox="1"/>
          <p:nvPr/>
        </p:nvSpPr>
        <p:spPr>
          <a:xfrm>
            <a:off x="493682" y="1837686"/>
            <a:ext cx="3072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summary of the recommendations from the NICE guidance is outlined here. For further information see NICE guidance NG6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E16263-7C66-4019-A582-111613BA4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2350" y="2314740"/>
            <a:ext cx="2835312" cy="28353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F288AC-5874-4FAB-B44E-DBFCBF24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33739" y="4615339"/>
            <a:ext cx="0" cy="219840"/>
          </a:xfrm>
          <a:prstGeom prst="line">
            <a:avLst/>
          </a:prstGeom>
          <a:ln w="19050">
            <a:solidFill>
              <a:srgbClr val="9800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54FB35-9C56-4DB4-A843-A4E329119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1524" y="492377"/>
            <a:ext cx="8930456" cy="5663882"/>
            <a:chOff x="1811524" y="492377"/>
            <a:chExt cx="8930456" cy="5663880"/>
          </a:xfrm>
          <a:solidFill>
            <a:srgbClr val="007C91"/>
          </a:solidFill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C337A52-1828-4ECF-87B5-2159EA83FE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9480738"/>
                </p:ext>
              </p:extLst>
            </p:nvPr>
          </p:nvGraphicFramePr>
          <p:xfrm>
            <a:off x="1811524" y="1218770"/>
            <a:ext cx="8568952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84E0FC-E78C-4547-B7B1-FF6ACBF03DA5}"/>
                </a:ext>
              </a:extLst>
            </p:cNvPr>
            <p:cNvSpPr txBox="1"/>
            <p:nvPr/>
          </p:nvSpPr>
          <p:spPr>
            <a:xfrm>
              <a:off x="8355738" y="4835180"/>
              <a:ext cx="2261945" cy="1200329"/>
            </a:xfrm>
            <a:prstGeom prst="rect">
              <a:avLst/>
            </a:prstGeom>
            <a:grpFill/>
            <a:ln w="19050">
              <a:solidFill>
                <a:srgbClr val="98002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and home care practitioners, and non-health and social care workers should assess the heating needs of people who use their services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00C5BA-CF2C-4402-90CA-A71732F43C16}"/>
                </a:ext>
              </a:extLst>
            </p:cNvPr>
            <p:cNvSpPr txBox="1"/>
            <p:nvPr/>
          </p:nvSpPr>
          <p:spPr>
            <a:xfrm>
              <a:off x="8480020" y="1734830"/>
              <a:ext cx="2261945" cy="830997"/>
            </a:xfrm>
            <a:prstGeom prst="rect">
              <a:avLst/>
            </a:prstGeom>
            <a:grpFill/>
            <a:ln w="19050">
              <a:solidFill>
                <a:srgbClr val="98002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Requires collaboration of primary health and home care practitioners, Adult Social Care and relevant LA departments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894953-2369-4C11-8FE2-9B27672502A9}"/>
                </a:ext>
              </a:extLst>
            </p:cNvPr>
            <p:cNvSpPr txBox="1"/>
            <p:nvPr/>
          </p:nvSpPr>
          <p:spPr>
            <a:xfrm>
              <a:off x="1811525" y="4586598"/>
              <a:ext cx="2088231" cy="1569659"/>
            </a:xfrm>
            <a:prstGeom prst="rect">
              <a:avLst/>
            </a:prstGeom>
            <a:grpFill/>
            <a:ln w="19050">
              <a:solidFill>
                <a:srgbClr val="98002E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care practitioners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Housing professionals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Faith and voluntary sector workers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Heating engineers, meter installers and those providing building insulation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E34D00-D22C-4FB2-BA96-5E6428725458}"/>
                </a:ext>
              </a:extLst>
            </p:cNvPr>
            <p:cNvCxnSpPr>
              <a:cxnSpLocks/>
            </p:cNvCxnSpPr>
            <p:nvPr/>
          </p:nvCxnSpPr>
          <p:spPr>
            <a:xfrm>
              <a:off x="8065192" y="2314740"/>
              <a:ext cx="416830" cy="0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BD010C-3D40-4103-B25B-87CFFB760BFE}"/>
                </a:ext>
              </a:extLst>
            </p:cNvPr>
            <p:cNvSpPr txBox="1"/>
            <p:nvPr/>
          </p:nvSpPr>
          <p:spPr>
            <a:xfrm>
              <a:off x="7026941" y="492377"/>
              <a:ext cx="3605277" cy="646331"/>
            </a:xfrm>
            <a:prstGeom prst="rect">
              <a:avLst/>
            </a:prstGeom>
            <a:grpFill/>
            <a:ln w="19050">
              <a:solidFill>
                <a:srgbClr val="98002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health consequences of living in a cold home should be included in the Joint Strategic Needs Assessment (JSNA) process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93D331-C46B-4E52-8228-C9CD3BA68693}"/>
                </a:ext>
              </a:extLst>
            </p:cNvPr>
            <p:cNvCxnSpPr>
              <a:cxnSpLocks/>
            </p:cNvCxnSpPr>
            <p:nvPr/>
          </p:nvCxnSpPr>
          <p:spPr>
            <a:xfrm>
              <a:off x="7977739" y="4615339"/>
              <a:ext cx="756000" cy="0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858239-6B20-4D69-B073-96640E02B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1978" y="3732397"/>
              <a:ext cx="0" cy="854203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1206FF-F72C-438B-9E31-5F59C25C8772}"/>
                </a:ext>
              </a:extLst>
            </p:cNvPr>
            <p:cNvCxnSpPr>
              <a:cxnSpLocks/>
            </p:cNvCxnSpPr>
            <p:nvPr/>
          </p:nvCxnSpPr>
          <p:spPr>
            <a:xfrm>
              <a:off x="2765630" y="3732396"/>
              <a:ext cx="756000" cy="0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B9648C-8AB9-48AF-8CAD-870918BA381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94" y="815585"/>
              <a:ext cx="552819" cy="11749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733ED5-5ED7-43E8-B8AE-BC4EEDD80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6300" y="821901"/>
              <a:ext cx="0" cy="330036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6D0B42-6555-4612-A45B-5B71D1104379}"/>
                </a:ext>
              </a:extLst>
            </p:cNvPr>
            <p:cNvSpPr txBox="1"/>
            <p:nvPr/>
          </p:nvSpPr>
          <p:spPr>
            <a:xfrm>
              <a:off x="9048327" y="3024716"/>
              <a:ext cx="1693653" cy="830997"/>
            </a:xfrm>
            <a:prstGeom prst="rect">
              <a:avLst/>
            </a:prstGeom>
            <a:grpFill/>
            <a:ln w="19050">
              <a:solidFill>
                <a:srgbClr val="98002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professionals and public can go to get more information and support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66CB0D-6DEC-4F9F-91C1-AFD0E979000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165" y="3508735"/>
              <a:ext cx="416830" cy="0"/>
            </a:xfrm>
            <a:prstGeom prst="line">
              <a:avLst/>
            </a:prstGeom>
            <a:grpFill/>
            <a:ln w="19050">
              <a:solidFill>
                <a:srgbClr val="98002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6D9E90A1-3D37-4C21-9D26-A53EC74E5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363986" y="6551210"/>
            <a:ext cx="9478645" cy="251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lang="en-US" sz="1200" smtClean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pPr marL="531813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		</a:t>
            </a:r>
            <a:r>
              <a:rPr lang="en-GB" sz="1200" spc="40" dirty="0"/>
              <a:t>W</a:t>
            </a:r>
            <a:r>
              <a:rPr lang="en-GB" sz="1200" dirty="0"/>
              <a:t>i</a:t>
            </a:r>
            <a:r>
              <a:rPr lang="en-GB" sz="1200" spc="-10" dirty="0"/>
              <a:t>n</a:t>
            </a:r>
            <a:r>
              <a:rPr lang="en-GB" sz="1200" dirty="0"/>
              <a:t>t</a:t>
            </a:r>
            <a:r>
              <a:rPr lang="en-GB" sz="1200" spc="-5" dirty="0"/>
              <a:t>e</a:t>
            </a:r>
            <a:r>
              <a:rPr lang="en-GB" sz="1200" dirty="0"/>
              <a:t>r</a:t>
            </a:r>
            <a:r>
              <a:rPr lang="en-GB" sz="1200" spc="-30" dirty="0"/>
              <a:t> d</a:t>
            </a:r>
            <a:r>
              <a:rPr lang="en-GB" sz="1200" dirty="0"/>
              <a:t>e</a:t>
            </a:r>
            <a:r>
              <a:rPr lang="en-GB" sz="1200" spc="5" dirty="0"/>
              <a:t>a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s</a:t>
            </a:r>
            <a:r>
              <a:rPr lang="en-GB" sz="1200" spc="-35" dirty="0"/>
              <a:t> </a:t>
            </a:r>
            <a:r>
              <a:rPr lang="en-GB" sz="1200" dirty="0"/>
              <a:t>and</a:t>
            </a:r>
            <a:r>
              <a:rPr lang="en-GB" sz="1200" spc="-20" dirty="0"/>
              <a:t> 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e</a:t>
            </a:r>
            <a:r>
              <a:rPr lang="en-GB" sz="1200" spc="-10" dirty="0"/>
              <a:t> </a:t>
            </a:r>
            <a:r>
              <a:rPr lang="en-GB" sz="1200" spc="-15" dirty="0"/>
              <a:t>w</a:t>
            </a:r>
            <a:r>
              <a:rPr lang="en-GB" sz="1200" dirty="0"/>
              <a:t>inter of</a:t>
            </a:r>
            <a:r>
              <a:rPr lang="en-GB" sz="1200" spc="-10" dirty="0"/>
              <a:t> </a:t>
            </a:r>
            <a:r>
              <a:rPr lang="en-GB" sz="1200" dirty="0"/>
              <a:t>2019 to 20</a:t>
            </a:r>
            <a:r>
              <a:rPr lang="en-GB" sz="1200" spc="-5" dirty="0"/>
              <a:t>2</a:t>
            </a:r>
            <a:r>
              <a:rPr lang="en-GB" sz="1200" dirty="0"/>
              <a:t>0</a:t>
            </a:r>
            <a:r>
              <a:rPr lang="en-GB" sz="1200" spc="15" dirty="0"/>
              <a:t> </a:t>
            </a:r>
            <a:r>
              <a:rPr lang="en-GB" sz="1200" dirty="0">
                <a:latin typeface="Arial"/>
                <a:cs typeface="Arial"/>
              </a:rPr>
              <a:t>–</a:t>
            </a:r>
            <a:r>
              <a:rPr lang="en-GB" sz="1200" spc="-30" dirty="0">
                <a:latin typeface="Arial"/>
                <a:cs typeface="Arial"/>
              </a:rPr>
              <a:t> </a:t>
            </a:r>
            <a:r>
              <a:rPr lang="en-GB" sz="1200" dirty="0"/>
              <a:t>I</a:t>
            </a:r>
            <a:r>
              <a:rPr lang="en-GB" sz="1200" spc="5" dirty="0"/>
              <a:t>n</a:t>
            </a:r>
            <a:r>
              <a:rPr lang="en-GB" sz="1200" spc="10" dirty="0"/>
              <a:t>f</a:t>
            </a:r>
            <a:r>
              <a:rPr lang="en-GB" sz="1200" dirty="0"/>
              <a:t>orm</a:t>
            </a:r>
            <a:r>
              <a:rPr lang="en-GB" sz="1200" spc="-10" dirty="0"/>
              <a:t>a</a:t>
            </a:r>
            <a:r>
              <a:rPr lang="en-GB" sz="1200" dirty="0"/>
              <a:t>tion</a:t>
            </a:r>
            <a:r>
              <a:rPr lang="en-GB" sz="1200" spc="-45" dirty="0"/>
              <a:t> </a:t>
            </a:r>
            <a:r>
              <a:rPr lang="en-GB" sz="1200" spc="10" dirty="0"/>
              <a:t>f</a:t>
            </a:r>
            <a:r>
              <a:rPr lang="en-GB" sz="1200" dirty="0"/>
              <a:t>or</a:t>
            </a:r>
            <a:r>
              <a:rPr lang="en-GB" sz="1200" spc="-15" dirty="0"/>
              <a:t> </a:t>
            </a:r>
            <a:r>
              <a:rPr lang="en-GB" sz="1200" dirty="0"/>
              <a:t>LA</a:t>
            </a:r>
          </a:p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98754" y="219019"/>
            <a:ext cx="7531100" cy="10045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 messages</a:t>
            </a:r>
            <a:r>
              <a:rPr kumimoji="0" lang="en-GB" sz="3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 (1)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431" y="1654879"/>
            <a:ext cx="9568815" cy="423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9865">
              <a:lnSpc>
                <a:spcPct val="80000"/>
              </a:lnSpc>
            </a:pPr>
            <a:r>
              <a:rPr sz="2200" spc="-15" dirty="0">
                <a:latin typeface="Arial"/>
                <a:cs typeface="Arial"/>
              </a:rPr>
              <a:t>Below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some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lines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hich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hen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dealin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media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10" dirty="0">
                <a:latin typeface="Arial"/>
                <a:cs typeface="Arial"/>
              </a:rPr>
              <a:t> other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enquiries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this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inter: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ct val="80000"/>
              </a:lnSpc>
              <a:spcBef>
                <a:spcPts val="161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Severe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old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weather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dan</a:t>
            </a:r>
            <a:r>
              <a:rPr sz="2200" spc="-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erou</a:t>
            </a:r>
            <a:r>
              <a:rPr sz="2200" spc="-10" dirty="0">
                <a:latin typeface="Arial"/>
                <a:cs typeface="Arial"/>
              </a:rPr>
              <a:t>s,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pe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very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young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dren, those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over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65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chronic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dise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se.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anyone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ow who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mi</a:t>
            </a:r>
            <a:r>
              <a:rPr sz="2200" spc="-10" dirty="0">
                <a:latin typeface="Arial"/>
                <a:cs typeface="Arial"/>
              </a:rPr>
              <a:t>ght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pe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risk, </a:t>
            </a:r>
            <a:r>
              <a:rPr sz="2200" spc="-15" dirty="0">
                <a:latin typeface="Arial"/>
                <a:cs typeface="Arial"/>
              </a:rPr>
              <a:t>make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ow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warm 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well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stoc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 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foo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medi</a:t>
            </a:r>
            <a:r>
              <a:rPr sz="2200" spc="-10" dirty="0">
                <a:latin typeface="Arial"/>
                <a:cs typeface="Arial"/>
              </a:rPr>
              <a:t>cat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ons</a:t>
            </a:r>
            <a:endParaRPr sz="2200" dirty="0">
              <a:latin typeface="Arial"/>
              <a:cs typeface="Arial"/>
            </a:endParaRPr>
          </a:p>
          <a:p>
            <a:pPr marL="299085" marR="122555" indent="-286385">
              <a:lnSpc>
                <a:spcPct val="80000"/>
              </a:lnSpc>
              <a:spcBef>
                <a:spcPts val="994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emperature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portant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factor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fecting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number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ll</a:t>
            </a:r>
            <a:r>
              <a:rPr sz="2200" spc="-10" dirty="0">
                <a:latin typeface="Arial"/>
                <a:cs typeface="Arial"/>
              </a:rPr>
              <a:t> requires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Public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Hea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res</a:t>
            </a:r>
            <a:r>
              <a:rPr sz="2200" spc="-15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se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des</a:t>
            </a:r>
            <a:r>
              <a:rPr sz="2200" spc="-10" dirty="0">
                <a:latin typeface="Arial"/>
                <a:cs typeface="Arial"/>
              </a:rPr>
              <a:t>pite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warming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imate.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Even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 oc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35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der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winters,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even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EWD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not</a:t>
            </a:r>
            <a:r>
              <a:rPr sz="2200" spc="-10" dirty="0">
                <a:latin typeface="Arial"/>
                <a:cs typeface="Arial"/>
              </a:rPr>
              <a:t> ins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gn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fic</a:t>
            </a:r>
            <a:r>
              <a:rPr sz="2200" spc="-15" dirty="0">
                <a:latin typeface="Arial"/>
                <a:cs typeface="Arial"/>
              </a:rPr>
              <a:t>ant</a:t>
            </a:r>
            <a:endParaRPr sz="2200" dirty="0">
              <a:latin typeface="Arial"/>
              <a:cs typeface="Arial"/>
            </a:endParaRPr>
          </a:p>
          <a:p>
            <a:pPr marL="299085" marR="29845" indent="-286385">
              <a:lnSpc>
                <a:spcPct val="80000"/>
              </a:lnSpc>
              <a:spcBef>
                <a:spcPts val="994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Ad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how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reduce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ris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either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yourse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somebody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ou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kn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 ca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obtained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he</a:t>
            </a:r>
            <a:r>
              <a:rPr sz="2200" spc="-10" dirty="0">
                <a:latin typeface="Arial"/>
                <a:cs typeface="Arial"/>
              </a:rPr>
              <a:t>alth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pages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NHS.uk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(ww</a:t>
            </a:r>
            <a:r>
              <a:rPr sz="2200" spc="-14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.nhs.uk)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 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loca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5" dirty="0">
                <a:latin typeface="Arial"/>
                <a:cs typeface="Arial"/>
              </a:rPr>
              <a:t>chemi</a:t>
            </a:r>
            <a:r>
              <a:rPr sz="2200" spc="-10" dirty="0">
                <a:latin typeface="Arial"/>
                <a:cs typeface="Arial"/>
              </a:rPr>
              <a:t>st.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also </a:t>
            </a:r>
            <a:r>
              <a:rPr sz="2200" spc="-15" dirty="0">
                <a:latin typeface="Arial"/>
                <a:cs typeface="Arial"/>
              </a:rPr>
              <a:t>has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advice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 CO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ID</a:t>
            </a:r>
            <a:r>
              <a:rPr lang="en-GB" sz="2200" spc="-15" dirty="0">
                <a:latin typeface="Arial"/>
                <a:cs typeface="Arial"/>
              </a:rPr>
              <a:t>-19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immuni</a:t>
            </a:r>
            <a:r>
              <a:rPr sz="2200" spc="-10" dirty="0">
                <a:latin typeface="Arial"/>
                <a:cs typeface="Arial"/>
              </a:rPr>
              <a:t>sat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program</a:t>
            </a:r>
            <a:r>
              <a:rPr sz="2200" spc="-35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25100" y="3034283"/>
            <a:ext cx="1618488" cy="1420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933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98754" y="206319"/>
            <a:ext cx="7531100" cy="10299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 messages</a:t>
            </a:r>
            <a:r>
              <a:rPr kumimoji="0" lang="en-GB" sz="3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 (2)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288" y="1929961"/>
            <a:ext cx="9385300" cy="332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65430" indent="-286385">
              <a:lnSpc>
                <a:spcPts val="238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worried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out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he</a:t>
            </a:r>
            <a:r>
              <a:rPr sz="2200" spc="-10" dirty="0">
                <a:latin typeface="Arial"/>
                <a:cs typeface="Arial"/>
              </a:rPr>
              <a:t>alth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mebody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kno</a:t>
            </a:r>
            <a:r>
              <a:rPr sz="2200" spc="-140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rin</a:t>
            </a:r>
            <a:r>
              <a:rPr sz="2200" spc="-15" dirty="0">
                <a:latin typeface="Arial"/>
                <a:cs typeface="Arial"/>
              </a:rPr>
              <a:t>g NHS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1</a:t>
            </a:r>
            <a:r>
              <a:rPr sz="2200" spc="-18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  <a:p>
            <a:pPr marL="299085" marR="626110" indent="-286385">
              <a:lnSpc>
                <a:spcPts val="2380"/>
              </a:lnSpc>
              <a:spcBef>
                <a:spcPts val="1605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Make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warm.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going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outs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make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dress ap</a:t>
            </a:r>
            <a:r>
              <a:rPr sz="2200" spc="-10" dirty="0">
                <a:latin typeface="Arial"/>
                <a:cs typeface="Arial"/>
              </a:rPr>
              <a:t>propriate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510"/>
              </a:lnSpc>
              <a:spcBef>
                <a:spcPts val="1295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nd</a:t>
            </a:r>
            <a:r>
              <a:rPr sz="2200" spc="-10" dirty="0">
                <a:latin typeface="Arial"/>
                <a:cs typeface="Arial"/>
              </a:rPr>
              <a:t>oors,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10" dirty="0">
                <a:latin typeface="Arial"/>
                <a:cs typeface="Arial"/>
              </a:rPr>
              <a:t>eat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home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ea</a:t>
            </a:r>
            <a:r>
              <a:rPr sz="2200" spc="-10" dirty="0">
                <a:latin typeface="Arial"/>
                <a:cs typeface="Arial"/>
              </a:rPr>
              <a:t>st </a:t>
            </a:r>
            <a:r>
              <a:rPr sz="2200" spc="-15" dirty="0">
                <a:latin typeface="Arial"/>
                <a:cs typeface="Arial"/>
              </a:rPr>
              <a:t>1</a:t>
            </a:r>
            <a:r>
              <a:rPr sz="2200" spc="15" dirty="0">
                <a:latin typeface="Arial"/>
                <a:cs typeface="Arial"/>
              </a:rPr>
              <a:t>8</a:t>
            </a:r>
            <a:r>
              <a:rPr sz="2175" baseline="24904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C.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Some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</a:t>
            </a:r>
            <a:r>
              <a:rPr sz="2200" spc="-10" dirty="0">
                <a:latin typeface="Arial"/>
                <a:cs typeface="Arial"/>
              </a:rPr>
              <a:t>ople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prefer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510"/>
              </a:lnSpc>
            </a:pPr>
            <a:r>
              <a:rPr sz="2200" spc="-15" dirty="0">
                <a:latin typeface="Arial"/>
                <a:cs typeface="Arial"/>
              </a:rPr>
              <a:t>war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but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temperature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which</a:t>
            </a:r>
            <a:r>
              <a:rPr sz="2200" spc="-10" dirty="0">
                <a:latin typeface="Arial"/>
                <a:cs typeface="Arial"/>
              </a:rPr>
              <a:t> 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protect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health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163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Keep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date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weat</a:t>
            </a:r>
            <a:r>
              <a:rPr sz="2200" spc="-10" dirty="0">
                <a:latin typeface="Arial"/>
                <a:cs typeface="Arial"/>
              </a:rPr>
              <a:t>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fore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asts.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Good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warn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oming</a:t>
            </a:r>
            <a:r>
              <a:rPr sz="2200" spc="-10" dirty="0">
                <a:latin typeface="Arial"/>
                <a:cs typeface="Arial"/>
              </a:rPr>
              <a:t> colder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weather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provides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op</a:t>
            </a:r>
            <a:r>
              <a:rPr sz="2200" spc="-10" dirty="0">
                <a:latin typeface="Arial"/>
                <a:cs typeface="Arial"/>
              </a:rPr>
              <a:t>portunity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mi</a:t>
            </a:r>
            <a:r>
              <a:rPr sz="2200" spc="-10" dirty="0">
                <a:latin typeface="Arial"/>
                <a:cs typeface="Arial"/>
              </a:rPr>
              <a:t>nimis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expo</a:t>
            </a:r>
            <a:r>
              <a:rPr sz="2200" spc="-10" dirty="0">
                <a:latin typeface="Arial"/>
                <a:cs typeface="Arial"/>
              </a:rPr>
              <a:t>sure,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extra sh</a:t>
            </a:r>
            <a:r>
              <a:rPr sz="2200" spc="-15" dirty="0">
                <a:latin typeface="Arial"/>
                <a:cs typeface="Arial"/>
              </a:rPr>
              <a:t>op</a:t>
            </a:r>
            <a:r>
              <a:rPr sz="2200" spc="-10" dirty="0">
                <a:latin typeface="Arial"/>
                <a:cs typeface="Arial"/>
              </a:rPr>
              <a:t>ping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fetch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pre</a:t>
            </a:r>
            <a:r>
              <a:rPr sz="2200" spc="-10" dirty="0">
                <a:latin typeface="Arial"/>
                <a:cs typeface="Arial"/>
              </a:rPr>
              <a:t>scriptio</a:t>
            </a:r>
            <a:r>
              <a:rPr sz="2200" spc="-15" dirty="0">
                <a:latin typeface="Arial"/>
                <a:cs typeface="Arial"/>
              </a:rPr>
              <a:t>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0904" y="2945892"/>
            <a:ext cx="1618488" cy="142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162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881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3600" dirty="0"/>
              <a:t>Append</a:t>
            </a:r>
            <a:r>
              <a:rPr sz="3600" spc="10" dirty="0"/>
              <a:t>i</a:t>
            </a:r>
            <a:r>
              <a:rPr sz="3600" dirty="0"/>
              <a:t>x</a:t>
            </a:r>
            <a:r>
              <a:rPr sz="3600" spc="-30" dirty="0"/>
              <a:t> </a:t>
            </a:r>
            <a:r>
              <a:rPr sz="3600" dirty="0"/>
              <a:t>1:</a:t>
            </a:r>
            <a:r>
              <a:rPr sz="3600" spc="-200" dirty="0"/>
              <a:t> </a:t>
            </a:r>
            <a:r>
              <a:rPr sz="3600" spc="-65" dirty="0"/>
              <a:t>A</a:t>
            </a:r>
            <a:r>
              <a:rPr sz="3600" dirty="0"/>
              <a:t>vai</a:t>
            </a:r>
            <a:r>
              <a:rPr sz="3600" spc="5" dirty="0"/>
              <a:t>l</a:t>
            </a:r>
            <a:r>
              <a:rPr sz="3600" dirty="0"/>
              <a:t>able</a:t>
            </a:r>
            <a:r>
              <a:rPr sz="3600" spc="-25" dirty="0"/>
              <a:t> </a:t>
            </a:r>
            <a:r>
              <a:rPr sz="3600" dirty="0"/>
              <a:t>data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085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929" y="1753074"/>
            <a:ext cx="10538460" cy="3795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-15" dirty="0">
                <a:latin typeface="Arial"/>
                <a:cs typeface="Arial"/>
                <a:hlinkClick r:id="rId3"/>
              </a:rPr>
              <a:t>UKHSA</a:t>
            </a:r>
            <a:r>
              <a:rPr sz="1600" spc="-75" dirty="0">
                <a:latin typeface="Arial"/>
                <a:cs typeface="Arial"/>
                <a:hlinkClick r:id="rId3"/>
              </a:rPr>
              <a:t> </a:t>
            </a:r>
            <a:r>
              <a:rPr sz="1600" spc="-10" dirty="0">
                <a:latin typeface="Arial"/>
                <a:cs typeface="Arial"/>
                <a:hlinkClick r:id="rId3"/>
              </a:rPr>
              <a:t>Real</a:t>
            </a:r>
            <a:r>
              <a:rPr sz="1600" spc="10" dirty="0">
                <a:latin typeface="Arial"/>
                <a:cs typeface="Arial"/>
                <a:hlinkClick r:id="rId3"/>
              </a:rPr>
              <a:t> </a:t>
            </a:r>
            <a:r>
              <a:rPr sz="1600" spc="-40" dirty="0">
                <a:latin typeface="Arial"/>
                <a:cs typeface="Arial"/>
                <a:hlinkClick r:id="rId3"/>
              </a:rPr>
              <a:t>T</a:t>
            </a:r>
            <a:r>
              <a:rPr sz="1600" spc="-10" dirty="0">
                <a:latin typeface="Arial"/>
                <a:cs typeface="Arial"/>
                <a:hlinkClick r:id="rId3"/>
              </a:rPr>
              <a:t>ime</a:t>
            </a:r>
            <a:r>
              <a:rPr sz="1600" spc="15" dirty="0">
                <a:latin typeface="Arial"/>
                <a:cs typeface="Arial"/>
                <a:hlinkClick r:id="rId3"/>
              </a:rPr>
              <a:t> </a:t>
            </a:r>
            <a:r>
              <a:rPr sz="1600" spc="-15" dirty="0">
                <a:latin typeface="Arial"/>
                <a:cs typeface="Arial"/>
                <a:hlinkClick r:id="rId3"/>
              </a:rPr>
              <a:t>S</a:t>
            </a:r>
            <a:r>
              <a:rPr sz="1600" spc="-45" dirty="0">
                <a:latin typeface="Arial"/>
                <a:cs typeface="Arial"/>
                <a:hlinkClick r:id="rId3"/>
              </a:rPr>
              <a:t>y</a:t>
            </a:r>
            <a:r>
              <a:rPr sz="1600" spc="-10" dirty="0">
                <a:latin typeface="Arial"/>
                <a:cs typeface="Arial"/>
                <a:hlinkClick r:id="rId3"/>
              </a:rPr>
              <a:t>n</a:t>
            </a:r>
            <a:r>
              <a:rPr sz="1600" spc="-20" dirty="0">
                <a:latin typeface="Arial"/>
                <a:cs typeface="Arial"/>
                <a:hlinkClick r:id="rId3"/>
              </a:rPr>
              <a:t>d</a:t>
            </a:r>
            <a:r>
              <a:rPr sz="1600" spc="-10" dirty="0">
                <a:latin typeface="Arial"/>
                <a:cs typeface="Arial"/>
                <a:hlinkClick r:id="rId3"/>
              </a:rPr>
              <a:t>romic</a:t>
            </a:r>
            <a:r>
              <a:rPr sz="1600" spc="55" dirty="0">
                <a:latin typeface="Arial"/>
                <a:cs typeface="Arial"/>
                <a:hlinkClick r:id="rId3"/>
              </a:rPr>
              <a:t> </a:t>
            </a:r>
            <a:r>
              <a:rPr sz="1600" spc="-10" dirty="0">
                <a:latin typeface="Arial"/>
                <a:cs typeface="Arial"/>
                <a:hlinkClick r:id="rId3"/>
              </a:rPr>
              <a:t>Sur</a:t>
            </a:r>
            <a:r>
              <a:rPr sz="1600" spc="-45" dirty="0">
                <a:latin typeface="Arial"/>
                <a:cs typeface="Arial"/>
                <a:hlinkClick r:id="rId3"/>
              </a:rPr>
              <a:t>v</a:t>
            </a:r>
            <a:r>
              <a:rPr sz="1600" spc="-10" dirty="0">
                <a:latin typeface="Arial"/>
                <a:cs typeface="Arial"/>
                <a:hlinkClick r:id="rId3"/>
              </a:rPr>
              <a:t>eillance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coordinates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several nat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onal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ndromic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stems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info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mation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eek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nds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eases 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healthcare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usage,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uding:</a:t>
            </a:r>
            <a:endParaRPr sz="1600"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0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z="1600" spc="-15" dirty="0">
                <a:latin typeface="Arial"/>
                <a:cs typeface="Arial"/>
              </a:rPr>
              <a:t>NHS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11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enqu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ries</a:t>
            </a:r>
            <a:endParaRPr sz="1600"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1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P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hours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hours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ultations</a:t>
            </a:r>
            <a:endParaRPr sz="1600"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1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z="1600" spc="-10" dirty="0">
                <a:latin typeface="Arial"/>
                <a:cs typeface="Arial"/>
              </a:rPr>
              <a:t>Emergency department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attendan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0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z="1600" spc="-10" dirty="0">
                <a:latin typeface="Arial"/>
                <a:cs typeface="Arial"/>
              </a:rPr>
              <a:t>Ambulan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cal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outs</a:t>
            </a:r>
            <a:endParaRPr lang="en-GB" sz="1600" spc="-10"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0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19"/>
              </a:spcBef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eekly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Nati</a:t>
            </a:r>
            <a:r>
              <a:rPr sz="1600" spc="-2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nal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Flu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</a:t>
            </a:r>
            <a:r>
              <a:rPr sz="1600" spc="-2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rts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ame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  <a:hlinkClick r:id="rId4"/>
              </a:rPr>
              <a:t>W</a:t>
            </a:r>
            <a:r>
              <a:rPr sz="1600" spc="-10" dirty="0">
                <a:latin typeface="Arial"/>
                <a:cs typeface="Arial"/>
                <a:hlinkClick r:id="rId4"/>
              </a:rPr>
              <a:t>eekly</a:t>
            </a:r>
            <a:r>
              <a:rPr sz="1600" spc="10" dirty="0">
                <a:latin typeface="Arial"/>
                <a:cs typeface="Arial"/>
                <a:hlinkClick r:id="rId4"/>
              </a:rPr>
              <a:t> </a:t>
            </a:r>
            <a:r>
              <a:rPr sz="1600" spc="-10" dirty="0">
                <a:latin typeface="Arial"/>
                <a:cs typeface="Arial"/>
                <a:hlinkClick r:id="rId4"/>
              </a:rPr>
              <a:t>Nati</a:t>
            </a:r>
            <a:r>
              <a:rPr sz="1600" spc="-20" dirty="0">
                <a:latin typeface="Arial"/>
                <a:cs typeface="Arial"/>
                <a:hlinkClick r:id="rId4"/>
              </a:rPr>
              <a:t>o</a:t>
            </a:r>
            <a:r>
              <a:rPr sz="1600" spc="-10" dirty="0">
                <a:latin typeface="Arial"/>
                <a:cs typeface="Arial"/>
                <a:hlinkClick r:id="rId4"/>
              </a:rPr>
              <a:t>nal</a:t>
            </a:r>
            <a:r>
              <a:rPr sz="1600" spc="15" dirty="0">
                <a:latin typeface="Arial"/>
                <a:cs typeface="Arial"/>
                <a:hlinkClick r:id="rId4"/>
              </a:rPr>
              <a:t> </a:t>
            </a:r>
            <a:r>
              <a:rPr sz="1600" spc="-10" dirty="0">
                <a:latin typeface="Arial"/>
                <a:cs typeface="Arial"/>
                <a:hlinkClick r:id="rId4"/>
              </a:rPr>
              <a:t>In</a:t>
            </a:r>
            <a:r>
              <a:rPr sz="1600" spc="-20" dirty="0">
                <a:latin typeface="Arial"/>
                <a:cs typeface="Arial"/>
                <a:hlinkClick r:id="rId4"/>
              </a:rPr>
              <a:t>f</a:t>
            </a:r>
            <a:r>
              <a:rPr sz="1600" spc="-10" dirty="0">
                <a:latin typeface="Arial"/>
                <a:cs typeface="Arial"/>
                <a:hlinkClick r:id="rId4"/>
              </a:rPr>
              <a:t>lue</a:t>
            </a:r>
            <a:r>
              <a:rPr sz="1600" spc="-15" dirty="0">
                <a:latin typeface="Arial"/>
                <a:cs typeface="Arial"/>
                <a:hlinkClick r:id="rId4"/>
              </a:rPr>
              <a:t>n</a:t>
            </a:r>
            <a:r>
              <a:rPr sz="1600" spc="-10" dirty="0">
                <a:latin typeface="Arial"/>
                <a:cs typeface="Arial"/>
                <a:hlinkClick r:id="rId4"/>
              </a:rPr>
              <a:t>za</a:t>
            </a:r>
            <a:r>
              <a:rPr sz="1600" spc="30" dirty="0">
                <a:latin typeface="Arial"/>
                <a:cs typeface="Arial"/>
                <a:hlinkClick r:id="rId4"/>
              </a:rPr>
              <a:t> </a:t>
            </a:r>
            <a:r>
              <a:rPr sz="1600" spc="-10" dirty="0">
                <a:latin typeface="Arial"/>
                <a:cs typeface="Arial"/>
                <a:hlinkClick r:id="rId4"/>
              </a:rPr>
              <a:t>and</a:t>
            </a:r>
            <a:r>
              <a:rPr sz="1600" dirty="0">
                <a:latin typeface="Arial"/>
                <a:cs typeface="Arial"/>
                <a:hlinkClick r:id="rId4"/>
              </a:rPr>
              <a:t> </a:t>
            </a:r>
            <a:r>
              <a:rPr sz="1600" spc="-15" dirty="0">
                <a:latin typeface="Arial"/>
                <a:cs typeface="Arial"/>
                <a:hlinkClick r:id="rId4"/>
              </a:rPr>
              <a:t>C</a:t>
            </a:r>
            <a:r>
              <a:rPr sz="1600" spc="-25" dirty="0">
                <a:latin typeface="Arial"/>
                <a:cs typeface="Arial"/>
                <a:hlinkClick r:id="rId4"/>
              </a:rPr>
              <a:t>O</a:t>
            </a:r>
            <a:r>
              <a:rPr sz="1600" spc="-10" dirty="0">
                <a:latin typeface="Arial"/>
                <a:cs typeface="Arial"/>
                <a:hlinkClick r:id="rId4"/>
              </a:rPr>
              <a:t>VI</a:t>
            </a:r>
            <a:r>
              <a:rPr sz="1600" spc="-5" dirty="0">
                <a:latin typeface="Arial"/>
                <a:cs typeface="Arial"/>
                <a:hlinkClick r:id="rId4"/>
              </a:rPr>
              <a:t>D</a:t>
            </a:r>
            <a:r>
              <a:rPr sz="1600" spc="-15" dirty="0">
                <a:latin typeface="Arial"/>
                <a:cs typeface="Arial"/>
                <a:hlinkClick r:id="rId4"/>
              </a:rPr>
              <a:t>-</a:t>
            </a:r>
            <a:r>
              <a:rPr sz="1600" spc="-10" dirty="0">
                <a:latin typeface="Arial"/>
                <a:cs typeface="Arial"/>
                <a:hlinkClick r:id="rId4"/>
              </a:rPr>
              <a:t>19</a:t>
            </a:r>
            <a:r>
              <a:rPr sz="1600" spc="20" dirty="0">
                <a:latin typeface="Arial"/>
                <a:cs typeface="Arial"/>
                <a:hlinkClick r:id="rId4"/>
              </a:rPr>
              <a:t> </a:t>
            </a:r>
            <a:r>
              <a:rPr sz="1600" spc="-10" dirty="0">
                <a:latin typeface="Arial"/>
                <a:cs typeface="Arial"/>
                <a:hlinkClick r:id="rId4"/>
              </a:rPr>
              <a:t>sur</a:t>
            </a:r>
            <a:r>
              <a:rPr sz="1600" spc="-50" dirty="0">
                <a:latin typeface="Arial"/>
                <a:cs typeface="Arial"/>
                <a:hlinkClick r:id="rId4"/>
              </a:rPr>
              <a:t>v</a:t>
            </a:r>
            <a:r>
              <a:rPr sz="1600" spc="-10" dirty="0">
                <a:latin typeface="Arial"/>
                <a:cs typeface="Arial"/>
                <a:hlinkClick r:id="rId4"/>
              </a:rPr>
              <a:t>eillance</a:t>
            </a:r>
            <a:r>
              <a:rPr sz="1600" spc="55" dirty="0">
                <a:latin typeface="Arial"/>
                <a:cs typeface="Arial"/>
                <a:hlinkClick r:id="rId4"/>
              </a:rPr>
              <a:t> </a:t>
            </a:r>
            <a:r>
              <a:rPr sz="1600" spc="-10" dirty="0">
                <a:latin typeface="Arial"/>
                <a:cs typeface="Arial"/>
                <a:hlinkClick r:id="rId4"/>
              </a:rPr>
              <a:t>reports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 2021.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ona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level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ultations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influen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dirty="0">
                <a:latin typeface="Arial"/>
                <a:cs typeface="Arial"/>
              </a:rPr>
              <a:t>lik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ess,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ted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outbreaks,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aboratory repo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ts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odu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ee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ly during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flu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on)</a:t>
            </a:r>
            <a:endParaRPr lang="en-GB" sz="1600" spc="-10" dirty="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19"/>
              </a:spcBef>
            </a:pPr>
            <a:endParaRPr sz="1600" dirty="0">
              <a:latin typeface="Arial"/>
              <a:cs typeface="Arial"/>
            </a:endParaRPr>
          </a:p>
          <a:p>
            <a:pPr marL="12700" marR="158750">
              <a:lnSpc>
                <a:spcPts val="1730"/>
              </a:lnSpc>
              <a:spcBef>
                <a:spcPts val="1030"/>
              </a:spcBef>
            </a:pP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eekly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ecti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us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esti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Disease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ct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lleti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regiona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level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ultation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 ga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troenterit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ted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outbreaks,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laboratory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ts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viral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terial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troenterit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These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 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ting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UKHSA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Health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Prote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eam</a:t>
            </a:r>
            <a:r>
              <a:rPr lang="en-GB" sz="1600" spc="-1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324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pc="-20" dirty="0"/>
              <a:t>Appe</a:t>
            </a:r>
            <a:r>
              <a:rPr spc="-35" dirty="0"/>
              <a:t>n</a:t>
            </a:r>
            <a:r>
              <a:rPr spc="-15" dirty="0"/>
              <a:t>dix</a:t>
            </a:r>
            <a:r>
              <a:rPr spc="-5" dirty="0"/>
              <a:t> </a:t>
            </a:r>
            <a:r>
              <a:rPr spc="-15" dirty="0"/>
              <a:t>2:</a:t>
            </a:r>
            <a:r>
              <a:rPr spc="15" dirty="0"/>
              <a:t> </a:t>
            </a:r>
            <a:r>
              <a:rPr spc="-20" dirty="0"/>
              <a:t>Refe</a:t>
            </a:r>
            <a:r>
              <a:rPr spc="-30" dirty="0"/>
              <a:t>r</a:t>
            </a:r>
            <a:r>
              <a:rPr spc="-20" dirty="0"/>
              <a:t>ences</a:t>
            </a:r>
            <a:r>
              <a:rPr spc="20" dirty="0"/>
              <a:t> </a:t>
            </a:r>
            <a:r>
              <a:rPr spc="-20" dirty="0"/>
              <a:t>and</a:t>
            </a:r>
            <a:r>
              <a:rPr spc="-5" dirty="0"/>
              <a:t> </a:t>
            </a:r>
            <a:r>
              <a:rPr spc="-20" dirty="0"/>
              <a:t>useful</a:t>
            </a:r>
            <a:r>
              <a:rPr spc="-5" dirty="0"/>
              <a:t> </a:t>
            </a:r>
            <a:r>
              <a:rPr spc="-20" dirty="0"/>
              <a:t>documents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085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740" y="1530570"/>
            <a:ext cx="9906635" cy="4237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pc="-25" dirty="0">
                <a:latin typeface="Arial"/>
                <a:cs typeface="Arial"/>
              </a:rPr>
              <a:t>O</a:t>
            </a:r>
            <a:r>
              <a:rPr spc="-3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fice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National Stat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stics repo</a:t>
            </a:r>
            <a:r>
              <a:rPr spc="-15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t: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Exce</a:t>
            </a:r>
            <a:r>
              <a:rPr spc="-5" dirty="0">
                <a:latin typeface="Arial"/>
                <a:cs typeface="Arial"/>
                <a:hlinkClick r:id="rId3"/>
              </a:rPr>
              <a:t>s</a:t>
            </a:r>
            <a:r>
              <a:rPr spc="-10" dirty="0">
                <a:latin typeface="Arial"/>
                <a:cs typeface="Arial"/>
                <a:hlinkClick r:id="rId3"/>
              </a:rPr>
              <a:t>s </a:t>
            </a:r>
            <a:r>
              <a:rPr spc="-30" dirty="0">
                <a:latin typeface="Arial"/>
                <a:cs typeface="Arial"/>
                <a:hlinkClick r:id="rId3"/>
              </a:rPr>
              <a:t>w</a:t>
            </a:r>
            <a:r>
              <a:rPr spc="-10" dirty="0">
                <a:latin typeface="Arial"/>
                <a:cs typeface="Arial"/>
                <a:hlinkClick r:id="rId3"/>
              </a:rPr>
              <a:t>inter</a:t>
            </a:r>
            <a:r>
              <a:rPr spc="1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mortality</a:t>
            </a:r>
            <a:r>
              <a:rPr spc="1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in</a:t>
            </a:r>
            <a:r>
              <a:rPr spc="-1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Eng</a:t>
            </a:r>
            <a:r>
              <a:rPr dirty="0">
                <a:latin typeface="Arial"/>
                <a:cs typeface="Arial"/>
                <a:hlinkClick r:id="rId3"/>
              </a:rPr>
              <a:t>l</a:t>
            </a:r>
            <a:r>
              <a:rPr spc="-10" dirty="0">
                <a:latin typeface="Arial"/>
                <a:cs typeface="Arial"/>
                <a:hlinkClick r:id="rId3"/>
              </a:rPr>
              <a:t>and</a:t>
            </a:r>
            <a:r>
              <a:rPr spc="-1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and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75" dirty="0">
                <a:latin typeface="Arial"/>
                <a:cs typeface="Arial"/>
                <a:hlinkClick r:id="rId3"/>
              </a:rPr>
              <a:t>W</a:t>
            </a:r>
            <a:r>
              <a:rPr spc="-10" dirty="0">
                <a:latin typeface="Arial"/>
                <a:cs typeface="Arial"/>
                <a:hlinkClick r:id="rId3"/>
              </a:rPr>
              <a:t>ales:</a:t>
            </a:r>
            <a:r>
              <a:rPr spc="-1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2019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to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2020 (p</a:t>
            </a:r>
            <a:r>
              <a:rPr spc="-20" dirty="0">
                <a:latin typeface="Arial"/>
                <a:cs typeface="Arial"/>
                <a:hlinkClick r:id="rId3"/>
              </a:rPr>
              <a:t>r</a:t>
            </a:r>
            <a:r>
              <a:rPr spc="-10" dirty="0">
                <a:latin typeface="Arial"/>
                <a:cs typeface="Arial"/>
                <a:hlinkClick r:id="rId3"/>
              </a:rPr>
              <a:t>ovisiona</a:t>
            </a:r>
            <a:r>
              <a:rPr dirty="0">
                <a:latin typeface="Arial"/>
                <a:cs typeface="Arial"/>
                <a:hlinkClick r:id="rId3"/>
              </a:rPr>
              <a:t>l</a:t>
            </a:r>
            <a:r>
              <a:rPr spc="-10" dirty="0">
                <a:latin typeface="Arial"/>
                <a:cs typeface="Arial"/>
                <a:hlinkClick r:id="rId3"/>
              </a:rPr>
              <a:t>)</a:t>
            </a:r>
            <a:r>
              <a:rPr spc="-20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and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2018</a:t>
            </a:r>
            <a:r>
              <a:rPr spc="-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to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2019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(fina</a:t>
            </a:r>
            <a:r>
              <a:rPr dirty="0">
                <a:latin typeface="Arial"/>
                <a:cs typeface="Arial"/>
                <a:hlinkClick r:id="rId3"/>
              </a:rPr>
              <a:t>l</a:t>
            </a:r>
            <a:r>
              <a:rPr spc="-10" dirty="0">
                <a:latin typeface="Arial"/>
                <a:cs typeface="Arial"/>
                <a:hlinkClick r:id="rId3"/>
              </a:rPr>
              <a:t>)</a:t>
            </a:r>
            <a:endParaRPr lang="en-GB" dirty="0">
              <a:latin typeface="Arial"/>
              <a:cs typeface="Arial"/>
            </a:endParaRPr>
          </a:p>
          <a:p>
            <a:pPr marL="355600" indent="-342900">
              <a:lnSpc>
                <a:spcPts val="1730"/>
              </a:lnSpc>
              <a:spcBef>
                <a:spcPts val="1210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en-GB" spc="-15" dirty="0">
                <a:latin typeface="Arial"/>
                <a:cs typeface="Arial"/>
                <a:hlinkClick r:id="rId4"/>
              </a:rPr>
              <a:t>UKHSA</a:t>
            </a:r>
            <a:r>
              <a:rPr lang="en-GB" spc="-110" dirty="0">
                <a:latin typeface="Arial"/>
                <a:cs typeface="Arial"/>
                <a:hlinkClick r:id="rId4"/>
              </a:rPr>
              <a:t> </a:t>
            </a:r>
            <a:r>
              <a:rPr lang="en-GB" spc="-10" dirty="0">
                <a:latin typeface="Arial"/>
                <a:cs typeface="Arial"/>
                <a:hlinkClick r:id="rId4"/>
              </a:rPr>
              <a:t>Cold</a:t>
            </a:r>
            <a:r>
              <a:rPr lang="en-GB" spc="-5" dirty="0">
                <a:latin typeface="Arial"/>
                <a:cs typeface="Arial"/>
                <a:hlinkClick r:id="rId4"/>
              </a:rPr>
              <a:t> </a:t>
            </a:r>
            <a:r>
              <a:rPr lang="en-GB" spc="-40" dirty="0">
                <a:latin typeface="Arial"/>
                <a:cs typeface="Arial"/>
                <a:hlinkClick r:id="rId4"/>
              </a:rPr>
              <a:t>W</a:t>
            </a:r>
            <a:r>
              <a:rPr lang="en-GB" spc="-10" dirty="0">
                <a:latin typeface="Arial"/>
                <a:cs typeface="Arial"/>
                <a:hlinkClick r:id="rId4"/>
              </a:rPr>
              <a:t>eather</a:t>
            </a:r>
            <a:r>
              <a:rPr lang="en-GB" dirty="0">
                <a:latin typeface="Arial"/>
                <a:cs typeface="Arial"/>
                <a:hlinkClick r:id="rId4"/>
              </a:rPr>
              <a:t> </a:t>
            </a:r>
            <a:r>
              <a:rPr lang="en-GB" spc="-10" dirty="0">
                <a:latin typeface="Arial"/>
                <a:cs typeface="Arial"/>
                <a:hlinkClick r:id="rId4"/>
              </a:rPr>
              <a:t>Plan</a:t>
            </a:r>
            <a:r>
              <a:rPr lang="en-GB" spc="-15" dirty="0">
                <a:latin typeface="Arial"/>
                <a:cs typeface="Arial"/>
                <a:hlinkClick r:id="rId4"/>
              </a:rPr>
              <a:t> </a:t>
            </a:r>
            <a:r>
              <a:rPr lang="en-GB" spc="-10" dirty="0">
                <a:latin typeface="Arial"/>
                <a:cs typeface="Arial"/>
                <a:hlinkClick r:id="rId4"/>
              </a:rPr>
              <a:t>for</a:t>
            </a:r>
            <a:r>
              <a:rPr lang="en-GB" spc="15" dirty="0">
                <a:latin typeface="Arial"/>
                <a:cs typeface="Arial"/>
                <a:hlinkClick r:id="rId4"/>
              </a:rPr>
              <a:t> </a:t>
            </a:r>
            <a:r>
              <a:rPr lang="en-GB" spc="-10" dirty="0">
                <a:latin typeface="Arial"/>
                <a:cs typeface="Arial"/>
                <a:hlinkClick r:id="rId4"/>
              </a:rPr>
              <a:t>England</a:t>
            </a:r>
            <a:endParaRPr lang="en-GB" spc="-10" dirty="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1210"/>
              </a:spcBef>
              <a:buClr>
                <a:srgbClr val="007B91"/>
              </a:buClr>
              <a:tabLst>
                <a:tab pos="355600" algn="l"/>
              </a:tabLst>
            </a:pPr>
            <a:endParaRPr dirty="0">
              <a:latin typeface="Times New Roman"/>
              <a:cs typeface="Times New Roman"/>
            </a:endParaRPr>
          </a:p>
          <a:p>
            <a:pPr marL="355600" marR="31750" indent="-342900">
              <a:lnSpc>
                <a:spcPts val="1540"/>
              </a:lnSpc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0" dirty="0">
                <a:latin typeface="Arial"/>
                <a:cs typeface="Arial"/>
              </a:rPr>
              <a:t>NICE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Guidelines (N</a:t>
            </a:r>
            <a:r>
              <a:rPr spc="-25"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6):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Exce</a:t>
            </a:r>
            <a:r>
              <a:rPr spc="-5" dirty="0">
                <a:latin typeface="Arial"/>
                <a:cs typeface="Arial"/>
                <a:hlinkClick r:id="rId5"/>
              </a:rPr>
              <a:t>s</a:t>
            </a:r>
            <a:r>
              <a:rPr spc="-10" dirty="0">
                <a:latin typeface="Arial"/>
                <a:cs typeface="Arial"/>
                <a:hlinkClick r:id="rId5"/>
              </a:rPr>
              <a:t>s</a:t>
            </a:r>
            <a:r>
              <a:rPr dirty="0">
                <a:latin typeface="Arial"/>
                <a:cs typeface="Arial"/>
                <a:hlinkClick r:id="rId5"/>
              </a:rPr>
              <a:t> </a:t>
            </a:r>
            <a:r>
              <a:rPr spc="-30" dirty="0">
                <a:latin typeface="Arial"/>
                <a:cs typeface="Arial"/>
                <a:hlinkClick r:id="rId5"/>
              </a:rPr>
              <a:t>w</a:t>
            </a:r>
            <a:r>
              <a:rPr spc="-10" dirty="0">
                <a:latin typeface="Arial"/>
                <a:cs typeface="Arial"/>
                <a:hlinkClick r:id="rId5"/>
              </a:rPr>
              <a:t>inter</a:t>
            </a:r>
            <a:r>
              <a:rPr spc="15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deaths</a:t>
            </a:r>
            <a:r>
              <a:rPr spc="5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and</a:t>
            </a:r>
            <a:r>
              <a:rPr spc="10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illne</a:t>
            </a:r>
            <a:r>
              <a:rPr spc="-5" dirty="0">
                <a:latin typeface="Arial"/>
                <a:cs typeface="Arial"/>
                <a:hlinkClick r:id="rId5"/>
              </a:rPr>
              <a:t>s</a:t>
            </a:r>
            <a:r>
              <a:rPr spc="-10" dirty="0">
                <a:latin typeface="Arial"/>
                <a:cs typeface="Arial"/>
                <a:hlinkClick r:id="rId5"/>
              </a:rPr>
              <a:t>s and</a:t>
            </a:r>
            <a:r>
              <a:rPr spc="-25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the</a:t>
            </a:r>
            <a:r>
              <a:rPr spc="10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hea</a:t>
            </a:r>
            <a:r>
              <a:rPr dirty="0">
                <a:latin typeface="Arial"/>
                <a:cs typeface="Arial"/>
                <a:hlinkClick r:id="rId5"/>
              </a:rPr>
              <a:t>l</a:t>
            </a:r>
            <a:r>
              <a:rPr spc="-10" dirty="0">
                <a:latin typeface="Arial"/>
                <a:cs typeface="Arial"/>
                <a:hlinkClick r:id="rId5"/>
              </a:rPr>
              <a:t>th</a:t>
            </a:r>
            <a:r>
              <a:rPr spc="-5" dirty="0">
                <a:latin typeface="Arial"/>
                <a:cs typeface="Arial"/>
                <a:hlinkClick r:id="rId5"/>
              </a:rPr>
              <a:t> ris</a:t>
            </a:r>
            <a:r>
              <a:rPr spc="-10" dirty="0">
                <a:latin typeface="Arial"/>
                <a:cs typeface="Arial"/>
                <a:hlinkClick r:id="rId5"/>
              </a:rPr>
              <a:t>ks</a:t>
            </a:r>
            <a:r>
              <a:rPr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associated</a:t>
            </a:r>
            <a:r>
              <a:rPr spc="-15" dirty="0">
                <a:latin typeface="Arial"/>
                <a:cs typeface="Arial"/>
                <a:hlinkClick r:id="rId5"/>
              </a:rPr>
              <a:t> </a:t>
            </a:r>
            <a:r>
              <a:rPr spc="-30" dirty="0">
                <a:latin typeface="Arial"/>
                <a:cs typeface="Arial"/>
                <a:hlinkClick r:id="rId5"/>
              </a:rPr>
              <a:t>w</a:t>
            </a:r>
            <a:r>
              <a:rPr spc="-10" dirty="0">
                <a:latin typeface="Arial"/>
                <a:cs typeface="Arial"/>
                <a:hlinkClick r:id="rId5"/>
              </a:rPr>
              <a:t>ith</a:t>
            </a:r>
            <a:r>
              <a:rPr spc="10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cold</a:t>
            </a:r>
            <a:r>
              <a:rPr spc="-15" dirty="0">
                <a:latin typeface="Arial"/>
                <a:cs typeface="Arial"/>
                <a:hlinkClick r:id="rId5"/>
              </a:rPr>
              <a:t> </a:t>
            </a:r>
            <a:r>
              <a:rPr spc="-10" dirty="0">
                <a:latin typeface="Arial"/>
                <a:cs typeface="Arial"/>
                <a:hlinkClick r:id="rId5"/>
              </a:rPr>
              <a:t>homes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3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/>
                <a:cs typeface="Arial"/>
                <a:hlinkClick r:id="rId6"/>
              </a:rPr>
              <a:t>PHE</a:t>
            </a:r>
            <a:r>
              <a:rPr spc="-10" dirty="0">
                <a:latin typeface="Arial"/>
                <a:cs typeface="Arial"/>
                <a:hlinkClick r:id="rId6"/>
              </a:rPr>
              <a:t> Fingertips</a:t>
            </a:r>
            <a:r>
              <a:rPr spc="10" dirty="0">
                <a:latin typeface="Arial"/>
                <a:cs typeface="Arial"/>
              </a:rPr>
              <a:t> </a:t>
            </a:r>
            <a:endParaRPr lang="en-GB" spc="1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3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/>
                <a:cs typeface="Arial"/>
                <a:hlinkClick r:id="rId7"/>
              </a:rPr>
              <a:t>PHE</a:t>
            </a:r>
            <a:r>
              <a:rPr spc="-10" dirty="0">
                <a:latin typeface="Arial"/>
                <a:cs typeface="Arial"/>
                <a:hlinkClick r:id="rId7"/>
              </a:rPr>
              <a:t> Lo</a:t>
            </a:r>
            <a:r>
              <a:rPr spc="-5" dirty="0">
                <a:latin typeface="Arial"/>
                <a:cs typeface="Arial"/>
                <a:hlinkClick r:id="rId7"/>
              </a:rPr>
              <a:t>c</a:t>
            </a:r>
            <a:r>
              <a:rPr spc="-10" dirty="0">
                <a:latin typeface="Arial"/>
                <a:cs typeface="Arial"/>
                <a:hlinkClick r:id="rId7"/>
              </a:rPr>
              <a:t>al</a:t>
            </a:r>
            <a:r>
              <a:rPr dirty="0">
                <a:latin typeface="Arial"/>
                <a:cs typeface="Arial"/>
                <a:hlinkClick r:id="rId7"/>
              </a:rPr>
              <a:t> </a:t>
            </a:r>
            <a:r>
              <a:rPr spc="-10" dirty="0">
                <a:latin typeface="Arial"/>
                <a:cs typeface="Arial"/>
                <a:hlinkClick r:id="rId7"/>
              </a:rPr>
              <a:t>Health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/>
                <a:cs typeface="Arial"/>
                <a:hlinkClick r:id="rId8"/>
              </a:rPr>
              <a:t>PHE</a:t>
            </a:r>
            <a:r>
              <a:rPr spc="-10" dirty="0">
                <a:latin typeface="Arial"/>
                <a:cs typeface="Arial"/>
                <a:hlinkClick r:id="rId8"/>
              </a:rPr>
              <a:t> </a:t>
            </a:r>
            <a:r>
              <a:rPr spc="-15" dirty="0">
                <a:latin typeface="Arial"/>
                <a:cs typeface="Arial"/>
                <a:hlinkClick r:id="rId8"/>
              </a:rPr>
              <a:t>Homes</a:t>
            </a:r>
            <a:r>
              <a:rPr spc="15" dirty="0">
                <a:latin typeface="Arial"/>
                <a:cs typeface="Arial"/>
                <a:hlinkClick r:id="rId8"/>
              </a:rPr>
              <a:t> </a:t>
            </a:r>
            <a:r>
              <a:rPr spc="-10" dirty="0">
                <a:latin typeface="Arial"/>
                <a:cs typeface="Arial"/>
                <a:hlinkClick r:id="rId8"/>
              </a:rPr>
              <a:t>for</a:t>
            </a:r>
            <a:r>
              <a:rPr spc="15" dirty="0">
                <a:latin typeface="Arial"/>
                <a:cs typeface="Arial"/>
                <a:hlinkClick r:id="rId8"/>
              </a:rPr>
              <a:t> </a:t>
            </a:r>
            <a:r>
              <a:rPr spc="-10" dirty="0">
                <a:latin typeface="Arial"/>
                <a:cs typeface="Arial"/>
                <a:hlinkClick r:id="rId8"/>
              </a:rPr>
              <a:t>hea</a:t>
            </a:r>
            <a:r>
              <a:rPr dirty="0">
                <a:latin typeface="Arial"/>
                <a:cs typeface="Arial"/>
                <a:hlinkClick r:id="rId8"/>
              </a:rPr>
              <a:t>l</a:t>
            </a:r>
            <a:r>
              <a:rPr spc="-10" dirty="0">
                <a:latin typeface="Arial"/>
                <a:cs typeface="Arial"/>
                <a:hlinkClick r:id="rId8"/>
              </a:rPr>
              <a:t>th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7B91"/>
              </a:buClr>
              <a:buFont typeface="Arial"/>
              <a:buAutoNum type="arabicPeriod" startAt="3"/>
            </a:pPr>
            <a:endParaRPr dirty="0">
              <a:latin typeface="Times New Roman"/>
              <a:cs typeface="Times New Roman"/>
            </a:endParaRPr>
          </a:p>
          <a:p>
            <a:pPr marL="355600" marR="298450" indent="-342900">
              <a:lnSpc>
                <a:spcPct val="80000"/>
              </a:lnSpc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0" dirty="0">
                <a:latin typeface="Arial"/>
                <a:cs typeface="Arial"/>
                <a:hlinkClick r:id="rId9"/>
              </a:rPr>
              <a:t>Help</a:t>
            </a:r>
            <a:r>
              <a:rPr spc="-15" dirty="0">
                <a:latin typeface="Arial"/>
                <a:cs typeface="Arial"/>
                <a:hlinkClick r:id="rId9"/>
              </a:rPr>
              <a:t> </a:t>
            </a:r>
            <a:r>
              <a:rPr spc="-10" dirty="0">
                <a:latin typeface="Arial"/>
                <a:cs typeface="Arial"/>
                <a:hlinkClick r:id="rId9"/>
              </a:rPr>
              <a:t>from</a:t>
            </a:r>
            <a:r>
              <a:rPr spc="30" dirty="0">
                <a:latin typeface="Arial"/>
                <a:cs typeface="Arial"/>
                <a:hlinkClick r:id="rId9"/>
              </a:rPr>
              <a:t> </a:t>
            </a:r>
            <a:r>
              <a:rPr spc="-30" dirty="0">
                <a:latin typeface="Arial"/>
                <a:cs typeface="Arial"/>
                <a:hlinkClick r:id="rId9"/>
              </a:rPr>
              <a:t>y</a:t>
            </a:r>
            <a:r>
              <a:rPr spc="-10" dirty="0">
                <a:latin typeface="Arial"/>
                <a:cs typeface="Arial"/>
                <a:hlinkClick r:id="rId9"/>
              </a:rPr>
              <a:t>our</a:t>
            </a:r>
            <a:r>
              <a:rPr spc="15" dirty="0">
                <a:latin typeface="Arial"/>
                <a:cs typeface="Arial"/>
                <a:hlinkClick r:id="rId9"/>
              </a:rPr>
              <a:t> </a:t>
            </a:r>
            <a:r>
              <a:rPr spc="-10" dirty="0">
                <a:latin typeface="Arial"/>
                <a:cs typeface="Arial"/>
                <a:hlinkClick r:id="rId9"/>
              </a:rPr>
              <a:t>energy</a:t>
            </a:r>
            <a:r>
              <a:rPr spc="10" dirty="0">
                <a:latin typeface="Arial"/>
                <a:cs typeface="Arial"/>
                <a:hlinkClick r:id="rId9"/>
              </a:rPr>
              <a:t> </a:t>
            </a:r>
            <a:r>
              <a:rPr spc="-10" dirty="0">
                <a:latin typeface="Arial"/>
                <a:cs typeface="Arial"/>
                <a:hlinkClick r:id="rId9"/>
              </a:rPr>
              <a:t>supp</a:t>
            </a:r>
            <a:r>
              <a:rPr dirty="0">
                <a:latin typeface="Arial"/>
                <a:cs typeface="Arial"/>
                <a:hlinkClick r:id="rId9"/>
              </a:rPr>
              <a:t>l</a:t>
            </a:r>
            <a:r>
              <a:rPr spc="-10" dirty="0">
                <a:latin typeface="Arial"/>
                <a:cs typeface="Arial"/>
                <a:hlinkClick r:id="rId9"/>
              </a:rPr>
              <a:t>ier:</a:t>
            </a:r>
            <a:r>
              <a:rPr spc="-5" dirty="0">
                <a:latin typeface="Arial"/>
                <a:cs typeface="Arial"/>
                <a:hlinkClick r:id="rId9"/>
              </a:rPr>
              <a:t> </a:t>
            </a:r>
            <a:r>
              <a:rPr spc="-10" dirty="0">
                <a:latin typeface="Arial"/>
                <a:cs typeface="Arial"/>
                <a:hlinkClick r:id="rId9"/>
              </a:rPr>
              <a:t>the</a:t>
            </a:r>
            <a:r>
              <a:rPr spc="-90" dirty="0">
                <a:latin typeface="Arial"/>
                <a:cs typeface="Arial"/>
                <a:hlinkClick r:id="rId9"/>
              </a:rPr>
              <a:t> </a:t>
            </a:r>
            <a:r>
              <a:rPr spc="-15" dirty="0">
                <a:latin typeface="Arial"/>
                <a:cs typeface="Arial"/>
                <a:hlinkClick r:id="rId9"/>
              </a:rPr>
              <a:t>A</a:t>
            </a:r>
            <a:r>
              <a:rPr spc="-30" dirty="0">
                <a:latin typeface="Arial"/>
                <a:cs typeface="Arial"/>
                <a:hlinkClick r:id="rId9"/>
              </a:rPr>
              <a:t>f</a:t>
            </a:r>
            <a:r>
              <a:rPr spc="-10" dirty="0">
                <a:latin typeface="Arial"/>
                <a:cs typeface="Arial"/>
                <a:hlinkClick r:id="rId9"/>
              </a:rPr>
              <a:t>fordable</a:t>
            </a:r>
            <a:r>
              <a:rPr spc="10" dirty="0">
                <a:latin typeface="Arial"/>
                <a:cs typeface="Arial"/>
                <a:hlinkClick r:id="rId9"/>
              </a:rPr>
              <a:t> </a:t>
            </a:r>
            <a:r>
              <a:rPr spc="-75" dirty="0">
                <a:latin typeface="Arial"/>
                <a:cs typeface="Arial"/>
                <a:hlinkClick r:id="rId9"/>
              </a:rPr>
              <a:t>W</a:t>
            </a:r>
            <a:r>
              <a:rPr spc="-10" dirty="0">
                <a:latin typeface="Arial"/>
                <a:cs typeface="Arial"/>
                <a:hlinkClick r:id="rId9"/>
              </a:rPr>
              <a:t>armth</a:t>
            </a:r>
            <a:r>
              <a:rPr spc="20" dirty="0">
                <a:latin typeface="Arial"/>
                <a:cs typeface="Arial"/>
                <a:hlinkClick r:id="rId9"/>
              </a:rPr>
              <a:t> </a:t>
            </a:r>
            <a:r>
              <a:rPr spc="-25" dirty="0">
                <a:latin typeface="Arial"/>
                <a:cs typeface="Arial"/>
                <a:hlinkClick r:id="rId9"/>
              </a:rPr>
              <a:t>O</a:t>
            </a:r>
            <a:r>
              <a:rPr spc="-10" dirty="0">
                <a:latin typeface="Arial"/>
                <a:cs typeface="Arial"/>
                <a:hlinkClick r:id="rId9"/>
              </a:rPr>
              <a:t>bligat</a:t>
            </a:r>
            <a:r>
              <a:rPr dirty="0">
                <a:latin typeface="Arial"/>
                <a:cs typeface="Arial"/>
                <a:hlinkClick r:id="rId9"/>
              </a:rPr>
              <a:t>i</a:t>
            </a:r>
            <a:r>
              <a:rPr spc="-10" dirty="0">
                <a:latin typeface="Arial"/>
                <a:cs typeface="Arial"/>
                <a:hlinkClick r:id="rId9"/>
              </a:rPr>
              <a:t>on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/>
                <a:cs typeface="Arial"/>
                <a:hlinkClick r:id="rId10"/>
              </a:rPr>
              <a:t>A</a:t>
            </a:r>
            <a:r>
              <a:rPr spc="-30" dirty="0">
                <a:latin typeface="Arial"/>
                <a:cs typeface="Arial"/>
                <a:hlinkClick r:id="rId10"/>
              </a:rPr>
              <a:t>f</a:t>
            </a:r>
            <a:r>
              <a:rPr spc="-10" dirty="0">
                <a:latin typeface="Arial"/>
                <a:cs typeface="Arial"/>
                <a:hlinkClick r:id="rId10"/>
              </a:rPr>
              <a:t>fordable</a:t>
            </a:r>
            <a:r>
              <a:rPr spc="-5" dirty="0">
                <a:latin typeface="Arial"/>
                <a:cs typeface="Arial"/>
                <a:hlinkClick r:id="rId10"/>
              </a:rPr>
              <a:t> </a:t>
            </a:r>
            <a:r>
              <a:rPr spc="-30" dirty="0">
                <a:latin typeface="Arial"/>
                <a:cs typeface="Arial"/>
                <a:hlinkClick r:id="rId10"/>
              </a:rPr>
              <a:t>w</a:t>
            </a:r>
            <a:r>
              <a:rPr spc="-10" dirty="0">
                <a:latin typeface="Arial"/>
                <a:cs typeface="Arial"/>
                <a:hlinkClick r:id="rId10"/>
              </a:rPr>
              <a:t>armth</a:t>
            </a:r>
            <a:r>
              <a:rPr spc="30" dirty="0">
                <a:latin typeface="Arial"/>
                <a:cs typeface="Arial"/>
                <a:hlinkClick r:id="rId10"/>
              </a:rPr>
              <a:t> </a:t>
            </a:r>
            <a:r>
              <a:rPr spc="-10" dirty="0">
                <a:latin typeface="Arial"/>
                <a:cs typeface="Arial"/>
                <a:hlinkClick r:id="rId10"/>
              </a:rPr>
              <a:t>scheme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/>
                <a:cs typeface="Arial"/>
                <a:hlinkClick r:id="rId11"/>
              </a:rPr>
              <a:t>NEA</a:t>
            </a:r>
            <a:r>
              <a:rPr spc="-175" dirty="0">
                <a:latin typeface="Arial"/>
                <a:cs typeface="Arial"/>
                <a:hlinkClick r:id="rId11"/>
              </a:rPr>
              <a:t> </a:t>
            </a:r>
            <a:r>
              <a:rPr spc="-15" dirty="0">
                <a:latin typeface="Arial"/>
                <a:cs typeface="Arial"/>
                <a:hlinkClick r:id="rId11"/>
              </a:rPr>
              <a:t>A</a:t>
            </a:r>
            <a:r>
              <a:rPr spc="-5" dirty="0">
                <a:latin typeface="Arial"/>
                <a:cs typeface="Arial"/>
                <a:hlinkClick r:id="rId11"/>
              </a:rPr>
              <a:t>c</a:t>
            </a:r>
            <a:r>
              <a:rPr spc="-10" dirty="0">
                <a:latin typeface="Arial"/>
                <a:cs typeface="Arial"/>
                <a:hlinkClick r:id="rId11"/>
              </a:rPr>
              <a:t>tion</a:t>
            </a:r>
            <a:r>
              <a:rPr spc="-15" dirty="0">
                <a:latin typeface="Arial"/>
                <a:cs typeface="Arial"/>
                <a:hlinkClick r:id="rId11"/>
              </a:rPr>
              <a:t> </a:t>
            </a:r>
            <a:r>
              <a:rPr spc="-10" dirty="0">
                <a:latin typeface="Arial"/>
                <a:cs typeface="Arial"/>
                <a:hlinkClick r:id="rId11"/>
              </a:rPr>
              <a:t>for</a:t>
            </a:r>
            <a:r>
              <a:rPr spc="15" dirty="0">
                <a:latin typeface="Arial"/>
                <a:cs typeface="Arial"/>
                <a:hlinkClick r:id="rId11"/>
              </a:rPr>
              <a:t> </a:t>
            </a:r>
            <a:r>
              <a:rPr spc="-75" dirty="0">
                <a:latin typeface="Arial"/>
                <a:cs typeface="Arial"/>
                <a:hlinkClick r:id="rId11"/>
              </a:rPr>
              <a:t>W</a:t>
            </a:r>
            <a:r>
              <a:rPr spc="-10" dirty="0">
                <a:latin typeface="Arial"/>
                <a:cs typeface="Arial"/>
                <a:hlinkClick r:id="rId11"/>
              </a:rPr>
              <a:t>arm</a:t>
            </a:r>
            <a:r>
              <a:rPr spc="20" dirty="0">
                <a:latin typeface="Arial"/>
                <a:cs typeface="Arial"/>
                <a:hlinkClick r:id="rId11"/>
              </a:rPr>
              <a:t> </a:t>
            </a:r>
            <a:r>
              <a:rPr spc="-15" dirty="0">
                <a:latin typeface="Arial"/>
                <a:cs typeface="Arial"/>
                <a:hlinkClick r:id="rId11"/>
              </a:rPr>
              <a:t>Homes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099" rIns="0" bIns="0" rtlCol="0">
            <a:spAutoFit/>
          </a:bodyPr>
          <a:lstStyle/>
          <a:p>
            <a:pPr marL="176530">
              <a:lnSpc>
                <a:spcPct val="100000"/>
              </a:lnSpc>
            </a:pPr>
            <a:r>
              <a:rPr spc="-20" dirty="0"/>
              <a:t>Appe</a:t>
            </a:r>
            <a:r>
              <a:rPr spc="-35" dirty="0"/>
              <a:t>n</a:t>
            </a:r>
            <a:r>
              <a:rPr spc="-15" dirty="0"/>
              <a:t>dix</a:t>
            </a:r>
            <a:r>
              <a:rPr spc="-5" dirty="0"/>
              <a:t> </a:t>
            </a:r>
            <a:r>
              <a:rPr spc="-15" dirty="0"/>
              <a:t>3:</a:t>
            </a:r>
            <a:r>
              <a:rPr spc="15" dirty="0"/>
              <a:t> </a:t>
            </a:r>
            <a:r>
              <a:rPr spc="-20" dirty="0"/>
              <a:t>Measuring</a:t>
            </a:r>
            <a:r>
              <a:rPr spc="5" dirty="0"/>
              <a:t> </a:t>
            </a:r>
            <a:r>
              <a:rPr spc="-20" dirty="0"/>
              <a:t>winter</a:t>
            </a:r>
            <a:r>
              <a:rPr spc="-5" dirty="0"/>
              <a:t> </a:t>
            </a:r>
            <a:r>
              <a:rPr spc="-20" dirty="0"/>
              <a:t>deaths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185" y="6175959"/>
            <a:ext cx="7891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th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rm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-10" dirty="0">
                <a:latin typeface="Calibri"/>
                <a:cs typeface="Calibri"/>
              </a:rPr>
              <a:t>mea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es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ON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se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ref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nc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ful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ments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secti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1506969"/>
            <a:ext cx="1664335" cy="540385"/>
          </a:xfrm>
          <a:custGeom>
            <a:avLst/>
            <a:gdLst/>
            <a:ahLst/>
            <a:cxnLst/>
            <a:rect l="l" t="t" r="r" b="b"/>
            <a:pathLst>
              <a:path w="1664335" h="540385">
                <a:moveTo>
                  <a:pt x="0" y="540143"/>
                </a:moveTo>
                <a:lnTo>
                  <a:pt x="1664207" y="540143"/>
                </a:lnTo>
                <a:lnTo>
                  <a:pt x="1664207" y="0"/>
                </a:lnTo>
                <a:lnTo>
                  <a:pt x="0" y="0"/>
                </a:lnTo>
                <a:lnTo>
                  <a:pt x="0" y="540143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1506969"/>
            <a:ext cx="4077335" cy="540385"/>
          </a:xfrm>
          <a:custGeom>
            <a:avLst/>
            <a:gdLst/>
            <a:ahLst/>
            <a:cxnLst/>
            <a:rect l="l" t="t" r="r" b="b"/>
            <a:pathLst>
              <a:path w="4077334" h="540385">
                <a:moveTo>
                  <a:pt x="0" y="540143"/>
                </a:moveTo>
                <a:lnTo>
                  <a:pt x="4077208" y="540143"/>
                </a:lnTo>
                <a:lnTo>
                  <a:pt x="4077208" y="0"/>
                </a:lnTo>
                <a:lnTo>
                  <a:pt x="0" y="0"/>
                </a:lnTo>
                <a:lnTo>
                  <a:pt x="0" y="540143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1506969"/>
            <a:ext cx="4077335" cy="540385"/>
          </a:xfrm>
          <a:custGeom>
            <a:avLst/>
            <a:gdLst/>
            <a:ahLst/>
            <a:cxnLst/>
            <a:rect l="l" t="t" r="r" b="b"/>
            <a:pathLst>
              <a:path w="4077334" h="540385">
                <a:moveTo>
                  <a:pt x="0" y="540143"/>
                </a:moveTo>
                <a:lnTo>
                  <a:pt x="4077208" y="540143"/>
                </a:lnTo>
                <a:lnTo>
                  <a:pt x="4077208" y="0"/>
                </a:lnTo>
                <a:lnTo>
                  <a:pt x="0" y="0"/>
                </a:lnTo>
                <a:lnTo>
                  <a:pt x="0" y="540143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2047189"/>
            <a:ext cx="1664335" cy="1004569"/>
          </a:xfrm>
          <a:custGeom>
            <a:avLst/>
            <a:gdLst/>
            <a:ahLst/>
            <a:cxnLst/>
            <a:rect l="l" t="t" r="r" b="b"/>
            <a:pathLst>
              <a:path w="1664335" h="1004569">
                <a:moveTo>
                  <a:pt x="0" y="1004366"/>
                </a:moveTo>
                <a:lnTo>
                  <a:pt x="1664207" y="1004366"/>
                </a:lnTo>
                <a:lnTo>
                  <a:pt x="1664207" y="0"/>
                </a:lnTo>
                <a:lnTo>
                  <a:pt x="0" y="0"/>
                </a:lnTo>
                <a:lnTo>
                  <a:pt x="0" y="100436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2047189"/>
            <a:ext cx="4077335" cy="1004569"/>
          </a:xfrm>
          <a:custGeom>
            <a:avLst/>
            <a:gdLst/>
            <a:ahLst/>
            <a:cxnLst/>
            <a:rect l="l" t="t" r="r" b="b"/>
            <a:pathLst>
              <a:path w="4077334" h="1004569">
                <a:moveTo>
                  <a:pt x="0" y="1004366"/>
                </a:moveTo>
                <a:lnTo>
                  <a:pt x="4077208" y="1004366"/>
                </a:lnTo>
                <a:lnTo>
                  <a:pt x="4077208" y="0"/>
                </a:lnTo>
                <a:lnTo>
                  <a:pt x="0" y="0"/>
                </a:lnTo>
                <a:lnTo>
                  <a:pt x="0" y="100436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2047189"/>
            <a:ext cx="4077335" cy="1004569"/>
          </a:xfrm>
          <a:custGeom>
            <a:avLst/>
            <a:gdLst/>
            <a:ahLst/>
            <a:cxnLst/>
            <a:rect l="l" t="t" r="r" b="b"/>
            <a:pathLst>
              <a:path w="4077334" h="1004569">
                <a:moveTo>
                  <a:pt x="0" y="1004366"/>
                </a:moveTo>
                <a:lnTo>
                  <a:pt x="4077208" y="1004366"/>
                </a:lnTo>
                <a:lnTo>
                  <a:pt x="4077208" y="0"/>
                </a:lnTo>
                <a:lnTo>
                  <a:pt x="0" y="0"/>
                </a:lnTo>
                <a:lnTo>
                  <a:pt x="0" y="100436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4834572"/>
            <a:ext cx="1664335" cy="1234440"/>
          </a:xfrm>
          <a:custGeom>
            <a:avLst/>
            <a:gdLst/>
            <a:ahLst/>
            <a:cxnLst/>
            <a:rect l="l" t="t" r="r" b="b"/>
            <a:pathLst>
              <a:path w="1664335" h="1234439">
                <a:moveTo>
                  <a:pt x="0" y="1234439"/>
                </a:moveTo>
                <a:lnTo>
                  <a:pt x="1664207" y="1234439"/>
                </a:lnTo>
                <a:lnTo>
                  <a:pt x="1664207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4834572"/>
            <a:ext cx="4077335" cy="1234440"/>
          </a:xfrm>
          <a:custGeom>
            <a:avLst/>
            <a:gdLst/>
            <a:ahLst/>
            <a:cxnLst/>
            <a:rect l="l" t="t" r="r" b="b"/>
            <a:pathLst>
              <a:path w="4077334" h="1234439">
                <a:moveTo>
                  <a:pt x="0" y="1234439"/>
                </a:moveTo>
                <a:lnTo>
                  <a:pt x="4077208" y="1234439"/>
                </a:lnTo>
                <a:lnTo>
                  <a:pt x="4077208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4834572"/>
            <a:ext cx="4077335" cy="1234440"/>
          </a:xfrm>
          <a:custGeom>
            <a:avLst/>
            <a:gdLst/>
            <a:ahLst/>
            <a:cxnLst/>
            <a:rect l="l" t="t" r="r" b="b"/>
            <a:pathLst>
              <a:path w="4077334" h="1234439">
                <a:moveTo>
                  <a:pt x="0" y="1234439"/>
                </a:moveTo>
                <a:lnTo>
                  <a:pt x="4077208" y="1234439"/>
                </a:lnTo>
                <a:lnTo>
                  <a:pt x="4077208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2047113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3051555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4834635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1768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1506982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6069012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112011" y="1681479"/>
            <a:ext cx="7664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Measu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76220" y="1681479"/>
            <a:ext cx="9893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4190" y="1681479"/>
            <a:ext cx="3070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isa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2011" y="2462910"/>
            <a:ext cx="5403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Coun</a:t>
            </a:r>
            <a:r>
              <a:rPr sz="1400" b="1" dirty="0">
                <a:latin typeface="Calibri"/>
                <a:cs typeface="Calibri"/>
              </a:rPr>
              <a:t>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76220" y="2356230"/>
            <a:ext cx="38423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mp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9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, w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5" dirty="0">
                <a:latin typeface="Calibri"/>
                <a:cs typeface="Calibri"/>
              </a:rPr>
              <a:t> o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er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ear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54190" y="2124201"/>
            <a:ext cx="3883660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Good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dirty="0">
                <a:latin typeface="Calibri"/>
                <a:cs typeface="Calibri"/>
              </a:rPr>
              <a:t>loo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 s</a:t>
            </a:r>
            <a:r>
              <a:rPr sz="1200" dirty="0">
                <a:latin typeface="Calibri"/>
                <a:cs typeface="Calibri"/>
              </a:rPr>
              <a:t>pecific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ol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pells</a:t>
            </a:r>
          </a:p>
          <a:p>
            <a:pPr marL="152400" marR="5080">
              <a:lnSpc>
                <a:spcPct val="141700"/>
              </a:lnSpc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measu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act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 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ect</a:t>
            </a:r>
            <a:r>
              <a:rPr sz="1200" spc="-20" dirty="0">
                <a:latin typeface="Calibri"/>
                <a:cs typeface="Calibri"/>
              </a:rPr>
              <a:t> c</a:t>
            </a:r>
            <a:r>
              <a:rPr sz="1200" dirty="0">
                <a:latin typeface="Calibri"/>
                <a:cs typeface="Calibri"/>
              </a:rPr>
              <a:t>omparisons i.e.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ot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ised</a:t>
            </a: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ac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12011" y="3749954"/>
            <a:ext cx="105346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x</a:t>
            </a:r>
            <a:r>
              <a:rPr sz="1400" b="1" spc="-5" dirty="0">
                <a:latin typeface="Calibri"/>
                <a:cs typeface="Calibri"/>
              </a:rPr>
              <a:t>ces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</a:t>
            </a:r>
            <a:r>
              <a:rPr sz="1400" b="1" spc="-10" dirty="0">
                <a:latin typeface="Calibri"/>
                <a:cs typeface="Calibri"/>
              </a:rPr>
              <a:t>nt</a:t>
            </a:r>
            <a:r>
              <a:rPr sz="1400" b="1" spc="-5" dirty="0">
                <a:latin typeface="Calibri"/>
                <a:cs typeface="Calibri"/>
              </a:rPr>
              <a:t>er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ths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EW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6220" y="3392042"/>
            <a:ext cx="3780790" cy="113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Com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umb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oc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-10" dirty="0">
                <a:latin typeface="Calibri"/>
                <a:cs typeface="Calibri"/>
              </a:rPr>
              <a:t>du</a:t>
            </a:r>
            <a:r>
              <a:rPr sz="1400" dirty="0">
                <a:latin typeface="Calibri"/>
                <a:cs typeface="Calibri"/>
              </a:rPr>
              <a:t>ring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‘wi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s’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a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ear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‘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- wi</a:t>
            </a:r>
            <a:r>
              <a:rPr sz="1400" spc="-20" dirty="0">
                <a:latin typeface="Calibri"/>
                <a:cs typeface="Calibri"/>
              </a:rPr>
              <a:t>nt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35" dirty="0">
                <a:latin typeface="Calibri"/>
                <a:cs typeface="Calibri"/>
              </a:rPr>
              <a:t>’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lassi</a:t>
            </a:r>
            <a:r>
              <a:rPr sz="1400" spc="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ied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mb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Ma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Calibri"/>
                <a:cs typeface="Calibri"/>
              </a:rPr>
              <a:t>EW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non</a:t>
            </a:r>
            <a:r>
              <a:rPr sz="1400" dirty="0">
                <a:latin typeface="Calibri"/>
                <a:cs typeface="Calibri"/>
              </a:rPr>
              <a:t>-w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54190" y="3114294"/>
            <a:ext cx="3830320" cy="168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4955" indent="139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act o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num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gi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ear</a:t>
            </a:r>
            <a:endParaRPr sz="1200" dirty="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ail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hen 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ths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oc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ur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endParaRPr sz="1200" dirty="0">
              <a:latin typeface="Calibri"/>
              <a:cs typeface="Calibri"/>
            </a:endParaRPr>
          </a:p>
          <a:p>
            <a:pPr marL="12700" marR="5080" indent="13970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act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ther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tside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‘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ths’</a:t>
            </a:r>
          </a:p>
          <a:p>
            <a:pPr marL="18732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ect</a:t>
            </a:r>
            <a:r>
              <a:rPr sz="1200" spc="-20" dirty="0">
                <a:latin typeface="Calibri"/>
                <a:cs typeface="Calibri"/>
              </a:rPr>
              <a:t> c</a:t>
            </a:r>
            <a:r>
              <a:rPr sz="1200" dirty="0">
                <a:latin typeface="Calibri"/>
                <a:cs typeface="Calibri"/>
              </a:rPr>
              <a:t>omparisons i.e.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ot</a:t>
            </a:r>
            <a:r>
              <a:rPr sz="1200" spc="-15" dirty="0">
                <a:latin typeface="Calibri"/>
                <a:cs typeface="Calibri"/>
              </a:rPr>
              <a:t> 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rd</a:t>
            </a:r>
            <a:r>
              <a:rPr sz="1200" dirty="0">
                <a:latin typeface="Calibri"/>
                <a:cs typeface="Calibri"/>
              </a:rPr>
              <a:t>ised</a:t>
            </a: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ac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12011" y="5152288"/>
            <a:ext cx="126492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x</a:t>
            </a:r>
            <a:r>
              <a:rPr sz="1400" b="1" spc="-5" dirty="0">
                <a:latin typeface="Calibri"/>
                <a:cs typeface="Calibri"/>
              </a:rPr>
              <a:t>ces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er mo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ali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EW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) ind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x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76220" y="4901057"/>
            <a:ext cx="3693795" cy="113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05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ilar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EW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 bu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vid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 a</a:t>
            </a:r>
            <a:r>
              <a:rPr sz="1400" spc="-10" dirty="0">
                <a:latin typeface="Calibri"/>
                <a:cs typeface="Calibri"/>
              </a:rPr>
              <a:t> m</a:t>
            </a:r>
            <a:r>
              <a:rPr sz="1400" dirty="0">
                <a:latin typeface="Calibri"/>
                <a:cs typeface="Calibri"/>
              </a:rPr>
              <a:t>eas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EWD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-wi</a:t>
            </a:r>
            <a:r>
              <a:rPr sz="1400" spc="-20" dirty="0">
                <a:latin typeface="Calibri"/>
                <a:cs typeface="Calibri"/>
              </a:rPr>
              <a:t>nt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dirty="0">
                <a:latin typeface="Calibri"/>
                <a:cs typeface="Calibri"/>
              </a:rPr>
              <a:t>arti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lar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tion.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Calibri"/>
                <a:cs typeface="Calibri"/>
              </a:rPr>
              <a:t>EW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(EW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non</a:t>
            </a:r>
            <a:r>
              <a:rPr sz="1400" dirty="0">
                <a:latin typeface="Calibri"/>
                <a:cs typeface="Calibri"/>
              </a:rPr>
              <a:t>-w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 </a:t>
            </a:r>
            <a:r>
              <a:rPr sz="1400" spc="-5" dirty="0">
                <a:latin typeface="Calibri"/>
                <a:cs typeface="Calibri"/>
              </a:rPr>
              <a:t>100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54190" y="5065267"/>
            <a:ext cx="367665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Allo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mparison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ps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ith 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spc="-2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ample 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es,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egions</a:t>
            </a:r>
          </a:p>
          <a:p>
            <a:pPr marL="18732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t as 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EWD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9540" y="2107889"/>
            <a:ext cx="204470" cy="144780"/>
          </a:xfrm>
          <a:custGeom>
            <a:avLst/>
            <a:gdLst/>
            <a:ahLst/>
            <a:cxnLst/>
            <a:rect l="l" t="t" r="r" b="b"/>
            <a:pathLst>
              <a:path w="204470" h="144780">
                <a:moveTo>
                  <a:pt x="18800" y="51682"/>
                </a:moveTo>
                <a:lnTo>
                  <a:pt x="0" y="69726"/>
                </a:lnTo>
                <a:lnTo>
                  <a:pt x="72328" y="144577"/>
                </a:lnTo>
                <a:lnTo>
                  <a:pt x="91350" y="126756"/>
                </a:lnTo>
                <a:lnTo>
                  <a:pt x="111160" y="107820"/>
                </a:lnTo>
                <a:lnTo>
                  <a:pt x="73213" y="107820"/>
                </a:lnTo>
                <a:lnTo>
                  <a:pt x="18800" y="51682"/>
                </a:lnTo>
                <a:close/>
              </a:path>
              <a:path w="204470" h="144780">
                <a:moveTo>
                  <a:pt x="186462" y="0"/>
                </a:moveTo>
                <a:lnTo>
                  <a:pt x="73213" y="107820"/>
                </a:lnTo>
                <a:lnTo>
                  <a:pt x="111160" y="107820"/>
                </a:lnTo>
                <a:lnTo>
                  <a:pt x="204379" y="18712"/>
                </a:lnTo>
                <a:lnTo>
                  <a:pt x="186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2760" y="2365944"/>
            <a:ext cx="156845" cy="158115"/>
          </a:xfrm>
          <a:custGeom>
            <a:avLst/>
            <a:gdLst/>
            <a:ahLst/>
            <a:cxnLst/>
            <a:rect l="l" t="t" r="r" b="b"/>
            <a:pathLst>
              <a:path w="156845" h="158114">
                <a:moveTo>
                  <a:pt x="18801" y="0"/>
                </a:moveTo>
                <a:lnTo>
                  <a:pt x="0" y="18928"/>
                </a:lnTo>
                <a:lnTo>
                  <a:pt x="59500" y="78853"/>
                </a:lnTo>
                <a:lnTo>
                  <a:pt x="0" y="138778"/>
                </a:lnTo>
                <a:lnTo>
                  <a:pt x="18801" y="157713"/>
                </a:lnTo>
                <a:lnTo>
                  <a:pt x="78301" y="97788"/>
                </a:lnTo>
                <a:lnTo>
                  <a:pt x="115904" y="97788"/>
                </a:lnTo>
                <a:lnTo>
                  <a:pt x="97102" y="78853"/>
                </a:lnTo>
                <a:lnTo>
                  <a:pt x="115904" y="59917"/>
                </a:lnTo>
                <a:lnTo>
                  <a:pt x="78301" y="59917"/>
                </a:lnTo>
                <a:lnTo>
                  <a:pt x="18801" y="0"/>
                </a:lnTo>
                <a:close/>
              </a:path>
              <a:path w="156845" h="158114">
                <a:moveTo>
                  <a:pt x="115904" y="97788"/>
                </a:moveTo>
                <a:lnTo>
                  <a:pt x="78301" y="97788"/>
                </a:lnTo>
                <a:lnTo>
                  <a:pt x="137801" y="157713"/>
                </a:lnTo>
                <a:lnTo>
                  <a:pt x="156603" y="138778"/>
                </a:lnTo>
                <a:lnTo>
                  <a:pt x="115904" y="97788"/>
                </a:lnTo>
                <a:close/>
              </a:path>
              <a:path w="156845" h="158114">
                <a:moveTo>
                  <a:pt x="137801" y="0"/>
                </a:moveTo>
                <a:lnTo>
                  <a:pt x="78301" y="59917"/>
                </a:lnTo>
                <a:lnTo>
                  <a:pt x="115904" y="59917"/>
                </a:lnTo>
                <a:lnTo>
                  <a:pt x="156603" y="18928"/>
                </a:lnTo>
                <a:lnTo>
                  <a:pt x="137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0589" y="3539424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8934" y="0"/>
                </a:moveTo>
                <a:lnTo>
                  <a:pt x="0" y="18928"/>
                </a:lnTo>
                <a:lnTo>
                  <a:pt x="59923" y="78853"/>
                </a:lnTo>
                <a:lnTo>
                  <a:pt x="0" y="138778"/>
                </a:lnTo>
                <a:lnTo>
                  <a:pt x="18934" y="157713"/>
                </a:lnTo>
                <a:lnTo>
                  <a:pt x="78857" y="97788"/>
                </a:lnTo>
                <a:lnTo>
                  <a:pt x="116727" y="97788"/>
                </a:lnTo>
                <a:lnTo>
                  <a:pt x="97792" y="78853"/>
                </a:lnTo>
                <a:lnTo>
                  <a:pt x="116727" y="59917"/>
                </a:lnTo>
                <a:lnTo>
                  <a:pt x="78857" y="59917"/>
                </a:lnTo>
                <a:lnTo>
                  <a:pt x="18934" y="0"/>
                </a:lnTo>
                <a:close/>
              </a:path>
              <a:path w="158115" h="158114">
                <a:moveTo>
                  <a:pt x="116727" y="97788"/>
                </a:moveTo>
                <a:lnTo>
                  <a:pt x="78857" y="97788"/>
                </a:lnTo>
                <a:lnTo>
                  <a:pt x="138781" y="157713"/>
                </a:lnTo>
                <a:lnTo>
                  <a:pt x="157715" y="138778"/>
                </a:lnTo>
                <a:lnTo>
                  <a:pt x="116727" y="97788"/>
                </a:lnTo>
                <a:close/>
              </a:path>
              <a:path w="158115" h="158114">
                <a:moveTo>
                  <a:pt x="138781" y="0"/>
                </a:moveTo>
                <a:lnTo>
                  <a:pt x="78857" y="59917"/>
                </a:lnTo>
                <a:lnTo>
                  <a:pt x="116727" y="59917"/>
                </a:lnTo>
                <a:lnTo>
                  <a:pt x="157715" y="18928"/>
                </a:lnTo>
                <a:lnTo>
                  <a:pt x="1387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5642" y="5680644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8934" y="0"/>
                </a:moveTo>
                <a:lnTo>
                  <a:pt x="0" y="18928"/>
                </a:lnTo>
                <a:lnTo>
                  <a:pt x="59923" y="78853"/>
                </a:lnTo>
                <a:lnTo>
                  <a:pt x="0" y="138778"/>
                </a:lnTo>
                <a:lnTo>
                  <a:pt x="18934" y="157713"/>
                </a:lnTo>
                <a:lnTo>
                  <a:pt x="78857" y="97788"/>
                </a:lnTo>
                <a:lnTo>
                  <a:pt x="116727" y="97788"/>
                </a:lnTo>
                <a:lnTo>
                  <a:pt x="97792" y="78853"/>
                </a:lnTo>
                <a:lnTo>
                  <a:pt x="116727" y="59917"/>
                </a:lnTo>
                <a:lnTo>
                  <a:pt x="78857" y="59917"/>
                </a:lnTo>
                <a:lnTo>
                  <a:pt x="18934" y="0"/>
                </a:lnTo>
                <a:close/>
              </a:path>
              <a:path w="158115" h="158114">
                <a:moveTo>
                  <a:pt x="116727" y="97788"/>
                </a:moveTo>
                <a:lnTo>
                  <a:pt x="78857" y="97788"/>
                </a:lnTo>
                <a:lnTo>
                  <a:pt x="138781" y="157713"/>
                </a:lnTo>
                <a:lnTo>
                  <a:pt x="157715" y="138778"/>
                </a:lnTo>
                <a:lnTo>
                  <a:pt x="116727" y="97788"/>
                </a:lnTo>
                <a:close/>
              </a:path>
              <a:path w="158115" h="158114">
                <a:moveTo>
                  <a:pt x="138781" y="0"/>
                </a:moveTo>
                <a:lnTo>
                  <a:pt x="78857" y="59917"/>
                </a:lnTo>
                <a:lnTo>
                  <a:pt x="116727" y="59917"/>
                </a:lnTo>
                <a:lnTo>
                  <a:pt x="157715" y="18928"/>
                </a:lnTo>
                <a:lnTo>
                  <a:pt x="1387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5637" y="3090613"/>
            <a:ext cx="204470" cy="144145"/>
          </a:xfrm>
          <a:custGeom>
            <a:avLst/>
            <a:gdLst/>
            <a:ahLst/>
            <a:cxnLst/>
            <a:rect l="l" t="t" r="r" b="b"/>
            <a:pathLst>
              <a:path w="204470" h="144144">
                <a:moveTo>
                  <a:pt x="18800" y="51317"/>
                </a:moveTo>
                <a:lnTo>
                  <a:pt x="0" y="69234"/>
                </a:lnTo>
                <a:lnTo>
                  <a:pt x="72328" y="143557"/>
                </a:lnTo>
                <a:lnTo>
                  <a:pt x="91350" y="125861"/>
                </a:lnTo>
                <a:lnTo>
                  <a:pt x="111160" y="107059"/>
                </a:lnTo>
                <a:lnTo>
                  <a:pt x="73213" y="107059"/>
                </a:lnTo>
                <a:lnTo>
                  <a:pt x="18800" y="51317"/>
                </a:lnTo>
                <a:close/>
              </a:path>
              <a:path w="204470" h="144144">
                <a:moveTo>
                  <a:pt x="186462" y="0"/>
                </a:moveTo>
                <a:lnTo>
                  <a:pt x="73213" y="107059"/>
                </a:lnTo>
                <a:lnTo>
                  <a:pt x="111160" y="107059"/>
                </a:lnTo>
                <a:lnTo>
                  <a:pt x="204379" y="18580"/>
                </a:lnTo>
                <a:lnTo>
                  <a:pt x="186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734" y="3981178"/>
            <a:ext cx="158115" cy="156845"/>
          </a:xfrm>
          <a:custGeom>
            <a:avLst/>
            <a:gdLst/>
            <a:ahLst/>
            <a:cxnLst/>
            <a:rect l="l" t="t" r="r" b="b"/>
            <a:pathLst>
              <a:path w="158115" h="156845">
                <a:moveTo>
                  <a:pt x="18934" y="0"/>
                </a:moveTo>
                <a:lnTo>
                  <a:pt x="0" y="18794"/>
                </a:lnTo>
                <a:lnTo>
                  <a:pt x="59923" y="78296"/>
                </a:lnTo>
                <a:lnTo>
                  <a:pt x="0" y="137798"/>
                </a:lnTo>
                <a:lnTo>
                  <a:pt x="18934" y="156600"/>
                </a:lnTo>
                <a:lnTo>
                  <a:pt x="78857" y="97098"/>
                </a:lnTo>
                <a:lnTo>
                  <a:pt x="116727" y="97098"/>
                </a:lnTo>
                <a:lnTo>
                  <a:pt x="97792" y="78296"/>
                </a:lnTo>
                <a:lnTo>
                  <a:pt x="116727" y="59494"/>
                </a:lnTo>
                <a:lnTo>
                  <a:pt x="78857" y="59494"/>
                </a:lnTo>
                <a:lnTo>
                  <a:pt x="18934" y="0"/>
                </a:lnTo>
                <a:close/>
              </a:path>
              <a:path w="158115" h="156845">
                <a:moveTo>
                  <a:pt x="116727" y="97098"/>
                </a:moveTo>
                <a:lnTo>
                  <a:pt x="78857" y="97098"/>
                </a:lnTo>
                <a:lnTo>
                  <a:pt x="138781" y="156600"/>
                </a:lnTo>
                <a:lnTo>
                  <a:pt x="157715" y="137798"/>
                </a:lnTo>
                <a:lnTo>
                  <a:pt x="116727" y="97098"/>
                </a:lnTo>
                <a:close/>
              </a:path>
              <a:path w="158115" h="156845">
                <a:moveTo>
                  <a:pt x="138781" y="0"/>
                </a:moveTo>
                <a:lnTo>
                  <a:pt x="78857" y="59494"/>
                </a:lnTo>
                <a:lnTo>
                  <a:pt x="116727" y="59494"/>
                </a:lnTo>
                <a:lnTo>
                  <a:pt x="157715" y="18794"/>
                </a:lnTo>
                <a:lnTo>
                  <a:pt x="1387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3428" y="4410946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5">
                <a:moveTo>
                  <a:pt x="18801" y="0"/>
                </a:moveTo>
                <a:lnTo>
                  <a:pt x="0" y="18794"/>
                </a:lnTo>
                <a:lnTo>
                  <a:pt x="59500" y="78296"/>
                </a:lnTo>
                <a:lnTo>
                  <a:pt x="0" y="137798"/>
                </a:lnTo>
                <a:lnTo>
                  <a:pt x="18801" y="156600"/>
                </a:lnTo>
                <a:lnTo>
                  <a:pt x="78301" y="97098"/>
                </a:lnTo>
                <a:lnTo>
                  <a:pt x="115904" y="97098"/>
                </a:lnTo>
                <a:lnTo>
                  <a:pt x="97102" y="78296"/>
                </a:lnTo>
                <a:lnTo>
                  <a:pt x="115904" y="59494"/>
                </a:lnTo>
                <a:lnTo>
                  <a:pt x="78301" y="59494"/>
                </a:lnTo>
                <a:lnTo>
                  <a:pt x="18801" y="0"/>
                </a:lnTo>
                <a:close/>
              </a:path>
              <a:path w="156845" h="156845">
                <a:moveTo>
                  <a:pt x="115904" y="97098"/>
                </a:moveTo>
                <a:lnTo>
                  <a:pt x="78301" y="97098"/>
                </a:lnTo>
                <a:lnTo>
                  <a:pt x="137801" y="156600"/>
                </a:lnTo>
                <a:lnTo>
                  <a:pt x="156603" y="137798"/>
                </a:lnTo>
                <a:lnTo>
                  <a:pt x="115904" y="97098"/>
                </a:lnTo>
                <a:close/>
              </a:path>
              <a:path w="156845" h="156845">
                <a:moveTo>
                  <a:pt x="137801" y="0"/>
                </a:moveTo>
                <a:lnTo>
                  <a:pt x="78301" y="59494"/>
                </a:lnTo>
                <a:lnTo>
                  <a:pt x="115904" y="59494"/>
                </a:lnTo>
                <a:lnTo>
                  <a:pt x="156603" y="18794"/>
                </a:lnTo>
                <a:lnTo>
                  <a:pt x="137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3964" y="5050733"/>
            <a:ext cx="206375" cy="144780"/>
          </a:xfrm>
          <a:custGeom>
            <a:avLst/>
            <a:gdLst/>
            <a:ahLst/>
            <a:cxnLst/>
            <a:rect l="l" t="t" r="r" b="b"/>
            <a:pathLst>
              <a:path w="206375" h="144779">
                <a:moveTo>
                  <a:pt x="18933" y="51682"/>
                </a:moveTo>
                <a:lnTo>
                  <a:pt x="0" y="69726"/>
                </a:lnTo>
                <a:lnTo>
                  <a:pt x="72842" y="144577"/>
                </a:lnTo>
                <a:lnTo>
                  <a:pt x="92000" y="126756"/>
                </a:lnTo>
                <a:lnTo>
                  <a:pt x="111949" y="107820"/>
                </a:lnTo>
                <a:lnTo>
                  <a:pt x="73733" y="107820"/>
                </a:lnTo>
                <a:lnTo>
                  <a:pt x="18933" y="51682"/>
                </a:lnTo>
                <a:close/>
              </a:path>
              <a:path w="206375" h="144779">
                <a:moveTo>
                  <a:pt x="187788" y="0"/>
                </a:moveTo>
                <a:lnTo>
                  <a:pt x="73733" y="107820"/>
                </a:lnTo>
                <a:lnTo>
                  <a:pt x="111949" y="107820"/>
                </a:lnTo>
                <a:lnTo>
                  <a:pt x="205831" y="18712"/>
                </a:lnTo>
                <a:lnTo>
                  <a:pt x="18778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2760" y="2617198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4">
                <a:moveTo>
                  <a:pt x="18801" y="0"/>
                </a:moveTo>
                <a:lnTo>
                  <a:pt x="0" y="18794"/>
                </a:lnTo>
                <a:lnTo>
                  <a:pt x="59500" y="78296"/>
                </a:lnTo>
                <a:lnTo>
                  <a:pt x="0" y="137798"/>
                </a:lnTo>
                <a:lnTo>
                  <a:pt x="18801" y="156600"/>
                </a:lnTo>
                <a:lnTo>
                  <a:pt x="78301" y="97098"/>
                </a:lnTo>
                <a:lnTo>
                  <a:pt x="115904" y="97098"/>
                </a:lnTo>
                <a:lnTo>
                  <a:pt x="97102" y="78296"/>
                </a:lnTo>
                <a:lnTo>
                  <a:pt x="115904" y="59494"/>
                </a:lnTo>
                <a:lnTo>
                  <a:pt x="78301" y="59494"/>
                </a:lnTo>
                <a:lnTo>
                  <a:pt x="18801" y="0"/>
                </a:lnTo>
                <a:close/>
              </a:path>
              <a:path w="156845" h="156844">
                <a:moveTo>
                  <a:pt x="115904" y="97098"/>
                </a:moveTo>
                <a:lnTo>
                  <a:pt x="78301" y="97098"/>
                </a:lnTo>
                <a:lnTo>
                  <a:pt x="137801" y="156600"/>
                </a:lnTo>
                <a:lnTo>
                  <a:pt x="156603" y="137798"/>
                </a:lnTo>
                <a:lnTo>
                  <a:pt x="115904" y="97098"/>
                </a:lnTo>
                <a:close/>
              </a:path>
              <a:path w="156845" h="156844">
                <a:moveTo>
                  <a:pt x="137801" y="0"/>
                </a:moveTo>
                <a:lnTo>
                  <a:pt x="78301" y="59494"/>
                </a:lnTo>
                <a:lnTo>
                  <a:pt x="115904" y="59494"/>
                </a:lnTo>
                <a:lnTo>
                  <a:pt x="156603" y="18794"/>
                </a:lnTo>
                <a:lnTo>
                  <a:pt x="137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01345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09143" y="459938"/>
            <a:ext cx="4799965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Aims of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pack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143" y="1805079"/>
            <a:ext cx="9578340" cy="396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4145"/>
            <a:r>
              <a:rPr sz="1700" spc="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slide pack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ended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 </a:t>
            </a:r>
            <a:r>
              <a:rPr lang="en-GB" sz="1700" dirty="0">
                <a:latin typeface="Arial"/>
                <a:cs typeface="Arial"/>
              </a:rPr>
              <a:t>l</a:t>
            </a:r>
            <a:r>
              <a:rPr sz="1700" dirty="0" err="1">
                <a:latin typeface="Arial"/>
                <a:cs typeface="Arial"/>
              </a:rPr>
              <a:t>ocal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lang="en-GB" sz="1700" spc="-90" dirty="0">
                <a:latin typeface="Arial"/>
                <a:cs typeface="Arial"/>
              </a:rPr>
              <a:t>a</a:t>
            </a:r>
            <a:r>
              <a:rPr sz="1700" dirty="0" err="1">
                <a:latin typeface="Arial"/>
                <a:cs typeface="Arial"/>
              </a:rPr>
              <a:t>uthority</a:t>
            </a:r>
            <a:r>
              <a:rPr sz="1700" dirty="0">
                <a:latin typeface="Arial"/>
                <a:cs typeface="Arial"/>
              </a:rPr>
              <a:t> 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45" dirty="0">
                <a:latin typeface="Arial"/>
                <a:cs typeface="Arial"/>
              </a:rPr>
              <a:t>f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primari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y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hose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ho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role in public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 and</a:t>
            </a:r>
            <a:r>
              <a:rPr lang="en-GB" sz="17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 preparedness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ann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ms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li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pack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raise a</a:t>
            </a:r>
            <a:r>
              <a:rPr sz="1700" spc="-25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areness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impac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eather</a:t>
            </a: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resou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ce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 u</a:t>
            </a:r>
            <a:r>
              <a:rPr sz="1700" spc="-1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ilised </a:t>
            </a:r>
            <a:r>
              <a:rPr sz="1700" spc="-1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engage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akeho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ders</a:t>
            </a: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ann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dec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sio</a:t>
            </a:r>
            <a:r>
              <a:rPr sz="1700" spc="15" dirty="0">
                <a:latin typeface="Arial"/>
                <a:cs typeface="Arial"/>
              </a:rPr>
              <a:t>n</a:t>
            </a:r>
            <a:r>
              <a:rPr sz="1700" spc="-5" dirty="0">
                <a:latin typeface="Arial"/>
                <a:cs typeface="Arial"/>
              </a:rPr>
              <a:t>-</a:t>
            </a:r>
            <a:r>
              <a:rPr sz="1700" dirty="0">
                <a:latin typeface="Arial"/>
                <a:cs typeface="Arial"/>
              </a:rPr>
              <a:t>making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 the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hcoming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</a:t>
            </a: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1700" spc="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slides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ve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overview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ev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dence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base, ep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demio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ogy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 e</a:t>
            </a:r>
            <a:r>
              <a:rPr sz="1700" spc="-15" dirty="0">
                <a:latin typeface="Arial"/>
                <a:cs typeface="Arial"/>
              </a:rPr>
              <a:t>x</a:t>
            </a:r>
            <a:r>
              <a:rPr sz="1700" dirty="0">
                <a:latin typeface="Arial"/>
                <a:cs typeface="Arial"/>
              </a:rPr>
              <a:t>cess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 dea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 reco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menda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ions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 action,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ocuss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 2019</a:t>
            </a:r>
            <a:r>
              <a:rPr lang="en-GB" sz="1700" dirty="0">
                <a:latin typeface="Arial"/>
                <a:cs typeface="Arial"/>
              </a:rPr>
              <a:t> to 20</a:t>
            </a:r>
            <a:r>
              <a:rPr sz="1700" dirty="0">
                <a:latin typeface="Arial"/>
                <a:cs typeface="Arial"/>
              </a:rPr>
              <a:t>20. 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nks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ional in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ion and resou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ces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 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so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provided</a:t>
            </a: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4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e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ould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encou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age users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 combine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15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ion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</a:t>
            </a:r>
            <a:r>
              <a:rPr sz="1700" spc="-10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sen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ed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 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local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lang="en-GB" sz="1700" dirty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5807" y="2406395"/>
            <a:ext cx="864108" cy="2592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lang="en-GB" spc="-30" dirty="0"/>
              <a:t>d</a:t>
            </a:r>
            <a:r>
              <a:rPr dirty="0" err="1"/>
              <a:t>e</a:t>
            </a:r>
            <a:r>
              <a:rPr spc="5" dirty="0" err="1"/>
              <a:t>a</a:t>
            </a:r>
            <a:r>
              <a:rPr dirty="0" err="1"/>
              <a:t>t</a:t>
            </a:r>
            <a:r>
              <a:rPr spc="5" dirty="0" err="1"/>
              <a:t>h</a:t>
            </a:r>
            <a:r>
              <a:rPr dirty="0" err="1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</a:t>
            </a:r>
            <a:r>
              <a:rPr lang="en-GB" dirty="0"/>
              <a:t> to 20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565" rIns="0" bIns="0" rtlCol="0">
            <a:spAutoFit/>
          </a:bodyPr>
          <a:lstStyle/>
          <a:p>
            <a:pPr marL="116205">
              <a:lnSpc>
                <a:spcPct val="100000"/>
              </a:lnSpc>
            </a:pPr>
            <a:r>
              <a:rPr sz="3800" dirty="0"/>
              <a:t>Conte</a:t>
            </a:r>
            <a:r>
              <a:rPr sz="3800" spc="-15" dirty="0"/>
              <a:t>n</a:t>
            </a:r>
            <a:r>
              <a:rPr sz="3800"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30" y="1564148"/>
            <a:ext cx="666115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Su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mary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5)</a:t>
            </a:r>
          </a:p>
          <a:p>
            <a:pPr marL="12700">
              <a:lnSpc>
                <a:spcPts val="2310"/>
              </a:lnSpc>
              <a:spcBef>
                <a:spcPts val="275"/>
              </a:spcBef>
            </a:pPr>
            <a:r>
              <a:rPr dirty="0">
                <a:latin typeface="Arial"/>
                <a:cs typeface="Arial"/>
              </a:rPr>
              <a:t>Background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6</a:t>
            </a:r>
            <a:r>
              <a:rPr lang="en-GB" spc="10" dirty="0">
                <a:latin typeface="Arial"/>
                <a:cs typeface="Arial"/>
              </a:rPr>
              <a:t> to </a:t>
            </a:r>
            <a:r>
              <a:rPr spc="-110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1)</a:t>
            </a: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0" dirty="0">
                <a:latin typeface="Arial"/>
                <a:cs typeface="Arial"/>
              </a:rPr>
              <a:t>Health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imp</a:t>
            </a:r>
            <a:r>
              <a:rPr spc="-10" dirty="0">
                <a:latin typeface="Arial"/>
                <a:cs typeface="Arial"/>
              </a:rPr>
              <a:t>acts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cold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eather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130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Who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45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fected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dirty="0">
                <a:latin typeface="Arial"/>
                <a:cs typeface="Arial"/>
              </a:rPr>
              <a:t>Data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3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in</a:t>
            </a:r>
            <a:r>
              <a:rPr spc="-1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er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201</a:t>
            </a:r>
            <a:r>
              <a:rPr spc="5" dirty="0">
                <a:latin typeface="Arial"/>
                <a:cs typeface="Arial"/>
              </a:rPr>
              <a:t>9</a:t>
            </a:r>
            <a:r>
              <a:rPr lang="it-IT" dirty="0">
                <a:latin typeface="Arial"/>
                <a:cs typeface="Arial"/>
              </a:rPr>
              <a:t> to 20</a:t>
            </a:r>
            <a:r>
              <a:rPr dirty="0">
                <a:latin typeface="Arial"/>
                <a:cs typeface="Arial"/>
              </a:rPr>
              <a:t>20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</a:t>
            </a:r>
            <a:r>
              <a:rPr spc="20" dirty="0">
                <a:latin typeface="Arial"/>
                <a:cs typeface="Arial"/>
              </a:rPr>
              <a:t>2</a:t>
            </a:r>
            <a:r>
              <a:rPr lang="en-GB" spc="20" dirty="0">
                <a:latin typeface="Arial"/>
                <a:cs typeface="Arial"/>
              </a:rPr>
              <a:t> to </a:t>
            </a:r>
            <a:r>
              <a:rPr dirty="0">
                <a:latin typeface="Arial"/>
                <a:cs typeface="Arial"/>
              </a:rPr>
              <a:t>22)</a:t>
            </a: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COVI</a:t>
            </a:r>
            <a:r>
              <a:rPr spc="-20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-19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Data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Ove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view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2</a:t>
            </a:r>
            <a:r>
              <a:rPr spc="-10" dirty="0">
                <a:latin typeface="Arial"/>
                <a:cs typeface="Arial"/>
              </a:rPr>
              <a:t>019</a:t>
            </a:r>
            <a:r>
              <a:rPr lang="it-IT" spc="-10" dirty="0">
                <a:latin typeface="Arial"/>
                <a:cs typeface="Arial"/>
              </a:rPr>
              <a:t> to 20</a:t>
            </a:r>
            <a:r>
              <a:rPr spc="-10" dirty="0">
                <a:latin typeface="Arial"/>
                <a:cs typeface="Arial"/>
              </a:rPr>
              <a:t>20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13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x</a:t>
            </a:r>
            <a:r>
              <a:rPr spc="-10" dirty="0">
                <a:latin typeface="Arial"/>
                <a:cs typeface="Arial"/>
              </a:rPr>
              <a:t>cess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deaths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2</a:t>
            </a:r>
            <a:r>
              <a:rPr spc="-10" dirty="0">
                <a:latin typeface="Arial"/>
                <a:cs typeface="Arial"/>
              </a:rPr>
              <a:t>019</a:t>
            </a:r>
            <a:r>
              <a:rPr lang="it-IT" spc="-10" dirty="0">
                <a:latin typeface="Arial"/>
                <a:cs typeface="Arial"/>
              </a:rPr>
              <a:t> to 20</a:t>
            </a:r>
            <a:r>
              <a:rPr spc="-10" dirty="0">
                <a:latin typeface="Arial"/>
                <a:cs typeface="Arial"/>
              </a:rPr>
              <a:t>20</a:t>
            </a:r>
            <a:endParaRPr dirty="0">
              <a:latin typeface="Arial"/>
              <a:cs typeface="Arial"/>
            </a:endParaRPr>
          </a:p>
          <a:p>
            <a:pPr marL="1213485" lvl="1" indent="-287020">
              <a:lnSpc>
                <a:spcPts val="193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dirty="0">
                <a:latin typeface="Arial"/>
                <a:cs typeface="Arial"/>
              </a:rPr>
              <a:t>When did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deaths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occur</a:t>
            </a:r>
          </a:p>
          <a:p>
            <a:pPr marL="1213485" lvl="1" indent="-287020">
              <a:lnSpc>
                <a:spcPts val="193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dirty="0">
                <a:latin typeface="Arial"/>
                <a:cs typeface="Arial"/>
              </a:rPr>
              <a:t>Who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as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45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ec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ed</a:t>
            </a:r>
          </a:p>
          <a:p>
            <a:pPr marL="1213485" lvl="1" indent="-287020">
              <a:lnSpc>
                <a:spcPts val="193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spc="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causes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</a:t>
            </a:r>
            <a:r>
              <a:rPr spc="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aces 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death</a:t>
            </a:r>
          </a:p>
          <a:p>
            <a:pPr marL="1213485" lvl="1" indent="-287020">
              <a:lnSpc>
                <a:spcPts val="192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dirty="0">
                <a:latin typeface="Arial"/>
                <a:cs typeface="Arial"/>
              </a:rPr>
              <a:t>Which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regions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ere a</a:t>
            </a:r>
            <a:r>
              <a:rPr spc="-4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ec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ed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European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compa</a:t>
            </a:r>
            <a:r>
              <a:rPr spc="-10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isons</a:t>
            </a:r>
          </a:p>
          <a:p>
            <a:pPr marL="12700">
              <a:lnSpc>
                <a:spcPts val="2245"/>
              </a:lnSpc>
            </a:pP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pl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ca</a:t>
            </a:r>
            <a:r>
              <a:rPr spc="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ions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</a:t>
            </a:r>
            <a:r>
              <a:rPr spc="10" dirty="0">
                <a:latin typeface="Arial"/>
                <a:cs typeface="Arial"/>
              </a:rPr>
              <a:t>3</a:t>
            </a:r>
            <a:r>
              <a:rPr lang="it-IT" dirty="0">
                <a:latin typeface="Arial"/>
                <a:cs typeface="Arial"/>
              </a:rPr>
              <a:t> to </a:t>
            </a:r>
            <a:r>
              <a:rPr dirty="0">
                <a:latin typeface="Arial"/>
                <a:cs typeface="Arial"/>
              </a:rPr>
              <a:t>28)</a:t>
            </a: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0" dirty="0">
                <a:latin typeface="Arial"/>
                <a:cs typeface="Arial"/>
              </a:rPr>
              <a:t>Preventing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x</a:t>
            </a:r>
            <a:r>
              <a:rPr spc="-10" dirty="0">
                <a:latin typeface="Arial"/>
                <a:cs typeface="Arial"/>
              </a:rPr>
              <a:t>cess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Winter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Deaths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(EWD)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What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can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LAs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do?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190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Media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messages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useful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resou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ces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5043" y="1895855"/>
            <a:ext cx="877824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933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574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3800" dirty="0"/>
              <a:t>Su</a:t>
            </a:r>
            <a:r>
              <a:rPr sz="3800" spc="-20" dirty="0"/>
              <a:t>m</a:t>
            </a:r>
            <a:r>
              <a:rPr sz="3800" dirty="0"/>
              <a:t>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6286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33" y="1718619"/>
            <a:ext cx="10528935" cy="441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9554" indent="-342900">
              <a:lnSpc>
                <a:spcPts val="1939"/>
              </a:lnSpc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,3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en-GB" spc="-1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lang="en-GB" spc="-1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19</a:t>
            </a:r>
          </a:p>
          <a:p>
            <a:pPr marL="355600" marR="694690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 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ex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en-GB" spc="-1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.8%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</a:t>
            </a:r>
          </a:p>
          <a:p>
            <a:pPr marL="355600" marR="454025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en-GB" spc="-1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</a:p>
          <a:p>
            <a:pPr marL="355600" marR="122555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morta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en-GB" spc="-1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fem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irst time 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lang="en-GB" spc="-10" dirty="0">
                <a:latin typeface="Arial"/>
                <a:cs typeface="Arial"/>
              </a:rPr>
              <a:t> to 19</a:t>
            </a:r>
            <a:r>
              <a:rPr sz="1800" dirty="0">
                <a:latin typeface="Arial"/>
                <a:cs typeface="Arial"/>
              </a:rPr>
              <a:t>95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</a:p>
          <a:p>
            <a:pPr marL="355600" marR="566420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morta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%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.8%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355600" marR="5080" indent="-342900">
              <a:lnSpc>
                <a:spcPct val="90000"/>
              </a:lnSpc>
              <a:spcBef>
                <a:spcPts val="570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ead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 d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2019</a:t>
            </a:r>
            <a:r>
              <a:rPr lang="en-GB" spc="-1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cc</a:t>
            </a:r>
            <a:r>
              <a:rPr sz="1800" spc="-10" dirty="0">
                <a:latin typeface="Arial"/>
                <a:cs typeface="Arial"/>
              </a:rPr>
              <a:t>oun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3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</a:t>
            </a:r>
            <a:r>
              <a:rPr sz="1800" spc="-10" dirty="0">
                <a:latin typeface="Arial"/>
                <a:cs typeface="Arial"/>
              </a:rPr>
              <a:t>%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se, chr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est 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355600" marR="361315" indent="-342900">
              <a:lnSpc>
                <a:spcPts val="1939"/>
              </a:lnSpc>
              <a:spcBef>
                <a:spcPts val="630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March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 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ths,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2.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1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z="3800" dirty="0"/>
              <a:t>How does</a:t>
            </a:r>
            <a:r>
              <a:rPr sz="3800" spc="-15" dirty="0"/>
              <a:t> </a:t>
            </a:r>
            <a:r>
              <a:rPr sz="3800" dirty="0"/>
              <a:t>cold weat</a:t>
            </a:r>
            <a:r>
              <a:rPr sz="3800" spc="-15" dirty="0"/>
              <a:t>h</a:t>
            </a:r>
            <a:r>
              <a:rPr sz="3800" dirty="0"/>
              <a:t>er</a:t>
            </a:r>
            <a:r>
              <a:rPr sz="3800" spc="-25" dirty="0"/>
              <a:t> </a:t>
            </a:r>
            <a:r>
              <a:rPr sz="3800" dirty="0"/>
              <a:t>impact</a:t>
            </a:r>
            <a:r>
              <a:rPr sz="3800" spc="-20" dirty="0"/>
              <a:t> </a:t>
            </a:r>
            <a:r>
              <a:rPr sz="3800" dirty="0"/>
              <a:t>hea</a:t>
            </a:r>
            <a:r>
              <a:rPr sz="3800" spc="-20" dirty="0"/>
              <a:t>l</a:t>
            </a:r>
            <a:r>
              <a:rPr sz="3800" dirty="0"/>
              <a:t>th?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962" y="2334315"/>
            <a:ext cx="8168005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ral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 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 co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ev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ht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ativ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(see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Sli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en-GB" spc="-1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aseline="254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 co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 tem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fects 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ncr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ssure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ncr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risk of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ssi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immu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dim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fecti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stricti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odu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cti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30" baseline="2469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aseline="24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5707" y="1632204"/>
            <a:ext cx="890016" cy="424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916" rIns="0" bIns="0" rtlCol="0">
            <a:spAutoFit/>
          </a:bodyPr>
          <a:lstStyle/>
          <a:p>
            <a:pPr marL="111760">
              <a:lnSpc>
                <a:spcPct val="100000"/>
              </a:lnSpc>
            </a:pPr>
            <a:r>
              <a:rPr sz="3800" dirty="0"/>
              <a:t>What</a:t>
            </a:r>
            <a:r>
              <a:rPr sz="3800" spc="-25" dirty="0"/>
              <a:t> </a:t>
            </a:r>
            <a:r>
              <a:rPr sz="3800" dirty="0"/>
              <a:t>hap</a:t>
            </a:r>
            <a:r>
              <a:rPr sz="3800" spc="-15" dirty="0"/>
              <a:t>p</a:t>
            </a:r>
            <a:r>
              <a:rPr sz="3800" dirty="0"/>
              <a:t>ens</a:t>
            </a:r>
            <a:r>
              <a:rPr sz="3800" spc="-15" dirty="0"/>
              <a:t> </a:t>
            </a:r>
            <a:r>
              <a:rPr sz="3800" dirty="0"/>
              <a:t>during</a:t>
            </a:r>
            <a:r>
              <a:rPr sz="3800" spc="-15" dirty="0"/>
              <a:t> </a:t>
            </a:r>
            <a:r>
              <a:rPr sz="3800" dirty="0"/>
              <a:t>cold wea</a:t>
            </a:r>
            <a:r>
              <a:rPr sz="3800" spc="-15" dirty="0"/>
              <a:t>t</a:t>
            </a:r>
            <a:r>
              <a:rPr sz="3800" dirty="0"/>
              <a:t>her?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336" y="1950267"/>
            <a:ext cx="35128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rdi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cular c</a:t>
            </a:r>
            <a:r>
              <a:rPr sz="1800" spc="-10" dirty="0">
                <a:latin typeface="Arial"/>
                <a:cs typeface="Arial"/>
              </a:rPr>
              <a:t>ond</a:t>
            </a:r>
            <a:r>
              <a:rPr sz="1800" dirty="0">
                <a:latin typeface="Arial"/>
                <a:cs typeface="Arial"/>
              </a:rPr>
              <a:t>iti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pea</a:t>
            </a:r>
            <a:r>
              <a:rPr sz="1800" dirty="0">
                <a:latin typeface="Arial"/>
                <a:cs typeface="Arial"/>
              </a:rPr>
              <a:t>k first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 st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oke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spir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2128" y="4722422"/>
            <a:ext cx="48450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Snow and i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sru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on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ucti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ces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 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500" y="1427988"/>
            <a:ext cx="5105400" cy="2814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48418" y="3432177"/>
            <a:ext cx="1942464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Re</a:t>
            </a:r>
            <a:r>
              <a:rPr sz="700" spc="-10" dirty="0">
                <a:latin typeface="Arial"/>
                <a:cs typeface="Arial"/>
              </a:rPr>
              <a:t>feren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: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200</a:t>
            </a:r>
            <a:r>
              <a:rPr sz="700" spc="-5" dirty="0">
                <a:latin typeface="Arial"/>
                <a:cs typeface="Arial"/>
              </a:rPr>
              <a:t>9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nnua</a:t>
            </a:r>
            <a:r>
              <a:rPr sz="700" spc="-5" dirty="0">
                <a:latin typeface="Arial"/>
                <a:cs typeface="Arial"/>
              </a:rPr>
              <a:t>l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Re</a:t>
            </a:r>
            <a:r>
              <a:rPr sz="700" spc="-10" dirty="0">
                <a:latin typeface="Arial"/>
                <a:cs typeface="Arial"/>
              </a:rPr>
              <a:t>por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Chi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f 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ed</a:t>
            </a:r>
            <a:r>
              <a:rPr sz="700" spc="-5" dirty="0">
                <a:latin typeface="Arial"/>
                <a:cs typeface="Arial"/>
              </a:rPr>
              <a:t>ical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Of</a:t>
            </a:r>
            <a:r>
              <a:rPr sz="700" spc="-5" dirty="0">
                <a:latin typeface="Arial"/>
                <a:cs typeface="Arial"/>
              </a:rPr>
              <a:t>fic</a:t>
            </a:r>
            <a:r>
              <a:rPr sz="700" spc="-10" dirty="0">
                <a:latin typeface="Arial"/>
                <a:cs typeface="Arial"/>
              </a:rPr>
              <a:t>er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igi</a:t>
            </a:r>
            <a:r>
              <a:rPr sz="700" spc="-10" dirty="0">
                <a:latin typeface="Arial"/>
                <a:cs typeface="Arial"/>
              </a:rPr>
              <a:t>na</a:t>
            </a:r>
            <a:r>
              <a:rPr sz="700" spc="-5" dirty="0">
                <a:latin typeface="Arial"/>
                <a:cs typeface="Arial"/>
              </a:rPr>
              <a:t>l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our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: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Do</a:t>
            </a:r>
            <a:r>
              <a:rPr sz="700" spc="-10" dirty="0">
                <a:latin typeface="Arial"/>
                <a:cs typeface="Arial"/>
              </a:rPr>
              <a:t>na</a:t>
            </a:r>
            <a:r>
              <a:rPr sz="700" spc="-5" dirty="0">
                <a:latin typeface="Arial"/>
                <a:cs typeface="Arial"/>
              </a:rPr>
              <a:t>lds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n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GC, K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ti</a:t>
            </a:r>
            <a:r>
              <a:rPr sz="700" spc="-10" dirty="0">
                <a:latin typeface="Arial"/>
                <a:cs typeface="Arial"/>
              </a:rPr>
              <a:t>ng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25" dirty="0">
                <a:latin typeface="Arial"/>
                <a:cs typeface="Arial"/>
              </a:rPr>
              <a:t>W</a:t>
            </a:r>
            <a:r>
              <a:rPr sz="700" spc="-5" dirty="0">
                <a:latin typeface="Arial"/>
                <a:cs typeface="Arial"/>
              </a:rPr>
              <a:t>R.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ar</a:t>
            </a:r>
            <a:r>
              <a:rPr sz="700" spc="-5" dirty="0">
                <a:latin typeface="Arial"/>
                <a:cs typeface="Arial"/>
              </a:rPr>
              <a:t>ly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inc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 isch</a:t>
            </a:r>
            <a:r>
              <a:rPr sz="700" spc="-10" dirty="0">
                <a:latin typeface="Arial"/>
                <a:cs typeface="Arial"/>
              </a:rPr>
              <a:t>ae</a:t>
            </a:r>
            <a:r>
              <a:rPr sz="700" spc="-5" dirty="0">
                <a:latin typeface="Arial"/>
                <a:cs typeface="Arial"/>
              </a:rPr>
              <a:t>mic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hear</a:t>
            </a:r>
            <a:r>
              <a:rPr sz="700" spc="-5" dirty="0">
                <a:latin typeface="Arial"/>
                <a:cs typeface="Arial"/>
              </a:rPr>
              <a:t>t 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5" dirty="0">
                <a:latin typeface="Arial"/>
                <a:cs typeface="Arial"/>
              </a:rPr>
              <a:t>ise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se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or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lity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5" dirty="0">
                <a:latin typeface="Arial"/>
                <a:cs typeface="Arial"/>
              </a:rPr>
              <a:t>issoci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om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an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la</a:t>
            </a:r>
            <a:r>
              <a:rPr sz="700" spc="-10" dirty="0">
                <a:latin typeface="Arial"/>
                <a:cs typeface="Arial"/>
              </a:rPr>
              <a:t>te</a:t>
            </a:r>
            <a:r>
              <a:rPr sz="700" spc="-5" dirty="0">
                <a:latin typeface="Arial"/>
                <a:cs typeface="Arial"/>
              </a:rPr>
              <a:t>r c</a:t>
            </a:r>
            <a:r>
              <a:rPr sz="700" spc="-10" dirty="0">
                <a:latin typeface="Arial"/>
                <a:cs typeface="Arial"/>
              </a:rPr>
              <a:t>hange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ss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cia</a:t>
            </a:r>
            <a:r>
              <a:rPr sz="700" spc="-10" dirty="0">
                <a:latin typeface="Arial"/>
                <a:cs typeface="Arial"/>
              </a:rPr>
              <a:t>te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5" dirty="0">
                <a:latin typeface="Arial"/>
                <a:cs typeface="Arial"/>
              </a:rPr>
              <a:t>ith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p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ra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or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lity 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-10" dirty="0">
                <a:latin typeface="Arial"/>
                <a:cs typeface="Arial"/>
              </a:rPr>
              <a:t>te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ld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he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ou</a:t>
            </a:r>
            <a:r>
              <a:rPr sz="700" spc="-5" dirty="0">
                <a:latin typeface="Arial"/>
                <a:cs typeface="Arial"/>
              </a:rPr>
              <a:t>th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st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ng</a:t>
            </a:r>
            <a:r>
              <a:rPr sz="700" spc="-5" dirty="0">
                <a:latin typeface="Arial"/>
                <a:cs typeface="Arial"/>
              </a:rPr>
              <a:t>la</a:t>
            </a:r>
            <a:r>
              <a:rPr sz="700" spc="-10" dirty="0">
                <a:latin typeface="Arial"/>
                <a:cs typeface="Arial"/>
              </a:rPr>
              <a:t>nd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J E</a:t>
            </a:r>
            <a:r>
              <a:rPr sz="700" i="1" spc="-10" dirty="0">
                <a:latin typeface="Arial"/>
                <a:cs typeface="Arial"/>
              </a:rPr>
              <a:t>p</a:t>
            </a:r>
            <a:r>
              <a:rPr sz="700" i="1" spc="-5" dirty="0">
                <a:latin typeface="Arial"/>
                <a:cs typeface="Arial"/>
              </a:rPr>
              <a:t>id</a:t>
            </a:r>
            <a:r>
              <a:rPr sz="700" i="1" spc="-10" dirty="0">
                <a:latin typeface="Arial"/>
                <a:cs typeface="Arial"/>
              </a:rPr>
              <a:t>e</a:t>
            </a:r>
            <a:r>
              <a:rPr sz="700" i="1" spc="-30" dirty="0">
                <a:latin typeface="Arial"/>
                <a:cs typeface="Arial"/>
              </a:rPr>
              <a:t>m</a:t>
            </a:r>
            <a:r>
              <a:rPr sz="700" i="1" spc="-5" dirty="0">
                <a:latin typeface="Arial"/>
                <a:cs typeface="Arial"/>
              </a:rPr>
              <a:t>iol</a:t>
            </a:r>
            <a:r>
              <a:rPr sz="700" i="1" spc="20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Co</a:t>
            </a:r>
            <a:r>
              <a:rPr sz="700" i="1" spc="-30" dirty="0">
                <a:latin typeface="Arial"/>
                <a:cs typeface="Arial"/>
              </a:rPr>
              <a:t>mm</a:t>
            </a:r>
            <a:r>
              <a:rPr sz="700" i="1" spc="-10" dirty="0">
                <a:latin typeface="Arial"/>
                <a:cs typeface="Arial"/>
              </a:rPr>
              <a:t>un</a:t>
            </a:r>
            <a:r>
              <a:rPr sz="700" i="1" spc="-5" dirty="0">
                <a:latin typeface="Arial"/>
                <a:cs typeface="Arial"/>
              </a:rPr>
              <a:t>ity</a:t>
            </a:r>
            <a:r>
              <a:rPr sz="700" i="1" spc="5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He</a:t>
            </a:r>
            <a:r>
              <a:rPr sz="700" i="1" spc="-10" dirty="0">
                <a:latin typeface="Arial"/>
                <a:cs typeface="Arial"/>
              </a:rPr>
              <a:t>a</a:t>
            </a:r>
            <a:r>
              <a:rPr sz="700" i="1" spc="-5" dirty="0">
                <a:latin typeface="Arial"/>
                <a:cs typeface="Arial"/>
              </a:rPr>
              <a:t>lt</a:t>
            </a:r>
            <a:r>
              <a:rPr sz="700" i="1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199</a:t>
            </a:r>
            <a:r>
              <a:rPr sz="700" spc="-5" dirty="0">
                <a:latin typeface="Arial"/>
                <a:cs typeface="Arial"/>
              </a:rPr>
              <a:t>7 Dec</a:t>
            </a:r>
            <a:r>
              <a:rPr sz="700" spc="-10" dirty="0">
                <a:latin typeface="Arial"/>
                <a:cs typeface="Arial"/>
              </a:rPr>
              <a:t>;51(6)</a:t>
            </a:r>
            <a:r>
              <a:rPr sz="700" spc="-5" dirty="0">
                <a:latin typeface="Arial"/>
                <a:cs typeface="Arial"/>
              </a:rPr>
              <a:t>:</a:t>
            </a:r>
            <a:r>
              <a:rPr sz="700" spc="-10" dirty="0">
                <a:latin typeface="Arial"/>
                <a:cs typeface="Arial"/>
              </a:rPr>
              <a:t>64</a:t>
            </a:r>
            <a:r>
              <a:rPr sz="700" dirty="0">
                <a:latin typeface="Arial"/>
                <a:cs typeface="Arial"/>
              </a:rPr>
              <a:t>3</a:t>
            </a:r>
            <a:r>
              <a:rPr sz="700" spc="-10" dirty="0">
                <a:latin typeface="Arial"/>
                <a:cs typeface="Arial"/>
              </a:rPr>
              <a:t>-</a:t>
            </a:r>
            <a:r>
              <a:rPr sz="700" dirty="0">
                <a:latin typeface="Arial"/>
                <a:cs typeface="Arial"/>
              </a:rPr>
              <a:t>8.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352" y="4280915"/>
            <a:ext cx="3390900" cy="1847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8D96-5D9C-4DD2-B7BB-6FBE42BF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0" y="414186"/>
            <a:ext cx="11184941" cy="584464"/>
          </a:xfrm>
        </p:spPr>
        <p:txBody>
          <a:bodyPr>
            <a:noAutofit/>
          </a:bodyPr>
          <a:lstStyle/>
          <a:p>
            <a:r>
              <a:rPr lang="en-GB" sz="3000" dirty="0"/>
              <a:t> How does cold weather impact health – morbidity and mortality?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BB4BDC-EA4C-432C-92B9-36474AE5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4300" y="3363380"/>
            <a:ext cx="936000" cy="1839882"/>
            <a:chOff x="7543090" y="3893270"/>
            <a:chExt cx="936000" cy="1839882"/>
          </a:xfrm>
        </p:grpSpPr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7E60BD68-9726-455C-B5D1-A809B54FFFA9}"/>
                </a:ext>
              </a:extLst>
            </p:cNvPr>
            <p:cNvSpPr/>
            <p:nvPr/>
          </p:nvSpPr>
          <p:spPr>
            <a:xfrm>
              <a:off x="7543090" y="4797152"/>
              <a:ext cx="936000" cy="936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30" name="Graphic 29" descr="Brain in head">
              <a:extLst>
                <a:ext uri="{FF2B5EF4-FFF2-40B4-BE49-F238E27FC236}">
                  <a16:creationId xmlns:a16="http://schemas.microsoft.com/office/drawing/2014/main" id="{0D60CA7C-6B97-425B-BE81-2C75483E8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57243" y="3949211"/>
              <a:ext cx="792000" cy="792000"/>
            </a:xfrm>
            <a:prstGeom prst="rect">
              <a:avLst/>
            </a:prstGeom>
          </p:spPr>
        </p:pic>
        <p:pic>
          <p:nvPicPr>
            <p:cNvPr id="32" name="Graphic 31" descr="Fire">
              <a:extLst>
                <a:ext uri="{FF2B5EF4-FFF2-40B4-BE49-F238E27FC236}">
                  <a16:creationId xmlns:a16="http://schemas.microsoft.com/office/drawing/2014/main" id="{F6D8086B-958B-46AF-931B-754E59B4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15967" y="4861388"/>
              <a:ext cx="790246" cy="790246"/>
            </a:xfrm>
            <a:prstGeom prst="rect">
              <a:avLst/>
            </a:prstGeom>
          </p:spPr>
        </p:pic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6378CB9E-8B99-4035-9BC6-4F5248C0EC96}"/>
                </a:ext>
              </a:extLst>
            </p:cNvPr>
            <p:cNvSpPr/>
            <p:nvPr/>
          </p:nvSpPr>
          <p:spPr>
            <a:xfrm>
              <a:off x="7543090" y="3893270"/>
              <a:ext cx="936000" cy="936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B399BB0-B3FB-41A0-8C59-B26CC2F5C14E}"/>
              </a:ext>
            </a:extLst>
          </p:cNvPr>
          <p:cNvSpPr txBox="1"/>
          <p:nvPr/>
        </p:nvSpPr>
        <p:spPr>
          <a:xfrm>
            <a:off x="648070" y="1617749"/>
            <a:ext cx="9686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Although exposure to extreme cold can kill directly through hypothermia, this is not the main cause of cold related illness and death.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health impacts of cold weather can have direct and indirect effects.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164E9-D595-439C-8F76-B0E417EF9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1639" y="3090180"/>
            <a:ext cx="867642" cy="2545082"/>
            <a:chOff x="1951685" y="2666463"/>
            <a:chExt cx="867642" cy="25450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BDB1545-D7BC-48FB-B909-BBA22A3A008E}"/>
                </a:ext>
              </a:extLst>
            </p:cNvPr>
            <p:cNvGrpSpPr/>
            <p:nvPr/>
          </p:nvGrpSpPr>
          <p:grpSpPr>
            <a:xfrm>
              <a:off x="1951685" y="2666463"/>
              <a:ext cx="867642" cy="2545082"/>
              <a:chOff x="330616" y="3043214"/>
              <a:chExt cx="867642" cy="2545082"/>
            </a:xfrm>
          </p:grpSpPr>
          <p:pic>
            <p:nvPicPr>
              <p:cNvPr id="24" name="Graphic 23" descr="Brain">
                <a:extLst>
                  <a:ext uri="{FF2B5EF4-FFF2-40B4-BE49-F238E27FC236}">
                    <a16:creationId xmlns:a16="http://schemas.microsoft.com/office/drawing/2014/main" id="{B97AD4D5-3A42-4781-BBE1-47647E64C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9228" y="312375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8" name="Graphic 27" descr="Lungs">
                <a:extLst>
                  <a:ext uri="{FF2B5EF4-FFF2-40B4-BE49-F238E27FC236}">
                    <a16:creationId xmlns:a16="http://schemas.microsoft.com/office/drawing/2014/main" id="{B0AEC502-0D21-4519-A166-64AFD92D4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0795" y="4743121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5" name="Circle: Hollow 34">
                <a:extLst>
                  <a:ext uri="{FF2B5EF4-FFF2-40B4-BE49-F238E27FC236}">
                    <a16:creationId xmlns:a16="http://schemas.microsoft.com/office/drawing/2014/main" id="{B63899AE-D171-4D7B-BA6C-982F0920BF1B}"/>
                  </a:ext>
                </a:extLst>
              </p:cNvPr>
              <p:cNvSpPr/>
              <p:nvPr/>
            </p:nvSpPr>
            <p:spPr>
              <a:xfrm>
                <a:off x="330616" y="4724296"/>
                <a:ext cx="864000" cy="864000"/>
              </a:xfrm>
              <a:prstGeom prst="donut">
                <a:avLst>
                  <a:gd name="adj" fmla="val 4286"/>
                </a:avLst>
              </a:prstGeom>
              <a:solidFill>
                <a:srgbClr val="98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" name="Circle: Hollow 35">
                <a:extLst>
                  <a:ext uri="{FF2B5EF4-FFF2-40B4-BE49-F238E27FC236}">
                    <a16:creationId xmlns:a16="http://schemas.microsoft.com/office/drawing/2014/main" id="{1226AB78-26BC-4815-AFA4-7B79BAB0CB1F}"/>
                  </a:ext>
                </a:extLst>
              </p:cNvPr>
              <p:cNvSpPr/>
              <p:nvPr/>
            </p:nvSpPr>
            <p:spPr>
              <a:xfrm>
                <a:off x="334258" y="3043214"/>
                <a:ext cx="864000" cy="864000"/>
              </a:xfrm>
              <a:prstGeom prst="donut">
                <a:avLst>
                  <a:gd name="adj" fmla="val 4286"/>
                </a:avLst>
              </a:prstGeom>
              <a:solidFill>
                <a:srgbClr val="98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" name="Circle: Hollow 36">
                <a:extLst>
                  <a:ext uri="{FF2B5EF4-FFF2-40B4-BE49-F238E27FC236}">
                    <a16:creationId xmlns:a16="http://schemas.microsoft.com/office/drawing/2014/main" id="{410508B9-0E43-4934-B6B4-9CCA0A423AC4}"/>
                  </a:ext>
                </a:extLst>
              </p:cNvPr>
              <p:cNvSpPr/>
              <p:nvPr/>
            </p:nvSpPr>
            <p:spPr>
              <a:xfrm>
                <a:off x="332437" y="3886200"/>
                <a:ext cx="864000" cy="864000"/>
              </a:xfrm>
              <a:prstGeom prst="donut">
                <a:avLst>
                  <a:gd name="adj" fmla="val 4286"/>
                </a:avLst>
              </a:prstGeom>
              <a:solidFill>
                <a:srgbClr val="98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pic>
          <p:nvPicPr>
            <p:cNvPr id="21" name="Graphic 20" descr="Heart with pulse">
              <a:extLst>
                <a:ext uri="{FF2B5EF4-FFF2-40B4-BE49-F238E27FC236}">
                  <a16:creationId xmlns:a16="http://schemas.microsoft.com/office/drawing/2014/main" id="{2EB2B650-5100-4482-A5A0-699A76A7A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33941" y="3604276"/>
              <a:ext cx="720000" cy="720000"/>
            </a:xfrm>
            <a:prstGeom prst="rect">
              <a:avLst/>
            </a:prstGeom>
          </p:spPr>
        </p:pic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70493A9-826C-4508-B723-2766965E9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363986" y="6553200"/>
            <a:ext cx="9478645" cy="24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lang="en-US" sz="1200" smtClean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pPr marL="531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		</a:t>
            </a:r>
            <a:r>
              <a:rPr lang="en-GB" sz="1200" spc="40" dirty="0"/>
              <a:t>W</a:t>
            </a:r>
            <a:r>
              <a:rPr lang="en-GB" sz="1200" dirty="0"/>
              <a:t>i</a:t>
            </a:r>
            <a:r>
              <a:rPr lang="en-GB" sz="1200" spc="-10" dirty="0"/>
              <a:t>n</a:t>
            </a:r>
            <a:r>
              <a:rPr lang="en-GB" sz="1200" dirty="0"/>
              <a:t>t</a:t>
            </a:r>
            <a:r>
              <a:rPr lang="en-GB" sz="1200" spc="-5" dirty="0"/>
              <a:t>e</a:t>
            </a:r>
            <a:r>
              <a:rPr lang="en-GB" sz="1200" dirty="0"/>
              <a:t>r</a:t>
            </a:r>
            <a:r>
              <a:rPr lang="en-GB" sz="1200" spc="-30" dirty="0"/>
              <a:t> d</a:t>
            </a:r>
            <a:r>
              <a:rPr lang="en-GB" sz="1200" dirty="0"/>
              <a:t>e</a:t>
            </a:r>
            <a:r>
              <a:rPr lang="en-GB" sz="1200" spc="5" dirty="0"/>
              <a:t>a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s</a:t>
            </a:r>
            <a:r>
              <a:rPr lang="en-GB" sz="1200" spc="-35" dirty="0"/>
              <a:t> </a:t>
            </a:r>
            <a:r>
              <a:rPr lang="en-GB" sz="1200" dirty="0"/>
              <a:t>and</a:t>
            </a:r>
            <a:r>
              <a:rPr lang="en-GB" sz="1200" spc="-20" dirty="0"/>
              <a:t> 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e</a:t>
            </a:r>
            <a:r>
              <a:rPr lang="en-GB" sz="1200" spc="-10" dirty="0"/>
              <a:t> </a:t>
            </a:r>
            <a:r>
              <a:rPr lang="en-GB" sz="1200" spc="-15" dirty="0"/>
              <a:t>w</a:t>
            </a:r>
            <a:r>
              <a:rPr lang="en-GB" sz="1200" dirty="0"/>
              <a:t>inter of</a:t>
            </a:r>
            <a:r>
              <a:rPr lang="en-GB" sz="1200" spc="-10" dirty="0"/>
              <a:t> </a:t>
            </a:r>
            <a:r>
              <a:rPr lang="en-GB" sz="1200" dirty="0"/>
              <a:t>2019 to 20</a:t>
            </a:r>
            <a:r>
              <a:rPr lang="en-GB" sz="1200" spc="-5" dirty="0"/>
              <a:t>2</a:t>
            </a:r>
            <a:r>
              <a:rPr lang="en-GB" sz="1200" dirty="0"/>
              <a:t>0</a:t>
            </a:r>
            <a:r>
              <a:rPr lang="en-GB" sz="1200" spc="15" dirty="0"/>
              <a:t> </a:t>
            </a:r>
            <a:r>
              <a:rPr lang="en-GB" sz="1200" dirty="0">
                <a:latin typeface="Arial"/>
                <a:cs typeface="Arial"/>
              </a:rPr>
              <a:t>–</a:t>
            </a:r>
            <a:r>
              <a:rPr lang="en-GB" sz="1200" spc="-30" dirty="0">
                <a:latin typeface="Arial"/>
                <a:cs typeface="Arial"/>
              </a:rPr>
              <a:t> </a:t>
            </a:r>
            <a:r>
              <a:rPr lang="en-GB" sz="1200" dirty="0"/>
              <a:t>I</a:t>
            </a:r>
            <a:r>
              <a:rPr lang="en-GB" sz="1200" spc="5" dirty="0"/>
              <a:t>n</a:t>
            </a:r>
            <a:r>
              <a:rPr lang="en-GB" sz="1200" spc="10" dirty="0"/>
              <a:t>f</a:t>
            </a:r>
            <a:r>
              <a:rPr lang="en-GB" sz="1200" dirty="0"/>
              <a:t>orm</a:t>
            </a:r>
            <a:r>
              <a:rPr lang="en-GB" sz="1200" spc="-10" dirty="0"/>
              <a:t>a</a:t>
            </a:r>
            <a:r>
              <a:rPr lang="en-GB" sz="1200" dirty="0"/>
              <a:t>tion</a:t>
            </a:r>
            <a:r>
              <a:rPr lang="en-GB" sz="1200" spc="-45" dirty="0"/>
              <a:t> </a:t>
            </a:r>
            <a:r>
              <a:rPr lang="en-GB" sz="1200" spc="10" dirty="0"/>
              <a:t>f</a:t>
            </a:r>
            <a:r>
              <a:rPr lang="en-GB" sz="1200" dirty="0"/>
              <a:t>or</a:t>
            </a:r>
            <a:r>
              <a:rPr lang="en-GB" sz="1200" spc="-15" dirty="0"/>
              <a:t> </a:t>
            </a:r>
            <a:r>
              <a:rPr lang="en-GB" sz="1200" dirty="0"/>
              <a:t>LA</a:t>
            </a:r>
          </a:p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DD4503-BD5E-4C32-AC13-DD05C8FDB2D9}"/>
              </a:ext>
            </a:extLst>
          </p:cNvPr>
          <p:cNvGraphicFramePr>
            <a:graphicFrameLocks noGrp="1"/>
          </p:cNvGraphicFramePr>
          <p:nvPr/>
        </p:nvGraphicFramePr>
        <p:xfrm>
          <a:off x="2783506" y="3011442"/>
          <a:ext cx="2485409" cy="29546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5409">
                  <a:extLst>
                    <a:ext uri="{9D8B030D-6E8A-4147-A177-3AD203B41FA5}">
                      <a16:colId xmlns:a16="http://schemas.microsoft.com/office/drawing/2014/main" val="2028358446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Direct Health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69897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Heart attack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9462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97230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Respiratory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89128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Influenza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34603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Falls and injuries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36161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Hypothermia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3583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72919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7DD24A-A56A-4C89-97B8-0211D2A8CD64}"/>
              </a:ext>
            </a:extLst>
          </p:cNvPr>
          <p:cNvGraphicFramePr>
            <a:graphicFrameLocks noGrp="1"/>
          </p:cNvGraphicFramePr>
          <p:nvPr/>
        </p:nvGraphicFramePr>
        <p:xfrm>
          <a:off x="5567120" y="3017243"/>
          <a:ext cx="3547539" cy="29488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47539">
                  <a:extLst>
                    <a:ext uri="{9D8B030D-6E8A-4147-A177-3AD203B41FA5}">
                      <a16:colId xmlns:a16="http://schemas.microsoft.com/office/drawing/2014/main" val="2072432758"/>
                    </a:ext>
                  </a:extLst>
                </a:gridCol>
              </a:tblGrid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Indirect Health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2200"/>
                  </a:ext>
                </a:extLst>
              </a:tr>
              <a:tr h="7130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Mental health effects from 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08632"/>
                  </a:ext>
                </a:extLst>
              </a:tr>
              <a:tr h="7130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Reduced educational and employment attainment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91122"/>
                  </a:ext>
                </a:extLst>
              </a:tr>
              <a:tr h="65145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of carbon monoxide poisoning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79059"/>
                  </a:ext>
                </a:extLst>
              </a:tr>
              <a:tr h="372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5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12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>
              <a:lnSpc>
                <a:spcPts val="4335"/>
              </a:lnSpc>
            </a:pPr>
            <a:r>
              <a:rPr sz="3800" dirty="0"/>
              <a:t>How d</a:t>
            </a:r>
            <a:r>
              <a:rPr sz="3800" spc="-20" dirty="0"/>
              <a:t>o</a:t>
            </a:r>
            <a:r>
              <a:rPr sz="3800" dirty="0"/>
              <a:t>es</a:t>
            </a:r>
            <a:r>
              <a:rPr sz="3800" spc="-15" dirty="0"/>
              <a:t> </a:t>
            </a:r>
            <a:r>
              <a:rPr sz="3800" dirty="0"/>
              <a:t>cold w</a:t>
            </a:r>
            <a:r>
              <a:rPr sz="3800" spc="-20" dirty="0"/>
              <a:t>e</a:t>
            </a:r>
            <a:r>
              <a:rPr sz="3800" dirty="0"/>
              <a:t>ath</a:t>
            </a:r>
            <a:r>
              <a:rPr sz="3800" spc="-20" dirty="0"/>
              <a:t>e</a:t>
            </a:r>
            <a:r>
              <a:rPr sz="3800" dirty="0"/>
              <a:t>r</a:t>
            </a:r>
            <a:r>
              <a:rPr sz="3800" spc="-25" dirty="0"/>
              <a:t> </a:t>
            </a:r>
            <a:r>
              <a:rPr sz="3800" dirty="0"/>
              <a:t>im</a:t>
            </a:r>
            <a:r>
              <a:rPr sz="3800" spc="-15" dirty="0"/>
              <a:t>p</a:t>
            </a:r>
            <a:r>
              <a:rPr sz="3800" dirty="0"/>
              <a:t>act</a:t>
            </a:r>
            <a:r>
              <a:rPr sz="3800" spc="-15" dirty="0"/>
              <a:t> </a:t>
            </a:r>
            <a:r>
              <a:rPr sz="3800" dirty="0"/>
              <a:t>COVID-</a:t>
            </a:r>
            <a:r>
              <a:rPr sz="3800" spc="-5" dirty="0"/>
              <a:t>19</a:t>
            </a:r>
            <a:endParaRPr sz="3800" dirty="0"/>
          </a:p>
          <a:p>
            <a:pPr marL="160655">
              <a:lnSpc>
                <a:spcPts val="4295"/>
              </a:lnSpc>
            </a:pPr>
            <a:r>
              <a:rPr sz="3800" dirty="0"/>
              <a:t>morbid</a:t>
            </a:r>
            <a:r>
              <a:rPr sz="3800" spc="-20" dirty="0"/>
              <a:t>i</a:t>
            </a:r>
            <a:r>
              <a:rPr sz="3800" dirty="0"/>
              <a:t>ty </a:t>
            </a:r>
            <a:r>
              <a:rPr sz="3800" spc="-15" dirty="0"/>
              <a:t>a</a:t>
            </a:r>
            <a:r>
              <a:rPr sz="3800" dirty="0"/>
              <a:t>nd morta</a:t>
            </a:r>
            <a:r>
              <a:rPr sz="3800" spc="-20" dirty="0"/>
              <a:t>l</a:t>
            </a:r>
            <a:r>
              <a:rPr sz="3800" dirty="0"/>
              <a:t>ity?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d</a:t>
            </a:r>
            <a:r>
              <a:rPr lang="en-GB" dirty="0"/>
              <a:t>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20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029" y="1798509"/>
            <a:ext cx="9584690" cy="389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4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ona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mpa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</a:t>
            </a:r>
            <a:r>
              <a:rPr sz="1800" spc="-5" dirty="0">
                <a:latin typeface="Arial"/>
                <a:cs typeface="Arial"/>
              </a:rPr>
              <a:t>D-</a:t>
            </a:r>
            <a:r>
              <a:rPr sz="1800" spc="-10" dirty="0">
                <a:latin typeface="Arial"/>
                <a:cs typeface="Arial"/>
              </a:rPr>
              <a:t>19</a:t>
            </a:r>
            <a:endParaRPr sz="1800" dirty="0">
              <a:latin typeface="Arial"/>
              <a:cs typeface="Arial"/>
            </a:endParaRPr>
          </a:p>
          <a:p>
            <a:pPr marL="376555" marR="264160" algn="ctr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“Susc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pti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uch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iss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factors”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sce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tib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 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COVID-19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rsiste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vir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s.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smiss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so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rectly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 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ns</a:t>
            </a:r>
          </a:p>
          <a:p>
            <a:pPr marL="12700" indent="2863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-10" dirty="0">
                <a:latin typeface="Arial"/>
                <a:cs typeface="Arial"/>
              </a:rPr>
              <a:t>idua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ke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ndoo</a:t>
            </a:r>
            <a:r>
              <a:rPr sz="1800" dirty="0">
                <a:latin typeface="Arial"/>
                <a:cs typeface="Arial"/>
              </a:rPr>
              <a:t>rs.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Seasonality and its impact on COVID-19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3772</Words>
  <Application>Microsoft Office PowerPoint</Application>
  <PresentationFormat>Widescreen</PresentationFormat>
  <Paragraphs>378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Excess winter deaths and the winter of 2019 to 2020</vt:lpstr>
      <vt:lpstr>Aims of this slide pack</vt:lpstr>
      <vt:lpstr>Contents</vt:lpstr>
      <vt:lpstr>Summary</vt:lpstr>
      <vt:lpstr>How does cold weather impact health?</vt:lpstr>
      <vt:lpstr>What happens during cold weather?</vt:lpstr>
      <vt:lpstr> How does cold weather impact health – morbidity and mortality?</vt:lpstr>
      <vt:lpstr>How does cold weather impact COVID-19 morbidity and mortality?</vt:lpstr>
      <vt:lpstr>Which temperatures have an impact?</vt:lpstr>
      <vt:lpstr>Who is affected?</vt:lpstr>
      <vt:lpstr>Data Statement – COVID-19</vt:lpstr>
      <vt:lpstr>Why are we focusing on the winter of 2019 to 2020? (1)</vt:lpstr>
      <vt:lpstr>Why are we focusing on the winter of 2019 to 2020? (2)</vt:lpstr>
      <vt:lpstr>Deaths over the year</vt:lpstr>
      <vt:lpstr>When did the deaths occur and how is this different from previous years?</vt:lpstr>
      <vt:lpstr>How many EWDs were there during the 2019 to 2020 winter?</vt:lpstr>
      <vt:lpstr>Who was most affected?</vt:lpstr>
      <vt:lpstr>Place of death during winter 2020</vt:lpstr>
      <vt:lpstr>What were the causes of EWDs?</vt:lpstr>
      <vt:lpstr>Which regions were most affected?</vt:lpstr>
      <vt:lpstr>Comparisons to other countries?</vt:lpstr>
      <vt:lpstr>Preventing EWDs</vt:lpstr>
      <vt:lpstr>What can LAs do?</vt:lpstr>
      <vt:lpstr>Key public health messages for the public and media this winter (1)</vt:lpstr>
      <vt:lpstr>Key public health messages for the public and media this winter (2)</vt:lpstr>
      <vt:lpstr>Appendix 1: Available data</vt:lpstr>
      <vt:lpstr>Appendix 2: References and useful documents</vt:lpstr>
      <vt:lpstr>Appendix 3: Measuring winter deaths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Excess winter deaths and the winter of 2019 to 2020</dc:title>
  <dc:creator>UKHSA</dc:creator>
  <cp:lastModifiedBy>Richard.N Allen</cp:lastModifiedBy>
  <cp:revision>14</cp:revision>
  <dcterms:created xsi:type="dcterms:W3CDTF">2021-10-15T16:17:34Z</dcterms:created>
  <dcterms:modified xsi:type="dcterms:W3CDTF">2021-10-19T14:41:49Z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LastSaved">
    <vt:filetime>2021-10-15T00:00:00Z</vt:filetime>
  </property>
</Properties>
</file>