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99CF00-CEF5-9DFE-94C5-F1831C510CE1}" name="Emily Loud" initials="EL" userId="S::Emily.Loud@ukhsa.gov.uk::fbd0e1cd-4e6f-47a3-abd5-5a31915e99f3" providerId="AD"/>
  <p188:author id="{4E47FE0B-7D2B-F2B5-FCDB-1C045DA4A0C7}" name="Charlie Dearman" initials="CD" userId="S::charlie.dearman@ukhsa.gov.uk::db7ac40b-719a-40ce-9c9f-a4bc51eb3174" providerId="AD"/>
  <p188:author id="{76570525-659B-C1B2-7038-19D47B5D5F08}" name="Agostinho Sousa" initials="AS" userId="S::Agostinho.Sousa@ukhsa.gov.uk::5716942b-a098-483e-8fda-368e2fe0b9d8" providerId="AD"/>
  <p188:author id="{0C58DC6E-EC90-1E1A-8B55-8E282030E771}" name="Sharif Ismail" initials="SI" userId="S::sharif.ismail@ukhsa.gov.uk::c629c363-9e5e-49ad-bcfb-b3e6f9791b93" providerId="AD"/>
  <p188:author id="{1D878C7B-DC86-C244-6E2C-29E0D6F615CD}" name="Agostinho Sousa" initials="AS" userId="S::agostinho.sousa@ukhsa.gov.uk::5716942b-a098-483e-8fda-368e2fe0b9d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D54"/>
    <a:srgbClr val="F5C243"/>
    <a:srgbClr val="EA3324"/>
    <a:srgbClr val="FF0000"/>
    <a:srgbClr val="FFFFCD"/>
    <a:srgbClr val="F7CD65"/>
    <a:srgbClr val="FFA7A7"/>
    <a:srgbClr val="51AD5B"/>
    <a:srgbClr val="EA3323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10EF49-4FAC-4659-8094-BE9B5DF2F2EF}" v="3" dt="2024-02-08T15:26:15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096" y="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4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16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03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70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86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84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56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12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4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98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86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8662-2E52-4B71-9A6F-7E5C6B414A51}" type="datetimeFigureOut">
              <a:rPr lang="en-GB" smtClean="0"/>
              <a:t>18/03/2024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1F371-45AA-4525-B9A5-3B2148C594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01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hot-weather-and-health-supporting-vulnerable-people#:~:text=Supporting%20vulnerable%20people%20before%20and%20during%20hot%20weather%3A%20social%20care%20managers%2C%20staff%2C%20and%20carers" TargetMode="External"/><Relationship Id="rId2" Type="http://schemas.openxmlformats.org/officeDocument/2006/relationships/hyperlink" Target="https://www.gov.uk/government/publications/beat-the-heat-hot-weather-advic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www.gov.uk/guidance/weather-health-alerting-system" TargetMode="External"/><Relationship Id="rId4" Type="http://schemas.openxmlformats.org/officeDocument/2006/relationships/hyperlink" Target="https://www.gov.uk/government/publications/hot-weather-and-health-action-cards#:~:text=Heat%2DHealth%20Alert%20action%20card%20for%20provid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EBE5574-2D04-457D-F95B-94D1307E0360}"/>
              </a:ext>
            </a:extLst>
          </p:cNvPr>
          <p:cNvSpPr txBox="1"/>
          <p:nvPr/>
        </p:nvSpPr>
        <p:spPr>
          <a:xfrm>
            <a:off x="260648" y="6967570"/>
            <a:ext cx="6339408" cy="13747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Continue yellow alert actions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Follow local business continuity and/or hot weather plans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   Ensure that staff monitor the temperature of at-risk individuals and their environment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Advise staff and clients to raise concerns promptly, as heat illnesses can worsen fast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Increase volume and frequency of </a:t>
            </a:r>
            <a:r>
              <a:rPr lang="en-GB" sz="1200" dirty="0">
                <a:latin typeface="Arial"/>
                <a:cs typeface="Arial"/>
                <a:hlinkClick r:id="rId2"/>
              </a:rPr>
              <a:t>Beat the heat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advice to staff and clients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F54D86-302D-7261-AF02-FFF60F050986}"/>
              </a:ext>
            </a:extLst>
          </p:cNvPr>
          <p:cNvSpPr txBox="1"/>
          <p:nvPr/>
        </p:nvSpPr>
        <p:spPr>
          <a:xfrm>
            <a:off x="260648" y="2471387"/>
            <a:ext cx="6336704" cy="44430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/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</a:t>
            </a: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Conduct a local risk assessment for hot weather in your area and your organisation’s response to it, consulting the Heat-Health Alert </a:t>
            </a:r>
            <a:r>
              <a:rPr lang="en-GB" sz="1200" dirty="0">
                <a:latin typeface="Arial"/>
                <a:ea typeface="Calibri" panose="020F0502020204030204" pitchFamily="34" charset="0"/>
                <a:cs typeface="Arial"/>
                <a:hlinkClick r:id="rId3"/>
              </a:rPr>
              <a:t>guidance</a:t>
            </a: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 and </a:t>
            </a:r>
            <a:r>
              <a:rPr lang="en-GB" sz="1200" dirty="0">
                <a:latin typeface="Arial"/>
                <a:ea typeface="Calibri" panose="020F0502020204030204" pitchFamily="34" charset="0"/>
                <a:cs typeface="Arial"/>
                <a:hlinkClick r:id="rId4"/>
              </a:rPr>
              <a:t>full action card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	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Confirm that staff are aware of business continuity and hot weather plans and have received the </a:t>
            </a:r>
            <a:r>
              <a:rPr lang="en-GB" sz="1200" dirty="0">
                <a:solidFill>
                  <a:srgbClr val="0070C0"/>
                </a:solidFill>
                <a:effectLst/>
                <a:latin typeface="Arial"/>
                <a:ea typeface="Calibri" panose="020F0502020204030204" pitchFamily="3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Heat-Health Alert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. Share </a:t>
            </a: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them </a:t>
            </a:r>
            <a:r>
              <a:rPr lang="en-GB" sz="1200" dirty="0">
                <a:effectLst/>
                <a:latin typeface="Arial"/>
                <a:ea typeface="Calibri" panose="020F0502020204030204" pitchFamily="34" charset="0"/>
                <a:cs typeface="Arial"/>
              </a:rPr>
              <a:t>with staff if they have not received </a:t>
            </a: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them 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</a:t>
            </a:r>
            <a:r>
              <a:rPr lang="en-GB" sz="1200" dirty="0">
                <a:latin typeface="Arial"/>
                <a:cs typeface="Arial"/>
              </a:rPr>
              <a:t>Share and explain the importance of </a:t>
            </a:r>
            <a:r>
              <a:rPr lang="en-GB" sz="1200" dirty="0">
                <a:latin typeface="Arial"/>
                <a:cs typeface="Arial"/>
                <a:hlinkClick r:id="rId2"/>
              </a:rPr>
              <a:t>Beat the heat</a:t>
            </a:r>
            <a:r>
              <a:rPr lang="en-GB" sz="1200" dirty="0">
                <a:latin typeface="Arial"/>
                <a:cs typeface="Arial"/>
              </a:rPr>
              <a:t> messages to clients, staff and commissioners, including raising awareness of heat-illness signs and prevention</a:t>
            </a:r>
          </a:p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	</a:t>
            </a:r>
            <a:r>
              <a:rPr lang="en-GB" sz="1200" dirty="0">
                <a:latin typeface="Arial"/>
                <a:cs typeface="Arial"/>
              </a:rPr>
              <a:t>Ensure staff advise clients on how to keep cool (for example, by closing windows when it is hottest and opening windows when it is cooler outside, such as at night)</a:t>
            </a:r>
            <a:endParaRPr lang="en-GB" sz="12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	</a:t>
            </a:r>
            <a:r>
              <a:rPr lang="en-GB" sz="1200" dirty="0">
                <a:latin typeface="Arial"/>
                <a:cs typeface="Arial"/>
              </a:rPr>
              <a:t>Give staff access to a thermometer. Check they know how to record and escalate concerns </a:t>
            </a:r>
          </a:p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Ensure staff are making home checks (room temperature, medication storage, food and water supplies) when visiting clients. Add these to your work management system</a:t>
            </a:r>
          </a:p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r>
              <a:rPr lang="en-GB" sz="1200" dirty="0">
                <a:latin typeface="Arial"/>
                <a:ea typeface="Calibri" panose="020F0502020204030204" pitchFamily="34" charset="0"/>
                <a:cs typeface="Arial"/>
              </a:rPr>
              <a:t>☐	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staff actively monitor high-risk individuals during hot weather episodes, and check these individuals have visitor or phone-call arrangements in place</a:t>
            </a:r>
          </a:p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Assess staffing levels, recognising possible increased client needs in hot weather </a:t>
            </a:r>
          </a:p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Encourage and enable staff to carry water and stay hydrated and to report concerns about their own health promptly</a:t>
            </a:r>
          </a:p>
          <a:p>
            <a:pPr marL="356870" indent="-356870">
              <a:lnSpc>
                <a:spcPct val="107000"/>
              </a:lnSpc>
              <a:spcAft>
                <a:spcPts val="650"/>
              </a:spcAft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FD1978-0E26-D51C-0D06-649EFBC4DF29}"/>
              </a:ext>
            </a:extLst>
          </p:cNvPr>
          <p:cNvSpPr txBox="1"/>
          <p:nvPr/>
        </p:nvSpPr>
        <p:spPr>
          <a:xfrm>
            <a:off x="1556048" y="397873"/>
            <a:ext cx="4752528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Heat-Health Alert summary action card for services delivering care to people in their homes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0B1721-CB48-2D0D-9E23-93AEB58D9235}"/>
              </a:ext>
            </a:extLst>
          </p:cNvPr>
          <p:cNvSpPr txBox="1"/>
          <p:nvPr/>
        </p:nvSpPr>
        <p:spPr>
          <a:xfrm>
            <a:off x="259505" y="8654345"/>
            <a:ext cx="6339408" cy="11951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Continue amber alert actions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 	Follow all local emergency response plans and continue to 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onitor the current situation by checking the weather alerts or local news</a:t>
            </a:r>
          </a:p>
          <a:p>
            <a:pPr marL="371475" indent="-371475"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☐	Actively monitor all clients during hot weather episodes and monitor compliance with actions to keep living areas as cool as possible and cool rooms or areas below 26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°C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B1F5B7-6233-E079-BE23-A1A8D63E4679}"/>
              </a:ext>
            </a:extLst>
          </p:cNvPr>
          <p:cNvSpPr txBox="1"/>
          <p:nvPr/>
        </p:nvSpPr>
        <p:spPr>
          <a:xfrm>
            <a:off x="260648" y="6629016"/>
            <a:ext cx="6336704" cy="338554"/>
          </a:xfrm>
          <a:prstGeom prst="rect">
            <a:avLst/>
          </a:prstGeom>
          <a:solidFill>
            <a:srgbClr val="F5C24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Summary actions for an amber alert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C8A2CC-5BFF-EDA3-4646-D6767EB1A1D0}"/>
              </a:ext>
            </a:extLst>
          </p:cNvPr>
          <p:cNvSpPr txBox="1"/>
          <p:nvPr/>
        </p:nvSpPr>
        <p:spPr>
          <a:xfrm>
            <a:off x="260648" y="1516372"/>
            <a:ext cx="633940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>
              <a:spcAft>
                <a:spcPts val="65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summary of the suggested actions for managers in this setting at each alert level. Check the 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Heat-Health Alert action card for health and social care providers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more detail including what to do before summer, and adapt actions for your service as appropriate.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619FAC-020C-B87F-D08A-7D257ECD9CF7}"/>
              </a:ext>
            </a:extLst>
          </p:cNvPr>
          <p:cNvSpPr txBox="1"/>
          <p:nvPr/>
        </p:nvSpPr>
        <p:spPr>
          <a:xfrm>
            <a:off x="259505" y="8315791"/>
            <a:ext cx="6339408" cy="338554"/>
          </a:xfrm>
          <a:prstGeom prst="rect">
            <a:avLst/>
          </a:prstGeom>
          <a:solidFill>
            <a:srgbClr val="EA3324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Summary actions for a red alert</a:t>
            </a:r>
          </a:p>
        </p:txBody>
      </p:sp>
      <p:pic>
        <p:nvPicPr>
          <p:cNvPr id="13" name="Picture 12" descr="UK Health Security Agency logo">
            <a:extLst>
              <a:ext uri="{FF2B5EF4-FFF2-40B4-BE49-F238E27FC236}">
                <a16:creationId xmlns:a16="http://schemas.microsoft.com/office/drawing/2014/main" id="{19BE1D98-030A-E2C8-A370-34FC0F982C6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648" y="129078"/>
            <a:ext cx="1295400" cy="12319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52138F7-1D4C-468B-6593-7A8DF31F4826}"/>
              </a:ext>
            </a:extLst>
          </p:cNvPr>
          <p:cNvSpPr/>
          <p:nvPr/>
        </p:nvSpPr>
        <p:spPr>
          <a:xfrm>
            <a:off x="0" y="0"/>
            <a:ext cx="1844824" cy="1712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970364-E188-3A2B-D316-72F6842F3AD9}"/>
              </a:ext>
            </a:extLst>
          </p:cNvPr>
          <p:cNvSpPr txBox="1"/>
          <p:nvPr/>
        </p:nvSpPr>
        <p:spPr>
          <a:xfrm>
            <a:off x="260648" y="2163226"/>
            <a:ext cx="6336704" cy="338554"/>
          </a:xfrm>
          <a:prstGeom prst="rect">
            <a:avLst/>
          </a:prstGeom>
          <a:solidFill>
            <a:srgbClr val="FEFD54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Summary actions for a yellow alert</a:t>
            </a:r>
          </a:p>
        </p:txBody>
      </p:sp>
    </p:spTree>
    <p:extLst>
      <p:ext uri="{BB962C8B-B14F-4D97-AF65-F5344CB8AC3E}">
        <p14:creationId xmlns:p14="http://schemas.microsoft.com/office/powerpoint/2010/main" val="1304846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380de55-20a9-4d54-bb5f-20a5385596d6">
      <UserInfo>
        <DisplayName>Carl Petrokofsky</DisplayName>
        <AccountId>8</AccountId>
        <AccountType/>
      </UserInfo>
      <UserInfo>
        <DisplayName>Agostinho Sousa</DisplayName>
        <AccountId>6</AccountId>
        <AccountType/>
      </UserInfo>
      <UserInfo>
        <DisplayName>Charlie Dearman</DisplayName>
        <AccountId>59</AccountId>
        <AccountType/>
      </UserInfo>
    </SharedWithUsers>
    <lcf76f155ced4ddcb4097134ff3c332f xmlns="0c1361a5-21b4-4a3e-bfa7-975844df39b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2426D8C2CBF84AA5AB81A01FA1A919" ma:contentTypeVersion="13" ma:contentTypeDescription="Create a new document." ma:contentTypeScope="" ma:versionID="86edac04d418c819c774b513c892efa2">
  <xsd:schema xmlns:xsd="http://www.w3.org/2001/XMLSchema" xmlns:xs="http://www.w3.org/2001/XMLSchema" xmlns:p="http://schemas.microsoft.com/office/2006/metadata/properties" xmlns:ns2="0c1361a5-21b4-4a3e-bfa7-975844df39b9" xmlns:ns3="6380de55-20a9-4d54-bb5f-20a5385596d6" targetNamespace="http://schemas.microsoft.com/office/2006/metadata/properties" ma:root="true" ma:fieldsID="e62f3b1693d962781b41518956bb88ab" ns2:_="" ns3:_="">
    <xsd:import namespace="0c1361a5-21b4-4a3e-bfa7-975844df39b9"/>
    <xsd:import namespace="6380de55-20a9-4d54-bb5f-20a5385596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1361a5-21b4-4a3e-bfa7-975844df39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289f538-edf0-4bde-b084-18e01efd0e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0de55-20a9-4d54-bb5f-20a5385596d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CEF7CC-06D8-4C9E-B4F6-547CF0BC59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292AED-18CA-4AE0-B433-81EF8EF8CDC2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6380de55-20a9-4d54-bb5f-20a5385596d6"/>
    <ds:schemaRef ds:uri="http://schemas.openxmlformats.org/package/2006/metadata/core-properties"/>
    <ds:schemaRef ds:uri="0c1361a5-21b4-4a3e-bfa7-975844df39b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304A13-B2B0-48B2-A67A-8FBAC362622E}">
  <ds:schemaRefs>
    <ds:schemaRef ds:uri="0c1361a5-21b4-4a3e-bfa7-975844df39b9"/>
    <ds:schemaRef ds:uri="6380de55-20a9-4d54-bb5f-20a5385596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436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summary action card - home care</dc:title>
  <dc:creator>UKHSA</dc:creator>
  <cp:lastModifiedBy>Richard.N Allen</cp:lastModifiedBy>
  <cp:revision>4</cp:revision>
  <dcterms:created xsi:type="dcterms:W3CDTF">2023-04-26T11:54:24Z</dcterms:created>
  <dcterms:modified xsi:type="dcterms:W3CDTF">2024-03-18T11:00:45Z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0x010100772426D8C2CBF84AA5AB81A01FA1A919</vt:lpwstr>
  </property>
  <property fmtid="{D5CDD505-2E9C-101B-9397-08002B2CF9AE}" pid="3" name="MediaServiceImageTags">
    <vt:lpwstr/>
  </property>
</Properties>
</file>