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47FE0B-7D2B-F2B5-FCDB-1C045DA4A0C7}" name="Charlie Dearman" initials="CD" userId="S::charlie.dearman@ukhsa.gov.uk::db7ac40b-719a-40ce-9c9f-a4bc51eb3174" providerId="AD"/>
  <p188:author id="{76570525-659B-C1B2-7038-19D47B5D5F08}" name="Agostinho Sousa" initials="AS" userId="S::Agostinho.Sousa@ukhsa.gov.uk::5716942b-a098-483e-8fda-368e2fe0b9d8" providerId="AD"/>
  <p188:author id="{1D878C7B-DC86-C244-6E2C-29E0D6F615CD}" name="Agostinho Sousa" initials="AS" userId="S::agostinho.sousa@ukhsa.gov.uk::5716942b-a098-483e-8fda-368e2fe0b9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D54"/>
    <a:srgbClr val="F5C243"/>
    <a:srgbClr val="EA3324"/>
    <a:srgbClr val="FF0000"/>
    <a:srgbClr val="FFFFCD"/>
    <a:srgbClr val="F7CD65"/>
    <a:srgbClr val="FFA7A7"/>
    <a:srgbClr val="51AD5B"/>
    <a:srgbClr val="EA3323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588" y="-19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w Williams" userId="49942351-d9f4-40f5-b437-c614563b8aea" providerId="ADAL" clId="{B992BE46-A06F-4D77-AE18-F9AC33064659}"/>
    <pc:docChg chg="delSld">
      <pc:chgData name="Huw Williams" userId="49942351-d9f4-40f5-b437-c614563b8aea" providerId="ADAL" clId="{B992BE46-A06F-4D77-AE18-F9AC33064659}" dt="2023-08-23T12:30:29.757" v="0" actId="47"/>
      <pc:docMkLst>
        <pc:docMk/>
      </pc:docMkLst>
      <pc:sldChg chg="del">
        <pc:chgData name="Huw Williams" userId="49942351-d9f4-40f5-b437-c614563b8aea" providerId="ADAL" clId="{B992BE46-A06F-4D77-AE18-F9AC33064659}" dt="2023-08-23T12:30:29.757" v="0" actId="47"/>
        <pc:sldMkLst>
          <pc:docMk/>
          <pc:sldMk cId="2935292833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4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1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0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8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4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6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1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cold-weather-plan-action-cards-for-cold-weather-alert-service" TargetMode="External"/><Relationship Id="rId2" Type="http://schemas.openxmlformats.org/officeDocument/2006/relationships/hyperlink" Target="https://www.gov.uk/government/publications/keep-warm-keep-well-leaflet-gives-advice-on-staying-healthy-in-cold-weath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BE5574-2D04-457D-F95B-94D1307E0360}"/>
              </a:ext>
            </a:extLst>
          </p:cNvPr>
          <p:cNvSpPr txBox="1"/>
          <p:nvPr/>
        </p:nvSpPr>
        <p:spPr>
          <a:xfrm>
            <a:off x="260645" y="6140854"/>
            <a:ext cx="6336704" cy="1990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Continue Yellow Alert actions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Activate business continuity and/or local cold weather plans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Increase the volume and frequency of messages aimed at the public to help them identify risks of cold exposure and understand how to manage them</a:t>
            </a:r>
          </a:p>
          <a:p>
            <a:pPr marL="371475" indent="-371475">
              <a:lnSpc>
                <a:spcPct val="150000"/>
              </a:lnSpc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Support partner organisations to prioritise travel especially if ice or snow occur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Engage the community and voluntary sector to mobilise additional support (for example equipment, facilities) to help those most at risk, where necessary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F54D86-302D-7261-AF02-FFF60F050986}"/>
              </a:ext>
            </a:extLst>
          </p:cNvPr>
          <p:cNvSpPr txBox="1"/>
          <p:nvPr/>
        </p:nvSpPr>
        <p:spPr>
          <a:xfrm>
            <a:off x="260648" y="2502586"/>
            <a:ext cx="6336704" cy="32624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Confirm that relevant staff are aware of contingency plans, have received the Cold-Health Alert and know how to access relevant guidance and advice 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Use the Cold-Health Alert impact matrix to inform the local risk assessment for, and response to, cold weather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Communicate public health messages to help the public, and especially at-risk groups, identify risks of cold exposure and how to manage them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Activate Business Continuity Plans and emergency plans as required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cs typeface="Arial"/>
              </a:rPr>
              <a:t>☐	</a:t>
            </a:r>
            <a:r>
              <a:rPr lang="en-GB" sz="1200" spc="-30" dirty="0">
                <a:latin typeface="Arial"/>
                <a:cs typeface="Arial"/>
              </a:rPr>
              <a:t>Ensure partners and staff communicate </a:t>
            </a:r>
            <a:r>
              <a:rPr lang="en-GB" sz="1200" spc="-30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Keeping warm and well: staying safe in cold weather</a:t>
            </a:r>
            <a:r>
              <a:rPr lang="en-GB" sz="1200" spc="-30" dirty="0">
                <a:latin typeface="Arial"/>
                <a:cs typeface="Arial"/>
              </a:rPr>
              <a:t> public health messages to the public, specially underserved or vulnerable groups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Ensure partners and staff signpost vulnerable people to sources of support such as energy efficiency measures, benefits or related advice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Activate road and pavement gritting to allow access to critical services and pedestrian hotspots, if ice and/or snow occur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D1978-0E26-D51C-0D06-649EFBC4DF29}"/>
              </a:ext>
            </a:extLst>
          </p:cNvPr>
          <p:cNvSpPr txBox="1"/>
          <p:nvPr/>
        </p:nvSpPr>
        <p:spPr>
          <a:xfrm>
            <a:off x="1556048" y="502377"/>
            <a:ext cx="47525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Cold-Health Alert summary action card for commissioners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B1721-CB48-2D0D-9E23-93AEB58D9235}"/>
              </a:ext>
            </a:extLst>
          </p:cNvPr>
          <p:cNvSpPr txBox="1"/>
          <p:nvPr/>
        </p:nvSpPr>
        <p:spPr>
          <a:xfrm>
            <a:off x="260646" y="8420965"/>
            <a:ext cx="6336704" cy="12849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Continue Amber Alert actions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	Follow all local emergency response plans, supporting local coordination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	Issue media alerts about keeping warm and well in extreme cold weather 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Mobilise support from the voluntary and community sector to ensure sufficient resources are available to support at-risk people during cold weather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970364-E188-3A2B-D316-72F6842F3AD9}"/>
              </a:ext>
            </a:extLst>
          </p:cNvPr>
          <p:cNvSpPr txBox="1"/>
          <p:nvPr/>
        </p:nvSpPr>
        <p:spPr>
          <a:xfrm>
            <a:off x="260648" y="2166404"/>
            <a:ext cx="6336704" cy="338554"/>
          </a:xfrm>
          <a:prstGeom prst="rect">
            <a:avLst/>
          </a:prstGeom>
          <a:solidFill>
            <a:srgbClr val="FEFD5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Summary actions for Yellow Alert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B1F5B7-6233-E079-BE23-A1A8D63E4679}"/>
              </a:ext>
            </a:extLst>
          </p:cNvPr>
          <p:cNvSpPr txBox="1"/>
          <p:nvPr/>
        </p:nvSpPr>
        <p:spPr>
          <a:xfrm>
            <a:off x="260645" y="5759596"/>
            <a:ext cx="6336704" cy="338554"/>
          </a:xfrm>
          <a:prstGeom prst="rect">
            <a:avLst/>
          </a:prstGeom>
          <a:solidFill>
            <a:srgbClr val="F5C24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Summary actions for Amber Alert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8A2CC-5BFF-EDA3-4646-D6767EB1A1D0}"/>
              </a:ext>
            </a:extLst>
          </p:cNvPr>
          <p:cNvSpPr txBox="1"/>
          <p:nvPr/>
        </p:nvSpPr>
        <p:spPr>
          <a:xfrm>
            <a:off x="260648" y="1520073"/>
            <a:ext cx="633670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summary of the suggested actions for each Cold-Health Alert level. Check the 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Cold-Health Alert action card for commissioners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more detail, including the required actions for winter preparedness, and adapt actions to your service as appropriate.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19FAC-020C-B87F-D08A-7D257ECD9CF7}"/>
              </a:ext>
            </a:extLst>
          </p:cNvPr>
          <p:cNvSpPr txBox="1"/>
          <p:nvPr/>
        </p:nvSpPr>
        <p:spPr>
          <a:xfrm>
            <a:off x="260648" y="8082411"/>
            <a:ext cx="6336704" cy="338554"/>
          </a:xfrm>
          <a:prstGeom prst="rect">
            <a:avLst/>
          </a:prstGeom>
          <a:solidFill>
            <a:srgbClr val="EA332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Summary actions for Red Alert</a:t>
            </a:r>
          </a:p>
        </p:txBody>
      </p:sp>
      <p:pic>
        <p:nvPicPr>
          <p:cNvPr id="13" name="Picture 12" descr="UK Health Security Agency logo">
            <a:extLst>
              <a:ext uri="{FF2B5EF4-FFF2-40B4-BE49-F238E27FC236}">
                <a16:creationId xmlns:a16="http://schemas.microsoft.com/office/drawing/2014/main" id="{19BE1D98-030A-E2C8-A370-34FC0F982C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48" y="233582"/>
            <a:ext cx="1295400" cy="12319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52138F7-1D4C-468B-6593-7A8DF31F4826}"/>
              </a:ext>
            </a:extLst>
          </p:cNvPr>
          <p:cNvSpPr/>
          <p:nvPr/>
        </p:nvSpPr>
        <p:spPr>
          <a:xfrm>
            <a:off x="0" y="0"/>
            <a:ext cx="1844824" cy="171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7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2426D8C2CBF84AA5AB81A01FA1A919" ma:contentTypeVersion="7" ma:contentTypeDescription="Create a new document." ma:contentTypeScope="" ma:versionID="a77588d33ca3ab7a1a3f56899a821210">
  <xsd:schema xmlns:xsd="http://www.w3.org/2001/XMLSchema" xmlns:xs="http://www.w3.org/2001/XMLSchema" xmlns:p="http://schemas.microsoft.com/office/2006/metadata/properties" xmlns:ns2="0c1361a5-21b4-4a3e-bfa7-975844df39b9" xmlns:ns3="6380de55-20a9-4d54-bb5f-20a5385596d6" targetNamespace="http://schemas.microsoft.com/office/2006/metadata/properties" ma:root="true" ma:fieldsID="3fa1375a1d6e0dbca59e888617ebe0d3" ns2:_="" ns3:_="">
    <xsd:import namespace="0c1361a5-21b4-4a3e-bfa7-975844df39b9"/>
    <xsd:import namespace="6380de55-20a9-4d54-bb5f-20a538559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361a5-21b4-4a3e-bfa7-975844df39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0de55-20a9-4d54-bb5f-20a5385596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80de55-20a9-4d54-bb5f-20a5385596d6">
      <UserInfo>
        <DisplayName>Carl Petrokofsky</DisplayName>
        <AccountId>8</AccountId>
        <AccountType/>
      </UserInfo>
      <UserInfo>
        <DisplayName>Agostinho Sousa</DisplayName>
        <AccountId>6</AccountId>
        <AccountType/>
      </UserInfo>
      <UserInfo>
        <DisplayName>Charlie Dearman</DisplayName>
        <AccountId>59</AccountId>
        <AccountType/>
      </UserInfo>
      <UserInfo>
        <DisplayName>Jack Gordon-Brown</DisplayName>
        <AccountId>74</AccountId>
        <AccountType/>
      </UserInfo>
      <UserInfo>
        <DisplayName>Laura Woodward</DisplayName>
        <AccountId>213</AccountId>
        <AccountType/>
      </UserInfo>
      <UserInfo>
        <DisplayName>Clare Cook</DisplayName>
        <AccountId>230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8CEF7CC-06D8-4C9E-B4F6-547CF0BC59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9CDF9D-916A-4137-B98A-3228274D677C}">
  <ds:schemaRefs>
    <ds:schemaRef ds:uri="0c1361a5-21b4-4a3e-bfa7-975844df39b9"/>
    <ds:schemaRef ds:uri="6380de55-20a9-4d54-bb5f-20a5385596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7292AED-18CA-4AE0-B433-81EF8EF8CDC2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6380de55-20a9-4d54-bb5f-20a5385596d6"/>
    <ds:schemaRef ds:uri="0c1361a5-21b4-4a3e-bfa7-975844df39b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369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Cold-Health Alert summary action card for commissioners</dc:title>
  <dc:creator>UKHSA</dc:creator>
  <cp:lastModifiedBy>Richard.N Allen</cp:lastModifiedBy>
  <cp:revision>5</cp:revision>
  <dcterms:created xsi:type="dcterms:W3CDTF">2023-04-26T11:54:24Z</dcterms:created>
  <dcterms:modified xsi:type="dcterms:W3CDTF">2023-09-07T13:38:04Z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0x010100772426D8C2CBF84AA5AB81A01FA1A919</vt:lpwstr>
  </property>
</Properties>
</file>