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5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E47FE0B-7D2B-F2B5-FCDB-1C045DA4A0C7}" name="Charlie Dearman" initials="CD" userId="S::charlie.dearman@ukhsa.gov.uk::db7ac40b-719a-40ce-9c9f-a4bc51eb3174" providerId="AD"/>
  <p188:author id="{76570525-659B-C1B2-7038-19D47B5D5F08}" name="Agostinho Sousa" initials="AS" userId="S::Agostinho.Sousa@ukhsa.gov.uk::5716942b-a098-483e-8fda-368e2fe0b9d8" providerId="AD"/>
  <p188:author id="{1D878C7B-DC86-C244-6E2C-29E0D6F615CD}" name="Agostinho Sousa" initials="AS" userId="S::agostinho.sousa@ukhsa.gov.uk::5716942b-a098-483e-8fda-368e2fe0b9d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D54"/>
    <a:srgbClr val="F5C243"/>
    <a:srgbClr val="EA3324"/>
    <a:srgbClr val="FF0000"/>
    <a:srgbClr val="FFFFCD"/>
    <a:srgbClr val="F7CD65"/>
    <a:srgbClr val="FFA7A7"/>
    <a:srgbClr val="51AD5B"/>
    <a:srgbClr val="EA3323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8" d="100"/>
          <a:sy n="98" d="100"/>
        </p:scale>
        <p:origin x="992" y="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w Williams" userId="49942351-d9f4-40f5-b437-c614563b8aea" providerId="ADAL" clId="{EFCF148D-A133-4386-8800-D0EEC37187E3}"/>
    <pc:docChg chg="delSld">
      <pc:chgData name="Huw Williams" userId="49942351-d9f4-40f5-b437-c614563b8aea" providerId="ADAL" clId="{EFCF148D-A133-4386-8800-D0EEC37187E3}" dt="2023-08-23T12:31:35.511" v="0" actId="47"/>
      <pc:docMkLst>
        <pc:docMk/>
      </pc:docMkLst>
      <pc:sldChg chg="del">
        <pc:chgData name="Huw Williams" userId="49942351-d9f4-40f5-b437-c614563b8aea" providerId="ADAL" clId="{EFCF148D-A133-4386-8800-D0EEC37187E3}" dt="2023-08-23T12:31:35.511" v="0" actId="47"/>
        <pc:sldMkLst>
          <pc:docMk/>
          <pc:sldMk cId="2552874920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8662-2E52-4B71-9A6F-7E5C6B414A51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F371-45AA-4525-B9A5-3B2148C594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40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8662-2E52-4B71-9A6F-7E5C6B414A51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F371-45AA-4525-B9A5-3B2148C594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161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8662-2E52-4B71-9A6F-7E5C6B414A51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F371-45AA-4525-B9A5-3B2148C594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033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8662-2E52-4B71-9A6F-7E5C6B414A51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F371-45AA-4525-B9A5-3B2148C594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709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8662-2E52-4B71-9A6F-7E5C6B414A51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F371-45AA-4525-B9A5-3B2148C594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863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8662-2E52-4B71-9A6F-7E5C6B414A51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F371-45AA-4525-B9A5-3B2148C594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843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8662-2E52-4B71-9A6F-7E5C6B414A51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F371-45AA-4525-B9A5-3B2148C594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569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8662-2E52-4B71-9A6F-7E5C6B414A51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F371-45AA-4525-B9A5-3B2148C594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120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8662-2E52-4B71-9A6F-7E5C6B414A51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F371-45AA-4525-B9A5-3B2148C594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48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8662-2E52-4B71-9A6F-7E5C6B414A51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F371-45AA-4525-B9A5-3B2148C594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983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8662-2E52-4B71-9A6F-7E5C6B414A51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F371-45AA-4525-B9A5-3B2148C594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860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48662-2E52-4B71-9A6F-7E5C6B414A51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1F371-45AA-4525-B9A5-3B2148C594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010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publications/cold-weather-plan-action-cards-for-cold-weather-alert-service" TargetMode="External"/><Relationship Id="rId2" Type="http://schemas.openxmlformats.org/officeDocument/2006/relationships/hyperlink" Target="https://www.gov.uk/government/publications/keep-warm-keep-well-leaflet-gives-advice-on-staying-healthy-in-cold-weathe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EBE5574-2D04-457D-F95B-94D1307E0360}"/>
              </a:ext>
            </a:extLst>
          </p:cNvPr>
          <p:cNvSpPr txBox="1"/>
          <p:nvPr/>
        </p:nvSpPr>
        <p:spPr>
          <a:xfrm>
            <a:off x="261036" y="6473185"/>
            <a:ext cx="6333601" cy="19287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71475" indent="-371475">
              <a:spcAft>
                <a:spcPts val="650"/>
              </a:spcAft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☐	Continue Yellow Alert actions</a:t>
            </a:r>
          </a:p>
          <a:p>
            <a:pPr marL="371475" indent="-371475">
              <a:spcAft>
                <a:spcPts val="650"/>
              </a:spcAft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☐	Work with providers and other partners to mobilise Community Emergency Plans</a:t>
            </a:r>
          </a:p>
          <a:p>
            <a:pPr marL="371475" indent="-371475">
              <a:spcAft>
                <a:spcPts val="650"/>
              </a:spcAft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☐	Monitor at-risk individuals during cold-weather episodes, ensuring they have visitor or phone-call arrangements in place</a:t>
            </a:r>
          </a:p>
          <a:p>
            <a:pPr marL="371475" indent="-371475">
              <a:spcAft>
                <a:spcPts val="650"/>
              </a:spcAft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☐	Ensure staff are undertaking appropriate home checks when visiting clients, for example room temperature, medications and food supplies </a:t>
            </a:r>
          </a:p>
          <a:p>
            <a:pPr marL="371475" indent="-371475">
              <a:spcAft>
                <a:spcPts val="650"/>
              </a:spcAft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☐	Consider how local VCS organisations can provide resources (for example equipment, facilities and people), insight and advice and help share information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7F54D86-302D-7261-AF02-FFF60F050986}"/>
              </a:ext>
            </a:extLst>
          </p:cNvPr>
          <p:cNvSpPr txBox="1"/>
          <p:nvPr/>
        </p:nvSpPr>
        <p:spPr>
          <a:xfrm>
            <a:off x="258184" y="2879542"/>
            <a:ext cx="6336065" cy="32624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 marL="371475" indent="-371475">
              <a:spcAft>
                <a:spcPts val="975"/>
              </a:spcAft>
            </a:pPr>
            <a:r>
              <a:rPr lang="en-GB" sz="1200" dirty="0">
                <a:latin typeface="Arial"/>
                <a:ea typeface="Calibri" panose="020F0502020204030204" pitchFamily="34" charset="0"/>
                <a:cs typeface="Arial"/>
              </a:rPr>
              <a:t>☐	Confirm that relevant staff are aware of contingency plans, have received the Cold-Health Alert and know how to access relevant guidance and advice </a:t>
            </a:r>
          </a:p>
          <a:p>
            <a:pPr marL="371475" indent="-371475">
              <a:spcAft>
                <a:spcPts val="975"/>
              </a:spcAft>
            </a:pPr>
            <a:r>
              <a:rPr lang="en-GB" sz="1200" dirty="0">
                <a:latin typeface="Arial"/>
                <a:ea typeface="Calibri" panose="020F0502020204030204" pitchFamily="34" charset="0"/>
                <a:cs typeface="Arial"/>
              </a:rPr>
              <a:t>☐	Use the Cold-Health Alert impact matrix to inform the local risk assessment for, and response to, cold weather</a:t>
            </a:r>
          </a:p>
          <a:p>
            <a:pPr marL="371475" indent="-371475">
              <a:spcAft>
                <a:spcPts val="975"/>
              </a:spcAft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☐	Activate Community Emergency Plans as required</a:t>
            </a:r>
          </a:p>
          <a:p>
            <a:pPr marL="371475" indent="-371475">
              <a:spcAft>
                <a:spcPts val="975"/>
              </a:spcAft>
            </a:pPr>
            <a:r>
              <a:rPr lang="en-GB" sz="1200" dirty="0">
                <a:latin typeface="Arial"/>
                <a:cs typeface="Arial"/>
              </a:rPr>
              <a:t>☐	Share and emphasise the importance of </a:t>
            </a:r>
            <a:r>
              <a:rPr lang="en-GB" sz="1200" dirty="0">
                <a:solidFill>
                  <a:srgbClr val="FF0000"/>
                </a:solidFill>
                <a:latin typeface="Arial"/>
                <a:cs typeface="Arial"/>
                <a:hlinkClick r:id="rId2"/>
              </a:rPr>
              <a:t>Keeping warm and well: staying safe in cold weather</a:t>
            </a:r>
            <a:r>
              <a:rPr lang="en-GB" sz="1200" dirty="0">
                <a:latin typeface="Arial"/>
                <a:cs typeface="Arial"/>
              </a:rPr>
              <a:t> messages to clients and staff</a:t>
            </a:r>
          </a:p>
          <a:p>
            <a:pPr marL="371475" indent="-371475">
              <a:spcAft>
                <a:spcPts val="975"/>
              </a:spcAft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☐	Support the provision of information about health risks from reliable sources – especially to vulnerable groups and underserved populations</a:t>
            </a:r>
          </a:p>
          <a:p>
            <a:pPr marL="371475" indent="-371475">
              <a:spcAft>
                <a:spcPts val="975"/>
              </a:spcAft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☐	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onitor temperatures in places where people who are at risk spend substantial time. Ensure staff know how to check and record these and to follow internal procedures </a:t>
            </a:r>
          </a:p>
          <a:p>
            <a:pPr marL="371475" indent="-371475">
              <a:spcAft>
                <a:spcPts val="975"/>
              </a:spcAft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☐	</a:t>
            </a: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Check that individuals at risk of cold-related illnesses have appropriate support arrangements in place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FD1978-0E26-D51C-0D06-649EFBC4DF29}"/>
              </a:ext>
            </a:extLst>
          </p:cNvPr>
          <p:cNvSpPr txBox="1"/>
          <p:nvPr/>
        </p:nvSpPr>
        <p:spPr>
          <a:xfrm>
            <a:off x="1556048" y="341700"/>
            <a:ext cx="4752528" cy="1015663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Cold-Health Alert summary action card for the voluntary and </a:t>
            </a:r>
            <a:b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community sector (VCS)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0B1721-CB48-2D0D-9E23-93AEB58D9235}"/>
              </a:ext>
            </a:extLst>
          </p:cNvPr>
          <p:cNvSpPr txBox="1"/>
          <p:nvPr/>
        </p:nvSpPr>
        <p:spPr>
          <a:xfrm>
            <a:off x="261279" y="8737641"/>
            <a:ext cx="6340475" cy="10105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71475" indent="-371475">
              <a:spcAft>
                <a:spcPts val="650"/>
              </a:spcAft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☐	Continue Amber Alert actions</a:t>
            </a:r>
          </a:p>
          <a:p>
            <a:pPr marL="371475" indent="-371475">
              <a:spcAft>
                <a:spcPts val="650"/>
              </a:spcAft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☐ 	Follow all local emergency response plans </a:t>
            </a:r>
          </a:p>
          <a:p>
            <a:pPr marL="371475" indent="-371475">
              <a:spcAft>
                <a:spcPts val="650"/>
              </a:spcAft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☐ 	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Increase communication of key public health messages, especially to underserved populations and at-risk groups</a:t>
            </a: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5970364-E188-3A2B-D316-72F6842F3AD9}"/>
              </a:ext>
            </a:extLst>
          </p:cNvPr>
          <p:cNvSpPr txBox="1"/>
          <p:nvPr/>
        </p:nvSpPr>
        <p:spPr>
          <a:xfrm>
            <a:off x="257682" y="2547914"/>
            <a:ext cx="6336567" cy="338554"/>
          </a:xfrm>
          <a:prstGeom prst="rect">
            <a:avLst/>
          </a:prstGeom>
          <a:solidFill>
            <a:srgbClr val="FEFD54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Summary actions for Yellow Alert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B1F5B7-6233-E079-BE23-A1A8D63E4679}"/>
              </a:ext>
            </a:extLst>
          </p:cNvPr>
          <p:cNvSpPr txBox="1"/>
          <p:nvPr/>
        </p:nvSpPr>
        <p:spPr>
          <a:xfrm>
            <a:off x="260646" y="6140394"/>
            <a:ext cx="6336000" cy="338554"/>
          </a:xfrm>
          <a:prstGeom prst="rect">
            <a:avLst/>
          </a:prstGeom>
          <a:solidFill>
            <a:srgbClr val="F5C243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Summary actions for Amber Alert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C8A2CC-5BFF-EDA3-4646-D6767EB1A1D0}"/>
              </a:ext>
            </a:extLst>
          </p:cNvPr>
          <p:cNvSpPr txBox="1"/>
          <p:nvPr/>
        </p:nvSpPr>
        <p:spPr>
          <a:xfrm>
            <a:off x="260648" y="1713004"/>
            <a:ext cx="6336704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>
              <a:spcAft>
                <a:spcPts val="650"/>
              </a:spcAft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a summary of the suggested actions for each Cold-Health Alert level. Check the </a:t>
            </a:r>
            <a:r>
              <a:rPr lang="en-GB" sz="1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Cold-Health Alert action card for the voluntary and community sector</a:t>
            </a:r>
            <a:r>
              <a:rPr lang="en-GB" sz="1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more detail, including the required actions for winter preparedness, and adapt actions to your service as appropriate.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619FAC-020C-B87F-D08A-7D257ECD9CF7}"/>
              </a:ext>
            </a:extLst>
          </p:cNvPr>
          <p:cNvSpPr txBox="1"/>
          <p:nvPr/>
        </p:nvSpPr>
        <p:spPr>
          <a:xfrm>
            <a:off x="261279" y="8395915"/>
            <a:ext cx="6340340" cy="338554"/>
          </a:xfrm>
          <a:prstGeom prst="rect">
            <a:avLst/>
          </a:prstGeom>
          <a:solidFill>
            <a:srgbClr val="EA3324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Summary actions for Red Alert</a:t>
            </a:r>
          </a:p>
        </p:txBody>
      </p:sp>
      <p:pic>
        <p:nvPicPr>
          <p:cNvPr id="13" name="Picture 12" descr="UK Health Security Agency logo">
            <a:extLst>
              <a:ext uri="{FF2B5EF4-FFF2-40B4-BE49-F238E27FC236}">
                <a16:creationId xmlns:a16="http://schemas.microsoft.com/office/drawing/2014/main" id="{19BE1D98-030A-E2C8-A370-34FC0F982C6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648" y="233582"/>
            <a:ext cx="1295400" cy="1231900"/>
          </a:xfrm>
          <a:prstGeom prst="rect">
            <a:avLst/>
          </a:prstGeom>
          <a:noFill/>
          <a:ln w="12700">
            <a:noFill/>
          </a:ln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F52138F7-1D4C-468B-6593-7A8DF31F4826}"/>
              </a:ext>
            </a:extLst>
          </p:cNvPr>
          <p:cNvSpPr/>
          <p:nvPr/>
        </p:nvSpPr>
        <p:spPr>
          <a:xfrm>
            <a:off x="0" y="0"/>
            <a:ext cx="1844824" cy="171264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292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2426D8C2CBF84AA5AB81A01FA1A919" ma:contentTypeVersion="7" ma:contentTypeDescription="Create a new document." ma:contentTypeScope="" ma:versionID="a77588d33ca3ab7a1a3f56899a821210">
  <xsd:schema xmlns:xsd="http://www.w3.org/2001/XMLSchema" xmlns:xs="http://www.w3.org/2001/XMLSchema" xmlns:p="http://schemas.microsoft.com/office/2006/metadata/properties" xmlns:ns2="0c1361a5-21b4-4a3e-bfa7-975844df39b9" xmlns:ns3="6380de55-20a9-4d54-bb5f-20a5385596d6" targetNamespace="http://schemas.microsoft.com/office/2006/metadata/properties" ma:root="true" ma:fieldsID="3fa1375a1d6e0dbca59e888617ebe0d3" ns2:_="" ns3:_="">
    <xsd:import namespace="0c1361a5-21b4-4a3e-bfa7-975844df39b9"/>
    <xsd:import namespace="6380de55-20a9-4d54-bb5f-20a5385596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1361a5-21b4-4a3e-bfa7-975844df39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80de55-20a9-4d54-bb5f-20a5385596d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380de55-20a9-4d54-bb5f-20a5385596d6">
      <UserInfo>
        <DisplayName>Carl Petrokofsky</DisplayName>
        <AccountId>8</AccountId>
        <AccountType/>
      </UserInfo>
      <UserInfo>
        <DisplayName>Agostinho Sousa</DisplayName>
        <AccountId>6</AccountId>
        <AccountType/>
      </UserInfo>
      <UserInfo>
        <DisplayName>Charlie Dearman</DisplayName>
        <AccountId>59</AccountId>
        <AccountType/>
      </UserInfo>
      <UserInfo>
        <DisplayName>Jack Gordon-Brown</DisplayName>
        <AccountId>74</AccountId>
        <AccountType/>
      </UserInfo>
      <UserInfo>
        <DisplayName>Laura Woodward</DisplayName>
        <AccountId>213</AccountId>
        <AccountType/>
      </UserInfo>
      <UserInfo>
        <DisplayName>Clare Cook</DisplayName>
        <AccountId>230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DF9CDF9D-916A-4137-B98A-3228274D677C}">
  <ds:schemaRefs>
    <ds:schemaRef ds:uri="0c1361a5-21b4-4a3e-bfa7-975844df39b9"/>
    <ds:schemaRef ds:uri="6380de55-20a9-4d54-bb5f-20a5385596d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8CEF7CC-06D8-4C9E-B4F6-547CF0BC59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292AED-18CA-4AE0-B433-81EF8EF8CDC2}">
  <ds:schemaRefs>
    <ds:schemaRef ds:uri="http://purl.org/dc/terms/"/>
    <ds:schemaRef ds:uri="6380de55-20a9-4d54-bb5f-20a5385596d6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c1361a5-21b4-4a3e-bfa7-975844df39b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340</Words>
  <Application>Microsoft Office PowerPoint</Application>
  <PresentationFormat>A4 Paper (210x297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Cold-Health Alert summary action card for voluntary and community sector</dc:title>
  <dc:creator>UKHSA</dc:creator>
  <cp:lastModifiedBy>Richard.N Allen</cp:lastModifiedBy>
  <cp:revision>5</cp:revision>
  <dcterms:created xsi:type="dcterms:W3CDTF">2023-04-26T11:54:24Z</dcterms:created>
  <dcterms:modified xsi:type="dcterms:W3CDTF">2023-09-07T13:41:08Z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0x010100772426D8C2CBF84AA5AB81A01FA1A919</vt:lpwstr>
  </property>
</Properties>
</file>