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6"/>
  </p:notesMasterIdLst>
  <p:sldIdLst>
    <p:sldId id="256" r:id="rId5"/>
    <p:sldId id="361" r:id="rId6"/>
    <p:sldId id="315" r:id="rId7"/>
    <p:sldId id="335" r:id="rId8"/>
    <p:sldId id="363" r:id="rId9"/>
    <p:sldId id="336" r:id="rId10"/>
    <p:sldId id="338" r:id="rId11"/>
    <p:sldId id="337" r:id="rId12"/>
    <p:sldId id="339" r:id="rId13"/>
    <p:sldId id="364" r:id="rId14"/>
    <p:sldId id="378" r:id="rId15"/>
    <p:sldId id="340" r:id="rId16"/>
    <p:sldId id="391" r:id="rId17"/>
    <p:sldId id="351" r:id="rId18"/>
    <p:sldId id="352" r:id="rId19"/>
    <p:sldId id="362" r:id="rId20"/>
    <p:sldId id="292" r:id="rId21"/>
    <p:sldId id="392" r:id="rId22"/>
    <p:sldId id="393" r:id="rId23"/>
    <p:sldId id="394" r:id="rId24"/>
    <p:sldId id="395" r:id="rId25"/>
    <p:sldId id="396" r:id="rId26"/>
    <p:sldId id="397" r:id="rId27"/>
    <p:sldId id="398" r:id="rId28"/>
    <p:sldId id="399" r:id="rId29"/>
    <p:sldId id="400" r:id="rId30"/>
    <p:sldId id="401" r:id="rId31"/>
    <p:sldId id="370" r:id="rId32"/>
    <p:sldId id="371" r:id="rId33"/>
    <p:sldId id="402" r:id="rId34"/>
    <p:sldId id="314"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gostinho Sousa" initials="AS" lastIdx="11" clrIdx="0">
    <p:extLst>
      <p:ext uri="{19B8F6BF-5375-455C-9EA6-DF929625EA0E}">
        <p15:presenceInfo xmlns:p15="http://schemas.microsoft.com/office/powerpoint/2012/main" userId="S::Agostinho.Sousa@phe.gov.uk::5716942b-a098-483e-8fda-368e2fe0b9d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5DF"/>
    <a:srgbClr val="1D57A5"/>
    <a:srgbClr val="007C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29" autoAdjust="0"/>
    <p:restoredTop sz="95226" autoAdjust="0"/>
  </p:normalViewPr>
  <p:slideViewPr>
    <p:cSldViewPr snapToGrid="0">
      <p:cViewPr varScale="1">
        <p:scale>
          <a:sx n="82" d="100"/>
          <a:sy n="82" d="100"/>
        </p:scale>
        <p:origin x="662" y="72"/>
      </p:cViewPr>
      <p:guideLst/>
    </p:cSldViewPr>
  </p:slideViewPr>
  <p:outlineViewPr>
    <p:cViewPr>
      <p:scale>
        <a:sx n="33" d="100"/>
        <a:sy n="33" d="100"/>
      </p:scale>
      <p:origin x="0" y="-221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3C6D48-A4CD-4737-B592-FAC2ABEA450D}"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GB"/>
        </a:p>
      </dgm:t>
    </dgm:pt>
    <dgm:pt modelId="{B3E4578A-9D74-4F37-98D0-47B376C4A8D2}">
      <dgm:prSet phldrT="[Text]" custT="1"/>
      <dgm:spPr>
        <a:noFill/>
        <a:ln>
          <a:noFill/>
        </a:ln>
      </dgm:spPr>
      <dgm:t>
        <a:bodyPr/>
        <a:lstStyle/>
        <a:p>
          <a:r>
            <a:rPr lang="en-GB" sz="2000" b="1" dirty="0"/>
            <a:t>Reducing EWDs</a:t>
          </a:r>
        </a:p>
      </dgm:t>
    </dgm:pt>
    <dgm:pt modelId="{2B133877-42A8-4BB2-8C5E-55871D7FF127}" type="parTrans" cxnId="{7F8061F5-70E3-4726-A617-C45499D3D326}">
      <dgm:prSet/>
      <dgm:spPr/>
      <dgm:t>
        <a:bodyPr/>
        <a:lstStyle/>
        <a:p>
          <a:endParaRPr lang="en-GB"/>
        </a:p>
      </dgm:t>
    </dgm:pt>
    <dgm:pt modelId="{C5B69EF2-B228-4E13-8536-82BA41F2D873}" type="sibTrans" cxnId="{7F8061F5-70E3-4726-A617-C45499D3D326}">
      <dgm:prSet/>
      <dgm:spPr/>
      <dgm:t>
        <a:bodyPr/>
        <a:lstStyle/>
        <a:p>
          <a:endParaRPr lang="en-GB"/>
        </a:p>
      </dgm:t>
    </dgm:pt>
    <dgm:pt modelId="{28458AFC-3A12-4260-A4E0-127F4D206AF7}">
      <dgm:prSet phldrT="[Text]" custT="1"/>
      <dgm:spPr>
        <a:solidFill>
          <a:schemeClr val="accent1"/>
        </a:solidFill>
      </dgm:spPr>
      <dgm:t>
        <a:bodyPr/>
        <a:lstStyle/>
        <a:p>
          <a:r>
            <a:rPr lang="en-GB" sz="1300" dirty="0"/>
            <a:t>Identify people at risk</a:t>
          </a:r>
        </a:p>
      </dgm:t>
    </dgm:pt>
    <dgm:pt modelId="{AD39EFE9-4BE1-4236-AF42-9E7091CB6081}" type="parTrans" cxnId="{0D53FBA9-1AAF-44B4-BA9A-15E8742BB0D6}">
      <dgm:prSet/>
      <dgm:spPr/>
      <dgm:t>
        <a:bodyPr/>
        <a:lstStyle/>
        <a:p>
          <a:endParaRPr lang="en-GB"/>
        </a:p>
      </dgm:t>
    </dgm:pt>
    <dgm:pt modelId="{A765C69C-48D2-4291-81E5-B7CC0F8A9712}" type="sibTrans" cxnId="{0D53FBA9-1AAF-44B4-BA9A-15E8742BB0D6}">
      <dgm:prSet/>
      <dgm:spPr>
        <a:solidFill>
          <a:srgbClr val="98002E"/>
        </a:solidFill>
      </dgm:spPr>
      <dgm:t>
        <a:bodyPr/>
        <a:lstStyle/>
        <a:p>
          <a:endParaRPr lang="en-GB"/>
        </a:p>
      </dgm:t>
    </dgm:pt>
    <dgm:pt modelId="{60D3BE59-FD6B-4ABF-8E77-55DF5AA5F42E}">
      <dgm:prSet phldrT="[Text]" custT="1"/>
      <dgm:spPr>
        <a:solidFill>
          <a:schemeClr val="accent1"/>
        </a:solidFill>
      </dgm:spPr>
      <dgm:t>
        <a:bodyPr/>
        <a:lstStyle/>
        <a:p>
          <a:r>
            <a:rPr lang="en-GB" sz="1300" dirty="0"/>
            <a:t>Make Every Contact Count</a:t>
          </a:r>
        </a:p>
      </dgm:t>
    </dgm:pt>
    <dgm:pt modelId="{0AB4C4A1-0C4E-4004-930B-4FDEC1B7AD2D}" type="parTrans" cxnId="{7E716E75-B9EF-4FBE-96BC-B231DD99AB8E}">
      <dgm:prSet/>
      <dgm:spPr/>
      <dgm:t>
        <a:bodyPr/>
        <a:lstStyle/>
        <a:p>
          <a:endParaRPr lang="en-GB"/>
        </a:p>
      </dgm:t>
    </dgm:pt>
    <dgm:pt modelId="{2A9ADD9A-7F94-417F-88C0-FDE90417085A}" type="sibTrans" cxnId="{7E716E75-B9EF-4FBE-96BC-B231DD99AB8E}">
      <dgm:prSet/>
      <dgm:spPr>
        <a:solidFill>
          <a:srgbClr val="98002E"/>
        </a:solidFill>
      </dgm:spPr>
      <dgm:t>
        <a:bodyPr/>
        <a:lstStyle/>
        <a:p>
          <a:endParaRPr lang="en-GB"/>
        </a:p>
      </dgm:t>
    </dgm:pt>
    <dgm:pt modelId="{EB190799-1939-4B36-802D-CB66139ACB3D}">
      <dgm:prSet phldrT="[Text]" custT="1"/>
      <dgm:spPr>
        <a:solidFill>
          <a:schemeClr val="accent1"/>
        </a:solidFill>
      </dgm:spPr>
      <dgm:t>
        <a:bodyPr/>
        <a:lstStyle/>
        <a:p>
          <a:r>
            <a:rPr lang="en-GB" sz="1200" dirty="0"/>
            <a:t>Discharge vulnerable people from care settings to a warm home</a:t>
          </a:r>
        </a:p>
      </dgm:t>
    </dgm:pt>
    <dgm:pt modelId="{193C1D3C-C7B0-4029-88B5-0553F3DD79AB}" type="parTrans" cxnId="{DABC87BE-3A0F-4DFF-9FD8-47BEF72ED930}">
      <dgm:prSet/>
      <dgm:spPr/>
      <dgm:t>
        <a:bodyPr/>
        <a:lstStyle/>
        <a:p>
          <a:endParaRPr lang="en-GB"/>
        </a:p>
      </dgm:t>
    </dgm:pt>
    <dgm:pt modelId="{87F9C256-BEA1-4B6B-8CED-B8C7A7B67A93}" type="sibTrans" cxnId="{DABC87BE-3A0F-4DFF-9FD8-47BEF72ED930}">
      <dgm:prSet/>
      <dgm:spPr>
        <a:solidFill>
          <a:srgbClr val="98002E"/>
        </a:solidFill>
      </dgm:spPr>
      <dgm:t>
        <a:bodyPr/>
        <a:lstStyle/>
        <a:p>
          <a:endParaRPr lang="en-GB"/>
        </a:p>
      </dgm:t>
    </dgm:pt>
    <dgm:pt modelId="{72108927-620A-4B69-8CEC-6AD4525A938B}">
      <dgm:prSet phldrT="[Text]" custT="1"/>
      <dgm:spPr>
        <a:solidFill>
          <a:schemeClr val="accent1"/>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250" dirty="0"/>
            <a:t>Raise awareness about how to keep warm at home </a:t>
          </a:r>
        </a:p>
      </dgm:t>
    </dgm:pt>
    <dgm:pt modelId="{511C3561-C9EC-4434-BCB4-A11F10719E05}" type="parTrans" cxnId="{F98B1B52-5105-4C83-AC29-D037BA02D023}">
      <dgm:prSet/>
      <dgm:spPr/>
      <dgm:t>
        <a:bodyPr/>
        <a:lstStyle/>
        <a:p>
          <a:endParaRPr lang="en-GB"/>
        </a:p>
      </dgm:t>
    </dgm:pt>
    <dgm:pt modelId="{D17B4C26-4F78-4F1A-847A-DE9A30B35307}" type="sibTrans" cxnId="{F98B1B52-5105-4C83-AC29-D037BA02D023}">
      <dgm:prSet/>
      <dgm:spPr>
        <a:solidFill>
          <a:srgbClr val="98002E"/>
        </a:solidFill>
      </dgm:spPr>
      <dgm:t>
        <a:bodyPr/>
        <a:lstStyle/>
        <a:p>
          <a:endParaRPr lang="en-GB"/>
        </a:p>
      </dgm:t>
    </dgm:pt>
    <dgm:pt modelId="{34444B41-9CAF-456F-918C-C93CA3332E7F}">
      <dgm:prSet phldrT="[Text]" custT="1"/>
      <dgm:spPr>
        <a:solidFill>
          <a:schemeClr val="accent1"/>
        </a:solidFill>
      </dgm:spPr>
      <dgm:t>
        <a:bodyPr/>
        <a:lstStyle/>
        <a:p>
          <a:r>
            <a:rPr lang="en-GB" sz="1200" dirty="0"/>
            <a:t>Train people to help individuals    whose homes may be too cold </a:t>
          </a:r>
        </a:p>
      </dgm:t>
    </dgm:pt>
    <dgm:pt modelId="{A85853ED-5B0D-4894-BD3D-F3401E1A6D79}" type="parTrans" cxnId="{EC1F1364-974D-4237-B6A2-252939CD71FD}">
      <dgm:prSet/>
      <dgm:spPr/>
      <dgm:t>
        <a:bodyPr/>
        <a:lstStyle/>
        <a:p>
          <a:endParaRPr lang="en-GB"/>
        </a:p>
      </dgm:t>
    </dgm:pt>
    <dgm:pt modelId="{CF4A565B-BCBB-4899-A007-BEE28E4652BB}" type="sibTrans" cxnId="{EC1F1364-974D-4237-B6A2-252939CD71FD}">
      <dgm:prSet/>
      <dgm:spPr>
        <a:solidFill>
          <a:srgbClr val="98002E"/>
        </a:solidFill>
      </dgm:spPr>
      <dgm:t>
        <a:bodyPr/>
        <a:lstStyle/>
        <a:p>
          <a:endParaRPr lang="en-GB"/>
        </a:p>
      </dgm:t>
    </dgm:pt>
    <dgm:pt modelId="{226B5468-4B32-4788-B5D3-D357DED35A2C}">
      <dgm:prSet phldrT="[Text]" custT="1"/>
      <dgm:spPr>
        <a:solidFill>
          <a:srgbClr val="00AE9E"/>
        </a:solidFill>
      </dgm:spPr>
      <dgm:t>
        <a:bodyPr/>
        <a:lstStyle/>
        <a:p>
          <a:endParaRPr lang="en-GB"/>
        </a:p>
      </dgm:t>
    </dgm:pt>
    <dgm:pt modelId="{EF1888E1-FA12-463B-B82E-F63D8715FD51}" type="parTrans" cxnId="{FC347FC8-493E-42E0-A3D3-A229DE44AC41}">
      <dgm:prSet/>
      <dgm:spPr/>
      <dgm:t>
        <a:bodyPr/>
        <a:lstStyle/>
        <a:p>
          <a:endParaRPr lang="en-GB"/>
        </a:p>
      </dgm:t>
    </dgm:pt>
    <dgm:pt modelId="{781CC898-AFD6-4B28-8FAB-25BF6C8BA48A}" type="sibTrans" cxnId="{FC347FC8-493E-42E0-A3D3-A229DE44AC41}">
      <dgm:prSet/>
      <dgm:spPr>
        <a:solidFill>
          <a:srgbClr val="98002E"/>
        </a:solidFill>
      </dgm:spPr>
      <dgm:t>
        <a:bodyPr/>
        <a:lstStyle/>
        <a:p>
          <a:endParaRPr lang="en-GB"/>
        </a:p>
      </dgm:t>
    </dgm:pt>
    <dgm:pt modelId="{21738B1E-1CC2-481E-AE03-1EA28C0142CC}">
      <dgm:prSet phldrT="[Text]" custT="1"/>
      <dgm:spPr>
        <a:solidFill>
          <a:schemeClr val="accent1"/>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300" dirty="0"/>
            <a:t>Provide a single-point-of-contact for help</a:t>
          </a:r>
        </a:p>
      </dgm:t>
    </dgm:pt>
    <dgm:pt modelId="{D3777E04-AD69-4ACC-BBCA-8E0EA2444A83}" type="sibTrans" cxnId="{653C1B2E-5CD2-4EB1-987F-47F5220B543D}">
      <dgm:prSet/>
      <dgm:spPr>
        <a:solidFill>
          <a:srgbClr val="98002E"/>
        </a:solidFill>
      </dgm:spPr>
      <dgm:t>
        <a:bodyPr/>
        <a:lstStyle/>
        <a:p>
          <a:endParaRPr lang="en-GB"/>
        </a:p>
      </dgm:t>
    </dgm:pt>
    <dgm:pt modelId="{48F5A70E-5296-49DA-BCC8-5C7B59888E27}" type="parTrans" cxnId="{653C1B2E-5CD2-4EB1-987F-47F5220B543D}">
      <dgm:prSet/>
      <dgm:spPr/>
      <dgm:t>
        <a:bodyPr/>
        <a:lstStyle/>
        <a:p>
          <a:endParaRPr lang="en-GB"/>
        </a:p>
      </dgm:t>
    </dgm:pt>
    <dgm:pt modelId="{C86112AF-ABE9-4A0F-86E1-266F0B95A388}">
      <dgm:prSet phldrT="[Text]" custT="1"/>
      <dgm:spPr>
        <a:solidFill>
          <a:schemeClr val="accent1"/>
        </a:solidFill>
      </dgm:spPr>
      <dgm:t>
        <a:bodyPr/>
        <a:lstStyle/>
        <a:p>
          <a:r>
            <a:rPr lang="en-GB" sz="1300" dirty="0"/>
            <a:t>Develop a strategy</a:t>
          </a:r>
        </a:p>
      </dgm:t>
    </dgm:pt>
    <dgm:pt modelId="{97C479A5-8B19-4CD8-BD36-F192980F2541}" type="parTrans" cxnId="{66BF716F-8291-4899-8308-52BA97644F1F}">
      <dgm:prSet/>
      <dgm:spPr/>
      <dgm:t>
        <a:bodyPr/>
        <a:lstStyle/>
        <a:p>
          <a:endParaRPr lang="en-GB"/>
        </a:p>
      </dgm:t>
    </dgm:pt>
    <dgm:pt modelId="{9D343268-FDF2-4C86-B080-CF2D0B31AA4B}" type="sibTrans" cxnId="{66BF716F-8291-4899-8308-52BA97644F1F}">
      <dgm:prSet/>
      <dgm:spPr>
        <a:solidFill>
          <a:srgbClr val="98002E"/>
        </a:solidFill>
      </dgm:spPr>
      <dgm:t>
        <a:bodyPr/>
        <a:lstStyle/>
        <a:p>
          <a:endParaRPr lang="en-GB"/>
        </a:p>
      </dgm:t>
    </dgm:pt>
    <dgm:pt modelId="{1C82C1F2-66C9-47EB-9D8B-FE141FF1BA55}">
      <dgm:prSet phldrT="[Text]" custT="1"/>
      <dgm:spPr>
        <a:solidFill>
          <a:schemeClr val="accent1"/>
        </a:solidFill>
      </dgm:spPr>
      <dgm:t>
        <a:bodyPr/>
        <a:lstStyle/>
        <a:p>
          <a:r>
            <a:rPr lang="en-GB" sz="1200" dirty="0"/>
            <a:t>Ensure buildings meet standards</a:t>
          </a:r>
        </a:p>
      </dgm:t>
    </dgm:pt>
    <dgm:pt modelId="{A50F51CE-5E50-47E9-84D9-9B4507204ED7}" type="parTrans" cxnId="{878D8C95-6D4D-43D1-9FD3-79E479FB72B4}">
      <dgm:prSet/>
      <dgm:spPr/>
      <dgm:t>
        <a:bodyPr/>
        <a:lstStyle/>
        <a:p>
          <a:endParaRPr lang="en-GB"/>
        </a:p>
      </dgm:t>
    </dgm:pt>
    <dgm:pt modelId="{21AD9AAC-29E5-4F0B-9D02-09261D569FE7}" type="sibTrans" cxnId="{878D8C95-6D4D-43D1-9FD3-79E479FB72B4}">
      <dgm:prSet/>
      <dgm:spPr>
        <a:solidFill>
          <a:srgbClr val="98002E"/>
        </a:solidFill>
      </dgm:spPr>
      <dgm:t>
        <a:bodyPr/>
        <a:lstStyle/>
        <a:p>
          <a:endParaRPr lang="en-GB"/>
        </a:p>
      </dgm:t>
    </dgm:pt>
    <dgm:pt modelId="{9C4ABB4E-2999-4A09-88F0-465F31D24B64}" type="pres">
      <dgm:prSet presAssocID="{DB3C6D48-A4CD-4737-B592-FAC2ABEA450D}" presName="Name0" presStyleCnt="0">
        <dgm:presLayoutVars>
          <dgm:chMax val="1"/>
          <dgm:dir/>
          <dgm:animLvl val="ctr"/>
          <dgm:resizeHandles val="exact"/>
        </dgm:presLayoutVars>
      </dgm:prSet>
      <dgm:spPr/>
    </dgm:pt>
    <dgm:pt modelId="{3D009D66-3464-4804-A776-270A1440C1BE}" type="pres">
      <dgm:prSet presAssocID="{B3E4578A-9D74-4F37-98D0-47B376C4A8D2}" presName="centerShape" presStyleLbl="node0" presStyleIdx="0" presStyleCnt="1" custScaleX="108753" custLinFactNeighborX="0" custLinFactNeighborY="-3474"/>
      <dgm:spPr/>
    </dgm:pt>
    <dgm:pt modelId="{E1AADB98-68CA-42B4-AD35-CEE61C5A58A6}" type="pres">
      <dgm:prSet presAssocID="{C86112AF-ABE9-4A0F-86E1-266F0B95A388}" presName="node" presStyleLbl="node1" presStyleIdx="0" presStyleCnt="8" custScaleX="143693" custScaleY="143693">
        <dgm:presLayoutVars>
          <dgm:bulletEnabled val="1"/>
        </dgm:presLayoutVars>
      </dgm:prSet>
      <dgm:spPr/>
    </dgm:pt>
    <dgm:pt modelId="{BF648AC6-D80C-4CFD-9ADE-5EA5390736E4}" type="pres">
      <dgm:prSet presAssocID="{C86112AF-ABE9-4A0F-86E1-266F0B95A388}" presName="dummy" presStyleCnt="0"/>
      <dgm:spPr/>
    </dgm:pt>
    <dgm:pt modelId="{070A9F8E-9385-4E63-9C3A-03009165B86E}" type="pres">
      <dgm:prSet presAssocID="{9D343268-FDF2-4C86-B080-CF2D0B31AA4B}" presName="sibTrans" presStyleLbl="sibTrans2D1" presStyleIdx="0" presStyleCnt="8"/>
      <dgm:spPr/>
    </dgm:pt>
    <dgm:pt modelId="{9881067B-D144-4583-AC6B-B39995ADDC5C}" type="pres">
      <dgm:prSet presAssocID="{28458AFC-3A12-4260-A4E0-127F4D206AF7}" presName="node" presStyleLbl="node1" presStyleIdx="1" presStyleCnt="8" custScaleX="143693" custScaleY="143693">
        <dgm:presLayoutVars>
          <dgm:bulletEnabled val="1"/>
        </dgm:presLayoutVars>
      </dgm:prSet>
      <dgm:spPr/>
    </dgm:pt>
    <dgm:pt modelId="{EF56C6D5-55A2-4A79-9AD3-2D82216F6D92}" type="pres">
      <dgm:prSet presAssocID="{28458AFC-3A12-4260-A4E0-127F4D206AF7}" presName="dummy" presStyleCnt="0"/>
      <dgm:spPr/>
    </dgm:pt>
    <dgm:pt modelId="{A9CADCFD-02DE-419C-B741-3B641CC0C2F6}" type="pres">
      <dgm:prSet presAssocID="{A765C69C-48D2-4291-81E5-B7CC0F8A9712}" presName="sibTrans" presStyleLbl="sibTrans2D1" presStyleIdx="1" presStyleCnt="8"/>
      <dgm:spPr/>
    </dgm:pt>
    <dgm:pt modelId="{17936084-67BF-497F-9929-8D5C189D9E12}" type="pres">
      <dgm:prSet presAssocID="{21738B1E-1CC2-481E-AE03-1EA28C0142CC}" presName="node" presStyleLbl="node1" presStyleIdx="2" presStyleCnt="8" custScaleX="143693" custScaleY="143693">
        <dgm:presLayoutVars>
          <dgm:bulletEnabled val="1"/>
        </dgm:presLayoutVars>
      </dgm:prSet>
      <dgm:spPr/>
    </dgm:pt>
    <dgm:pt modelId="{2EF9E265-2292-46CA-9A43-B65B8D9B75FE}" type="pres">
      <dgm:prSet presAssocID="{21738B1E-1CC2-481E-AE03-1EA28C0142CC}" presName="dummy" presStyleCnt="0"/>
      <dgm:spPr/>
    </dgm:pt>
    <dgm:pt modelId="{01E9B200-EEBC-4439-A068-30A8E898272A}" type="pres">
      <dgm:prSet presAssocID="{D3777E04-AD69-4ACC-BBCA-8E0EA2444A83}" presName="sibTrans" presStyleLbl="sibTrans2D1" presStyleIdx="2" presStyleCnt="8"/>
      <dgm:spPr/>
    </dgm:pt>
    <dgm:pt modelId="{898BE251-7E64-4FDF-9D8A-D3BE5B7BFD8E}" type="pres">
      <dgm:prSet presAssocID="{60D3BE59-FD6B-4ABF-8E77-55DF5AA5F42E}" presName="node" presStyleLbl="node1" presStyleIdx="3" presStyleCnt="8" custScaleX="143693" custScaleY="143693">
        <dgm:presLayoutVars>
          <dgm:bulletEnabled val="1"/>
        </dgm:presLayoutVars>
      </dgm:prSet>
      <dgm:spPr/>
    </dgm:pt>
    <dgm:pt modelId="{3E8A804A-B9CE-45BD-92EE-08C747429705}" type="pres">
      <dgm:prSet presAssocID="{60D3BE59-FD6B-4ABF-8E77-55DF5AA5F42E}" presName="dummy" presStyleCnt="0"/>
      <dgm:spPr/>
    </dgm:pt>
    <dgm:pt modelId="{D388154F-6E1D-4CE6-BF52-7F938B038DA0}" type="pres">
      <dgm:prSet presAssocID="{2A9ADD9A-7F94-417F-88C0-FDE90417085A}" presName="sibTrans" presStyleLbl="sibTrans2D1" presStyleIdx="3" presStyleCnt="8"/>
      <dgm:spPr/>
    </dgm:pt>
    <dgm:pt modelId="{825621AF-F338-47ED-83A5-54B8268BDBDE}" type="pres">
      <dgm:prSet presAssocID="{EB190799-1939-4B36-802D-CB66139ACB3D}" presName="node" presStyleLbl="node1" presStyleIdx="4" presStyleCnt="8" custScaleX="143693" custScaleY="143693">
        <dgm:presLayoutVars>
          <dgm:bulletEnabled val="1"/>
        </dgm:presLayoutVars>
      </dgm:prSet>
      <dgm:spPr/>
    </dgm:pt>
    <dgm:pt modelId="{40FF2845-9282-42E1-8753-75FC302AF5A8}" type="pres">
      <dgm:prSet presAssocID="{EB190799-1939-4B36-802D-CB66139ACB3D}" presName="dummy" presStyleCnt="0"/>
      <dgm:spPr/>
    </dgm:pt>
    <dgm:pt modelId="{1A601932-55A0-436F-B3D4-4893324BC78B}" type="pres">
      <dgm:prSet presAssocID="{87F9C256-BEA1-4B6B-8CED-B8C7A7B67A93}" presName="sibTrans" presStyleLbl="sibTrans2D1" presStyleIdx="4" presStyleCnt="8"/>
      <dgm:spPr/>
    </dgm:pt>
    <dgm:pt modelId="{FECB8462-F4DE-4342-AE91-B78B5A6D8552}" type="pres">
      <dgm:prSet presAssocID="{72108927-620A-4B69-8CEC-6AD4525A938B}" presName="node" presStyleLbl="node1" presStyleIdx="5" presStyleCnt="8" custScaleX="143693" custScaleY="143636">
        <dgm:presLayoutVars>
          <dgm:bulletEnabled val="1"/>
        </dgm:presLayoutVars>
      </dgm:prSet>
      <dgm:spPr/>
    </dgm:pt>
    <dgm:pt modelId="{0CF1D534-3341-4633-9989-7575A440CC4F}" type="pres">
      <dgm:prSet presAssocID="{72108927-620A-4B69-8CEC-6AD4525A938B}" presName="dummy" presStyleCnt="0"/>
      <dgm:spPr/>
    </dgm:pt>
    <dgm:pt modelId="{E0A8452D-D247-4A80-B16F-ED71C0F2F92B}" type="pres">
      <dgm:prSet presAssocID="{D17B4C26-4F78-4F1A-847A-DE9A30B35307}" presName="sibTrans" presStyleLbl="sibTrans2D1" presStyleIdx="5" presStyleCnt="8"/>
      <dgm:spPr/>
    </dgm:pt>
    <dgm:pt modelId="{11CD7126-6BA1-46C9-8B07-E37BDE8CED7B}" type="pres">
      <dgm:prSet presAssocID="{34444B41-9CAF-456F-918C-C93CA3332E7F}" presName="node" presStyleLbl="node1" presStyleIdx="6" presStyleCnt="8" custScaleX="143693" custScaleY="143693">
        <dgm:presLayoutVars>
          <dgm:bulletEnabled val="1"/>
        </dgm:presLayoutVars>
      </dgm:prSet>
      <dgm:spPr/>
    </dgm:pt>
    <dgm:pt modelId="{84DB9574-DE59-4709-85BD-8AD68D72738C}" type="pres">
      <dgm:prSet presAssocID="{34444B41-9CAF-456F-918C-C93CA3332E7F}" presName="dummy" presStyleCnt="0"/>
      <dgm:spPr/>
    </dgm:pt>
    <dgm:pt modelId="{BE8F15D2-170E-4F35-AD73-5B1D62FA47A2}" type="pres">
      <dgm:prSet presAssocID="{CF4A565B-BCBB-4899-A007-BEE28E4652BB}" presName="sibTrans" presStyleLbl="sibTrans2D1" presStyleIdx="6" presStyleCnt="8"/>
      <dgm:spPr/>
    </dgm:pt>
    <dgm:pt modelId="{C574F65C-D557-4C51-9E83-545D5BB18626}" type="pres">
      <dgm:prSet presAssocID="{1C82C1F2-66C9-47EB-9D8B-FE141FF1BA55}" presName="node" presStyleLbl="node1" presStyleIdx="7" presStyleCnt="8" custScaleX="143693" custScaleY="143693">
        <dgm:presLayoutVars>
          <dgm:bulletEnabled val="1"/>
        </dgm:presLayoutVars>
      </dgm:prSet>
      <dgm:spPr/>
    </dgm:pt>
    <dgm:pt modelId="{3770EF0E-640E-447E-B4EF-4C0F0757E355}" type="pres">
      <dgm:prSet presAssocID="{1C82C1F2-66C9-47EB-9D8B-FE141FF1BA55}" presName="dummy" presStyleCnt="0"/>
      <dgm:spPr/>
    </dgm:pt>
    <dgm:pt modelId="{E5EEF6F9-315F-4BC3-A166-FC1155500DD5}" type="pres">
      <dgm:prSet presAssocID="{21AD9AAC-29E5-4F0B-9D02-09261D569FE7}" presName="sibTrans" presStyleLbl="sibTrans2D1" presStyleIdx="7" presStyleCnt="8"/>
      <dgm:spPr/>
    </dgm:pt>
  </dgm:ptLst>
  <dgm:cxnLst>
    <dgm:cxn modelId="{C5D1A20B-6AA4-4E6D-8568-367A0F2C6398}" type="presOf" srcId="{9D343268-FDF2-4C86-B080-CF2D0B31AA4B}" destId="{070A9F8E-9385-4E63-9C3A-03009165B86E}" srcOrd="0" destOrd="0" presId="urn:microsoft.com/office/officeart/2005/8/layout/radial6"/>
    <dgm:cxn modelId="{EF80D921-377B-4CE8-BBAD-19D4700F4258}" type="presOf" srcId="{D17B4C26-4F78-4F1A-847A-DE9A30B35307}" destId="{E0A8452D-D247-4A80-B16F-ED71C0F2F92B}" srcOrd="0" destOrd="0" presId="urn:microsoft.com/office/officeart/2005/8/layout/radial6"/>
    <dgm:cxn modelId="{653C1B2E-5CD2-4EB1-987F-47F5220B543D}" srcId="{B3E4578A-9D74-4F37-98D0-47B376C4A8D2}" destId="{21738B1E-1CC2-481E-AE03-1EA28C0142CC}" srcOrd="2" destOrd="0" parTransId="{48F5A70E-5296-49DA-BCC8-5C7B59888E27}" sibTransId="{D3777E04-AD69-4ACC-BBCA-8E0EA2444A83}"/>
    <dgm:cxn modelId="{1EC02736-D2BF-40CF-A8C9-0A958F1BD585}" type="presOf" srcId="{EB190799-1939-4B36-802D-CB66139ACB3D}" destId="{825621AF-F338-47ED-83A5-54B8268BDBDE}" srcOrd="0" destOrd="0" presId="urn:microsoft.com/office/officeart/2005/8/layout/radial6"/>
    <dgm:cxn modelId="{EC1F1364-974D-4237-B6A2-252939CD71FD}" srcId="{B3E4578A-9D74-4F37-98D0-47B376C4A8D2}" destId="{34444B41-9CAF-456F-918C-C93CA3332E7F}" srcOrd="6" destOrd="0" parTransId="{A85853ED-5B0D-4894-BD3D-F3401E1A6D79}" sibTransId="{CF4A565B-BCBB-4899-A007-BEE28E4652BB}"/>
    <dgm:cxn modelId="{66BF716F-8291-4899-8308-52BA97644F1F}" srcId="{B3E4578A-9D74-4F37-98D0-47B376C4A8D2}" destId="{C86112AF-ABE9-4A0F-86E1-266F0B95A388}" srcOrd="0" destOrd="0" parTransId="{97C479A5-8B19-4CD8-BD36-F192980F2541}" sibTransId="{9D343268-FDF2-4C86-B080-CF2D0B31AA4B}"/>
    <dgm:cxn modelId="{F98B1B52-5105-4C83-AC29-D037BA02D023}" srcId="{B3E4578A-9D74-4F37-98D0-47B376C4A8D2}" destId="{72108927-620A-4B69-8CEC-6AD4525A938B}" srcOrd="5" destOrd="0" parTransId="{511C3561-C9EC-4434-BCB4-A11F10719E05}" sibTransId="{D17B4C26-4F78-4F1A-847A-DE9A30B35307}"/>
    <dgm:cxn modelId="{7E716E75-B9EF-4FBE-96BC-B231DD99AB8E}" srcId="{B3E4578A-9D74-4F37-98D0-47B376C4A8D2}" destId="{60D3BE59-FD6B-4ABF-8E77-55DF5AA5F42E}" srcOrd="3" destOrd="0" parTransId="{0AB4C4A1-0C4E-4004-930B-4FDEC1B7AD2D}" sibTransId="{2A9ADD9A-7F94-417F-88C0-FDE90417085A}"/>
    <dgm:cxn modelId="{F3130F58-38F8-4466-829C-5BE0185BCC46}" type="presOf" srcId="{21AD9AAC-29E5-4F0B-9D02-09261D569FE7}" destId="{E5EEF6F9-315F-4BC3-A166-FC1155500DD5}" srcOrd="0" destOrd="0" presId="urn:microsoft.com/office/officeart/2005/8/layout/radial6"/>
    <dgm:cxn modelId="{EB4D295A-BADA-4DA0-9450-FFA8CE474D17}" type="presOf" srcId="{A765C69C-48D2-4291-81E5-B7CC0F8A9712}" destId="{A9CADCFD-02DE-419C-B741-3B641CC0C2F6}" srcOrd="0" destOrd="0" presId="urn:microsoft.com/office/officeart/2005/8/layout/radial6"/>
    <dgm:cxn modelId="{AF1DEA7F-99C0-4A51-A094-D6CE49FF7DF1}" type="presOf" srcId="{CF4A565B-BCBB-4899-A007-BEE28E4652BB}" destId="{BE8F15D2-170E-4F35-AD73-5B1D62FA47A2}" srcOrd="0" destOrd="0" presId="urn:microsoft.com/office/officeart/2005/8/layout/radial6"/>
    <dgm:cxn modelId="{183BCA80-B303-449B-AEE4-65D8119641A7}" type="presOf" srcId="{60D3BE59-FD6B-4ABF-8E77-55DF5AA5F42E}" destId="{898BE251-7E64-4FDF-9D8A-D3BE5B7BFD8E}" srcOrd="0" destOrd="0" presId="urn:microsoft.com/office/officeart/2005/8/layout/radial6"/>
    <dgm:cxn modelId="{A71E4481-9681-436A-B4DD-53AA6E720EFE}" type="presOf" srcId="{2A9ADD9A-7F94-417F-88C0-FDE90417085A}" destId="{D388154F-6E1D-4CE6-BF52-7F938B038DA0}" srcOrd="0" destOrd="0" presId="urn:microsoft.com/office/officeart/2005/8/layout/radial6"/>
    <dgm:cxn modelId="{968BB283-C4F5-4AFF-9D4B-650D20353DCB}" type="presOf" srcId="{C86112AF-ABE9-4A0F-86E1-266F0B95A388}" destId="{E1AADB98-68CA-42B4-AD35-CEE61C5A58A6}" srcOrd="0" destOrd="0" presId="urn:microsoft.com/office/officeart/2005/8/layout/radial6"/>
    <dgm:cxn modelId="{878D8C95-6D4D-43D1-9FD3-79E479FB72B4}" srcId="{B3E4578A-9D74-4F37-98D0-47B376C4A8D2}" destId="{1C82C1F2-66C9-47EB-9D8B-FE141FF1BA55}" srcOrd="7" destOrd="0" parTransId="{A50F51CE-5E50-47E9-84D9-9B4507204ED7}" sibTransId="{21AD9AAC-29E5-4F0B-9D02-09261D569FE7}"/>
    <dgm:cxn modelId="{F160CA9A-0209-4E6E-9AAB-1F28187A6610}" type="presOf" srcId="{1C82C1F2-66C9-47EB-9D8B-FE141FF1BA55}" destId="{C574F65C-D557-4C51-9E83-545D5BB18626}" srcOrd="0" destOrd="0" presId="urn:microsoft.com/office/officeart/2005/8/layout/radial6"/>
    <dgm:cxn modelId="{1E02919D-3A0A-4C01-9E7B-5EEF8133B21C}" type="presOf" srcId="{34444B41-9CAF-456F-918C-C93CA3332E7F}" destId="{11CD7126-6BA1-46C9-8B07-E37BDE8CED7B}" srcOrd="0" destOrd="0" presId="urn:microsoft.com/office/officeart/2005/8/layout/radial6"/>
    <dgm:cxn modelId="{0D53FBA9-1AAF-44B4-BA9A-15E8742BB0D6}" srcId="{B3E4578A-9D74-4F37-98D0-47B376C4A8D2}" destId="{28458AFC-3A12-4260-A4E0-127F4D206AF7}" srcOrd="1" destOrd="0" parTransId="{AD39EFE9-4BE1-4236-AF42-9E7091CB6081}" sibTransId="{A765C69C-48D2-4291-81E5-B7CC0F8A9712}"/>
    <dgm:cxn modelId="{E86579B6-5BAA-4F29-A967-128C8D6C5709}" type="presOf" srcId="{28458AFC-3A12-4260-A4E0-127F4D206AF7}" destId="{9881067B-D144-4583-AC6B-B39995ADDC5C}" srcOrd="0" destOrd="0" presId="urn:microsoft.com/office/officeart/2005/8/layout/radial6"/>
    <dgm:cxn modelId="{DABC87BE-3A0F-4DFF-9FD8-47BEF72ED930}" srcId="{B3E4578A-9D74-4F37-98D0-47B376C4A8D2}" destId="{EB190799-1939-4B36-802D-CB66139ACB3D}" srcOrd="4" destOrd="0" parTransId="{193C1D3C-C7B0-4029-88B5-0553F3DD79AB}" sibTransId="{87F9C256-BEA1-4B6B-8CED-B8C7A7B67A93}"/>
    <dgm:cxn modelId="{EC465AC3-9D58-4CD3-A1B6-24D12F0CC9EE}" type="presOf" srcId="{21738B1E-1CC2-481E-AE03-1EA28C0142CC}" destId="{17936084-67BF-497F-9929-8D5C189D9E12}" srcOrd="0" destOrd="0" presId="urn:microsoft.com/office/officeart/2005/8/layout/radial6"/>
    <dgm:cxn modelId="{1A16D9C4-4775-4895-B4BD-49E45EB1C32A}" type="presOf" srcId="{72108927-620A-4B69-8CEC-6AD4525A938B}" destId="{FECB8462-F4DE-4342-AE91-B78B5A6D8552}" srcOrd="0" destOrd="0" presId="urn:microsoft.com/office/officeart/2005/8/layout/radial6"/>
    <dgm:cxn modelId="{FC347FC8-493E-42E0-A3D3-A229DE44AC41}" srcId="{DB3C6D48-A4CD-4737-B592-FAC2ABEA450D}" destId="{226B5468-4B32-4788-B5D3-D357DED35A2C}" srcOrd="1" destOrd="0" parTransId="{EF1888E1-FA12-463B-B82E-F63D8715FD51}" sibTransId="{781CC898-AFD6-4B28-8FAB-25BF6C8BA48A}"/>
    <dgm:cxn modelId="{BDF0DACB-A2C1-4CB7-8F85-AC70C2B632C7}" type="presOf" srcId="{B3E4578A-9D74-4F37-98D0-47B376C4A8D2}" destId="{3D009D66-3464-4804-A776-270A1440C1BE}" srcOrd="0" destOrd="0" presId="urn:microsoft.com/office/officeart/2005/8/layout/radial6"/>
    <dgm:cxn modelId="{FF29A8CD-4233-463E-A2E0-A326B736754F}" type="presOf" srcId="{D3777E04-AD69-4ACC-BBCA-8E0EA2444A83}" destId="{01E9B200-EEBC-4439-A068-30A8E898272A}" srcOrd="0" destOrd="0" presId="urn:microsoft.com/office/officeart/2005/8/layout/radial6"/>
    <dgm:cxn modelId="{8BC02BD3-714A-440E-B0B2-8EFFD867DF9F}" type="presOf" srcId="{DB3C6D48-A4CD-4737-B592-FAC2ABEA450D}" destId="{9C4ABB4E-2999-4A09-88F0-465F31D24B64}" srcOrd="0" destOrd="0" presId="urn:microsoft.com/office/officeart/2005/8/layout/radial6"/>
    <dgm:cxn modelId="{E7C33DD8-98D1-41BC-810C-268D639FE53B}" type="presOf" srcId="{87F9C256-BEA1-4B6B-8CED-B8C7A7B67A93}" destId="{1A601932-55A0-436F-B3D4-4893324BC78B}" srcOrd="0" destOrd="0" presId="urn:microsoft.com/office/officeart/2005/8/layout/radial6"/>
    <dgm:cxn modelId="{7F8061F5-70E3-4726-A617-C45499D3D326}" srcId="{DB3C6D48-A4CD-4737-B592-FAC2ABEA450D}" destId="{B3E4578A-9D74-4F37-98D0-47B376C4A8D2}" srcOrd="0" destOrd="0" parTransId="{2B133877-42A8-4BB2-8C5E-55871D7FF127}" sibTransId="{C5B69EF2-B228-4E13-8536-82BA41F2D873}"/>
    <dgm:cxn modelId="{967D0E5D-C0DB-4360-BFE2-8E3CDD5374A5}" type="presParOf" srcId="{9C4ABB4E-2999-4A09-88F0-465F31D24B64}" destId="{3D009D66-3464-4804-A776-270A1440C1BE}" srcOrd="0" destOrd="0" presId="urn:microsoft.com/office/officeart/2005/8/layout/radial6"/>
    <dgm:cxn modelId="{6AA56F6B-D588-475B-8928-0CB9D1C73CCC}" type="presParOf" srcId="{9C4ABB4E-2999-4A09-88F0-465F31D24B64}" destId="{E1AADB98-68CA-42B4-AD35-CEE61C5A58A6}" srcOrd="1" destOrd="0" presId="urn:microsoft.com/office/officeart/2005/8/layout/radial6"/>
    <dgm:cxn modelId="{652B6CBE-E7E2-4671-8BE0-97A23A9C663A}" type="presParOf" srcId="{9C4ABB4E-2999-4A09-88F0-465F31D24B64}" destId="{BF648AC6-D80C-4CFD-9ADE-5EA5390736E4}" srcOrd="2" destOrd="0" presId="urn:microsoft.com/office/officeart/2005/8/layout/radial6"/>
    <dgm:cxn modelId="{A6F73D34-0A8E-4232-8E46-3CE13F439D82}" type="presParOf" srcId="{9C4ABB4E-2999-4A09-88F0-465F31D24B64}" destId="{070A9F8E-9385-4E63-9C3A-03009165B86E}" srcOrd="3" destOrd="0" presId="urn:microsoft.com/office/officeart/2005/8/layout/radial6"/>
    <dgm:cxn modelId="{04E43FEB-B993-45ED-897E-75972B4D40C0}" type="presParOf" srcId="{9C4ABB4E-2999-4A09-88F0-465F31D24B64}" destId="{9881067B-D144-4583-AC6B-B39995ADDC5C}" srcOrd="4" destOrd="0" presId="urn:microsoft.com/office/officeart/2005/8/layout/radial6"/>
    <dgm:cxn modelId="{F97385FB-5673-4AEB-8155-8A6F6F1D0886}" type="presParOf" srcId="{9C4ABB4E-2999-4A09-88F0-465F31D24B64}" destId="{EF56C6D5-55A2-4A79-9AD3-2D82216F6D92}" srcOrd="5" destOrd="0" presId="urn:microsoft.com/office/officeart/2005/8/layout/radial6"/>
    <dgm:cxn modelId="{D3F4B46F-2684-4468-9E81-17933F4CED3F}" type="presParOf" srcId="{9C4ABB4E-2999-4A09-88F0-465F31D24B64}" destId="{A9CADCFD-02DE-419C-B741-3B641CC0C2F6}" srcOrd="6" destOrd="0" presId="urn:microsoft.com/office/officeart/2005/8/layout/radial6"/>
    <dgm:cxn modelId="{9A8A5439-4C39-406F-AD6A-B7392DDC1572}" type="presParOf" srcId="{9C4ABB4E-2999-4A09-88F0-465F31D24B64}" destId="{17936084-67BF-497F-9929-8D5C189D9E12}" srcOrd="7" destOrd="0" presId="urn:microsoft.com/office/officeart/2005/8/layout/radial6"/>
    <dgm:cxn modelId="{3CC16D5D-3703-4667-BDA6-F8799BD16BEC}" type="presParOf" srcId="{9C4ABB4E-2999-4A09-88F0-465F31D24B64}" destId="{2EF9E265-2292-46CA-9A43-B65B8D9B75FE}" srcOrd="8" destOrd="0" presId="urn:microsoft.com/office/officeart/2005/8/layout/radial6"/>
    <dgm:cxn modelId="{36CF9DB6-F95D-411E-B576-C72FFB54661F}" type="presParOf" srcId="{9C4ABB4E-2999-4A09-88F0-465F31D24B64}" destId="{01E9B200-EEBC-4439-A068-30A8E898272A}" srcOrd="9" destOrd="0" presId="urn:microsoft.com/office/officeart/2005/8/layout/radial6"/>
    <dgm:cxn modelId="{EB39BF3E-4FC5-4901-A0D9-2B3158F3F828}" type="presParOf" srcId="{9C4ABB4E-2999-4A09-88F0-465F31D24B64}" destId="{898BE251-7E64-4FDF-9D8A-D3BE5B7BFD8E}" srcOrd="10" destOrd="0" presId="urn:microsoft.com/office/officeart/2005/8/layout/radial6"/>
    <dgm:cxn modelId="{6D4BB616-FA77-4768-9028-12B55016647D}" type="presParOf" srcId="{9C4ABB4E-2999-4A09-88F0-465F31D24B64}" destId="{3E8A804A-B9CE-45BD-92EE-08C747429705}" srcOrd="11" destOrd="0" presId="urn:microsoft.com/office/officeart/2005/8/layout/radial6"/>
    <dgm:cxn modelId="{4D5D6D5D-9319-41FE-B2E2-779FB6EFFCFA}" type="presParOf" srcId="{9C4ABB4E-2999-4A09-88F0-465F31D24B64}" destId="{D388154F-6E1D-4CE6-BF52-7F938B038DA0}" srcOrd="12" destOrd="0" presId="urn:microsoft.com/office/officeart/2005/8/layout/radial6"/>
    <dgm:cxn modelId="{35E00ACE-FD60-45A7-886D-2EBEC5A0E8F4}" type="presParOf" srcId="{9C4ABB4E-2999-4A09-88F0-465F31D24B64}" destId="{825621AF-F338-47ED-83A5-54B8268BDBDE}" srcOrd="13" destOrd="0" presId="urn:microsoft.com/office/officeart/2005/8/layout/radial6"/>
    <dgm:cxn modelId="{5B9D4457-C7BD-4A45-BCAF-DCEFA531C726}" type="presParOf" srcId="{9C4ABB4E-2999-4A09-88F0-465F31D24B64}" destId="{40FF2845-9282-42E1-8753-75FC302AF5A8}" srcOrd="14" destOrd="0" presId="urn:microsoft.com/office/officeart/2005/8/layout/radial6"/>
    <dgm:cxn modelId="{0B9BBC87-6EF5-418B-BB94-BB0A3A2DA124}" type="presParOf" srcId="{9C4ABB4E-2999-4A09-88F0-465F31D24B64}" destId="{1A601932-55A0-436F-B3D4-4893324BC78B}" srcOrd="15" destOrd="0" presId="urn:microsoft.com/office/officeart/2005/8/layout/radial6"/>
    <dgm:cxn modelId="{A02FA914-9303-4050-B1DC-84F11694785B}" type="presParOf" srcId="{9C4ABB4E-2999-4A09-88F0-465F31D24B64}" destId="{FECB8462-F4DE-4342-AE91-B78B5A6D8552}" srcOrd="16" destOrd="0" presId="urn:microsoft.com/office/officeart/2005/8/layout/radial6"/>
    <dgm:cxn modelId="{66F789B1-8893-4A6E-A1AD-B02A898F0685}" type="presParOf" srcId="{9C4ABB4E-2999-4A09-88F0-465F31D24B64}" destId="{0CF1D534-3341-4633-9989-7575A440CC4F}" srcOrd="17" destOrd="0" presId="urn:microsoft.com/office/officeart/2005/8/layout/radial6"/>
    <dgm:cxn modelId="{622C6818-1A2B-4D45-9737-63C618E6EB4F}" type="presParOf" srcId="{9C4ABB4E-2999-4A09-88F0-465F31D24B64}" destId="{E0A8452D-D247-4A80-B16F-ED71C0F2F92B}" srcOrd="18" destOrd="0" presId="urn:microsoft.com/office/officeart/2005/8/layout/radial6"/>
    <dgm:cxn modelId="{C23AA6D5-9ADF-4643-B19F-939DBC13B2BB}" type="presParOf" srcId="{9C4ABB4E-2999-4A09-88F0-465F31D24B64}" destId="{11CD7126-6BA1-46C9-8B07-E37BDE8CED7B}" srcOrd="19" destOrd="0" presId="urn:microsoft.com/office/officeart/2005/8/layout/radial6"/>
    <dgm:cxn modelId="{35CE8290-1B44-4855-8573-011B3283F583}" type="presParOf" srcId="{9C4ABB4E-2999-4A09-88F0-465F31D24B64}" destId="{84DB9574-DE59-4709-85BD-8AD68D72738C}" srcOrd="20" destOrd="0" presId="urn:microsoft.com/office/officeart/2005/8/layout/radial6"/>
    <dgm:cxn modelId="{33E8EBF8-1EFB-4388-9B14-59D93201B729}" type="presParOf" srcId="{9C4ABB4E-2999-4A09-88F0-465F31D24B64}" destId="{BE8F15D2-170E-4F35-AD73-5B1D62FA47A2}" srcOrd="21" destOrd="0" presId="urn:microsoft.com/office/officeart/2005/8/layout/radial6"/>
    <dgm:cxn modelId="{6EA41337-80A9-47E8-8236-42B40437D907}" type="presParOf" srcId="{9C4ABB4E-2999-4A09-88F0-465F31D24B64}" destId="{C574F65C-D557-4C51-9E83-545D5BB18626}" srcOrd="22" destOrd="0" presId="urn:microsoft.com/office/officeart/2005/8/layout/radial6"/>
    <dgm:cxn modelId="{F930BE71-D4C6-41CD-B801-C901EFFCE4F3}" type="presParOf" srcId="{9C4ABB4E-2999-4A09-88F0-465F31D24B64}" destId="{3770EF0E-640E-447E-B4EF-4C0F0757E355}" srcOrd="23" destOrd="0" presId="urn:microsoft.com/office/officeart/2005/8/layout/radial6"/>
    <dgm:cxn modelId="{A3787F3D-0194-461A-B463-3211A8BD0BC7}" type="presParOf" srcId="{9C4ABB4E-2999-4A09-88F0-465F31D24B64}" destId="{E5EEF6F9-315F-4BC3-A166-FC1155500DD5}" srcOrd="24"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EEF6F9-315F-4BC3-A166-FC1155500DD5}">
      <dsp:nvSpPr>
        <dsp:cNvPr id="0" name=""/>
        <dsp:cNvSpPr/>
      </dsp:nvSpPr>
      <dsp:spPr>
        <a:xfrm>
          <a:off x="2341222" y="433011"/>
          <a:ext cx="3886506" cy="3886506"/>
        </a:xfrm>
        <a:prstGeom prst="blockArc">
          <a:avLst>
            <a:gd name="adj1" fmla="val 13500000"/>
            <a:gd name="adj2" fmla="val 16200000"/>
            <a:gd name="adj3" fmla="val 3435"/>
          </a:avLst>
        </a:prstGeom>
        <a:solidFill>
          <a:srgbClr val="98002E"/>
        </a:solidFill>
        <a:ln>
          <a:noFill/>
        </a:ln>
        <a:effectLst/>
      </dsp:spPr>
      <dsp:style>
        <a:lnRef idx="0">
          <a:scrgbClr r="0" g="0" b="0"/>
        </a:lnRef>
        <a:fillRef idx="1">
          <a:scrgbClr r="0" g="0" b="0"/>
        </a:fillRef>
        <a:effectRef idx="0">
          <a:scrgbClr r="0" g="0" b="0"/>
        </a:effectRef>
        <a:fontRef idx="minor">
          <a:schemeClr val="lt1"/>
        </a:fontRef>
      </dsp:style>
    </dsp:sp>
    <dsp:sp modelId="{BE8F15D2-170E-4F35-AD73-5B1D62FA47A2}">
      <dsp:nvSpPr>
        <dsp:cNvPr id="0" name=""/>
        <dsp:cNvSpPr/>
      </dsp:nvSpPr>
      <dsp:spPr>
        <a:xfrm>
          <a:off x="2341222" y="433011"/>
          <a:ext cx="3886506" cy="3886506"/>
        </a:xfrm>
        <a:prstGeom prst="blockArc">
          <a:avLst>
            <a:gd name="adj1" fmla="val 10800000"/>
            <a:gd name="adj2" fmla="val 13500000"/>
            <a:gd name="adj3" fmla="val 3435"/>
          </a:avLst>
        </a:prstGeom>
        <a:solidFill>
          <a:srgbClr val="98002E"/>
        </a:solidFill>
        <a:ln>
          <a:noFill/>
        </a:ln>
        <a:effectLst/>
      </dsp:spPr>
      <dsp:style>
        <a:lnRef idx="0">
          <a:scrgbClr r="0" g="0" b="0"/>
        </a:lnRef>
        <a:fillRef idx="1">
          <a:scrgbClr r="0" g="0" b="0"/>
        </a:fillRef>
        <a:effectRef idx="0">
          <a:scrgbClr r="0" g="0" b="0"/>
        </a:effectRef>
        <a:fontRef idx="minor">
          <a:schemeClr val="lt1"/>
        </a:fontRef>
      </dsp:style>
    </dsp:sp>
    <dsp:sp modelId="{E0A8452D-D247-4A80-B16F-ED71C0F2F92B}">
      <dsp:nvSpPr>
        <dsp:cNvPr id="0" name=""/>
        <dsp:cNvSpPr/>
      </dsp:nvSpPr>
      <dsp:spPr>
        <a:xfrm>
          <a:off x="2341222" y="433011"/>
          <a:ext cx="3886506" cy="3886506"/>
        </a:xfrm>
        <a:prstGeom prst="blockArc">
          <a:avLst>
            <a:gd name="adj1" fmla="val 8100000"/>
            <a:gd name="adj2" fmla="val 10800000"/>
            <a:gd name="adj3" fmla="val 3435"/>
          </a:avLst>
        </a:prstGeom>
        <a:solidFill>
          <a:srgbClr val="98002E"/>
        </a:solidFill>
        <a:ln>
          <a:noFill/>
        </a:ln>
        <a:effectLst/>
      </dsp:spPr>
      <dsp:style>
        <a:lnRef idx="0">
          <a:scrgbClr r="0" g="0" b="0"/>
        </a:lnRef>
        <a:fillRef idx="1">
          <a:scrgbClr r="0" g="0" b="0"/>
        </a:fillRef>
        <a:effectRef idx="0">
          <a:scrgbClr r="0" g="0" b="0"/>
        </a:effectRef>
        <a:fontRef idx="minor">
          <a:schemeClr val="lt1"/>
        </a:fontRef>
      </dsp:style>
    </dsp:sp>
    <dsp:sp modelId="{1A601932-55A0-436F-B3D4-4893324BC78B}">
      <dsp:nvSpPr>
        <dsp:cNvPr id="0" name=""/>
        <dsp:cNvSpPr/>
      </dsp:nvSpPr>
      <dsp:spPr>
        <a:xfrm>
          <a:off x="2341222" y="433011"/>
          <a:ext cx="3886506" cy="3886506"/>
        </a:xfrm>
        <a:prstGeom prst="blockArc">
          <a:avLst>
            <a:gd name="adj1" fmla="val 5400000"/>
            <a:gd name="adj2" fmla="val 8100000"/>
            <a:gd name="adj3" fmla="val 3435"/>
          </a:avLst>
        </a:prstGeom>
        <a:solidFill>
          <a:srgbClr val="98002E"/>
        </a:solidFill>
        <a:ln>
          <a:noFill/>
        </a:ln>
        <a:effectLst/>
      </dsp:spPr>
      <dsp:style>
        <a:lnRef idx="0">
          <a:scrgbClr r="0" g="0" b="0"/>
        </a:lnRef>
        <a:fillRef idx="1">
          <a:scrgbClr r="0" g="0" b="0"/>
        </a:fillRef>
        <a:effectRef idx="0">
          <a:scrgbClr r="0" g="0" b="0"/>
        </a:effectRef>
        <a:fontRef idx="minor">
          <a:schemeClr val="lt1"/>
        </a:fontRef>
      </dsp:style>
    </dsp:sp>
    <dsp:sp modelId="{D388154F-6E1D-4CE6-BF52-7F938B038DA0}">
      <dsp:nvSpPr>
        <dsp:cNvPr id="0" name=""/>
        <dsp:cNvSpPr/>
      </dsp:nvSpPr>
      <dsp:spPr>
        <a:xfrm>
          <a:off x="2341222" y="433011"/>
          <a:ext cx="3886506" cy="3886506"/>
        </a:xfrm>
        <a:prstGeom prst="blockArc">
          <a:avLst>
            <a:gd name="adj1" fmla="val 2700000"/>
            <a:gd name="adj2" fmla="val 5400000"/>
            <a:gd name="adj3" fmla="val 3435"/>
          </a:avLst>
        </a:prstGeom>
        <a:solidFill>
          <a:srgbClr val="98002E"/>
        </a:solidFill>
        <a:ln>
          <a:noFill/>
        </a:ln>
        <a:effectLst/>
      </dsp:spPr>
      <dsp:style>
        <a:lnRef idx="0">
          <a:scrgbClr r="0" g="0" b="0"/>
        </a:lnRef>
        <a:fillRef idx="1">
          <a:scrgbClr r="0" g="0" b="0"/>
        </a:fillRef>
        <a:effectRef idx="0">
          <a:scrgbClr r="0" g="0" b="0"/>
        </a:effectRef>
        <a:fontRef idx="minor">
          <a:schemeClr val="lt1"/>
        </a:fontRef>
      </dsp:style>
    </dsp:sp>
    <dsp:sp modelId="{01E9B200-EEBC-4439-A068-30A8E898272A}">
      <dsp:nvSpPr>
        <dsp:cNvPr id="0" name=""/>
        <dsp:cNvSpPr/>
      </dsp:nvSpPr>
      <dsp:spPr>
        <a:xfrm>
          <a:off x="2341222" y="433011"/>
          <a:ext cx="3886506" cy="3886506"/>
        </a:xfrm>
        <a:prstGeom prst="blockArc">
          <a:avLst>
            <a:gd name="adj1" fmla="val 0"/>
            <a:gd name="adj2" fmla="val 2700000"/>
            <a:gd name="adj3" fmla="val 3435"/>
          </a:avLst>
        </a:prstGeom>
        <a:solidFill>
          <a:srgbClr val="98002E"/>
        </a:solidFill>
        <a:ln>
          <a:noFill/>
        </a:ln>
        <a:effectLst/>
      </dsp:spPr>
      <dsp:style>
        <a:lnRef idx="0">
          <a:scrgbClr r="0" g="0" b="0"/>
        </a:lnRef>
        <a:fillRef idx="1">
          <a:scrgbClr r="0" g="0" b="0"/>
        </a:fillRef>
        <a:effectRef idx="0">
          <a:scrgbClr r="0" g="0" b="0"/>
        </a:effectRef>
        <a:fontRef idx="minor">
          <a:schemeClr val="lt1"/>
        </a:fontRef>
      </dsp:style>
    </dsp:sp>
    <dsp:sp modelId="{A9CADCFD-02DE-419C-B741-3B641CC0C2F6}">
      <dsp:nvSpPr>
        <dsp:cNvPr id="0" name=""/>
        <dsp:cNvSpPr/>
      </dsp:nvSpPr>
      <dsp:spPr>
        <a:xfrm>
          <a:off x="2341222" y="433011"/>
          <a:ext cx="3886506" cy="3886506"/>
        </a:xfrm>
        <a:prstGeom prst="blockArc">
          <a:avLst>
            <a:gd name="adj1" fmla="val 18900000"/>
            <a:gd name="adj2" fmla="val 0"/>
            <a:gd name="adj3" fmla="val 3435"/>
          </a:avLst>
        </a:prstGeom>
        <a:solidFill>
          <a:srgbClr val="98002E"/>
        </a:solidFill>
        <a:ln>
          <a:noFill/>
        </a:ln>
        <a:effectLst/>
      </dsp:spPr>
      <dsp:style>
        <a:lnRef idx="0">
          <a:scrgbClr r="0" g="0" b="0"/>
        </a:lnRef>
        <a:fillRef idx="1">
          <a:scrgbClr r="0" g="0" b="0"/>
        </a:fillRef>
        <a:effectRef idx="0">
          <a:scrgbClr r="0" g="0" b="0"/>
        </a:effectRef>
        <a:fontRef idx="minor">
          <a:schemeClr val="lt1"/>
        </a:fontRef>
      </dsp:style>
    </dsp:sp>
    <dsp:sp modelId="{070A9F8E-9385-4E63-9C3A-03009165B86E}">
      <dsp:nvSpPr>
        <dsp:cNvPr id="0" name=""/>
        <dsp:cNvSpPr/>
      </dsp:nvSpPr>
      <dsp:spPr>
        <a:xfrm>
          <a:off x="2341222" y="433011"/>
          <a:ext cx="3886506" cy="3886506"/>
        </a:xfrm>
        <a:prstGeom prst="blockArc">
          <a:avLst>
            <a:gd name="adj1" fmla="val 16200000"/>
            <a:gd name="adj2" fmla="val 18900000"/>
            <a:gd name="adj3" fmla="val 3435"/>
          </a:avLst>
        </a:prstGeom>
        <a:solidFill>
          <a:srgbClr val="98002E"/>
        </a:solidFill>
        <a:ln>
          <a:noFill/>
        </a:ln>
        <a:effectLst/>
      </dsp:spPr>
      <dsp:style>
        <a:lnRef idx="0">
          <a:scrgbClr r="0" g="0" b="0"/>
        </a:lnRef>
        <a:fillRef idx="1">
          <a:scrgbClr r="0" g="0" b="0"/>
        </a:fillRef>
        <a:effectRef idx="0">
          <a:scrgbClr r="0" g="0" b="0"/>
        </a:effectRef>
        <a:fontRef idx="minor">
          <a:schemeClr val="lt1"/>
        </a:fontRef>
      </dsp:style>
    </dsp:sp>
    <dsp:sp modelId="{3D009D66-3464-4804-A776-270A1440C1BE}">
      <dsp:nvSpPr>
        <dsp:cNvPr id="0" name=""/>
        <dsp:cNvSpPr/>
      </dsp:nvSpPr>
      <dsp:spPr>
        <a:xfrm>
          <a:off x="3564392" y="1581439"/>
          <a:ext cx="1440166" cy="1324254"/>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b="1" kern="1200" dirty="0"/>
            <a:t>Reducing EWDs</a:t>
          </a:r>
        </a:p>
      </dsp:txBody>
      <dsp:txXfrm>
        <a:off x="3775299" y="1775372"/>
        <a:ext cx="1018352" cy="936388"/>
      </dsp:txXfrm>
    </dsp:sp>
    <dsp:sp modelId="{E1AADB98-68CA-42B4-AD35-CEE61C5A58A6}">
      <dsp:nvSpPr>
        <dsp:cNvPr id="0" name=""/>
        <dsp:cNvSpPr/>
      </dsp:nvSpPr>
      <dsp:spPr>
        <a:xfrm>
          <a:off x="3618474" y="-199618"/>
          <a:ext cx="1332002" cy="1332002"/>
        </a:xfrm>
        <a:prstGeom prst="ellipse">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dirty="0"/>
            <a:t>Develop a strategy</a:t>
          </a:r>
        </a:p>
      </dsp:txBody>
      <dsp:txXfrm>
        <a:off x="3813541" y="-4551"/>
        <a:ext cx="941868" cy="941868"/>
      </dsp:txXfrm>
    </dsp:sp>
    <dsp:sp modelId="{9881067B-D144-4583-AC6B-B39995ADDC5C}">
      <dsp:nvSpPr>
        <dsp:cNvPr id="0" name=""/>
        <dsp:cNvSpPr/>
      </dsp:nvSpPr>
      <dsp:spPr>
        <a:xfrm>
          <a:off x="4968965" y="359773"/>
          <a:ext cx="1332002" cy="1332002"/>
        </a:xfrm>
        <a:prstGeom prst="ellipse">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dirty="0"/>
            <a:t>Identify people at risk</a:t>
          </a:r>
        </a:p>
      </dsp:txBody>
      <dsp:txXfrm>
        <a:off x="5164032" y="554840"/>
        <a:ext cx="941868" cy="941868"/>
      </dsp:txXfrm>
    </dsp:sp>
    <dsp:sp modelId="{17936084-67BF-497F-9929-8D5C189D9E12}">
      <dsp:nvSpPr>
        <dsp:cNvPr id="0" name=""/>
        <dsp:cNvSpPr/>
      </dsp:nvSpPr>
      <dsp:spPr>
        <a:xfrm>
          <a:off x="5528356" y="1710263"/>
          <a:ext cx="1332002" cy="1332002"/>
        </a:xfrm>
        <a:prstGeom prst="ellipse">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1300" kern="1200" dirty="0"/>
            <a:t>Provide a single-point-of-contact for help</a:t>
          </a:r>
        </a:p>
      </dsp:txBody>
      <dsp:txXfrm>
        <a:off x="5723423" y="1905330"/>
        <a:ext cx="941868" cy="941868"/>
      </dsp:txXfrm>
    </dsp:sp>
    <dsp:sp modelId="{898BE251-7E64-4FDF-9D8A-D3BE5B7BFD8E}">
      <dsp:nvSpPr>
        <dsp:cNvPr id="0" name=""/>
        <dsp:cNvSpPr/>
      </dsp:nvSpPr>
      <dsp:spPr>
        <a:xfrm>
          <a:off x="4968965" y="3060754"/>
          <a:ext cx="1332002" cy="1332002"/>
        </a:xfrm>
        <a:prstGeom prst="ellipse">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dirty="0"/>
            <a:t>Make Every Contact Count</a:t>
          </a:r>
        </a:p>
      </dsp:txBody>
      <dsp:txXfrm>
        <a:off x="5164032" y="3255821"/>
        <a:ext cx="941868" cy="941868"/>
      </dsp:txXfrm>
    </dsp:sp>
    <dsp:sp modelId="{825621AF-F338-47ED-83A5-54B8268BDBDE}">
      <dsp:nvSpPr>
        <dsp:cNvPr id="0" name=""/>
        <dsp:cNvSpPr/>
      </dsp:nvSpPr>
      <dsp:spPr>
        <a:xfrm>
          <a:off x="3618474" y="3620145"/>
          <a:ext cx="1332002" cy="1332002"/>
        </a:xfrm>
        <a:prstGeom prst="ellipse">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Discharge vulnerable people from care settings to a warm home</a:t>
          </a:r>
        </a:p>
      </dsp:txBody>
      <dsp:txXfrm>
        <a:off x="3813541" y="3815212"/>
        <a:ext cx="941868" cy="941868"/>
      </dsp:txXfrm>
    </dsp:sp>
    <dsp:sp modelId="{FECB8462-F4DE-4342-AE91-B78B5A6D8552}">
      <dsp:nvSpPr>
        <dsp:cNvPr id="0" name=""/>
        <dsp:cNvSpPr/>
      </dsp:nvSpPr>
      <dsp:spPr>
        <a:xfrm>
          <a:off x="2267984" y="3061018"/>
          <a:ext cx="1332002" cy="1331474"/>
        </a:xfrm>
        <a:prstGeom prst="ellipse">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1250" kern="1200" dirty="0"/>
            <a:t>Raise awareness about how to keep warm at home </a:t>
          </a:r>
        </a:p>
      </dsp:txBody>
      <dsp:txXfrm>
        <a:off x="2463051" y="3256008"/>
        <a:ext cx="941868" cy="941494"/>
      </dsp:txXfrm>
    </dsp:sp>
    <dsp:sp modelId="{11CD7126-6BA1-46C9-8B07-E37BDE8CED7B}">
      <dsp:nvSpPr>
        <dsp:cNvPr id="0" name=""/>
        <dsp:cNvSpPr/>
      </dsp:nvSpPr>
      <dsp:spPr>
        <a:xfrm>
          <a:off x="1708592" y="1710263"/>
          <a:ext cx="1332002" cy="1332002"/>
        </a:xfrm>
        <a:prstGeom prst="ellipse">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Train people to help individuals    whose homes may be too cold </a:t>
          </a:r>
        </a:p>
      </dsp:txBody>
      <dsp:txXfrm>
        <a:off x="1903659" y="1905330"/>
        <a:ext cx="941868" cy="941868"/>
      </dsp:txXfrm>
    </dsp:sp>
    <dsp:sp modelId="{C574F65C-D557-4C51-9E83-545D5BB18626}">
      <dsp:nvSpPr>
        <dsp:cNvPr id="0" name=""/>
        <dsp:cNvSpPr/>
      </dsp:nvSpPr>
      <dsp:spPr>
        <a:xfrm>
          <a:off x="2267984" y="359773"/>
          <a:ext cx="1332002" cy="1332002"/>
        </a:xfrm>
        <a:prstGeom prst="ellipse">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Ensure buildings meet standards</a:t>
          </a:r>
        </a:p>
      </dsp:txBody>
      <dsp:txXfrm>
        <a:off x="2463051" y="554840"/>
        <a:ext cx="941868" cy="941868"/>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F94399-4760-E249-A21A-E0B302D943C1}" type="datetimeFigureOut">
              <a:rPr lang="en-US" smtClean="0"/>
              <a:t>11/1/2022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9349AD-43E2-A142-9B61-FBB06C64E86F}" type="slidenum">
              <a:rPr lang="en-US" smtClean="0"/>
              <a:t>‹#›</a:t>
            </a:fld>
            <a:endParaRPr lang="en-US"/>
          </a:p>
        </p:txBody>
      </p:sp>
    </p:spTree>
    <p:extLst>
      <p:ext uri="{BB962C8B-B14F-4D97-AF65-F5344CB8AC3E}">
        <p14:creationId xmlns:p14="http://schemas.microsoft.com/office/powerpoint/2010/main" val="280939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9AE0CBF3-2A0A-4409-B599-FEFEAF974B88}" type="slidenum">
              <a:rPr lang="en-US" smtClean="0"/>
              <a:pPr>
                <a:defRPr/>
              </a:pPr>
              <a:t>2</a:t>
            </a:fld>
            <a:endParaRPr lang="en-US" dirty="0"/>
          </a:p>
        </p:txBody>
      </p:sp>
    </p:spTree>
    <p:extLst>
      <p:ext uri="{BB962C8B-B14F-4D97-AF65-F5344CB8AC3E}">
        <p14:creationId xmlns:p14="http://schemas.microsoft.com/office/powerpoint/2010/main" val="3762631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9AE0CBF3-2A0A-4409-B599-FEFEAF974B88}" type="slidenum">
              <a:rPr lang="en-US" smtClean="0"/>
              <a:pPr>
                <a:defRPr/>
              </a:pPr>
              <a:t>3</a:t>
            </a:fld>
            <a:endParaRPr lang="en-US" dirty="0"/>
          </a:p>
        </p:txBody>
      </p:sp>
    </p:spTree>
    <p:extLst>
      <p:ext uri="{BB962C8B-B14F-4D97-AF65-F5344CB8AC3E}">
        <p14:creationId xmlns:p14="http://schemas.microsoft.com/office/powerpoint/2010/main" val="247471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a:defRPr/>
            </a:pPr>
            <a:fld id="{9AE0CBF3-2A0A-4409-B599-FEFEAF974B88}" type="slidenum">
              <a:rPr lang="en-US" smtClean="0"/>
              <a:pPr>
                <a:defRPr/>
              </a:pPr>
              <a:t>7</a:t>
            </a:fld>
            <a:endParaRPr lang="en-US" dirty="0"/>
          </a:p>
        </p:txBody>
      </p:sp>
    </p:spTree>
    <p:extLst>
      <p:ext uri="{BB962C8B-B14F-4D97-AF65-F5344CB8AC3E}">
        <p14:creationId xmlns:p14="http://schemas.microsoft.com/office/powerpoint/2010/main" val="1322433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9AE0CBF3-2A0A-4409-B599-FEFEAF974B88}" type="slidenum">
              <a:rPr lang="en-US" smtClean="0"/>
              <a:pPr>
                <a:defRPr/>
              </a:pPr>
              <a:t>12</a:t>
            </a:fld>
            <a:endParaRPr lang="en-US" dirty="0"/>
          </a:p>
        </p:txBody>
      </p:sp>
    </p:spTree>
    <p:extLst>
      <p:ext uri="{BB962C8B-B14F-4D97-AF65-F5344CB8AC3E}">
        <p14:creationId xmlns:p14="http://schemas.microsoft.com/office/powerpoint/2010/main" val="2938781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9AE0CBF3-2A0A-4409-B599-FEFEAF974B88}" type="slidenum">
              <a:rPr lang="en-US" smtClean="0"/>
              <a:pPr>
                <a:defRPr/>
              </a:pPr>
              <a:t>15</a:t>
            </a:fld>
            <a:endParaRPr lang="en-US" dirty="0"/>
          </a:p>
        </p:txBody>
      </p:sp>
    </p:spTree>
    <p:extLst>
      <p:ext uri="{BB962C8B-B14F-4D97-AF65-F5344CB8AC3E}">
        <p14:creationId xmlns:p14="http://schemas.microsoft.com/office/powerpoint/2010/main" val="1806815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9AE0CBF3-2A0A-4409-B599-FEFEAF974B88}" type="slidenum">
              <a:rPr lang="en-US" smtClean="0"/>
              <a:pPr>
                <a:defRPr/>
              </a:pPr>
              <a:t>16</a:t>
            </a:fld>
            <a:endParaRPr lang="en-US" dirty="0"/>
          </a:p>
        </p:txBody>
      </p:sp>
    </p:spTree>
    <p:extLst>
      <p:ext uri="{BB962C8B-B14F-4D97-AF65-F5344CB8AC3E}">
        <p14:creationId xmlns:p14="http://schemas.microsoft.com/office/powerpoint/2010/main" val="3809343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31</a:t>
            </a:fld>
            <a:endParaRPr lang="en-US"/>
          </a:p>
        </p:txBody>
      </p:sp>
    </p:spTree>
    <p:extLst>
      <p:ext uri="{BB962C8B-B14F-4D97-AF65-F5344CB8AC3E}">
        <p14:creationId xmlns:p14="http://schemas.microsoft.com/office/powerpoint/2010/main" val="18621877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420D6-CED8-4F62-AA93-FCC34ADFC569}"/>
              </a:ext>
            </a:extLst>
          </p:cNvPr>
          <p:cNvSpPr>
            <a:spLocks noGrp="1"/>
          </p:cNvSpPr>
          <p:nvPr>
            <p:ph type="ctrTitle"/>
          </p:nvPr>
        </p:nvSpPr>
        <p:spPr>
          <a:xfrm>
            <a:off x="512955" y="2528658"/>
            <a:ext cx="10481617" cy="2387600"/>
          </a:xfrm>
        </p:spPr>
        <p:txBody>
          <a:bodyPr anchor="t"/>
          <a:lstStyle>
            <a:lvl1pPr algn="l">
              <a:defRPr sz="4000"/>
            </a:lvl1pPr>
          </a:lstStyle>
          <a:p>
            <a:r>
              <a:rPr lang="en-US"/>
              <a:t>Click to edit Master title style</a:t>
            </a:r>
            <a:endParaRPr lang="en-GB"/>
          </a:p>
        </p:txBody>
      </p:sp>
    </p:spTree>
    <p:extLst>
      <p:ext uri="{BB962C8B-B14F-4D97-AF65-F5344CB8AC3E}">
        <p14:creationId xmlns:p14="http://schemas.microsoft.com/office/powerpoint/2010/main" val="2942364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41C13-0DB6-4E28-9521-FD744346DDC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51F445-D392-4789-9479-AF028CB55CC0}"/>
              </a:ext>
            </a:extLst>
          </p:cNvPr>
          <p:cNvSpPr>
            <a:spLocks noGrp="1"/>
          </p:cNvSpPr>
          <p:nvPr>
            <p:ph idx="1" hasCustomPrompt="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Footer Placeholder 8">
            <a:extLst>
              <a:ext uri="{FF2B5EF4-FFF2-40B4-BE49-F238E27FC236}">
                <a16:creationId xmlns:a16="http://schemas.microsoft.com/office/drawing/2014/main" id="{C65E6804-E436-2947-81F5-FCC5E465C142}"/>
              </a:ext>
            </a:extLst>
          </p:cNvPr>
          <p:cNvSpPr>
            <a:spLocks noGrp="1"/>
          </p:cNvSpPr>
          <p:nvPr>
            <p:ph type="ftr" sz="quarter" idx="10"/>
          </p:nvPr>
        </p:nvSpPr>
        <p:spPr/>
        <p:txBody>
          <a:bodyPr/>
          <a:lstStyle/>
          <a:p>
            <a:r>
              <a:rPr lang="en-GB"/>
              <a:t>Cold weather health risks: actions to prevent harm</a:t>
            </a:r>
            <a:endParaRPr lang="en-GB" sz="1400"/>
          </a:p>
        </p:txBody>
      </p:sp>
      <p:sp>
        <p:nvSpPr>
          <p:cNvPr id="10" name="Slide Number Placeholder 9">
            <a:extLst>
              <a:ext uri="{FF2B5EF4-FFF2-40B4-BE49-F238E27FC236}">
                <a16:creationId xmlns:a16="http://schemas.microsoft.com/office/drawing/2014/main" id="{4C176BFD-AF1B-334D-884D-C08E0A3D509C}"/>
              </a:ext>
            </a:extLst>
          </p:cNvPr>
          <p:cNvSpPr>
            <a:spLocks noGrp="1"/>
          </p:cNvSpPr>
          <p:nvPr>
            <p:ph type="sldNum" sz="quarter" idx="11"/>
          </p:nvPr>
        </p:nvSpPr>
        <p:spPr/>
        <p:txBody>
          <a:bodyPr/>
          <a:lstStyle/>
          <a:p>
            <a:fld id="{344369E4-5DE7-46E5-874E-4FD437973785}" type="slidenum">
              <a:rPr lang="en-GB" smtClean="0"/>
              <a:pPr/>
              <a:t>‹#›</a:t>
            </a:fld>
            <a:endParaRPr lang="en-GB" sz="1400"/>
          </a:p>
        </p:txBody>
      </p:sp>
    </p:spTree>
    <p:extLst>
      <p:ext uri="{BB962C8B-B14F-4D97-AF65-F5344CB8AC3E}">
        <p14:creationId xmlns:p14="http://schemas.microsoft.com/office/powerpoint/2010/main" val="79991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8ADD9-C943-418A-9D35-CC865F95F64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2914506-EEE5-4D8C-850E-4F0922B6B431}"/>
              </a:ext>
            </a:extLst>
          </p:cNvPr>
          <p:cNvSpPr>
            <a:spLocks noGrp="1"/>
          </p:cNvSpPr>
          <p:nvPr>
            <p:ph sz="half" idx="1" hasCustomPrompt="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5046333-AC78-4EDE-9D8D-21DCF6FCEA55}"/>
              </a:ext>
            </a:extLst>
          </p:cNvPr>
          <p:cNvSpPr>
            <a:spLocks noGrp="1"/>
          </p:cNvSpPr>
          <p:nvPr>
            <p:ph sz="half" idx="2" hasCustomPrompt="1"/>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Footer Placeholder 9">
            <a:extLst>
              <a:ext uri="{FF2B5EF4-FFF2-40B4-BE49-F238E27FC236}">
                <a16:creationId xmlns:a16="http://schemas.microsoft.com/office/drawing/2014/main" id="{AE4E894C-2A2B-A74C-BFBD-B15007757C8B}"/>
              </a:ext>
            </a:extLst>
          </p:cNvPr>
          <p:cNvSpPr>
            <a:spLocks noGrp="1"/>
          </p:cNvSpPr>
          <p:nvPr>
            <p:ph type="ftr" sz="quarter" idx="10"/>
          </p:nvPr>
        </p:nvSpPr>
        <p:spPr/>
        <p:txBody>
          <a:bodyPr/>
          <a:lstStyle/>
          <a:p>
            <a:r>
              <a:rPr lang="en-GB"/>
              <a:t>Cold weather health risks: actions to prevent harm</a:t>
            </a:r>
            <a:endParaRPr lang="en-GB" sz="1400"/>
          </a:p>
        </p:txBody>
      </p:sp>
      <p:sp>
        <p:nvSpPr>
          <p:cNvPr id="11" name="Slide Number Placeholder 10">
            <a:extLst>
              <a:ext uri="{FF2B5EF4-FFF2-40B4-BE49-F238E27FC236}">
                <a16:creationId xmlns:a16="http://schemas.microsoft.com/office/drawing/2014/main" id="{05D39806-AD25-A04F-9636-F009A170C8CD}"/>
              </a:ext>
            </a:extLst>
          </p:cNvPr>
          <p:cNvSpPr>
            <a:spLocks noGrp="1"/>
          </p:cNvSpPr>
          <p:nvPr>
            <p:ph type="sldNum" sz="quarter" idx="11"/>
          </p:nvPr>
        </p:nvSpPr>
        <p:spPr/>
        <p:txBody>
          <a:bodyPr/>
          <a:lstStyle/>
          <a:p>
            <a:fld id="{344369E4-5DE7-46E5-874E-4FD437973785}" type="slidenum">
              <a:rPr lang="en-GB" smtClean="0"/>
              <a:pPr/>
              <a:t>‹#›</a:t>
            </a:fld>
            <a:endParaRPr lang="en-GB" sz="1400"/>
          </a:p>
        </p:txBody>
      </p:sp>
    </p:spTree>
    <p:extLst>
      <p:ext uri="{BB962C8B-B14F-4D97-AF65-F5344CB8AC3E}">
        <p14:creationId xmlns:p14="http://schemas.microsoft.com/office/powerpoint/2010/main" val="2016229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E6C20DF-56A1-44A9-A429-8B05468D2A41}"/>
              </a:ext>
            </a:extLst>
          </p:cNvPr>
          <p:cNvSpPr>
            <a:spLocks noGrp="1"/>
          </p:cNvSpPr>
          <p:nvPr>
            <p:ph type="body" idx="1"/>
          </p:nvPr>
        </p:nvSpPr>
        <p:spPr>
          <a:xfrm>
            <a:off x="839788" y="1681163"/>
            <a:ext cx="5157787"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BA82AB-E9DB-425C-9352-E0A272AD0E42}"/>
              </a:ext>
            </a:extLst>
          </p:cNvPr>
          <p:cNvSpPr>
            <a:spLocks noGrp="1"/>
          </p:cNvSpPr>
          <p:nvPr>
            <p:ph sz="half" idx="2" hasCustomPrompt="1"/>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a:p>
            <a:pPr lvl="4"/>
            <a:endParaRPr lang="en-GB"/>
          </a:p>
        </p:txBody>
      </p:sp>
      <p:sp>
        <p:nvSpPr>
          <p:cNvPr id="5" name="Text Placeholder 4">
            <a:extLst>
              <a:ext uri="{FF2B5EF4-FFF2-40B4-BE49-F238E27FC236}">
                <a16:creationId xmlns:a16="http://schemas.microsoft.com/office/drawing/2014/main" id="{E4FD6833-A055-4CE8-AB12-41A1997D9B75}"/>
              </a:ext>
            </a:extLst>
          </p:cNvPr>
          <p:cNvSpPr>
            <a:spLocks noGrp="1"/>
          </p:cNvSpPr>
          <p:nvPr>
            <p:ph type="body" sz="quarter" idx="3"/>
          </p:nvPr>
        </p:nvSpPr>
        <p:spPr>
          <a:xfrm>
            <a:off x="6172200" y="1681163"/>
            <a:ext cx="5183188"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6F2F5E-B4CD-46C2-B6AC-8052CF2B36A5}"/>
              </a:ext>
            </a:extLst>
          </p:cNvPr>
          <p:cNvSpPr>
            <a:spLocks noGrp="1"/>
          </p:cNvSpPr>
          <p:nvPr>
            <p:ph sz="quarter" idx="4" hasCustomPrompt="1"/>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a:p>
            <a:pPr lvl="4"/>
            <a:endParaRPr lang="en-GB"/>
          </a:p>
        </p:txBody>
      </p:sp>
      <p:sp>
        <p:nvSpPr>
          <p:cNvPr id="10" name="Title 9">
            <a:extLst>
              <a:ext uri="{FF2B5EF4-FFF2-40B4-BE49-F238E27FC236}">
                <a16:creationId xmlns:a16="http://schemas.microsoft.com/office/drawing/2014/main" id="{3503C25A-9D93-4F4F-8253-B7AB9B2BC6B1}"/>
              </a:ext>
            </a:extLst>
          </p:cNvPr>
          <p:cNvSpPr>
            <a:spLocks noGrp="1"/>
          </p:cNvSpPr>
          <p:nvPr>
            <p:ph type="title"/>
          </p:nvPr>
        </p:nvSpPr>
        <p:spPr/>
        <p:txBody>
          <a:bodyPr/>
          <a:lstStyle/>
          <a:p>
            <a:r>
              <a:rPr lang="en-US"/>
              <a:t>Click to edit Master title style</a:t>
            </a:r>
          </a:p>
        </p:txBody>
      </p:sp>
      <p:sp>
        <p:nvSpPr>
          <p:cNvPr id="13" name="Footer Placeholder 12">
            <a:extLst>
              <a:ext uri="{FF2B5EF4-FFF2-40B4-BE49-F238E27FC236}">
                <a16:creationId xmlns:a16="http://schemas.microsoft.com/office/drawing/2014/main" id="{CB930E85-4B03-2D45-B847-D4398F5F9147}"/>
              </a:ext>
            </a:extLst>
          </p:cNvPr>
          <p:cNvSpPr>
            <a:spLocks noGrp="1"/>
          </p:cNvSpPr>
          <p:nvPr>
            <p:ph type="ftr" sz="quarter" idx="10"/>
          </p:nvPr>
        </p:nvSpPr>
        <p:spPr/>
        <p:txBody>
          <a:bodyPr/>
          <a:lstStyle/>
          <a:p>
            <a:r>
              <a:rPr lang="en-GB"/>
              <a:t>Cold weather health risks: actions to prevent harm</a:t>
            </a:r>
            <a:endParaRPr lang="en-GB" sz="1400"/>
          </a:p>
        </p:txBody>
      </p:sp>
      <p:sp>
        <p:nvSpPr>
          <p:cNvPr id="14" name="Slide Number Placeholder 13">
            <a:extLst>
              <a:ext uri="{FF2B5EF4-FFF2-40B4-BE49-F238E27FC236}">
                <a16:creationId xmlns:a16="http://schemas.microsoft.com/office/drawing/2014/main" id="{5E1D73D8-44E6-D54F-8151-2BDA8CF08C55}"/>
              </a:ext>
            </a:extLst>
          </p:cNvPr>
          <p:cNvSpPr>
            <a:spLocks noGrp="1"/>
          </p:cNvSpPr>
          <p:nvPr>
            <p:ph type="sldNum" sz="quarter" idx="11"/>
          </p:nvPr>
        </p:nvSpPr>
        <p:spPr/>
        <p:txBody>
          <a:bodyPr/>
          <a:lstStyle/>
          <a:p>
            <a:fld id="{344369E4-5DE7-46E5-874E-4FD437973785}" type="slidenum">
              <a:rPr lang="en-GB" smtClean="0"/>
              <a:pPr/>
              <a:t>‹#›</a:t>
            </a:fld>
            <a:endParaRPr lang="en-GB" sz="1400"/>
          </a:p>
        </p:txBody>
      </p:sp>
    </p:spTree>
    <p:extLst>
      <p:ext uri="{BB962C8B-B14F-4D97-AF65-F5344CB8AC3E}">
        <p14:creationId xmlns:p14="http://schemas.microsoft.com/office/powerpoint/2010/main" val="2602044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BC75E-5812-48FD-BCBD-1235D22F0081}"/>
              </a:ext>
            </a:extLst>
          </p:cNvPr>
          <p:cNvSpPr>
            <a:spLocks noGrp="1"/>
          </p:cNvSpPr>
          <p:nvPr>
            <p:ph type="title"/>
          </p:nvPr>
        </p:nvSpPr>
        <p:spPr/>
        <p:txBody>
          <a:bodyPr/>
          <a:lstStyle/>
          <a:p>
            <a:r>
              <a:rPr lang="en-US"/>
              <a:t>Click to edit Master title style</a:t>
            </a:r>
            <a:endParaRPr lang="en-GB"/>
          </a:p>
        </p:txBody>
      </p:sp>
      <p:sp>
        <p:nvSpPr>
          <p:cNvPr id="8" name="Footer Placeholder 7">
            <a:extLst>
              <a:ext uri="{FF2B5EF4-FFF2-40B4-BE49-F238E27FC236}">
                <a16:creationId xmlns:a16="http://schemas.microsoft.com/office/drawing/2014/main" id="{0980B7E6-3A31-244C-8D5C-297872DC3E19}"/>
              </a:ext>
            </a:extLst>
          </p:cNvPr>
          <p:cNvSpPr>
            <a:spLocks noGrp="1"/>
          </p:cNvSpPr>
          <p:nvPr>
            <p:ph type="ftr" sz="quarter" idx="10"/>
          </p:nvPr>
        </p:nvSpPr>
        <p:spPr/>
        <p:txBody>
          <a:bodyPr/>
          <a:lstStyle/>
          <a:p>
            <a:r>
              <a:rPr lang="en-GB"/>
              <a:t>Cold weather health risks: actions to prevent harm</a:t>
            </a:r>
            <a:endParaRPr lang="en-GB" sz="1400"/>
          </a:p>
        </p:txBody>
      </p:sp>
      <p:sp>
        <p:nvSpPr>
          <p:cNvPr id="9" name="Slide Number Placeholder 8">
            <a:extLst>
              <a:ext uri="{FF2B5EF4-FFF2-40B4-BE49-F238E27FC236}">
                <a16:creationId xmlns:a16="http://schemas.microsoft.com/office/drawing/2014/main" id="{FF38D384-66F4-D748-9499-51EC5883028E}"/>
              </a:ext>
            </a:extLst>
          </p:cNvPr>
          <p:cNvSpPr>
            <a:spLocks noGrp="1"/>
          </p:cNvSpPr>
          <p:nvPr>
            <p:ph type="sldNum" sz="quarter" idx="11"/>
          </p:nvPr>
        </p:nvSpPr>
        <p:spPr/>
        <p:txBody>
          <a:bodyPr/>
          <a:lstStyle/>
          <a:p>
            <a:fld id="{344369E4-5DE7-46E5-874E-4FD437973785}" type="slidenum">
              <a:rPr lang="en-GB" smtClean="0"/>
              <a:pPr/>
              <a:t>‹#›</a:t>
            </a:fld>
            <a:endParaRPr lang="en-GB" sz="1400"/>
          </a:p>
        </p:txBody>
      </p:sp>
    </p:spTree>
    <p:extLst>
      <p:ext uri="{BB962C8B-B14F-4D97-AF65-F5344CB8AC3E}">
        <p14:creationId xmlns:p14="http://schemas.microsoft.com/office/powerpoint/2010/main" val="31946152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F3503B-7986-436C-9822-A1854F9D9A9B}"/>
              </a:ext>
            </a:extLst>
          </p:cNvPr>
          <p:cNvSpPr>
            <a:spLocks noGrp="1"/>
          </p:cNvSpPr>
          <p:nvPr>
            <p:ph type="title"/>
          </p:nvPr>
        </p:nvSpPr>
        <p:spPr>
          <a:xfrm>
            <a:off x="330206" y="179416"/>
            <a:ext cx="10515600" cy="972607"/>
          </a:xfrm>
          <a:prstGeom prst="rect">
            <a:avLst/>
          </a:prstGeom>
        </p:spPr>
        <p:txBody>
          <a:bodyPr vert="horz" lIns="91440" tIns="45720" rIns="91440" bIns="45720" rtlCol="0" anchor="t">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CF05904-E451-4DAC-98D7-82FCA86A4A8E}"/>
              </a:ext>
            </a:extLst>
          </p:cNvPr>
          <p:cNvSpPr>
            <a:spLocks noGrp="1"/>
          </p:cNvSpPr>
          <p:nvPr>
            <p:ph type="body" idx="1"/>
          </p:nvPr>
        </p:nvSpPr>
        <p:spPr>
          <a:xfrm>
            <a:off x="330205" y="1774826"/>
            <a:ext cx="1112385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78A9E1E3-76D3-49B4-BA11-2CCBDA7CADC2}"/>
              </a:ext>
            </a:extLst>
          </p:cNvPr>
          <p:cNvSpPr>
            <a:spLocks noGrp="1"/>
          </p:cNvSpPr>
          <p:nvPr>
            <p:ph type="ftr" sz="quarter" idx="3"/>
          </p:nvPr>
        </p:nvSpPr>
        <p:spPr>
          <a:xfrm>
            <a:off x="838200" y="6438850"/>
            <a:ext cx="10007606" cy="363600"/>
          </a:xfrm>
          <a:prstGeom prst="rect">
            <a:avLst/>
          </a:prstGeom>
        </p:spPr>
        <p:txBody>
          <a:bodyPr vert="horz" lIns="91440" tIns="45720" rIns="91440" bIns="45720" rtlCol="0" anchor="ctr"/>
          <a:lstStyle>
            <a:lvl1pPr algn="l">
              <a:defRPr sz="1400">
                <a:solidFill>
                  <a:schemeClr val="bg1"/>
                </a:solidFill>
                <a:latin typeface="Arial" panose="020B0604020202020204" pitchFamily="34" charset="0"/>
                <a:cs typeface="Arial" panose="020B0604020202020204" pitchFamily="34" charset="0"/>
              </a:defRPr>
            </a:lvl1pPr>
          </a:lstStyle>
          <a:p>
            <a:r>
              <a:rPr lang="en-GB"/>
              <a:t>Cold weather health risks: actions to prevent harm</a:t>
            </a:r>
            <a:endParaRPr lang="en-GB" sz="1400"/>
          </a:p>
        </p:txBody>
      </p:sp>
      <p:sp>
        <p:nvSpPr>
          <p:cNvPr id="6" name="Slide Number Placeholder 5">
            <a:extLst>
              <a:ext uri="{FF2B5EF4-FFF2-40B4-BE49-F238E27FC236}">
                <a16:creationId xmlns:a16="http://schemas.microsoft.com/office/drawing/2014/main" id="{1BF5F349-A985-4FF9-9FE5-9D2B321F5687}"/>
              </a:ext>
            </a:extLst>
          </p:cNvPr>
          <p:cNvSpPr>
            <a:spLocks noGrp="1"/>
          </p:cNvSpPr>
          <p:nvPr>
            <p:ph type="sldNum" sz="quarter" idx="4"/>
          </p:nvPr>
        </p:nvSpPr>
        <p:spPr>
          <a:xfrm>
            <a:off x="130629" y="6438850"/>
            <a:ext cx="596332" cy="365125"/>
          </a:xfrm>
          <a:prstGeom prst="rect">
            <a:avLst/>
          </a:prstGeom>
        </p:spPr>
        <p:txBody>
          <a:bodyPr vert="horz" lIns="91440" tIns="45720" rIns="91440" bIns="45720" rtlCol="0" anchor="ctr"/>
          <a:lstStyle>
            <a:lvl1pPr algn="r">
              <a:defRPr sz="1400">
                <a:solidFill>
                  <a:schemeClr val="bg1"/>
                </a:solidFill>
                <a:latin typeface="Arial" panose="020B0604020202020204" pitchFamily="34" charset="0"/>
                <a:cs typeface="Arial" panose="020B0604020202020204" pitchFamily="34" charset="0"/>
              </a:defRPr>
            </a:lvl1pPr>
          </a:lstStyle>
          <a:p>
            <a:fld id="{344369E4-5DE7-46E5-874E-4FD437973785}" type="slidenum">
              <a:rPr lang="en-GB" smtClean="0"/>
              <a:pPr/>
              <a:t>‹#›</a:t>
            </a:fld>
            <a:endParaRPr lang="en-GB" sz="1400"/>
          </a:p>
        </p:txBody>
      </p:sp>
    </p:spTree>
    <p:extLst>
      <p:ext uri="{BB962C8B-B14F-4D97-AF65-F5344CB8AC3E}">
        <p14:creationId xmlns:p14="http://schemas.microsoft.com/office/powerpoint/2010/main" val="1204892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Lst>
  <p:hf hdr="0" dt="0"/>
  <p:txStyles>
    <p:titleStyle>
      <a:lvl1pPr algn="l" defTabSz="914400" rtl="0" eaLnBrk="1" latinLnBrk="0" hangingPunct="1">
        <a:lnSpc>
          <a:spcPct val="90000"/>
        </a:lnSpc>
        <a:spcBef>
          <a:spcPct val="0"/>
        </a:spcBef>
        <a:buNone/>
        <a:defRPr sz="38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007C9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7C91"/>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7C9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7C9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7C91"/>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26.png"/><Relationship Id="rId7" Type="http://schemas.openxmlformats.org/officeDocument/2006/relationships/image" Target="../media/image38.png"/><Relationship Id="rId12" Type="http://schemas.openxmlformats.org/officeDocument/2006/relationships/image" Target="../media/image43.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7.svg"/><Relationship Id="rId11" Type="http://schemas.openxmlformats.org/officeDocument/2006/relationships/image" Target="../media/image42.png"/><Relationship Id="rId5" Type="http://schemas.openxmlformats.org/officeDocument/2006/relationships/image" Target="../media/image30.png"/><Relationship Id="rId10" Type="http://schemas.openxmlformats.org/officeDocument/2006/relationships/image" Target="../media/image41.svg"/><Relationship Id="rId4" Type="http://schemas.openxmlformats.org/officeDocument/2006/relationships/image" Target="../media/image36.svg"/><Relationship Id="rId9" Type="http://schemas.openxmlformats.org/officeDocument/2006/relationships/image" Target="../media/image4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s://www.gov.uk/government/publications/cold-weather-plan-action-cards-for-cold-weather-alert-service" TargetMode="Externa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hyperlink" Target="https://public.govdelivery.com/accounts/UKMETOFFICE/subscriber/topics?qsp=PHE"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7.svg"/></Relationships>
</file>

<file path=ppt/slides/_rels/slide1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slides/_rels/slide1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3.svg"/><Relationship Id="rId7" Type="http://schemas.openxmlformats.org/officeDocument/2006/relationships/diagramColors" Target="../diagrams/colors1.xml"/><Relationship Id="rId2"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gov.uk/government/collections/cold-weather-plan-for-england"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public.govdelivery.com/accounts/UKMETOFFICE/subscriber/topics?qsp=PHE"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royalvoluntaryservice.org.uk/"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gov.uk/government/publications/cold-weather-plan-action-cards-for-cold-weather-alert-service" TargetMode="External"/><Relationship Id="rId7" Type="http://schemas.openxmlformats.org/officeDocument/2006/relationships/hyperlink" Target="https://www.gov.uk/coronavirus" TargetMode="External"/><Relationship Id="rId2" Type="http://schemas.openxmlformats.org/officeDocument/2006/relationships/hyperlink" Target="https://www.gov.uk/government/publications/cold-weather-plan-cwp-for-england" TargetMode="External"/><Relationship Id="rId1" Type="http://schemas.openxmlformats.org/officeDocument/2006/relationships/slideLayout" Target="../slideLayouts/slideLayout2.xml"/><Relationship Id="rId6" Type="http://schemas.openxmlformats.org/officeDocument/2006/relationships/hyperlink" Target="https://www.simpleenergyadvice.org.uk/" TargetMode="External"/><Relationship Id="rId5" Type="http://schemas.openxmlformats.org/officeDocument/2006/relationships/hyperlink" Target="https://www.e-lfh.org.uk/programmes/cold-homes/" TargetMode="External"/><Relationship Id="rId4" Type="http://schemas.openxmlformats.org/officeDocument/2006/relationships/hyperlink" Target="https://www.gov.uk/government/publications/keep-warm-keep-well-leaflet-gives-advice-on-staying-healthy-in-cold-weather" TargetMode="External"/></Relationships>
</file>

<file path=ppt/slides/_rels/slide29.xml.rels><?xml version="1.0" encoding="UTF-8" standalone="yes"?>
<Relationships xmlns="http://schemas.openxmlformats.org/package/2006/relationships"><Relationship Id="rId2" Type="http://schemas.openxmlformats.org/officeDocument/2006/relationships/hyperlink" Target="https://www.gov.uk/government/collections/cold-weather-plan-for-england"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gov.uk/government/publications/cold-weather-plan-cwp-for-england"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public.govdelivery.com/accounts/UKMETOFFICE/subscriber/topics?qsp=PHE" TargetMode="External"/><Relationship Id="rId4" Type="http://schemas.openxmlformats.org/officeDocument/2006/relationships/hyperlink" Target="https://www.metoffice.gov.uk/public/weather/cold-weather-alert/?tab=coldWeatherAlert&amp;season=normal#?tab=coldWeatherAlert"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www.nice.org.uk/guidance/ng6/chapter/1-Recommendations" TargetMode="External"/><Relationship Id="rId2" Type="http://schemas.openxmlformats.org/officeDocument/2006/relationships/hyperlink" Target="https://sepsistrust.org/wp-content/uploads/2020/06/Critical-Care-Booklet.pdf"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hyperlink" Target="https://www.gov.uk/government/organisations/department-of-health-and-social-care" TargetMode="External"/><Relationship Id="rId7" Type="http://schemas.openxmlformats.org/officeDocument/2006/relationships/image" Target="../media/image54.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mailto:extremeevents@phe.gov.uk" TargetMode="External"/><Relationship Id="rId11" Type="http://schemas.openxmlformats.org/officeDocument/2006/relationships/hyperlink" Target="https://www.nationalarchives.gov.uk/doc/open-government-licence/version/3/" TargetMode="External"/><Relationship Id="rId5" Type="http://schemas.openxmlformats.org/officeDocument/2006/relationships/hyperlink" Target="https://twitter.com/UKHSA" TargetMode="External"/><Relationship Id="rId10" Type="http://schemas.openxmlformats.org/officeDocument/2006/relationships/image" Target="../media/image56.jpeg"/><Relationship Id="rId4" Type="http://schemas.openxmlformats.org/officeDocument/2006/relationships/hyperlink" Target="http://www.gov.uk/ukhsa" TargetMode="External"/><Relationship Id="rId9" Type="http://schemas.openxmlformats.org/officeDocument/2006/relationships/image" Target="cid:image001.jpg@01D353C6.DBBA3540"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s/_rels/slide7.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0.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6.svg"/><Relationship Id="rId11" Type="http://schemas.openxmlformats.org/officeDocument/2006/relationships/image" Target="../media/image19.png"/><Relationship Id="rId5" Type="http://schemas.openxmlformats.org/officeDocument/2006/relationships/image" Target="../media/image15.png"/><Relationship Id="rId10" Type="http://schemas.openxmlformats.org/officeDocument/2006/relationships/image" Target="../media/image8.svg"/><Relationship Id="rId4" Type="http://schemas.openxmlformats.org/officeDocument/2006/relationships/image" Target="../media/image14.svg"/><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sv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911FF-4D56-4ABC-AC80-510EE2B25062}"/>
              </a:ext>
            </a:extLst>
          </p:cNvPr>
          <p:cNvSpPr>
            <a:spLocks noGrp="1"/>
          </p:cNvSpPr>
          <p:nvPr>
            <p:ph type="ctrTitle"/>
          </p:nvPr>
        </p:nvSpPr>
        <p:spPr>
          <a:xfrm>
            <a:off x="527381" y="3150095"/>
            <a:ext cx="10481617" cy="1439660"/>
          </a:xfrm>
        </p:spPr>
        <p:txBody>
          <a:bodyPr>
            <a:normAutofit/>
          </a:bodyPr>
          <a:lstStyle/>
          <a:p>
            <a:pPr>
              <a:lnSpc>
                <a:spcPct val="100000"/>
              </a:lnSpc>
              <a:spcBef>
                <a:spcPts val="1200"/>
              </a:spcBef>
              <a:spcAft>
                <a:spcPts val="1200"/>
              </a:spcAft>
            </a:pPr>
            <a:r>
              <a:rPr lang="en-GB" sz="4400" dirty="0"/>
              <a:t>Cold weather health risks: actions to prevent harm</a:t>
            </a:r>
          </a:p>
        </p:txBody>
      </p:sp>
      <p:sp>
        <p:nvSpPr>
          <p:cNvPr id="4" name="Subtitle 2">
            <a:extLst>
              <a:ext uri="{FF2B5EF4-FFF2-40B4-BE49-F238E27FC236}">
                <a16:creationId xmlns:a16="http://schemas.microsoft.com/office/drawing/2014/main" id="{EB2909C9-7916-4A58-B4FB-1A6A984981E4}"/>
              </a:ext>
            </a:extLst>
          </p:cNvPr>
          <p:cNvSpPr txBox="1">
            <a:spLocks/>
          </p:cNvSpPr>
          <p:nvPr/>
        </p:nvSpPr>
        <p:spPr>
          <a:xfrm>
            <a:off x="527381" y="5349213"/>
            <a:ext cx="10394816" cy="1010411"/>
          </a:xfrm>
          <a:prstGeom prst="rect">
            <a:avLst/>
          </a:prstGeom>
        </p:spPr>
        <p:txBody>
          <a:bodyPr>
            <a:noAutofit/>
          </a:bodyPr>
          <a:lstStyle>
            <a:lvl1pPr marL="228600" indent="-228600" algn="l" defTabSz="914400" rtl="0" eaLnBrk="1" latinLnBrk="0" hangingPunct="1">
              <a:lnSpc>
                <a:spcPct val="90000"/>
              </a:lnSpc>
              <a:spcBef>
                <a:spcPts val="1000"/>
              </a:spcBef>
              <a:buClr>
                <a:srgbClr val="007C9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7C91"/>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7C9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7C9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7C91"/>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solidFill>
                  <a:schemeClr val="bg1"/>
                </a:solidFill>
              </a:rPr>
              <a:t>UKHSA - Extreme Events and Health Protection</a:t>
            </a:r>
          </a:p>
        </p:txBody>
      </p:sp>
    </p:spTree>
    <p:extLst>
      <p:ext uri="{BB962C8B-B14F-4D97-AF65-F5344CB8AC3E}">
        <p14:creationId xmlns:p14="http://schemas.microsoft.com/office/powerpoint/2010/main" val="378044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608CC39-6FAB-486F-B893-460C7F166871}"/>
              </a:ext>
            </a:extLst>
          </p:cNvPr>
          <p:cNvSpPr txBox="1">
            <a:spLocks noGrp="1"/>
          </p:cNvSpPr>
          <p:nvPr>
            <p:ph type="title" idx="4294967295"/>
          </p:nvPr>
        </p:nvSpPr>
        <p:spPr>
          <a:xfrm>
            <a:off x="361336" y="394588"/>
            <a:ext cx="8028000" cy="73926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7500"/>
          </a:bodyPr>
          <a:lstStyle>
            <a:lvl1pPr algn="l" defTabSz="914400" rtl="0" eaLnBrk="1" latinLnBrk="0" hangingPunct="1">
              <a:lnSpc>
                <a:spcPct val="90000"/>
              </a:lnSpc>
              <a:spcBef>
                <a:spcPct val="0"/>
              </a:spcBef>
              <a:buNone/>
              <a:defRPr sz="3800" kern="1200">
                <a:solidFill>
                  <a:schemeClr val="bg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200" b="0"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rPr>
              <a:t>Deaths over the year</a:t>
            </a:r>
          </a:p>
        </p:txBody>
      </p:sp>
      <p:pic>
        <p:nvPicPr>
          <p:cNvPr id="8" name="Picture 7">
            <a:extLst>
              <a:ext uri="{FF2B5EF4-FFF2-40B4-BE49-F238E27FC236}">
                <a16:creationId xmlns:a16="http://schemas.microsoft.com/office/drawing/2014/main" id="{437D8338-A369-43FE-967B-8C332ED24F1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44155" y="1400466"/>
            <a:ext cx="7846589" cy="3628734"/>
          </a:xfrm>
          <a:prstGeom prst="rect">
            <a:avLst/>
          </a:prstGeom>
        </p:spPr>
      </p:pic>
      <p:sp>
        <p:nvSpPr>
          <p:cNvPr id="9" name="TextBox 8">
            <a:extLst>
              <a:ext uri="{FF2B5EF4-FFF2-40B4-BE49-F238E27FC236}">
                <a16:creationId xmlns:a16="http://schemas.microsoft.com/office/drawing/2014/main" id="{F1DFBE6D-A822-4DB8-99AC-AC7EE4273070}"/>
              </a:ext>
            </a:extLst>
          </p:cNvPr>
          <p:cNvSpPr txBox="1"/>
          <p:nvPr/>
        </p:nvSpPr>
        <p:spPr>
          <a:xfrm>
            <a:off x="444156" y="4812268"/>
            <a:ext cx="10621949" cy="1554272"/>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sz="2000" dirty="0">
                <a:latin typeface="Arial" panose="020B0604020202020204" pitchFamily="34" charset="0"/>
                <a:cs typeface="Arial" panose="020B0604020202020204" pitchFamily="34" charset="0"/>
              </a:rPr>
              <a:t>m</a:t>
            </a:r>
            <a:r>
              <a:rPr lang="en-GB" sz="2000">
                <a:latin typeface="Arial" panose="020B0604020202020204" pitchFamily="34" charset="0"/>
                <a:cs typeface="Arial" panose="020B0604020202020204" pitchFamily="34" charset="0"/>
              </a:rPr>
              <a:t>ore </a:t>
            </a:r>
            <a:r>
              <a:rPr lang="en-GB" sz="2000" dirty="0">
                <a:latin typeface="Arial" panose="020B0604020202020204" pitchFamily="34" charset="0"/>
                <a:cs typeface="Arial" panose="020B0604020202020204" pitchFamily="34" charset="0"/>
              </a:rPr>
              <a:t>people die in the winter than in the summer</a:t>
            </a:r>
          </a:p>
          <a:p>
            <a:pPr marL="285750" indent="-285750">
              <a:spcAft>
                <a:spcPts val="600"/>
              </a:spcAft>
              <a:buFont typeface="Arial" panose="020B0604020202020204" pitchFamily="34" charset="0"/>
              <a:buChar char="•"/>
            </a:pPr>
            <a:r>
              <a:rPr lang="en-GB" sz="2000">
                <a:latin typeface="Arial" panose="020B0604020202020204" pitchFamily="34" charset="0"/>
                <a:cs typeface="Arial" panose="020B0604020202020204" pitchFamily="34" charset="0"/>
              </a:rPr>
              <a:t>excess winter deaths (</a:t>
            </a:r>
            <a:r>
              <a:rPr lang="en-GB" sz="2000" dirty="0">
                <a:latin typeface="Arial" panose="020B0604020202020204" pitchFamily="34" charset="0"/>
                <a:cs typeface="Arial" panose="020B0604020202020204" pitchFamily="34" charset="0"/>
              </a:rPr>
              <a:t>EWDs) = winter deaths - average non-winter deaths</a:t>
            </a:r>
          </a:p>
          <a:p>
            <a:pPr marL="285750" indent="-285750">
              <a:spcAft>
                <a:spcPts val="600"/>
              </a:spcAft>
              <a:buFont typeface="Arial" panose="020B0604020202020204" pitchFamily="34" charset="0"/>
              <a:buChar char="•"/>
            </a:pPr>
            <a:r>
              <a:rPr lang="en-GB" sz="2000" dirty="0">
                <a:latin typeface="Arial" panose="020B0604020202020204" pitchFamily="34" charset="0"/>
                <a:cs typeface="Arial" panose="020B0604020202020204" pitchFamily="34" charset="0"/>
              </a:rPr>
              <a:t>80% aged 75+ (but not only the very old are affected by cold)</a:t>
            </a:r>
          </a:p>
          <a:p>
            <a:pPr marL="285750" indent="-285750">
              <a:spcAft>
                <a:spcPts val="600"/>
              </a:spcAft>
              <a:buFont typeface="Arial" panose="020B0604020202020204" pitchFamily="34" charset="0"/>
              <a:buChar char="•"/>
            </a:pPr>
            <a:r>
              <a:rPr lang="en-GB" sz="2000" dirty="0">
                <a:latin typeface="Arial" panose="020B0604020202020204" pitchFamily="34" charset="0"/>
                <a:cs typeface="Arial" panose="020B0604020202020204" pitchFamily="34" charset="0"/>
              </a:rPr>
              <a:t>l</a:t>
            </a:r>
            <a:r>
              <a:rPr lang="en-GB" sz="2000">
                <a:latin typeface="Arial" panose="020B0604020202020204" pitchFamily="34" charset="0"/>
                <a:cs typeface="Arial" panose="020B0604020202020204" pitchFamily="34" charset="0"/>
              </a:rPr>
              <a:t>arge </a:t>
            </a:r>
            <a:r>
              <a:rPr lang="en-GB" sz="2000" dirty="0">
                <a:latin typeface="Arial" panose="020B0604020202020204" pitchFamily="34" charset="0"/>
                <a:cs typeface="Arial" panose="020B0604020202020204" pitchFamily="34" charset="0"/>
              </a:rPr>
              <a:t>variation in EWD numbers year on year </a:t>
            </a:r>
          </a:p>
        </p:txBody>
      </p:sp>
      <p:sp>
        <p:nvSpPr>
          <p:cNvPr id="4" name="Footer Placeholder 3">
            <a:extLst>
              <a:ext uri="{FF2B5EF4-FFF2-40B4-BE49-F238E27FC236}">
                <a16:creationId xmlns:a16="http://schemas.microsoft.com/office/drawing/2014/main" id="{BB28443C-C51D-472C-B775-3C35D31E0618}"/>
              </a:ext>
            </a:extLst>
          </p:cNvPr>
          <p:cNvSpPr>
            <a:spLocks noGrp="1"/>
          </p:cNvSpPr>
          <p:nvPr>
            <p:ph type="ftr" sz="quarter" idx="10"/>
          </p:nvPr>
        </p:nvSpPr>
        <p:spPr/>
        <p:txBody>
          <a:bodyPr/>
          <a:lstStyle/>
          <a:p>
            <a:r>
              <a:rPr lang="en-GB"/>
              <a:t>Cold weather health risks: actions to prevent harm</a:t>
            </a:r>
            <a:endParaRPr lang="en-GB" sz="1400"/>
          </a:p>
        </p:txBody>
      </p:sp>
      <p:sp>
        <p:nvSpPr>
          <p:cNvPr id="5" name="Slide Number Placeholder 4">
            <a:extLst>
              <a:ext uri="{FF2B5EF4-FFF2-40B4-BE49-F238E27FC236}">
                <a16:creationId xmlns:a16="http://schemas.microsoft.com/office/drawing/2014/main" id="{39A7F73A-1E9E-4502-80F3-0780861E0A6F}"/>
              </a:ext>
            </a:extLst>
          </p:cNvPr>
          <p:cNvSpPr>
            <a:spLocks noGrp="1"/>
          </p:cNvSpPr>
          <p:nvPr>
            <p:ph type="sldNum" sz="quarter" idx="11"/>
          </p:nvPr>
        </p:nvSpPr>
        <p:spPr/>
        <p:txBody>
          <a:bodyPr/>
          <a:lstStyle/>
          <a:p>
            <a:fld id="{344369E4-5DE7-46E5-874E-4FD437973785}" type="slidenum">
              <a:rPr lang="en-GB" smtClean="0"/>
              <a:pPr/>
              <a:t>10</a:t>
            </a:fld>
            <a:endParaRPr lang="en-GB" sz="1400"/>
          </a:p>
        </p:txBody>
      </p:sp>
    </p:spTree>
    <p:extLst>
      <p:ext uri="{BB962C8B-B14F-4D97-AF65-F5344CB8AC3E}">
        <p14:creationId xmlns:p14="http://schemas.microsoft.com/office/powerpoint/2010/main" val="11646079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608CC39-6FAB-486F-B893-460C7F166871}"/>
              </a:ext>
            </a:extLst>
          </p:cNvPr>
          <p:cNvSpPr txBox="1">
            <a:spLocks noGrp="1"/>
          </p:cNvSpPr>
          <p:nvPr>
            <p:ph type="title" idx="4294967295"/>
          </p:nvPr>
        </p:nvSpPr>
        <p:spPr>
          <a:xfrm>
            <a:off x="310130" y="406421"/>
            <a:ext cx="8028000" cy="64807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7500"/>
          </a:bodyPr>
          <a:lstStyle>
            <a:lvl1pPr algn="l" defTabSz="914400" rtl="0" eaLnBrk="1" latinLnBrk="0" hangingPunct="1">
              <a:lnSpc>
                <a:spcPct val="90000"/>
              </a:lnSpc>
              <a:spcBef>
                <a:spcPct val="0"/>
              </a:spcBef>
              <a:buNone/>
              <a:defRPr sz="3800" kern="1200">
                <a:solidFill>
                  <a:schemeClr val="bg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200" b="0"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rPr>
              <a:t>Where do these impacts occur?</a:t>
            </a:r>
          </a:p>
        </p:txBody>
      </p:sp>
      <p:sp>
        <p:nvSpPr>
          <p:cNvPr id="9" name="TextBox 8">
            <a:extLst>
              <a:ext uri="{FF2B5EF4-FFF2-40B4-BE49-F238E27FC236}">
                <a16:creationId xmlns:a16="http://schemas.microsoft.com/office/drawing/2014/main" id="{F1DFBE6D-A822-4DB8-99AC-AC7EE4273070}"/>
              </a:ext>
            </a:extLst>
          </p:cNvPr>
          <p:cNvSpPr txBox="1"/>
          <p:nvPr/>
        </p:nvSpPr>
        <p:spPr>
          <a:xfrm>
            <a:off x="154855" y="4978968"/>
            <a:ext cx="11251082" cy="1338828"/>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sz="1900" dirty="0">
                <a:latin typeface="Arial" panose="020B0604020202020204" pitchFamily="34" charset="0"/>
                <a:cs typeface="Arial" panose="020B0604020202020204" pitchFamily="34" charset="0"/>
              </a:rPr>
              <a:t>t</a:t>
            </a:r>
            <a:r>
              <a:rPr lang="en-GB" sz="1900">
                <a:latin typeface="Arial" panose="020B0604020202020204" pitchFamily="34" charset="0"/>
                <a:cs typeface="Arial" panose="020B0604020202020204" pitchFamily="34" charset="0"/>
              </a:rPr>
              <a:t>he </a:t>
            </a:r>
            <a:r>
              <a:rPr lang="en-GB" sz="1900" dirty="0">
                <a:latin typeface="Arial" panose="020B0604020202020204" pitchFamily="34" charset="0"/>
                <a:cs typeface="Arial" panose="020B0604020202020204" pitchFamily="34" charset="0"/>
              </a:rPr>
              <a:t>Excess Winter Mortality (EWM) index is calculated as excess winter deaths (EWD) divided by the average non-winter deaths, expressed as </a:t>
            </a:r>
            <a:r>
              <a:rPr lang="en-GB" sz="1900">
                <a:latin typeface="Arial" panose="020B0604020202020204" pitchFamily="34" charset="0"/>
                <a:cs typeface="Arial" panose="020B0604020202020204" pitchFamily="34" charset="0"/>
              </a:rPr>
              <a:t>a percentage</a:t>
            </a:r>
            <a:endParaRPr lang="en-GB" sz="1900" dirty="0">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GB" sz="1900">
                <a:latin typeface="Arial" panose="020B0604020202020204" pitchFamily="34" charset="0"/>
                <a:cs typeface="Arial" panose="020B0604020202020204" pitchFamily="34" charset="0"/>
              </a:rPr>
              <a:t>the </a:t>
            </a:r>
            <a:r>
              <a:rPr lang="en-GB" sz="1900" dirty="0">
                <a:latin typeface="Arial" panose="020B0604020202020204" pitchFamily="34" charset="0"/>
                <a:cs typeface="Arial" panose="020B0604020202020204" pitchFamily="34" charset="0"/>
              </a:rPr>
              <a:t>North East, North West, West Midlands, and East of England experienced a higher EWM index than the rest </a:t>
            </a:r>
            <a:r>
              <a:rPr lang="en-GB" sz="1900">
                <a:latin typeface="Arial" panose="020B0604020202020204" pitchFamily="34" charset="0"/>
                <a:cs typeface="Arial" panose="020B0604020202020204" pitchFamily="34" charset="0"/>
              </a:rPr>
              <a:t>of England</a:t>
            </a:r>
            <a:endParaRPr lang="en-GB" sz="1900" dirty="0">
              <a:latin typeface="Arial" panose="020B0604020202020204" pitchFamily="34" charset="0"/>
              <a:cs typeface="Arial" panose="020B0604020202020204" pitchFamily="34" charset="0"/>
            </a:endParaRPr>
          </a:p>
        </p:txBody>
      </p:sp>
      <p:pic>
        <p:nvPicPr>
          <p:cNvPr id="7" name="Content Placeholder 6">
            <a:extLst>
              <a:ext uri="{FF2B5EF4-FFF2-40B4-BE49-F238E27FC236}">
                <a16:creationId xmlns:a16="http://schemas.microsoft.com/office/drawing/2014/main" id="{3B51A8FB-B524-483B-9E38-58AE37C8CBA3}"/>
              </a:ext>
              <a:ext uri="{C183D7F6-B498-43B3-948B-1728B52AA6E4}">
                <adec:decorative xmlns:adec="http://schemas.microsoft.com/office/drawing/2017/decorative" val="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45926"/>
          <a:stretch/>
        </p:blipFill>
        <p:spPr bwMode="auto">
          <a:xfrm>
            <a:off x="400348" y="1549315"/>
            <a:ext cx="4572000" cy="3308712"/>
          </a:xfrm>
          <a:prstGeom prst="rect">
            <a:avLst/>
          </a:prstGeom>
          <a:noFill/>
          <a:ln w="9525">
            <a:noFill/>
            <a:miter lim="800000"/>
            <a:headEnd/>
            <a:tailEnd/>
          </a:ln>
        </p:spPr>
      </p:pic>
      <p:pic>
        <p:nvPicPr>
          <p:cNvPr id="10" name="Content Placeholder 6">
            <a:extLst>
              <a:ext uri="{FF2B5EF4-FFF2-40B4-BE49-F238E27FC236}">
                <a16:creationId xmlns:a16="http://schemas.microsoft.com/office/drawing/2014/main" id="{E67B73A2-C67D-4087-8848-F0E158B11C40}"/>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b="52070"/>
          <a:stretch/>
        </p:blipFill>
        <p:spPr bwMode="auto">
          <a:xfrm>
            <a:off x="4931175" y="1522553"/>
            <a:ext cx="5364088" cy="3379134"/>
          </a:xfrm>
          <a:prstGeom prst="rect">
            <a:avLst/>
          </a:prstGeom>
          <a:noFill/>
          <a:ln w="9525">
            <a:noFill/>
            <a:miter lim="800000"/>
            <a:headEnd/>
            <a:tailEnd/>
          </a:ln>
        </p:spPr>
      </p:pic>
      <p:sp>
        <p:nvSpPr>
          <p:cNvPr id="4" name="Footer Placeholder 3">
            <a:extLst>
              <a:ext uri="{FF2B5EF4-FFF2-40B4-BE49-F238E27FC236}">
                <a16:creationId xmlns:a16="http://schemas.microsoft.com/office/drawing/2014/main" id="{09A0F959-37E5-497E-B979-8531D17CAEBA}"/>
              </a:ext>
            </a:extLst>
          </p:cNvPr>
          <p:cNvSpPr>
            <a:spLocks noGrp="1"/>
          </p:cNvSpPr>
          <p:nvPr>
            <p:ph type="ftr" sz="quarter" idx="10"/>
          </p:nvPr>
        </p:nvSpPr>
        <p:spPr/>
        <p:txBody>
          <a:bodyPr/>
          <a:lstStyle/>
          <a:p>
            <a:r>
              <a:rPr lang="en-GB"/>
              <a:t>Cold weather health risks: actions to prevent harm</a:t>
            </a:r>
            <a:endParaRPr lang="en-GB" sz="1400"/>
          </a:p>
        </p:txBody>
      </p:sp>
      <p:sp>
        <p:nvSpPr>
          <p:cNvPr id="5" name="Slide Number Placeholder 4">
            <a:extLst>
              <a:ext uri="{FF2B5EF4-FFF2-40B4-BE49-F238E27FC236}">
                <a16:creationId xmlns:a16="http://schemas.microsoft.com/office/drawing/2014/main" id="{74AE4690-44DF-452B-AE00-EC1732518CEC}"/>
              </a:ext>
            </a:extLst>
          </p:cNvPr>
          <p:cNvSpPr>
            <a:spLocks noGrp="1"/>
          </p:cNvSpPr>
          <p:nvPr>
            <p:ph type="sldNum" sz="quarter" idx="11"/>
          </p:nvPr>
        </p:nvSpPr>
        <p:spPr/>
        <p:txBody>
          <a:bodyPr/>
          <a:lstStyle/>
          <a:p>
            <a:fld id="{344369E4-5DE7-46E5-874E-4FD437973785}" type="slidenum">
              <a:rPr lang="en-GB" smtClean="0"/>
              <a:pPr/>
              <a:t>11</a:t>
            </a:fld>
            <a:endParaRPr lang="en-GB" sz="1400"/>
          </a:p>
        </p:txBody>
      </p:sp>
    </p:spTree>
    <p:extLst>
      <p:ext uri="{BB962C8B-B14F-4D97-AF65-F5344CB8AC3E}">
        <p14:creationId xmlns:p14="http://schemas.microsoft.com/office/powerpoint/2010/main" val="1320721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9A510-B38D-4673-B910-75831AE0A4B0}"/>
              </a:ext>
            </a:extLst>
          </p:cNvPr>
          <p:cNvSpPr>
            <a:spLocks noGrp="1"/>
          </p:cNvSpPr>
          <p:nvPr>
            <p:ph type="title"/>
          </p:nvPr>
        </p:nvSpPr>
        <p:spPr>
          <a:xfrm>
            <a:off x="352351" y="457744"/>
            <a:ext cx="8028000" cy="648072"/>
          </a:xfrm>
        </p:spPr>
        <p:txBody>
          <a:bodyPr>
            <a:normAutofit/>
          </a:bodyPr>
          <a:lstStyle/>
          <a:p>
            <a:r>
              <a:rPr lang="en-GB" sz="3200" dirty="0"/>
              <a:t>Who is affected?</a:t>
            </a:r>
          </a:p>
        </p:txBody>
      </p:sp>
      <p:sp>
        <p:nvSpPr>
          <p:cNvPr id="3" name="Content Placeholder 2">
            <a:extLst>
              <a:ext uri="{FF2B5EF4-FFF2-40B4-BE49-F238E27FC236}">
                <a16:creationId xmlns:a16="http://schemas.microsoft.com/office/drawing/2014/main" id="{15582A6F-2473-428F-91E5-32320E6EB65D}"/>
              </a:ext>
            </a:extLst>
          </p:cNvPr>
          <p:cNvSpPr>
            <a:spLocks noGrp="1"/>
          </p:cNvSpPr>
          <p:nvPr>
            <p:ph idx="1"/>
          </p:nvPr>
        </p:nvSpPr>
        <p:spPr>
          <a:xfrm>
            <a:off x="242710" y="1493592"/>
            <a:ext cx="11141476" cy="4864256"/>
          </a:xfrm>
        </p:spPr>
        <p:txBody>
          <a:bodyPr>
            <a:normAutofit/>
          </a:bodyPr>
          <a:lstStyle/>
          <a:p>
            <a:pPr marL="285750" indent="-285750">
              <a:lnSpc>
                <a:spcPct val="100000"/>
              </a:lnSpc>
              <a:buClrTx/>
            </a:pPr>
            <a:r>
              <a:rPr lang="en-GB" sz="2000" dirty="0"/>
              <a:t>EWDs are seen throughout England – </a:t>
            </a:r>
            <a:r>
              <a:rPr lang="en-GB" sz="2000" b="1" dirty="0"/>
              <a:t>all regions are affected</a:t>
            </a:r>
          </a:p>
          <a:p>
            <a:pPr marL="285750" indent="-285750">
              <a:lnSpc>
                <a:spcPct val="100000"/>
              </a:lnSpc>
              <a:buClrTx/>
            </a:pPr>
            <a:r>
              <a:rPr lang="en-GB" sz="2000" dirty="0"/>
              <a:t>Whilst the burden of EWDs is primarily seen in </a:t>
            </a:r>
            <a:r>
              <a:rPr lang="en-GB" sz="2000" b="1" dirty="0"/>
              <a:t>older age groups</a:t>
            </a:r>
            <a:r>
              <a:rPr lang="en-GB" sz="2000" dirty="0"/>
              <a:t>, EWDs are seen </a:t>
            </a:r>
            <a:r>
              <a:rPr lang="en-GB" sz="2000" b="1" dirty="0"/>
              <a:t>in all age groups</a:t>
            </a:r>
          </a:p>
          <a:p>
            <a:pPr marL="285750" indent="-285750">
              <a:lnSpc>
                <a:spcPct val="100000"/>
              </a:lnSpc>
              <a:buClrTx/>
            </a:pPr>
            <a:r>
              <a:rPr lang="en-GB" sz="2000" dirty="0"/>
              <a:t>EWDs represent an important </a:t>
            </a:r>
            <a:r>
              <a:rPr lang="en-GB" sz="2000" b="1" dirty="0"/>
              <a:t>health inequality </a:t>
            </a:r>
            <a:r>
              <a:rPr lang="en-GB" sz="2000" dirty="0"/>
              <a:t>– people who experience greater socioeconomic deprivation are more likely to be affected</a:t>
            </a:r>
            <a:endParaRPr lang="en-GB" sz="2000" b="1" dirty="0"/>
          </a:p>
          <a:p>
            <a:pPr marL="285750" indent="-285750">
              <a:lnSpc>
                <a:spcPct val="100000"/>
              </a:lnSpc>
              <a:buClrTx/>
            </a:pPr>
            <a:r>
              <a:rPr lang="en-GB" sz="2000" dirty="0"/>
              <a:t>There are a number of factors which contribute to EWDs:</a:t>
            </a:r>
          </a:p>
          <a:p>
            <a:pPr marL="742950" lvl="1" indent="-285750">
              <a:buClrTx/>
            </a:pPr>
            <a:r>
              <a:rPr lang="en-GB" sz="1800"/>
              <a:t>seasonal </a:t>
            </a:r>
            <a:r>
              <a:rPr lang="en-GB" sz="1800" dirty="0"/>
              <a:t>f</a:t>
            </a:r>
            <a:r>
              <a:rPr lang="en-GB" sz="1800"/>
              <a:t>actors: weather</a:t>
            </a:r>
            <a:r>
              <a:rPr lang="en-GB" sz="1800" dirty="0"/>
              <a:t>, respiratory infections</a:t>
            </a:r>
          </a:p>
          <a:p>
            <a:pPr marL="742950" lvl="1" indent="-285750">
              <a:buClrTx/>
            </a:pPr>
            <a:r>
              <a:rPr lang="en-GB" sz="1800"/>
              <a:t>individual </a:t>
            </a:r>
            <a:r>
              <a:rPr lang="en-GB" sz="1800" dirty="0"/>
              <a:t>v</a:t>
            </a:r>
            <a:r>
              <a:rPr lang="en-GB" sz="1800"/>
              <a:t>ulnerability </a:t>
            </a:r>
            <a:r>
              <a:rPr lang="en-GB" sz="1800" dirty="0"/>
              <a:t>to health effects of cold</a:t>
            </a:r>
          </a:p>
          <a:p>
            <a:pPr marL="742950" lvl="1" indent="-285750">
              <a:buClrTx/>
            </a:pPr>
            <a:r>
              <a:rPr lang="en-GB" sz="1800" dirty="0"/>
              <a:t>a</a:t>
            </a:r>
            <a:r>
              <a:rPr lang="en-GB" sz="1800"/>
              <a:t>ttitudes </a:t>
            </a:r>
            <a:r>
              <a:rPr lang="en-GB" sz="1800" dirty="0"/>
              <a:t>to cold and associated behaviours</a:t>
            </a:r>
          </a:p>
          <a:p>
            <a:pPr marL="742950" lvl="1" indent="-285750">
              <a:buClrTx/>
            </a:pPr>
            <a:r>
              <a:rPr lang="en-GB" sz="1800" dirty="0"/>
              <a:t>h</a:t>
            </a:r>
            <a:r>
              <a:rPr lang="en-GB" sz="1800"/>
              <a:t>ousehold </a:t>
            </a:r>
            <a:r>
              <a:rPr lang="en-GB" sz="1800" dirty="0"/>
              <a:t>income</a:t>
            </a:r>
          </a:p>
          <a:p>
            <a:pPr marL="742950" lvl="1" indent="-285750">
              <a:buClrTx/>
            </a:pPr>
            <a:r>
              <a:rPr lang="en-GB" sz="1800" dirty="0"/>
              <a:t>c</a:t>
            </a:r>
            <a:r>
              <a:rPr lang="en-GB" sz="1800"/>
              <a:t>ost of fuel</a:t>
            </a:r>
            <a:endParaRPr lang="en-GB" sz="1800" dirty="0"/>
          </a:p>
          <a:p>
            <a:pPr marL="742950" lvl="1" indent="-285750">
              <a:buClrTx/>
            </a:pPr>
            <a:r>
              <a:rPr lang="en-GB" sz="1800" dirty="0"/>
              <a:t>e</a:t>
            </a:r>
            <a:r>
              <a:rPr lang="en-GB" sz="1800"/>
              <a:t>nergy </a:t>
            </a:r>
            <a:r>
              <a:rPr lang="en-GB" sz="1800" dirty="0"/>
              <a:t>efficiency of the home</a:t>
            </a:r>
          </a:p>
          <a:p>
            <a:pPr marL="742950" lvl="1" indent="-285750">
              <a:buClrTx/>
            </a:pPr>
            <a:r>
              <a:rPr lang="en-GB" sz="1800" dirty="0"/>
              <a:t>h</a:t>
            </a:r>
            <a:r>
              <a:rPr lang="en-GB" sz="1800"/>
              <a:t>ousing </a:t>
            </a:r>
            <a:r>
              <a:rPr lang="en-GB" sz="1800" dirty="0"/>
              <a:t>and economic factors</a:t>
            </a:r>
          </a:p>
          <a:p>
            <a:pPr marL="457200" lvl="1" indent="0">
              <a:buClrTx/>
              <a:buNone/>
            </a:pPr>
            <a:endParaRPr lang="en-GB" sz="2000" dirty="0"/>
          </a:p>
          <a:p>
            <a:pPr marL="457200" lvl="1" indent="0">
              <a:buClrTx/>
              <a:buNone/>
            </a:pPr>
            <a:endParaRPr lang="en-GB" dirty="0"/>
          </a:p>
        </p:txBody>
      </p:sp>
      <p:grpSp>
        <p:nvGrpSpPr>
          <p:cNvPr id="23" name="Group 22">
            <a:extLst>
              <a:ext uri="{FF2B5EF4-FFF2-40B4-BE49-F238E27FC236}">
                <a16:creationId xmlns:a16="http://schemas.microsoft.com/office/drawing/2014/main" id="{AC4A409B-04CA-485C-91E0-11FFA03A9613}"/>
              </a:ext>
              <a:ext uri="{C183D7F6-B498-43B3-948B-1728B52AA6E4}">
                <adec:decorative xmlns:adec="http://schemas.microsoft.com/office/drawing/2017/decorative" val="1"/>
              </a:ext>
            </a:extLst>
          </p:cNvPr>
          <p:cNvGrpSpPr/>
          <p:nvPr/>
        </p:nvGrpSpPr>
        <p:grpSpPr>
          <a:xfrm>
            <a:off x="9620978" y="3681458"/>
            <a:ext cx="2324076" cy="887881"/>
            <a:chOff x="4570657" y="2626892"/>
            <a:chExt cx="2324076" cy="887881"/>
          </a:xfrm>
        </p:grpSpPr>
        <p:pic>
          <p:nvPicPr>
            <p:cNvPr id="11" name="Graphic 10" descr="Snow">
              <a:extLst>
                <a:ext uri="{FF2B5EF4-FFF2-40B4-BE49-F238E27FC236}">
                  <a16:creationId xmlns:a16="http://schemas.microsoft.com/office/drawing/2014/main" id="{8B93C7C5-5A42-4003-95CE-7E18F9D1483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28473" y="2735480"/>
              <a:ext cx="720000" cy="720000"/>
            </a:xfrm>
            <a:prstGeom prst="rect">
              <a:avLst/>
            </a:prstGeom>
          </p:spPr>
        </p:pic>
        <p:pic>
          <p:nvPicPr>
            <p:cNvPr id="40" name="Graphic 39" descr="Thermometer">
              <a:extLst>
                <a:ext uri="{FF2B5EF4-FFF2-40B4-BE49-F238E27FC236}">
                  <a16:creationId xmlns:a16="http://schemas.microsoft.com/office/drawing/2014/main" id="{D643BE99-2E07-441A-9A85-F402A3BC4B8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00890" y="2673482"/>
              <a:ext cx="720000" cy="720000"/>
            </a:xfrm>
            <a:prstGeom prst="rect">
              <a:avLst/>
            </a:prstGeom>
          </p:spPr>
        </p:pic>
        <p:pic>
          <p:nvPicPr>
            <p:cNvPr id="42" name="Graphic 41" descr="Needle">
              <a:extLst>
                <a:ext uri="{FF2B5EF4-FFF2-40B4-BE49-F238E27FC236}">
                  <a16:creationId xmlns:a16="http://schemas.microsoft.com/office/drawing/2014/main" id="{E76C7BDD-533D-4C7E-A1CE-64B3642EF90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710064" y="2730858"/>
              <a:ext cx="648000" cy="648000"/>
            </a:xfrm>
            <a:prstGeom prst="rect">
              <a:avLst/>
            </a:prstGeom>
          </p:spPr>
        </p:pic>
        <p:sp>
          <p:nvSpPr>
            <p:cNvPr id="33" name="Circle: Hollow 32">
              <a:extLst>
                <a:ext uri="{FF2B5EF4-FFF2-40B4-BE49-F238E27FC236}">
                  <a16:creationId xmlns:a16="http://schemas.microsoft.com/office/drawing/2014/main" id="{7884481C-F259-4EC0-BA2F-7D964E54C1E3}"/>
                </a:ext>
              </a:extLst>
            </p:cNvPr>
            <p:cNvSpPr/>
            <p:nvPr/>
          </p:nvSpPr>
          <p:spPr>
            <a:xfrm>
              <a:off x="4570657" y="2650773"/>
              <a:ext cx="864000" cy="864000"/>
            </a:xfrm>
            <a:prstGeom prst="donut">
              <a:avLst>
                <a:gd name="adj" fmla="val 4286"/>
              </a:avLst>
            </a:prstGeom>
            <a:solidFill>
              <a:srgbClr val="00AE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5" name="Circle: Hollow 34">
              <a:extLst>
                <a:ext uri="{FF2B5EF4-FFF2-40B4-BE49-F238E27FC236}">
                  <a16:creationId xmlns:a16="http://schemas.microsoft.com/office/drawing/2014/main" id="{1D7493BF-E926-40E6-B27E-A53BCF7338DC}"/>
                </a:ext>
              </a:extLst>
            </p:cNvPr>
            <p:cNvSpPr/>
            <p:nvPr/>
          </p:nvSpPr>
          <p:spPr>
            <a:xfrm>
              <a:off x="5303150" y="2626892"/>
              <a:ext cx="864000" cy="864000"/>
            </a:xfrm>
            <a:prstGeom prst="donut">
              <a:avLst>
                <a:gd name="adj" fmla="val 4286"/>
              </a:avLst>
            </a:prstGeom>
            <a:solidFill>
              <a:srgbClr val="00AE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7" name="Circle: Hollow 36">
              <a:extLst>
                <a:ext uri="{FF2B5EF4-FFF2-40B4-BE49-F238E27FC236}">
                  <a16:creationId xmlns:a16="http://schemas.microsoft.com/office/drawing/2014/main" id="{798CA366-1AD3-42A6-A632-E525BD1D9245}"/>
                </a:ext>
              </a:extLst>
            </p:cNvPr>
            <p:cNvSpPr/>
            <p:nvPr/>
          </p:nvSpPr>
          <p:spPr>
            <a:xfrm>
              <a:off x="6030733" y="2627463"/>
              <a:ext cx="864000" cy="864000"/>
            </a:xfrm>
            <a:prstGeom prst="donut">
              <a:avLst>
                <a:gd name="adj" fmla="val 4286"/>
              </a:avLst>
            </a:prstGeom>
            <a:solidFill>
              <a:srgbClr val="00AE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grpSp>
        <p:nvGrpSpPr>
          <p:cNvPr id="27" name="Group 26">
            <a:extLst>
              <a:ext uri="{FF2B5EF4-FFF2-40B4-BE49-F238E27FC236}">
                <a16:creationId xmlns:a16="http://schemas.microsoft.com/office/drawing/2014/main" id="{8F6EF3D3-7E53-4973-9E32-81C3EE631E1B}"/>
              </a:ext>
              <a:ext uri="{C183D7F6-B498-43B3-948B-1728B52AA6E4}">
                <adec:decorative xmlns:adec="http://schemas.microsoft.com/office/drawing/2017/decorative" val="1"/>
              </a:ext>
            </a:extLst>
          </p:cNvPr>
          <p:cNvGrpSpPr/>
          <p:nvPr/>
        </p:nvGrpSpPr>
        <p:grpSpPr>
          <a:xfrm>
            <a:off x="10351016" y="2760517"/>
            <a:ext cx="864000" cy="864000"/>
            <a:chOff x="8478747" y="4403035"/>
            <a:chExt cx="864000" cy="864000"/>
          </a:xfrm>
        </p:grpSpPr>
        <p:pic>
          <p:nvPicPr>
            <p:cNvPr id="13" name="Graphic 12" descr="House">
              <a:extLst>
                <a:ext uri="{FF2B5EF4-FFF2-40B4-BE49-F238E27FC236}">
                  <a16:creationId xmlns:a16="http://schemas.microsoft.com/office/drawing/2014/main" id="{A89535F3-77CC-458F-94C9-E3E99CC884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550747" y="4423804"/>
              <a:ext cx="720000" cy="720000"/>
            </a:xfrm>
            <a:prstGeom prst="rect">
              <a:avLst/>
            </a:prstGeom>
          </p:spPr>
        </p:pic>
        <p:sp>
          <p:nvSpPr>
            <p:cNvPr id="39" name="Circle: Hollow 38">
              <a:extLst>
                <a:ext uri="{FF2B5EF4-FFF2-40B4-BE49-F238E27FC236}">
                  <a16:creationId xmlns:a16="http://schemas.microsoft.com/office/drawing/2014/main" id="{B3F130FE-9E8C-42E4-AF4D-9FBEA14F7720}"/>
                </a:ext>
              </a:extLst>
            </p:cNvPr>
            <p:cNvSpPr/>
            <p:nvPr/>
          </p:nvSpPr>
          <p:spPr>
            <a:xfrm>
              <a:off x="8478747" y="4403035"/>
              <a:ext cx="864000" cy="864000"/>
            </a:xfrm>
            <a:prstGeom prst="donut">
              <a:avLst>
                <a:gd name="adj" fmla="val 4286"/>
              </a:avLst>
            </a:prstGeom>
            <a:solidFill>
              <a:srgbClr val="980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grpSp>
        <p:nvGrpSpPr>
          <p:cNvPr id="24" name="Group 23">
            <a:extLst>
              <a:ext uri="{FF2B5EF4-FFF2-40B4-BE49-F238E27FC236}">
                <a16:creationId xmlns:a16="http://schemas.microsoft.com/office/drawing/2014/main" id="{E2FC45E3-7B9C-45A7-BBA1-26E2410CAE60}"/>
              </a:ext>
              <a:ext uri="{C183D7F6-B498-43B3-948B-1728B52AA6E4}">
                <adec:decorative xmlns:adec="http://schemas.microsoft.com/office/drawing/2017/decorative" val="1"/>
              </a:ext>
            </a:extLst>
          </p:cNvPr>
          <p:cNvGrpSpPr/>
          <p:nvPr/>
        </p:nvGrpSpPr>
        <p:grpSpPr>
          <a:xfrm>
            <a:off x="10408385" y="4591477"/>
            <a:ext cx="792000" cy="792000"/>
            <a:chOff x="2105864" y="3020012"/>
            <a:chExt cx="792000" cy="792000"/>
          </a:xfrm>
        </p:grpSpPr>
        <p:pic>
          <p:nvPicPr>
            <p:cNvPr id="16" name="Graphic 15" descr="Winter hat">
              <a:extLst>
                <a:ext uri="{FF2B5EF4-FFF2-40B4-BE49-F238E27FC236}">
                  <a16:creationId xmlns:a16="http://schemas.microsoft.com/office/drawing/2014/main" id="{184C1360-26E9-4930-A7F0-1B8CE67612E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161987" y="3045416"/>
              <a:ext cx="696129" cy="696129"/>
            </a:xfrm>
            <a:prstGeom prst="rect">
              <a:avLst/>
            </a:prstGeom>
          </p:spPr>
        </p:pic>
        <p:sp>
          <p:nvSpPr>
            <p:cNvPr id="46" name="Circle: Hollow 45">
              <a:extLst>
                <a:ext uri="{FF2B5EF4-FFF2-40B4-BE49-F238E27FC236}">
                  <a16:creationId xmlns:a16="http://schemas.microsoft.com/office/drawing/2014/main" id="{5B95AFDB-D32E-4A23-A5B7-C01B081D7543}"/>
                </a:ext>
              </a:extLst>
            </p:cNvPr>
            <p:cNvSpPr/>
            <p:nvPr/>
          </p:nvSpPr>
          <p:spPr>
            <a:xfrm>
              <a:off x="2105864" y="3020012"/>
              <a:ext cx="792000" cy="792000"/>
            </a:xfrm>
            <a:prstGeom prst="donut">
              <a:avLst>
                <a:gd name="adj" fmla="val 4286"/>
              </a:avLst>
            </a:prstGeom>
            <a:solidFill>
              <a:srgbClr val="980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sp>
        <p:nvSpPr>
          <p:cNvPr id="6" name="Footer Placeholder 5">
            <a:extLst>
              <a:ext uri="{FF2B5EF4-FFF2-40B4-BE49-F238E27FC236}">
                <a16:creationId xmlns:a16="http://schemas.microsoft.com/office/drawing/2014/main" id="{2B67CE88-3641-44DB-9F04-DD421FE354E8}"/>
              </a:ext>
            </a:extLst>
          </p:cNvPr>
          <p:cNvSpPr>
            <a:spLocks noGrp="1"/>
          </p:cNvSpPr>
          <p:nvPr>
            <p:ph type="ftr" sz="quarter" idx="10"/>
          </p:nvPr>
        </p:nvSpPr>
        <p:spPr/>
        <p:txBody>
          <a:bodyPr/>
          <a:lstStyle/>
          <a:p>
            <a:r>
              <a:rPr lang="en-GB"/>
              <a:t>Cold weather health risks: actions to prevent harm</a:t>
            </a:r>
            <a:endParaRPr lang="en-GB" sz="1400"/>
          </a:p>
        </p:txBody>
      </p:sp>
      <p:sp>
        <p:nvSpPr>
          <p:cNvPr id="7" name="Slide Number Placeholder 6">
            <a:extLst>
              <a:ext uri="{FF2B5EF4-FFF2-40B4-BE49-F238E27FC236}">
                <a16:creationId xmlns:a16="http://schemas.microsoft.com/office/drawing/2014/main" id="{7E003E3C-5A13-4191-8AB0-F7C1128DFAFB}"/>
              </a:ext>
            </a:extLst>
          </p:cNvPr>
          <p:cNvSpPr>
            <a:spLocks noGrp="1"/>
          </p:cNvSpPr>
          <p:nvPr>
            <p:ph type="sldNum" sz="quarter" idx="11"/>
          </p:nvPr>
        </p:nvSpPr>
        <p:spPr/>
        <p:txBody>
          <a:bodyPr/>
          <a:lstStyle/>
          <a:p>
            <a:fld id="{344369E4-5DE7-46E5-874E-4FD437973785}" type="slidenum">
              <a:rPr lang="en-GB" smtClean="0"/>
              <a:pPr/>
              <a:t>12</a:t>
            </a:fld>
            <a:endParaRPr lang="en-GB" sz="1400"/>
          </a:p>
        </p:txBody>
      </p:sp>
    </p:spTree>
    <p:extLst>
      <p:ext uri="{BB962C8B-B14F-4D97-AF65-F5344CB8AC3E}">
        <p14:creationId xmlns:p14="http://schemas.microsoft.com/office/powerpoint/2010/main" val="1238103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608CC39-6FAB-486F-B893-460C7F166871}"/>
              </a:ext>
            </a:extLst>
          </p:cNvPr>
          <p:cNvSpPr txBox="1">
            <a:spLocks noGrp="1"/>
          </p:cNvSpPr>
          <p:nvPr>
            <p:ph type="title" idx="4294967295"/>
          </p:nvPr>
        </p:nvSpPr>
        <p:spPr>
          <a:xfrm>
            <a:off x="659224" y="2990358"/>
            <a:ext cx="10012940" cy="101247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7500"/>
          </a:bodyPr>
          <a:lstStyle>
            <a:lvl1pPr algn="l" defTabSz="914400" rtl="0" eaLnBrk="1" latinLnBrk="0" hangingPunct="1">
              <a:lnSpc>
                <a:spcPct val="90000"/>
              </a:lnSpc>
              <a:spcBef>
                <a:spcPct val="0"/>
              </a:spcBef>
              <a:buNone/>
              <a:defRPr sz="3800" kern="1200">
                <a:solidFill>
                  <a:schemeClr val="bg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6000" b="0" i="0" u="none" strike="noStrike" kern="1200" cap="none" spc="0" normalizeH="0" baseline="0" noProof="0" dirty="0">
                <a:ln>
                  <a:noFill/>
                </a:ln>
                <a:solidFill>
                  <a:srgbClr val="007C91"/>
                </a:solidFill>
                <a:effectLst/>
                <a:uLnTx/>
                <a:uFillTx/>
                <a:latin typeface="Arial" panose="020B0604020202020204" pitchFamily="34" charset="0"/>
                <a:ea typeface="+mj-ea"/>
                <a:cs typeface="Arial" panose="020B0604020202020204" pitchFamily="34" charset="0"/>
              </a:rPr>
              <a:t>Preventing cold-related harm</a:t>
            </a:r>
          </a:p>
        </p:txBody>
      </p:sp>
      <p:sp>
        <p:nvSpPr>
          <p:cNvPr id="5" name="Footer Placeholder 4">
            <a:extLst>
              <a:ext uri="{FF2B5EF4-FFF2-40B4-BE49-F238E27FC236}">
                <a16:creationId xmlns:a16="http://schemas.microsoft.com/office/drawing/2014/main" id="{24299B52-3E22-44AA-8F51-B54DC67DEC48}"/>
              </a:ext>
            </a:extLst>
          </p:cNvPr>
          <p:cNvSpPr>
            <a:spLocks noGrp="1"/>
          </p:cNvSpPr>
          <p:nvPr>
            <p:ph type="ftr" sz="quarter" idx="10"/>
          </p:nvPr>
        </p:nvSpPr>
        <p:spPr/>
        <p:txBody>
          <a:bodyPr/>
          <a:lstStyle/>
          <a:p>
            <a:r>
              <a:rPr lang="en-GB"/>
              <a:t>Cold weather health risks: actions to prevent harm</a:t>
            </a:r>
            <a:endParaRPr lang="en-GB" sz="1400"/>
          </a:p>
        </p:txBody>
      </p:sp>
      <p:sp>
        <p:nvSpPr>
          <p:cNvPr id="7" name="Slide Number Placeholder 6">
            <a:extLst>
              <a:ext uri="{FF2B5EF4-FFF2-40B4-BE49-F238E27FC236}">
                <a16:creationId xmlns:a16="http://schemas.microsoft.com/office/drawing/2014/main" id="{046A206E-D813-4B23-9CF7-0C8C5DA92978}"/>
              </a:ext>
            </a:extLst>
          </p:cNvPr>
          <p:cNvSpPr>
            <a:spLocks noGrp="1"/>
          </p:cNvSpPr>
          <p:nvPr>
            <p:ph type="sldNum" sz="quarter" idx="11"/>
          </p:nvPr>
        </p:nvSpPr>
        <p:spPr/>
        <p:txBody>
          <a:bodyPr/>
          <a:lstStyle/>
          <a:p>
            <a:fld id="{344369E4-5DE7-46E5-874E-4FD437973785}" type="slidenum">
              <a:rPr lang="en-GB" smtClean="0"/>
              <a:pPr/>
              <a:t>13</a:t>
            </a:fld>
            <a:endParaRPr lang="en-GB" sz="1400"/>
          </a:p>
        </p:txBody>
      </p:sp>
    </p:spTree>
    <p:extLst>
      <p:ext uri="{BB962C8B-B14F-4D97-AF65-F5344CB8AC3E}">
        <p14:creationId xmlns:p14="http://schemas.microsoft.com/office/powerpoint/2010/main" val="618344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CE9B6-05BA-4FFA-B06E-D9638E3BBB8F}"/>
              </a:ext>
            </a:extLst>
          </p:cNvPr>
          <p:cNvSpPr>
            <a:spLocks noGrp="1"/>
          </p:cNvSpPr>
          <p:nvPr>
            <p:ph type="title"/>
          </p:nvPr>
        </p:nvSpPr>
        <p:spPr>
          <a:xfrm>
            <a:off x="472840" y="372718"/>
            <a:ext cx="8028000" cy="648072"/>
          </a:xfrm>
        </p:spPr>
        <p:txBody>
          <a:bodyPr>
            <a:normAutofit/>
          </a:bodyPr>
          <a:lstStyle/>
          <a:p>
            <a:r>
              <a:rPr lang="en-GB" sz="3200" dirty="0"/>
              <a:t>Preventing </a:t>
            </a:r>
            <a:r>
              <a:rPr lang="en-GB" sz="3200"/>
              <a:t>cold-related harm: resources</a:t>
            </a:r>
            <a:endParaRPr lang="en-GB" sz="3200" dirty="0"/>
          </a:p>
        </p:txBody>
      </p:sp>
      <p:sp>
        <p:nvSpPr>
          <p:cNvPr id="35" name="TextBox 34">
            <a:extLst>
              <a:ext uri="{FF2B5EF4-FFF2-40B4-BE49-F238E27FC236}">
                <a16:creationId xmlns:a16="http://schemas.microsoft.com/office/drawing/2014/main" id="{D3D71EF2-1885-4E9B-A307-08F1A06479B6}"/>
              </a:ext>
            </a:extLst>
          </p:cNvPr>
          <p:cNvSpPr txBox="1"/>
          <p:nvPr/>
        </p:nvSpPr>
        <p:spPr>
          <a:xfrm>
            <a:off x="385060" y="1541809"/>
            <a:ext cx="8378197" cy="923330"/>
          </a:xfrm>
          <a:prstGeom prst="rect">
            <a:avLst/>
          </a:prstGeom>
          <a:noFill/>
        </p:spPr>
        <p:txBody>
          <a:bodyPr wrap="square" rtlCol="0">
            <a:spAutoFit/>
          </a:bodyPr>
          <a:lstStyle/>
          <a:p>
            <a:pPr fontAlgn="base">
              <a:spcBef>
                <a:spcPct val="0"/>
              </a:spcBef>
              <a:spcAft>
                <a:spcPct val="0"/>
              </a:spcAft>
              <a:defRPr/>
            </a:pPr>
            <a:r>
              <a:rPr lang="en-GB" dirty="0">
                <a:solidFill>
                  <a:prstClr val="black"/>
                </a:solidFill>
                <a:latin typeface="Arial" pitchFamily="84" charset="0"/>
                <a:ea typeface="ヒラギノ角ゴ Pro W3" pitchFamily="84" charset="-128"/>
              </a:rPr>
              <a:t>NICE guidelines (NG6) for reducing the risk of death and ill health associated with living in cold homes aims to improve the health and wellbeing of people vulnerable to </a:t>
            </a:r>
            <a:r>
              <a:rPr lang="en-GB">
                <a:solidFill>
                  <a:prstClr val="black"/>
                </a:solidFill>
                <a:latin typeface="Arial" pitchFamily="84" charset="0"/>
                <a:ea typeface="ヒラギノ角ゴ Pro W3" pitchFamily="84" charset="-128"/>
              </a:rPr>
              <a:t>the cold.</a:t>
            </a:r>
            <a:endParaRPr lang="en-GB" dirty="0">
              <a:solidFill>
                <a:prstClr val="black"/>
              </a:solidFill>
              <a:latin typeface="Arial" pitchFamily="84" charset="0"/>
              <a:ea typeface="ヒラギノ角ゴ Pro W3" pitchFamily="84" charset="-128"/>
            </a:endParaRPr>
          </a:p>
        </p:txBody>
      </p:sp>
      <p:sp>
        <p:nvSpPr>
          <p:cNvPr id="9" name="TextBox 8">
            <a:extLst>
              <a:ext uri="{FF2B5EF4-FFF2-40B4-BE49-F238E27FC236}">
                <a16:creationId xmlns:a16="http://schemas.microsoft.com/office/drawing/2014/main" id="{73988021-E5F0-4A35-AD20-D639407B9953}"/>
              </a:ext>
            </a:extLst>
          </p:cNvPr>
          <p:cNvSpPr txBox="1"/>
          <p:nvPr/>
        </p:nvSpPr>
        <p:spPr>
          <a:xfrm>
            <a:off x="3308967" y="2860495"/>
            <a:ext cx="8123608" cy="2477601"/>
          </a:xfrm>
          <a:prstGeom prst="rect">
            <a:avLst/>
          </a:prstGeom>
          <a:noFill/>
        </p:spPr>
        <p:txBody>
          <a:bodyPr wrap="square" rtlCol="0">
            <a:spAutoFit/>
          </a:bodyPr>
          <a:lstStyle/>
          <a:p>
            <a:pPr fontAlgn="base">
              <a:spcBef>
                <a:spcPct val="0"/>
              </a:spcBef>
              <a:spcAft>
                <a:spcPct val="0"/>
              </a:spcAft>
              <a:defRPr/>
            </a:pPr>
            <a:r>
              <a:rPr lang="en-GB" dirty="0">
                <a:solidFill>
                  <a:prstClr val="black"/>
                </a:solidFill>
                <a:latin typeface="Arial" pitchFamily="84" charset="0"/>
                <a:ea typeface="ヒラギノ角ゴ Pro W3" pitchFamily="84" charset="-128"/>
              </a:rPr>
              <a:t>The Cold Weather Plan recommends a series of steps to reduce the risks to health from </a:t>
            </a:r>
            <a:r>
              <a:rPr lang="en-GB" dirty="0">
                <a:solidFill>
                  <a:prstClr val="black"/>
                </a:solidFill>
                <a:latin typeface="Arial" panose="020B0604020202020204" pitchFamily="34" charset="0"/>
                <a:ea typeface="ヒラギノ角ゴ Pro W3" pitchFamily="84" charset="-128"/>
                <a:cs typeface="Arial" panose="020B0604020202020204" pitchFamily="34" charset="0"/>
              </a:rPr>
              <a:t>cold weather for:</a:t>
            </a:r>
          </a:p>
          <a:p>
            <a:pPr marL="285750" indent="-285750" fontAlgn="base">
              <a:spcBef>
                <a:spcPct val="0"/>
              </a:spcBef>
              <a:spcAft>
                <a:spcPct val="0"/>
              </a:spcAft>
              <a:buFont typeface="Arial" panose="020B0604020202020204" pitchFamily="34" charset="0"/>
              <a:buChar char="•"/>
              <a:defRPr/>
            </a:pPr>
            <a:r>
              <a:rPr lang="en-GB" dirty="0">
                <a:solidFill>
                  <a:prstClr val="black"/>
                </a:solidFill>
                <a:latin typeface="Arial" panose="020B0604020202020204" pitchFamily="34" charset="0"/>
                <a:ea typeface="ヒラギノ角ゴ Pro W3" pitchFamily="84" charset="-128"/>
                <a:cs typeface="Arial" panose="020B0604020202020204" pitchFamily="34" charset="0"/>
              </a:rPr>
              <a:t>the NHS, local authorities, social care, and other public agencies, professionals working with people at risk, individuals, local communities and voluntary groups</a:t>
            </a:r>
          </a:p>
          <a:p>
            <a:pPr fontAlgn="base">
              <a:spcBef>
                <a:spcPct val="0"/>
              </a:spcBef>
              <a:spcAft>
                <a:spcPct val="0"/>
              </a:spcAft>
              <a:defRPr/>
            </a:pPr>
            <a:endParaRPr lang="en-GB" sz="1050" dirty="0">
              <a:solidFill>
                <a:prstClr val="black"/>
              </a:solidFill>
              <a:latin typeface="Arial" panose="020B0604020202020204" pitchFamily="34" charset="0"/>
              <a:cs typeface="Arial" panose="020B0604020202020204" pitchFamily="34" charset="0"/>
            </a:endParaRPr>
          </a:p>
          <a:p>
            <a:pPr lvl="0">
              <a:defRPr/>
            </a:pPr>
            <a:r>
              <a:rPr lang="en-GB" dirty="0">
                <a:solidFill>
                  <a:prstClr val="black"/>
                </a:solidFill>
                <a:latin typeface="Arial" panose="020B0604020202020204" pitchFamily="34" charset="0"/>
                <a:ea typeface="ヒラギノ角ゴ Pro W3" pitchFamily="84" charset="-128"/>
                <a:cs typeface="Arial" panose="020B0604020202020204" pitchFamily="34" charset="0"/>
              </a:rPr>
              <a:t>CWP action cards can be found here: </a:t>
            </a:r>
            <a:r>
              <a:rPr lang="en-GB" dirty="0">
                <a:solidFill>
                  <a:srgbClr val="00A5D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https://www.gov.uk/government/publications/cold-weather-plan-action-cards-for-cold-weather-alert-service</a:t>
            </a:r>
            <a:endParaRPr lang="en-GB" dirty="0">
              <a:solidFill>
                <a:srgbClr val="00A5DF"/>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042A92A3-A51B-4164-9725-D8A5FAAD919C}"/>
              </a:ext>
              <a:ext uri="{C183D7F6-B498-43B3-948B-1728B52AA6E4}">
                <adec:decorative xmlns:adec="http://schemas.microsoft.com/office/drawing/2017/decorative" val="1"/>
              </a:ext>
            </a:extLst>
          </p:cNvPr>
          <p:cNvPicPr>
            <a:picLocks noChangeAspect="1"/>
          </p:cNvPicPr>
          <p:nvPr/>
        </p:nvPicPr>
        <p:blipFill rotWithShape="1">
          <a:blip r:embed="rId3"/>
          <a:srcRect l="64175" t="9579" r="15351" b="37400"/>
          <a:stretch/>
        </p:blipFill>
        <p:spPr>
          <a:xfrm>
            <a:off x="9069979" y="1110196"/>
            <a:ext cx="2043000" cy="1653282"/>
          </a:xfrm>
          <a:prstGeom prst="rect">
            <a:avLst/>
          </a:prstGeom>
          <a:ln>
            <a:solidFill>
              <a:srgbClr val="00AE9E"/>
            </a:solidFill>
          </a:ln>
        </p:spPr>
      </p:pic>
      <p:sp>
        <p:nvSpPr>
          <p:cNvPr id="11" name="TextBox 10">
            <a:extLst>
              <a:ext uri="{FF2B5EF4-FFF2-40B4-BE49-F238E27FC236}">
                <a16:creationId xmlns:a16="http://schemas.microsoft.com/office/drawing/2014/main" id="{BE56F971-BC21-46C6-B2E7-B3309EEC2CAE}"/>
              </a:ext>
            </a:extLst>
          </p:cNvPr>
          <p:cNvSpPr txBox="1"/>
          <p:nvPr/>
        </p:nvSpPr>
        <p:spPr>
          <a:xfrm>
            <a:off x="335488" y="5476037"/>
            <a:ext cx="11097087" cy="861774"/>
          </a:xfrm>
          <a:prstGeom prst="rect">
            <a:avLst/>
          </a:prstGeom>
          <a:noFill/>
        </p:spPr>
        <p:txBody>
          <a:bodyPr wrap="square" rtlCol="0">
            <a:spAutoFit/>
          </a:bodyPr>
          <a:lstStyle/>
          <a:p>
            <a:pPr lvl="0">
              <a:defRPr/>
            </a:pPr>
            <a:r>
              <a:rPr lang="en-GB" dirty="0">
                <a:latin typeface="Arial" panose="020B0604020202020204" pitchFamily="34" charset="0"/>
                <a:cs typeface="Arial" panose="020B0604020202020204" pitchFamily="34" charset="0"/>
              </a:rPr>
              <a:t>Sign up for alerts</a:t>
            </a:r>
            <a:r>
              <a:rPr lang="en-GB" b="1"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here: </a:t>
            </a:r>
            <a:r>
              <a:rPr lang="en-GB" dirty="0">
                <a:solidFill>
                  <a:srgbClr val="00A5DF"/>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https://public.govdelivery.com/accounts/UKMETOFFICE/subscriber/topics?qsp=PHE</a:t>
            </a:r>
            <a:r>
              <a:rPr lang="en-GB" dirty="0">
                <a:solidFill>
                  <a:srgbClr val="00A5DF"/>
                </a:solidFill>
                <a:latin typeface="Arial" panose="020B0604020202020204" pitchFamily="34" charset="0"/>
                <a:cs typeface="Arial" panose="020B0604020202020204" pitchFamily="34" charset="0"/>
              </a:rPr>
              <a:t> </a:t>
            </a:r>
          </a:p>
          <a:p>
            <a:pPr fontAlgn="base">
              <a:spcBef>
                <a:spcPct val="0"/>
              </a:spcBef>
              <a:spcAft>
                <a:spcPct val="0"/>
              </a:spcAft>
              <a:defRPr/>
            </a:pPr>
            <a:endParaRPr lang="en-GB" sz="1200" dirty="0">
              <a:solidFill>
                <a:prstClr val="black"/>
              </a:solidFill>
              <a:latin typeface="Arial" panose="020B0604020202020204" pitchFamily="34" charset="0"/>
              <a:ea typeface="ヒラギノ角ゴ Pro W3" pitchFamily="84" charset="-128"/>
              <a:cs typeface="Arial" panose="020B0604020202020204" pitchFamily="34" charset="0"/>
            </a:endParaRPr>
          </a:p>
          <a:p>
            <a:pPr fontAlgn="base">
              <a:spcBef>
                <a:spcPct val="0"/>
              </a:spcBef>
              <a:spcAft>
                <a:spcPct val="0"/>
              </a:spcAft>
              <a:defRPr/>
            </a:pPr>
            <a:r>
              <a:rPr lang="en-GB" dirty="0">
                <a:solidFill>
                  <a:prstClr val="black"/>
                </a:solidFill>
                <a:latin typeface="Arial" panose="020B0604020202020204" pitchFamily="34" charset="0"/>
                <a:ea typeface="ヒラギノ角ゴ Pro W3" pitchFamily="84" charset="-128"/>
                <a:cs typeface="Arial" panose="020B0604020202020204" pitchFamily="34" charset="0"/>
              </a:rPr>
              <a:t>Near real-time data is also produced throughout the year to support planning and prevention </a:t>
            </a:r>
            <a:r>
              <a:rPr lang="en-GB">
                <a:solidFill>
                  <a:prstClr val="black"/>
                </a:solidFill>
                <a:latin typeface="Arial" panose="020B0604020202020204" pitchFamily="34" charset="0"/>
                <a:ea typeface="ヒラギノ角ゴ Pro W3" pitchFamily="84" charset="-128"/>
                <a:cs typeface="Arial" panose="020B0604020202020204" pitchFamily="34" charset="0"/>
              </a:rPr>
              <a:t>of EWDs.</a:t>
            </a:r>
            <a:endParaRPr lang="en-GB" dirty="0">
              <a:solidFill>
                <a:prstClr val="black"/>
              </a:solidFill>
              <a:latin typeface="Arial" panose="020B0604020202020204" pitchFamily="34" charset="0"/>
              <a:ea typeface="ヒラギノ角ゴ Pro W3" pitchFamily="84" charset="-128"/>
              <a:cs typeface="Arial" panose="020B0604020202020204" pitchFamily="34" charset="0"/>
            </a:endParaRPr>
          </a:p>
        </p:txBody>
      </p:sp>
      <p:pic>
        <p:nvPicPr>
          <p:cNvPr id="5" name="Picture 4">
            <a:extLst>
              <a:ext uri="{FF2B5EF4-FFF2-40B4-BE49-F238E27FC236}">
                <a16:creationId xmlns:a16="http://schemas.microsoft.com/office/drawing/2014/main" id="{AA7A7647-6689-4767-8DC5-A240824BEB7E}"/>
              </a:ext>
              <a:ext uri="{C183D7F6-B498-43B3-948B-1728B52AA6E4}">
                <adec:decorative xmlns:adec="http://schemas.microsoft.com/office/drawing/2017/decorative" val="1"/>
              </a:ext>
            </a:extLst>
          </p:cNvPr>
          <p:cNvPicPr>
            <a:picLocks noChangeAspect="1"/>
          </p:cNvPicPr>
          <p:nvPr/>
        </p:nvPicPr>
        <p:blipFill rotWithShape="1">
          <a:blip r:embed="rId5"/>
          <a:srcRect t="1094" r="2227"/>
          <a:stretch/>
        </p:blipFill>
        <p:spPr>
          <a:xfrm>
            <a:off x="431715" y="2436007"/>
            <a:ext cx="2217463" cy="3018111"/>
          </a:xfrm>
          <a:prstGeom prst="rect">
            <a:avLst/>
          </a:prstGeom>
        </p:spPr>
      </p:pic>
      <p:sp>
        <p:nvSpPr>
          <p:cNvPr id="6" name="Footer Placeholder 5">
            <a:extLst>
              <a:ext uri="{FF2B5EF4-FFF2-40B4-BE49-F238E27FC236}">
                <a16:creationId xmlns:a16="http://schemas.microsoft.com/office/drawing/2014/main" id="{2E96E20B-5565-4DA7-8E47-2C5AD7DA17C4}"/>
              </a:ext>
            </a:extLst>
          </p:cNvPr>
          <p:cNvSpPr>
            <a:spLocks noGrp="1"/>
          </p:cNvSpPr>
          <p:nvPr>
            <p:ph type="ftr" sz="quarter" idx="10"/>
          </p:nvPr>
        </p:nvSpPr>
        <p:spPr/>
        <p:txBody>
          <a:bodyPr/>
          <a:lstStyle/>
          <a:p>
            <a:r>
              <a:rPr lang="en-GB"/>
              <a:t>Cold weather health risks: actions to prevent harm</a:t>
            </a:r>
            <a:endParaRPr lang="en-GB" sz="1400"/>
          </a:p>
        </p:txBody>
      </p:sp>
      <p:sp>
        <p:nvSpPr>
          <p:cNvPr id="8" name="Slide Number Placeholder 7">
            <a:extLst>
              <a:ext uri="{FF2B5EF4-FFF2-40B4-BE49-F238E27FC236}">
                <a16:creationId xmlns:a16="http://schemas.microsoft.com/office/drawing/2014/main" id="{6220DA08-5199-4B1E-AF78-D165E320E6C8}"/>
              </a:ext>
            </a:extLst>
          </p:cNvPr>
          <p:cNvSpPr>
            <a:spLocks noGrp="1"/>
          </p:cNvSpPr>
          <p:nvPr>
            <p:ph type="sldNum" sz="quarter" idx="11"/>
          </p:nvPr>
        </p:nvSpPr>
        <p:spPr/>
        <p:txBody>
          <a:bodyPr/>
          <a:lstStyle/>
          <a:p>
            <a:fld id="{344369E4-5DE7-46E5-874E-4FD437973785}" type="slidenum">
              <a:rPr lang="en-GB" smtClean="0"/>
              <a:pPr/>
              <a:t>14</a:t>
            </a:fld>
            <a:endParaRPr lang="en-GB" sz="1400"/>
          </a:p>
        </p:txBody>
      </p:sp>
    </p:spTree>
    <p:extLst>
      <p:ext uri="{BB962C8B-B14F-4D97-AF65-F5344CB8AC3E}">
        <p14:creationId xmlns:p14="http://schemas.microsoft.com/office/powerpoint/2010/main" val="3076098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69441-F082-48B0-A277-1C345D3543BB}"/>
              </a:ext>
              <a:ext uri="{C183D7F6-B498-43B3-948B-1728B52AA6E4}">
                <adec:decorative xmlns:adec="http://schemas.microsoft.com/office/drawing/2017/decorative" val="0"/>
              </a:ext>
            </a:extLst>
          </p:cNvPr>
          <p:cNvSpPr>
            <a:spLocks noGrp="1"/>
          </p:cNvSpPr>
          <p:nvPr>
            <p:ph type="title"/>
          </p:nvPr>
        </p:nvSpPr>
        <p:spPr>
          <a:xfrm>
            <a:off x="408799" y="437868"/>
            <a:ext cx="9385098" cy="648072"/>
          </a:xfrm>
        </p:spPr>
        <p:txBody>
          <a:bodyPr>
            <a:normAutofit/>
          </a:bodyPr>
          <a:lstStyle/>
          <a:p>
            <a:r>
              <a:rPr lang="en-GB" sz="3200" dirty="0"/>
              <a:t>What does this mean for the NHS (1)?</a:t>
            </a:r>
          </a:p>
        </p:txBody>
      </p:sp>
      <p:sp>
        <p:nvSpPr>
          <p:cNvPr id="14" name="TextBox 13">
            <a:extLst>
              <a:ext uri="{FF2B5EF4-FFF2-40B4-BE49-F238E27FC236}">
                <a16:creationId xmlns:a16="http://schemas.microsoft.com/office/drawing/2014/main" id="{7E7FAF41-4D19-480F-B058-8279AF3B178E}"/>
              </a:ext>
            </a:extLst>
          </p:cNvPr>
          <p:cNvSpPr txBox="1"/>
          <p:nvPr/>
        </p:nvSpPr>
        <p:spPr>
          <a:xfrm>
            <a:off x="465077" y="1980637"/>
            <a:ext cx="8264636" cy="1015663"/>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NICE guidelines provide specific recommendations for the NHS. These cannot happen in isolation and require action by, and collaboration with, local authority and other stakeholders</a:t>
            </a:r>
          </a:p>
        </p:txBody>
      </p:sp>
      <p:sp>
        <p:nvSpPr>
          <p:cNvPr id="10" name="TextBox 9">
            <a:extLst>
              <a:ext uri="{FF2B5EF4-FFF2-40B4-BE49-F238E27FC236}">
                <a16:creationId xmlns:a16="http://schemas.microsoft.com/office/drawing/2014/main" id="{1E6357CE-9624-431C-971A-4BB553CBA32F}"/>
              </a:ext>
              <a:ext uri="{C183D7F6-B498-43B3-948B-1728B52AA6E4}">
                <adec:decorative xmlns:adec="http://schemas.microsoft.com/office/drawing/2017/decorative" val="0"/>
              </a:ext>
            </a:extLst>
          </p:cNvPr>
          <p:cNvSpPr txBox="1"/>
          <p:nvPr/>
        </p:nvSpPr>
        <p:spPr>
          <a:xfrm>
            <a:off x="465077" y="3279711"/>
            <a:ext cx="10750313" cy="2246769"/>
          </a:xfrm>
          <a:prstGeom prst="rect">
            <a:avLst/>
          </a:prstGeom>
          <a:noFill/>
        </p:spPr>
        <p:txBody>
          <a:bodyPr wrap="square" rtlCol="0">
            <a:spAutoFit/>
          </a:bodyPr>
          <a:lstStyle/>
          <a:p>
            <a:pPr>
              <a:spcAft>
                <a:spcPts val="600"/>
              </a:spcAft>
            </a:pPr>
            <a:r>
              <a:rPr lang="en-GB" sz="2000" b="1" dirty="0">
                <a:latin typeface="Arial" panose="020B0604020202020204" pitchFamily="34" charset="0"/>
                <a:cs typeface="Arial" panose="020B0604020202020204" pitchFamily="34" charset="0"/>
              </a:rPr>
              <a:t>Health and Wellbeing Boards</a:t>
            </a:r>
            <a:r>
              <a:rPr lang="en-GB" sz="2000" b="1">
                <a:latin typeface="Arial" panose="020B0604020202020204" pitchFamily="34" charset="0"/>
                <a:cs typeface="Arial" panose="020B0604020202020204" pitchFamily="34" charset="0"/>
              </a:rPr>
              <a:t>, clinical commissioning groups, and wider </a:t>
            </a:r>
            <a:r>
              <a:rPr lang="en-GB" sz="2000" b="1" dirty="0">
                <a:latin typeface="Arial" panose="020B0604020202020204" pitchFamily="34" charset="0"/>
                <a:cs typeface="Arial" panose="020B0604020202020204" pitchFamily="34" charset="0"/>
              </a:rPr>
              <a:t>NHS:</a:t>
            </a:r>
          </a:p>
          <a:p>
            <a:pPr marL="342900" indent="-342900">
              <a:spcAft>
                <a:spcPts val="600"/>
              </a:spcAft>
              <a:buFont typeface="Arial" panose="020B0604020202020204" pitchFamily="34" charset="0"/>
              <a:buChar char="•"/>
            </a:pPr>
            <a:r>
              <a:rPr lang="en-GB" sz="2000" dirty="0">
                <a:latin typeface="Arial" panose="020B0604020202020204" pitchFamily="34" charset="0"/>
                <a:cs typeface="Arial" panose="020B0604020202020204" pitchFamily="34" charset="0"/>
              </a:rPr>
              <a:t>d</a:t>
            </a:r>
            <a:r>
              <a:rPr lang="en-GB" sz="2000">
                <a:latin typeface="Arial" panose="020B0604020202020204" pitchFamily="34" charset="0"/>
                <a:cs typeface="Arial" panose="020B0604020202020204" pitchFamily="34" charset="0"/>
              </a:rPr>
              <a:t>evelop </a:t>
            </a:r>
            <a:r>
              <a:rPr lang="en-GB" sz="2000" dirty="0">
                <a:latin typeface="Arial" panose="020B0604020202020204" pitchFamily="34" charset="0"/>
                <a:cs typeface="Arial" panose="020B0604020202020204" pitchFamily="34" charset="0"/>
              </a:rPr>
              <a:t>a strategy to address the health consequences of cold homes</a:t>
            </a:r>
          </a:p>
          <a:p>
            <a:pPr marL="342900" indent="-342900">
              <a:spcAft>
                <a:spcPts val="600"/>
              </a:spcAft>
              <a:buFont typeface="Arial" panose="020B0604020202020204" pitchFamily="34" charset="0"/>
              <a:buChar char="•"/>
            </a:pPr>
            <a:r>
              <a:rPr lang="en-GB" sz="2000" dirty="0">
                <a:latin typeface="Arial" panose="020B0604020202020204" pitchFamily="34" charset="0"/>
                <a:cs typeface="Arial" panose="020B0604020202020204" pitchFamily="34" charset="0"/>
              </a:rPr>
              <a:t>p</a:t>
            </a:r>
            <a:r>
              <a:rPr lang="en-GB" sz="2000">
                <a:latin typeface="Arial" panose="020B0604020202020204" pitchFamily="34" charset="0"/>
                <a:cs typeface="Arial" panose="020B0604020202020204" pitchFamily="34" charset="0"/>
              </a:rPr>
              <a:t>rovide </a:t>
            </a:r>
            <a:r>
              <a:rPr lang="en-GB" sz="2000" dirty="0">
                <a:latin typeface="Arial" panose="020B0604020202020204" pitchFamily="34" charset="0"/>
                <a:cs typeface="Arial" panose="020B0604020202020204" pitchFamily="34" charset="0"/>
              </a:rPr>
              <a:t>a single-point-of contact health and housing referral service for people living in cold homes to provide tailored solutions</a:t>
            </a:r>
          </a:p>
          <a:p>
            <a:pPr marL="342900" indent="-342900">
              <a:spcAft>
                <a:spcPts val="600"/>
              </a:spcAft>
              <a:buFont typeface="Arial" panose="020B0604020202020204" pitchFamily="34" charset="0"/>
              <a:buChar char="•"/>
            </a:pPr>
            <a:r>
              <a:rPr lang="en-GB" sz="2000" dirty="0">
                <a:latin typeface="Arial" panose="020B0604020202020204" pitchFamily="34" charset="0"/>
                <a:cs typeface="Arial" panose="020B0604020202020204" pitchFamily="34" charset="0"/>
              </a:rPr>
              <a:t>r</a:t>
            </a:r>
            <a:r>
              <a:rPr lang="en-GB" sz="2000">
                <a:latin typeface="Arial" panose="020B0604020202020204" pitchFamily="34" charset="0"/>
                <a:cs typeface="Arial" panose="020B0604020202020204" pitchFamily="34" charset="0"/>
              </a:rPr>
              <a:t>aise </a:t>
            </a:r>
            <a:r>
              <a:rPr lang="en-GB" sz="2000" dirty="0">
                <a:latin typeface="Arial" panose="020B0604020202020204" pitchFamily="34" charset="0"/>
                <a:cs typeface="Arial" panose="020B0604020202020204" pitchFamily="34" charset="0"/>
              </a:rPr>
              <a:t>awareness among practitioners and the public about how to keep warm at home</a:t>
            </a:r>
          </a:p>
          <a:p>
            <a:pPr marL="342900" indent="-342900">
              <a:spcAft>
                <a:spcPts val="600"/>
              </a:spcAft>
              <a:buFont typeface="Arial" panose="020B0604020202020204" pitchFamily="34" charset="0"/>
              <a:buChar char="•"/>
            </a:pPr>
            <a:r>
              <a:rPr lang="en-GB" sz="2000" dirty="0">
                <a:latin typeface="Arial" panose="020B0604020202020204" pitchFamily="34" charset="0"/>
                <a:cs typeface="Arial" panose="020B0604020202020204" pitchFamily="34" charset="0"/>
              </a:rPr>
              <a:t>t</a:t>
            </a:r>
            <a:r>
              <a:rPr lang="en-GB" sz="2000">
                <a:latin typeface="Arial" panose="020B0604020202020204" pitchFamily="34" charset="0"/>
                <a:cs typeface="Arial" panose="020B0604020202020204" pitchFamily="34" charset="0"/>
              </a:rPr>
              <a:t>rain </a:t>
            </a:r>
            <a:r>
              <a:rPr lang="en-GB" sz="2000" dirty="0">
                <a:latin typeface="Arial" panose="020B0604020202020204" pitchFamily="34" charset="0"/>
                <a:cs typeface="Arial" panose="020B0604020202020204" pitchFamily="34" charset="0"/>
              </a:rPr>
              <a:t>health and social care practitioners to help people whose homes may be </a:t>
            </a:r>
            <a:r>
              <a:rPr lang="en-GB" sz="2000">
                <a:latin typeface="Arial" panose="020B0604020202020204" pitchFamily="34" charset="0"/>
                <a:cs typeface="Arial" panose="020B0604020202020204" pitchFamily="34" charset="0"/>
              </a:rPr>
              <a:t>too cold</a:t>
            </a:r>
            <a:endParaRPr lang="en-GB" sz="2000" dirty="0">
              <a:latin typeface="Arial" panose="020B0604020202020204" pitchFamily="34" charset="0"/>
              <a:cs typeface="Arial" panose="020B0604020202020204" pitchFamily="34" charset="0"/>
            </a:endParaRPr>
          </a:p>
        </p:txBody>
      </p:sp>
      <p:pic>
        <p:nvPicPr>
          <p:cNvPr id="15" name="Graphic 14">
            <a:extLst>
              <a:ext uri="{FF2B5EF4-FFF2-40B4-BE49-F238E27FC236}">
                <a16:creationId xmlns:a16="http://schemas.microsoft.com/office/drawing/2014/main" id="{CFD7167B-9B07-482C-90DF-EA140C83BF9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76147" y="1863308"/>
            <a:ext cx="972000" cy="972000"/>
          </a:xfrm>
          <a:prstGeom prst="rect">
            <a:avLst/>
          </a:prstGeom>
        </p:spPr>
      </p:pic>
      <p:sp>
        <p:nvSpPr>
          <p:cNvPr id="5" name="Footer Placeholder 4">
            <a:extLst>
              <a:ext uri="{FF2B5EF4-FFF2-40B4-BE49-F238E27FC236}">
                <a16:creationId xmlns:a16="http://schemas.microsoft.com/office/drawing/2014/main" id="{D4474739-A704-4D6B-972C-E51B2660F028}"/>
              </a:ext>
            </a:extLst>
          </p:cNvPr>
          <p:cNvSpPr>
            <a:spLocks noGrp="1"/>
          </p:cNvSpPr>
          <p:nvPr>
            <p:ph type="ftr" sz="quarter" idx="10"/>
          </p:nvPr>
        </p:nvSpPr>
        <p:spPr/>
        <p:txBody>
          <a:bodyPr/>
          <a:lstStyle/>
          <a:p>
            <a:r>
              <a:rPr lang="en-GB"/>
              <a:t>Cold weather health risks: actions to prevent harm</a:t>
            </a:r>
            <a:endParaRPr lang="en-GB" sz="1400"/>
          </a:p>
        </p:txBody>
      </p:sp>
      <p:sp>
        <p:nvSpPr>
          <p:cNvPr id="6" name="Slide Number Placeholder 5">
            <a:extLst>
              <a:ext uri="{FF2B5EF4-FFF2-40B4-BE49-F238E27FC236}">
                <a16:creationId xmlns:a16="http://schemas.microsoft.com/office/drawing/2014/main" id="{5A31152C-9383-4096-B728-C0E15DDE6180}"/>
              </a:ext>
            </a:extLst>
          </p:cNvPr>
          <p:cNvSpPr>
            <a:spLocks noGrp="1"/>
          </p:cNvSpPr>
          <p:nvPr>
            <p:ph type="sldNum" sz="quarter" idx="11"/>
          </p:nvPr>
        </p:nvSpPr>
        <p:spPr/>
        <p:txBody>
          <a:bodyPr/>
          <a:lstStyle/>
          <a:p>
            <a:fld id="{344369E4-5DE7-46E5-874E-4FD437973785}" type="slidenum">
              <a:rPr lang="en-GB" smtClean="0"/>
              <a:pPr/>
              <a:t>15</a:t>
            </a:fld>
            <a:endParaRPr lang="en-GB" sz="1400"/>
          </a:p>
        </p:txBody>
      </p:sp>
    </p:spTree>
    <p:extLst>
      <p:ext uri="{BB962C8B-B14F-4D97-AF65-F5344CB8AC3E}">
        <p14:creationId xmlns:p14="http://schemas.microsoft.com/office/powerpoint/2010/main" val="41050039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96178B8A-12AD-4C9B-9114-E9706C4A6292}"/>
              </a:ext>
            </a:extLst>
          </p:cNvPr>
          <p:cNvSpPr>
            <a:spLocks noGrp="1"/>
          </p:cNvSpPr>
          <p:nvPr>
            <p:ph type="title"/>
          </p:nvPr>
        </p:nvSpPr>
        <p:spPr>
          <a:xfrm>
            <a:off x="430745" y="426668"/>
            <a:ext cx="9385098" cy="648072"/>
          </a:xfrm>
        </p:spPr>
        <p:txBody>
          <a:bodyPr>
            <a:normAutofit/>
          </a:bodyPr>
          <a:lstStyle/>
          <a:p>
            <a:r>
              <a:rPr lang="en-GB" sz="3200" dirty="0"/>
              <a:t>What does this mean for the NHS (2)?</a:t>
            </a:r>
          </a:p>
        </p:txBody>
      </p:sp>
      <p:sp>
        <p:nvSpPr>
          <p:cNvPr id="13" name="TextBox 12">
            <a:extLst>
              <a:ext uri="{FF2B5EF4-FFF2-40B4-BE49-F238E27FC236}">
                <a16:creationId xmlns:a16="http://schemas.microsoft.com/office/drawing/2014/main" id="{0EC9BB63-DB2F-416D-896D-84392268D753}"/>
              </a:ext>
            </a:extLst>
          </p:cNvPr>
          <p:cNvSpPr txBox="1"/>
          <p:nvPr/>
        </p:nvSpPr>
        <p:spPr>
          <a:xfrm>
            <a:off x="541774" y="1711526"/>
            <a:ext cx="3963283" cy="2585323"/>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Primary healthcare practitioners:</a:t>
            </a:r>
          </a:p>
          <a:p>
            <a:pPr marL="342900" indent="-342900">
              <a:buFont typeface="Arial" panose="020B0604020202020204" pitchFamily="34" charset="0"/>
              <a:buChar char="•"/>
            </a:pPr>
            <a:r>
              <a:rPr lang="en-GB" dirty="0">
                <a:latin typeface="Arial" panose="020B0604020202020204" pitchFamily="34" charset="0"/>
                <a:cs typeface="Arial" panose="020B0604020202020204" pitchFamily="34" charset="0"/>
              </a:rPr>
              <a:t>Identify people at risk of ill health from living and working in a cold home*</a:t>
            </a:r>
          </a:p>
          <a:p>
            <a:pPr marL="342900" indent="-342900">
              <a:buFont typeface="Arial" panose="020B0604020202020204" pitchFamily="34" charset="0"/>
              <a:buChar char="•"/>
            </a:pPr>
            <a:r>
              <a:rPr lang="en-GB" dirty="0">
                <a:latin typeface="Arial" panose="020B0604020202020204" pitchFamily="34" charset="0"/>
                <a:cs typeface="Arial" panose="020B0604020202020204" pitchFamily="34" charset="0"/>
              </a:rPr>
              <a:t>Make every contact count by assessing the heating needs of people who use primary health and home care services</a:t>
            </a:r>
          </a:p>
          <a:p>
            <a:endParaRPr lang="en-GB" dirty="0">
              <a:highlight>
                <a:srgbClr val="FFFF00"/>
              </a:highlight>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2291AD0-AE36-43B9-A5A3-B43D545AC46F}"/>
              </a:ext>
            </a:extLst>
          </p:cNvPr>
          <p:cNvSpPr txBox="1"/>
          <p:nvPr/>
        </p:nvSpPr>
        <p:spPr>
          <a:xfrm>
            <a:off x="5520231" y="1722623"/>
            <a:ext cx="4181382" cy="1754326"/>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Secondary healthcare practitioners:</a:t>
            </a:r>
          </a:p>
          <a:p>
            <a:pPr marL="342900" indent="-342900">
              <a:buFont typeface="Arial" panose="020B0604020202020204" pitchFamily="34" charset="0"/>
              <a:buChar char="•"/>
            </a:pPr>
            <a:r>
              <a:rPr lang="en-GB" dirty="0">
                <a:latin typeface="Arial" panose="020B0604020202020204" pitchFamily="34" charset="0"/>
                <a:cs typeface="Arial" panose="020B0604020202020204" pitchFamily="34" charset="0"/>
              </a:rPr>
              <a:t>Identify people at risk of ill health from living in a cold home*</a:t>
            </a:r>
          </a:p>
          <a:p>
            <a:pPr marL="342900" indent="-342900">
              <a:buFont typeface="Arial" panose="020B0604020202020204" pitchFamily="34" charset="0"/>
              <a:buChar char="•"/>
            </a:pPr>
            <a:r>
              <a:rPr lang="en-GB" dirty="0">
                <a:latin typeface="Arial" panose="020B0604020202020204" pitchFamily="34" charset="0"/>
                <a:cs typeface="Arial" panose="020B0604020202020204" pitchFamily="34" charset="0"/>
              </a:rPr>
              <a:t>Discharge vulnerable people from health or social care settings to a warm home</a:t>
            </a:r>
          </a:p>
        </p:txBody>
      </p:sp>
      <p:pic>
        <p:nvPicPr>
          <p:cNvPr id="16" name="Graphic 15">
            <a:extLst>
              <a:ext uri="{FF2B5EF4-FFF2-40B4-BE49-F238E27FC236}">
                <a16:creationId xmlns:a16="http://schemas.microsoft.com/office/drawing/2014/main" id="{D8140814-A4F8-40CD-BA4D-3463E03FD1E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10648" y="4296849"/>
            <a:ext cx="720000" cy="720000"/>
          </a:xfrm>
          <a:prstGeom prst="rect">
            <a:avLst/>
          </a:prstGeom>
        </p:spPr>
      </p:pic>
      <p:pic>
        <p:nvPicPr>
          <p:cNvPr id="17" name="Graphic 16">
            <a:extLst>
              <a:ext uri="{FF2B5EF4-FFF2-40B4-BE49-F238E27FC236}">
                <a16:creationId xmlns:a16="http://schemas.microsoft.com/office/drawing/2014/main" id="{EFA0C556-CECE-44DE-8829-7D53562294E6}"/>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052590" y="4111780"/>
            <a:ext cx="914400" cy="914400"/>
          </a:xfrm>
          <a:prstGeom prst="rect">
            <a:avLst/>
          </a:prstGeom>
        </p:spPr>
      </p:pic>
      <p:sp>
        <p:nvSpPr>
          <p:cNvPr id="3" name="TextBox 2">
            <a:extLst>
              <a:ext uri="{FF2B5EF4-FFF2-40B4-BE49-F238E27FC236}">
                <a16:creationId xmlns:a16="http://schemas.microsoft.com/office/drawing/2014/main" id="{4EE80092-B9A1-4F2F-90DD-40C47D583998}"/>
              </a:ext>
              <a:ext uri="{C183D7F6-B498-43B3-948B-1728B52AA6E4}">
                <adec:decorative xmlns:adec="http://schemas.microsoft.com/office/drawing/2017/decorative" val="1"/>
              </a:ext>
            </a:extLst>
          </p:cNvPr>
          <p:cNvSpPr txBox="1"/>
          <p:nvPr/>
        </p:nvSpPr>
        <p:spPr>
          <a:xfrm>
            <a:off x="366696" y="5802264"/>
            <a:ext cx="8640959"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*advice on how to identify people at risk is provided in the NICE guidelines </a:t>
            </a:r>
          </a:p>
        </p:txBody>
      </p:sp>
      <p:sp>
        <p:nvSpPr>
          <p:cNvPr id="5" name="Footer Placeholder 4">
            <a:extLst>
              <a:ext uri="{FF2B5EF4-FFF2-40B4-BE49-F238E27FC236}">
                <a16:creationId xmlns:a16="http://schemas.microsoft.com/office/drawing/2014/main" id="{0C367EB8-F03C-4311-9D9E-8DD77BD6D4A2}"/>
              </a:ext>
            </a:extLst>
          </p:cNvPr>
          <p:cNvSpPr>
            <a:spLocks noGrp="1"/>
          </p:cNvSpPr>
          <p:nvPr>
            <p:ph type="ftr" sz="quarter" idx="10"/>
          </p:nvPr>
        </p:nvSpPr>
        <p:spPr/>
        <p:txBody>
          <a:bodyPr/>
          <a:lstStyle/>
          <a:p>
            <a:r>
              <a:rPr lang="en-GB"/>
              <a:t>Cold weather health risks: actions to prevent harm</a:t>
            </a:r>
            <a:endParaRPr lang="en-GB" sz="1400"/>
          </a:p>
        </p:txBody>
      </p:sp>
      <p:sp>
        <p:nvSpPr>
          <p:cNvPr id="6" name="Slide Number Placeholder 5">
            <a:extLst>
              <a:ext uri="{FF2B5EF4-FFF2-40B4-BE49-F238E27FC236}">
                <a16:creationId xmlns:a16="http://schemas.microsoft.com/office/drawing/2014/main" id="{FE6B0333-DA1F-4676-B641-55D609D7A448}"/>
              </a:ext>
            </a:extLst>
          </p:cNvPr>
          <p:cNvSpPr>
            <a:spLocks noGrp="1"/>
          </p:cNvSpPr>
          <p:nvPr>
            <p:ph type="sldNum" sz="quarter" idx="11"/>
          </p:nvPr>
        </p:nvSpPr>
        <p:spPr/>
        <p:txBody>
          <a:bodyPr/>
          <a:lstStyle/>
          <a:p>
            <a:fld id="{344369E4-5DE7-46E5-874E-4FD437973785}" type="slidenum">
              <a:rPr lang="en-GB" smtClean="0"/>
              <a:pPr/>
              <a:t>16</a:t>
            </a:fld>
            <a:endParaRPr lang="en-GB" sz="1400"/>
          </a:p>
        </p:txBody>
      </p:sp>
    </p:spTree>
    <p:extLst>
      <p:ext uri="{BB962C8B-B14F-4D97-AF65-F5344CB8AC3E}">
        <p14:creationId xmlns:p14="http://schemas.microsoft.com/office/powerpoint/2010/main" val="953294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CE9B6-05BA-4FFA-B06E-D9638E3BBB8F}"/>
              </a:ext>
            </a:extLst>
          </p:cNvPr>
          <p:cNvSpPr>
            <a:spLocks noGrp="1"/>
          </p:cNvSpPr>
          <p:nvPr>
            <p:ph type="title"/>
          </p:nvPr>
        </p:nvSpPr>
        <p:spPr>
          <a:xfrm>
            <a:off x="361336" y="395276"/>
            <a:ext cx="8028000" cy="648072"/>
          </a:xfrm>
        </p:spPr>
        <p:txBody>
          <a:bodyPr>
            <a:normAutofit/>
          </a:bodyPr>
          <a:lstStyle/>
          <a:p>
            <a:r>
              <a:rPr lang="en-GB" sz="3200" dirty="0"/>
              <a:t>What </a:t>
            </a:r>
            <a:r>
              <a:rPr lang="en-GB" sz="3200"/>
              <a:t>can local authorities </a:t>
            </a:r>
            <a:r>
              <a:rPr lang="en-GB" sz="3200" dirty="0"/>
              <a:t>do?</a:t>
            </a:r>
          </a:p>
        </p:txBody>
      </p:sp>
      <p:sp>
        <p:nvSpPr>
          <p:cNvPr id="35" name="TextBox 34">
            <a:extLst>
              <a:ext uri="{FF2B5EF4-FFF2-40B4-BE49-F238E27FC236}">
                <a16:creationId xmlns:a16="http://schemas.microsoft.com/office/drawing/2014/main" id="{D3D71EF2-1885-4E9B-A307-08F1A06479B6}"/>
              </a:ext>
            </a:extLst>
          </p:cNvPr>
          <p:cNvSpPr txBox="1"/>
          <p:nvPr/>
        </p:nvSpPr>
        <p:spPr>
          <a:xfrm>
            <a:off x="493682" y="1707055"/>
            <a:ext cx="3072591" cy="1477328"/>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A summary of the recommendations from the NICE guidance is outlined here. For further information see NICE guidance NG6</a:t>
            </a:r>
          </a:p>
        </p:txBody>
      </p:sp>
      <p:pic>
        <p:nvPicPr>
          <p:cNvPr id="15" name="Graphic 14">
            <a:extLst>
              <a:ext uri="{FF2B5EF4-FFF2-40B4-BE49-F238E27FC236}">
                <a16:creationId xmlns:a16="http://schemas.microsoft.com/office/drawing/2014/main" id="{C3E16263-7C66-4019-A582-111613BA4A4C}"/>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32350" y="2314740"/>
            <a:ext cx="2835312" cy="2835312"/>
          </a:xfrm>
          <a:prstGeom prst="rect">
            <a:avLst/>
          </a:prstGeom>
        </p:spPr>
      </p:pic>
      <p:cxnSp>
        <p:nvCxnSpPr>
          <p:cNvPr id="22" name="Straight Connector 21">
            <a:extLst>
              <a:ext uri="{FF2B5EF4-FFF2-40B4-BE49-F238E27FC236}">
                <a16:creationId xmlns:a16="http://schemas.microsoft.com/office/drawing/2014/main" id="{B6F288AC-5874-4FAB-B44E-DBFCBF2407D9}"/>
              </a:ext>
              <a:ext uri="{C183D7F6-B498-43B3-948B-1728B52AA6E4}">
                <adec:decorative xmlns:adec="http://schemas.microsoft.com/office/drawing/2017/decorative" val="1"/>
              </a:ext>
            </a:extLst>
          </p:cNvPr>
          <p:cNvCxnSpPr>
            <a:cxnSpLocks/>
          </p:cNvCxnSpPr>
          <p:nvPr/>
        </p:nvCxnSpPr>
        <p:spPr>
          <a:xfrm flipV="1">
            <a:off x="8733739" y="4615339"/>
            <a:ext cx="0" cy="219840"/>
          </a:xfrm>
          <a:prstGeom prst="line">
            <a:avLst/>
          </a:prstGeom>
          <a:ln w="19050">
            <a:solidFill>
              <a:srgbClr val="98002E"/>
            </a:solidFill>
            <a:prstDash val="sysDash"/>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1354FB35-9C56-4DB4-A843-A4E329119748}"/>
              </a:ext>
              <a:ext uri="{C183D7F6-B498-43B3-948B-1728B52AA6E4}">
                <adec:decorative xmlns:adec="http://schemas.microsoft.com/office/drawing/2017/decorative" val="1"/>
              </a:ext>
            </a:extLst>
          </p:cNvPr>
          <p:cNvGrpSpPr/>
          <p:nvPr/>
        </p:nvGrpSpPr>
        <p:grpSpPr>
          <a:xfrm>
            <a:off x="1811524" y="492132"/>
            <a:ext cx="8930456" cy="5664127"/>
            <a:chOff x="1811524" y="492132"/>
            <a:chExt cx="8930456" cy="5664125"/>
          </a:xfrm>
        </p:grpSpPr>
        <p:graphicFrame>
          <p:nvGraphicFramePr>
            <p:cNvPr id="6" name="Diagram 5">
              <a:extLst>
                <a:ext uri="{FF2B5EF4-FFF2-40B4-BE49-F238E27FC236}">
                  <a16:creationId xmlns:a16="http://schemas.microsoft.com/office/drawing/2014/main" id="{FC337A52-1828-4ECF-87B5-2159EA83FE95}"/>
                </a:ext>
              </a:extLst>
            </p:cNvPr>
            <p:cNvGraphicFramePr/>
            <p:nvPr>
              <p:extLst>
                <p:ext uri="{D42A27DB-BD31-4B8C-83A1-F6EECF244321}">
                  <p14:modId xmlns:p14="http://schemas.microsoft.com/office/powerpoint/2010/main" val="1129001202"/>
                </p:ext>
              </p:extLst>
            </p:nvPr>
          </p:nvGraphicFramePr>
          <p:xfrm>
            <a:off x="1811524" y="1218770"/>
            <a:ext cx="8568952" cy="47525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a:extLst>
                <a:ext uri="{FF2B5EF4-FFF2-40B4-BE49-F238E27FC236}">
                  <a16:creationId xmlns:a16="http://schemas.microsoft.com/office/drawing/2014/main" id="{0384E0FC-E78C-4547-B7B1-FF6ACBF03DA5}"/>
                </a:ext>
              </a:extLst>
            </p:cNvPr>
            <p:cNvSpPr txBox="1"/>
            <p:nvPr/>
          </p:nvSpPr>
          <p:spPr>
            <a:xfrm>
              <a:off x="8355738" y="4835180"/>
              <a:ext cx="2261945" cy="1200329"/>
            </a:xfrm>
            <a:prstGeom prst="rect">
              <a:avLst/>
            </a:prstGeom>
            <a:noFill/>
            <a:ln w="19050">
              <a:solidFill>
                <a:srgbClr val="98002E"/>
              </a:solidFill>
            </a:ln>
          </p:spPr>
          <p:txBody>
            <a:bodyPr wrap="square" rtlCol="0">
              <a:spAutoFit/>
            </a:bodyPr>
            <a:lstStyle/>
            <a:p>
              <a:pPr algn="ctr"/>
              <a:r>
                <a:rPr lang="en-GB" sz="1200" dirty="0">
                  <a:latin typeface="Arial" panose="020B0604020202020204" pitchFamily="34" charset="0"/>
                  <a:cs typeface="Arial" panose="020B0604020202020204" pitchFamily="34" charset="0"/>
                </a:rPr>
                <a:t>Health and home care practitioners, and non-health and social care workers should assess the heating needs of people who use their services </a:t>
              </a:r>
            </a:p>
          </p:txBody>
        </p:sp>
        <p:sp>
          <p:nvSpPr>
            <p:cNvPr id="8" name="TextBox 7">
              <a:extLst>
                <a:ext uri="{FF2B5EF4-FFF2-40B4-BE49-F238E27FC236}">
                  <a16:creationId xmlns:a16="http://schemas.microsoft.com/office/drawing/2014/main" id="{1900C5BA-CF2C-4402-90CA-A71732F43C16}"/>
                </a:ext>
              </a:extLst>
            </p:cNvPr>
            <p:cNvSpPr txBox="1"/>
            <p:nvPr/>
          </p:nvSpPr>
          <p:spPr>
            <a:xfrm>
              <a:off x="8480020" y="1734830"/>
              <a:ext cx="2261945" cy="830997"/>
            </a:xfrm>
            <a:prstGeom prst="rect">
              <a:avLst/>
            </a:prstGeom>
            <a:noFill/>
            <a:ln w="19050">
              <a:solidFill>
                <a:srgbClr val="98002E"/>
              </a:solidFill>
            </a:ln>
          </p:spPr>
          <p:txBody>
            <a:bodyPr wrap="square" rtlCol="0">
              <a:spAutoFit/>
            </a:bodyPr>
            <a:lstStyle/>
            <a:p>
              <a:pPr algn="ctr"/>
              <a:r>
                <a:rPr lang="en-GB" sz="1200" dirty="0">
                  <a:latin typeface="Arial" panose="020B0604020202020204" pitchFamily="34" charset="0"/>
                  <a:cs typeface="Arial" panose="020B0604020202020204" pitchFamily="34" charset="0"/>
                </a:rPr>
                <a:t>Requires collaboration of primary health and home care practitioners, Adult Social Care and relevant LA departments</a:t>
              </a:r>
            </a:p>
          </p:txBody>
        </p:sp>
        <p:sp>
          <p:nvSpPr>
            <p:cNvPr id="9" name="TextBox 8">
              <a:extLst>
                <a:ext uri="{FF2B5EF4-FFF2-40B4-BE49-F238E27FC236}">
                  <a16:creationId xmlns:a16="http://schemas.microsoft.com/office/drawing/2014/main" id="{2D894953-2369-4C11-8FE2-9B27672502A9}"/>
                </a:ext>
              </a:extLst>
            </p:cNvPr>
            <p:cNvSpPr txBox="1"/>
            <p:nvPr/>
          </p:nvSpPr>
          <p:spPr>
            <a:xfrm>
              <a:off x="1811525" y="4586598"/>
              <a:ext cx="2088231" cy="1569659"/>
            </a:xfrm>
            <a:prstGeom prst="rect">
              <a:avLst/>
            </a:prstGeom>
            <a:noFill/>
            <a:ln w="19050">
              <a:solidFill>
                <a:srgbClr val="98002E"/>
              </a:solidFill>
            </a:ln>
          </p:spPr>
          <p:txBody>
            <a:bodyPr wrap="square" rtlCol="0">
              <a:spAutoFit/>
            </a:bodyPr>
            <a:lstStyle/>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Social care practitioners</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Housing professionals</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Faith and voluntary sector workers</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Heating engineers, meter installers and those providing building insulation</a:t>
              </a:r>
            </a:p>
          </p:txBody>
        </p:sp>
        <p:cxnSp>
          <p:nvCxnSpPr>
            <p:cNvPr id="11" name="Straight Connector 10">
              <a:extLst>
                <a:ext uri="{FF2B5EF4-FFF2-40B4-BE49-F238E27FC236}">
                  <a16:creationId xmlns:a16="http://schemas.microsoft.com/office/drawing/2014/main" id="{26E34D00-D22C-4FB2-BA96-5E6428725458}"/>
                </a:ext>
              </a:extLst>
            </p:cNvPr>
            <p:cNvCxnSpPr>
              <a:cxnSpLocks/>
            </p:cNvCxnSpPr>
            <p:nvPr/>
          </p:nvCxnSpPr>
          <p:spPr>
            <a:xfrm>
              <a:off x="8065192" y="2314740"/>
              <a:ext cx="416830" cy="0"/>
            </a:xfrm>
            <a:prstGeom prst="line">
              <a:avLst/>
            </a:prstGeom>
            <a:ln w="19050">
              <a:solidFill>
                <a:srgbClr val="98002E"/>
              </a:solidFill>
              <a:prstDash val="sysDash"/>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F1BD010C-3D40-4103-B25B-87CFFB760BFE}"/>
                </a:ext>
              </a:extLst>
            </p:cNvPr>
            <p:cNvSpPr txBox="1"/>
            <p:nvPr/>
          </p:nvSpPr>
          <p:spPr>
            <a:xfrm>
              <a:off x="7012406" y="492132"/>
              <a:ext cx="2673115" cy="830997"/>
            </a:xfrm>
            <a:prstGeom prst="rect">
              <a:avLst/>
            </a:prstGeom>
            <a:noFill/>
            <a:ln w="19050">
              <a:solidFill>
                <a:srgbClr val="98002E"/>
              </a:solidFill>
            </a:ln>
          </p:spPr>
          <p:txBody>
            <a:bodyPr wrap="square" rtlCol="0">
              <a:spAutoFit/>
            </a:bodyPr>
            <a:lstStyle/>
            <a:p>
              <a:pPr algn="ctr"/>
              <a:r>
                <a:rPr lang="en-GB" sz="1200" dirty="0">
                  <a:solidFill>
                    <a:schemeClr val="bg1"/>
                  </a:solidFill>
                  <a:latin typeface="Arial" panose="020B0604020202020204" pitchFamily="34" charset="0"/>
                  <a:cs typeface="Arial" panose="020B0604020202020204" pitchFamily="34" charset="0"/>
                </a:rPr>
                <a:t>The health consequences of living in a cold home should be included in the Joint Strategic Needs Assessment (JSNA) process</a:t>
              </a:r>
            </a:p>
          </p:txBody>
        </p:sp>
        <p:cxnSp>
          <p:nvCxnSpPr>
            <p:cNvPr id="20" name="Straight Connector 19">
              <a:extLst>
                <a:ext uri="{FF2B5EF4-FFF2-40B4-BE49-F238E27FC236}">
                  <a16:creationId xmlns:a16="http://schemas.microsoft.com/office/drawing/2014/main" id="{0593D331-C46B-4E52-8228-C9CD3BA68693}"/>
                </a:ext>
              </a:extLst>
            </p:cNvPr>
            <p:cNvCxnSpPr>
              <a:cxnSpLocks/>
            </p:cNvCxnSpPr>
            <p:nvPr/>
          </p:nvCxnSpPr>
          <p:spPr>
            <a:xfrm>
              <a:off x="7977739" y="4615339"/>
              <a:ext cx="756000" cy="0"/>
            </a:xfrm>
            <a:prstGeom prst="line">
              <a:avLst/>
            </a:prstGeom>
            <a:ln w="19050">
              <a:solidFill>
                <a:srgbClr val="98002E"/>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E858239-6B20-4D69-B073-96640E02B933}"/>
                </a:ext>
              </a:extLst>
            </p:cNvPr>
            <p:cNvCxnSpPr>
              <a:cxnSpLocks/>
            </p:cNvCxnSpPr>
            <p:nvPr/>
          </p:nvCxnSpPr>
          <p:spPr>
            <a:xfrm flipV="1">
              <a:off x="2741978" y="3732397"/>
              <a:ext cx="0" cy="854203"/>
            </a:xfrm>
            <a:prstGeom prst="line">
              <a:avLst/>
            </a:prstGeom>
            <a:ln w="19050">
              <a:solidFill>
                <a:srgbClr val="98002E"/>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81206FF-F72C-438B-9E31-5F59C25C8772}"/>
                </a:ext>
              </a:extLst>
            </p:cNvPr>
            <p:cNvCxnSpPr>
              <a:cxnSpLocks/>
            </p:cNvCxnSpPr>
            <p:nvPr/>
          </p:nvCxnSpPr>
          <p:spPr>
            <a:xfrm>
              <a:off x="2765630" y="3732396"/>
              <a:ext cx="756000" cy="0"/>
            </a:xfrm>
            <a:prstGeom prst="line">
              <a:avLst/>
            </a:prstGeom>
            <a:ln w="19050">
              <a:solidFill>
                <a:srgbClr val="98002E"/>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DB9648C-8AB9-48AF-8CAD-870918BA381D}"/>
                </a:ext>
              </a:extLst>
            </p:cNvPr>
            <p:cNvCxnSpPr>
              <a:cxnSpLocks/>
            </p:cNvCxnSpPr>
            <p:nvPr/>
          </p:nvCxnSpPr>
          <p:spPr>
            <a:xfrm>
              <a:off x="6458894" y="815585"/>
              <a:ext cx="552819" cy="11749"/>
            </a:xfrm>
            <a:prstGeom prst="line">
              <a:avLst/>
            </a:prstGeom>
            <a:ln w="19050">
              <a:solidFill>
                <a:srgbClr val="98002E"/>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0733ED5-5ED7-43E8-B8AE-BC4EEDD80182}"/>
                </a:ext>
              </a:extLst>
            </p:cNvPr>
            <p:cNvCxnSpPr>
              <a:cxnSpLocks/>
            </p:cNvCxnSpPr>
            <p:nvPr/>
          </p:nvCxnSpPr>
          <p:spPr>
            <a:xfrm flipV="1">
              <a:off x="6456300" y="821901"/>
              <a:ext cx="0" cy="330036"/>
            </a:xfrm>
            <a:prstGeom prst="line">
              <a:avLst/>
            </a:prstGeom>
            <a:ln w="19050">
              <a:solidFill>
                <a:srgbClr val="98002E"/>
              </a:solidFill>
              <a:prstDash val="sysDash"/>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0B6D0B42-6555-4612-A45B-5B71D1104379}"/>
                </a:ext>
              </a:extLst>
            </p:cNvPr>
            <p:cNvSpPr txBox="1"/>
            <p:nvPr/>
          </p:nvSpPr>
          <p:spPr>
            <a:xfrm>
              <a:off x="9048327" y="3024716"/>
              <a:ext cx="1693653" cy="830997"/>
            </a:xfrm>
            <a:prstGeom prst="rect">
              <a:avLst/>
            </a:prstGeom>
            <a:noFill/>
            <a:ln w="19050">
              <a:solidFill>
                <a:srgbClr val="98002E"/>
              </a:solidFill>
            </a:ln>
          </p:spPr>
          <p:txBody>
            <a:bodyPr wrap="square" rtlCol="0">
              <a:spAutoFit/>
            </a:bodyPr>
            <a:lstStyle/>
            <a:p>
              <a:pPr algn="ctr"/>
              <a:r>
                <a:rPr lang="en-GB" sz="1200" dirty="0">
                  <a:latin typeface="Arial" panose="020B0604020202020204" pitchFamily="34" charset="0"/>
                  <a:cs typeface="Arial" panose="020B0604020202020204" pitchFamily="34" charset="0"/>
                </a:rPr>
                <a:t>Where professionals and public can go to get more information and support</a:t>
              </a:r>
            </a:p>
          </p:txBody>
        </p:sp>
        <p:cxnSp>
          <p:nvCxnSpPr>
            <p:cNvPr id="25" name="Straight Connector 24">
              <a:extLst>
                <a:ext uri="{FF2B5EF4-FFF2-40B4-BE49-F238E27FC236}">
                  <a16:creationId xmlns:a16="http://schemas.microsoft.com/office/drawing/2014/main" id="{FA66CB0D-6DEC-4F9F-91C1-AFD0E979000E}"/>
                </a:ext>
              </a:extLst>
            </p:cNvPr>
            <p:cNvCxnSpPr>
              <a:cxnSpLocks/>
            </p:cNvCxnSpPr>
            <p:nvPr/>
          </p:nvCxnSpPr>
          <p:spPr>
            <a:xfrm>
              <a:off x="8621165" y="3508735"/>
              <a:ext cx="416830" cy="0"/>
            </a:xfrm>
            <a:prstGeom prst="line">
              <a:avLst/>
            </a:prstGeom>
            <a:ln w="19050">
              <a:solidFill>
                <a:srgbClr val="98002E"/>
              </a:solidFill>
              <a:prstDash val="sysDash"/>
            </a:ln>
          </p:spPr>
          <p:style>
            <a:lnRef idx="1">
              <a:schemeClr val="accent1"/>
            </a:lnRef>
            <a:fillRef idx="0">
              <a:schemeClr val="accent1"/>
            </a:fillRef>
            <a:effectRef idx="0">
              <a:schemeClr val="accent1"/>
            </a:effectRef>
            <a:fontRef idx="minor">
              <a:schemeClr val="tx1"/>
            </a:fontRef>
          </p:style>
        </p:cxnSp>
      </p:grpSp>
      <p:sp>
        <p:nvSpPr>
          <p:cNvPr id="5" name="Footer Placeholder 4">
            <a:extLst>
              <a:ext uri="{FF2B5EF4-FFF2-40B4-BE49-F238E27FC236}">
                <a16:creationId xmlns:a16="http://schemas.microsoft.com/office/drawing/2014/main" id="{57B1850B-0573-40DD-91A0-49B082B5ACEC}"/>
              </a:ext>
            </a:extLst>
          </p:cNvPr>
          <p:cNvSpPr>
            <a:spLocks noGrp="1"/>
          </p:cNvSpPr>
          <p:nvPr>
            <p:ph type="ftr" sz="quarter" idx="10"/>
          </p:nvPr>
        </p:nvSpPr>
        <p:spPr/>
        <p:txBody>
          <a:bodyPr/>
          <a:lstStyle/>
          <a:p>
            <a:r>
              <a:rPr lang="en-GB"/>
              <a:t>Cold weather health risks: actions to prevent harm</a:t>
            </a:r>
            <a:endParaRPr lang="en-GB" sz="1400"/>
          </a:p>
        </p:txBody>
      </p:sp>
      <p:sp>
        <p:nvSpPr>
          <p:cNvPr id="12" name="Slide Number Placeholder 11">
            <a:extLst>
              <a:ext uri="{FF2B5EF4-FFF2-40B4-BE49-F238E27FC236}">
                <a16:creationId xmlns:a16="http://schemas.microsoft.com/office/drawing/2014/main" id="{361EAA13-28BC-4ABA-8186-5CFE9CA240DB}"/>
              </a:ext>
            </a:extLst>
          </p:cNvPr>
          <p:cNvSpPr>
            <a:spLocks noGrp="1"/>
          </p:cNvSpPr>
          <p:nvPr>
            <p:ph type="sldNum" sz="quarter" idx="11"/>
          </p:nvPr>
        </p:nvSpPr>
        <p:spPr/>
        <p:txBody>
          <a:bodyPr/>
          <a:lstStyle/>
          <a:p>
            <a:fld id="{344369E4-5DE7-46E5-874E-4FD437973785}" type="slidenum">
              <a:rPr lang="en-GB" smtClean="0"/>
              <a:pPr/>
              <a:t>17</a:t>
            </a:fld>
            <a:endParaRPr lang="en-GB" sz="1400"/>
          </a:p>
        </p:txBody>
      </p:sp>
    </p:spTree>
    <p:extLst>
      <p:ext uri="{BB962C8B-B14F-4D97-AF65-F5344CB8AC3E}">
        <p14:creationId xmlns:p14="http://schemas.microsoft.com/office/powerpoint/2010/main" val="38138685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608CC39-6FAB-486F-B893-460C7F166871}"/>
              </a:ext>
            </a:extLst>
          </p:cNvPr>
          <p:cNvSpPr txBox="1">
            <a:spLocks noGrp="1"/>
          </p:cNvSpPr>
          <p:nvPr>
            <p:ph type="title" idx="4294967295"/>
          </p:nvPr>
        </p:nvSpPr>
        <p:spPr>
          <a:xfrm>
            <a:off x="1298477" y="2686721"/>
            <a:ext cx="9371101" cy="16706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7500"/>
          </a:bodyPr>
          <a:lstStyle>
            <a:lvl1pPr algn="l" defTabSz="914400" rtl="0" eaLnBrk="1" latinLnBrk="0" hangingPunct="1">
              <a:lnSpc>
                <a:spcPct val="90000"/>
              </a:lnSpc>
              <a:spcBef>
                <a:spcPct val="0"/>
              </a:spcBef>
              <a:buNone/>
              <a:defRPr sz="3800" kern="1200">
                <a:solidFill>
                  <a:schemeClr val="bg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5500" b="0" i="0" u="none" strike="noStrike" kern="1200" cap="none" spc="0" normalizeH="0" baseline="0" noProof="0" dirty="0">
                <a:ln>
                  <a:noFill/>
                </a:ln>
                <a:solidFill>
                  <a:srgbClr val="007C91"/>
                </a:solidFill>
                <a:effectLst/>
                <a:uLnTx/>
                <a:uFillTx/>
                <a:latin typeface="Arial" panose="020B0604020202020204" pitchFamily="34" charset="0"/>
                <a:ea typeface="+mj-ea"/>
                <a:cs typeface="Arial" panose="020B0604020202020204" pitchFamily="34" charset="0"/>
              </a:rPr>
              <a:t>Cold weather risks and recommendations</a:t>
            </a:r>
          </a:p>
        </p:txBody>
      </p:sp>
      <p:sp>
        <p:nvSpPr>
          <p:cNvPr id="5" name="Footer Placeholder 4">
            <a:extLst>
              <a:ext uri="{FF2B5EF4-FFF2-40B4-BE49-F238E27FC236}">
                <a16:creationId xmlns:a16="http://schemas.microsoft.com/office/drawing/2014/main" id="{9DA96600-27DD-48BF-8212-F4368592C1EB}"/>
              </a:ext>
            </a:extLst>
          </p:cNvPr>
          <p:cNvSpPr>
            <a:spLocks noGrp="1"/>
          </p:cNvSpPr>
          <p:nvPr>
            <p:ph type="ftr" sz="quarter" idx="10"/>
          </p:nvPr>
        </p:nvSpPr>
        <p:spPr/>
        <p:txBody>
          <a:bodyPr/>
          <a:lstStyle/>
          <a:p>
            <a:r>
              <a:rPr lang="en-GB"/>
              <a:t>Cold weather health risks: actions to prevent harm</a:t>
            </a:r>
            <a:endParaRPr lang="en-GB" sz="1400"/>
          </a:p>
        </p:txBody>
      </p:sp>
      <p:sp>
        <p:nvSpPr>
          <p:cNvPr id="7" name="Slide Number Placeholder 6">
            <a:extLst>
              <a:ext uri="{FF2B5EF4-FFF2-40B4-BE49-F238E27FC236}">
                <a16:creationId xmlns:a16="http://schemas.microsoft.com/office/drawing/2014/main" id="{10516394-7D02-4D18-99F4-9F6AF6B8C142}"/>
              </a:ext>
            </a:extLst>
          </p:cNvPr>
          <p:cNvSpPr>
            <a:spLocks noGrp="1"/>
          </p:cNvSpPr>
          <p:nvPr>
            <p:ph type="sldNum" sz="quarter" idx="11"/>
          </p:nvPr>
        </p:nvSpPr>
        <p:spPr/>
        <p:txBody>
          <a:bodyPr/>
          <a:lstStyle/>
          <a:p>
            <a:fld id="{344369E4-5DE7-46E5-874E-4FD437973785}" type="slidenum">
              <a:rPr lang="en-GB" smtClean="0"/>
              <a:pPr/>
              <a:t>18</a:t>
            </a:fld>
            <a:endParaRPr lang="en-GB" sz="1400"/>
          </a:p>
        </p:txBody>
      </p:sp>
    </p:spTree>
    <p:extLst>
      <p:ext uri="{BB962C8B-B14F-4D97-AF65-F5344CB8AC3E}">
        <p14:creationId xmlns:p14="http://schemas.microsoft.com/office/powerpoint/2010/main" val="26272066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0442-76D1-43B4-A0E7-65EA5E0B7EBB}"/>
              </a:ext>
            </a:extLst>
          </p:cNvPr>
          <p:cNvSpPr>
            <a:spLocks noGrp="1"/>
          </p:cNvSpPr>
          <p:nvPr>
            <p:ph type="title"/>
          </p:nvPr>
        </p:nvSpPr>
        <p:spPr>
          <a:xfrm>
            <a:off x="220478" y="408548"/>
            <a:ext cx="8615612" cy="673806"/>
          </a:xfrm>
        </p:spPr>
        <p:txBody>
          <a:bodyPr>
            <a:normAutofit/>
          </a:bodyPr>
          <a:lstStyle/>
          <a:p>
            <a:r>
              <a:rPr lang="en-GB" sz="3200" dirty="0"/>
              <a:t>Cold weather preparedness and response</a:t>
            </a:r>
          </a:p>
        </p:txBody>
      </p:sp>
      <p:sp>
        <p:nvSpPr>
          <p:cNvPr id="5" name="TextBox 4">
            <a:extLst>
              <a:ext uri="{FF2B5EF4-FFF2-40B4-BE49-F238E27FC236}">
                <a16:creationId xmlns:a16="http://schemas.microsoft.com/office/drawing/2014/main" id="{C4458274-00D6-4504-B0E0-14ADBA5FDF13}"/>
              </a:ext>
            </a:extLst>
          </p:cNvPr>
          <p:cNvSpPr txBox="1"/>
          <p:nvPr/>
        </p:nvSpPr>
        <p:spPr>
          <a:xfrm>
            <a:off x="330206" y="1671436"/>
            <a:ext cx="11121522" cy="3785652"/>
          </a:xfrm>
          <a:prstGeom prst="rect">
            <a:avLst/>
          </a:prstGeom>
          <a:noFill/>
        </p:spPr>
        <p:txBody>
          <a:bodyPr wrap="square" rtlCol="0">
            <a:spAutoFit/>
          </a:bodyPr>
          <a:lstStyle/>
          <a:p>
            <a:pPr>
              <a:buClr>
                <a:srgbClr val="98002E"/>
              </a:buClr>
            </a:pPr>
            <a:r>
              <a:rPr lang="en-GB" sz="2000" dirty="0">
                <a:latin typeface="Arial" panose="020B0604020202020204" pitchFamily="34" charset="0"/>
                <a:cs typeface="Arial" panose="020B0604020202020204" pitchFamily="34" charset="0"/>
              </a:rPr>
              <a:t>The guidance and good practice recommendations in the </a:t>
            </a:r>
            <a:r>
              <a:rPr lang="en-GB" sz="2000" dirty="0">
                <a:solidFill>
                  <a:srgbClr val="00A5D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Cold Weather Plan for England</a:t>
            </a:r>
            <a:r>
              <a:rPr lang="en-GB" sz="2000" dirty="0">
                <a:solidFill>
                  <a:srgbClr val="00A5DF"/>
                </a:solidFill>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should to be </a:t>
            </a:r>
            <a:r>
              <a:rPr lang="en-GB" sz="2000">
                <a:latin typeface="Arial" panose="020B0604020202020204" pitchFamily="34" charset="0"/>
                <a:cs typeface="Arial" panose="020B0604020202020204" pitchFamily="34" charset="0"/>
              </a:rPr>
              <a:t>followed.</a:t>
            </a:r>
          </a:p>
          <a:p>
            <a:pPr>
              <a:buClr>
                <a:srgbClr val="98002E"/>
              </a:buClr>
            </a:pPr>
            <a:endParaRPr lang="en-GB" sz="2000" dirty="0">
              <a:latin typeface="Arial" panose="020B0604020202020204" pitchFamily="34" charset="0"/>
              <a:cs typeface="Arial" panose="020B0604020202020204" pitchFamily="34" charset="0"/>
            </a:endParaRPr>
          </a:p>
          <a:p>
            <a:pPr lvl="0">
              <a:buClr>
                <a:srgbClr val="98002E"/>
              </a:buClr>
            </a:pPr>
            <a:r>
              <a:rPr lang="en-GB" sz="2000" dirty="0">
                <a:latin typeface="Arial" panose="020B0604020202020204" pitchFamily="34" charset="0"/>
                <a:cs typeface="Arial" panose="020B0604020202020204" pitchFamily="34" charset="0"/>
              </a:rPr>
              <a:t>The following slides detail specific considerations for</a:t>
            </a:r>
            <a:r>
              <a:rPr lang="en-GB" sz="2000">
                <a:latin typeface="Arial" panose="020B0604020202020204" pitchFamily="34" charset="0"/>
                <a:cs typeface="Arial" panose="020B0604020202020204" pitchFamily="34" charset="0"/>
              </a:rPr>
              <a:t>: </a:t>
            </a:r>
          </a:p>
          <a:p>
            <a:pPr lvl="0">
              <a:buClr>
                <a:srgbClr val="98002E"/>
              </a:buClr>
            </a:pPr>
            <a:endParaRPr lang="en-GB" sz="2000" dirty="0">
              <a:latin typeface="Arial" panose="020B0604020202020204" pitchFamily="34" charset="0"/>
              <a:cs typeface="Arial" panose="020B0604020202020204" pitchFamily="34" charset="0"/>
            </a:endParaRPr>
          </a:p>
          <a:p>
            <a:pPr marL="496887" lvl="2"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c</a:t>
            </a:r>
            <a:r>
              <a:rPr lang="en-GB" sz="2000">
                <a:latin typeface="Arial" panose="020B0604020202020204" pitchFamily="34" charset="0"/>
                <a:cs typeface="Arial" panose="020B0604020202020204" pitchFamily="34" charset="0"/>
              </a:rPr>
              <a:t>ommissioners </a:t>
            </a:r>
            <a:r>
              <a:rPr lang="en-GB" sz="2000" dirty="0">
                <a:latin typeface="Arial" panose="020B0604020202020204" pitchFamily="34" charset="0"/>
                <a:cs typeface="Arial" panose="020B0604020202020204" pitchFamily="34" charset="0"/>
              </a:rPr>
              <a:t>of health and social care (all settings) and local </a:t>
            </a:r>
            <a:r>
              <a:rPr lang="en-GB" sz="2000">
                <a:latin typeface="Arial" panose="020B0604020202020204" pitchFamily="34" charset="0"/>
                <a:cs typeface="Arial" panose="020B0604020202020204" pitchFamily="34" charset="0"/>
              </a:rPr>
              <a:t>authority directors of public health</a:t>
            </a:r>
            <a:endParaRPr lang="en-GB" sz="2000" dirty="0">
              <a:latin typeface="Arial" panose="020B0604020202020204" pitchFamily="34" charset="0"/>
              <a:cs typeface="Arial" panose="020B0604020202020204" pitchFamily="34" charset="0"/>
            </a:endParaRPr>
          </a:p>
          <a:p>
            <a:pPr marL="496887" lvl="2"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p</a:t>
            </a:r>
            <a:r>
              <a:rPr lang="en-GB" sz="2000">
                <a:latin typeface="Arial" panose="020B0604020202020204" pitchFamily="34" charset="0"/>
                <a:cs typeface="Arial" panose="020B0604020202020204" pitchFamily="34" charset="0"/>
              </a:rPr>
              <a:t>roviders </a:t>
            </a:r>
            <a:r>
              <a:rPr lang="en-GB" sz="2000" dirty="0">
                <a:latin typeface="Arial" panose="020B0604020202020204" pitchFamily="34" charset="0"/>
                <a:cs typeface="Arial" panose="020B0604020202020204" pitchFamily="34" charset="0"/>
              </a:rPr>
              <a:t>– health and social care staff in all settings (community, hospitals and care homes)</a:t>
            </a:r>
          </a:p>
          <a:p>
            <a:pPr marL="496887" lvl="2"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c</a:t>
            </a:r>
            <a:r>
              <a:rPr lang="en-GB" sz="2000">
                <a:latin typeface="Arial" panose="020B0604020202020204" pitchFamily="34" charset="0"/>
                <a:cs typeface="Arial" panose="020B0604020202020204" pitchFamily="34" charset="0"/>
              </a:rPr>
              <a:t>ommunity </a:t>
            </a:r>
            <a:r>
              <a:rPr lang="en-GB" sz="2000" dirty="0">
                <a:latin typeface="Arial" panose="020B0604020202020204" pitchFamily="34" charset="0"/>
                <a:cs typeface="Arial" panose="020B0604020202020204" pitchFamily="34" charset="0"/>
              </a:rPr>
              <a:t>and voluntary sector</a:t>
            </a:r>
          </a:p>
          <a:p>
            <a:pPr marL="496887" lvl="2"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i</a:t>
            </a:r>
            <a:r>
              <a:rPr lang="en-GB" sz="2000">
                <a:latin typeface="Arial" panose="020B0604020202020204" pitchFamily="34" charset="0"/>
                <a:cs typeface="Arial" panose="020B0604020202020204" pitchFamily="34" charset="0"/>
              </a:rPr>
              <a:t>ndividuals</a:t>
            </a:r>
            <a:endParaRPr lang="en-GB" sz="2000" dirty="0">
              <a:latin typeface="Arial" panose="020B0604020202020204" pitchFamily="34" charset="0"/>
              <a:cs typeface="Arial" panose="020B0604020202020204" pitchFamily="34" charset="0"/>
            </a:endParaRPr>
          </a:p>
          <a:p>
            <a:pPr marL="496887" lvl="2"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n</a:t>
            </a:r>
            <a:r>
              <a:rPr lang="en-GB" sz="2000">
                <a:latin typeface="Arial" panose="020B0604020202020204" pitchFamily="34" charset="0"/>
                <a:cs typeface="Arial" panose="020B0604020202020204" pitchFamily="34" charset="0"/>
              </a:rPr>
              <a:t>ational </a:t>
            </a:r>
            <a:r>
              <a:rPr lang="en-GB" sz="2000" dirty="0">
                <a:latin typeface="Arial" panose="020B0604020202020204" pitchFamily="34" charset="0"/>
                <a:cs typeface="Arial" panose="020B0604020202020204" pitchFamily="34" charset="0"/>
              </a:rPr>
              <a:t>level: NHS England, UKHSA, DHSC, Met Office</a:t>
            </a:r>
          </a:p>
          <a:p>
            <a:pPr marL="285750" indent="-285750">
              <a:buFont typeface="Courier New" panose="02070309020205020404" pitchFamily="49" charset="0"/>
              <a:buChar char="o"/>
            </a:pPr>
            <a:endParaRPr lang="en-GB" sz="2000" dirty="0">
              <a:latin typeface="Arial" panose="020B0604020202020204" pitchFamily="34" charset="0"/>
              <a:cs typeface="Arial" panose="020B0604020202020204" pitchFamily="34" charset="0"/>
            </a:endParaRPr>
          </a:p>
        </p:txBody>
      </p:sp>
      <p:sp>
        <p:nvSpPr>
          <p:cNvPr id="7" name="Footer Placeholder 6">
            <a:extLst>
              <a:ext uri="{FF2B5EF4-FFF2-40B4-BE49-F238E27FC236}">
                <a16:creationId xmlns:a16="http://schemas.microsoft.com/office/drawing/2014/main" id="{593CD91E-B12C-4D52-A16B-CF23EA822C22}"/>
              </a:ext>
            </a:extLst>
          </p:cNvPr>
          <p:cNvSpPr>
            <a:spLocks noGrp="1"/>
          </p:cNvSpPr>
          <p:nvPr>
            <p:ph type="ftr" sz="quarter" idx="10"/>
          </p:nvPr>
        </p:nvSpPr>
        <p:spPr/>
        <p:txBody>
          <a:bodyPr/>
          <a:lstStyle/>
          <a:p>
            <a:r>
              <a:rPr lang="en-GB"/>
              <a:t>Cold weather health risks: actions to prevent harm</a:t>
            </a:r>
            <a:endParaRPr lang="en-GB" sz="1400"/>
          </a:p>
        </p:txBody>
      </p:sp>
      <p:sp>
        <p:nvSpPr>
          <p:cNvPr id="8" name="Slide Number Placeholder 7">
            <a:extLst>
              <a:ext uri="{FF2B5EF4-FFF2-40B4-BE49-F238E27FC236}">
                <a16:creationId xmlns:a16="http://schemas.microsoft.com/office/drawing/2014/main" id="{D3975864-1AF2-4707-8D96-C026D702244E}"/>
              </a:ext>
            </a:extLst>
          </p:cNvPr>
          <p:cNvSpPr>
            <a:spLocks noGrp="1"/>
          </p:cNvSpPr>
          <p:nvPr>
            <p:ph type="sldNum" sz="quarter" idx="11"/>
          </p:nvPr>
        </p:nvSpPr>
        <p:spPr/>
        <p:txBody>
          <a:bodyPr/>
          <a:lstStyle/>
          <a:p>
            <a:fld id="{344369E4-5DE7-46E5-874E-4FD437973785}" type="slidenum">
              <a:rPr lang="en-GB" smtClean="0"/>
              <a:pPr/>
              <a:t>19</a:t>
            </a:fld>
            <a:endParaRPr lang="en-GB" sz="1400"/>
          </a:p>
        </p:txBody>
      </p:sp>
    </p:spTree>
    <p:extLst>
      <p:ext uri="{BB962C8B-B14F-4D97-AF65-F5344CB8AC3E}">
        <p14:creationId xmlns:p14="http://schemas.microsoft.com/office/powerpoint/2010/main" val="2971919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EE074-ECF8-4265-8832-32C505867A79}"/>
              </a:ext>
              <a:ext uri="{C183D7F6-B498-43B3-948B-1728B52AA6E4}">
                <adec:decorative xmlns:adec="http://schemas.microsoft.com/office/drawing/2017/decorative" val="0"/>
              </a:ext>
            </a:extLst>
          </p:cNvPr>
          <p:cNvSpPr>
            <a:spLocks noGrp="1"/>
          </p:cNvSpPr>
          <p:nvPr>
            <p:ph type="title"/>
          </p:nvPr>
        </p:nvSpPr>
        <p:spPr>
          <a:xfrm>
            <a:off x="562434" y="467245"/>
            <a:ext cx="5287859" cy="577788"/>
          </a:xfrm>
        </p:spPr>
        <p:txBody>
          <a:bodyPr>
            <a:noAutofit/>
          </a:bodyPr>
          <a:lstStyle/>
          <a:p>
            <a:r>
              <a:rPr lang="en-GB" sz="3200" dirty="0"/>
              <a:t>Cold weather health risks</a:t>
            </a:r>
          </a:p>
        </p:txBody>
      </p:sp>
      <p:sp>
        <p:nvSpPr>
          <p:cNvPr id="3" name="Content Placeholder 2">
            <a:extLst>
              <a:ext uri="{FF2B5EF4-FFF2-40B4-BE49-F238E27FC236}">
                <a16:creationId xmlns:a16="http://schemas.microsoft.com/office/drawing/2014/main" id="{7FDE5BEE-492A-4F9F-BC9E-E49A1180D5E5}"/>
              </a:ext>
              <a:ext uri="{C183D7F6-B498-43B3-948B-1728B52AA6E4}">
                <adec:decorative xmlns:adec="http://schemas.microsoft.com/office/drawing/2017/decorative" val="0"/>
              </a:ext>
            </a:extLst>
          </p:cNvPr>
          <p:cNvSpPr>
            <a:spLocks noGrp="1"/>
          </p:cNvSpPr>
          <p:nvPr>
            <p:ph idx="1"/>
          </p:nvPr>
        </p:nvSpPr>
        <p:spPr>
          <a:xfrm>
            <a:off x="398495" y="1712676"/>
            <a:ext cx="9137182" cy="1944926"/>
          </a:xfrm>
        </p:spPr>
        <p:txBody>
          <a:bodyPr>
            <a:normAutofit fontScale="92500" lnSpcReduction="20000"/>
          </a:bodyPr>
          <a:lstStyle/>
          <a:p>
            <a:pPr marL="0" indent="0">
              <a:lnSpc>
                <a:spcPct val="110000"/>
              </a:lnSpc>
              <a:buClrTx/>
              <a:buNone/>
            </a:pPr>
            <a:r>
              <a:rPr lang="en-GB" sz="2800"/>
              <a:t> </a:t>
            </a:r>
            <a:r>
              <a:rPr lang="en-GB" sz="2800" dirty="0"/>
              <a:t>Date of issue</a:t>
            </a:r>
            <a:r>
              <a:rPr lang="en-GB" sz="2800"/>
              <a:t>: 31 </a:t>
            </a:r>
            <a:r>
              <a:rPr lang="en-GB" sz="2800" dirty="0"/>
              <a:t>October 2022</a:t>
            </a:r>
          </a:p>
          <a:p>
            <a:pPr marL="0" indent="0">
              <a:lnSpc>
                <a:spcPct val="110000"/>
              </a:lnSpc>
              <a:buClrTx/>
              <a:buNone/>
            </a:pPr>
            <a:r>
              <a:rPr lang="en-GB" sz="2800" dirty="0"/>
              <a:t> Version 02.01</a:t>
            </a:r>
          </a:p>
          <a:p>
            <a:pPr marL="0" indent="0">
              <a:lnSpc>
                <a:spcPct val="110000"/>
              </a:lnSpc>
              <a:buClrTx/>
              <a:buNone/>
            </a:pPr>
            <a:r>
              <a:rPr lang="en-GB" sz="2800" dirty="0"/>
              <a:t> Author: Extreme Events and Health Protection, UKHSA</a:t>
            </a:r>
          </a:p>
          <a:p>
            <a:pPr marL="0" indent="0">
              <a:lnSpc>
                <a:spcPct val="110000"/>
              </a:lnSpc>
              <a:buClrTx/>
              <a:buNone/>
            </a:pPr>
            <a:r>
              <a:rPr lang="en-GB" sz="2800" dirty="0"/>
              <a:t> </a:t>
            </a:r>
            <a:r>
              <a:rPr lang="en-GB" sz="2800"/>
              <a:t>Amendment history</a:t>
            </a:r>
            <a:endParaRPr lang="en-GB" sz="2800" dirty="0"/>
          </a:p>
          <a:p>
            <a:pPr marL="0" indent="0">
              <a:buNone/>
            </a:pPr>
            <a:endParaRPr lang="en-GB" sz="2800" dirty="0"/>
          </a:p>
          <a:p>
            <a:pPr marL="0" indent="0"/>
            <a:endParaRPr lang="en-GB" sz="2800" dirty="0"/>
          </a:p>
          <a:p>
            <a:pPr marL="0" indent="0"/>
            <a:endParaRPr lang="en-GB" sz="2800" dirty="0"/>
          </a:p>
        </p:txBody>
      </p:sp>
      <p:graphicFrame>
        <p:nvGraphicFramePr>
          <p:cNvPr id="6" name="Table 9">
            <a:extLst>
              <a:ext uri="{FF2B5EF4-FFF2-40B4-BE49-F238E27FC236}">
                <a16:creationId xmlns:a16="http://schemas.microsoft.com/office/drawing/2014/main" id="{1009448B-1369-4592-BE02-CA7A3B2A6EB2}"/>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881029078"/>
              </p:ext>
            </p:extLst>
          </p:nvPr>
        </p:nvGraphicFramePr>
        <p:xfrm>
          <a:off x="556936" y="4113918"/>
          <a:ext cx="7321665" cy="1112520"/>
        </p:xfrm>
        <a:graphic>
          <a:graphicData uri="http://schemas.openxmlformats.org/drawingml/2006/table">
            <a:tbl>
              <a:tblPr firstRow="1">
                <a:tableStyleId>{073A0DAA-6AF3-43AB-8588-CEC1D06C72B9}</a:tableStyleId>
              </a:tblPr>
              <a:tblGrid>
                <a:gridCol w="2440555">
                  <a:extLst>
                    <a:ext uri="{9D8B030D-6E8A-4147-A177-3AD203B41FA5}">
                      <a16:colId xmlns:a16="http://schemas.microsoft.com/office/drawing/2014/main" val="56107920"/>
                    </a:ext>
                  </a:extLst>
                </a:gridCol>
                <a:gridCol w="2440555">
                  <a:extLst>
                    <a:ext uri="{9D8B030D-6E8A-4147-A177-3AD203B41FA5}">
                      <a16:colId xmlns:a16="http://schemas.microsoft.com/office/drawing/2014/main" val="3633400451"/>
                    </a:ext>
                  </a:extLst>
                </a:gridCol>
                <a:gridCol w="2440555">
                  <a:extLst>
                    <a:ext uri="{9D8B030D-6E8A-4147-A177-3AD203B41FA5}">
                      <a16:colId xmlns:a16="http://schemas.microsoft.com/office/drawing/2014/main" val="80473912"/>
                    </a:ext>
                  </a:extLst>
                </a:gridCol>
              </a:tblGrid>
              <a:tr h="370840">
                <a:tc>
                  <a:txBody>
                    <a:bodyPr/>
                    <a:lstStyle/>
                    <a:p>
                      <a:r>
                        <a:rPr lang="en-GB" b="1" dirty="0">
                          <a:solidFill>
                            <a:schemeClr val="bg1"/>
                          </a:solidFill>
                        </a:rPr>
                        <a:t>Version</a:t>
                      </a:r>
                    </a:p>
                  </a:txBody>
                  <a:tcPr>
                    <a:solidFill>
                      <a:srgbClr val="007C91"/>
                    </a:solidFill>
                  </a:tcPr>
                </a:tc>
                <a:tc>
                  <a:txBody>
                    <a:bodyPr/>
                    <a:lstStyle/>
                    <a:p>
                      <a:r>
                        <a:rPr lang="en-GB" b="1" dirty="0">
                          <a:solidFill>
                            <a:schemeClr val="bg1"/>
                          </a:solidFill>
                        </a:rPr>
                        <a:t>Date</a:t>
                      </a:r>
                    </a:p>
                  </a:txBody>
                  <a:tcPr>
                    <a:solidFill>
                      <a:srgbClr val="007C91"/>
                    </a:solidFill>
                  </a:tcPr>
                </a:tc>
                <a:tc>
                  <a:txBody>
                    <a:bodyPr/>
                    <a:lstStyle/>
                    <a:p>
                      <a:r>
                        <a:rPr lang="en-GB" b="1" dirty="0">
                          <a:solidFill>
                            <a:schemeClr val="bg1"/>
                          </a:solidFill>
                        </a:rPr>
                        <a:t>Amendments made</a:t>
                      </a:r>
                    </a:p>
                  </a:txBody>
                  <a:tcPr>
                    <a:solidFill>
                      <a:srgbClr val="007C91"/>
                    </a:solidFill>
                  </a:tcPr>
                </a:tc>
                <a:extLst>
                  <a:ext uri="{0D108BD9-81ED-4DB2-BD59-A6C34878D82A}">
                    <a16:rowId xmlns:a16="http://schemas.microsoft.com/office/drawing/2014/main" val="1141919471"/>
                  </a:ext>
                </a:extLst>
              </a:tr>
              <a:tr h="370840">
                <a:tc>
                  <a:txBody>
                    <a:bodyPr/>
                    <a:lstStyle/>
                    <a:p>
                      <a:r>
                        <a:rPr lang="en-GB" dirty="0"/>
                        <a:t>01.01</a:t>
                      </a:r>
                    </a:p>
                  </a:txBody>
                  <a:tcPr>
                    <a:solidFill>
                      <a:schemeClr val="bg1"/>
                    </a:solidFill>
                  </a:tcPr>
                </a:tc>
                <a:tc>
                  <a:txBody>
                    <a:bodyPr/>
                    <a:lstStyle/>
                    <a:p>
                      <a:r>
                        <a:rPr lang="en-GB"/>
                        <a:t>13 </a:t>
                      </a:r>
                      <a:r>
                        <a:rPr lang="en-GB" dirty="0"/>
                        <a:t>October 2021</a:t>
                      </a:r>
                    </a:p>
                  </a:txBody>
                  <a:tcPr>
                    <a:solidFill>
                      <a:schemeClr val="bg1"/>
                    </a:solidFill>
                  </a:tcPr>
                </a:tc>
                <a:tc>
                  <a:txBody>
                    <a:bodyPr/>
                    <a:lstStyle/>
                    <a:p>
                      <a:r>
                        <a:rPr lang="en-GB"/>
                        <a:t>1 </a:t>
                      </a:r>
                      <a:r>
                        <a:rPr lang="en-GB" dirty="0"/>
                        <a:t>v</a:t>
                      </a:r>
                      <a:r>
                        <a:rPr lang="en-GB"/>
                        <a:t>ersion</a:t>
                      </a:r>
                      <a:endParaRPr lang="en-GB" dirty="0"/>
                    </a:p>
                  </a:txBody>
                  <a:tcPr>
                    <a:solidFill>
                      <a:schemeClr val="bg1"/>
                    </a:solidFill>
                  </a:tcPr>
                </a:tc>
                <a:extLst>
                  <a:ext uri="{0D108BD9-81ED-4DB2-BD59-A6C34878D82A}">
                    <a16:rowId xmlns:a16="http://schemas.microsoft.com/office/drawing/2014/main" val="672606523"/>
                  </a:ext>
                </a:extLst>
              </a:tr>
              <a:tr h="370840">
                <a:tc>
                  <a:txBody>
                    <a:bodyPr/>
                    <a:lstStyle/>
                    <a:p>
                      <a:r>
                        <a:rPr lang="en-GB" dirty="0"/>
                        <a:t>02.01</a:t>
                      </a:r>
                    </a:p>
                  </a:txBody>
                  <a:tcPr>
                    <a:solidFill>
                      <a:schemeClr val="bg1"/>
                    </a:solidFill>
                  </a:tcPr>
                </a:tc>
                <a:tc>
                  <a:txBody>
                    <a:bodyPr/>
                    <a:lstStyle/>
                    <a:p>
                      <a:r>
                        <a:rPr lang="en-GB"/>
                        <a:t>31 </a:t>
                      </a:r>
                      <a:r>
                        <a:rPr lang="en-GB" dirty="0"/>
                        <a:t>October 2022</a:t>
                      </a:r>
                    </a:p>
                  </a:txBody>
                  <a:tcPr>
                    <a:solidFill>
                      <a:schemeClr val="bg1"/>
                    </a:solidFill>
                  </a:tcPr>
                </a:tc>
                <a:tc>
                  <a:txBody>
                    <a:bodyPr/>
                    <a:lstStyle/>
                    <a:p>
                      <a:r>
                        <a:rPr lang="en-GB"/>
                        <a:t>2 </a:t>
                      </a:r>
                      <a:r>
                        <a:rPr lang="en-GB" dirty="0"/>
                        <a:t>v</a:t>
                      </a:r>
                      <a:r>
                        <a:rPr lang="en-GB"/>
                        <a:t>ersion</a:t>
                      </a:r>
                      <a:endParaRPr lang="en-GB" dirty="0"/>
                    </a:p>
                  </a:txBody>
                  <a:tcPr>
                    <a:solidFill>
                      <a:schemeClr val="bg1"/>
                    </a:solidFill>
                  </a:tcPr>
                </a:tc>
                <a:extLst>
                  <a:ext uri="{0D108BD9-81ED-4DB2-BD59-A6C34878D82A}">
                    <a16:rowId xmlns:a16="http://schemas.microsoft.com/office/drawing/2014/main" val="3779372259"/>
                  </a:ext>
                </a:extLst>
              </a:tr>
            </a:tbl>
          </a:graphicData>
        </a:graphic>
      </p:graphicFrame>
      <p:sp>
        <p:nvSpPr>
          <p:cNvPr id="8" name="Footer Placeholder 7">
            <a:extLst>
              <a:ext uri="{FF2B5EF4-FFF2-40B4-BE49-F238E27FC236}">
                <a16:creationId xmlns:a16="http://schemas.microsoft.com/office/drawing/2014/main" id="{5A36B583-2E40-4BA6-B66C-FFC610FBDF68}"/>
              </a:ext>
            </a:extLst>
          </p:cNvPr>
          <p:cNvSpPr>
            <a:spLocks noGrp="1"/>
          </p:cNvSpPr>
          <p:nvPr>
            <p:ph type="ftr" sz="quarter" idx="10"/>
          </p:nvPr>
        </p:nvSpPr>
        <p:spPr/>
        <p:txBody>
          <a:bodyPr/>
          <a:lstStyle/>
          <a:p>
            <a:r>
              <a:rPr lang="en-GB"/>
              <a:t>Cold weather health risks: actions to prevent harm</a:t>
            </a:r>
            <a:endParaRPr lang="en-GB" sz="1400"/>
          </a:p>
        </p:txBody>
      </p:sp>
      <p:sp>
        <p:nvSpPr>
          <p:cNvPr id="9" name="Slide Number Placeholder 8">
            <a:extLst>
              <a:ext uri="{FF2B5EF4-FFF2-40B4-BE49-F238E27FC236}">
                <a16:creationId xmlns:a16="http://schemas.microsoft.com/office/drawing/2014/main" id="{E0F06F77-4E5E-46BA-B27E-9274AA4EB2DC}"/>
              </a:ext>
            </a:extLst>
          </p:cNvPr>
          <p:cNvSpPr>
            <a:spLocks noGrp="1"/>
          </p:cNvSpPr>
          <p:nvPr>
            <p:ph type="sldNum" sz="quarter" idx="11"/>
          </p:nvPr>
        </p:nvSpPr>
        <p:spPr/>
        <p:txBody>
          <a:bodyPr/>
          <a:lstStyle/>
          <a:p>
            <a:fld id="{344369E4-5DE7-46E5-874E-4FD437973785}" type="slidenum">
              <a:rPr lang="en-GB" smtClean="0"/>
              <a:pPr/>
              <a:t>2</a:t>
            </a:fld>
            <a:endParaRPr lang="en-GB" sz="1400"/>
          </a:p>
        </p:txBody>
      </p:sp>
    </p:spTree>
    <p:extLst>
      <p:ext uri="{BB962C8B-B14F-4D97-AF65-F5344CB8AC3E}">
        <p14:creationId xmlns:p14="http://schemas.microsoft.com/office/powerpoint/2010/main" val="39309431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0442-76D1-43B4-A0E7-65EA5E0B7EBB}"/>
              </a:ext>
            </a:extLst>
          </p:cNvPr>
          <p:cNvSpPr>
            <a:spLocks noGrp="1"/>
          </p:cNvSpPr>
          <p:nvPr>
            <p:ph type="title"/>
          </p:nvPr>
        </p:nvSpPr>
        <p:spPr>
          <a:xfrm>
            <a:off x="358199" y="402246"/>
            <a:ext cx="6518463" cy="596129"/>
          </a:xfrm>
        </p:spPr>
        <p:txBody>
          <a:bodyPr>
            <a:normAutofit/>
          </a:bodyPr>
          <a:lstStyle/>
          <a:p>
            <a:r>
              <a:rPr lang="en-GB" sz="3600" dirty="0"/>
              <a:t>Key recommendations for all</a:t>
            </a:r>
          </a:p>
        </p:txBody>
      </p:sp>
      <p:sp>
        <p:nvSpPr>
          <p:cNvPr id="5" name="TextBox 4">
            <a:extLst>
              <a:ext uri="{FF2B5EF4-FFF2-40B4-BE49-F238E27FC236}">
                <a16:creationId xmlns:a16="http://schemas.microsoft.com/office/drawing/2014/main" id="{C4458274-00D6-4504-B0E0-14ADBA5FDF13}"/>
              </a:ext>
            </a:extLst>
          </p:cNvPr>
          <p:cNvSpPr txBox="1"/>
          <p:nvPr/>
        </p:nvSpPr>
        <p:spPr>
          <a:xfrm>
            <a:off x="330206" y="1671436"/>
            <a:ext cx="11121522" cy="3922549"/>
          </a:xfrm>
          <a:prstGeom prst="rect">
            <a:avLst/>
          </a:prstGeom>
          <a:noFill/>
        </p:spPr>
        <p:txBody>
          <a:bodyPr wrap="square" rtlCol="0">
            <a:spAutoFit/>
          </a:bodyPr>
          <a:lstStyle/>
          <a:p>
            <a:pPr marL="342900" lvl="0" indent="-342900" eaLnBrk="0" fontAlgn="base" hangingPunct="0">
              <a:lnSpc>
                <a:spcPct val="114000"/>
              </a:lnSpc>
              <a:spcAft>
                <a:spcPct val="0"/>
              </a:spcAft>
              <a:buFont typeface="+mj-lt"/>
              <a:buAutoNum type="arabicPeriod"/>
            </a:pPr>
            <a:r>
              <a:rPr lang="en-GB" sz="2000" dirty="0">
                <a:solidFill>
                  <a:prstClr val="black"/>
                </a:solidFill>
                <a:latin typeface="Arial" pitchFamily="34" charset="0"/>
                <a:ea typeface="ヒラギノ角ゴ Pro W3" pitchFamily="84" charset="-128"/>
              </a:rPr>
              <a:t>All local authorities, NHS commissioners and their partner organisations, including health and social care providers, should consider the ‘Cold Weather Plan for England’ and satisfy themselves that the suggested actions and the cold weather alert service are understood across their locality, and potential additional need has been considered in surge capacity plans. </a:t>
            </a:r>
            <a:r>
              <a:rPr lang="en-GB" sz="2000" dirty="0">
                <a:solidFill>
                  <a:srgbClr val="00A5D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Register for the Cold Weather </a:t>
            </a:r>
            <a:r>
              <a:rPr lang="en-GB" sz="2000">
                <a:solidFill>
                  <a:srgbClr val="00A5D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Alert Service</a:t>
            </a:r>
            <a:r>
              <a:rPr lang="en-GB" sz="2000">
                <a:solidFill>
                  <a:srgbClr val="00A5DF"/>
                </a:solidFill>
                <a:latin typeface="Arial" panose="020B0604020202020204" pitchFamily="34" charset="0"/>
                <a:cs typeface="Arial" panose="020B0604020202020204" pitchFamily="34" charset="0"/>
              </a:rPr>
              <a:t>.</a:t>
            </a:r>
            <a:endParaRPr lang="en-GB" sz="2000" dirty="0">
              <a:solidFill>
                <a:srgbClr val="00A5DF"/>
              </a:solidFill>
              <a:latin typeface="Arial" panose="020B0604020202020204" pitchFamily="34" charset="0"/>
              <a:cs typeface="Arial" panose="020B0604020202020204" pitchFamily="34" charset="0"/>
            </a:endParaRPr>
          </a:p>
          <a:p>
            <a:pPr marL="342900" lvl="0" indent="-342900" eaLnBrk="0" fontAlgn="base" hangingPunct="0">
              <a:lnSpc>
                <a:spcPct val="114000"/>
              </a:lnSpc>
              <a:spcAft>
                <a:spcPct val="0"/>
              </a:spcAft>
              <a:buFont typeface="+mj-lt"/>
              <a:buAutoNum type="arabicPeriod"/>
            </a:pPr>
            <a:endParaRPr lang="en-GB" sz="2000" dirty="0">
              <a:solidFill>
                <a:srgbClr val="C73E56"/>
              </a:solidFill>
              <a:latin typeface="Arial" pitchFamily="34" charset="0"/>
              <a:ea typeface="ヒラギノ角ゴ Pro W3" pitchFamily="84" charset="-128"/>
            </a:endParaRPr>
          </a:p>
          <a:p>
            <a:pPr marL="342900" lvl="0" indent="-342900" eaLnBrk="0" fontAlgn="base" hangingPunct="0">
              <a:lnSpc>
                <a:spcPct val="114000"/>
              </a:lnSpc>
              <a:spcAft>
                <a:spcPct val="0"/>
              </a:spcAft>
              <a:buFont typeface="+mj-lt"/>
              <a:buAutoNum type="arabicPeriod"/>
            </a:pPr>
            <a:r>
              <a:rPr lang="en-GB" sz="2000" dirty="0">
                <a:solidFill>
                  <a:prstClr val="black"/>
                </a:solidFill>
                <a:latin typeface="Arial" pitchFamily="34" charset="0"/>
                <a:ea typeface="ヒラギノ角ゴ Pro W3" pitchFamily="84" charset="-128"/>
              </a:rPr>
              <a:t>People at risk from cold weather may also be vulnerable to respiratory infections and vice versa. This can be due to concurrence of both clinical and environmental or socio-economic factors. </a:t>
            </a:r>
            <a:r>
              <a:rPr lang="en-GB" sz="2000" b="1" dirty="0">
                <a:solidFill>
                  <a:prstClr val="black"/>
                </a:solidFill>
                <a:latin typeface="Arial" pitchFamily="34" charset="0"/>
                <a:ea typeface="ヒラギノ角ゴ Pro W3" pitchFamily="84" charset="-128"/>
              </a:rPr>
              <a:t>Identify those at greatest risk this winter, taking into account intersecting risks. Ask about living in a cold home, and support vulnerable individuals to access existing resources to </a:t>
            </a:r>
            <a:r>
              <a:rPr lang="en-GB" sz="2000" b="1">
                <a:solidFill>
                  <a:prstClr val="black"/>
                </a:solidFill>
                <a:latin typeface="Arial" pitchFamily="34" charset="0"/>
                <a:ea typeface="ヒラギノ角ゴ Pro W3" pitchFamily="84" charset="-128"/>
              </a:rPr>
              <a:t>keep warm</a:t>
            </a:r>
            <a:r>
              <a:rPr lang="en-GB" sz="2000" b="1" dirty="0">
                <a:solidFill>
                  <a:prstClr val="black"/>
                </a:solidFill>
                <a:latin typeface="Arial" pitchFamily="34" charset="0"/>
                <a:ea typeface="ヒラギノ角ゴ Pro W3" pitchFamily="84" charset="-128"/>
              </a:rPr>
              <a:t>.</a:t>
            </a:r>
          </a:p>
        </p:txBody>
      </p:sp>
      <p:sp>
        <p:nvSpPr>
          <p:cNvPr id="7" name="Footer Placeholder 6">
            <a:extLst>
              <a:ext uri="{FF2B5EF4-FFF2-40B4-BE49-F238E27FC236}">
                <a16:creationId xmlns:a16="http://schemas.microsoft.com/office/drawing/2014/main" id="{C78D2CE3-3615-45AA-A8F7-954C37C416BF}"/>
              </a:ext>
            </a:extLst>
          </p:cNvPr>
          <p:cNvSpPr>
            <a:spLocks noGrp="1"/>
          </p:cNvSpPr>
          <p:nvPr>
            <p:ph type="ftr" sz="quarter" idx="10"/>
          </p:nvPr>
        </p:nvSpPr>
        <p:spPr/>
        <p:txBody>
          <a:bodyPr/>
          <a:lstStyle/>
          <a:p>
            <a:r>
              <a:rPr lang="en-GB"/>
              <a:t>Cold weather health risks: actions to prevent harm</a:t>
            </a:r>
            <a:endParaRPr lang="en-GB" sz="1400"/>
          </a:p>
        </p:txBody>
      </p:sp>
      <p:sp>
        <p:nvSpPr>
          <p:cNvPr id="8" name="Slide Number Placeholder 7">
            <a:extLst>
              <a:ext uri="{FF2B5EF4-FFF2-40B4-BE49-F238E27FC236}">
                <a16:creationId xmlns:a16="http://schemas.microsoft.com/office/drawing/2014/main" id="{93D4142A-47F8-4BF5-B858-0656B9151F52}"/>
              </a:ext>
            </a:extLst>
          </p:cNvPr>
          <p:cNvSpPr>
            <a:spLocks noGrp="1"/>
          </p:cNvSpPr>
          <p:nvPr>
            <p:ph type="sldNum" sz="quarter" idx="11"/>
          </p:nvPr>
        </p:nvSpPr>
        <p:spPr/>
        <p:txBody>
          <a:bodyPr/>
          <a:lstStyle/>
          <a:p>
            <a:fld id="{344369E4-5DE7-46E5-874E-4FD437973785}" type="slidenum">
              <a:rPr lang="en-GB" smtClean="0"/>
              <a:pPr/>
              <a:t>20</a:t>
            </a:fld>
            <a:endParaRPr lang="en-GB" sz="1400"/>
          </a:p>
        </p:txBody>
      </p:sp>
    </p:spTree>
    <p:extLst>
      <p:ext uri="{BB962C8B-B14F-4D97-AF65-F5344CB8AC3E}">
        <p14:creationId xmlns:p14="http://schemas.microsoft.com/office/powerpoint/2010/main" val="36366738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0442-76D1-43B4-A0E7-65EA5E0B7EBB}"/>
              </a:ext>
            </a:extLst>
          </p:cNvPr>
          <p:cNvSpPr>
            <a:spLocks noGrp="1"/>
          </p:cNvSpPr>
          <p:nvPr>
            <p:ph type="title"/>
          </p:nvPr>
        </p:nvSpPr>
        <p:spPr>
          <a:xfrm>
            <a:off x="303189" y="235449"/>
            <a:ext cx="10515600" cy="972607"/>
          </a:xfrm>
        </p:spPr>
        <p:txBody>
          <a:bodyPr>
            <a:noAutofit/>
          </a:bodyPr>
          <a:lstStyle/>
          <a:p>
            <a:r>
              <a:rPr lang="en-GB" sz="3200" dirty="0"/>
              <a:t>Commissioners of health and social care (all settings) and local </a:t>
            </a:r>
            <a:r>
              <a:rPr lang="en-GB" sz="3200"/>
              <a:t>authority directors of public </a:t>
            </a:r>
            <a:r>
              <a:rPr lang="en-GB" sz="3200" dirty="0"/>
              <a:t>h</a:t>
            </a:r>
            <a:r>
              <a:rPr lang="en-GB" sz="3200"/>
              <a:t>ealth </a:t>
            </a:r>
            <a:r>
              <a:rPr lang="en-GB" sz="3200" dirty="0"/>
              <a:t>(1)</a:t>
            </a:r>
          </a:p>
        </p:txBody>
      </p:sp>
      <p:sp>
        <p:nvSpPr>
          <p:cNvPr id="5" name="TextBox 4">
            <a:extLst>
              <a:ext uri="{FF2B5EF4-FFF2-40B4-BE49-F238E27FC236}">
                <a16:creationId xmlns:a16="http://schemas.microsoft.com/office/drawing/2014/main" id="{C4458274-00D6-4504-B0E0-14ADBA5FDF13}"/>
              </a:ext>
            </a:extLst>
          </p:cNvPr>
          <p:cNvSpPr txBox="1"/>
          <p:nvPr/>
        </p:nvSpPr>
        <p:spPr>
          <a:xfrm>
            <a:off x="311544" y="1503983"/>
            <a:ext cx="11121522" cy="4521238"/>
          </a:xfrm>
          <a:prstGeom prst="rect">
            <a:avLst/>
          </a:prstGeom>
          <a:noFill/>
        </p:spPr>
        <p:txBody>
          <a:bodyPr wrap="square" rtlCol="0">
            <a:spAutoFit/>
          </a:bodyPr>
          <a:lstStyle/>
          <a:p>
            <a:pPr lvl="0" eaLnBrk="0" fontAlgn="base" hangingPunct="0">
              <a:lnSpc>
                <a:spcPct val="114000"/>
              </a:lnSpc>
              <a:spcAft>
                <a:spcPct val="0"/>
              </a:spcAft>
            </a:pPr>
            <a:r>
              <a:rPr lang="en-GB" sz="2000">
                <a:solidFill>
                  <a:prstClr val="black"/>
                </a:solidFill>
                <a:latin typeface="Arial" pitchFamily="34" charset="0"/>
                <a:ea typeface="ヒラギノ角ゴ Pro W3" pitchFamily="84" charset="-128"/>
              </a:rPr>
              <a:t>In </a:t>
            </a:r>
            <a:r>
              <a:rPr lang="en-GB" sz="2000" dirty="0">
                <a:solidFill>
                  <a:prstClr val="black"/>
                </a:solidFill>
                <a:latin typeface="Arial" pitchFamily="34" charset="0"/>
                <a:ea typeface="ヒラギノ角ゴ Pro W3" pitchFamily="84" charset="-128"/>
              </a:rPr>
              <a:t>addition to actions set on the CWP for England:</a:t>
            </a:r>
          </a:p>
          <a:p>
            <a:pPr marL="476250" lvl="1" indent="-214313" eaLnBrk="0" fontAlgn="base" hangingPunct="0">
              <a:spcBef>
                <a:spcPts val="600"/>
              </a:spcBef>
              <a:spcAft>
                <a:spcPct val="0"/>
              </a:spcAft>
              <a:buFont typeface="Arial" panose="020B0604020202020204" pitchFamily="34" charset="0"/>
              <a:buChar char="•"/>
            </a:pPr>
            <a:r>
              <a:rPr lang="en-GB" sz="2000" dirty="0">
                <a:solidFill>
                  <a:prstClr val="black"/>
                </a:solidFill>
                <a:latin typeface="Arial" pitchFamily="34" charset="0"/>
                <a:ea typeface="ヒラギノ角ゴ Pro W3" pitchFamily="84" charset="-128"/>
              </a:rPr>
              <a:t>ensure there is a single point of contact to provide tailored advice for people living in </a:t>
            </a:r>
            <a:r>
              <a:rPr lang="en-GB" sz="2000">
                <a:solidFill>
                  <a:prstClr val="black"/>
                </a:solidFill>
                <a:latin typeface="Arial" pitchFamily="34" charset="0"/>
                <a:ea typeface="ヒラギノ角ゴ Pro W3" pitchFamily="84" charset="-128"/>
              </a:rPr>
              <a:t>cold homes</a:t>
            </a:r>
            <a:endParaRPr lang="en-GB" sz="2000" dirty="0">
              <a:solidFill>
                <a:prstClr val="black"/>
              </a:solidFill>
              <a:latin typeface="Arial" pitchFamily="34" charset="0"/>
              <a:ea typeface="ヒラギノ角ゴ Pro W3" pitchFamily="84" charset="-128"/>
            </a:endParaRPr>
          </a:p>
          <a:p>
            <a:pPr marL="476250" lvl="1" indent="-214313" eaLnBrk="0" fontAlgn="base" hangingPunct="0">
              <a:spcBef>
                <a:spcPts val="600"/>
              </a:spcBef>
              <a:spcAft>
                <a:spcPct val="0"/>
              </a:spcAft>
              <a:buFont typeface="Arial" panose="020B0604020202020204" pitchFamily="34" charset="0"/>
              <a:buChar char="•"/>
            </a:pPr>
            <a:r>
              <a:rPr lang="en-GB" sz="2000" dirty="0">
                <a:solidFill>
                  <a:prstClr val="black"/>
                </a:solidFill>
                <a:latin typeface="Arial" pitchFamily="34" charset="0"/>
                <a:ea typeface="ヒラギノ角ゴ Pro W3" pitchFamily="84" charset="-128"/>
              </a:rPr>
              <a:t>train social care, housing and other professionals who may make home visits to identify those most at risk, taking into account the intersection of cold and respiratory infections, and integrate these risk assessments to target information and support to </a:t>
            </a:r>
            <a:r>
              <a:rPr lang="en-GB" sz="2000">
                <a:solidFill>
                  <a:prstClr val="black"/>
                </a:solidFill>
                <a:latin typeface="Arial" pitchFamily="34" charset="0"/>
                <a:ea typeface="ヒラギノ角ゴ Pro W3" pitchFamily="84" charset="-128"/>
              </a:rPr>
              <a:t>vulnerable households </a:t>
            </a:r>
            <a:endParaRPr lang="en-GB" sz="2000" dirty="0">
              <a:solidFill>
                <a:prstClr val="black"/>
              </a:solidFill>
              <a:latin typeface="Arial" pitchFamily="34" charset="0"/>
              <a:ea typeface="ヒラギノ角ゴ Pro W3" pitchFamily="84" charset="-128"/>
            </a:endParaRPr>
          </a:p>
          <a:p>
            <a:pPr marL="476250" lvl="1" indent="-214313" eaLnBrk="0" fontAlgn="base" hangingPunct="0">
              <a:spcBef>
                <a:spcPts val="600"/>
              </a:spcBef>
              <a:spcAft>
                <a:spcPct val="0"/>
              </a:spcAft>
              <a:buFont typeface="Arial" panose="020B0604020202020204" pitchFamily="34" charset="0"/>
              <a:buChar char="•"/>
            </a:pPr>
            <a:r>
              <a:rPr lang="en-GB" sz="2000" dirty="0">
                <a:solidFill>
                  <a:prstClr val="black"/>
                </a:solidFill>
                <a:latin typeface="Arial" pitchFamily="34" charset="0"/>
                <a:ea typeface="ヒラギノ角ゴ Pro W3" pitchFamily="84" charset="-128"/>
              </a:rPr>
              <a:t>engage the community and voluntary sector to identify and support those most at risk, especially those who are socially isolated </a:t>
            </a:r>
          </a:p>
          <a:p>
            <a:pPr marL="476250" lvl="1" indent="-214313" eaLnBrk="0" fontAlgn="base" hangingPunct="0">
              <a:spcBef>
                <a:spcPts val="600"/>
              </a:spcBef>
              <a:spcAft>
                <a:spcPct val="0"/>
              </a:spcAft>
              <a:buFont typeface="Arial" panose="020B0604020202020204" pitchFamily="34" charset="0"/>
              <a:buChar char="•"/>
            </a:pPr>
            <a:r>
              <a:rPr lang="en-GB" sz="2000" dirty="0">
                <a:solidFill>
                  <a:prstClr val="black"/>
                </a:solidFill>
                <a:latin typeface="Arial" pitchFamily="34" charset="0"/>
                <a:ea typeface="ヒラギノ角ゴ Pro W3" pitchFamily="84" charset="-128"/>
              </a:rPr>
              <a:t>work across STPs/ ICSs to utilise existing structures such as primary care networks; social prescribing networks; community pharmacists; local authority social care and crisis support teams to identify and support vulnerable individuals to access resources to keep warm</a:t>
            </a:r>
          </a:p>
          <a:p>
            <a:pPr marL="476250" lvl="1" indent="-214313" eaLnBrk="0" fontAlgn="base" hangingPunct="0">
              <a:spcBef>
                <a:spcPts val="600"/>
              </a:spcBef>
              <a:spcAft>
                <a:spcPct val="0"/>
              </a:spcAft>
              <a:buFont typeface="Arial" panose="020B0604020202020204" pitchFamily="34" charset="0"/>
              <a:buChar char="•"/>
            </a:pPr>
            <a:r>
              <a:rPr lang="en-GB" sz="2000" dirty="0">
                <a:solidFill>
                  <a:prstClr val="black"/>
                </a:solidFill>
                <a:latin typeface="Arial" pitchFamily="34" charset="0"/>
                <a:ea typeface="ヒラギノ角ゴ Pro W3" pitchFamily="84" charset="-128"/>
              </a:rPr>
              <a:t>consider potential measures which could be implemented to reduce the cold-related risks faced by individuals who are clinically extremely vulnerable or self-isolating</a:t>
            </a:r>
          </a:p>
        </p:txBody>
      </p:sp>
      <p:sp>
        <p:nvSpPr>
          <p:cNvPr id="7" name="Footer Placeholder 6">
            <a:extLst>
              <a:ext uri="{FF2B5EF4-FFF2-40B4-BE49-F238E27FC236}">
                <a16:creationId xmlns:a16="http://schemas.microsoft.com/office/drawing/2014/main" id="{6E248EF7-5C8D-4208-B1F1-A25222BBEFA5}"/>
              </a:ext>
            </a:extLst>
          </p:cNvPr>
          <p:cNvSpPr>
            <a:spLocks noGrp="1"/>
          </p:cNvSpPr>
          <p:nvPr>
            <p:ph type="ftr" sz="quarter" idx="10"/>
          </p:nvPr>
        </p:nvSpPr>
        <p:spPr/>
        <p:txBody>
          <a:bodyPr/>
          <a:lstStyle/>
          <a:p>
            <a:r>
              <a:rPr lang="en-GB"/>
              <a:t>Cold weather health risks: actions to prevent harm</a:t>
            </a:r>
            <a:endParaRPr lang="en-GB" sz="1400"/>
          </a:p>
        </p:txBody>
      </p:sp>
      <p:sp>
        <p:nvSpPr>
          <p:cNvPr id="8" name="Slide Number Placeholder 7">
            <a:extLst>
              <a:ext uri="{FF2B5EF4-FFF2-40B4-BE49-F238E27FC236}">
                <a16:creationId xmlns:a16="http://schemas.microsoft.com/office/drawing/2014/main" id="{0250C275-EB9A-4E01-8BC7-2F4696357929}"/>
              </a:ext>
            </a:extLst>
          </p:cNvPr>
          <p:cNvSpPr>
            <a:spLocks noGrp="1"/>
          </p:cNvSpPr>
          <p:nvPr>
            <p:ph type="sldNum" sz="quarter" idx="11"/>
          </p:nvPr>
        </p:nvSpPr>
        <p:spPr/>
        <p:txBody>
          <a:bodyPr/>
          <a:lstStyle/>
          <a:p>
            <a:fld id="{344369E4-5DE7-46E5-874E-4FD437973785}" type="slidenum">
              <a:rPr lang="en-GB" smtClean="0"/>
              <a:pPr/>
              <a:t>21</a:t>
            </a:fld>
            <a:endParaRPr lang="en-GB" sz="1400"/>
          </a:p>
        </p:txBody>
      </p:sp>
    </p:spTree>
    <p:extLst>
      <p:ext uri="{BB962C8B-B14F-4D97-AF65-F5344CB8AC3E}">
        <p14:creationId xmlns:p14="http://schemas.microsoft.com/office/powerpoint/2010/main" val="32030030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0442-76D1-43B4-A0E7-65EA5E0B7EBB}"/>
              </a:ext>
            </a:extLst>
          </p:cNvPr>
          <p:cNvSpPr>
            <a:spLocks noGrp="1"/>
          </p:cNvSpPr>
          <p:nvPr>
            <p:ph type="title"/>
          </p:nvPr>
        </p:nvSpPr>
        <p:spPr>
          <a:xfrm>
            <a:off x="313788" y="250642"/>
            <a:ext cx="10515600" cy="972607"/>
          </a:xfrm>
        </p:spPr>
        <p:txBody>
          <a:bodyPr>
            <a:normAutofit/>
          </a:bodyPr>
          <a:lstStyle/>
          <a:p>
            <a:r>
              <a:rPr lang="en-GB" sz="3200" dirty="0"/>
              <a:t>Commissioners of health and social care (all settings) and local </a:t>
            </a:r>
            <a:r>
              <a:rPr lang="en-GB" sz="3200"/>
              <a:t>authority directors of public health </a:t>
            </a:r>
            <a:r>
              <a:rPr lang="en-GB" sz="3200" dirty="0"/>
              <a:t>(2)</a:t>
            </a:r>
          </a:p>
        </p:txBody>
      </p:sp>
      <p:sp>
        <p:nvSpPr>
          <p:cNvPr id="5" name="TextBox 4">
            <a:extLst>
              <a:ext uri="{FF2B5EF4-FFF2-40B4-BE49-F238E27FC236}">
                <a16:creationId xmlns:a16="http://schemas.microsoft.com/office/drawing/2014/main" id="{C4458274-00D6-4504-B0E0-14ADBA5FDF13}"/>
              </a:ext>
            </a:extLst>
          </p:cNvPr>
          <p:cNvSpPr txBox="1"/>
          <p:nvPr/>
        </p:nvSpPr>
        <p:spPr>
          <a:xfrm>
            <a:off x="78269" y="1543102"/>
            <a:ext cx="11121522" cy="4478149"/>
          </a:xfrm>
          <a:prstGeom prst="rect">
            <a:avLst/>
          </a:prstGeom>
          <a:noFill/>
        </p:spPr>
        <p:txBody>
          <a:bodyPr wrap="square" rtlCol="0">
            <a:spAutoFit/>
          </a:bodyPr>
          <a:lstStyle/>
          <a:p>
            <a:pPr marL="261938" lvl="1" indent="0"/>
            <a:r>
              <a:rPr lang="en-GB" sz="1900" dirty="0">
                <a:latin typeface="Arial" panose="020B0604020202020204" pitchFamily="34" charset="0"/>
                <a:cs typeface="Arial" panose="020B0604020202020204" pitchFamily="34" charset="0"/>
              </a:rPr>
              <a:t>Increase the resilience of partners to any concurrent risks of cold and respiratory </a:t>
            </a:r>
            <a:r>
              <a:rPr lang="en-GB" sz="1900">
                <a:latin typeface="Arial" panose="020B0604020202020204" pitchFamily="34" charset="0"/>
                <a:cs typeface="Arial" panose="020B0604020202020204" pitchFamily="34" charset="0"/>
              </a:rPr>
              <a:t>infections:</a:t>
            </a:r>
          </a:p>
          <a:p>
            <a:pPr marL="261938" lvl="1" indent="0"/>
            <a:endParaRPr lang="en-GB" sz="1100" dirty="0">
              <a:latin typeface="Arial" panose="020B0604020202020204" pitchFamily="34" charset="0"/>
              <a:cs typeface="Arial" panose="020B0604020202020204" pitchFamily="34" charset="0"/>
            </a:endParaRPr>
          </a:p>
          <a:p>
            <a:pPr marL="476250" lvl="1" indent="-214313">
              <a:buFont typeface="Arial" panose="020B0604020202020204" pitchFamily="34" charset="0"/>
              <a:buChar char="•"/>
            </a:pPr>
            <a:r>
              <a:rPr lang="en-GB" sz="1900" dirty="0">
                <a:latin typeface="Arial" panose="020B0604020202020204" pitchFamily="34" charset="0"/>
                <a:cs typeface="Arial" panose="020B0604020202020204" pitchFamily="34" charset="0"/>
              </a:rPr>
              <a:t>work with partner agencies, providers and businesses to raise awareness about the concurrent risk of cold weather and respiratory infections</a:t>
            </a:r>
          </a:p>
          <a:p>
            <a:pPr marL="476250" lvl="1" indent="-214313">
              <a:buFont typeface="Arial" panose="020B0604020202020204" pitchFamily="34" charset="0"/>
              <a:buChar char="•"/>
            </a:pPr>
            <a:r>
              <a:rPr lang="en-GB" sz="1900" dirty="0">
                <a:latin typeface="Arial" panose="020B0604020202020204" pitchFamily="34" charset="0"/>
                <a:cs typeface="Arial" panose="020B0604020202020204" pitchFamily="34" charset="0"/>
              </a:rPr>
              <a:t>support local health and social care organisations in protecting vulnerable residents and ensuring </a:t>
            </a:r>
            <a:r>
              <a:rPr lang="en-GB" sz="1900">
                <a:latin typeface="Arial" panose="020B0604020202020204" pitchFamily="34" charset="0"/>
                <a:cs typeface="Arial" panose="020B0604020202020204" pitchFamily="34" charset="0"/>
              </a:rPr>
              <a:t>staff welfare (for example, </a:t>
            </a:r>
            <a:r>
              <a:rPr lang="en-GB" sz="1900" dirty="0">
                <a:latin typeface="Arial" panose="020B0604020202020204" pitchFamily="34" charset="0"/>
                <a:cs typeface="Arial" panose="020B0604020202020204" pitchFamily="34" charset="0"/>
              </a:rPr>
              <a:t>mutual aid, PPE supply, mental health)</a:t>
            </a:r>
          </a:p>
          <a:p>
            <a:pPr marL="476250" lvl="1" indent="-214313">
              <a:buFont typeface="Arial" panose="020B0604020202020204" pitchFamily="34" charset="0"/>
              <a:buChar char="•"/>
            </a:pPr>
            <a:r>
              <a:rPr lang="en-GB" sz="1900" dirty="0">
                <a:latin typeface="Arial" panose="020B0604020202020204" pitchFamily="34" charset="0"/>
                <a:cs typeface="Arial" panose="020B0604020202020204" pitchFamily="34" charset="0"/>
              </a:rPr>
              <a:t>Local Health Resilience Partnerships may wish to satisfy themselves that there is adequate review across local health and social care systems of usual plans for surge capacity in cold weather in light of possible staff absences and to ensure staff welfare</a:t>
            </a:r>
          </a:p>
          <a:p>
            <a:pPr marL="476250" lvl="1" indent="-214313">
              <a:buFont typeface="Arial" panose="020B0604020202020204" pitchFamily="34" charset="0"/>
              <a:buChar char="•"/>
            </a:pPr>
            <a:r>
              <a:rPr lang="en-GB" sz="1900" dirty="0">
                <a:latin typeface="Arial" panose="020B0604020202020204" pitchFamily="34" charset="0"/>
                <a:cs typeface="Arial" panose="020B0604020202020204" pitchFamily="34" charset="0"/>
              </a:rPr>
              <a:t>ensure care homes and hospitals are aware of the cold weather plan and are preparing for cold weather and concurrent risk with respiratory infections</a:t>
            </a:r>
          </a:p>
          <a:p>
            <a:pPr marL="476250" lvl="1" indent="-214313">
              <a:buFont typeface="Arial" panose="020B0604020202020204" pitchFamily="34" charset="0"/>
              <a:buChar char="•"/>
            </a:pPr>
            <a:r>
              <a:rPr lang="en-GB" sz="1900" dirty="0">
                <a:latin typeface="Arial" panose="020B0604020202020204" pitchFamily="34" charset="0"/>
                <a:cs typeface="Arial" panose="020B0604020202020204" pitchFamily="34" charset="0"/>
              </a:rPr>
              <a:t>ensure other institutional establishments (for example, prisons, schools) are aware of cold weather guidance</a:t>
            </a:r>
          </a:p>
          <a:p>
            <a:pPr marL="476250" lvl="1" indent="-214313">
              <a:buFont typeface="Arial" panose="020B0604020202020204" pitchFamily="34" charset="0"/>
              <a:buChar char="•"/>
            </a:pPr>
            <a:r>
              <a:rPr lang="en-GB" sz="1900" dirty="0">
                <a:latin typeface="Arial" panose="020B0604020202020204" pitchFamily="34" charset="0"/>
                <a:cs typeface="Arial" panose="020B0604020202020204" pitchFamily="34" charset="0"/>
              </a:rPr>
              <a:t>ensure adequate provision of emergency shelters for homeless people and other vulnerable groups and ensure capacity to scale up provision</a:t>
            </a:r>
          </a:p>
        </p:txBody>
      </p:sp>
      <p:sp>
        <p:nvSpPr>
          <p:cNvPr id="7" name="Footer Placeholder 6">
            <a:extLst>
              <a:ext uri="{FF2B5EF4-FFF2-40B4-BE49-F238E27FC236}">
                <a16:creationId xmlns:a16="http://schemas.microsoft.com/office/drawing/2014/main" id="{ECCD834B-A915-411B-85D4-80C2724FA830}"/>
              </a:ext>
            </a:extLst>
          </p:cNvPr>
          <p:cNvSpPr>
            <a:spLocks noGrp="1"/>
          </p:cNvSpPr>
          <p:nvPr>
            <p:ph type="ftr" sz="quarter" idx="10"/>
          </p:nvPr>
        </p:nvSpPr>
        <p:spPr/>
        <p:txBody>
          <a:bodyPr/>
          <a:lstStyle/>
          <a:p>
            <a:r>
              <a:rPr lang="en-GB"/>
              <a:t>Cold weather health risks: actions to prevent harm</a:t>
            </a:r>
            <a:endParaRPr lang="en-GB" sz="1400"/>
          </a:p>
        </p:txBody>
      </p:sp>
      <p:sp>
        <p:nvSpPr>
          <p:cNvPr id="8" name="Slide Number Placeholder 7">
            <a:extLst>
              <a:ext uri="{FF2B5EF4-FFF2-40B4-BE49-F238E27FC236}">
                <a16:creationId xmlns:a16="http://schemas.microsoft.com/office/drawing/2014/main" id="{DA4A38EB-BAFB-4091-A9D8-37F665AF9375}"/>
              </a:ext>
            </a:extLst>
          </p:cNvPr>
          <p:cNvSpPr>
            <a:spLocks noGrp="1"/>
          </p:cNvSpPr>
          <p:nvPr>
            <p:ph type="sldNum" sz="quarter" idx="11"/>
          </p:nvPr>
        </p:nvSpPr>
        <p:spPr/>
        <p:txBody>
          <a:bodyPr/>
          <a:lstStyle/>
          <a:p>
            <a:fld id="{344369E4-5DE7-46E5-874E-4FD437973785}" type="slidenum">
              <a:rPr lang="en-GB" smtClean="0"/>
              <a:pPr/>
              <a:t>22</a:t>
            </a:fld>
            <a:endParaRPr lang="en-GB" sz="1400"/>
          </a:p>
        </p:txBody>
      </p:sp>
    </p:spTree>
    <p:extLst>
      <p:ext uri="{BB962C8B-B14F-4D97-AF65-F5344CB8AC3E}">
        <p14:creationId xmlns:p14="http://schemas.microsoft.com/office/powerpoint/2010/main" val="29056217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0442-76D1-43B4-A0E7-65EA5E0B7EBB}"/>
              </a:ext>
            </a:extLst>
          </p:cNvPr>
          <p:cNvSpPr>
            <a:spLocks noGrp="1"/>
          </p:cNvSpPr>
          <p:nvPr>
            <p:ph type="title"/>
          </p:nvPr>
        </p:nvSpPr>
        <p:spPr>
          <a:xfrm>
            <a:off x="323119" y="245342"/>
            <a:ext cx="10515600" cy="972607"/>
          </a:xfrm>
        </p:spPr>
        <p:txBody>
          <a:bodyPr>
            <a:noAutofit/>
          </a:bodyPr>
          <a:lstStyle/>
          <a:p>
            <a:r>
              <a:rPr lang="en-GB" sz="3000" dirty="0"/>
              <a:t>Providers – health and social care staff in all settings (primary and community care, hospitals and care homes) (1)</a:t>
            </a:r>
          </a:p>
        </p:txBody>
      </p:sp>
      <p:sp>
        <p:nvSpPr>
          <p:cNvPr id="5" name="TextBox 4">
            <a:extLst>
              <a:ext uri="{FF2B5EF4-FFF2-40B4-BE49-F238E27FC236}">
                <a16:creationId xmlns:a16="http://schemas.microsoft.com/office/drawing/2014/main" id="{C4458274-00D6-4504-B0E0-14ADBA5FDF13}"/>
              </a:ext>
            </a:extLst>
          </p:cNvPr>
          <p:cNvSpPr txBox="1"/>
          <p:nvPr/>
        </p:nvSpPr>
        <p:spPr>
          <a:xfrm>
            <a:off x="330206" y="1543102"/>
            <a:ext cx="10950504" cy="4267258"/>
          </a:xfrm>
          <a:prstGeom prst="rect">
            <a:avLst/>
          </a:prstGeom>
          <a:noFill/>
        </p:spPr>
        <p:txBody>
          <a:bodyPr wrap="square" rtlCol="0">
            <a:spAutoFit/>
          </a:bodyPr>
          <a:lstStyle/>
          <a:p>
            <a:pPr lvl="0" eaLnBrk="0" fontAlgn="base" hangingPunct="0">
              <a:lnSpc>
                <a:spcPct val="114000"/>
              </a:lnSpc>
              <a:spcAft>
                <a:spcPct val="0"/>
              </a:spcAft>
            </a:pPr>
            <a:r>
              <a:rPr lang="en-GB" sz="2400" dirty="0">
                <a:solidFill>
                  <a:prstClr val="black"/>
                </a:solidFill>
                <a:latin typeface="Arial" pitchFamily="34" charset="0"/>
                <a:ea typeface="ヒラギノ角ゴ Pro W3" pitchFamily="84" charset="-128"/>
              </a:rPr>
              <a:t>In addition to actions set out on the CWP for England:</a:t>
            </a:r>
          </a:p>
          <a:p>
            <a:pPr lvl="0" eaLnBrk="0" fontAlgn="base" hangingPunct="0">
              <a:lnSpc>
                <a:spcPct val="114000"/>
              </a:lnSpc>
              <a:spcAft>
                <a:spcPct val="0"/>
              </a:spcAft>
            </a:pPr>
            <a:endParaRPr lang="en-GB" sz="1600" dirty="0">
              <a:solidFill>
                <a:prstClr val="black"/>
              </a:solidFill>
              <a:latin typeface="Arial" pitchFamily="34" charset="0"/>
              <a:ea typeface="ヒラギノ角ゴ Pro W3" pitchFamily="84" charset="-128"/>
            </a:endParaRPr>
          </a:p>
          <a:p>
            <a:pPr marL="342900" lvl="0" indent="-342900" eaLnBrk="0" fontAlgn="base" hangingPunct="0">
              <a:lnSpc>
                <a:spcPct val="114000"/>
              </a:lnSpc>
              <a:spcAft>
                <a:spcPct val="0"/>
              </a:spcAft>
              <a:buFont typeface="Arial" panose="020B0604020202020204" pitchFamily="34" charset="0"/>
              <a:buChar char="•"/>
            </a:pPr>
            <a:r>
              <a:rPr lang="en-GB" sz="2400" dirty="0">
                <a:solidFill>
                  <a:prstClr val="black"/>
                </a:solidFill>
                <a:latin typeface="Arial" pitchFamily="34" charset="0"/>
                <a:ea typeface="ヒラギノ角ゴ Pro W3" pitchFamily="84" charset="-128"/>
              </a:rPr>
              <a:t>r</a:t>
            </a:r>
            <a:r>
              <a:rPr lang="en-GB" sz="2400">
                <a:solidFill>
                  <a:prstClr val="black"/>
                </a:solidFill>
                <a:latin typeface="Arial" pitchFamily="34" charset="0"/>
                <a:ea typeface="ヒラギノ角ゴ Pro W3" pitchFamily="84" charset="-128"/>
              </a:rPr>
              <a:t>eview </a:t>
            </a:r>
            <a:r>
              <a:rPr lang="en-GB" sz="2400" dirty="0">
                <a:solidFill>
                  <a:prstClr val="black"/>
                </a:solidFill>
                <a:latin typeface="Arial" pitchFamily="34" charset="0"/>
                <a:ea typeface="ヒラギノ角ゴ Pro W3" pitchFamily="84" charset="-128"/>
              </a:rPr>
              <a:t>who may be at high risk – identify those at greatest risk this winter, taking into account </a:t>
            </a:r>
            <a:r>
              <a:rPr lang="en-GB" sz="2400">
                <a:solidFill>
                  <a:prstClr val="black"/>
                </a:solidFill>
                <a:latin typeface="Arial" pitchFamily="34" charset="0"/>
                <a:ea typeface="ヒラギノ角ゴ Pro W3" pitchFamily="84" charset="-128"/>
              </a:rPr>
              <a:t>intersecting risks; ask </a:t>
            </a:r>
            <a:r>
              <a:rPr lang="en-GB" sz="2400" dirty="0">
                <a:solidFill>
                  <a:prstClr val="black"/>
                </a:solidFill>
                <a:latin typeface="Arial" pitchFamily="34" charset="0"/>
                <a:ea typeface="ヒラギノ角ゴ Pro W3" pitchFamily="84" charset="-128"/>
              </a:rPr>
              <a:t>about living in a </a:t>
            </a:r>
            <a:r>
              <a:rPr lang="en-GB" sz="2400">
                <a:solidFill>
                  <a:prstClr val="black"/>
                </a:solidFill>
                <a:latin typeface="Arial" pitchFamily="34" charset="0"/>
                <a:ea typeface="ヒラギノ角ゴ Pro W3" pitchFamily="84" charset="-128"/>
              </a:rPr>
              <a:t>cold home</a:t>
            </a:r>
            <a:endParaRPr lang="en-GB" sz="2400" dirty="0">
              <a:solidFill>
                <a:prstClr val="black"/>
              </a:solidFill>
              <a:latin typeface="Arial" pitchFamily="34" charset="0"/>
              <a:ea typeface="ヒラギノ角ゴ Pro W3" pitchFamily="84" charset="-128"/>
            </a:endParaRPr>
          </a:p>
          <a:p>
            <a:pPr marL="342900" lvl="0" indent="-342900" eaLnBrk="0" fontAlgn="base" hangingPunct="0">
              <a:lnSpc>
                <a:spcPct val="114000"/>
              </a:lnSpc>
              <a:spcAft>
                <a:spcPct val="0"/>
              </a:spcAft>
              <a:buFont typeface="Arial" panose="020B0604020202020204" pitchFamily="34" charset="0"/>
              <a:buChar char="•"/>
            </a:pPr>
            <a:r>
              <a:rPr lang="en-GB" sz="2400" dirty="0">
                <a:solidFill>
                  <a:prstClr val="black"/>
                </a:solidFill>
                <a:latin typeface="Arial" pitchFamily="34" charset="0"/>
                <a:ea typeface="ヒラギノ角ゴ Pro W3" pitchFamily="84" charset="-128"/>
              </a:rPr>
              <a:t>p</a:t>
            </a:r>
            <a:r>
              <a:rPr lang="en-GB" sz="2400">
                <a:solidFill>
                  <a:prstClr val="black"/>
                </a:solidFill>
                <a:latin typeface="Arial" pitchFamily="34" charset="0"/>
                <a:ea typeface="ヒラギノ角ゴ Pro W3" pitchFamily="84" charset="-128"/>
              </a:rPr>
              <a:t>rovision </a:t>
            </a:r>
            <a:r>
              <a:rPr lang="en-GB" sz="2400" dirty="0">
                <a:solidFill>
                  <a:prstClr val="black"/>
                </a:solidFill>
                <a:latin typeface="Arial" pitchFamily="34" charset="0"/>
                <a:ea typeface="ヒラギノ角ゴ Pro W3" pitchFamily="84" charset="-128"/>
              </a:rPr>
              <a:t>of care and support during winter will be particularly important in the context of additional risks and vulnerabilities related to respiratory infections (such as protecting BAME staff) and </a:t>
            </a:r>
            <a:r>
              <a:rPr lang="en-GB" sz="2400">
                <a:solidFill>
                  <a:prstClr val="black"/>
                </a:solidFill>
                <a:latin typeface="Arial" pitchFamily="34" charset="0"/>
                <a:ea typeface="ヒラギノ角ゴ Pro W3" pitchFamily="84" charset="-128"/>
              </a:rPr>
              <a:t>cold weather</a:t>
            </a:r>
            <a:endParaRPr lang="en-GB" sz="2400" dirty="0">
              <a:solidFill>
                <a:prstClr val="black"/>
              </a:solidFill>
              <a:latin typeface="Arial" pitchFamily="34" charset="0"/>
              <a:ea typeface="ヒラギノ角ゴ Pro W3" pitchFamily="84" charset="-128"/>
            </a:endParaRPr>
          </a:p>
          <a:p>
            <a:pPr marL="342900" lvl="0" indent="-342900" eaLnBrk="0" fontAlgn="base" hangingPunct="0">
              <a:lnSpc>
                <a:spcPct val="114000"/>
              </a:lnSpc>
              <a:spcAft>
                <a:spcPct val="0"/>
              </a:spcAft>
              <a:buFont typeface="Arial" panose="020B0604020202020204" pitchFamily="34" charset="0"/>
              <a:buChar char="•"/>
            </a:pPr>
            <a:r>
              <a:rPr lang="en-GB" sz="2400" dirty="0">
                <a:solidFill>
                  <a:prstClr val="black"/>
                </a:solidFill>
                <a:latin typeface="Arial" pitchFamily="34" charset="0"/>
                <a:ea typeface="ヒラギノ角ゴ Pro W3" pitchFamily="84" charset="-128"/>
              </a:rPr>
              <a:t>e</a:t>
            </a:r>
            <a:r>
              <a:rPr lang="en-GB" sz="2400">
                <a:solidFill>
                  <a:prstClr val="black"/>
                </a:solidFill>
                <a:latin typeface="Arial" pitchFamily="34" charset="0"/>
                <a:ea typeface="ヒラギノ角ゴ Pro W3" pitchFamily="84" charset="-128"/>
              </a:rPr>
              <a:t>ncourage </a:t>
            </a:r>
            <a:r>
              <a:rPr lang="en-GB" sz="2400" dirty="0">
                <a:solidFill>
                  <a:prstClr val="black"/>
                </a:solidFill>
                <a:latin typeface="Arial" pitchFamily="34" charset="0"/>
                <a:ea typeface="ヒラギノ角ゴ Pro W3" pitchFamily="84" charset="-128"/>
              </a:rPr>
              <a:t>staff to sign up to cold weather alerts, communicate alerts to staff, ensure staff know what to do when the weather gets cold, and get their </a:t>
            </a:r>
            <a:r>
              <a:rPr lang="en-GB" sz="2400">
                <a:solidFill>
                  <a:prstClr val="black"/>
                </a:solidFill>
                <a:latin typeface="Arial" pitchFamily="34" charset="0"/>
                <a:ea typeface="ヒラギノ角ゴ Pro W3" pitchFamily="84" charset="-128"/>
              </a:rPr>
              <a:t>flu vaccinations</a:t>
            </a:r>
            <a:endParaRPr lang="en-GB" sz="2400" dirty="0">
              <a:solidFill>
                <a:prstClr val="black"/>
              </a:solidFill>
              <a:latin typeface="Arial" pitchFamily="34" charset="0"/>
              <a:ea typeface="ヒラギノ角ゴ Pro W3" pitchFamily="84" charset="-128"/>
            </a:endParaRPr>
          </a:p>
        </p:txBody>
      </p:sp>
      <p:sp>
        <p:nvSpPr>
          <p:cNvPr id="7" name="Footer Placeholder 6">
            <a:extLst>
              <a:ext uri="{FF2B5EF4-FFF2-40B4-BE49-F238E27FC236}">
                <a16:creationId xmlns:a16="http://schemas.microsoft.com/office/drawing/2014/main" id="{F7DB4247-DFF6-44CF-81C5-569CBBDB480A}"/>
              </a:ext>
            </a:extLst>
          </p:cNvPr>
          <p:cNvSpPr>
            <a:spLocks noGrp="1"/>
          </p:cNvSpPr>
          <p:nvPr>
            <p:ph type="ftr" sz="quarter" idx="10"/>
          </p:nvPr>
        </p:nvSpPr>
        <p:spPr/>
        <p:txBody>
          <a:bodyPr/>
          <a:lstStyle/>
          <a:p>
            <a:r>
              <a:rPr lang="en-GB"/>
              <a:t>Cold weather health risks: actions to prevent harm</a:t>
            </a:r>
            <a:endParaRPr lang="en-GB" sz="1400"/>
          </a:p>
        </p:txBody>
      </p:sp>
      <p:sp>
        <p:nvSpPr>
          <p:cNvPr id="8" name="Slide Number Placeholder 7">
            <a:extLst>
              <a:ext uri="{FF2B5EF4-FFF2-40B4-BE49-F238E27FC236}">
                <a16:creationId xmlns:a16="http://schemas.microsoft.com/office/drawing/2014/main" id="{2ACE3632-FFC9-4C7E-89B7-85731C989C5A}"/>
              </a:ext>
            </a:extLst>
          </p:cNvPr>
          <p:cNvSpPr>
            <a:spLocks noGrp="1"/>
          </p:cNvSpPr>
          <p:nvPr>
            <p:ph type="sldNum" sz="quarter" idx="11"/>
          </p:nvPr>
        </p:nvSpPr>
        <p:spPr/>
        <p:txBody>
          <a:bodyPr/>
          <a:lstStyle/>
          <a:p>
            <a:fld id="{344369E4-5DE7-46E5-874E-4FD437973785}" type="slidenum">
              <a:rPr lang="en-GB" smtClean="0"/>
              <a:pPr/>
              <a:t>23</a:t>
            </a:fld>
            <a:endParaRPr lang="en-GB" sz="1400"/>
          </a:p>
        </p:txBody>
      </p:sp>
    </p:spTree>
    <p:extLst>
      <p:ext uri="{BB962C8B-B14F-4D97-AF65-F5344CB8AC3E}">
        <p14:creationId xmlns:p14="http://schemas.microsoft.com/office/powerpoint/2010/main" val="42742517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0442-76D1-43B4-A0E7-65EA5E0B7EBB}"/>
              </a:ext>
            </a:extLst>
          </p:cNvPr>
          <p:cNvSpPr>
            <a:spLocks noGrp="1"/>
          </p:cNvSpPr>
          <p:nvPr>
            <p:ph type="title"/>
          </p:nvPr>
        </p:nvSpPr>
        <p:spPr>
          <a:xfrm>
            <a:off x="318339" y="269304"/>
            <a:ext cx="10515600" cy="972607"/>
          </a:xfrm>
        </p:spPr>
        <p:txBody>
          <a:bodyPr>
            <a:noAutofit/>
          </a:bodyPr>
          <a:lstStyle/>
          <a:p>
            <a:r>
              <a:rPr lang="en-GB" sz="3000" dirty="0"/>
              <a:t>Providers – health and social care staff in all settings (primary and community care, hospitals and care homes) (2)</a:t>
            </a:r>
          </a:p>
        </p:txBody>
      </p:sp>
      <p:sp>
        <p:nvSpPr>
          <p:cNvPr id="5" name="TextBox 4">
            <a:extLst>
              <a:ext uri="{FF2B5EF4-FFF2-40B4-BE49-F238E27FC236}">
                <a16:creationId xmlns:a16="http://schemas.microsoft.com/office/drawing/2014/main" id="{C4458274-00D6-4504-B0E0-14ADBA5FDF13}"/>
              </a:ext>
            </a:extLst>
          </p:cNvPr>
          <p:cNvSpPr txBox="1"/>
          <p:nvPr/>
        </p:nvSpPr>
        <p:spPr>
          <a:xfrm>
            <a:off x="330206" y="1580426"/>
            <a:ext cx="10969165" cy="3416320"/>
          </a:xfrm>
          <a:prstGeom prst="rect">
            <a:avLst/>
          </a:prstGeom>
          <a:noFill/>
        </p:spPr>
        <p:txBody>
          <a:bodyPr wrap="square" rtlCol="0">
            <a:spAutoFit/>
          </a:bodyPr>
          <a:lstStyle/>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m</a:t>
            </a:r>
            <a:r>
              <a:rPr lang="en-GB" sz="2400">
                <a:latin typeface="Arial" panose="020B0604020202020204" pitchFamily="34" charset="0"/>
                <a:cs typeface="Arial" panose="020B0604020202020204" pitchFamily="34" charset="0"/>
              </a:rPr>
              <a:t>ore </a:t>
            </a:r>
            <a:r>
              <a:rPr lang="en-GB" sz="2400" dirty="0">
                <a:latin typeface="Arial" panose="020B0604020202020204" pitchFamily="34" charset="0"/>
                <a:cs typeface="Arial" panose="020B0604020202020204" pitchFamily="34" charset="0"/>
              </a:rPr>
              <a:t>people receiving personal care, particularly in domiciliary settings, may be at higher risk than usual from cold due to potential for concurrent respiratory infections</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e</a:t>
            </a:r>
            <a:r>
              <a:rPr lang="en-GB" sz="2400">
                <a:latin typeface="Arial" panose="020B0604020202020204" pitchFamily="34" charset="0"/>
                <a:cs typeface="Arial" panose="020B0604020202020204" pitchFamily="34" charset="0"/>
              </a:rPr>
              <a:t>nsure </a:t>
            </a:r>
            <a:r>
              <a:rPr lang="en-GB" sz="2400" dirty="0">
                <a:latin typeface="Arial" panose="020B0604020202020204" pitchFamily="34" charset="0"/>
                <a:cs typeface="Arial" panose="020B0604020202020204" pitchFamily="34" charset="0"/>
              </a:rPr>
              <a:t>a minimum temperature of 18°C is kept and patients are comfortably warm</a:t>
            </a:r>
          </a:p>
          <a:p>
            <a:pPr marL="342900" indent="-342900">
              <a:buFont typeface="Arial" panose="020B0604020202020204" pitchFamily="34" charset="0"/>
              <a:buChar char="•"/>
            </a:pPr>
            <a:r>
              <a:rPr lang="en-GB" sz="2400">
                <a:latin typeface="Arial" panose="020B0604020202020204" pitchFamily="34" charset="0"/>
                <a:cs typeface="Arial" panose="020B0604020202020204" pitchFamily="34" charset="0"/>
              </a:rPr>
              <a:t>ensure </a:t>
            </a:r>
            <a:r>
              <a:rPr lang="en-GB" sz="2400" dirty="0">
                <a:latin typeface="Arial" panose="020B0604020202020204" pitchFamily="34" charset="0"/>
                <a:cs typeface="Arial" panose="020B0604020202020204" pitchFamily="34" charset="0"/>
              </a:rPr>
              <a:t>safe discharge (for example, patients are not discharged to cold homes) including regular post-discharge support (which may need to be increased) and use of multi-disciplinary approaches such as hospital-at-home and reablement services</a:t>
            </a:r>
          </a:p>
        </p:txBody>
      </p:sp>
      <p:sp>
        <p:nvSpPr>
          <p:cNvPr id="7" name="Footer Placeholder 6">
            <a:extLst>
              <a:ext uri="{FF2B5EF4-FFF2-40B4-BE49-F238E27FC236}">
                <a16:creationId xmlns:a16="http://schemas.microsoft.com/office/drawing/2014/main" id="{C978159A-23B5-4767-83C0-FF983C9EAAC1}"/>
              </a:ext>
            </a:extLst>
          </p:cNvPr>
          <p:cNvSpPr>
            <a:spLocks noGrp="1"/>
          </p:cNvSpPr>
          <p:nvPr>
            <p:ph type="ftr" sz="quarter" idx="10"/>
          </p:nvPr>
        </p:nvSpPr>
        <p:spPr/>
        <p:txBody>
          <a:bodyPr/>
          <a:lstStyle/>
          <a:p>
            <a:r>
              <a:rPr lang="en-GB"/>
              <a:t>Cold weather health risks: actions to prevent harm</a:t>
            </a:r>
            <a:endParaRPr lang="en-GB" sz="1400"/>
          </a:p>
        </p:txBody>
      </p:sp>
      <p:sp>
        <p:nvSpPr>
          <p:cNvPr id="8" name="Slide Number Placeholder 7">
            <a:extLst>
              <a:ext uri="{FF2B5EF4-FFF2-40B4-BE49-F238E27FC236}">
                <a16:creationId xmlns:a16="http://schemas.microsoft.com/office/drawing/2014/main" id="{EFF3628F-8AC4-4BCB-9955-1312E45C11C4}"/>
              </a:ext>
            </a:extLst>
          </p:cNvPr>
          <p:cNvSpPr>
            <a:spLocks noGrp="1"/>
          </p:cNvSpPr>
          <p:nvPr>
            <p:ph type="sldNum" sz="quarter" idx="11"/>
          </p:nvPr>
        </p:nvSpPr>
        <p:spPr/>
        <p:txBody>
          <a:bodyPr/>
          <a:lstStyle/>
          <a:p>
            <a:fld id="{344369E4-5DE7-46E5-874E-4FD437973785}" type="slidenum">
              <a:rPr lang="en-GB" smtClean="0"/>
              <a:pPr/>
              <a:t>24</a:t>
            </a:fld>
            <a:endParaRPr lang="en-GB" sz="1400"/>
          </a:p>
        </p:txBody>
      </p:sp>
    </p:spTree>
    <p:extLst>
      <p:ext uri="{BB962C8B-B14F-4D97-AF65-F5344CB8AC3E}">
        <p14:creationId xmlns:p14="http://schemas.microsoft.com/office/powerpoint/2010/main" val="33320615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0442-76D1-43B4-A0E7-65EA5E0B7EBB}"/>
              </a:ext>
            </a:extLst>
          </p:cNvPr>
          <p:cNvSpPr>
            <a:spLocks noGrp="1"/>
          </p:cNvSpPr>
          <p:nvPr>
            <p:ph type="title"/>
          </p:nvPr>
        </p:nvSpPr>
        <p:spPr>
          <a:xfrm>
            <a:off x="249739" y="426207"/>
            <a:ext cx="10515600" cy="972607"/>
          </a:xfrm>
        </p:spPr>
        <p:txBody>
          <a:bodyPr>
            <a:noAutofit/>
          </a:bodyPr>
          <a:lstStyle/>
          <a:p>
            <a:r>
              <a:rPr lang="en-GB" sz="3200" dirty="0"/>
              <a:t>Community and voluntary sector and individuals</a:t>
            </a:r>
          </a:p>
        </p:txBody>
      </p:sp>
      <p:sp>
        <p:nvSpPr>
          <p:cNvPr id="5" name="TextBox 4">
            <a:extLst>
              <a:ext uri="{FF2B5EF4-FFF2-40B4-BE49-F238E27FC236}">
                <a16:creationId xmlns:a16="http://schemas.microsoft.com/office/drawing/2014/main" id="{C4458274-00D6-4504-B0E0-14ADBA5FDF13}"/>
              </a:ext>
            </a:extLst>
          </p:cNvPr>
          <p:cNvSpPr txBox="1"/>
          <p:nvPr/>
        </p:nvSpPr>
        <p:spPr>
          <a:xfrm>
            <a:off x="330206" y="1477786"/>
            <a:ext cx="11121522" cy="4315669"/>
          </a:xfrm>
          <a:prstGeom prst="rect">
            <a:avLst/>
          </a:prstGeom>
          <a:noFill/>
        </p:spPr>
        <p:txBody>
          <a:bodyPr wrap="square" rtlCol="0">
            <a:spAutoFit/>
          </a:bodyPr>
          <a:lstStyle/>
          <a:p>
            <a:pPr lvl="0" eaLnBrk="0" fontAlgn="base" hangingPunct="0">
              <a:lnSpc>
                <a:spcPct val="114000"/>
              </a:lnSpc>
              <a:spcAft>
                <a:spcPct val="0"/>
              </a:spcAft>
            </a:pPr>
            <a:r>
              <a:rPr lang="en-GB" sz="2300" dirty="0">
                <a:solidFill>
                  <a:prstClr val="black"/>
                </a:solidFill>
                <a:latin typeface="Arial" pitchFamily="34" charset="0"/>
                <a:ea typeface="ヒラギノ角ゴ Pro W3" pitchFamily="84" charset="-128"/>
              </a:rPr>
              <a:t>In addition to actions set on the CWP for </a:t>
            </a:r>
            <a:r>
              <a:rPr lang="en-GB" sz="2300">
                <a:solidFill>
                  <a:prstClr val="black"/>
                </a:solidFill>
                <a:latin typeface="Arial" pitchFamily="34" charset="0"/>
                <a:ea typeface="ヒラギノ角ゴ Pro W3" pitchFamily="84" charset="-128"/>
              </a:rPr>
              <a:t>England:</a:t>
            </a:r>
          </a:p>
          <a:p>
            <a:pPr lvl="0" eaLnBrk="0" fontAlgn="base" hangingPunct="0">
              <a:lnSpc>
                <a:spcPct val="114000"/>
              </a:lnSpc>
              <a:spcAft>
                <a:spcPct val="0"/>
              </a:spcAft>
            </a:pPr>
            <a:endParaRPr lang="en-GB" sz="1400" dirty="0">
              <a:solidFill>
                <a:prstClr val="black"/>
              </a:solidFill>
              <a:latin typeface="Arial" pitchFamily="34" charset="0"/>
              <a:ea typeface="ヒラギノ角ゴ Pro W3" pitchFamily="84" charset="-128"/>
            </a:endParaRPr>
          </a:p>
          <a:p>
            <a:pPr marL="177800" indent="-285750">
              <a:spcAft>
                <a:spcPts val="600"/>
              </a:spcAft>
              <a:buFont typeface="Arial" panose="020B0604020202020204" pitchFamily="34" charset="0"/>
              <a:buChar char="•"/>
            </a:pPr>
            <a:r>
              <a:rPr lang="en-GB" sz="2300" dirty="0">
                <a:latin typeface="Arial" panose="020B0604020202020204" pitchFamily="34" charset="0"/>
                <a:cs typeface="Arial" panose="020B0604020202020204" pitchFamily="34" charset="0"/>
              </a:rPr>
              <a:t>have plans in place to be able to check on others safely in advance of the cold weather (for example, over the phone)</a:t>
            </a:r>
          </a:p>
          <a:p>
            <a:pPr marL="177800" indent="-285750">
              <a:spcAft>
                <a:spcPts val="600"/>
              </a:spcAft>
              <a:buFont typeface="Arial" panose="020B0604020202020204" pitchFamily="34" charset="0"/>
              <a:buChar char="•"/>
            </a:pPr>
            <a:r>
              <a:rPr lang="en-GB" sz="2300" dirty="0">
                <a:latin typeface="Arial" panose="020B0604020202020204" pitchFamily="34" charset="0"/>
                <a:cs typeface="Arial" panose="020B0604020202020204" pitchFamily="34" charset="0"/>
              </a:rPr>
              <a:t>develop clear messaging to the public to encourage them to begin winter preparedness, for example, checking eligibility for assistance with heating costs, checking heating appliances, and checking on vulnerable neighbours and relatives</a:t>
            </a:r>
          </a:p>
          <a:p>
            <a:pPr marL="177800" indent="-285750">
              <a:spcAft>
                <a:spcPts val="600"/>
              </a:spcAft>
              <a:buFont typeface="Arial" panose="020B0604020202020204" pitchFamily="34" charset="0"/>
              <a:buChar char="•"/>
            </a:pPr>
            <a:r>
              <a:rPr lang="en-GB" sz="2300" dirty="0">
                <a:latin typeface="Arial" panose="020B0604020202020204" pitchFamily="34" charset="0"/>
                <a:cs typeface="Arial" panose="020B0604020202020204" pitchFamily="34" charset="0"/>
              </a:rPr>
              <a:t>encourage those who may find it more difficult to cope in cold weather to request help through volunteer networks, for example, the </a:t>
            </a:r>
            <a:r>
              <a:rPr lang="en-GB" sz="2300" u="sng" dirty="0">
                <a:solidFill>
                  <a:srgbClr val="00A5D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Royal Voluntary Service website</a:t>
            </a:r>
            <a:endParaRPr lang="en-GB" sz="2300" u="sng" dirty="0">
              <a:solidFill>
                <a:srgbClr val="00A5DF"/>
              </a:solidFill>
              <a:latin typeface="Arial" panose="020B0604020202020204" pitchFamily="34" charset="0"/>
              <a:cs typeface="Arial" panose="020B0604020202020204" pitchFamily="34" charset="0"/>
            </a:endParaRPr>
          </a:p>
          <a:p>
            <a:pPr marL="177800" indent="-285750">
              <a:spcAft>
                <a:spcPts val="600"/>
              </a:spcAft>
              <a:buFont typeface="Arial" panose="020B0604020202020204" pitchFamily="34" charset="0"/>
              <a:buChar char="•"/>
            </a:pPr>
            <a:r>
              <a:rPr lang="en-GB" sz="2300" dirty="0">
                <a:latin typeface="Arial" panose="020B0604020202020204" pitchFamily="34" charset="0"/>
                <a:cs typeface="Arial" panose="020B0604020202020204" pitchFamily="34" charset="0"/>
              </a:rPr>
              <a:t>advise those at risk that they should continue to seek medical help if they are feeling unwell and that plans are in place to deliver services safely</a:t>
            </a:r>
            <a:endParaRPr lang="en-GB" sz="2300" dirty="0">
              <a:highlight>
                <a:srgbClr val="FFFF00"/>
              </a:highlight>
              <a:latin typeface="Arial" panose="020B0604020202020204" pitchFamily="34" charset="0"/>
              <a:cs typeface="Arial" panose="020B0604020202020204" pitchFamily="34" charset="0"/>
            </a:endParaRPr>
          </a:p>
        </p:txBody>
      </p:sp>
      <p:sp>
        <p:nvSpPr>
          <p:cNvPr id="7" name="Footer Placeholder 6">
            <a:extLst>
              <a:ext uri="{FF2B5EF4-FFF2-40B4-BE49-F238E27FC236}">
                <a16:creationId xmlns:a16="http://schemas.microsoft.com/office/drawing/2014/main" id="{4664C04D-7695-4714-BDF7-7FD8C0CDE517}"/>
              </a:ext>
            </a:extLst>
          </p:cNvPr>
          <p:cNvSpPr>
            <a:spLocks noGrp="1"/>
          </p:cNvSpPr>
          <p:nvPr>
            <p:ph type="ftr" sz="quarter" idx="10"/>
          </p:nvPr>
        </p:nvSpPr>
        <p:spPr/>
        <p:txBody>
          <a:bodyPr/>
          <a:lstStyle/>
          <a:p>
            <a:r>
              <a:rPr lang="en-GB"/>
              <a:t>Cold weather health risks: actions to prevent harm</a:t>
            </a:r>
            <a:endParaRPr lang="en-GB" sz="1400"/>
          </a:p>
        </p:txBody>
      </p:sp>
      <p:sp>
        <p:nvSpPr>
          <p:cNvPr id="8" name="Slide Number Placeholder 7">
            <a:extLst>
              <a:ext uri="{FF2B5EF4-FFF2-40B4-BE49-F238E27FC236}">
                <a16:creationId xmlns:a16="http://schemas.microsoft.com/office/drawing/2014/main" id="{FA86A6FF-80F6-4F63-8C8F-3E03162BB96B}"/>
              </a:ext>
            </a:extLst>
          </p:cNvPr>
          <p:cNvSpPr>
            <a:spLocks noGrp="1"/>
          </p:cNvSpPr>
          <p:nvPr>
            <p:ph type="sldNum" sz="quarter" idx="11"/>
          </p:nvPr>
        </p:nvSpPr>
        <p:spPr/>
        <p:txBody>
          <a:bodyPr/>
          <a:lstStyle/>
          <a:p>
            <a:fld id="{344369E4-5DE7-46E5-874E-4FD437973785}" type="slidenum">
              <a:rPr lang="en-GB" smtClean="0"/>
              <a:pPr/>
              <a:t>25</a:t>
            </a:fld>
            <a:endParaRPr lang="en-GB" sz="1400"/>
          </a:p>
        </p:txBody>
      </p:sp>
    </p:spTree>
    <p:extLst>
      <p:ext uri="{BB962C8B-B14F-4D97-AF65-F5344CB8AC3E}">
        <p14:creationId xmlns:p14="http://schemas.microsoft.com/office/powerpoint/2010/main" val="28602157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0442-76D1-43B4-A0E7-65EA5E0B7EBB}"/>
              </a:ext>
            </a:extLst>
          </p:cNvPr>
          <p:cNvSpPr>
            <a:spLocks noGrp="1"/>
          </p:cNvSpPr>
          <p:nvPr>
            <p:ph type="title"/>
          </p:nvPr>
        </p:nvSpPr>
        <p:spPr>
          <a:xfrm>
            <a:off x="321573" y="458232"/>
            <a:ext cx="10548593" cy="624122"/>
          </a:xfrm>
        </p:spPr>
        <p:txBody>
          <a:bodyPr>
            <a:noAutofit/>
          </a:bodyPr>
          <a:lstStyle/>
          <a:p>
            <a:r>
              <a:rPr lang="en-GB" sz="3000" dirty="0"/>
              <a:t>National Level: NHS England, UKHSA, DHSC, Met Office (1)</a:t>
            </a:r>
          </a:p>
        </p:txBody>
      </p:sp>
      <p:sp>
        <p:nvSpPr>
          <p:cNvPr id="5" name="TextBox 4">
            <a:extLst>
              <a:ext uri="{FF2B5EF4-FFF2-40B4-BE49-F238E27FC236}">
                <a16:creationId xmlns:a16="http://schemas.microsoft.com/office/drawing/2014/main" id="{C4458274-00D6-4504-B0E0-14ADBA5FDF13}"/>
              </a:ext>
            </a:extLst>
          </p:cNvPr>
          <p:cNvSpPr txBox="1"/>
          <p:nvPr/>
        </p:nvSpPr>
        <p:spPr>
          <a:xfrm>
            <a:off x="330206" y="1543102"/>
            <a:ext cx="11121522" cy="3845027"/>
          </a:xfrm>
          <a:prstGeom prst="rect">
            <a:avLst/>
          </a:prstGeom>
          <a:noFill/>
        </p:spPr>
        <p:txBody>
          <a:bodyPr wrap="square" rtlCol="0">
            <a:spAutoFit/>
          </a:bodyPr>
          <a:lstStyle/>
          <a:p>
            <a:pPr lvl="0" eaLnBrk="0" fontAlgn="base" hangingPunct="0">
              <a:lnSpc>
                <a:spcPct val="114000"/>
              </a:lnSpc>
              <a:spcAft>
                <a:spcPct val="0"/>
              </a:spcAft>
            </a:pPr>
            <a:r>
              <a:rPr lang="en-GB" sz="2400" dirty="0">
                <a:solidFill>
                  <a:prstClr val="black"/>
                </a:solidFill>
                <a:latin typeface="Arial" pitchFamily="34" charset="0"/>
                <a:ea typeface="ヒラギノ角ゴ Pro W3" pitchFamily="84" charset="-128"/>
              </a:rPr>
              <a:t>In addition to actions set on the CWP for </a:t>
            </a:r>
            <a:r>
              <a:rPr lang="en-GB" sz="2400">
                <a:solidFill>
                  <a:prstClr val="black"/>
                </a:solidFill>
                <a:latin typeface="Arial" pitchFamily="34" charset="0"/>
                <a:ea typeface="ヒラギノ角ゴ Pro W3" pitchFamily="84" charset="-128"/>
              </a:rPr>
              <a:t>England:</a:t>
            </a:r>
          </a:p>
          <a:p>
            <a:endParaRPr lang="en-GB"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ahead of cold weather, NHS England should consider the impact of cold weather on workforce capacity and wellbeing</a:t>
            </a:r>
          </a:p>
          <a:p>
            <a:endParaRPr lang="en-GB" sz="105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NHS England should satisfy themselves that alerts are cascaded widely and promptly, including to patient-facing and clinical staff</a:t>
            </a:r>
          </a:p>
          <a:p>
            <a:endParaRPr lang="en-GB" sz="105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UKHSA Regions should be aware of the Cold Weather Plan and note the new Keep Warm, Keep Well resource, and provide support </a:t>
            </a:r>
            <a:r>
              <a:rPr lang="en-GB" sz="2400">
                <a:latin typeface="Arial" panose="020B0604020202020204" pitchFamily="34" charset="0"/>
                <a:cs typeface="Arial" panose="020B0604020202020204" pitchFamily="34" charset="0"/>
              </a:rPr>
              <a:t>to directors of public health </a:t>
            </a:r>
            <a:r>
              <a:rPr lang="en-GB" sz="2400" dirty="0">
                <a:latin typeface="Arial" panose="020B0604020202020204" pitchFamily="34" charset="0"/>
                <a:cs typeface="Arial" panose="020B0604020202020204" pitchFamily="34" charset="0"/>
              </a:rPr>
              <a:t>and other local stakeholders as appropriate</a:t>
            </a:r>
          </a:p>
        </p:txBody>
      </p:sp>
      <p:sp>
        <p:nvSpPr>
          <p:cNvPr id="7" name="Footer Placeholder 6">
            <a:extLst>
              <a:ext uri="{FF2B5EF4-FFF2-40B4-BE49-F238E27FC236}">
                <a16:creationId xmlns:a16="http://schemas.microsoft.com/office/drawing/2014/main" id="{29CA7D9C-EF90-411E-8F2F-41AB78B07FB2}"/>
              </a:ext>
            </a:extLst>
          </p:cNvPr>
          <p:cNvSpPr>
            <a:spLocks noGrp="1"/>
          </p:cNvSpPr>
          <p:nvPr>
            <p:ph type="ftr" sz="quarter" idx="10"/>
          </p:nvPr>
        </p:nvSpPr>
        <p:spPr/>
        <p:txBody>
          <a:bodyPr/>
          <a:lstStyle/>
          <a:p>
            <a:r>
              <a:rPr lang="en-GB"/>
              <a:t>Cold weather health risks: actions to prevent harm</a:t>
            </a:r>
            <a:endParaRPr lang="en-GB" sz="1400"/>
          </a:p>
        </p:txBody>
      </p:sp>
      <p:sp>
        <p:nvSpPr>
          <p:cNvPr id="8" name="Slide Number Placeholder 7">
            <a:extLst>
              <a:ext uri="{FF2B5EF4-FFF2-40B4-BE49-F238E27FC236}">
                <a16:creationId xmlns:a16="http://schemas.microsoft.com/office/drawing/2014/main" id="{91D9505C-2FD2-4B53-98D6-0C785A9A6BA6}"/>
              </a:ext>
            </a:extLst>
          </p:cNvPr>
          <p:cNvSpPr>
            <a:spLocks noGrp="1"/>
          </p:cNvSpPr>
          <p:nvPr>
            <p:ph type="sldNum" sz="quarter" idx="11"/>
          </p:nvPr>
        </p:nvSpPr>
        <p:spPr/>
        <p:txBody>
          <a:bodyPr/>
          <a:lstStyle/>
          <a:p>
            <a:fld id="{344369E4-5DE7-46E5-874E-4FD437973785}" type="slidenum">
              <a:rPr lang="en-GB" smtClean="0"/>
              <a:pPr/>
              <a:t>26</a:t>
            </a:fld>
            <a:endParaRPr lang="en-GB" sz="1400"/>
          </a:p>
        </p:txBody>
      </p:sp>
    </p:spTree>
    <p:extLst>
      <p:ext uri="{BB962C8B-B14F-4D97-AF65-F5344CB8AC3E}">
        <p14:creationId xmlns:p14="http://schemas.microsoft.com/office/powerpoint/2010/main" val="8732433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0442-76D1-43B4-A0E7-65EA5E0B7EBB}"/>
              </a:ext>
            </a:extLst>
          </p:cNvPr>
          <p:cNvSpPr>
            <a:spLocks noGrp="1"/>
          </p:cNvSpPr>
          <p:nvPr>
            <p:ph type="title"/>
          </p:nvPr>
        </p:nvSpPr>
        <p:spPr>
          <a:xfrm>
            <a:off x="329910" y="456586"/>
            <a:ext cx="10515600" cy="625767"/>
          </a:xfrm>
        </p:spPr>
        <p:txBody>
          <a:bodyPr>
            <a:noAutofit/>
          </a:bodyPr>
          <a:lstStyle/>
          <a:p>
            <a:r>
              <a:rPr lang="en-GB" sz="3000" dirty="0"/>
              <a:t>National Level: NHS England, UKHSA, DHSC, Met Office (2)</a:t>
            </a:r>
          </a:p>
        </p:txBody>
      </p:sp>
      <p:sp>
        <p:nvSpPr>
          <p:cNvPr id="5" name="TextBox 4">
            <a:extLst>
              <a:ext uri="{FF2B5EF4-FFF2-40B4-BE49-F238E27FC236}">
                <a16:creationId xmlns:a16="http://schemas.microsoft.com/office/drawing/2014/main" id="{C4458274-00D6-4504-B0E0-14ADBA5FDF13}"/>
              </a:ext>
            </a:extLst>
          </p:cNvPr>
          <p:cNvSpPr txBox="1"/>
          <p:nvPr/>
        </p:nvSpPr>
        <p:spPr>
          <a:xfrm>
            <a:off x="330206" y="1923193"/>
            <a:ext cx="10875859" cy="3108543"/>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UKHSA surveillance systems to provide early warning of the potential health impacts of cold weather will continue throughout winter 2022 to 2023. </a:t>
            </a:r>
          </a:p>
          <a:p>
            <a:endParaRPr lang="en-GB" sz="2800" dirty="0">
              <a:latin typeface="Arial" panose="020B0604020202020204" pitchFamily="34" charset="0"/>
              <a:cs typeface="Arial" panose="020B0604020202020204" pitchFamily="34" charset="0"/>
            </a:endParaRPr>
          </a:p>
          <a:p>
            <a:r>
              <a:rPr lang="en-GB" sz="2800" dirty="0">
                <a:latin typeface="Arial" panose="020B0604020202020204" pitchFamily="34" charset="0"/>
                <a:cs typeface="Arial" panose="020B0604020202020204" pitchFamily="34" charset="0"/>
              </a:rPr>
              <a:t>UKHSA and the Met Office will work closely within the cold weather alerting system to ensure the earliest possible issuing of cold weather alerts and the maximum possible warning time.</a:t>
            </a:r>
          </a:p>
        </p:txBody>
      </p:sp>
      <p:sp>
        <p:nvSpPr>
          <p:cNvPr id="7" name="Footer Placeholder 6">
            <a:extLst>
              <a:ext uri="{FF2B5EF4-FFF2-40B4-BE49-F238E27FC236}">
                <a16:creationId xmlns:a16="http://schemas.microsoft.com/office/drawing/2014/main" id="{BCD364F4-FB3E-4B23-A662-B00CB77DD95F}"/>
              </a:ext>
            </a:extLst>
          </p:cNvPr>
          <p:cNvSpPr>
            <a:spLocks noGrp="1"/>
          </p:cNvSpPr>
          <p:nvPr>
            <p:ph type="ftr" sz="quarter" idx="10"/>
          </p:nvPr>
        </p:nvSpPr>
        <p:spPr/>
        <p:txBody>
          <a:bodyPr/>
          <a:lstStyle/>
          <a:p>
            <a:r>
              <a:rPr lang="en-GB"/>
              <a:t>Cold weather health risks: actions to prevent harm</a:t>
            </a:r>
            <a:endParaRPr lang="en-GB" sz="1400"/>
          </a:p>
        </p:txBody>
      </p:sp>
      <p:sp>
        <p:nvSpPr>
          <p:cNvPr id="8" name="Slide Number Placeholder 7">
            <a:extLst>
              <a:ext uri="{FF2B5EF4-FFF2-40B4-BE49-F238E27FC236}">
                <a16:creationId xmlns:a16="http://schemas.microsoft.com/office/drawing/2014/main" id="{4D02D110-0CD8-4B01-8257-C4927A1A5C1B}"/>
              </a:ext>
            </a:extLst>
          </p:cNvPr>
          <p:cNvSpPr>
            <a:spLocks noGrp="1"/>
          </p:cNvSpPr>
          <p:nvPr>
            <p:ph type="sldNum" sz="quarter" idx="11"/>
          </p:nvPr>
        </p:nvSpPr>
        <p:spPr/>
        <p:txBody>
          <a:bodyPr/>
          <a:lstStyle/>
          <a:p>
            <a:fld id="{344369E4-5DE7-46E5-874E-4FD437973785}" type="slidenum">
              <a:rPr lang="en-GB" smtClean="0"/>
              <a:pPr/>
              <a:t>27</a:t>
            </a:fld>
            <a:endParaRPr lang="en-GB" sz="1400"/>
          </a:p>
        </p:txBody>
      </p:sp>
    </p:spTree>
    <p:extLst>
      <p:ext uri="{BB962C8B-B14F-4D97-AF65-F5344CB8AC3E}">
        <p14:creationId xmlns:p14="http://schemas.microsoft.com/office/powerpoint/2010/main" val="34513915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C0B22C9-5D33-4463-AC6C-F0A262F276B1}"/>
              </a:ext>
              <a:ext uri="{C183D7F6-B498-43B3-948B-1728B52AA6E4}">
                <adec:decorative xmlns:adec="http://schemas.microsoft.com/office/drawing/2017/decorative" val="0"/>
              </a:ext>
            </a:extLst>
          </p:cNvPr>
          <p:cNvSpPr txBox="1">
            <a:spLocks noGrp="1"/>
          </p:cNvSpPr>
          <p:nvPr>
            <p:ph type="title" idx="4294967295"/>
          </p:nvPr>
        </p:nvSpPr>
        <p:spPr>
          <a:xfrm>
            <a:off x="330205" y="433522"/>
            <a:ext cx="10515600" cy="9726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3800" kern="1200">
                <a:solidFill>
                  <a:schemeClr val="bg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0"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rPr>
              <a:t>Resources</a:t>
            </a:r>
          </a:p>
        </p:txBody>
      </p:sp>
      <p:sp>
        <p:nvSpPr>
          <p:cNvPr id="3" name="Content Placeholder 2">
            <a:extLst>
              <a:ext uri="{FF2B5EF4-FFF2-40B4-BE49-F238E27FC236}">
                <a16:creationId xmlns:a16="http://schemas.microsoft.com/office/drawing/2014/main" id="{EA0C1C55-7624-4F05-9805-3F95418EBDF1}"/>
              </a:ext>
              <a:ext uri="{C183D7F6-B498-43B3-948B-1728B52AA6E4}">
                <adec:decorative xmlns:adec="http://schemas.microsoft.com/office/drawing/2017/decorative" val="0"/>
              </a:ext>
            </a:extLst>
          </p:cNvPr>
          <p:cNvSpPr>
            <a:spLocks noGrp="1"/>
          </p:cNvSpPr>
          <p:nvPr>
            <p:ph idx="1"/>
          </p:nvPr>
        </p:nvSpPr>
        <p:spPr>
          <a:xfrm>
            <a:off x="330206" y="1672185"/>
            <a:ext cx="7180938" cy="4351338"/>
          </a:xfrm>
        </p:spPr>
        <p:txBody>
          <a:bodyPr>
            <a:normAutofit fontScale="92500" lnSpcReduction="10000"/>
          </a:bodyPr>
          <a:lstStyle/>
          <a:p>
            <a:pPr marL="0" indent="0">
              <a:buNone/>
            </a:pPr>
            <a:r>
              <a:rPr lang="en-GB" dirty="0">
                <a:solidFill>
                  <a:srgbClr val="00A5DF"/>
                </a:solidFill>
                <a:latin typeface="Arial"/>
                <a:hlinkClick r:id="rId2">
                  <a:extLst>
                    <a:ext uri="{A12FA001-AC4F-418D-AE19-62706E023703}">
                      <ahyp:hlinkClr xmlns:ahyp="http://schemas.microsoft.com/office/drawing/2018/hyperlinkcolor" val="tx"/>
                    </a:ext>
                  </a:extLst>
                </a:hlinkClick>
              </a:rPr>
              <a:t>Cold Weather Plan for England</a:t>
            </a:r>
            <a:endParaRPr lang="en-GB" dirty="0">
              <a:solidFill>
                <a:srgbClr val="00A5DF"/>
              </a:solidFill>
              <a:latin typeface="Arial"/>
            </a:endParaRPr>
          </a:p>
          <a:p>
            <a:pPr marL="0" indent="0"/>
            <a:endParaRPr lang="en-GB" dirty="0">
              <a:solidFill>
                <a:srgbClr val="00A5DF"/>
              </a:solidFill>
              <a:latin typeface="Arial"/>
            </a:endParaRPr>
          </a:p>
          <a:p>
            <a:pPr marL="0" indent="0">
              <a:buNone/>
            </a:pPr>
            <a:r>
              <a:rPr lang="en-GB" dirty="0">
                <a:solidFill>
                  <a:srgbClr val="00A5DF"/>
                </a:solidFill>
                <a:latin typeface="Arial"/>
                <a:hlinkClick r:id="rId3">
                  <a:extLst>
                    <a:ext uri="{A12FA001-AC4F-418D-AE19-62706E023703}">
                      <ahyp:hlinkClr xmlns:ahyp="http://schemas.microsoft.com/office/drawing/2018/hyperlinkcolor" val="tx"/>
                    </a:ext>
                  </a:extLst>
                </a:hlinkClick>
              </a:rPr>
              <a:t>Cold Weather Plan for England: Action Cards</a:t>
            </a:r>
            <a:endParaRPr lang="en-GB" dirty="0">
              <a:solidFill>
                <a:srgbClr val="00A5DF"/>
              </a:solidFill>
              <a:latin typeface="Arial"/>
            </a:endParaRPr>
          </a:p>
          <a:p>
            <a:pPr marL="0" indent="0"/>
            <a:endParaRPr lang="en-GB" dirty="0">
              <a:solidFill>
                <a:srgbClr val="00A5DF"/>
              </a:solidFill>
              <a:latin typeface="Arial"/>
            </a:endParaRPr>
          </a:p>
          <a:p>
            <a:pPr marL="0" indent="0">
              <a:buNone/>
            </a:pPr>
            <a:r>
              <a:rPr lang="en-GB" dirty="0">
                <a:solidFill>
                  <a:srgbClr val="00A5DF"/>
                </a:solidFill>
                <a:latin typeface="Arial"/>
                <a:hlinkClick r:id="rId4">
                  <a:extLst>
                    <a:ext uri="{A12FA001-AC4F-418D-AE19-62706E023703}">
                      <ahyp:hlinkClr xmlns:ahyp="http://schemas.microsoft.com/office/drawing/2018/hyperlinkcolor" val="tx"/>
                    </a:ext>
                  </a:extLst>
                </a:hlinkClick>
              </a:rPr>
              <a:t>Keep Warm, Keep Well leaflet</a:t>
            </a:r>
            <a:endParaRPr lang="en-GB" dirty="0">
              <a:solidFill>
                <a:srgbClr val="00A5DF"/>
              </a:solidFill>
              <a:latin typeface="Arial"/>
            </a:endParaRPr>
          </a:p>
          <a:p>
            <a:pPr marL="0" indent="0"/>
            <a:endParaRPr lang="en-GB" dirty="0">
              <a:solidFill>
                <a:srgbClr val="00A5DF"/>
              </a:solidFill>
              <a:latin typeface="Arial"/>
            </a:endParaRPr>
          </a:p>
          <a:p>
            <a:pPr marL="0" indent="0">
              <a:buNone/>
            </a:pPr>
            <a:r>
              <a:rPr lang="en-GB" dirty="0">
                <a:solidFill>
                  <a:srgbClr val="00A5DF"/>
                </a:solidFill>
                <a:latin typeface="Arial"/>
                <a:hlinkClick r:id="rId5">
                  <a:extLst>
                    <a:ext uri="{A12FA001-AC4F-418D-AE19-62706E023703}">
                      <ahyp:hlinkClr xmlns:ahyp="http://schemas.microsoft.com/office/drawing/2018/hyperlinkcolor" val="tx"/>
                    </a:ext>
                  </a:extLst>
                </a:hlinkClick>
              </a:rPr>
              <a:t>E-learning on helping people living in cold homes</a:t>
            </a:r>
            <a:endParaRPr lang="en-GB" dirty="0">
              <a:solidFill>
                <a:srgbClr val="00A5DF"/>
              </a:solidFill>
              <a:latin typeface="Arial"/>
            </a:endParaRPr>
          </a:p>
          <a:p>
            <a:pPr marL="0" indent="0"/>
            <a:endParaRPr lang="en-GB" dirty="0">
              <a:solidFill>
                <a:srgbClr val="00A5DF"/>
              </a:solidFill>
              <a:latin typeface="Arial"/>
            </a:endParaRPr>
          </a:p>
          <a:p>
            <a:pPr marL="0" indent="0">
              <a:buNone/>
            </a:pPr>
            <a:r>
              <a:rPr lang="en-GB" dirty="0">
                <a:solidFill>
                  <a:srgbClr val="00A5DF"/>
                </a:solidFill>
                <a:latin typeface="Arial"/>
                <a:hlinkClick r:id="rId6">
                  <a:extLst>
                    <a:ext uri="{A12FA001-AC4F-418D-AE19-62706E023703}">
                      <ahyp:hlinkClr xmlns:ahyp="http://schemas.microsoft.com/office/drawing/2018/hyperlinkcolor" val="tx"/>
                    </a:ext>
                  </a:extLst>
                </a:hlinkClick>
              </a:rPr>
              <a:t>Simply energy advice website</a:t>
            </a:r>
            <a:endParaRPr lang="en-GB" dirty="0">
              <a:solidFill>
                <a:srgbClr val="00A5DF"/>
              </a:solidFill>
              <a:latin typeface="Arial"/>
            </a:endParaRPr>
          </a:p>
          <a:p>
            <a:pPr marL="0" indent="0"/>
            <a:endParaRPr lang="en-GB" dirty="0">
              <a:solidFill>
                <a:srgbClr val="00A5DF"/>
              </a:solidFill>
              <a:latin typeface="Arial"/>
            </a:endParaRPr>
          </a:p>
          <a:p>
            <a:pPr marL="0" indent="0">
              <a:buNone/>
            </a:pPr>
            <a:r>
              <a:rPr lang="en-US" altLang="en-US" dirty="0">
                <a:solidFill>
                  <a:srgbClr val="00A5DF"/>
                </a:solidFill>
                <a:hlinkClick r:id="rId7">
                  <a:extLst>
                    <a:ext uri="{A12FA001-AC4F-418D-AE19-62706E023703}">
                      <ahyp:hlinkClr xmlns:ahyp="http://schemas.microsoft.com/office/drawing/2018/hyperlinkcolor" val="tx"/>
                    </a:ext>
                  </a:extLst>
                </a:hlinkClick>
              </a:rPr>
              <a:t>Guidance on coronavirus (COVID-19</a:t>
            </a:r>
            <a:r>
              <a:rPr lang="en-US" altLang="en-US" dirty="0">
                <a:solidFill>
                  <a:srgbClr val="00A5DF"/>
                </a:solidFill>
              </a:rPr>
              <a:t>)</a:t>
            </a:r>
            <a:endParaRPr lang="en-GB" dirty="0">
              <a:solidFill>
                <a:srgbClr val="00A5DF"/>
              </a:solidFill>
            </a:endParaRPr>
          </a:p>
        </p:txBody>
      </p:sp>
      <p:sp>
        <p:nvSpPr>
          <p:cNvPr id="7" name="Footer Placeholder 6">
            <a:extLst>
              <a:ext uri="{FF2B5EF4-FFF2-40B4-BE49-F238E27FC236}">
                <a16:creationId xmlns:a16="http://schemas.microsoft.com/office/drawing/2014/main" id="{D1FB0259-E7DF-4335-B0D2-966C0E25F552}"/>
              </a:ext>
            </a:extLst>
          </p:cNvPr>
          <p:cNvSpPr>
            <a:spLocks noGrp="1"/>
          </p:cNvSpPr>
          <p:nvPr>
            <p:ph type="ftr" sz="quarter" idx="10"/>
          </p:nvPr>
        </p:nvSpPr>
        <p:spPr/>
        <p:txBody>
          <a:bodyPr/>
          <a:lstStyle/>
          <a:p>
            <a:r>
              <a:rPr lang="en-GB"/>
              <a:t>Cold weather health risks: actions to prevent harm</a:t>
            </a:r>
            <a:endParaRPr lang="en-GB" sz="1400"/>
          </a:p>
        </p:txBody>
      </p:sp>
      <p:sp>
        <p:nvSpPr>
          <p:cNvPr id="8" name="Slide Number Placeholder 7">
            <a:extLst>
              <a:ext uri="{FF2B5EF4-FFF2-40B4-BE49-F238E27FC236}">
                <a16:creationId xmlns:a16="http://schemas.microsoft.com/office/drawing/2014/main" id="{96EA16D9-F237-4895-BEB8-01253CA92E7D}"/>
              </a:ext>
            </a:extLst>
          </p:cNvPr>
          <p:cNvSpPr>
            <a:spLocks noGrp="1"/>
          </p:cNvSpPr>
          <p:nvPr>
            <p:ph type="sldNum" sz="quarter" idx="11"/>
          </p:nvPr>
        </p:nvSpPr>
        <p:spPr/>
        <p:txBody>
          <a:bodyPr/>
          <a:lstStyle/>
          <a:p>
            <a:fld id="{344369E4-5DE7-46E5-874E-4FD437973785}" type="slidenum">
              <a:rPr lang="en-GB" smtClean="0"/>
              <a:pPr/>
              <a:t>28</a:t>
            </a:fld>
            <a:endParaRPr lang="en-GB" sz="1400"/>
          </a:p>
        </p:txBody>
      </p:sp>
    </p:spTree>
    <p:extLst>
      <p:ext uri="{BB962C8B-B14F-4D97-AF65-F5344CB8AC3E}">
        <p14:creationId xmlns:p14="http://schemas.microsoft.com/office/powerpoint/2010/main" val="2627695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472D217-6C3B-480C-81C2-5C90878CF611}"/>
              </a:ext>
            </a:extLst>
          </p:cNvPr>
          <p:cNvSpPr>
            <a:spLocks noGrp="1"/>
          </p:cNvSpPr>
          <p:nvPr>
            <p:ph type="title"/>
          </p:nvPr>
        </p:nvSpPr>
        <p:spPr>
          <a:xfrm>
            <a:off x="330206" y="424404"/>
            <a:ext cx="10515600" cy="972607"/>
          </a:xfrm>
        </p:spPr>
        <p:txBody>
          <a:bodyPr>
            <a:normAutofit/>
          </a:bodyPr>
          <a:lstStyle/>
          <a:p>
            <a:r>
              <a:rPr lang="en-GB" sz="3200" dirty="0"/>
              <a:t>References (1)</a:t>
            </a:r>
          </a:p>
        </p:txBody>
      </p:sp>
      <p:sp>
        <p:nvSpPr>
          <p:cNvPr id="3" name="Content Placeholder 2">
            <a:extLst>
              <a:ext uri="{FF2B5EF4-FFF2-40B4-BE49-F238E27FC236}">
                <a16:creationId xmlns:a16="http://schemas.microsoft.com/office/drawing/2014/main" id="{EA0C1C55-7624-4F05-9805-3F95418EBDF1}"/>
              </a:ext>
            </a:extLst>
          </p:cNvPr>
          <p:cNvSpPr>
            <a:spLocks noGrp="1"/>
          </p:cNvSpPr>
          <p:nvPr>
            <p:ph idx="1"/>
          </p:nvPr>
        </p:nvSpPr>
        <p:spPr>
          <a:xfrm>
            <a:off x="273965" y="1515639"/>
            <a:ext cx="11146704" cy="4913156"/>
          </a:xfrm>
        </p:spPr>
        <p:txBody>
          <a:bodyPr>
            <a:noAutofit/>
          </a:bodyPr>
          <a:lstStyle/>
          <a:p>
            <a:pPr marL="0" indent="0">
              <a:lnSpc>
                <a:spcPct val="100000"/>
              </a:lnSpc>
              <a:spcBef>
                <a:spcPts val="0"/>
              </a:spcBef>
              <a:buNone/>
            </a:pPr>
            <a:r>
              <a:rPr lang="en-GB" sz="1500" b="1" dirty="0"/>
              <a:t>Slide 3 </a:t>
            </a:r>
          </a:p>
          <a:p>
            <a:pPr marL="214313" indent="-214313">
              <a:lnSpc>
                <a:spcPct val="100000"/>
              </a:lnSpc>
              <a:spcBef>
                <a:spcPts val="0"/>
              </a:spcBef>
              <a:buClrTx/>
            </a:pPr>
            <a:r>
              <a:rPr lang="en-GB" sz="1500"/>
              <a:t>‘Cold </a:t>
            </a:r>
            <a:r>
              <a:rPr lang="en-GB" sz="1500" dirty="0"/>
              <a:t>Weather Plan for England: protecting health and reducing harm from </a:t>
            </a:r>
            <a:r>
              <a:rPr lang="en-GB" sz="1500"/>
              <a:t>cold weather’, </a:t>
            </a:r>
            <a:r>
              <a:rPr lang="en-GB" sz="1500" dirty="0"/>
              <a:t>available at: </a:t>
            </a:r>
            <a:r>
              <a:rPr lang="en-GB" sz="1500" dirty="0">
                <a:solidFill>
                  <a:srgbClr val="00A5DF"/>
                </a:solidFill>
                <a:hlinkClick r:id="rId2">
                  <a:extLst>
                    <a:ext uri="{A12FA001-AC4F-418D-AE19-62706E023703}">
                      <ahyp:hlinkClr xmlns:ahyp="http://schemas.microsoft.com/office/drawing/2018/hyperlinkcolor" val="tx"/>
                    </a:ext>
                  </a:extLst>
                </a:hlinkClick>
              </a:rPr>
              <a:t>https://www.gov.uk/government/collections/cold-weather-plan-for-england</a:t>
            </a:r>
            <a:endParaRPr lang="en-GB" sz="1500" dirty="0">
              <a:solidFill>
                <a:srgbClr val="00A5DF"/>
              </a:solidFill>
            </a:endParaRPr>
          </a:p>
          <a:p>
            <a:pPr marL="214313" indent="-214313">
              <a:lnSpc>
                <a:spcPct val="100000"/>
              </a:lnSpc>
              <a:spcBef>
                <a:spcPts val="0"/>
              </a:spcBef>
              <a:buClr>
                <a:srgbClr val="98002E"/>
              </a:buClr>
            </a:pPr>
            <a:endParaRPr lang="en-GB" sz="1500" dirty="0"/>
          </a:p>
          <a:p>
            <a:pPr marL="0" indent="0">
              <a:lnSpc>
                <a:spcPct val="100000"/>
              </a:lnSpc>
              <a:spcBef>
                <a:spcPts val="0"/>
              </a:spcBef>
              <a:buClr>
                <a:srgbClr val="98002E"/>
              </a:buClr>
              <a:buNone/>
            </a:pPr>
            <a:r>
              <a:rPr lang="en-GB" sz="1500" b="1" dirty="0"/>
              <a:t>Slide 8</a:t>
            </a:r>
          </a:p>
          <a:p>
            <a:pPr marL="214313" indent="-214313">
              <a:lnSpc>
                <a:spcPct val="100000"/>
              </a:lnSpc>
              <a:spcBef>
                <a:spcPts val="0"/>
              </a:spcBef>
              <a:buClrTx/>
            </a:pPr>
            <a:r>
              <a:rPr lang="en-GB" sz="1500"/>
              <a:t>‘2009 </a:t>
            </a:r>
            <a:r>
              <a:rPr lang="en-GB" sz="1500" dirty="0"/>
              <a:t>Annual Report of the Chief Medical </a:t>
            </a:r>
            <a:r>
              <a:rPr lang="en-GB" sz="1500"/>
              <a:t>Officer.’ </a:t>
            </a:r>
            <a:r>
              <a:rPr lang="en-GB" sz="1500" dirty="0"/>
              <a:t>Original source: Donaldson GC, </a:t>
            </a:r>
            <a:r>
              <a:rPr lang="en-GB" sz="1500" dirty="0" err="1"/>
              <a:t>Keatinge</a:t>
            </a:r>
            <a:r>
              <a:rPr lang="en-GB" sz="1500" dirty="0"/>
              <a:t> WR</a:t>
            </a:r>
            <a:r>
              <a:rPr lang="en-GB" sz="1500"/>
              <a:t>. ‘Early </a:t>
            </a:r>
            <a:r>
              <a:rPr lang="en-GB" sz="1500" dirty="0"/>
              <a:t>increases in ischaemic heart disease mortality dissociated from and later changes associated with respiratory mortality after cold weather </a:t>
            </a:r>
            <a:r>
              <a:rPr lang="en-GB" sz="1500"/>
              <a:t>in South-East England.’ Journal of Epidemiological Community Health 1997 December: volume 51, issue 6, pages 643 to 648</a:t>
            </a:r>
            <a:endParaRPr lang="en-GB" sz="1500" dirty="0"/>
          </a:p>
          <a:p>
            <a:pPr marL="214313" indent="-214313">
              <a:lnSpc>
                <a:spcPct val="100000"/>
              </a:lnSpc>
              <a:spcBef>
                <a:spcPts val="0"/>
              </a:spcBef>
              <a:buClrTx/>
            </a:pPr>
            <a:endParaRPr lang="en-GB" sz="1500" dirty="0"/>
          </a:p>
          <a:p>
            <a:pPr marL="0" indent="0">
              <a:lnSpc>
                <a:spcPct val="100000"/>
              </a:lnSpc>
              <a:spcBef>
                <a:spcPts val="0"/>
              </a:spcBef>
              <a:buClr>
                <a:srgbClr val="98002E"/>
              </a:buClr>
              <a:buNone/>
            </a:pPr>
            <a:r>
              <a:rPr lang="en-GB" sz="1500" b="1" dirty="0"/>
              <a:t>Slide 9</a:t>
            </a:r>
          </a:p>
          <a:p>
            <a:pPr marL="214313" indent="-214313">
              <a:lnSpc>
                <a:spcPct val="100000"/>
              </a:lnSpc>
              <a:spcBef>
                <a:spcPts val="0"/>
              </a:spcBef>
              <a:buClrTx/>
            </a:pPr>
            <a:r>
              <a:rPr lang="en-GB" sz="1500" err="1"/>
              <a:t>Hajat</a:t>
            </a:r>
            <a:r>
              <a:rPr lang="en-GB" sz="1500"/>
              <a:t> S and others. ‘Public </a:t>
            </a:r>
            <a:r>
              <a:rPr lang="en-GB" sz="1500" dirty="0"/>
              <a:t>health vulnerability to wintertime weather: time-series regression and episode analyses of national mortality and morbidity databases to inform the Cold Weather Plan for </a:t>
            </a:r>
            <a:r>
              <a:rPr lang="en-GB" sz="1500"/>
              <a:t>England.’ Public Health 2016: issue 137, pages 26 to 34</a:t>
            </a:r>
            <a:endParaRPr lang="en-GB" sz="1500" dirty="0"/>
          </a:p>
          <a:p>
            <a:pPr marL="214313" indent="-214313">
              <a:lnSpc>
                <a:spcPct val="100000"/>
              </a:lnSpc>
              <a:spcBef>
                <a:spcPts val="0"/>
              </a:spcBef>
              <a:buClr>
                <a:srgbClr val="98002E"/>
              </a:buClr>
            </a:pPr>
            <a:endParaRPr lang="en-GB" sz="1500" dirty="0"/>
          </a:p>
          <a:p>
            <a:pPr marL="0" indent="0">
              <a:lnSpc>
                <a:spcPct val="100000"/>
              </a:lnSpc>
              <a:spcBef>
                <a:spcPts val="0"/>
              </a:spcBef>
              <a:buClr>
                <a:srgbClr val="98002E"/>
              </a:buClr>
              <a:buNone/>
            </a:pPr>
            <a:r>
              <a:rPr lang="en-GB" sz="1500" b="1" dirty="0"/>
              <a:t>Slide 10</a:t>
            </a:r>
          </a:p>
          <a:p>
            <a:pPr marL="214313" indent="-214313">
              <a:lnSpc>
                <a:spcPct val="100000"/>
              </a:lnSpc>
              <a:spcBef>
                <a:spcPts val="0"/>
              </a:spcBef>
              <a:buClrTx/>
            </a:pPr>
            <a:r>
              <a:rPr lang="en-GB" sz="1500"/>
              <a:t>‘Cold </a:t>
            </a:r>
            <a:r>
              <a:rPr lang="en-GB" sz="1500" dirty="0"/>
              <a:t>Weather Plan for England: protecting health and reducing harm from </a:t>
            </a:r>
            <a:r>
              <a:rPr lang="en-GB" sz="1500"/>
              <a:t>cold weather’, </a:t>
            </a:r>
            <a:r>
              <a:rPr lang="en-GB" sz="1500" dirty="0"/>
              <a:t>available at: </a:t>
            </a:r>
            <a:r>
              <a:rPr lang="en-GB" sz="1500" dirty="0">
                <a:solidFill>
                  <a:srgbClr val="00A5DF"/>
                </a:solidFill>
                <a:hlinkClick r:id="rId2">
                  <a:extLst>
                    <a:ext uri="{A12FA001-AC4F-418D-AE19-62706E023703}">
                      <ahyp:hlinkClr xmlns:ahyp="http://schemas.microsoft.com/office/drawing/2018/hyperlinkcolor" val="tx"/>
                    </a:ext>
                  </a:extLst>
                </a:hlinkClick>
              </a:rPr>
              <a:t>https://www.gov.uk/government/collections/cold-weather-plan-for-england</a:t>
            </a:r>
            <a:endParaRPr lang="en-GB" sz="1500" dirty="0">
              <a:solidFill>
                <a:srgbClr val="00A5DF"/>
              </a:solidFill>
            </a:endParaRPr>
          </a:p>
          <a:p>
            <a:pPr marL="214313" indent="-214313">
              <a:lnSpc>
                <a:spcPct val="100000"/>
              </a:lnSpc>
              <a:spcBef>
                <a:spcPts val="0"/>
              </a:spcBef>
              <a:buClr>
                <a:srgbClr val="98002E"/>
              </a:buClr>
            </a:pPr>
            <a:endParaRPr lang="en-GB" sz="1500" dirty="0"/>
          </a:p>
          <a:p>
            <a:pPr marL="0" indent="0">
              <a:lnSpc>
                <a:spcPct val="100000"/>
              </a:lnSpc>
              <a:spcBef>
                <a:spcPts val="0"/>
              </a:spcBef>
              <a:buClr>
                <a:srgbClr val="98002E"/>
              </a:buClr>
              <a:buNone/>
            </a:pPr>
            <a:r>
              <a:rPr lang="en-GB" sz="1500" b="1" dirty="0"/>
              <a:t>Slide 11</a:t>
            </a:r>
          </a:p>
          <a:p>
            <a:pPr marL="171450" indent="-171450">
              <a:lnSpc>
                <a:spcPct val="100000"/>
              </a:lnSpc>
              <a:spcBef>
                <a:spcPts val="0"/>
              </a:spcBef>
              <a:buClrTx/>
            </a:pPr>
            <a:r>
              <a:rPr lang="en-GB" sz="1500" dirty="0"/>
              <a:t>UK Health Security Agency Training slide </a:t>
            </a:r>
            <a:r>
              <a:rPr lang="en-GB" sz="1500"/>
              <a:t>sets ‘Excess winter deaths </a:t>
            </a:r>
            <a:r>
              <a:rPr lang="en-GB" sz="1500" dirty="0"/>
              <a:t>in the </a:t>
            </a:r>
            <a:r>
              <a:rPr lang="en-GB" sz="1500"/>
              <a:t>winter 2019 to 2020.’ </a:t>
            </a:r>
            <a:r>
              <a:rPr lang="en-GB" sz="1500" dirty="0"/>
              <a:t>2021. available at: </a:t>
            </a:r>
            <a:r>
              <a:rPr lang="en-GB" sz="1500" dirty="0">
                <a:solidFill>
                  <a:srgbClr val="00A5DF"/>
                </a:solidFill>
                <a:hlinkClick r:id="rId2">
                  <a:extLst>
                    <a:ext uri="{A12FA001-AC4F-418D-AE19-62706E023703}">
                      <ahyp:hlinkClr xmlns:ahyp="http://schemas.microsoft.com/office/drawing/2018/hyperlinkcolor" val="tx"/>
                    </a:ext>
                  </a:extLst>
                </a:hlinkClick>
              </a:rPr>
              <a:t>https://www.gov.uk/government/collections</a:t>
            </a:r>
            <a:r>
              <a:rPr lang="en-GB" sz="1500">
                <a:solidFill>
                  <a:srgbClr val="00A5DF"/>
                </a:solidFill>
                <a:hlinkClick r:id="rId2">
                  <a:extLst>
                    <a:ext uri="{A12FA001-AC4F-418D-AE19-62706E023703}">
                      <ahyp:hlinkClr xmlns:ahyp="http://schemas.microsoft.com/office/drawing/2018/hyperlinkcolor" val="tx"/>
                    </a:ext>
                  </a:extLst>
                </a:hlinkClick>
              </a:rPr>
              <a:t>/cold-weather-plan-for-england</a:t>
            </a:r>
            <a:endParaRPr lang="en-GB" sz="1500" dirty="0">
              <a:solidFill>
                <a:srgbClr val="00A5DF"/>
              </a:solidFill>
              <a:highlight>
                <a:srgbClr val="FFFF00"/>
              </a:highlight>
            </a:endParaRPr>
          </a:p>
        </p:txBody>
      </p:sp>
      <p:sp>
        <p:nvSpPr>
          <p:cNvPr id="6" name="Footer Placeholder 5">
            <a:extLst>
              <a:ext uri="{FF2B5EF4-FFF2-40B4-BE49-F238E27FC236}">
                <a16:creationId xmlns:a16="http://schemas.microsoft.com/office/drawing/2014/main" id="{9710781D-4F23-451C-A336-7E135B63A73F}"/>
              </a:ext>
            </a:extLst>
          </p:cNvPr>
          <p:cNvSpPr>
            <a:spLocks noGrp="1"/>
          </p:cNvSpPr>
          <p:nvPr>
            <p:ph type="ftr" sz="quarter" idx="10"/>
          </p:nvPr>
        </p:nvSpPr>
        <p:spPr/>
        <p:txBody>
          <a:bodyPr/>
          <a:lstStyle/>
          <a:p>
            <a:r>
              <a:rPr lang="en-GB"/>
              <a:t>Cold weather health risks: actions to prevent harm</a:t>
            </a:r>
            <a:endParaRPr lang="en-GB" sz="1400"/>
          </a:p>
        </p:txBody>
      </p:sp>
      <p:sp>
        <p:nvSpPr>
          <p:cNvPr id="7" name="Slide Number Placeholder 6">
            <a:extLst>
              <a:ext uri="{FF2B5EF4-FFF2-40B4-BE49-F238E27FC236}">
                <a16:creationId xmlns:a16="http://schemas.microsoft.com/office/drawing/2014/main" id="{2ABDBCB3-E113-44FB-A359-4098F1F28C21}"/>
              </a:ext>
            </a:extLst>
          </p:cNvPr>
          <p:cNvSpPr>
            <a:spLocks noGrp="1"/>
          </p:cNvSpPr>
          <p:nvPr>
            <p:ph type="sldNum" sz="quarter" idx="11"/>
          </p:nvPr>
        </p:nvSpPr>
        <p:spPr/>
        <p:txBody>
          <a:bodyPr/>
          <a:lstStyle/>
          <a:p>
            <a:fld id="{344369E4-5DE7-46E5-874E-4FD437973785}" type="slidenum">
              <a:rPr lang="en-GB" smtClean="0"/>
              <a:pPr/>
              <a:t>29</a:t>
            </a:fld>
            <a:endParaRPr lang="en-GB" sz="1400"/>
          </a:p>
        </p:txBody>
      </p:sp>
    </p:spTree>
    <p:extLst>
      <p:ext uri="{BB962C8B-B14F-4D97-AF65-F5344CB8AC3E}">
        <p14:creationId xmlns:p14="http://schemas.microsoft.com/office/powerpoint/2010/main" val="2615094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EE074-ECF8-4265-8832-32C505867A79}"/>
              </a:ext>
            </a:extLst>
          </p:cNvPr>
          <p:cNvSpPr>
            <a:spLocks noGrp="1"/>
          </p:cNvSpPr>
          <p:nvPr>
            <p:ph type="title"/>
          </p:nvPr>
        </p:nvSpPr>
        <p:spPr>
          <a:xfrm>
            <a:off x="330206" y="406586"/>
            <a:ext cx="10515600" cy="972607"/>
          </a:xfrm>
        </p:spPr>
        <p:txBody>
          <a:bodyPr>
            <a:normAutofit/>
          </a:bodyPr>
          <a:lstStyle/>
          <a:p>
            <a:r>
              <a:rPr lang="en-GB" sz="3200" dirty="0"/>
              <a:t>Background</a:t>
            </a:r>
          </a:p>
        </p:txBody>
      </p:sp>
      <p:sp>
        <p:nvSpPr>
          <p:cNvPr id="3" name="Content Placeholder 2">
            <a:extLst>
              <a:ext uri="{FF2B5EF4-FFF2-40B4-BE49-F238E27FC236}">
                <a16:creationId xmlns:a16="http://schemas.microsoft.com/office/drawing/2014/main" id="{7FDE5BEE-492A-4F9F-BC9E-E49A1180D5E5}"/>
              </a:ext>
            </a:extLst>
          </p:cNvPr>
          <p:cNvSpPr>
            <a:spLocks noGrp="1"/>
          </p:cNvSpPr>
          <p:nvPr>
            <p:ph idx="1"/>
          </p:nvPr>
        </p:nvSpPr>
        <p:spPr>
          <a:xfrm>
            <a:off x="330206" y="1856737"/>
            <a:ext cx="10381337" cy="4104456"/>
          </a:xfrm>
        </p:spPr>
        <p:txBody>
          <a:bodyPr>
            <a:normAutofit fontScale="92500"/>
          </a:bodyPr>
          <a:lstStyle/>
          <a:p>
            <a:pPr fontAlgn="base">
              <a:lnSpc>
                <a:spcPct val="100000"/>
              </a:lnSpc>
              <a:spcBef>
                <a:spcPts val="1200"/>
              </a:spcBef>
              <a:buClrTx/>
            </a:pPr>
            <a:r>
              <a:rPr lang="en-GB" dirty="0"/>
              <a:t>For specific information on cold-related health risks, </a:t>
            </a:r>
            <a:r>
              <a:rPr lang="en-US" dirty="0"/>
              <a:t>refer to the current </a:t>
            </a:r>
            <a:r>
              <a:rPr lang="en-US" dirty="0">
                <a:solidFill>
                  <a:srgbClr val="00A5DF"/>
                </a:solidFill>
                <a:hlinkClick r:id="rId3">
                  <a:extLst>
                    <a:ext uri="{A12FA001-AC4F-418D-AE19-62706E023703}">
                      <ahyp:hlinkClr xmlns:ahyp="http://schemas.microsoft.com/office/drawing/2018/hyperlinkcolor" val="tx"/>
                    </a:ext>
                  </a:extLst>
                </a:hlinkClick>
              </a:rPr>
              <a:t>Cold</a:t>
            </a:r>
            <a:r>
              <a:rPr lang="en-US" dirty="0">
                <a:solidFill>
                  <a:srgbClr val="98002E"/>
                </a:solidFill>
                <a:hlinkClick r:id="rId3">
                  <a:extLst>
                    <a:ext uri="{A12FA001-AC4F-418D-AE19-62706E023703}">
                      <ahyp:hlinkClr xmlns:ahyp="http://schemas.microsoft.com/office/drawing/2018/hyperlinkcolor" val="tx"/>
                    </a:ext>
                  </a:extLst>
                </a:hlinkClick>
              </a:rPr>
              <a:t> </a:t>
            </a:r>
            <a:r>
              <a:rPr lang="en-US" dirty="0">
                <a:solidFill>
                  <a:srgbClr val="00A5DF"/>
                </a:solidFill>
                <a:hlinkClick r:id="rId3">
                  <a:extLst>
                    <a:ext uri="{A12FA001-AC4F-418D-AE19-62706E023703}">
                      <ahyp:hlinkClr xmlns:ahyp="http://schemas.microsoft.com/office/drawing/2018/hyperlinkcolor" val="tx"/>
                    </a:ext>
                  </a:extLst>
                </a:hlinkClick>
              </a:rPr>
              <a:t>Weather Plan for England</a:t>
            </a:r>
            <a:r>
              <a:rPr lang="en-US" dirty="0">
                <a:solidFill>
                  <a:srgbClr val="98002E"/>
                </a:solidFill>
              </a:rPr>
              <a:t> </a:t>
            </a:r>
            <a:r>
              <a:rPr lang="en-US" dirty="0"/>
              <a:t>and </a:t>
            </a:r>
            <a:r>
              <a:rPr lang="en-GB" dirty="0"/>
              <a:t>associated resources. The plan recommends a series of steps to reduce the risks to health from cold weather for:</a:t>
            </a:r>
            <a:r>
              <a:rPr lang="en-US" dirty="0"/>
              <a:t>​</a:t>
            </a:r>
          </a:p>
          <a:p>
            <a:pPr lvl="1" fontAlgn="base">
              <a:lnSpc>
                <a:spcPct val="100000"/>
              </a:lnSpc>
              <a:spcBef>
                <a:spcPts val="1200"/>
              </a:spcBef>
              <a:buClrTx/>
            </a:pPr>
            <a:r>
              <a:rPr lang="en-GB" dirty="0"/>
              <a:t>the NHS, local authorities, social care, and other public agencies​</a:t>
            </a:r>
          </a:p>
          <a:p>
            <a:pPr lvl="1" fontAlgn="base">
              <a:lnSpc>
                <a:spcPct val="100000"/>
              </a:lnSpc>
              <a:spcBef>
                <a:spcPts val="1200"/>
              </a:spcBef>
              <a:buClrTx/>
            </a:pPr>
            <a:r>
              <a:rPr lang="en-GB" dirty="0"/>
              <a:t>professionals working with people at risk​</a:t>
            </a:r>
          </a:p>
          <a:p>
            <a:pPr lvl="1" fontAlgn="base">
              <a:lnSpc>
                <a:spcPct val="100000"/>
              </a:lnSpc>
              <a:spcBef>
                <a:spcPts val="1200"/>
              </a:spcBef>
              <a:buClrTx/>
            </a:pPr>
            <a:r>
              <a:rPr lang="en-GB" dirty="0"/>
              <a:t>individuals, local communities and voluntary groups​</a:t>
            </a:r>
            <a:endParaRPr lang="en-US" dirty="0"/>
          </a:p>
          <a:p>
            <a:pPr fontAlgn="base">
              <a:lnSpc>
                <a:spcPct val="100000"/>
              </a:lnSpc>
              <a:spcBef>
                <a:spcPts val="1200"/>
              </a:spcBef>
              <a:buClrTx/>
            </a:pPr>
            <a:r>
              <a:rPr lang="en-US" dirty="0"/>
              <a:t>The ‘Cold Weather Plan for England’ is underpinned by the Met Office’s</a:t>
            </a:r>
            <a:r>
              <a:rPr lang="en-GB" dirty="0"/>
              <a:t> </a:t>
            </a:r>
            <a:r>
              <a:rPr lang="en-GB" dirty="0">
                <a:solidFill>
                  <a:srgbClr val="00A5DF"/>
                </a:solidFill>
                <a:hlinkClick r:id="rId4">
                  <a:extLst>
                    <a:ext uri="{A12FA001-AC4F-418D-AE19-62706E023703}">
                      <ahyp:hlinkClr xmlns:ahyp="http://schemas.microsoft.com/office/drawing/2018/hyperlinkcolor" val="tx"/>
                    </a:ext>
                  </a:extLst>
                </a:hlinkClick>
              </a:rPr>
              <a:t>Cold</a:t>
            </a:r>
            <a:r>
              <a:rPr lang="en-GB" dirty="0">
                <a:solidFill>
                  <a:srgbClr val="98002E"/>
                </a:solidFill>
                <a:hlinkClick r:id="rId4">
                  <a:extLst>
                    <a:ext uri="{A12FA001-AC4F-418D-AE19-62706E023703}">
                      <ahyp:hlinkClr xmlns:ahyp="http://schemas.microsoft.com/office/drawing/2018/hyperlinkcolor" val="tx"/>
                    </a:ext>
                  </a:extLst>
                </a:hlinkClick>
              </a:rPr>
              <a:t> </a:t>
            </a:r>
            <a:r>
              <a:rPr lang="en-GB" dirty="0">
                <a:solidFill>
                  <a:srgbClr val="00A5DF"/>
                </a:solidFill>
                <a:hlinkClick r:id="rId4">
                  <a:extLst>
                    <a:ext uri="{A12FA001-AC4F-418D-AE19-62706E023703}">
                      <ahyp:hlinkClr xmlns:ahyp="http://schemas.microsoft.com/office/drawing/2018/hyperlinkcolor" val="tx"/>
                    </a:ext>
                  </a:extLst>
                </a:hlinkClick>
              </a:rPr>
              <a:t>Weather Alert service</a:t>
            </a:r>
            <a:r>
              <a:rPr lang="en-US" dirty="0">
                <a:solidFill>
                  <a:srgbClr val="00A5DF"/>
                </a:solidFill>
              </a:rPr>
              <a:t> </a:t>
            </a:r>
            <a:r>
              <a:rPr lang="en-US" dirty="0"/>
              <a:t>which runs annually from </a:t>
            </a:r>
            <a:r>
              <a:rPr lang="en-GB" dirty="0"/>
              <a:t>1 November to 31 March</a:t>
            </a:r>
            <a:r>
              <a:rPr lang="en-US" dirty="0"/>
              <a:t>.</a:t>
            </a:r>
            <a:r>
              <a:rPr lang="en-GB" dirty="0"/>
              <a:t>​</a:t>
            </a:r>
          </a:p>
          <a:p>
            <a:pPr fontAlgn="base">
              <a:lnSpc>
                <a:spcPct val="100000"/>
              </a:lnSpc>
              <a:spcBef>
                <a:spcPts val="1200"/>
              </a:spcBef>
              <a:buClrTx/>
            </a:pPr>
            <a:r>
              <a:rPr lang="en-GB" dirty="0"/>
              <a:t>Register for email updates from the </a:t>
            </a:r>
            <a:r>
              <a:rPr lang="en-GB" dirty="0">
                <a:solidFill>
                  <a:srgbClr val="00A5DF"/>
                </a:solidFill>
                <a:hlinkClick r:id="rId5">
                  <a:extLst>
                    <a:ext uri="{A12FA001-AC4F-418D-AE19-62706E023703}">
                      <ahyp:hlinkClr xmlns:ahyp="http://schemas.microsoft.com/office/drawing/2018/hyperlinkcolor" val="tx"/>
                    </a:ext>
                  </a:extLst>
                </a:hlinkClick>
              </a:rPr>
              <a:t>Cold Weather Alert </a:t>
            </a:r>
            <a:r>
              <a:rPr lang="en-GB">
                <a:solidFill>
                  <a:srgbClr val="00A5DF"/>
                </a:solidFill>
                <a:hlinkClick r:id="rId5">
                  <a:extLst>
                    <a:ext uri="{A12FA001-AC4F-418D-AE19-62706E023703}">
                      <ahyp:hlinkClr xmlns:ahyp="http://schemas.microsoft.com/office/drawing/2018/hyperlinkcolor" val="tx"/>
                    </a:ext>
                  </a:extLst>
                </a:hlinkClick>
              </a:rPr>
              <a:t>Service</a:t>
            </a:r>
            <a:r>
              <a:rPr lang="en-GB">
                <a:solidFill>
                  <a:srgbClr val="00A5DF"/>
                </a:solidFill>
              </a:rPr>
              <a:t> </a:t>
            </a:r>
            <a:r>
              <a:rPr lang="en-GB"/>
              <a:t>now.</a:t>
            </a:r>
            <a:endParaRPr lang="en-US" dirty="0"/>
          </a:p>
        </p:txBody>
      </p:sp>
      <p:sp>
        <p:nvSpPr>
          <p:cNvPr id="6" name="Footer Placeholder 5">
            <a:extLst>
              <a:ext uri="{FF2B5EF4-FFF2-40B4-BE49-F238E27FC236}">
                <a16:creationId xmlns:a16="http://schemas.microsoft.com/office/drawing/2014/main" id="{7C7A4654-6C56-4CF8-B46F-F0CDB36B4DA3}"/>
              </a:ext>
            </a:extLst>
          </p:cNvPr>
          <p:cNvSpPr>
            <a:spLocks noGrp="1"/>
          </p:cNvSpPr>
          <p:nvPr>
            <p:ph type="ftr" sz="quarter" idx="10"/>
          </p:nvPr>
        </p:nvSpPr>
        <p:spPr/>
        <p:txBody>
          <a:bodyPr/>
          <a:lstStyle/>
          <a:p>
            <a:r>
              <a:rPr lang="en-GB"/>
              <a:t>Cold weather health risks: actions to prevent harm</a:t>
            </a:r>
            <a:endParaRPr lang="en-GB" sz="1400"/>
          </a:p>
        </p:txBody>
      </p:sp>
      <p:sp>
        <p:nvSpPr>
          <p:cNvPr id="7" name="Slide Number Placeholder 6">
            <a:extLst>
              <a:ext uri="{FF2B5EF4-FFF2-40B4-BE49-F238E27FC236}">
                <a16:creationId xmlns:a16="http://schemas.microsoft.com/office/drawing/2014/main" id="{768056B3-68E8-4575-A240-BF75414C5F37}"/>
              </a:ext>
            </a:extLst>
          </p:cNvPr>
          <p:cNvSpPr>
            <a:spLocks noGrp="1"/>
          </p:cNvSpPr>
          <p:nvPr>
            <p:ph type="sldNum" sz="quarter" idx="11"/>
          </p:nvPr>
        </p:nvSpPr>
        <p:spPr/>
        <p:txBody>
          <a:bodyPr/>
          <a:lstStyle/>
          <a:p>
            <a:fld id="{344369E4-5DE7-46E5-874E-4FD437973785}" type="slidenum">
              <a:rPr lang="en-GB" smtClean="0"/>
              <a:pPr/>
              <a:t>3</a:t>
            </a:fld>
            <a:endParaRPr lang="en-GB" sz="1400"/>
          </a:p>
        </p:txBody>
      </p:sp>
    </p:spTree>
    <p:extLst>
      <p:ext uri="{BB962C8B-B14F-4D97-AF65-F5344CB8AC3E}">
        <p14:creationId xmlns:p14="http://schemas.microsoft.com/office/powerpoint/2010/main" val="5470011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DF3CFD4-23CA-4D4E-8AC9-06FC0495DC26}"/>
              </a:ext>
            </a:extLst>
          </p:cNvPr>
          <p:cNvSpPr>
            <a:spLocks noGrp="1"/>
          </p:cNvSpPr>
          <p:nvPr>
            <p:ph type="title"/>
          </p:nvPr>
        </p:nvSpPr>
        <p:spPr>
          <a:xfrm>
            <a:off x="330206" y="424404"/>
            <a:ext cx="10515600" cy="972607"/>
          </a:xfrm>
        </p:spPr>
        <p:txBody>
          <a:bodyPr>
            <a:normAutofit/>
          </a:bodyPr>
          <a:lstStyle/>
          <a:p>
            <a:r>
              <a:rPr lang="en-GB" sz="3200" dirty="0"/>
              <a:t>References (2)</a:t>
            </a:r>
          </a:p>
        </p:txBody>
      </p:sp>
      <p:sp>
        <p:nvSpPr>
          <p:cNvPr id="3" name="Content Placeholder 2">
            <a:extLst>
              <a:ext uri="{FF2B5EF4-FFF2-40B4-BE49-F238E27FC236}">
                <a16:creationId xmlns:a16="http://schemas.microsoft.com/office/drawing/2014/main" id="{EA0C1C55-7624-4F05-9805-3F95418EBDF1}"/>
              </a:ext>
            </a:extLst>
          </p:cNvPr>
          <p:cNvSpPr>
            <a:spLocks noGrp="1"/>
          </p:cNvSpPr>
          <p:nvPr>
            <p:ph idx="1"/>
          </p:nvPr>
        </p:nvSpPr>
        <p:spPr>
          <a:xfrm>
            <a:off x="188686" y="1543617"/>
            <a:ext cx="10657120" cy="2011346"/>
          </a:xfrm>
        </p:spPr>
        <p:txBody>
          <a:bodyPr>
            <a:noAutofit/>
          </a:bodyPr>
          <a:lstStyle/>
          <a:p>
            <a:pPr marL="0" indent="0">
              <a:lnSpc>
                <a:spcPct val="100000"/>
              </a:lnSpc>
              <a:spcBef>
                <a:spcPts val="0"/>
              </a:spcBef>
              <a:buClr>
                <a:srgbClr val="98002E"/>
              </a:buClr>
              <a:buNone/>
            </a:pPr>
            <a:endParaRPr lang="en-GB" sz="1500" dirty="0"/>
          </a:p>
          <a:p>
            <a:pPr marL="0" indent="0">
              <a:lnSpc>
                <a:spcPct val="100000"/>
              </a:lnSpc>
              <a:spcBef>
                <a:spcPts val="0"/>
              </a:spcBef>
              <a:buClr>
                <a:srgbClr val="98002E"/>
              </a:buClr>
              <a:buNone/>
            </a:pPr>
            <a:r>
              <a:rPr lang="en-GB" sz="1500" b="1" dirty="0"/>
              <a:t>Slide 18</a:t>
            </a:r>
          </a:p>
          <a:p>
            <a:pPr marL="214313" indent="-214313">
              <a:lnSpc>
                <a:spcPct val="100000"/>
              </a:lnSpc>
              <a:spcBef>
                <a:spcPts val="0"/>
              </a:spcBef>
              <a:buClrTx/>
            </a:pPr>
            <a:r>
              <a:rPr lang="en-GB" sz="1500" dirty="0"/>
              <a:t>The UK Sepsis Trust</a:t>
            </a:r>
            <a:r>
              <a:rPr lang="en-GB" sz="1500"/>
              <a:t>. ‘Recovery </a:t>
            </a:r>
            <a:r>
              <a:rPr lang="en-GB" sz="1500" dirty="0"/>
              <a:t>After Critical Illness: What you should know after leaving a critical care </a:t>
            </a:r>
            <a:r>
              <a:rPr lang="en-GB" sz="1500"/>
              <a:t>unit.’ </a:t>
            </a:r>
            <a:r>
              <a:rPr lang="en-GB" sz="1500" dirty="0"/>
              <a:t>2020 </a:t>
            </a:r>
            <a:r>
              <a:rPr lang="en-GB" sz="1500" dirty="0">
                <a:solidFill>
                  <a:srgbClr val="00A5DF"/>
                </a:solidFill>
                <a:hlinkClick r:id="rId2">
                  <a:extLst>
                    <a:ext uri="{A12FA001-AC4F-418D-AE19-62706E023703}">
                      <ahyp:hlinkClr xmlns:ahyp="http://schemas.microsoft.com/office/drawing/2018/hyperlinkcolor" val="tx"/>
                    </a:ext>
                  </a:extLst>
                </a:hlinkClick>
              </a:rPr>
              <a:t>https://sepsistrust.org/wp-content/uploads/2020/06/Critical-Care-Booklet.pdf</a:t>
            </a:r>
            <a:endParaRPr lang="en-GB" sz="1500" dirty="0">
              <a:solidFill>
                <a:srgbClr val="00A5DF"/>
              </a:solidFill>
            </a:endParaRPr>
          </a:p>
          <a:p>
            <a:pPr>
              <a:lnSpc>
                <a:spcPct val="120000"/>
              </a:lnSpc>
              <a:spcBef>
                <a:spcPts val="0"/>
              </a:spcBef>
              <a:buClrTx/>
            </a:pPr>
            <a:endParaRPr lang="en-GB" sz="1500" dirty="0"/>
          </a:p>
          <a:p>
            <a:pPr marL="0" indent="0">
              <a:lnSpc>
                <a:spcPct val="120000"/>
              </a:lnSpc>
              <a:spcBef>
                <a:spcPts val="0"/>
              </a:spcBef>
              <a:buClrTx/>
              <a:buNone/>
            </a:pPr>
            <a:r>
              <a:rPr lang="en-GB" sz="1500" b="1" dirty="0"/>
              <a:t>Slide 27</a:t>
            </a:r>
          </a:p>
          <a:p>
            <a:pPr>
              <a:lnSpc>
                <a:spcPct val="120000"/>
              </a:lnSpc>
              <a:spcBef>
                <a:spcPts val="0"/>
              </a:spcBef>
              <a:buClrTx/>
            </a:pPr>
            <a:r>
              <a:rPr lang="en-GB" sz="1500" dirty="0"/>
              <a:t>NICE Guidance (NG6</a:t>
            </a:r>
            <a:r>
              <a:rPr lang="en-GB" sz="1500"/>
              <a:t>) ‘Excess </a:t>
            </a:r>
            <a:r>
              <a:rPr lang="en-GB" sz="1500" dirty="0"/>
              <a:t>winter deaths and illness and the health risks associated with cold </a:t>
            </a:r>
            <a:r>
              <a:rPr lang="en-GB" sz="1500"/>
              <a:t>homes.’  </a:t>
            </a:r>
            <a:r>
              <a:rPr lang="en-GB" sz="1500" dirty="0"/>
              <a:t>Available at: </a:t>
            </a:r>
            <a:r>
              <a:rPr lang="en-GB" sz="1500" dirty="0">
                <a:solidFill>
                  <a:srgbClr val="00A5DF"/>
                </a:solidFill>
                <a:hlinkClick r:id="rId3">
                  <a:extLst>
                    <a:ext uri="{A12FA001-AC4F-418D-AE19-62706E023703}">
                      <ahyp:hlinkClr xmlns:ahyp="http://schemas.microsoft.com/office/drawing/2018/hyperlinkcolor" val="tx"/>
                    </a:ext>
                  </a:extLst>
                </a:hlinkClick>
              </a:rPr>
              <a:t>https://www.nice.org.uk/guidance/ng6/chapter/1-Recommendations</a:t>
            </a:r>
            <a:r>
              <a:rPr lang="en-GB" sz="1500" dirty="0">
                <a:solidFill>
                  <a:srgbClr val="00A5DF"/>
                </a:solidFill>
              </a:rPr>
              <a:t> </a:t>
            </a:r>
          </a:p>
          <a:p>
            <a:pPr marL="0" indent="0">
              <a:spcBef>
                <a:spcPts val="0"/>
              </a:spcBef>
              <a:buNone/>
            </a:pPr>
            <a:endParaRPr lang="en-GB" sz="1500" dirty="0"/>
          </a:p>
        </p:txBody>
      </p:sp>
      <p:sp>
        <p:nvSpPr>
          <p:cNvPr id="6" name="Footer Placeholder 5">
            <a:extLst>
              <a:ext uri="{FF2B5EF4-FFF2-40B4-BE49-F238E27FC236}">
                <a16:creationId xmlns:a16="http://schemas.microsoft.com/office/drawing/2014/main" id="{45802B5D-F220-46BC-AD00-FA700AD1E45A}"/>
              </a:ext>
            </a:extLst>
          </p:cNvPr>
          <p:cNvSpPr>
            <a:spLocks noGrp="1"/>
          </p:cNvSpPr>
          <p:nvPr>
            <p:ph type="ftr" sz="quarter" idx="10"/>
          </p:nvPr>
        </p:nvSpPr>
        <p:spPr/>
        <p:txBody>
          <a:bodyPr/>
          <a:lstStyle/>
          <a:p>
            <a:r>
              <a:rPr lang="en-GB"/>
              <a:t>Cold weather health risks: actions to prevent harm</a:t>
            </a:r>
            <a:endParaRPr lang="en-GB" sz="1400"/>
          </a:p>
        </p:txBody>
      </p:sp>
      <p:sp>
        <p:nvSpPr>
          <p:cNvPr id="8" name="Slide Number Placeholder 7">
            <a:extLst>
              <a:ext uri="{FF2B5EF4-FFF2-40B4-BE49-F238E27FC236}">
                <a16:creationId xmlns:a16="http://schemas.microsoft.com/office/drawing/2014/main" id="{6BA96472-AD5A-46EF-A342-2BA331F9708D}"/>
              </a:ext>
            </a:extLst>
          </p:cNvPr>
          <p:cNvSpPr>
            <a:spLocks noGrp="1"/>
          </p:cNvSpPr>
          <p:nvPr>
            <p:ph type="sldNum" sz="quarter" idx="11"/>
          </p:nvPr>
        </p:nvSpPr>
        <p:spPr/>
        <p:txBody>
          <a:bodyPr/>
          <a:lstStyle/>
          <a:p>
            <a:fld id="{344369E4-5DE7-46E5-874E-4FD437973785}" type="slidenum">
              <a:rPr lang="en-GB" smtClean="0"/>
              <a:pPr/>
              <a:t>30</a:t>
            </a:fld>
            <a:endParaRPr lang="en-GB" sz="1400"/>
          </a:p>
        </p:txBody>
      </p:sp>
    </p:spTree>
    <p:extLst>
      <p:ext uri="{BB962C8B-B14F-4D97-AF65-F5344CB8AC3E}">
        <p14:creationId xmlns:p14="http://schemas.microsoft.com/office/powerpoint/2010/main" val="13397996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D201646-03B7-421B-979D-BBBC4A0905A0}"/>
              </a:ext>
            </a:extLst>
          </p:cNvPr>
          <p:cNvSpPr>
            <a:spLocks noGrp="1"/>
          </p:cNvSpPr>
          <p:nvPr>
            <p:ph type="title"/>
          </p:nvPr>
        </p:nvSpPr>
        <p:spPr>
          <a:xfrm>
            <a:off x="330206" y="368103"/>
            <a:ext cx="10515600" cy="972607"/>
          </a:xfrm>
        </p:spPr>
        <p:txBody>
          <a:bodyPr>
            <a:normAutofit/>
          </a:bodyPr>
          <a:lstStyle/>
          <a:p>
            <a:r>
              <a:rPr lang="en-GB" sz="3200" dirty="0"/>
              <a:t>About the UK Health Security Agency</a:t>
            </a:r>
          </a:p>
        </p:txBody>
      </p:sp>
      <p:sp>
        <p:nvSpPr>
          <p:cNvPr id="8" name="Rectangle 7"/>
          <p:cNvSpPr>
            <a:spLocks noChangeArrowheads="1"/>
          </p:cNvSpPr>
          <p:nvPr/>
        </p:nvSpPr>
        <p:spPr bwMode="auto">
          <a:xfrm>
            <a:off x="330205" y="1280646"/>
            <a:ext cx="10743667" cy="4216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defPPr>
              <a:defRPr lang="en-US"/>
            </a:defPPr>
            <a:lvl1pPr algn="l" rtl="0" fontAlgn="base">
              <a:spcBef>
                <a:spcPct val="0"/>
              </a:spcBef>
              <a:spcAft>
                <a:spcPct val="0"/>
              </a:spcAft>
              <a:defRPr sz="2400" kern="1200">
                <a:solidFill>
                  <a:schemeClr val="tx1"/>
                </a:solidFill>
                <a:latin typeface="Arial" pitchFamily="34" charset="0"/>
                <a:ea typeface="ヒラギノ角ゴ Pro W3"/>
                <a:cs typeface="ヒラギノ角ゴ Pro W3"/>
              </a:defRPr>
            </a:lvl1pPr>
            <a:lvl2pPr marL="457200" algn="l" rtl="0" fontAlgn="base">
              <a:spcBef>
                <a:spcPct val="0"/>
              </a:spcBef>
              <a:spcAft>
                <a:spcPct val="0"/>
              </a:spcAft>
              <a:defRPr sz="2400" kern="1200">
                <a:solidFill>
                  <a:schemeClr val="tx1"/>
                </a:solidFill>
                <a:latin typeface="Arial" pitchFamily="34" charset="0"/>
                <a:ea typeface="ヒラギノ角ゴ Pro W3"/>
                <a:cs typeface="ヒラギノ角ゴ Pro W3"/>
              </a:defRPr>
            </a:lvl2pPr>
            <a:lvl3pPr marL="914400" algn="l" rtl="0" fontAlgn="base">
              <a:spcBef>
                <a:spcPct val="0"/>
              </a:spcBef>
              <a:spcAft>
                <a:spcPct val="0"/>
              </a:spcAft>
              <a:defRPr sz="2400" kern="1200">
                <a:solidFill>
                  <a:schemeClr val="tx1"/>
                </a:solidFill>
                <a:latin typeface="Arial" pitchFamily="34" charset="0"/>
                <a:ea typeface="ヒラギノ角ゴ Pro W3"/>
                <a:cs typeface="ヒラギノ角ゴ Pro W3"/>
              </a:defRPr>
            </a:lvl3pPr>
            <a:lvl4pPr marL="1371600" algn="l" rtl="0" fontAlgn="base">
              <a:spcBef>
                <a:spcPct val="0"/>
              </a:spcBef>
              <a:spcAft>
                <a:spcPct val="0"/>
              </a:spcAft>
              <a:defRPr sz="2400" kern="1200">
                <a:solidFill>
                  <a:schemeClr val="tx1"/>
                </a:solidFill>
                <a:latin typeface="Arial" pitchFamily="34" charset="0"/>
                <a:ea typeface="ヒラギノ角ゴ Pro W3"/>
                <a:cs typeface="ヒラギノ角ゴ Pro W3"/>
              </a:defRPr>
            </a:lvl4pPr>
            <a:lvl5pPr marL="1828800" algn="l" rtl="0" fontAlgn="base">
              <a:spcBef>
                <a:spcPct val="0"/>
              </a:spcBef>
              <a:spcAft>
                <a:spcPct val="0"/>
              </a:spcAft>
              <a:defRPr sz="2400" kern="1200">
                <a:solidFill>
                  <a:schemeClr val="tx1"/>
                </a:solidFill>
                <a:latin typeface="Arial" pitchFamily="34" charset="0"/>
                <a:ea typeface="ヒラギノ角ゴ Pro W3"/>
                <a:cs typeface="ヒラギノ角ゴ Pro W3"/>
              </a:defRPr>
            </a:lvl5pPr>
            <a:lvl6pPr marL="2286000" algn="l" defTabSz="914400" rtl="0" eaLnBrk="1" latinLnBrk="0" hangingPunct="1">
              <a:defRPr sz="2400" kern="1200">
                <a:solidFill>
                  <a:schemeClr val="tx1"/>
                </a:solidFill>
                <a:latin typeface="Arial" pitchFamily="34" charset="0"/>
                <a:ea typeface="ヒラギノ角ゴ Pro W3"/>
                <a:cs typeface="ヒラギノ角ゴ Pro W3"/>
              </a:defRPr>
            </a:lvl6pPr>
            <a:lvl7pPr marL="2743200" algn="l" defTabSz="914400" rtl="0" eaLnBrk="1" latinLnBrk="0" hangingPunct="1">
              <a:defRPr sz="2400" kern="1200">
                <a:solidFill>
                  <a:schemeClr val="tx1"/>
                </a:solidFill>
                <a:latin typeface="Arial" pitchFamily="34" charset="0"/>
                <a:ea typeface="ヒラギノ角ゴ Pro W3"/>
                <a:cs typeface="ヒラギノ角ゴ Pro W3"/>
              </a:defRPr>
            </a:lvl7pPr>
            <a:lvl8pPr marL="3200400" algn="l" defTabSz="914400" rtl="0" eaLnBrk="1" latinLnBrk="0" hangingPunct="1">
              <a:defRPr sz="2400" kern="1200">
                <a:solidFill>
                  <a:schemeClr val="tx1"/>
                </a:solidFill>
                <a:latin typeface="Arial" pitchFamily="34" charset="0"/>
                <a:ea typeface="ヒラギノ角ゴ Pro W3"/>
                <a:cs typeface="ヒラギノ角ゴ Pro W3"/>
              </a:defRPr>
            </a:lvl8pPr>
            <a:lvl9pPr marL="3657600" algn="l" defTabSz="914400" rtl="0" eaLnBrk="1" latinLnBrk="0" hangingPunct="1">
              <a:defRPr sz="2400" kern="1200">
                <a:solidFill>
                  <a:schemeClr val="tx1"/>
                </a:solidFill>
                <a:latin typeface="Arial" pitchFamily="34" charset="0"/>
                <a:ea typeface="ヒラギノ角ゴ Pro W3"/>
                <a:cs typeface="ヒラギノ角ゴ Pro W3"/>
              </a:defRPr>
            </a:lvl9pPr>
          </a:lstStyle>
          <a:p>
            <a:endParaRPr lang="en-GB" altLang="en-US" sz="1600" dirty="0">
              <a:cs typeface="Times New Roman" pitchFamily="18" charset="0"/>
            </a:endParaRPr>
          </a:p>
          <a:p>
            <a:r>
              <a:rPr lang="en-US" sz="1600" dirty="0">
                <a:cs typeface="Arial" panose="020B0604020202020204" pitchFamily="34" charset="0"/>
              </a:rPr>
              <a:t>The UK Health Security Agency is an executive agency, sponsored by the </a:t>
            </a:r>
            <a:r>
              <a:rPr lang="en-US" sz="1600" u="sng" dirty="0">
                <a:solidFill>
                  <a:srgbClr val="00A5DF"/>
                </a:solidFill>
                <a:cs typeface="Arial" panose="020B0604020202020204" pitchFamily="34" charset="0"/>
                <a:hlinkClick r:id="rId3">
                  <a:extLst>
                    <a:ext uri="{A12FA001-AC4F-418D-AE19-62706E023703}">
                      <ahyp:hlinkClr xmlns:ahyp="http://schemas.microsoft.com/office/drawing/2018/hyperlinkcolor" val="tx"/>
                    </a:ext>
                  </a:extLst>
                </a:hlinkClick>
              </a:rPr>
              <a:t>Department</a:t>
            </a:r>
            <a:r>
              <a:rPr lang="en-US" sz="1600" u="sng" dirty="0">
                <a:solidFill>
                  <a:srgbClr val="00A5DF"/>
                </a:solidFill>
                <a:cs typeface="Arial" panose="020B0604020202020204" pitchFamily="34" charset="0"/>
              </a:rPr>
              <a:t> </a:t>
            </a:r>
            <a:r>
              <a:rPr lang="en-US" sz="1600" u="sng" dirty="0">
                <a:solidFill>
                  <a:srgbClr val="00A5DF"/>
                </a:solidFill>
                <a:cs typeface="Arial" panose="020B0604020202020204" pitchFamily="34" charset="0"/>
                <a:hlinkClick r:id="rId3">
                  <a:extLst>
                    <a:ext uri="{A12FA001-AC4F-418D-AE19-62706E023703}">
                      <ahyp:hlinkClr xmlns:ahyp="http://schemas.microsoft.com/office/drawing/2018/hyperlinkcolor" val="tx"/>
                    </a:ext>
                  </a:extLst>
                </a:hlinkClick>
              </a:rPr>
              <a:t>of Health and Social Care</a:t>
            </a:r>
            <a:endParaRPr lang="en-GB" sz="1600" u="sng" dirty="0">
              <a:solidFill>
                <a:srgbClr val="00A5DF"/>
              </a:solidFill>
              <a:cs typeface="Arial" panose="020B0604020202020204" pitchFamily="34" charset="0"/>
            </a:endParaRPr>
          </a:p>
          <a:p>
            <a:endParaRPr lang="en-GB" sz="1600" u="sng" dirty="0">
              <a:solidFill>
                <a:srgbClr val="98002E"/>
              </a:solidFill>
              <a:cs typeface="Arial" panose="020B0604020202020204" pitchFamily="34" charset="0"/>
            </a:endParaRPr>
          </a:p>
          <a:p>
            <a:r>
              <a:rPr lang="en-GB" altLang="en-US" sz="1600" dirty="0">
                <a:cs typeface="Arial" panose="020B0604020202020204" pitchFamily="34" charset="0"/>
              </a:rPr>
              <a:t>UK Health Security Agency, Nobel House, 17 Smith Square London SW1P 3JR</a:t>
            </a:r>
            <a:br>
              <a:rPr lang="en-GB" altLang="en-US" sz="1600" dirty="0">
                <a:cs typeface="Arial" panose="020B0604020202020204" pitchFamily="34" charset="0"/>
              </a:rPr>
            </a:br>
            <a:r>
              <a:rPr lang="en-GB" altLang="en-US" sz="1600" dirty="0">
                <a:cs typeface="Arial" panose="020B0604020202020204" pitchFamily="34" charset="0"/>
              </a:rPr>
              <a:t>Tel: 020 7654 8000 </a:t>
            </a:r>
            <a:r>
              <a:rPr lang="en-GB" altLang="en-US" sz="1600" dirty="0">
                <a:solidFill>
                  <a:srgbClr val="00A5DF"/>
                </a:solidFill>
                <a:cs typeface="Arial" panose="020B0604020202020204" pitchFamily="34" charset="0"/>
                <a:hlinkClick r:id="rId4">
                  <a:extLst>
                    <a:ext uri="{A12FA001-AC4F-418D-AE19-62706E023703}">
                      <ahyp:hlinkClr xmlns:ahyp="http://schemas.microsoft.com/office/drawing/2018/hyperlinkcolor" val="tx"/>
                    </a:ext>
                  </a:extLst>
                </a:hlinkClick>
              </a:rPr>
              <a:t>www.gov.uk/ukhsa</a:t>
            </a:r>
            <a:r>
              <a:rPr lang="en-GB" altLang="en-US" sz="1600" dirty="0">
                <a:solidFill>
                  <a:srgbClr val="98002E"/>
                </a:solidFill>
                <a:cs typeface="Arial" panose="020B0604020202020204" pitchFamily="34" charset="0"/>
              </a:rPr>
              <a:t> </a:t>
            </a:r>
            <a:r>
              <a:rPr lang="en-GB" altLang="en-US" sz="1600" dirty="0">
                <a:cs typeface="Arial" panose="020B0604020202020204" pitchFamily="34" charset="0"/>
              </a:rPr>
              <a:t>Twitter: </a:t>
            </a:r>
            <a:r>
              <a:rPr lang="en-GB" altLang="en-US" sz="1600" dirty="0">
                <a:solidFill>
                  <a:srgbClr val="00A5DF"/>
                </a:solidFill>
                <a:cs typeface="Arial" panose="020B0604020202020204" pitchFamily="34" charset="0"/>
                <a:hlinkClick r:id="rId5">
                  <a:extLst>
                    <a:ext uri="{A12FA001-AC4F-418D-AE19-62706E023703}">
                      <ahyp:hlinkClr xmlns:ahyp="http://schemas.microsoft.com/office/drawing/2018/hyperlinkcolor" val="tx"/>
                    </a:ext>
                  </a:extLst>
                </a:hlinkClick>
              </a:rPr>
              <a:t>@UKHSA</a:t>
            </a:r>
            <a:endParaRPr lang="en-GB" altLang="en-US" sz="1600" dirty="0">
              <a:solidFill>
                <a:srgbClr val="00A5DF"/>
              </a:solidFill>
              <a:cs typeface="Arial" panose="020B0604020202020204" pitchFamily="34" charset="0"/>
            </a:endParaRPr>
          </a:p>
          <a:p>
            <a:endParaRPr lang="en-GB" altLang="en-US" sz="1600" dirty="0">
              <a:cs typeface="Arial" panose="020B0604020202020204" pitchFamily="34" charset="0"/>
            </a:endParaRPr>
          </a:p>
          <a:p>
            <a:r>
              <a:rPr lang="en-GB" altLang="en-US" sz="1600" dirty="0">
                <a:cs typeface="Arial" panose="020B0604020202020204" pitchFamily="34" charset="0"/>
              </a:rPr>
              <a:t>For enquiries relating to this document, please contact: </a:t>
            </a:r>
            <a:r>
              <a:rPr lang="en-GB" altLang="en-US" sz="1600" u="sng" dirty="0">
                <a:solidFill>
                  <a:srgbClr val="00A5DF"/>
                </a:solidFill>
                <a:cs typeface="Arial" panose="020B0604020202020204" pitchFamily="34" charset="0"/>
                <a:hlinkClick r:id="rId6">
                  <a:extLst>
                    <a:ext uri="{A12FA001-AC4F-418D-AE19-62706E023703}">
                      <ahyp:hlinkClr xmlns:ahyp="http://schemas.microsoft.com/office/drawing/2018/hyperlinkcolor" val="tx"/>
                    </a:ext>
                  </a:extLst>
                </a:hlinkClick>
              </a:rPr>
              <a:t>extremeevents@phe.gov.uk</a:t>
            </a:r>
            <a:endParaRPr lang="en-GB" altLang="en-US" sz="1600" u="sng" dirty="0">
              <a:solidFill>
                <a:srgbClr val="00A5DF"/>
              </a:solidFill>
              <a:cs typeface="Arial" panose="020B0604020202020204" pitchFamily="34" charset="0"/>
            </a:endParaRPr>
          </a:p>
          <a:p>
            <a:endParaRPr lang="en-GB" altLang="en-US" sz="1600" u="sng" dirty="0">
              <a:cs typeface="Arial" panose="020B0604020202020204" pitchFamily="34" charset="0"/>
            </a:endParaRPr>
          </a:p>
          <a:p>
            <a:r>
              <a:rPr lang="en-GB" sz="1600" dirty="0">
                <a:cs typeface="Arial" panose="020B0604020202020204" pitchFamily="34" charset="0"/>
              </a:rPr>
              <a:t>Published: October 2022</a:t>
            </a:r>
            <a:br>
              <a:rPr lang="en-GB" sz="1600" dirty="0">
                <a:cs typeface="Arial" panose="020B0604020202020204" pitchFamily="34" charset="0"/>
              </a:rPr>
            </a:br>
            <a:r>
              <a:rPr lang="en-GB" sz="1600" dirty="0">
                <a:cs typeface="Arial" panose="020B0604020202020204" pitchFamily="34" charset="0"/>
              </a:rPr>
              <a:t>UKHSA publications gateway number</a:t>
            </a:r>
            <a:r>
              <a:rPr lang="en-GB" sz="1600">
                <a:cs typeface="Arial" panose="020B0604020202020204" pitchFamily="34" charset="0"/>
              </a:rPr>
              <a:t>: GOV-13567</a:t>
            </a:r>
            <a:endParaRPr lang="en-GB" sz="1600" dirty="0">
              <a:cs typeface="Arial" panose="020B0604020202020204" pitchFamily="34" charset="0"/>
            </a:endParaRPr>
          </a:p>
          <a:p>
            <a:r>
              <a:rPr lang="en-GB" sz="1600" dirty="0">
                <a:cs typeface="Arial" panose="020B0604020202020204" pitchFamily="34" charset="0"/>
              </a:rPr>
              <a:t> 			    </a:t>
            </a:r>
          </a:p>
          <a:p>
            <a:r>
              <a:rPr lang="en-GB" sz="1600" dirty="0">
                <a:cs typeface="Arial" panose="020B0604020202020204" pitchFamily="34" charset="0"/>
              </a:rPr>
              <a:t>© Crown copyright 2022</a:t>
            </a:r>
          </a:p>
          <a:p>
            <a:endParaRPr lang="en-GB" sz="1600" dirty="0">
              <a:cs typeface="Arial" panose="020B0604020202020204" pitchFamily="34" charset="0"/>
            </a:endParaRPr>
          </a:p>
          <a:p>
            <a:endParaRPr lang="en-GB" sz="1600" dirty="0">
              <a:cs typeface="Arial" panose="020B0604020202020204" pitchFamily="34" charset="0"/>
            </a:endParaRPr>
          </a:p>
          <a:p>
            <a:endParaRPr lang="en-GB" sz="1600" dirty="0">
              <a:cs typeface="Arial" panose="020B0604020202020204" pitchFamily="34" charset="0"/>
            </a:endParaRPr>
          </a:p>
          <a:p>
            <a:br>
              <a:rPr lang="en-GB" sz="1600" dirty="0">
                <a:cs typeface="Arial" panose="020B0604020202020204" pitchFamily="34" charset="0"/>
              </a:rPr>
            </a:br>
            <a:endParaRPr lang="en-GB" sz="1200" dirty="0">
              <a:cs typeface="Arial" panose="020B0604020202020204" pitchFamily="34" charset="0"/>
            </a:endParaRPr>
          </a:p>
        </p:txBody>
      </p:sp>
      <p:pic>
        <p:nvPicPr>
          <p:cNvPr id="6" name="Picture 5">
            <a:extLst>
              <a:ext uri="{C183D7F6-B498-43B3-948B-1728B52AA6E4}">
                <adec:decorative xmlns:adec="http://schemas.microsoft.com/office/drawing/2017/decorative" val="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31909" y="5447429"/>
            <a:ext cx="898525"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C183D7F6-B498-43B3-948B-1728B52AA6E4}">
                <adec:decorative xmlns:adec="http://schemas.microsoft.com/office/drawing/2017/decorative" val="1"/>
              </a:ext>
            </a:extLst>
          </p:cNvPr>
          <p:cNvPicPr/>
          <p:nvPr/>
        </p:nvPicPr>
        <p:blipFill>
          <a:blip r:embed="rId8" r:link="rId9">
            <a:extLst>
              <a:ext uri="{28A0092B-C50C-407E-A947-70E740481C1C}">
                <a14:useLocalDpi xmlns:a14="http://schemas.microsoft.com/office/drawing/2010/main" val="0"/>
              </a:ext>
            </a:extLst>
          </a:blip>
          <a:srcRect/>
          <a:stretch>
            <a:fillRect/>
          </a:stretch>
        </p:blipFill>
        <p:spPr bwMode="auto">
          <a:xfrm>
            <a:off x="330206" y="4663638"/>
            <a:ext cx="651510" cy="369570"/>
          </a:xfrm>
          <a:prstGeom prst="rect">
            <a:avLst/>
          </a:prstGeom>
          <a:noFill/>
          <a:ln>
            <a:noFill/>
          </a:ln>
        </p:spPr>
      </p:pic>
      <p:pic>
        <p:nvPicPr>
          <p:cNvPr id="9" name="image7.jpeg">
            <a:extLst>
              <a:ext uri="{FF2B5EF4-FFF2-40B4-BE49-F238E27FC236}">
                <a16:creationId xmlns:a16="http://schemas.microsoft.com/office/drawing/2014/main" id="{00670596-872D-4A06-A6DE-BC73FE75BBC8}"/>
              </a:ext>
              <a:ext uri="{C183D7F6-B498-43B3-948B-1728B52AA6E4}">
                <adec:decorative xmlns:adec="http://schemas.microsoft.com/office/drawing/2017/decorative" val="1"/>
              </a:ext>
            </a:extLst>
          </p:cNvPr>
          <p:cNvPicPr/>
          <p:nvPr/>
        </p:nvPicPr>
        <p:blipFill>
          <a:blip r:embed="rId10" cstate="print"/>
          <a:stretch>
            <a:fillRect/>
          </a:stretch>
        </p:blipFill>
        <p:spPr>
          <a:xfrm>
            <a:off x="2432137" y="5537269"/>
            <a:ext cx="2833370" cy="535940"/>
          </a:xfrm>
          <a:prstGeom prst="rect">
            <a:avLst/>
          </a:prstGeom>
        </p:spPr>
      </p:pic>
      <p:sp>
        <p:nvSpPr>
          <p:cNvPr id="11" name="TextBox 10">
            <a:extLst>
              <a:ext uri="{FF2B5EF4-FFF2-40B4-BE49-F238E27FC236}">
                <a16:creationId xmlns:a16="http://schemas.microsoft.com/office/drawing/2014/main" id="{6F20635C-9DC5-47C1-99EE-9111A9DB515A}"/>
              </a:ext>
            </a:extLst>
          </p:cNvPr>
          <p:cNvSpPr txBox="1"/>
          <p:nvPr/>
        </p:nvSpPr>
        <p:spPr>
          <a:xfrm>
            <a:off x="1209783" y="4420244"/>
            <a:ext cx="9772434" cy="1384995"/>
          </a:xfrm>
          <a:prstGeom prst="rect">
            <a:avLst/>
          </a:prstGeom>
          <a:noFill/>
        </p:spPr>
        <p:txBody>
          <a:bodyPr wrap="square" rtlCol="0">
            <a:spAutoFit/>
          </a:bodyPr>
          <a:lstStyle/>
          <a:p>
            <a:r>
              <a:rPr lang="en-GB" sz="1600" dirty="0">
                <a:latin typeface="Arial" panose="020B0604020202020204" pitchFamily="34" charset="0"/>
                <a:ea typeface="Times New Roman" panose="02020603050405020304" pitchFamily="18" charset="0"/>
                <a:cs typeface="Arial" panose="020B0604020202020204" pitchFamily="34" charset="0"/>
              </a:rPr>
              <a:t>You</a:t>
            </a:r>
            <a:r>
              <a:rPr lang="en-GB" sz="1600" spc="-10" dirty="0">
                <a:latin typeface="Arial" panose="020B0604020202020204" pitchFamily="34" charset="0"/>
                <a:ea typeface="Times New Roman" panose="02020603050405020304" pitchFamily="18" charset="0"/>
                <a:cs typeface="Arial" panose="020B0604020202020204" pitchFamily="34" charset="0"/>
              </a:rPr>
              <a:t> </a:t>
            </a:r>
            <a:r>
              <a:rPr lang="en-GB" sz="1600" dirty="0">
                <a:latin typeface="Arial" panose="020B0604020202020204" pitchFamily="34" charset="0"/>
                <a:ea typeface="Times New Roman" panose="02020603050405020304" pitchFamily="18" charset="0"/>
                <a:cs typeface="Arial" panose="020B0604020202020204" pitchFamily="34" charset="0"/>
              </a:rPr>
              <a:t>may</a:t>
            </a:r>
            <a:r>
              <a:rPr lang="en-GB" sz="1600" spc="-15" dirty="0">
                <a:latin typeface="Arial" panose="020B0604020202020204" pitchFamily="34" charset="0"/>
                <a:ea typeface="Times New Roman" panose="02020603050405020304" pitchFamily="18" charset="0"/>
                <a:cs typeface="Arial" panose="020B0604020202020204" pitchFamily="34" charset="0"/>
              </a:rPr>
              <a:t> </a:t>
            </a:r>
            <a:r>
              <a:rPr lang="en-GB" sz="1600" dirty="0">
                <a:latin typeface="Arial" panose="020B0604020202020204" pitchFamily="34" charset="0"/>
                <a:ea typeface="Times New Roman" panose="02020603050405020304" pitchFamily="18" charset="0"/>
                <a:cs typeface="Arial" panose="020B0604020202020204" pitchFamily="34" charset="0"/>
              </a:rPr>
              <a:t>re-use</a:t>
            </a:r>
            <a:r>
              <a:rPr lang="en-GB" sz="1600" spc="-10" dirty="0">
                <a:latin typeface="Arial" panose="020B0604020202020204" pitchFamily="34" charset="0"/>
                <a:ea typeface="Times New Roman" panose="02020603050405020304" pitchFamily="18" charset="0"/>
                <a:cs typeface="Arial" panose="020B0604020202020204" pitchFamily="34" charset="0"/>
              </a:rPr>
              <a:t> </a:t>
            </a:r>
            <a:r>
              <a:rPr lang="en-GB" sz="1600" dirty="0">
                <a:latin typeface="Arial" panose="020B0604020202020204" pitchFamily="34" charset="0"/>
                <a:ea typeface="Times New Roman" panose="02020603050405020304" pitchFamily="18" charset="0"/>
                <a:cs typeface="Arial" panose="020B0604020202020204" pitchFamily="34" charset="0"/>
              </a:rPr>
              <a:t>this </a:t>
            </a:r>
            <a:r>
              <a:rPr lang="en-GB" sz="1600" spc="-5" dirty="0">
                <a:latin typeface="Arial" panose="020B0604020202020204" pitchFamily="34" charset="0"/>
                <a:ea typeface="Times New Roman" panose="02020603050405020304" pitchFamily="18" charset="0"/>
                <a:cs typeface="Arial" panose="020B0604020202020204" pitchFamily="34" charset="0"/>
              </a:rPr>
              <a:t>information</a:t>
            </a:r>
            <a:r>
              <a:rPr lang="en-GB" sz="1600" dirty="0">
                <a:latin typeface="Arial" panose="020B0604020202020204" pitchFamily="34" charset="0"/>
                <a:ea typeface="Times New Roman" panose="02020603050405020304" pitchFamily="18" charset="0"/>
                <a:cs typeface="Arial" panose="020B0604020202020204" pitchFamily="34" charset="0"/>
              </a:rPr>
              <a:t> </a:t>
            </a:r>
            <a:r>
              <a:rPr lang="en-GB" sz="1600" spc="-5" dirty="0">
                <a:latin typeface="Arial" panose="020B0604020202020204" pitchFamily="34" charset="0"/>
                <a:ea typeface="Times New Roman" panose="02020603050405020304" pitchFamily="18" charset="0"/>
                <a:cs typeface="Arial" panose="020B0604020202020204" pitchFamily="34" charset="0"/>
              </a:rPr>
              <a:t>(excluding</a:t>
            </a:r>
            <a:r>
              <a:rPr lang="en-GB" sz="1600" spc="5" dirty="0">
                <a:latin typeface="Arial" panose="020B0604020202020204" pitchFamily="34" charset="0"/>
                <a:ea typeface="Times New Roman" panose="02020603050405020304" pitchFamily="18" charset="0"/>
                <a:cs typeface="Arial" panose="020B0604020202020204" pitchFamily="34" charset="0"/>
              </a:rPr>
              <a:t> </a:t>
            </a:r>
            <a:r>
              <a:rPr lang="en-GB" sz="1600" spc="-5" dirty="0">
                <a:latin typeface="Arial" panose="020B0604020202020204" pitchFamily="34" charset="0"/>
                <a:ea typeface="Times New Roman" panose="02020603050405020304" pitchFamily="18" charset="0"/>
                <a:cs typeface="Arial" panose="020B0604020202020204" pitchFamily="34" charset="0"/>
              </a:rPr>
              <a:t>logos)</a:t>
            </a:r>
            <a:r>
              <a:rPr lang="en-GB" sz="1600" dirty="0">
                <a:latin typeface="Arial" panose="020B0604020202020204" pitchFamily="34" charset="0"/>
                <a:ea typeface="Times New Roman" panose="02020603050405020304" pitchFamily="18" charset="0"/>
                <a:cs typeface="Arial" panose="020B0604020202020204" pitchFamily="34" charset="0"/>
              </a:rPr>
              <a:t> free</a:t>
            </a:r>
            <a:r>
              <a:rPr lang="en-GB" sz="1600" spc="-5" dirty="0">
                <a:latin typeface="Arial" panose="020B0604020202020204" pitchFamily="34" charset="0"/>
                <a:ea typeface="Times New Roman" panose="02020603050405020304" pitchFamily="18" charset="0"/>
                <a:cs typeface="Arial" panose="020B0604020202020204" pitchFamily="34" charset="0"/>
              </a:rPr>
              <a:t> </a:t>
            </a:r>
            <a:r>
              <a:rPr lang="en-GB" sz="1600" dirty="0">
                <a:latin typeface="Arial" panose="020B0604020202020204" pitchFamily="34" charset="0"/>
                <a:ea typeface="Times New Roman" panose="02020603050405020304" pitchFamily="18" charset="0"/>
                <a:cs typeface="Arial" panose="020B0604020202020204" pitchFamily="34" charset="0"/>
              </a:rPr>
              <a:t>of </a:t>
            </a:r>
            <a:r>
              <a:rPr lang="en-GB" sz="1600" spc="-5" dirty="0">
                <a:latin typeface="Arial" panose="020B0604020202020204" pitchFamily="34" charset="0"/>
                <a:ea typeface="Times New Roman" panose="02020603050405020304" pitchFamily="18" charset="0"/>
                <a:cs typeface="Arial" panose="020B0604020202020204" pitchFamily="34" charset="0"/>
              </a:rPr>
              <a:t>charge</a:t>
            </a:r>
            <a:r>
              <a:rPr lang="en-GB" sz="1600" dirty="0">
                <a:latin typeface="Arial" panose="020B0604020202020204" pitchFamily="34" charset="0"/>
                <a:ea typeface="Times New Roman" panose="02020603050405020304" pitchFamily="18" charset="0"/>
                <a:cs typeface="Arial" panose="020B0604020202020204" pitchFamily="34" charset="0"/>
              </a:rPr>
              <a:t> in</a:t>
            </a:r>
            <a:r>
              <a:rPr lang="en-GB" sz="1600" spc="-10" dirty="0">
                <a:latin typeface="Arial" panose="020B0604020202020204" pitchFamily="34" charset="0"/>
                <a:ea typeface="Times New Roman" panose="02020603050405020304" pitchFamily="18" charset="0"/>
                <a:cs typeface="Arial" panose="020B0604020202020204" pitchFamily="34" charset="0"/>
              </a:rPr>
              <a:t> </a:t>
            </a:r>
            <a:r>
              <a:rPr lang="en-GB" sz="1600" dirty="0">
                <a:latin typeface="Arial" panose="020B0604020202020204" pitchFamily="34" charset="0"/>
                <a:ea typeface="Times New Roman" panose="02020603050405020304" pitchFamily="18" charset="0"/>
                <a:cs typeface="Arial" panose="020B0604020202020204" pitchFamily="34" charset="0"/>
              </a:rPr>
              <a:t>any </a:t>
            </a:r>
            <a:r>
              <a:rPr lang="en-GB" sz="1600" spc="-5" dirty="0">
                <a:latin typeface="Arial" panose="020B0604020202020204" pitchFamily="34" charset="0"/>
                <a:ea typeface="Times New Roman" panose="02020603050405020304" pitchFamily="18" charset="0"/>
                <a:cs typeface="Arial" panose="020B0604020202020204" pitchFamily="34" charset="0"/>
              </a:rPr>
              <a:t>format</a:t>
            </a:r>
            <a:r>
              <a:rPr lang="en-GB" sz="1600" dirty="0">
                <a:latin typeface="Arial" panose="020B0604020202020204" pitchFamily="34" charset="0"/>
                <a:ea typeface="Times New Roman" panose="02020603050405020304" pitchFamily="18" charset="0"/>
                <a:cs typeface="Arial" panose="020B0604020202020204" pitchFamily="34" charset="0"/>
              </a:rPr>
              <a:t> or</a:t>
            </a:r>
            <a:r>
              <a:rPr lang="en-GB" sz="1600" spc="215" dirty="0">
                <a:latin typeface="Arial" panose="020B0604020202020204" pitchFamily="34" charset="0"/>
                <a:ea typeface="Times New Roman" panose="02020603050405020304" pitchFamily="18" charset="0"/>
                <a:cs typeface="Arial" panose="020B0604020202020204" pitchFamily="34" charset="0"/>
              </a:rPr>
              <a:t> </a:t>
            </a:r>
            <a:r>
              <a:rPr lang="en-GB" sz="1600" spc="-5" dirty="0">
                <a:latin typeface="Arial" panose="020B0604020202020204" pitchFamily="34" charset="0"/>
                <a:ea typeface="Times New Roman" panose="02020603050405020304" pitchFamily="18" charset="0"/>
                <a:cs typeface="Arial" panose="020B0604020202020204" pitchFamily="34" charset="0"/>
              </a:rPr>
              <a:t>medium,</a:t>
            </a:r>
            <a:r>
              <a:rPr lang="en-GB" sz="1600" dirty="0">
                <a:latin typeface="Arial" panose="020B0604020202020204" pitchFamily="34" charset="0"/>
                <a:ea typeface="Times New Roman" panose="02020603050405020304" pitchFamily="18" charset="0"/>
                <a:cs typeface="Arial" panose="020B0604020202020204" pitchFamily="34" charset="0"/>
              </a:rPr>
              <a:t> </a:t>
            </a:r>
            <a:r>
              <a:rPr lang="en-GB" sz="1600" spc="-5" dirty="0">
                <a:latin typeface="Arial" panose="020B0604020202020204" pitchFamily="34" charset="0"/>
                <a:ea typeface="Times New Roman" panose="02020603050405020304" pitchFamily="18" charset="0"/>
                <a:cs typeface="Arial" panose="020B0604020202020204" pitchFamily="34" charset="0"/>
              </a:rPr>
              <a:t>under</a:t>
            </a:r>
            <a:r>
              <a:rPr lang="en-GB" sz="1600" dirty="0">
                <a:latin typeface="Arial" panose="020B0604020202020204" pitchFamily="34" charset="0"/>
                <a:ea typeface="Times New Roman" panose="02020603050405020304" pitchFamily="18" charset="0"/>
                <a:cs typeface="Arial" panose="020B0604020202020204" pitchFamily="34" charset="0"/>
              </a:rPr>
              <a:t> </a:t>
            </a:r>
            <a:r>
              <a:rPr lang="en-GB" sz="1600" spc="-5" dirty="0">
                <a:latin typeface="Arial" panose="020B0604020202020204" pitchFamily="34" charset="0"/>
                <a:ea typeface="Times New Roman" panose="02020603050405020304" pitchFamily="18" charset="0"/>
                <a:cs typeface="Arial" panose="020B0604020202020204" pitchFamily="34" charset="0"/>
              </a:rPr>
              <a:t>the</a:t>
            </a:r>
            <a:r>
              <a:rPr lang="en-GB" sz="1600" spc="-10" dirty="0">
                <a:latin typeface="Arial" panose="020B0604020202020204" pitchFamily="34" charset="0"/>
                <a:ea typeface="Times New Roman" panose="02020603050405020304" pitchFamily="18" charset="0"/>
                <a:cs typeface="Arial" panose="020B0604020202020204" pitchFamily="34" charset="0"/>
              </a:rPr>
              <a:t> </a:t>
            </a:r>
            <a:r>
              <a:rPr lang="en-GB" sz="1600" spc="-5" dirty="0">
                <a:latin typeface="Arial" panose="020B0604020202020204" pitchFamily="34" charset="0"/>
                <a:ea typeface="Times New Roman" panose="02020603050405020304" pitchFamily="18" charset="0"/>
                <a:cs typeface="Arial" panose="020B0604020202020204" pitchFamily="34" charset="0"/>
              </a:rPr>
              <a:t>terms</a:t>
            </a:r>
            <a:r>
              <a:rPr lang="en-GB" sz="1600" dirty="0">
                <a:latin typeface="Arial" panose="020B0604020202020204" pitchFamily="34" charset="0"/>
                <a:ea typeface="Times New Roman" panose="02020603050405020304" pitchFamily="18" charset="0"/>
                <a:cs typeface="Arial" panose="020B0604020202020204" pitchFamily="34" charset="0"/>
              </a:rPr>
              <a:t> of</a:t>
            </a:r>
            <a:r>
              <a:rPr lang="en-GB" sz="1600" spc="-10" dirty="0">
                <a:latin typeface="Arial" panose="020B0604020202020204" pitchFamily="34" charset="0"/>
                <a:ea typeface="Times New Roman" panose="02020603050405020304" pitchFamily="18" charset="0"/>
                <a:cs typeface="Arial" panose="020B0604020202020204" pitchFamily="34" charset="0"/>
              </a:rPr>
              <a:t> </a:t>
            </a:r>
            <a:r>
              <a:rPr lang="en-GB" sz="1600" spc="-5" dirty="0">
                <a:latin typeface="Arial" panose="020B0604020202020204" pitchFamily="34" charset="0"/>
                <a:ea typeface="Times New Roman" panose="02020603050405020304" pitchFamily="18" charset="0"/>
                <a:cs typeface="Arial" panose="020B0604020202020204" pitchFamily="34" charset="0"/>
              </a:rPr>
              <a:t>the</a:t>
            </a:r>
            <a:r>
              <a:rPr lang="en-GB" sz="1600" dirty="0">
                <a:latin typeface="Arial" panose="020B0604020202020204" pitchFamily="34" charset="0"/>
                <a:ea typeface="Times New Roman" panose="02020603050405020304" pitchFamily="18" charset="0"/>
                <a:cs typeface="Arial" panose="020B0604020202020204" pitchFamily="34" charset="0"/>
              </a:rPr>
              <a:t> </a:t>
            </a:r>
            <a:r>
              <a:rPr lang="en-GB" sz="1600" spc="-5" dirty="0">
                <a:latin typeface="Arial" panose="020B0604020202020204" pitchFamily="34" charset="0"/>
                <a:ea typeface="Times New Roman" panose="02020603050405020304" pitchFamily="18" charset="0"/>
                <a:cs typeface="Arial" panose="020B0604020202020204" pitchFamily="34" charset="0"/>
              </a:rPr>
              <a:t>Open</a:t>
            </a:r>
            <a:r>
              <a:rPr lang="en-GB" sz="1600" spc="-10" dirty="0">
                <a:latin typeface="Arial" panose="020B0604020202020204" pitchFamily="34" charset="0"/>
                <a:ea typeface="Times New Roman" panose="02020603050405020304" pitchFamily="18" charset="0"/>
                <a:cs typeface="Arial" panose="020B0604020202020204" pitchFamily="34" charset="0"/>
              </a:rPr>
              <a:t> </a:t>
            </a:r>
            <a:r>
              <a:rPr lang="en-GB" sz="1600" spc="-5" dirty="0">
                <a:latin typeface="Arial" panose="020B0604020202020204" pitchFamily="34" charset="0"/>
                <a:ea typeface="Times New Roman" panose="02020603050405020304" pitchFamily="18" charset="0"/>
                <a:cs typeface="Arial" panose="020B0604020202020204" pitchFamily="34" charset="0"/>
              </a:rPr>
              <a:t>Government</a:t>
            </a:r>
            <a:r>
              <a:rPr lang="en-GB" sz="1600" spc="-10" dirty="0">
                <a:latin typeface="Arial" panose="020B0604020202020204" pitchFamily="34" charset="0"/>
                <a:ea typeface="Times New Roman" panose="02020603050405020304" pitchFamily="18" charset="0"/>
                <a:cs typeface="Arial" panose="020B0604020202020204" pitchFamily="34" charset="0"/>
              </a:rPr>
              <a:t> </a:t>
            </a:r>
            <a:r>
              <a:rPr lang="en-GB" sz="1600" spc="-5" dirty="0">
                <a:latin typeface="Arial" panose="020B0604020202020204" pitchFamily="34" charset="0"/>
                <a:ea typeface="Times New Roman" panose="02020603050405020304" pitchFamily="18" charset="0"/>
                <a:cs typeface="Arial" panose="020B0604020202020204" pitchFamily="34" charset="0"/>
              </a:rPr>
              <a:t>Licence</a:t>
            </a:r>
            <a:r>
              <a:rPr lang="en-GB" sz="1600" dirty="0">
                <a:latin typeface="Arial" panose="020B0604020202020204" pitchFamily="34" charset="0"/>
                <a:ea typeface="Times New Roman" panose="02020603050405020304" pitchFamily="18" charset="0"/>
                <a:cs typeface="Arial" panose="020B0604020202020204" pitchFamily="34" charset="0"/>
              </a:rPr>
              <a:t> </a:t>
            </a:r>
            <a:r>
              <a:rPr lang="en-GB" sz="1600" spc="-5" dirty="0">
                <a:latin typeface="Arial" panose="020B0604020202020204" pitchFamily="34" charset="0"/>
                <a:ea typeface="Times New Roman" panose="02020603050405020304" pitchFamily="18" charset="0"/>
                <a:cs typeface="Arial" panose="020B0604020202020204" pitchFamily="34" charset="0"/>
              </a:rPr>
              <a:t>v3.0.</a:t>
            </a:r>
            <a:r>
              <a:rPr lang="en-GB" sz="1600" dirty="0">
                <a:latin typeface="Arial" panose="020B0604020202020204" pitchFamily="34" charset="0"/>
                <a:ea typeface="Times New Roman" panose="02020603050405020304" pitchFamily="18" charset="0"/>
                <a:cs typeface="Arial" panose="020B0604020202020204" pitchFamily="34" charset="0"/>
              </a:rPr>
              <a:t> </a:t>
            </a:r>
            <a:r>
              <a:rPr lang="en-GB" sz="1600" spc="-10" dirty="0">
                <a:latin typeface="Arial" panose="020B0604020202020204" pitchFamily="34" charset="0"/>
                <a:ea typeface="Times New Roman" panose="02020603050405020304" pitchFamily="18" charset="0"/>
                <a:cs typeface="Arial" panose="020B0604020202020204" pitchFamily="34" charset="0"/>
              </a:rPr>
              <a:t>To</a:t>
            </a:r>
            <a:r>
              <a:rPr lang="en-GB" sz="1600" dirty="0">
                <a:latin typeface="Arial" panose="020B0604020202020204" pitchFamily="34" charset="0"/>
                <a:ea typeface="Times New Roman" panose="02020603050405020304" pitchFamily="18" charset="0"/>
                <a:cs typeface="Arial" panose="020B0604020202020204" pitchFamily="34" charset="0"/>
              </a:rPr>
              <a:t> view this </a:t>
            </a:r>
            <a:r>
              <a:rPr lang="en-GB" sz="1600" spc="-5" dirty="0">
                <a:latin typeface="Arial" panose="020B0604020202020204" pitchFamily="34" charset="0"/>
                <a:ea typeface="Times New Roman" panose="02020603050405020304" pitchFamily="18" charset="0"/>
                <a:cs typeface="Arial" panose="020B0604020202020204" pitchFamily="34" charset="0"/>
              </a:rPr>
              <a:t>licence,</a:t>
            </a:r>
            <a:r>
              <a:rPr lang="en-GB" sz="1600" spc="365" dirty="0">
                <a:latin typeface="Arial" panose="020B0604020202020204" pitchFamily="34" charset="0"/>
                <a:ea typeface="Times New Roman" panose="02020603050405020304" pitchFamily="18" charset="0"/>
                <a:cs typeface="Arial" panose="020B0604020202020204" pitchFamily="34" charset="0"/>
              </a:rPr>
              <a:t> </a:t>
            </a:r>
            <a:r>
              <a:rPr lang="en-GB" sz="1600" spc="-5" dirty="0">
                <a:latin typeface="Arial" panose="020B0604020202020204" pitchFamily="34" charset="0"/>
                <a:ea typeface="Times New Roman" panose="02020603050405020304" pitchFamily="18" charset="0"/>
                <a:cs typeface="Arial" panose="020B0604020202020204" pitchFamily="34" charset="0"/>
              </a:rPr>
              <a:t>visit</a:t>
            </a:r>
            <a:r>
              <a:rPr lang="en-GB" sz="1600" spc="5" dirty="0">
                <a:latin typeface="Arial" panose="020B0604020202020204" pitchFamily="34" charset="0"/>
                <a:ea typeface="Times New Roman" panose="02020603050405020304" pitchFamily="18" charset="0"/>
                <a:cs typeface="Arial" panose="020B0604020202020204" pitchFamily="34" charset="0"/>
              </a:rPr>
              <a:t> </a:t>
            </a:r>
            <a:r>
              <a:rPr lang="en-GB" sz="1600" u="sng" dirty="0">
                <a:solidFill>
                  <a:srgbClr val="007B91"/>
                </a:solidFill>
                <a:latin typeface="Arial" panose="020B0604020202020204" pitchFamily="34" charset="0"/>
                <a:ea typeface="Times New Roman" panose="02020603050405020304" pitchFamily="18" charset="0"/>
                <a:cs typeface="Arial" panose="020B0604020202020204" pitchFamily="34" charset="0"/>
                <a:hlinkClick r:id="rId11">
                  <a:extLst>
                    <a:ext uri="{A12FA001-AC4F-418D-AE19-62706E023703}">
                      <ahyp:hlinkClr xmlns:ahyp="http://schemas.microsoft.com/office/drawing/2018/hyperlinkcolor" val="tx"/>
                    </a:ext>
                  </a:extLst>
                </a:hlinkClick>
              </a:rPr>
              <a:t>OGL</a:t>
            </a:r>
            <a:r>
              <a:rPr lang="en-GB" sz="1600" dirty="0">
                <a:solidFill>
                  <a:srgbClr val="1F487C"/>
                </a:solidFill>
                <a:latin typeface="Arial" panose="020B0604020202020204" pitchFamily="34" charset="0"/>
                <a:ea typeface="Times New Roman" panose="02020603050405020304" pitchFamily="18" charset="0"/>
                <a:cs typeface="Arial" panose="020B0604020202020204" pitchFamily="34" charset="0"/>
              </a:rPr>
              <a:t>.</a:t>
            </a:r>
            <a:r>
              <a:rPr lang="en-GB" sz="1600" spc="-10" dirty="0">
                <a:solidFill>
                  <a:srgbClr val="1F487C"/>
                </a:solidFill>
                <a:latin typeface="Arial" panose="020B0604020202020204" pitchFamily="34" charset="0"/>
                <a:ea typeface="Times New Roman" panose="02020603050405020304" pitchFamily="18" charset="0"/>
                <a:cs typeface="Arial" panose="020B0604020202020204" pitchFamily="34" charset="0"/>
              </a:rPr>
              <a:t> </a:t>
            </a:r>
            <a:r>
              <a:rPr lang="en-GB" sz="1600" spc="-5" dirty="0">
                <a:latin typeface="Arial" panose="020B0604020202020204" pitchFamily="34" charset="0"/>
                <a:ea typeface="Times New Roman" panose="02020603050405020304" pitchFamily="18" charset="0"/>
                <a:cs typeface="Arial" panose="020B0604020202020204" pitchFamily="34" charset="0"/>
              </a:rPr>
              <a:t>Where</a:t>
            </a:r>
            <a:r>
              <a:rPr lang="en-GB" sz="1600" dirty="0">
                <a:latin typeface="Arial" panose="020B0604020202020204" pitchFamily="34" charset="0"/>
                <a:ea typeface="Times New Roman" panose="02020603050405020304" pitchFamily="18" charset="0"/>
                <a:cs typeface="Arial" panose="020B0604020202020204" pitchFamily="34" charset="0"/>
              </a:rPr>
              <a:t> we</a:t>
            </a:r>
            <a:r>
              <a:rPr lang="en-GB" sz="1600" spc="-5" dirty="0">
                <a:latin typeface="Arial" panose="020B0604020202020204" pitchFamily="34" charset="0"/>
                <a:ea typeface="Times New Roman" panose="02020603050405020304" pitchFamily="18" charset="0"/>
                <a:cs typeface="Arial" panose="020B0604020202020204" pitchFamily="34" charset="0"/>
              </a:rPr>
              <a:t> have</a:t>
            </a:r>
            <a:r>
              <a:rPr lang="en-GB" sz="1600" dirty="0">
                <a:latin typeface="Arial" panose="020B0604020202020204" pitchFamily="34" charset="0"/>
                <a:ea typeface="Times New Roman" panose="02020603050405020304" pitchFamily="18" charset="0"/>
                <a:cs typeface="Arial" panose="020B0604020202020204" pitchFamily="34" charset="0"/>
              </a:rPr>
              <a:t> </a:t>
            </a:r>
            <a:r>
              <a:rPr lang="en-GB" sz="1600" spc="-5" dirty="0">
                <a:latin typeface="Arial" panose="020B0604020202020204" pitchFamily="34" charset="0"/>
                <a:ea typeface="Times New Roman" panose="02020603050405020304" pitchFamily="18" charset="0"/>
                <a:cs typeface="Arial" panose="020B0604020202020204" pitchFamily="34" charset="0"/>
              </a:rPr>
              <a:t>identified</a:t>
            </a:r>
            <a:r>
              <a:rPr lang="en-GB" sz="1600" dirty="0">
                <a:latin typeface="Arial" panose="020B0604020202020204" pitchFamily="34" charset="0"/>
                <a:ea typeface="Times New Roman" panose="02020603050405020304" pitchFamily="18" charset="0"/>
                <a:cs typeface="Arial" panose="020B0604020202020204" pitchFamily="34" charset="0"/>
              </a:rPr>
              <a:t> </a:t>
            </a:r>
            <a:r>
              <a:rPr lang="en-GB" sz="1600" spc="-5" dirty="0">
                <a:latin typeface="Arial" panose="020B0604020202020204" pitchFamily="34" charset="0"/>
                <a:ea typeface="Times New Roman" panose="02020603050405020304" pitchFamily="18" charset="0"/>
                <a:cs typeface="Arial" panose="020B0604020202020204" pitchFamily="34" charset="0"/>
              </a:rPr>
              <a:t>any</a:t>
            </a:r>
            <a:r>
              <a:rPr lang="en-GB" sz="1600" dirty="0">
                <a:latin typeface="Arial" panose="020B0604020202020204" pitchFamily="34" charset="0"/>
                <a:ea typeface="Times New Roman" panose="02020603050405020304" pitchFamily="18" charset="0"/>
                <a:cs typeface="Arial" panose="020B0604020202020204" pitchFamily="34" charset="0"/>
              </a:rPr>
              <a:t> </a:t>
            </a:r>
            <a:r>
              <a:rPr lang="en-GB" sz="1600" spc="-5" dirty="0">
                <a:latin typeface="Arial" panose="020B0604020202020204" pitchFamily="34" charset="0"/>
                <a:ea typeface="Times New Roman" panose="02020603050405020304" pitchFamily="18" charset="0"/>
                <a:cs typeface="Arial" panose="020B0604020202020204" pitchFamily="34" charset="0"/>
              </a:rPr>
              <a:t>third</a:t>
            </a:r>
            <a:r>
              <a:rPr lang="en-GB" sz="1600" spc="-10" dirty="0">
                <a:latin typeface="Arial" panose="020B0604020202020204" pitchFamily="34" charset="0"/>
                <a:ea typeface="Times New Roman" panose="02020603050405020304" pitchFamily="18" charset="0"/>
                <a:cs typeface="Arial" panose="020B0604020202020204" pitchFamily="34" charset="0"/>
              </a:rPr>
              <a:t> </a:t>
            </a:r>
            <a:r>
              <a:rPr lang="en-GB" sz="1600" dirty="0">
                <a:latin typeface="Arial" panose="020B0604020202020204" pitchFamily="34" charset="0"/>
                <a:ea typeface="Times New Roman" panose="02020603050405020304" pitchFamily="18" charset="0"/>
                <a:cs typeface="Arial" panose="020B0604020202020204" pitchFamily="34" charset="0"/>
              </a:rPr>
              <a:t>party </a:t>
            </a:r>
            <a:r>
              <a:rPr lang="en-GB" sz="1600" spc="-5" dirty="0">
                <a:latin typeface="Arial" panose="020B0604020202020204" pitchFamily="34" charset="0"/>
                <a:ea typeface="Times New Roman" panose="02020603050405020304" pitchFamily="18" charset="0"/>
                <a:cs typeface="Arial" panose="020B0604020202020204" pitchFamily="34" charset="0"/>
              </a:rPr>
              <a:t>copyright</a:t>
            </a:r>
            <a:r>
              <a:rPr lang="en-GB" sz="1600" spc="-10" dirty="0">
                <a:latin typeface="Arial" panose="020B0604020202020204" pitchFamily="34" charset="0"/>
                <a:ea typeface="Times New Roman" panose="02020603050405020304" pitchFamily="18" charset="0"/>
                <a:cs typeface="Arial" panose="020B0604020202020204" pitchFamily="34" charset="0"/>
              </a:rPr>
              <a:t> </a:t>
            </a:r>
            <a:r>
              <a:rPr lang="en-GB" sz="1600" spc="-5" dirty="0">
                <a:latin typeface="Arial" panose="020B0604020202020204" pitchFamily="34" charset="0"/>
                <a:ea typeface="Times New Roman" panose="02020603050405020304" pitchFamily="18" charset="0"/>
                <a:cs typeface="Arial" panose="020B0604020202020204" pitchFamily="34" charset="0"/>
              </a:rPr>
              <a:t>information</a:t>
            </a:r>
            <a:r>
              <a:rPr lang="en-GB" sz="1600" dirty="0">
                <a:latin typeface="Arial" panose="020B0604020202020204" pitchFamily="34" charset="0"/>
                <a:ea typeface="Times New Roman" panose="02020603050405020304" pitchFamily="18" charset="0"/>
                <a:cs typeface="Arial" panose="020B0604020202020204" pitchFamily="34" charset="0"/>
              </a:rPr>
              <a:t> </a:t>
            </a:r>
            <a:r>
              <a:rPr lang="en-GB" sz="1600" spc="-5" dirty="0">
                <a:latin typeface="Arial" panose="020B0604020202020204" pitchFamily="34" charset="0"/>
                <a:ea typeface="Times New Roman" panose="02020603050405020304" pitchFamily="18" charset="0"/>
                <a:cs typeface="Arial" panose="020B0604020202020204" pitchFamily="34" charset="0"/>
              </a:rPr>
              <a:t>you</a:t>
            </a:r>
            <a:r>
              <a:rPr lang="en-GB" sz="1600" dirty="0">
                <a:latin typeface="Arial" panose="020B0604020202020204" pitchFamily="34" charset="0"/>
                <a:ea typeface="Times New Roman" panose="02020603050405020304" pitchFamily="18" charset="0"/>
                <a:cs typeface="Arial" panose="020B0604020202020204" pitchFamily="34" charset="0"/>
              </a:rPr>
              <a:t> </a:t>
            </a:r>
            <a:r>
              <a:rPr lang="en-GB" sz="1600" spc="-5" dirty="0">
                <a:latin typeface="Arial" panose="020B0604020202020204" pitchFamily="34" charset="0"/>
                <a:ea typeface="Times New Roman" panose="02020603050405020304" pitchFamily="18" charset="0"/>
                <a:cs typeface="Arial" panose="020B0604020202020204" pitchFamily="34" charset="0"/>
              </a:rPr>
              <a:t>will</a:t>
            </a:r>
            <a:r>
              <a:rPr lang="en-GB" sz="1600" dirty="0">
                <a:latin typeface="Arial" panose="020B0604020202020204" pitchFamily="34" charset="0"/>
                <a:ea typeface="Times New Roman" panose="02020603050405020304" pitchFamily="18" charset="0"/>
                <a:cs typeface="Arial" panose="020B0604020202020204" pitchFamily="34" charset="0"/>
              </a:rPr>
              <a:t> </a:t>
            </a:r>
            <a:r>
              <a:rPr lang="en-GB" sz="1600" spc="-5" dirty="0">
                <a:latin typeface="Arial" panose="020B0604020202020204" pitchFamily="34" charset="0"/>
                <a:ea typeface="Times New Roman" panose="02020603050405020304" pitchFamily="18" charset="0"/>
                <a:cs typeface="Arial" panose="020B0604020202020204" pitchFamily="34" charset="0"/>
              </a:rPr>
              <a:t>need</a:t>
            </a:r>
            <a:r>
              <a:rPr lang="en-GB" sz="1600" spc="405" dirty="0">
                <a:latin typeface="Arial" panose="020B0604020202020204" pitchFamily="34" charset="0"/>
                <a:ea typeface="Times New Roman" panose="02020603050405020304" pitchFamily="18" charset="0"/>
                <a:cs typeface="Arial" panose="020B0604020202020204" pitchFamily="34" charset="0"/>
              </a:rPr>
              <a:t> </a:t>
            </a:r>
            <a:r>
              <a:rPr lang="en-GB" sz="1600" dirty="0">
                <a:latin typeface="Arial" panose="020B0604020202020204" pitchFamily="34" charset="0"/>
                <a:ea typeface="Times New Roman" panose="02020603050405020304" pitchFamily="18" charset="0"/>
                <a:cs typeface="Arial" panose="020B0604020202020204" pitchFamily="34" charset="0"/>
              </a:rPr>
              <a:t>to</a:t>
            </a:r>
            <a:r>
              <a:rPr lang="en-GB" sz="1600" spc="5" dirty="0">
                <a:latin typeface="Arial" panose="020B0604020202020204" pitchFamily="34" charset="0"/>
                <a:ea typeface="Times New Roman" panose="02020603050405020304" pitchFamily="18" charset="0"/>
                <a:cs typeface="Arial" panose="020B0604020202020204" pitchFamily="34" charset="0"/>
              </a:rPr>
              <a:t> </a:t>
            </a:r>
            <a:r>
              <a:rPr lang="en-GB" sz="1600" dirty="0">
                <a:latin typeface="Arial" panose="020B0604020202020204" pitchFamily="34" charset="0"/>
                <a:ea typeface="Times New Roman" panose="02020603050405020304" pitchFamily="18" charset="0"/>
                <a:cs typeface="Arial" panose="020B0604020202020204" pitchFamily="34" charset="0"/>
              </a:rPr>
              <a:t>obtain</a:t>
            </a:r>
            <a:r>
              <a:rPr lang="en-GB" sz="1600" spc="-10" dirty="0">
                <a:latin typeface="Arial" panose="020B0604020202020204" pitchFamily="34" charset="0"/>
                <a:ea typeface="Times New Roman" panose="02020603050405020304" pitchFamily="18" charset="0"/>
                <a:cs typeface="Arial" panose="020B0604020202020204" pitchFamily="34" charset="0"/>
              </a:rPr>
              <a:t> </a:t>
            </a:r>
            <a:r>
              <a:rPr lang="en-GB" sz="1600" spc="-5" dirty="0">
                <a:latin typeface="Arial" panose="020B0604020202020204" pitchFamily="34" charset="0"/>
                <a:ea typeface="Times New Roman" panose="02020603050405020304" pitchFamily="18" charset="0"/>
                <a:cs typeface="Arial" panose="020B0604020202020204" pitchFamily="34" charset="0"/>
              </a:rPr>
              <a:t>permission</a:t>
            </a:r>
            <a:r>
              <a:rPr lang="en-GB" sz="1600" dirty="0">
                <a:latin typeface="Arial" panose="020B0604020202020204" pitchFamily="34" charset="0"/>
                <a:ea typeface="Times New Roman" panose="02020603050405020304" pitchFamily="18" charset="0"/>
                <a:cs typeface="Arial" panose="020B0604020202020204" pitchFamily="34" charset="0"/>
              </a:rPr>
              <a:t> </a:t>
            </a:r>
            <a:r>
              <a:rPr lang="en-GB" sz="1600" spc="-5" dirty="0">
                <a:latin typeface="Arial" panose="020B0604020202020204" pitchFamily="34" charset="0"/>
                <a:ea typeface="Times New Roman" panose="02020603050405020304" pitchFamily="18" charset="0"/>
                <a:cs typeface="Arial" panose="020B0604020202020204" pitchFamily="34" charset="0"/>
              </a:rPr>
              <a:t>from </a:t>
            </a:r>
            <a:r>
              <a:rPr lang="en-GB" sz="1600" dirty="0">
                <a:latin typeface="Arial" panose="020B0604020202020204" pitchFamily="34" charset="0"/>
                <a:ea typeface="Times New Roman" panose="02020603050405020304" pitchFamily="18" charset="0"/>
                <a:cs typeface="Arial" panose="020B0604020202020204" pitchFamily="34" charset="0"/>
              </a:rPr>
              <a:t>the </a:t>
            </a:r>
            <a:r>
              <a:rPr lang="en-GB" sz="1600" spc="-5" dirty="0">
                <a:latin typeface="Arial" panose="020B0604020202020204" pitchFamily="34" charset="0"/>
                <a:ea typeface="Times New Roman" panose="02020603050405020304" pitchFamily="18" charset="0"/>
                <a:cs typeface="Arial" panose="020B0604020202020204" pitchFamily="34" charset="0"/>
              </a:rPr>
              <a:t>copyright</a:t>
            </a:r>
            <a:r>
              <a:rPr lang="en-GB" sz="1600" dirty="0">
                <a:latin typeface="Arial" panose="020B0604020202020204" pitchFamily="34" charset="0"/>
                <a:ea typeface="Times New Roman" panose="02020603050405020304" pitchFamily="18" charset="0"/>
                <a:cs typeface="Arial" panose="020B0604020202020204" pitchFamily="34" charset="0"/>
              </a:rPr>
              <a:t> </a:t>
            </a:r>
            <a:r>
              <a:rPr lang="en-GB" sz="1600" spc="-5" dirty="0">
                <a:latin typeface="Arial" panose="020B0604020202020204" pitchFamily="34" charset="0"/>
                <a:ea typeface="Times New Roman" panose="02020603050405020304" pitchFamily="18" charset="0"/>
                <a:cs typeface="Arial" panose="020B0604020202020204" pitchFamily="34" charset="0"/>
              </a:rPr>
              <a:t>holders</a:t>
            </a:r>
            <a:r>
              <a:rPr lang="en-GB" sz="1600" dirty="0">
                <a:latin typeface="Arial" panose="020B0604020202020204" pitchFamily="34" charset="0"/>
                <a:ea typeface="Times New Roman" panose="02020603050405020304" pitchFamily="18" charset="0"/>
                <a:cs typeface="Arial" panose="020B0604020202020204" pitchFamily="34" charset="0"/>
              </a:rPr>
              <a:t> </a:t>
            </a:r>
            <a:r>
              <a:rPr lang="en-GB" sz="1600" spc="-5" dirty="0">
                <a:latin typeface="Arial" panose="020B0604020202020204" pitchFamily="34" charset="0"/>
                <a:ea typeface="Times New Roman" panose="02020603050405020304" pitchFamily="18" charset="0"/>
                <a:cs typeface="Arial" panose="020B0604020202020204" pitchFamily="34" charset="0"/>
              </a:rPr>
              <a:t>concerned.</a:t>
            </a:r>
            <a:endParaRPr lang="en-GB" sz="1600" dirty="0">
              <a:latin typeface="Arial" panose="020B0604020202020204" pitchFamily="34" charset="0"/>
              <a:ea typeface="Times New Roman" panose="02020603050405020304" pitchFamily="18" charset="0"/>
              <a:cs typeface="Arial" panose="020B0604020202020204" pitchFamily="34" charset="0"/>
            </a:endParaRPr>
          </a:p>
          <a:p>
            <a:endParaRPr lang="en-GB" sz="1200" dirty="0">
              <a:cs typeface="Arial" panose="020B0604020202020204" pitchFamily="34" charset="0"/>
            </a:endParaRPr>
          </a:p>
          <a:p>
            <a:r>
              <a:rPr lang="en-GB" sz="1200" dirty="0">
                <a:cs typeface="Arial" panose="020B0604020202020204" pitchFamily="34" charset="0"/>
              </a:rPr>
              <a:t>					      </a:t>
            </a:r>
          </a:p>
          <a:p>
            <a:r>
              <a:rPr lang="en-GB" sz="1200" dirty="0">
                <a:cs typeface="Arial" panose="020B0604020202020204" pitchFamily="34" charset="0"/>
              </a:rPr>
              <a:t> </a:t>
            </a:r>
            <a:endParaRPr lang="en-GB" sz="16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B92548B3-FDBC-48DD-8EC4-91BD89F0DA7E}"/>
              </a:ext>
            </a:extLst>
          </p:cNvPr>
          <p:cNvSpPr txBox="1"/>
          <p:nvPr/>
        </p:nvSpPr>
        <p:spPr>
          <a:xfrm>
            <a:off x="5265507" y="5635962"/>
            <a:ext cx="5716710" cy="33855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UKHSA supports the UN Sustainable Development Goals</a:t>
            </a:r>
          </a:p>
        </p:txBody>
      </p:sp>
      <p:sp>
        <p:nvSpPr>
          <p:cNvPr id="5" name="Footer Placeholder 4">
            <a:extLst>
              <a:ext uri="{FF2B5EF4-FFF2-40B4-BE49-F238E27FC236}">
                <a16:creationId xmlns:a16="http://schemas.microsoft.com/office/drawing/2014/main" id="{A1F917B3-6C7F-4AE7-A452-2FF747491424}"/>
              </a:ext>
            </a:extLst>
          </p:cNvPr>
          <p:cNvSpPr>
            <a:spLocks noGrp="1"/>
          </p:cNvSpPr>
          <p:nvPr>
            <p:ph type="ftr" sz="quarter" idx="10"/>
          </p:nvPr>
        </p:nvSpPr>
        <p:spPr/>
        <p:txBody>
          <a:bodyPr/>
          <a:lstStyle/>
          <a:p>
            <a:r>
              <a:rPr lang="en-GB"/>
              <a:t>Cold weather health risks: actions to prevent harm</a:t>
            </a:r>
            <a:endParaRPr lang="en-GB" sz="1400"/>
          </a:p>
        </p:txBody>
      </p:sp>
      <p:sp>
        <p:nvSpPr>
          <p:cNvPr id="12" name="Slide Number Placeholder 11">
            <a:extLst>
              <a:ext uri="{FF2B5EF4-FFF2-40B4-BE49-F238E27FC236}">
                <a16:creationId xmlns:a16="http://schemas.microsoft.com/office/drawing/2014/main" id="{7EEDFAF6-B7EB-41E9-B98D-D4B2B17BCB3A}"/>
              </a:ext>
            </a:extLst>
          </p:cNvPr>
          <p:cNvSpPr>
            <a:spLocks noGrp="1"/>
          </p:cNvSpPr>
          <p:nvPr>
            <p:ph type="sldNum" sz="quarter" idx="11"/>
          </p:nvPr>
        </p:nvSpPr>
        <p:spPr/>
        <p:txBody>
          <a:bodyPr/>
          <a:lstStyle/>
          <a:p>
            <a:fld id="{344369E4-5DE7-46E5-874E-4FD437973785}" type="slidenum">
              <a:rPr lang="en-GB" smtClean="0"/>
              <a:pPr/>
              <a:t>31</a:t>
            </a:fld>
            <a:endParaRPr lang="en-GB" sz="1400"/>
          </a:p>
        </p:txBody>
      </p:sp>
    </p:spTree>
    <p:extLst>
      <p:ext uri="{BB962C8B-B14F-4D97-AF65-F5344CB8AC3E}">
        <p14:creationId xmlns:p14="http://schemas.microsoft.com/office/powerpoint/2010/main" val="184598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03D60-6579-400E-91D4-13DFE79618C9}"/>
              </a:ext>
            </a:extLst>
          </p:cNvPr>
          <p:cNvSpPr>
            <a:spLocks noGrp="1"/>
          </p:cNvSpPr>
          <p:nvPr>
            <p:ph type="title"/>
          </p:nvPr>
        </p:nvSpPr>
        <p:spPr>
          <a:xfrm>
            <a:off x="458012" y="490036"/>
            <a:ext cx="2527781" cy="648072"/>
          </a:xfrm>
        </p:spPr>
        <p:txBody>
          <a:bodyPr>
            <a:normAutofit/>
          </a:bodyPr>
          <a:lstStyle/>
          <a:p>
            <a:r>
              <a:rPr lang="en-GB" sz="3600" dirty="0"/>
              <a:t>Contents</a:t>
            </a:r>
          </a:p>
        </p:txBody>
      </p:sp>
      <p:sp>
        <p:nvSpPr>
          <p:cNvPr id="8" name="Content Placeholder 2">
            <a:extLst>
              <a:ext uri="{FF2B5EF4-FFF2-40B4-BE49-F238E27FC236}">
                <a16:creationId xmlns:a16="http://schemas.microsoft.com/office/drawing/2014/main" id="{17060AFA-B95A-47D0-BAF7-A69D4021EC3B}"/>
              </a:ext>
            </a:extLst>
          </p:cNvPr>
          <p:cNvSpPr>
            <a:spLocks noGrp="1"/>
          </p:cNvSpPr>
          <p:nvPr>
            <p:ph idx="1"/>
          </p:nvPr>
        </p:nvSpPr>
        <p:spPr>
          <a:xfrm>
            <a:off x="420690" y="1464871"/>
            <a:ext cx="10692068" cy="4786644"/>
          </a:xfrm>
        </p:spPr>
        <p:txBody>
          <a:bodyPr>
            <a:noAutofit/>
          </a:bodyPr>
          <a:lstStyle/>
          <a:p>
            <a:pPr fontAlgn="base">
              <a:lnSpc>
                <a:spcPct val="100000"/>
              </a:lnSpc>
              <a:buClrTx/>
            </a:pPr>
            <a:r>
              <a:rPr lang="en-US" sz="1900" dirty="0"/>
              <a:t>Health impacts of cold weather​</a:t>
            </a:r>
          </a:p>
          <a:p>
            <a:pPr fontAlgn="base">
              <a:lnSpc>
                <a:spcPct val="100000"/>
              </a:lnSpc>
              <a:buClrTx/>
            </a:pPr>
            <a:r>
              <a:rPr lang="en-US" sz="1900" dirty="0"/>
              <a:t>Cold weather health risks ​</a:t>
            </a:r>
          </a:p>
          <a:p>
            <a:pPr fontAlgn="base">
              <a:lnSpc>
                <a:spcPct val="100000"/>
              </a:lnSpc>
              <a:buClrTx/>
            </a:pPr>
            <a:r>
              <a:rPr lang="en-GB" sz="1900" dirty="0"/>
              <a:t>Preventing cold-related harm​</a:t>
            </a:r>
          </a:p>
          <a:p>
            <a:pPr fontAlgn="base">
              <a:lnSpc>
                <a:spcPct val="100000"/>
              </a:lnSpc>
              <a:buClrTx/>
            </a:pPr>
            <a:r>
              <a:rPr lang="en-GB" sz="1900" dirty="0"/>
              <a:t>Cold weather risks: recommendations​</a:t>
            </a:r>
          </a:p>
          <a:p>
            <a:pPr lvl="1" fontAlgn="base">
              <a:lnSpc>
                <a:spcPct val="100000"/>
              </a:lnSpc>
              <a:buClrTx/>
            </a:pPr>
            <a:r>
              <a:rPr lang="en-GB" sz="1900" dirty="0"/>
              <a:t>k</a:t>
            </a:r>
            <a:r>
              <a:rPr lang="en-GB" sz="1900"/>
              <a:t>ey </a:t>
            </a:r>
            <a:r>
              <a:rPr lang="en-GB" sz="1900" dirty="0"/>
              <a:t>recommendations for all</a:t>
            </a:r>
            <a:r>
              <a:rPr lang="en-US" sz="1900" dirty="0"/>
              <a:t>​</a:t>
            </a:r>
          </a:p>
          <a:p>
            <a:pPr lvl="1" fontAlgn="base">
              <a:lnSpc>
                <a:spcPct val="100000"/>
              </a:lnSpc>
              <a:buClrTx/>
            </a:pPr>
            <a:r>
              <a:rPr lang="en-GB" sz="1900" dirty="0"/>
              <a:t>c</a:t>
            </a:r>
            <a:r>
              <a:rPr lang="en-GB" sz="1900"/>
              <a:t>ommissioners </a:t>
            </a:r>
            <a:r>
              <a:rPr lang="en-GB" sz="1900" dirty="0"/>
              <a:t>of health and social care (all settings) and </a:t>
            </a:r>
            <a:r>
              <a:rPr lang="en-GB" sz="1900"/>
              <a:t>local authority directors of public health</a:t>
            </a:r>
            <a:r>
              <a:rPr lang="en-US" sz="1900"/>
              <a:t>​</a:t>
            </a:r>
          </a:p>
          <a:p>
            <a:pPr lvl="1" fontAlgn="base">
              <a:lnSpc>
                <a:spcPct val="100000"/>
              </a:lnSpc>
              <a:buClrTx/>
            </a:pPr>
            <a:r>
              <a:rPr lang="en-GB" sz="1900"/>
              <a:t>providers </a:t>
            </a:r>
            <a:r>
              <a:rPr lang="en-GB" sz="1900" dirty="0"/>
              <a:t>– health and social care staff in all settings (primary and community care, hospitals and care homes)</a:t>
            </a:r>
            <a:r>
              <a:rPr lang="en-US" sz="1900" dirty="0"/>
              <a:t>​</a:t>
            </a:r>
          </a:p>
          <a:p>
            <a:pPr lvl="1" fontAlgn="base">
              <a:lnSpc>
                <a:spcPct val="100000"/>
              </a:lnSpc>
              <a:buClrTx/>
            </a:pPr>
            <a:r>
              <a:rPr lang="en-GB" sz="1900" dirty="0"/>
              <a:t>c</a:t>
            </a:r>
            <a:r>
              <a:rPr lang="en-GB" sz="1900"/>
              <a:t>ommunity </a:t>
            </a:r>
            <a:r>
              <a:rPr lang="en-GB" sz="1900" dirty="0"/>
              <a:t>and voluntary sector and individuals</a:t>
            </a:r>
            <a:r>
              <a:rPr lang="en-US" sz="1900" dirty="0"/>
              <a:t>​</a:t>
            </a:r>
          </a:p>
          <a:p>
            <a:pPr lvl="1" fontAlgn="base">
              <a:lnSpc>
                <a:spcPct val="100000"/>
              </a:lnSpc>
              <a:buClrTx/>
            </a:pPr>
            <a:r>
              <a:rPr lang="en-GB" sz="1900"/>
              <a:t>national </a:t>
            </a:r>
            <a:r>
              <a:rPr lang="en-GB" sz="1900" dirty="0"/>
              <a:t>l</a:t>
            </a:r>
            <a:r>
              <a:rPr lang="en-GB" sz="1900"/>
              <a:t>evel</a:t>
            </a:r>
            <a:r>
              <a:rPr lang="en-GB" sz="1900" dirty="0"/>
              <a:t>: NHS England, UKHSA, DHSC, Met Office</a:t>
            </a:r>
            <a:r>
              <a:rPr lang="en-US" sz="1900" dirty="0"/>
              <a:t>​</a:t>
            </a:r>
          </a:p>
          <a:p>
            <a:pPr fontAlgn="base">
              <a:lnSpc>
                <a:spcPct val="100000"/>
              </a:lnSpc>
              <a:buClrTx/>
            </a:pPr>
            <a:r>
              <a:rPr lang="en-US" sz="1900" dirty="0"/>
              <a:t>Resources ​</a:t>
            </a:r>
          </a:p>
          <a:p>
            <a:pPr fontAlgn="base">
              <a:lnSpc>
                <a:spcPct val="100000"/>
              </a:lnSpc>
              <a:buClrTx/>
            </a:pPr>
            <a:r>
              <a:rPr lang="en-US" sz="1900" dirty="0"/>
              <a:t>References</a:t>
            </a:r>
          </a:p>
        </p:txBody>
      </p:sp>
      <p:sp>
        <p:nvSpPr>
          <p:cNvPr id="5" name="Footer Placeholder 4">
            <a:extLst>
              <a:ext uri="{FF2B5EF4-FFF2-40B4-BE49-F238E27FC236}">
                <a16:creationId xmlns:a16="http://schemas.microsoft.com/office/drawing/2014/main" id="{FE21D14B-A177-4983-AE91-ADF7D35454D3}"/>
              </a:ext>
            </a:extLst>
          </p:cNvPr>
          <p:cNvSpPr>
            <a:spLocks noGrp="1"/>
          </p:cNvSpPr>
          <p:nvPr>
            <p:ph type="ftr" sz="quarter" idx="10"/>
          </p:nvPr>
        </p:nvSpPr>
        <p:spPr/>
        <p:txBody>
          <a:bodyPr/>
          <a:lstStyle/>
          <a:p>
            <a:r>
              <a:rPr lang="en-GB"/>
              <a:t>Cold weather health risks: actions to prevent harm</a:t>
            </a:r>
            <a:endParaRPr lang="en-GB" sz="1400"/>
          </a:p>
        </p:txBody>
      </p:sp>
      <p:sp>
        <p:nvSpPr>
          <p:cNvPr id="6" name="Slide Number Placeholder 5">
            <a:extLst>
              <a:ext uri="{FF2B5EF4-FFF2-40B4-BE49-F238E27FC236}">
                <a16:creationId xmlns:a16="http://schemas.microsoft.com/office/drawing/2014/main" id="{7E0110E1-1BDF-4357-86C3-407B763829F3}"/>
              </a:ext>
            </a:extLst>
          </p:cNvPr>
          <p:cNvSpPr>
            <a:spLocks noGrp="1"/>
          </p:cNvSpPr>
          <p:nvPr>
            <p:ph type="sldNum" sz="quarter" idx="11"/>
          </p:nvPr>
        </p:nvSpPr>
        <p:spPr/>
        <p:txBody>
          <a:bodyPr/>
          <a:lstStyle/>
          <a:p>
            <a:fld id="{344369E4-5DE7-46E5-874E-4FD437973785}" type="slidenum">
              <a:rPr lang="en-GB" smtClean="0"/>
              <a:pPr/>
              <a:t>4</a:t>
            </a:fld>
            <a:endParaRPr lang="en-GB" sz="1400"/>
          </a:p>
        </p:txBody>
      </p:sp>
    </p:spTree>
    <p:extLst>
      <p:ext uri="{BB962C8B-B14F-4D97-AF65-F5344CB8AC3E}">
        <p14:creationId xmlns:p14="http://schemas.microsoft.com/office/powerpoint/2010/main" val="1498393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03D60-6579-400E-91D4-13DFE79618C9}"/>
              </a:ext>
            </a:extLst>
          </p:cNvPr>
          <p:cNvSpPr>
            <a:spLocks noGrp="1"/>
          </p:cNvSpPr>
          <p:nvPr>
            <p:ph type="title"/>
          </p:nvPr>
        </p:nvSpPr>
        <p:spPr>
          <a:xfrm>
            <a:off x="1110343" y="3035249"/>
            <a:ext cx="9582539" cy="648072"/>
          </a:xfrm>
        </p:spPr>
        <p:txBody>
          <a:bodyPr>
            <a:noAutofit/>
          </a:bodyPr>
          <a:lstStyle/>
          <a:p>
            <a:r>
              <a:rPr lang="en-GB" sz="5400" dirty="0">
                <a:solidFill>
                  <a:srgbClr val="007C91"/>
                </a:solidFill>
              </a:rPr>
              <a:t>Health impacts of cold weather​</a:t>
            </a:r>
          </a:p>
        </p:txBody>
      </p:sp>
      <p:sp>
        <p:nvSpPr>
          <p:cNvPr id="5" name="Footer Placeholder 4">
            <a:extLst>
              <a:ext uri="{FF2B5EF4-FFF2-40B4-BE49-F238E27FC236}">
                <a16:creationId xmlns:a16="http://schemas.microsoft.com/office/drawing/2014/main" id="{D790E8D3-7877-45D7-9C77-2A6A2D619ECC}"/>
              </a:ext>
            </a:extLst>
          </p:cNvPr>
          <p:cNvSpPr>
            <a:spLocks noGrp="1"/>
          </p:cNvSpPr>
          <p:nvPr>
            <p:ph type="ftr" sz="quarter" idx="10"/>
          </p:nvPr>
        </p:nvSpPr>
        <p:spPr/>
        <p:txBody>
          <a:bodyPr/>
          <a:lstStyle/>
          <a:p>
            <a:r>
              <a:rPr lang="en-GB"/>
              <a:t>Cold weather health risks: actions to prevent harm</a:t>
            </a:r>
            <a:endParaRPr lang="en-GB" sz="1400"/>
          </a:p>
        </p:txBody>
      </p:sp>
      <p:sp>
        <p:nvSpPr>
          <p:cNvPr id="6" name="Slide Number Placeholder 5">
            <a:extLst>
              <a:ext uri="{FF2B5EF4-FFF2-40B4-BE49-F238E27FC236}">
                <a16:creationId xmlns:a16="http://schemas.microsoft.com/office/drawing/2014/main" id="{AA08C010-AD84-4073-8668-FECCE3915D3F}"/>
              </a:ext>
            </a:extLst>
          </p:cNvPr>
          <p:cNvSpPr>
            <a:spLocks noGrp="1"/>
          </p:cNvSpPr>
          <p:nvPr>
            <p:ph type="sldNum" sz="quarter" idx="11"/>
          </p:nvPr>
        </p:nvSpPr>
        <p:spPr/>
        <p:txBody>
          <a:bodyPr/>
          <a:lstStyle/>
          <a:p>
            <a:fld id="{344369E4-5DE7-46E5-874E-4FD437973785}" type="slidenum">
              <a:rPr lang="en-GB" smtClean="0"/>
              <a:pPr/>
              <a:t>5</a:t>
            </a:fld>
            <a:endParaRPr lang="en-GB" sz="1400"/>
          </a:p>
        </p:txBody>
      </p:sp>
    </p:spTree>
    <p:extLst>
      <p:ext uri="{BB962C8B-B14F-4D97-AF65-F5344CB8AC3E}">
        <p14:creationId xmlns:p14="http://schemas.microsoft.com/office/powerpoint/2010/main" val="425129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08D96-5D9C-4DD2-B7BB-6FBE42BFB4DB}"/>
              </a:ext>
            </a:extLst>
          </p:cNvPr>
          <p:cNvSpPr>
            <a:spLocks noGrp="1"/>
          </p:cNvSpPr>
          <p:nvPr>
            <p:ph type="title"/>
          </p:nvPr>
        </p:nvSpPr>
        <p:spPr>
          <a:xfrm>
            <a:off x="522942" y="431866"/>
            <a:ext cx="8496944" cy="648072"/>
          </a:xfrm>
        </p:spPr>
        <p:txBody>
          <a:bodyPr>
            <a:noAutofit/>
          </a:bodyPr>
          <a:lstStyle/>
          <a:p>
            <a:r>
              <a:rPr lang="en-GB" sz="3200" dirty="0"/>
              <a:t>How does cold weather impact health?</a:t>
            </a:r>
          </a:p>
        </p:txBody>
      </p:sp>
      <p:sp>
        <p:nvSpPr>
          <p:cNvPr id="7" name="TextBox 6">
            <a:extLst>
              <a:ext uri="{FF2B5EF4-FFF2-40B4-BE49-F238E27FC236}">
                <a16:creationId xmlns:a16="http://schemas.microsoft.com/office/drawing/2014/main" id="{77B6E438-3725-4070-B434-3E99C7282194}"/>
              </a:ext>
            </a:extLst>
          </p:cNvPr>
          <p:cNvSpPr txBox="1"/>
          <p:nvPr/>
        </p:nvSpPr>
        <p:spPr>
          <a:xfrm>
            <a:off x="569598" y="1598795"/>
            <a:ext cx="8592612" cy="4242187"/>
          </a:xfrm>
          <a:prstGeom prst="rect">
            <a:avLst/>
          </a:prstGeom>
          <a:noFill/>
        </p:spPr>
        <p:txBody>
          <a:bodyPr wrap="square" rtlCol="0">
            <a:spAutoFit/>
          </a:bodyPr>
          <a:lstStyle/>
          <a:p>
            <a:pPr fontAlgn="base">
              <a:spcBef>
                <a:spcPct val="0"/>
              </a:spcBef>
              <a:spcAft>
                <a:spcPts val="600"/>
              </a:spcAft>
              <a:defRPr/>
            </a:pPr>
            <a:r>
              <a:rPr lang="en-GB" sz="2200" dirty="0">
                <a:solidFill>
                  <a:prstClr val="black"/>
                </a:solidFill>
                <a:latin typeface="Arial" panose="020B0604020202020204" pitchFamily="34" charset="0"/>
                <a:ea typeface="ヒラギノ角ゴ Pro W3" pitchFamily="84" charset="-128"/>
                <a:cs typeface="Arial" panose="020B0604020202020204" pitchFamily="34" charset="0"/>
              </a:rPr>
              <a:t>The human body responds in several different ways to exposure to cold weather, even at temperatures which might be considered </a:t>
            </a:r>
            <a:r>
              <a:rPr lang="en-GB" sz="2200">
                <a:solidFill>
                  <a:prstClr val="black"/>
                </a:solidFill>
                <a:latin typeface="Arial" panose="020B0604020202020204" pitchFamily="34" charset="0"/>
                <a:ea typeface="ヒラギノ角ゴ Pro W3" pitchFamily="84" charset="-128"/>
                <a:cs typeface="Arial" panose="020B0604020202020204" pitchFamily="34" charset="0"/>
              </a:rPr>
              <a:t>relatively mild.</a:t>
            </a:r>
            <a:endParaRPr lang="en-GB" sz="2200" baseline="30000" dirty="0">
              <a:solidFill>
                <a:prstClr val="black"/>
              </a:solidFill>
              <a:latin typeface="Arial" panose="020B0604020202020204" pitchFamily="34" charset="0"/>
              <a:ea typeface="ヒラギノ角ゴ Pro W3" pitchFamily="84" charset="-128"/>
              <a:cs typeface="Arial" panose="020B0604020202020204" pitchFamily="34" charset="0"/>
            </a:endParaRPr>
          </a:p>
          <a:p>
            <a:pPr fontAlgn="base">
              <a:spcBef>
                <a:spcPct val="0"/>
              </a:spcBef>
              <a:spcAft>
                <a:spcPts val="600"/>
              </a:spcAft>
              <a:defRPr/>
            </a:pPr>
            <a:endParaRPr lang="en-GB" sz="1200" baseline="30000" dirty="0">
              <a:solidFill>
                <a:prstClr val="black"/>
              </a:solidFill>
              <a:latin typeface="Arial" panose="020B0604020202020204" pitchFamily="34" charset="0"/>
              <a:ea typeface="ヒラギノ角ゴ Pro W3" pitchFamily="84" charset="-128"/>
              <a:cs typeface="Arial" panose="020B0604020202020204" pitchFamily="34" charset="0"/>
            </a:endParaRPr>
          </a:p>
          <a:p>
            <a:pPr fontAlgn="base">
              <a:spcBef>
                <a:spcPct val="0"/>
              </a:spcBef>
              <a:spcAft>
                <a:spcPts val="600"/>
              </a:spcAft>
              <a:defRPr/>
            </a:pPr>
            <a:r>
              <a:rPr lang="en-GB" sz="2200" dirty="0">
                <a:solidFill>
                  <a:prstClr val="black"/>
                </a:solidFill>
                <a:latin typeface="Arial" panose="020B0604020202020204" pitchFamily="34" charset="0"/>
                <a:ea typeface="ヒラギノ角ゴ Pro W3" pitchFamily="84" charset="-128"/>
                <a:cs typeface="Arial" panose="020B0604020202020204" pitchFamily="34" charset="0"/>
              </a:rPr>
              <a:t>Exposure to cold temperatures has a range of physiological effects including:</a:t>
            </a:r>
          </a:p>
          <a:p>
            <a:pPr marL="342900" indent="-342900" fontAlgn="base">
              <a:spcBef>
                <a:spcPct val="0"/>
              </a:spcBef>
              <a:spcAft>
                <a:spcPts val="600"/>
              </a:spcAft>
              <a:buFont typeface="Arial" panose="020B0604020202020204" pitchFamily="34" charset="0"/>
              <a:buChar char="•"/>
              <a:defRPr/>
            </a:pPr>
            <a:r>
              <a:rPr lang="en-GB" sz="2200" dirty="0">
                <a:solidFill>
                  <a:prstClr val="black"/>
                </a:solidFill>
                <a:latin typeface="Arial" panose="020B0604020202020204" pitchFamily="34" charset="0"/>
                <a:cs typeface="Arial" panose="020B0604020202020204" pitchFamily="34" charset="0"/>
              </a:rPr>
              <a:t>i</a:t>
            </a:r>
            <a:r>
              <a:rPr lang="en-GB" sz="2200" dirty="0">
                <a:solidFill>
                  <a:prstClr val="black"/>
                </a:solidFill>
                <a:latin typeface="Arial" panose="020B0604020202020204" pitchFamily="34" charset="0"/>
                <a:ea typeface="ヒラギノ角ゴ Pro W3" pitchFamily="84" charset="-128"/>
                <a:cs typeface="Arial" panose="020B0604020202020204" pitchFamily="34" charset="0"/>
              </a:rPr>
              <a:t>ncreased blood pressure</a:t>
            </a:r>
          </a:p>
          <a:p>
            <a:pPr marL="342900" indent="-342900" fontAlgn="base">
              <a:spcBef>
                <a:spcPct val="0"/>
              </a:spcBef>
              <a:spcAft>
                <a:spcPts val="600"/>
              </a:spcAft>
              <a:buFont typeface="Arial" panose="020B0604020202020204" pitchFamily="34" charset="0"/>
              <a:buChar char="•"/>
              <a:defRPr/>
            </a:pPr>
            <a:r>
              <a:rPr lang="en-GB" sz="2200" dirty="0">
                <a:solidFill>
                  <a:prstClr val="black"/>
                </a:solidFill>
                <a:latin typeface="Arial" panose="020B0604020202020204" pitchFamily="34" charset="0"/>
                <a:cs typeface="Arial" panose="020B0604020202020204" pitchFamily="34" charset="0"/>
              </a:rPr>
              <a:t>i</a:t>
            </a:r>
            <a:r>
              <a:rPr lang="en-GB" sz="2200" dirty="0">
                <a:solidFill>
                  <a:prstClr val="black"/>
                </a:solidFill>
                <a:latin typeface="Arial" panose="020B0604020202020204" pitchFamily="34" charset="0"/>
                <a:ea typeface="ヒラギノ角ゴ Pro W3" pitchFamily="84" charset="-128"/>
                <a:cs typeface="Arial" panose="020B0604020202020204" pitchFamily="34" charset="0"/>
              </a:rPr>
              <a:t>ncreased risk of clotting</a:t>
            </a:r>
          </a:p>
          <a:p>
            <a:pPr marL="342900" indent="-342900" fontAlgn="base">
              <a:spcBef>
                <a:spcPct val="0"/>
              </a:spcBef>
              <a:spcAft>
                <a:spcPts val="600"/>
              </a:spcAft>
              <a:buFont typeface="Arial" panose="020B0604020202020204" pitchFamily="34" charset="0"/>
              <a:buChar char="•"/>
              <a:defRPr/>
            </a:pPr>
            <a:r>
              <a:rPr lang="en-GB" sz="2200" dirty="0">
                <a:solidFill>
                  <a:prstClr val="black"/>
                </a:solidFill>
                <a:latin typeface="Arial" panose="020B0604020202020204" pitchFamily="34" charset="0"/>
                <a:cs typeface="Arial" panose="020B0604020202020204" pitchFamily="34" charset="0"/>
              </a:rPr>
              <a:t>s</a:t>
            </a:r>
            <a:r>
              <a:rPr lang="en-GB" sz="2200" dirty="0">
                <a:solidFill>
                  <a:prstClr val="black"/>
                </a:solidFill>
                <a:latin typeface="Arial" panose="020B0604020202020204" pitchFamily="34" charset="0"/>
                <a:ea typeface="ヒラギノ角ゴ Pro W3" pitchFamily="84" charset="-128"/>
                <a:cs typeface="Arial" panose="020B0604020202020204" pitchFamily="34" charset="0"/>
              </a:rPr>
              <a:t>uppression of the immune system</a:t>
            </a:r>
          </a:p>
          <a:p>
            <a:pPr marL="342900" indent="-342900" fontAlgn="base">
              <a:spcBef>
                <a:spcPct val="0"/>
              </a:spcBef>
              <a:spcAft>
                <a:spcPts val="600"/>
              </a:spcAft>
              <a:buFont typeface="Arial" panose="020B0604020202020204" pitchFamily="34" charset="0"/>
              <a:buChar char="•"/>
              <a:defRPr/>
            </a:pPr>
            <a:r>
              <a:rPr lang="en-GB" sz="2200" dirty="0">
                <a:solidFill>
                  <a:prstClr val="black"/>
                </a:solidFill>
                <a:latin typeface="Arial" panose="020B0604020202020204" pitchFamily="34" charset="0"/>
                <a:cs typeface="Arial" panose="020B0604020202020204" pitchFamily="34" charset="0"/>
              </a:rPr>
              <a:t>d</a:t>
            </a:r>
            <a:r>
              <a:rPr lang="en-GB" sz="2200" dirty="0">
                <a:solidFill>
                  <a:prstClr val="black"/>
                </a:solidFill>
                <a:latin typeface="Arial" panose="020B0604020202020204" pitchFamily="34" charset="0"/>
                <a:ea typeface="ヒラギノ角ゴ Pro W3" pitchFamily="84" charset="-128"/>
                <a:cs typeface="Arial" panose="020B0604020202020204" pitchFamily="34" charset="0"/>
              </a:rPr>
              <a:t>iminished capacity of the lungs to fight off infection</a:t>
            </a:r>
          </a:p>
          <a:p>
            <a:pPr marL="342900" indent="-342900" fontAlgn="base">
              <a:spcBef>
                <a:spcPct val="0"/>
              </a:spcBef>
              <a:spcAft>
                <a:spcPts val="600"/>
              </a:spcAft>
              <a:buFont typeface="Arial" panose="020B0604020202020204" pitchFamily="34" charset="0"/>
              <a:buChar char="•"/>
              <a:defRPr/>
            </a:pPr>
            <a:r>
              <a:rPr lang="en-GB" sz="2200" dirty="0">
                <a:solidFill>
                  <a:prstClr val="black"/>
                </a:solidFill>
                <a:latin typeface="Arial" panose="020B0604020202020204" pitchFamily="34" charset="0"/>
                <a:cs typeface="Arial" panose="020B0604020202020204" pitchFamily="34" charset="0"/>
              </a:rPr>
              <a:t>i</a:t>
            </a:r>
            <a:r>
              <a:rPr lang="en-GB" sz="2200" dirty="0">
                <a:solidFill>
                  <a:prstClr val="black"/>
                </a:solidFill>
                <a:latin typeface="Arial" panose="020B0604020202020204" pitchFamily="34" charset="0"/>
                <a:ea typeface="ヒラギノ角ゴ Pro W3" pitchFamily="84" charset="-128"/>
                <a:cs typeface="Arial" panose="020B0604020202020204" pitchFamily="34" charset="0"/>
              </a:rPr>
              <a:t>ncreased airway constriction and mucus production in the lungs</a:t>
            </a:r>
          </a:p>
        </p:txBody>
      </p:sp>
      <p:grpSp>
        <p:nvGrpSpPr>
          <p:cNvPr id="9" name="Group 8">
            <a:extLst>
              <a:ext uri="{FF2B5EF4-FFF2-40B4-BE49-F238E27FC236}">
                <a16:creationId xmlns:a16="http://schemas.microsoft.com/office/drawing/2014/main" id="{D5F94506-B913-4670-917B-A2EB8CCC8DD9}"/>
              </a:ext>
              <a:ext uri="{C183D7F6-B498-43B3-948B-1728B52AA6E4}">
                <adec:decorative xmlns:adec="http://schemas.microsoft.com/office/drawing/2017/decorative" val="1"/>
              </a:ext>
            </a:extLst>
          </p:cNvPr>
          <p:cNvGrpSpPr/>
          <p:nvPr/>
        </p:nvGrpSpPr>
        <p:grpSpPr>
          <a:xfrm>
            <a:off x="9854988" y="1632892"/>
            <a:ext cx="890192" cy="4241561"/>
            <a:chOff x="7342667" y="1302966"/>
            <a:chExt cx="890192" cy="4241561"/>
          </a:xfrm>
        </p:grpSpPr>
        <p:grpSp>
          <p:nvGrpSpPr>
            <p:cNvPr id="16" name="Group 15">
              <a:extLst>
                <a:ext uri="{FF2B5EF4-FFF2-40B4-BE49-F238E27FC236}">
                  <a16:creationId xmlns:a16="http://schemas.microsoft.com/office/drawing/2014/main" id="{51C195A4-46A4-4E30-9557-5E03184C6A2D}"/>
                </a:ext>
              </a:extLst>
            </p:cNvPr>
            <p:cNvGrpSpPr/>
            <p:nvPr/>
          </p:nvGrpSpPr>
          <p:grpSpPr>
            <a:xfrm>
              <a:off x="7342667" y="2156459"/>
              <a:ext cx="867642" cy="2545082"/>
              <a:chOff x="7548113" y="2149259"/>
              <a:chExt cx="867642" cy="2545082"/>
            </a:xfrm>
          </p:grpSpPr>
          <p:pic>
            <p:nvPicPr>
              <p:cNvPr id="6" name="Graphic 5" descr="IV">
                <a:extLst>
                  <a:ext uri="{FF2B5EF4-FFF2-40B4-BE49-F238E27FC236}">
                    <a16:creationId xmlns:a16="http://schemas.microsoft.com/office/drawing/2014/main" id="{D19AECD4-57F2-479E-B31A-7CBC0E2BB5B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18292" y="3064245"/>
                <a:ext cx="720000" cy="720000"/>
              </a:xfrm>
              <a:prstGeom prst="rect">
                <a:avLst/>
              </a:prstGeom>
            </p:spPr>
          </p:pic>
          <p:grpSp>
            <p:nvGrpSpPr>
              <p:cNvPr id="29" name="Group 28">
                <a:extLst>
                  <a:ext uri="{FF2B5EF4-FFF2-40B4-BE49-F238E27FC236}">
                    <a16:creationId xmlns:a16="http://schemas.microsoft.com/office/drawing/2014/main" id="{7EE0A166-6800-4499-8D8F-9EC2426A0517}"/>
                  </a:ext>
                </a:extLst>
              </p:cNvPr>
              <p:cNvGrpSpPr/>
              <p:nvPr/>
            </p:nvGrpSpPr>
            <p:grpSpPr>
              <a:xfrm>
                <a:off x="7548113" y="2149259"/>
                <a:ext cx="867642" cy="2545082"/>
                <a:chOff x="330616" y="3043214"/>
                <a:chExt cx="867642" cy="2545082"/>
              </a:xfrm>
            </p:grpSpPr>
            <p:pic>
              <p:nvPicPr>
                <p:cNvPr id="39" name="Graphic 38" descr="Heart organ">
                  <a:extLst>
                    <a:ext uri="{FF2B5EF4-FFF2-40B4-BE49-F238E27FC236}">
                      <a16:creationId xmlns:a16="http://schemas.microsoft.com/office/drawing/2014/main" id="{CB8FD81C-10BC-4166-B82D-CF5503670D1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0795" y="3082984"/>
                  <a:ext cx="720000" cy="720000"/>
                </a:xfrm>
                <a:prstGeom prst="rect">
                  <a:avLst/>
                </a:prstGeom>
              </p:spPr>
            </p:pic>
            <p:pic>
              <p:nvPicPr>
                <p:cNvPr id="40" name="Graphic 39" descr="Lungs">
                  <a:extLst>
                    <a:ext uri="{FF2B5EF4-FFF2-40B4-BE49-F238E27FC236}">
                      <a16:creationId xmlns:a16="http://schemas.microsoft.com/office/drawing/2014/main" id="{79FF7A92-710B-4BD2-89E7-2320DFE454E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00795" y="4743121"/>
                  <a:ext cx="720000" cy="720000"/>
                </a:xfrm>
                <a:prstGeom prst="rect">
                  <a:avLst/>
                </a:prstGeom>
              </p:spPr>
            </p:pic>
            <p:sp>
              <p:nvSpPr>
                <p:cNvPr id="41" name="Circle: Hollow 40">
                  <a:extLst>
                    <a:ext uri="{FF2B5EF4-FFF2-40B4-BE49-F238E27FC236}">
                      <a16:creationId xmlns:a16="http://schemas.microsoft.com/office/drawing/2014/main" id="{1C1C0AAA-9FD0-4D87-878A-37A4B569EC84}"/>
                    </a:ext>
                  </a:extLst>
                </p:cNvPr>
                <p:cNvSpPr/>
                <p:nvPr/>
              </p:nvSpPr>
              <p:spPr>
                <a:xfrm>
                  <a:off x="330616" y="4724296"/>
                  <a:ext cx="864000" cy="864000"/>
                </a:xfrm>
                <a:prstGeom prst="donut">
                  <a:avLst>
                    <a:gd name="adj" fmla="val 4286"/>
                  </a:avLst>
                </a:prstGeom>
                <a:solidFill>
                  <a:srgbClr val="980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en-GB" sz="2400" dirty="0">
                    <a:solidFill>
                      <a:prstClr val="black"/>
                    </a:solidFill>
                    <a:latin typeface="Arial"/>
                  </a:endParaRPr>
                </a:p>
              </p:txBody>
            </p:sp>
            <p:sp>
              <p:nvSpPr>
                <p:cNvPr id="42" name="Circle: Hollow 41">
                  <a:extLst>
                    <a:ext uri="{FF2B5EF4-FFF2-40B4-BE49-F238E27FC236}">
                      <a16:creationId xmlns:a16="http://schemas.microsoft.com/office/drawing/2014/main" id="{04C3BD76-723C-4729-A6D4-D518CE40E3DD}"/>
                    </a:ext>
                  </a:extLst>
                </p:cNvPr>
                <p:cNvSpPr/>
                <p:nvPr/>
              </p:nvSpPr>
              <p:spPr>
                <a:xfrm>
                  <a:off x="334258" y="3043214"/>
                  <a:ext cx="864000" cy="864000"/>
                </a:xfrm>
                <a:prstGeom prst="donut">
                  <a:avLst>
                    <a:gd name="adj" fmla="val 4286"/>
                  </a:avLst>
                </a:prstGeom>
                <a:solidFill>
                  <a:srgbClr val="980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en-GB" sz="2400" dirty="0">
                    <a:solidFill>
                      <a:prstClr val="black"/>
                    </a:solidFill>
                    <a:latin typeface="Arial"/>
                  </a:endParaRPr>
                </a:p>
              </p:txBody>
            </p:sp>
            <p:sp>
              <p:nvSpPr>
                <p:cNvPr id="43" name="Circle: Hollow 42">
                  <a:extLst>
                    <a:ext uri="{FF2B5EF4-FFF2-40B4-BE49-F238E27FC236}">
                      <a16:creationId xmlns:a16="http://schemas.microsoft.com/office/drawing/2014/main" id="{766724B8-4AA8-421A-832D-DEAB2BE793FF}"/>
                    </a:ext>
                  </a:extLst>
                </p:cNvPr>
                <p:cNvSpPr/>
                <p:nvPr/>
              </p:nvSpPr>
              <p:spPr>
                <a:xfrm>
                  <a:off x="332437" y="3886200"/>
                  <a:ext cx="864000" cy="864000"/>
                </a:xfrm>
                <a:prstGeom prst="donut">
                  <a:avLst>
                    <a:gd name="adj" fmla="val 4286"/>
                  </a:avLst>
                </a:prstGeom>
                <a:solidFill>
                  <a:srgbClr val="980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en-GB" sz="2400" dirty="0">
                    <a:solidFill>
                      <a:prstClr val="black"/>
                    </a:solidFill>
                    <a:latin typeface="Arial"/>
                  </a:endParaRPr>
                </a:p>
              </p:txBody>
            </p:sp>
          </p:grpSp>
        </p:grpSp>
        <p:pic>
          <p:nvPicPr>
            <p:cNvPr id="18" name="Graphic 17" descr="Man">
              <a:extLst>
                <a:ext uri="{FF2B5EF4-FFF2-40B4-BE49-F238E27FC236}">
                  <a16:creationId xmlns:a16="http://schemas.microsoft.com/office/drawing/2014/main" id="{B99A95B6-9B92-4CA2-B9F5-4A086B7781CC}"/>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441315" y="4738938"/>
              <a:ext cx="720000" cy="720000"/>
            </a:xfrm>
            <a:prstGeom prst="rect">
              <a:avLst/>
            </a:prstGeom>
          </p:spPr>
        </p:pic>
        <p:sp>
          <p:nvSpPr>
            <p:cNvPr id="44" name="Circle: Hollow 43">
              <a:extLst>
                <a:ext uri="{FF2B5EF4-FFF2-40B4-BE49-F238E27FC236}">
                  <a16:creationId xmlns:a16="http://schemas.microsoft.com/office/drawing/2014/main" id="{88E2A1F4-AC2A-41B4-8AEF-8347D345CD2F}"/>
                </a:ext>
              </a:extLst>
            </p:cNvPr>
            <p:cNvSpPr/>
            <p:nvPr/>
          </p:nvSpPr>
          <p:spPr>
            <a:xfrm>
              <a:off x="7368859" y="4680527"/>
              <a:ext cx="864000" cy="864000"/>
            </a:xfrm>
            <a:prstGeom prst="donut">
              <a:avLst>
                <a:gd name="adj" fmla="val 4286"/>
              </a:avLst>
            </a:prstGeom>
            <a:solidFill>
              <a:srgbClr val="980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en-GB" sz="2400" dirty="0">
                <a:solidFill>
                  <a:prstClr val="black"/>
                </a:solidFill>
                <a:latin typeface="Arial"/>
              </a:endParaRPr>
            </a:p>
          </p:txBody>
        </p:sp>
        <p:sp>
          <p:nvSpPr>
            <p:cNvPr id="17" name="Circle: Hollow 16">
              <a:extLst>
                <a:ext uri="{FF2B5EF4-FFF2-40B4-BE49-F238E27FC236}">
                  <a16:creationId xmlns:a16="http://schemas.microsoft.com/office/drawing/2014/main" id="{DE2C1805-C791-412E-87EE-4D58532D866A}"/>
                </a:ext>
              </a:extLst>
            </p:cNvPr>
            <p:cNvSpPr/>
            <p:nvPr/>
          </p:nvSpPr>
          <p:spPr>
            <a:xfrm>
              <a:off x="7368859" y="1302966"/>
              <a:ext cx="864000" cy="864000"/>
            </a:xfrm>
            <a:prstGeom prst="donut">
              <a:avLst>
                <a:gd name="adj" fmla="val 4286"/>
              </a:avLst>
            </a:prstGeom>
            <a:solidFill>
              <a:srgbClr val="980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en-GB" sz="2400" dirty="0">
                <a:solidFill>
                  <a:prstClr val="black"/>
                </a:solidFill>
                <a:latin typeface="Arial"/>
              </a:endParaRPr>
            </a:p>
          </p:txBody>
        </p:sp>
        <p:pic>
          <p:nvPicPr>
            <p:cNvPr id="8" name="Graphic 7" descr="Walk">
              <a:extLst>
                <a:ext uri="{FF2B5EF4-FFF2-40B4-BE49-F238E27FC236}">
                  <a16:creationId xmlns:a16="http://schemas.microsoft.com/office/drawing/2014/main" id="{C8699D1E-1E20-48D6-AAB8-C84A3148EC26}"/>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474221" y="1354960"/>
              <a:ext cx="720000" cy="720000"/>
            </a:xfrm>
            <a:prstGeom prst="rect">
              <a:avLst/>
            </a:prstGeom>
          </p:spPr>
        </p:pic>
      </p:grpSp>
      <p:sp>
        <p:nvSpPr>
          <p:cNvPr id="5" name="Footer Placeholder 4">
            <a:extLst>
              <a:ext uri="{FF2B5EF4-FFF2-40B4-BE49-F238E27FC236}">
                <a16:creationId xmlns:a16="http://schemas.microsoft.com/office/drawing/2014/main" id="{39B050DB-3C0B-4608-8F29-0AE3CF224DCE}"/>
              </a:ext>
            </a:extLst>
          </p:cNvPr>
          <p:cNvSpPr>
            <a:spLocks noGrp="1"/>
          </p:cNvSpPr>
          <p:nvPr>
            <p:ph type="ftr" sz="quarter" idx="10"/>
          </p:nvPr>
        </p:nvSpPr>
        <p:spPr/>
        <p:txBody>
          <a:bodyPr/>
          <a:lstStyle/>
          <a:p>
            <a:r>
              <a:rPr lang="en-GB"/>
              <a:t>Cold weather health risks: actions to prevent harm</a:t>
            </a:r>
            <a:endParaRPr lang="en-GB" sz="1400"/>
          </a:p>
        </p:txBody>
      </p:sp>
      <p:sp>
        <p:nvSpPr>
          <p:cNvPr id="10" name="Slide Number Placeholder 9">
            <a:extLst>
              <a:ext uri="{FF2B5EF4-FFF2-40B4-BE49-F238E27FC236}">
                <a16:creationId xmlns:a16="http://schemas.microsoft.com/office/drawing/2014/main" id="{4E2D1147-2FAB-4396-BFCE-55BAD3E2C738}"/>
              </a:ext>
            </a:extLst>
          </p:cNvPr>
          <p:cNvSpPr>
            <a:spLocks noGrp="1"/>
          </p:cNvSpPr>
          <p:nvPr>
            <p:ph type="sldNum" sz="quarter" idx="11"/>
          </p:nvPr>
        </p:nvSpPr>
        <p:spPr/>
        <p:txBody>
          <a:bodyPr/>
          <a:lstStyle/>
          <a:p>
            <a:fld id="{344369E4-5DE7-46E5-874E-4FD437973785}" type="slidenum">
              <a:rPr lang="en-GB" smtClean="0"/>
              <a:pPr/>
              <a:t>6</a:t>
            </a:fld>
            <a:endParaRPr lang="en-GB" sz="1400"/>
          </a:p>
        </p:txBody>
      </p:sp>
    </p:spTree>
    <p:extLst>
      <p:ext uri="{BB962C8B-B14F-4D97-AF65-F5344CB8AC3E}">
        <p14:creationId xmlns:p14="http://schemas.microsoft.com/office/powerpoint/2010/main" val="1945208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08D96-5D9C-4DD2-B7BB-6FBE42BFB4DB}"/>
              </a:ext>
            </a:extLst>
          </p:cNvPr>
          <p:cNvSpPr>
            <a:spLocks noGrp="1"/>
          </p:cNvSpPr>
          <p:nvPr>
            <p:ph type="title"/>
          </p:nvPr>
        </p:nvSpPr>
        <p:spPr>
          <a:xfrm>
            <a:off x="58520" y="414186"/>
            <a:ext cx="11184941" cy="584464"/>
          </a:xfrm>
        </p:spPr>
        <p:txBody>
          <a:bodyPr>
            <a:noAutofit/>
          </a:bodyPr>
          <a:lstStyle/>
          <a:p>
            <a:r>
              <a:rPr lang="en-GB" sz="3000" dirty="0"/>
              <a:t>How does cold weather impact health – morbidity and mortality?</a:t>
            </a:r>
          </a:p>
        </p:txBody>
      </p:sp>
      <p:grpSp>
        <p:nvGrpSpPr>
          <p:cNvPr id="34" name="Group 33">
            <a:extLst>
              <a:ext uri="{FF2B5EF4-FFF2-40B4-BE49-F238E27FC236}">
                <a16:creationId xmlns:a16="http://schemas.microsoft.com/office/drawing/2014/main" id="{94BB4BDC-EA4C-432C-92B9-36474AE56E21}"/>
              </a:ext>
              <a:ext uri="{C183D7F6-B498-43B3-948B-1728B52AA6E4}">
                <adec:decorative xmlns:adec="http://schemas.microsoft.com/office/drawing/2017/decorative" val="1"/>
              </a:ext>
            </a:extLst>
          </p:cNvPr>
          <p:cNvGrpSpPr/>
          <p:nvPr/>
        </p:nvGrpSpPr>
        <p:grpSpPr>
          <a:xfrm>
            <a:off x="8776469" y="3363380"/>
            <a:ext cx="936000" cy="1839882"/>
            <a:chOff x="7543090" y="3893270"/>
            <a:chExt cx="936000" cy="1839882"/>
          </a:xfrm>
        </p:grpSpPr>
        <p:sp>
          <p:nvSpPr>
            <p:cNvPr id="20" name="Circle: Hollow 19">
              <a:extLst>
                <a:ext uri="{FF2B5EF4-FFF2-40B4-BE49-F238E27FC236}">
                  <a16:creationId xmlns:a16="http://schemas.microsoft.com/office/drawing/2014/main" id="{7E60BD68-9726-455C-B5D1-A809B54FFFA9}"/>
                </a:ext>
              </a:extLst>
            </p:cNvPr>
            <p:cNvSpPr/>
            <p:nvPr/>
          </p:nvSpPr>
          <p:spPr>
            <a:xfrm>
              <a:off x="7543090" y="4797152"/>
              <a:ext cx="936000" cy="936000"/>
            </a:xfrm>
            <a:prstGeom prst="donut">
              <a:avLst>
                <a:gd name="adj" fmla="val 4286"/>
              </a:avLst>
            </a:prstGeom>
            <a:solidFill>
              <a:srgbClr val="980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en-GB" sz="2400" dirty="0">
                <a:solidFill>
                  <a:prstClr val="black"/>
                </a:solidFill>
                <a:latin typeface="Arial"/>
              </a:endParaRPr>
            </a:p>
          </p:txBody>
        </p:sp>
        <p:pic>
          <p:nvPicPr>
            <p:cNvPr id="30" name="Graphic 29" descr="Brain in head">
              <a:extLst>
                <a:ext uri="{FF2B5EF4-FFF2-40B4-BE49-F238E27FC236}">
                  <a16:creationId xmlns:a16="http://schemas.microsoft.com/office/drawing/2014/main" id="{0D60CA7C-6B97-425B-BE81-2C75483E816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57243" y="3949211"/>
              <a:ext cx="792000" cy="792000"/>
            </a:xfrm>
            <a:prstGeom prst="rect">
              <a:avLst/>
            </a:prstGeom>
          </p:spPr>
        </p:pic>
        <p:pic>
          <p:nvPicPr>
            <p:cNvPr id="32" name="Graphic 31" descr="Fire">
              <a:extLst>
                <a:ext uri="{FF2B5EF4-FFF2-40B4-BE49-F238E27FC236}">
                  <a16:creationId xmlns:a16="http://schemas.microsoft.com/office/drawing/2014/main" id="{F6D8086B-958B-46AF-931B-754E59B45C9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615967" y="4861388"/>
              <a:ext cx="790246" cy="790246"/>
            </a:xfrm>
            <a:prstGeom prst="rect">
              <a:avLst/>
            </a:prstGeom>
          </p:spPr>
        </p:pic>
        <p:sp>
          <p:nvSpPr>
            <p:cNvPr id="33" name="Circle: Hollow 32">
              <a:extLst>
                <a:ext uri="{FF2B5EF4-FFF2-40B4-BE49-F238E27FC236}">
                  <a16:creationId xmlns:a16="http://schemas.microsoft.com/office/drawing/2014/main" id="{6378CB9E-8B99-4035-9BC6-4F5248C0EC96}"/>
                </a:ext>
              </a:extLst>
            </p:cNvPr>
            <p:cNvSpPr/>
            <p:nvPr/>
          </p:nvSpPr>
          <p:spPr>
            <a:xfrm>
              <a:off x="7543090" y="3893270"/>
              <a:ext cx="936000" cy="936000"/>
            </a:xfrm>
            <a:prstGeom prst="donut">
              <a:avLst>
                <a:gd name="adj" fmla="val 4286"/>
              </a:avLst>
            </a:prstGeom>
            <a:solidFill>
              <a:srgbClr val="980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en-GB" sz="2400" dirty="0">
                <a:solidFill>
                  <a:prstClr val="black"/>
                </a:solidFill>
                <a:latin typeface="Arial"/>
              </a:endParaRPr>
            </a:p>
          </p:txBody>
        </p:sp>
      </p:grpSp>
      <p:sp>
        <p:nvSpPr>
          <p:cNvPr id="19" name="TextBox 18">
            <a:extLst>
              <a:ext uri="{FF2B5EF4-FFF2-40B4-BE49-F238E27FC236}">
                <a16:creationId xmlns:a16="http://schemas.microsoft.com/office/drawing/2014/main" id="{5B399BB0-B3FB-41A0-8C59-B26CC2F5C14E}"/>
              </a:ext>
            </a:extLst>
          </p:cNvPr>
          <p:cNvSpPr txBox="1"/>
          <p:nvPr/>
        </p:nvSpPr>
        <p:spPr>
          <a:xfrm>
            <a:off x="358821" y="1617749"/>
            <a:ext cx="9686563" cy="1169551"/>
          </a:xfrm>
          <a:prstGeom prst="rect">
            <a:avLst/>
          </a:prstGeom>
          <a:noFill/>
        </p:spPr>
        <p:txBody>
          <a:bodyPr wrap="square" rtlCol="0">
            <a:spAutoFit/>
          </a:bodyPr>
          <a:lstStyle/>
          <a:p>
            <a:pPr fontAlgn="base">
              <a:spcBef>
                <a:spcPts val="600"/>
              </a:spcBef>
              <a:spcAft>
                <a:spcPts val="600"/>
              </a:spcAft>
              <a:defRPr/>
            </a:pPr>
            <a:r>
              <a:rPr lang="en-GB" sz="2000" dirty="0">
                <a:solidFill>
                  <a:prstClr val="black"/>
                </a:solidFill>
                <a:latin typeface="Arial" pitchFamily="84" charset="0"/>
                <a:ea typeface="ヒラギノ角ゴ Pro W3" pitchFamily="84" charset="-128"/>
              </a:rPr>
              <a:t>Although exposure to extreme cold can kill directly through hypothermia, this is not the main cause </a:t>
            </a:r>
            <a:r>
              <a:rPr lang="en-GB" sz="2000">
                <a:solidFill>
                  <a:prstClr val="black"/>
                </a:solidFill>
                <a:latin typeface="Arial" pitchFamily="84" charset="0"/>
                <a:ea typeface="ヒラギノ角ゴ Pro W3" pitchFamily="84" charset="-128"/>
              </a:rPr>
              <a:t>of cold-related </a:t>
            </a:r>
            <a:r>
              <a:rPr lang="en-GB" sz="2000" dirty="0">
                <a:solidFill>
                  <a:prstClr val="black"/>
                </a:solidFill>
                <a:latin typeface="Arial" pitchFamily="84" charset="0"/>
                <a:ea typeface="ヒラギノ角ゴ Pro W3" pitchFamily="84" charset="-128"/>
              </a:rPr>
              <a:t>illness </a:t>
            </a:r>
            <a:r>
              <a:rPr lang="en-GB" sz="2000">
                <a:solidFill>
                  <a:prstClr val="black"/>
                </a:solidFill>
                <a:latin typeface="Arial" pitchFamily="84" charset="0"/>
                <a:ea typeface="ヒラギノ角ゴ Pro W3" pitchFamily="84" charset="-128"/>
              </a:rPr>
              <a:t>and death.</a:t>
            </a:r>
            <a:endParaRPr lang="en-GB" sz="2000" dirty="0">
              <a:solidFill>
                <a:prstClr val="black"/>
              </a:solidFill>
              <a:latin typeface="Arial" pitchFamily="84" charset="0"/>
              <a:ea typeface="ヒラギノ角ゴ Pro W3" pitchFamily="84" charset="-128"/>
            </a:endParaRPr>
          </a:p>
          <a:p>
            <a:pPr>
              <a:spcBef>
                <a:spcPts val="600"/>
              </a:spcBef>
              <a:spcAft>
                <a:spcPts val="600"/>
              </a:spcAft>
              <a:defRPr/>
            </a:pPr>
            <a:r>
              <a:rPr lang="en-GB" sz="2000" dirty="0">
                <a:latin typeface="Arial" panose="020B0604020202020204" pitchFamily="34" charset="0"/>
                <a:cs typeface="Arial" panose="020B0604020202020204" pitchFamily="34" charset="0"/>
              </a:rPr>
              <a:t>The health impacts of cold weather can have </a:t>
            </a:r>
            <a:r>
              <a:rPr lang="en-GB" sz="2000" b="1" dirty="0">
                <a:latin typeface="Arial" panose="020B0604020202020204" pitchFamily="34" charset="0"/>
                <a:cs typeface="Arial" panose="020B0604020202020204" pitchFamily="34" charset="0"/>
              </a:rPr>
              <a:t>direct</a:t>
            </a:r>
            <a:r>
              <a:rPr lang="en-GB" sz="2000" dirty="0">
                <a:latin typeface="Arial" panose="020B0604020202020204" pitchFamily="34" charset="0"/>
                <a:cs typeface="Arial" panose="020B0604020202020204" pitchFamily="34" charset="0"/>
              </a:rPr>
              <a:t> and </a:t>
            </a:r>
            <a:r>
              <a:rPr lang="en-GB" sz="2000" b="1">
                <a:latin typeface="Arial" panose="020B0604020202020204" pitchFamily="34" charset="0"/>
                <a:cs typeface="Arial" panose="020B0604020202020204" pitchFamily="34" charset="0"/>
              </a:rPr>
              <a:t>indirect </a:t>
            </a:r>
            <a:r>
              <a:rPr lang="en-GB" sz="2000">
                <a:latin typeface="Arial" panose="020B0604020202020204" pitchFamily="34" charset="0"/>
                <a:cs typeface="Arial" panose="020B0604020202020204" pitchFamily="34" charset="0"/>
              </a:rPr>
              <a:t>effects.</a:t>
            </a:r>
            <a:endParaRPr lang="en-GB" sz="2000" dirty="0">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BD0164E9-D595-439C-8F76-B0E417EF966A}"/>
              </a:ext>
              <a:ext uri="{C183D7F6-B498-43B3-948B-1728B52AA6E4}">
                <adec:decorative xmlns:adec="http://schemas.microsoft.com/office/drawing/2017/decorative" val="1"/>
              </a:ext>
            </a:extLst>
          </p:cNvPr>
          <p:cNvGrpSpPr/>
          <p:nvPr/>
        </p:nvGrpSpPr>
        <p:grpSpPr>
          <a:xfrm>
            <a:off x="583892" y="3090180"/>
            <a:ext cx="867642" cy="2545082"/>
            <a:chOff x="1951685" y="2666463"/>
            <a:chExt cx="867642" cy="2545082"/>
          </a:xfrm>
        </p:grpSpPr>
        <p:grpSp>
          <p:nvGrpSpPr>
            <p:cNvPr id="38" name="Group 37">
              <a:extLst>
                <a:ext uri="{FF2B5EF4-FFF2-40B4-BE49-F238E27FC236}">
                  <a16:creationId xmlns:a16="http://schemas.microsoft.com/office/drawing/2014/main" id="{BBDB1545-D7BC-48FB-B909-BBA22A3A008E}"/>
                </a:ext>
              </a:extLst>
            </p:cNvPr>
            <p:cNvGrpSpPr/>
            <p:nvPr/>
          </p:nvGrpSpPr>
          <p:grpSpPr>
            <a:xfrm>
              <a:off x="1951685" y="2666463"/>
              <a:ext cx="867642" cy="2545082"/>
              <a:chOff x="330616" y="3043214"/>
              <a:chExt cx="867642" cy="2545082"/>
            </a:xfrm>
          </p:grpSpPr>
          <p:pic>
            <p:nvPicPr>
              <p:cNvPr id="24" name="Graphic 23" descr="Brain">
                <a:extLst>
                  <a:ext uri="{FF2B5EF4-FFF2-40B4-BE49-F238E27FC236}">
                    <a16:creationId xmlns:a16="http://schemas.microsoft.com/office/drawing/2014/main" id="{B97AD4D5-3A42-4781-BBE1-47647E64C02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99228" y="3123753"/>
                <a:ext cx="720000" cy="720000"/>
              </a:xfrm>
              <a:prstGeom prst="rect">
                <a:avLst/>
              </a:prstGeom>
            </p:spPr>
          </p:pic>
          <p:pic>
            <p:nvPicPr>
              <p:cNvPr id="28" name="Graphic 27" descr="Lungs">
                <a:extLst>
                  <a:ext uri="{FF2B5EF4-FFF2-40B4-BE49-F238E27FC236}">
                    <a16:creationId xmlns:a16="http://schemas.microsoft.com/office/drawing/2014/main" id="{B0AEC502-0D21-4519-A166-64AFD92D4556}"/>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0795" y="4743121"/>
                <a:ext cx="720000" cy="720000"/>
              </a:xfrm>
              <a:prstGeom prst="rect">
                <a:avLst/>
              </a:prstGeom>
            </p:spPr>
          </p:pic>
          <p:sp>
            <p:nvSpPr>
              <p:cNvPr id="35" name="Circle: Hollow 34">
                <a:extLst>
                  <a:ext uri="{FF2B5EF4-FFF2-40B4-BE49-F238E27FC236}">
                    <a16:creationId xmlns:a16="http://schemas.microsoft.com/office/drawing/2014/main" id="{B63899AE-D171-4D7B-BA6C-982F0920BF1B}"/>
                  </a:ext>
                </a:extLst>
              </p:cNvPr>
              <p:cNvSpPr/>
              <p:nvPr/>
            </p:nvSpPr>
            <p:spPr>
              <a:xfrm>
                <a:off x="330616" y="4724296"/>
                <a:ext cx="864000" cy="864000"/>
              </a:xfrm>
              <a:prstGeom prst="donut">
                <a:avLst>
                  <a:gd name="adj" fmla="val 4286"/>
                </a:avLst>
              </a:prstGeom>
              <a:solidFill>
                <a:srgbClr val="980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en-GB" sz="2400" dirty="0">
                  <a:solidFill>
                    <a:prstClr val="black"/>
                  </a:solidFill>
                  <a:latin typeface="Arial"/>
                </a:endParaRPr>
              </a:p>
            </p:txBody>
          </p:sp>
          <p:sp>
            <p:nvSpPr>
              <p:cNvPr id="36" name="Circle: Hollow 35">
                <a:extLst>
                  <a:ext uri="{FF2B5EF4-FFF2-40B4-BE49-F238E27FC236}">
                    <a16:creationId xmlns:a16="http://schemas.microsoft.com/office/drawing/2014/main" id="{1226AB78-26BC-4815-AFA4-7B79BAB0CB1F}"/>
                  </a:ext>
                </a:extLst>
              </p:cNvPr>
              <p:cNvSpPr/>
              <p:nvPr/>
            </p:nvSpPr>
            <p:spPr>
              <a:xfrm>
                <a:off x="334258" y="3043214"/>
                <a:ext cx="864000" cy="864000"/>
              </a:xfrm>
              <a:prstGeom prst="donut">
                <a:avLst>
                  <a:gd name="adj" fmla="val 4286"/>
                </a:avLst>
              </a:prstGeom>
              <a:solidFill>
                <a:srgbClr val="980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en-GB" sz="2400" dirty="0">
                  <a:solidFill>
                    <a:prstClr val="black"/>
                  </a:solidFill>
                  <a:latin typeface="Arial"/>
                </a:endParaRPr>
              </a:p>
            </p:txBody>
          </p:sp>
          <p:sp>
            <p:nvSpPr>
              <p:cNvPr id="37" name="Circle: Hollow 36">
                <a:extLst>
                  <a:ext uri="{FF2B5EF4-FFF2-40B4-BE49-F238E27FC236}">
                    <a16:creationId xmlns:a16="http://schemas.microsoft.com/office/drawing/2014/main" id="{410508B9-0E43-4934-B6B4-9CCA0A423AC4}"/>
                  </a:ext>
                </a:extLst>
              </p:cNvPr>
              <p:cNvSpPr/>
              <p:nvPr/>
            </p:nvSpPr>
            <p:spPr>
              <a:xfrm>
                <a:off x="332437" y="3886200"/>
                <a:ext cx="864000" cy="864000"/>
              </a:xfrm>
              <a:prstGeom prst="donut">
                <a:avLst>
                  <a:gd name="adj" fmla="val 4286"/>
                </a:avLst>
              </a:prstGeom>
              <a:solidFill>
                <a:srgbClr val="980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en-GB" sz="2400" dirty="0">
                  <a:solidFill>
                    <a:prstClr val="black"/>
                  </a:solidFill>
                  <a:latin typeface="Arial"/>
                </a:endParaRPr>
              </a:p>
            </p:txBody>
          </p:sp>
        </p:grpSp>
        <p:pic>
          <p:nvPicPr>
            <p:cNvPr id="21" name="Graphic 20" descr="Heart with pulse">
              <a:extLst>
                <a:ext uri="{FF2B5EF4-FFF2-40B4-BE49-F238E27FC236}">
                  <a16:creationId xmlns:a16="http://schemas.microsoft.com/office/drawing/2014/main" id="{2EB2B650-5100-4482-A5A0-699A76A7A166}"/>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33941" y="3604276"/>
              <a:ext cx="720000" cy="720000"/>
            </a:xfrm>
            <a:prstGeom prst="rect">
              <a:avLst/>
            </a:prstGeom>
          </p:spPr>
        </p:pic>
      </p:grpSp>
      <p:graphicFrame>
        <p:nvGraphicFramePr>
          <p:cNvPr id="4" name="Table 4">
            <a:extLst>
              <a:ext uri="{FF2B5EF4-FFF2-40B4-BE49-F238E27FC236}">
                <a16:creationId xmlns:a16="http://schemas.microsoft.com/office/drawing/2014/main" id="{6ADD4503-BD5E-4C32-AC13-DD05C8FDB2D9}"/>
              </a:ext>
            </a:extLst>
          </p:cNvPr>
          <p:cNvGraphicFramePr>
            <a:graphicFrameLocks noGrp="1"/>
          </p:cNvGraphicFramePr>
          <p:nvPr>
            <p:extLst>
              <p:ext uri="{D42A27DB-BD31-4B8C-83A1-F6EECF244321}">
                <p14:modId xmlns:p14="http://schemas.microsoft.com/office/powerpoint/2010/main" val="3640022681"/>
              </p:ext>
            </p:extLst>
          </p:nvPr>
        </p:nvGraphicFramePr>
        <p:xfrm>
          <a:off x="1850445" y="3011442"/>
          <a:ext cx="2485409" cy="2585324"/>
        </p:xfrm>
        <a:graphic>
          <a:graphicData uri="http://schemas.openxmlformats.org/drawingml/2006/table">
            <a:tbl>
              <a:tblPr firstRow="1" bandRow="1">
                <a:tableStyleId>{7E9639D4-E3E2-4D34-9284-5A2195B3D0D7}</a:tableStyleId>
              </a:tblPr>
              <a:tblGrid>
                <a:gridCol w="2485409">
                  <a:extLst>
                    <a:ext uri="{9D8B030D-6E8A-4147-A177-3AD203B41FA5}">
                      <a16:colId xmlns:a16="http://schemas.microsoft.com/office/drawing/2014/main" val="2028358446"/>
                    </a:ext>
                  </a:extLst>
                </a:gridCol>
              </a:tblGrid>
              <a:tr h="369332">
                <a:tc>
                  <a:txBody>
                    <a:bodyPr/>
                    <a:lstStyle/>
                    <a:p>
                      <a:pPr algn="ctr"/>
                      <a:r>
                        <a:rPr lang="en-GB"/>
                        <a:t>Direct health </a:t>
                      </a:r>
                      <a:r>
                        <a:rPr lang="en-GB" dirty="0"/>
                        <a:t>e</a:t>
                      </a:r>
                      <a:r>
                        <a:rPr lang="en-GB"/>
                        <a:t>ffects</a:t>
                      </a:r>
                      <a:endParaRPr lang="en-GB" dirty="0"/>
                    </a:p>
                  </a:txBody>
                  <a:tcPr/>
                </a:tc>
                <a:extLst>
                  <a:ext uri="{0D108BD9-81ED-4DB2-BD59-A6C34878D82A}">
                    <a16:rowId xmlns:a16="http://schemas.microsoft.com/office/drawing/2014/main" val="3609669897"/>
                  </a:ext>
                </a:extLst>
              </a:tr>
              <a:tr h="369332">
                <a:tc>
                  <a:txBody>
                    <a:bodyPr/>
                    <a:lstStyle/>
                    <a:p>
                      <a:pPr algn="ctr"/>
                      <a:r>
                        <a:rPr lang="en-GB" dirty="0"/>
                        <a:t>Heart attack</a:t>
                      </a:r>
                    </a:p>
                  </a:txBody>
                  <a:tcPr/>
                </a:tc>
                <a:extLst>
                  <a:ext uri="{0D108BD9-81ED-4DB2-BD59-A6C34878D82A}">
                    <a16:rowId xmlns:a16="http://schemas.microsoft.com/office/drawing/2014/main" val="3294594625"/>
                  </a:ext>
                </a:extLst>
              </a:tr>
              <a:tr h="369332">
                <a:tc>
                  <a:txBody>
                    <a:bodyPr/>
                    <a:lstStyle/>
                    <a:p>
                      <a:pPr algn="ctr"/>
                      <a:r>
                        <a:rPr lang="en-GB" dirty="0"/>
                        <a:t>Stroke</a:t>
                      </a:r>
                    </a:p>
                  </a:txBody>
                  <a:tcPr/>
                </a:tc>
                <a:extLst>
                  <a:ext uri="{0D108BD9-81ED-4DB2-BD59-A6C34878D82A}">
                    <a16:rowId xmlns:a16="http://schemas.microsoft.com/office/drawing/2014/main" val="2056397230"/>
                  </a:ext>
                </a:extLst>
              </a:tr>
              <a:tr h="369332">
                <a:tc>
                  <a:txBody>
                    <a:bodyPr/>
                    <a:lstStyle/>
                    <a:p>
                      <a:pPr algn="ctr"/>
                      <a:r>
                        <a:rPr lang="en-GB" dirty="0"/>
                        <a:t>Respiratory disease</a:t>
                      </a:r>
                    </a:p>
                  </a:txBody>
                  <a:tcPr/>
                </a:tc>
                <a:extLst>
                  <a:ext uri="{0D108BD9-81ED-4DB2-BD59-A6C34878D82A}">
                    <a16:rowId xmlns:a16="http://schemas.microsoft.com/office/drawing/2014/main" val="4159389128"/>
                  </a:ext>
                </a:extLst>
              </a:tr>
              <a:tr h="369332">
                <a:tc>
                  <a:txBody>
                    <a:bodyPr/>
                    <a:lstStyle/>
                    <a:p>
                      <a:pPr algn="ctr"/>
                      <a:r>
                        <a:rPr lang="en-GB" dirty="0"/>
                        <a:t>Influenza</a:t>
                      </a:r>
                    </a:p>
                  </a:txBody>
                  <a:tcPr/>
                </a:tc>
                <a:extLst>
                  <a:ext uri="{0D108BD9-81ED-4DB2-BD59-A6C34878D82A}">
                    <a16:rowId xmlns:a16="http://schemas.microsoft.com/office/drawing/2014/main" val="2403234603"/>
                  </a:ext>
                </a:extLst>
              </a:tr>
              <a:tr h="369332">
                <a:tc>
                  <a:txBody>
                    <a:bodyPr/>
                    <a:lstStyle/>
                    <a:p>
                      <a:pPr algn="ctr"/>
                      <a:r>
                        <a:rPr lang="en-GB" dirty="0"/>
                        <a:t>Falls and injuries</a:t>
                      </a:r>
                    </a:p>
                  </a:txBody>
                  <a:tcPr/>
                </a:tc>
                <a:extLst>
                  <a:ext uri="{0D108BD9-81ED-4DB2-BD59-A6C34878D82A}">
                    <a16:rowId xmlns:a16="http://schemas.microsoft.com/office/drawing/2014/main" val="3776736161"/>
                  </a:ext>
                </a:extLst>
              </a:tr>
              <a:tr h="369332">
                <a:tc>
                  <a:txBody>
                    <a:bodyPr/>
                    <a:lstStyle/>
                    <a:p>
                      <a:pPr algn="ctr"/>
                      <a:r>
                        <a:rPr lang="en-GB" dirty="0"/>
                        <a:t>Hypothermia</a:t>
                      </a:r>
                    </a:p>
                  </a:txBody>
                  <a:tcPr/>
                </a:tc>
                <a:extLst>
                  <a:ext uri="{0D108BD9-81ED-4DB2-BD59-A6C34878D82A}">
                    <a16:rowId xmlns:a16="http://schemas.microsoft.com/office/drawing/2014/main" val="286933583"/>
                  </a:ext>
                </a:extLst>
              </a:tr>
            </a:tbl>
          </a:graphicData>
        </a:graphic>
      </p:graphicFrame>
      <p:graphicFrame>
        <p:nvGraphicFramePr>
          <p:cNvPr id="5" name="Table 5">
            <a:extLst>
              <a:ext uri="{FF2B5EF4-FFF2-40B4-BE49-F238E27FC236}">
                <a16:creationId xmlns:a16="http://schemas.microsoft.com/office/drawing/2014/main" id="{F47DD24A-A56A-4C89-97B8-0211D2A8CD64}"/>
              </a:ext>
            </a:extLst>
          </p:cNvPr>
          <p:cNvGraphicFramePr>
            <a:graphicFrameLocks noGrp="1"/>
          </p:cNvGraphicFramePr>
          <p:nvPr>
            <p:extLst>
              <p:ext uri="{D42A27DB-BD31-4B8C-83A1-F6EECF244321}">
                <p14:modId xmlns:p14="http://schemas.microsoft.com/office/powerpoint/2010/main" val="3738163695"/>
              </p:ext>
            </p:extLst>
          </p:nvPr>
        </p:nvGraphicFramePr>
        <p:xfrm>
          <a:off x="4699373" y="3017243"/>
          <a:ext cx="3547539" cy="2576595"/>
        </p:xfrm>
        <a:graphic>
          <a:graphicData uri="http://schemas.openxmlformats.org/drawingml/2006/table">
            <a:tbl>
              <a:tblPr firstRow="1" bandRow="1">
                <a:tableStyleId>{7E9639D4-E3E2-4D34-9284-5A2195B3D0D7}</a:tableStyleId>
              </a:tblPr>
              <a:tblGrid>
                <a:gridCol w="3547539">
                  <a:extLst>
                    <a:ext uri="{9D8B030D-6E8A-4147-A177-3AD203B41FA5}">
                      <a16:colId xmlns:a16="http://schemas.microsoft.com/office/drawing/2014/main" val="2072432758"/>
                    </a:ext>
                  </a:extLst>
                </a:gridCol>
              </a:tblGrid>
              <a:tr h="499110">
                <a:tc>
                  <a:txBody>
                    <a:bodyPr/>
                    <a:lstStyle/>
                    <a:p>
                      <a:pPr algn="ctr"/>
                      <a:r>
                        <a:rPr lang="en-GB"/>
                        <a:t>Indirect health </a:t>
                      </a:r>
                      <a:r>
                        <a:rPr lang="en-GB" dirty="0"/>
                        <a:t>e</a:t>
                      </a:r>
                      <a:r>
                        <a:rPr lang="en-GB"/>
                        <a:t>ffects</a:t>
                      </a:r>
                      <a:endParaRPr lang="en-GB" dirty="0"/>
                    </a:p>
                  </a:txBody>
                  <a:tcPr/>
                </a:tc>
                <a:extLst>
                  <a:ext uri="{0D108BD9-81ED-4DB2-BD59-A6C34878D82A}">
                    <a16:rowId xmlns:a16="http://schemas.microsoft.com/office/drawing/2014/main" val="93322200"/>
                  </a:ext>
                </a:extLst>
              </a:tr>
              <a:tr h="713015">
                <a:tc>
                  <a:txBody>
                    <a:bodyPr/>
                    <a:lstStyle/>
                    <a:p>
                      <a:pPr algn="ctr"/>
                      <a:r>
                        <a:rPr lang="en-GB" dirty="0"/>
                        <a:t>Mental health effects from depression</a:t>
                      </a:r>
                    </a:p>
                  </a:txBody>
                  <a:tcPr/>
                </a:tc>
                <a:extLst>
                  <a:ext uri="{0D108BD9-81ED-4DB2-BD59-A6C34878D82A}">
                    <a16:rowId xmlns:a16="http://schemas.microsoft.com/office/drawing/2014/main" val="2717708632"/>
                  </a:ext>
                </a:extLst>
              </a:tr>
              <a:tr h="713015">
                <a:tc>
                  <a:txBody>
                    <a:bodyPr/>
                    <a:lstStyle/>
                    <a:p>
                      <a:pPr algn="ctr"/>
                      <a:r>
                        <a:rPr lang="en-GB" dirty="0"/>
                        <a:t>Reduced educational and employment attainment</a:t>
                      </a:r>
                    </a:p>
                  </a:txBody>
                  <a:tcPr/>
                </a:tc>
                <a:extLst>
                  <a:ext uri="{0D108BD9-81ED-4DB2-BD59-A6C34878D82A}">
                    <a16:rowId xmlns:a16="http://schemas.microsoft.com/office/drawing/2014/main" val="3308191122"/>
                  </a:ext>
                </a:extLst>
              </a:tr>
              <a:tr h="651455">
                <a:tc>
                  <a:txBody>
                    <a:bodyPr/>
                    <a:lstStyle/>
                    <a:p>
                      <a:pPr algn="ctr"/>
                      <a:r>
                        <a:rPr lang="en-GB" dirty="0"/>
                        <a:t>Risk of carbon monoxide poisoning</a:t>
                      </a:r>
                    </a:p>
                  </a:txBody>
                  <a:tcPr/>
                </a:tc>
                <a:extLst>
                  <a:ext uri="{0D108BD9-81ED-4DB2-BD59-A6C34878D82A}">
                    <a16:rowId xmlns:a16="http://schemas.microsoft.com/office/drawing/2014/main" val="576079059"/>
                  </a:ext>
                </a:extLst>
              </a:tr>
            </a:tbl>
          </a:graphicData>
        </a:graphic>
      </p:graphicFrame>
      <p:sp>
        <p:nvSpPr>
          <p:cNvPr id="8" name="Footer Placeholder 7">
            <a:extLst>
              <a:ext uri="{FF2B5EF4-FFF2-40B4-BE49-F238E27FC236}">
                <a16:creationId xmlns:a16="http://schemas.microsoft.com/office/drawing/2014/main" id="{C94D97FD-2984-4471-969D-91604D16CA16}"/>
              </a:ext>
            </a:extLst>
          </p:cNvPr>
          <p:cNvSpPr>
            <a:spLocks noGrp="1"/>
          </p:cNvSpPr>
          <p:nvPr>
            <p:ph type="ftr" sz="quarter" idx="10"/>
          </p:nvPr>
        </p:nvSpPr>
        <p:spPr/>
        <p:txBody>
          <a:bodyPr/>
          <a:lstStyle/>
          <a:p>
            <a:r>
              <a:rPr lang="en-GB"/>
              <a:t>Cold weather health risks: actions to prevent harm</a:t>
            </a:r>
            <a:endParaRPr lang="en-GB" sz="1400"/>
          </a:p>
        </p:txBody>
      </p:sp>
      <p:sp>
        <p:nvSpPr>
          <p:cNvPr id="9" name="Slide Number Placeholder 8">
            <a:extLst>
              <a:ext uri="{FF2B5EF4-FFF2-40B4-BE49-F238E27FC236}">
                <a16:creationId xmlns:a16="http://schemas.microsoft.com/office/drawing/2014/main" id="{CFDA6B10-0406-4FFF-8EEB-34333E620B97}"/>
              </a:ext>
            </a:extLst>
          </p:cNvPr>
          <p:cNvSpPr>
            <a:spLocks noGrp="1"/>
          </p:cNvSpPr>
          <p:nvPr>
            <p:ph type="sldNum" sz="quarter" idx="11"/>
          </p:nvPr>
        </p:nvSpPr>
        <p:spPr/>
        <p:txBody>
          <a:bodyPr/>
          <a:lstStyle/>
          <a:p>
            <a:fld id="{344369E4-5DE7-46E5-874E-4FD437973785}" type="slidenum">
              <a:rPr lang="en-GB" smtClean="0"/>
              <a:pPr/>
              <a:t>7</a:t>
            </a:fld>
            <a:endParaRPr lang="en-GB" sz="1400"/>
          </a:p>
        </p:txBody>
      </p:sp>
    </p:spTree>
    <p:extLst>
      <p:ext uri="{BB962C8B-B14F-4D97-AF65-F5344CB8AC3E}">
        <p14:creationId xmlns:p14="http://schemas.microsoft.com/office/powerpoint/2010/main" val="916125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3E8DD-A28F-4A75-8FA8-5FC44AA4CE41}"/>
              </a:ext>
            </a:extLst>
          </p:cNvPr>
          <p:cNvSpPr>
            <a:spLocks noGrp="1"/>
          </p:cNvSpPr>
          <p:nvPr>
            <p:ph type="title"/>
          </p:nvPr>
        </p:nvSpPr>
        <p:spPr>
          <a:xfrm>
            <a:off x="511785" y="412045"/>
            <a:ext cx="8028000" cy="648072"/>
          </a:xfrm>
        </p:spPr>
        <p:txBody>
          <a:bodyPr>
            <a:normAutofit/>
          </a:bodyPr>
          <a:lstStyle/>
          <a:p>
            <a:r>
              <a:rPr lang="en-GB" sz="3200" dirty="0"/>
              <a:t>What happens during cold weather?</a:t>
            </a:r>
          </a:p>
        </p:txBody>
      </p:sp>
      <p:sp>
        <p:nvSpPr>
          <p:cNvPr id="13" name="Rectangle 12">
            <a:extLst>
              <a:ext uri="{FF2B5EF4-FFF2-40B4-BE49-F238E27FC236}">
                <a16:creationId xmlns:a16="http://schemas.microsoft.com/office/drawing/2014/main" id="{E4AE8A6F-D887-4274-85E5-6ABF7F0E8708}"/>
              </a:ext>
            </a:extLst>
          </p:cNvPr>
          <p:cNvSpPr/>
          <p:nvPr/>
        </p:nvSpPr>
        <p:spPr>
          <a:xfrm>
            <a:off x="823699" y="2121234"/>
            <a:ext cx="4168179" cy="1015663"/>
          </a:xfrm>
          <a:prstGeom prst="rect">
            <a:avLst/>
          </a:prstGeom>
        </p:spPr>
        <p:txBody>
          <a:bodyPr wrap="square">
            <a:spAutoFit/>
          </a:bodyPr>
          <a:lstStyle/>
          <a:p>
            <a:r>
              <a:rPr lang="en-GB" sz="2000" dirty="0">
                <a:latin typeface="Arial" panose="020B0604020202020204" pitchFamily="34" charset="0"/>
                <a:cs typeface="Arial" panose="020B0604020202020204" pitchFamily="34" charset="0"/>
              </a:rPr>
              <a:t>Deaths caused by </a:t>
            </a:r>
            <a:r>
              <a:rPr lang="en-GB" sz="2000" b="1" dirty="0">
                <a:latin typeface="Arial" panose="020B0604020202020204" pitchFamily="34" charset="0"/>
                <a:cs typeface="Arial" panose="020B0604020202020204" pitchFamily="34" charset="0"/>
              </a:rPr>
              <a:t>cardiovascula</a:t>
            </a:r>
            <a:r>
              <a:rPr lang="en-GB" sz="2000" dirty="0">
                <a:latin typeface="Arial" panose="020B0604020202020204" pitchFamily="34" charset="0"/>
                <a:cs typeface="Arial" panose="020B0604020202020204" pitchFamily="34" charset="0"/>
              </a:rPr>
              <a:t>r conditions peak first followed by </a:t>
            </a:r>
            <a:r>
              <a:rPr lang="en-GB" sz="2000" b="1" dirty="0">
                <a:latin typeface="Arial" panose="020B0604020202020204" pitchFamily="34" charset="0"/>
                <a:cs typeface="Arial" panose="020B0604020202020204" pitchFamily="34" charset="0"/>
              </a:rPr>
              <a:t>stroke</a:t>
            </a:r>
            <a:r>
              <a:rPr lang="en-GB" sz="2000" dirty="0">
                <a:latin typeface="Arial" panose="020B0604020202020204" pitchFamily="34" charset="0"/>
                <a:cs typeface="Arial" panose="020B0604020202020204" pitchFamily="34" charset="0"/>
              </a:rPr>
              <a:t> and then </a:t>
            </a:r>
            <a:r>
              <a:rPr lang="en-GB" sz="2000" b="1" dirty="0">
                <a:latin typeface="Arial" panose="020B0604020202020204" pitchFamily="34" charset="0"/>
                <a:cs typeface="Arial" panose="020B0604020202020204" pitchFamily="34" charset="0"/>
              </a:rPr>
              <a:t>respiratory</a:t>
            </a:r>
            <a:endParaRPr lang="en-GB" sz="20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D14B64C0-7881-40ED-83F0-26D7E69D4E7E}"/>
              </a:ext>
            </a:extLst>
          </p:cNvPr>
          <p:cNvSpPr txBox="1"/>
          <p:nvPr/>
        </p:nvSpPr>
        <p:spPr>
          <a:xfrm>
            <a:off x="4155862" y="4845042"/>
            <a:ext cx="6145134" cy="1323439"/>
          </a:xfrm>
          <a:prstGeom prst="rect">
            <a:avLst/>
          </a:prstGeom>
          <a:noFill/>
        </p:spPr>
        <p:txBody>
          <a:bodyPr wrap="square" rtlCol="0">
            <a:spAutoFit/>
          </a:bodyPr>
          <a:lstStyle/>
          <a:p>
            <a:r>
              <a:rPr lang="en-GB" sz="2000" b="1" dirty="0">
                <a:latin typeface="Arial" panose="020B0604020202020204" pitchFamily="34" charset="0"/>
                <a:cs typeface="Arial" panose="020B0604020202020204" pitchFamily="34" charset="0"/>
              </a:rPr>
              <a:t>Snow and ice also cause: </a:t>
            </a:r>
          </a:p>
          <a:p>
            <a:pPr marL="742950" lvl="1"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disruption to service provision</a:t>
            </a:r>
          </a:p>
          <a:p>
            <a:pPr marL="742950" lvl="1"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reduction in access to essential services </a:t>
            </a:r>
          </a:p>
          <a:p>
            <a:pPr marL="742950" lvl="1"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increase in the risk of falls and injuries</a:t>
            </a:r>
          </a:p>
        </p:txBody>
      </p:sp>
      <p:pic>
        <p:nvPicPr>
          <p:cNvPr id="11" name="Picture 10">
            <a:extLst>
              <a:ext uri="{FF2B5EF4-FFF2-40B4-BE49-F238E27FC236}">
                <a16:creationId xmlns:a16="http://schemas.microsoft.com/office/drawing/2014/main" id="{4709B076-C50E-4BCC-B9D2-EA0601D3C54A}"/>
              </a:ext>
              <a:ext uri="{C183D7F6-B498-43B3-948B-1728B52AA6E4}">
                <adec:decorative xmlns:adec="http://schemas.microsoft.com/office/drawing/2017/decorative" val="1"/>
              </a:ext>
            </a:extLst>
          </p:cNvPr>
          <p:cNvPicPr>
            <a:picLocks noChangeAspect="1"/>
          </p:cNvPicPr>
          <p:nvPr/>
        </p:nvPicPr>
        <p:blipFill rotWithShape="1">
          <a:blip r:embed="rId2"/>
          <a:srcRect l="61812" t="24874" r="6689" b="19550"/>
          <a:stretch/>
        </p:blipFill>
        <p:spPr>
          <a:xfrm>
            <a:off x="4986550" y="1471985"/>
            <a:ext cx="5468874" cy="3015296"/>
          </a:xfrm>
          <a:prstGeom prst="rect">
            <a:avLst/>
          </a:prstGeom>
        </p:spPr>
      </p:pic>
      <p:grpSp>
        <p:nvGrpSpPr>
          <p:cNvPr id="6" name="Group 5">
            <a:extLst>
              <a:ext uri="{FF2B5EF4-FFF2-40B4-BE49-F238E27FC236}">
                <a16:creationId xmlns:a16="http://schemas.microsoft.com/office/drawing/2014/main" id="{D891CA1B-BE2C-4DC4-95D4-A459B8F89F79}"/>
              </a:ext>
              <a:ext uri="{C183D7F6-B498-43B3-948B-1728B52AA6E4}">
                <adec:decorative xmlns:adec="http://schemas.microsoft.com/office/drawing/2017/decorative" val="1"/>
              </a:ext>
            </a:extLst>
          </p:cNvPr>
          <p:cNvGrpSpPr/>
          <p:nvPr/>
        </p:nvGrpSpPr>
        <p:grpSpPr>
          <a:xfrm>
            <a:off x="511785" y="4242223"/>
            <a:ext cx="3391441" cy="1847646"/>
            <a:chOff x="2056487" y="4211370"/>
            <a:chExt cx="3391441" cy="1847646"/>
          </a:xfrm>
        </p:grpSpPr>
        <p:grpSp>
          <p:nvGrpSpPr>
            <p:cNvPr id="3" name="Group 2">
              <a:extLst>
                <a:ext uri="{FF2B5EF4-FFF2-40B4-BE49-F238E27FC236}">
                  <a16:creationId xmlns:a16="http://schemas.microsoft.com/office/drawing/2014/main" id="{BBC307D3-2321-4CEA-85DF-49076FD4C05C}"/>
                </a:ext>
              </a:extLst>
            </p:cNvPr>
            <p:cNvGrpSpPr/>
            <p:nvPr/>
          </p:nvGrpSpPr>
          <p:grpSpPr>
            <a:xfrm>
              <a:off x="2160171" y="4219214"/>
              <a:ext cx="3287757" cy="1839802"/>
              <a:chOff x="2160171" y="4219214"/>
              <a:chExt cx="3287757" cy="1839802"/>
            </a:xfrm>
          </p:grpSpPr>
          <p:grpSp>
            <p:nvGrpSpPr>
              <p:cNvPr id="24" name="Group 23">
                <a:extLst>
                  <a:ext uri="{FF2B5EF4-FFF2-40B4-BE49-F238E27FC236}">
                    <a16:creationId xmlns:a16="http://schemas.microsoft.com/office/drawing/2014/main" id="{495246AE-0956-420F-B6C0-17840B3EA7F5}"/>
                  </a:ext>
                </a:extLst>
              </p:cNvPr>
              <p:cNvGrpSpPr/>
              <p:nvPr/>
            </p:nvGrpSpPr>
            <p:grpSpPr>
              <a:xfrm>
                <a:off x="2711624" y="4375160"/>
                <a:ext cx="2736304" cy="1683856"/>
                <a:chOff x="5292080" y="4108403"/>
                <a:chExt cx="3494288" cy="2166956"/>
              </a:xfrm>
            </p:grpSpPr>
            <p:pic>
              <p:nvPicPr>
                <p:cNvPr id="16" name="Graphic 15" descr="Ambulance">
                  <a:extLst>
                    <a:ext uri="{FF2B5EF4-FFF2-40B4-BE49-F238E27FC236}">
                      <a16:creationId xmlns:a16="http://schemas.microsoft.com/office/drawing/2014/main" id="{2FE8BB4A-3F5C-4531-90CA-DBED248177E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95939" y="5074836"/>
                  <a:ext cx="1192285" cy="1192285"/>
                </a:xfrm>
                <a:prstGeom prst="rect">
                  <a:avLst/>
                </a:prstGeom>
              </p:spPr>
            </p:pic>
            <p:pic>
              <p:nvPicPr>
                <p:cNvPr id="18" name="Graphic 17" descr="Hospital">
                  <a:extLst>
                    <a:ext uri="{FF2B5EF4-FFF2-40B4-BE49-F238E27FC236}">
                      <a16:creationId xmlns:a16="http://schemas.microsoft.com/office/drawing/2014/main" id="{646A5847-3614-42E3-BCE5-FA5DAF96E78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508687" y="4887464"/>
                  <a:ext cx="1192286" cy="1192286"/>
                </a:xfrm>
                <a:prstGeom prst="rect">
                  <a:avLst/>
                </a:prstGeom>
              </p:spPr>
            </p:pic>
            <p:pic>
              <p:nvPicPr>
                <p:cNvPr id="20" name="Graphic 19" descr="Snow">
                  <a:extLst>
                    <a:ext uri="{FF2B5EF4-FFF2-40B4-BE49-F238E27FC236}">
                      <a16:creationId xmlns:a16="http://schemas.microsoft.com/office/drawing/2014/main" id="{3EF83390-2217-4E1D-BCB0-0B467E985F5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97753" y="4297044"/>
                  <a:ext cx="1092314" cy="1092314"/>
                </a:xfrm>
                <a:prstGeom prst="rect">
                  <a:avLst/>
                </a:prstGeom>
              </p:spPr>
            </p:pic>
            <p:sp>
              <p:nvSpPr>
                <p:cNvPr id="21" name="Circle: Hollow 20">
                  <a:extLst>
                    <a:ext uri="{FF2B5EF4-FFF2-40B4-BE49-F238E27FC236}">
                      <a16:creationId xmlns:a16="http://schemas.microsoft.com/office/drawing/2014/main" id="{681A4906-7AA5-4C87-B2BB-324E42CA3B02}"/>
                    </a:ext>
                  </a:extLst>
                </p:cNvPr>
                <p:cNvSpPr/>
                <p:nvPr/>
              </p:nvSpPr>
              <p:spPr>
                <a:xfrm>
                  <a:off x="5292080" y="4907359"/>
                  <a:ext cx="1368152" cy="1368000"/>
                </a:xfrm>
                <a:prstGeom prst="donut">
                  <a:avLst>
                    <a:gd name="adj" fmla="val 4286"/>
                  </a:avLst>
                </a:prstGeom>
                <a:solidFill>
                  <a:srgbClr val="00AE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2" name="Circle: Hollow 21">
                  <a:extLst>
                    <a:ext uri="{FF2B5EF4-FFF2-40B4-BE49-F238E27FC236}">
                      <a16:creationId xmlns:a16="http://schemas.microsoft.com/office/drawing/2014/main" id="{013E49FE-7F0A-400C-A41D-8495963F846E}"/>
                    </a:ext>
                  </a:extLst>
                </p:cNvPr>
                <p:cNvSpPr/>
                <p:nvPr/>
              </p:nvSpPr>
              <p:spPr>
                <a:xfrm>
                  <a:off x="7418216" y="4887464"/>
                  <a:ext cx="1368152" cy="1368000"/>
                </a:xfrm>
                <a:prstGeom prst="donut">
                  <a:avLst>
                    <a:gd name="adj" fmla="val 4286"/>
                  </a:avLst>
                </a:prstGeom>
                <a:solidFill>
                  <a:srgbClr val="00AE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3" name="Circle: Hollow 22">
                  <a:extLst>
                    <a:ext uri="{FF2B5EF4-FFF2-40B4-BE49-F238E27FC236}">
                      <a16:creationId xmlns:a16="http://schemas.microsoft.com/office/drawing/2014/main" id="{234435DB-0A9C-4ABD-9D74-AE7E32136233}"/>
                    </a:ext>
                  </a:extLst>
                </p:cNvPr>
                <p:cNvSpPr/>
                <p:nvPr/>
              </p:nvSpPr>
              <p:spPr>
                <a:xfrm>
                  <a:off x="6355148" y="4108403"/>
                  <a:ext cx="1368152" cy="1368000"/>
                </a:xfrm>
                <a:prstGeom prst="donut">
                  <a:avLst>
                    <a:gd name="adj" fmla="val 4286"/>
                  </a:avLst>
                </a:prstGeom>
                <a:solidFill>
                  <a:srgbClr val="00AE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pic>
            <p:nvPicPr>
              <p:cNvPr id="25" name="Graphic 24" descr="Slippery">
                <a:extLst>
                  <a:ext uri="{FF2B5EF4-FFF2-40B4-BE49-F238E27FC236}">
                    <a16:creationId xmlns:a16="http://schemas.microsoft.com/office/drawing/2014/main" id="{D42929DA-C135-490C-B568-025F9EDE0D3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160171" y="4219214"/>
                <a:ext cx="864000" cy="864000"/>
              </a:xfrm>
              <a:prstGeom prst="rect">
                <a:avLst/>
              </a:prstGeom>
            </p:spPr>
          </p:pic>
        </p:grpSp>
        <p:sp>
          <p:nvSpPr>
            <p:cNvPr id="26" name="Circle: Hollow 25">
              <a:extLst>
                <a:ext uri="{FF2B5EF4-FFF2-40B4-BE49-F238E27FC236}">
                  <a16:creationId xmlns:a16="http://schemas.microsoft.com/office/drawing/2014/main" id="{A84BD24E-7F46-4455-B536-3E1F7498696B}"/>
                </a:ext>
              </a:extLst>
            </p:cNvPr>
            <p:cNvSpPr/>
            <p:nvPr/>
          </p:nvSpPr>
          <p:spPr>
            <a:xfrm>
              <a:off x="2056487" y="4211370"/>
              <a:ext cx="1071371" cy="1063019"/>
            </a:xfrm>
            <a:prstGeom prst="donut">
              <a:avLst>
                <a:gd name="adj" fmla="val 4286"/>
              </a:avLst>
            </a:prstGeom>
            <a:solidFill>
              <a:srgbClr val="00AE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sp>
        <p:nvSpPr>
          <p:cNvPr id="7" name="Footer Placeholder 6">
            <a:extLst>
              <a:ext uri="{FF2B5EF4-FFF2-40B4-BE49-F238E27FC236}">
                <a16:creationId xmlns:a16="http://schemas.microsoft.com/office/drawing/2014/main" id="{855B6EC1-6A9A-4266-AA56-37973D4B9672}"/>
              </a:ext>
            </a:extLst>
          </p:cNvPr>
          <p:cNvSpPr>
            <a:spLocks noGrp="1"/>
          </p:cNvSpPr>
          <p:nvPr>
            <p:ph type="ftr" sz="quarter" idx="10"/>
          </p:nvPr>
        </p:nvSpPr>
        <p:spPr/>
        <p:txBody>
          <a:bodyPr/>
          <a:lstStyle/>
          <a:p>
            <a:r>
              <a:rPr lang="en-GB"/>
              <a:t>Cold weather health risks: actions to prevent harm</a:t>
            </a:r>
            <a:endParaRPr lang="en-GB" sz="1400"/>
          </a:p>
        </p:txBody>
      </p:sp>
      <p:sp>
        <p:nvSpPr>
          <p:cNvPr id="8" name="Slide Number Placeholder 7">
            <a:extLst>
              <a:ext uri="{FF2B5EF4-FFF2-40B4-BE49-F238E27FC236}">
                <a16:creationId xmlns:a16="http://schemas.microsoft.com/office/drawing/2014/main" id="{251066D7-C0E9-46D5-A8B2-36528C5C55F3}"/>
              </a:ext>
            </a:extLst>
          </p:cNvPr>
          <p:cNvSpPr>
            <a:spLocks noGrp="1"/>
          </p:cNvSpPr>
          <p:nvPr>
            <p:ph type="sldNum" sz="quarter" idx="11"/>
          </p:nvPr>
        </p:nvSpPr>
        <p:spPr/>
        <p:txBody>
          <a:bodyPr/>
          <a:lstStyle/>
          <a:p>
            <a:fld id="{344369E4-5DE7-46E5-874E-4FD437973785}" type="slidenum">
              <a:rPr lang="en-GB" smtClean="0"/>
              <a:pPr/>
              <a:t>8</a:t>
            </a:fld>
            <a:endParaRPr lang="en-GB" sz="1400"/>
          </a:p>
        </p:txBody>
      </p:sp>
    </p:spTree>
    <p:extLst>
      <p:ext uri="{BB962C8B-B14F-4D97-AF65-F5344CB8AC3E}">
        <p14:creationId xmlns:p14="http://schemas.microsoft.com/office/powerpoint/2010/main" val="228475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922EB-947A-4AC4-9593-71E6C3688957}"/>
              </a:ext>
            </a:extLst>
          </p:cNvPr>
          <p:cNvSpPr>
            <a:spLocks noGrp="1"/>
          </p:cNvSpPr>
          <p:nvPr>
            <p:ph type="title"/>
          </p:nvPr>
        </p:nvSpPr>
        <p:spPr>
          <a:xfrm>
            <a:off x="297853" y="449900"/>
            <a:ext cx="8028000" cy="648072"/>
          </a:xfrm>
        </p:spPr>
        <p:txBody>
          <a:bodyPr>
            <a:normAutofit/>
          </a:bodyPr>
          <a:lstStyle/>
          <a:p>
            <a:r>
              <a:rPr lang="en-GB" sz="3200" dirty="0"/>
              <a:t>Which temperatures have an impact?</a:t>
            </a:r>
          </a:p>
        </p:txBody>
      </p:sp>
      <p:sp>
        <p:nvSpPr>
          <p:cNvPr id="8" name="TextBox 7">
            <a:extLst>
              <a:ext uri="{FF2B5EF4-FFF2-40B4-BE49-F238E27FC236}">
                <a16:creationId xmlns:a16="http://schemas.microsoft.com/office/drawing/2014/main" id="{9E5E5E79-C7CF-4696-A9D7-108D279D4B7F}"/>
              </a:ext>
            </a:extLst>
          </p:cNvPr>
          <p:cNvSpPr txBox="1"/>
          <p:nvPr/>
        </p:nvSpPr>
        <p:spPr>
          <a:xfrm>
            <a:off x="341519" y="1571329"/>
            <a:ext cx="9186928" cy="2015936"/>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sz="2000" dirty="0">
                <a:latin typeface="Arial" panose="020B0604020202020204" pitchFamily="34" charset="0"/>
                <a:cs typeface="Arial" panose="020B0604020202020204" pitchFamily="34" charset="0"/>
              </a:rPr>
              <a:t>The health impacts of cold weather can be seen even at temperatures which might be considered relatively mild (4°C to 8°C) </a:t>
            </a:r>
          </a:p>
          <a:p>
            <a:pPr marL="285750" indent="-285750">
              <a:spcAft>
                <a:spcPts val="600"/>
              </a:spcAft>
              <a:buFont typeface="Arial" panose="020B0604020202020204" pitchFamily="34" charset="0"/>
              <a:buChar char="•"/>
            </a:pPr>
            <a:r>
              <a:rPr lang="en-GB" sz="2000" dirty="0">
                <a:latin typeface="Arial" panose="020B0604020202020204" pitchFamily="34" charset="0"/>
                <a:cs typeface="Arial" panose="020B0604020202020204" pitchFamily="34" charset="0"/>
              </a:rPr>
              <a:t>Although the risk of death increases as temperatures fall, the higher frequency of days at moderate temperatures in an average winter means </a:t>
            </a:r>
            <a:r>
              <a:rPr lang="en-GB" sz="2000" b="1" dirty="0">
                <a:latin typeface="Arial" panose="020B0604020202020204" pitchFamily="34" charset="0"/>
                <a:cs typeface="Arial" panose="020B0604020202020204" pitchFamily="34" charset="0"/>
              </a:rPr>
              <a:t>the greatest health burden in absolute numbers of deaths, occurs at more moderate temperatures</a:t>
            </a:r>
          </a:p>
        </p:txBody>
      </p:sp>
      <p:graphicFrame>
        <p:nvGraphicFramePr>
          <p:cNvPr id="6" name="Content Placeholder 5">
            <a:extLst>
              <a:ext uri="{FF2B5EF4-FFF2-40B4-BE49-F238E27FC236}">
                <a16:creationId xmlns:a16="http://schemas.microsoft.com/office/drawing/2014/main" id="{427E46D9-365C-4E34-84A1-AA77CCFB47E3}"/>
              </a:ext>
            </a:extLst>
          </p:cNvPr>
          <p:cNvGraphicFramePr>
            <a:graphicFrameLocks noGrp="1"/>
          </p:cNvGraphicFramePr>
          <p:nvPr>
            <p:ph idx="1"/>
            <p:extLst>
              <p:ext uri="{D42A27DB-BD31-4B8C-83A1-F6EECF244321}">
                <p14:modId xmlns:p14="http://schemas.microsoft.com/office/powerpoint/2010/main" val="834477177"/>
              </p:ext>
            </p:extLst>
          </p:nvPr>
        </p:nvGraphicFramePr>
        <p:xfrm>
          <a:off x="491779" y="3697700"/>
          <a:ext cx="9694417" cy="2427078"/>
        </p:xfrm>
        <a:graphic>
          <a:graphicData uri="http://schemas.openxmlformats.org/drawingml/2006/table">
            <a:tbl>
              <a:tblPr firstRow="1" bandRow="1">
                <a:tableStyleId>{5C22544A-7EE6-4342-B048-85BDC9FD1C3A}</a:tableStyleId>
              </a:tblPr>
              <a:tblGrid>
                <a:gridCol w="2276486">
                  <a:extLst>
                    <a:ext uri="{9D8B030D-6E8A-4147-A177-3AD203B41FA5}">
                      <a16:colId xmlns:a16="http://schemas.microsoft.com/office/drawing/2014/main" val="1383914431"/>
                    </a:ext>
                  </a:extLst>
                </a:gridCol>
                <a:gridCol w="7417931">
                  <a:extLst>
                    <a:ext uri="{9D8B030D-6E8A-4147-A177-3AD203B41FA5}">
                      <a16:colId xmlns:a16="http://schemas.microsoft.com/office/drawing/2014/main" val="4088333865"/>
                    </a:ext>
                  </a:extLst>
                </a:gridCol>
              </a:tblGrid>
              <a:tr h="404513">
                <a:tc>
                  <a:txBody>
                    <a:bodyPr/>
                    <a:lstStyle/>
                    <a:p>
                      <a:r>
                        <a:rPr lang="en-GB" sz="1800" dirty="0">
                          <a:latin typeface="Arial" panose="020B0604020202020204" pitchFamily="34" charset="0"/>
                          <a:cs typeface="Arial" panose="020B0604020202020204" pitchFamily="34" charset="0"/>
                        </a:rPr>
                        <a:t>Temperature</a:t>
                      </a:r>
                    </a:p>
                  </a:txBody>
                  <a:tcPr>
                    <a:solidFill>
                      <a:srgbClr val="007C91"/>
                    </a:solidFill>
                  </a:tcPr>
                </a:tc>
                <a:tc>
                  <a:txBody>
                    <a:bodyPr/>
                    <a:lstStyle/>
                    <a:p>
                      <a:r>
                        <a:rPr lang="en-GB" sz="1800">
                          <a:latin typeface="Arial" panose="020B0604020202020204" pitchFamily="34" charset="0"/>
                          <a:cs typeface="Arial" panose="020B0604020202020204" pitchFamily="34" charset="0"/>
                        </a:rPr>
                        <a:t>Health impacts</a:t>
                      </a:r>
                      <a:endParaRPr lang="en-GB" sz="1800" dirty="0">
                        <a:latin typeface="Arial" panose="020B0604020202020204" pitchFamily="34" charset="0"/>
                        <a:cs typeface="Arial" panose="020B0604020202020204" pitchFamily="34" charset="0"/>
                      </a:endParaRPr>
                    </a:p>
                  </a:txBody>
                  <a:tcPr>
                    <a:solidFill>
                      <a:srgbClr val="007C91"/>
                    </a:solidFill>
                  </a:tcPr>
                </a:tc>
                <a:extLst>
                  <a:ext uri="{0D108BD9-81ED-4DB2-BD59-A6C34878D82A}">
                    <a16:rowId xmlns:a16="http://schemas.microsoft.com/office/drawing/2014/main" val="3043474331"/>
                  </a:ext>
                </a:extLst>
              </a:tr>
              <a:tr h="404513">
                <a:tc>
                  <a:txBody>
                    <a:bodyPr/>
                    <a:lstStyle/>
                    <a:p>
                      <a:r>
                        <a:rPr lang="en-GB" sz="1800" b="1" dirty="0">
                          <a:latin typeface="Arial" panose="020B0604020202020204" pitchFamily="34" charset="0"/>
                          <a:cs typeface="Arial" panose="020B0604020202020204" pitchFamily="34" charset="0"/>
                        </a:rPr>
                        <a:t>18</a:t>
                      </a:r>
                      <a:r>
                        <a:rPr lang="en-GB" sz="1800" b="1" kern="1200" baseline="30000" dirty="0">
                          <a:solidFill>
                            <a:schemeClr val="dk1"/>
                          </a:solidFill>
                          <a:latin typeface="Arial" panose="020B0604020202020204" pitchFamily="34" charset="0"/>
                          <a:ea typeface="+mn-ea"/>
                          <a:cs typeface="Arial" panose="020B0604020202020204" pitchFamily="34" charset="0"/>
                        </a:rPr>
                        <a:t>o</a:t>
                      </a:r>
                      <a:r>
                        <a:rPr lang="en-GB" sz="1800" b="1" dirty="0">
                          <a:latin typeface="Arial" panose="020B0604020202020204" pitchFamily="34" charset="0"/>
                          <a:cs typeface="Arial" panose="020B0604020202020204" pitchFamily="34" charset="0"/>
                        </a:rPr>
                        <a:t>C</a:t>
                      </a:r>
                    </a:p>
                  </a:txBody>
                  <a:tcPr>
                    <a:solidFill>
                      <a:schemeClr val="accent5">
                        <a:lumMod val="20000"/>
                        <a:lumOff val="80000"/>
                      </a:schemeClr>
                    </a:solidFill>
                  </a:tcPr>
                </a:tc>
                <a:tc>
                  <a:txBody>
                    <a:bodyPr/>
                    <a:lstStyle/>
                    <a:p>
                      <a:r>
                        <a:rPr lang="en-GB" sz="1800" dirty="0">
                          <a:latin typeface="Arial" panose="020B0604020202020204" pitchFamily="34" charset="0"/>
                          <a:cs typeface="Arial" panose="020B0604020202020204" pitchFamily="34" charset="0"/>
                        </a:rPr>
                        <a:t>minimal risks to health for a sedentary person wearing suitable clothing</a:t>
                      </a:r>
                    </a:p>
                  </a:txBody>
                  <a:tcPr>
                    <a:solidFill>
                      <a:schemeClr val="accent5">
                        <a:lumMod val="20000"/>
                        <a:lumOff val="80000"/>
                      </a:schemeClr>
                    </a:solidFill>
                  </a:tcPr>
                </a:tc>
                <a:extLst>
                  <a:ext uri="{0D108BD9-81ED-4DB2-BD59-A6C34878D82A}">
                    <a16:rowId xmlns:a16="http://schemas.microsoft.com/office/drawing/2014/main" val="2044466809"/>
                  </a:ext>
                </a:extLst>
              </a:tr>
              <a:tr h="404513">
                <a:tc>
                  <a:txBody>
                    <a:bodyPr/>
                    <a:lstStyle/>
                    <a:p>
                      <a:r>
                        <a:rPr lang="en-GB" sz="1800" b="1" dirty="0">
                          <a:latin typeface="Arial" panose="020B0604020202020204" pitchFamily="34" charset="0"/>
                          <a:cs typeface="Arial" panose="020B0604020202020204" pitchFamily="34" charset="0"/>
                        </a:rPr>
                        <a:t>Under 18</a:t>
                      </a:r>
                      <a:r>
                        <a:rPr lang="en-GB" sz="1800" b="1" baseline="30000" dirty="0">
                          <a:latin typeface="Arial" panose="020B0604020202020204" pitchFamily="34" charset="0"/>
                          <a:cs typeface="Arial" panose="020B0604020202020204" pitchFamily="34" charset="0"/>
                        </a:rPr>
                        <a:t>o</a:t>
                      </a:r>
                      <a:r>
                        <a:rPr lang="en-GB" sz="1800" b="1" dirty="0">
                          <a:latin typeface="Arial" panose="020B0604020202020204" pitchFamily="34" charset="0"/>
                          <a:cs typeface="Arial" panose="020B0604020202020204" pitchFamily="34" charset="0"/>
                        </a:rPr>
                        <a:t>C</a:t>
                      </a:r>
                    </a:p>
                  </a:txBody>
                  <a:tcPr>
                    <a:solidFill>
                      <a:schemeClr val="bg1"/>
                    </a:solidFill>
                  </a:tcPr>
                </a:tc>
                <a:tc>
                  <a:txBody>
                    <a:bodyPr/>
                    <a:lstStyle/>
                    <a:p>
                      <a:r>
                        <a:rPr lang="en-GB" sz="1800" dirty="0">
                          <a:latin typeface="Arial" panose="020B0604020202020204" pitchFamily="34" charset="0"/>
                          <a:cs typeface="Arial" panose="020B0604020202020204" pitchFamily="34" charset="0"/>
                        </a:rPr>
                        <a:t>may increase blood pressure and risk of cardiovascular disease</a:t>
                      </a:r>
                    </a:p>
                  </a:txBody>
                  <a:tcPr>
                    <a:solidFill>
                      <a:schemeClr val="bg1"/>
                    </a:solidFill>
                  </a:tcPr>
                </a:tc>
                <a:extLst>
                  <a:ext uri="{0D108BD9-81ED-4DB2-BD59-A6C34878D82A}">
                    <a16:rowId xmlns:a16="http://schemas.microsoft.com/office/drawing/2014/main" val="635036462"/>
                  </a:ext>
                </a:extLst>
              </a:tr>
              <a:tr h="404513">
                <a:tc>
                  <a:txBody>
                    <a:bodyPr/>
                    <a:lstStyle/>
                    <a:p>
                      <a:r>
                        <a:rPr lang="en-GB" sz="1800" b="1" dirty="0">
                          <a:latin typeface="Arial" panose="020B0604020202020204" pitchFamily="34" charset="0"/>
                          <a:cs typeface="Arial" panose="020B0604020202020204" pitchFamily="34" charset="0"/>
                        </a:rPr>
                        <a:t>Under 16</a:t>
                      </a:r>
                      <a:r>
                        <a:rPr lang="en-GB" sz="1800" b="1" kern="1200" baseline="30000" dirty="0">
                          <a:solidFill>
                            <a:schemeClr val="dk1"/>
                          </a:solidFill>
                          <a:latin typeface="Arial" panose="020B0604020202020204" pitchFamily="34" charset="0"/>
                          <a:ea typeface="+mn-ea"/>
                          <a:cs typeface="Arial" panose="020B0604020202020204" pitchFamily="34" charset="0"/>
                        </a:rPr>
                        <a:t>o</a:t>
                      </a:r>
                      <a:r>
                        <a:rPr lang="en-GB" sz="1800" b="1" dirty="0">
                          <a:latin typeface="Arial" panose="020B0604020202020204" pitchFamily="34" charset="0"/>
                          <a:cs typeface="Arial" panose="020B0604020202020204" pitchFamily="34" charset="0"/>
                        </a:rPr>
                        <a:t>C</a:t>
                      </a:r>
                    </a:p>
                  </a:txBody>
                  <a:tcPr>
                    <a:solidFill>
                      <a:schemeClr val="accent5">
                        <a:lumMod val="20000"/>
                        <a:lumOff val="80000"/>
                      </a:schemeClr>
                    </a:solidFill>
                  </a:tcPr>
                </a:tc>
                <a:tc>
                  <a:txBody>
                    <a:bodyPr/>
                    <a:lstStyle/>
                    <a:p>
                      <a:r>
                        <a:rPr lang="en-GB" sz="1800" dirty="0">
                          <a:latin typeface="Arial" panose="020B0604020202020204" pitchFamily="34" charset="0"/>
                          <a:cs typeface="Arial" panose="020B0604020202020204" pitchFamily="34" charset="0"/>
                        </a:rPr>
                        <a:t>may diminish resistance to respiratory diseases</a:t>
                      </a:r>
                    </a:p>
                  </a:txBody>
                  <a:tcPr>
                    <a:solidFill>
                      <a:schemeClr val="accent5">
                        <a:lumMod val="20000"/>
                        <a:lumOff val="80000"/>
                      </a:schemeClr>
                    </a:solidFill>
                  </a:tcPr>
                </a:tc>
                <a:extLst>
                  <a:ext uri="{0D108BD9-81ED-4DB2-BD59-A6C34878D82A}">
                    <a16:rowId xmlns:a16="http://schemas.microsoft.com/office/drawing/2014/main" val="3211609141"/>
                  </a:ext>
                </a:extLst>
              </a:tr>
              <a:tr h="404513">
                <a:tc>
                  <a:txBody>
                    <a:bodyPr/>
                    <a:lstStyle/>
                    <a:p>
                      <a:r>
                        <a:rPr lang="en-GB" sz="1800" b="1">
                          <a:latin typeface="Arial" panose="020B0604020202020204" pitchFamily="34" charset="0"/>
                          <a:cs typeface="Arial" panose="020B0604020202020204" pitchFamily="34" charset="0"/>
                        </a:rPr>
                        <a:t>4 to </a:t>
                      </a:r>
                      <a:r>
                        <a:rPr lang="en-GB" sz="1800" b="1" dirty="0">
                          <a:latin typeface="Arial" panose="020B0604020202020204" pitchFamily="34" charset="0"/>
                          <a:cs typeface="Arial" panose="020B0604020202020204" pitchFamily="34" charset="0"/>
                        </a:rPr>
                        <a:t>8</a:t>
                      </a:r>
                      <a:r>
                        <a:rPr lang="en-GB" sz="1800" b="1" kern="1200" baseline="30000" dirty="0">
                          <a:solidFill>
                            <a:schemeClr val="dk1"/>
                          </a:solidFill>
                          <a:latin typeface="Arial" panose="020B0604020202020204" pitchFamily="34" charset="0"/>
                          <a:ea typeface="+mn-ea"/>
                          <a:cs typeface="Arial" panose="020B0604020202020204" pitchFamily="34" charset="0"/>
                        </a:rPr>
                        <a:t>o</a:t>
                      </a:r>
                      <a:r>
                        <a:rPr lang="en-GB" sz="1800" b="1" dirty="0">
                          <a:latin typeface="Arial" panose="020B0604020202020204" pitchFamily="34" charset="0"/>
                          <a:cs typeface="Arial" panose="020B0604020202020204" pitchFamily="34" charset="0"/>
                        </a:rPr>
                        <a:t>C</a:t>
                      </a:r>
                    </a:p>
                  </a:txBody>
                  <a:tcPr>
                    <a:noFill/>
                  </a:tcPr>
                </a:tc>
                <a:tc>
                  <a:txBody>
                    <a:bodyPr/>
                    <a:lstStyle/>
                    <a:p>
                      <a:r>
                        <a:rPr lang="en-GB" sz="1800" dirty="0">
                          <a:latin typeface="Arial" panose="020B0604020202020204" pitchFamily="34" charset="0"/>
                          <a:cs typeface="Arial" panose="020B0604020202020204" pitchFamily="34" charset="0"/>
                        </a:rPr>
                        <a:t>increased risk of death observed at population level</a:t>
                      </a:r>
                    </a:p>
                  </a:txBody>
                  <a:tcPr>
                    <a:noFill/>
                  </a:tcPr>
                </a:tc>
                <a:extLst>
                  <a:ext uri="{0D108BD9-81ED-4DB2-BD59-A6C34878D82A}">
                    <a16:rowId xmlns:a16="http://schemas.microsoft.com/office/drawing/2014/main" val="2997927539"/>
                  </a:ext>
                </a:extLst>
              </a:tr>
              <a:tr h="404513">
                <a:tc>
                  <a:txBody>
                    <a:bodyPr/>
                    <a:lstStyle/>
                    <a:p>
                      <a:r>
                        <a:rPr lang="en-GB" sz="1800" b="1" dirty="0">
                          <a:latin typeface="Arial" panose="020B0604020202020204" pitchFamily="34" charset="0"/>
                          <a:cs typeface="Arial" panose="020B0604020202020204" pitchFamily="34" charset="0"/>
                        </a:rPr>
                        <a:t>At or below 5</a:t>
                      </a:r>
                      <a:r>
                        <a:rPr lang="en-GB" sz="1800" b="1" kern="1200" baseline="30000" dirty="0">
                          <a:solidFill>
                            <a:schemeClr val="dk1"/>
                          </a:solidFill>
                          <a:latin typeface="Arial" panose="020B0604020202020204" pitchFamily="34" charset="0"/>
                          <a:ea typeface="+mn-ea"/>
                          <a:cs typeface="Arial" panose="020B0604020202020204" pitchFamily="34" charset="0"/>
                        </a:rPr>
                        <a:t>o</a:t>
                      </a:r>
                      <a:r>
                        <a:rPr lang="en-GB" sz="1800" b="1" dirty="0">
                          <a:latin typeface="Arial" panose="020B0604020202020204" pitchFamily="34" charset="0"/>
                          <a:cs typeface="Arial" panose="020B0604020202020204" pitchFamily="34" charset="0"/>
                        </a:rPr>
                        <a:t>C</a:t>
                      </a:r>
                    </a:p>
                  </a:txBody>
                  <a:tcPr>
                    <a:solidFill>
                      <a:schemeClr val="accent5">
                        <a:lumMod val="20000"/>
                        <a:lumOff val="80000"/>
                      </a:schemeClr>
                    </a:solidFill>
                  </a:tcPr>
                </a:tc>
                <a:tc>
                  <a:txBody>
                    <a:bodyPr/>
                    <a:lstStyle/>
                    <a:p>
                      <a:r>
                        <a:rPr lang="en-GB" sz="1800" dirty="0">
                          <a:latin typeface="Arial" panose="020B0604020202020204" pitchFamily="34" charset="0"/>
                          <a:cs typeface="Arial" panose="020B0604020202020204" pitchFamily="34" charset="0"/>
                        </a:rPr>
                        <a:t>high risk of hypothermia</a:t>
                      </a:r>
                    </a:p>
                  </a:txBody>
                  <a:tcPr>
                    <a:solidFill>
                      <a:schemeClr val="accent5">
                        <a:lumMod val="20000"/>
                        <a:lumOff val="80000"/>
                      </a:schemeClr>
                    </a:solidFill>
                  </a:tcPr>
                </a:tc>
                <a:extLst>
                  <a:ext uri="{0D108BD9-81ED-4DB2-BD59-A6C34878D82A}">
                    <a16:rowId xmlns:a16="http://schemas.microsoft.com/office/drawing/2014/main" val="3485902879"/>
                  </a:ext>
                </a:extLst>
              </a:tr>
            </a:tbl>
          </a:graphicData>
        </a:graphic>
      </p:graphicFrame>
      <p:grpSp>
        <p:nvGrpSpPr>
          <p:cNvPr id="3" name="Group 2">
            <a:extLst>
              <a:ext uri="{FF2B5EF4-FFF2-40B4-BE49-F238E27FC236}">
                <a16:creationId xmlns:a16="http://schemas.microsoft.com/office/drawing/2014/main" id="{BDB17EBE-E35B-481B-8ECD-A595ECE2394F}"/>
              </a:ext>
              <a:ext uri="{C183D7F6-B498-43B3-948B-1728B52AA6E4}">
                <adec:decorative xmlns:adec="http://schemas.microsoft.com/office/drawing/2017/decorative" val="1"/>
              </a:ext>
            </a:extLst>
          </p:cNvPr>
          <p:cNvGrpSpPr/>
          <p:nvPr/>
        </p:nvGrpSpPr>
        <p:grpSpPr>
          <a:xfrm>
            <a:off x="10090381" y="1597729"/>
            <a:ext cx="865160" cy="1695828"/>
            <a:chOff x="9477821" y="1373036"/>
            <a:chExt cx="865160" cy="1695828"/>
          </a:xfrm>
        </p:grpSpPr>
        <p:pic>
          <p:nvPicPr>
            <p:cNvPr id="10" name="Graphic 9" descr="Thermometer">
              <a:extLst>
                <a:ext uri="{FF2B5EF4-FFF2-40B4-BE49-F238E27FC236}">
                  <a16:creationId xmlns:a16="http://schemas.microsoft.com/office/drawing/2014/main" id="{9C7A1903-B5F5-4AFF-958A-2E8C8273C3F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558883" y="2276864"/>
              <a:ext cx="720000" cy="720000"/>
            </a:xfrm>
            <a:prstGeom prst="rect">
              <a:avLst/>
            </a:prstGeom>
          </p:spPr>
        </p:pic>
        <p:sp>
          <p:nvSpPr>
            <p:cNvPr id="11" name="Circle: Hollow 10">
              <a:extLst>
                <a:ext uri="{FF2B5EF4-FFF2-40B4-BE49-F238E27FC236}">
                  <a16:creationId xmlns:a16="http://schemas.microsoft.com/office/drawing/2014/main" id="{90F2D80C-773A-4750-8D96-EA2BF206A5B1}"/>
                </a:ext>
              </a:extLst>
            </p:cNvPr>
            <p:cNvSpPr/>
            <p:nvPr/>
          </p:nvSpPr>
          <p:spPr>
            <a:xfrm>
              <a:off x="9477821" y="2204864"/>
              <a:ext cx="864000" cy="864000"/>
            </a:xfrm>
            <a:prstGeom prst="donut">
              <a:avLst>
                <a:gd name="adj" fmla="val 4286"/>
              </a:avLst>
            </a:prstGeom>
            <a:solidFill>
              <a:srgbClr val="980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nvGrpSpPr>
            <p:cNvPr id="15" name="Group 14">
              <a:extLst>
                <a:ext uri="{FF2B5EF4-FFF2-40B4-BE49-F238E27FC236}">
                  <a16:creationId xmlns:a16="http://schemas.microsoft.com/office/drawing/2014/main" id="{20632DC3-4D3B-4D83-B0B5-1378B60C2D6E}"/>
                </a:ext>
              </a:extLst>
            </p:cNvPr>
            <p:cNvGrpSpPr/>
            <p:nvPr/>
          </p:nvGrpSpPr>
          <p:grpSpPr>
            <a:xfrm>
              <a:off x="9478981" y="1373036"/>
              <a:ext cx="864000" cy="864000"/>
              <a:chOff x="6948264" y="902870"/>
              <a:chExt cx="864000" cy="864000"/>
            </a:xfrm>
          </p:grpSpPr>
          <p:pic>
            <p:nvPicPr>
              <p:cNvPr id="13" name="Graphic 12" descr="Cloud">
                <a:extLst>
                  <a:ext uri="{FF2B5EF4-FFF2-40B4-BE49-F238E27FC236}">
                    <a16:creationId xmlns:a16="http://schemas.microsoft.com/office/drawing/2014/main" id="{33F2C804-1F1C-4918-BF53-A1A70EA1BF4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19530" y="936426"/>
                <a:ext cx="721467" cy="721467"/>
              </a:xfrm>
              <a:prstGeom prst="rect">
                <a:avLst/>
              </a:prstGeom>
            </p:spPr>
          </p:pic>
          <p:sp>
            <p:nvSpPr>
              <p:cNvPr id="14" name="Circle: Hollow 13">
                <a:extLst>
                  <a:ext uri="{FF2B5EF4-FFF2-40B4-BE49-F238E27FC236}">
                    <a16:creationId xmlns:a16="http://schemas.microsoft.com/office/drawing/2014/main" id="{EC1113F1-94D3-4DB8-AA57-D627F51B75F5}"/>
                  </a:ext>
                </a:extLst>
              </p:cNvPr>
              <p:cNvSpPr/>
              <p:nvPr/>
            </p:nvSpPr>
            <p:spPr>
              <a:xfrm>
                <a:off x="6948264" y="902870"/>
                <a:ext cx="864000" cy="864000"/>
              </a:xfrm>
              <a:prstGeom prst="donut">
                <a:avLst>
                  <a:gd name="adj" fmla="val 4286"/>
                </a:avLst>
              </a:prstGeom>
              <a:solidFill>
                <a:srgbClr val="980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grpSp>
      <p:sp>
        <p:nvSpPr>
          <p:cNvPr id="7" name="Footer Placeholder 6">
            <a:extLst>
              <a:ext uri="{FF2B5EF4-FFF2-40B4-BE49-F238E27FC236}">
                <a16:creationId xmlns:a16="http://schemas.microsoft.com/office/drawing/2014/main" id="{890DBEBD-5686-4D9D-803E-4FDF9AEB7162}"/>
              </a:ext>
            </a:extLst>
          </p:cNvPr>
          <p:cNvSpPr>
            <a:spLocks noGrp="1"/>
          </p:cNvSpPr>
          <p:nvPr>
            <p:ph type="ftr" sz="quarter" idx="10"/>
          </p:nvPr>
        </p:nvSpPr>
        <p:spPr/>
        <p:txBody>
          <a:bodyPr/>
          <a:lstStyle/>
          <a:p>
            <a:r>
              <a:rPr lang="en-GB"/>
              <a:t>Cold weather health risks: actions to prevent harm</a:t>
            </a:r>
            <a:endParaRPr lang="en-GB" sz="1400"/>
          </a:p>
        </p:txBody>
      </p:sp>
      <p:sp>
        <p:nvSpPr>
          <p:cNvPr id="9" name="Slide Number Placeholder 8">
            <a:extLst>
              <a:ext uri="{FF2B5EF4-FFF2-40B4-BE49-F238E27FC236}">
                <a16:creationId xmlns:a16="http://schemas.microsoft.com/office/drawing/2014/main" id="{626EB735-4B7B-4034-B12F-BEAD5381E490}"/>
              </a:ext>
            </a:extLst>
          </p:cNvPr>
          <p:cNvSpPr>
            <a:spLocks noGrp="1"/>
          </p:cNvSpPr>
          <p:nvPr>
            <p:ph type="sldNum" sz="quarter" idx="11"/>
          </p:nvPr>
        </p:nvSpPr>
        <p:spPr/>
        <p:txBody>
          <a:bodyPr/>
          <a:lstStyle/>
          <a:p>
            <a:fld id="{344369E4-5DE7-46E5-874E-4FD437973785}" type="slidenum">
              <a:rPr lang="en-GB" smtClean="0"/>
              <a:pPr/>
              <a:t>9</a:t>
            </a:fld>
            <a:endParaRPr lang="en-GB" sz="1400"/>
          </a:p>
        </p:txBody>
      </p:sp>
    </p:spTree>
    <p:extLst>
      <p:ext uri="{BB962C8B-B14F-4D97-AF65-F5344CB8AC3E}">
        <p14:creationId xmlns:p14="http://schemas.microsoft.com/office/powerpoint/2010/main" val="27035476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KHSA Presentation template 16-9.potx" id="{FCCDE917-761C-8D46-810E-9C486E1425E5}" vid="{0BBDD5EF-1167-7B45-8C70-F265FAF403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1487c3c-1700-4436-a219-4d4d8b23dc8d">
      <Terms xmlns="http://schemas.microsoft.com/office/infopath/2007/PartnerControls"/>
    </lcf76f155ced4ddcb4097134ff3c332f>
    <TaxCatchAll xmlns="f65ad3d8-3c7c-46b3-9125-5bfb0d01077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B6C67B3A72EB74CB74D8E6F5E7A0631" ma:contentTypeVersion="16" ma:contentTypeDescription="Create a new document." ma:contentTypeScope="" ma:versionID="32f584361de7a48f918246a096bc8af5">
  <xsd:schema xmlns:xsd="http://www.w3.org/2001/XMLSchema" xmlns:xs="http://www.w3.org/2001/XMLSchema" xmlns:p="http://schemas.microsoft.com/office/2006/metadata/properties" xmlns:ns2="41487c3c-1700-4436-a219-4d4d8b23dc8d" xmlns:ns3="ef557a47-f257-422c-a33b-ca90798107f5" xmlns:ns4="f65ad3d8-3c7c-46b3-9125-5bfb0d010774" targetNamespace="http://schemas.microsoft.com/office/2006/metadata/properties" ma:root="true" ma:fieldsID="22737584dc0ddc01c473c9cc28cb8bfd" ns2:_="" ns3:_="" ns4:_="">
    <xsd:import namespace="41487c3c-1700-4436-a219-4d4d8b23dc8d"/>
    <xsd:import namespace="ef557a47-f257-422c-a33b-ca90798107f5"/>
    <xsd:import namespace="f65ad3d8-3c7c-46b3-9125-5bfb0d01077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487c3c-1700-4436-a219-4d4d8b23dc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289f538-edf0-4bde-b084-18e01efd0e8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f557a47-f257-422c-a33b-ca90798107f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65ad3d8-3c7c-46b3-9125-5bfb0d010774"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a7e83724-2fb5-4fda-83a2-bcfc9feaa702}" ma:internalName="TaxCatchAll" ma:showField="CatchAllData" ma:web="ef557a47-f257-422c-a33b-ca90798107f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8D63BC9-3DF0-436D-9518-35DB91C783B8}">
  <ds:schemaRefs>
    <ds:schemaRef ds:uri="http://schemas.microsoft.com/sharepoint/v3/contenttype/forms"/>
  </ds:schemaRefs>
</ds:datastoreItem>
</file>

<file path=customXml/itemProps2.xml><?xml version="1.0" encoding="utf-8"?>
<ds:datastoreItem xmlns:ds="http://schemas.openxmlformats.org/officeDocument/2006/customXml" ds:itemID="{07378B48-21CB-42DC-AB56-9641D7E22E59}">
  <ds:schemaRefs>
    <ds:schemaRef ds:uri="41487c3c-1700-4436-a219-4d4d8b23dc8d"/>
    <ds:schemaRef ds:uri="http://schemas.microsoft.com/office/2006/documentManagement/types"/>
    <ds:schemaRef ds:uri="http://schemas.microsoft.com/office/infopath/2007/PartnerControls"/>
    <ds:schemaRef ds:uri="ef557a47-f257-422c-a33b-ca90798107f5"/>
    <ds:schemaRef ds:uri="http://purl.org/dc/elements/1.1/"/>
    <ds:schemaRef ds:uri="http://schemas.microsoft.com/office/2006/metadata/properties"/>
    <ds:schemaRef ds:uri="http://schemas.openxmlformats.org/package/2006/metadata/core-properties"/>
    <ds:schemaRef ds:uri="http://purl.org/dc/terms/"/>
    <ds:schemaRef ds:uri="f65ad3d8-3c7c-46b3-9125-5bfb0d010774"/>
    <ds:schemaRef ds:uri="http://www.w3.org/XML/1998/namespace"/>
    <ds:schemaRef ds:uri="http://purl.org/dc/dcmitype/"/>
  </ds:schemaRefs>
</ds:datastoreItem>
</file>

<file path=customXml/itemProps3.xml><?xml version="1.0" encoding="utf-8"?>
<ds:datastoreItem xmlns:ds="http://schemas.openxmlformats.org/officeDocument/2006/customXml" ds:itemID="{7409861F-A717-4A63-B461-1A20B1B48C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487c3c-1700-4436-a219-4d4d8b23dc8d"/>
    <ds:schemaRef ds:uri="ef557a47-f257-422c-a33b-ca90798107f5"/>
    <ds:schemaRef ds:uri="f65ad3d8-3c7c-46b3-9125-5bfb0d0107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1993</TotalTime>
  <Words>3264</Words>
  <Application>Microsoft Office PowerPoint</Application>
  <PresentationFormat>Widescreen</PresentationFormat>
  <Paragraphs>326</Paragraphs>
  <Slides>31</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Courier New</vt:lpstr>
      <vt:lpstr>Office Theme</vt:lpstr>
      <vt:lpstr>Cold weather health risks: actions to prevent harm</vt:lpstr>
      <vt:lpstr>Cold weather health risks</vt:lpstr>
      <vt:lpstr>Background</vt:lpstr>
      <vt:lpstr>Contents</vt:lpstr>
      <vt:lpstr>Health impacts of cold weather​</vt:lpstr>
      <vt:lpstr>How does cold weather impact health?</vt:lpstr>
      <vt:lpstr>How does cold weather impact health – morbidity and mortality?</vt:lpstr>
      <vt:lpstr>What happens during cold weather?</vt:lpstr>
      <vt:lpstr>Which temperatures have an impact?</vt:lpstr>
      <vt:lpstr>Deaths over the year</vt:lpstr>
      <vt:lpstr>Where do these impacts occur?</vt:lpstr>
      <vt:lpstr>Who is affected?</vt:lpstr>
      <vt:lpstr>Preventing cold-related harm</vt:lpstr>
      <vt:lpstr>Preventing cold-related harm: resources</vt:lpstr>
      <vt:lpstr>What does this mean for the NHS (1)?</vt:lpstr>
      <vt:lpstr>What does this mean for the NHS (2)?</vt:lpstr>
      <vt:lpstr>What can local authorities do?</vt:lpstr>
      <vt:lpstr>Cold weather risks and recommendations</vt:lpstr>
      <vt:lpstr>Cold weather preparedness and response</vt:lpstr>
      <vt:lpstr>Key recommendations for all</vt:lpstr>
      <vt:lpstr>Commissioners of health and social care (all settings) and local authority directors of public health (1)</vt:lpstr>
      <vt:lpstr>Commissioners of health and social care (all settings) and local authority directors of public health (2)</vt:lpstr>
      <vt:lpstr>Providers – health and social care staff in all settings (primary and community care, hospitals and care homes) (1)</vt:lpstr>
      <vt:lpstr>Providers – health and social care staff in all settings (primary and community care, hospitals and care homes) (2)</vt:lpstr>
      <vt:lpstr>Community and voluntary sector and individuals</vt:lpstr>
      <vt:lpstr>National Level: NHS England, UKHSA, DHSC, Met Office (1)</vt:lpstr>
      <vt:lpstr>National Level: NHS England, UKHSA, DHSC, Met Office (2)</vt:lpstr>
      <vt:lpstr>Resources</vt:lpstr>
      <vt:lpstr>References (1)</vt:lpstr>
      <vt:lpstr>References (2)</vt:lpstr>
      <vt:lpstr>About the UK Health Security Agency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Cold weather health risks: actions to prevent harm</dc:title>
  <dc:creator>UKHSA</dc:creator>
  <cp:keywords>Cold weather; cold weather health risks; cold weather actions to prevent harm</cp:keywords>
  <cp:lastModifiedBy>Simon Port</cp:lastModifiedBy>
  <cp:revision>66</cp:revision>
  <cp:lastPrinted>2021-08-09T14:01:33Z</cp:lastPrinted>
  <dcterms:created xsi:type="dcterms:W3CDTF">2021-09-30T09:53:23Z</dcterms:created>
  <dcterms:modified xsi:type="dcterms:W3CDTF">2022-11-01T10:46:36Z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0x0101003B6C67B3A72EB74CB74D8E6F5E7A0631</vt:lpwstr>
  </property>
  <property fmtid="{D5CDD505-2E9C-101B-9397-08002B2CF9AE}" pid="3" name="MediaServiceImageTags">
    <vt:lpwstr/>
  </property>
</Properties>
</file>