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30"/>
  </p:notesMasterIdLst>
  <p:handoutMasterIdLst>
    <p:handoutMasterId r:id="rId31"/>
  </p:handoutMasterIdLst>
  <p:sldIdLst>
    <p:sldId id="261" r:id="rId5"/>
    <p:sldId id="28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7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85" r:id="rId24"/>
    <p:sldId id="286" r:id="rId25"/>
    <p:sldId id="290" r:id="rId26"/>
    <p:sldId id="280" r:id="rId27"/>
    <p:sldId id="279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4707" autoAdjust="0"/>
  </p:normalViewPr>
  <p:slideViewPr>
    <p:cSldViewPr>
      <p:cViewPr varScale="1">
        <p:scale>
          <a:sx n="67" d="100"/>
          <a:sy n="67" d="100"/>
        </p:scale>
        <p:origin x="13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CD639-CE55-42EE-A744-B06FA5D9C6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E0EC-F093-4EBF-BF95-93C71DC0E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61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7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sh.forde@phe.gov.uk" TargetMode="External"/><Relationship Id="rId2" Type="http://schemas.openxmlformats.org/officeDocument/2006/relationships/hyperlink" Target="http://www.facebook.com/PublicHealthEngl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ionalarchives.gov.uk/doc/open-government-licence/version/3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overnment/uploads/system/uploads/attachment_data/file/576052/PHE_SH_data_guide_December_2016_FINALNB081216.pdf" TargetMode="External"/><Relationship Id="rId2" Type="http://schemas.openxmlformats.org/officeDocument/2006/relationships/hyperlink" Target="http://fingertips.phe.org.uk/profile/sexualheal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es.seal@phe.gov.uk" TargetMode="External"/><Relationship Id="rId5" Type="http://schemas.openxmlformats.org/officeDocument/2006/relationships/hyperlink" Target="http://www.gov.uk/government/publications/hiv-in-the-united-kingdom" TargetMode="External"/><Relationship Id="rId4" Type="http://schemas.openxmlformats.org/officeDocument/2006/relationships/hyperlink" Target="https://www.gov.uk/government/publications/sexually-transmitted-infections-london-dat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2232248"/>
          </a:xfrm>
        </p:spPr>
        <p:txBody>
          <a:bodyPr/>
          <a:lstStyle/>
          <a:p>
            <a:r>
              <a:rPr lang="en-GB" dirty="0"/>
              <a:t>Annual epidemiological spotlight on HIV in London: 2019 data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>
            <a:normAutofit lnSpcReduction="10000"/>
          </a:bodyPr>
          <a:lstStyle/>
          <a:p>
            <a:r>
              <a:rPr lang="en-GB" sz="2900" dirty="0"/>
              <a:t>Field Service</a:t>
            </a:r>
          </a:p>
          <a:p>
            <a:endParaRPr lang="en-GB" dirty="0"/>
          </a:p>
          <a:p>
            <a:r>
              <a:rPr lang="en-GB" sz="1200" dirty="0"/>
              <a:t>PHE publications gateway number</a:t>
            </a:r>
            <a:r>
              <a:rPr lang="en-US" sz="1200" dirty="0"/>
              <a:t>: GOV-8630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7: Number of new HIV diagnoses by world region of birth (adjusted for missing information), London residents, 2010-2019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1" y="1700808"/>
            <a:ext cx="744510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7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8: Number of MSM London residents diagnosed with HIV by whether born in the UK or abroad : 2010-2019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99" y="1628204"/>
            <a:ext cx="7640869" cy="379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18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9: Percentage of new HIV diagnoses that were diagnosed late by local authority of residence, London, aged 15 years and over, 2017 to 2019*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733256"/>
            <a:ext cx="86409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Database, HIV &amp; AIDS Reporting System * Only includes new diagnoses for which CD4 count was reported within 91 days of diagnosis; late diagnosis defined as CD4 count &lt;350 cells/mm3. The underlying population will impact on the proportion diagnosed late, e.g. MSM are less likely to be diagnosed late. City of London has been merged with Hackney.</a:t>
            </a:r>
          </a:p>
          <a:p>
            <a:r>
              <a:rPr lang="en-GB" sz="800" i="1" dirty="0"/>
              <a:t>.</a:t>
            </a:r>
          </a:p>
          <a:p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2060847"/>
            <a:ext cx="7609698" cy="344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10: Percentage of new HIV diagnoses that were diagnosed late by probable exposure category (A) and ethnic group (B), London residents, aged 15 years and over, 2017-2019*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88208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(A)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188721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(B)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Database, HIV &amp; AIDS Reporting System </a:t>
            </a:r>
          </a:p>
          <a:p>
            <a:r>
              <a:rPr lang="en-GB" sz="900" dirty="0"/>
              <a:t>* Only includes new diagnoses for which CD4 count was reported within 91 days of diagnosis; late diagnosis defined as CD4 count &lt;350 cells/mm3.</a:t>
            </a:r>
          </a:p>
          <a:p>
            <a:endParaRPr lang="en-GB" sz="1000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82556953"/>
                  </p:ext>
                </p:extLst>
              </p:nvPr>
            </p:nvGraphicFramePr>
            <p:xfrm>
              <a:off x="8572500" y="1815193"/>
              <a:ext cx="2286000" cy="1714500"/>
            </p:xfrm>
            <a:graphic>
              <a:graphicData uri="http://schemas.microsoft.com/office/powerpoint/2016/slidezoom">
                <pslz:sldZm>
                  <pslz:sldZmObj sldId="273" cId="1373054395">
                    <pslz:zmPr id="{5348A441-84E6-4333-A0C5-3D00E4DC93F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5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72500" y="181519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584" y="2737140"/>
            <a:ext cx="3816424" cy="25495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1999" y="2780330"/>
            <a:ext cx="3600401" cy="254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3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7825722" cy="648072"/>
          </a:xfrm>
        </p:spPr>
        <p:txBody>
          <a:bodyPr>
            <a:noAutofit/>
          </a:bodyPr>
          <a:lstStyle/>
          <a:p>
            <a:r>
              <a:rPr lang="en-GB" sz="2400" dirty="0"/>
              <a:t>Figure 11: Diagnosed HIV prevalence per 1,000 residents aged 15 to 59 years by PHE Centre,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939393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(HARS); Office for National Statistics (ONS) revised 2019 population estimates (6 May 2020).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766312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5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576064"/>
          </a:xfrm>
        </p:spPr>
        <p:txBody>
          <a:bodyPr>
            <a:noAutofit/>
          </a:bodyPr>
          <a:lstStyle/>
          <a:p>
            <a:r>
              <a:rPr lang="en-GB" sz="2400" dirty="0"/>
              <a:t>Figure 12: Number of residents living with diagnosed HIV and accessing care, London, 2010 to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59806"/>
            <a:ext cx="7483872" cy="336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5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1152128"/>
          </a:xfrm>
        </p:spPr>
        <p:txBody>
          <a:bodyPr>
            <a:noAutofit/>
          </a:bodyPr>
          <a:lstStyle/>
          <a:p>
            <a:r>
              <a:rPr lang="en-GB" sz="2400" dirty="0"/>
              <a:t>Figure 13: Number of residents living with diagnosed HIV and accessing care by probable route of transmission (adjusted for missing information), London,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988840"/>
            <a:ext cx="774338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5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14: Percentage of residents with diagnosed HIV and accessing care by age group, London, 2010 and 2019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12112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72816"/>
            <a:ext cx="732589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2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15: Diagnosed HIV prevalence per 1,000 residents by ethnic group (aged 15 to 59 years), London,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141" y="5939393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(HARS); Office of National Statistics (ONS) population estimates by ethnicity (2011).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833872"/>
            <a:ext cx="7251117" cy="361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18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16: Diagnosed HIV prevalence per 1,000 residents aged 15 to 59 years by local authority, London, 2019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5655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HIV &amp; AIDS Reporting System (HARS); Office for National Statistics (ONS) revised 2019 population estimates (6 May 2020).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6" y="1808641"/>
            <a:ext cx="7434648" cy="372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5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E655-D6F8-4D33-BC2F-CF1E15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Public Health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C561-9516-4571-BBA9-87BF0F737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128942" cy="4946841"/>
          </a:xfrm>
        </p:spPr>
        <p:txBody>
          <a:bodyPr/>
          <a:lstStyle/>
          <a:p>
            <a:pPr marL="0" indent="0"/>
            <a:r>
              <a:rPr lang="en-GB" sz="1400" dirty="0"/>
              <a:t>Public Health England exists to protect and improve the nation’s health and wellbeing and reduce health inequalities. We do this through world-leading science, research, knowledge and intelligence, advocacy, partnerships and the delivery of specialist public health services. We are an executive agency of the Department of Health and Social Care, and a distinct delivery organisation with operational autonomy. We provide government, local government, the NHS, Parliament, industry and the public with evidence-based professional, scientific and delivery expertise and support. </a:t>
            </a:r>
          </a:p>
          <a:p>
            <a:pPr marL="0" indent="0"/>
            <a:r>
              <a:rPr lang="en-GB" sz="1400" dirty="0"/>
              <a:t>Public Health England 133-155 Waterloo Road Wellington House London SE1 8UG Tel: 020 7654 8000 www.gov.uk/phe Twitter: @</a:t>
            </a:r>
            <a:r>
              <a:rPr lang="en-GB" sz="1400" dirty="0" err="1"/>
              <a:t>PHE_uk</a:t>
            </a:r>
            <a:r>
              <a:rPr lang="en-GB" sz="1400" dirty="0"/>
              <a:t> Facebook: </a:t>
            </a:r>
            <a:r>
              <a:rPr lang="en-GB" sz="1400" dirty="0">
                <a:hlinkClick r:id="rId2"/>
              </a:rPr>
              <a:t>www.facebook.com/PublicHealthEngland </a:t>
            </a:r>
            <a:endParaRPr lang="en-GB" sz="1400" dirty="0"/>
          </a:p>
          <a:p>
            <a:pPr marL="0" indent="0"/>
            <a:r>
              <a:rPr lang="en-GB" sz="1400" dirty="0"/>
              <a:t>Prepared by: Josh Forde and Paul Crook, Field Service, South East &amp; London. </a:t>
            </a:r>
          </a:p>
          <a:p>
            <a:pPr marL="0" indent="0"/>
            <a:r>
              <a:rPr lang="en-GB" sz="1400" dirty="0"/>
              <a:t>For queries relating to this document, please contact </a:t>
            </a:r>
            <a:r>
              <a:rPr lang="en-GB" sz="1400" dirty="0">
                <a:hlinkClick r:id="rId3"/>
              </a:rPr>
              <a:t>josh.forde@phe.gov.uk</a:t>
            </a:r>
            <a:endParaRPr lang="en-GB" sz="1400" dirty="0"/>
          </a:p>
          <a:p>
            <a:pPr marL="0" indent="0"/>
            <a:r>
              <a:rPr lang="en-GB" sz="1400" dirty="0"/>
              <a:t> © Crown copyright 2021 </a:t>
            </a:r>
          </a:p>
          <a:p>
            <a:pPr marL="0" indent="0"/>
            <a:r>
              <a:rPr lang="en-GB" sz="1400" dirty="0"/>
              <a:t>You may re-use this information (excluding logos) free of charge in any format or medium, under the terms of the Open Government Licence v3.0. To view this licence, visit </a:t>
            </a:r>
            <a:r>
              <a:rPr lang="en-GB" sz="1400" dirty="0">
                <a:hlinkClick r:id="rId4"/>
              </a:rPr>
              <a:t>OGL</a:t>
            </a:r>
            <a:r>
              <a:rPr lang="en-GB" sz="1400" dirty="0"/>
              <a:t>. Where we have identified any third-party copyright information you will need to obtain permission from the copyright holders concerned. </a:t>
            </a:r>
          </a:p>
          <a:p>
            <a:pPr marL="0" indent="0"/>
            <a:r>
              <a:rPr lang="en-GB" sz="1400" dirty="0"/>
              <a:t>Published June 2021</a:t>
            </a:r>
          </a:p>
          <a:p>
            <a:pPr marL="0" indent="0"/>
            <a:r>
              <a:rPr lang="en-GB" sz="1400" dirty="0"/>
              <a:t>PHE publications gateway number</a:t>
            </a:r>
            <a:r>
              <a:rPr lang="en-US" sz="1400" dirty="0"/>
              <a:t>: GOV-8630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8D389-0EB5-4EA7-878E-AB0D40CF3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0C633-F429-4579-86D3-1045BA50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17: Diagnosed HIV prevalence per 1,000 residents aged 15-59 years by local authority, London, 2019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5655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HIV &amp; AIDS Reporting System (HARS); Office for National Statistics (ONS) revised 2019 population estimates (6 May 2020).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05" y="1124744"/>
            <a:ext cx="7481864" cy="529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63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18: Diagnosed HIV prevalence per 1,000 residents (all ages) by middle super output area, London, 2019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5655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HIV &amp; AIDS Reporting System (HARS); Office for National Statistics (ONS) revised 2019 population estimates (6 May 2020).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65" y="1044878"/>
            <a:ext cx="7488270" cy="529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24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Figure 19: HIV test coverage: London residents,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86612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Public Health England, GUMCAD *‘Eligible attendee’ is defined as a patient attending a specialist sexual health service (SHS) at least once during a calendar year. Patients known to be HIV positive1, or for whom a HIV test was not appropriate2, or for whom the attendance was related to Sexual and Reproductive Health (SRH) care only3 are excluded.</a:t>
            </a:r>
          </a:p>
          <a:p>
            <a:endParaRPr lang="en-GB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795827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66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20: HIV treatment cascade among adults living with HIV, London,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12112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&amp; AIDS Reporting System (HARS), Multi-parameter evidence synthesis (MPES)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46261"/>
            <a:ext cx="6700085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0" indent="-1588"/>
            <a:r>
              <a:rPr lang="en-GB" sz="1400" dirty="0"/>
              <a:t>Spotlight report produced by Josh Forde, Geraldine Leong, Rosalind Douglas, National HIV surveillance team, Paul Crook from Public Health England.</a:t>
            </a:r>
          </a:p>
          <a:p>
            <a:pPr marL="1588" lvl="0" indent="-1588"/>
            <a:r>
              <a:rPr lang="en-GB" sz="1400" dirty="0"/>
              <a:t>Local sexual health and HIV clinics for supplying the HIV data. </a:t>
            </a:r>
          </a:p>
          <a:p>
            <a:pPr marL="1588" lvl="0" indent="-1588"/>
            <a:r>
              <a:rPr lang="en-GB" sz="1400" dirty="0"/>
              <a:t>Institute of Child Health. </a:t>
            </a:r>
          </a:p>
          <a:p>
            <a:pPr marL="1588" lvl="0" indent="-1588"/>
            <a:r>
              <a:rPr lang="en-GB" sz="1400" dirty="0"/>
              <a:t>PHE Centre for Infectious Disease Surveillance and Control (CIDSC) HIV and STI surveillance teams for collection, analysis and distribution of data.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14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Further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28000" cy="4739679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GB" sz="1400" dirty="0"/>
              <a:t>‘Small numbers’ are defined as sub-five non-zero counts relating to populations of less than 10,000 or for late new HIV diagnoses any proportion where the numerator and/or denominator is sub-five and non-zero.</a:t>
            </a:r>
          </a:p>
          <a:p>
            <a:pPr marL="0" indent="0"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</a:pPr>
            <a:r>
              <a:rPr lang="en-GB" sz="1400" dirty="0"/>
              <a:t>Please access the online ‘Sexual and Reproductive Health Profiles’ for further information on a whole range of sexual health indicators: </a:t>
            </a:r>
            <a:r>
              <a:rPr lang="en-GB" sz="1400" dirty="0">
                <a:hlinkClick r:id="rId2"/>
              </a:rPr>
              <a:t>fingertips.phe.org.uk/profile/</a:t>
            </a:r>
            <a:r>
              <a:rPr lang="en-GB" sz="1400" dirty="0" err="1">
                <a:hlinkClick r:id="rId2"/>
              </a:rPr>
              <a:t>sexualhealth</a:t>
            </a:r>
            <a:endParaRPr lang="en-GB" sz="1400" dirty="0"/>
          </a:p>
          <a:p>
            <a:pPr marL="0" indent="0">
              <a:spcBef>
                <a:spcPts val="600"/>
              </a:spcBef>
            </a:pPr>
            <a:r>
              <a:rPr lang="en-GB" sz="1400" dirty="0"/>
              <a:t>For more information on local sexual health data sources please access the PHE guide:</a:t>
            </a:r>
          </a:p>
          <a:p>
            <a:pPr marL="0" indent="0">
              <a:spcBef>
                <a:spcPts val="0"/>
              </a:spcBef>
            </a:pPr>
            <a:r>
              <a:rPr lang="en-GB" sz="1400" dirty="0">
                <a:hlinkClick r:id="rId3"/>
              </a:rPr>
              <a:t>www.gov.uk/government/uploads/system/uploads/attachment_data/file/576052/PHE_SH_data_guide_December_2016_FINALNB081216.pdf</a:t>
            </a:r>
            <a:endParaRPr lang="en-GB" sz="1400" dirty="0"/>
          </a:p>
          <a:p>
            <a:pPr marL="0" indent="0">
              <a:spcBef>
                <a:spcPts val="600"/>
              </a:spcBef>
            </a:pPr>
            <a:r>
              <a:rPr lang="en-GB" sz="1400" dirty="0"/>
              <a:t>For more information on STIs in London please access: </a:t>
            </a:r>
            <a:r>
              <a:rPr lang="en-GB" sz="1400" dirty="0">
                <a:hlinkClick r:id="rId4"/>
              </a:rPr>
              <a:t>https://www.gov.uk/government/publications/sexually-transmitted-infections-london-data</a:t>
            </a:r>
            <a:endParaRPr lang="en-GB" sz="1400" dirty="0"/>
          </a:p>
          <a:p>
            <a:r>
              <a:rPr lang="en-GB" sz="1400" dirty="0"/>
              <a:t>For the national HIV report: 2019 data, please access:</a:t>
            </a:r>
          </a:p>
          <a:p>
            <a:pPr>
              <a:spcBef>
                <a:spcPts val="0"/>
              </a:spcBef>
            </a:pPr>
            <a:r>
              <a:rPr lang="en-GB" sz="1400" dirty="0">
                <a:hlinkClick r:id="rId5"/>
              </a:rPr>
              <a:t>www.gov.uk/government/publications/hiv-in-the-united-kingdom</a:t>
            </a:r>
            <a:endParaRPr lang="en-GB" sz="1400" dirty="0"/>
          </a:p>
          <a:p>
            <a:pPr marL="0" indent="0"/>
            <a:r>
              <a:rPr lang="en-GB" sz="1400" dirty="0"/>
              <a:t>For more information please contact Field Services at </a:t>
            </a:r>
            <a:r>
              <a:rPr lang="en-GB" sz="1400" dirty="0">
                <a:hlinkClick r:id="rId6"/>
              </a:rPr>
              <a:t>fes.seal@phe.gov.uk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3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 pitchFamily="84" charset="0"/>
              </a:rPr>
              <a:t>Summary of 2019 data for London residents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4739679"/>
          </a:xfrm>
        </p:spPr>
        <p:txBody>
          <a:bodyPr/>
          <a:lstStyle/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Estimated 38,940 people living with HIV in London (diagnosed &amp; undiagnosed)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1,510 new HIV diagnoses in London residents in 2019 (40% of all England diagnoses)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This represents a fall of 5% from 2018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61% of new diagnoses were in men who have sex with men (MSM)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The number of new diagnoses in MSM fell by 7% from 2018 to 2019.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20% of new diagnoses were in black Africans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38% of diagnoses were late (2017-2019)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36,884 people live with diagnosed HIV in London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Thirty two local authorities in London had a diagnosed HIV prevalence in excess of 2 per 1,000 population aged 15-59 years in 2019, which the threshold for expanded HIV testing. The only LA in London with a diagnosed prevalence below this level was Kingston upon Thames (2.0).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An estimated 7% of people living with HIV in London remain undiagnosed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 dirty="0">
                <a:latin typeface="Arial" pitchFamily="84" charset="0"/>
              </a:rPr>
              <a:t>98% of those living with diagnosed HIV in London are on antiretroviral therapy (ART)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sz="1400">
                <a:latin typeface="Arial" pitchFamily="84" charset="0"/>
              </a:rPr>
              <a:t>97% </a:t>
            </a:r>
            <a:r>
              <a:rPr lang="en-GB" sz="1400" dirty="0">
                <a:latin typeface="Arial" pitchFamily="84" charset="0"/>
              </a:rPr>
              <a:t>of those on ART are virally suppressed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en-US" sz="1400" dirty="0">
              <a:latin typeface="Arial" pitchFamily="84" charset="0"/>
            </a:endParaRP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en-US" sz="1400" dirty="0">
              <a:latin typeface="Arial" pitchFamily="8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6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1: New HIV diagnosis per 100,000 population aged 15 years or older by PHE centre of residence,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4975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(HANDD); Office for National Statistics (ONS) revised 2019 population estimates (6 May 2020).</a:t>
            </a:r>
            <a:br>
              <a:rPr lang="en-GB" sz="900" dirty="0"/>
            </a:br>
            <a:r>
              <a:rPr lang="en-GB" sz="900" dirty="0"/>
              <a:t>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844824"/>
            <a:ext cx="740245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8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2: New HIV diagnoses per 100,000 population aged 15 years or older by local authority of residence, London residents,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877272"/>
            <a:ext cx="86409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(HANDD); Office for National Statistics (ONS) revised 2019 population estimates (6 May 2020).</a:t>
            </a:r>
            <a:br>
              <a:rPr lang="en-GB" sz="900" dirty="0"/>
            </a:br>
            <a:r>
              <a:rPr lang="en-GB" sz="900" dirty="0"/>
              <a:t>The number of new diagnoses will depend on accessibility of testing as well as infection transmission. City of London has been merged with Hackney.</a:t>
            </a:r>
          </a:p>
          <a:p>
            <a:endParaRPr lang="en-GB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60661"/>
            <a:ext cx="7744425" cy="35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7681706" cy="648072"/>
          </a:xfrm>
        </p:spPr>
        <p:txBody>
          <a:bodyPr>
            <a:noAutofit/>
          </a:bodyPr>
          <a:lstStyle/>
          <a:p>
            <a:r>
              <a:rPr lang="en-GB" sz="2400" dirty="0"/>
              <a:t>Figure 3: New HIV diagnoses and deaths, London residents, 2010 to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87727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 *Numbers may rise as further reports are received. This will impact on interpretation of trends in more recent years.</a:t>
            </a:r>
            <a:endParaRPr lang="en-GB" sz="900" b="1" dirty="0"/>
          </a:p>
          <a:p>
            <a:endParaRPr lang="en-GB" sz="800" i="1" dirty="0"/>
          </a:p>
          <a:p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617014"/>
            <a:ext cx="7169700" cy="354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1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4: New HIV diagnoses by probable exposure category (adjusted for missing information), London residents, 2010 to 2019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99502"/>
            <a:ext cx="7681706" cy="39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1080120"/>
          </a:xfrm>
        </p:spPr>
        <p:txBody>
          <a:bodyPr>
            <a:noAutofit/>
          </a:bodyPr>
          <a:lstStyle/>
          <a:p>
            <a:r>
              <a:rPr lang="en-GB" sz="2400" dirty="0"/>
              <a:t>Figure 5: Number of new HIV diagnoses by age group and gender (A) and probable exposure category in males (B), London residents,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85877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(A)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5976" y="186111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(B)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5" y="2646876"/>
            <a:ext cx="3594433" cy="22222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646875"/>
            <a:ext cx="3446493" cy="222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1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6: Number of new HIV diagnoses by ethnic group (adjusted for missing ethnic group information), London residents, 2010-2019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Annual epidemiological spotlight on HIV in London: 2019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87727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Public Health England, HIV and Aids New Diagnosis Database (HANDD). The number of new diagnoses will depend on accessibility of testing as well as infection transmission.</a:t>
            </a:r>
          </a:p>
          <a:p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88" y="1700808"/>
            <a:ext cx="743518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0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1BA55E-5A15-436E-A8C3-DCB566ECEBCE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</TotalTime>
  <Words>2182</Words>
  <Application>Microsoft Office PowerPoint</Application>
  <PresentationFormat>On-screen Show (4:3)</PresentationFormat>
  <Paragraphs>136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Annual epidemiological spotlight on HIV in London: 2019 data</vt:lpstr>
      <vt:lpstr>About Public Health England</vt:lpstr>
      <vt:lpstr>Summary of 2019 data for London residents</vt:lpstr>
      <vt:lpstr>Figure 1: New HIV diagnosis per 100,000 population aged 15 years or older by PHE centre of residence, 2019</vt:lpstr>
      <vt:lpstr>Figure 2: New HIV diagnoses per 100,000 population aged 15 years or older by local authority of residence, London residents, 2019 </vt:lpstr>
      <vt:lpstr>Figure 3: New HIV diagnoses and deaths, London residents, 2010 to 2019</vt:lpstr>
      <vt:lpstr>Figure 4: New HIV diagnoses by probable exposure category (adjusted for missing information), London residents, 2010 to 2019 </vt:lpstr>
      <vt:lpstr>Figure 5: Number of new HIV diagnoses by age group and gender (A) and probable exposure category in males (B), London residents, 2019</vt:lpstr>
      <vt:lpstr>Figure 6: Number of new HIV diagnoses by ethnic group (adjusted for missing ethnic group information), London residents, 2010-2019</vt:lpstr>
      <vt:lpstr>Figure 7: Number of new HIV diagnoses by world region of birth (adjusted for missing information), London residents, 2010-2019</vt:lpstr>
      <vt:lpstr>Figure 8: Number of MSM London residents diagnosed with HIV by whether born in the UK or abroad : 2010-2019</vt:lpstr>
      <vt:lpstr>Figure 9: Percentage of new HIV diagnoses that were diagnosed late by local authority of residence, London, aged 15 years and over, 2017 to 2019*</vt:lpstr>
      <vt:lpstr>Figure 10: Percentage of new HIV diagnoses that were diagnosed late by probable exposure category (A) and ethnic group (B), London residents, aged 15 years and over, 2017-2019*</vt:lpstr>
      <vt:lpstr>Figure 11: Diagnosed HIV prevalence per 1,000 residents aged 15 to 59 years by PHE Centre, 2019</vt:lpstr>
      <vt:lpstr>Figure 12: Number of residents living with diagnosed HIV and accessing care, London, 2010 to 2019</vt:lpstr>
      <vt:lpstr>Figure 13: Number of residents living with diagnosed HIV and accessing care by probable route of transmission (adjusted for missing information), London, 2019</vt:lpstr>
      <vt:lpstr>Figure 14: Percentage of residents with diagnosed HIV and accessing care by age group, London, 2010 and 2019 </vt:lpstr>
      <vt:lpstr>Figure 15: Diagnosed HIV prevalence per 1,000 residents by ethnic group (aged 15 to 59 years), London, 2019</vt:lpstr>
      <vt:lpstr>Figure 16: Diagnosed HIV prevalence per 1,000 residents aged 15 to 59 years by local authority, London, 2019 </vt:lpstr>
      <vt:lpstr>Figure 17: Diagnosed HIV prevalence per 1,000 residents aged 15-59 years by local authority, London, 2019 </vt:lpstr>
      <vt:lpstr>Figure 18: Diagnosed HIV prevalence per 1,000 residents (all ages) by middle super output area, London, 2019 </vt:lpstr>
      <vt:lpstr>Figure 19: HIV test coverage: London residents, 2015-2019</vt:lpstr>
      <vt:lpstr>Figure 20: HIV treatment cascade among adults living with HIV, London, 2019 </vt:lpstr>
      <vt:lpstr>Acknowledgements</vt:lpstr>
      <vt:lpstr>Further information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Geraldine Leong</cp:lastModifiedBy>
  <cp:revision>348</cp:revision>
  <dcterms:created xsi:type="dcterms:W3CDTF">2012-10-10T09:02:29Z</dcterms:created>
  <dcterms:modified xsi:type="dcterms:W3CDTF">2021-06-25T10:34:23Z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