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4"/>
  </p:sldMasterIdLst>
  <p:notesMasterIdLst>
    <p:notesMasterId r:id="rId30"/>
  </p:notesMasterIdLst>
  <p:handoutMasterIdLst>
    <p:handoutMasterId r:id="rId31"/>
  </p:handoutMasterIdLst>
  <p:sldIdLst>
    <p:sldId id="261" r:id="rId5"/>
    <p:sldId id="289" r:id="rId6"/>
    <p:sldId id="262" r:id="rId7"/>
    <p:sldId id="263" r:id="rId8"/>
    <p:sldId id="264" r:id="rId9"/>
    <p:sldId id="265" r:id="rId10"/>
    <p:sldId id="266" r:id="rId11"/>
    <p:sldId id="267" r:id="rId12"/>
    <p:sldId id="268" r:id="rId13"/>
    <p:sldId id="269" r:id="rId14"/>
    <p:sldId id="287" r:id="rId15"/>
    <p:sldId id="270" r:id="rId16"/>
    <p:sldId id="271" r:id="rId17"/>
    <p:sldId id="272" r:id="rId18"/>
    <p:sldId id="273" r:id="rId19"/>
    <p:sldId id="274" r:id="rId20"/>
    <p:sldId id="276" r:id="rId21"/>
    <p:sldId id="275" r:id="rId22"/>
    <p:sldId id="277" r:id="rId23"/>
    <p:sldId id="285" r:id="rId24"/>
    <p:sldId id="286" r:id="rId25"/>
    <p:sldId id="290" r:id="rId26"/>
    <p:sldId id="280" r:id="rId27"/>
    <p:sldId id="279" r:id="rId28"/>
    <p:sldId id="281" r:id="rId2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73" autoAdjust="0"/>
    <p:restoredTop sz="94707" autoAdjust="0"/>
  </p:normalViewPr>
  <p:slideViewPr>
    <p:cSldViewPr>
      <p:cViewPr varScale="1">
        <p:scale>
          <a:sx n="67" d="100"/>
          <a:sy n="67" d="100"/>
        </p:scale>
        <p:origin x="1364"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1CD639-CE55-42EE-A744-B06FA5D9C645}" type="datetimeFigureOut">
              <a:rPr lang="en-GB" smtClean="0"/>
              <a:t>25/06/2021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B6E0EC-F093-4EBF-BF95-93C71DC0EBFD}" type="slidenum">
              <a:rPr lang="en-GB" smtClean="0"/>
              <a:t>‹#›</a:t>
            </a:fld>
            <a:endParaRPr lang="en-GB"/>
          </a:p>
        </p:txBody>
      </p:sp>
    </p:spTree>
    <p:extLst>
      <p:ext uri="{BB962C8B-B14F-4D97-AF65-F5344CB8AC3E}">
        <p14:creationId xmlns:p14="http://schemas.microsoft.com/office/powerpoint/2010/main" val="2199561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949E6C6-4B8F-4672-8CF4-FB16948CBE13}" type="datetimeFigureOut">
              <a:rPr lang="en-US"/>
              <a:pPr>
                <a:defRPr/>
              </a:pPr>
              <a:t>6/25/2021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AE0CBF3-2A0A-4409-B599-FEFEAF974B88}" type="slidenum">
              <a:rPr lang="en-US"/>
              <a:pPr>
                <a:defRPr/>
              </a:pPr>
              <a:t>‹#›</a:t>
            </a:fld>
            <a:endParaRPr lang="en-US"/>
          </a:p>
        </p:txBody>
      </p:sp>
    </p:spTree>
    <p:extLst>
      <p:ext uri="{BB962C8B-B14F-4D97-AF65-F5344CB8AC3E}">
        <p14:creationId xmlns:p14="http://schemas.microsoft.com/office/powerpoint/2010/main" val="3255171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a:solidFill>
                <a:schemeClr val="lt1"/>
              </a:solidFill>
              <a:latin typeface="+mn-lt"/>
              <a:ea typeface="+mn-ea"/>
              <a:cs typeface="+mn-cs"/>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558000" y="1412776"/>
            <a:ext cx="8028000" cy="4739679"/>
          </a:xfrm>
        </p:spPr>
        <p:txBody>
          <a:bodyPr/>
          <a:lstStyle>
            <a:lvl1pPr>
              <a:spcBef>
                <a:spcPts val="1200"/>
              </a:spcBef>
              <a:defRPr sz="1800" b="0" baseline="0">
                <a:solidFill>
                  <a:schemeClr val="tx1"/>
                </a:solidFill>
              </a:defRPr>
            </a:lvl1pPr>
          </a:lstStyle>
          <a:p>
            <a:pPr lvl="0"/>
            <a:r>
              <a:rPr lang="en-US" dirty="0"/>
              <a:t>Text should be 12-18pt Arial. Do not use other fonts.</a:t>
            </a:r>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a:t>  </a:t>
            </a:r>
            <a:fld id="{2565FA6D-D4C8-4C4C-AC4B-3269734D34D8}" type="slidenum">
              <a:rPr lang="en-US" smtClean="0"/>
              <a:pPr marL="531813">
                <a:defRPr/>
              </a:pPr>
              <a:t>‹#›</a:t>
            </a:fld>
            <a:endParaRPr lang="en-US" dirty="0"/>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GB" dirty="0"/>
              <a:t>Annual epidemiological spotlight on HIV in the South East: 2019 data</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dirty="0"/>
              <a:t>  </a:t>
            </a:r>
            <a:fld id="{45F8D313-CCBE-49D6-A3BC-57B1848DFB52}" type="slidenum">
              <a:rPr lang="en-US" smtClean="0"/>
              <a:pPr>
                <a:defRPr/>
              </a:pPr>
              <a:t>‹#›</a:t>
            </a:fld>
            <a:r>
              <a:rPr lang="en-US" dirty="0"/>
              <a:t> </a:t>
            </a:r>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GB" dirty="0"/>
              <a:t>Annual epidemiological spotlight on HIV in the South East: 2019 data</a:t>
            </a:r>
            <a:endParaRPr lang="en-US" dirty="0"/>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josh.forde@phe.gov.uk" TargetMode="External"/><Relationship Id="rId2" Type="http://schemas.openxmlformats.org/officeDocument/2006/relationships/hyperlink" Target="http://www.facebook.com/PublicHealthEngland" TargetMode="External"/><Relationship Id="rId1" Type="http://schemas.openxmlformats.org/officeDocument/2006/relationships/slideLayout" Target="../slideLayouts/slideLayout2.xml"/><Relationship Id="rId4" Type="http://schemas.openxmlformats.org/officeDocument/2006/relationships/hyperlink" Target="https://www.nationalarchives.gov.uk/doc/open-government-licence/version/3/"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gov.uk/government/uploads/system/uploads/attachment_data/file/576052/PHE_SH_data_guide_December_2016_FINALNB081216.pdf" TargetMode="External"/><Relationship Id="rId2" Type="http://schemas.openxmlformats.org/officeDocument/2006/relationships/hyperlink" Target="http://fingertips.phe.org.uk/profile/sexualhealth" TargetMode="External"/><Relationship Id="rId1" Type="http://schemas.openxmlformats.org/officeDocument/2006/relationships/slideLayout" Target="../slideLayouts/slideLayout2.xml"/><Relationship Id="rId6" Type="http://schemas.openxmlformats.org/officeDocument/2006/relationships/hyperlink" Target="mailto:fes.seal@phe.gov.uk" TargetMode="External"/><Relationship Id="rId5" Type="http://schemas.openxmlformats.org/officeDocument/2006/relationships/hyperlink" Target="http://www.gov.uk/government/publications/hiv-in-the-united-kingdom" TargetMode="External"/><Relationship Id="rId4" Type="http://schemas.openxmlformats.org/officeDocument/2006/relationships/hyperlink" Target="https://www.gov.uk/government/publications/sexually-transmitted-infections-south-east-dat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8000" y="2492896"/>
            <a:ext cx="7633648" cy="2232248"/>
          </a:xfrm>
        </p:spPr>
        <p:txBody>
          <a:bodyPr/>
          <a:lstStyle/>
          <a:p>
            <a:r>
              <a:rPr lang="en-GB" dirty="0"/>
              <a:t>Annual epidemiological spotlight on HIV </a:t>
            </a:r>
            <a:r>
              <a:rPr lang="en-GB"/>
              <a:t>in the South </a:t>
            </a:r>
            <a:r>
              <a:rPr lang="en-GB" dirty="0"/>
              <a:t>East: 2019 data</a:t>
            </a:r>
          </a:p>
        </p:txBody>
      </p:sp>
      <p:sp>
        <p:nvSpPr>
          <p:cNvPr id="4" name="Subtitle 2"/>
          <p:cNvSpPr>
            <a:spLocks noGrp="1"/>
          </p:cNvSpPr>
          <p:nvPr>
            <p:ph type="subTitle" idx="1"/>
          </p:nvPr>
        </p:nvSpPr>
        <p:spPr>
          <a:xfrm>
            <a:off x="558000" y="5445224"/>
            <a:ext cx="7633648" cy="914400"/>
          </a:xfrm>
        </p:spPr>
        <p:txBody>
          <a:bodyPr>
            <a:normAutofit lnSpcReduction="10000"/>
          </a:bodyPr>
          <a:lstStyle/>
          <a:p>
            <a:r>
              <a:rPr lang="en-GB" sz="2900" dirty="0"/>
              <a:t>Field Service</a:t>
            </a:r>
          </a:p>
          <a:p>
            <a:endParaRPr lang="en-GB" dirty="0"/>
          </a:p>
          <a:p>
            <a:r>
              <a:rPr lang="en-GB" sz="1200" dirty="0"/>
              <a:t>PHE publications gateway number</a:t>
            </a:r>
            <a:r>
              <a:rPr lang="en-US" sz="1200" dirty="0"/>
              <a:t>: GOV-8626</a:t>
            </a:r>
            <a:endParaRPr lang="en-GB" sz="1200" dirty="0"/>
          </a:p>
          <a:p>
            <a:endParaRPr lang="en-GB"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Figure 7: Number of new HIV diagnoses by world region of birth (adjusted for missing information), South East residents, 2010-2019</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10</a:t>
            </a:fld>
            <a:endParaRPr lang="en-US" dirty="0"/>
          </a:p>
        </p:txBody>
      </p:sp>
      <p:sp>
        <p:nvSpPr>
          <p:cNvPr id="5" name="Footer Placeholder 4"/>
          <p:cNvSpPr>
            <a:spLocks noGrp="1"/>
          </p:cNvSpPr>
          <p:nvPr>
            <p:ph type="ftr" sz="quarter" idx="11"/>
          </p:nvPr>
        </p:nvSpPr>
        <p:spPr/>
        <p:txBody>
          <a:bodyPr/>
          <a:lstStyle/>
          <a:p>
            <a:pPr>
              <a:defRPr/>
            </a:pPr>
            <a:r>
              <a:rPr lang="en-GB" dirty="0"/>
              <a:t>Annual epidemiological spotlight on HIV in the South East: 2019 data</a:t>
            </a:r>
            <a:endParaRPr lang="en-US" dirty="0"/>
          </a:p>
        </p:txBody>
      </p:sp>
      <p:sp>
        <p:nvSpPr>
          <p:cNvPr id="7" name="TextBox 6"/>
          <p:cNvSpPr txBox="1"/>
          <p:nvPr/>
        </p:nvSpPr>
        <p:spPr>
          <a:xfrm>
            <a:off x="323528" y="5877272"/>
            <a:ext cx="8640960" cy="523220"/>
          </a:xfrm>
          <a:prstGeom prst="rect">
            <a:avLst/>
          </a:prstGeom>
          <a:noFill/>
        </p:spPr>
        <p:txBody>
          <a:bodyPr wrap="square" rtlCol="0">
            <a:spAutoFit/>
          </a:bodyPr>
          <a:lstStyle/>
          <a:p>
            <a:r>
              <a:rPr lang="en-GB" sz="900" dirty="0"/>
              <a:t>Source: Public Health England, HIV and Aids New Diagnosis Database (HANDD). The number of new diagnoses will depend on accessibility of testing as well as infection transmission.</a:t>
            </a:r>
          </a:p>
          <a:p>
            <a:endParaRPr lang="en-GB" sz="1000" dirty="0"/>
          </a:p>
        </p:txBody>
      </p:sp>
      <p:pic>
        <p:nvPicPr>
          <p:cNvPr id="6" name="Picture 5"/>
          <p:cNvPicPr>
            <a:picLocks noChangeAspect="1"/>
          </p:cNvPicPr>
          <p:nvPr/>
        </p:nvPicPr>
        <p:blipFill>
          <a:blip r:embed="rId2"/>
          <a:stretch>
            <a:fillRect/>
          </a:stretch>
        </p:blipFill>
        <p:spPr>
          <a:xfrm>
            <a:off x="683568" y="1628204"/>
            <a:ext cx="7595238" cy="3673003"/>
          </a:xfrm>
          <a:prstGeom prst="rect">
            <a:avLst/>
          </a:prstGeom>
        </p:spPr>
      </p:pic>
    </p:spTree>
    <p:extLst>
      <p:ext uri="{BB962C8B-B14F-4D97-AF65-F5344CB8AC3E}">
        <p14:creationId xmlns:p14="http://schemas.microsoft.com/office/powerpoint/2010/main" val="1951271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Figure 8: Number of MSM South East residents diagnosed with HIV by whether born in the UK or abroad: 2010-2019</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11</a:t>
            </a:fld>
            <a:endParaRPr lang="en-US" dirty="0"/>
          </a:p>
        </p:txBody>
      </p:sp>
      <p:sp>
        <p:nvSpPr>
          <p:cNvPr id="5" name="Footer Placeholder 4"/>
          <p:cNvSpPr>
            <a:spLocks noGrp="1"/>
          </p:cNvSpPr>
          <p:nvPr>
            <p:ph type="ftr" sz="quarter" idx="11"/>
          </p:nvPr>
        </p:nvSpPr>
        <p:spPr/>
        <p:txBody>
          <a:bodyPr/>
          <a:lstStyle/>
          <a:p>
            <a:pPr>
              <a:defRPr/>
            </a:pPr>
            <a:r>
              <a:rPr lang="en-GB" dirty="0"/>
              <a:t>Annual epidemiological spotlight on HIV in the South East: 2019 data</a:t>
            </a:r>
            <a:endParaRPr lang="en-US" dirty="0"/>
          </a:p>
        </p:txBody>
      </p:sp>
      <p:pic>
        <p:nvPicPr>
          <p:cNvPr id="6" name="Picture 5"/>
          <p:cNvPicPr>
            <a:picLocks noChangeAspect="1"/>
          </p:cNvPicPr>
          <p:nvPr/>
        </p:nvPicPr>
        <p:blipFill>
          <a:blip r:embed="rId2"/>
          <a:stretch>
            <a:fillRect/>
          </a:stretch>
        </p:blipFill>
        <p:spPr>
          <a:xfrm>
            <a:off x="467544" y="1556791"/>
            <a:ext cx="7776864" cy="4057507"/>
          </a:xfrm>
          <a:prstGeom prst="rect">
            <a:avLst/>
          </a:prstGeom>
        </p:spPr>
      </p:pic>
      <p:sp>
        <p:nvSpPr>
          <p:cNvPr id="7" name="TextBox 6"/>
          <p:cNvSpPr txBox="1"/>
          <p:nvPr/>
        </p:nvSpPr>
        <p:spPr>
          <a:xfrm>
            <a:off x="323528" y="5877272"/>
            <a:ext cx="8640960" cy="523220"/>
          </a:xfrm>
          <a:prstGeom prst="rect">
            <a:avLst/>
          </a:prstGeom>
          <a:noFill/>
        </p:spPr>
        <p:txBody>
          <a:bodyPr wrap="square" rtlCol="0">
            <a:spAutoFit/>
          </a:bodyPr>
          <a:lstStyle/>
          <a:p>
            <a:r>
              <a:rPr lang="en-GB" sz="900" dirty="0"/>
              <a:t>Source: Public Health England, HIV and Aids New Diagnosis Database (HANDD). The number of new diagnoses will depend on accessibility of testing as well as infection transmission.</a:t>
            </a:r>
          </a:p>
          <a:p>
            <a:endParaRPr lang="en-GB" sz="1000" dirty="0"/>
          </a:p>
        </p:txBody>
      </p:sp>
    </p:spTree>
    <p:extLst>
      <p:ext uri="{BB962C8B-B14F-4D97-AF65-F5344CB8AC3E}">
        <p14:creationId xmlns:p14="http://schemas.microsoft.com/office/powerpoint/2010/main" val="1454418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Figure 9: Percentage of new HIV diagnoses that were diagnosed late by local authority of residence, South East, aged 15 years and over, 2017 to 2019*</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12</a:t>
            </a:fld>
            <a:endParaRPr lang="en-US" dirty="0"/>
          </a:p>
        </p:txBody>
      </p:sp>
      <p:sp>
        <p:nvSpPr>
          <p:cNvPr id="5" name="Footer Placeholder 4"/>
          <p:cNvSpPr>
            <a:spLocks noGrp="1"/>
          </p:cNvSpPr>
          <p:nvPr>
            <p:ph type="ftr" sz="quarter" idx="11"/>
          </p:nvPr>
        </p:nvSpPr>
        <p:spPr/>
        <p:txBody>
          <a:bodyPr/>
          <a:lstStyle/>
          <a:p>
            <a:pPr>
              <a:defRPr/>
            </a:pPr>
            <a:r>
              <a:rPr lang="en-GB" dirty="0"/>
              <a:t>Annual epidemiological spotlight on HIV in the South East: 2019 data</a:t>
            </a:r>
            <a:endParaRPr lang="en-US" dirty="0"/>
          </a:p>
        </p:txBody>
      </p:sp>
      <p:sp>
        <p:nvSpPr>
          <p:cNvPr id="7" name="TextBox 6"/>
          <p:cNvSpPr txBox="1"/>
          <p:nvPr/>
        </p:nvSpPr>
        <p:spPr>
          <a:xfrm>
            <a:off x="323528" y="5733256"/>
            <a:ext cx="8640960" cy="784830"/>
          </a:xfrm>
          <a:prstGeom prst="rect">
            <a:avLst/>
          </a:prstGeom>
          <a:noFill/>
        </p:spPr>
        <p:txBody>
          <a:bodyPr wrap="square" rtlCol="0">
            <a:spAutoFit/>
          </a:bodyPr>
          <a:lstStyle/>
          <a:p>
            <a:r>
              <a:rPr lang="en-GB" sz="900" dirty="0"/>
              <a:t>Source: Public Health England, HIV and AIDS New Diagnosis Database, HIV &amp; AIDS Reporting System * Only includes new diagnoses for which CD4 count was reported within 91 days of diagnosis; late diagnosis defined as CD4 count &lt;350 cells/mm3. The underlying population will impact on the proportion diagnosed late, e.g. MSM are less likely to be diagnosed late. Proportion for the Isle of Wight is withheld due to small numbers.</a:t>
            </a:r>
          </a:p>
          <a:p>
            <a:r>
              <a:rPr lang="en-GB" sz="800" i="1" dirty="0"/>
              <a:t>.</a:t>
            </a:r>
          </a:p>
          <a:p>
            <a:endParaRPr lang="en-GB" sz="1000" dirty="0"/>
          </a:p>
        </p:txBody>
      </p:sp>
      <p:pic>
        <p:nvPicPr>
          <p:cNvPr id="3" name="Picture 2"/>
          <p:cNvPicPr>
            <a:picLocks noChangeAspect="1"/>
          </p:cNvPicPr>
          <p:nvPr/>
        </p:nvPicPr>
        <p:blipFill>
          <a:blip r:embed="rId2"/>
          <a:stretch>
            <a:fillRect/>
          </a:stretch>
        </p:blipFill>
        <p:spPr>
          <a:xfrm>
            <a:off x="562702" y="1844823"/>
            <a:ext cx="7609698" cy="3675469"/>
          </a:xfrm>
          <a:prstGeom prst="rect">
            <a:avLst/>
          </a:prstGeom>
        </p:spPr>
      </p:pic>
    </p:spTree>
    <p:extLst>
      <p:ext uri="{BB962C8B-B14F-4D97-AF65-F5344CB8AC3E}">
        <p14:creationId xmlns:p14="http://schemas.microsoft.com/office/powerpoint/2010/main" val="1195348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Figure 10: Percentage of new HIV diagnoses that were diagnosed late by probable exposure category (A) and ethnic group (B), South East residents, aged 15 years and over, 2017-2019*</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13</a:t>
            </a:fld>
            <a:endParaRPr lang="en-US" dirty="0"/>
          </a:p>
        </p:txBody>
      </p:sp>
      <p:sp>
        <p:nvSpPr>
          <p:cNvPr id="5" name="Footer Placeholder 4"/>
          <p:cNvSpPr>
            <a:spLocks noGrp="1"/>
          </p:cNvSpPr>
          <p:nvPr>
            <p:ph type="ftr" sz="quarter" idx="11"/>
          </p:nvPr>
        </p:nvSpPr>
        <p:spPr/>
        <p:txBody>
          <a:bodyPr/>
          <a:lstStyle/>
          <a:p>
            <a:pPr>
              <a:defRPr/>
            </a:pPr>
            <a:r>
              <a:rPr lang="en-GB" dirty="0"/>
              <a:t>Annual epidemiological spotlight on HIV in the South East: 2019 data</a:t>
            </a:r>
            <a:endParaRPr lang="en-US" dirty="0"/>
          </a:p>
        </p:txBody>
      </p:sp>
      <p:sp>
        <p:nvSpPr>
          <p:cNvPr id="6" name="TextBox 5"/>
          <p:cNvSpPr txBox="1"/>
          <p:nvPr/>
        </p:nvSpPr>
        <p:spPr>
          <a:xfrm>
            <a:off x="539552" y="1882086"/>
            <a:ext cx="648072" cy="461665"/>
          </a:xfrm>
          <a:prstGeom prst="rect">
            <a:avLst/>
          </a:prstGeom>
          <a:noFill/>
        </p:spPr>
        <p:txBody>
          <a:bodyPr wrap="square" rtlCol="0">
            <a:spAutoFit/>
          </a:bodyPr>
          <a:lstStyle/>
          <a:p>
            <a:r>
              <a:rPr lang="en-GB" dirty="0">
                <a:solidFill>
                  <a:schemeClr val="tx2"/>
                </a:solidFill>
              </a:rPr>
              <a:t>(A)</a:t>
            </a:r>
          </a:p>
        </p:txBody>
      </p:sp>
      <p:sp>
        <p:nvSpPr>
          <p:cNvPr id="7" name="TextBox 6"/>
          <p:cNvSpPr txBox="1"/>
          <p:nvPr/>
        </p:nvSpPr>
        <p:spPr>
          <a:xfrm>
            <a:off x="4139952" y="1887215"/>
            <a:ext cx="648072" cy="461665"/>
          </a:xfrm>
          <a:prstGeom prst="rect">
            <a:avLst/>
          </a:prstGeom>
          <a:noFill/>
        </p:spPr>
        <p:txBody>
          <a:bodyPr wrap="square" rtlCol="0">
            <a:spAutoFit/>
          </a:bodyPr>
          <a:lstStyle/>
          <a:p>
            <a:r>
              <a:rPr lang="en-GB" dirty="0">
                <a:solidFill>
                  <a:schemeClr val="tx2"/>
                </a:solidFill>
              </a:rPr>
              <a:t>(B)</a:t>
            </a:r>
          </a:p>
        </p:txBody>
      </p:sp>
      <p:sp>
        <p:nvSpPr>
          <p:cNvPr id="11" name="TextBox 10"/>
          <p:cNvSpPr txBox="1"/>
          <p:nvPr/>
        </p:nvSpPr>
        <p:spPr>
          <a:xfrm>
            <a:off x="323528" y="5877272"/>
            <a:ext cx="8640960" cy="523220"/>
          </a:xfrm>
          <a:prstGeom prst="rect">
            <a:avLst/>
          </a:prstGeom>
          <a:noFill/>
        </p:spPr>
        <p:txBody>
          <a:bodyPr wrap="square" rtlCol="0">
            <a:spAutoFit/>
          </a:bodyPr>
          <a:lstStyle/>
          <a:p>
            <a:r>
              <a:rPr lang="en-GB" sz="900" dirty="0"/>
              <a:t>Source: Public Health England, HIV and AIDS New Diagnosis Database, HIV &amp; AIDS Reporting System </a:t>
            </a:r>
          </a:p>
          <a:p>
            <a:r>
              <a:rPr lang="en-GB" sz="900" dirty="0"/>
              <a:t>* Only includes new diagnoses for which CD4 count was reported within 91 days of diagnosis; late diagnosis defined as CD4 count &lt;350 cells/mm3.</a:t>
            </a:r>
          </a:p>
          <a:p>
            <a:endParaRPr lang="en-GB" sz="1000" dirty="0"/>
          </a:p>
        </p:txBody>
      </p:sp>
      <p:pic>
        <p:nvPicPr>
          <p:cNvPr id="9" name="Picture 8"/>
          <p:cNvPicPr>
            <a:picLocks noChangeAspect="1"/>
          </p:cNvPicPr>
          <p:nvPr/>
        </p:nvPicPr>
        <p:blipFill>
          <a:blip r:embed="rId2"/>
          <a:stretch>
            <a:fillRect/>
          </a:stretch>
        </p:blipFill>
        <p:spPr>
          <a:xfrm>
            <a:off x="683567" y="2570598"/>
            <a:ext cx="3520677" cy="2351976"/>
          </a:xfrm>
          <a:prstGeom prst="rect">
            <a:avLst/>
          </a:prstGeom>
        </p:spPr>
      </p:pic>
      <p:pic>
        <p:nvPicPr>
          <p:cNvPr id="3" name="Picture 2"/>
          <p:cNvPicPr>
            <a:picLocks noChangeAspect="1"/>
          </p:cNvPicPr>
          <p:nvPr/>
        </p:nvPicPr>
        <p:blipFill>
          <a:blip r:embed="rId3"/>
          <a:stretch>
            <a:fillRect/>
          </a:stretch>
        </p:blipFill>
        <p:spPr>
          <a:xfrm>
            <a:off x="4716016" y="2570598"/>
            <a:ext cx="3384376" cy="2388730"/>
          </a:xfrm>
          <a:prstGeom prst="rect">
            <a:avLst/>
          </a:prstGeom>
        </p:spPr>
      </p:pic>
      <p:sp>
        <p:nvSpPr>
          <p:cNvPr id="13" name="TextBox 12"/>
          <p:cNvSpPr txBox="1"/>
          <p:nvPr/>
        </p:nvSpPr>
        <p:spPr>
          <a:xfrm>
            <a:off x="7236296" y="3802806"/>
            <a:ext cx="648072" cy="646331"/>
          </a:xfrm>
          <a:prstGeom prst="rect">
            <a:avLst/>
          </a:prstGeom>
          <a:noFill/>
        </p:spPr>
        <p:txBody>
          <a:bodyPr wrap="square" rtlCol="0">
            <a:spAutoFit/>
          </a:bodyPr>
          <a:lstStyle/>
          <a:p>
            <a:r>
              <a:rPr lang="en-GB" sz="900" dirty="0">
                <a:solidFill>
                  <a:schemeClr val="bg1">
                    <a:lumMod val="65000"/>
                  </a:schemeClr>
                </a:solidFill>
              </a:rPr>
              <a:t>Withheld due to small numbers</a:t>
            </a:r>
          </a:p>
        </p:txBody>
      </p:sp>
    </p:spTree>
    <p:extLst>
      <p:ext uri="{BB962C8B-B14F-4D97-AF65-F5344CB8AC3E}">
        <p14:creationId xmlns:p14="http://schemas.microsoft.com/office/powerpoint/2010/main" val="4258938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7825722" cy="648072"/>
          </a:xfrm>
        </p:spPr>
        <p:txBody>
          <a:bodyPr>
            <a:noAutofit/>
          </a:bodyPr>
          <a:lstStyle/>
          <a:p>
            <a:r>
              <a:rPr lang="en-GB" sz="2400" dirty="0"/>
              <a:t>Figure 11: Diagnosed HIV prevalence per 1,000 residents aged 15 to 59 years by PHE Centre, 2019</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14</a:t>
            </a:fld>
            <a:endParaRPr lang="en-US" dirty="0"/>
          </a:p>
        </p:txBody>
      </p:sp>
      <p:sp>
        <p:nvSpPr>
          <p:cNvPr id="5" name="Footer Placeholder 4"/>
          <p:cNvSpPr>
            <a:spLocks noGrp="1"/>
          </p:cNvSpPr>
          <p:nvPr>
            <p:ph type="ftr" sz="quarter" idx="11"/>
          </p:nvPr>
        </p:nvSpPr>
        <p:spPr/>
        <p:txBody>
          <a:bodyPr/>
          <a:lstStyle/>
          <a:p>
            <a:pPr>
              <a:defRPr/>
            </a:pPr>
            <a:r>
              <a:rPr lang="en-GB" dirty="0"/>
              <a:t>Annual epidemiological spotlight on HIV in the South East: 2019 data</a:t>
            </a:r>
            <a:endParaRPr lang="en-US" dirty="0"/>
          </a:p>
        </p:txBody>
      </p:sp>
      <p:sp>
        <p:nvSpPr>
          <p:cNvPr id="7" name="TextBox 6"/>
          <p:cNvSpPr txBox="1"/>
          <p:nvPr/>
        </p:nvSpPr>
        <p:spPr>
          <a:xfrm>
            <a:off x="323528" y="5939393"/>
            <a:ext cx="8640960" cy="230832"/>
          </a:xfrm>
          <a:prstGeom prst="rect">
            <a:avLst/>
          </a:prstGeom>
          <a:noFill/>
        </p:spPr>
        <p:txBody>
          <a:bodyPr wrap="square" rtlCol="0">
            <a:spAutoFit/>
          </a:bodyPr>
          <a:lstStyle/>
          <a:p>
            <a:r>
              <a:rPr lang="en-GB" sz="900" dirty="0"/>
              <a:t>Source: Public Health England, HIV &amp; AIDS Reporting System (HARS); Office for National Statistics (ONS) revised 2019 population estimates (6 May 2020). </a:t>
            </a:r>
          </a:p>
        </p:txBody>
      </p:sp>
      <p:pic>
        <p:nvPicPr>
          <p:cNvPr id="6" name="Picture 5"/>
          <p:cNvPicPr>
            <a:picLocks noChangeAspect="1"/>
          </p:cNvPicPr>
          <p:nvPr/>
        </p:nvPicPr>
        <p:blipFill>
          <a:blip r:embed="rId2"/>
          <a:stretch>
            <a:fillRect/>
          </a:stretch>
        </p:blipFill>
        <p:spPr>
          <a:xfrm>
            <a:off x="562702" y="1700808"/>
            <a:ext cx="7663129" cy="3312368"/>
          </a:xfrm>
          <a:prstGeom prst="rect">
            <a:avLst/>
          </a:prstGeom>
        </p:spPr>
      </p:pic>
    </p:spTree>
    <p:extLst>
      <p:ext uri="{BB962C8B-B14F-4D97-AF65-F5344CB8AC3E}">
        <p14:creationId xmlns:p14="http://schemas.microsoft.com/office/powerpoint/2010/main" val="2960857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576064"/>
          </a:xfrm>
        </p:spPr>
        <p:txBody>
          <a:bodyPr>
            <a:noAutofit/>
          </a:bodyPr>
          <a:lstStyle/>
          <a:p>
            <a:r>
              <a:rPr lang="en-GB" sz="2400" dirty="0"/>
              <a:t>Figure 12: Number of residents living with diagnosed HIV and accessing care, South East, 2010 to 2019</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15</a:t>
            </a:fld>
            <a:endParaRPr lang="en-US" dirty="0"/>
          </a:p>
        </p:txBody>
      </p:sp>
      <p:sp>
        <p:nvSpPr>
          <p:cNvPr id="5" name="Footer Placeholder 4"/>
          <p:cNvSpPr>
            <a:spLocks noGrp="1"/>
          </p:cNvSpPr>
          <p:nvPr>
            <p:ph type="ftr" sz="quarter" idx="11"/>
          </p:nvPr>
        </p:nvSpPr>
        <p:spPr/>
        <p:txBody>
          <a:bodyPr/>
          <a:lstStyle/>
          <a:p>
            <a:pPr>
              <a:defRPr/>
            </a:pPr>
            <a:r>
              <a:rPr lang="en-GB" dirty="0"/>
              <a:t>Annual epidemiological spotlight on HIV in the South East: 2019 data</a:t>
            </a:r>
            <a:endParaRPr lang="en-US" dirty="0"/>
          </a:p>
        </p:txBody>
      </p:sp>
      <p:sp>
        <p:nvSpPr>
          <p:cNvPr id="9" name="TextBox 8"/>
          <p:cNvSpPr txBox="1"/>
          <p:nvPr/>
        </p:nvSpPr>
        <p:spPr>
          <a:xfrm>
            <a:off x="323528" y="6054056"/>
            <a:ext cx="8640960" cy="230832"/>
          </a:xfrm>
          <a:prstGeom prst="rect">
            <a:avLst/>
          </a:prstGeom>
          <a:noFill/>
        </p:spPr>
        <p:txBody>
          <a:bodyPr wrap="square" rtlCol="0">
            <a:spAutoFit/>
          </a:bodyPr>
          <a:lstStyle/>
          <a:p>
            <a:r>
              <a:rPr lang="en-GB" sz="900" dirty="0"/>
              <a:t>Source: Public Health England, HIV &amp; AIDS Reporting System (HARS)</a:t>
            </a:r>
          </a:p>
        </p:txBody>
      </p:sp>
      <p:pic>
        <p:nvPicPr>
          <p:cNvPr id="6" name="Picture 5"/>
          <p:cNvPicPr>
            <a:picLocks noChangeAspect="1"/>
          </p:cNvPicPr>
          <p:nvPr/>
        </p:nvPicPr>
        <p:blipFill>
          <a:blip r:embed="rId2"/>
          <a:stretch>
            <a:fillRect/>
          </a:stretch>
        </p:blipFill>
        <p:spPr>
          <a:xfrm>
            <a:off x="611560" y="1772816"/>
            <a:ext cx="7837030" cy="3528392"/>
          </a:xfrm>
          <a:prstGeom prst="rect">
            <a:avLst/>
          </a:prstGeom>
        </p:spPr>
      </p:pic>
    </p:spTree>
    <p:extLst>
      <p:ext uri="{BB962C8B-B14F-4D97-AF65-F5344CB8AC3E}">
        <p14:creationId xmlns:p14="http://schemas.microsoft.com/office/powerpoint/2010/main" val="1373054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1152128"/>
          </a:xfrm>
        </p:spPr>
        <p:txBody>
          <a:bodyPr>
            <a:noAutofit/>
          </a:bodyPr>
          <a:lstStyle/>
          <a:p>
            <a:r>
              <a:rPr lang="en-GB" sz="2400" dirty="0"/>
              <a:t>Figure 13: Number of residents living with diagnosed HIV and accessing care by probable route of transmission (adjusted for missing information), South East, 2019</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16</a:t>
            </a:fld>
            <a:endParaRPr lang="en-US" dirty="0"/>
          </a:p>
        </p:txBody>
      </p:sp>
      <p:sp>
        <p:nvSpPr>
          <p:cNvPr id="5" name="Footer Placeholder 4"/>
          <p:cNvSpPr>
            <a:spLocks noGrp="1"/>
          </p:cNvSpPr>
          <p:nvPr>
            <p:ph type="ftr" sz="quarter" idx="11"/>
          </p:nvPr>
        </p:nvSpPr>
        <p:spPr/>
        <p:txBody>
          <a:bodyPr/>
          <a:lstStyle/>
          <a:p>
            <a:pPr>
              <a:defRPr/>
            </a:pPr>
            <a:r>
              <a:rPr lang="en-GB" dirty="0"/>
              <a:t>Annual epidemiological spotlight on HIV in the South East: 2019 data</a:t>
            </a:r>
            <a:endParaRPr lang="en-US" dirty="0"/>
          </a:p>
        </p:txBody>
      </p:sp>
      <p:sp>
        <p:nvSpPr>
          <p:cNvPr id="9" name="TextBox 8"/>
          <p:cNvSpPr txBox="1"/>
          <p:nvPr/>
        </p:nvSpPr>
        <p:spPr>
          <a:xfrm>
            <a:off x="323528" y="6054056"/>
            <a:ext cx="8640960" cy="230832"/>
          </a:xfrm>
          <a:prstGeom prst="rect">
            <a:avLst/>
          </a:prstGeom>
          <a:noFill/>
        </p:spPr>
        <p:txBody>
          <a:bodyPr wrap="square" rtlCol="0">
            <a:spAutoFit/>
          </a:bodyPr>
          <a:lstStyle/>
          <a:p>
            <a:r>
              <a:rPr lang="en-GB" sz="900" dirty="0"/>
              <a:t>Source: Public Health England, HIV &amp; AIDS Reporting System (HARS).</a:t>
            </a:r>
          </a:p>
        </p:txBody>
      </p:sp>
      <p:pic>
        <p:nvPicPr>
          <p:cNvPr id="8" name="Picture 7"/>
          <p:cNvPicPr>
            <a:picLocks noChangeAspect="1"/>
          </p:cNvPicPr>
          <p:nvPr/>
        </p:nvPicPr>
        <p:blipFill>
          <a:blip r:embed="rId2"/>
          <a:stretch>
            <a:fillRect/>
          </a:stretch>
        </p:blipFill>
        <p:spPr>
          <a:xfrm>
            <a:off x="596171" y="2060848"/>
            <a:ext cx="7743386" cy="3384376"/>
          </a:xfrm>
          <a:prstGeom prst="rect">
            <a:avLst/>
          </a:prstGeom>
        </p:spPr>
      </p:pic>
      <p:sp>
        <p:nvSpPr>
          <p:cNvPr id="10" name="TextBox 9"/>
          <p:cNvSpPr txBox="1"/>
          <p:nvPr/>
        </p:nvSpPr>
        <p:spPr>
          <a:xfrm>
            <a:off x="6688986" y="6030219"/>
            <a:ext cx="1656184" cy="215444"/>
          </a:xfrm>
          <a:prstGeom prst="rect">
            <a:avLst/>
          </a:prstGeom>
          <a:noFill/>
        </p:spPr>
        <p:txBody>
          <a:bodyPr wrap="square" rtlCol="0">
            <a:spAutoFit/>
          </a:bodyPr>
          <a:lstStyle/>
          <a:p>
            <a:r>
              <a:rPr lang="en-GB" sz="800" dirty="0"/>
              <a:t>HCW = health care worker</a:t>
            </a:r>
          </a:p>
        </p:txBody>
      </p:sp>
    </p:spTree>
    <p:extLst>
      <p:ext uri="{BB962C8B-B14F-4D97-AF65-F5344CB8AC3E}">
        <p14:creationId xmlns:p14="http://schemas.microsoft.com/office/powerpoint/2010/main" val="1421351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Figure 14: Percentage of residents with diagnosed HIV and accessing care by age group, South East, 2010 and 2019</a:t>
            </a:r>
            <a:br>
              <a:rPr lang="en-GB" sz="2400" dirty="0"/>
            </a:br>
            <a:endParaRPr lang="en-GB" sz="2400"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17</a:t>
            </a:fld>
            <a:endParaRPr lang="en-US" dirty="0"/>
          </a:p>
        </p:txBody>
      </p:sp>
      <p:sp>
        <p:nvSpPr>
          <p:cNvPr id="5" name="Footer Placeholder 4"/>
          <p:cNvSpPr>
            <a:spLocks noGrp="1"/>
          </p:cNvSpPr>
          <p:nvPr>
            <p:ph type="ftr" sz="quarter" idx="11"/>
          </p:nvPr>
        </p:nvSpPr>
        <p:spPr/>
        <p:txBody>
          <a:bodyPr/>
          <a:lstStyle/>
          <a:p>
            <a:pPr>
              <a:defRPr/>
            </a:pPr>
            <a:r>
              <a:rPr lang="en-GB" dirty="0"/>
              <a:t>Annual epidemiological spotlight on HIV in the South East: 2019 data</a:t>
            </a:r>
            <a:endParaRPr lang="en-US" dirty="0"/>
          </a:p>
        </p:txBody>
      </p:sp>
      <p:sp>
        <p:nvSpPr>
          <p:cNvPr id="7" name="TextBox 6"/>
          <p:cNvSpPr txBox="1"/>
          <p:nvPr/>
        </p:nvSpPr>
        <p:spPr>
          <a:xfrm>
            <a:off x="323528" y="6012112"/>
            <a:ext cx="8640960" cy="230832"/>
          </a:xfrm>
          <a:prstGeom prst="rect">
            <a:avLst/>
          </a:prstGeom>
          <a:noFill/>
        </p:spPr>
        <p:txBody>
          <a:bodyPr wrap="square" rtlCol="0">
            <a:spAutoFit/>
          </a:bodyPr>
          <a:lstStyle/>
          <a:p>
            <a:r>
              <a:rPr lang="en-GB" sz="900" dirty="0"/>
              <a:t>Source: Public Health England, HIV &amp; AIDS Reporting System (HARS).</a:t>
            </a:r>
          </a:p>
        </p:txBody>
      </p:sp>
      <p:pic>
        <p:nvPicPr>
          <p:cNvPr id="6" name="Picture 5"/>
          <p:cNvPicPr>
            <a:picLocks noChangeAspect="1"/>
          </p:cNvPicPr>
          <p:nvPr/>
        </p:nvPicPr>
        <p:blipFill>
          <a:blip r:embed="rId2"/>
          <a:stretch>
            <a:fillRect/>
          </a:stretch>
        </p:blipFill>
        <p:spPr>
          <a:xfrm>
            <a:off x="562702" y="1700808"/>
            <a:ext cx="7537690" cy="4000850"/>
          </a:xfrm>
          <a:prstGeom prst="rect">
            <a:avLst/>
          </a:prstGeom>
        </p:spPr>
      </p:pic>
    </p:spTree>
    <p:extLst>
      <p:ext uri="{BB962C8B-B14F-4D97-AF65-F5344CB8AC3E}">
        <p14:creationId xmlns:p14="http://schemas.microsoft.com/office/powerpoint/2010/main" val="324922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Figure 15: Diagnosed HIV prevalence per 1,000 residents by ethnic group (aged 15 to 59 years), South East, 2019</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18</a:t>
            </a:fld>
            <a:endParaRPr lang="en-US" dirty="0"/>
          </a:p>
        </p:txBody>
      </p:sp>
      <p:sp>
        <p:nvSpPr>
          <p:cNvPr id="5" name="Footer Placeholder 4"/>
          <p:cNvSpPr>
            <a:spLocks noGrp="1"/>
          </p:cNvSpPr>
          <p:nvPr>
            <p:ph type="ftr" sz="quarter" idx="11"/>
          </p:nvPr>
        </p:nvSpPr>
        <p:spPr/>
        <p:txBody>
          <a:bodyPr/>
          <a:lstStyle/>
          <a:p>
            <a:pPr>
              <a:defRPr/>
            </a:pPr>
            <a:r>
              <a:rPr lang="en-GB" dirty="0"/>
              <a:t>Annual epidemiological spotlight on HIV in the South East: 2019 data</a:t>
            </a:r>
            <a:endParaRPr lang="en-US" dirty="0"/>
          </a:p>
        </p:txBody>
      </p:sp>
      <p:sp>
        <p:nvSpPr>
          <p:cNvPr id="7" name="TextBox 6"/>
          <p:cNvSpPr txBox="1"/>
          <p:nvPr/>
        </p:nvSpPr>
        <p:spPr>
          <a:xfrm>
            <a:off x="310141" y="5939393"/>
            <a:ext cx="8640960" cy="230832"/>
          </a:xfrm>
          <a:prstGeom prst="rect">
            <a:avLst/>
          </a:prstGeom>
          <a:noFill/>
        </p:spPr>
        <p:txBody>
          <a:bodyPr wrap="square" rtlCol="0">
            <a:spAutoFit/>
          </a:bodyPr>
          <a:lstStyle/>
          <a:p>
            <a:r>
              <a:rPr lang="en-GB" sz="900" dirty="0"/>
              <a:t>Source: Public Health England, HIV &amp; AIDS Reporting System (HARS); Office of National Statistics (ONS) population estimates by ethnicity (2011).</a:t>
            </a:r>
          </a:p>
        </p:txBody>
      </p:sp>
      <p:pic>
        <p:nvPicPr>
          <p:cNvPr id="6" name="Picture 5"/>
          <p:cNvPicPr>
            <a:picLocks noChangeAspect="1"/>
          </p:cNvPicPr>
          <p:nvPr/>
        </p:nvPicPr>
        <p:blipFill>
          <a:blip r:embed="rId2"/>
          <a:stretch>
            <a:fillRect/>
          </a:stretch>
        </p:blipFill>
        <p:spPr>
          <a:xfrm>
            <a:off x="611559" y="1700808"/>
            <a:ext cx="7650081" cy="3816424"/>
          </a:xfrm>
          <a:prstGeom prst="rect">
            <a:avLst/>
          </a:prstGeom>
        </p:spPr>
      </p:pic>
    </p:spTree>
    <p:extLst>
      <p:ext uri="{BB962C8B-B14F-4D97-AF65-F5344CB8AC3E}">
        <p14:creationId xmlns:p14="http://schemas.microsoft.com/office/powerpoint/2010/main" val="2793618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Figure 16: Diagnosed HIV prevalence per 1,000 residents aged 15 to 59 years by local authority, South East, 2019</a:t>
            </a:r>
            <a:br>
              <a:rPr lang="en-GB" sz="2400" dirty="0"/>
            </a:br>
            <a:endParaRPr lang="en-GB" sz="2400"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19</a:t>
            </a:fld>
            <a:endParaRPr lang="en-US" dirty="0"/>
          </a:p>
        </p:txBody>
      </p:sp>
      <p:sp>
        <p:nvSpPr>
          <p:cNvPr id="5" name="Footer Placeholder 4"/>
          <p:cNvSpPr>
            <a:spLocks noGrp="1"/>
          </p:cNvSpPr>
          <p:nvPr>
            <p:ph type="ftr" sz="quarter" idx="11"/>
          </p:nvPr>
        </p:nvSpPr>
        <p:spPr/>
        <p:txBody>
          <a:bodyPr/>
          <a:lstStyle/>
          <a:p>
            <a:pPr>
              <a:defRPr/>
            </a:pPr>
            <a:r>
              <a:rPr lang="en-GB" dirty="0"/>
              <a:t>Annual epidemiological spotlight on HIV in the South East: 2019 data</a:t>
            </a:r>
            <a:endParaRPr lang="en-US" dirty="0"/>
          </a:p>
        </p:txBody>
      </p:sp>
      <p:sp>
        <p:nvSpPr>
          <p:cNvPr id="7" name="TextBox 6"/>
          <p:cNvSpPr txBox="1"/>
          <p:nvPr/>
        </p:nvSpPr>
        <p:spPr>
          <a:xfrm>
            <a:off x="323528" y="5888714"/>
            <a:ext cx="8640960" cy="230832"/>
          </a:xfrm>
          <a:prstGeom prst="rect">
            <a:avLst/>
          </a:prstGeom>
          <a:noFill/>
        </p:spPr>
        <p:txBody>
          <a:bodyPr wrap="square" rtlCol="0">
            <a:spAutoFit/>
          </a:bodyPr>
          <a:lstStyle/>
          <a:p>
            <a:r>
              <a:rPr lang="en-GB" sz="900" dirty="0"/>
              <a:t>Source: Public Health England, HIV &amp; AIDS Reporting System (HARS); Office for National Statistics (ONS) revised 2019 population estimates (6 May 2020).</a:t>
            </a:r>
          </a:p>
        </p:txBody>
      </p:sp>
      <p:pic>
        <p:nvPicPr>
          <p:cNvPr id="3" name="Picture 2"/>
          <p:cNvPicPr>
            <a:picLocks noChangeAspect="1"/>
          </p:cNvPicPr>
          <p:nvPr/>
        </p:nvPicPr>
        <p:blipFill>
          <a:blip r:embed="rId2"/>
          <a:stretch>
            <a:fillRect/>
          </a:stretch>
        </p:blipFill>
        <p:spPr>
          <a:xfrm>
            <a:off x="467544" y="1628800"/>
            <a:ext cx="7848872" cy="4012532"/>
          </a:xfrm>
          <a:prstGeom prst="rect">
            <a:avLst/>
          </a:prstGeom>
        </p:spPr>
      </p:pic>
    </p:spTree>
    <p:extLst>
      <p:ext uri="{BB962C8B-B14F-4D97-AF65-F5344CB8AC3E}">
        <p14:creationId xmlns:p14="http://schemas.microsoft.com/office/powerpoint/2010/main" val="3458254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EE655-D6F8-4D33-BC2F-CF1E1560173F}"/>
              </a:ext>
            </a:extLst>
          </p:cNvPr>
          <p:cNvSpPr>
            <a:spLocks noGrp="1"/>
          </p:cNvSpPr>
          <p:nvPr>
            <p:ph type="title"/>
          </p:nvPr>
        </p:nvSpPr>
        <p:spPr/>
        <p:txBody>
          <a:bodyPr/>
          <a:lstStyle/>
          <a:p>
            <a:r>
              <a:rPr lang="en-GB" dirty="0"/>
              <a:t>About Public Health England</a:t>
            </a:r>
          </a:p>
        </p:txBody>
      </p:sp>
      <p:sp>
        <p:nvSpPr>
          <p:cNvPr id="3" name="Content Placeholder 2">
            <a:extLst>
              <a:ext uri="{FF2B5EF4-FFF2-40B4-BE49-F238E27FC236}">
                <a16:creationId xmlns:a16="http://schemas.microsoft.com/office/drawing/2014/main" id="{D816C561-9516-4571-BBA9-87BF0F7375CD}"/>
              </a:ext>
            </a:extLst>
          </p:cNvPr>
          <p:cNvSpPr>
            <a:spLocks noGrp="1"/>
          </p:cNvSpPr>
          <p:nvPr>
            <p:ph idx="1"/>
          </p:nvPr>
        </p:nvSpPr>
        <p:spPr>
          <a:xfrm>
            <a:off x="467544" y="1196752"/>
            <a:ext cx="8128942" cy="4946841"/>
          </a:xfrm>
        </p:spPr>
        <p:txBody>
          <a:bodyPr/>
          <a:lstStyle/>
          <a:p>
            <a:pPr marL="0" indent="0"/>
            <a:r>
              <a:rPr lang="en-GB" sz="1400" dirty="0"/>
              <a:t>Public Health England exists to protect and improve the nation’s health and wellbeing and reduce health inequalities. We do this through world-leading science, research, knowledge and intelligence, advocacy, partnerships and the delivery of specialist public health services. We are an executive agency of the Department of Health and Social Care, and a distinct delivery organisation with operational autonomy. We provide government, local government, the NHS, Parliament, industry and the public with evidence-based professional, scientific and delivery expertise and support. </a:t>
            </a:r>
          </a:p>
          <a:p>
            <a:pPr marL="0" indent="0"/>
            <a:r>
              <a:rPr lang="en-GB" sz="1400" dirty="0"/>
              <a:t>Public Health England 133-155 Waterloo Road Wellington House London SE1 8UG Tel: 020 7654 8000 www.gov.uk/phe Twitter: @</a:t>
            </a:r>
            <a:r>
              <a:rPr lang="en-GB" sz="1400" dirty="0" err="1"/>
              <a:t>PHE_uk</a:t>
            </a:r>
            <a:r>
              <a:rPr lang="en-GB" sz="1400" dirty="0"/>
              <a:t> Facebook: </a:t>
            </a:r>
            <a:r>
              <a:rPr lang="en-GB" sz="1400" dirty="0">
                <a:hlinkClick r:id="rId2"/>
              </a:rPr>
              <a:t>www.facebook.com/PublicHealthEngland </a:t>
            </a:r>
            <a:endParaRPr lang="en-GB" sz="1400" dirty="0"/>
          </a:p>
          <a:p>
            <a:pPr marL="0" indent="0"/>
            <a:r>
              <a:rPr lang="en-GB" sz="1400" dirty="0"/>
              <a:t>Prepared by: Josh Forde and Paul Crook, Field Service, South East &amp; London. </a:t>
            </a:r>
          </a:p>
          <a:p>
            <a:pPr marL="0" indent="0"/>
            <a:r>
              <a:rPr lang="en-GB" sz="1400" dirty="0"/>
              <a:t>For queries relating to this document, please contact </a:t>
            </a:r>
            <a:r>
              <a:rPr lang="en-GB" sz="1400" dirty="0">
                <a:hlinkClick r:id="rId3"/>
              </a:rPr>
              <a:t>josh.forde@phe.gov.uk</a:t>
            </a:r>
            <a:endParaRPr lang="en-GB" sz="1400" dirty="0"/>
          </a:p>
          <a:p>
            <a:pPr marL="0" indent="0"/>
            <a:r>
              <a:rPr lang="en-GB" sz="1400" dirty="0"/>
              <a:t> © Crown copyright 2021 </a:t>
            </a:r>
          </a:p>
          <a:p>
            <a:pPr marL="0" indent="0"/>
            <a:r>
              <a:rPr lang="en-GB" sz="1400" dirty="0"/>
              <a:t>You may re-use this information (excluding logos) free of charge in any format or medium, under the terms of the Open Government Licence v3.0. To view this licence, visit </a:t>
            </a:r>
            <a:r>
              <a:rPr lang="en-GB" sz="1400" dirty="0">
                <a:hlinkClick r:id="rId4"/>
              </a:rPr>
              <a:t>OGL</a:t>
            </a:r>
            <a:r>
              <a:rPr lang="en-GB" sz="1400" dirty="0"/>
              <a:t>. Where we have identified any third-party copyright information you will need to obtain permission from the copyright holders concerned. </a:t>
            </a:r>
          </a:p>
          <a:p>
            <a:pPr marL="0" indent="0"/>
            <a:r>
              <a:rPr lang="en-GB" sz="1400" dirty="0"/>
              <a:t>Published June 2021</a:t>
            </a:r>
          </a:p>
          <a:p>
            <a:pPr marL="0" indent="0"/>
            <a:r>
              <a:rPr lang="en-GB" sz="1400" dirty="0"/>
              <a:t>PHE publications gateway number</a:t>
            </a:r>
            <a:r>
              <a:rPr lang="en-US" sz="1400" dirty="0"/>
              <a:t>: GOV-8626</a:t>
            </a:r>
            <a:endParaRPr lang="en-GB" sz="1400" dirty="0"/>
          </a:p>
          <a:p>
            <a:endParaRPr lang="en-GB" sz="1400" dirty="0"/>
          </a:p>
        </p:txBody>
      </p:sp>
      <p:sp>
        <p:nvSpPr>
          <p:cNvPr id="4" name="Slide Number Placeholder 3">
            <a:extLst>
              <a:ext uri="{FF2B5EF4-FFF2-40B4-BE49-F238E27FC236}">
                <a16:creationId xmlns:a16="http://schemas.microsoft.com/office/drawing/2014/main" id="{F5E8D389-0EB5-4EA7-878E-AB0D40CF3967}"/>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a:t>
            </a:fld>
            <a:endParaRPr lang="en-US" dirty="0"/>
          </a:p>
        </p:txBody>
      </p:sp>
      <p:sp>
        <p:nvSpPr>
          <p:cNvPr id="5" name="Footer Placeholder 4">
            <a:extLst>
              <a:ext uri="{FF2B5EF4-FFF2-40B4-BE49-F238E27FC236}">
                <a16:creationId xmlns:a16="http://schemas.microsoft.com/office/drawing/2014/main" id="{2A90C633-F429-4579-86D3-1045BA50EA1C}"/>
              </a:ext>
            </a:extLst>
          </p:cNvPr>
          <p:cNvSpPr>
            <a:spLocks noGrp="1"/>
          </p:cNvSpPr>
          <p:nvPr>
            <p:ph type="ftr" sz="quarter" idx="11"/>
          </p:nvPr>
        </p:nvSpPr>
        <p:spPr/>
        <p:txBody>
          <a:bodyPr/>
          <a:lstStyle/>
          <a:p>
            <a:pPr>
              <a:defRPr/>
            </a:pPr>
            <a:r>
              <a:rPr lang="en-GB" dirty="0"/>
              <a:t>Annual epidemiological spotlight on HIV in the South East: 2019 data</a:t>
            </a:r>
            <a:endParaRPr lang="en-US" dirty="0"/>
          </a:p>
        </p:txBody>
      </p:sp>
    </p:spTree>
    <p:extLst>
      <p:ext uri="{BB962C8B-B14F-4D97-AF65-F5344CB8AC3E}">
        <p14:creationId xmlns:p14="http://schemas.microsoft.com/office/powerpoint/2010/main" val="3135048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Figure 17: Diagnosed HIV prevalence per 1,000 residents aged 15-59 years by local authority, South East, 2019</a:t>
            </a:r>
            <a:br>
              <a:rPr lang="en-GB" sz="2400" dirty="0"/>
            </a:br>
            <a:endParaRPr lang="en-GB" sz="2400"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20</a:t>
            </a:fld>
            <a:endParaRPr lang="en-US" dirty="0"/>
          </a:p>
        </p:txBody>
      </p:sp>
      <p:sp>
        <p:nvSpPr>
          <p:cNvPr id="5" name="Footer Placeholder 4"/>
          <p:cNvSpPr>
            <a:spLocks noGrp="1"/>
          </p:cNvSpPr>
          <p:nvPr>
            <p:ph type="ftr" sz="quarter" idx="11"/>
          </p:nvPr>
        </p:nvSpPr>
        <p:spPr/>
        <p:txBody>
          <a:bodyPr/>
          <a:lstStyle/>
          <a:p>
            <a:pPr>
              <a:defRPr/>
            </a:pPr>
            <a:r>
              <a:rPr lang="en-GB" dirty="0"/>
              <a:t>Annual epidemiological spotlight on HIV in the South East: 2019 data</a:t>
            </a:r>
            <a:endParaRPr lang="en-US" dirty="0"/>
          </a:p>
        </p:txBody>
      </p:sp>
      <p:sp>
        <p:nvSpPr>
          <p:cNvPr id="8" name="TextBox 7"/>
          <p:cNvSpPr txBox="1"/>
          <p:nvPr/>
        </p:nvSpPr>
        <p:spPr>
          <a:xfrm>
            <a:off x="323528" y="6054056"/>
            <a:ext cx="8640960" cy="215444"/>
          </a:xfrm>
          <a:prstGeom prst="rect">
            <a:avLst/>
          </a:prstGeom>
          <a:noFill/>
        </p:spPr>
        <p:txBody>
          <a:bodyPr wrap="square" rtlCol="0">
            <a:spAutoFit/>
          </a:bodyPr>
          <a:lstStyle/>
          <a:p>
            <a:r>
              <a:rPr lang="en-GB" sz="800" dirty="0"/>
              <a:t>Source: Public Health England, HIV &amp; AIDS Reporting System (HARS); Office for National Statistics (ONS) revised 2019 population estimates (6 May 2020).</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043931"/>
            <a:ext cx="7481864" cy="5295321"/>
          </a:xfrm>
          <a:prstGeom prst="rect">
            <a:avLst/>
          </a:prstGeom>
        </p:spPr>
      </p:pic>
    </p:spTree>
    <p:extLst>
      <p:ext uri="{BB962C8B-B14F-4D97-AF65-F5344CB8AC3E}">
        <p14:creationId xmlns:p14="http://schemas.microsoft.com/office/powerpoint/2010/main" val="2725763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Figure 18: Diagnosed HIV prevalence per 1,000 residents (all ages) by middle super output area, South East, 2019</a:t>
            </a:r>
            <a:br>
              <a:rPr lang="en-GB" sz="2400" dirty="0"/>
            </a:br>
            <a:endParaRPr lang="en-GB" sz="2400"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21</a:t>
            </a:fld>
            <a:endParaRPr lang="en-US" dirty="0"/>
          </a:p>
        </p:txBody>
      </p:sp>
      <p:sp>
        <p:nvSpPr>
          <p:cNvPr id="5" name="Footer Placeholder 4"/>
          <p:cNvSpPr>
            <a:spLocks noGrp="1"/>
          </p:cNvSpPr>
          <p:nvPr>
            <p:ph type="ftr" sz="quarter" idx="11"/>
          </p:nvPr>
        </p:nvSpPr>
        <p:spPr/>
        <p:txBody>
          <a:bodyPr/>
          <a:lstStyle/>
          <a:p>
            <a:pPr>
              <a:defRPr/>
            </a:pPr>
            <a:r>
              <a:rPr lang="en-GB" dirty="0"/>
              <a:t>Annual epidemiological spotlight on HIV in the South East: 2019 data</a:t>
            </a:r>
            <a:endParaRPr lang="en-US" dirty="0"/>
          </a:p>
        </p:txBody>
      </p:sp>
      <p:sp>
        <p:nvSpPr>
          <p:cNvPr id="8" name="TextBox 7"/>
          <p:cNvSpPr txBox="1"/>
          <p:nvPr/>
        </p:nvSpPr>
        <p:spPr>
          <a:xfrm>
            <a:off x="323528" y="6055655"/>
            <a:ext cx="8640960" cy="215444"/>
          </a:xfrm>
          <a:prstGeom prst="rect">
            <a:avLst/>
          </a:prstGeom>
          <a:noFill/>
        </p:spPr>
        <p:txBody>
          <a:bodyPr wrap="square" rtlCol="0">
            <a:spAutoFit/>
          </a:bodyPr>
          <a:lstStyle/>
          <a:p>
            <a:r>
              <a:rPr lang="en-GB" sz="800" dirty="0"/>
              <a:t>Source: Public Health England, HIV &amp; AIDS Reporting System (HARS); Office for National Statistics (ONS) revised 2019 population estimates (6 May 2020).</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868056"/>
            <a:ext cx="7488270" cy="5295321"/>
          </a:xfrm>
          <a:prstGeom prst="rect">
            <a:avLst/>
          </a:prstGeom>
        </p:spPr>
      </p:pic>
    </p:spTree>
    <p:extLst>
      <p:ext uri="{BB962C8B-B14F-4D97-AF65-F5344CB8AC3E}">
        <p14:creationId xmlns:p14="http://schemas.microsoft.com/office/powerpoint/2010/main" val="3672624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Figure 19: HIV test coverage: South East residents, 2015-2019</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22</a:t>
            </a:fld>
            <a:endParaRPr lang="en-US" dirty="0"/>
          </a:p>
        </p:txBody>
      </p:sp>
      <p:sp>
        <p:nvSpPr>
          <p:cNvPr id="5" name="Footer Placeholder 4"/>
          <p:cNvSpPr>
            <a:spLocks noGrp="1"/>
          </p:cNvSpPr>
          <p:nvPr>
            <p:ph type="ftr" sz="quarter" idx="11"/>
          </p:nvPr>
        </p:nvSpPr>
        <p:spPr/>
        <p:txBody>
          <a:bodyPr/>
          <a:lstStyle/>
          <a:p>
            <a:pPr>
              <a:defRPr/>
            </a:pPr>
            <a:r>
              <a:rPr lang="en-GB"/>
              <a:t>Annual epidemiological spotlight on HIV in the South East: 2019 data</a:t>
            </a:r>
            <a:endParaRPr lang="en-US" dirty="0"/>
          </a:p>
        </p:txBody>
      </p:sp>
      <p:sp>
        <p:nvSpPr>
          <p:cNvPr id="9" name="TextBox 8"/>
          <p:cNvSpPr txBox="1"/>
          <p:nvPr/>
        </p:nvSpPr>
        <p:spPr>
          <a:xfrm>
            <a:off x="323528" y="5866127"/>
            <a:ext cx="8640960" cy="461665"/>
          </a:xfrm>
          <a:prstGeom prst="rect">
            <a:avLst/>
          </a:prstGeom>
          <a:noFill/>
        </p:spPr>
        <p:txBody>
          <a:bodyPr wrap="square" rtlCol="0">
            <a:spAutoFit/>
          </a:bodyPr>
          <a:lstStyle/>
          <a:p>
            <a:r>
              <a:rPr lang="en-GB" sz="800" dirty="0"/>
              <a:t>Source: Public Health England, GUMCAD *‘Eligible attendee’ is defined as a patient attending a specialist sexual health service (SHS) at least once during a calendar year. Patients known to be HIV positive1, or for whom a HIV test was not appropriate2, or for whom the attendance was related to Sexual and Reproductive Health (SRH) care only3 are excluded.</a:t>
            </a:r>
          </a:p>
          <a:p>
            <a:endParaRPr lang="en-GB" sz="800" dirty="0"/>
          </a:p>
        </p:txBody>
      </p:sp>
      <p:pic>
        <p:nvPicPr>
          <p:cNvPr id="10" name="Picture 9"/>
          <p:cNvPicPr>
            <a:picLocks noChangeAspect="1"/>
          </p:cNvPicPr>
          <p:nvPr/>
        </p:nvPicPr>
        <p:blipFill>
          <a:blip r:embed="rId2"/>
          <a:stretch>
            <a:fillRect/>
          </a:stretch>
        </p:blipFill>
        <p:spPr>
          <a:xfrm>
            <a:off x="611560" y="1412776"/>
            <a:ext cx="7488832" cy="3409884"/>
          </a:xfrm>
          <a:prstGeom prst="rect">
            <a:avLst/>
          </a:prstGeom>
        </p:spPr>
      </p:pic>
    </p:spTree>
    <p:extLst>
      <p:ext uri="{BB962C8B-B14F-4D97-AF65-F5344CB8AC3E}">
        <p14:creationId xmlns:p14="http://schemas.microsoft.com/office/powerpoint/2010/main" val="3380966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Figure 20: HIV treatment cascade for adults living with HIV, England excluding London, 2019 </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23</a:t>
            </a:fld>
            <a:endParaRPr lang="en-US" dirty="0"/>
          </a:p>
        </p:txBody>
      </p:sp>
      <p:sp>
        <p:nvSpPr>
          <p:cNvPr id="5" name="Footer Placeholder 4"/>
          <p:cNvSpPr>
            <a:spLocks noGrp="1"/>
          </p:cNvSpPr>
          <p:nvPr>
            <p:ph type="ftr" sz="quarter" idx="11"/>
          </p:nvPr>
        </p:nvSpPr>
        <p:spPr/>
        <p:txBody>
          <a:bodyPr/>
          <a:lstStyle/>
          <a:p>
            <a:pPr>
              <a:defRPr/>
            </a:pPr>
            <a:r>
              <a:rPr lang="en-GB" dirty="0"/>
              <a:t>Annual epidemiological spotlight on HIV in the South East: 2019 data</a:t>
            </a:r>
            <a:endParaRPr lang="en-US" dirty="0"/>
          </a:p>
        </p:txBody>
      </p:sp>
      <p:sp>
        <p:nvSpPr>
          <p:cNvPr id="19" name="Text Box 2"/>
          <p:cNvSpPr txBox="1">
            <a:spLocks noChangeArrowheads="1"/>
          </p:cNvSpPr>
          <p:nvPr/>
        </p:nvSpPr>
        <p:spPr bwMode="auto">
          <a:xfrm>
            <a:off x="4216829" y="3275409"/>
            <a:ext cx="577215" cy="324485"/>
          </a:xfrm>
          <a:prstGeom prst="rect">
            <a:avLst/>
          </a:prstGeom>
          <a:noFill/>
          <a:ln w="9525">
            <a:noFill/>
            <a:miter lim="800000"/>
            <a:headEnd/>
            <a:tailEnd/>
          </a:ln>
        </p:spPr>
        <p:txBody>
          <a:bodyPr rot="0" vert="horz" wrap="square" lIns="91440" tIns="45720" rIns="91440" bIns="45720" anchor="t" anchorCtr="0">
            <a:noAutofit/>
          </a:bodyPr>
          <a:lstStyle/>
          <a:p>
            <a:pPr algn="ctr">
              <a:spcAft>
                <a:spcPts val="0"/>
              </a:spcAft>
            </a:pPr>
            <a:r>
              <a:rPr lang="en-GB" sz="1400" b="1" dirty="0">
                <a:solidFill>
                  <a:srgbClr val="FFFFFF"/>
                </a:solidFill>
                <a:effectLst/>
                <a:latin typeface="Arial"/>
                <a:ea typeface="Times New Roman"/>
                <a:cs typeface="Times New Roman"/>
              </a:rPr>
              <a:t>94%</a:t>
            </a:r>
            <a:endParaRPr lang="en-GB" sz="1200" dirty="0">
              <a:effectLst/>
              <a:latin typeface="Times New Roman"/>
              <a:ea typeface="Times New Roman"/>
            </a:endParaRPr>
          </a:p>
        </p:txBody>
      </p:sp>
      <p:sp>
        <p:nvSpPr>
          <p:cNvPr id="20" name="Text Box 2"/>
          <p:cNvSpPr txBox="1">
            <a:spLocks noChangeArrowheads="1"/>
          </p:cNvSpPr>
          <p:nvPr/>
        </p:nvSpPr>
        <p:spPr bwMode="auto">
          <a:xfrm>
            <a:off x="5694955" y="3275409"/>
            <a:ext cx="577215" cy="324485"/>
          </a:xfrm>
          <a:prstGeom prst="rect">
            <a:avLst/>
          </a:prstGeom>
          <a:noFill/>
          <a:ln w="9525">
            <a:noFill/>
            <a:miter lim="800000"/>
            <a:headEnd/>
            <a:tailEnd/>
          </a:ln>
        </p:spPr>
        <p:txBody>
          <a:bodyPr rot="0" vert="horz" wrap="square" lIns="91440" tIns="45720" rIns="91440" bIns="45720" anchor="t" anchorCtr="0">
            <a:noAutofit/>
          </a:bodyPr>
          <a:lstStyle/>
          <a:p>
            <a:pPr algn="ctr">
              <a:spcAft>
                <a:spcPts val="0"/>
              </a:spcAft>
            </a:pPr>
            <a:r>
              <a:rPr lang="en-GB" sz="1400" b="1" dirty="0">
                <a:solidFill>
                  <a:srgbClr val="FFFFFF"/>
                </a:solidFill>
                <a:effectLst/>
                <a:latin typeface="Arial"/>
                <a:ea typeface="Times New Roman"/>
                <a:cs typeface="Times New Roman"/>
              </a:rPr>
              <a:t>95%</a:t>
            </a:r>
            <a:endParaRPr lang="en-GB" sz="1200" dirty="0">
              <a:effectLst/>
              <a:latin typeface="Times New Roman"/>
              <a:ea typeface="Times New Roman"/>
            </a:endParaRPr>
          </a:p>
        </p:txBody>
      </p:sp>
      <p:sp>
        <p:nvSpPr>
          <p:cNvPr id="9" name="TextBox 8"/>
          <p:cNvSpPr txBox="1"/>
          <p:nvPr/>
        </p:nvSpPr>
        <p:spPr>
          <a:xfrm>
            <a:off x="323528" y="6012112"/>
            <a:ext cx="8640960" cy="230832"/>
          </a:xfrm>
          <a:prstGeom prst="rect">
            <a:avLst/>
          </a:prstGeom>
          <a:noFill/>
        </p:spPr>
        <p:txBody>
          <a:bodyPr wrap="square" rtlCol="0">
            <a:spAutoFit/>
          </a:bodyPr>
          <a:lstStyle/>
          <a:p>
            <a:r>
              <a:rPr lang="en-GB" sz="900" dirty="0"/>
              <a:t>Source: Public Health England, HIV &amp; AIDS Reporting System (HARS), Multi-parameter evidence synthesis (MPES)</a:t>
            </a:r>
          </a:p>
        </p:txBody>
      </p:sp>
      <p:pic>
        <p:nvPicPr>
          <p:cNvPr id="3" name="Picture 2"/>
          <p:cNvPicPr>
            <a:picLocks noChangeAspect="1"/>
          </p:cNvPicPr>
          <p:nvPr/>
        </p:nvPicPr>
        <p:blipFill>
          <a:blip r:embed="rId2"/>
          <a:stretch>
            <a:fillRect/>
          </a:stretch>
        </p:blipFill>
        <p:spPr>
          <a:xfrm>
            <a:off x="827584" y="1281872"/>
            <a:ext cx="7169517" cy="4840644"/>
          </a:xfrm>
          <a:prstGeom prst="rect">
            <a:avLst/>
          </a:prstGeom>
        </p:spPr>
      </p:pic>
    </p:spTree>
    <p:extLst>
      <p:ext uri="{BB962C8B-B14F-4D97-AF65-F5344CB8AC3E}">
        <p14:creationId xmlns:p14="http://schemas.microsoft.com/office/powerpoint/2010/main" val="4013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Acknowledgements</a:t>
            </a:r>
          </a:p>
        </p:txBody>
      </p:sp>
      <p:sp>
        <p:nvSpPr>
          <p:cNvPr id="3" name="Content Placeholder 2"/>
          <p:cNvSpPr>
            <a:spLocks noGrp="1"/>
          </p:cNvSpPr>
          <p:nvPr>
            <p:ph idx="1"/>
          </p:nvPr>
        </p:nvSpPr>
        <p:spPr/>
        <p:txBody>
          <a:bodyPr/>
          <a:lstStyle/>
          <a:p>
            <a:pPr marL="1588" lvl="0" indent="-1588"/>
            <a:r>
              <a:rPr lang="en-GB" sz="1400" dirty="0"/>
              <a:t>Spotlight report produced by Josh Forde, Geraldine Leong, Rosalind Douglas, National HIV surveillance team, Paul Crook from Public Health England.</a:t>
            </a:r>
          </a:p>
          <a:p>
            <a:pPr marL="1588" lvl="0" indent="-1588"/>
            <a:r>
              <a:rPr lang="en-GB" sz="1400" dirty="0"/>
              <a:t>Local sexual health and HIV clinics for supplying the HIV data. </a:t>
            </a:r>
          </a:p>
          <a:p>
            <a:pPr marL="1588" lvl="0" indent="-1588"/>
            <a:r>
              <a:rPr lang="en-GB" sz="1400" dirty="0"/>
              <a:t>Institute of Child Health. </a:t>
            </a:r>
          </a:p>
          <a:p>
            <a:pPr marL="1588" lvl="0" indent="-1588"/>
            <a:r>
              <a:rPr lang="en-GB" sz="1400" dirty="0"/>
              <a:t>PHE Centre for Infectious Disease Surveillance and Control (CIDSC) HIV and STI surveillance teams for collection, analysis and distribution of data. </a:t>
            </a:r>
          </a:p>
          <a:p>
            <a:endParaRPr lang="en-GB"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24</a:t>
            </a:fld>
            <a:endParaRPr lang="en-US" dirty="0"/>
          </a:p>
        </p:txBody>
      </p:sp>
      <p:sp>
        <p:nvSpPr>
          <p:cNvPr id="5" name="Footer Placeholder 4"/>
          <p:cNvSpPr>
            <a:spLocks noGrp="1"/>
          </p:cNvSpPr>
          <p:nvPr>
            <p:ph type="ftr" sz="quarter" idx="11"/>
          </p:nvPr>
        </p:nvSpPr>
        <p:spPr/>
        <p:txBody>
          <a:bodyPr/>
          <a:lstStyle/>
          <a:p>
            <a:pPr>
              <a:defRPr/>
            </a:pPr>
            <a:r>
              <a:rPr lang="en-GB" dirty="0"/>
              <a:t>Annual epidemiological spotlight on HIV in the South East: 2019 data</a:t>
            </a:r>
            <a:endParaRPr lang="en-US" dirty="0"/>
          </a:p>
        </p:txBody>
      </p:sp>
    </p:spTree>
    <p:extLst>
      <p:ext uri="{BB962C8B-B14F-4D97-AF65-F5344CB8AC3E}">
        <p14:creationId xmlns:p14="http://schemas.microsoft.com/office/powerpoint/2010/main" val="1974514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Further information </a:t>
            </a:r>
          </a:p>
        </p:txBody>
      </p:sp>
      <p:sp>
        <p:nvSpPr>
          <p:cNvPr id="3" name="Content Placeholder 2"/>
          <p:cNvSpPr>
            <a:spLocks noGrp="1"/>
          </p:cNvSpPr>
          <p:nvPr>
            <p:ph idx="1"/>
          </p:nvPr>
        </p:nvSpPr>
        <p:spPr>
          <a:xfrm>
            <a:off x="539552" y="1268760"/>
            <a:ext cx="8028000" cy="4739679"/>
          </a:xfrm>
        </p:spPr>
        <p:txBody>
          <a:bodyPr/>
          <a:lstStyle/>
          <a:p>
            <a:pPr marL="0" indent="0">
              <a:spcBef>
                <a:spcPts val="0"/>
              </a:spcBef>
            </a:pPr>
            <a:r>
              <a:rPr lang="en-GB" sz="1400" dirty="0"/>
              <a:t>‘Small numbers’ are defined as sub-five non-zero counts relating to populations of less than 10,000 or for late new HIV diagnoses any proportion where the numerator and/or denominator is sub-five and non-zero.</a:t>
            </a:r>
          </a:p>
          <a:p>
            <a:pPr marL="0" indent="0">
              <a:spcBef>
                <a:spcPts val="0"/>
              </a:spcBef>
            </a:pPr>
            <a:endParaRPr lang="en-GB" sz="1400" dirty="0"/>
          </a:p>
          <a:p>
            <a:pPr marL="0" indent="0">
              <a:spcBef>
                <a:spcPts val="0"/>
              </a:spcBef>
            </a:pPr>
            <a:r>
              <a:rPr lang="en-GB" sz="1400" dirty="0"/>
              <a:t>Please access the online ‘Sexual and Reproductive Health Profiles’ for further information on a whole range of sexual health indicators: </a:t>
            </a:r>
            <a:r>
              <a:rPr lang="en-GB" sz="1400" dirty="0">
                <a:hlinkClick r:id="rId2"/>
              </a:rPr>
              <a:t>fingertips.phe.org.uk/profile/</a:t>
            </a:r>
            <a:r>
              <a:rPr lang="en-GB" sz="1400" dirty="0" err="1">
                <a:hlinkClick r:id="rId2"/>
              </a:rPr>
              <a:t>sexualhealth</a:t>
            </a:r>
            <a:endParaRPr lang="en-GB" sz="1400" dirty="0"/>
          </a:p>
          <a:p>
            <a:pPr marL="0" indent="0">
              <a:spcBef>
                <a:spcPts val="600"/>
              </a:spcBef>
            </a:pPr>
            <a:r>
              <a:rPr lang="en-GB" sz="1400" dirty="0"/>
              <a:t>For more information on local sexual health data sources please access the PHE guide:</a:t>
            </a:r>
          </a:p>
          <a:p>
            <a:pPr marL="0" indent="0">
              <a:spcBef>
                <a:spcPts val="0"/>
              </a:spcBef>
            </a:pPr>
            <a:r>
              <a:rPr lang="en-GB" sz="1400" dirty="0">
                <a:hlinkClick r:id="rId3"/>
              </a:rPr>
              <a:t>www.gov.uk/government/uploads/system/uploads/attachment_data/file/576052/PHE_SH_data_guide_December_2016_FINALNB081216.pdf</a:t>
            </a:r>
            <a:endParaRPr lang="en-GB" sz="1400" dirty="0"/>
          </a:p>
          <a:p>
            <a:pPr marL="0" indent="0">
              <a:spcBef>
                <a:spcPts val="600"/>
              </a:spcBef>
            </a:pPr>
            <a:r>
              <a:rPr lang="en-GB" sz="1400" dirty="0"/>
              <a:t>For more information on STIs in South East please access: </a:t>
            </a:r>
            <a:r>
              <a:rPr lang="en-GB" sz="1400" dirty="0">
                <a:hlinkClick r:id="rId4"/>
              </a:rPr>
              <a:t>https://www.gov.uk/government/publications/sexually-transmitted-infections-south-east-data</a:t>
            </a:r>
            <a:endParaRPr lang="en-GB" sz="1400" dirty="0"/>
          </a:p>
          <a:p>
            <a:r>
              <a:rPr lang="en-GB" sz="1400" dirty="0"/>
              <a:t>For the national HIV report: 2019 data, please access:</a:t>
            </a:r>
          </a:p>
          <a:p>
            <a:pPr>
              <a:spcBef>
                <a:spcPts val="0"/>
              </a:spcBef>
            </a:pPr>
            <a:r>
              <a:rPr lang="en-GB" sz="1400" dirty="0">
                <a:hlinkClick r:id="rId5"/>
              </a:rPr>
              <a:t>www.gov.uk/government/publications/hiv-in-the-united-kingdom</a:t>
            </a:r>
            <a:endParaRPr lang="en-GB" sz="1400" dirty="0"/>
          </a:p>
          <a:p>
            <a:pPr marL="0" indent="0"/>
            <a:r>
              <a:rPr lang="en-GB" sz="1400" dirty="0"/>
              <a:t>For more information please contact Field Services at </a:t>
            </a:r>
            <a:r>
              <a:rPr lang="en-GB" sz="1400" dirty="0">
                <a:hlinkClick r:id="rId6"/>
              </a:rPr>
              <a:t>fes.seal@phe.gov.uk</a:t>
            </a:r>
            <a:endParaRPr lang="en-GB" sz="1400" dirty="0"/>
          </a:p>
          <a:p>
            <a:endParaRPr lang="en-GB"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25</a:t>
            </a:fld>
            <a:endParaRPr lang="en-US" dirty="0"/>
          </a:p>
        </p:txBody>
      </p:sp>
      <p:sp>
        <p:nvSpPr>
          <p:cNvPr id="5" name="Footer Placeholder 4"/>
          <p:cNvSpPr>
            <a:spLocks noGrp="1"/>
          </p:cNvSpPr>
          <p:nvPr>
            <p:ph type="ftr" sz="quarter" idx="11"/>
          </p:nvPr>
        </p:nvSpPr>
        <p:spPr/>
        <p:txBody>
          <a:bodyPr/>
          <a:lstStyle/>
          <a:p>
            <a:pPr>
              <a:defRPr/>
            </a:pPr>
            <a:r>
              <a:rPr lang="en-GB" dirty="0"/>
              <a:t>Annual epidemiological spotlight on HIV in the South East: 2019 data</a:t>
            </a:r>
            <a:endParaRPr lang="en-US" dirty="0"/>
          </a:p>
        </p:txBody>
      </p:sp>
    </p:spTree>
    <p:extLst>
      <p:ext uri="{BB962C8B-B14F-4D97-AF65-F5344CB8AC3E}">
        <p14:creationId xmlns:p14="http://schemas.microsoft.com/office/powerpoint/2010/main" val="2457730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latin typeface="Arial" pitchFamily="84" charset="0"/>
              </a:rPr>
              <a:t>Summary of 2019 data for South East residents</a:t>
            </a:r>
            <a:endParaRPr lang="en-GB" sz="2800" dirty="0"/>
          </a:p>
        </p:txBody>
      </p:sp>
      <p:sp>
        <p:nvSpPr>
          <p:cNvPr id="3" name="Content Placeholder 2"/>
          <p:cNvSpPr>
            <a:spLocks noGrp="1"/>
          </p:cNvSpPr>
          <p:nvPr>
            <p:ph idx="1"/>
          </p:nvPr>
        </p:nvSpPr>
        <p:spPr>
          <a:xfrm>
            <a:off x="539552" y="1196752"/>
            <a:ext cx="8424936" cy="4739679"/>
          </a:xfrm>
        </p:spPr>
        <p:txBody>
          <a:bodyPr/>
          <a:lstStyle/>
          <a:p>
            <a:pPr marL="285750" lvl="1" indent="-285750" eaLnBrk="1" hangingPunct="1">
              <a:buFont typeface="Arial" panose="020B0604020202020204" pitchFamily="34" charset="0"/>
              <a:buChar char="•"/>
            </a:pPr>
            <a:r>
              <a:rPr lang="en-GB" sz="1400" dirty="0">
                <a:latin typeface="Arial" pitchFamily="84" charset="0"/>
              </a:rPr>
              <a:t>449 new HIV diagnoses in South East residents in 2019 (12% of all England diagnoses)</a:t>
            </a:r>
          </a:p>
          <a:p>
            <a:pPr marL="285750" lvl="1" indent="-285750" eaLnBrk="1" hangingPunct="1">
              <a:buFont typeface="Arial" panose="020B0604020202020204" pitchFamily="34" charset="0"/>
              <a:buChar char="•"/>
            </a:pPr>
            <a:r>
              <a:rPr lang="en-GB" sz="1400" dirty="0">
                <a:latin typeface="Arial" pitchFamily="84" charset="0"/>
              </a:rPr>
              <a:t>This represents a rise of 1% from 2018</a:t>
            </a:r>
          </a:p>
          <a:p>
            <a:pPr marL="285750" lvl="1" indent="-285750" eaLnBrk="1" hangingPunct="1">
              <a:buFont typeface="Arial" panose="020B0604020202020204" pitchFamily="34" charset="0"/>
              <a:buChar char="•"/>
            </a:pPr>
            <a:r>
              <a:rPr lang="en-GB" sz="1400" dirty="0">
                <a:latin typeface="Arial" pitchFamily="84" charset="0"/>
              </a:rPr>
              <a:t>48% of new diagnoses were in men who have sex with men (MSM) </a:t>
            </a:r>
          </a:p>
          <a:p>
            <a:pPr marL="285750" lvl="1" indent="-285750" eaLnBrk="1" hangingPunct="1">
              <a:buFont typeface="Arial" panose="020B0604020202020204" pitchFamily="34" charset="0"/>
              <a:buChar char="•"/>
            </a:pPr>
            <a:r>
              <a:rPr lang="en-GB" sz="1400" dirty="0">
                <a:latin typeface="Arial" pitchFamily="84" charset="0"/>
              </a:rPr>
              <a:t>The number of new diagnoses in MSM fell by 16% from 2018 to 2019.</a:t>
            </a:r>
          </a:p>
          <a:p>
            <a:pPr marL="285750" lvl="1" indent="-285750" eaLnBrk="1" hangingPunct="1">
              <a:buFont typeface="Arial" panose="020B0604020202020204" pitchFamily="34" charset="0"/>
              <a:buChar char="•"/>
            </a:pPr>
            <a:r>
              <a:rPr lang="en-GB" sz="1400" dirty="0">
                <a:latin typeface="Arial" pitchFamily="84" charset="0"/>
              </a:rPr>
              <a:t>18% of new diagnoses were in black Africans</a:t>
            </a:r>
          </a:p>
          <a:p>
            <a:pPr marL="285750" lvl="1" indent="-285750" eaLnBrk="1" hangingPunct="1">
              <a:buFont typeface="Arial" panose="020B0604020202020204" pitchFamily="34" charset="0"/>
              <a:buChar char="•"/>
            </a:pPr>
            <a:r>
              <a:rPr lang="en-GB" sz="1400" dirty="0">
                <a:latin typeface="Arial" pitchFamily="84" charset="0"/>
              </a:rPr>
              <a:t>48% of diagnoses were late (2017-2019)</a:t>
            </a:r>
          </a:p>
          <a:p>
            <a:pPr marL="285750" lvl="1" indent="-285750" eaLnBrk="1" hangingPunct="1">
              <a:buFont typeface="Arial" panose="020B0604020202020204" pitchFamily="34" charset="0"/>
              <a:buChar char="•"/>
            </a:pPr>
            <a:r>
              <a:rPr lang="en-GB" sz="1400" dirty="0">
                <a:latin typeface="Arial" pitchFamily="84" charset="0"/>
              </a:rPr>
              <a:t>10,989 people live with diagnosed HIV in the South East</a:t>
            </a:r>
          </a:p>
          <a:p>
            <a:pPr marL="285750" lvl="1" indent="-285750" eaLnBrk="1" hangingPunct="1">
              <a:buFont typeface="Arial" panose="020B0604020202020204" pitchFamily="34" charset="0"/>
              <a:buChar char="•"/>
            </a:pPr>
            <a:r>
              <a:rPr lang="en-GB" sz="1400" dirty="0">
                <a:latin typeface="Arial" pitchFamily="84" charset="0"/>
              </a:rPr>
              <a:t>Sixteen local authorities in the South East had a diagnosed HIV prevalence in excess of 2 per 1,000 population aged 15-59 years in 2019, which is the threshold for expanded HIV testing. They were </a:t>
            </a:r>
            <a:r>
              <a:rPr lang="en-GB" sz="1400" dirty="0" err="1">
                <a:latin typeface="Arial" pitchFamily="84" charset="0"/>
              </a:rPr>
              <a:t>Adur</a:t>
            </a:r>
            <a:r>
              <a:rPr lang="en-GB" sz="1400" dirty="0">
                <a:latin typeface="Arial" pitchFamily="84" charset="0"/>
              </a:rPr>
              <a:t> (2.3), Brighton and Hove (7.9), Crawley (3.6), Dartford (2.1), Eastbourne (2.3), Gravesham (2.2), Hastings (2.4), Lewes (2.1), Oxford (2.1), Portsmouth (2.2), Reading (3.5), </a:t>
            </a:r>
            <a:r>
              <a:rPr lang="en-GB" sz="1400" dirty="0" err="1">
                <a:latin typeface="Arial" pitchFamily="84" charset="0"/>
              </a:rPr>
              <a:t>Rushmoor</a:t>
            </a:r>
            <a:r>
              <a:rPr lang="en-GB" sz="1400" dirty="0">
                <a:latin typeface="Arial" pitchFamily="84" charset="0"/>
              </a:rPr>
              <a:t> (2.1), Slough (3.4), Southampton (2.6), Woking (2.1) and Worthing (2.5).</a:t>
            </a:r>
          </a:p>
          <a:p>
            <a:pPr marL="285750" lvl="1" indent="-285750" eaLnBrk="1" hangingPunct="1">
              <a:buFont typeface="Arial" panose="020B0604020202020204" pitchFamily="34" charset="0"/>
              <a:buChar char="•"/>
            </a:pPr>
            <a:r>
              <a:rPr lang="en-GB" sz="1400" dirty="0">
                <a:latin typeface="Arial" pitchFamily="84" charset="0"/>
              </a:rPr>
              <a:t>An estimated 6% of people living with HIV in England remain undiagnosed </a:t>
            </a:r>
          </a:p>
          <a:p>
            <a:pPr marL="285750" lvl="1" indent="-285750" eaLnBrk="1" hangingPunct="1">
              <a:buFont typeface="Arial" panose="020B0604020202020204" pitchFamily="34" charset="0"/>
              <a:buChar char="•"/>
            </a:pPr>
            <a:r>
              <a:rPr lang="en-GB" sz="1400" dirty="0">
                <a:latin typeface="Arial" pitchFamily="84" charset="0"/>
              </a:rPr>
              <a:t>98% of those living with diagnosed HIV in the South East are on antiretroviral therapy (ART)</a:t>
            </a:r>
          </a:p>
          <a:p>
            <a:pPr marL="285750" lvl="1" indent="-285750" eaLnBrk="1" hangingPunct="1">
              <a:buFont typeface="Arial" panose="020B0604020202020204" pitchFamily="34" charset="0"/>
              <a:buChar char="•"/>
            </a:pPr>
            <a:r>
              <a:rPr lang="en-GB" sz="1400" dirty="0">
                <a:latin typeface="Arial" pitchFamily="84" charset="0"/>
              </a:rPr>
              <a:t>98% of those on ART are virally suppressed</a:t>
            </a:r>
          </a:p>
          <a:p>
            <a:pPr marL="285750" lvl="1" indent="-285750" eaLnBrk="1" hangingPunct="1">
              <a:buFont typeface="Arial" panose="020B0604020202020204" pitchFamily="34" charset="0"/>
              <a:buChar char="•"/>
            </a:pPr>
            <a:endParaRPr lang="en-US" sz="1400" dirty="0">
              <a:latin typeface="Arial" pitchFamily="84" charset="0"/>
            </a:endParaRPr>
          </a:p>
          <a:p>
            <a:pPr marL="285750" lvl="1" indent="-285750" eaLnBrk="1" hangingPunct="1">
              <a:buFont typeface="Arial" panose="020B0604020202020204" pitchFamily="34" charset="0"/>
              <a:buChar char="•"/>
            </a:pPr>
            <a:endParaRPr lang="en-US" sz="1400" dirty="0">
              <a:latin typeface="Arial" pitchFamily="84" charset="0"/>
            </a:endParaRPr>
          </a:p>
          <a:p>
            <a:endParaRPr lang="en-GB"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3</a:t>
            </a:fld>
            <a:endParaRPr lang="en-US" dirty="0"/>
          </a:p>
        </p:txBody>
      </p:sp>
      <p:sp>
        <p:nvSpPr>
          <p:cNvPr id="5" name="Footer Placeholder 4"/>
          <p:cNvSpPr>
            <a:spLocks noGrp="1"/>
          </p:cNvSpPr>
          <p:nvPr>
            <p:ph type="ftr" sz="quarter" idx="11"/>
          </p:nvPr>
        </p:nvSpPr>
        <p:spPr/>
        <p:txBody>
          <a:bodyPr/>
          <a:lstStyle/>
          <a:p>
            <a:pPr>
              <a:defRPr/>
            </a:pPr>
            <a:r>
              <a:rPr lang="en-GB" dirty="0"/>
              <a:t>Annual epidemiological spotlight on HIV in the South East: 2019 data</a:t>
            </a:r>
            <a:endParaRPr lang="en-US" dirty="0"/>
          </a:p>
        </p:txBody>
      </p:sp>
    </p:spTree>
    <p:extLst>
      <p:ext uri="{BB962C8B-B14F-4D97-AF65-F5344CB8AC3E}">
        <p14:creationId xmlns:p14="http://schemas.microsoft.com/office/powerpoint/2010/main" val="2804263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Figure 1: New HIV diagnosis per 100,000 population aged 15 years or older by PHE centre of residence, 2019</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4</a:t>
            </a:fld>
            <a:endParaRPr lang="en-US" dirty="0"/>
          </a:p>
        </p:txBody>
      </p:sp>
      <p:sp>
        <p:nvSpPr>
          <p:cNvPr id="5" name="Footer Placeholder 4"/>
          <p:cNvSpPr>
            <a:spLocks noGrp="1"/>
          </p:cNvSpPr>
          <p:nvPr>
            <p:ph type="ftr" sz="quarter" idx="11"/>
          </p:nvPr>
        </p:nvSpPr>
        <p:spPr/>
        <p:txBody>
          <a:bodyPr/>
          <a:lstStyle/>
          <a:p>
            <a:pPr>
              <a:defRPr/>
            </a:pPr>
            <a:r>
              <a:rPr lang="en-GB" dirty="0"/>
              <a:t>Annual epidemiological spotlight on HIV in the South East: 2019 data</a:t>
            </a:r>
            <a:endParaRPr lang="en-US" dirty="0"/>
          </a:p>
        </p:txBody>
      </p:sp>
      <p:sp>
        <p:nvSpPr>
          <p:cNvPr id="7" name="TextBox 6"/>
          <p:cNvSpPr txBox="1"/>
          <p:nvPr/>
        </p:nvSpPr>
        <p:spPr>
          <a:xfrm>
            <a:off x="344975" y="5877272"/>
            <a:ext cx="8640960" cy="523220"/>
          </a:xfrm>
          <a:prstGeom prst="rect">
            <a:avLst/>
          </a:prstGeom>
          <a:noFill/>
        </p:spPr>
        <p:txBody>
          <a:bodyPr wrap="square" rtlCol="0">
            <a:spAutoFit/>
          </a:bodyPr>
          <a:lstStyle/>
          <a:p>
            <a:r>
              <a:rPr lang="en-GB" sz="900" dirty="0"/>
              <a:t>Source: Public Health England, HIV and Aids New Diagnosis Database (HANDD); Office for National Statistics (ONS) revised 2019 population estimates (6 May 2020).</a:t>
            </a:r>
            <a:br>
              <a:rPr lang="en-GB" sz="900" dirty="0"/>
            </a:br>
            <a:r>
              <a:rPr lang="en-GB" sz="900" dirty="0"/>
              <a:t>The number of new diagnoses will depend on accessibility of testing as well as infection transmission.</a:t>
            </a:r>
          </a:p>
          <a:p>
            <a:endParaRPr lang="en-GB" sz="1000" dirty="0"/>
          </a:p>
        </p:txBody>
      </p:sp>
      <p:pic>
        <p:nvPicPr>
          <p:cNvPr id="6" name="Picture 5"/>
          <p:cNvPicPr>
            <a:picLocks noChangeAspect="1"/>
          </p:cNvPicPr>
          <p:nvPr/>
        </p:nvPicPr>
        <p:blipFill>
          <a:blip r:embed="rId2"/>
          <a:stretch>
            <a:fillRect/>
          </a:stretch>
        </p:blipFill>
        <p:spPr>
          <a:xfrm>
            <a:off x="683568" y="1844824"/>
            <a:ext cx="7566958" cy="3312368"/>
          </a:xfrm>
          <a:prstGeom prst="rect">
            <a:avLst/>
          </a:prstGeom>
        </p:spPr>
      </p:pic>
    </p:spTree>
    <p:extLst>
      <p:ext uri="{BB962C8B-B14F-4D97-AF65-F5344CB8AC3E}">
        <p14:creationId xmlns:p14="http://schemas.microsoft.com/office/powerpoint/2010/main" val="919182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Figure 2: New HIV diagnoses per 100,000 population aged 15 years or older by upper tier local authority of residence, South East residents, 2019 </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5</a:t>
            </a:fld>
            <a:endParaRPr lang="en-US" dirty="0"/>
          </a:p>
        </p:txBody>
      </p:sp>
      <p:sp>
        <p:nvSpPr>
          <p:cNvPr id="5" name="Footer Placeholder 4"/>
          <p:cNvSpPr>
            <a:spLocks noGrp="1"/>
          </p:cNvSpPr>
          <p:nvPr>
            <p:ph type="ftr" sz="quarter" idx="11"/>
          </p:nvPr>
        </p:nvSpPr>
        <p:spPr/>
        <p:txBody>
          <a:bodyPr/>
          <a:lstStyle/>
          <a:p>
            <a:pPr>
              <a:defRPr/>
            </a:pPr>
            <a:r>
              <a:rPr lang="en-GB" dirty="0"/>
              <a:t>Annual epidemiological spotlight on HIV in the South East: 2019 data</a:t>
            </a:r>
            <a:endParaRPr lang="en-US" dirty="0"/>
          </a:p>
        </p:txBody>
      </p:sp>
      <p:sp>
        <p:nvSpPr>
          <p:cNvPr id="7" name="TextBox 6"/>
          <p:cNvSpPr txBox="1"/>
          <p:nvPr/>
        </p:nvSpPr>
        <p:spPr>
          <a:xfrm>
            <a:off x="323528" y="5877272"/>
            <a:ext cx="8640960" cy="507831"/>
          </a:xfrm>
          <a:prstGeom prst="rect">
            <a:avLst/>
          </a:prstGeom>
          <a:noFill/>
        </p:spPr>
        <p:txBody>
          <a:bodyPr wrap="square" rtlCol="0">
            <a:spAutoFit/>
          </a:bodyPr>
          <a:lstStyle/>
          <a:p>
            <a:r>
              <a:rPr lang="en-GB" sz="900" dirty="0"/>
              <a:t>Source: Public Health England, HIV and Aids New Diagnosis Database (HANDD); Office for National Statistics (ONS) revised 2019 population estimates (6 May 2020).</a:t>
            </a:r>
            <a:br>
              <a:rPr lang="en-GB" sz="900" dirty="0"/>
            </a:br>
            <a:r>
              <a:rPr lang="en-GB" sz="900" dirty="0"/>
              <a:t>The number of new diagnoses will depend on accessibility of testing as well as infection transmission.</a:t>
            </a:r>
          </a:p>
          <a:p>
            <a:endParaRPr lang="en-GB" sz="900" dirty="0"/>
          </a:p>
        </p:txBody>
      </p:sp>
      <p:pic>
        <p:nvPicPr>
          <p:cNvPr id="3" name="Picture 2"/>
          <p:cNvPicPr>
            <a:picLocks noChangeAspect="1"/>
          </p:cNvPicPr>
          <p:nvPr/>
        </p:nvPicPr>
        <p:blipFill>
          <a:blip r:embed="rId2"/>
          <a:stretch>
            <a:fillRect/>
          </a:stretch>
        </p:blipFill>
        <p:spPr>
          <a:xfrm>
            <a:off x="552323" y="1772815"/>
            <a:ext cx="7936402" cy="3631559"/>
          </a:xfrm>
          <a:prstGeom prst="rect">
            <a:avLst/>
          </a:prstGeom>
        </p:spPr>
      </p:pic>
    </p:spTree>
    <p:extLst>
      <p:ext uri="{BB962C8B-B14F-4D97-AF65-F5344CB8AC3E}">
        <p14:creationId xmlns:p14="http://schemas.microsoft.com/office/powerpoint/2010/main" val="314257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7681706" cy="648072"/>
          </a:xfrm>
        </p:spPr>
        <p:txBody>
          <a:bodyPr>
            <a:noAutofit/>
          </a:bodyPr>
          <a:lstStyle/>
          <a:p>
            <a:r>
              <a:rPr lang="en-GB" sz="2400" dirty="0"/>
              <a:t>Figure 3: New HIV diagnoses and deaths, South East residents, 2010 to 2019</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6</a:t>
            </a:fld>
            <a:endParaRPr lang="en-US" dirty="0"/>
          </a:p>
        </p:txBody>
      </p:sp>
      <p:sp>
        <p:nvSpPr>
          <p:cNvPr id="5" name="Footer Placeholder 4"/>
          <p:cNvSpPr>
            <a:spLocks noGrp="1"/>
          </p:cNvSpPr>
          <p:nvPr>
            <p:ph type="ftr" sz="quarter" idx="11"/>
          </p:nvPr>
        </p:nvSpPr>
        <p:spPr/>
        <p:txBody>
          <a:bodyPr/>
          <a:lstStyle/>
          <a:p>
            <a:pPr>
              <a:defRPr/>
            </a:pPr>
            <a:r>
              <a:rPr lang="en-GB" dirty="0"/>
              <a:t>Annual epidemiological spotlight on HIV in the South East: 2019 data</a:t>
            </a:r>
            <a:endParaRPr lang="en-US" dirty="0"/>
          </a:p>
        </p:txBody>
      </p:sp>
      <p:sp>
        <p:nvSpPr>
          <p:cNvPr id="7" name="TextBox 6"/>
          <p:cNvSpPr txBox="1"/>
          <p:nvPr/>
        </p:nvSpPr>
        <p:spPr>
          <a:xfrm>
            <a:off x="323528" y="5877272"/>
            <a:ext cx="8640960" cy="646331"/>
          </a:xfrm>
          <a:prstGeom prst="rect">
            <a:avLst/>
          </a:prstGeom>
          <a:noFill/>
        </p:spPr>
        <p:txBody>
          <a:bodyPr wrap="square" rtlCol="0">
            <a:spAutoFit/>
          </a:bodyPr>
          <a:lstStyle/>
          <a:p>
            <a:r>
              <a:rPr lang="en-GB" sz="900" dirty="0"/>
              <a:t>Source: Public Health England, HIV and Aids New Diagnosis Database (HANDD). The number of new diagnoses will depend on accessibility of testing as well as infection transmission. *Numbers may rise as further reports are received. This will impact on interpretation of trends in more recent years.</a:t>
            </a:r>
            <a:endParaRPr lang="en-GB" sz="900" b="1" dirty="0"/>
          </a:p>
          <a:p>
            <a:endParaRPr lang="en-GB" sz="800" i="1" dirty="0"/>
          </a:p>
          <a:p>
            <a:endParaRPr lang="en-GB" sz="1000" dirty="0"/>
          </a:p>
        </p:txBody>
      </p:sp>
      <p:pic>
        <p:nvPicPr>
          <p:cNvPr id="6" name="Picture 5"/>
          <p:cNvPicPr>
            <a:picLocks noChangeAspect="1"/>
          </p:cNvPicPr>
          <p:nvPr/>
        </p:nvPicPr>
        <p:blipFill>
          <a:blip r:embed="rId2"/>
          <a:stretch>
            <a:fillRect/>
          </a:stretch>
        </p:blipFill>
        <p:spPr>
          <a:xfrm>
            <a:off x="562702" y="1656366"/>
            <a:ext cx="7681706" cy="3792990"/>
          </a:xfrm>
          <a:prstGeom prst="rect">
            <a:avLst/>
          </a:prstGeom>
        </p:spPr>
      </p:pic>
    </p:spTree>
    <p:extLst>
      <p:ext uri="{BB962C8B-B14F-4D97-AF65-F5344CB8AC3E}">
        <p14:creationId xmlns:p14="http://schemas.microsoft.com/office/powerpoint/2010/main" val="726415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Figure 4: New HIV diagnoses by probable exposure category (adjusted for missing information), South East residents, 2010 to 2019</a:t>
            </a:r>
            <a:br>
              <a:rPr lang="en-GB" sz="2400" dirty="0"/>
            </a:br>
            <a:endParaRPr lang="en-GB" sz="2400"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7</a:t>
            </a:fld>
            <a:endParaRPr lang="en-US" dirty="0"/>
          </a:p>
        </p:txBody>
      </p:sp>
      <p:sp>
        <p:nvSpPr>
          <p:cNvPr id="5" name="Footer Placeholder 4"/>
          <p:cNvSpPr>
            <a:spLocks noGrp="1"/>
          </p:cNvSpPr>
          <p:nvPr>
            <p:ph type="ftr" sz="quarter" idx="11"/>
          </p:nvPr>
        </p:nvSpPr>
        <p:spPr/>
        <p:txBody>
          <a:bodyPr/>
          <a:lstStyle/>
          <a:p>
            <a:pPr>
              <a:defRPr/>
            </a:pPr>
            <a:r>
              <a:rPr lang="en-GB" dirty="0"/>
              <a:t>Annual epidemiological spotlight on HIV in the South East: 2019 data</a:t>
            </a:r>
            <a:endParaRPr lang="en-US" dirty="0"/>
          </a:p>
        </p:txBody>
      </p:sp>
      <p:sp>
        <p:nvSpPr>
          <p:cNvPr id="7" name="TextBox 6"/>
          <p:cNvSpPr txBox="1"/>
          <p:nvPr/>
        </p:nvSpPr>
        <p:spPr>
          <a:xfrm>
            <a:off x="323528" y="5949280"/>
            <a:ext cx="8640960" cy="523220"/>
          </a:xfrm>
          <a:prstGeom prst="rect">
            <a:avLst/>
          </a:prstGeom>
          <a:noFill/>
        </p:spPr>
        <p:txBody>
          <a:bodyPr wrap="square" rtlCol="0">
            <a:spAutoFit/>
          </a:bodyPr>
          <a:lstStyle/>
          <a:p>
            <a:r>
              <a:rPr lang="en-GB" sz="900" dirty="0"/>
              <a:t>Source: Public Health England, HIV and Aids New Diagnosis Database (HANDD). The number of new diagnoses will depend on accessibility of testing as well as infection transmission.</a:t>
            </a:r>
          </a:p>
          <a:p>
            <a:endParaRPr lang="en-GB" sz="1000" dirty="0"/>
          </a:p>
        </p:txBody>
      </p:sp>
      <p:pic>
        <p:nvPicPr>
          <p:cNvPr id="3" name="Picture 2"/>
          <p:cNvPicPr>
            <a:picLocks noChangeAspect="1"/>
          </p:cNvPicPr>
          <p:nvPr/>
        </p:nvPicPr>
        <p:blipFill>
          <a:blip r:embed="rId2"/>
          <a:stretch>
            <a:fillRect/>
          </a:stretch>
        </p:blipFill>
        <p:spPr>
          <a:xfrm>
            <a:off x="539552" y="2106494"/>
            <a:ext cx="7949096" cy="3338730"/>
          </a:xfrm>
          <a:prstGeom prst="rect">
            <a:avLst/>
          </a:prstGeom>
        </p:spPr>
      </p:pic>
    </p:spTree>
    <p:extLst>
      <p:ext uri="{BB962C8B-B14F-4D97-AF65-F5344CB8AC3E}">
        <p14:creationId xmlns:p14="http://schemas.microsoft.com/office/powerpoint/2010/main" val="75630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1080120"/>
          </a:xfrm>
        </p:spPr>
        <p:txBody>
          <a:bodyPr>
            <a:noAutofit/>
          </a:bodyPr>
          <a:lstStyle/>
          <a:p>
            <a:r>
              <a:rPr lang="en-GB" sz="2400" dirty="0"/>
              <a:t>Figure 5: Number of new HIV diagnoses by age group and gender (A) and probable exposure category in males (B), South East residents, 2019</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8</a:t>
            </a:fld>
            <a:endParaRPr lang="en-US" dirty="0"/>
          </a:p>
        </p:txBody>
      </p:sp>
      <p:sp>
        <p:nvSpPr>
          <p:cNvPr id="5" name="Footer Placeholder 4"/>
          <p:cNvSpPr>
            <a:spLocks noGrp="1"/>
          </p:cNvSpPr>
          <p:nvPr>
            <p:ph type="ftr" sz="quarter" idx="11"/>
          </p:nvPr>
        </p:nvSpPr>
        <p:spPr/>
        <p:txBody>
          <a:bodyPr/>
          <a:lstStyle/>
          <a:p>
            <a:pPr>
              <a:defRPr/>
            </a:pPr>
            <a:r>
              <a:rPr lang="en-GB" dirty="0"/>
              <a:t>Annual epidemiological spotlight on HIV in the South East: 2019 data</a:t>
            </a:r>
            <a:endParaRPr lang="en-US" dirty="0"/>
          </a:p>
        </p:txBody>
      </p:sp>
      <p:sp>
        <p:nvSpPr>
          <p:cNvPr id="8" name="TextBox 7"/>
          <p:cNvSpPr txBox="1"/>
          <p:nvPr/>
        </p:nvSpPr>
        <p:spPr>
          <a:xfrm>
            <a:off x="611560" y="1858779"/>
            <a:ext cx="648072" cy="461665"/>
          </a:xfrm>
          <a:prstGeom prst="rect">
            <a:avLst/>
          </a:prstGeom>
          <a:noFill/>
        </p:spPr>
        <p:txBody>
          <a:bodyPr wrap="square" rtlCol="0">
            <a:spAutoFit/>
          </a:bodyPr>
          <a:lstStyle/>
          <a:p>
            <a:r>
              <a:rPr lang="en-GB" dirty="0">
                <a:solidFill>
                  <a:schemeClr val="tx2"/>
                </a:solidFill>
              </a:rPr>
              <a:t>(A)</a:t>
            </a:r>
          </a:p>
        </p:txBody>
      </p:sp>
      <p:sp>
        <p:nvSpPr>
          <p:cNvPr id="9" name="TextBox 8"/>
          <p:cNvSpPr txBox="1"/>
          <p:nvPr/>
        </p:nvSpPr>
        <p:spPr>
          <a:xfrm>
            <a:off x="4355976" y="1861110"/>
            <a:ext cx="648072" cy="461665"/>
          </a:xfrm>
          <a:prstGeom prst="rect">
            <a:avLst/>
          </a:prstGeom>
          <a:noFill/>
        </p:spPr>
        <p:txBody>
          <a:bodyPr wrap="square" rtlCol="0">
            <a:spAutoFit/>
          </a:bodyPr>
          <a:lstStyle/>
          <a:p>
            <a:r>
              <a:rPr lang="en-GB" dirty="0">
                <a:solidFill>
                  <a:schemeClr val="tx2"/>
                </a:solidFill>
              </a:rPr>
              <a:t>(B)</a:t>
            </a:r>
          </a:p>
        </p:txBody>
      </p:sp>
      <p:sp>
        <p:nvSpPr>
          <p:cNvPr id="10" name="TextBox 9"/>
          <p:cNvSpPr txBox="1"/>
          <p:nvPr/>
        </p:nvSpPr>
        <p:spPr>
          <a:xfrm>
            <a:off x="323528" y="5877272"/>
            <a:ext cx="8640960" cy="523220"/>
          </a:xfrm>
          <a:prstGeom prst="rect">
            <a:avLst/>
          </a:prstGeom>
          <a:noFill/>
        </p:spPr>
        <p:txBody>
          <a:bodyPr wrap="square" rtlCol="0">
            <a:spAutoFit/>
          </a:bodyPr>
          <a:lstStyle/>
          <a:p>
            <a:r>
              <a:rPr lang="en-GB" sz="900" dirty="0"/>
              <a:t>Source: Public Health England, HIV and Aids New Diagnosis Database (HANDD). The number of new diagnoses will depend on accessibility of testing as well as infection transmission.</a:t>
            </a:r>
          </a:p>
          <a:p>
            <a:endParaRPr lang="en-GB" sz="1000" dirty="0"/>
          </a:p>
        </p:txBody>
      </p:sp>
      <p:pic>
        <p:nvPicPr>
          <p:cNvPr id="7" name="Picture 6"/>
          <p:cNvPicPr>
            <a:picLocks noChangeAspect="1"/>
          </p:cNvPicPr>
          <p:nvPr/>
        </p:nvPicPr>
        <p:blipFill>
          <a:blip r:embed="rId2"/>
          <a:stretch>
            <a:fillRect/>
          </a:stretch>
        </p:blipFill>
        <p:spPr>
          <a:xfrm>
            <a:off x="755575" y="2568069"/>
            <a:ext cx="3390953" cy="2096480"/>
          </a:xfrm>
          <a:prstGeom prst="rect">
            <a:avLst/>
          </a:prstGeom>
        </p:spPr>
      </p:pic>
      <p:pic>
        <p:nvPicPr>
          <p:cNvPr id="12" name="Picture 11"/>
          <p:cNvPicPr>
            <a:picLocks noChangeAspect="1"/>
          </p:cNvPicPr>
          <p:nvPr/>
        </p:nvPicPr>
        <p:blipFill>
          <a:blip r:embed="rId3"/>
          <a:stretch>
            <a:fillRect/>
          </a:stretch>
        </p:blipFill>
        <p:spPr>
          <a:xfrm>
            <a:off x="4355976" y="2526687"/>
            <a:ext cx="3315567" cy="2137862"/>
          </a:xfrm>
          <a:prstGeom prst="rect">
            <a:avLst/>
          </a:prstGeom>
        </p:spPr>
      </p:pic>
    </p:spTree>
    <p:extLst>
      <p:ext uri="{BB962C8B-B14F-4D97-AF65-F5344CB8AC3E}">
        <p14:creationId xmlns:p14="http://schemas.microsoft.com/office/powerpoint/2010/main" val="986718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Figure 6: Number of new HIV diagnoses by ethnic group (adjusted for missing ethnic group information), South East residents, 2010-2019</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9</a:t>
            </a:fld>
            <a:endParaRPr lang="en-US" dirty="0"/>
          </a:p>
        </p:txBody>
      </p:sp>
      <p:sp>
        <p:nvSpPr>
          <p:cNvPr id="5" name="Footer Placeholder 4"/>
          <p:cNvSpPr>
            <a:spLocks noGrp="1"/>
          </p:cNvSpPr>
          <p:nvPr>
            <p:ph type="ftr" sz="quarter" idx="11"/>
          </p:nvPr>
        </p:nvSpPr>
        <p:spPr/>
        <p:txBody>
          <a:bodyPr/>
          <a:lstStyle/>
          <a:p>
            <a:pPr>
              <a:defRPr/>
            </a:pPr>
            <a:r>
              <a:rPr lang="en-GB" dirty="0"/>
              <a:t>Annual epidemiological spotlight on HIV in the South East: 2019 data</a:t>
            </a:r>
            <a:endParaRPr lang="en-US" dirty="0"/>
          </a:p>
        </p:txBody>
      </p:sp>
      <p:sp>
        <p:nvSpPr>
          <p:cNvPr id="8" name="TextBox 7"/>
          <p:cNvSpPr txBox="1"/>
          <p:nvPr/>
        </p:nvSpPr>
        <p:spPr>
          <a:xfrm>
            <a:off x="323528" y="5877272"/>
            <a:ext cx="8640960" cy="523220"/>
          </a:xfrm>
          <a:prstGeom prst="rect">
            <a:avLst/>
          </a:prstGeom>
          <a:noFill/>
        </p:spPr>
        <p:txBody>
          <a:bodyPr wrap="square" rtlCol="0">
            <a:spAutoFit/>
          </a:bodyPr>
          <a:lstStyle/>
          <a:p>
            <a:r>
              <a:rPr lang="en-GB" sz="900" dirty="0"/>
              <a:t>Source: Public Health England, HIV and Aids New Diagnosis Database (HANDD). The number of new diagnoses will depend on accessibility of testing as well as infection transmission.</a:t>
            </a:r>
          </a:p>
          <a:p>
            <a:endParaRPr lang="en-GB" sz="1000" dirty="0"/>
          </a:p>
        </p:txBody>
      </p:sp>
      <p:pic>
        <p:nvPicPr>
          <p:cNvPr id="9" name="Picture 8"/>
          <p:cNvPicPr>
            <a:picLocks noChangeAspect="1"/>
          </p:cNvPicPr>
          <p:nvPr/>
        </p:nvPicPr>
        <p:blipFill>
          <a:blip r:embed="rId2"/>
          <a:stretch>
            <a:fillRect/>
          </a:stretch>
        </p:blipFill>
        <p:spPr>
          <a:xfrm>
            <a:off x="562702" y="1844824"/>
            <a:ext cx="7321666" cy="3829065"/>
          </a:xfrm>
          <a:prstGeom prst="rect">
            <a:avLst/>
          </a:prstGeom>
        </p:spPr>
      </p:pic>
    </p:spTree>
    <p:extLst>
      <p:ext uri="{BB962C8B-B14F-4D97-AF65-F5344CB8AC3E}">
        <p14:creationId xmlns:p14="http://schemas.microsoft.com/office/powerpoint/2010/main" val="1543205693"/>
      </p:ext>
    </p:extLst>
  </p:cSld>
  <p:clrMapOvr>
    <a:masterClrMapping/>
  </p:clrMapOvr>
</p:sld>
</file>

<file path=ppt/theme/theme1.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5547DEF730D74EA5543201242B40D3" ma:contentTypeVersion="2" ma:contentTypeDescription="Create a new document." ma:contentTypeScope="" ma:versionID="90abed70ebe52a91dc341b84b028ecb3">
  <xsd:schema xmlns:xsd="http://www.w3.org/2001/XMLSchema" xmlns:xs="http://www.w3.org/2001/XMLSchema" xmlns:p="http://schemas.microsoft.com/office/2006/metadata/properties" xmlns:ns1="http://schemas.microsoft.com/sharepoint/v3" targetNamespace="http://schemas.microsoft.com/office/2006/metadata/properties" ma:root="true" ma:fieldsID="814c3b335b53ce6b9a41890f168eae5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1BA55E-5A15-436E-A8C3-DCB566ECEBCE}">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6D92F07B-CA65-4545-9761-5CBD70570C6C}">
  <ds:schemaRefs>
    <ds:schemaRef ds:uri="http://schemas.microsoft.com/sharepoint/v3/contenttype/forms"/>
  </ds:schemaRefs>
</ds:datastoreItem>
</file>

<file path=customXml/itemProps3.xml><?xml version="1.0" encoding="utf-8"?>
<ds:datastoreItem xmlns:ds="http://schemas.openxmlformats.org/officeDocument/2006/customXml" ds:itemID="{A73A3368-B182-4508-B0AD-8C48CC961B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2898</TotalTime>
  <Words>2308</Words>
  <Application>Microsoft Office PowerPoint</Application>
  <PresentationFormat>On-screen Show (4:3)</PresentationFormat>
  <Paragraphs>139</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Times New Roman</vt:lpstr>
      <vt:lpstr>Office Theme</vt:lpstr>
      <vt:lpstr>Annual epidemiological spotlight on HIV in the South East: 2019 data</vt:lpstr>
      <vt:lpstr>About Public Health England</vt:lpstr>
      <vt:lpstr>Summary of 2019 data for South East residents</vt:lpstr>
      <vt:lpstr>Figure 1: New HIV diagnosis per 100,000 population aged 15 years or older by PHE centre of residence, 2019</vt:lpstr>
      <vt:lpstr>Figure 2: New HIV diagnoses per 100,000 population aged 15 years or older by upper tier local authority of residence, South East residents, 2019 </vt:lpstr>
      <vt:lpstr>Figure 3: New HIV diagnoses and deaths, South East residents, 2010 to 2019</vt:lpstr>
      <vt:lpstr>Figure 4: New HIV diagnoses by probable exposure category (adjusted for missing information), South East residents, 2010 to 2019 </vt:lpstr>
      <vt:lpstr>Figure 5: Number of new HIV diagnoses by age group and gender (A) and probable exposure category in males (B), South East residents, 2019</vt:lpstr>
      <vt:lpstr>Figure 6: Number of new HIV diagnoses by ethnic group (adjusted for missing ethnic group information), South East residents, 2010-2019</vt:lpstr>
      <vt:lpstr>Figure 7: Number of new HIV diagnoses by world region of birth (adjusted for missing information), South East residents, 2010-2019</vt:lpstr>
      <vt:lpstr>Figure 8: Number of MSM South East residents diagnosed with HIV by whether born in the UK or abroad: 2010-2019</vt:lpstr>
      <vt:lpstr>Figure 9: Percentage of new HIV diagnoses that were diagnosed late by local authority of residence, South East, aged 15 years and over, 2017 to 2019*</vt:lpstr>
      <vt:lpstr>Figure 10: Percentage of new HIV diagnoses that were diagnosed late by probable exposure category (A) and ethnic group (B), South East residents, aged 15 years and over, 2017-2019*</vt:lpstr>
      <vt:lpstr>Figure 11: Diagnosed HIV prevalence per 1,000 residents aged 15 to 59 years by PHE Centre, 2019</vt:lpstr>
      <vt:lpstr>Figure 12: Number of residents living with diagnosed HIV and accessing care, South East, 2010 to 2019</vt:lpstr>
      <vt:lpstr>Figure 13: Number of residents living with diagnosed HIV and accessing care by probable route of transmission (adjusted for missing information), South East, 2019</vt:lpstr>
      <vt:lpstr>Figure 14: Percentage of residents with diagnosed HIV and accessing care by age group, South East, 2010 and 2019 </vt:lpstr>
      <vt:lpstr>Figure 15: Diagnosed HIV prevalence per 1,000 residents by ethnic group (aged 15 to 59 years), South East, 2019</vt:lpstr>
      <vt:lpstr>Figure 16: Diagnosed HIV prevalence per 1,000 residents aged 15 to 59 years by local authority, South East, 2019 </vt:lpstr>
      <vt:lpstr>Figure 17: Diagnosed HIV prevalence per 1,000 residents aged 15-59 years by local authority, South East, 2019 </vt:lpstr>
      <vt:lpstr>Figure 18: Diagnosed HIV prevalence per 1,000 residents (all ages) by middle super output area, South East, 2019 </vt:lpstr>
      <vt:lpstr>Figure 19: HIV test coverage: South East residents, 2015-2019</vt:lpstr>
      <vt:lpstr>Figure 20: HIV treatment cascade for adults living with HIV, England excluding London, 2019 </vt:lpstr>
      <vt:lpstr>Acknowledgements</vt:lpstr>
      <vt:lpstr>Further information </vt:lpstr>
    </vt:vector>
  </TitlesOfParts>
  <Company>Cabinet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Presentation-standard</dc:title>
  <dc:creator>Anjna Mistry</dc:creator>
  <cp:lastModifiedBy>Geraldine Leong</cp:lastModifiedBy>
  <cp:revision>365</cp:revision>
  <dcterms:created xsi:type="dcterms:W3CDTF">2012-10-10T09:02:29Z</dcterms:created>
  <dcterms:modified xsi:type="dcterms:W3CDTF">2021-06-25T10:32:08Z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0x010100855547DEF730D74EA5543201242B40D3</vt:lpwstr>
  </property>
</Properties>
</file>