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4"/>
  </p:sldMasterIdLst>
  <p:notesMasterIdLst>
    <p:notesMasterId r:id="rId24"/>
  </p:notesMasterIdLst>
  <p:handoutMasterIdLst>
    <p:handoutMasterId r:id="rId25"/>
  </p:handoutMasterIdLst>
  <p:sldIdLst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95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6" r:id="rId22"/>
    <p:sldId id="297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 autoAdjust="0"/>
    <p:restoredTop sz="94674" autoAdjust="0"/>
  </p:normalViewPr>
  <p:slideViewPr>
    <p:cSldViewPr>
      <p:cViewPr>
        <p:scale>
          <a:sx n="100" d="100"/>
          <a:sy n="100" d="100"/>
        </p:scale>
        <p:origin x="-156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6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8D848-6378-4ADC-B642-DABA492366B9}" type="datetimeFigureOut">
              <a:rPr lang="en-GB" smtClean="0"/>
              <a:t>03/01/2018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50FF3-C414-4146-986D-2239029EA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378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949E6C6-4B8F-4672-8CF4-FB16948CBE13}" type="datetimeFigureOut">
              <a:rPr lang="en-US"/>
              <a:pPr>
                <a:defRPr/>
              </a:pPr>
              <a:t>1/3/2018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E0CBF3-2A0A-4409-B599-FEFEAF974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71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ヒラギノ角ゴ Pro W3" pitchFamily="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133303"/>
            <a:ext cx="9144000" cy="47246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988840"/>
            <a:ext cx="9144000" cy="144463"/>
          </a:xfrm>
          <a:prstGeom prst="rect">
            <a:avLst/>
          </a:prstGeom>
          <a:solidFill>
            <a:srgbClr val="00AE9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00" y="2492896"/>
            <a:ext cx="7633648" cy="1724503"/>
          </a:xfrm>
          <a:ln>
            <a:noFill/>
          </a:ln>
        </p:spPr>
        <p:txBody>
          <a:bodyPr anchor="t">
            <a:noAutofit/>
          </a:bodyPr>
          <a:lstStyle>
            <a:lvl1pPr algn="l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00" y="6021288"/>
            <a:ext cx="7633648" cy="3383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9" name="Picture 8" descr="\\colhpafil004\Colindale_Data\HQ Group and LARS\Group Data\Design\Branding and logos\PHE logos with strapline\Small without Old French text\PHE small logo for A4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74110" cy="1812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2" y="548680"/>
            <a:ext cx="8028000" cy="648072"/>
          </a:xfrm>
        </p:spPr>
        <p:txBody>
          <a:bodyPr anchor="t" anchorCtr="0"/>
          <a:lstStyle>
            <a:lvl1pPr>
              <a:defRPr sz="4000" baseline="0">
                <a:solidFill>
                  <a:srgbClr val="00AE9E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8000" y="1412776"/>
            <a:ext cx="8028000" cy="4739679"/>
          </a:xfrm>
        </p:spPr>
        <p:txBody>
          <a:bodyPr/>
          <a:lstStyle>
            <a:lvl1pPr>
              <a:spcBef>
                <a:spcPts val="1200"/>
              </a:spcBef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Text should be 12-18pt Arial. Do not use other fonts.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308725"/>
            <a:ext cx="9144000" cy="549275"/>
          </a:xfrm>
        </p:spPr>
        <p:txBody>
          <a:bodyPr/>
          <a:lstStyle>
            <a:lvl1pPr>
              <a:defRPr/>
            </a:lvl1pPr>
          </a:lstStyle>
          <a:p>
            <a:pPr marL="531813"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173038" indent="0"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Annual Epidemiological Spotlight on STIs in London: 2016 data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213" y="274638"/>
            <a:ext cx="8029575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57213" y="1600200"/>
            <a:ext cx="80295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</a:t>
            </a:r>
            <a:r>
              <a:rPr lang="en-US" dirty="0" smtClean="0"/>
              <a:t>level</a:t>
            </a:r>
          </a:p>
          <a:p>
            <a:pPr lvl="4"/>
            <a:r>
              <a:rPr lang="en-US" dirty="0" smtClean="0"/>
              <a:t>Fourth </a:t>
            </a:r>
            <a:r>
              <a:rPr lang="en-US" dirty="0"/>
              <a:t>level</a:t>
            </a:r>
          </a:p>
          <a:p>
            <a:pPr lvl="5"/>
            <a:r>
              <a:rPr lang="en-US" dirty="0" smtClean="0"/>
              <a:t>Fifth </a:t>
            </a:r>
            <a:r>
              <a:rPr lang="en-US" dirty="0"/>
              <a:t>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  </a:t>
            </a:r>
            <a:fld id="{45F8D313-CCBE-49D6-A3BC-57B1848DFB52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900113" y="6308725"/>
            <a:ext cx="8064375" cy="5492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Annual Epidemiological Spotlight on STIs in London: 2016 data       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50">
          <a:solidFill>
            <a:srgbClr val="00AE9E"/>
          </a:solidFill>
          <a:latin typeface="+mj-lt"/>
          <a:ea typeface="ヒラギノ角ゴ Pro W3" pitchFamily="84" charset="-128"/>
          <a:cs typeface="ヒラギノ角ゴ Pro W3" pitchFamily="8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Font typeface="Arial" pitchFamily="84" charset="0"/>
        <a:defRPr kern="1200" baseline="0">
          <a:solidFill>
            <a:srgbClr val="00AE9E"/>
          </a:solidFill>
          <a:latin typeface="Arial" pitchFamily="34" charset="0"/>
          <a:ea typeface="ヒラギノ角ゴ Pro W3" pitchFamily="84" charset="-128"/>
          <a:cs typeface="ヒラギノ角ゴ Pro W3" pitchFamily="84" charset="-128"/>
        </a:defRPr>
      </a:lvl1pPr>
      <a:lvl2pPr marL="354013" indent="-176213" algn="l" rtl="0" eaLnBrk="0" fontAlgn="base" hangingPunct="0">
        <a:spcBef>
          <a:spcPts val="600"/>
        </a:spcBef>
        <a:spcAft>
          <a:spcPct val="0"/>
        </a:spcAft>
        <a:defRPr kern="1200" baseline="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2pPr>
      <a:lvl3pPr marL="215900" indent="-215900" algn="l" rtl="0" eaLnBrk="0" fontAlgn="base" hangingPunct="0">
        <a:spcBef>
          <a:spcPts val="600"/>
        </a:spcBef>
        <a:spcAft>
          <a:spcPct val="0"/>
        </a:spcAft>
        <a:buFont typeface="Arial" pitchFamily="84" charset="0"/>
        <a:buChar char="•"/>
        <a:defRPr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3pPr>
      <a:lvl4pPr marL="625475" indent="-190500" algn="l" rtl="0" eaLnBrk="0" fontAlgn="base" hangingPunct="0">
        <a:spcBef>
          <a:spcPts val="6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4pPr>
      <a:lvl5pPr marL="1073150" indent="-1778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5pPr>
      <a:lvl6pPr marL="1520825" indent="-187325" algn="l" defTabSz="914400" rtl="0" eaLnBrk="1" latinLnBrk="0" hangingPunct="1">
        <a:spcBef>
          <a:spcPct val="2000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Annual Epidemiological Spotlight on STIs in London: </a:t>
            </a:r>
            <a:r>
              <a:rPr lang="en-GB" i="1" dirty="0" smtClean="0"/>
              <a:t>2016 data</a:t>
            </a:r>
            <a:br>
              <a:rPr lang="en-GB" i="1" dirty="0" smtClean="0"/>
            </a:br>
            <a:r>
              <a:rPr lang="en-GB" i="1" dirty="0" smtClean="0"/>
              <a:t/>
            </a:r>
            <a:br>
              <a:rPr lang="en-GB" i="1" dirty="0" smtClean="0"/>
            </a:br>
            <a:endParaRPr lang="en-GB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00" y="5445224"/>
            <a:ext cx="7633648" cy="914400"/>
          </a:xfrm>
        </p:spPr>
        <p:txBody>
          <a:bodyPr>
            <a:normAutofit fontScale="85000" lnSpcReduction="20000"/>
          </a:bodyPr>
          <a:lstStyle/>
          <a:p>
            <a:r>
              <a:rPr lang="en-GB" sz="2900" dirty="0" smtClean="0"/>
              <a:t>Field Epidemiology Services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sz="1200" dirty="0"/>
              <a:t>PHE publications gateway </a:t>
            </a:r>
            <a:r>
              <a:rPr lang="en-GB" sz="1200" dirty="0" smtClean="0"/>
              <a:t>number</a:t>
            </a:r>
            <a:r>
              <a:rPr lang="en-US" sz="1200" smtClean="0"/>
              <a:t>: 2017281</a:t>
            </a:r>
            <a:endParaRPr lang="en-US" sz="1200" dirty="0" smtClean="0">
              <a:solidFill>
                <a:srgbClr val="FFFF00"/>
              </a:solidFill>
            </a:endParaRPr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0600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28000" cy="1152128"/>
          </a:xfrm>
        </p:spPr>
        <p:txBody>
          <a:bodyPr>
            <a:noAutofit/>
          </a:bodyPr>
          <a:lstStyle/>
          <a:p>
            <a:r>
              <a:rPr lang="en-GB" sz="2800" dirty="0" smtClean="0"/>
              <a:t>Figure 6: Proportions of </a:t>
            </a:r>
            <a:r>
              <a:rPr lang="en-GB" sz="2800" dirty="0"/>
              <a:t>London residents diagnosed with a </a:t>
            </a:r>
            <a:r>
              <a:rPr lang="en-GB" sz="2800" dirty="0" smtClean="0"/>
              <a:t>new </a:t>
            </a:r>
            <a:r>
              <a:rPr lang="en-GB" sz="2800" dirty="0"/>
              <a:t>STI in </a:t>
            </a:r>
            <a:r>
              <a:rPr lang="en-GB" sz="2800" dirty="0" smtClean="0"/>
              <a:t>specialist SHCs by world region of birth: 2016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Annual Epidemiological Spotlight on STIs in London: 2016 data       </a:t>
            </a:r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7992888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23528" y="6093296"/>
            <a:ext cx="8640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 smtClean="0"/>
              <a:t>Source: Public Health England, GUMCAD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19235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Figure </a:t>
            </a:r>
            <a:r>
              <a:rPr lang="en-GB" sz="2800" dirty="0" smtClean="0"/>
              <a:t>7: </a:t>
            </a:r>
            <a:r>
              <a:rPr lang="en-GB" sz="2800" dirty="0"/>
              <a:t>Diagnoses of the five main STIs among </a:t>
            </a:r>
            <a:r>
              <a:rPr lang="en-GB" sz="2800" dirty="0" smtClean="0"/>
              <a:t>MSM in specialist SHCs: London residents, 2012-2016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Annual Epidemiological Spotlight on STIs in London: 2016 data     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6093296"/>
            <a:ext cx="8640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 smtClean="0"/>
              <a:t>Source: Public Health England, GUMCAD (level 3 services).</a:t>
            </a:r>
            <a:endParaRPr lang="en-GB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5246911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GUMCAD started in 2009. Reporting of sexual orientation is less likely to be complete for earlier years, so rises seen may be partly artefactual.</a:t>
            </a:r>
          </a:p>
          <a:p>
            <a:r>
              <a:rPr lang="en-GB" sz="800" dirty="0"/>
              <a:t>Any increase in gonorrhoea diagnoses may be due to the increased use of highly sensitive nucleic acid amplification tests (NAATs) and additional screening of extra-genital sites in MSM.</a:t>
            </a:r>
          </a:p>
          <a:p>
            <a:r>
              <a:rPr lang="en-GB" sz="800" dirty="0"/>
              <a:t>Any decrease in genital wart diagnoses may be due to a moderately protective effect of HPV-16/18 vaccination.</a:t>
            </a:r>
          </a:p>
          <a:p>
            <a:r>
              <a:rPr lang="en-GB" sz="800" dirty="0"/>
              <a:t>Any increase in genital herpes diagnoses may be due to the use of more sensitive NAATs.</a:t>
            </a:r>
          </a:p>
          <a:p>
            <a:r>
              <a:rPr lang="en-GB" sz="800" dirty="0"/>
              <a:t>Any increase or decrease may reflect changes in testing.</a:t>
            </a:r>
          </a:p>
          <a:p>
            <a:endParaRPr lang="en-GB" sz="800" dirty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7200800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405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08912" cy="936104"/>
          </a:xfrm>
        </p:spPr>
        <p:txBody>
          <a:bodyPr>
            <a:noAutofit/>
          </a:bodyPr>
          <a:lstStyle/>
          <a:p>
            <a:r>
              <a:rPr lang="en-GB" sz="2800" dirty="0"/>
              <a:t>Table 3: Percentage change in new STI diagnoses in men who have sex with men (MSM) diagnosed in </a:t>
            </a:r>
            <a:r>
              <a:rPr lang="en-GB" sz="2800" dirty="0" smtClean="0"/>
              <a:t>specialist SHCs: London residents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Annual Epidemiological Spotlight on STIs in London: 2016 data     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5949280"/>
            <a:ext cx="8640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 smtClean="0"/>
              <a:t>Source: Public Health England, GUMCAD</a:t>
            </a:r>
            <a:endParaRPr lang="en-GB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5012596"/>
            <a:ext cx="55446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Please see notes for </a:t>
            </a:r>
            <a:r>
              <a:rPr lang="en-GB" sz="800"/>
              <a:t>Figure </a:t>
            </a:r>
            <a:r>
              <a:rPr lang="en-GB" sz="800" smtClean="0"/>
              <a:t>7.</a:t>
            </a:r>
            <a:endParaRPr lang="en-GB" sz="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14538"/>
            <a:ext cx="753427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44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830424" cy="648072"/>
          </a:xfrm>
        </p:spPr>
        <p:txBody>
          <a:bodyPr>
            <a:noAutofit/>
          </a:bodyPr>
          <a:lstStyle/>
          <a:p>
            <a:r>
              <a:rPr lang="en-GB" sz="2800" dirty="0"/>
              <a:t>Figure </a:t>
            </a:r>
            <a:r>
              <a:rPr lang="en-GB" sz="2800" dirty="0" smtClean="0"/>
              <a:t>8a</a:t>
            </a:r>
            <a:r>
              <a:rPr lang="en-GB" sz="2800" dirty="0"/>
              <a:t>: Rate of new STI diagnoses per 100,000 population among London residents by local authority of </a:t>
            </a:r>
            <a:r>
              <a:rPr lang="en-GB" sz="2800" dirty="0" smtClean="0"/>
              <a:t>residence: 2016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Annual Epidemiological Spotlight on STIs in London: 2016 data    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6054056"/>
            <a:ext cx="8640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 smtClean="0"/>
              <a:t>Source: Public Health England, GUMCAD and CTAD</a:t>
            </a:r>
            <a:endParaRPr lang="en-GB" sz="800" i="1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7776864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73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848872" cy="1512168"/>
          </a:xfrm>
        </p:spPr>
        <p:txBody>
          <a:bodyPr>
            <a:noAutofit/>
          </a:bodyPr>
          <a:lstStyle/>
          <a:p>
            <a:r>
              <a:rPr lang="en-GB" sz="2800" dirty="0"/>
              <a:t>Figure </a:t>
            </a:r>
            <a:r>
              <a:rPr lang="en-GB" sz="2800" dirty="0" smtClean="0"/>
              <a:t>8b</a:t>
            </a:r>
            <a:r>
              <a:rPr lang="en-GB" sz="2800" dirty="0"/>
              <a:t>: Rate of new STI diagnoses (excluding </a:t>
            </a:r>
            <a:r>
              <a:rPr lang="en-GB" sz="2800" dirty="0" smtClean="0"/>
              <a:t>chlamydia diagnoses in </a:t>
            </a:r>
            <a:r>
              <a:rPr lang="en-GB" sz="2800" dirty="0"/>
              <a:t>persons aged 15-24 years) per 100,000 population </a:t>
            </a:r>
            <a:r>
              <a:rPr lang="en-GB" sz="2800" dirty="0" smtClean="0"/>
              <a:t>aged 15-64 years among </a:t>
            </a:r>
            <a:r>
              <a:rPr lang="en-GB" sz="2800" dirty="0"/>
              <a:t>London residents by local authority of </a:t>
            </a:r>
            <a:r>
              <a:rPr lang="en-GB" sz="2800" dirty="0" smtClean="0"/>
              <a:t>residence: 2016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Annual Epidemiological Spotlight on STIs in London: 2016 data     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6054056"/>
            <a:ext cx="8640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 smtClean="0"/>
              <a:t>Source: Public Health England, GUMCAD and CTAD</a:t>
            </a:r>
            <a:endParaRPr lang="en-GB" sz="800" i="1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7776864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880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54" y="188640"/>
            <a:ext cx="8120801" cy="1296144"/>
          </a:xfrm>
        </p:spPr>
        <p:txBody>
          <a:bodyPr>
            <a:noAutofit/>
          </a:bodyPr>
          <a:lstStyle/>
          <a:p>
            <a:r>
              <a:rPr lang="en-GB" sz="2800" dirty="0"/>
              <a:t>Figure </a:t>
            </a:r>
            <a:r>
              <a:rPr lang="en-GB" sz="2800" dirty="0" smtClean="0"/>
              <a:t>9: Chlamydia detection rate per </a:t>
            </a:r>
            <a:r>
              <a:rPr lang="en-GB" sz="2800" dirty="0"/>
              <a:t>100,000 population aged 15-24 years in London by upper tier local authority of </a:t>
            </a:r>
            <a:r>
              <a:rPr lang="en-GB" sz="2800" dirty="0" smtClean="0"/>
              <a:t>residence: 2016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Annual Epidemiological Spotlight on STIs in London: 2016 data     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6054056"/>
            <a:ext cx="8640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 smtClean="0"/>
              <a:t>Source: Public Health England, GUMCAD and CTAD</a:t>
            </a:r>
            <a:endParaRPr lang="en-GB" sz="8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932040" y="198884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PHE recommends that local areas should be working towards achieving a chlamydia detection rate of at least 2,300 per 100,000 among individuals aged 15 to 24 </a:t>
            </a:r>
            <a:r>
              <a:rPr lang="en-GB" sz="800" dirty="0" smtClean="0"/>
              <a:t>years.</a:t>
            </a:r>
            <a:endParaRPr lang="en-GB" sz="800" dirty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7560840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651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Figure 10: Rate </a:t>
            </a:r>
            <a:r>
              <a:rPr lang="en-GB" sz="2800" dirty="0"/>
              <a:t>of gonorrhoea diagnoses per 100,000 population in London by upper tier local authority of </a:t>
            </a:r>
            <a:r>
              <a:rPr lang="en-GB" sz="2800" dirty="0" smtClean="0"/>
              <a:t>residence: 2016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Annual Epidemiological Spotlight on STIs in London: 2016 data    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6054056"/>
            <a:ext cx="8640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 smtClean="0"/>
              <a:t>Source: Public Health England, GUMCAD</a:t>
            </a:r>
            <a:endParaRPr lang="en-GB" sz="800" i="1" dirty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7416824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775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Annual Epidemiological Spotlight on STIs in London: 2016 data    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51720" y="6054056"/>
            <a:ext cx="69127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 smtClean="0"/>
              <a:t>Source: Public Health England, GUMCAD and CTAD</a:t>
            </a:r>
            <a:endParaRPr lang="en-GB" sz="8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6864" cy="648072"/>
          </a:xfrm>
        </p:spPr>
        <p:txBody>
          <a:bodyPr>
            <a:noAutofit/>
          </a:bodyPr>
          <a:lstStyle/>
          <a:p>
            <a:r>
              <a:rPr lang="en-GB" sz="2800" dirty="0"/>
              <a:t>Figure </a:t>
            </a:r>
            <a:r>
              <a:rPr lang="en-GB" sz="2800" dirty="0" smtClean="0"/>
              <a:t>11: </a:t>
            </a:r>
            <a:r>
              <a:rPr lang="en-GB" sz="2800" dirty="0"/>
              <a:t>Map of new STI rates per 100,000 residents by upper tier local authority in </a:t>
            </a:r>
            <a:r>
              <a:rPr lang="en-GB" sz="2800" dirty="0" smtClean="0"/>
              <a:t>London: 2016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2" y="1128712"/>
            <a:ext cx="5895975" cy="4600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113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Table 4: Number of diagnoses of new STIs by PHEC of residence, data source and data subset: 2016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Annual Epidemiological Spotlight on STIs in London: 2016 data      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86765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6054056"/>
            <a:ext cx="8640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 smtClean="0"/>
              <a:t>Source: Public Health England, GUMCAD and CTAD</a:t>
            </a:r>
            <a:endParaRPr lang="en-GB" sz="800" i="1" dirty="0"/>
          </a:p>
        </p:txBody>
      </p:sp>
    </p:spTree>
    <p:extLst>
      <p:ext uri="{BB962C8B-B14F-4D97-AF65-F5344CB8AC3E}">
        <p14:creationId xmlns:p14="http://schemas.microsoft.com/office/powerpoint/2010/main" val="41655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Table 5: Number of diagnoses of the 5 main STIs </a:t>
            </a:r>
            <a:r>
              <a:rPr lang="en-GB" sz="2800" dirty="0" smtClean="0"/>
              <a:t>in London </a:t>
            </a:r>
            <a:r>
              <a:rPr lang="en-GB" sz="2800" dirty="0"/>
              <a:t>by STI, data source and data subset: 2016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Annual Epidemiological Spotlight on STIs in London: 2016 data      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75880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6054056"/>
            <a:ext cx="8640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 smtClean="0"/>
              <a:t>Source: Public Health England, GUMCAD and CTAD</a:t>
            </a:r>
            <a:endParaRPr lang="en-GB" sz="800" i="1" dirty="0"/>
          </a:p>
        </p:txBody>
      </p:sp>
    </p:spTree>
    <p:extLst>
      <p:ext uri="{BB962C8B-B14F-4D97-AF65-F5344CB8AC3E}">
        <p14:creationId xmlns:p14="http://schemas.microsoft.com/office/powerpoint/2010/main" val="2017404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 bwMode="auto">
          <a:xfrm>
            <a:off x="539552" y="404664"/>
            <a:ext cx="8029575" cy="647700"/>
          </a:xfrm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GB" sz="2800" dirty="0" smtClean="0">
                <a:solidFill>
                  <a:srgbClr val="00AE9E"/>
                </a:solidFill>
                <a:latin typeface="Arial" pitchFamily="84" charset="0"/>
              </a:rPr>
              <a:t>Summary of 2016 data for London residents</a:t>
            </a:r>
            <a:endParaRPr lang="en-US" sz="2800" dirty="0" smtClean="0">
              <a:latin typeface="Arial" pitchFamily="84" charset="0"/>
            </a:endParaRPr>
          </a:p>
        </p:txBody>
      </p:sp>
      <p:sp>
        <p:nvSpPr>
          <p:cNvPr id="13314" name="Content Placeholder 18"/>
          <p:cNvSpPr>
            <a:spLocks noGrp="1"/>
          </p:cNvSpPr>
          <p:nvPr>
            <p:ph idx="1"/>
          </p:nvPr>
        </p:nvSpPr>
        <p:spPr>
          <a:xfrm>
            <a:off x="539552" y="1340768"/>
            <a:ext cx="8029575" cy="4392488"/>
          </a:xfrm>
        </p:spPr>
        <p:txBody>
          <a:bodyPr/>
          <a:lstStyle/>
          <a:p>
            <a:pPr marL="285750" lvl="1" indent="-285750" eaLnBrk="1" hangingPunct="1">
              <a:buFont typeface="Arial" panose="020B0604020202020204" pitchFamily="34" charset="0"/>
              <a:buChar char="•"/>
            </a:pPr>
            <a:r>
              <a:rPr lang="en-GB" dirty="0"/>
              <a:t>Over 117,500 </a:t>
            </a:r>
            <a:r>
              <a:rPr lang="en-GB" dirty="0" smtClean="0"/>
              <a:t> new </a:t>
            </a:r>
            <a:r>
              <a:rPr lang="en-GB" dirty="0"/>
              <a:t>STIs </a:t>
            </a:r>
            <a:r>
              <a:rPr lang="en-GB" dirty="0" smtClean="0"/>
              <a:t>diagnosed </a:t>
            </a:r>
          </a:p>
          <a:p>
            <a:pPr marL="285750" lvl="1" indent="-285750" eaLnBrk="1" hangingPunct="1">
              <a:buFont typeface="Arial" panose="020B0604020202020204" pitchFamily="34" charset="0"/>
              <a:buChar char="•"/>
            </a:pPr>
            <a:r>
              <a:rPr lang="en-GB" dirty="0" smtClean="0"/>
              <a:t>New STI diagnosis rate: </a:t>
            </a:r>
            <a:r>
              <a:rPr lang="fr-FR" dirty="0"/>
              <a:t>1,355 diagnoses per 100,000 </a:t>
            </a:r>
            <a:r>
              <a:rPr lang="fr-FR" dirty="0" smtClean="0"/>
              <a:t>population</a:t>
            </a:r>
          </a:p>
          <a:p>
            <a:pPr marL="285750" lvl="1" indent="-285750" eaLnBrk="1" hangingPunct="1">
              <a:buFont typeface="Arial" panose="020B0604020202020204" pitchFamily="34" charset="0"/>
              <a:buChar char="•"/>
            </a:pPr>
            <a:r>
              <a:rPr lang="en-GB" dirty="0" smtClean="0"/>
              <a:t>17/20 LAs in </a:t>
            </a:r>
            <a:r>
              <a:rPr lang="en-GB" dirty="0"/>
              <a:t>England with the highest rates of </a:t>
            </a:r>
            <a:r>
              <a:rPr lang="en-GB" dirty="0" smtClean="0"/>
              <a:t>STIs are in London</a:t>
            </a:r>
          </a:p>
          <a:p>
            <a:pPr marL="285750" lvl="1" indent="-285750" eaLnBrk="1" hangingPunct="1">
              <a:buFont typeface="Arial" panose="020B0604020202020204" pitchFamily="34" charset="0"/>
              <a:buChar char="•"/>
            </a:pPr>
            <a:r>
              <a:rPr lang="en-GB" dirty="0"/>
              <a:t>Diagnoses of gonorrhoea </a:t>
            </a:r>
            <a:r>
              <a:rPr lang="en-GB" dirty="0" smtClean="0"/>
              <a:t>fell by 19% 2015-16, but syphilis diagnoses rose by 2%</a:t>
            </a:r>
          </a:p>
          <a:p>
            <a:pPr marL="285750" lvl="1" indent="-285750" eaLnBrk="1" hangingPunct="1">
              <a:buFont typeface="Arial" panose="020B0604020202020204" pitchFamily="34" charset="0"/>
              <a:buChar char="•"/>
            </a:pPr>
            <a:r>
              <a:rPr lang="en-GB" dirty="0" smtClean="0"/>
              <a:t>Chlamydia detection rate in those aged 15-24 </a:t>
            </a:r>
            <a:r>
              <a:rPr lang="en-GB" dirty="0"/>
              <a:t>was 2,309 </a:t>
            </a:r>
            <a:r>
              <a:rPr lang="en-GB" dirty="0" smtClean="0"/>
              <a:t>per 100,000 pop. (aim = 2,300)</a:t>
            </a:r>
          </a:p>
          <a:p>
            <a:pPr marL="285750" lvl="1" indent="-285750" eaLnBrk="1" hangingPunct="1">
              <a:buFont typeface="Arial" panose="020B0604020202020204" pitchFamily="34" charset="0"/>
              <a:buChar char="•"/>
            </a:pPr>
            <a:r>
              <a:rPr lang="en-GB" dirty="0" smtClean="0"/>
              <a:t>Diagnoses in GUM: 27% of new STI diagnoses were in men who have sex with men (MSM) (90% of syphilis, 64% of gonorrhoea)</a:t>
            </a:r>
          </a:p>
          <a:p>
            <a:pPr marL="285750" lvl="1" indent="-285750" eaLnBrk="1" hangingPunct="1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84" charset="0"/>
              </a:rPr>
              <a:t>15-24 year olds accounted for 37% of new STI diagnoses</a:t>
            </a:r>
          </a:p>
          <a:p>
            <a:pPr marL="285750" lvl="1" indent="-285750" eaLnBrk="1" hangingPunct="1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84" charset="0"/>
              </a:rPr>
              <a:t>9% of new STI diagnoses were in black </a:t>
            </a:r>
            <a:r>
              <a:rPr lang="en-GB" dirty="0" err="1" smtClean="0">
                <a:latin typeface="Arial" pitchFamily="84" charset="0"/>
              </a:rPr>
              <a:t>Caribbeans</a:t>
            </a:r>
            <a:r>
              <a:rPr lang="en-GB" dirty="0" smtClean="0">
                <a:latin typeface="Arial" pitchFamily="84" charset="0"/>
              </a:rPr>
              <a:t>, who have </a:t>
            </a:r>
            <a:r>
              <a:rPr lang="en-GB" dirty="0">
                <a:latin typeface="Arial" pitchFamily="84" charset="0"/>
              </a:rPr>
              <a:t>the </a:t>
            </a:r>
            <a:r>
              <a:rPr lang="en-GB" dirty="0" smtClean="0">
                <a:latin typeface="Arial" pitchFamily="84" charset="0"/>
              </a:rPr>
              <a:t>highest </a:t>
            </a:r>
            <a:r>
              <a:rPr lang="en-GB" dirty="0">
                <a:latin typeface="Arial" pitchFamily="84" charset="0"/>
              </a:rPr>
              <a:t>rate (2,815 per </a:t>
            </a:r>
            <a:r>
              <a:rPr lang="en-GB" dirty="0" smtClean="0">
                <a:latin typeface="Arial" pitchFamily="84" charset="0"/>
              </a:rPr>
              <a:t>100,000 pop.)</a:t>
            </a:r>
          </a:p>
          <a:p>
            <a:pPr marL="285750" lvl="1" indent="-285750" eaLnBrk="1" hangingPunct="1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84" charset="0"/>
              </a:rPr>
              <a:t>White ethnic group has the highest numbers of new STIs (57%)</a:t>
            </a:r>
          </a:p>
          <a:p>
            <a:pPr marL="285750" lvl="1" indent="-285750" eaLnBrk="1" hangingPunct="1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84" charset="0"/>
              </a:rPr>
              <a:t>Majority of those diagnosed with a new STI are UK-born (57%)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marL="539750"/>
            <a:fld id="{3AF59C50-BC1A-4A48-AB9B-217598CEB833}" type="slidenum">
              <a:rPr lang="en-US"/>
              <a:pPr marL="539750"/>
              <a:t>2</a:t>
            </a:fld>
            <a:endParaRPr lang="en-US"/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latin typeface="Arial" pitchFamily="84" charset="0"/>
                <a:ea typeface="ヒラギノ角ゴ Pro W3" pitchFamily="84" charset="-128"/>
                <a:cs typeface="ヒラギノ角ゴ Pro W3" pitchFamily="84" charset="-128"/>
              </a:rPr>
              <a:t>Annual Epidemiological Spotlight on STIs in London: 2016 data       </a:t>
            </a:r>
            <a:endParaRPr lang="en-US" dirty="0"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654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Figure 1: New </a:t>
            </a:r>
            <a:r>
              <a:rPr lang="en-GB" sz="2800" dirty="0" smtClean="0"/>
              <a:t>STI </a:t>
            </a:r>
            <a:r>
              <a:rPr lang="en-GB" sz="2800" dirty="0"/>
              <a:t>diagnosis per 100,000 population by PHE centre of residence, </a:t>
            </a:r>
            <a:r>
              <a:rPr lang="en-GB" sz="2800" dirty="0" smtClean="0"/>
              <a:t>2016 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Annual Epidemiological Spotlight on STIs in London: 2016 data    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6093296"/>
            <a:ext cx="8640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 smtClean="0"/>
              <a:t>Source: Public Health England, GUMCAD and CTAD </a:t>
            </a:r>
            <a:endParaRPr lang="en-GB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49426"/>
            <a:ext cx="7632848" cy="410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05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Figure 2: </a:t>
            </a:r>
            <a:r>
              <a:rPr lang="en-GB" sz="2800" dirty="0" smtClean="0"/>
              <a:t>Number of diagnoses </a:t>
            </a:r>
            <a:r>
              <a:rPr lang="en-GB" sz="2800" dirty="0"/>
              <a:t>of the five main STIs: </a:t>
            </a:r>
            <a:r>
              <a:rPr lang="en-GB" sz="2800" dirty="0" smtClean="0"/>
              <a:t>London residents, 2012-2016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Annual Epidemiological Spotlight on STIs in London: 2016 data    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6093296"/>
            <a:ext cx="8640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 smtClean="0"/>
              <a:t>Source: Public Health England, GUMCAD and CTAD </a:t>
            </a:r>
            <a:endParaRPr lang="en-GB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5248151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Any increase in gonorrhoea diagnoses may be due to the increased use of highly sensitive nucleic acid amplification tests (NAATs) and additional screening of extra-genital sites in MSM.</a:t>
            </a:r>
          </a:p>
          <a:p>
            <a:r>
              <a:rPr lang="en-GB" sz="800" dirty="0"/>
              <a:t>Any decrease in genital wart diagnoses may be due to a moderately protective effect of HPV-16/18 vaccination.</a:t>
            </a:r>
          </a:p>
          <a:p>
            <a:r>
              <a:rPr lang="en-GB" sz="800" dirty="0"/>
              <a:t>Any increase in genital herpes diagnoses may be due to the use of more sensitive NAATs.</a:t>
            </a:r>
          </a:p>
          <a:p>
            <a:r>
              <a:rPr lang="en-GB" sz="800" dirty="0"/>
              <a:t>Increases or decreases may also reflect changes in testing practices</a:t>
            </a:r>
            <a:r>
              <a:rPr lang="en-GB" sz="800" dirty="0" smtClean="0"/>
              <a:t>.</a:t>
            </a:r>
            <a:endParaRPr lang="en-GB" sz="8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792687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93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440" y="620688"/>
            <a:ext cx="8028000" cy="648072"/>
          </a:xfrm>
        </p:spPr>
        <p:txBody>
          <a:bodyPr>
            <a:noAutofit/>
          </a:bodyPr>
          <a:lstStyle/>
          <a:p>
            <a:r>
              <a:rPr lang="en-GB" sz="2800" dirty="0"/>
              <a:t>Figure 3: Diagnosis rates of the five main STIs: </a:t>
            </a:r>
            <a:r>
              <a:rPr lang="en-GB" sz="2800" dirty="0" smtClean="0"/>
              <a:t>London residents, 2012-2016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Annual Epidemiological Spotlight on STIs in London: 2016 data    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594928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 smtClean="0"/>
              <a:t>Source: Public Health England, GUMCAD and CTAD</a:t>
            </a:r>
            <a:endParaRPr lang="en-GB" sz="800" i="1" dirty="0"/>
          </a:p>
          <a:p>
            <a:endParaRPr lang="en-GB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125151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Any increase in gonorrhoea diagnoses may be due to the increased use of highly sensitive nucleic acid amplification tests (NAATs) and additional screening of extra-genital sites in MSM.</a:t>
            </a:r>
          </a:p>
          <a:p>
            <a:r>
              <a:rPr lang="en-GB" sz="800" dirty="0"/>
              <a:t>Any decrease in genital wart diagnoses may be due to a moderately protective effect of HPV-16/18 vaccination.</a:t>
            </a:r>
          </a:p>
          <a:p>
            <a:r>
              <a:rPr lang="en-GB" sz="800" dirty="0"/>
              <a:t>Any increase in genital herpes diagnoses may be due to the use of more sensitive NAATs.</a:t>
            </a:r>
          </a:p>
          <a:p>
            <a:r>
              <a:rPr lang="en-GB" sz="800" dirty="0"/>
              <a:t>Increases or decreases may also reflect changes in testing practices</a:t>
            </a:r>
            <a:r>
              <a:rPr lang="en-GB" sz="800" dirty="0" smtClean="0"/>
              <a:t>.</a:t>
            </a:r>
            <a:endParaRPr lang="en-GB" sz="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7488832" cy="315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79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Table 1</a:t>
            </a:r>
            <a:r>
              <a:rPr lang="en-GB" sz="2800" dirty="0"/>
              <a:t>: Percentage change in new STI </a:t>
            </a:r>
            <a:r>
              <a:rPr lang="en-GB" sz="2800" dirty="0" smtClean="0"/>
              <a:t>diagnoses: London residents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Annual Epidemiological Spotlight on STIs in London: 2016 data    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6093296"/>
            <a:ext cx="86409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 smtClean="0"/>
              <a:t>Source: Public Health England, GUMCAD  and CTAD</a:t>
            </a:r>
            <a:endParaRPr lang="en-GB" sz="800" b="1" i="1" dirty="0"/>
          </a:p>
          <a:p>
            <a:r>
              <a:rPr lang="en-GB" sz="800" i="1" dirty="0" smtClean="0"/>
              <a:t>.</a:t>
            </a:r>
            <a:endParaRPr lang="en-GB" sz="800" i="1" dirty="0"/>
          </a:p>
          <a:p>
            <a:endParaRPr lang="en-GB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492125" y="5085184"/>
            <a:ext cx="5256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Please see notes for Figure 3</a:t>
            </a:r>
            <a:r>
              <a:rPr lang="en-GB" sz="800" dirty="0" smtClean="0"/>
              <a:t>.</a:t>
            </a:r>
            <a:endParaRPr lang="en-GB" sz="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53427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6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Figure 4: Rate of new STIs per 100,000 residents by age group in </a:t>
            </a:r>
            <a:r>
              <a:rPr lang="en-GB" sz="2800" dirty="0" smtClean="0"/>
              <a:t>London, 2016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Annual Epidemiological Spotlight on STIs in London: 2016 data     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6093296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 smtClean="0"/>
              <a:t>Source: Public Health England, GUMCAD and CTAD</a:t>
            </a:r>
            <a:endParaRPr lang="en-GB" sz="800" i="1" dirty="0"/>
          </a:p>
          <a:p>
            <a:endParaRPr lang="en-GB" sz="1000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632848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412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Figure 5: Rates by ethnicity per 100,000 population of London residents diagnosed with a new </a:t>
            </a:r>
            <a:r>
              <a:rPr lang="en-GB" sz="2800" dirty="0" smtClean="0"/>
              <a:t>STI: 2016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Annual Epidemiological Spotlight on STIs in London: 2016 data    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6093296"/>
            <a:ext cx="8640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 smtClean="0"/>
              <a:t>Source: Public Health England, GUMCAD and CTAD</a:t>
            </a:r>
            <a:endParaRPr lang="en-GB" sz="1000" dirty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344816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511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Table 2: Proportion of London residents diagnosed with a new STI by </a:t>
            </a:r>
            <a:r>
              <a:rPr lang="en-GB" sz="2800" dirty="0" smtClean="0"/>
              <a:t>ethnicity: 2016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Annual Epidemiological Spotlight on STIs in London: 2016 data    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6093296"/>
            <a:ext cx="8640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 smtClean="0"/>
              <a:t>Source: Public Health England, GUMCAD and CTAD</a:t>
            </a:r>
            <a:endParaRPr lang="en-GB" sz="1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844824"/>
            <a:ext cx="762398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96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ublic Health England">
      <a:dk1>
        <a:sysClr val="windowText" lastClr="000000"/>
      </a:dk1>
      <a:lt1>
        <a:sysClr val="window" lastClr="FFFFFF"/>
      </a:lt1>
      <a:dk2>
        <a:srgbClr val="009966"/>
      </a:dk2>
      <a:lt2>
        <a:srgbClr val="98002E"/>
      </a:lt2>
      <a:accent1>
        <a:srgbClr val="11175E"/>
      </a:accent1>
      <a:accent2>
        <a:srgbClr val="D8B5A3"/>
      </a:accent2>
      <a:accent3>
        <a:srgbClr val="F9A25E"/>
      </a:accent3>
      <a:accent4>
        <a:srgbClr val="EEB111"/>
      </a:accent4>
      <a:accent5>
        <a:srgbClr val="00B274"/>
      </a:accent5>
      <a:accent6>
        <a:srgbClr val="A7A9AC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5547DEF730D74EA5543201242B40D3" ma:contentTypeVersion="2" ma:contentTypeDescription="Create a new document." ma:contentTypeScope="" ma:versionID="90abed70ebe52a91dc341b84b028ecb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14c3b335b53ce6b9a41890f168eae5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1BA55E-5A15-436E-A8C3-DCB566ECEBCE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73A3368-B182-4508-B0AD-8C48CC961B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92F07B-CA65-4545-9761-5CBD70570C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1497</TotalTime>
  <Words>1185</Words>
  <Application>Microsoft Office PowerPoint</Application>
  <PresentationFormat>On-screen Show (4:3)</PresentationFormat>
  <Paragraphs>103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Annual Epidemiological Spotlight on STIs in London: 2016 data  </vt:lpstr>
      <vt:lpstr>Summary of 2016 data for London residents</vt:lpstr>
      <vt:lpstr>Figure 1: New STI diagnosis per 100,000 population by PHE centre of residence, 2016 </vt:lpstr>
      <vt:lpstr>Figure 2: Number of diagnoses of the five main STIs: London residents, 2012-2016</vt:lpstr>
      <vt:lpstr>Figure 3: Diagnosis rates of the five main STIs: London residents, 2012-2016 </vt:lpstr>
      <vt:lpstr>Table 1: Percentage change in new STI diagnoses: London residents </vt:lpstr>
      <vt:lpstr>Figure 4: Rate of new STIs per 100,000 residents by age group in London, 2016 </vt:lpstr>
      <vt:lpstr>Figure 5: Rates by ethnicity per 100,000 population of London residents diagnosed with a new STI: 2016 </vt:lpstr>
      <vt:lpstr>Table 2: Proportion of London residents diagnosed with a new STI by ethnicity: 2016 </vt:lpstr>
      <vt:lpstr>Figure 6: Proportions of London residents diagnosed with a new STI in specialist SHCs by world region of birth: 2016</vt:lpstr>
      <vt:lpstr>Figure 7: Diagnoses of the five main STIs among MSM in specialist SHCs: London residents, 2012-2016 </vt:lpstr>
      <vt:lpstr>Table 3: Percentage change in new STI diagnoses in men who have sex with men (MSM) diagnosed in specialist SHCs: London residents</vt:lpstr>
      <vt:lpstr>Figure 8a: Rate of new STI diagnoses per 100,000 population among London residents by local authority of residence: 2016 </vt:lpstr>
      <vt:lpstr>Figure 8b: Rate of new STI diagnoses (excluding chlamydia diagnoses in persons aged 15-24 years) per 100,000 population aged 15-64 years among London residents by local authority of residence: 2016 </vt:lpstr>
      <vt:lpstr>Figure 9: Chlamydia detection rate per 100,000 population aged 15-24 years in London by upper tier local authority of residence: 2016 </vt:lpstr>
      <vt:lpstr>Figure 10: Rate of gonorrhoea diagnoses per 100,000 population in London by upper tier local authority of residence: 2016</vt:lpstr>
      <vt:lpstr>Figure 11: Map of new STI rates per 100,000 residents by upper tier local authority in London: 2016 </vt:lpstr>
      <vt:lpstr>Table 4: Number of diagnoses of new STIs by PHEC of residence, data source and data subset: 2016 </vt:lpstr>
      <vt:lpstr>Table 5: Number of diagnoses of the 5 main STIs in London by STI, data source and data subset: 2016 </vt:lpstr>
    </vt:vector>
  </TitlesOfParts>
  <Company>Cabinet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Presentation-standard</dc:title>
  <dc:creator>Anjna Mistry</dc:creator>
  <cp:lastModifiedBy>Paul Crook</cp:lastModifiedBy>
  <cp:revision>203</cp:revision>
  <dcterms:created xsi:type="dcterms:W3CDTF">2012-10-10T09:02:29Z</dcterms:created>
  <dcterms:modified xsi:type="dcterms:W3CDTF">2018-01-03T13:38:53Z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0x010100855547DEF730D74EA5543201242B40D3</vt:lpwstr>
  </property>
</Properties>
</file>