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26"/>
  </p:notesMasterIdLst>
  <p:handoutMasterIdLst>
    <p:handoutMasterId r:id="rId27"/>
  </p:handoutMasterIdLst>
  <p:sldIdLst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5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8" r:id="rId22"/>
    <p:sldId id="299" r:id="rId23"/>
    <p:sldId id="296" r:id="rId24"/>
    <p:sldId id="29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 autoAdjust="0"/>
    <p:restoredTop sz="94674" autoAdjust="0"/>
  </p:normalViewPr>
  <p:slideViewPr>
    <p:cSldViewPr>
      <p:cViewPr>
        <p:scale>
          <a:sx n="100" d="100"/>
          <a:sy n="100" d="100"/>
        </p:scale>
        <p:origin x="-15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6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D848-6378-4ADC-B642-DABA492366B9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50FF3-C414-4146-986D-2239029E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7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3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0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412776"/>
            <a:ext cx="8028000" cy="4739679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should be 12-18pt Arial. Do not use other fonts.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Annual Epidemiological Spotlight on STIs in London: 2017 data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endParaRPr lang="en-GB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>
            <a:normAutofit fontScale="85000" lnSpcReduction="20000"/>
          </a:bodyPr>
          <a:lstStyle/>
          <a:p>
            <a:r>
              <a:rPr lang="en-GB" sz="2900" dirty="0" smtClean="0"/>
              <a:t>Field Service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1200" dirty="0"/>
              <a:t>PHE publications gateway </a:t>
            </a:r>
            <a:r>
              <a:rPr lang="en-GB" sz="1200" dirty="0" smtClean="0"/>
              <a:t>number</a:t>
            </a:r>
            <a:r>
              <a:rPr lang="en-US" sz="1200" dirty="0" smtClean="0"/>
              <a:t>: 2018280</a:t>
            </a:r>
            <a:endParaRPr lang="en-US" sz="1200" dirty="0" smtClean="0">
              <a:solidFill>
                <a:srgbClr val="FFFF00"/>
              </a:solidFill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60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28000" cy="1152128"/>
          </a:xfrm>
        </p:spPr>
        <p:txBody>
          <a:bodyPr>
            <a:noAutofit/>
          </a:bodyPr>
          <a:lstStyle/>
          <a:p>
            <a:r>
              <a:rPr lang="en-GB" sz="2800" dirty="0" smtClean="0"/>
              <a:t>Figure 6: Proportions of </a:t>
            </a:r>
            <a:r>
              <a:rPr lang="en-GB" sz="2800" dirty="0"/>
              <a:t>London residents diagnosed with a </a:t>
            </a:r>
            <a:r>
              <a:rPr lang="en-GB" sz="2800" dirty="0" smtClean="0"/>
              <a:t>new </a:t>
            </a:r>
            <a:r>
              <a:rPr lang="en-GB" sz="2800" dirty="0"/>
              <a:t>STI in </a:t>
            </a:r>
            <a:r>
              <a:rPr lang="en-GB" sz="2800" dirty="0" smtClean="0"/>
              <a:t>specialist SHSs by world region of birth: 2017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</a:t>
            </a:r>
            <a:endParaRPr lang="en-GB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8664"/>
            <a:ext cx="7753816" cy="337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3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Figure </a:t>
            </a:r>
            <a:r>
              <a:rPr lang="en-GB" sz="2800" dirty="0" smtClean="0"/>
              <a:t>7: </a:t>
            </a:r>
            <a:r>
              <a:rPr lang="en-GB" sz="2800" dirty="0"/>
              <a:t>Diagnoses of the </a:t>
            </a:r>
            <a:r>
              <a:rPr lang="en-GB" sz="2800" dirty="0" smtClean="0"/>
              <a:t>5 </a:t>
            </a:r>
            <a:r>
              <a:rPr lang="en-GB" sz="2800" dirty="0"/>
              <a:t>main STIs among </a:t>
            </a:r>
            <a:r>
              <a:rPr lang="en-GB" sz="2800" dirty="0" smtClean="0"/>
              <a:t>MSM in specialist SHSs: London residents, 2013-2017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(level 3 services).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246911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GUMCAD started in 2009. Reporting of sexual orientation is less likely to be complete for earlier </a:t>
            </a:r>
            <a:r>
              <a:rPr lang="en-GB" sz="800" dirty="0" smtClean="0"/>
              <a:t>years. So </a:t>
            </a:r>
            <a:r>
              <a:rPr lang="en-GB" sz="800" dirty="0"/>
              <a:t>rises seen may be partly artefactual.</a:t>
            </a:r>
          </a:p>
          <a:p>
            <a:r>
              <a:rPr lang="en-GB" sz="800" dirty="0"/>
              <a:t>Any increase in gonorrhoea diagnoses may be due to the increased use of highly sensitive nucleic acid amplification tests (NAATs) and additional screening of extra-genital sites in MSM.</a:t>
            </a:r>
          </a:p>
          <a:p>
            <a:r>
              <a:rPr lang="en-GB" sz="800" dirty="0"/>
              <a:t>Any decrease in genital wart diagnoses may be due to a moderately protective effect of HPV-16/18 vaccination.</a:t>
            </a:r>
          </a:p>
          <a:p>
            <a:r>
              <a:rPr lang="en-GB" sz="800" dirty="0"/>
              <a:t>Any increase in genital herpes diagnoses may be due to the use of more sensitive NAATs.</a:t>
            </a:r>
          </a:p>
          <a:p>
            <a:r>
              <a:rPr lang="en-GB" sz="800" dirty="0"/>
              <a:t>Any increase or decrease may reflect changes in testing.</a:t>
            </a:r>
          </a:p>
          <a:p>
            <a:endParaRPr lang="en-GB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6266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0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936104"/>
          </a:xfrm>
        </p:spPr>
        <p:txBody>
          <a:bodyPr>
            <a:noAutofit/>
          </a:bodyPr>
          <a:lstStyle/>
          <a:p>
            <a:r>
              <a:rPr lang="en-GB" sz="2800" dirty="0"/>
              <a:t>Table 3: Percentage change in new STI diagnoses in men who have sex with men (MSM) diagnosed in </a:t>
            </a:r>
            <a:r>
              <a:rPr lang="en-GB" sz="2800" dirty="0" smtClean="0"/>
              <a:t>specialist SHSs: London residents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949280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012596"/>
            <a:ext cx="5544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Please see notes for </a:t>
            </a:r>
            <a:r>
              <a:rPr lang="en-GB" sz="800"/>
              <a:t>Figure </a:t>
            </a:r>
            <a:r>
              <a:rPr lang="en-GB" sz="800" smtClean="0"/>
              <a:t>7.</a:t>
            </a:r>
            <a:endParaRPr lang="en-GB" sz="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534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4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830424" cy="648072"/>
          </a:xfrm>
        </p:spPr>
        <p:txBody>
          <a:bodyPr>
            <a:noAutofit/>
          </a:bodyPr>
          <a:lstStyle/>
          <a:p>
            <a:r>
              <a:rPr lang="en-GB" sz="2800" dirty="0"/>
              <a:t>Figure </a:t>
            </a:r>
            <a:r>
              <a:rPr lang="en-GB" sz="2800" dirty="0" smtClean="0"/>
              <a:t>8a</a:t>
            </a:r>
            <a:r>
              <a:rPr lang="en-GB" sz="2800" dirty="0"/>
              <a:t>: Rate of new STI diagnoses per 100,000 population among London residents by local authority of </a:t>
            </a:r>
            <a:r>
              <a:rPr lang="en-GB" sz="2800" dirty="0" smtClean="0"/>
              <a:t>residence: 2017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98650"/>
            <a:ext cx="7498985" cy="405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1512168"/>
          </a:xfrm>
        </p:spPr>
        <p:txBody>
          <a:bodyPr>
            <a:noAutofit/>
          </a:bodyPr>
          <a:lstStyle/>
          <a:p>
            <a:r>
              <a:rPr lang="en-GB" sz="2800" dirty="0"/>
              <a:t>Figure </a:t>
            </a:r>
            <a:r>
              <a:rPr lang="en-GB" sz="2800" dirty="0" smtClean="0"/>
              <a:t>8b</a:t>
            </a:r>
            <a:r>
              <a:rPr lang="en-GB" sz="2800" dirty="0"/>
              <a:t>: Rate of new STI diagnoses (excluding </a:t>
            </a:r>
            <a:r>
              <a:rPr lang="en-GB" sz="2800" dirty="0" smtClean="0"/>
              <a:t>chlamydia diagnoses in </a:t>
            </a:r>
            <a:r>
              <a:rPr lang="en-GB" sz="2800" dirty="0"/>
              <a:t>persons aged 15-24 years) per 100,000 population </a:t>
            </a:r>
            <a:r>
              <a:rPr lang="en-GB" sz="2800" dirty="0" smtClean="0"/>
              <a:t>aged 15-64 years among </a:t>
            </a:r>
            <a:r>
              <a:rPr lang="en-GB" sz="2800" dirty="0"/>
              <a:t>London residents by local authority of </a:t>
            </a:r>
            <a:r>
              <a:rPr lang="en-GB" sz="2800" dirty="0" smtClean="0"/>
              <a:t>residence: 2017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8188"/>
            <a:ext cx="7490170" cy="404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8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54" y="188640"/>
            <a:ext cx="8120801" cy="1296144"/>
          </a:xfrm>
        </p:spPr>
        <p:txBody>
          <a:bodyPr>
            <a:noAutofit/>
          </a:bodyPr>
          <a:lstStyle/>
          <a:p>
            <a:r>
              <a:rPr lang="en-GB" sz="2800" dirty="0"/>
              <a:t>Figure </a:t>
            </a:r>
            <a:r>
              <a:rPr lang="en-GB" sz="2800" dirty="0" smtClean="0"/>
              <a:t>9: Chlamydia detection rate per </a:t>
            </a:r>
            <a:r>
              <a:rPr lang="en-GB" sz="2800" dirty="0"/>
              <a:t>100,000 population aged 15-24 years in London by </a:t>
            </a:r>
            <a:r>
              <a:rPr lang="en-GB" sz="2800" dirty="0" smtClean="0"/>
              <a:t>local </a:t>
            </a:r>
            <a:r>
              <a:rPr lang="en-GB" sz="2800" dirty="0"/>
              <a:t>authority of </a:t>
            </a:r>
            <a:r>
              <a:rPr lang="en-GB" sz="2800" dirty="0" smtClean="0"/>
              <a:t>residence: 2017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19888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PHE recommends that local areas should be working towards achieving a chlamydia detection rate of at least 2,300 per 100,000 among individuals aged 15 to 24 </a:t>
            </a:r>
            <a:r>
              <a:rPr lang="en-GB" sz="800" dirty="0" smtClean="0"/>
              <a:t>years.</a:t>
            </a:r>
            <a:endParaRPr lang="en-GB" sz="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28800"/>
            <a:ext cx="7416825" cy="432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5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Figure 10: Rate </a:t>
            </a:r>
            <a:r>
              <a:rPr lang="en-GB" sz="2800" dirty="0"/>
              <a:t>of gonorrhoea diagnoses per 100,000 population in London by </a:t>
            </a:r>
            <a:r>
              <a:rPr lang="en-GB" sz="2800" dirty="0" smtClean="0"/>
              <a:t>local </a:t>
            </a:r>
            <a:r>
              <a:rPr lang="en-GB" sz="2800" dirty="0"/>
              <a:t>authority of </a:t>
            </a:r>
            <a:r>
              <a:rPr lang="en-GB" sz="2800" dirty="0" smtClean="0"/>
              <a:t>residence: 2017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</a:t>
            </a:r>
            <a:endParaRPr lang="en-GB" sz="800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1363"/>
            <a:ext cx="7344816" cy="391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7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6054056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648072"/>
          </a:xfrm>
        </p:spPr>
        <p:txBody>
          <a:bodyPr>
            <a:noAutofit/>
          </a:bodyPr>
          <a:lstStyle/>
          <a:p>
            <a:r>
              <a:rPr lang="en-GB" sz="2800" dirty="0"/>
              <a:t>Figure </a:t>
            </a:r>
            <a:r>
              <a:rPr lang="en-GB" sz="2800" dirty="0" smtClean="0"/>
              <a:t>11: </a:t>
            </a:r>
            <a:r>
              <a:rPr lang="en-GB" sz="2800" dirty="0"/>
              <a:t>Map of new STI rates per 100,000 residents by upper tier local authority in </a:t>
            </a:r>
            <a:r>
              <a:rPr lang="en-GB" sz="2800" dirty="0" smtClean="0"/>
              <a:t>London: 2017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15362" name="Picture 2" descr="Z:\Spotlights - STI\Mapping\London\London_annot_2018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25" y="0"/>
            <a:ext cx="9192004" cy="65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Figure 12: STI testing rate (excluding chlamydia in under 25 year olds) per 100,000 population in London residents aged 15 to 64: </a:t>
            </a:r>
            <a:r>
              <a:rPr lang="en-GB" sz="2800" dirty="0" smtClean="0"/>
              <a:t>2013-2017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</a:t>
            </a:r>
            <a:endParaRPr lang="en-GB" sz="800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1200"/>
            <a:ext cx="7688263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6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Figure 13: STI testing positivity rate (excluding chlamydia in under 25 year olds) in London residents: </a:t>
            </a:r>
            <a:r>
              <a:rPr lang="en-GB" sz="2800" dirty="0" smtClean="0"/>
              <a:t>2013-2017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</a:t>
            </a:r>
            <a:endParaRPr lang="en-GB" sz="800" i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51585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15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>
          <a:xfrm>
            <a:off x="539552" y="476672"/>
            <a:ext cx="8029575" cy="6477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sz="2800" dirty="0" smtClean="0">
                <a:solidFill>
                  <a:srgbClr val="00AE9E"/>
                </a:solidFill>
                <a:latin typeface="Arial" pitchFamily="84" charset="0"/>
              </a:rPr>
              <a:t>Summary of 2017 data for London residents</a:t>
            </a:r>
            <a:endParaRPr lang="en-US" sz="2800" dirty="0" smtClean="0">
              <a:latin typeface="Arial" pitchFamily="84" charset="0"/>
            </a:endParaRPr>
          </a:p>
        </p:txBody>
      </p:sp>
      <p:sp>
        <p:nvSpPr>
          <p:cNvPr id="13314" name="Content Placeholder 18"/>
          <p:cNvSpPr>
            <a:spLocks noGrp="1"/>
          </p:cNvSpPr>
          <p:nvPr>
            <p:ph idx="1"/>
          </p:nvPr>
        </p:nvSpPr>
        <p:spPr>
          <a:xfrm>
            <a:off x="539552" y="1340768"/>
            <a:ext cx="8029575" cy="4392488"/>
          </a:xfrm>
        </p:spPr>
        <p:txBody>
          <a:bodyPr/>
          <a:lstStyle/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/>
              <a:t>Over </a:t>
            </a:r>
            <a:r>
              <a:rPr lang="en-GB" dirty="0" smtClean="0"/>
              <a:t>117,000 new </a:t>
            </a:r>
            <a:r>
              <a:rPr lang="en-GB" dirty="0"/>
              <a:t>STIs </a:t>
            </a:r>
            <a:r>
              <a:rPr lang="en-GB" dirty="0" smtClean="0"/>
              <a:t>diagnosed 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New STI diagnosis rate: </a:t>
            </a:r>
            <a:r>
              <a:rPr lang="fr-FR" dirty="0" smtClean="0"/>
              <a:t>1,335 </a:t>
            </a:r>
            <a:r>
              <a:rPr lang="fr-FR" dirty="0"/>
              <a:t>diagnoses per 100,000 </a:t>
            </a:r>
            <a:r>
              <a:rPr lang="fr-FR" dirty="0" smtClean="0"/>
              <a:t>population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17/20 LAs in </a:t>
            </a:r>
            <a:r>
              <a:rPr lang="en-GB" dirty="0"/>
              <a:t>England with the highest rates of </a:t>
            </a:r>
            <a:r>
              <a:rPr lang="en-GB" dirty="0" smtClean="0"/>
              <a:t>STIs in London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/>
              <a:t>Diagnoses of gonorrhoea </a:t>
            </a:r>
            <a:r>
              <a:rPr lang="en-GB" dirty="0" smtClean="0"/>
              <a:t>rose by 23% 2015-16 and syphilis diagnoses rose by 16%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Chlamydia detection rate in those aged 15-24 </a:t>
            </a:r>
            <a:r>
              <a:rPr lang="en-GB" dirty="0"/>
              <a:t>was </a:t>
            </a:r>
            <a:r>
              <a:rPr lang="en-GB" dirty="0" smtClean="0"/>
              <a:t>2,199 per 100,000 pop. (aim = 2,300)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Diagnoses in specialist SHSs: 29% of new STI diagnoses were in men who have sex with men (MSM) (90% of syphilis, 63% of gonorrhoea)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84" charset="0"/>
              </a:rPr>
              <a:t>15-24 year olds accounted for 36% of new STI diagnoses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84" charset="0"/>
              </a:rPr>
              <a:t>10% of new STI diagnoses were in black Caribbeans, who have </a:t>
            </a:r>
            <a:r>
              <a:rPr lang="en-GB" dirty="0">
                <a:latin typeface="Arial" pitchFamily="84" charset="0"/>
              </a:rPr>
              <a:t>the </a:t>
            </a:r>
            <a:r>
              <a:rPr lang="en-GB" dirty="0" smtClean="0">
                <a:latin typeface="Arial" pitchFamily="84" charset="0"/>
              </a:rPr>
              <a:t>highest </a:t>
            </a:r>
            <a:r>
              <a:rPr lang="en-GB" dirty="0">
                <a:latin typeface="Arial" pitchFamily="84" charset="0"/>
              </a:rPr>
              <a:t>rate (3,042 per </a:t>
            </a:r>
            <a:r>
              <a:rPr lang="en-GB" dirty="0" smtClean="0">
                <a:latin typeface="Arial" pitchFamily="84" charset="0"/>
              </a:rPr>
              <a:t>100,000 pop.)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84" charset="0"/>
              </a:rPr>
              <a:t>White ethnic group has the highest numbers of new STIs (56%)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84" charset="0"/>
              </a:rPr>
              <a:t>Majority of those diagnosed with a new STI are UK-born (58%)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3AF59C50-BC1A-4A48-AB9B-217598CEB833}" type="slidenum">
              <a:rPr lang="en-US"/>
              <a:pPr marL="539750"/>
              <a:t>2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Annual Epidemiological Spotlight on STIs in London: 2017 data       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5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Table 4: Number of diagnoses of new STIs by PHEC of residence, data source and data subset: </a:t>
            </a:r>
            <a:r>
              <a:rPr lang="en-GB" sz="2800" dirty="0" smtClean="0"/>
              <a:t>2017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500058"/>
            <a:ext cx="8073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457200"/>
            <a:r>
              <a:rPr lang="en-GB" sz="1000" dirty="0" smtClean="0"/>
              <a:t>* This </a:t>
            </a:r>
            <a:r>
              <a:rPr lang="en-GB" sz="1000" dirty="0"/>
              <a:t>does not represent the total number of new STI diagnoses from enhanced GPs </a:t>
            </a:r>
            <a:r>
              <a:rPr lang="en-GB" sz="1000" dirty="0" smtClean="0"/>
              <a:t>reporting </a:t>
            </a:r>
            <a:r>
              <a:rPr lang="en-GB" sz="1000" dirty="0"/>
              <a:t>to GUMCAD. The small number of </a:t>
            </a:r>
            <a:r>
              <a:rPr lang="en-GB" sz="1000" dirty="0" smtClean="0"/>
              <a:t>diagnoses</a:t>
            </a:r>
          </a:p>
          <a:p>
            <a:pPr marL="180000" indent="-457200"/>
            <a:r>
              <a:rPr lang="en-GB" sz="1000" dirty="0" smtClean="0"/>
              <a:t>included </a:t>
            </a:r>
            <a:r>
              <a:rPr lang="en-GB" sz="1000" dirty="0"/>
              <a:t>here </a:t>
            </a:r>
            <a:r>
              <a:rPr lang="en-GB" sz="1000" dirty="0" smtClean="0"/>
              <a:t>reflects poor </a:t>
            </a:r>
            <a:r>
              <a:rPr lang="en-GB" sz="1000" dirty="0"/>
              <a:t>data quality on the residence of </a:t>
            </a:r>
            <a:r>
              <a:rPr lang="en-GB" sz="1000" dirty="0" smtClean="0"/>
              <a:t>cases.</a:t>
            </a:r>
          </a:p>
          <a:p>
            <a:r>
              <a:rPr lang="en-GB" sz="1000" dirty="0" smtClean="0"/>
              <a:t>** </a:t>
            </a:r>
            <a:r>
              <a:rPr lang="en-GB" sz="1000" dirty="0"/>
              <a:t>Including site type 12 chlamydia from </a:t>
            </a:r>
            <a:r>
              <a:rPr lang="en-GB" sz="1000" dirty="0" smtClean="0"/>
              <a:t>GUMCAD.</a:t>
            </a:r>
            <a:endParaRPr lang="en-GB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0" y="1484784"/>
            <a:ext cx="8198712" cy="388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5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Table 5: Number of diagnoses of </a:t>
            </a:r>
            <a:r>
              <a:rPr lang="en-GB" sz="2800"/>
              <a:t>the </a:t>
            </a:r>
            <a:r>
              <a:rPr lang="en-GB" sz="2800" smtClean="0"/>
              <a:t>5 main </a:t>
            </a:r>
            <a:r>
              <a:rPr lang="en-GB" sz="2800" dirty="0"/>
              <a:t>STIs </a:t>
            </a:r>
            <a:r>
              <a:rPr lang="en-GB" sz="2800" dirty="0" smtClean="0"/>
              <a:t>in London </a:t>
            </a:r>
            <a:r>
              <a:rPr lang="en-GB" sz="2800" dirty="0"/>
              <a:t>by STI, data source and data subset: </a:t>
            </a:r>
            <a:r>
              <a:rPr lang="en-GB" sz="2800" dirty="0" smtClean="0"/>
              <a:t>2017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2" y="1772816"/>
            <a:ext cx="8096051" cy="291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1152" y="4925199"/>
            <a:ext cx="8073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457200"/>
            <a:r>
              <a:rPr lang="en-GB" sz="1000" dirty="0" smtClean="0"/>
              <a:t>* Reporting from enhanced GPs is affected by poor </a:t>
            </a:r>
            <a:r>
              <a:rPr lang="en-GB" sz="1000" dirty="0"/>
              <a:t>data quality on the residence </a:t>
            </a:r>
            <a:r>
              <a:rPr lang="en-GB" sz="1000"/>
              <a:t>of </a:t>
            </a:r>
            <a:r>
              <a:rPr lang="en-GB" sz="1000" smtClean="0"/>
              <a:t>cases.</a:t>
            </a:r>
            <a:endParaRPr lang="en-GB" sz="1000" dirty="0" smtClean="0"/>
          </a:p>
          <a:p>
            <a:r>
              <a:rPr lang="en-GB" sz="1000" dirty="0" smtClean="0"/>
              <a:t>** </a:t>
            </a:r>
            <a:r>
              <a:rPr lang="en-GB" sz="1000" dirty="0"/>
              <a:t>Including site type 12 chlamydia from </a:t>
            </a:r>
            <a:r>
              <a:rPr lang="en-GB" sz="1000" dirty="0" smtClean="0"/>
              <a:t>GUMCAD.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740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Figure 1: New </a:t>
            </a:r>
            <a:r>
              <a:rPr lang="en-GB" sz="2800" dirty="0" smtClean="0"/>
              <a:t>STI </a:t>
            </a:r>
            <a:r>
              <a:rPr lang="en-GB" sz="2800" dirty="0"/>
              <a:t>diagnosis per 100,000 population by PHE centre of residence, </a:t>
            </a:r>
            <a:r>
              <a:rPr lang="en-GB" sz="2800" dirty="0" smtClean="0"/>
              <a:t>2017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 </a:t>
            </a:r>
            <a:endParaRPr lang="en-GB" sz="1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38450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0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>
            <a:noAutofit/>
          </a:bodyPr>
          <a:lstStyle/>
          <a:p>
            <a:r>
              <a:rPr lang="en-GB" sz="2800" dirty="0"/>
              <a:t>Figure 2: </a:t>
            </a:r>
            <a:r>
              <a:rPr lang="en-GB" sz="2800" dirty="0" smtClean="0"/>
              <a:t>Number of diagnoses </a:t>
            </a:r>
            <a:r>
              <a:rPr lang="en-GB" sz="2800" dirty="0"/>
              <a:t>of the </a:t>
            </a:r>
            <a:r>
              <a:rPr lang="en-GB" sz="2800" dirty="0" smtClean="0"/>
              <a:t>5 </a:t>
            </a:r>
            <a:r>
              <a:rPr lang="en-GB" sz="2800" dirty="0"/>
              <a:t>main STIs: </a:t>
            </a:r>
            <a:r>
              <a:rPr lang="en-GB" sz="2800" dirty="0" smtClean="0"/>
              <a:t>London residents, 2013-2017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 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248151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Any increase in gonorrhoea diagnoses may be due to the increased use of highly sensitive nucleic acid amplification tests (NAATs) and additional screening of extra-genital sites in MSM.</a:t>
            </a:r>
          </a:p>
          <a:p>
            <a:r>
              <a:rPr lang="en-GB" sz="800" dirty="0"/>
              <a:t>Any decrease in genital wart diagnoses may be due to a moderately protective effect of HPV-16/18 vaccination.</a:t>
            </a:r>
          </a:p>
          <a:p>
            <a:r>
              <a:rPr lang="en-GB" sz="800" dirty="0"/>
              <a:t>Any increase in genital herpes diagnoses may be due to the use of more sensitive NAATs.</a:t>
            </a:r>
          </a:p>
          <a:p>
            <a:r>
              <a:rPr lang="en-GB" sz="800" dirty="0"/>
              <a:t>Increases or decreases may also reflect changes in testing practices</a:t>
            </a:r>
            <a:r>
              <a:rPr lang="en-GB" sz="800" dirty="0" smtClean="0"/>
              <a:t>.</a:t>
            </a:r>
            <a:endParaRPr lang="en-GB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2687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40" y="620688"/>
            <a:ext cx="8028000" cy="648072"/>
          </a:xfrm>
        </p:spPr>
        <p:txBody>
          <a:bodyPr>
            <a:noAutofit/>
          </a:bodyPr>
          <a:lstStyle/>
          <a:p>
            <a:r>
              <a:rPr lang="en-GB" sz="2800" dirty="0"/>
              <a:t>Figure 3: Diagnosis rates of the </a:t>
            </a:r>
            <a:r>
              <a:rPr lang="en-GB" sz="2800" dirty="0" smtClean="0"/>
              <a:t>5 main </a:t>
            </a:r>
            <a:r>
              <a:rPr lang="en-GB" sz="2800" dirty="0"/>
              <a:t>STIs: </a:t>
            </a:r>
            <a:r>
              <a:rPr lang="en-GB" sz="2800" dirty="0" smtClean="0"/>
              <a:t>London residents, 2013-2017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9492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  <a:p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125151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Any increase in gonorrhoea diagnoses may be due to the increased use of highly sensitive nucleic acid amplification tests (NAATs) and additional screening of extra-genital sites in MSM.</a:t>
            </a:r>
          </a:p>
          <a:p>
            <a:r>
              <a:rPr lang="en-GB" sz="800" dirty="0"/>
              <a:t>Any decrease in genital wart diagnoses may be due to a moderately protective effect of HPV-16/18 vaccination.</a:t>
            </a:r>
          </a:p>
          <a:p>
            <a:r>
              <a:rPr lang="en-GB" sz="800" dirty="0"/>
              <a:t>Any increase in genital herpes diagnoses may be due to the use of more sensitive NAATs.</a:t>
            </a:r>
          </a:p>
          <a:p>
            <a:r>
              <a:rPr lang="en-GB" sz="800" dirty="0"/>
              <a:t>Increases or decreases may also reflect changes in testing practices</a:t>
            </a:r>
            <a:r>
              <a:rPr lang="en-GB" sz="800" dirty="0" smtClean="0"/>
              <a:t>.</a:t>
            </a:r>
            <a:endParaRPr lang="en-GB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5375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7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Table 1</a:t>
            </a:r>
            <a:r>
              <a:rPr lang="en-GB" sz="2800" dirty="0"/>
              <a:t>: Percentage change in new STI </a:t>
            </a:r>
            <a:r>
              <a:rPr lang="en-GB" sz="2800" dirty="0" smtClean="0"/>
              <a:t>diagnoses: London residents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93296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 and CTAD</a:t>
            </a:r>
            <a:endParaRPr lang="en-GB" sz="800" b="1" i="1" dirty="0"/>
          </a:p>
          <a:p>
            <a:r>
              <a:rPr lang="en-GB" sz="800" i="1" dirty="0" smtClean="0"/>
              <a:t>.</a:t>
            </a:r>
            <a:endParaRPr lang="en-GB" sz="800" i="1" dirty="0"/>
          </a:p>
          <a:p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92125" y="5085184"/>
            <a:ext cx="5256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Please see notes for Figure 3</a:t>
            </a:r>
            <a:r>
              <a:rPr lang="en-GB" sz="800" dirty="0" smtClean="0"/>
              <a:t>.</a:t>
            </a:r>
            <a:endParaRPr lang="en-GB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534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Figure 4: Rate of new STIs per 100,000 residents by age group in </a:t>
            </a:r>
            <a:r>
              <a:rPr lang="en-GB" sz="2800" dirty="0" smtClean="0"/>
              <a:t>London, 2017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  <a:p>
            <a:endParaRPr lang="en-GB" sz="1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00808"/>
            <a:ext cx="750073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Figure 5: Rates by ethnicity per 100,000 population of London residents diagnosed with a new </a:t>
            </a:r>
            <a:r>
              <a:rPr lang="en-GB" sz="2800" dirty="0" smtClean="0"/>
              <a:t>STI: 2017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1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2835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Table 2: Proportion of London residents diagnosed with a new STI by </a:t>
            </a:r>
            <a:r>
              <a:rPr lang="en-GB" sz="2800" dirty="0" smtClean="0"/>
              <a:t>ethnicity: 2017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2017 data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16832"/>
            <a:ext cx="762398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9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2" ma:contentTypeDescription="Create a new document." ma:contentTypeScope="" ma:versionID="90abed70ebe52a91dc341b84b028ec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14c3b335b53ce6b9a41890f168eae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92F07B-CA65-4545-9761-5CBD70570C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3A3368-B182-4508-B0AD-8C48CC961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1BA55E-5A15-436E-A8C3-DCB566ECEBCE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1336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Annual Epidemiological Spotlight on STIs in London: 2017 data  </vt:lpstr>
      <vt:lpstr>Summary of 2017 data for London residents</vt:lpstr>
      <vt:lpstr>Figure 1: New STI diagnosis per 100,000 population by PHE centre of residence, 2017 </vt:lpstr>
      <vt:lpstr>Figure 2: Number of diagnoses of the 5 main STIs: London residents, 2013-2017</vt:lpstr>
      <vt:lpstr>Figure 3: Diagnosis rates of the 5 main STIs: London residents, 2013-2017 </vt:lpstr>
      <vt:lpstr>Table 1: Percentage change in new STI diagnoses: London residents </vt:lpstr>
      <vt:lpstr>Figure 4: Rate of new STIs per 100,000 residents by age group in London, 2017 </vt:lpstr>
      <vt:lpstr>Figure 5: Rates by ethnicity per 100,000 population of London residents diagnosed with a new STI: 2017 </vt:lpstr>
      <vt:lpstr>Table 2: Proportion of London residents diagnosed with a new STI by ethnicity: 2017 </vt:lpstr>
      <vt:lpstr>Figure 6: Proportions of London residents diagnosed with a new STI in specialist SHSs by world region of birth: 2017</vt:lpstr>
      <vt:lpstr>Figure 7: Diagnoses of the 5 main STIs among MSM in specialist SHSs: London residents, 2013-2017 </vt:lpstr>
      <vt:lpstr>Table 3: Percentage change in new STI diagnoses in men who have sex with men (MSM) diagnosed in specialist SHSs: London residents</vt:lpstr>
      <vt:lpstr>Figure 8a: Rate of new STI diagnoses per 100,000 population among London residents by local authority of residence: 2017 </vt:lpstr>
      <vt:lpstr>Figure 8b: Rate of new STI diagnoses (excluding chlamydia diagnoses in persons aged 15-24 years) per 100,000 population aged 15-64 years among London residents by local authority of residence: 2017 </vt:lpstr>
      <vt:lpstr>Figure 9: Chlamydia detection rate per 100,000 population aged 15-24 years in London by local authority of residence: 2017 </vt:lpstr>
      <vt:lpstr>Figure 10: Rate of gonorrhoea diagnoses per 100,000 population in London by local authority of residence: 2017</vt:lpstr>
      <vt:lpstr>Figure 11: Map of new STI rates per 100,000 residents by upper tier local authority in London: 2017 </vt:lpstr>
      <vt:lpstr>Figure 12: STI testing rate (excluding chlamydia in under 25 year olds) per 100,000 population in London residents aged 15 to 64: 2013-2017 </vt:lpstr>
      <vt:lpstr>Figure 13: STI testing positivity rate (excluding chlamydia in under 25 year olds) in London residents: 2013-2017 </vt:lpstr>
      <vt:lpstr>Table 4: Number of diagnoses of new STIs by PHEC of residence, data source and data subset: 2017 </vt:lpstr>
      <vt:lpstr>Table 5: Number of diagnoses of the 5 main STIs in London by STI, data source and data subset: 2017 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Presentation-standard</dc:title>
  <dc:creator>Anjna Mistry</dc:creator>
  <cp:lastModifiedBy>Colin Babb</cp:lastModifiedBy>
  <cp:revision>245</cp:revision>
  <dcterms:created xsi:type="dcterms:W3CDTF">2012-10-10T09:02:29Z</dcterms:created>
  <dcterms:modified xsi:type="dcterms:W3CDTF">2018-07-31T11:15:44Z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</Properties>
</file>