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8"/>
  </p:notesMasterIdLst>
  <p:handoutMasterIdLst>
    <p:handoutMasterId r:id="rId29"/>
  </p:handout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300" r:id="rId12"/>
    <p:sldId id="301" r:id="rId13"/>
    <p:sldId id="286" r:id="rId14"/>
    <p:sldId id="287" r:id="rId15"/>
    <p:sldId id="295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8" r:id="rId24"/>
    <p:sldId id="299" r:id="rId25"/>
    <p:sldId id="296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D848-6378-4ADC-B642-DABA492366B9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0FF3-C414-4146-986D-2239029EA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78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Annual Epidemiological Spotlight on STIs in London: 2018 data</a:t>
            </a:r>
            <a:br>
              <a:rPr lang="en-GB" i="1" dirty="0"/>
            </a:br>
            <a:br>
              <a:rPr lang="en-GB" i="1" dirty="0"/>
            </a:b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>
            <a:normAutofit fontScale="85000" lnSpcReduction="20000"/>
          </a:bodyPr>
          <a:lstStyle/>
          <a:p>
            <a:r>
              <a:rPr lang="en-GB" sz="2900" dirty="0"/>
              <a:t>Field Service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1200" dirty="0"/>
              <a:t>PHE publications gateway number</a:t>
            </a:r>
            <a:r>
              <a:rPr lang="en-US" sz="1200" dirty="0"/>
              <a:t>: GW-635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600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7: Rates by ethnicity per 100,000 population of London residents diagnosed with a new STI: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2060848"/>
            <a:ext cx="793942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1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2: Proportion of London residents diagnosed with a new STI by ethnicity: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AC07BA-751E-4DFD-B940-316D6BF20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40" y="2154450"/>
            <a:ext cx="7277719" cy="254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6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1152128"/>
          </a:xfrm>
        </p:spPr>
        <p:txBody>
          <a:bodyPr>
            <a:noAutofit/>
          </a:bodyPr>
          <a:lstStyle/>
          <a:p>
            <a:r>
              <a:rPr lang="en-GB" sz="2800" dirty="0"/>
              <a:t>Figure 8: Proportions of London residents diagnosed with a new STI by world region of birth*: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07" y="2060848"/>
            <a:ext cx="7934307" cy="31683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C6446B-F9F7-4C2F-BF52-9F924171A20F}"/>
              </a:ext>
            </a:extLst>
          </p:cNvPr>
          <p:cNvSpPr/>
          <p:nvPr/>
        </p:nvSpPr>
        <p:spPr>
          <a:xfrm>
            <a:off x="377918" y="5497616"/>
            <a:ext cx="8388164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GB" sz="800" dirty="0">
                <a:solidFill>
                  <a:srgbClr val="980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*Data on country of birth is not collected by CTAD. All information about world region of birth is based on diagnoses made in specialist and non-specialist services which report to GUMCAD.</a:t>
            </a:r>
            <a:endParaRPr lang="en-GB" sz="800" dirty="0">
              <a:solidFill>
                <a:srgbClr val="98002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5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9: Diagnoses of the 5 main STIs among MSM*: London residents, 2014-2018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(level 3 services).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246911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GUMCAD started in 2009. Reporting of sexual orientation is less likely to be complete for earlier years. So rises seen may be partly artefactual.</a:t>
            </a:r>
          </a:p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Any increase or decrease may reflect changes in testing.</a:t>
            </a:r>
          </a:p>
          <a:p>
            <a:endParaRPr lang="en-GB" sz="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99383"/>
            <a:ext cx="7851354" cy="3024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99668EC-BD1A-4B10-B7C5-FC1686582E24}"/>
              </a:ext>
            </a:extLst>
          </p:cNvPr>
          <p:cNvSpPr/>
          <p:nvPr/>
        </p:nvSpPr>
        <p:spPr>
          <a:xfrm>
            <a:off x="307746" y="4845556"/>
            <a:ext cx="82829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* Data on sexual orientation is not collected by CTAD. All information about MSM is based on diagnoses made in specialist and non-specialist services which report to GUMCAD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15405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08912" cy="936104"/>
          </a:xfrm>
        </p:spPr>
        <p:txBody>
          <a:bodyPr>
            <a:noAutofit/>
          </a:bodyPr>
          <a:lstStyle/>
          <a:p>
            <a:r>
              <a:rPr lang="en-GB" sz="2800" dirty="0"/>
              <a:t>Table 3: Percentage change in new STI diagnoses in men who have sex with men (MSM)*: London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949280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012596"/>
            <a:ext cx="554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*Please see notes for Figure 9.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51CB27-7A00-47F6-8F87-F9692B2BD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74" y="1973766"/>
            <a:ext cx="7736851" cy="29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4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042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10a: Rate of all new STI diagnoses per 100,000 population among London residents by local authority of residence: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892212"/>
            <a:ext cx="7860641" cy="398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512168"/>
          </a:xfrm>
        </p:spPr>
        <p:txBody>
          <a:bodyPr>
            <a:noAutofit/>
          </a:bodyPr>
          <a:lstStyle/>
          <a:p>
            <a:r>
              <a:rPr lang="en-GB" sz="2800" dirty="0"/>
              <a:t>Figure 10b: Rate of new STI diagnoses (excluding chlamydia diagnoses in persons aged 15-24 years) per 100,000 population aged 15-64 years among London residents by local authority of residence: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32856"/>
            <a:ext cx="7734676" cy="39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0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54" y="188640"/>
            <a:ext cx="8120801" cy="1296144"/>
          </a:xfrm>
        </p:spPr>
        <p:txBody>
          <a:bodyPr>
            <a:noAutofit/>
          </a:bodyPr>
          <a:lstStyle/>
          <a:p>
            <a:r>
              <a:rPr lang="en-GB" sz="2800" dirty="0"/>
              <a:t>Figure 11: Chlamydia detection rate per 100,000 population aged 15-24 years in London by local authority of residence: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040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PHE recommends that local areas should be working towards achieving a chlamydia detection rate of at least 2,300 per 100,000 among individuals aged 15 to 24 years.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700807"/>
            <a:ext cx="7776741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4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12: Rate of gonorrhoea diagnoses per 100,000 population in London by local authority of residence: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4" y="1700807"/>
            <a:ext cx="7808029" cy="3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59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6054056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686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13: Map of new STI rates per 100,000 residents by upper tier local authority in London: 2018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1" y="116632"/>
            <a:ext cx="8978237" cy="635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476672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AE9E"/>
                </a:solidFill>
                <a:latin typeface="Arial" pitchFamily="84" charset="0"/>
              </a:rPr>
              <a:t>Summary of 2018 data for London residents</a:t>
            </a:r>
            <a:endParaRPr lang="en-US" sz="2800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340768"/>
            <a:ext cx="8029575" cy="4392488"/>
          </a:xfrm>
        </p:spPr>
        <p:txBody>
          <a:bodyPr/>
          <a:lstStyle/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Over 130,000 new STIs diagnosed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New STI diagnosis rate: </a:t>
            </a:r>
            <a:r>
              <a:rPr lang="fr-FR" dirty="0"/>
              <a:t>1,490 diagnoses per 100,000 population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17/20 LAs in England with the highest rates of STIs are in London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Diagnoses of gonorrhoea rose by 23% 2017-18 and syphilis diagnoses rose by 1%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Chlamydia detection rate in those aged 15-24 was 2,610 per 100,000 pop. (aim = 2,300)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32% of new STI diagnoses were in men who have sex with men (MSM) (89% of syphilis, 63% of gonorrhoea) – (GUMCAD data only)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15-24 year olds accounted for 36% of new STI diagnoses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11% of new STI diagnoses were in black Caribbeans, who have the highest rate (3,545 per 100,000 pop.)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White ethnic group has the highest numbers of new STIs (56%)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Majority of those diagnosed with a new STI are UK-born (58%)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Annual Epidemiological Spotlight on STIs in London: 2018 data      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54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14: STI testing rate (excluding chlamydia in under 25 year olds) per 100,000 population in London residents aged 15 to 64: 2014-2018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91" y="2060848"/>
            <a:ext cx="840583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15: STI testing positivity rate (excluding chlamydia in under 25 year olds) in London residents: 2014-2018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01" y="1916832"/>
            <a:ext cx="803223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7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4: Number of diagnoses of new STIs by PHEC of residence, data source and data subset: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521725"/>
            <a:ext cx="8073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New STI diagnoses from enhanced GPs reporting to GUMCAD are included in the ‘Non-specialist sexual health services (SHSs)’ total. For London residents, 1,311 / 6,210 diagnoses from non-specialist SHSs were reported via the e-Service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3" y="1471761"/>
            <a:ext cx="7553834" cy="40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5: Number of diagnoses of the 5 main STIs in London by STI, data source and data subset: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152" y="4925199"/>
            <a:ext cx="8073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Diagnoses from enhanced GPs reporting to GUMCAD are included in the ‘Non-specialist sexual health services (SHSs)’ total. For gonorrhoea, 1,311 diagnoses from non-specialist SHSs were reported via the e-Service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0" y="1673331"/>
            <a:ext cx="8632940" cy="319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0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1: New STI diagnosis per 100,000 population by PHE centre of residence,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72816"/>
            <a:ext cx="727427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5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2: Number of diagnoses of the 5 main STIs: London residents, 2014-2018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248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52" y="1772816"/>
            <a:ext cx="787007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3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40" y="620688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3: Diagnosis rates of the 5 main STIs: London residents, 2014-2018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25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844824"/>
            <a:ext cx="73132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1: Percentage change in new STI diagnoses: London residents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 and CTAD</a:t>
            </a:r>
            <a:endParaRPr lang="en-GB" sz="800" b="1" i="1" dirty="0"/>
          </a:p>
          <a:p>
            <a:r>
              <a:rPr lang="en-GB" sz="800" i="1" dirty="0"/>
              <a:t>.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92125" y="5085184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Please see notes for Figure 3.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4E92D1-429E-415D-AABF-53763A411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74" y="1973766"/>
            <a:ext cx="7736851" cy="29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4: Rate of new STIs per 100,000 residents by age group in London, 2018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16832"/>
            <a:ext cx="733010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2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5: Rates of gonorrhoea per 100,000 residents by age group in London: 2014-2018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3"/>
            <a:ext cx="7416824" cy="330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5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2018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6: Rates of genital warts per 100,000 residents aged 15-19 years by gender: 2014-2018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72815"/>
            <a:ext cx="7393674" cy="343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6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BA55E-5A15-436E-A8C3-DCB566ECEBCE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1471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ヒラギノ角ゴ Pro W3</vt:lpstr>
      <vt:lpstr>Office Theme</vt:lpstr>
      <vt:lpstr>Annual Epidemiological Spotlight on STIs in London: 2018 data  </vt:lpstr>
      <vt:lpstr>Summary of 2018 data for London residents</vt:lpstr>
      <vt:lpstr>Figure 1: New STI diagnosis per 100,000 population by PHE centre of residence, 2018 </vt:lpstr>
      <vt:lpstr>Figure 2: Number of diagnoses of the 5 main STIs: London residents, 2014-2018</vt:lpstr>
      <vt:lpstr>Figure 3: Diagnosis rates of the 5 main STIs: London residents, 2014-2018 </vt:lpstr>
      <vt:lpstr>Table 1: Percentage change in new STI diagnoses: London residents </vt:lpstr>
      <vt:lpstr>Figure 4: Rate of new STIs per 100,000 residents by age group in London, 2018 </vt:lpstr>
      <vt:lpstr>Figure 5: Rates of gonorrhoea per 100,000 residents by age group in London: 2014-2018 </vt:lpstr>
      <vt:lpstr>Figure 6: Rates of genital warts per 100,000 residents aged 15-19 years by gender: 2014-2018 </vt:lpstr>
      <vt:lpstr>Figure 7: Rates by ethnicity per 100,000 population of London residents diagnosed with a new STI: 2018 </vt:lpstr>
      <vt:lpstr>Table 2: Proportion of London residents diagnosed with a new STI by ethnicity: 2018 </vt:lpstr>
      <vt:lpstr>Figure 8: Proportions of London residents diagnosed with a new STI by world region of birth*: 2018</vt:lpstr>
      <vt:lpstr>Figure 9: Diagnoses of the 5 main STIs among MSM*: London residents, 2014-2018 </vt:lpstr>
      <vt:lpstr>Table 3: Percentage change in new STI diagnoses in men who have sex with men (MSM)*: London residents</vt:lpstr>
      <vt:lpstr>Figure 10a: Rate of all new STI diagnoses per 100,000 population among London residents by local authority of residence: 2018 </vt:lpstr>
      <vt:lpstr>Figure 10b: Rate of new STI diagnoses (excluding chlamydia diagnoses in persons aged 15-24 years) per 100,000 population aged 15-64 years among London residents by local authority of residence: 2018 </vt:lpstr>
      <vt:lpstr>Figure 11: Chlamydia detection rate per 100,000 population aged 15-24 years in London by local authority of residence: 2018 </vt:lpstr>
      <vt:lpstr>Figure 12: Rate of gonorrhoea diagnoses per 100,000 population in London by local authority of residence: 2018</vt:lpstr>
      <vt:lpstr>Figure 13: Map of new STI rates per 100,000 residents by upper tier local authority in London: 2018 </vt:lpstr>
      <vt:lpstr>Figure 14: STI testing rate (excluding chlamydia in under 25 year olds) per 100,000 population in London residents aged 15 to 64: 2014-2018 </vt:lpstr>
      <vt:lpstr>Figure 15: STI testing positivity rate (excluding chlamydia in under 25 year olds) in London residents: 2014-2018 </vt:lpstr>
      <vt:lpstr>Table 4: Number of diagnoses of new STIs by PHEC of residence, data source and data subset: 2018 </vt:lpstr>
      <vt:lpstr>Table 5: Number of diagnoses of the 5 main STIs in London by STI, data source and data subset: 2018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Paul Crook</cp:lastModifiedBy>
  <cp:revision>297</cp:revision>
  <dcterms:created xsi:type="dcterms:W3CDTF">2012-10-10T09:02:29Z</dcterms:created>
  <dcterms:modified xsi:type="dcterms:W3CDTF">2019-08-23T12:07:50Z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