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29"/>
  </p:notesMasterIdLst>
  <p:handoutMasterIdLst>
    <p:handoutMasterId r:id="rId30"/>
  </p:handoutMasterIdLst>
  <p:sldIdLst>
    <p:sldId id="279" r:id="rId5"/>
    <p:sldId id="302" r:id="rId6"/>
    <p:sldId id="280" r:id="rId7"/>
    <p:sldId id="281" r:id="rId8"/>
    <p:sldId id="282" r:id="rId9"/>
    <p:sldId id="283" r:id="rId10"/>
    <p:sldId id="284" r:id="rId11"/>
    <p:sldId id="285" r:id="rId12"/>
    <p:sldId id="300" r:id="rId13"/>
    <p:sldId id="301" r:id="rId14"/>
    <p:sldId id="286" r:id="rId15"/>
    <p:sldId id="287" r:id="rId16"/>
    <p:sldId id="295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8" r:id="rId25"/>
    <p:sldId id="299" r:id="rId26"/>
    <p:sldId id="296" r:id="rId27"/>
    <p:sldId id="297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 autoAdjust="0"/>
    <p:restoredTop sz="91903" autoAdjust="0"/>
  </p:normalViewPr>
  <p:slideViewPr>
    <p:cSldViewPr>
      <p:cViewPr varScale="1">
        <p:scale>
          <a:sx n="82" d="100"/>
          <a:sy n="82" d="100"/>
        </p:scale>
        <p:origin x="10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6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8D848-6378-4ADC-B642-DABA492366B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50FF3-C414-4146-986D-2239029EA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378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49E6C6-4B8F-4672-8CF4-FB16948CBE13}" type="datetimeFigureOut">
              <a:rPr lang="en-US"/>
              <a:pPr>
                <a:defRPr/>
              </a:pPr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E0CBF3-2A0A-4409-B599-FEFEAF974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71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133303"/>
            <a:ext cx="9144000" cy="47246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988840"/>
            <a:ext cx="9144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492896"/>
            <a:ext cx="7633648" cy="172450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6021288"/>
            <a:ext cx="7633648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 descr="\\colhpafil004\Colindale_Data\HQ Group and LARS\Group Data\Design\Branding and logos\PHE logos with strapline\Small without Old French text\PHE small logo for A4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74110" cy="1812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8000" y="1412776"/>
            <a:ext cx="8028000" cy="4739679"/>
          </a:xfrm>
        </p:spPr>
        <p:txBody>
          <a:bodyPr/>
          <a:lstStyle>
            <a:lvl1pPr>
              <a:spcBef>
                <a:spcPts val="1200"/>
              </a:spcBef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 should be 12-18pt Arial. Do not use other fonts.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08725"/>
            <a:ext cx="9144000" cy="549275"/>
          </a:xfrm>
        </p:spPr>
        <p:txBody>
          <a:bodyPr/>
          <a:lstStyle>
            <a:lvl1pPr>
              <a:defRPr/>
            </a:lvl1pPr>
          </a:lstStyle>
          <a:p>
            <a:pPr marL="531813"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173038" indent="0"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  </a:t>
            </a:r>
            <a:fld id="{45F8D313-CCBE-49D6-A3BC-57B1848DFB52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0" fontAlgn="base" hangingPunct="0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osh.forde@phe.gov.uk" TargetMode="External"/><Relationship Id="rId2" Type="http://schemas.openxmlformats.org/officeDocument/2006/relationships/hyperlink" Target="http://www.facebook.com/PublicHealthEnglan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tionalarchives.gov.uk/doc/open-government-licence/version/3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Annual Epidemiological Spotlight on STIs in London: 2019 data</a:t>
            </a:r>
            <a:br>
              <a:rPr lang="en-GB" i="1" dirty="0"/>
            </a:br>
            <a:br>
              <a:rPr lang="en-GB" i="1" dirty="0"/>
            </a:br>
            <a:endParaRPr lang="en-GB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296" y="5445224"/>
            <a:ext cx="7633648" cy="914400"/>
          </a:xfrm>
        </p:spPr>
        <p:txBody>
          <a:bodyPr>
            <a:normAutofit fontScale="85000" lnSpcReduction="20000"/>
          </a:bodyPr>
          <a:lstStyle/>
          <a:p>
            <a:r>
              <a:rPr lang="en-GB" sz="2900" dirty="0"/>
              <a:t>Field Service</a:t>
            </a:r>
          </a:p>
          <a:p>
            <a:endParaRPr lang="en-GB" dirty="0"/>
          </a:p>
          <a:p>
            <a:endParaRPr lang="en-GB" dirty="0"/>
          </a:p>
          <a:p>
            <a:r>
              <a:rPr lang="en-GB" sz="1400" dirty="0"/>
              <a:t>PHE publications gateway number</a:t>
            </a:r>
            <a:r>
              <a:rPr lang="en-US" sz="1400" dirty="0"/>
              <a:t>: GW-1959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06007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6: Rates of genital warts per 100,000 residents aged 15-19 years by gender: 2015-2019</a:t>
            </a:r>
            <a:br>
              <a:rPr lang="en-GB" sz="2800" dirty="0"/>
            </a:br>
            <a:endParaRPr lang="en-GB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750" y="1916832"/>
            <a:ext cx="8054653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162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7: Rates by ethnicity per 100,000 population of London residents diagnosed with a new STI: 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  <a:endParaRPr lang="en-GB" sz="1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366" y="1844824"/>
            <a:ext cx="8222844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112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Table 2: Proportion of London residents diagnosed with a new STI by ethnicity: 2019</a:t>
            </a: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  <a:endParaRPr lang="en-GB" sz="1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7" y="2060848"/>
            <a:ext cx="7903217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960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28000" cy="1152128"/>
          </a:xfrm>
        </p:spPr>
        <p:txBody>
          <a:bodyPr>
            <a:noAutofit/>
          </a:bodyPr>
          <a:lstStyle/>
          <a:p>
            <a:r>
              <a:rPr lang="en-GB" sz="2800" dirty="0"/>
              <a:t>Figure 8: Proportions of London residents diagnosed with a new STI by world region of birth*: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  <a:endParaRPr lang="en-GB" sz="1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C6446B-F9F7-4C2F-BF52-9F924171A20F}"/>
              </a:ext>
            </a:extLst>
          </p:cNvPr>
          <p:cNvSpPr/>
          <p:nvPr/>
        </p:nvSpPr>
        <p:spPr>
          <a:xfrm>
            <a:off x="377918" y="5497616"/>
            <a:ext cx="8388164" cy="384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n-GB" sz="800" dirty="0">
                <a:solidFill>
                  <a:srgbClr val="9800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*Data on country of birth is not collected by CTAD. All information about world region of birth is based on diagnoses made in specialist and non-specialist services which report to GUMCAD.</a:t>
            </a:r>
            <a:endParaRPr lang="en-GB" sz="800" dirty="0">
              <a:solidFill>
                <a:srgbClr val="98002E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764975"/>
            <a:ext cx="7632848" cy="355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359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792088"/>
          </a:xfrm>
        </p:spPr>
        <p:txBody>
          <a:bodyPr>
            <a:noAutofit/>
          </a:bodyPr>
          <a:lstStyle/>
          <a:p>
            <a:r>
              <a:rPr lang="en-GB" sz="2800" dirty="0"/>
              <a:t>Figure 9: Diagnoses of the 5 main STIs among MSM*: London residents, 2015-2019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(level 3 services).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246911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GUMCAD started in 2009. Reporting of sexual orientation is less likely to be complete for earlier years. So rises seen may be partly artefactual.</a:t>
            </a:r>
          </a:p>
          <a:p>
            <a:r>
              <a:rPr lang="en-GB" sz="800" dirty="0"/>
              <a:t>Any increase in gonorrhoea diagnoses may be due to the increased use of highly sensitive nucleic acid amplification tests (NAATs) and additional screening of extra-genital sites in MSM.</a:t>
            </a:r>
          </a:p>
          <a:p>
            <a:r>
              <a:rPr lang="en-GB" sz="800" dirty="0"/>
              <a:t>Any decrease in genital wart diagnoses may be due to a moderately protective effect of HPV-16/18 vaccination.</a:t>
            </a:r>
          </a:p>
          <a:p>
            <a:r>
              <a:rPr lang="en-GB" sz="800" dirty="0"/>
              <a:t>Any increase in genital herpes diagnoses may be due to the use of more sensitive NAATs.</a:t>
            </a:r>
          </a:p>
          <a:p>
            <a:r>
              <a:rPr lang="en-GB" sz="800" dirty="0"/>
              <a:t>Any increase or decrease may reflect changes in testing.</a:t>
            </a:r>
          </a:p>
          <a:p>
            <a:endParaRPr lang="en-GB" sz="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9668EC-BD1A-4B10-B7C5-FC1686582E24}"/>
              </a:ext>
            </a:extLst>
          </p:cNvPr>
          <p:cNvSpPr/>
          <p:nvPr/>
        </p:nvSpPr>
        <p:spPr>
          <a:xfrm>
            <a:off x="307746" y="4845556"/>
            <a:ext cx="82829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* Data on sexual orientation is not collected by CTAD. All information about MSM is based on diagnoses made in specialist and non-specialist services which report to GUMCAD</a:t>
            </a:r>
            <a:endParaRPr lang="en-GB" sz="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2" y="1725423"/>
            <a:ext cx="7681706" cy="319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056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08912" cy="936104"/>
          </a:xfrm>
        </p:spPr>
        <p:txBody>
          <a:bodyPr>
            <a:noAutofit/>
          </a:bodyPr>
          <a:lstStyle/>
          <a:p>
            <a:r>
              <a:rPr lang="en-GB" sz="2800" dirty="0"/>
              <a:t>Table 3: Percentage change in new STI diagnoses in men who have sex with men (MSM)*: London residents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5949280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5012596"/>
            <a:ext cx="554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*Please see notes for Figure 9.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1" y="1979837"/>
            <a:ext cx="8177615" cy="296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441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830424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10a: Rate of all new STI diagnoses per 100,000 population among London residents by local authority of residence: 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304" y="1772815"/>
            <a:ext cx="8409160" cy="426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31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848872" cy="1512168"/>
          </a:xfrm>
        </p:spPr>
        <p:txBody>
          <a:bodyPr>
            <a:noAutofit/>
          </a:bodyPr>
          <a:lstStyle/>
          <a:p>
            <a:r>
              <a:rPr lang="en-GB" sz="2800" dirty="0"/>
              <a:t>Figure 10b: Rate of new STI diagnoses (excluding chlamydia diagnoses in persons aged 15-24 years) per 100,000 population aged 15-64 years among London residents by local authority of residence: 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88" y="2104675"/>
            <a:ext cx="8215232" cy="416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03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54" y="188640"/>
            <a:ext cx="8120801" cy="1296144"/>
          </a:xfrm>
        </p:spPr>
        <p:txBody>
          <a:bodyPr>
            <a:noAutofit/>
          </a:bodyPr>
          <a:lstStyle/>
          <a:p>
            <a:r>
              <a:rPr lang="en-GB" sz="2800" dirty="0"/>
              <a:t>Figure 11: Chlamydia detection rate per 100,000 population aged 15-24 years in London by local authority of residence: 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32040" y="198884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PHE recommends that local areas should be working towards achieving a chlamydia detection rate of at least 2,300 per 100,000 among individuals aged 15 to 24 years.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95" y="1700807"/>
            <a:ext cx="8343759" cy="437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14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12: Rate of gonorrhoea diagnoses per 100,000 population in London by local authority of residence: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094" y="1772816"/>
            <a:ext cx="8020608" cy="429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75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E655-D6F8-4D33-BC2F-CF1E1560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Public Health England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6C561-9516-4571-BBA9-87BF0F737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96752"/>
            <a:ext cx="8128942" cy="4946841"/>
          </a:xfrm>
        </p:spPr>
        <p:txBody>
          <a:bodyPr/>
          <a:lstStyle/>
          <a:p>
            <a:pPr marL="0" indent="0"/>
            <a:r>
              <a:rPr lang="en-GB" sz="1400" dirty="0"/>
              <a:t>Public Health England exists to protect and improve the nation’s health and wellbeing, and reduce health inequalities. We do this through world-leading science, research, knowledge and intelligence, advocacy, partnerships and the delivery of specialist public health services. We are an executive agency of the Department of Health and Social Care, and a distinct delivery organisation with operational autonomy. We provide government, local government, the NHS, Parliament, industry and the public with evidence-based professional, scientific and delivery expertise and support. </a:t>
            </a:r>
          </a:p>
          <a:p>
            <a:pPr marL="0" indent="0"/>
            <a:r>
              <a:rPr lang="en-GB" sz="1400" dirty="0"/>
              <a:t>Public Health England 133-155 Waterloo Road Wellington House London SE1 8UG Tel: 020 7654 8000 www.gov.uk/phe Twitter: @</a:t>
            </a:r>
            <a:r>
              <a:rPr lang="en-GB" sz="1400" dirty="0" err="1"/>
              <a:t>PHE_uk</a:t>
            </a:r>
            <a:r>
              <a:rPr lang="en-GB" sz="1400" dirty="0"/>
              <a:t> Facebook: </a:t>
            </a:r>
            <a:r>
              <a:rPr lang="en-GB" sz="1400" dirty="0">
                <a:hlinkClick r:id="rId2"/>
              </a:rPr>
              <a:t>www.facebook.com/PublicHealthEngland </a:t>
            </a:r>
            <a:endParaRPr lang="en-GB" sz="1400" dirty="0"/>
          </a:p>
          <a:p>
            <a:pPr marL="0" indent="0"/>
            <a:r>
              <a:rPr lang="en-GB" sz="1400" dirty="0"/>
              <a:t>Prepared by: Josh Forde and Paul Crook, Field Service, South East &amp; London. For queries relating to this document, please contact </a:t>
            </a:r>
            <a:r>
              <a:rPr lang="en-GB" sz="1400" dirty="0">
                <a:hlinkClick r:id="rId3"/>
              </a:rPr>
              <a:t>josh.forde@phe.gov.uk</a:t>
            </a:r>
            <a:endParaRPr lang="en-GB" sz="1400" dirty="0"/>
          </a:p>
          <a:p>
            <a:pPr marL="0" indent="0"/>
            <a:r>
              <a:rPr lang="en-GB" sz="1400" dirty="0"/>
              <a:t> © Crown copyright 2021 </a:t>
            </a:r>
          </a:p>
          <a:p>
            <a:pPr marL="0" indent="0"/>
            <a:r>
              <a:rPr lang="en-GB" sz="1400" dirty="0"/>
              <a:t>You may re-use this information (excluding logos) free of charge in any format or medium, under the terms of the Open Government Licence v3.0. To view this licence, visit </a:t>
            </a:r>
            <a:r>
              <a:rPr lang="en-GB" sz="1400" dirty="0">
                <a:hlinkClick r:id="rId4"/>
              </a:rPr>
              <a:t>OGL</a:t>
            </a:r>
            <a:r>
              <a:rPr lang="en-GB" sz="1400" dirty="0"/>
              <a:t>. Where we have identified any third party copyright information you will need to obtain permission from the copyright holders concerned. </a:t>
            </a:r>
          </a:p>
          <a:p>
            <a:pPr marL="0" indent="0"/>
            <a:r>
              <a:rPr lang="en-GB" sz="1400" dirty="0"/>
              <a:t>Published March 2021</a:t>
            </a:r>
          </a:p>
          <a:p>
            <a:pPr marL="0" indent="0"/>
            <a:r>
              <a:rPr lang="en-GB" sz="1400" dirty="0"/>
              <a:t>PHE publications gateway number</a:t>
            </a:r>
            <a:r>
              <a:rPr lang="en-US" sz="1400" dirty="0"/>
              <a:t>: GW-1959</a:t>
            </a:r>
            <a:endParaRPr lang="en-GB" sz="1400" dirty="0"/>
          </a:p>
          <a:p>
            <a:endParaRPr lang="en-GB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8D389-0EB5-4EA7-878E-AB0D40CF39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0C633-F429-4579-86D3-1045BA50E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48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  <p:pic>
        <p:nvPicPr>
          <p:cNvPr id="8" name="Picture 7" descr="Map&#10;&#10;Description automatically generated">
            <a:extLst>
              <a:ext uri="{FF2B5EF4-FFF2-40B4-BE49-F238E27FC236}">
                <a16:creationId xmlns:a16="http://schemas.microsoft.com/office/drawing/2014/main" id="{69EDCC50-6899-43CF-9F52-252B5E3FB0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9"/>
            <a:ext cx="9144000" cy="64708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6864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13: Map of new STI rates per 100,000 residents by upper tier local authority in London: 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6054056"/>
            <a:ext cx="6912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</p:spTree>
    <p:extLst>
      <p:ext uri="{BB962C8B-B14F-4D97-AF65-F5344CB8AC3E}">
        <p14:creationId xmlns:p14="http://schemas.microsoft.com/office/powerpoint/2010/main" val="2301135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14: STI testing rate (excluding chlamydia in under 25 year olds) per 100,000 population in London residents aged 15 to 64: 2015-2019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2" y="2234307"/>
            <a:ext cx="8227688" cy="349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64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15: STI testing positivity rate (excluding chlamydia in under 25 year olds) in London residents: 2015-2019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916831"/>
            <a:ext cx="8136904" cy="356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57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Table 4: Number of diagnoses of new STIs by PHEC of residence, data source and data subset: 2019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5521725"/>
            <a:ext cx="8073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457200"/>
            <a:r>
              <a:rPr lang="en-GB" sz="1000" dirty="0"/>
              <a:t>* New STI diagnoses from enhanced GPs reporting to GUMCAD are included in the ‘Non-specialist sexual health services (SHSs)’ total. </a:t>
            </a:r>
          </a:p>
          <a:p>
            <a:pPr marL="180000" indent="-457200"/>
            <a:r>
              <a:rPr lang="en-GB" sz="1000" dirty="0"/>
              <a:t>** Including site type 12 chlamydia from GUMCAD.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9" y="1556792"/>
            <a:ext cx="7272808" cy="386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5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Table 5: Number of diagnoses of the 5 main STIs in London by STI, data source and data subset</a:t>
            </a:r>
            <a:r>
              <a:rPr lang="en-GB" sz="2800"/>
              <a:t>: 2019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1152" y="4925199"/>
            <a:ext cx="8073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457200"/>
            <a:r>
              <a:rPr lang="en-GB" sz="1000" dirty="0"/>
              <a:t>* Diagnoses from enhanced GPs reporting to GUMCAD are included in the ‘Non-specialist sexual health services (SHSs)’ total</a:t>
            </a:r>
            <a:r>
              <a:rPr lang="en-GB" sz="1000"/>
              <a:t>. </a:t>
            </a:r>
            <a:endParaRPr lang="en-GB" sz="1000" dirty="0"/>
          </a:p>
          <a:p>
            <a:pPr marL="180000" indent="-457200"/>
            <a:r>
              <a:rPr lang="en-GB" sz="1000" dirty="0"/>
              <a:t>** Including site type 12 chlamydia from GUMCAD.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51" y="1582216"/>
            <a:ext cx="8155305" cy="302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0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476672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rgbClr val="00AE9E"/>
                </a:solidFill>
                <a:latin typeface="Arial" pitchFamily="84" charset="0"/>
              </a:rPr>
              <a:t>Summary of 2019 data for London residents</a:t>
            </a:r>
            <a:endParaRPr lang="en-US" sz="2800" dirty="0">
              <a:latin typeface="Arial" pitchFamily="84" charset="0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39552" y="1124372"/>
            <a:ext cx="8029575" cy="4968924"/>
          </a:xfrm>
        </p:spPr>
        <p:txBody>
          <a:bodyPr/>
          <a:lstStyle/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/>
              <a:t>Over 149,000 new STIs diagnosed 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/>
              <a:t>New STI diagnosis rate: </a:t>
            </a:r>
            <a:r>
              <a:rPr lang="fr-FR" dirty="0"/>
              <a:t>1,663 diagnoses per 100,000 population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/>
              <a:t>18/20 LAs in England with the highest rates of STIs are in London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/>
              <a:t>Diagnoses of gonorrhoea rose by 31% 2018-19 and syphilis diagnoses rose by 11%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/>
              <a:t>Chlamydia detection rate in those aged 15-24 was 2,816 per 100,000 pop. (aim = 2,300)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/>
              <a:t>36% of new STI diagnoses (excl. chlamydia reported via CTAD) were in men who have sex with men (MSM) (87% of syphilis, 65% of gonorrhoea) 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>
                <a:latin typeface="Arial" pitchFamily="84" charset="0"/>
              </a:rPr>
              <a:t>15-24 year olds accounted for 35% of new STI diagnoses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>
                <a:latin typeface="Arial" pitchFamily="84" charset="0"/>
              </a:rPr>
              <a:t>11% of new STI diagnoses were in black Caribbeans, who have the highest rate (3,945 per 100,000 pop.)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>
                <a:latin typeface="Arial" pitchFamily="84" charset="0"/>
              </a:rPr>
              <a:t>White ethnic group has the highest numbers of new STIs (56%)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>
                <a:latin typeface="Arial" pitchFamily="84" charset="0"/>
              </a:rPr>
              <a:t>Majority of those diagnosed with a new STI are UK-born (57%)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3AF59C50-BC1A-4A48-AB9B-217598CEB833}" type="slidenum">
              <a:rPr lang="en-US"/>
              <a:pPr marL="539750"/>
              <a:t>3</a:t>
            </a:fld>
            <a:endParaRPr lang="en-US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Annual Epidemiological Spotlight on STIs in London: 2019 data       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654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1: New STI diagnosis per 100,000 population by PHE centre of residence,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 </a:t>
            </a:r>
            <a:endParaRPr lang="en-GB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681" y="1772816"/>
            <a:ext cx="7690293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5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2: Number of diagnoses of the 5 main STIs: London residents, 2015-2019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STIs in London: 2019 data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 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5248151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Any increase in gonorrhoea diagnoses may be due to the increased use of highly sensitive nucleic acid amplification tests (NAATs) and additional screening of extra-genital sites in MSM.</a:t>
            </a:r>
          </a:p>
          <a:p>
            <a:r>
              <a:rPr lang="en-GB" sz="800" dirty="0"/>
              <a:t>Any decrease in genital wart diagnoses may be due to a moderately protective effect of HPV-16/18 vaccination.</a:t>
            </a:r>
          </a:p>
          <a:p>
            <a:r>
              <a:rPr lang="en-GB" sz="800" dirty="0"/>
              <a:t>Any increase in genital herpes diagnoses may be due to the use of more sensitive NAATs.</a:t>
            </a:r>
          </a:p>
          <a:p>
            <a:r>
              <a:rPr lang="en-GB" sz="800" dirty="0"/>
              <a:t>Increases or decreases may also reflect changes in testing practices.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65974"/>
            <a:ext cx="7416824" cy="316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93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440" y="620688"/>
            <a:ext cx="8028000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3: Diagnosis rates of the 5 main STIs: London residents, 2015-2019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59492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  <a:p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125151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Any increase in gonorrhoea diagnoses may be due to the increased use of highly sensitive nucleic acid amplification tests (NAATs) and additional screening of extra-genital sites in MSM.</a:t>
            </a:r>
          </a:p>
          <a:p>
            <a:r>
              <a:rPr lang="en-GB" sz="800" dirty="0"/>
              <a:t>Any decrease in genital wart diagnoses may be due to a moderately protective effect of HPV-16/18 vaccination.</a:t>
            </a:r>
          </a:p>
          <a:p>
            <a:r>
              <a:rPr lang="en-GB" sz="800" dirty="0"/>
              <a:t>Any increase in genital herpes diagnoses may be due to the use of more sensitive NAATs.</a:t>
            </a:r>
          </a:p>
          <a:p>
            <a:r>
              <a:rPr lang="en-GB" sz="800" dirty="0"/>
              <a:t>Increases or decreases may also reflect changes in testing practices.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440" y="1916832"/>
            <a:ext cx="7811976" cy="315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793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Table 1: Percentage change in new STI diagnoses: London residents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93296"/>
            <a:ext cx="86409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 and CTAD</a:t>
            </a:r>
            <a:endParaRPr lang="en-GB" sz="800" b="1" i="1" dirty="0"/>
          </a:p>
          <a:p>
            <a:r>
              <a:rPr lang="en-GB" sz="800" i="1" dirty="0"/>
              <a:t>.</a:t>
            </a:r>
          </a:p>
          <a:p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492125" y="5085184"/>
            <a:ext cx="5256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Please see notes for Figure 3.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133" y="1814903"/>
            <a:ext cx="7994569" cy="289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7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4</a:t>
            </a:r>
            <a:r>
              <a:rPr lang="en-GB" sz="2800"/>
              <a:t>: Rates </a:t>
            </a:r>
            <a:r>
              <a:rPr lang="en-GB" sz="2800" dirty="0"/>
              <a:t>of new STIs per 100,000 residents by gender </a:t>
            </a:r>
            <a:r>
              <a:rPr lang="en-GB" sz="2800"/>
              <a:t>and age </a:t>
            </a:r>
            <a:r>
              <a:rPr lang="en-GB" sz="2800" dirty="0"/>
              <a:t>group in London, 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609329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  <a:p>
            <a:endParaRPr lang="en-GB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911470"/>
            <a:ext cx="7776864" cy="344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12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London: 2019 data       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5: Rates of gonorrhoea per 100,000 residents by age group in London: 2015-2019</a:t>
            </a:r>
            <a:br>
              <a:rPr lang="en-GB" sz="2800" dirty="0"/>
            </a:br>
            <a:endParaRPr lang="en-GB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134" y="1916832"/>
            <a:ext cx="8088898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156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547DEF730D74EA5543201242B40D3" ma:contentTypeVersion="2" ma:contentTypeDescription="Create a new document." ma:contentTypeScope="" ma:versionID="90abed70ebe52a91dc341b84b028ecb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4c3b335b53ce6b9a41890f168eae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1BA55E-5A15-436E-A8C3-DCB566ECEBCE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D92F07B-CA65-4545-9761-5CBD70570C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3A3368-B182-4508-B0AD-8C48CC961B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3286</TotalTime>
  <Words>1718</Words>
  <Application>Microsoft Office PowerPoint</Application>
  <PresentationFormat>On-screen Show (4:3)</PresentationFormat>
  <Paragraphs>133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Annual Epidemiological Spotlight on STIs in London: 2019 data  </vt:lpstr>
      <vt:lpstr>About Public Health England</vt:lpstr>
      <vt:lpstr>Summary of 2019 data for London residents</vt:lpstr>
      <vt:lpstr>Figure 1: New STI diagnosis per 100,000 population by PHE centre of residence, 2019</vt:lpstr>
      <vt:lpstr>Figure 2: Number of diagnoses of the 5 main STIs: London residents, 2015-2019</vt:lpstr>
      <vt:lpstr>Figure 3: Diagnosis rates of the 5 main STIs: London residents, 2015-2019 </vt:lpstr>
      <vt:lpstr>Table 1: Percentage change in new STI diagnoses: London residents </vt:lpstr>
      <vt:lpstr>Figure 4: Rates of new STIs per 100,000 residents by gender and age group in London, 2019 </vt:lpstr>
      <vt:lpstr>Figure 5: Rates of gonorrhoea per 100,000 residents by age group in London: 2015-2019 </vt:lpstr>
      <vt:lpstr>Figure 6: Rates of genital warts per 100,000 residents aged 15-19 years by gender: 2015-2019 </vt:lpstr>
      <vt:lpstr>Figure 7: Rates by ethnicity per 100,000 population of London residents diagnosed with a new STI: 2019 </vt:lpstr>
      <vt:lpstr>Table 2: Proportion of London residents diagnosed with a new STI by ethnicity: 2019   </vt:lpstr>
      <vt:lpstr>Figure 8: Proportions of London residents diagnosed with a new STI by world region of birth*: 2019</vt:lpstr>
      <vt:lpstr>Figure 9: Diagnoses of the 5 main STIs among MSM*: London residents, 2015-2019 </vt:lpstr>
      <vt:lpstr>Table 3: Percentage change in new STI diagnoses in men who have sex with men (MSM)*: London residents</vt:lpstr>
      <vt:lpstr>Figure 10a: Rate of all new STI diagnoses per 100,000 population among London residents by local authority of residence: 2019 </vt:lpstr>
      <vt:lpstr>Figure 10b: Rate of new STI diagnoses (excluding chlamydia diagnoses in persons aged 15-24 years) per 100,000 population aged 15-64 years among London residents by local authority of residence: 2019 </vt:lpstr>
      <vt:lpstr>Figure 11: Chlamydia detection rate per 100,000 population aged 15-24 years in London by local authority of residence: 2019 </vt:lpstr>
      <vt:lpstr>Figure 12: Rate of gonorrhoea diagnoses per 100,000 population in London by local authority of residence: 2019</vt:lpstr>
      <vt:lpstr>Figure 13: Map of new STI rates per 100,000 residents by upper tier local authority in London: 2019 </vt:lpstr>
      <vt:lpstr>Figure 14: STI testing rate (excluding chlamydia in under 25 year olds) per 100,000 population in London residents aged 15 to 64: 2015-2019 </vt:lpstr>
      <vt:lpstr>Figure 15: STI testing positivity rate (excluding chlamydia in under 25 year olds) in London residents: 2015-2019 </vt:lpstr>
      <vt:lpstr>Table 4: Number of diagnoses of new STIs by PHEC of residence, data source and data subset: 2019 </vt:lpstr>
      <vt:lpstr>Table 5: Number of diagnoses of the 5 main STIs in London by STI, data source and data subset: 2019 </vt:lpstr>
    </vt:vector>
  </TitlesOfParts>
  <Company>Cabinet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Presentation-standard</dc:title>
  <dc:creator>Anjna Mistry</dc:creator>
  <cp:lastModifiedBy>Geraldine Leong</cp:lastModifiedBy>
  <cp:revision>327</cp:revision>
  <dcterms:created xsi:type="dcterms:W3CDTF">2012-10-10T09:02:29Z</dcterms:created>
  <dcterms:modified xsi:type="dcterms:W3CDTF">2021-03-12T15:20:39Z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0x010100855547DEF730D74EA5543201242B40D3</vt:lpwstr>
  </property>
</Properties>
</file>