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28"/>
  </p:notesMasterIdLst>
  <p:sldIdLst>
    <p:sldId id="261" r:id="rId5"/>
    <p:sldId id="260" r:id="rId6"/>
    <p:sldId id="262" r:id="rId7"/>
    <p:sldId id="263" r:id="rId8"/>
    <p:sldId id="264" r:id="rId9"/>
    <p:sldId id="265" r:id="rId10"/>
    <p:sldId id="266" r:id="rId11"/>
    <p:sldId id="281" r:id="rId12"/>
    <p:sldId id="282" r:id="rId13"/>
    <p:sldId id="267" r:id="rId14"/>
    <p:sldId id="268" r:id="rId15"/>
    <p:sldId id="276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707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Annual Epidemiological Spotlight on STIs in the South East: </a:t>
            </a:r>
            <a:br>
              <a:rPr lang="en-GB" sz="4400" dirty="0"/>
            </a:br>
            <a:r>
              <a:rPr lang="en-GB" sz="4400" dirty="0"/>
              <a:t>2018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733256"/>
            <a:ext cx="7633648" cy="1058416"/>
          </a:xfrm>
        </p:spPr>
        <p:txBody>
          <a:bodyPr>
            <a:normAutofit/>
          </a:bodyPr>
          <a:lstStyle/>
          <a:p>
            <a:r>
              <a:rPr lang="en-GB" sz="2400" dirty="0"/>
              <a:t>Field Service</a:t>
            </a:r>
          </a:p>
          <a:p>
            <a:endParaRPr lang="en-GB" dirty="0"/>
          </a:p>
          <a:p>
            <a:r>
              <a:rPr lang="en-GB" sz="1100" dirty="0"/>
              <a:t>PHE publications gateway number</a:t>
            </a:r>
            <a:r>
              <a:rPr lang="en-US" sz="1100" dirty="0"/>
              <a:t>: GW-629</a:t>
            </a:r>
            <a:endParaRPr lang="en-GB" sz="11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dirty="0"/>
              <a:t>Figure 7: Rates by ethnicity per 100,000 population of South East residents diagnosed with a new STI: 2018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0" y="2345955"/>
            <a:ext cx="7326368" cy="297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7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700" dirty="0"/>
              <a:t>Table 2: Proportion of South East residents diagnosed with a new STI by ethnicity: 2018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20888"/>
            <a:ext cx="7570680" cy="254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76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202" y="1196752"/>
            <a:ext cx="7752206" cy="648072"/>
          </a:xfrm>
        </p:spPr>
        <p:txBody>
          <a:bodyPr>
            <a:noAutofit/>
          </a:bodyPr>
          <a:lstStyle/>
          <a:p>
            <a:r>
              <a:rPr lang="en-GB" sz="2400" dirty="0"/>
              <a:t>Figure 8: Proportions of South East residents diagnosed with a new STI by world region of birth: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02" y="2137011"/>
            <a:ext cx="7536182" cy="368488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22765D8-E865-416B-A772-36193B0E9211}"/>
              </a:ext>
            </a:extLst>
          </p:cNvPr>
          <p:cNvSpPr/>
          <p:nvPr/>
        </p:nvSpPr>
        <p:spPr>
          <a:xfrm>
            <a:off x="282106" y="5540603"/>
            <a:ext cx="8861894" cy="23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GB" sz="800" dirty="0">
                <a:solidFill>
                  <a:srgbClr val="98002E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*Data on country of birth is not collected by CTAD. All information about world region of birth is based on diagnoses made in specialist and non-specialist services which report to GUMCAD.</a:t>
            </a:r>
          </a:p>
        </p:txBody>
      </p:sp>
    </p:spTree>
    <p:extLst>
      <p:ext uri="{BB962C8B-B14F-4D97-AF65-F5344CB8AC3E}">
        <p14:creationId xmlns:p14="http://schemas.microsoft.com/office/powerpoint/2010/main" val="283833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678296" cy="792088"/>
          </a:xfrm>
        </p:spPr>
        <p:txBody>
          <a:bodyPr>
            <a:noAutofit/>
          </a:bodyPr>
          <a:lstStyle/>
          <a:p>
            <a:r>
              <a:rPr lang="en-GB" sz="2400" dirty="0"/>
              <a:t>Figure 9: Diagnoses of the five main STIs among MSM* : South East residents, 2014-2018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00693" y="4646746"/>
            <a:ext cx="76128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r>
              <a:rPr lang="en-GB" sz="800" dirty="0">
                <a:latin typeface="Arial" panose="020B0604020202020204" pitchFamily="34" charset="0"/>
                <a:ea typeface="Times New Roman" panose="02020603050405020304" pitchFamily="18" charset="0"/>
              </a:rPr>
              <a:t>Data on sexual orientation is not collected by CTAD. All information about MSM is based on diagnoses made in specialist and non-specialist services which report to GUMCAD. </a:t>
            </a:r>
            <a:endParaRPr lang="en-GB" sz="800" dirty="0"/>
          </a:p>
          <a:p>
            <a:r>
              <a:rPr lang="en-GB" sz="800" dirty="0"/>
              <a:t>*Sexual orientation is subject to increasing issues of missing sexual orientation in recent years in the South East. In 2014 this was missing for 4.2% of specialist SHS new STI diagnoses in males, in 2017 for 7.3% and in 2018 for 13.1%. CTAD does not collect sexual orientation and data from that system is not included in this chart. Please see related footnote for table 3 for more detail.</a:t>
            </a:r>
          </a:p>
          <a:p>
            <a:r>
              <a:rPr lang="en-GB" sz="800" dirty="0"/>
              <a:t>Potential over-reporting of syphilis by one large specialist sexual health service is currently being investigated which may impact on recent trends in syphilis</a:t>
            </a:r>
          </a:p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Any increase or decrease may reflect changes in testing.</a:t>
            </a:r>
          </a:p>
          <a:p>
            <a:r>
              <a:rPr lang="en-GB" sz="800" dirty="0"/>
              <a:t>The proportion of diagnoses reported in males of unknown sexual orientation has varied over time. Please see next slide for details.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7401995" cy="307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17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08912" cy="936104"/>
          </a:xfrm>
        </p:spPr>
        <p:txBody>
          <a:bodyPr>
            <a:noAutofit/>
          </a:bodyPr>
          <a:lstStyle/>
          <a:p>
            <a:r>
              <a:rPr lang="en-GB" sz="2400" dirty="0"/>
              <a:t>Table 3: Percentage change in new STI diagnoses in MSM* : South East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7190" y="6008798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9566" y="5027912"/>
            <a:ext cx="83292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ea typeface="Times New Roman" panose="02020603050405020304" pitchFamily="18" charset="0"/>
              </a:rPr>
              <a:t>*</a:t>
            </a: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</a:rPr>
              <a:t>Data on sexual orientation is not collected by CTAD. All information about MSM is based on diagnoses made in specialist and non-specialist services which report to GUMCAD </a:t>
            </a:r>
            <a:r>
              <a:rPr lang="en-GB" sz="900" dirty="0"/>
              <a:t>*Sexual orientation is subject to increasing issues of missing sexual orientation in recent years in the South East. In 2014 this was missing for 4.2% of specialist SHS new STI diagnoses in males, in 2017 for 7.3% and in 2018 for 13.1%. In 2018, 28.2% of syphilis diagnoses in males, 14.9% of gonorrhoea diagnoses in males, 10.7% of specialist SHS chlamydia diagnoses in males, 14.7% of genital herpes diagnoses in males and 9.1% of genital warts diagnoses in males.</a:t>
            </a:r>
          </a:p>
          <a:p>
            <a:r>
              <a:rPr lang="en-GB" sz="900" dirty="0"/>
              <a:t>Potential over-reporting of syphilis by one large specialist sexual health service is currently being investigated which may impact on recent trends in syphilis</a:t>
            </a:r>
          </a:p>
          <a:p>
            <a:r>
              <a:rPr lang="en-GB" sz="900" dirty="0"/>
              <a:t>Please see notes for Figure 9 additionally.</a:t>
            </a:r>
          </a:p>
          <a:p>
            <a:endParaRPr lang="en-GB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525" y="2083962"/>
            <a:ext cx="7776864" cy="280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12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7038336" cy="1296144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Figure 10a: Rate of new STI diagnoses per 100,000 population among South East residents by upper tier local authority of residence: 2018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51338"/>
            <a:ext cx="7428330" cy="376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3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678296" cy="1512168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Figure 10b: Rate of new STI diagnoses (excluding chlamydia diagnoses in persons aged 15-24 years) per 100,000 population aged 15-64 years among South East residents by upper tier local authority of residence: 2018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84048"/>
            <a:ext cx="7416824" cy="376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11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984776" cy="1296144"/>
          </a:xfrm>
        </p:spPr>
        <p:txBody>
          <a:bodyPr>
            <a:noAutofit/>
          </a:bodyPr>
          <a:lstStyle/>
          <a:p>
            <a:r>
              <a:rPr lang="en-GB" sz="2400" dirty="0"/>
              <a:t>Figure 11: Chlamydia detection rate per 100,000 population aged 15-24 years in the South East by upper tier local authority of residence: 2018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2040" y="198884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PHE recommends that local areas should be working towards achieving a chlamydia detection rate of at least 2,300 per 100,000 among individuals aged 15 to 24 years.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44546"/>
            <a:ext cx="7423270" cy="38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6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678296" cy="1152128"/>
          </a:xfrm>
        </p:spPr>
        <p:txBody>
          <a:bodyPr>
            <a:noAutofit/>
          </a:bodyPr>
          <a:lstStyle/>
          <a:p>
            <a:r>
              <a:rPr lang="en-GB" sz="2400" dirty="0"/>
              <a:t>Figure 12: Rate of gonorrhoea diagnoses per 100,000 population in the South East by upper tier local authority of residence: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72816"/>
            <a:ext cx="743751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72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6515832" cy="648072"/>
          </a:xfrm>
        </p:spPr>
        <p:txBody>
          <a:bodyPr>
            <a:noAutofit/>
          </a:bodyPr>
          <a:lstStyle/>
          <a:p>
            <a:r>
              <a:rPr lang="en-GB" sz="2400" dirty="0"/>
              <a:t>Figure 13: Map of new STI rates per 100,000 residents by upper tier local authority in the South East: 2018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6054056"/>
            <a:ext cx="6912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194982"/>
            <a:ext cx="8842552" cy="625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25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57213" y="1368425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3200" dirty="0">
                <a:solidFill>
                  <a:srgbClr val="00AE9E"/>
                </a:solidFill>
                <a:latin typeface="Arial" pitchFamily="84" charset="0"/>
              </a:rPr>
              <a:t>Summary of 2018 data for South East residents</a:t>
            </a:r>
            <a:endParaRPr lang="en-US" sz="3200" dirty="0">
              <a:latin typeface="Arial" pitchFamily="84" charset="0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39552" y="1988840"/>
            <a:ext cx="8029575" cy="3876278"/>
          </a:xfrm>
        </p:spPr>
        <p:txBody>
          <a:bodyPr/>
          <a:lstStyle/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Over 56,300 new STIs diagnosed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New STI diagnosis rate: </a:t>
            </a:r>
            <a:r>
              <a:rPr lang="fr-FR" dirty="0"/>
              <a:t>640 diagnoses per 100,000 population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Diagnoses of gonorrhoea rose by 34% from 2017 to 2018 and syphilis diagnoses rose by 13%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Chlamydia detection rate in those aged 15-24 was 1,589 per 100,000 pop. (aim = 2,300)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/>
              <a:t>14% of new STI diagnoses were in MSM, 71% of syphilis, 47% of gonorrhoea (GUMCAD only)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15-24 year olds accounted for 50% of new STI diagnoses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White ethnic group has the highest numbers of new STIs (87% of total)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1% of new STI diagnoses are in black Caribbeans, however they have the highest rate (2,274 per 100,000 pop.)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r>
              <a:rPr lang="en-GB" dirty="0">
                <a:latin typeface="Arial" pitchFamily="84" charset="0"/>
              </a:rPr>
              <a:t>84% percent of new STI diagnoses are in people born in the UK.</a:t>
            </a:r>
          </a:p>
          <a:p>
            <a:pPr marL="285750" lvl="1" indent="-285750" eaLnBrk="1" hangingPunct="1">
              <a:buFont typeface="Arial" panose="020B0604020202020204" pitchFamily="34" charset="0"/>
              <a:buChar char="•"/>
            </a:pPr>
            <a:endParaRPr lang="en-GB" dirty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3AF59C50-BC1A-4A48-AB9B-217598CEB833}" type="slidenum">
              <a:rPr lang="en-US"/>
              <a:pPr marL="539750"/>
              <a:t>2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Annual Epidemiological Spotlight on STIs in the South East: 2018 data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606288" cy="115212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Figure 14: STI testing rate (excluding chlamydia in under 25 year olds) per 100,000 population in South East residents aged 15 to 64: 2014-2018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844824"/>
            <a:ext cx="759464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09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678296" cy="1224136"/>
          </a:xfrm>
        </p:spPr>
        <p:txBody>
          <a:bodyPr>
            <a:noAutofit/>
          </a:bodyPr>
          <a:lstStyle/>
          <a:p>
            <a:r>
              <a:rPr lang="en-GB" sz="2800" dirty="0"/>
              <a:t>Figure 15: STI testing positivity rate* (excluding chlamydia in under 25 year olds) in South East residents: 2014-2018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05405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16832"/>
            <a:ext cx="7272808" cy="34636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544522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The numerator for the STI testing positivity rate now only includes infections which are also included in the denominator. These are: chlamydia (excluding diagnoses in those aged under 25 years), gonorrhoea, syphilis and HIV. Up to 2018 (data for 2017) it included all new STIs.</a:t>
            </a:r>
          </a:p>
        </p:txBody>
      </p:sp>
    </p:spTree>
    <p:extLst>
      <p:ext uri="{BB962C8B-B14F-4D97-AF65-F5344CB8AC3E}">
        <p14:creationId xmlns:p14="http://schemas.microsoft.com/office/powerpoint/2010/main" val="3844068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678296" cy="1008112"/>
          </a:xfrm>
        </p:spPr>
        <p:txBody>
          <a:bodyPr>
            <a:noAutofit/>
          </a:bodyPr>
          <a:lstStyle/>
          <a:p>
            <a:r>
              <a:rPr lang="en-GB" sz="2400" dirty="0"/>
              <a:t>Table 4: Number of diagnoses of new STIs by PHEC of residence, data source and data subset: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608487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12138" y="5404733"/>
            <a:ext cx="8073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Diagnoses from enhanced GPs reporting to GUMCAD are included in the ‘Non-specialist sexual health services (SHSs)’ total</a:t>
            </a:r>
          </a:p>
          <a:p>
            <a:r>
              <a:rPr lang="en-GB" sz="1000" dirty="0"/>
              <a:t>** Including site type 12 chlamydia from GUMCAD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99" y="1412776"/>
            <a:ext cx="7164946" cy="380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12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875872" cy="1008112"/>
          </a:xfrm>
        </p:spPr>
        <p:txBody>
          <a:bodyPr>
            <a:noAutofit/>
          </a:bodyPr>
          <a:lstStyle/>
          <a:p>
            <a:r>
              <a:rPr lang="en-GB" sz="2400" dirty="0"/>
              <a:t>Table 5: Number of diagnoses of the 5 main STIs in the South East by STI, data source and data subset: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80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  <a:endParaRPr lang="en-GB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45" y="1484784"/>
            <a:ext cx="8072871" cy="2988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81096" y="4725144"/>
            <a:ext cx="80738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Diagnoses from enhanced GPs reporting to GUMCAD are included in the ‘Non-specialist sexual health services (SHSs)’ total</a:t>
            </a:r>
          </a:p>
          <a:p>
            <a:r>
              <a:rPr lang="en-GB" sz="1000" dirty="0"/>
              <a:t>** Including site type 12 chlamydia from GUMCAD </a:t>
            </a:r>
          </a:p>
          <a:p>
            <a:r>
              <a:rPr lang="en-GB" sz="1000" dirty="0"/>
              <a:t>Potential over-reporting of syphilis by one large specialist sexual health service is currently being investigated which may impact on recent trends in syphilis</a:t>
            </a:r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9495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6030224" cy="648072"/>
          </a:xfrm>
        </p:spPr>
        <p:txBody>
          <a:bodyPr>
            <a:noAutofit/>
          </a:bodyPr>
          <a:lstStyle/>
          <a:p>
            <a:r>
              <a:rPr lang="en-GB" sz="2400" dirty="0"/>
              <a:t>New STI diagnosis per 100,000 population by PHE centre of residence,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653098"/>
            <a:ext cx="7357413" cy="37201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219" y="404664"/>
            <a:ext cx="6102232" cy="792088"/>
          </a:xfrm>
        </p:spPr>
        <p:txBody>
          <a:bodyPr>
            <a:noAutofit/>
          </a:bodyPr>
          <a:lstStyle/>
          <a:p>
            <a:r>
              <a:rPr lang="en-GB" sz="2400" dirty="0"/>
              <a:t>Figure 2: Number of diagnoses of the five main STIs: South East residents, 2014-2018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6093296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 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248151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  <a:p>
            <a:r>
              <a:rPr lang="en-GB" sz="800" dirty="0"/>
              <a:t>Potential over-reporting of syphilis by one large specialist sexual health service is currently being investigated which may impact on recent trends in syphilis</a:t>
            </a:r>
          </a:p>
          <a:p>
            <a:endParaRPr lang="en-GB" sz="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2" y="1595239"/>
            <a:ext cx="7488832" cy="32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6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728300" cy="864096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Figure 3: Diagnosis rates of the five main STIs: South East residents, 2014-2018</a:t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949279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25151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Any increase in gonorrhoea diagnoses may be due to the increased use of highly sensitive nucleic acid amplification tests (NAATs) and additional screening of extra-genital sites in MSM.</a:t>
            </a:r>
          </a:p>
          <a:p>
            <a:r>
              <a:rPr lang="en-GB" sz="800" dirty="0"/>
              <a:t>Any decrease in genital wart diagnoses may be due to a moderately protective effect of HPV-16/18 vaccination.</a:t>
            </a:r>
          </a:p>
          <a:p>
            <a:r>
              <a:rPr lang="en-GB" sz="800" dirty="0"/>
              <a:t>Any increase in genital herpes diagnoses may be due to the use of more sensitive NAATs.</a:t>
            </a:r>
          </a:p>
          <a:p>
            <a:r>
              <a:rPr lang="en-GB" sz="800" dirty="0"/>
              <a:t>Increases or decreases may also reflect changes in testing practices.</a:t>
            </a:r>
          </a:p>
          <a:p>
            <a:r>
              <a:rPr lang="en-GB" sz="800" dirty="0"/>
              <a:t>Potential over-reporting of syphilis by one large specialist sexual health service is currently being investigated which may impact on recent trends in syphilis</a:t>
            </a:r>
          </a:p>
          <a:p>
            <a:endParaRPr lang="en-GB" sz="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574356"/>
            <a:ext cx="7626473" cy="307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0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Table 1: Percentage change in new STI diagnoses: South East residents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60932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51627" y="4976994"/>
            <a:ext cx="52565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Please see notes for Figure 3.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219308"/>
            <a:ext cx="7634307" cy="275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95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Figure 4: Rate of new STIs per 100,000 residents by age group in the South East,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609329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 and CTAD</a:t>
            </a:r>
          </a:p>
          <a:p>
            <a:endParaRPr lang="en-GB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231500"/>
            <a:ext cx="7200800" cy="329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95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Figure 5: Rates of gonorrhoea per 100,000 residents by age group in the South East, 2014-2018</a:t>
            </a:r>
            <a:br>
              <a:rPr lang="en-GB" dirty="0"/>
            </a:b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00" y="2348879"/>
            <a:ext cx="7470384" cy="332509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6090328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2353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 </a:t>
            </a:r>
            <a:fld id="{2565FA6D-D4C8-4C4C-AC4B-3269734D34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Annual Epidemiological Spotlight on STIs in the South East: 2018 data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>
            <a:normAutofit fontScale="90000"/>
          </a:bodyPr>
          <a:lstStyle/>
          <a:p>
            <a:r>
              <a:rPr lang="en-GB" sz="2700" dirty="0"/>
              <a:t>Figure 6: Rates of genital warts per 100,000 residents aged 15-19 years by gender in the South East, 2014-2018</a:t>
            </a:r>
            <a:br>
              <a:rPr lang="en-GB" dirty="0"/>
            </a:b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348879"/>
            <a:ext cx="7272808" cy="33774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4949" y="6038952"/>
            <a:ext cx="8640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Source: Public Health England, GUMCAD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00528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9B7DA3EDF68E46B214450A9560BB7B" ma:contentTypeVersion="1" ma:contentTypeDescription="Create a new document." ma:contentTypeScope="" ma:versionID="83d1c2a1ddf9e07316c1b437bf002d6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a06d6fac6d8f3ef9a355fe6c8a09ea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DFDD8E7-726F-44C3-BC3D-722FD2E6ED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6D636D-BC41-4847-83CD-2813070288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0D9BE5-3AAE-42F0-9001-6361ECF7CF3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1870</Words>
  <Application>Microsoft Office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ヒラギノ角ゴ Pro W3</vt:lpstr>
      <vt:lpstr>Office Theme</vt:lpstr>
      <vt:lpstr>Annual Epidemiological Spotlight on STIs in the South East:  2018 data</vt:lpstr>
      <vt:lpstr>Summary of 2018 data for South East residents</vt:lpstr>
      <vt:lpstr>New STI diagnosis per 100,000 population by PHE centre of residence, 2018 </vt:lpstr>
      <vt:lpstr>Figure 2: Number of diagnoses of the five main STIs: South East residents, 2014-2018</vt:lpstr>
      <vt:lpstr>Figure 3: Diagnosis rates of the five main STIs: South East residents, 2014-2018 </vt:lpstr>
      <vt:lpstr>Table 1: Percentage change in new STI diagnoses: South East residents </vt:lpstr>
      <vt:lpstr>Figure 4: Rate of new STIs per 100,000 residents by age group in the South East, 2018</vt:lpstr>
      <vt:lpstr>Figure 5: Rates of gonorrhoea per 100,000 residents by age group in the South East, 2014-2018 </vt:lpstr>
      <vt:lpstr>Figure 6: Rates of genital warts per 100,000 residents aged 15-19 years by gender in the South East, 2014-2018 </vt:lpstr>
      <vt:lpstr>Figure 7: Rates by ethnicity per 100,000 population of South East residents diagnosed with a new STI: 2018 </vt:lpstr>
      <vt:lpstr>Table 2: Proportion of South East residents diagnosed with a new STI by ethnicity: 2018 </vt:lpstr>
      <vt:lpstr>Figure 8: Proportions of South East residents diagnosed with a new STI by world region of birth: 2018</vt:lpstr>
      <vt:lpstr>Figure 9: Diagnoses of the five main STIs among MSM* : South East residents, 2014-2018 </vt:lpstr>
      <vt:lpstr>Table 3: Percentage change in new STI diagnoses in MSM* : South East residents</vt:lpstr>
      <vt:lpstr>Figure 10a: Rate of new STI diagnoses per 100,000 population among South East residents by upper tier local authority of residence: 2018 </vt:lpstr>
      <vt:lpstr>Figure 10b: Rate of new STI diagnoses (excluding chlamydia diagnoses in persons aged 15-24 years) per 100,000 population aged 15-64 years among South East residents by upper tier local authority of residence: 2018 </vt:lpstr>
      <vt:lpstr>Figure 11: Chlamydia detection rate per 100,000 population aged 15-24 years in the South East by upper tier local authority of residence: 2018 </vt:lpstr>
      <vt:lpstr>Figure 12: Rate of gonorrhoea diagnoses per 100,000 population in the South East by upper tier local authority of residence: 2018</vt:lpstr>
      <vt:lpstr>Figure 13: Map of new STI rates per 100,000 residents by upper tier local authority in the South East: 2018 </vt:lpstr>
      <vt:lpstr>Figure 14: STI testing rate (excluding chlamydia in under 25 year olds) per 100,000 population in South East residents aged 15 to 64: 2014-2018 </vt:lpstr>
      <vt:lpstr>Figure 15: STI testing positivity rate* (excluding chlamydia in under 25 year olds) in South East residents: 2014-2018 </vt:lpstr>
      <vt:lpstr>Table 4: Number of diagnoses of new STIs by PHEC of residence, data source and data subset: 2018</vt:lpstr>
      <vt:lpstr>Table 5: Number of diagnoses of the 5 main STIs in the South East by STI, data source and data subset: 2018 </vt:lpstr>
    </vt:vector>
  </TitlesOfParts>
  <Company>Cabinet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 Forde</dc:creator>
  <cp:lastModifiedBy>Paul Crook</cp:lastModifiedBy>
  <cp:revision>453</cp:revision>
  <dcterms:created xsi:type="dcterms:W3CDTF">2012-10-10T09:02:29Z</dcterms:created>
  <dcterms:modified xsi:type="dcterms:W3CDTF">2019-08-23T12:38:10Z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0x0101007F9B7DA3EDF68E46B214450A9560BB7B</vt:lpwstr>
  </property>
</Properties>
</file>