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4"/>
  </p:sldMasterIdLst>
  <p:notesMasterIdLst>
    <p:notesMasterId r:id="rId29"/>
  </p:notesMasterIdLst>
  <p:handoutMasterIdLst>
    <p:handoutMasterId r:id="rId30"/>
  </p:handoutMasterIdLst>
  <p:sldIdLst>
    <p:sldId id="279" r:id="rId5"/>
    <p:sldId id="302" r:id="rId6"/>
    <p:sldId id="280" r:id="rId7"/>
    <p:sldId id="281" r:id="rId8"/>
    <p:sldId id="282" r:id="rId9"/>
    <p:sldId id="283" r:id="rId10"/>
    <p:sldId id="284" r:id="rId11"/>
    <p:sldId id="285" r:id="rId12"/>
    <p:sldId id="300" r:id="rId13"/>
    <p:sldId id="301" r:id="rId14"/>
    <p:sldId id="286" r:id="rId15"/>
    <p:sldId id="287" r:id="rId16"/>
    <p:sldId id="295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8" r:id="rId25"/>
    <p:sldId id="299" r:id="rId26"/>
    <p:sldId id="296" r:id="rId27"/>
    <p:sldId id="297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3" autoAdjust="0"/>
    <p:restoredTop sz="94674" autoAdjust="0"/>
  </p:normalViewPr>
  <p:slideViewPr>
    <p:cSldViewPr>
      <p:cViewPr varScale="1">
        <p:scale>
          <a:sx n="68" d="100"/>
          <a:sy n="68" d="100"/>
        </p:scale>
        <p:origin x="95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6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88D848-6378-4ADC-B642-DABA492366B9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50FF3-C414-4146-986D-2239029EA8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378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949E6C6-4B8F-4672-8CF4-FB16948CBE13}" type="datetimeFigureOut">
              <a:rPr lang="en-US"/>
              <a:pPr>
                <a:defRPr/>
              </a:pPr>
              <a:t>3/3/2021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AE0CBF3-2A0A-4409-B599-FEFEAF974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710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ヒラギノ角ゴ Pro W3" pitchFamily="8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2133303"/>
            <a:ext cx="9144000" cy="47246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988840"/>
            <a:ext cx="9144000" cy="144463"/>
          </a:xfrm>
          <a:prstGeom prst="rect">
            <a:avLst/>
          </a:prstGeom>
          <a:solidFill>
            <a:srgbClr val="00AE9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000" y="2492896"/>
            <a:ext cx="7633648" cy="1724503"/>
          </a:xfrm>
          <a:ln>
            <a:noFill/>
          </a:ln>
        </p:spPr>
        <p:txBody>
          <a:bodyPr anchor="t">
            <a:noAutofit/>
          </a:bodyPr>
          <a:lstStyle>
            <a:lvl1pPr algn="l"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000" y="6021288"/>
            <a:ext cx="7633648" cy="33833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9" name="Picture 8" descr="\\colhpafil004\Colindale_Data\HQ Group and LARS\Group Data\Design\Branding and logos\PHE logos with strapline\Small without Old French text\PHE small logo for A4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74110" cy="1812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(1 line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702" y="548680"/>
            <a:ext cx="8028000" cy="648072"/>
          </a:xfrm>
        </p:spPr>
        <p:txBody>
          <a:bodyPr anchor="t" anchorCtr="0"/>
          <a:lstStyle>
            <a:lvl1pPr>
              <a:defRPr sz="4000" baseline="0">
                <a:solidFill>
                  <a:srgbClr val="00AE9E"/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8000" y="1412776"/>
            <a:ext cx="8028000" cy="4739679"/>
          </a:xfrm>
        </p:spPr>
        <p:txBody>
          <a:bodyPr/>
          <a:lstStyle>
            <a:lvl1pPr>
              <a:spcBef>
                <a:spcPts val="1200"/>
              </a:spcBef>
              <a:defRPr sz="1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Text should be 12-18pt Arial. Do not use other fonts.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308725"/>
            <a:ext cx="9144000" cy="549275"/>
          </a:xfrm>
        </p:spPr>
        <p:txBody>
          <a:bodyPr/>
          <a:lstStyle>
            <a:lvl1pPr>
              <a:defRPr/>
            </a:lvl1pPr>
          </a:lstStyle>
          <a:p>
            <a:pPr marL="531813">
              <a:defRPr/>
            </a:pPr>
            <a:r>
              <a:rPr lang="en-US" dirty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173038" indent="0"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Annual Epidemiological Spotlight on STIs in the South East: 2019 data       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7213" y="274638"/>
            <a:ext cx="8029575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57213" y="1600200"/>
            <a:ext cx="80295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08725"/>
            <a:ext cx="9144000" cy="549275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0" tIns="0" rIns="91440" bIns="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  </a:t>
            </a:r>
            <a:fld id="{45F8D313-CCBE-49D6-A3BC-57B1848DFB52}" type="slidenum">
              <a:rPr lang="en-US" smtClean="0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900113" y="6308725"/>
            <a:ext cx="8064375" cy="5492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Annual Epidemiological Spotlight on STIs in the South East: 2019 data      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50">
          <a:solidFill>
            <a:srgbClr val="00AE9E"/>
          </a:solidFill>
          <a:latin typeface="+mj-lt"/>
          <a:ea typeface="ヒラギノ角ゴ Pro W3" pitchFamily="84" charset="-128"/>
          <a:cs typeface="ヒラギノ角ゴ Pro W3" pitchFamily="8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Font typeface="Arial" pitchFamily="84" charset="0"/>
        <a:defRPr kern="1200" baseline="0">
          <a:solidFill>
            <a:srgbClr val="00AE9E"/>
          </a:solidFill>
          <a:latin typeface="Arial" pitchFamily="34" charset="0"/>
          <a:ea typeface="ヒラギノ角ゴ Pro W3" pitchFamily="84" charset="-128"/>
          <a:cs typeface="ヒラギノ角ゴ Pro W3" pitchFamily="84" charset="-128"/>
        </a:defRPr>
      </a:lvl1pPr>
      <a:lvl2pPr marL="354013" indent="-176213" algn="l" rtl="0" eaLnBrk="0" fontAlgn="base" hangingPunct="0">
        <a:spcBef>
          <a:spcPts val="600"/>
        </a:spcBef>
        <a:spcAft>
          <a:spcPct val="0"/>
        </a:spcAft>
        <a:defRPr kern="1200" baseline="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2pPr>
      <a:lvl3pPr marL="215900" indent="-215900" algn="l" rtl="0" eaLnBrk="0" fontAlgn="base" hangingPunct="0">
        <a:spcBef>
          <a:spcPts val="600"/>
        </a:spcBef>
        <a:spcAft>
          <a:spcPct val="0"/>
        </a:spcAft>
        <a:buFont typeface="Arial" pitchFamily="84" charset="0"/>
        <a:buChar char="•"/>
        <a:defRPr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3pPr>
      <a:lvl4pPr marL="625475" indent="-190500" algn="l" rtl="0" eaLnBrk="0" fontAlgn="base" hangingPunct="0">
        <a:spcBef>
          <a:spcPts val="6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4pPr>
      <a:lvl5pPr marL="1073150" indent="-1778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5pPr>
      <a:lvl6pPr marL="1520825" indent="-187325" algn="l" defTabSz="914400" rtl="0" eaLnBrk="1" latinLnBrk="0" hangingPunct="1">
        <a:spcBef>
          <a:spcPct val="20000"/>
        </a:spcBef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osh.forde@phe.gov.uk" TargetMode="External"/><Relationship Id="rId2" Type="http://schemas.openxmlformats.org/officeDocument/2006/relationships/hyperlink" Target="http://www.facebook.com/PublicHealthEnglan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ationalarchives.gov.uk/doc/open-government-licence/version/3/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Annual Epidemiological Spotlight on STIs in the South East: 2019 data</a:t>
            </a:r>
            <a:br>
              <a:rPr lang="en-GB" i="1" dirty="0"/>
            </a:br>
            <a:br>
              <a:rPr lang="en-GB" i="1" dirty="0"/>
            </a:br>
            <a:endParaRPr lang="en-GB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000" y="5445224"/>
            <a:ext cx="7633648" cy="914400"/>
          </a:xfrm>
        </p:spPr>
        <p:txBody>
          <a:bodyPr>
            <a:normAutofit lnSpcReduction="10000"/>
          </a:bodyPr>
          <a:lstStyle/>
          <a:p>
            <a:r>
              <a:rPr lang="en-GB" sz="2900" dirty="0"/>
              <a:t>Field Service</a:t>
            </a:r>
          </a:p>
          <a:p>
            <a:endParaRPr lang="en-GB" dirty="0"/>
          </a:p>
          <a:p>
            <a:r>
              <a:rPr lang="en-GB" sz="1200" dirty="0"/>
              <a:t>PHE publications gateway number</a:t>
            </a:r>
            <a:r>
              <a:rPr lang="en-US" sz="1200" dirty="0"/>
              <a:t>: GW-1957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06007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the South East: 2019 data       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62702" y="548680"/>
            <a:ext cx="8028000" cy="648072"/>
          </a:xfrm>
        </p:spPr>
        <p:txBody>
          <a:bodyPr>
            <a:noAutofit/>
          </a:bodyPr>
          <a:lstStyle/>
          <a:p>
            <a:r>
              <a:rPr lang="en-GB" sz="2800" dirty="0"/>
              <a:t>Figure 6: Rates of genital warts per 100,000 residents aged 15-19 years by gender: 2015-2019</a:t>
            </a:r>
            <a:br>
              <a:rPr lang="en-GB" sz="2800" dirty="0"/>
            </a:br>
            <a:endParaRPr lang="en-GB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221" y="1844823"/>
            <a:ext cx="7673187" cy="3567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162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Figure 7: Rates by ethnicity per 100,000 population of South East residents diagnosed with a new STI: 2019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the South East: 2019 data    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609329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and CTAD</a:t>
            </a:r>
            <a:endParaRPr lang="en-GB" sz="1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02" y="1988840"/>
            <a:ext cx="7872936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112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Table 2: Proportion of South East residents diagnosed with a new STI by ethnicity: 2019</a:t>
            </a:r>
            <a:br>
              <a:rPr lang="en-GB" sz="2800" dirty="0"/>
            </a:br>
            <a:br>
              <a:rPr lang="en-GB" sz="2800" dirty="0"/>
            </a:br>
            <a:br>
              <a:rPr lang="en-GB" sz="2800" dirty="0"/>
            </a:b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the South East: 2019 data     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609329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and CTAD</a:t>
            </a:r>
            <a:endParaRPr lang="en-GB" sz="1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736" y="2060848"/>
            <a:ext cx="7903216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960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028000" cy="1152128"/>
          </a:xfrm>
        </p:spPr>
        <p:txBody>
          <a:bodyPr>
            <a:noAutofit/>
          </a:bodyPr>
          <a:lstStyle/>
          <a:p>
            <a:r>
              <a:rPr lang="en-GB" sz="2800" dirty="0"/>
              <a:t>Figure 8: Proportions of South East residents diagnosed with a new STI by world region of birth*: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the South East: 2019 data       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609329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</a:t>
            </a:r>
            <a:endParaRPr lang="en-GB" sz="1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C6446B-F9F7-4C2F-BF52-9F924171A20F}"/>
              </a:ext>
            </a:extLst>
          </p:cNvPr>
          <p:cNvSpPr/>
          <p:nvPr/>
        </p:nvSpPr>
        <p:spPr>
          <a:xfrm>
            <a:off x="377918" y="5497616"/>
            <a:ext cx="8388164" cy="384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n-GB" sz="800" dirty="0">
                <a:solidFill>
                  <a:srgbClr val="98002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*Data on country of birth is not collected by CTAD. All information about world region of birth is based on diagnoses made in specialist and non-specialist services which report to GUMCAD.</a:t>
            </a:r>
            <a:endParaRPr lang="en-GB" sz="800" dirty="0">
              <a:solidFill>
                <a:srgbClr val="98002E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768509"/>
            <a:ext cx="7200800" cy="3528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359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702" y="548680"/>
            <a:ext cx="8028000" cy="792088"/>
          </a:xfrm>
        </p:spPr>
        <p:txBody>
          <a:bodyPr>
            <a:noAutofit/>
          </a:bodyPr>
          <a:lstStyle/>
          <a:p>
            <a:r>
              <a:rPr lang="en-GB" sz="2800" dirty="0"/>
              <a:t>Figure 9: Diagnoses of the 5 main STIs among MSM*: South East residents, 2015-2019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the South East: 2019 data      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609329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(level 3 services).</a:t>
            </a:r>
            <a:endParaRPr lang="en-GB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5246911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GUMCAD started in 2009. Reporting of sexual orientation is less likely to be complete for earlier years. So rises seen may be partly artefactual.</a:t>
            </a:r>
          </a:p>
          <a:p>
            <a:r>
              <a:rPr lang="en-GB" sz="800" dirty="0"/>
              <a:t>Any increase in gonorrhoea diagnoses may be due to the increased use of highly sensitive nucleic acid amplification tests (NAATs) and additional screening of extra-genital sites in MSM.</a:t>
            </a:r>
          </a:p>
          <a:p>
            <a:r>
              <a:rPr lang="en-GB" sz="800" dirty="0"/>
              <a:t>Any decrease in genital wart diagnoses may be due to a moderately protective effect of HPV-16/18 vaccination.</a:t>
            </a:r>
          </a:p>
          <a:p>
            <a:r>
              <a:rPr lang="en-GB" sz="800" dirty="0"/>
              <a:t>Any increase in genital herpes diagnoses may be due to the use of more sensitive NAATs.</a:t>
            </a:r>
          </a:p>
          <a:p>
            <a:r>
              <a:rPr lang="en-GB" sz="800" dirty="0"/>
              <a:t>Any increase or decrease may reflect changes in testing.</a:t>
            </a:r>
          </a:p>
          <a:p>
            <a:endParaRPr lang="en-GB" sz="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9668EC-BD1A-4B10-B7C5-FC1686582E24}"/>
              </a:ext>
            </a:extLst>
          </p:cNvPr>
          <p:cNvSpPr/>
          <p:nvPr/>
        </p:nvSpPr>
        <p:spPr>
          <a:xfrm>
            <a:off x="307746" y="4845556"/>
            <a:ext cx="828295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>
                <a:latin typeface="Arial" panose="020B0604020202020204" pitchFamily="34" charset="0"/>
                <a:ea typeface="Times New Roman" panose="02020603050405020304" pitchFamily="18" charset="0"/>
              </a:rPr>
              <a:t>* Data on sexual orientation is not collected by CTAD. All information about MSM is based on diagnoses made in specialist and non-specialist services which report to GUMCAD</a:t>
            </a:r>
            <a:endParaRPr lang="en-GB" sz="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01" y="1773979"/>
            <a:ext cx="7011383" cy="2963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056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08912" cy="936104"/>
          </a:xfrm>
        </p:spPr>
        <p:txBody>
          <a:bodyPr>
            <a:noAutofit/>
          </a:bodyPr>
          <a:lstStyle/>
          <a:p>
            <a:r>
              <a:rPr lang="en-GB" sz="2800" dirty="0"/>
              <a:t>Table 3: Percentage change in new STI diagnoses in men who have sex with men (MSM)*: South East residents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the South East: 2019 data      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3528" y="5949280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</a:t>
            </a:r>
            <a:endParaRPr lang="en-GB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5012596"/>
            <a:ext cx="55446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*Please see notes for Figure 9.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689" y="1844824"/>
            <a:ext cx="7755058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4419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830424" cy="648072"/>
          </a:xfrm>
        </p:spPr>
        <p:txBody>
          <a:bodyPr>
            <a:noAutofit/>
          </a:bodyPr>
          <a:lstStyle/>
          <a:p>
            <a:r>
              <a:rPr lang="en-GB" sz="2800" dirty="0"/>
              <a:t>Figure 10a: Rate of all new STI diagnoses per 100,000 population among South East residents by local authority of residence: 2019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the South East: 2019 data     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605405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and CTAD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060847"/>
            <a:ext cx="7920880" cy="4015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317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848872" cy="1512168"/>
          </a:xfrm>
        </p:spPr>
        <p:txBody>
          <a:bodyPr>
            <a:noAutofit/>
          </a:bodyPr>
          <a:lstStyle/>
          <a:p>
            <a:r>
              <a:rPr lang="en-GB" sz="2800" dirty="0"/>
              <a:t>Figure 10b: Rate of new STI diagnoses (excluding chlamydia diagnoses in persons aged 15-24 years) per 100,000 population aged 15-64 years among South East residents by local authority of residence: 2019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the South East: 2019 data      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605405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and CTAD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345" y="2249084"/>
            <a:ext cx="7735079" cy="3921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8035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54" y="188640"/>
            <a:ext cx="8120801" cy="1296144"/>
          </a:xfrm>
        </p:spPr>
        <p:txBody>
          <a:bodyPr>
            <a:noAutofit/>
          </a:bodyPr>
          <a:lstStyle/>
          <a:p>
            <a:r>
              <a:rPr lang="en-GB" sz="2800" dirty="0"/>
              <a:t>Figure 11: Chlamydia detection rate per 100,000 population aged 15-24 years in South East by local authority of residence: 2019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the South East: 2019 data      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605405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and CTAD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32040" y="1988840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PHE recommends that local areas should be working towards achieving a chlamydia detection rate of at least 2,300 per 100,000 among individuals aged 15 to 24 years.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075" y="1700807"/>
            <a:ext cx="8342380" cy="437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5147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Figure 12: Rate of gonorrhoea diagnoses per 100,000 population in South East by local authority of residence: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the South East: 2019 data    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605405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2060848"/>
            <a:ext cx="7704856" cy="4122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759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EE655-D6F8-4D33-BC2F-CF1E15601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About Public Health England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6C561-9516-4571-BBA9-87BF0F737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196752"/>
            <a:ext cx="8128942" cy="4946841"/>
          </a:xfrm>
        </p:spPr>
        <p:txBody>
          <a:bodyPr/>
          <a:lstStyle/>
          <a:p>
            <a:pPr marL="0" indent="0"/>
            <a:r>
              <a:rPr lang="en-GB" sz="1400" dirty="0"/>
              <a:t>Public Health England exists to protect and improve the nation’s health and wellbeing, and reduce health inequalities. We do this through world-leading science, research, knowledge and intelligence, advocacy, partnerships and the delivery of specialist public health services. We are an executive agency of the Department of Health and Social Care, and a distinct delivery organisation with operational autonomy. We provide government, local government, the NHS, Parliament, industry and the public with evidence-based professional, scientific and delivery expertise and support. </a:t>
            </a:r>
          </a:p>
          <a:p>
            <a:pPr marL="0" indent="0"/>
            <a:r>
              <a:rPr lang="en-GB" sz="1400" dirty="0"/>
              <a:t>Public Health England 133-155 Waterloo Road Wellington House London SE1 8UG Tel: 020 7654 8000 www.gov.uk/phe Twitter: @</a:t>
            </a:r>
            <a:r>
              <a:rPr lang="en-GB" sz="1400" dirty="0" err="1"/>
              <a:t>PHE_uk</a:t>
            </a:r>
            <a:r>
              <a:rPr lang="en-GB" sz="1400" dirty="0"/>
              <a:t> Facebook: </a:t>
            </a:r>
            <a:r>
              <a:rPr lang="en-GB" sz="1400" dirty="0">
                <a:hlinkClick r:id="rId2"/>
              </a:rPr>
              <a:t>www.facebook.com/PublicHealthEngland </a:t>
            </a:r>
            <a:endParaRPr lang="en-GB" sz="1400" dirty="0"/>
          </a:p>
          <a:p>
            <a:pPr marL="0" indent="0"/>
            <a:r>
              <a:rPr lang="en-GB" sz="1400" dirty="0"/>
              <a:t>Prepared by: Josh Forde and Paul Crook, Field Service, South East &amp; London. For queries relating to this document, please contact </a:t>
            </a:r>
            <a:r>
              <a:rPr lang="en-GB" sz="1400" dirty="0">
                <a:hlinkClick r:id="rId3"/>
              </a:rPr>
              <a:t>josh.forde@phe.gov.uk</a:t>
            </a:r>
            <a:endParaRPr lang="en-GB" sz="1400" dirty="0"/>
          </a:p>
          <a:p>
            <a:pPr marL="0" indent="0"/>
            <a:r>
              <a:rPr lang="en-GB" sz="1400" dirty="0"/>
              <a:t> © Crown copyright 2021 </a:t>
            </a:r>
          </a:p>
          <a:p>
            <a:pPr marL="0" indent="0"/>
            <a:r>
              <a:rPr lang="en-GB" sz="1400" dirty="0"/>
              <a:t>You may re-use this information (excluding logos) free of charge in any format or medium, under the terms of the Open Government Licence v3.0. To view this licence, visit </a:t>
            </a:r>
            <a:r>
              <a:rPr lang="en-GB" sz="1400" dirty="0">
                <a:hlinkClick r:id="rId4"/>
              </a:rPr>
              <a:t>OGL</a:t>
            </a:r>
            <a:r>
              <a:rPr lang="en-GB" sz="1400" dirty="0"/>
              <a:t>. Where we have identified any third party copyright information you will need to obtain permission from the copyright holders concerned. </a:t>
            </a:r>
          </a:p>
          <a:p>
            <a:pPr marL="0" indent="0"/>
            <a:r>
              <a:rPr lang="en-GB" sz="1400" dirty="0"/>
              <a:t>Published March 2021</a:t>
            </a:r>
          </a:p>
          <a:p>
            <a:pPr marL="0" indent="0"/>
            <a:r>
              <a:rPr lang="en-GB" sz="1400" dirty="0"/>
              <a:t>PHE publications gateway number</a:t>
            </a:r>
            <a:r>
              <a:rPr lang="en-US" sz="1400" dirty="0"/>
              <a:t>: GW-1957</a:t>
            </a:r>
            <a:endParaRPr lang="en-GB" sz="1400" dirty="0"/>
          </a:p>
          <a:p>
            <a:endParaRPr lang="en-GB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E8D389-0EB5-4EA7-878E-AB0D40CF39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0C633-F429-4579-86D3-1045BA50E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the South East: 2019 data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048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the South East: 2019 data       </a:t>
            </a:r>
            <a:endParaRPr lang="en-US" dirty="0"/>
          </a:p>
        </p:txBody>
      </p:sp>
      <p:pic>
        <p:nvPicPr>
          <p:cNvPr id="10" name="Picture 9" descr="Map&#10;&#10;Description automatically generated">
            <a:extLst>
              <a:ext uri="{FF2B5EF4-FFF2-40B4-BE49-F238E27FC236}">
                <a16:creationId xmlns:a16="http://schemas.microsoft.com/office/drawing/2014/main" id="{556785A4-E5B9-4F3C-BCA1-8EAFC0719D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73" y="-4347"/>
            <a:ext cx="8969653" cy="63475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56497" y="5869749"/>
            <a:ext cx="69127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and CTAD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6864" cy="648072"/>
          </a:xfrm>
        </p:spPr>
        <p:txBody>
          <a:bodyPr>
            <a:noAutofit/>
          </a:bodyPr>
          <a:lstStyle/>
          <a:p>
            <a:r>
              <a:rPr lang="en-GB" sz="2800" dirty="0"/>
              <a:t>Figure 13: Map of new STI rates per 100,000 residents by upper tier local authority in South East: 2019</a:t>
            </a:r>
            <a:br>
              <a:rPr lang="en-GB" sz="2800" dirty="0"/>
            </a:b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011359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Figure 14: STI testing rate (excluding chlamydia in under 25 year olds) per 100,000 population in South East residents aged 15 to 64: 2015-2019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the South East: 2019 data    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605405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237" y="2270415"/>
            <a:ext cx="8227526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645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Figure 15: STI testing positivity rate (excluding chlamydia in under 25 year olds) in South East residents: 2015-2019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the South East: 2019 data    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605405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844824"/>
            <a:ext cx="7992888" cy="3806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1578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Table 4: Number of diagnoses of new STIs by PHEC of residence, data source and data subset: 2019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the South East: 2019 data    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605405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and CTAD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528" y="5521725"/>
            <a:ext cx="80738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457200"/>
            <a:r>
              <a:rPr lang="en-GB" sz="1000" dirty="0"/>
              <a:t>* New STI diagnoses from enhanced GPs reporting to GUMCAD are included in the ‘Non-specialist sexual health services (SHSs)’ total. </a:t>
            </a:r>
          </a:p>
          <a:p>
            <a:pPr marL="180000" indent="-457200"/>
            <a:r>
              <a:rPr lang="en-GB" sz="1000" dirty="0"/>
              <a:t>** Including site type 12 chlamydia from GUMCAD.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693" y="1475760"/>
            <a:ext cx="7364683" cy="3917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53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Table 5: Number of diagnoses of the 5 main STIs in the South East by STI, data source and data subset: 2019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the South East: 2019 data    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605405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and CTAD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1152" y="4925199"/>
            <a:ext cx="80738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457200"/>
            <a:r>
              <a:rPr lang="en-GB" sz="1000" dirty="0"/>
              <a:t>* Diagnoses from enhanced GPs reporting to GUMCAD are included in the ‘Non-specialist sexual health services (SHSs)’ total. </a:t>
            </a:r>
          </a:p>
          <a:p>
            <a:pPr marL="180000" indent="-457200"/>
            <a:r>
              <a:rPr lang="en-GB" sz="1000" dirty="0"/>
              <a:t>** Including site type 12 chlamydia from GUMCAD.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AB6B4A3-E055-48DC-8C9D-538E2E44F5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152" y="1632244"/>
            <a:ext cx="7908470" cy="293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404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476672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n-GB" sz="2800" dirty="0">
                <a:solidFill>
                  <a:srgbClr val="00AE9E"/>
                </a:solidFill>
                <a:latin typeface="Arial" pitchFamily="84" charset="0"/>
              </a:rPr>
              <a:t>Summary of 2019 data for South East residents</a:t>
            </a:r>
            <a:endParaRPr lang="en-US" sz="2800" dirty="0">
              <a:latin typeface="Arial" pitchFamily="84" charset="0"/>
            </a:endParaRPr>
          </a:p>
        </p:txBody>
      </p:sp>
      <p:sp>
        <p:nvSpPr>
          <p:cNvPr id="13314" name="Content Placeholder 18"/>
          <p:cNvSpPr>
            <a:spLocks noGrp="1"/>
          </p:cNvSpPr>
          <p:nvPr>
            <p:ph idx="1"/>
          </p:nvPr>
        </p:nvSpPr>
        <p:spPr>
          <a:xfrm>
            <a:off x="539552" y="1124372"/>
            <a:ext cx="8029575" cy="4968924"/>
          </a:xfrm>
        </p:spPr>
        <p:txBody>
          <a:bodyPr/>
          <a:lstStyle/>
          <a:p>
            <a:pPr lvl="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Over 58,200 new STIs diagnosed </a:t>
            </a:r>
          </a:p>
          <a:p>
            <a:pPr lvl="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New STI diagnosis rate: 653 </a:t>
            </a:r>
            <a:r>
              <a:rPr lang="fr-FR" dirty="0">
                <a:ea typeface="Calibri" panose="020F0502020204030204" pitchFamily="34" charset="0"/>
                <a:cs typeface="Times New Roman" panose="02020603050405020304" pitchFamily="18" charset="0"/>
              </a:rPr>
              <a:t>diagnoses per 100,000 population</a:t>
            </a:r>
            <a:endParaRPr lang="en-GB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Diagnoses of gonorrhoea rose by 28% 2018-2019 and syphilis diagnoses rose by 21%</a:t>
            </a:r>
          </a:p>
          <a:p>
            <a:pPr lvl="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Chlamydia detection rate in those aged 15-24 was 1,760 per 100,000 pop. (aim = 2,300)</a:t>
            </a:r>
          </a:p>
          <a:p>
            <a:pPr lvl="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16% of new STI diagnoses (excl. chlamydia reported via CTAD) were in men who have sex with men (MSM) (75% of syphilis, 45% of gonorrhoea) </a:t>
            </a:r>
          </a:p>
          <a:p>
            <a:pPr lvl="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15-24 year olds accounted for 50% of new STI diagnoses</a:t>
            </a:r>
          </a:p>
          <a:p>
            <a:pPr lvl="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2% of new STI diagnoses were in black </a:t>
            </a:r>
            <a:r>
              <a:rPr lang="en-GB" dirty="0" err="1">
                <a:ea typeface="Calibri" panose="020F0502020204030204" pitchFamily="34" charset="0"/>
                <a:cs typeface="Times New Roman" panose="02020603050405020304" pitchFamily="18" charset="0"/>
              </a:rPr>
              <a:t>Caribbeans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, who have the highest rate (2,511 per 100,000 pop.)</a:t>
            </a:r>
          </a:p>
          <a:p>
            <a:pPr lvl="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White ethnic group has the highest numbers of new STIs (85%)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Majority of those diagnosed with a new STI are UK-born (83%)</a:t>
            </a:r>
          </a:p>
          <a:p>
            <a:pPr marL="285750" lvl="1" indent="-285750" eaLnBrk="1" hangingPunct="1">
              <a:buFont typeface="Arial" panose="020B0604020202020204" pitchFamily="34" charset="0"/>
              <a:buChar char="•"/>
            </a:pPr>
            <a:endParaRPr lang="en-GB" dirty="0">
              <a:latin typeface="Arial" pitchFamily="84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3AF59C50-BC1A-4A48-AB9B-217598CEB833}" type="slidenum">
              <a:rPr lang="en-US"/>
              <a:pPr marL="539750"/>
              <a:t>3</a:t>
            </a:fld>
            <a:endParaRPr lang="en-US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Annual Epidemiological Spotlight on STIs in the South East: 2019 data       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6549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Figure 1: New STI diagnosis per 100,000 population by PHE centre of residence,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the South East: 2019 data     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609329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and CTAD </a:t>
            </a:r>
            <a:endParaRPr lang="en-GB" sz="1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02" y="1772816"/>
            <a:ext cx="7825722" cy="395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05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702" y="548680"/>
            <a:ext cx="8028000" cy="648072"/>
          </a:xfrm>
        </p:spPr>
        <p:txBody>
          <a:bodyPr>
            <a:noAutofit/>
          </a:bodyPr>
          <a:lstStyle/>
          <a:p>
            <a:r>
              <a:rPr lang="en-GB" sz="2800" dirty="0"/>
              <a:t>Figure 2: Number of diagnoses of the 5 main STIs: South East residents, 2015-2019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the South East: 2019 data     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609329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and CTAD </a:t>
            </a:r>
            <a:endParaRPr lang="en-GB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5248151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Any increase in gonorrhoea diagnoses may be due to the increased use of highly sensitive nucleic acid amplification tests (NAATs) and additional screening of extra-genital sites in MSM.</a:t>
            </a:r>
          </a:p>
          <a:p>
            <a:r>
              <a:rPr lang="en-GB" sz="800" dirty="0"/>
              <a:t>Any decrease in genital wart diagnoses may be due to a moderately protective effect of HPV-16/18 vaccination.</a:t>
            </a:r>
          </a:p>
          <a:p>
            <a:r>
              <a:rPr lang="en-GB" sz="800" dirty="0"/>
              <a:t>Any increase in genital herpes diagnoses may be due to the use of more sensitive NAATs.</a:t>
            </a:r>
          </a:p>
          <a:p>
            <a:r>
              <a:rPr lang="en-GB" sz="800" dirty="0"/>
              <a:t>Increases or decreases may also reflect changes in testing practices.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700808"/>
            <a:ext cx="7776864" cy="3321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939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440" y="620688"/>
            <a:ext cx="8028000" cy="648072"/>
          </a:xfrm>
        </p:spPr>
        <p:txBody>
          <a:bodyPr>
            <a:noAutofit/>
          </a:bodyPr>
          <a:lstStyle/>
          <a:p>
            <a:r>
              <a:rPr lang="en-GB" sz="2800" dirty="0"/>
              <a:t>Figure 3: Diagnosis rates of the 5 main STIs: South East residents, 2015-2019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the South East: 2019 data    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5949280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and CTAD</a:t>
            </a:r>
          </a:p>
          <a:p>
            <a:endParaRPr lang="en-GB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5125151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Any increase in gonorrhoea diagnoses may be due to the increased use of highly sensitive nucleic acid amplification tests (NAATs) and additional screening of extra-genital sites in MSM.</a:t>
            </a:r>
          </a:p>
          <a:p>
            <a:r>
              <a:rPr lang="en-GB" sz="800" dirty="0"/>
              <a:t>Any decrease in genital wart diagnoses may be due to a moderately protective effect of HPV-16/18 vaccination.</a:t>
            </a:r>
          </a:p>
          <a:p>
            <a:r>
              <a:rPr lang="en-GB" sz="800" dirty="0"/>
              <a:t>Any increase in genital herpes diagnoses may be due to the use of more sensitive NAATs.</a:t>
            </a:r>
          </a:p>
          <a:p>
            <a:r>
              <a:rPr lang="en-GB" sz="800" dirty="0"/>
              <a:t>Increases or decreases may also reflect changes in testing practices.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486" y="1844824"/>
            <a:ext cx="7837780" cy="316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793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Table 1: Percentage change in new STI diagnoses: South East residents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the South East: 2019 data    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6093296"/>
            <a:ext cx="86409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 and CTAD</a:t>
            </a:r>
            <a:endParaRPr lang="en-GB" sz="800" b="1" i="1" dirty="0"/>
          </a:p>
          <a:p>
            <a:r>
              <a:rPr lang="en-GB" sz="800" i="1" dirty="0"/>
              <a:t>.</a:t>
            </a:r>
          </a:p>
          <a:p>
            <a:endParaRPr lang="en-GB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492125" y="5085184"/>
            <a:ext cx="5256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Please see notes for Figure 3.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7" y="1835968"/>
            <a:ext cx="7779513" cy="2817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67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Figure 4: Rates of new STIs per 100,000 residents by gender and age group in South East, 2019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the South East: 2019 data      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3528" y="609329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and CTAD</a:t>
            </a:r>
          </a:p>
          <a:p>
            <a:endParaRPr lang="en-GB" sz="1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02" y="1937092"/>
            <a:ext cx="7595898" cy="3364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123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the South East: 2019 data       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62702" y="548680"/>
            <a:ext cx="8028000" cy="648072"/>
          </a:xfrm>
        </p:spPr>
        <p:txBody>
          <a:bodyPr>
            <a:noAutofit/>
          </a:bodyPr>
          <a:lstStyle/>
          <a:p>
            <a:r>
              <a:rPr lang="en-GB" sz="2800" dirty="0"/>
              <a:t>Figure 5: Rates of gonorrhoea per 100,000 residents by age group in South East: 2015-2019</a:t>
            </a:r>
            <a:br>
              <a:rPr lang="en-GB" sz="2800" dirty="0"/>
            </a:br>
            <a:endParaRPr lang="en-GB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916831"/>
            <a:ext cx="8123158" cy="3615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156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ublic Health England">
      <a:dk1>
        <a:sysClr val="windowText" lastClr="000000"/>
      </a:dk1>
      <a:lt1>
        <a:sysClr val="window" lastClr="FFFFFF"/>
      </a:lt1>
      <a:dk2>
        <a:srgbClr val="009966"/>
      </a:dk2>
      <a:lt2>
        <a:srgbClr val="98002E"/>
      </a:lt2>
      <a:accent1>
        <a:srgbClr val="11175E"/>
      </a:accent1>
      <a:accent2>
        <a:srgbClr val="D8B5A3"/>
      </a:accent2>
      <a:accent3>
        <a:srgbClr val="F9A25E"/>
      </a:accent3>
      <a:accent4>
        <a:srgbClr val="EEB111"/>
      </a:accent4>
      <a:accent5>
        <a:srgbClr val="00B274"/>
      </a:accent5>
      <a:accent6>
        <a:srgbClr val="A7A9AC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5547DEF730D74EA5543201242B40D3" ma:contentTypeVersion="2" ma:contentTypeDescription="Create a new document." ma:contentTypeScope="" ma:versionID="90abed70ebe52a91dc341b84b028ecb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14c3b335b53ce6b9a41890f168eae5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1BA55E-5A15-436E-A8C3-DCB566ECEBCE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D92F07B-CA65-4545-9761-5CBD70570C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3A3368-B182-4508-B0AD-8C48CC961B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3335</TotalTime>
  <Words>1771</Words>
  <Application>Microsoft Office PowerPoint</Application>
  <PresentationFormat>On-screen Show (4:3)</PresentationFormat>
  <Paragraphs>131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Symbol</vt:lpstr>
      <vt:lpstr>Office Theme</vt:lpstr>
      <vt:lpstr>Annual Epidemiological Spotlight on STIs in the South East: 2019 data  </vt:lpstr>
      <vt:lpstr>About Public Health England</vt:lpstr>
      <vt:lpstr>Summary of 2019 data for South East residents</vt:lpstr>
      <vt:lpstr>Figure 1: New STI diagnosis per 100,000 population by PHE centre of residence, 2019</vt:lpstr>
      <vt:lpstr>Figure 2: Number of diagnoses of the 5 main STIs: South East residents, 2015-2019</vt:lpstr>
      <vt:lpstr>Figure 3: Diagnosis rates of the 5 main STIs: South East residents, 2015-2019 </vt:lpstr>
      <vt:lpstr>Table 1: Percentage change in new STI diagnoses: South East residents </vt:lpstr>
      <vt:lpstr>Figure 4: Rates of new STIs per 100,000 residents by gender and age group in South East, 2019 </vt:lpstr>
      <vt:lpstr>Figure 5: Rates of gonorrhoea per 100,000 residents by age group in South East: 2015-2019 </vt:lpstr>
      <vt:lpstr>Figure 6: Rates of genital warts per 100,000 residents aged 15-19 years by gender: 2015-2019 </vt:lpstr>
      <vt:lpstr>Figure 7: Rates by ethnicity per 100,000 population of South East residents diagnosed with a new STI: 2019 </vt:lpstr>
      <vt:lpstr>Table 2: Proportion of South East residents diagnosed with a new STI by ethnicity: 2019   </vt:lpstr>
      <vt:lpstr>Figure 8: Proportions of South East residents diagnosed with a new STI by world region of birth*: 2019</vt:lpstr>
      <vt:lpstr>Figure 9: Diagnoses of the 5 main STIs among MSM*: South East residents, 2015-2019 </vt:lpstr>
      <vt:lpstr>Table 3: Percentage change in new STI diagnoses in men who have sex with men (MSM)*: South East residents</vt:lpstr>
      <vt:lpstr>Figure 10a: Rate of all new STI diagnoses per 100,000 population among South East residents by local authority of residence: 2019 </vt:lpstr>
      <vt:lpstr>Figure 10b: Rate of new STI diagnoses (excluding chlamydia diagnoses in persons aged 15-24 years) per 100,000 population aged 15-64 years among South East residents by local authority of residence: 2019 </vt:lpstr>
      <vt:lpstr>Figure 11: Chlamydia detection rate per 100,000 population aged 15-24 years in South East by local authority of residence: 2019 </vt:lpstr>
      <vt:lpstr>Figure 12: Rate of gonorrhoea diagnoses per 100,000 population in South East by local authority of residence: 2019</vt:lpstr>
      <vt:lpstr>Figure 13: Map of new STI rates per 100,000 residents by upper tier local authority in South East: 2019 </vt:lpstr>
      <vt:lpstr>Figure 14: STI testing rate (excluding chlamydia in under 25 year olds) per 100,000 population in South East residents aged 15 to 64: 2015-2019 </vt:lpstr>
      <vt:lpstr>Figure 15: STI testing positivity rate (excluding chlamydia in under 25 year olds) in South East residents: 2015-2019 </vt:lpstr>
      <vt:lpstr>Table 4: Number of diagnoses of new STIs by PHEC of residence, data source and data subset: 2019 </vt:lpstr>
      <vt:lpstr>Table 5: Number of diagnoses of the 5 main STIs in the South East by STI, data source and data subset: 2019 </vt:lpstr>
    </vt:vector>
  </TitlesOfParts>
  <Company>Cabinet Office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Presentation-standard</dc:title>
  <dc:creator>Anjna Mistry</dc:creator>
  <cp:lastModifiedBy>Geraldine Leong</cp:lastModifiedBy>
  <cp:revision>363</cp:revision>
  <dcterms:created xsi:type="dcterms:W3CDTF">2012-10-10T09:02:29Z</dcterms:created>
  <dcterms:modified xsi:type="dcterms:W3CDTF">2021-03-03T10:43:20Z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0x010100855547DEF730D74EA5543201242B40D3</vt:lpwstr>
  </property>
</Properties>
</file>