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59"/>
  </p:notesMasterIdLst>
  <p:handoutMasterIdLst>
    <p:handoutMasterId r:id="rId60"/>
  </p:handoutMasterIdLst>
  <p:sldIdLst>
    <p:sldId id="256" r:id="rId3"/>
    <p:sldId id="399" r:id="rId4"/>
    <p:sldId id="400" r:id="rId5"/>
    <p:sldId id="463" r:id="rId6"/>
    <p:sldId id="490" r:id="rId7"/>
    <p:sldId id="403" r:id="rId8"/>
    <p:sldId id="404" r:id="rId9"/>
    <p:sldId id="405" r:id="rId10"/>
    <p:sldId id="443" r:id="rId11"/>
    <p:sldId id="444" r:id="rId12"/>
    <p:sldId id="414" r:id="rId13"/>
    <p:sldId id="441" r:id="rId14"/>
    <p:sldId id="422" r:id="rId15"/>
    <p:sldId id="482" r:id="rId16"/>
    <p:sldId id="499" r:id="rId17"/>
    <p:sldId id="423" r:id="rId18"/>
    <p:sldId id="453" r:id="rId19"/>
    <p:sldId id="425" r:id="rId20"/>
    <p:sldId id="430" r:id="rId21"/>
    <p:sldId id="424" r:id="rId22"/>
    <p:sldId id="431" r:id="rId23"/>
    <p:sldId id="483" r:id="rId24"/>
    <p:sldId id="432" r:id="rId25"/>
    <p:sldId id="484" r:id="rId26"/>
    <p:sldId id="426" r:id="rId27"/>
    <p:sldId id="433" r:id="rId28"/>
    <p:sldId id="492" r:id="rId29"/>
    <p:sldId id="427" r:id="rId30"/>
    <p:sldId id="428" r:id="rId31"/>
    <p:sldId id="485" r:id="rId32"/>
    <p:sldId id="376" r:id="rId33"/>
    <p:sldId id="507" r:id="rId34"/>
    <p:sldId id="379" r:id="rId35"/>
    <p:sldId id="381" r:id="rId36"/>
    <p:sldId id="383" r:id="rId37"/>
    <p:sldId id="395" r:id="rId38"/>
    <p:sldId id="486" r:id="rId39"/>
    <p:sldId id="488" r:id="rId40"/>
    <p:sldId id="497" r:id="rId41"/>
    <p:sldId id="487" r:id="rId42"/>
    <p:sldId id="313" r:id="rId43"/>
    <p:sldId id="494" r:id="rId44"/>
    <p:sldId id="500" r:id="rId45"/>
    <p:sldId id="491" r:id="rId46"/>
    <p:sldId id="501" r:id="rId47"/>
    <p:sldId id="502" r:id="rId48"/>
    <p:sldId id="503" r:id="rId49"/>
    <p:sldId id="505" r:id="rId50"/>
    <p:sldId id="504" r:id="rId51"/>
    <p:sldId id="387" r:id="rId52"/>
    <p:sldId id="388" r:id="rId53"/>
    <p:sldId id="495" r:id="rId54"/>
    <p:sldId id="296" r:id="rId55"/>
    <p:sldId id="396" r:id="rId56"/>
    <p:sldId id="455" r:id="rId57"/>
    <p:sldId id="35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199" autoAdjust="0"/>
  </p:normalViewPr>
  <p:slideViewPr>
    <p:cSldViewPr snapToGrid="0">
      <p:cViewPr varScale="1">
        <p:scale>
          <a:sx n="54" d="100"/>
          <a:sy n="54" d="100"/>
        </p:scale>
        <p:origin x="1112" y="48"/>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olhpafil003.hpa.org.uk\ProjectData\IMDATA\Vaccine%20Coverage\ImmForm\Adolescent\2019_20\1.%20HPV\1.%20Annual%20report\Adolescent_HPV_analyses_2019-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olhpafil003.hpa.org.uk\ProjectData\IMDATA\Vaccine%20Coverage\ImmForm\Adolescent\2019_20\1.%20HPV\1.%20Annual%20report\Adolescent_HPV_analyses_2019-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olhpafil003.hpa.org.uk\ProjectData\IMDATA\Vaccine%20Coverage\ImmForm\Adolescent\2019_20\1.%20HPV\1.%20Annual%20report\Adolescent_HPV_analyses_2019-2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HPV 16/18 prevalence (%)</c:v>
                </c:pt>
              </c:strCache>
            </c:strRef>
          </c:tx>
          <c:spPr>
            <a:solidFill>
              <a:schemeClr val="accent1"/>
            </a:solidFill>
            <a:ln>
              <a:noFill/>
            </a:ln>
            <a:effectLst/>
          </c:spPr>
          <c:invertIfNegative val="0"/>
          <c:dPt>
            <c:idx val="0"/>
            <c:invertIfNegative val="0"/>
            <c:bubble3D val="0"/>
            <c:spPr>
              <a:solidFill>
                <a:schemeClr val="accent2">
                  <a:lumMod val="60000"/>
                  <a:lumOff val="40000"/>
                </a:schemeClr>
              </a:solidFill>
              <a:ln>
                <a:solidFill>
                  <a:schemeClr val="accent2"/>
                </a:solidFill>
              </a:ln>
              <a:effectLst/>
            </c:spPr>
            <c:extLst>
              <c:ext xmlns:c16="http://schemas.microsoft.com/office/drawing/2014/chart" uri="{C3380CC4-5D6E-409C-BE32-E72D297353CC}">
                <c16:uniqueId val="{00000001-C6E9-4053-8944-69AF1DA9E8B8}"/>
              </c:ext>
            </c:extLst>
          </c:dPt>
          <c:cat>
            <c:strRef>
              <c:f>Sheet1!$A$2:$A$7</c:f>
              <c:strCache>
                <c:ptCount val="6"/>
                <c:pt idx="0">
                  <c:v>Pre-vaccination
(2008)</c:v>
                </c:pt>
                <c:pt idx="1">
                  <c:v>Post- vaccination
(2010-2011)</c:v>
                </c:pt>
                <c:pt idx="2">
                  <c:v>Post-vaccination
(2012-2013)</c:v>
                </c:pt>
                <c:pt idx="3">
                  <c:v>Post-vaccination
(2014-2015)</c:v>
                </c:pt>
                <c:pt idx="4">
                  <c:v>Post-vaccination
(2016-2017)</c:v>
                </c:pt>
                <c:pt idx="5">
                  <c:v>Post-vaccination
(2018)</c:v>
                </c:pt>
              </c:strCache>
            </c:strRef>
          </c:cat>
          <c:val>
            <c:numRef>
              <c:f>Sheet1!$B$2:$B$7</c:f>
              <c:numCache>
                <c:formatCode>General</c:formatCode>
                <c:ptCount val="6"/>
                <c:pt idx="0">
                  <c:v>17.600000000000001</c:v>
                </c:pt>
                <c:pt idx="1">
                  <c:v>8.1999999999999993</c:v>
                </c:pt>
                <c:pt idx="2">
                  <c:v>3.2</c:v>
                </c:pt>
                <c:pt idx="3">
                  <c:v>1.8</c:v>
                </c:pt>
                <c:pt idx="4">
                  <c:v>1.1000000000000001</c:v>
                </c:pt>
                <c:pt idx="5">
                  <c:v>0</c:v>
                </c:pt>
              </c:numCache>
            </c:numRef>
          </c:val>
          <c:extLst>
            <c:ext xmlns:c16="http://schemas.microsoft.com/office/drawing/2014/chart" uri="{C3380CC4-5D6E-409C-BE32-E72D297353CC}">
              <c16:uniqueId val="{00000002-C6E9-4053-8944-69AF1DA9E8B8}"/>
            </c:ext>
          </c:extLst>
        </c:ser>
        <c:dLbls>
          <c:showLegendKey val="0"/>
          <c:showVal val="0"/>
          <c:showCatName val="0"/>
          <c:showSerName val="0"/>
          <c:showPercent val="0"/>
          <c:showBubbleSize val="0"/>
        </c:dLbls>
        <c:gapWidth val="219"/>
        <c:overlap val="-27"/>
        <c:axId val="384413696"/>
        <c:axId val="384404840"/>
      </c:barChart>
      <c:catAx>
        <c:axId val="38441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84404840"/>
        <c:crosses val="autoZero"/>
        <c:auto val="1"/>
        <c:lblAlgn val="ctr"/>
        <c:lblOffset val="100"/>
        <c:noMultiLvlLbl val="0"/>
      </c:catAx>
      <c:valAx>
        <c:axId val="384404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GB" sz="1400" b="1" dirty="0"/>
                  <a:t>HPV</a:t>
                </a:r>
                <a:r>
                  <a:rPr lang="en-GB" sz="1400" b="1" baseline="0" dirty="0"/>
                  <a:t> 16/18 prevalence (%)</a:t>
                </a:r>
                <a:endParaRPr lang="en-GB" sz="1400" b="1" dirty="0"/>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4413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05566585791534E-2"/>
          <c:y val="0.14130215124832368"/>
          <c:w val="0.88881286935860171"/>
          <c:h val="0.66621218206942401"/>
        </c:manualLayout>
      </c:layout>
      <c:barChart>
        <c:barDir val="col"/>
        <c:grouping val="clustered"/>
        <c:varyColors val="0"/>
        <c:ser>
          <c:idx val="1"/>
          <c:order val="0"/>
          <c:tx>
            <c:strRef>
              <c:f>coverage_LT!$C$21</c:f>
              <c:strCache>
                <c:ptCount val="1"/>
                <c:pt idx="0">
                  <c:v>2014/15</c:v>
                </c:pt>
              </c:strCache>
            </c:strRef>
          </c:tx>
          <c:spPr>
            <a:solidFill>
              <a:srgbClr val="993300"/>
            </a:solidFill>
            <a:ln>
              <a:noFill/>
            </a:ln>
            <a:effectLst/>
          </c:spPr>
          <c:invertIfNegative val="0"/>
          <c:cat>
            <c:strRef>
              <c:f>coverage_LT!$A$22:$A$35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coverage_LT!$C$22:$C$35</c:f>
              <c:numCache>
                <c:formatCode>0.0</c:formatCode>
                <c:ptCount val="14"/>
                <c:pt idx="0">
                  <c:v>89.849478965650334</c:v>
                </c:pt>
                <c:pt idx="1">
                  <c:v>83.80728718580697</c:v>
                </c:pt>
                <c:pt idx="2">
                  <c:v>92.571792727127885</c:v>
                </c:pt>
                <c:pt idx="3">
                  <c:v>91.875759920415618</c:v>
                </c:pt>
                <c:pt idx="4">
                  <c:v>89.344659125918753</c:v>
                </c:pt>
                <c:pt idx="5">
                  <c:v>91.980091980091984</c:v>
                </c:pt>
                <c:pt idx="6">
                  <c:v>91.803336507600605</c:v>
                </c:pt>
                <c:pt idx="7">
                  <c:v>93.296712728521157</c:v>
                </c:pt>
                <c:pt idx="8">
                  <c:v>91.043886939829221</c:v>
                </c:pt>
                <c:pt idx="9">
                  <c:v>88.695081967213113</c:v>
                </c:pt>
                <c:pt idx="10">
                  <c:v>93.157262905162071</c:v>
                </c:pt>
                <c:pt idx="11">
                  <c:v>84.885252444621827</c:v>
                </c:pt>
                <c:pt idx="12">
                  <c:v>89.980513153621317</c:v>
                </c:pt>
                <c:pt idx="13">
                  <c:v>87.987519500780024</c:v>
                </c:pt>
              </c:numCache>
            </c:numRef>
          </c:val>
          <c:extLst>
            <c:ext xmlns:c16="http://schemas.microsoft.com/office/drawing/2014/chart" uri="{C3380CC4-5D6E-409C-BE32-E72D297353CC}">
              <c16:uniqueId val="{00000000-6025-4C40-A2F8-C49FAB7342AF}"/>
            </c:ext>
          </c:extLst>
        </c:ser>
        <c:ser>
          <c:idx val="2"/>
          <c:order val="1"/>
          <c:tx>
            <c:strRef>
              <c:f>coverage_LT!$D$21</c:f>
              <c:strCache>
                <c:ptCount val="1"/>
                <c:pt idx="0">
                  <c:v>2015/16</c:v>
                </c:pt>
              </c:strCache>
            </c:strRef>
          </c:tx>
          <c:spPr>
            <a:solidFill>
              <a:schemeClr val="bg1">
                <a:lumMod val="65000"/>
              </a:schemeClr>
            </a:solidFill>
            <a:ln>
              <a:noFill/>
            </a:ln>
            <a:effectLst/>
          </c:spPr>
          <c:invertIfNegative val="0"/>
          <c:cat>
            <c:strRef>
              <c:f>coverage_LT!$A$22:$A$35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coverage_LT!$D$22:$D$35</c:f>
              <c:numCache>
                <c:formatCode>0.0</c:formatCode>
                <c:ptCount val="14"/>
                <c:pt idx="0">
                  <c:v>85.201733008394271</c:v>
                </c:pt>
                <c:pt idx="1">
                  <c:v>83.877091829559831</c:v>
                </c:pt>
                <c:pt idx="2">
                  <c:v>87.645776775130955</c:v>
                </c:pt>
                <c:pt idx="3">
                  <c:v>86.174940385866023</c:v>
                </c:pt>
                <c:pt idx="4">
                  <c:v>85.292392761394098</c:v>
                </c:pt>
                <c:pt idx="5">
                  <c:v>91.359979730157733</c:v>
                </c:pt>
                <c:pt idx="6">
                  <c:v>90.712204710590044</c:v>
                </c:pt>
                <c:pt idx="7">
                  <c:v>90.83831393519975</c:v>
                </c:pt>
                <c:pt idx="8">
                  <c:v>85.602786557440496</c:v>
                </c:pt>
                <c:pt idx="9">
                  <c:v>89.254832146490344</c:v>
                </c:pt>
                <c:pt idx="10">
                  <c:v>93.216964533753128</c:v>
                </c:pt>
                <c:pt idx="11">
                  <c:v>83.263157894736835</c:v>
                </c:pt>
                <c:pt idx="12">
                  <c:v>86.503213520590336</c:v>
                </c:pt>
                <c:pt idx="13">
                  <c:v>84.266222961730449</c:v>
                </c:pt>
              </c:numCache>
            </c:numRef>
          </c:val>
          <c:extLst>
            <c:ext xmlns:c16="http://schemas.microsoft.com/office/drawing/2014/chart" uri="{C3380CC4-5D6E-409C-BE32-E72D297353CC}">
              <c16:uniqueId val="{00000001-6025-4C40-A2F8-C49FAB7342AF}"/>
            </c:ext>
          </c:extLst>
        </c:ser>
        <c:ser>
          <c:idx val="3"/>
          <c:order val="2"/>
          <c:tx>
            <c:strRef>
              <c:f>coverage_LT!$E$21</c:f>
              <c:strCache>
                <c:ptCount val="1"/>
                <c:pt idx="0">
                  <c:v>2016/17</c:v>
                </c:pt>
              </c:strCache>
            </c:strRef>
          </c:tx>
          <c:spPr>
            <a:solidFill>
              <a:srgbClr val="009A96"/>
            </a:solidFill>
            <a:ln>
              <a:noFill/>
            </a:ln>
            <a:effectLst/>
          </c:spPr>
          <c:invertIfNegative val="0"/>
          <c:cat>
            <c:strRef>
              <c:f>coverage_LT!$A$22:$A$35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coverage_LT!$E$22:$E$35</c:f>
              <c:numCache>
                <c:formatCode>0.0</c:formatCode>
                <c:ptCount val="14"/>
                <c:pt idx="0">
                  <c:v>87.099605089951737</c:v>
                </c:pt>
                <c:pt idx="1">
                  <c:v>83.835185808914332</c:v>
                </c:pt>
                <c:pt idx="2">
                  <c:v>87.435564620804755</c:v>
                </c:pt>
                <c:pt idx="3">
                  <c:v>88.240118931665563</c:v>
                </c:pt>
                <c:pt idx="4">
                  <c:v>85.36823280767355</c:v>
                </c:pt>
                <c:pt idx="5">
                  <c:v>89.261786219189858</c:v>
                </c:pt>
                <c:pt idx="6">
                  <c:v>92.1724044087631</c:v>
                </c:pt>
                <c:pt idx="7">
                  <c:v>88.775817880295492</c:v>
                </c:pt>
                <c:pt idx="8">
                  <c:v>87.65913382469391</c:v>
                </c:pt>
                <c:pt idx="9">
                  <c:v>90.318686624818938</c:v>
                </c:pt>
                <c:pt idx="10">
                  <c:v>93.111523506539413</c:v>
                </c:pt>
                <c:pt idx="11">
                  <c:v>80.973754279193614</c:v>
                </c:pt>
                <c:pt idx="12">
                  <c:v>88.174925327410577</c:v>
                </c:pt>
                <c:pt idx="13">
                  <c:v>84.538390622942188</c:v>
                </c:pt>
              </c:numCache>
            </c:numRef>
          </c:val>
          <c:extLst>
            <c:ext xmlns:c16="http://schemas.microsoft.com/office/drawing/2014/chart" uri="{C3380CC4-5D6E-409C-BE32-E72D297353CC}">
              <c16:uniqueId val="{00000002-6025-4C40-A2F8-C49FAB7342AF}"/>
            </c:ext>
          </c:extLst>
        </c:ser>
        <c:ser>
          <c:idx val="4"/>
          <c:order val="3"/>
          <c:tx>
            <c:strRef>
              <c:f>coverage_LT!$F$21</c:f>
              <c:strCache>
                <c:ptCount val="1"/>
                <c:pt idx="0">
                  <c:v>2017/18</c:v>
                </c:pt>
              </c:strCache>
            </c:strRef>
          </c:tx>
          <c:spPr>
            <a:solidFill>
              <a:srgbClr val="EAB200"/>
            </a:solidFill>
            <a:ln>
              <a:noFill/>
            </a:ln>
            <a:effectLst/>
          </c:spPr>
          <c:invertIfNegative val="0"/>
          <c:cat>
            <c:strRef>
              <c:f>coverage_LT!$A$22:$A$35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coverage_LT!$F$22:$F$35</c:f>
              <c:numCache>
                <c:formatCode>0.0</c:formatCode>
                <c:ptCount val="14"/>
                <c:pt idx="0">
                  <c:v>88.879186132821033</c:v>
                </c:pt>
                <c:pt idx="1">
                  <c:v>80.966262271187901</c:v>
                </c:pt>
                <c:pt idx="2">
                  <c:v>86.969936141206858</c:v>
                </c:pt>
                <c:pt idx="3">
                  <c:v>89.281345565749234</c:v>
                </c:pt>
                <c:pt idx="4">
                  <c:v>87.70693069306931</c:v>
                </c:pt>
                <c:pt idx="5">
                  <c:v>85.668771360713663</c:v>
                </c:pt>
                <c:pt idx="6">
                  <c:v>91.494184900453376</c:v>
                </c:pt>
                <c:pt idx="7">
                  <c:v>87.245731254639935</c:v>
                </c:pt>
                <c:pt idx="8">
                  <c:v>87.227432941035914</c:v>
                </c:pt>
                <c:pt idx="9">
                  <c:v>87.13408876298395</c:v>
                </c:pt>
                <c:pt idx="10">
                  <c:v>91.078457097874576</c:v>
                </c:pt>
                <c:pt idx="11">
                  <c:v>86.381218643483592</c:v>
                </c:pt>
                <c:pt idx="12">
                  <c:v>88.492063492063494</c:v>
                </c:pt>
                <c:pt idx="13">
                  <c:v>82.656967840735078</c:v>
                </c:pt>
              </c:numCache>
            </c:numRef>
          </c:val>
          <c:extLst>
            <c:ext xmlns:c16="http://schemas.microsoft.com/office/drawing/2014/chart" uri="{C3380CC4-5D6E-409C-BE32-E72D297353CC}">
              <c16:uniqueId val="{00000003-6025-4C40-A2F8-C49FAB7342AF}"/>
            </c:ext>
          </c:extLst>
        </c:ser>
        <c:ser>
          <c:idx val="5"/>
          <c:order val="4"/>
          <c:tx>
            <c:strRef>
              <c:f>coverage_LT!$G$21</c:f>
              <c:strCache>
                <c:ptCount val="1"/>
                <c:pt idx="0">
                  <c:v>2018/19</c:v>
                </c:pt>
              </c:strCache>
            </c:strRef>
          </c:tx>
          <c:spPr>
            <a:solidFill>
              <a:schemeClr val="accent1">
                <a:lumMod val="50000"/>
              </a:schemeClr>
            </a:solidFill>
            <a:ln>
              <a:noFill/>
            </a:ln>
            <a:effectLst/>
          </c:spPr>
          <c:invertIfNegative val="0"/>
          <c:dPt>
            <c:idx val="1"/>
            <c:invertIfNegative val="0"/>
            <c:bubble3D val="0"/>
            <c:spPr>
              <a:solidFill>
                <a:schemeClr val="accent1">
                  <a:lumMod val="50000"/>
                </a:schemeClr>
              </a:solidFill>
              <a:ln>
                <a:solidFill>
                  <a:schemeClr val="accent6"/>
                </a:solidFill>
              </a:ln>
              <a:effectLst/>
            </c:spPr>
            <c:extLst>
              <c:ext xmlns:c16="http://schemas.microsoft.com/office/drawing/2014/chart" uri="{C3380CC4-5D6E-409C-BE32-E72D297353CC}">
                <c16:uniqueId val="{00000005-6025-4C40-A2F8-C49FAB7342AF}"/>
              </c:ext>
            </c:extLst>
          </c:dPt>
          <c:cat>
            <c:strRef>
              <c:f>coverage_LT!$A$22:$A$35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coverage_LT!$G$22:$G$35</c:f>
              <c:numCache>
                <c:formatCode>0.0</c:formatCode>
                <c:ptCount val="14"/>
                <c:pt idx="0">
                  <c:v>88.211011167600915</c:v>
                </c:pt>
                <c:pt idx="1">
                  <c:v>83.740661010510323</c:v>
                </c:pt>
                <c:pt idx="2">
                  <c:v>90.188783243764632</c:v>
                </c:pt>
                <c:pt idx="3">
                  <c:v>88.976728099214384</c:v>
                </c:pt>
                <c:pt idx="4">
                  <c:v>88.95850253316317</c:v>
                </c:pt>
                <c:pt idx="5">
                  <c:v>87.008849557522126</c:v>
                </c:pt>
                <c:pt idx="6">
                  <c:v>91.457546103413762</c:v>
                </c:pt>
                <c:pt idx="7">
                  <c:v>86.7210628926276</c:v>
                </c:pt>
                <c:pt idx="8">
                  <c:v>87.963016137368626</c:v>
                </c:pt>
                <c:pt idx="9">
                  <c:v>91.25292740046838</c:v>
                </c:pt>
                <c:pt idx="10">
                  <c:v>91.956989247311824</c:v>
                </c:pt>
                <c:pt idx="11">
                  <c:v>87.050852344397583</c:v>
                </c:pt>
                <c:pt idx="12">
                  <c:v>88.458156236259711</c:v>
                </c:pt>
                <c:pt idx="13">
                  <c:v>83.018985371926547</c:v>
                </c:pt>
              </c:numCache>
            </c:numRef>
          </c:val>
          <c:extLst>
            <c:ext xmlns:c16="http://schemas.microsoft.com/office/drawing/2014/chart" uri="{C3380CC4-5D6E-409C-BE32-E72D297353CC}">
              <c16:uniqueId val="{00000006-6025-4C40-A2F8-C49FAB7342AF}"/>
            </c:ext>
          </c:extLst>
        </c:ser>
        <c:ser>
          <c:idx val="6"/>
          <c:order val="5"/>
          <c:tx>
            <c:strRef>
              <c:f>coverage_LT!$H$21</c:f>
              <c:strCache>
                <c:ptCount val="1"/>
                <c:pt idx="0">
                  <c:v>2019/20</c:v>
                </c:pt>
              </c:strCache>
            </c:strRef>
          </c:tx>
          <c:spPr>
            <a:solidFill>
              <a:srgbClr val="FF0066"/>
            </a:solidFill>
            <a:ln>
              <a:noFill/>
            </a:ln>
            <a:effectLst/>
          </c:spPr>
          <c:invertIfNegative val="0"/>
          <c:cat>
            <c:strRef>
              <c:f>coverage_LT!$A$22:$A$35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coverage_LT!$H$22:$H$35</c:f>
              <c:numCache>
                <c:formatCode>0.0</c:formatCode>
                <c:ptCount val="14"/>
                <c:pt idx="0">
                  <c:v>73.537157435602012</c:v>
                </c:pt>
                <c:pt idx="1">
                  <c:v>38.385981931728615</c:v>
                </c:pt>
                <c:pt idx="2">
                  <c:v>75.677285949602208</c:v>
                </c:pt>
                <c:pt idx="3">
                  <c:v>68.334696627050945</c:v>
                </c:pt>
                <c:pt idx="4">
                  <c:v>32.551422661098314</c:v>
                </c:pt>
                <c:pt idx="5">
                  <c:v>80.457318879213318</c:v>
                </c:pt>
                <c:pt idx="6">
                  <c:v>77.192206890018639</c:v>
                </c:pt>
                <c:pt idx="7">
                  <c:v>69.000146606069492</c:v>
                </c:pt>
                <c:pt idx="8">
                  <c:v>85.781801617127897</c:v>
                </c:pt>
                <c:pt idx="9">
                  <c:v>24.179391607550798</c:v>
                </c:pt>
                <c:pt idx="10">
                  <c:v>50.795598641960162</c:v>
                </c:pt>
                <c:pt idx="11">
                  <c:v>58.480504190040861</c:v>
                </c:pt>
                <c:pt idx="12">
                  <c:v>43.247800586510266</c:v>
                </c:pt>
                <c:pt idx="13">
                  <c:v>53.588516746411486</c:v>
                </c:pt>
              </c:numCache>
            </c:numRef>
          </c:val>
          <c:extLst>
            <c:ext xmlns:c16="http://schemas.microsoft.com/office/drawing/2014/chart" uri="{C3380CC4-5D6E-409C-BE32-E72D297353CC}">
              <c16:uniqueId val="{00000007-6025-4C40-A2F8-C49FAB7342AF}"/>
            </c:ext>
          </c:extLst>
        </c:ser>
        <c:dLbls>
          <c:showLegendKey val="0"/>
          <c:showVal val="0"/>
          <c:showCatName val="0"/>
          <c:showSerName val="0"/>
          <c:showPercent val="0"/>
          <c:showBubbleSize val="0"/>
        </c:dLbls>
        <c:gapWidth val="219"/>
        <c:overlap val="-27"/>
        <c:axId val="445128488"/>
        <c:axId val="445131440"/>
      </c:barChart>
      <c:catAx>
        <c:axId val="4451284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445131440"/>
        <c:crosses val="autoZero"/>
        <c:auto val="1"/>
        <c:lblAlgn val="ctr"/>
        <c:lblOffset val="100"/>
        <c:noMultiLvlLbl val="0"/>
      </c:catAx>
      <c:valAx>
        <c:axId val="44513144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Vaccine coverage (%)</a:t>
                </a:r>
              </a:p>
            </c:rich>
          </c:tx>
          <c:layout>
            <c:manualLayout>
              <c:xMode val="edge"/>
              <c:yMode val="edge"/>
              <c:x val="1.651888589439883E-2"/>
              <c:y val="0.3495276095831094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128488"/>
        <c:crosses val="autoZero"/>
        <c:crossBetween val="between"/>
      </c:valAx>
      <c:spPr>
        <a:noFill/>
        <a:ln>
          <a:noFill/>
        </a:ln>
        <a:effectLst/>
      </c:spPr>
    </c:plotArea>
    <c:legend>
      <c:legendPos val="t"/>
      <c:layout>
        <c:manualLayout>
          <c:xMode val="edge"/>
          <c:yMode val="edge"/>
          <c:x val="0.48882348468781384"/>
          <c:y val="9.1644699354794162E-2"/>
          <c:w val="0.43289569199275851"/>
          <c:h val="4.601042863546664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25787401574808E-2"/>
          <c:y val="9.2350486373721202E-2"/>
          <c:w val="0.90060520559930013"/>
          <c:h val="0.74407534630556427"/>
        </c:manualLayout>
      </c:layout>
      <c:barChart>
        <c:barDir val="col"/>
        <c:grouping val="clustered"/>
        <c:varyColors val="0"/>
        <c:ser>
          <c:idx val="2"/>
          <c:order val="0"/>
          <c:tx>
            <c:strRef>
              <c:f>coverage_LT!$B$41</c:f>
              <c:strCache>
                <c:ptCount val="1"/>
                <c:pt idx="0">
                  <c:v>2015/16</c:v>
                </c:pt>
              </c:strCache>
            </c:strRef>
          </c:tx>
          <c:spPr>
            <a:solidFill>
              <a:schemeClr val="bg1">
                <a:lumMod val="65000"/>
              </a:schemeClr>
            </a:solidFill>
            <a:ln>
              <a:noFill/>
            </a:ln>
            <a:effectLst/>
          </c:spPr>
          <c:invertIfNegative val="0"/>
          <c:cat>
            <c:strRef>
              <c:f>coverage_LT!$A$42:$A$55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coverage_LT!$B$42:$B$55</c:f>
              <c:numCache>
                <c:formatCode>0.0</c:formatCode>
                <c:ptCount val="14"/>
                <c:pt idx="0">
                  <c:v>85.826771653543304</c:v>
                </c:pt>
                <c:pt idx="1">
                  <c:v>80.694828266877209</c:v>
                </c:pt>
                <c:pt idx="2">
                  <c:v>88.582490518331227</c:v>
                </c:pt>
                <c:pt idx="3">
                  <c:v>79.153930131004373</c:v>
                </c:pt>
                <c:pt idx="4">
                  <c:v>85.579716524341933</c:v>
                </c:pt>
                <c:pt idx="5">
                  <c:v>89.104007203962183</c:v>
                </c:pt>
                <c:pt idx="6">
                  <c:v>87.859592636662697</c:v>
                </c:pt>
                <c:pt idx="7">
                  <c:v>88.761040434324613</c:v>
                </c:pt>
                <c:pt idx="8">
                  <c:v>87.965062008267765</c:v>
                </c:pt>
                <c:pt idx="9">
                  <c:v>86.940446322461369</c:v>
                </c:pt>
                <c:pt idx="10">
                  <c:v>90.421072687434503</c:v>
                </c:pt>
                <c:pt idx="11">
                  <c:v>80.170243376093993</c:v>
                </c:pt>
                <c:pt idx="12">
                  <c:v>84.623439387837294</c:v>
                </c:pt>
                <c:pt idx="13">
                  <c:v>82.656981211147581</c:v>
                </c:pt>
              </c:numCache>
            </c:numRef>
          </c:val>
          <c:extLst>
            <c:ext xmlns:c16="http://schemas.microsoft.com/office/drawing/2014/chart" uri="{C3380CC4-5D6E-409C-BE32-E72D297353CC}">
              <c16:uniqueId val="{00000000-A102-482D-AD59-0F49F05DAF7A}"/>
            </c:ext>
          </c:extLst>
        </c:ser>
        <c:ser>
          <c:idx val="3"/>
          <c:order val="1"/>
          <c:tx>
            <c:strRef>
              <c:f>coverage_LT!$C$41</c:f>
              <c:strCache>
                <c:ptCount val="1"/>
                <c:pt idx="0">
                  <c:v>2016/17</c:v>
                </c:pt>
              </c:strCache>
            </c:strRef>
          </c:tx>
          <c:spPr>
            <a:solidFill>
              <a:srgbClr val="00A8A4"/>
            </a:solidFill>
            <a:ln>
              <a:noFill/>
            </a:ln>
            <a:effectLst/>
          </c:spPr>
          <c:invertIfNegative val="0"/>
          <c:cat>
            <c:strRef>
              <c:f>coverage_LT!$A$42:$A$55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coverage_LT!$C$42:$C$55</c:f>
              <c:numCache>
                <c:formatCode>0.0</c:formatCode>
                <c:ptCount val="14"/>
                <c:pt idx="0">
                  <c:v>84.086237610195042</c:v>
                </c:pt>
                <c:pt idx="1">
                  <c:v>77.746100178476226</c:v>
                </c:pt>
                <c:pt idx="2">
                  <c:v>83.404760082650952</c:v>
                </c:pt>
                <c:pt idx="3">
                  <c:v>83.313666595151261</c:v>
                </c:pt>
                <c:pt idx="4">
                  <c:v>81.403597669115783</c:v>
                </c:pt>
                <c:pt idx="5">
                  <c:v>83.974680371020298</c:v>
                </c:pt>
                <c:pt idx="6">
                  <c:v>88.377040033477471</c:v>
                </c:pt>
                <c:pt idx="7">
                  <c:v>85.878604181238828</c:v>
                </c:pt>
                <c:pt idx="8">
                  <c:v>82.870666496098238</c:v>
                </c:pt>
                <c:pt idx="9">
                  <c:v>87.930372456162814</c:v>
                </c:pt>
                <c:pt idx="10">
                  <c:v>91.46129180027485</c:v>
                </c:pt>
                <c:pt idx="11">
                  <c:v>78.297077479861471</c:v>
                </c:pt>
                <c:pt idx="12">
                  <c:v>84.178868223189554</c:v>
                </c:pt>
                <c:pt idx="13">
                  <c:v>78.489425981873111</c:v>
                </c:pt>
              </c:numCache>
            </c:numRef>
          </c:val>
          <c:extLst>
            <c:ext xmlns:c16="http://schemas.microsoft.com/office/drawing/2014/chart" uri="{C3380CC4-5D6E-409C-BE32-E72D297353CC}">
              <c16:uniqueId val="{00000001-A102-482D-AD59-0F49F05DAF7A}"/>
            </c:ext>
          </c:extLst>
        </c:ser>
        <c:ser>
          <c:idx val="4"/>
          <c:order val="2"/>
          <c:tx>
            <c:strRef>
              <c:f>coverage_LT!$D$41</c:f>
              <c:strCache>
                <c:ptCount val="1"/>
                <c:pt idx="0">
                  <c:v>2017/18</c:v>
                </c:pt>
              </c:strCache>
            </c:strRef>
          </c:tx>
          <c:spPr>
            <a:solidFill>
              <a:srgbClr val="EAB200"/>
            </a:solidFill>
            <a:ln>
              <a:noFill/>
            </a:ln>
            <a:effectLst/>
          </c:spPr>
          <c:invertIfNegative val="0"/>
          <c:cat>
            <c:strRef>
              <c:f>coverage_LT!$A$42:$A$55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coverage_LT!$D$42:$D$55</c:f>
              <c:numCache>
                <c:formatCode>0.0</c:formatCode>
                <c:ptCount val="14"/>
                <c:pt idx="0">
                  <c:v>86.028506070737293</c:v>
                </c:pt>
                <c:pt idx="1">
                  <c:v>82.363758690289302</c:v>
                </c:pt>
                <c:pt idx="2">
                  <c:v>90.157025101637387</c:v>
                </c:pt>
                <c:pt idx="3">
                  <c:v>91.072639098920575</c:v>
                </c:pt>
                <c:pt idx="4">
                  <c:v>85.740651580805647</c:v>
                </c:pt>
                <c:pt idx="5">
                  <c:v>87.040607302084595</c:v>
                </c:pt>
                <c:pt idx="6">
                  <c:v>92.038568415413977</c:v>
                </c:pt>
                <c:pt idx="7">
                  <c:v>87.634726118411351</c:v>
                </c:pt>
                <c:pt idx="8">
                  <c:v>87.942181019760909</c:v>
                </c:pt>
                <c:pt idx="9">
                  <c:v>90.827121904303922</c:v>
                </c:pt>
                <c:pt idx="10">
                  <c:v>92.584567764757907</c:v>
                </c:pt>
                <c:pt idx="11">
                  <c:v>84.547360396417005</c:v>
                </c:pt>
                <c:pt idx="12">
                  <c:v>85.595878136200724</c:v>
                </c:pt>
                <c:pt idx="13">
                  <c:v>81.803289430574665</c:v>
                </c:pt>
              </c:numCache>
            </c:numRef>
          </c:val>
          <c:extLst>
            <c:ext xmlns:c16="http://schemas.microsoft.com/office/drawing/2014/chart" uri="{C3380CC4-5D6E-409C-BE32-E72D297353CC}">
              <c16:uniqueId val="{00000002-A102-482D-AD59-0F49F05DAF7A}"/>
            </c:ext>
          </c:extLst>
        </c:ser>
        <c:ser>
          <c:idx val="5"/>
          <c:order val="3"/>
          <c:tx>
            <c:strRef>
              <c:f>coverage_LT!$E$41</c:f>
              <c:strCache>
                <c:ptCount val="1"/>
                <c:pt idx="0">
                  <c:v>2018/19</c:v>
                </c:pt>
              </c:strCache>
            </c:strRef>
          </c:tx>
          <c:spPr>
            <a:solidFill>
              <a:schemeClr val="accent1">
                <a:lumMod val="50000"/>
              </a:schemeClr>
            </a:solidFill>
            <a:ln>
              <a:noFill/>
            </a:ln>
            <a:effectLst/>
          </c:spPr>
          <c:invertIfNegative val="0"/>
          <c:cat>
            <c:strRef>
              <c:f>coverage_LT!$A$42:$A$55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coverage_LT!$E$42:$E$55</c:f>
              <c:numCache>
                <c:formatCode>0.0</c:formatCode>
                <c:ptCount val="14"/>
                <c:pt idx="0">
                  <c:v>88.29628981449072</c:v>
                </c:pt>
                <c:pt idx="1">
                  <c:v>76.630387837954558</c:v>
                </c:pt>
                <c:pt idx="2">
                  <c:v>85.519603047033328</c:v>
                </c:pt>
                <c:pt idx="3">
                  <c:v>85.041523192222002</c:v>
                </c:pt>
                <c:pt idx="4">
                  <c:v>83.764123200742929</c:v>
                </c:pt>
                <c:pt idx="5">
                  <c:v>84.11325672313707</c:v>
                </c:pt>
                <c:pt idx="6">
                  <c:v>88.406320838398116</c:v>
                </c:pt>
                <c:pt idx="7">
                  <c:v>85.369443626729463</c:v>
                </c:pt>
                <c:pt idx="8">
                  <c:v>82.658167520552837</c:v>
                </c:pt>
                <c:pt idx="9">
                  <c:v>89.300460068420435</c:v>
                </c:pt>
                <c:pt idx="10">
                  <c:v>88.952522514645452</c:v>
                </c:pt>
                <c:pt idx="11">
                  <c:v>82.476537862380795</c:v>
                </c:pt>
                <c:pt idx="12">
                  <c:v>84.778604582627267</c:v>
                </c:pt>
                <c:pt idx="13">
                  <c:v>77.716917714427979</c:v>
                </c:pt>
              </c:numCache>
            </c:numRef>
          </c:val>
          <c:extLst>
            <c:ext xmlns:c16="http://schemas.microsoft.com/office/drawing/2014/chart" uri="{C3380CC4-5D6E-409C-BE32-E72D297353CC}">
              <c16:uniqueId val="{00000003-A102-482D-AD59-0F49F05DAF7A}"/>
            </c:ext>
          </c:extLst>
        </c:ser>
        <c:ser>
          <c:idx val="6"/>
          <c:order val="4"/>
          <c:tx>
            <c:strRef>
              <c:f>coverage_LT!$F$41</c:f>
              <c:strCache>
                <c:ptCount val="1"/>
                <c:pt idx="0">
                  <c:v>2019/20</c:v>
                </c:pt>
              </c:strCache>
            </c:strRef>
          </c:tx>
          <c:spPr>
            <a:solidFill>
              <a:srgbClr val="FF0066"/>
            </a:solidFill>
            <a:ln>
              <a:noFill/>
            </a:ln>
            <a:effectLst/>
          </c:spPr>
          <c:invertIfNegative val="0"/>
          <c:cat>
            <c:strRef>
              <c:f>coverage_LT!$A$42:$A$55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coverage_LT!$F$42:$F$55</c:f>
              <c:numCache>
                <c:formatCode>0.0</c:formatCode>
                <c:ptCount val="14"/>
                <c:pt idx="0">
                  <c:v>79.004338489854945</c:v>
                </c:pt>
                <c:pt idx="1">
                  <c:v>39.469428049318402</c:v>
                </c:pt>
                <c:pt idx="2">
                  <c:v>87.274556048834626</c:v>
                </c:pt>
                <c:pt idx="3">
                  <c:v>42.570660828025474</c:v>
                </c:pt>
                <c:pt idx="4">
                  <c:v>57.929151121196966</c:v>
                </c:pt>
                <c:pt idx="5">
                  <c:v>77.446411929170552</c:v>
                </c:pt>
                <c:pt idx="6">
                  <c:v>71.891788181120489</c:v>
                </c:pt>
                <c:pt idx="7">
                  <c:v>50.014446691707604</c:v>
                </c:pt>
                <c:pt idx="8">
                  <c:v>83.456635556567278</c:v>
                </c:pt>
                <c:pt idx="9">
                  <c:v>86.174575278265962</c:v>
                </c:pt>
                <c:pt idx="10">
                  <c:v>71.984137137009085</c:v>
                </c:pt>
                <c:pt idx="11">
                  <c:v>63.682444492039693</c:v>
                </c:pt>
                <c:pt idx="12">
                  <c:v>69.219537124917863</c:v>
                </c:pt>
                <c:pt idx="13">
                  <c:v>58.651630896083432</c:v>
                </c:pt>
              </c:numCache>
            </c:numRef>
          </c:val>
          <c:extLst>
            <c:ext xmlns:c16="http://schemas.microsoft.com/office/drawing/2014/chart" uri="{C3380CC4-5D6E-409C-BE32-E72D297353CC}">
              <c16:uniqueId val="{00000004-A102-482D-AD59-0F49F05DAF7A}"/>
            </c:ext>
          </c:extLst>
        </c:ser>
        <c:dLbls>
          <c:showLegendKey val="0"/>
          <c:showVal val="0"/>
          <c:showCatName val="0"/>
          <c:showSerName val="0"/>
          <c:showPercent val="0"/>
          <c:showBubbleSize val="0"/>
        </c:dLbls>
        <c:gapWidth val="219"/>
        <c:overlap val="-27"/>
        <c:axId val="448676808"/>
        <c:axId val="448673856"/>
      </c:barChart>
      <c:catAx>
        <c:axId val="448676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448673856"/>
        <c:crosses val="autoZero"/>
        <c:auto val="1"/>
        <c:lblAlgn val="ctr"/>
        <c:lblOffset val="100"/>
        <c:noMultiLvlLbl val="0"/>
      </c:catAx>
      <c:valAx>
        <c:axId val="448673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Vaccine</a:t>
                </a:r>
                <a:r>
                  <a:rPr lang="en-GB" baseline="0" dirty="0"/>
                  <a:t> coverage (%)</a:t>
                </a:r>
                <a:endParaRPr lang="en-GB" dirty="0"/>
              </a:p>
            </c:rich>
          </c:tx>
          <c:layout>
            <c:manualLayout>
              <c:xMode val="edge"/>
              <c:yMode val="edge"/>
              <c:x val="1.0297790901137359E-2"/>
              <c:y val="0.3662079413293648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676808"/>
        <c:crosses val="autoZero"/>
        <c:crossBetween val="between"/>
      </c:valAx>
      <c:spPr>
        <a:noFill/>
        <a:ln>
          <a:noFill/>
        </a:ln>
        <a:effectLst/>
      </c:spPr>
    </c:plotArea>
    <c:legend>
      <c:legendPos val="t"/>
      <c:layout>
        <c:manualLayout>
          <c:xMode val="edge"/>
          <c:yMode val="edge"/>
          <c:x val="0.57439822715845223"/>
          <c:y val="0.11580370647843717"/>
          <c:w val="0.42436273121426216"/>
          <c:h val="4.755904659106241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'coverage_M&amp;F'!$B$2</c:f>
              <c:strCache>
                <c:ptCount val="1"/>
                <c:pt idx="0">
                  <c:v>Female cohort 17</c:v>
                </c:pt>
              </c:strCache>
            </c:strRef>
          </c:tx>
          <c:spPr>
            <a:solidFill>
              <a:srgbClr val="C00000"/>
            </a:solidFill>
            <a:ln>
              <a:solidFill>
                <a:srgbClr val="C00000"/>
              </a:solidFill>
            </a:ln>
            <a:effectLst/>
          </c:spPr>
          <c:invertIfNegative val="0"/>
          <c:cat>
            <c:strRef>
              <c:f>'coverage_M&amp;F'!$A$3:$A$16</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'coverage_M&amp;F'!$B$3:$B$16</c:f>
              <c:numCache>
                <c:formatCode>0.0</c:formatCode>
                <c:ptCount val="14"/>
                <c:pt idx="0">
                  <c:v>73.537157435602012</c:v>
                </c:pt>
                <c:pt idx="1">
                  <c:v>38.385981931728615</c:v>
                </c:pt>
                <c:pt idx="2">
                  <c:v>75.677285949602208</c:v>
                </c:pt>
                <c:pt idx="3">
                  <c:v>68.334696627050945</c:v>
                </c:pt>
                <c:pt idx="4">
                  <c:v>32.551422661098314</c:v>
                </c:pt>
                <c:pt idx="5">
                  <c:v>80.457318879213318</c:v>
                </c:pt>
                <c:pt idx="6">
                  <c:v>77.192206890018639</c:v>
                </c:pt>
                <c:pt idx="7">
                  <c:v>69.000146606069492</c:v>
                </c:pt>
                <c:pt idx="8">
                  <c:v>85.781801617127897</c:v>
                </c:pt>
                <c:pt idx="9">
                  <c:v>24.179391607550798</c:v>
                </c:pt>
                <c:pt idx="10">
                  <c:v>50.795598641960162</c:v>
                </c:pt>
                <c:pt idx="11">
                  <c:v>58.480504190040861</c:v>
                </c:pt>
                <c:pt idx="12">
                  <c:v>43.247800586510266</c:v>
                </c:pt>
                <c:pt idx="13">
                  <c:v>53.588516746411486</c:v>
                </c:pt>
              </c:numCache>
            </c:numRef>
          </c:val>
          <c:extLst>
            <c:ext xmlns:c16="http://schemas.microsoft.com/office/drawing/2014/chart" uri="{C3380CC4-5D6E-409C-BE32-E72D297353CC}">
              <c16:uniqueId val="{00000000-D205-4F4E-AA1E-7BED8444117F}"/>
            </c:ext>
          </c:extLst>
        </c:ser>
        <c:ser>
          <c:idx val="1"/>
          <c:order val="1"/>
          <c:tx>
            <c:strRef>
              <c:f>'coverage_M&amp;F'!$C$2</c:f>
              <c:strCache>
                <c:ptCount val="1"/>
                <c:pt idx="0">
                  <c:v>male cohort 1</c:v>
                </c:pt>
              </c:strCache>
            </c:strRef>
          </c:tx>
          <c:spPr>
            <a:solidFill>
              <a:srgbClr val="00AE9E"/>
            </a:solidFill>
            <a:ln>
              <a:solidFill>
                <a:srgbClr val="00AE9E"/>
              </a:solidFill>
            </a:ln>
            <a:effectLst/>
          </c:spPr>
          <c:invertIfNegative val="0"/>
          <c:cat>
            <c:strRef>
              <c:f>'coverage_M&amp;F'!$A$3:$A$16</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'coverage_M&amp;F'!$C$3:$C$16</c:f>
              <c:numCache>
                <c:formatCode>0.0</c:formatCode>
                <c:ptCount val="14"/>
                <c:pt idx="0">
                  <c:v>67.707464346720698</c:v>
                </c:pt>
                <c:pt idx="1">
                  <c:v>36.695712507397502</c:v>
                </c:pt>
                <c:pt idx="2">
                  <c:v>71.973116661651119</c:v>
                </c:pt>
                <c:pt idx="3">
                  <c:v>60.615755552464414</c:v>
                </c:pt>
                <c:pt idx="4">
                  <c:v>26.333571079995494</c:v>
                </c:pt>
                <c:pt idx="5">
                  <c:v>71.961018977603004</c:v>
                </c:pt>
                <c:pt idx="6">
                  <c:v>72.143712574850298</c:v>
                </c:pt>
                <c:pt idx="7">
                  <c:v>59.826649239870676</c:v>
                </c:pt>
                <c:pt idx="8">
                  <c:v>78.261807202932928</c:v>
                </c:pt>
                <c:pt idx="9">
                  <c:v>25.218234723569349</c:v>
                </c:pt>
                <c:pt idx="10">
                  <c:v>46.795850459972598</c:v>
                </c:pt>
                <c:pt idx="11">
                  <c:v>54.719957045538436</c:v>
                </c:pt>
                <c:pt idx="12">
                  <c:v>40.437353087826764</c:v>
                </c:pt>
                <c:pt idx="13">
                  <c:v>43.875316893293387</c:v>
                </c:pt>
              </c:numCache>
            </c:numRef>
          </c:val>
          <c:extLst>
            <c:ext xmlns:c16="http://schemas.microsoft.com/office/drawing/2014/chart" uri="{C3380CC4-5D6E-409C-BE32-E72D297353CC}">
              <c16:uniqueId val="{00000001-D205-4F4E-AA1E-7BED8444117F}"/>
            </c:ext>
          </c:extLst>
        </c:ser>
        <c:dLbls>
          <c:showLegendKey val="0"/>
          <c:showVal val="0"/>
          <c:showCatName val="0"/>
          <c:showSerName val="0"/>
          <c:showPercent val="0"/>
          <c:showBubbleSize val="0"/>
        </c:dLbls>
        <c:gapWidth val="219"/>
        <c:overlap val="-27"/>
        <c:axId val="450992656"/>
        <c:axId val="451001512"/>
      </c:barChart>
      <c:catAx>
        <c:axId val="45099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451001512"/>
        <c:crosses val="autoZero"/>
        <c:auto val="1"/>
        <c:lblAlgn val="ctr"/>
        <c:lblOffset val="100"/>
        <c:noMultiLvlLbl val="0"/>
      </c:catAx>
      <c:valAx>
        <c:axId val="4510015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Vaccine coverage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0992656"/>
        <c:crosses val="autoZero"/>
        <c:crossBetween val="between"/>
      </c:valAx>
      <c:spPr>
        <a:noFill/>
        <a:ln>
          <a:noFill/>
        </a:ln>
        <a:effectLst/>
      </c:spPr>
    </c:plotArea>
    <c:legend>
      <c:legendPos val="t"/>
      <c:layout>
        <c:manualLayout>
          <c:xMode val="edge"/>
          <c:yMode val="edge"/>
          <c:x val="0.6539210807178073"/>
          <c:y val="2.8486081709155571E-2"/>
          <c:w val="0.25549143002543934"/>
          <c:h val="4.806393179899420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942A7F-E57C-40B5-9035-0DF1DEE336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E24DFD36-839A-44D6-8B7C-7D8E8E4177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12FBEA-3659-44B8-9BDE-7750453481E1}" type="datetimeFigureOut">
              <a:rPr lang="en-GB" smtClean="0"/>
              <a:t>01/10/2021</a:t>
            </a:fld>
            <a:endParaRPr lang="en-GB" dirty="0"/>
          </a:p>
        </p:txBody>
      </p:sp>
      <p:sp>
        <p:nvSpPr>
          <p:cNvPr id="4" name="Footer Placeholder 3">
            <a:extLst>
              <a:ext uri="{FF2B5EF4-FFF2-40B4-BE49-F238E27FC236}">
                <a16:creationId xmlns:a16="http://schemas.microsoft.com/office/drawing/2014/main" id="{00546A85-1936-40E6-885A-B5A4C2D0F6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dirty="0"/>
              <a:t>Universal HPV adolescent immunisation programme</a:t>
            </a:r>
            <a:endParaRPr lang="en-GB" dirty="0"/>
          </a:p>
        </p:txBody>
      </p:sp>
      <p:sp>
        <p:nvSpPr>
          <p:cNvPr id="5" name="Slide Number Placeholder 4">
            <a:extLst>
              <a:ext uri="{FF2B5EF4-FFF2-40B4-BE49-F238E27FC236}">
                <a16:creationId xmlns:a16="http://schemas.microsoft.com/office/drawing/2014/main" id="{E283FC0E-5A63-4F1B-8719-757A867CF3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EDBB94-C70E-453F-8D08-AED336BA1D42}" type="slidenum">
              <a:rPr lang="en-GB" smtClean="0"/>
              <a:t>‹#›</a:t>
            </a:fld>
            <a:endParaRPr lang="en-GB" dirty="0"/>
          </a:p>
        </p:txBody>
      </p:sp>
    </p:spTree>
    <p:extLst>
      <p:ext uri="{BB962C8B-B14F-4D97-AF65-F5344CB8AC3E}">
        <p14:creationId xmlns:p14="http://schemas.microsoft.com/office/powerpoint/2010/main" val="5687323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10/1/2021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dirty="0"/>
              <a:t>Universal HPV adolescent immunisation programme</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edicines.org.uk/emc/product/261/smp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edicines.org.uk/emc/product/7330/smp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cbi.nlm.nih.gov/pubmed/2229111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vaccinesafety/vaccines/hpv-vaccine.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ov.uk/government/publications/human-papillomavirus-hpv-vaccine-pgd-templat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ema.europa.eu/ema/index.jsp?curl=pages/news_and_events/news/2015/11/news_detail_002429.jsp&amp;mid=WC0b01ac058004d5c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gov.uk/government/publications/storage-distribution-and-disposal-of-vaccines-the-green-book-chapter-3"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gov.uk/government/publications/vaccine-incident-guidance-responding-to-vaccine-errors"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oi.org/10.1038/bjc.2014.479"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p.box.com/s/600veu6zr6s3gjvx8mkt/file/30578990634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researchgate.net/publication/333930541_Strengthening_HPV_vaccination_delivery_findings_from_a_qualitative_service_evaluation_of_the_adolescent_girls'_HPV_vaccination_programme_in_England/citation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ov.uk/government/publications/human-papillomavirus-hpv-the-green-book-chapter-18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58872/hpr0220_HPV_2018.pdf"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assets.publishing.service.gov.uk/government/uploads/system/uploads/attachment_data/file/914184/STI_NCSP_report_2019.pdf"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gov.uk/government/publications/hpv-vaccine-vaccination-guide-leaflet"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www.healthpublications.gov.uk/Home.html"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gov.uk/government/publications/human-papillomavirus-hpv-vaccination-consent-form"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www.gov.uk/government/collections/hpv-vaccination-programme"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bhiva.org/documents/Guidelines/Vaccination/2015-%20%20%20%20Vaccination-Guidelines.pdf"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fr-FR" dirty="0"/>
              <a:t>Universal HPV adolescent immunisation programme</a:t>
            </a:r>
            <a:endParaRPr lang="en-US" dirty="0"/>
          </a:p>
        </p:txBody>
      </p:sp>
      <p:sp>
        <p:nvSpPr>
          <p:cNvPr id="5" name="Slide Number Placeholder 4"/>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1487827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Munoz N, Castellsague X, de Gonzalez AB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(2006) Chapter 1: HPV in the etiology of human cancer. </a:t>
            </a:r>
            <a:r>
              <a:rPr lang="en-GB" sz="1200" b="0" i="1" u="none" strike="noStrike" kern="1200" baseline="0" dirty="0">
                <a:solidFill>
                  <a:schemeClr val="tx1"/>
                </a:solidFill>
                <a:latin typeface="+mn-lt"/>
                <a:ea typeface="+mn-ea"/>
                <a:cs typeface="+mn-cs"/>
              </a:rPr>
              <a:t>Vaccine </a:t>
            </a:r>
            <a:r>
              <a:rPr lang="en-GB" sz="1200" b="1" i="0" u="none" strike="noStrike" kern="1200" baseline="0" dirty="0">
                <a:solidFill>
                  <a:schemeClr val="tx1"/>
                </a:solidFill>
                <a:latin typeface="+mn-lt"/>
                <a:ea typeface="+mn-ea"/>
                <a:cs typeface="+mn-cs"/>
              </a:rPr>
              <a:t>24S3 </a:t>
            </a:r>
            <a:r>
              <a:rPr lang="en-GB" sz="1200" b="0" i="0" u="none" strike="noStrike" kern="1200" baseline="0" dirty="0">
                <a:solidFill>
                  <a:schemeClr val="tx1"/>
                </a:solidFill>
                <a:latin typeface="+mn-lt"/>
                <a:ea typeface="+mn-ea"/>
                <a:cs typeface="+mn-cs"/>
              </a:rPr>
              <a:t>S1-S10. </a:t>
            </a:r>
          </a:p>
          <a:p>
            <a:r>
              <a:rPr lang="en-GB" dirty="0"/>
              <a:t>https://pubmed.ncbi.nlm.nih.gov/16949995/</a:t>
            </a:r>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10</a:t>
            </a:fld>
            <a:endParaRPr lang="en-GB" dirty="0"/>
          </a:p>
        </p:txBody>
      </p:sp>
      <p:sp>
        <p:nvSpPr>
          <p:cNvPr id="5" name="Footer Placeholder 4">
            <a:extLst>
              <a:ext uri="{FF2B5EF4-FFF2-40B4-BE49-F238E27FC236}">
                <a16:creationId xmlns:a16="http://schemas.microsoft.com/office/drawing/2014/main" id="{BCAB0B5D-41C5-4611-BDD7-37C6EFA7C75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449029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https://www.ncbi.nlm.nih.gov/pmc/articles/PMC4830161/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https://www.cancerresearchuk.org/about-cancer/causes-of-cancer/infections-eg-hpv-and-cancer/does-hpv-cause-cancer?_ga=2.107067074.1715641418.1562227587-1516946824.1550596213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https://www.cancerresearchuk.org/health-professional/cancer-statistics/statistics-by-cancer-type/head-and-neck-cancers/risk-factors#ref-10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11</a:t>
            </a:fld>
            <a:endParaRPr lang="en-US" dirty="0">
              <a:solidFill>
                <a:prstClr val="black"/>
              </a:solidFill>
            </a:endParaRPr>
          </a:p>
        </p:txBody>
      </p:sp>
      <p:sp>
        <p:nvSpPr>
          <p:cNvPr id="5" name="Footer Placeholder 4">
            <a:extLst>
              <a:ext uri="{FF2B5EF4-FFF2-40B4-BE49-F238E27FC236}">
                <a16:creationId xmlns:a16="http://schemas.microsoft.com/office/drawing/2014/main" id="{BCC6A4E8-FD45-459E-89F0-0F12B9773DC9}"/>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272206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vaccine is recommended for: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all adolescents aged 12 – 13 years / in school Year 8</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MSM up to and including 45 years of age, attending Specialist Sexual Health Services and/or HIV clinics, regardless of risk, sexual behaviour or disease status.</a:t>
            </a:r>
            <a:r>
              <a:rPr lang="en-GB" sz="1200" kern="1200" baseline="0" dirty="0">
                <a:solidFill>
                  <a:schemeClr val="tx1"/>
                </a:solidFill>
                <a:effectLst/>
                <a:latin typeface="+mn-lt"/>
                <a:ea typeface="ヒラギノ角ゴ Pro W3" pitchFamily="84" charset="-128"/>
                <a:cs typeface="ヒラギノ角ゴ Pro W3" pitchFamily="84" charset="-128"/>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Non</a:t>
            </a:r>
            <a:r>
              <a:rPr lang="en-GB" sz="1200" kern="1200" baseline="0" dirty="0">
                <a:solidFill>
                  <a:schemeClr val="tx1"/>
                </a:solidFill>
                <a:effectLst/>
                <a:latin typeface="+mn-lt"/>
                <a:ea typeface="ヒラギノ角ゴ Pro W3" pitchFamily="84" charset="-128"/>
                <a:cs typeface="ヒラギノ角ゴ Pro W3" pitchFamily="84" charset="-128"/>
              </a:rPr>
              <a:t>–eligible individuals requesting vaccine should be assessed on </a:t>
            </a:r>
            <a:r>
              <a:rPr lang="en-GB" sz="1200" kern="1200" dirty="0">
                <a:solidFill>
                  <a:schemeClr val="tx1"/>
                </a:solidFill>
                <a:effectLst/>
                <a:latin typeface="+mn-lt"/>
                <a:ea typeface="ヒラギノ角ゴ Pro W3" pitchFamily="84" charset="-128"/>
                <a:cs typeface="ヒラギノ角ゴ Pro W3" pitchFamily="84" charset="-128"/>
              </a:rPr>
              <a:t>case-by-case basis.</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Clinicians are able to offer vaccinations outside of the national programme using individual clinical judgement, however in these instances, vaccine should be purchased directly from the manufacturer.</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Other individuals with a similar risk profile to that seen in the 16 – 45 year old MSM population may also benefit from vaccination.</a:t>
            </a:r>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12</a:t>
            </a:fld>
            <a:endParaRPr lang="en-GB" dirty="0"/>
          </a:p>
        </p:txBody>
      </p:sp>
      <p:sp>
        <p:nvSpPr>
          <p:cNvPr id="5" name="Footer Placeholder 4">
            <a:extLst>
              <a:ext uri="{FF2B5EF4-FFF2-40B4-BE49-F238E27FC236}">
                <a16:creationId xmlns:a16="http://schemas.microsoft.com/office/drawing/2014/main" id="{E7C0980D-0C7D-4DA1-B2A2-B8CC9584A6A0}"/>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55302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03188" y="752475"/>
            <a:ext cx="6602412" cy="3714750"/>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Gardasil provides protection against four HPV strains: HPV-16 and HPV-18, the two high risk HPV types that can lead to cancer; and HPV-6 and HPV-11, the two HPV types that cause approximately 90 per cent of all anogenital warts in males and females.  </a:t>
            </a:r>
          </a:p>
          <a:p>
            <a:r>
              <a:rPr lang="en-GB" sz="1200" kern="1200" dirty="0">
                <a:solidFill>
                  <a:schemeClr val="tx1"/>
                </a:solidFill>
                <a:effectLst/>
                <a:latin typeface="+mn-lt"/>
                <a:ea typeface="ヒラギノ角ゴ Pro W3" pitchFamily="84" charset="-128"/>
                <a:cs typeface="ヒラギノ角ゴ Pro W3" pitchFamily="84" charset="-128"/>
              </a:rPr>
              <a:t>SPC for Gardasil:  </a:t>
            </a:r>
            <a:r>
              <a:rPr lang="en-GB" sz="1200" kern="1200" dirty="0">
                <a:solidFill>
                  <a:schemeClr val="tx1"/>
                </a:solidFill>
                <a:effectLst/>
                <a:latin typeface="+mn-lt"/>
                <a:ea typeface="ヒラギノ角ゴ Pro W3" pitchFamily="84" charset="-128"/>
                <a:cs typeface="ヒラギノ角ゴ Pro W3" pitchFamily="84" charset="-128"/>
                <a:hlinkClick r:id="rId3"/>
              </a:rPr>
              <a:t>https://www.medicines.org.uk/emc/product/261/smpc</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altLang="en-US" dirty="0">
              <a:latin typeface="Calibri" pitchFamily="34" charset="0"/>
            </a:endParaRPr>
          </a:p>
        </p:txBody>
      </p:sp>
      <p:sp>
        <p:nvSpPr>
          <p:cNvPr id="2" name="Footer Placeholder 1">
            <a:extLst>
              <a:ext uri="{FF2B5EF4-FFF2-40B4-BE49-F238E27FC236}">
                <a16:creationId xmlns:a16="http://schemas.microsoft.com/office/drawing/2014/main" id="{9B86FE04-7D4F-4C0D-BA6B-7E71F4A938AC}"/>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117318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03188" y="752475"/>
            <a:ext cx="6602412" cy="3714750"/>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Gardasil 9 provides protection against </a:t>
            </a:r>
            <a:r>
              <a:rPr lang="en-GB" dirty="0"/>
              <a:t>Types 6, 11, 16, 18, 31, 33, 45, 52, 58.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additional Types 31, 33, 45, 52, 58 </a:t>
            </a:r>
            <a:r>
              <a:rPr lang="en-GB" altLang="en-US" dirty="0">
                <a:ea typeface="ヒラギノ角ゴ Pro W3"/>
                <a:cs typeface="ヒラギノ角ゴ Pro W3"/>
              </a:rPr>
              <a:t>although less common than types 16 and 18, are also considered high-risk HPV types.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ea typeface="ヒラギノ角ゴ Pro W3"/>
                <a:cs typeface="ヒラギノ角ゴ Pro W3"/>
              </a:rPr>
              <a:t>Gardasil 9 is expected to prevent the majority of cervical, vaginal and vulvar cancers and premalignant lesions, as well as genital warts associated with HPV </a:t>
            </a:r>
          </a:p>
          <a:p>
            <a:pPr lvl="0" eaLnBrk="0" fontAlgn="base" hangingPunct="0">
              <a:spcBef>
                <a:spcPct val="30000"/>
              </a:spcBef>
              <a:spcAft>
                <a:spcPct val="0"/>
              </a:spcAft>
              <a:defRPr/>
            </a:pPr>
            <a:r>
              <a:rPr lang="en-GB" sz="1200" kern="1200" dirty="0">
                <a:solidFill>
                  <a:schemeClr val="tx1"/>
                </a:solidFill>
                <a:effectLst/>
                <a:latin typeface="+mn-lt"/>
                <a:ea typeface="ヒラギノ角ゴ Pro W3" pitchFamily="84" charset="-128"/>
                <a:cs typeface="ヒラギノ角ゴ Pro W3" pitchFamily="84" charset="-128"/>
              </a:rPr>
              <a:t>SPC for Gardasil</a:t>
            </a:r>
            <a:r>
              <a:rPr lang="en-GB" dirty="0">
                <a:ea typeface="ヒラギノ角ゴ Pro W3" pitchFamily="84" charset="-128"/>
                <a:cs typeface="ヒラギノ角ゴ Pro W3" pitchFamily="84" charset="-128"/>
              </a:rPr>
              <a:t> 9: </a:t>
            </a:r>
            <a:r>
              <a:rPr lang="en-GB" dirty="0">
                <a:ea typeface="ヒラギノ角ゴ Pro W3" pitchFamily="84" charset="-128"/>
                <a:cs typeface="ヒラギノ角ゴ Pro W3" pitchFamily="84" charset="-128"/>
                <a:hlinkClick r:id="rId3"/>
              </a:rPr>
              <a:t>https://www.medicines.org.uk/emc/product/7330/smpc</a:t>
            </a:r>
            <a:endParaRPr lang="en-GB" dirty="0">
              <a:ea typeface="ヒラギノ角ゴ Pro W3" pitchFamily="84" charset="-128"/>
              <a:cs typeface="ヒラギノ角ゴ Pro W3" pitchFamily="84" charset="-128"/>
            </a:endParaRPr>
          </a:p>
          <a:p>
            <a:pPr lvl="0" eaLnBrk="0" fontAlgn="base" hangingPunct="0">
              <a:spcBef>
                <a:spcPct val="30000"/>
              </a:spcBef>
              <a:spcAft>
                <a:spcPct val="0"/>
              </a:spcAf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altLang="en-US" dirty="0">
              <a:latin typeface="Calibri" pitchFamily="34" charset="0"/>
            </a:endParaRPr>
          </a:p>
        </p:txBody>
      </p:sp>
      <p:sp>
        <p:nvSpPr>
          <p:cNvPr id="2" name="Footer Placeholder 1">
            <a:extLst>
              <a:ext uri="{FF2B5EF4-FFF2-40B4-BE49-F238E27FC236}">
                <a16:creationId xmlns:a16="http://schemas.microsoft.com/office/drawing/2014/main" id="{63640C15-7E1B-4383-B414-AA7F41EDAE5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533123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15</a:t>
            </a:fld>
            <a:endParaRPr lang="en-GB" dirty="0"/>
          </a:p>
        </p:txBody>
      </p:sp>
      <p:sp>
        <p:nvSpPr>
          <p:cNvPr id="5" name="Footer Placeholder 4">
            <a:extLst>
              <a:ext uri="{FF2B5EF4-FFF2-40B4-BE49-F238E27FC236}">
                <a16:creationId xmlns:a16="http://schemas.microsoft.com/office/drawing/2014/main" id="{8FF96718-F106-4B85-A117-55AFC09C0DBC}"/>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968026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Calibri" pitchFamily="34" charset="0"/>
              </a:rPr>
              <a:t>Gardasil vaccine</a:t>
            </a:r>
            <a:r>
              <a:rPr lang="en-GB" sz="1200" kern="1200" dirty="0">
                <a:solidFill>
                  <a:schemeClr val="tx1"/>
                </a:solidFill>
                <a:effectLst/>
                <a:latin typeface="+mn-lt"/>
                <a:ea typeface="ヒラギノ角ゴ Pro W3" pitchFamily="84" charset="-128"/>
                <a:cs typeface="ヒラギノ角ゴ Pro W3" pitchFamily="84" charset="-128"/>
              </a:rPr>
              <a:t> is made from the proteins that make up the outer coat of the virus types. These proteins assemble into small spheres that are called virus-like particles (VLPs). VLPs are not infectious and cannot cause HPV-associated cancers or genital warts as they do not contain the virus’s </a:t>
            </a:r>
            <a:r>
              <a:rPr lang="en-GB" sz="1200" u="none" strike="noStrike" kern="1200" dirty="0">
                <a:solidFill>
                  <a:schemeClr val="tx1"/>
                </a:solidFill>
                <a:effectLst/>
                <a:latin typeface="+mn-lt"/>
                <a:ea typeface="ヒラギノ角ゴ Pro W3" pitchFamily="84" charset="-128"/>
                <a:cs typeface="ヒラギノ角ゴ Pro W3" pitchFamily="84" charset="-128"/>
              </a:rPr>
              <a:t>DNA</a:t>
            </a:r>
            <a:r>
              <a:rPr lang="en-GB" sz="1200" kern="1200" dirty="0">
                <a:solidFill>
                  <a:schemeClr val="tx1"/>
                </a:solidFill>
                <a:effectLst/>
                <a:latin typeface="+mn-lt"/>
                <a:ea typeface="ヒラギノ角ゴ Pro W3" pitchFamily="84" charset="-128"/>
                <a:cs typeface="ヒラギノ角ゴ Pro W3" pitchFamily="84" charset="-128"/>
              </a:rPr>
              <a:t>. VLPs are however very immunogenic, which means that they induce high levels of antibody production by the body.</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As with many other immunisations, when a person is vaccinated, their immune system mounts a response against these VLPs. When a person is then exposed to the live virus, the body’s immune system reacts quickly to stop the infection.</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In clinical trials in young women with no previous history of HPV infection, vaccine was 99% effective at preventing pre-cancerous lesions associated with HPV types 16 and 18.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Gardasil is also 99% effective at preventing genital warts associated with vaccine types in young women.</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A clinical trial of Gardasil in men indicated that it can prevent anal cell changes caused by persistent infection, and genital</a:t>
            </a:r>
            <a:r>
              <a:rPr lang="en-GB" sz="1200" kern="1200" baseline="0" dirty="0">
                <a:solidFill>
                  <a:schemeClr val="tx1"/>
                </a:solidFill>
                <a:effectLst/>
                <a:latin typeface="+mn-lt"/>
                <a:ea typeface="ヒラギノ角ゴ Pro W3" pitchFamily="84" charset="-128"/>
                <a:cs typeface="ヒラギノ角ゴ Pro W3" pitchFamily="84" charset="-128"/>
              </a:rPr>
              <a:t> warts </a:t>
            </a:r>
            <a:endParaRPr lang="en-GB" sz="1200" kern="1200" baseline="300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HPV vaccines have not been shown to have an impact on an existing infection or any of the outcomes of an existing HPV infection, such as anogenital warts but may boost immunity and prevent re-infection or reduce reoccurrences in people with </a:t>
            </a:r>
            <a:r>
              <a:rPr lang="en-GB" sz="1200" kern="1200" dirty="0">
                <a:solidFill>
                  <a:schemeClr val="tx1"/>
                </a:solidFill>
                <a:effectLst/>
                <a:latin typeface="+mn-lt"/>
                <a:ea typeface="+mn-ea"/>
                <a:cs typeface="+mn-cs"/>
              </a:rPr>
              <a:t>previously treated high-grade anal intraepithelial neoplasia</a:t>
            </a:r>
            <a:r>
              <a:rPr lang="en-GB" sz="1200" kern="1200" dirty="0">
                <a:solidFill>
                  <a:schemeClr val="tx1"/>
                </a:solidFill>
                <a:effectLst/>
                <a:latin typeface="+mn-lt"/>
                <a:ea typeface="ヒラギノ角ゴ Pro W3" pitchFamily="84" charset="-128"/>
                <a:cs typeface="ヒラギノ角ゴ Pro W3" pitchFamily="84" charset="-128"/>
              </a:rPr>
              <a:t>. </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Swedish KA, Factor SH, Goldstone SE. Prevention of recurrent high-grade analneoplasia with quadrivalent human papillomavirus vaccination of men who have sexwith men: a nonconcurrent cohort study. Clin Infect Dis. 2012;54:891-8.Available at </a:t>
            </a:r>
            <a:r>
              <a:rPr lang="en-GB" sz="1200" u="none" strike="noStrike" kern="1200" dirty="0">
                <a:solidFill>
                  <a:schemeClr val="tx1"/>
                </a:solidFill>
                <a:effectLst/>
                <a:latin typeface="+mn-lt"/>
                <a:ea typeface="+mn-ea"/>
                <a:cs typeface="+mn-cs"/>
                <a:hlinkClick r:id="rId3"/>
              </a:rPr>
              <a:t>https://www.ncbi.nlm.nih.gov/pubmed/22291111</a:t>
            </a:r>
            <a:r>
              <a:rPr lang="en-GB" sz="1200" kern="1200" dirty="0">
                <a:solidFill>
                  <a:schemeClr val="tx1"/>
                </a:solidFill>
                <a:effectLst/>
                <a:latin typeface="+mn-lt"/>
                <a:ea typeface="+mn-ea"/>
                <a:cs typeface="+mn-cs"/>
              </a:rPr>
              <a:t> [Accessed on 29th May 2019]</a:t>
            </a:r>
          </a:p>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16</a:t>
            </a:fld>
            <a:endParaRPr lang="en-US" dirty="0">
              <a:solidFill>
                <a:prstClr val="black"/>
              </a:solidFill>
            </a:endParaRPr>
          </a:p>
        </p:txBody>
      </p:sp>
      <p:sp>
        <p:nvSpPr>
          <p:cNvPr id="5" name="Footer Placeholder 4">
            <a:extLst>
              <a:ext uri="{FF2B5EF4-FFF2-40B4-BE49-F238E27FC236}">
                <a16:creationId xmlns:a16="http://schemas.microsoft.com/office/drawing/2014/main" id="{8F911306-4114-41B7-A72C-94DF41176E36}"/>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739229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17</a:t>
            </a:fld>
            <a:endParaRPr lang="en-GB" dirty="0"/>
          </a:p>
        </p:txBody>
      </p:sp>
      <p:sp>
        <p:nvSpPr>
          <p:cNvPr id="5" name="Footer Placeholder 4">
            <a:extLst>
              <a:ext uri="{FF2B5EF4-FFF2-40B4-BE49-F238E27FC236}">
                <a16:creationId xmlns:a16="http://schemas.microsoft.com/office/drawing/2014/main" id="{166EC612-6D7F-4413-AB25-E753D4C7A0A6}"/>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74432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https://www.who.int/news/item/31-10-2019-major-milestone-reached-as-100-countries-have-introduced-hpv-vaccine-into-national-schedule</a:t>
            </a:r>
          </a:p>
          <a:p>
            <a:endParaRPr lang="en-GB" dirty="0"/>
          </a:p>
          <a:p>
            <a:r>
              <a:rPr lang="en-GB" dirty="0"/>
              <a:t>https://www.gavi.org/types-support/vaccine-support/human-papillomavirus</a:t>
            </a:r>
          </a:p>
          <a:p>
            <a:endParaRPr lang="en-GB" dirty="0"/>
          </a:p>
          <a:p>
            <a:r>
              <a:rPr lang="en-GB" dirty="0">
                <a:hlinkClick r:id="rId3"/>
              </a:rPr>
              <a:t>Safety Information for HPV Vaccine | Vaccine Safety | CDC</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18</a:t>
            </a:fld>
            <a:endParaRPr lang="en-US" dirty="0">
              <a:solidFill>
                <a:prstClr val="black"/>
              </a:solidFill>
            </a:endParaRPr>
          </a:p>
        </p:txBody>
      </p:sp>
      <p:sp>
        <p:nvSpPr>
          <p:cNvPr id="5" name="Footer Placeholder 4">
            <a:extLst>
              <a:ext uri="{FF2B5EF4-FFF2-40B4-BE49-F238E27FC236}">
                <a16:creationId xmlns:a16="http://schemas.microsoft.com/office/drawing/2014/main" id="{F6A55C18-F74B-4812-A454-D2BFB0BDA15E}"/>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808654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For individuals under 15 years of age, </a:t>
            </a:r>
            <a:r>
              <a:rPr lang="en-GB" sz="1200" kern="1200" baseline="0" dirty="0">
                <a:solidFill>
                  <a:schemeClr val="tx1"/>
                </a:solidFill>
                <a:effectLst/>
                <a:latin typeface="+mn-lt"/>
                <a:ea typeface="ヒラギノ角ゴ Pro W3" pitchFamily="84" charset="-128"/>
              </a:rPr>
              <a:t>a</a:t>
            </a:r>
            <a:r>
              <a:rPr lang="en-GB" sz="1200" kern="1200" dirty="0">
                <a:solidFill>
                  <a:schemeClr val="tx1"/>
                </a:solidFill>
                <a:effectLst/>
                <a:latin typeface="+mn-lt"/>
                <a:ea typeface="ヒラギノ角ゴ Pro W3" pitchFamily="84" charset="-128"/>
                <a:cs typeface="ヒラギノ角ゴ Pro W3" pitchFamily="84" charset="-128"/>
              </a:rPr>
              <a:t>ny interval between doses of between 6 and 24 months is clinically acceptable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Provided</a:t>
            </a:r>
            <a:r>
              <a:rPr lang="en-GB" sz="1200" kern="1200" baseline="0" dirty="0">
                <a:solidFill>
                  <a:schemeClr val="tx1"/>
                </a:solidFill>
                <a:effectLst/>
                <a:latin typeface="+mn-lt"/>
                <a:ea typeface="ヒラギノ角ゴ Pro W3" pitchFamily="84" charset="-128"/>
                <a:cs typeface="ヒラギノ角ゴ Pro W3" pitchFamily="84" charset="-128"/>
              </a:rPr>
              <a:t> the</a:t>
            </a:r>
            <a:r>
              <a:rPr lang="en-GB" sz="1200" kern="1200" dirty="0">
                <a:solidFill>
                  <a:schemeClr val="tx1"/>
                </a:solidFill>
                <a:effectLst/>
                <a:latin typeface="+mn-lt"/>
                <a:ea typeface="ヒラギノ角ゴ Pro W3" pitchFamily="84" charset="-128"/>
                <a:cs typeface="ヒラギノ角ゴ Pro W3" pitchFamily="84" charset="-128"/>
              </a:rPr>
              <a:t> first dose of vaccine was received before the age of 15 years the two dose schedule can be followed. For example, if first dose given aged 14 years but patient does not re-present in clinic until aged 17 years, only one further dose need be given.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Current studies suggest that protection is maintained for at least ten years. Based on the immune responses, it is expected that protection will be extended further; long-term follow-up studies are in place </a:t>
            </a:r>
            <a:r>
              <a:rPr lang="en-GB" sz="1200" kern="1200" dirty="0">
                <a:solidFill>
                  <a:schemeClr val="tx1"/>
                </a:solidFill>
                <a:effectLst/>
                <a:latin typeface="+mn-lt"/>
                <a:ea typeface="ヒラギノ角ゴ Pro W3" pitchFamily="84" charset="-128"/>
                <a:cs typeface="ヒラギノ角ゴ Pro W3" pitchFamily="84" charset="-128"/>
              </a:rPr>
              <a:t>to evaluate this and will determine the need for any subsequent boosters.</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19</a:t>
            </a:fld>
            <a:endParaRPr lang="en-US" dirty="0">
              <a:solidFill>
                <a:prstClr val="black"/>
              </a:solidFill>
            </a:endParaRPr>
          </a:p>
        </p:txBody>
      </p:sp>
      <p:sp>
        <p:nvSpPr>
          <p:cNvPr id="5" name="Footer Placeholder 4">
            <a:extLst>
              <a:ext uri="{FF2B5EF4-FFF2-40B4-BE49-F238E27FC236}">
                <a16:creationId xmlns:a16="http://schemas.microsoft.com/office/drawing/2014/main" id="{03A71C83-15F1-44AB-AC9F-72E734E6B856}"/>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38076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03188" y="752475"/>
            <a:ext cx="6602412" cy="3714750"/>
          </a:xfrm>
          <a:ln/>
        </p:spPr>
      </p:sp>
      <p:sp>
        <p:nvSpPr>
          <p:cNvPr id="50179" name="Notes Placeholder 2"/>
          <p:cNvSpPr>
            <a:spLocks noGrp="1"/>
          </p:cNvSpPr>
          <p:nvPr>
            <p:ph type="body" idx="1"/>
          </p:nvPr>
        </p:nvSpPr>
        <p:spPr>
          <a:xfrm>
            <a:off x="759685" y="4578696"/>
            <a:ext cx="5289420" cy="41869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a:lnSpc>
                <a:spcPct val="90000"/>
              </a:lnSpc>
            </a:pPr>
            <a:endParaRPr lang="en-GB" altLang="en-US" dirty="0"/>
          </a:p>
        </p:txBody>
      </p:sp>
      <p:sp>
        <p:nvSpPr>
          <p:cNvPr id="2" name="Footer Placeholder 1">
            <a:extLst>
              <a:ext uri="{FF2B5EF4-FFF2-40B4-BE49-F238E27FC236}">
                <a16:creationId xmlns:a16="http://schemas.microsoft.com/office/drawing/2014/main" id="{C90FF7B6-F91A-47E4-8632-E3142DF5411E}"/>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044244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20</a:t>
            </a:fld>
            <a:endParaRPr lang="en-US" dirty="0">
              <a:solidFill>
                <a:prstClr val="black"/>
              </a:solidFill>
            </a:endParaRPr>
          </a:p>
        </p:txBody>
      </p:sp>
      <p:sp>
        <p:nvSpPr>
          <p:cNvPr id="5" name="Footer Placeholder 4">
            <a:extLst>
              <a:ext uri="{FF2B5EF4-FFF2-40B4-BE49-F238E27FC236}">
                <a16:creationId xmlns:a16="http://schemas.microsoft.com/office/drawing/2014/main" id="{AA935774-B0FB-4695-A169-95FC24899125}"/>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632330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ヒラギノ角ゴ Pro W3"/>
                <a:cs typeface="ヒラギノ角ゴ Pro W3"/>
              </a:rPr>
              <a:t>UKHSA Immunisation PGD template:</a:t>
            </a:r>
          </a:p>
          <a:p>
            <a:r>
              <a:rPr lang="en-GB" altLang="en-US" dirty="0">
                <a:ea typeface="ヒラギノ角ゴ Pro W3"/>
                <a:cs typeface="ヒラギノ角ゴ Pro W3"/>
                <a:hlinkClick r:id="rId3"/>
              </a:rPr>
              <a:t>www.gov.uk/government/publications/human-papillomavirus-hpv-vaccine-pgd-template</a:t>
            </a:r>
            <a:endParaRPr lang="en-GB" altLang="en-US" dirty="0">
              <a:ea typeface="ヒラギノ角ゴ Pro W3"/>
              <a:cs typeface="ヒラギノ角ゴ Pro W3"/>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21</a:t>
            </a:fld>
            <a:endParaRPr lang="en-US" dirty="0">
              <a:solidFill>
                <a:prstClr val="black"/>
              </a:solidFill>
            </a:endParaRPr>
          </a:p>
        </p:txBody>
      </p:sp>
      <p:sp>
        <p:nvSpPr>
          <p:cNvPr id="5" name="Footer Placeholder 4">
            <a:extLst>
              <a:ext uri="{FF2B5EF4-FFF2-40B4-BE49-F238E27FC236}">
                <a16:creationId xmlns:a16="http://schemas.microsoft.com/office/drawing/2014/main" id="{D1A5BD9F-956F-4260-8926-4B8471DEAC60}"/>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648054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23432"/>
            <a:ext cx="5486400" cy="360045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kern="1200" dirty="0">
                <a:solidFill>
                  <a:schemeClr val="tx1"/>
                </a:solidFill>
                <a:effectLst/>
                <a:latin typeface="+mn-lt"/>
                <a:ea typeface="ヒラギノ角ゴ Pro W3" pitchFamily="84" charset="-128"/>
                <a:cs typeface="ヒラギノ角ゴ Pro W3" pitchFamily="84" charset="-128"/>
              </a:rPr>
              <a:t>Healthcare professionals are encouraged to read the Summary of Product Characteristics (SPC) to ensure accurate reconstitution and delivery of the product.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100" kern="1200" dirty="0">
                <a:solidFill>
                  <a:schemeClr val="tx1"/>
                </a:solidFill>
                <a:effectLst/>
                <a:latin typeface="+mn-lt"/>
                <a:ea typeface="ヒラギノ角ゴ Pro W3" pitchFamily="84" charset="-128"/>
                <a:cs typeface="ヒラギノ角ゴ Pro W3" pitchFamily="84" charset="-128"/>
              </a:rPr>
              <a:t>A small air bubble may be visible in the prefilled syringe. This is not harmful and should not be removed prior to administration. This small bolus of air injected following administration of medication clears the needle and prevents a localised reaction from the vaccination. To try to expel it risks accidently expelling some of the vaccine and therefore not giving the patient the full dose.</a:t>
            </a:r>
          </a:p>
          <a:p>
            <a:endParaRPr lang="en-GB" sz="1100" kern="1200" dirty="0">
              <a:solidFill>
                <a:schemeClr val="tx1"/>
              </a:solidFill>
              <a:effectLst/>
              <a:latin typeface="+mn-lt"/>
              <a:ea typeface="ヒラギノ角ゴ Pro W3" pitchFamily="84" charset="-128"/>
              <a:cs typeface="ヒラギノ角ゴ Pro W3" pitchFamily="84" charset="-128"/>
            </a:endParaRPr>
          </a:p>
          <a:p>
            <a:r>
              <a:rPr lang="en-GB" altLang="en-US" sz="1100" dirty="0">
                <a:latin typeface="Calibri" pitchFamily="34" charset="0"/>
              </a:rPr>
              <a:t>HPV</a:t>
            </a:r>
            <a:r>
              <a:rPr lang="en-GB" altLang="en-US" sz="1100" baseline="0" dirty="0">
                <a:latin typeface="Calibri" pitchFamily="34" charset="0"/>
              </a:rPr>
              <a:t> </a:t>
            </a:r>
            <a:r>
              <a:rPr lang="en-GB" altLang="en-US" sz="1100" dirty="0">
                <a:latin typeface="Calibri" pitchFamily="34" charset="0"/>
              </a:rPr>
              <a:t>vaccine can be given at same time as other vaccines</a:t>
            </a:r>
            <a:r>
              <a:rPr lang="en-GB" altLang="en-US" sz="1100" baseline="0" dirty="0">
                <a:latin typeface="Calibri" pitchFamily="34" charset="0"/>
              </a:rPr>
              <a:t>. </a:t>
            </a:r>
            <a:r>
              <a:rPr lang="en-GB" altLang="en-US" sz="1100" dirty="0">
                <a:latin typeface="Calibri" pitchFamily="34" charset="0"/>
              </a:rPr>
              <a:t> The vaccines should be given at a separate site, preferably in a different limb. The sites at which each vaccine was given should be noted in the individual’s health records.</a:t>
            </a:r>
          </a:p>
          <a:p>
            <a:r>
              <a:rPr lang="en-GB" altLang="en-US" sz="1100" dirty="0">
                <a:latin typeface="Calibri" pitchFamily="34" charset="0"/>
              </a:rPr>
              <a:t> </a:t>
            </a:r>
            <a:r>
              <a:rPr lang="en-GB" sz="1100" kern="1200" dirty="0">
                <a:solidFill>
                  <a:schemeClr val="tx1"/>
                </a:solidFill>
                <a:effectLst/>
                <a:latin typeface="+mn-lt"/>
                <a:ea typeface="ヒラギノ角ゴ Pro W3" pitchFamily="84" charset="-128"/>
                <a:cs typeface="ヒラギノ角ゴ Pro W3" pitchFamily="84" charset="-128"/>
              </a:rPr>
              <a:t>  </a:t>
            </a:r>
          </a:p>
          <a:p>
            <a:pPr>
              <a:defRPr/>
            </a:pPr>
            <a:r>
              <a:rPr lang="en-GB" altLang="en-US" sz="1100" b="1" dirty="0">
                <a:ea typeface="ヒラギノ角ゴ Pro W3"/>
                <a:cs typeface="ヒラギノ角ゴ Pro W3"/>
              </a:rPr>
              <a:t>Individuals with bleeding disorders </a:t>
            </a:r>
            <a:r>
              <a:rPr lang="en-GB" altLang="en-US" sz="1100" dirty="0">
                <a:ea typeface="ヒラギノ角ゴ Pro W3"/>
                <a:cs typeface="ヒラギノ角ゴ Pro W3"/>
              </a:rPr>
              <a:t>may be vaccinated intramuscularly if a doctor familiar with the individual's bleeding risk advises vaccines or similar small volume intramuscular injections can be administered with reasonable safety by this route. If the individual receives medication/treatment to reduce bleeding, for example treatment for haemophilia, intramuscular vaccination can be scheduled shortly after such medication/treatment is administered. </a:t>
            </a:r>
          </a:p>
          <a:p>
            <a:pPr>
              <a:defRPr/>
            </a:pPr>
            <a:r>
              <a:rPr lang="en-GB" altLang="en-US" sz="1100" dirty="0">
                <a:ea typeface="ヒラギノ角ゴ Pro W3"/>
                <a:cs typeface="ヒラギノ角ゴ Pro W3"/>
              </a:rPr>
              <a:t>Individuals on stable anticoagulation therapy, including individuals on warfarin who are up to date with their scheduled INR testing and whose latest INR was below the upper threshold of their therapeutic range, can receive intramuscular vaccination. A fine needle (equal to 23 gauge or finer calibre such as 25 gauge) should be used for the vaccination, followed by firm pressure applied to the site (without rubbing) for at least 2 minutes. </a:t>
            </a:r>
          </a:p>
          <a:p>
            <a:pPr>
              <a:defRPr/>
            </a:pPr>
            <a:r>
              <a:rPr lang="en-GB" altLang="en-US" sz="1100" dirty="0">
                <a:ea typeface="ヒラギノ角ゴ Pro W3"/>
                <a:cs typeface="ヒラギノ角ゴ Pro W3"/>
              </a:rPr>
              <a:t>If in any doubt, consult with the clinician responsible for prescribing or monitoring the individual’s anticoagulant therapy. See details specific vaccine PGD.</a:t>
            </a:r>
            <a:endParaRPr lang="en-GB" sz="1100" dirty="0"/>
          </a:p>
        </p:txBody>
      </p:sp>
      <p:sp>
        <p:nvSpPr>
          <p:cNvPr id="4" name="Slide Number Placeholder 3"/>
          <p:cNvSpPr>
            <a:spLocks noGrp="1"/>
          </p:cNvSpPr>
          <p:nvPr>
            <p:ph type="sldNum" sz="quarter" idx="5"/>
          </p:nvPr>
        </p:nvSpPr>
        <p:spPr/>
        <p:txBody>
          <a:bodyPr/>
          <a:lstStyle/>
          <a:p>
            <a:fld id="{7DC86834-413A-4A72-8896-A0C4A39BBC75}" type="slidenum">
              <a:rPr lang="en-GB" smtClean="0"/>
              <a:t>22</a:t>
            </a:fld>
            <a:endParaRPr lang="en-GB" dirty="0"/>
          </a:p>
        </p:txBody>
      </p:sp>
      <p:sp>
        <p:nvSpPr>
          <p:cNvPr id="5" name="Footer Placeholder 4">
            <a:extLst>
              <a:ext uri="{FF2B5EF4-FFF2-40B4-BE49-F238E27FC236}">
                <a16:creationId xmlns:a16="http://schemas.microsoft.com/office/drawing/2014/main" id="{2EB81625-7A59-4ECE-8992-EA1940BE1CF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341177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sz="1200" kern="1200" dirty="0">
                <a:solidFill>
                  <a:schemeClr val="tx1"/>
                </a:solidFill>
                <a:effectLst/>
                <a:latin typeface="+mn-lt"/>
                <a:ea typeface="ヒラギノ角ゴ Pro W3" pitchFamily="84" charset="-128"/>
                <a:cs typeface="ヒラギノ角ゴ Pro W3" pitchFamily="84" charset="-128"/>
              </a:rPr>
              <a:t>There are very few individuals who cannot receive HPV vaccines. Where there is doubt, instead of withholding immunisation, appropriate advice should be sought from a consultant with immunisation expertise, a member of the screening and immunisation team or from the local health protection team.</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 mild fever or upper respiratory infection (for example cold) itself is not a reason to delay vaccination.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If acutely unwell, the immunisation may be deferred until the individual</a:t>
            </a:r>
            <a:r>
              <a:rPr lang="en-GB" sz="1200" kern="1200" baseline="0" dirty="0">
                <a:solidFill>
                  <a:schemeClr val="tx1"/>
                </a:solidFill>
                <a:effectLst/>
                <a:latin typeface="+mn-lt"/>
                <a:ea typeface="ヒラギノ角ゴ Pro W3" pitchFamily="84" charset="-128"/>
                <a:cs typeface="ヒラギノ角ゴ Pro W3" pitchFamily="84" charset="-128"/>
              </a:rPr>
              <a:t> has </a:t>
            </a:r>
            <a:r>
              <a:rPr lang="en-GB" sz="1200" kern="1200" dirty="0">
                <a:solidFill>
                  <a:schemeClr val="tx1"/>
                </a:solidFill>
                <a:effectLst/>
                <a:latin typeface="+mn-lt"/>
                <a:ea typeface="ヒラギノ角ゴ Pro W3" pitchFamily="84" charset="-128"/>
                <a:cs typeface="ヒラギノ角ゴ Pro W3" pitchFamily="84" charset="-128"/>
              </a:rPr>
              <a:t>recovered – this is to avoid confusing the differential diagnosis of acute illness by wrongly attributing signs or symptoms as adverse effects of the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For the composition and full list of excipients of the vaccine, please refer to the manufacturer’s Summary of Product Characteristics (SPC). </a:t>
            </a:r>
          </a:p>
          <a:p>
            <a:pPr>
              <a:lnSpc>
                <a:spcPct val="80000"/>
              </a:lnSpc>
            </a:pPr>
            <a:endParaRPr lang="en-GB" sz="1100" dirty="0"/>
          </a:p>
          <a:p>
            <a:pPr>
              <a:lnSpc>
                <a:spcPct val="80000"/>
              </a:lnSpc>
            </a:pPr>
            <a:endParaRPr lang="en-GB" sz="1100" dirty="0"/>
          </a:p>
        </p:txBody>
      </p:sp>
      <p:sp>
        <p:nvSpPr>
          <p:cNvPr id="4" name="Footer Placeholder 3">
            <a:extLst>
              <a:ext uri="{FF2B5EF4-FFF2-40B4-BE49-F238E27FC236}">
                <a16:creationId xmlns:a16="http://schemas.microsoft.com/office/drawing/2014/main" id="{B734D5A5-CEC8-4A89-8C19-1B197FA921E0}"/>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423993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ヒラギノ角ゴ Pro W3"/>
                <a:cs typeface="ヒラギノ角ゴ Pro W3"/>
              </a:rPr>
              <a:t>The full list of adverse reactions associated with HPV vaccine is available in the marketing authorisation holder’s ‘Summary of Product Characteristics’</a:t>
            </a:r>
          </a:p>
          <a:p>
            <a:r>
              <a:rPr lang="en-GB" altLang="en-US" dirty="0">
                <a:ea typeface="ヒラギノ角ゴ Pro W3"/>
                <a:cs typeface="ヒラギノ角ゴ Pro W3"/>
              </a:rPr>
              <a:t> </a:t>
            </a:r>
          </a:p>
          <a:p>
            <a:r>
              <a:rPr lang="en-GB" altLang="en-US" dirty="0">
                <a:ea typeface="ヒラギノ角ゴ Pro W3"/>
                <a:cs typeface="ヒラギノ角ゴ Pro W3"/>
              </a:rPr>
              <a:t>In clinical vaccine trials, the most common adverse reaction observed were injection-site reactions (Gardasil: 77.1% of vaccinees and Gardasil 9: 84.8% of vaccines within 5 days following any vaccination visit). These include mild to moderate short-lasting pain at the injection site, immediate localised stinging sensation and redness at the injection site. Other reactions commonly reported are headache, myalgia, fatigue, and low grade fever. These adverse reactions are usually mild or moderate in intensity.</a:t>
            </a: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24</a:t>
            </a:fld>
            <a:endParaRPr lang="en-GB" dirty="0"/>
          </a:p>
        </p:txBody>
      </p:sp>
      <p:sp>
        <p:nvSpPr>
          <p:cNvPr id="5" name="Footer Placeholder 4">
            <a:extLst>
              <a:ext uri="{FF2B5EF4-FFF2-40B4-BE49-F238E27FC236}">
                <a16:creationId xmlns:a16="http://schemas.microsoft.com/office/drawing/2014/main" id="{7F87EFE8-91B8-450F-831B-B245D6934E6D}"/>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084966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a:effectLst/>
              </a:rPr>
              <a:t>Postural tachycardia syndrome (PoTS) is an abnormal increase in heart rate after sitting or standing up. It typically causes dizziness, fainting, sweating and other symptoms</a:t>
            </a:r>
          </a:p>
          <a:p>
            <a:endParaRPr lang="en-GB" sz="1200" b="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In June 2015, the JCVI concluded that it had no concerns about the safety of the HPV vaccine. The European Medicines Agency has also conducted an independent review and, in line with findings from the UK’s Medicine and Healthcare Regulatory Agency (MHRA), concluded that available evidence does not support a causal link between the vaccine and the condition. (</a:t>
            </a:r>
            <a:r>
              <a:rPr lang="en-GB" sz="1200" u="none" strike="noStrike" kern="1200" dirty="0">
                <a:solidFill>
                  <a:schemeClr val="tx1"/>
                </a:solidFill>
                <a:effectLst/>
                <a:latin typeface="+mn-lt"/>
                <a:ea typeface="ヒラギノ角ゴ Pro W3" pitchFamily="84" charset="-128"/>
                <a:cs typeface="ヒラギノ角ゴ Pro W3" pitchFamily="84" charset="-128"/>
                <a:hlinkClick r:id="rId3"/>
              </a:rPr>
              <a:t>http://www.ema.europa.eu/ema/index.jsp?curl=pages/news_and_events/news/2015/11/news_detail_002429.jsp&amp;mid=WC0b01ac058004d5c1</a:t>
            </a:r>
            <a:r>
              <a:rPr lang="en-GB" sz="1200" kern="1200" dirty="0">
                <a:solidFill>
                  <a:schemeClr val="tx1"/>
                </a:solidFill>
                <a:effectLst/>
                <a:latin typeface="+mn-lt"/>
                <a:ea typeface="ヒラギノ角ゴ Pro W3" pitchFamily="84" charset="-128"/>
                <a:cs typeface="ヒラギノ角ゴ Pro W3" pitchFamily="84" charset="-128"/>
              </a:rPr>
              <a: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25</a:t>
            </a:fld>
            <a:endParaRPr lang="en-US" dirty="0">
              <a:solidFill>
                <a:prstClr val="black"/>
              </a:solidFill>
            </a:endParaRPr>
          </a:p>
        </p:txBody>
      </p:sp>
      <p:sp>
        <p:nvSpPr>
          <p:cNvPr id="5" name="Footer Placeholder 4">
            <a:extLst>
              <a:ext uri="{FF2B5EF4-FFF2-40B4-BE49-F238E27FC236}">
                <a16:creationId xmlns:a16="http://schemas.microsoft.com/office/drawing/2014/main" id="{C4459BCA-7219-47D5-A02C-85AC224DF34D}"/>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70777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t>Evidence suggests individuals with HIV infection are at increased risk of acquiring HPV and persistent infection, as well as frequent carriage of multiple HPV types and increased risk of HPV related rapidly progressive malignancies</a:t>
            </a:r>
          </a:p>
          <a:p>
            <a:pPr>
              <a:buFont typeface="Arial" panose="020B0604020202020204" pitchFamily="34" charset="0"/>
              <a:buNone/>
            </a:pPr>
            <a:endParaRPr lang="en-GB" dirty="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t>HPV vaccines are known to be safe and immunogenic when given to individuals infected with HIV . There is however</a:t>
            </a:r>
            <a:r>
              <a:rPr lang="en-GB" baseline="0" dirty="0"/>
              <a:t> </a:t>
            </a:r>
            <a:r>
              <a:rPr lang="en-GB" dirty="0"/>
              <a:t>no data to support giving fewer than 3 doses among HIV-infected individuals, therefore only a 3-dose schedule should be offered to those with HPV or known to be immunocompromised at the time of immunisation</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26</a:t>
            </a:fld>
            <a:endParaRPr lang="en-US" dirty="0">
              <a:solidFill>
                <a:prstClr val="black"/>
              </a:solidFill>
            </a:endParaRPr>
          </a:p>
        </p:txBody>
      </p:sp>
      <p:sp>
        <p:nvSpPr>
          <p:cNvPr id="5" name="Footer Placeholder 4">
            <a:extLst>
              <a:ext uri="{FF2B5EF4-FFF2-40B4-BE49-F238E27FC236}">
                <a16:creationId xmlns:a16="http://schemas.microsoft.com/office/drawing/2014/main" id="{BB457F9E-68BF-4848-A997-7915D1DFB54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136975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itchFamily="34" charset="0"/>
                <a:ea typeface="+mn-ea"/>
                <a:cs typeface="+mn-cs"/>
              </a:rPr>
              <a:t>Healthcare professionals and patients are encouraged to report suspected adverse reactions to the Medicines and Healthcare Products Regulatory Agency (MHRA) using the yellow card reporting scheme</a:t>
            </a: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27</a:t>
            </a:fld>
            <a:endParaRPr lang="en-GB" dirty="0"/>
          </a:p>
        </p:txBody>
      </p:sp>
      <p:sp>
        <p:nvSpPr>
          <p:cNvPr id="5" name="Footer Placeholder 4">
            <a:extLst>
              <a:ext uri="{FF2B5EF4-FFF2-40B4-BE49-F238E27FC236}">
                <a16:creationId xmlns:a16="http://schemas.microsoft.com/office/drawing/2014/main" id="{360BA257-13B8-4F8D-A230-56F455CBD854}"/>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35517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ヒラギノ角ゴ Pro W3"/>
                <a:cs typeface="ヒラギノ角ゴ Pro W3"/>
              </a:rPr>
              <a:t>Gardasil and Gardasil 9 must be stored in accordance with the manufacturer’s instructions and stored between +2°C and +8°C.</a:t>
            </a:r>
          </a:p>
          <a:p>
            <a:r>
              <a:rPr lang="en-GB" sz="1200" kern="1200" dirty="0">
                <a:solidFill>
                  <a:schemeClr val="tx1"/>
                </a:solidFill>
                <a:effectLst/>
                <a:latin typeface="+mn-lt"/>
                <a:ea typeface="ヒラギノ角ゴ Pro W3" pitchFamily="84" charset="-128"/>
                <a:cs typeface="ヒラギノ角ゴ Pro W3" pitchFamily="84" charset="-128"/>
              </a:rPr>
              <a:t>The vaccine should be stored in the original packaging. This makes it easy to identify in the vaccine fridge, provides some protection against fluctuation of temperature and will protect from light.</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Vaccines are expensive and it is important to minimise wastage through inappropriate storage.</a:t>
            </a:r>
          </a:p>
          <a:p>
            <a:r>
              <a:rPr lang="en-GB" sz="1200" kern="1200" dirty="0">
                <a:solidFill>
                  <a:schemeClr val="tx1"/>
                </a:solidFill>
                <a:effectLst/>
                <a:latin typeface="+mn-lt"/>
                <a:ea typeface="ヒラギノ角ゴ Pro W3" pitchFamily="84" charset="-128"/>
                <a:cs typeface="ヒラギノ角ゴ Pro W3" pitchFamily="84" charset="-128"/>
              </a:rPr>
              <a:t>Further information on the storage and handling of vaccines is included in chapter 3 of the green book. </a:t>
            </a:r>
          </a:p>
          <a:p>
            <a:r>
              <a:rPr lang="en-GB" sz="1200" kern="1200" dirty="0">
                <a:solidFill>
                  <a:schemeClr val="tx1"/>
                </a:solidFill>
                <a:effectLst/>
                <a:latin typeface="+mn-lt"/>
                <a:ea typeface="ヒラギノ角ゴ Pro W3" pitchFamily="84" charset="-128"/>
                <a:cs typeface="ヒラギノ角ゴ Pro W3" pitchFamily="84" charset="-128"/>
                <a:hlinkClick r:id="rId3"/>
              </a:rPr>
              <a:t>www.gov.uk/government/publications/storage-distribution-and-disposal-of-vaccines-the-green-book-chapter-3</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The vaccine incident guidance document provides further information on actions to take in the event of a vaccine storage event</a:t>
            </a:r>
          </a:p>
          <a:p>
            <a:r>
              <a:rPr lang="en-GB" sz="1200" kern="1200" dirty="0">
                <a:solidFill>
                  <a:schemeClr val="tx1"/>
                </a:solidFill>
                <a:effectLst/>
                <a:latin typeface="+mn-lt"/>
                <a:ea typeface="ヒラギノ角ゴ Pro W3" pitchFamily="84" charset="-128"/>
                <a:cs typeface="ヒラギノ角ゴ Pro W3" pitchFamily="84" charset="-128"/>
                <a:hlinkClick r:id="rId4"/>
              </a:rPr>
              <a:t>www.gov.uk/government/publications/vaccine-incident-guidance-responding-to-vaccine-errors</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a:p>
            <a:r>
              <a:rPr lang="en-GB" sz="1200" kern="1200" dirty="0">
                <a:solidFill>
                  <a:schemeClr val="tx1"/>
                </a:solidFill>
                <a:effectLst/>
                <a:latin typeface="+mn-lt"/>
                <a:ea typeface="ヒラギノ角ゴ Pro W3" pitchFamily="84" charset="-128"/>
                <a:cs typeface="ヒラギノ角ゴ Pro W3" pitchFamily="84" charset="-128"/>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28</a:t>
            </a:fld>
            <a:endParaRPr lang="en-US" dirty="0">
              <a:solidFill>
                <a:prstClr val="black"/>
              </a:solidFill>
            </a:endParaRPr>
          </a:p>
        </p:txBody>
      </p:sp>
      <p:sp>
        <p:nvSpPr>
          <p:cNvPr id="5" name="Footer Placeholder 4">
            <a:extLst>
              <a:ext uri="{FF2B5EF4-FFF2-40B4-BE49-F238E27FC236}">
                <a16:creationId xmlns:a16="http://schemas.microsoft.com/office/drawing/2014/main" id="{DC2704F5-B3A4-4549-97C9-2C4B0090E7F9}"/>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947738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E</a:t>
            </a:r>
            <a:r>
              <a:rPr lang="en-GB" altLang="en-US" dirty="0">
                <a:ea typeface="ヒラギノ角ゴ Pro W3"/>
                <a:cs typeface="ヒラギノ角ゴ Pro W3"/>
              </a:rPr>
              <a:t>ffective management of vaccines throughout the supply chain is essential to reduce vaccine wastage and i</a:t>
            </a:r>
            <a:r>
              <a:rPr lang="en-GB" sz="1200" kern="1200" dirty="0">
                <a:solidFill>
                  <a:schemeClr val="tx1"/>
                </a:solidFill>
                <a:effectLst/>
                <a:latin typeface="+mn-lt"/>
                <a:ea typeface="ヒラギノ角ゴ Pro W3" pitchFamily="84" charset="-128"/>
                <a:cs typeface="ヒラギノ角ゴ Pro W3" pitchFamily="84" charset="-128"/>
              </a:rPr>
              <a:t>t is recommended that healthcare professionals order only what they need for a 2-4 week period rather than over-ordering or stockpiling vaccines.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Providers</a:t>
            </a:r>
            <a:r>
              <a:rPr lang="en-GB" sz="1200" kern="1200" baseline="0" dirty="0">
                <a:solidFill>
                  <a:schemeClr val="tx1"/>
                </a:solidFill>
                <a:effectLst/>
                <a:latin typeface="+mn-lt"/>
                <a:ea typeface="ヒラギノ角ゴ Pro W3" pitchFamily="84" charset="-128"/>
                <a:cs typeface="ヒラギノ角ゴ Pro W3" pitchFamily="84" charset="-128"/>
              </a:rPr>
              <a:t> should </a:t>
            </a:r>
            <a:r>
              <a:rPr lang="en-GB" sz="1200" kern="1200" dirty="0">
                <a:solidFill>
                  <a:schemeClr val="tx1"/>
                </a:solidFill>
                <a:effectLst/>
                <a:latin typeface="+mn-lt"/>
                <a:ea typeface="ヒラギノ角ゴ Pro W3" pitchFamily="84" charset="-128"/>
                <a:cs typeface="ヒラギノ角ゴ Pro W3" pitchFamily="84" charset="-128"/>
              </a:rPr>
              <a:t>review available fridge space to ensure adequate storage capacity before</a:t>
            </a:r>
            <a:r>
              <a:rPr lang="en-GB" sz="1200" kern="1200" baseline="0" dirty="0">
                <a:solidFill>
                  <a:schemeClr val="tx1"/>
                </a:solidFill>
                <a:effectLst/>
                <a:latin typeface="+mn-lt"/>
                <a:ea typeface="ヒラギノ角ゴ Pro W3" pitchFamily="84" charset="-128"/>
                <a:cs typeface="ヒラギノ角ゴ Pro W3" pitchFamily="84" charset="-128"/>
              </a:rPr>
              <a:t> ordering and the delivery of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All providers should have emergency vaccine storage and handling plans</a:t>
            </a:r>
            <a:r>
              <a:rPr lang="en-GB" sz="1200" kern="1200" baseline="0" dirty="0">
                <a:solidFill>
                  <a:schemeClr val="tx1"/>
                </a:solidFill>
                <a:effectLst/>
                <a:latin typeface="+mn-lt"/>
                <a:ea typeface="ヒラギノ角ゴ Pro W3" pitchFamily="84" charset="-128"/>
                <a:cs typeface="ヒラギノ角ゴ Pro W3" pitchFamily="84" charset="-128"/>
              </a:rPr>
              <a:t> which clearly outline</a:t>
            </a:r>
            <a:r>
              <a:rPr lang="en-GB" sz="1200" kern="1200" dirty="0">
                <a:solidFill>
                  <a:schemeClr val="tx1"/>
                </a:solidFill>
                <a:effectLst/>
                <a:latin typeface="+mn-lt"/>
                <a:ea typeface="ヒラギノ角ゴ Pro W3" pitchFamily="84" charset="-128"/>
                <a:cs typeface="ヒラギノ角ゴ Pro W3" pitchFamily="84" charset="-128"/>
              </a:rPr>
              <a:t> the actions to take in the event of out of range temperature excursions or refrigerator break down. </a:t>
            </a:r>
          </a:p>
          <a:p>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buClr>
                <a:schemeClr val="bg2"/>
              </a:buClr>
              <a:buFont typeface="Arial" pitchFamily="34" charset="0"/>
              <a:buNone/>
            </a:pPr>
            <a:r>
              <a:rPr lang="en-GB" altLang="en-US" dirty="0">
                <a:ea typeface="ヒラギノ角ゴ Pro W3"/>
                <a:cs typeface="ヒラギノ角ゴ Pro W3"/>
              </a:rPr>
              <a:t>Cold chain failures must be documented and reported through the ImmForm website on the stock incident page.</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29</a:t>
            </a:fld>
            <a:endParaRPr lang="en-US" dirty="0">
              <a:solidFill>
                <a:prstClr val="black"/>
              </a:solidFill>
            </a:endParaRPr>
          </a:p>
        </p:txBody>
      </p:sp>
      <p:sp>
        <p:nvSpPr>
          <p:cNvPr id="5" name="Footer Placeholder 4">
            <a:extLst>
              <a:ext uri="{FF2B5EF4-FFF2-40B4-BE49-F238E27FC236}">
                <a16:creationId xmlns:a16="http://schemas.microsoft.com/office/drawing/2014/main" id="{86127AA4-8D5A-4D5B-B2D0-17E3C7EE6C94}"/>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7683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03188" y="752475"/>
            <a:ext cx="6602412" cy="3714750"/>
          </a:xfrm>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Footer Placeholder 1">
            <a:extLst>
              <a:ext uri="{FF2B5EF4-FFF2-40B4-BE49-F238E27FC236}">
                <a16:creationId xmlns:a16="http://schemas.microsoft.com/office/drawing/2014/main" id="{E19D5217-C68A-406E-B409-CB28539748FB}"/>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463138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Latest data on declines in GW diagnoses in England. </a:t>
            </a:r>
          </a:p>
          <a:p>
            <a:r>
              <a:rPr lang="en-GB" sz="1200" kern="1200" dirty="0">
                <a:solidFill>
                  <a:schemeClr val="tx1"/>
                </a:solidFill>
                <a:latin typeface="+mn-lt"/>
                <a:ea typeface="+mn-ea"/>
                <a:cs typeface="+mn-cs"/>
              </a:rPr>
              <a:t>As reported in latest STI report (https://assets.publishing.service.gov.uk/government/uploads/system/uploads/attachment_data/file/914184/STI_NCSP_report_2019.pdf): In 2019, the rate of genital warts diagnoses among girls aged 15 to 17 years attending SHSs, most of whom would have been offered the quadrivalent HPV vaccine (protecting against HPV types 16,18, 6 and 11) when aged 12 to 13 years old, was 91% lower compared to 2015 (16.9 vs 193.5 per 100,000 population). A decline of 81% (10.0 vs 53.3 per 100,000 population) was seen in same aged heterosexual boys over the same period, suggesting substantial herd protection.</a:t>
            </a: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30</a:t>
            </a:fld>
            <a:endParaRPr lang="en-GB" dirty="0"/>
          </a:p>
        </p:txBody>
      </p:sp>
      <p:sp>
        <p:nvSpPr>
          <p:cNvPr id="5" name="Footer Placeholder 4">
            <a:extLst>
              <a:ext uri="{FF2B5EF4-FFF2-40B4-BE49-F238E27FC236}">
                <a16:creationId xmlns:a16="http://schemas.microsoft.com/office/drawing/2014/main" id="{1DBD43F0-2784-4F93-AEB3-0BE8D21A6C36}"/>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606102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aseline="0" dirty="0">
                <a:ea typeface="ヒラギノ角ゴ Pro W3"/>
                <a:cs typeface="ヒラギノ角ゴ Pro W3"/>
              </a:rPr>
              <a:t>This figure shows data on HPV 16 AND/OR 18 prevalence in 16-18 year old females, in the post-vaccination period over time, to 2016.</a:t>
            </a:r>
          </a:p>
          <a:p>
            <a:r>
              <a:rPr lang="en-GB" altLang="en-US" baseline="0" dirty="0">
                <a:ea typeface="ヒラギノ角ゴ Pro W3"/>
                <a:cs typeface="ヒラギノ角ゴ Pro W3"/>
              </a:rPr>
              <a:t>The prevalence of HPV 16 and/or 18 has decreased within the post-vaccination period over time, from 8.2% in 2010 to 1.6% in 2016. These decreases were strongly associated with the increasing estimated vaccination coverage.</a:t>
            </a:r>
            <a:endParaRPr lang="en-GB" altLang="en-US" dirty="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3045AAA9-15D4-48F9-ADEC-F12E7855A328}" type="slidenum">
              <a:rPr lang="en-US" smtClean="0"/>
              <a:pPr>
                <a:defRPr/>
              </a:pPr>
              <a:t>31</a:t>
            </a:fld>
            <a:endParaRPr lang="en-US" dirty="0"/>
          </a:p>
        </p:txBody>
      </p:sp>
      <p:sp>
        <p:nvSpPr>
          <p:cNvPr id="2" name="Footer Placeholder 1">
            <a:extLst>
              <a:ext uri="{FF2B5EF4-FFF2-40B4-BE49-F238E27FC236}">
                <a16:creationId xmlns:a16="http://schemas.microsoft.com/office/drawing/2014/main" id="{FAAA26F9-3ECC-4D11-B609-F3F51EB2C467}"/>
              </a:ext>
            </a:extLst>
          </p:cNvPr>
          <p:cNvSpPr>
            <a:spLocks noGrp="1"/>
          </p:cNvSpPr>
          <p:nvPr>
            <p:ph type="ftr" sz="quarter" idx="4"/>
          </p:nvPr>
        </p:nvSpPr>
        <p:spPr/>
        <p:txBody>
          <a:bodyPr/>
          <a:lstStyle/>
          <a:p>
            <a:r>
              <a:rPr lang="fr-FR" dirty="0"/>
              <a:t>Universal HPV adolescent immunisation programme</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Results from Scotland show a reduction in prevalence from 30% in the 1988 cohort to 4.5% in the 1995 cohort for HPV types 16 and 18</a:t>
            </a:r>
          </a:p>
          <a:p>
            <a:r>
              <a:rPr lang="en-GB" dirty="0"/>
              <a:t>There was also a reduction in prevalence of HPV types 31/33/45 from 14.2% in the 1988 cohort to 2.6% in the 1995 cohort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solidFill>
                  <a:srgbClr val="C00000"/>
                </a:solidFill>
              </a:rPr>
              <a:t>Kavanagh K, Pollock KG, Cuschieri K, Palmer T, Cameron RL, Bhatia R, Moore C, Cubie H, Cruickshank M, Robertson C. Lancet Infect Dis. 2017 Sep 28. pii: S1473-3099(17)30468-1</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6834-413A-4A72-8896-A0C4A39BBC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098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33</a:t>
            </a:fld>
            <a:endParaRPr lang="en-GB" dirty="0"/>
          </a:p>
        </p:txBody>
      </p:sp>
      <p:sp>
        <p:nvSpPr>
          <p:cNvPr id="5" name="Footer Placeholder 4">
            <a:extLst>
              <a:ext uri="{FF2B5EF4-FFF2-40B4-BE49-F238E27FC236}">
                <a16:creationId xmlns:a16="http://schemas.microsoft.com/office/drawing/2014/main" id="{802936C0-2ABB-4401-964D-91E1E4358E5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197261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key successes of the programme is that we are seeing strong evidence of herd protection</a:t>
            </a:r>
            <a:r>
              <a:rPr lang="en-GB" baseline="0" dirty="0"/>
              <a:t> from the high coverage female vaccination programme.</a:t>
            </a:r>
          </a:p>
          <a:p>
            <a:endParaRPr lang="en-GB" baseline="0" dirty="0"/>
          </a:p>
          <a:p>
            <a:r>
              <a:rPr lang="en-GB" baseline="0" dirty="0"/>
              <a:t>For example, in young heterosexual males up to age 24, we are seeing declines in genital warts incidence that are similar to those seen in same aged females. The incidence of genital warts in 15-17 year old males was 62% lower in 2016 when compared to 2009.</a:t>
            </a:r>
          </a:p>
          <a:p>
            <a:endParaRPr lang="en-GB" baseline="0"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34</a:t>
            </a:fld>
            <a:endParaRPr lang="en-US" dirty="0"/>
          </a:p>
        </p:txBody>
      </p:sp>
      <p:sp>
        <p:nvSpPr>
          <p:cNvPr id="5" name="Footer Placeholder 4">
            <a:extLst>
              <a:ext uri="{FF2B5EF4-FFF2-40B4-BE49-F238E27FC236}">
                <a16:creationId xmlns:a16="http://schemas.microsoft.com/office/drawing/2014/main" id="{E6FC03EE-A676-4790-98CE-05A423E729BC}"/>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814148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35</a:t>
            </a:fld>
            <a:endParaRPr lang="en-GB" dirty="0"/>
          </a:p>
        </p:txBody>
      </p:sp>
      <p:sp>
        <p:nvSpPr>
          <p:cNvPr id="5" name="Footer Placeholder 4">
            <a:extLst>
              <a:ext uri="{FF2B5EF4-FFF2-40B4-BE49-F238E27FC236}">
                <a16:creationId xmlns:a16="http://schemas.microsoft.com/office/drawing/2014/main" id="{BD53ED0C-168F-461E-8C04-1D21CE6F98CC}"/>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554371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Pollock KG, Kavanagh K, Potts A et al. Reduction of low- and high-grade cervical abnormalities associated with high uptake of the HPV bivalent vaccine in Scotland. Br J Cancer 2014;111:1824–1830. </a:t>
            </a:r>
            <a:r>
              <a:rPr lang="en-GB" sz="1200" i="1" dirty="0">
                <a:hlinkClick r:id="rId3" tooltip="Reduction of low- and high-grade cervical abnormalities associated with high uptake of the HPV bivalent vaccine in Scotland."/>
              </a:rPr>
              <a:t>doi: 10.1038/bjc.2014.479</a:t>
            </a:r>
            <a:endParaRPr lang="en-GB" sz="1200" i="1" dirty="0"/>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36</a:t>
            </a:fld>
            <a:endParaRPr lang="en-GB" dirty="0"/>
          </a:p>
        </p:txBody>
      </p:sp>
      <p:sp>
        <p:nvSpPr>
          <p:cNvPr id="5" name="Footer Placeholder 4">
            <a:extLst>
              <a:ext uri="{FF2B5EF4-FFF2-40B4-BE49-F238E27FC236}">
                <a16:creationId xmlns:a16="http://schemas.microsoft.com/office/drawing/2014/main" id="{96DC953C-06C6-4160-B5ED-EA3C2F417C6F}"/>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013374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Year 8 coverage for dose 1</a:t>
            </a: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37</a:t>
            </a:fld>
            <a:endParaRPr lang="en-GB" dirty="0"/>
          </a:p>
        </p:txBody>
      </p:sp>
      <p:sp>
        <p:nvSpPr>
          <p:cNvPr id="5" name="Footer Placeholder 4">
            <a:extLst>
              <a:ext uri="{FF2B5EF4-FFF2-40B4-BE49-F238E27FC236}">
                <a16:creationId xmlns:a16="http://schemas.microsoft.com/office/drawing/2014/main" id="{330952E7-E50E-435A-9699-B12F0E103DA0}"/>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388546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38</a:t>
            </a:fld>
            <a:endParaRPr lang="en-GB" dirty="0"/>
          </a:p>
        </p:txBody>
      </p:sp>
      <p:sp>
        <p:nvSpPr>
          <p:cNvPr id="5" name="Footer Placeholder 4">
            <a:extLst>
              <a:ext uri="{FF2B5EF4-FFF2-40B4-BE49-F238E27FC236}">
                <a16:creationId xmlns:a16="http://schemas.microsoft.com/office/drawing/2014/main" id="{191CABD9-CEEA-462C-820F-2193452C06F5}"/>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5775201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NHS England and NHS Improvement (NHSEI) commissioned school aged providers were asked to implement HPV vaccination restoration and recovery plans with some catch-up already undertaken by all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www.gov.uk/government/publications/hpv-vaccination-coverage-in-adolescent-females-and-males-in-england-2019-to-2020</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39</a:t>
            </a:fld>
            <a:endParaRPr lang="en-US" dirty="0">
              <a:solidFill>
                <a:prstClr val="black"/>
              </a:solidFill>
            </a:endParaRPr>
          </a:p>
        </p:txBody>
      </p:sp>
      <p:sp>
        <p:nvSpPr>
          <p:cNvPr id="5" name="Footer Placeholder 4">
            <a:extLst>
              <a:ext uri="{FF2B5EF4-FFF2-40B4-BE49-F238E27FC236}">
                <a16:creationId xmlns:a16="http://schemas.microsoft.com/office/drawing/2014/main" id="{9875CB3D-71E4-4E21-9E67-35A5A4ED2925}"/>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73485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Munoz N, Castellsague X, de Gonzalez AB </a:t>
            </a:r>
            <a:r>
              <a:rPr lang="en-GB" i="1" dirty="0"/>
              <a:t>et al</a:t>
            </a:r>
            <a:r>
              <a:rPr lang="en-GB" dirty="0"/>
              <a:t>. (2006) Chapter 1: HPV in the etiology of human cancer. </a:t>
            </a:r>
            <a:r>
              <a:rPr lang="en-GB" i="1" dirty="0"/>
              <a:t>Vaccine </a:t>
            </a:r>
            <a:r>
              <a:rPr lang="en-GB" b="1" dirty="0"/>
              <a:t>24S3 </a:t>
            </a:r>
            <a:r>
              <a:rPr lang="en-GB" dirty="0"/>
              <a:t>S1-S10</a:t>
            </a:r>
          </a:p>
          <a:p>
            <a:endParaRPr lang="en-GB" dirty="0"/>
          </a:p>
          <a:p>
            <a:r>
              <a:rPr lang="en-GB" dirty="0"/>
              <a:t>Minutes of the HPV Sub-Committee of the Joint Committee on Vaccination and Immunisation, 18 May 2018  Available at: </a:t>
            </a:r>
            <a:r>
              <a:rPr lang="en-GB" dirty="0">
                <a:hlinkClick r:id="rId3"/>
              </a:rPr>
              <a:t>https://app.box.com/s/600veu6zr6s3gjvx8mkt/file/305789906344</a:t>
            </a:r>
            <a:r>
              <a:rPr lang="en-GB" dirty="0"/>
              <a:t> [Accessed on 24/05/2019]</a:t>
            </a:r>
          </a:p>
          <a:p>
            <a:endParaRPr lang="en-GB" dirty="0"/>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4</a:t>
            </a:fld>
            <a:endParaRPr lang="en-GB" dirty="0"/>
          </a:p>
        </p:txBody>
      </p:sp>
      <p:sp>
        <p:nvSpPr>
          <p:cNvPr id="5" name="Footer Placeholder 4">
            <a:extLst>
              <a:ext uri="{FF2B5EF4-FFF2-40B4-BE49-F238E27FC236}">
                <a16:creationId xmlns:a16="http://schemas.microsoft.com/office/drawing/2014/main" id="{D0F336B8-95DC-40B5-AC5F-D9F2C8CEA623}"/>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9131549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40</a:t>
            </a:fld>
            <a:endParaRPr lang="en-GB" dirty="0"/>
          </a:p>
        </p:txBody>
      </p:sp>
      <p:sp>
        <p:nvSpPr>
          <p:cNvPr id="5" name="Footer Placeholder 4">
            <a:extLst>
              <a:ext uri="{FF2B5EF4-FFF2-40B4-BE49-F238E27FC236}">
                <a16:creationId xmlns:a16="http://schemas.microsoft.com/office/drawing/2014/main" id="{AED547A9-A3D0-461B-BC8F-9145515443E2}"/>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725927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b="1" dirty="0">
              <a:solidFill>
                <a:schemeClr val="bg2"/>
              </a:solidFill>
            </a:endParaRPr>
          </a:p>
        </p:txBody>
      </p:sp>
      <p:sp>
        <p:nvSpPr>
          <p:cNvPr id="4" name="Slide Number Placeholder 3"/>
          <p:cNvSpPr>
            <a:spLocks noGrp="1"/>
          </p:cNvSpPr>
          <p:nvPr>
            <p:ph type="sldNum" sz="quarter" idx="10"/>
          </p:nvPr>
        </p:nvSpPr>
        <p:spPr/>
        <p:txBody>
          <a:bodyPr/>
          <a:lstStyle/>
          <a:p>
            <a:fld id="{35884919-0409-4D60-A67B-59C01468BF4D}" type="slidenum">
              <a:rPr lang="en-GB" smtClean="0">
                <a:solidFill>
                  <a:prstClr val="black"/>
                </a:solidFill>
              </a:rPr>
              <a:pPr/>
              <a:t>41</a:t>
            </a:fld>
            <a:endParaRPr lang="en-GB" dirty="0">
              <a:solidFill>
                <a:prstClr val="black"/>
              </a:solidFill>
            </a:endParaRPr>
          </a:p>
        </p:txBody>
      </p:sp>
      <p:sp>
        <p:nvSpPr>
          <p:cNvPr id="5" name="Footer Placeholder 4">
            <a:extLst>
              <a:ext uri="{FF2B5EF4-FFF2-40B4-BE49-F238E27FC236}">
                <a16:creationId xmlns:a16="http://schemas.microsoft.com/office/drawing/2014/main" id="{489F5B8B-F3E7-49A1-A733-9BAD77D86A20}"/>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866220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service evaluation of HPV programme delivery was conducted to determine service related factors that may have contributed to the downward trend in HPV vaccine coverage and to provide recommendations to commissioners and providers on how to address these</a:t>
            </a:r>
          </a:p>
          <a:p>
            <a:endParaRPr lang="en-GB" sz="1200" kern="1200" dirty="0">
              <a:solidFill>
                <a:schemeClr val="tx1"/>
              </a:solidFill>
              <a:effectLst/>
              <a:latin typeface="+mn-lt"/>
              <a:ea typeface="+mn-ea"/>
              <a:cs typeface="+mn-cs"/>
            </a:endParaRPr>
          </a:p>
          <a:p>
            <a:r>
              <a:rPr lang="en-GB" dirty="0"/>
              <a:t>Paterson P et al, 2019, 2019, Journal of Public Health, Strengthening HPV vaccination delivery: findings from a qualitative service evaluation of the adolescent girls' HPV vaccination programme in England, DOI: 10.1093/pubmed/fdz061</a:t>
            </a:r>
          </a:p>
          <a:p>
            <a:endParaRPr lang="en-GB" dirty="0"/>
          </a:p>
          <a:p>
            <a:r>
              <a:rPr lang="en-GB" dirty="0">
                <a:hlinkClick r:id="rId3"/>
              </a:rPr>
              <a:t>www.researchgate.net/publication/333930541_Strengthening_HPV_vaccination_delivery_findings_from_a_qualitative_service_evaluation_of_the_adolescent_girls'_HPV_vaccination_programme_in_England/citations</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42</a:t>
            </a:fld>
            <a:endParaRPr lang="en-GB" dirty="0"/>
          </a:p>
        </p:txBody>
      </p:sp>
      <p:sp>
        <p:nvSpPr>
          <p:cNvPr id="5" name="Footer Placeholder 4">
            <a:extLst>
              <a:ext uri="{FF2B5EF4-FFF2-40B4-BE49-F238E27FC236}">
                <a16:creationId xmlns:a16="http://schemas.microsoft.com/office/drawing/2014/main" id="{5212FE81-2D7D-4756-855D-3BCFB880D294}"/>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1219374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FA8D93-F5A6-4ADB-9D43-F091D579904A}" type="slidenum">
              <a:rPr lang="en-GB" smtClean="0">
                <a:solidFill>
                  <a:prstClr val="black"/>
                </a:solidFill>
              </a:rPr>
              <a:pPr/>
              <a:t>43</a:t>
            </a:fld>
            <a:endParaRPr lang="en-GB" dirty="0">
              <a:solidFill>
                <a:prstClr val="black"/>
              </a:solidFill>
            </a:endParaRPr>
          </a:p>
        </p:txBody>
      </p:sp>
      <p:sp>
        <p:nvSpPr>
          <p:cNvPr id="5" name="Footer Placeholder 4">
            <a:extLst>
              <a:ext uri="{FF2B5EF4-FFF2-40B4-BE49-F238E27FC236}">
                <a16:creationId xmlns:a16="http://schemas.microsoft.com/office/drawing/2014/main" id="{D333D9F3-413D-47DF-89A1-860002D18FA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742175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44</a:t>
            </a:fld>
            <a:endParaRPr lang="en-US" dirty="0"/>
          </a:p>
        </p:txBody>
      </p:sp>
      <p:sp>
        <p:nvSpPr>
          <p:cNvPr id="5" name="Footer Placeholder 4">
            <a:extLst>
              <a:ext uri="{FF2B5EF4-FFF2-40B4-BE49-F238E27FC236}">
                <a16:creationId xmlns:a16="http://schemas.microsoft.com/office/drawing/2014/main" id="{DA10A068-3CC8-4046-B709-1D05FD1F457F}"/>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229437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45</a:t>
            </a:fld>
            <a:endParaRPr lang="en-US" dirty="0"/>
          </a:p>
        </p:txBody>
      </p:sp>
      <p:sp>
        <p:nvSpPr>
          <p:cNvPr id="5" name="Footer Placeholder 4">
            <a:extLst>
              <a:ext uri="{FF2B5EF4-FFF2-40B4-BE49-F238E27FC236}">
                <a16:creationId xmlns:a16="http://schemas.microsoft.com/office/drawing/2014/main" id="{636FB0CC-6E24-49D3-92CC-2369701396F2}"/>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6795596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46</a:t>
            </a:fld>
            <a:endParaRPr lang="en-GB" dirty="0"/>
          </a:p>
        </p:txBody>
      </p:sp>
      <p:sp>
        <p:nvSpPr>
          <p:cNvPr id="5" name="Footer Placeholder 4">
            <a:extLst>
              <a:ext uri="{FF2B5EF4-FFF2-40B4-BE49-F238E27FC236}">
                <a16:creationId xmlns:a16="http://schemas.microsoft.com/office/drawing/2014/main" id="{973CE469-CC8D-4537-9C4D-7978CCA8528E}"/>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3044238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previous slide shows the social media sources that the 294 parents and 1194 young people used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slide is a breakdown of whether the information was positive, negative or mixed</a:t>
            </a:r>
            <a:endParaRPr lang="en-GB" dirty="0"/>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47</a:t>
            </a:fld>
            <a:endParaRPr lang="en-GB" dirty="0"/>
          </a:p>
        </p:txBody>
      </p:sp>
      <p:sp>
        <p:nvSpPr>
          <p:cNvPr id="5" name="Footer Placeholder 4">
            <a:extLst>
              <a:ext uri="{FF2B5EF4-FFF2-40B4-BE49-F238E27FC236}">
                <a16:creationId xmlns:a16="http://schemas.microsoft.com/office/drawing/2014/main" id="{14203402-C908-4B81-9794-401928AC5742}"/>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9886747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48</a:t>
            </a:fld>
            <a:endParaRPr lang="en-US" dirty="0"/>
          </a:p>
        </p:txBody>
      </p:sp>
      <p:sp>
        <p:nvSpPr>
          <p:cNvPr id="5" name="Footer Placeholder 4">
            <a:extLst>
              <a:ext uri="{FF2B5EF4-FFF2-40B4-BE49-F238E27FC236}">
                <a16:creationId xmlns:a16="http://schemas.microsoft.com/office/drawing/2014/main" id="{D1B4D64D-B756-4D5F-BBAD-0493F645CEE2}"/>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5424306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49</a:t>
            </a:fld>
            <a:endParaRPr lang="en-US" dirty="0"/>
          </a:p>
        </p:txBody>
      </p:sp>
      <p:sp>
        <p:nvSpPr>
          <p:cNvPr id="5" name="Footer Placeholder 4">
            <a:extLst>
              <a:ext uri="{FF2B5EF4-FFF2-40B4-BE49-F238E27FC236}">
                <a16:creationId xmlns:a16="http://schemas.microsoft.com/office/drawing/2014/main" id="{2D09C67D-E375-4F84-A8AC-A640C484D032}"/>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276196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HPV is the abbreviation for the humanpapillomavirus. This is a double stranded DNA virus that infects the deepest layer of the skin or mucosae of the upper respiratory and anogenital tracts.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majority of HPV infections do not cause any symptoms and infection is usually cleared by the body’s own immune system without the need for other treatment.</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Around 70% of new infections will clear within one year and approximately 90% will clear within two years</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Persistent infection with high risk HPV types such as types 16 and 18 can lead to cancer – most notably cervical cancer in women as well as cancer of the anus, oropharyngeal and in men, cancer of the penis. Other types of HPV such as 6 and 11 cause genital warts</a:t>
            </a:r>
            <a:endParaRPr lang="en-GB" dirty="0"/>
          </a:p>
          <a:p>
            <a:endParaRPr lang="en-GB" sz="1200" kern="1200" dirty="0">
              <a:solidFill>
                <a:schemeClr val="tx1"/>
              </a:solidFill>
              <a:effectLst/>
              <a:latin typeface="+mn-lt"/>
              <a:ea typeface="ヒラギノ角ゴ Pro W3" pitchFamily="84" charset="-128"/>
              <a:cs typeface="ヒラギノ角ゴ Pro W3" pitchFamily="84" charset="-128"/>
            </a:endParaRPr>
          </a:p>
          <a:p>
            <a:pPr lvl="0">
              <a:defRPr/>
            </a:pPr>
            <a:r>
              <a:rPr lang="en-GB" sz="1200" kern="1200" baseline="30000" dirty="0">
                <a:solidFill>
                  <a:schemeClr val="tx1"/>
                </a:solidFill>
                <a:effectLst/>
                <a:latin typeface="+mn-lt"/>
                <a:ea typeface="+mn-ea"/>
                <a:cs typeface="+mn-cs"/>
              </a:rPr>
              <a:t>Immunisation against infectious disease (the Green book), Chapter 18a (HPV), Available at   </a:t>
            </a:r>
            <a:r>
              <a:rPr lang="en-GB" baseline="30000" dirty="0">
                <a:hlinkClick r:id="rId3"/>
              </a:rPr>
              <a:t>www.gov.uk/government/publications/human-papillomavirus-hpv-the-green-book-chapter-18a</a:t>
            </a:r>
            <a:endParaRPr lang="en-GB" baseline="30000" dirty="0"/>
          </a:p>
          <a:p>
            <a:pPr lvl="0">
              <a:defRP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5</a:t>
            </a:fld>
            <a:endParaRPr lang="en-GB" dirty="0"/>
          </a:p>
        </p:txBody>
      </p:sp>
      <p:sp>
        <p:nvSpPr>
          <p:cNvPr id="5" name="Footer Placeholder 4">
            <a:extLst>
              <a:ext uri="{FF2B5EF4-FFF2-40B4-BE49-F238E27FC236}">
                <a16:creationId xmlns:a16="http://schemas.microsoft.com/office/drawing/2014/main" id="{BA032060-AC0D-4231-97FC-49CADD32F39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6849232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50</a:t>
            </a:fld>
            <a:endParaRPr lang="en-GB" dirty="0"/>
          </a:p>
        </p:txBody>
      </p:sp>
      <p:sp>
        <p:nvSpPr>
          <p:cNvPr id="5" name="Footer Placeholder 4">
            <a:extLst>
              <a:ext uri="{FF2B5EF4-FFF2-40B4-BE49-F238E27FC236}">
                <a16:creationId xmlns:a16="http://schemas.microsoft.com/office/drawing/2014/main" id="{08359DFA-7FF5-4164-88BD-FC41E4AA2D13}"/>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202286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51</a:t>
            </a:fld>
            <a:endParaRPr lang="en-GB" dirty="0"/>
          </a:p>
        </p:txBody>
      </p:sp>
      <p:sp>
        <p:nvSpPr>
          <p:cNvPr id="5" name="Footer Placeholder 4">
            <a:extLst>
              <a:ext uri="{FF2B5EF4-FFF2-40B4-BE49-F238E27FC236}">
                <a16:creationId xmlns:a16="http://schemas.microsoft.com/office/drawing/2014/main" id="{9803D888-B228-42F6-8EDE-0CEAE0EC1199}"/>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049138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Surveillance of type-specific HPV in sexually active young females in England, to end 2018:</a:t>
            </a:r>
            <a:endParaRPr lang="en-GB" sz="1200" u="sng" kern="1200" dirty="0">
              <a:solidFill>
                <a:schemeClr val="tx1"/>
              </a:solidFill>
              <a:effectLst/>
              <a:latin typeface="+mn-lt"/>
              <a:ea typeface="+mn-ea"/>
              <a:cs typeface="+mn-cs"/>
              <a:hlinkClick r:id="rId3"/>
            </a:endParaRPr>
          </a:p>
          <a:p>
            <a:r>
              <a:rPr lang="en-GB" sz="1200" u="sng" kern="1200" dirty="0">
                <a:solidFill>
                  <a:schemeClr val="tx1"/>
                </a:solidFill>
                <a:effectLst/>
                <a:latin typeface="+mn-lt"/>
                <a:ea typeface="+mn-ea"/>
                <a:cs typeface="+mn-cs"/>
                <a:hlinkClick r:id="rId3"/>
              </a:rPr>
              <a:t>https://assets.publishing.service.gov.uk/government/uploads/system/uploads/attachment_data/file/858872/hpr0220_HPV_2018.pdf</a:t>
            </a:r>
            <a:endParaRPr lang="en-GB" sz="1200" u="sng"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dirty="0"/>
              <a:t>Sexually transmitted infections and screening for chlamydia in England, 2020:</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4"/>
              </a:rPr>
              <a:t>https://assets.publishing.service.gov.uk/government/uploads/system/uploads/attachment_data/file/914184/STI_NCSP_report_2019.pdf</a:t>
            </a:r>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52</a:t>
            </a:fld>
            <a:endParaRPr lang="en-GB" dirty="0"/>
          </a:p>
        </p:txBody>
      </p:sp>
      <p:sp>
        <p:nvSpPr>
          <p:cNvPr id="5" name="Footer Placeholder 4">
            <a:extLst>
              <a:ext uri="{FF2B5EF4-FFF2-40B4-BE49-F238E27FC236}">
                <a16:creationId xmlns:a16="http://schemas.microsoft.com/office/drawing/2014/main" id="{AD7FDC31-58DA-4E31-BEF0-D41190FB0C0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7416095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www.gov.uk/government/publications/hpv-vaccine-vaccination-guide-leaflet</a:t>
            </a:r>
            <a:endParaRPr lang="en-GB" dirty="0"/>
          </a:p>
          <a:p>
            <a:endParaRPr lang="en-GB" dirty="0"/>
          </a:p>
          <a:p>
            <a:r>
              <a:rPr lang="en-GB" dirty="0">
                <a:hlinkClick r:id="rId4"/>
              </a:rPr>
              <a:t>www.healthpublications.gov.uk/Home.html</a:t>
            </a:r>
            <a:endParaRPr lang="en-GB" dirty="0"/>
          </a:p>
          <a:p>
            <a:endParaRPr lang="en-GB" dirty="0"/>
          </a:p>
          <a:p>
            <a:r>
              <a:rPr lang="en-GB" dirty="0"/>
              <a:t>www.gov.uk/government/publications/hpv-vaccination-and-cervical-cancer-addressing-the-myths</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53</a:t>
            </a:fld>
            <a:endParaRPr lang="en-US" dirty="0"/>
          </a:p>
        </p:txBody>
      </p:sp>
      <p:sp>
        <p:nvSpPr>
          <p:cNvPr id="5" name="Footer Placeholder 4">
            <a:extLst>
              <a:ext uri="{FF2B5EF4-FFF2-40B4-BE49-F238E27FC236}">
                <a16:creationId xmlns:a16="http://schemas.microsoft.com/office/drawing/2014/main" id="{AD506A37-290F-40F1-BDCD-30A8CEC170B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8640494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www.gov.uk/government/publications/human-papillomavirus-hpv-vaccination-consent-form</a:t>
            </a:r>
            <a:endParaRPr lang="en-GB" dirty="0"/>
          </a:p>
          <a:p>
            <a:endParaRPr lang="en-GB" dirty="0"/>
          </a:p>
          <a:p>
            <a:r>
              <a:rPr lang="en-GB" dirty="0">
                <a:hlinkClick r:id="rId4"/>
              </a:rPr>
              <a:t>www.gov.uk/government/collections/hpv-vaccination-programme</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54</a:t>
            </a:fld>
            <a:endParaRPr lang="en-GB" dirty="0"/>
          </a:p>
        </p:txBody>
      </p:sp>
      <p:sp>
        <p:nvSpPr>
          <p:cNvPr id="5" name="Footer Placeholder 4">
            <a:extLst>
              <a:ext uri="{FF2B5EF4-FFF2-40B4-BE49-F238E27FC236}">
                <a16:creationId xmlns:a16="http://schemas.microsoft.com/office/drawing/2014/main" id="{0720B8A1-4017-476A-9A2E-5838E49AB52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9517917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95201"/>
            <a:ext cx="5447030" cy="4473416"/>
          </a:xfrm>
        </p:spPr>
        <p:txBody>
          <a:bodyPr/>
          <a:lstStyle/>
          <a:p>
            <a:pPr marL="0" indent="0">
              <a:spcBef>
                <a:spcPct val="30000"/>
              </a:spcBef>
              <a:buNone/>
              <a:defRPr/>
            </a:pPr>
            <a:r>
              <a:rPr lang="en-GB" sz="800" dirty="0"/>
              <a:t>1. Ho GY, Bierman R, Beardsley L </a:t>
            </a:r>
            <a:r>
              <a:rPr lang="en-GB" sz="800" i="1" dirty="0"/>
              <a:t>et al</a:t>
            </a:r>
            <a:r>
              <a:rPr lang="en-GB" sz="800" dirty="0"/>
              <a:t>. (1998) Natural history of cervicovaginal papillomavirus infection in young women. </a:t>
            </a:r>
            <a:r>
              <a:rPr lang="en-GB" sz="800" i="1" dirty="0"/>
              <a:t>N Engl J Med </a:t>
            </a:r>
            <a:r>
              <a:rPr lang="en-GB" sz="800" b="1" dirty="0"/>
              <a:t>338</a:t>
            </a:r>
            <a:r>
              <a:rPr lang="en-GB" sz="800" dirty="0"/>
              <a:t>(7): 423-8 </a:t>
            </a:r>
          </a:p>
          <a:p>
            <a:pPr lvl="0"/>
            <a:r>
              <a:rPr lang="en-GB" sz="800" dirty="0"/>
              <a:t>2. Franco EL, Villa LL, Sobrinho JP </a:t>
            </a:r>
            <a:r>
              <a:rPr lang="en-GB" sz="800" i="1" dirty="0"/>
              <a:t>et al</a:t>
            </a:r>
            <a:r>
              <a:rPr lang="en-GB" sz="800" dirty="0"/>
              <a:t>. (1999) Epidemiology of acquisition and clearance of cervical human papillomavirus infection in women from a high-risk area for cervical cancer. </a:t>
            </a:r>
            <a:r>
              <a:rPr lang="en-GB" sz="800" i="1" dirty="0"/>
              <a:t>J Infect Dis </a:t>
            </a:r>
            <a:r>
              <a:rPr lang="en-GB" sz="800" b="1" dirty="0"/>
              <a:t>180</a:t>
            </a:r>
            <a:r>
              <a:rPr lang="en-GB" sz="800" dirty="0"/>
              <a:t>(5): 1415-23. </a:t>
            </a:r>
          </a:p>
          <a:p>
            <a:pPr marL="0" marR="0" lvl="0" indent="0" algn="l" defTabSz="914400" rtl="0" eaLnBrk="0" fontAlgn="base" latinLnBrk="0" hangingPunct="0">
              <a:spcBef>
                <a:spcPct val="30000"/>
              </a:spcBef>
              <a:spcAft>
                <a:spcPct val="0"/>
              </a:spcAft>
              <a:buClrTx/>
              <a:buSzTx/>
              <a:buFontTx/>
              <a:buNone/>
              <a:tabLst/>
              <a:defRPr/>
            </a:pPr>
            <a:r>
              <a:rPr lang="en-GB" sz="800" dirty="0"/>
              <a:t>3. McCance DJ (2004) Papillomaviruses. In: Zuckerman AJ, Banatvala JE, Pattison JR, Griffiths P and Schoub B (eds) </a:t>
            </a:r>
            <a:r>
              <a:rPr lang="en-GB" sz="800" i="0" dirty="0"/>
              <a:t>Principles and practice of clinical virology.</a:t>
            </a:r>
            <a:r>
              <a:rPr lang="en-GB" sz="800" dirty="0"/>
              <a:t> 5th edition. Wiley &amp; Sons Ltd. </a:t>
            </a:r>
            <a:endParaRPr lang="en-GB" sz="800" b="0" i="0" u="none" strike="noStrike" kern="1200" baseline="0" dirty="0">
              <a:solidFill>
                <a:schemeClr val="tx1"/>
              </a:solidFill>
              <a:latin typeface="+mn-lt"/>
              <a:ea typeface="ヒラギノ角ゴ Pro W3" pitchFamily="84" charset="-128"/>
              <a:cs typeface="ヒラギノ角ゴ Pro W3" pitchFamily="84" charset="-128"/>
            </a:endParaRPr>
          </a:p>
          <a:p>
            <a:r>
              <a:rPr lang="en-GB" sz="800" dirty="0"/>
              <a:t>4. Li N, Franceschi S, Howell-Jones R, et al</a:t>
            </a:r>
            <a:r>
              <a:rPr lang="en-GB" sz="800" baseline="0" dirty="0"/>
              <a:t>.</a:t>
            </a:r>
            <a:r>
              <a:rPr lang="en-GB" sz="800" i="1" dirty="0"/>
              <a:t> </a:t>
            </a:r>
            <a:r>
              <a:rPr lang="en-GB" sz="800" i="0" dirty="0"/>
              <a:t>(2011)</a:t>
            </a:r>
            <a:r>
              <a:rPr lang="en-GB" sz="800" i="0" baseline="0" dirty="0"/>
              <a:t> </a:t>
            </a:r>
            <a:r>
              <a:rPr lang="en-GB" sz="800" i="0" dirty="0"/>
              <a:t>Human papillomavirus type distribution in 30,848 invasive cervical cancers worldwide: variation by geographical region, histological type and year of publication</a:t>
            </a:r>
            <a:r>
              <a:rPr lang="en-GB" sz="800" i="1" dirty="0"/>
              <a:t>. Int J Cancer</a:t>
            </a:r>
            <a:r>
              <a:rPr lang="en-GB" sz="800" i="1" baseline="0" dirty="0"/>
              <a:t> </a:t>
            </a:r>
            <a:r>
              <a:rPr lang="en-GB" sz="800" i="0" dirty="0"/>
              <a:t>28:27–35. </a:t>
            </a:r>
            <a:endParaRPr lang="en-GB" sz="800" dirty="0"/>
          </a:p>
          <a:p>
            <a:r>
              <a:rPr lang="en-GB" sz="800" dirty="0"/>
              <a:t>5. Mesher D, Cuschieri K, Hibbitts S, et al.</a:t>
            </a:r>
            <a:r>
              <a:rPr lang="en-GB" sz="800" i="1" dirty="0"/>
              <a:t> </a:t>
            </a:r>
            <a:r>
              <a:rPr lang="en-GB" sz="800" i="0" dirty="0"/>
              <a:t>(2015)</a:t>
            </a:r>
            <a:r>
              <a:rPr lang="en-GB" sz="800" i="0" baseline="0" dirty="0"/>
              <a:t> </a:t>
            </a:r>
            <a:r>
              <a:rPr lang="en-GB" sz="800" i="0" dirty="0"/>
              <a:t>Type-specific HPV prevalence in invasive cervical cancer in the UK prior to national HPV immunisation programme: baseline for monitoring the effects of immunisation.</a:t>
            </a:r>
            <a:r>
              <a:rPr lang="en-GB" sz="800" i="1" dirty="0"/>
              <a:t> J Clin Pathol </a:t>
            </a:r>
            <a:r>
              <a:rPr lang="en-GB" sz="800" i="0" dirty="0"/>
              <a:t>68:135–40. </a:t>
            </a:r>
            <a:endParaRPr lang="en-GB" sz="800" b="0" i="0" u="none" strike="noStrike" kern="1200" baseline="0" dirty="0">
              <a:solidFill>
                <a:schemeClr val="tx1"/>
              </a:solidFill>
              <a:latin typeface="+mn-lt"/>
              <a:ea typeface="ヒラギノ角ゴ Pro W3" pitchFamily="84" charset="-128"/>
              <a:cs typeface="ヒラギノ角ゴ Pro W3" pitchFamily="84" charset="-128"/>
            </a:endParaRPr>
          </a:p>
          <a:p>
            <a:r>
              <a:rPr lang="en-GB" sz="800" b="0" i="0" u="none" strike="noStrike" kern="1200" baseline="0" dirty="0">
                <a:solidFill>
                  <a:schemeClr val="tx1"/>
                </a:solidFill>
                <a:latin typeface="+mn-lt"/>
                <a:ea typeface="ヒラギノ角ゴ Pro W3" pitchFamily="84" charset="-128"/>
                <a:cs typeface="ヒラギノ角ゴ Pro W3" pitchFamily="84" charset="-128"/>
              </a:rPr>
              <a:t>6.Munoz N, Castellsague X, de Gonzalez AB et al . (2006) Chapter 1:HPV in the etiology of human cancer. </a:t>
            </a:r>
            <a:r>
              <a:rPr lang="en-GB" sz="800" b="0" i="1" u="none" strike="noStrike" kern="1200" baseline="0" dirty="0">
                <a:solidFill>
                  <a:schemeClr val="tx1"/>
                </a:solidFill>
                <a:latin typeface="+mn-lt"/>
                <a:ea typeface="ヒラギノ角ゴ Pro W3" pitchFamily="84" charset="-128"/>
                <a:cs typeface="ヒラギノ角ゴ Pro W3" pitchFamily="84" charset="-128"/>
              </a:rPr>
              <a:t>Vaccine</a:t>
            </a:r>
            <a:r>
              <a:rPr lang="en-GB" sz="800" b="0" i="0" u="none" strike="noStrike" kern="1200" baseline="0" dirty="0">
                <a:solidFill>
                  <a:schemeClr val="tx1"/>
                </a:solidFill>
                <a:latin typeface="+mn-lt"/>
                <a:ea typeface="ヒラギノ角ゴ Pro W3" pitchFamily="84" charset="-128"/>
                <a:cs typeface="ヒラギノ角ゴ Pro W3" pitchFamily="84" charset="-128"/>
              </a:rPr>
              <a:t> 24 S3/1-10</a:t>
            </a:r>
            <a:endParaRPr lang="en-GB" sz="800" dirty="0"/>
          </a:p>
          <a:p>
            <a:pPr marL="0" marR="0" indent="0" algn="l" defTabSz="914400" rtl="0" eaLnBrk="0" fontAlgn="base" latinLnBrk="0" hangingPunct="0">
              <a:spcBef>
                <a:spcPct val="30000"/>
              </a:spcBef>
              <a:spcAft>
                <a:spcPct val="0"/>
              </a:spcAft>
              <a:buClrTx/>
              <a:buSzTx/>
              <a:buFontTx/>
              <a:buNone/>
              <a:tabLst/>
              <a:defRPr/>
            </a:pPr>
            <a:r>
              <a:rPr lang="en-GB" sz="800" dirty="0"/>
              <a:t>7.</a:t>
            </a:r>
            <a:r>
              <a:rPr lang="en-GB" sz="800" b="0" i="0" u="none" strike="noStrike" kern="1200" baseline="0" dirty="0">
                <a:solidFill>
                  <a:schemeClr val="tx1"/>
                </a:solidFill>
                <a:latin typeface="+mn-lt"/>
                <a:ea typeface="ヒラギノ角ゴ Pro W3" pitchFamily="84" charset="-128"/>
                <a:cs typeface="ヒラギノ角ゴ Pro W3" pitchFamily="84" charset="-128"/>
              </a:rPr>
              <a:t> Lacey CJ, Lowndes CM, Shah KV. (2006) Chapter 4: Burden and management of non-cancerous HPV-related conditions: HPV-6/11 disease. </a:t>
            </a:r>
            <a:r>
              <a:rPr lang="en-GB" sz="800" b="0" i="1" u="none" strike="noStrike" kern="1200" baseline="0" dirty="0">
                <a:solidFill>
                  <a:schemeClr val="tx1"/>
                </a:solidFill>
                <a:latin typeface="+mn-lt"/>
                <a:ea typeface="ヒラギノ角ゴ Pro W3" pitchFamily="84" charset="-128"/>
                <a:cs typeface="ヒラギノ角ゴ Pro W3" pitchFamily="84" charset="-128"/>
              </a:rPr>
              <a:t>Vaccine </a:t>
            </a:r>
            <a:r>
              <a:rPr lang="en-GB" sz="800" b="0" i="0" u="none" strike="noStrike" kern="1200" baseline="0" dirty="0">
                <a:solidFill>
                  <a:schemeClr val="tx1"/>
                </a:solidFill>
                <a:latin typeface="+mn-lt"/>
                <a:ea typeface="ヒラギノ角ゴ Pro W3" pitchFamily="84" charset="-128"/>
                <a:cs typeface="ヒラギノ角ゴ Pro W3" pitchFamily="84" charset="-128"/>
              </a:rPr>
              <a:t>24(Suppl 3):S3/35-41. </a:t>
            </a:r>
          </a:p>
          <a:p>
            <a:pPr marL="0" marR="0" indent="0" algn="l" defTabSz="914400" rtl="0" eaLnBrk="0" fontAlgn="base" latinLnBrk="0" hangingPunct="0">
              <a:spcBef>
                <a:spcPct val="30000"/>
              </a:spcBef>
              <a:spcAft>
                <a:spcPct val="0"/>
              </a:spcAft>
              <a:buClrTx/>
              <a:buSzTx/>
              <a:buFontTx/>
              <a:buNone/>
              <a:tabLst/>
              <a:defRPr/>
            </a:pPr>
            <a:r>
              <a:rPr lang="en-GB" sz="800" b="0" i="0" u="none" strike="noStrike" kern="1200" baseline="0" dirty="0">
                <a:solidFill>
                  <a:schemeClr val="tx1"/>
                </a:solidFill>
                <a:latin typeface="+mn-lt"/>
                <a:ea typeface="ヒラギノ角ゴ Pro W3" pitchFamily="84" charset="-128"/>
                <a:cs typeface="ヒラギノ角ゴ Pro W3" pitchFamily="84" charset="-128"/>
              </a:rPr>
              <a:t>8.</a:t>
            </a:r>
            <a:r>
              <a:rPr lang="en-AU" sz="800" dirty="0"/>
              <a:t> Chow EP et al (2015) Ongoing decline in genital warts among young heterosexuals seven years after the Australian human papillomavirus (HPV) vaccination programme. </a:t>
            </a:r>
            <a:r>
              <a:rPr lang="en-AU" sz="800" i="1" dirty="0"/>
              <a:t>Sexually Transmitted Infections  </a:t>
            </a:r>
            <a:r>
              <a:rPr lang="en-AU" sz="800" dirty="0"/>
              <a:t>91 (3):214-219.</a:t>
            </a:r>
          </a:p>
          <a:p>
            <a:pPr lvl="0"/>
            <a:r>
              <a:rPr lang="en-GB" sz="800" kern="1200" dirty="0">
                <a:solidFill>
                  <a:schemeClr val="tx1"/>
                </a:solidFill>
                <a:effectLst/>
                <a:latin typeface="+mn-lt"/>
                <a:ea typeface="ヒラギノ角ゴ Pro W3" pitchFamily="84" charset="-128"/>
                <a:cs typeface="ヒラギノ角ゴ Pro W3" pitchFamily="84" charset="-128"/>
              </a:rPr>
              <a:t>9. Giuliano AR, Nyitray AG, Kreimer AR, Pierce Campbell CM et al.</a:t>
            </a:r>
            <a:r>
              <a:rPr lang="en-GB" sz="800"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2014) EUROGIN 2014 roadmap: Differences in human papillomavirus infection natural history, transmission and human papillomavirus-related cancer incidence by gender and anatomic site of infection. </a:t>
            </a:r>
            <a:r>
              <a:rPr lang="en-GB" sz="800" i="1" kern="1200" dirty="0">
                <a:solidFill>
                  <a:schemeClr val="tx1"/>
                </a:solidFill>
                <a:effectLst/>
                <a:latin typeface="+mn-lt"/>
                <a:ea typeface="ヒラギノ角ゴ Pro W3" pitchFamily="84" charset="-128"/>
                <a:cs typeface="ヒラギノ角ゴ Pro W3" pitchFamily="84" charset="-128"/>
              </a:rPr>
              <a:t>Int J Cancer</a:t>
            </a:r>
            <a:r>
              <a:rPr lang="en-GB" sz="800" i="1"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Jul 17. doi:10.1002/ijc.29082 </a:t>
            </a:r>
          </a:p>
          <a:p>
            <a:pPr lvl="0"/>
            <a:r>
              <a:rPr lang="en-GB" sz="800" kern="1200" dirty="0">
                <a:solidFill>
                  <a:schemeClr val="tx1"/>
                </a:solidFill>
                <a:effectLst/>
                <a:latin typeface="+mn-lt"/>
                <a:ea typeface="ヒラギノ角ゴ Pro W3" pitchFamily="84" charset="-128"/>
                <a:cs typeface="ヒラギノ角ゴ Pro W3" pitchFamily="84" charset="-128"/>
              </a:rPr>
              <a:t>10.</a:t>
            </a:r>
            <a:r>
              <a:rPr lang="en-GB" sz="800"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Kreimer AR, Clifford GM, Boyle P, Franceschi S. (2005) Human Papillomavirus Types in Head and Neck Squamous Cell Carcinomas Worldwide: A Systematic Review. </a:t>
            </a:r>
            <a:r>
              <a:rPr lang="en-GB" sz="800" i="1" kern="1200" dirty="0">
                <a:solidFill>
                  <a:schemeClr val="tx1"/>
                </a:solidFill>
                <a:effectLst/>
                <a:latin typeface="+mn-lt"/>
                <a:ea typeface="ヒラギノ角ゴ Pro W3" pitchFamily="84" charset="-128"/>
                <a:cs typeface="ヒラギノ角ゴ Pro W3" pitchFamily="84" charset="-128"/>
              </a:rPr>
              <a:t>Cancer Epidemiol Biomarkers Prev</a:t>
            </a:r>
            <a:r>
              <a:rPr lang="en-GB" sz="800" kern="1200" dirty="0">
                <a:solidFill>
                  <a:schemeClr val="tx1"/>
                </a:solidFill>
                <a:effectLst/>
                <a:latin typeface="+mn-lt"/>
                <a:ea typeface="ヒラギノ角ゴ Pro W3" pitchFamily="84" charset="-128"/>
                <a:cs typeface="ヒラギノ角ゴ Pro W3" pitchFamily="84" charset="-128"/>
              </a:rPr>
              <a:t>; 14:467-75 </a:t>
            </a:r>
          </a:p>
          <a:p>
            <a:pPr lvl="0"/>
            <a:r>
              <a:rPr lang="en-GB" sz="800" kern="1200" dirty="0">
                <a:solidFill>
                  <a:schemeClr val="tx1"/>
                </a:solidFill>
                <a:effectLst/>
                <a:latin typeface="+mn-lt"/>
                <a:ea typeface="ヒラギノ角ゴ Pro W3" pitchFamily="84" charset="-128"/>
                <a:cs typeface="ヒラギノ角ゴ Pro W3" pitchFamily="84" charset="-128"/>
              </a:rPr>
              <a:t>11. Chin-Hong PV, Vittinghoff E, Cranston RD, Buchbinder S et al.</a:t>
            </a:r>
            <a:r>
              <a:rPr lang="en-GB" sz="800"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2004) Age-Specific prevalence of anal human papillomavirus infection in HIV-negative sexually active men who have sex with men: the EXPLORE study. </a:t>
            </a:r>
            <a:r>
              <a:rPr lang="en-GB" sz="800" i="1" kern="1200" dirty="0">
                <a:solidFill>
                  <a:schemeClr val="tx1"/>
                </a:solidFill>
                <a:effectLst/>
                <a:latin typeface="+mn-lt"/>
                <a:ea typeface="ヒラギノ角ゴ Pro W3" pitchFamily="84" charset="-128"/>
                <a:cs typeface="ヒラギノ角ゴ Pro W3" pitchFamily="84" charset="-128"/>
              </a:rPr>
              <a:t>J Infect Dis</a:t>
            </a:r>
            <a:r>
              <a:rPr lang="en-GB" sz="800" kern="1200" dirty="0">
                <a:solidFill>
                  <a:schemeClr val="tx1"/>
                </a:solidFill>
                <a:effectLst/>
                <a:latin typeface="+mn-lt"/>
                <a:ea typeface="ヒラギノ角ゴ Pro W3" pitchFamily="84" charset="-128"/>
                <a:cs typeface="ヒラギノ角ゴ Pro W3" pitchFamily="84" charset="-128"/>
              </a:rPr>
              <a:t> 190:2070-6 </a:t>
            </a:r>
          </a:p>
          <a:p>
            <a:pPr lvl="0"/>
            <a:r>
              <a:rPr lang="en-GB" sz="800" kern="1200" dirty="0">
                <a:solidFill>
                  <a:schemeClr val="tx1"/>
                </a:solidFill>
                <a:effectLst/>
                <a:latin typeface="+mn-lt"/>
                <a:ea typeface="ヒラギノ角ゴ Pro W3" pitchFamily="84" charset="-128"/>
                <a:cs typeface="ヒラギノ角ゴ Pro W3" pitchFamily="84" charset="-128"/>
              </a:rPr>
              <a:t>12. Daling JR, Weiss NS, Hislop TG, Maden C et al.</a:t>
            </a:r>
            <a:r>
              <a:rPr lang="en-GB" sz="800"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1987) Sexual practices, sexually transmitted diseases, and the incidence of anal cancer. </a:t>
            </a:r>
            <a:r>
              <a:rPr lang="en-GB" sz="800" i="1" kern="1200" dirty="0">
                <a:solidFill>
                  <a:schemeClr val="tx1"/>
                </a:solidFill>
                <a:effectLst/>
                <a:latin typeface="+mn-lt"/>
                <a:ea typeface="ヒラギノ角ゴ Pro W3" pitchFamily="84" charset="-128"/>
                <a:cs typeface="ヒラギノ角ゴ Pro W3" pitchFamily="84" charset="-128"/>
              </a:rPr>
              <a:t>N Engl J Med </a:t>
            </a:r>
            <a:r>
              <a:rPr lang="en-GB" sz="800" kern="1200" dirty="0">
                <a:solidFill>
                  <a:schemeClr val="tx1"/>
                </a:solidFill>
                <a:effectLst/>
                <a:latin typeface="+mn-lt"/>
                <a:ea typeface="ヒラギノ角ゴ Pro W3" pitchFamily="84" charset="-128"/>
                <a:cs typeface="ヒラギノ角ゴ Pro W3" pitchFamily="84" charset="-128"/>
              </a:rPr>
              <a:t> 317:973-7 </a:t>
            </a:r>
          </a:p>
          <a:p>
            <a:r>
              <a:rPr lang="en-GB" sz="800" dirty="0"/>
              <a:t>13.</a:t>
            </a:r>
            <a:r>
              <a:rPr lang="en-GB" sz="800" baseline="0" dirty="0"/>
              <a:t> </a:t>
            </a:r>
            <a:r>
              <a:rPr lang="en-GB" sz="800" dirty="0"/>
              <a:t>Ault KA  and FUTURE II Study Group (2007) Effect of prophylactic human papillomavirus L1 virus-like-particle vaccine on risk of cervical intraepithelial neoplasia grade 2, grade 3, and adenocarcinoma in situ: a combined analysis of four randomised clinical trials.</a:t>
            </a:r>
            <a:r>
              <a:rPr lang="en-GB" sz="800" i="1" dirty="0"/>
              <a:t> Lancet </a:t>
            </a:r>
            <a:r>
              <a:rPr lang="en-GB" sz="800" dirty="0"/>
              <a:t>369(9576): 1861-8; 14. Lu B et al. (2011) Efficacy and safety of prophylactic vaccines against cervical HPV infection and diseases among women: a systematic review and meta-analysis. </a:t>
            </a:r>
            <a:r>
              <a:rPr lang="en-GB" sz="800" i="1" dirty="0"/>
              <a:t>BMC Infectious Diseases </a:t>
            </a:r>
            <a:r>
              <a:rPr lang="en-GB" sz="800" dirty="0"/>
              <a:t>11: 13;  15. Harper DM et al. (2006) Sustained efficacy up to 4.5 years of a bivalent L1 virus-like particle vaccine against human papillomavirus types 16 and 18: follow-up from a randomised control trial. </a:t>
            </a:r>
            <a:r>
              <a:rPr lang="en-GB" sz="800" i="1" dirty="0"/>
              <a:t>Lancet </a:t>
            </a:r>
            <a:r>
              <a:rPr lang="en-GB" sz="800" dirty="0"/>
              <a:t>367(9518): 1247-55;  16. Barr E and Tamms G (2007) Quadrivalent human papillomavirus vaccine. </a:t>
            </a:r>
            <a:r>
              <a:rPr lang="en-GB" sz="800" i="1" dirty="0"/>
              <a:t>Clin Infect Dis </a:t>
            </a:r>
            <a:r>
              <a:rPr lang="en-GB" sz="800" dirty="0"/>
              <a:t>45(5): 609-17; 17. Giuliano AR et al. (2011) Efficacy of quadrivalent HPV vaccine against HPV Infection and disease in males</a:t>
            </a:r>
            <a:r>
              <a:rPr lang="en-GB" sz="800" i="0" dirty="0"/>
              <a:t>. </a:t>
            </a:r>
            <a:r>
              <a:rPr lang="en-GB" sz="800" i="1" dirty="0"/>
              <a:t>New England Journal of Medicine</a:t>
            </a:r>
            <a:r>
              <a:rPr lang="en-GB" sz="800" dirty="0"/>
              <a:t>, 364(5):401-411; 18. Swedish KA et al (2012) Prevention of recurrent high-grade anal neoplasia with quadrivalent human papillomavirus vaccination of men who have sex with men: a nonconcurrent cohort study. </a:t>
            </a:r>
            <a:r>
              <a:rPr lang="en-GB" sz="800" i="1" dirty="0"/>
              <a:t>Clin Infect Dis</a:t>
            </a:r>
            <a:r>
              <a:rPr lang="en-GB" sz="800" dirty="0"/>
              <a:t>.54:891-8; 19. Miltz A, Price H, Shahmanesh M, Copas A, Gilson R. (2014) Systematic review and meta-analysis of L1-VLP-based human papillomavirus vaccine efficacy against anogenital pre-cancer in women with evidence of prior HPV exposure. </a:t>
            </a:r>
            <a:r>
              <a:rPr lang="en-GB" sz="800" i="1" dirty="0"/>
              <a:t>PLoS One</a:t>
            </a:r>
            <a:r>
              <a:rPr lang="en-GB" sz="800" i="1" baseline="0" dirty="0"/>
              <a:t> </a:t>
            </a:r>
            <a:r>
              <a:rPr lang="en-GB" sz="800" dirty="0"/>
              <a:t>9:e90348.; 20. BHIVA guidelines on the use of vaccines in HIV-positive adults (2015) chapter 9 HUMANPAPILLOMAVIRUS.</a:t>
            </a:r>
            <a:r>
              <a:rPr lang="en-GB" sz="800" dirty="0">
                <a:hlinkClick r:id="rId3"/>
              </a:rPr>
              <a:t>http://www.bhiva.org/documents/Guidelines/Vaccination/2015-    Vaccination-Guidelines.pdf</a:t>
            </a:r>
            <a:endParaRPr lang="en-GB" sz="800" dirty="0"/>
          </a:p>
        </p:txBody>
      </p:sp>
    </p:spTree>
    <p:extLst>
      <p:ext uri="{BB962C8B-B14F-4D97-AF65-F5344CB8AC3E}">
        <p14:creationId xmlns:p14="http://schemas.microsoft.com/office/powerpoint/2010/main" val="41766111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56</a:t>
            </a:fld>
            <a:endParaRPr lang="en-GB" dirty="0"/>
          </a:p>
        </p:txBody>
      </p:sp>
      <p:sp>
        <p:nvSpPr>
          <p:cNvPr id="5" name="Footer Placeholder 4">
            <a:extLst>
              <a:ext uri="{FF2B5EF4-FFF2-40B4-BE49-F238E27FC236}">
                <a16:creationId xmlns:a16="http://schemas.microsoft.com/office/drawing/2014/main" id="{D46127B3-F7D6-461C-8D1E-72B365CE887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223207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over 100 types of HPV virus</a:t>
            </a:r>
            <a:br>
              <a:rPr lang="en-GB" dirty="0"/>
            </a:b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6</a:t>
            </a:fld>
            <a:endParaRPr lang="en-US" dirty="0">
              <a:solidFill>
                <a:prstClr val="black"/>
              </a:solidFill>
            </a:endParaRPr>
          </a:p>
        </p:txBody>
      </p:sp>
      <p:sp>
        <p:nvSpPr>
          <p:cNvPr id="5" name="Footer Placeholder 4">
            <a:extLst>
              <a:ext uri="{FF2B5EF4-FFF2-40B4-BE49-F238E27FC236}">
                <a16:creationId xmlns:a16="http://schemas.microsoft.com/office/drawing/2014/main" id="{8AA8BB65-1AE3-42CD-BF4C-0637596177DE}"/>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61688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There are over 100 different types of HPV</a:t>
            </a:r>
            <a:r>
              <a:rPr lang="en-GB" sz="1200" kern="1200" baseline="0" dirty="0">
                <a:solidFill>
                  <a:schemeClr val="tx1"/>
                </a:solidFill>
                <a:effectLst/>
                <a:latin typeface="+mn-lt"/>
                <a:ea typeface="ヒラギノ角ゴ Pro W3" pitchFamily="84" charset="-128"/>
                <a:cs typeface="ヒラギノ角ゴ Pro W3" pitchFamily="84" charset="-128"/>
              </a:rPr>
              <a:t> of which around 40 infect the genital area</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a:solidFill>
                  <a:schemeClr val="tx1"/>
                </a:solidFill>
                <a:effectLst/>
                <a:latin typeface="+mn-lt"/>
                <a:ea typeface="ヒラギノ角ゴ Pro W3" pitchFamily="84" charset="-128"/>
                <a:cs typeface="ヒラギノ角ゴ Pro W3" pitchFamily="84" charset="-128"/>
              </a:rPr>
              <a:t>Genital HPVs are categorised as either High risk types - known to be associated with cancer or Low risk types- known to lead to the development of genital warts.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HPV16 and HPV18 responsible for between</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70%-80% of all cervical cancers</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  </a:t>
            </a: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Types 16 and 18 are</a:t>
            </a:r>
            <a:r>
              <a:rPr lang="en-GB" sz="1200" kern="1200" baseline="0" dirty="0">
                <a:solidFill>
                  <a:schemeClr val="tx1"/>
                </a:solidFill>
                <a:effectLst/>
                <a:latin typeface="+mn-lt"/>
                <a:ea typeface="ヒラギノ角ゴ Pro W3" pitchFamily="84" charset="-128"/>
                <a:cs typeface="ヒラギノ角ゴ Pro W3" pitchFamily="84" charset="-128"/>
              </a:rPr>
              <a:t> also associated with the majority of HPV related </a:t>
            </a:r>
            <a:r>
              <a:rPr lang="en-GB" sz="1200" kern="1200" dirty="0">
                <a:solidFill>
                  <a:schemeClr val="tx1"/>
                </a:solidFill>
                <a:effectLst/>
                <a:latin typeface="+mn-lt"/>
                <a:ea typeface="ヒラギノ角ゴ Pro W3" pitchFamily="84" charset="-128"/>
                <a:cs typeface="ヒラギノ角ゴ Pro W3" pitchFamily="84" charset="-128"/>
              </a:rPr>
              <a:t>cancers of the anus, penis, oropharyngeal, vagina and vulva.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HPV infection is associated with 80-90% of all anal squamous cell cancers and HPV types 16 and 18 are found in the majority of HPV-related anal cancers</a:t>
            </a:r>
            <a:r>
              <a:rPr lang="en-GB" sz="1200" kern="1200" dirty="0">
                <a:solidFill>
                  <a:schemeClr val="tx1"/>
                </a:solidFill>
                <a:effectLst/>
                <a:latin typeface="+mn-lt"/>
                <a:ea typeface="ヒラギノ角ゴ Pro W3" pitchFamily="84" charset="-128"/>
                <a:cs typeface="ヒラギノ角ゴ Pro W3" pitchFamily="84" charset="-128"/>
              </a:rPr>
              <a:t>. </a:t>
            </a:r>
          </a:p>
          <a:p>
            <a:endParaRPr lang="en-GB" sz="1200" b="0" i="0" u="none" strike="noStrike"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effectLst/>
                <a:latin typeface="+mn-lt"/>
                <a:ea typeface="ヒラギノ角ゴ Pro W3" pitchFamily="84" charset="-128"/>
                <a:cs typeface="ヒラギノ角ゴ Pro W3" pitchFamily="84" charset="-128"/>
              </a:rPr>
              <a:t>Around 90% of</a:t>
            </a:r>
            <a:r>
              <a:rPr lang="en-GB" sz="1200" kern="1200" baseline="0" dirty="0">
                <a:effectLst/>
                <a:latin typeface="+mn-lt"/>
                <a:ea typeface="ヒラギノ角ゴ Pro W3" pitchFamily="84" charset="-128"/>
                <a:cs typeface="ヒラギノ角ゴ Pro W3" pitchFamily="84" charset="-128"/>
              </a:rPr>
              <a:t> cases of </a:t>
            </a:r>
            <a:r>
              <a:rPr lang="en-GB" sz="1200" kern="1200" dirty="0">
                <a:effectLst/>
                <a:latin typeface="+mn-lt"/>
                <a:ea typeface="ヒラギノ角ゴ Pro W3" pitchFamily="84" charset="-128"/>
                <a:cs typeface="ヒラギノ角ゴ Pro W3" pitchFamily="84" charset="-128"/>
              </a:rPr>
              <a:t>genital warts</a:t>
            </a:r>
            <a:r>
              <a:rPr lang="en-GB" sz="1200" kern="1200" baseline="0" dirty="0">
                <a:effectLst/>
                <a:latin typeface="+mn-lt"/>
                <a:ea typeface="ヒラギノ角ゴ Pro W3" pitchFamily="84" charset="-128"/>
                <a:cs typeface="ヒラギノ角ゴ Pro W3" pitchFamily="84" charset="-128"/>
              </a:rPr>
              <a:t> </a:t>
            </a:r>
            <a:r>
              <a:rPr lang="en-GB" sz="1200" dirty="0">
                <a:latin typeface="+mn-lt"/>
              </a:rPr>
              <a:t>are thought to be due to HPV type 6 and 11</a:t>
            </a:r>
            <a:r>
              <a:rPr lang="en-GB" sz="1200" kern="1200" dirty="0">
                <a:effectLst/>
                <a:latin typeface="+mn-lt"/>
                <a:ea typeface="ヒラギノ角ゴ Pro W3" pitchFamily="84" charset="-128"/>
                <a:cs typeface="ヒラギノ角ゴ Pro W3" pitchFamily="84" charset="-128"/>
              </a:rPr>
              <a:t>. </a:t>
            </a:r>
            <a:r>
              <a:rPr lang="en-GB" sz="1200" baseline="0" dirty="0"/>
              <a:t>Although they do not cause cancer, genital warts can be difficult to treat. Some individuals may also experience frequent recurrent episodes which may cause significant distress to the individual and substantial costs to healthcare. </a:t>
            </a:r>
            <a:endParaRPr lang="en-GB" dirty="0">
              <a:effectLst/>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7</a:t>
            </a:fld>
            <a:endParaRPr lang="en-US" dirty="0">
              <a:solidFill>
                <a:prstClr val="black"/>
              </a:solidFill>
            </a:endParaRPr>
          </a:p>
        </p:txBody>
      </p:sp>
      <p:sp>
        <p:nvSpPr>
          <p:cNvPr id="5" name="Footer Placeholder 4">
            <a:extLst>
              <a:ext uri="{FF2B5EF4-FFF2-40B4-BE49-F238E27FC236}">
                <a16:creationId xmlns:a16="http://schemas.microsoft.com/office/drawing/2014/main" id="{B967E97B-AE9B-4ADD-8DD5-1C5EB0CB3CBA}"/>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65270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The</a:t>
            </a:r>
            <a:r>
              <a:rPr lang="en-GB" baseline="0" dirty="0"/>
              <a:t> t</a:t>
            </a:r>
            <a:r>
              <a:rPr lang="en-GB" dirty="0"/>
              <a:t>ransmission of</a:t>
            </a:r>
            <a:r>
              <a:rPr lang="en-GB" baseline="0" dirty="0"/>
              <a:t> genital HPV’s are</a:t>
            </a:r>
            <a:r>
              <a:rPr lang="en-GB" dirty="0"/>
              <a:t> primarily by sexual contact with an infected partner, particularly through sexual intercourse but also by non-penetrative genital contact, including oral sex. Infection usually occurs after sexual debut and almost 40% of women are infected within two years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8</a:t>
            </a:fld>
            <a:endParaRPr lang="en-US" dirty="0">
              <a:solidFill>
                <a:prstClr val="black"/>
              </a:solidFill>
            </a:endParaRPr>
          </a:p>
        </p:txBody>
      </p:sp>
      <p:sp>
        <p:nvSpPr>
          <p:cNvPr id="5" name="Footer Placeholder 4">
            <a:extLst>
              <a:ext uri="{FF2B5EF4-FFF2-40B4-BE49-F238E27FC236}">
                <a16:creationId xmlns:a16="http://schemas.microsoft.com/office/drawing/2014/main" id="{4FB0A509-D1D6-4D37-B441-C35249719F8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19217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The national HPV Immunisation Programme was introduced for girls in September 2008 and has been delivered throughout the UK to help prevent cervical cancer. </a:t>
            </a:r>
          </a:p>
          <a:p>
            <a:r>
              <a:rPr lang="en-GB" sz="1200" kern="1200" dirty="0">
                <a:solidFill>
                  <a:schemeClr val="tx1"/>
                </a:solidFill>
                <a:effectLst/>
                <a:latin typeface="+mn-lt"/>
                <a:ea typeface="ヒラギノ角ゴ Pro W3" pitchFamily="84" charset="-128"/>
                <a:cs typeface="ヒラギノ角ゴ Pro W3" pitchFamily="84" charset="-128"/>
              </a:rPr>
              <a:t>The programme offers vaccination to school year 8 (age 12-13 years) with a catch up for those eligible up to 25 years of age. </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Since September 2012 the quadrivalent vaccine Gardasil has been used for the national programme, which also provides protection against HPV types </a:t>
            </a:r>
            <a:r>
              <a:rPr lang="en-GB" sz="1200" b="0" i="0" u="none" strike="noStrike" kern="1200" baseline="0" dirty="0">
                <a:solidFill>
                  <a:schemeClr val="tx1"/>
                </a:solidFill>
                <a:latin typeface="+mn-lt"/>
                <a:ea typeface="ヒラギノ角ゴ Pro W3" pitchFamily="84" charset="-128"/>
                <a:cs typeface="ヒラギノ角ゴ Pro W3" pitchFamily="84" charset="-128"/>
              </a:rPr>
              <a:t>6 and 11</a:t>
            </a:r>
            <a:r>
              <a:rPr lang="en-GB" sz="1200" b="0" i="0" u="none" strike="noStrike" kern="1200" baseline="0" dirty="0">
                <a:solidFill>
                  <a:schemeClr val="tx1"/>
                </a:solidFill>
                <a:effectLst/>
                <a:latin typeface="+mn-lt"/>
                <a:ea typeface="ヒラギノ角ゴ Pro W3" pitchFamily="84" charset="-128"/>
                <a:cs typeface="ヒラギノ角ゴ Pro W3" pitchFamily="84" charset="-128"/>
              </a:rPr>
              <a:t>, the HPV types that</a:t>
            </a:r>
            <a:r>
              <a:rPr lang="en-GB" sz="1200" b="0" i="0" u="none" strike="noStrike" kern="1200" baseline="0" dirty="0">
                <a:solidFill>
                  <a:schemeClr val="tx1"/>
                </a:solidFill>
                <a:latin typeface="+mn-lt"/>
                <a:ea typeface="ヒラギノ角ゴ Pro W3" pitchFamily="84" charset="-128"/>
                <a:cs typeface="ヒラギノ角ゴ Pro W3" pitchFamily="84" charset="-128"/>
              </a:rPr>
              <a:t> cause genital warts, in addition to the cancer causing types 16 and 18.</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effectLst/>
                <a:latin typeface="+mn-lt"/>
                <a:ea typeface="ヒラギノ角ゴ Pro W3" pitchFamily="84" charset="-128"/>
                <a:cs typeface="ヒラギノ角ゴ Pro W3" pitchFamily="84" charset="-128"/>
              </a:rPr>
              <a:t>Since September 2019 the programme has included boys as well as girls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effectLst/>
                <a:latin typeface="+mn-lt"/>
                <a:ea typeface="ヒラギノ角ゴ Pro W3" pitchFamily="84" charset="-128"/>
                <a:cs typeface="ヒラギノ角ゴ Pro W3" pitchFamily="84" charset="-128"/>
              </a:rPr>
              <a:t>In 2021/2022 Gardasil 9 will be introduced as the HPV vaccine in the routine programme containing 9 HPV types.</a:t>
            </a:r>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9</a:t>
            </a:fld>
            <a:endParaRPr lang="en-US" dirty="0">
              <a:solidFill>
                <a:prstClr val="black"/>
              </a:solidFill>
            </a:endParaRPr>
          </a:p>
        </p:txBody>
      </p:sp>
      <p:sp>
        <p:nvSpPr>
          <p:cNvPr id="5" name="Footer Placeholder 4">
            <a:extLst>
              <a:ext uri="{FF2B5EF4-FFF2-40B4-BE49-F238E27FC236}">
                <a16:creationId xmlns:a16="http://schemas.microsoft.com/office/drawing/2014/main" id="{46F450C4-6A09-4F2B-9DAF-5911393EC5FE}"/>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055752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422400" y="2781300"/>
            <a:ext cx="4563533"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134" y="2781300"/>
            <a:ext cx="4563533"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9281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5694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3007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89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10192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6382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7232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20101" y="1676400"/>
            <a:ext cx="2332567" cy="43815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422401" y="1676400"/>
            <a:ext cx="6794500" cy="4381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2343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22400" y="1676400"/>
            <a:ext cx="9330267"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1422400" y="2781300"/>
            <a:ext cx="9330267" cy="3276600"/>
          </a:xfrm>
        </p:spPr>
        <p:txBody>
          <a:bodyPr/>
          <a:lstStyle/>
          <a:p>
            <a:endParaRPr lang="en-GB" dirty="0"/>
          </a:p>
        </p:txBody>
      </p:sp>
    </p:spTree>
    <p:extLst>
      <p:ext uri="{BB962C8B-B14F-4D97-AF65-F5344CB8AC3E}">
        <p14:creationId xmlns:p14="http://schemas.microsoft.com/office/powerpoint/2010/main" val="559808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1676400"/>
            <a:ext cx="9330267"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544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1676400"/>
            <a:ext cx="9330267"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1422400" y="2781300"/>
            <a:ext cx="4563533"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89134" y="2781300"/>
            <a:ext cx="4563533" cy="156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89134" y="4495800"/>
            <a:ext cx="4563533" cy="156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3489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5733" y="431800"/>
            <a:ext cx="8771467" cy="990600"/>
          </a:xfrm>
        </p:spPr>
        <p:txBody>
          <a:bodyPr/>
          <a:lstStyle/>
          <a:p>
            <a:r>
              <a:rPr lang="en-US"/>
              <a:t>Click to edit Master title style</a:t>
            </a:r>
            <a:endParaRPr lang="en-GB"/>
          </a:p>
        </p:txBody>
      </p:sp>
      <p:sp>
        <p:nvSpPr>
          <p:cNvPr id="3" name="Chart Placeholder 2"/>
          <p:cNvSpPr>
            <a:spLocks noGrp="1"/>
          </p:cNvSpPr>
          <p:nvPr>
            <p:ph type="chart" idx="1"/>
          </p:nvPr>
        </p:nvSpPr>
        <p:spPr>
          <a:xfrm>
            <a:off x="575734" y="1727200"/>
            <a:ext cx="11076517" cy="4114800"/>
          </a:xfrm>
        </p:spPr>
        <p:txBody>
          <a:bodyPr/>
          <a:lstStyle/>
          <a:p>
            <a:endParaRPr lang="en-GB" dirty="0"/>
          </a:p>
        </p:txBody>
      </p:sp>
      <p:sp>
        <p:nvSpPr>
          <p:cNvPr id="4" name="Footer Placeholder 3"/>
          <p:cNvSpPr>
            <a:spLocks noGrp="1"/>
          </p:cNvSpPr>
          <p:nvPr>
            <p:ph type="ftr" sz="quarter" idx="10"/>
          </p:nvPr>
        </p:nvSpPr>
        <p:spPr>
          <a:xfrm>
            <a:off x="689956" y="6354762"/>
            <a:ext cx="5203768" cy="549275"/>
          </a:xfrm>
        </p:spPr>
        <p:txBody>
          <a:bodyPr/>
          <a:lstStyle>
            <a:lvl1pPr>
              <a:defRPr/>
            </a:lvl1p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p:cNvSpPr>
            <a:spLocks noGrp="1"/>
          </p:cNvSpPr>
          <p:nvPr>
            <p:ph type="sldNum" sz="quarter" idx="11"/>
          </p:nvPr>
        </p:nvSpPr>
        <p:spPr>
          <a:xfrm>
            <a:off x="275243" y="6400799"/>
            <a:ext cx="414713" cy="457200"/>
          </a:xfrm>
        </p:spPr>
        <p:txBody>
          <a:bodyPr/>
          <a:lstStyle>
            <a:lvl1pPr>
              <a:defRPr/>
            </a:lvl1pPr>
          </a:lstStyle>
          <a:p>
            <a:fld id="{708CD139-C1B9-49E8-A6DB-785DD9AE7DD2}" type="slidenum">
              <a:rPr lang="en-GB" altLang="en-US">
                <a:solidFill>
                  <a:prstClr val="white"/>
                </a:solidFill>
              </a:rPr>
              <a:pPr/>
              <a:t>‹#›</a:t>
            </a:fld>
            <a:endParaRPr lang="en-GB" altLang="en-US" dirty="0">
              <a:solidFill>
                <a:prstClr val="white"/>
              </a:solidFill>
            </a:endParaRPr>
          </a:p>
        </p:txBody>
      </p:sp>
    </p:spTree>
    <p:extLst>
      <p:ext uri="{BB962C8B-B14F-4D97-AF65-F5344CB8AC3E}">
        <p14:creationId xmlns:p14="http://schemas.microsoft.com/office/powerpoint/2010/main" val="331343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11" name="Picture 15" descr="NHS Plain_Swoosh2"/>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099" name="Rectangle 3"/>
          <p:cNvSpPr>
            <a:spLocks noGrp="1" noChangeArrowheads="1"/>
          </p:cNvSpPr>
          <p:nvPr>
            <p:ph type="ctrTitle"/>
          </p:nvPr>
        </p:nvSpPr>
        <p:spPr>
          <a:xfrm>
            <a:off x="1473200" y="2971800"/>
            <a:ext cx="9567333" cy="1143000"/>
          </a:xfrm>
        </p:spPr>
        <p:txBody>
          <a:bodyPr/>
          <a:lstStyle>
            <a:lvl1pPr>
              <a:defRPr sz="4800"/>
            </a:lvl1pPr>
          </a:lstStyle>
          <a:p>
            <a:r>
              <a:rPr lang="en-GB"/>
              <a:t>Click to edit Master title style</a:t>
            </a:r>
          </a:p>
        </p:txBody>
      </p:sp>
      <p:sp>
        <p:nvSpPr>
          <p:cNvPr id="4100" name="Rectangle 4"/>
          <p:cNvSpPr>
            <a:spLocks noGrp="1" noChangeArrowheads="1"/>
          </p:cNvSpPr>
          <p:nvPr>
            <p:ph type="subTitle" idx="1"/>
          </p:nvPr>
        </p:nvSpPr>
        <p:spPr>
          <a:xfrm>
            <a:off x="1828800" y="4254500"/>
            <a:ext cx="8534400" cy="1600200"/>
          </a:xfrm>
        </p:spPr>
        <p:txBody>
          <a:bodyPr/>
          <a:lstStyle>
            <a:lvl1pPr marL="0" indent="0" algn="ctr">
              <a:buFontTx/>
              <a:buNone/>
              <a:defRPr/>
            </a:lvl1pPr>
          </a:lstStyle>
          <a:p>
            <a:r>
              <a:rPr lang="en-GB"/>
              <a:t>Click to edit Master subtitle style</a:t>
            </a:r>
          </a:p>
        </p:txBody>
      </p:sp>
      <p:pic>
        <p:nvPicPr>
          <p:cNvPr id="4112" name="Picture 16" descr="N H S NATIONAL SERVICESLOG"/>
          <p:cNvPicPr>
            <a:picLocks noChangeAspect="1" noChangeArrowheads="1"/>
          </p:cNvPicPr>
          <p:nvPr/>
        </p:nvPicPr>
        <p:blipFill>
          <a:blip r:embed="rId3" cstate="print"/>
          <a:srcRect/>
          <a:stretch>
            <a:fillRect/>
          </a:stretch>
        </p:blipFill>
        <p:spPr bwMode="auto">
          <a:xfrm>
            <a:off x="10058400" y="381001"/>
            <a:ext cx="1583267" cy="1228725"/>
          </a:xfrm>
          <a:prstGeom prst="rect">
            <a:avLst/>
          </a:prstGeom>
          <a:noFill/>
        </p:spPr>
      </p:pic>
      <p:pic>
        <p:nvPicPr>
          <p:cNvPr id="4114" name="Picture 18" descr="HPSpowerpoint"/>
          <p:cNvPicPr>
            <a:picLocks noChangeAspect="1" noChangeArrowheads="1"/>
          </p:cNvPicPr>
          <p:nvPr/>
        </p:nvPicPr>
        <p:blipFill>
          <a:blip r:embed="rId4" cstate="print"/>
          <a:srcRect/>
          <a:stretch>
            <a:fillRect/>
          </a:stretch>
        </p:blipFill>
        <p:spPr bwMode="auto">
          <a:xfrm>
            <a:off x="609601" y="381000"/>
            <a:ext cx="2402417" cy="819150"/>
          </a:xfrm>
          <a:prstGeom prst="rect">
            <a:avLst/>
          </a:prstGeom>
          <a:noFill/>
        </p:spPr>
      </p:pic>
    </p:spTree>
    <p:extLst>
      <p:ext uri="{BB962C8B-B14F-4D97-AF65-F5344CB8AC3E}">
        <p14:creationId xmlns:p14="http://schemas.microsoft.com/office/powerpoint/2010/main" val="113433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950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0976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4.jpeg"/><Relationship Id="rId2" Type="http://schemas.openxmlformats.org/officeDocument/2006/relationships/slideLayout" Target="../slideLayouts/slideLayout8.xml"/><Relationship Id="rId16"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fr-FR" sz="1400" dirty="0"/>
              <a:t>Universal HPV adolescent immunisation programme</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9" name="Picture 15" descr="NHS Plain_Swoosh2"/>
          <p:cNvPicPr>
            <a:picLocks noChangeAspect="1" noChangeArrowheads="1"/>
          </p:cNvPicPr>
          <p:nvPr/>
        </p:nvPicPr>
        <p:blipFill>
          <a:blip r:embed="rId16" cstate="print"/>
          <a:srcRect/>
          <a:stretch>
            <a:fillRect/>
          </a:stretch>
        </p:blipFill>
        <p:spPr bwMode="auto">
          <a:xfrm>
            <a:off x="0" y="0"/>
            <a:ext cx="12192000" cy="6858000"/>
          </a:xfrm>
          <a:prstGeom prst="rect">
            <a:avLst/>
          </a:prstGeom>
          <a:noFill/>
        </p:spPr>
      </p:pic>
      <p:sp>
        <p:nvSpPr>
          <p:cNvPr id="1026" name="Rectangle 2"/>
          <p:cNvSpPr>
            <a:spLocks noGrp="1" noChangeArrowheads="1"/>
          </p:cNvSpPr>
          <p:nvPr>
            <p:ph type="title"/>
          </p:nvPr>
        </p:nvSpPr>
        <p:spPr bwMode="auto">
          <a:xfrm>
            <a:off x="1422400" y="1676400"/>
            <a:ext cx="933026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1422400" y="2781300"/>
            <a:ext cx="9330267"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38" name="Picture 14" descr="N H S NATIONAL SERVICESLOG"/>
          <p:cNvPicPr>
            <a:picLocks noChangeAspect="1" noChangeArrowheads="1"/>
          </p:cNvPicPr>
          <p:nvPr/>
        </p:nvPicPr>
        <p:blipFill>
          <a:blip r:embed="rId17" cstate="print"/>
          <a:srcRect/>
          <a:stretch>
            <a:fillRect/>
          </a:stretch>
        </p:blipFill>
        <p:spPr bwMode="auto">
          <a:xfrm>
            <a:off x="10058400" y="381001"/>
            <a:ext cx="1583267" cy="1228725"/>
          </a:xfrm>
          <a:prstGeom prst="rect">
            <a:avLst/>
          </a:prstGeom>
          <a:noFill/>
        </p:spPr>
      </p:pic>
      <p:pic>
        <p:nvPicPr>
          <p:cNvPr id="1043" name="Picture 19" descr="HPSpowerpoint"/>
          <p:cNvPicPr>
            <a:picLocks noChangeAspect="1" noChangeArrowheads="1"/>
          </p:cNvPicPr>
          <p:nvPr/>
        </p:nvPicPr>
        <p:blipFill>
          <a:blip r:embed="rId18" cstate="print"/>
          <a:srcRect/>
          <a:stretch>
            <a:fillRect/>
          </a:stretch>
        </p:blipFill>
        <p:spPr bwMode="auto">
          <a:xfrm>
            <a:off x="609601" y="381000"/>
            <a:ext cx="2402417" cy="819150"/>
          </a:xfrm>
          <a:prstGeom prst="rect">
            <a:avLst/>
          </a:prstGeom>
          <a:noFill/>
        </p:spPr>
      </p:pic>
    </p:spTree>
    <p:extLst>
      <p:ext uri="{BB962C8B-B14F-4D97-AF65-F5344CB8AC3E}">
        <p14:creationId xmlns:p14="http://schemas.microsoft.com/office/powerpoint/2010/main" val="2026813272"/>
      </p:ext>
    </p:extLst>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hdr="0" dt="0"/>
  <p:txStyles>
    <p:titleStyle>
      <a:lvl1pPr algn="l" rtl="0" eaLnBrk="0" fontAlgn="base" hangingPunct="0">
        <a:spcBef>
          <a:spcPct val="0"/>
        </a:spcBef>
        <a:spcAft>
          <a:spcPct val="0"/>
        </a:spcAft>
        <a:defRPr sz="3600">
          <a:solidFill>
            <a:srgbClr val="000000"/>
          </a:solidFill>
          <a:latin typeface="+mj-lt"/>
          <a:ea typeface="+mj-ea"/>
          <a:cs typeface="+mj-cs"/>
        </a:defRPr>
      </a:lvl1pPr>
      <a:lvl2pPr algn="l" rtl="0" eaLnBrk="0" fontAlgn="base" hangingPunct="0">
        <a:spcBef>
          <a:spcPct val="0"/>
        </a:spcBef>
        <a:spcAft>
          <a:spcPct val="0"/>
        </a:spcAft>
        <a:defRPr sz="3600">
          <a:solidFill>
            <a:srgbClr val="000000"/>
          </a:solidFill>
          <a:latin typeface="Arial" charset="0"/>
        </a:defRPr>
      </a:lvl2pPr>
      <a:lvl3pPr algn="l" rtl="0" eaLnBrk="0" fontAlgn="base" hangingPunct="0">
        <a:spcBef>
          <a:spcPct val="0"/>
        </a:spcBef>
        <a:spcAft>
          <a:spcPct val="0"/>
        </a:spcAft>
        <a:defRPr sz="3600">
          <a:solidFill>
            <a:srgbClr val="000000"/>
          </a:solidFill>
          <a:latin typeface="Arial" charset="0"/>
        </a:defRPr>
      </a:lvl3pPr>
      <a:lvl4pPr algn="l" rtl="0" eaLnBrk="0" fontAlgn="base" hangingPunct="0">
        <a:spcBef>
          <a:spcPct val="0"/>
        </a:spcBef>
        <a:spcAft>
          <a:spcPct val="0"/>
        </a:spcAft>
        <a:defRPr sz="3600">
          <a:solidFill>
            <a:srgbClr val="000000"/>
          </a:solidFill>
          <a:latin typeface="Arial" charset="0"/>
        </a:defRPr>
      </a:lvl4pPr>
      <a:lvl5pPr algn="l" rtl="0" eaLnBrk="0" fontAlgn="base" hangingPunct="0">
        <a:spcBef>
          <a:spcPct val="0"/>
        </a:spcBef>
        <a:spcAft>
          <a:spcPct val="0"/>
        </a:spcAft>
        <a:defRPr sz="3600">
          <a:solidFill>
            <a:srgbClr val="000000"/>
          </a:solidFill>
          <a:latin typeface="Arial" charset="0"/>
        </a:defRPr>
      </a:lvl5pPr>
      <a:lvl6pPr marL="457200" algn="l" rtl="0" eaLnBrk="0" fontAlgn="base" hangingPunct="0">
        <a:spcBef>
          <a:spcPct val="0"/>
        </a:spcBef>
        <a:spcAft>
          <a:spcPct val="0"/>
        </a:spcAft>
        <a:defRPr sz="3600">
          <a:solidFill>
            <a:srgbClr val="000000"/>
          </a:solidFill>
          <a:latin typeface="Arial" charset="0"/>
        </a:defRPr>
      </a:lvl6pPr>
      <a:lvl7pPr marL="914400" algn="l" rtl="0" eaLnBrk="0" fontAlgn="base" hangingPunct="0">
        <a:spcBef>
          <a:spcPct val="0"/>
        </a:spcBef>
        <a:spcAft>
          <a:spcPct val="0"/>
        </a:spcAft>
        <a:defRPr sz="3600">
          <a:solidFill>
            <a:srgbClr val="000000"/>
          </a:solidFill>
          <a:latin typeface="Arial" charset="0"/>
        </a:defRPr>
      </a:lvl7pPr>
      <a:lvl8pPr marL="1371600" algn="l" rtl="0" eaLnBrk="0" fontAlgn="base" hangingPunct="0">
        <a:spcBef>
          <a:spcPct val="0"/>
        </a:spcBef>
        <a:spcAft>
          <a:spcPct val="0"/>
        </a:spcAft>
        <a:defRPr sz="3600">
          <a:solidFill>
            <a:srgbClr val="000000"/>
          </a:solidFill>
          <a:latin typeface="Arial" charset="0"/>
        </a:defRPr>
      </a:lvl8pPr>
      <a:lvl9pPr marL="1828800" algn="l" rtl="0" eaLnBrk="0" fontAlgn="base" hangingPunct="0">
        <a:spcBef>
          <a:spcPct val="0"/>
        </a:spcBef>
        <a:spcAft>
          <a:spcPct val="0"/>
        </a:spcAft>
        <a:defRPr sz="3600">
          <a:solidFill>
            <a:srgbClr val="000000"/>
          </a:solidFill>
          <a:latin typeface="Arial" charset="0"/>
        </a:defRPr>
      </a:lvl9pPr>
    </p:titleStyle>
    <p:bodyStyle>
      <a:lvl1pPr marL="342900" indent="-342900" algn="l" rtl="0" eaLnBrk="0" fontAlgn="base" hangingPunct="0">
        <a:lnSpc>
          <a:spcPct val="90000"/>
        </a:lnSpc>
        <a:spcBef>
          <a:spcPct val="20000"/>
        </a:spcBef>
        <a:spcAft>
          <a:spcPct val="0"/>
        </a:spcAft>
        <a:buChar char="•"/>
        <a:defRPr sz="3000">
          <a:solidFill>
            <a:srgbClr val="000000"/>
          </a:solidFill>
          <a:latin typeface="+mn-lt"/>
          <a:ea typeface="+mn-ea"/>
          <a:cs typeface="+mn-cs"/>
        </a:defRPr>
      </a:lvl1pPr>
      <a:lvl2pPr marL="742950" indent="-285750" algn="l" rtl="0" eaLnBrk="0" fontAlgn="base" hangingPunct="0">
        <a:lnSpc>
          <a:spcPct val="90000"/>
        </a:lnSpc>
        <a:spcBef>
          <a:spcPct val="20000"/>
        </a:spcBef>
        <a:spcAft>
          <a:spcPct val="0"/>
        </a:spcAft>
        <a:buChar char="–"/>
        <a:defRPr sz="3000">
          <a:solidFill>
            <a:srgbClr val="000000"/>
          </a:solidFill>
          <a:latin typeface="+mn-lt"/>
        </a:defRPr>
      </a:lvl2pPr>
      <a:lvl3pPr marL="1143000" indent="-228600" algn="l" rtl="0" eaLnBrk="0" fontAlgn="base" hangingPunct="0">
        <a:lnSpc>
          <a:spcPct val="90000"/>
        </a:lnSpc>
        <a:spcBef>
          <a:spcPct val="20000"/>
        </a:spcBef>
        <a:spcAft>
          <a:spcPct val="0"/>
        </a:spcAft>
        <a:buChar char="•"/>
        <a:defRPr sz="3000">
          <a:solidFill>
            <a:srgbClr val="000000"/>
          </a:solidFill>
          <a:latin typeface="+mn-lt"/>
        </a:defRPr>
      </a:lvl3pPr>
      <a:lvl4pPr marL="1600200" indent="-228600" algn="l" rtl="0" eaLnBrk="0" fontAlgn="base" hangingPunct="0">
        <a:lnSpc>
          <a:spcPct val="90000"/>
        </a:lnSpc>
        <a:spcBef>
          <a:spcPct val="20000"/>
        </a:spcBef>
        <a:spcAft>
          <a:spcPct val="0"/>
        </a:spcAft>
        <a:buChar char="–"/>
        <a:defRPr sz="3000">
          <a:solidFill>
            <a:srgbClr val="000000"/>
          </a:solidFill>
          <a:latin typeface="+mn-lt"/>
        </a:defRPr>
      </a:lvl4pPr>
      <a:lvl5pPr marL="2057400" indent="-228600" algn="l" rtl="0" eaLnBrk="0" fontAlgn="base" hangingPunct="0">
        <a:lnSpc>
          <a:spcPct val="90000"/>
        </a:lnSpc>
        <a:spcBef>
          <a:spcPct val="20000"/>
        </a:spcBef>
        <a:spcAft>
          <a:spcPct val="0"/>
        </a:spcAft>
        <a:buChar char="»"/>
        <a:defRPr sz="3000">
          <a:solidFill>
            <a:srgbClr val="000000"/>
          </a:solidFill>
          <a:latin typeface="+mn-lt"/>
        </a:defRPr>
      </a:lvl5pPr>
      <a:lvl6pPr marL="2514600" indent="-228600" algn="l" rtl="0" eaLnBrk="0" fontAlgn="base" hangingPunct="0">
        <a:lnSpc>
          <a:spcPct val="90000"/>
        </a:lnSpc>
        <a:spcBef>
          <a:spcPct val="20000"/>
        </a:spcBef>
        <a:spcAft>
          <a:spcPct val="0"/>
        </a:spcAft>
        <a:buChar char="»"/>
        <a:defRPr sz="3000">
          <a:solidFill>
            <a:srgbClr val="000000"/>
          </a:solidFill>
          <a:latin typeface="+mn-lt"/>
        </a:defRPr>
      </a:lvl6pPr>
      <a:lvl7pPr marL="2971800" indent="-228600" algn="l" rtl="0" eaLnBrk="0" fontAlgn="base" hangingPunct="0">
        <a:lnSpc>
          <a:spcPct val="90000"/>
        </a:lnSpc>
        <a:spcBef>
          <a:spcPct val="20000"/>
        </a:spcBef>
        <a:spcAft>
          <a:spcPct val="0"/>
        </a:spcAft>
        <a:buChar char="»"/>
        <a:defRPr sz="3000">
          <a:solidFill>
            <a:srgbClr val="000000"/>
          </a:solidFill>
          <a:latin typeface="+mn-lt"/>
        </a:defRPr>
      </a:lvl7pPr>
      <a:lvl8pPr marL="3429000" indent="-228600" algn="l" rtl="0" eaLnBrk="0" fontAlgn="base" hangingPunct="0">
        <a:lnSpc>
          <a:spcPct val="90000"/>
        </a:lnSpc>
        <a:spcBef>
          <a:spcPct val="20000"/>
        </a:spcBef>
        <a:spcAft>
          <a:spcPct val="0"/>
        </a:spcAft>
        <a:buChar char="»"/>
        <a:defRPr sz="3000">
          <a:solidFill>
            <a:srgbClr val="000000"/>
          </a:solidFill>
          <a:latin typeface="+mn-lt"/>
        </a:defRPr>
      </a:lvl8pPr>
      <a:lvl9pPr marL="3886200" indent="-228600" algn="l" rtl="0" eaLnBrk="0" fontAlgn="base" hangingPunct="0">
        <a:lnSpc>
          <a:spcPct val="90000"/>
        </a:lnSpc>
        <a:spcBef>
          <a:spcPct val="20000"/>
        </a:spcBef>
        <a:spcAft>
          <a:spcPct val="0"/>
        </a:spcAft>
        <a:buChar char="»"/>
        <a:defRPr sz="3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dc.gov/vaccinesafety/Vaccines/HPV/index.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collections/immunisation-patient-group-direction-pgd"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medicines.org.uk/emc/product/261/smp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medicines.org.uk/emc/product/7330/smpc"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ema.europa.eu/en/news/review-concludes-evidence-does-not-support-hpv-vaccines-cause-crps-pot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6.tmp"/><Relationship Id="rId7" Type="http://schemas.openxmlformats.org/officeDocument/2006/relationships/hyperlink" Target="https://www.healthpublications.gov.uk/Home.html"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29.tmp"/><Relationship Id="rId5" Type="http://schemas.openxmlformats.org/officeDocument/2006/relationships/image" Target="../media/image28.jpeg"/><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hyperlink" Target="https://www.gov.uk/government/publications/human-papillomavirus-hpv-vaccination-consent-form"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31.jpg"/><Relationship Id="rId4" Type="http://schemas.openxmlformats.org/officeDocument/2006/relationships/hyperlink" Target="https://www.gov.uk/government/collections/hpv-vaccination-programme"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www.gov.uk/government/publications/jcvi-statement-on-hpv-vaccination-of-men-who-have-sex-with-men" TargetMode="External"/><Relationship Id="rId3" Type="http://schemas.openxmlformats.org/officeDocument/2006/relationships/hyperlink" Target="http://www.gov.uk/government/publications/human-papillomavirus-hpv-the-green-book-chapter-18a" TargetMode="External"/><Relationship Id="rId7" Type="http://schemas.openxmlformats.org/officeDocument/2006/relationships/hyperlink" Target="http://www.gov.uk/government/collections/hpv-vaccination-for-men-who-have-sex-with-men-msm-programme"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hyperlink" Target="http://www.medicines.org.uk/emc/product/7330/smpc" TargetMode="External"/><Relationship Id="rId5" Type="http://schemas.openxmlformats.org/officeDocument/2006/relationships/hyperlink" Target="http://www.medicines.org.uk/emc/product/261/smpc" TargetMode="External"/><Relationship Id="rId4" Type="http://schemas.openxmlformats.org/officeDocument/2006/relationships/hyperlink" Target="http://www.gov.uk/government/publications/hpv-universal-vaccination-guidance-for-health-professionals" TargetMode="External"/><Relationship Id="rId9" Type="http://schemas.openxmlformats.org/officeDocument/2006/relationships/hyperlink" Target="http://www.gov.uk/government/publications/hpv-immunisation-programme-introduction-of-gardasil-9-letter"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nhs.uk/conditions/vaccinations/pages/hpv-human-papillomavirus-vaccine.aspx" TargetMode="External"/><Relationship Id="rId7" Type="http://schemas.openxmlformats.org/officeDocument/2006/relationships/hyperlink" Target="http://www.who.int/immunization/sage/meetings/2016/october/8_Best-practice-guidance-respond-vocal-vaccine-deniers-public.pdf"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 Id="rId6" Type="http://schemas.openxmlformats.org/officeDocument/2006/relationships/hyperlink" Target="http://www.euro.who.int/en/health-topics/disease-prevention/vaccines-and-immunization/vaccine-preventable-diseases/human-papillomavirus-hpv2" TargetMode="External"/><Relationship Id="rId5" Type="http://schemas.openxmlformats.org/officeDocument/2006/relationships/hyperlink" Target="http://www.teenagecancertrust.org/about-us/what-we-do/cancer-awareness/resources#cervicalcancer" TargetMode="External"/><Relationship Id="rId4" Type="http://schemas.openxmlformats.org/officeDocument/2006/relationships/hyperlink" Target="http://www.jostrust.org.uk/about-cervical-canc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B76AF6-7E40-47FB-A497-D1E72B0B779D}"/>
              </a:ext>
            </a:extLst>
          </p:cNvPr>
          <p:cNvSpPr>
            <a:spLocks noGrp="1"/>
          </p:cNvSpPr>
          <p:nvPr>
            <p:ph type="ctrTitle"/>
          </p:nvPr>
        </p:nvSpPr>
        <p:spPr/>
        <p:txBody>
          <a:bodyPr>
            <a:normAutofit fontScale="90000"/>
          </a:bodyPr>
          <a:lstStyle/>
          <a:p>
            <a:r>
              <a:rPr lang="en-GB" b="1" dirty="0"/>
              <a:t>Human papillomavirus (HPV) vaccination </a:t>
            </a:r>
            <a:br>
              <a:rPr lang="en-GB" b="1" dirty="0"/>
            </a:br>
            <a:r>
              <a:rPr lang="en-GB" b="1" dirty="0"/>
              <a:t>Universal  HPV adolescent immunisation programme</a:t>
            </a:r>
            <a:br>
              <a:rPr lang="en-GB" b="1" dirty="0"/>
            </a:br>
            <a:br>
              <a:rPr lang="en-GB" b="1" dirty="0"/>
            </a:br>
            <a:br>
              <a:rPr lang="en-GB" b="1" dirty="0"/>
            </a:br>
            <a:br>
              <a:rPr lang="en-GB" b="1" dirty="0"/>
            </a:br>
            <a:r>
              <a:rPr lang="en-GB" sz="3100" b="1" dirty="0"/>
              <a:t>Last updated September 2021</a:t>
            </a:r>
            <a:endParaRPr lang="en-GB" sz="3100"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HPV and cervical cancer</a:t>
            </a:r>
          </a:p>
        </p:txBody>
      </p:sp>
      <p:sp>
        <p:nvSpPr>
          <p:cNvPr id="3" name="Content Placeholder 2"/>
          <p:cNvSpPr>
            <a:spLocks noGrp="1"/>
          </p:cNvSpPr>
          <p:nvPr>
            <p:ph idx="1"/>
          </p:nvPr>
        </p:nvSpPr>
        <p:spPr>
          <a:xfrm>
            <a:off x="677394" y="1425597"/>
            <a:ext cx="8306808" cy="4739679"/>
          </a:xfrm>
        </p:spPr>
        <p:txBody>
          <a:bodyPr/>
          <a:lstStyle/>
          <a:p>
            <a:pPr marL="0" lvl="0" indent="0">
              <a:spcBef>
                <a:spcPts val="600"/>
              </a:spcBef>
              <a:buNone/>
            </a:pPr>
            <a:endParaRPr lang="en-GB" dirty="0"/>
          </a:p>
          <a:p>
            <a:pPr>
              <a:spcBef>
                <a:spcPts val="600"/>
              </a:spcBef>
            </a:pPr>
            <a:r>
              <a:rPr lang="en-GB" dirty="0">
                <a:solidFill>
                  <a:schemeClr val="tx1"/>
                </a:solidFill>
              </a:rPr>
              <a:t>persistent infection by high risk HPV types is detectable in </a:t>
            </a:r>
            <a:r>
              <a:rPr lang="en-GB" dirty="0"/>
              <a:t>more than 99% of all cervical cancers</a:t>
            </a:r>
          </a:p>
          <a:p>
            <a:pPr>
              <a:buFont typeface="Arial" panose="020B0604020202020204" pitchFamily="34" charset="0"/>
              <a:buChar char="•"/>
            </a:pPr>
            <a:r>
              <a:rPr lang="en-GB" dirty="0">
                <a:solidFill>
                  <a:schemeClr val="tx1"/>
                </a:solidFill>
              </a:rPr>
              <a:t>cervical cancer is </a:t>
            </a:r>
            <a:r>
              <a:rPr lang="en-GB" dirty="0"/>
              <a:t>the most common cancer among women under the age of 35</a:t>
            </a:r>
          </a:p>
          <a:p>
            <a:pPr>
              <a:buFont typeface="Arial" panose="020B0604020202020204" pitchFamily="34" charset="0"/>
              <a:buChar char="•"/>
            </a:pPr>
            <a:r>
              <a:rPr lang="en-GB" dirty="0"/>
              <a:t>in the UK:</a:t>
            </a:r>
          </a:p>
          <a:p>
            <a:pPr lvl="1">
              <a:buFont typeface="Wingdings" panose="05000000000000000000" pitchFamily="2" charset="2"/>
              <a:buChar char="§"/>
            </a:pPr>
            <a:r>
              <a:rPr lang="en-GB" dirty="0"/>
              <a:t>over 3000 women are diagnosed with cervical cancer every year</a:t>
            </a:r>
          </a:p>
          <a:p>
            <a:pPr lvl="1">
              <a:buFont typeface="Wingdings" panose="05000000000000000000" pitchFamily="2" charset="2"/>
              <a:buChar char="§"/>
            </a:pPr>
            <a:r>
              <a:rPr lang="en-GB" dirty="0"/>
              <a:t>around 900 women die from cervical cancer every year</a:t>
            </a:r>
          </a:p>
          <a:p>
            <a:pPr marL="0" indent="0">
              <a:buNone/>
            </a:pPr>
            <a:r>
              <a:rPr lang="en-GB" b="1" dirty="0"/>
              <a:t> </a:t>
            </a:r>
            <a:endParaRPr lang="en-GB" dirty="0"/>
          </a:p>
        </p:txBody>
      </p:sp>
      <p:sp>
        <p:nvSpPr>
          <p:cNvPr id="9" name="Footer Placeholder 1">
            <a:extLst>
              <a:ext uri="{FF2B5EF4-FFF2-40B4-BE49-F238E27FC236}">
                <a16:creationId xmlns:a16="http://schemas.microsoft.com/office/drawing/2014/main" id="{625C5335-853C-4A29-8374-E7400C2CAE8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06C36D6E-8FC0-44CB-8BA3-9DC07A9812D7}"/>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1FA843CD-6308-4B3F-A742-D6994B2A6649}"/>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97255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Other HPV associated cancers</a:t>
            </a:r>
          </a:p>
        </p:txBody>
      </p:sp>
      <p:sp>
        <p:nvSpPr>
          <p:cNvPr id="3" name="Content Placeholder 2"/>
          <p:cNvSpPr>
            <a:spLocks noGrp="1"/>
          </p:cNvSpPr>
          <p:nvPr>
            <p:ph idx="1"/>
          </p:nvPr>
        </p:nvSpPr>
        <p:spPr>
          <a:xfrm>
            <a:off x="330206" y="1555668"/>
            <a:ext cx="8361034" cy="4570496"/>
          </a:xfrm>
        </p:spPr>
        <p:txBody>
          <a:bodyPr/>
          <a:lstStyle/>
          <a:p>
            <a:pPr marL="0" indent="0">
              <a:buNone/>
            </a:pPr>
            <a:r>
              <a:rPr lang="en-GB" altLang="en-US" sz="1600" dirty="0"/>
              <a:t>HPV is also associated with</a:t>
            </a:r>
            <a:r>
              <a:rPr lang="en-GB" sz="1600" dirty="0"/>
              <a:t>:</a:t>
            </a:r>
          </a:p>
          <a:p>
            <a:pPr marL="285750" indent="-285750">
              <a:spcBef>
                <a:spcPts val="600"/>
              </a:spcBef>
            </a:pPr>
            <a:r>
              <a:rPr lang="en-GB" sz="1600" dirty="0"/>
              <a:t>anal and cervical cancers (more than 90%)</a:t>
            </a:r>
          </a:p>
          <a:p>
            <a:pPr marL="285750" indent="-285750">
              <a:spcBef>
                <a:spcPts val="600"/>
              </a:spcBef>
            </a:pPr>
            <a:r>
              <a:rPr lang="en-GB" sz="1600" dirty="0"/>
              <a:t>vaginal and vulvar cancers (about 70%) </a:t>
            </a:r>
          </a:p>
          <a:p>
            <a:pPr marL="285750" indent="-285750">
              <a:spcBef>
                <a:spcPts val="600"/>
              </a:spcBef>
            </a:pPr>
            <a:r>
              <a:rPr lang="en-GB" sz="1600" dirty="0"/>
              <a:t>oropharyngeal cancers (70%) </a:t>
            </a:r>
          </a:p>
          <a:p>
            <a:pPr marL="285750" indent="-285750">
              <a:spcBef>
                <a:spcPts val="600"/>
              </a:spcBef>
            </a:pPr>
            <a:r>
              <a:rPr lang="en-GB" sz="1600" dirty="0"/>
              <a:t>more than 60% of penile cancers</a:t>
            </a:r>
          </a:p>
          <a:p>
            <a:pPr marL="0" indent="0"/>
            <a:endParaRPr lang="en-GB" sz="1600" dirty="0"/>
          </a:p>
          <a:p>
            <a:pPr marL="0" indent="0">
              <a:spcBef>
                <a:spcPts val="0"/>
              </a:spcBef>
              <a:buNone/>
            </a:pPr>
            <a:r>
              <a:rPr lang="en-GB" sz="1600" dirty="0"/>
              <a:t>Cancer research UK (CRUK) suggests that the proportion of cancer cases linked to HPV is rising and that i</a:t>
            </a:r>
            <a:r>
              <a:rPr lang="en-GB" altLang="en-US" sz="1600" dirty="0"/>
              <a:t>n Europe:</a:t>
            </a:r>
          </a:p>
          <a:p>
            <a:pPr marL="285750" indent="-285750">
              <a:spcBef>
                <a:spcPts val="600"/>
              </a:spcBef>
            </a:pPr>
            <a:r>
              <a:rPr lang="en-GB" altLang="en-US" sz="1600" dirty="0"/>
              <a:t>73% of oropharangeal cancer cases are HPV positive</a:t>
            </a:r>
          </a:p>
          <a:p>
            <a:pPr marL="285750" indent="-285750">
              <a:spcBef>
                <a:spcPts val="600"/>
              </a:spcBef>
            </a:pPr>
            <a:r>
              <a:rPr lang="en-GB" sz="1600" dirty="0"/>
              <a:t>12% of oral cavity, hypopharynx and larynx cancer cases are HPV-positive</a:t>
            </a:r>
          </a:p>
          <a:p>
            <a:pPr marL="285750" indent="-285750">
              <a:spcBef>
                <a:spcPts val="600"/>
              </a:spcBef>
            </a:pPr>
            <a:r>
              <a:rPr lang="en-GB" sz="1600" dirty="0"/>
              <a:t>laryngeal squamous cell carcinoma (SCC) risk is 5.4 times higher in people with HPV infection</a:t>
            </a:r>
          </a:p>
          <a:p>
            <a:pPr marL="285750" indent="-285750">
              <a:spcBef>
                <a:spcPts val="600"/>
              </a:spcBef>
            </a:pPr>
            <a:r>
              <a:rPr lang="en-GB" sz="1600" dirty="0"/>
              <a:t>the cancer risk for oropharyngeal, tonsil, and base of tongue is higher in people with more past sexual partners, people who started having sex at a younger age, and men who have ever had sexual contact with men </a:t>
            </a:r>
            <a:endParaRPr lang="en-GB" altLang="en-US" sz="1600" dirty="0"/>
          </a:p>
          <a:p>
            <a:pPr marL="0" indent="0"/>
            <a:endParaRPr lang="en-GB" altLang="en-US" dirty="0"/>
          </a:p>
        </p:txBody>
      </p:sp>
      <p:sp>
        <p:nvSpPr>
          <p:cNvPr id="9" name="Footer Placeholder 1">
            <a:extLst>
              <a:ext uri="{FF2B5EF4-FFF2-40B4-BE49-F238E27FC236}">
                <a16:creationId xmlns:a16="http://schemas.microsoft.com/office/drawing/2014/main" id="{D4F0FAF0-B718-4146-87CC-FEB6844768C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3E616BC4-3B27-44BC-B0F2-595A4D78E8CC}"/>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A9A40B59-14BB-4021-8F41-9F0A5EC73AFB}"/>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extLst>
      <p:ext uri="{BB962C8B-B14F-4D97-AF65-F5344CB8AC3E}">
        <p14:creationId xmlns:p14="http://schemas.microsoft.com/office/powerpoint/2010/main" val="228344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Eligibility</a:t>
            </a:r>
          </a:p>
        </p:txBody>
      </p:sp>
      <p:sp>
        <p:nvSpPr>
          <p:cNvPr id="3" name="Content Placeholder 2"/>
          <p:cNvSpPr>
            <a:spLocks noGrp="1"/>
          </p:cNvSpPr>
          <p:nvPr>
            <p:ph idx="1"/>
          </p:nvPr>
        </p:nvSpPr>
        <p:spPr>
          <a:xfrm>
            <a:off x="330205" y="1774826"/>
            <a:ext cx="8716141" cy="4351338"/>
          </a:xfrm>
        </p:spPr>
        <p:txBody>
          <a:bodyPr>
            <a:normAutofit/>
          </a:bodyPr>
          <a:lstStyle/>
          <a:p>
            <a:pPr>
              <a:buFont typeface="Arial" panose="020B0604020202020204" pitchFamily="34" charset="0"/>
              <a:buChar char="•"/>
            </a:pPr>
            <a:r>
              <a:rPr lang="en-GB" sz="2000" dirty="0">
                <a:latin typeface="+mn-lt"/>
              </a:rPr>
              <a:t>routine programme for adolescents aged 12 to 13 years (school Year 8)</a:t>
            </a:r>
          </a:p>
          <a:p>
            <a:pPr>
              <a:buFont typeface="Arial" panose="020B0604020202020204" pitchFamily="34" charset="0"/>
              <a:buChar char="•"/>
            </a:pPr>
            <a:r>
              <a:rPr lang="en-GB" sz="2000" dirty="0">
                <a:latin typeface="+mn-lt"/>
              </a:rPr>
              <a:t>MSM up to and including 45 years of age attending Specialist Sexual Health Services and/or HIV clinics regardless of risk, sexual behaviour or disease status </a:t>
            </a:r>
            <a:endParaRPr lang="en-US" sz="2000" dirty="0">
              <a:latin typeface="+mn-lt"/>
            </a:endParaRPr>
          </a:p>
          <a:p>
            <a:pPr>
              <a:buFont typeface="Arial" panose="020B0604020202020204" pitchFamily="34" charset="0"/>
              <a:buChar char="•"/>
            </a:pPr>
            <a:r>
              <a:rPr lang="en-US" sz="2000" dirty="0">
                <a:latin typeface="+mn-lt"/>
              </a:rPr>
              <a:t>other individuals with a similar risk profile to that seen in the MSM population who may benefit from vaccination. This includes – MSM over 45 years of age, HIV+ve men and women, transgender individuals – where HPV vaccine may be considered on a case-by-case basis and can be offered following a clinical assessment of the patient. Vaccines should be purchased from the manufacturer or pharmaceutical wholesaler in this instance</a:t>
            </a:r>
            <a:endParaRPr lang="en-GB" sz="2000" dirty="0">
              <a:latin typeface="+mn-lt"/>
            </a:endParaRPr>
          </a:p>
          <a:p>
            <a:pPr>
              <a:buFont typeface="Arial" panose="020B0604020202020204" pitchFamily="34" charset="0"/>
              <a:buChar char="•"/>
            </a:pPr>
            <a:r>
              <a:rPr lang="en-US" sz="2000" dirty="0">
                <a:latin typeface="+mn-lt"/>
              </a:rPr>
              <a:t>eligible girls and boys (eligible boys born after 1st September 2006 can continue to be caught up until their 25th birthday)</a:t>
            </a:r>
            <a:endParaRPr lang="en-GB" sz="2000" dirty="0">
              <a:latin typeface="+mn-lt"/>
            </a:endParaRPr>
          </a:p>
        </p:txBody>
      </p:sp>
      <p:sp>
        <p:nvSpPr>
          <p:cNvPr id="9" name="Footer Placeholder 1">
            <a:extLst>
              <a:ext uri="{FF2B5EF4-FFF2-40B4-BE49-F238E27FC236}">
                <a16:creationId xmlns:a16="http://schemas.microsoft.com/office/drawing/2014/main" id="{0A108D68-8726-45E0-B830-E6FA591EFD76}"/>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DE34A54B-1EEC-4FA3-9408-2AA049F8E654}"/>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AFFA8D76-7784-4B80-9929-A05FB142B1D8}"/>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Tree>
    <p:extLst>
      <p:ext uri="{BB962C8B-B14F-4D97-AF65-F5344CB8AC3E}">
        <p14:creationId xmlns:p14="http://schemas.microsoft.com/office/powerpoint/2010/main" val="329238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normAutofit fontScale="90000"/>
          </a:bodyPr>
          <a:lstStyle/>
          <a:p>
            <a:pPr eaLnBrk="1" hangingPunct="1"/>
            <a:r>
              <a:rPr lang="en-GB" altLang="en-US" dirty="0"/>
              <a:t>Gardasil</a:t>
            </a:r>
            <a:br>
              <a:rPr lang="en-GB" altLang="en-US" sz="3600" dirty="0"/>
            </a:br>
            <a:endParaRPr lang="en-GB" altLang="en-US" sz="3600" dirty="0"/>
          </a:p>
        </p:txBody>
      </p:sp>
      <p:sp>
        <p:nvSpPr>
          <p:cNvPr id="34820" name="Content Placeholder 2"/>
          <p:cNvSpPr>
            <a:spLocks noGrp="1"/>
          </p:cNvSpPr>
          <p:nvPr>
            <p:ph idx="1"/>
          </p:nvPr>
        </p:nvSpPr>
        <p:spPr>
          <a:xfrm>
            <a:off x="428795" y="1563526"/>
            <a:ext cx="9481350" cy="4739679"/>
          </a:xfrm>
        </p:spPr>
        <p:txBody>
          <a:bodyPr/>
          <a:lstStyle/>
          <a:p>
            <a:pPr>
              <a:lnSpc>
                <a:spcPct val="150000"/>
              </a:lnSpc>
              <a:spcBef>
                <a:spcPts val="0"/>
              </a:spcBef>
              <a:buNone/>
            </a:pPr>
            <a:r>
              <a:rPr lang="en-GB" altLang="en-US" b="1" dirty="0"/>
              <a:t>Brand name</a:t>
            </a:r>
            <a:r>
              <a:rPr lang="en-GB" altLang="en-US" dirty="0"/>
              <a:t>: Gardasil</a:t>
            </a:r>
          </a:p>
          <a:p>
            <a:pPr marL="0" indent="0">
              <a:lnSpc>
                <a:spcPct val="150000"/>
              </a:lnSpc>
              <a:spcBef>
                <a:spcPts val="0"/>
              </a:spcBef>
              <a:buNone/>
            </a:pPr>
            <a:r>
              <a:rPr lang="en-GB" altLang="en-US" b="1" dirty="0"/>
              <a:t>Generic Name</a:t>
            </a:r>
            <a:r>
              <a:rPr lang="en-GB" altLang="en-US" dirty="0"/>
              <a:t>: </a:t>
            </a:r>
            <a:r>
              <a:rPr lang="en-GB" dirty="0"/>
              <a:t>Human Papillomavirus Vaccine</a:t>
            </a:r>
          </a:p>
          <a:p>
            <a:pPr marL="0" indent="0">
              <a:lnSpc>
                <a:spcPct val="150000"/>
              </a:lnSpc>
              <a:spcBef>
                <a:spcPts val="0"/>
              </a:spcBef>
              <a:buNone/>
            </a:pPr>
            <a:r>
              <a:rPr lang="en-GB" dirty="0"/>
              <a:t>[Types 6, 11, 16, 18]</a:t>
            </a:r>
          </a:p>
          <a:p>
            <a:pPr marL="0" indent="0">
              <a:lnSpc>
                <a:spcPct val="150000"/>
              </a:lnSpc>
              <a:spcBef>
                <a:spcPts val="0"/>
              </a:spcBef>
              <a:buNone/>
            </a:pPr>
            <a:r>
              <a:rPr lang="en-GB" b="1" dirty="0"/>
              <a:t>Type of vaccine</a:t>
            </a:r>
            <a:r>
              <a:rPr lang="en-GB" dirty="0"/>
              <a:t>: Recombinant, adsorbed </a:t>
            </a:r>
          </a:p>
          <a:p>
            <a:pPr marL="0" indent="0">
              <a:lnSpc>
                <a:spcPct val="150000"/>
              </a:lnSpc>
              <a:spcBef>
                <a:spcPts val="0"/>
              </a:spcBef>
              <a:buNone/>
            </a:pPr>
            <a:r>
              <a:rPr lang="en-GB" b="1" dirty="0"/>
              <a:t>Marketed by</a:t>
            </a:r>
            <a:r>
              <a:rPr lang="en-GB" dirty="0"/>
              <a:t>: MSD</a:t>
            </a:r>
          </a:p>
          <a:p>
            <a:pPr marL="0" indent="0">
              <a:lnSpc>
                <a:spcPct val="150000"/>
              </a:lnSpc>
              <a:spcBef>
                <a:spcPts val="0"/>
              </a:spcBef>
              <a:buNone/>
            </a:pPr>
            <a:r>
              <a:rPr lang="en-GB" b="1" dirty="0"/>
              <a:t>Licensed from</a:t>
            </a:r>
            <a:r>
              <a:rPr lang="en-GB" dirty="0"/>
              <a:t>: 9 years of age</a:t>
            </a:r>
          </a:p>
        </p:txBody>
      </p:sp>
      <p:sp>
        <p:nvSpPr>
          <p:cNvPr id="10" name="Footer Placeholder 1">
            <a:extLst>
              <a:ext uri="{FF2B5EF4-FFF2-40B4-BE49-F238E27FC236}">
                <a16:creationId xmlns:a16="http://schemas.microsoft.com/office/drawing/2014/main" id="{2ECA8FEA-8D4F-4E25-AF7C-7A309D47EA4A}"/>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pic>
        <p:nvPicPr>
          <p:cNvPr id="8" name="Picture 2" descr="Text&#10;&#10;Description automatically generated">
            <a:extLst>
              <a:ext uri="{FF2B5EF4-FFF2-40B4-BE49-F238E27FC236}">
                <a16:creationId xmlns:a16="http://schemas.microsoft.com/office/drawing/2014/main" id="{3960B10A-40F3-48B8-8FB0-DC93F52421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4800" t="34846" r="26375" b="31029"/>
          <a:stretch>
            <a:fillRect/>
          </a:stretch>
        </p:blipFill>
        <p:spPr bwMode="auto">
          <a:xfrm>
            <a:off x="6096000" y="4044942"/>
            <a:ext cx="44640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4C757E8E-212C-4ED8-A725-6C310D923473}"/>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0BD53FCD-7248-45C5-A1E2-1FBC6B033E49}"/>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Tree>
    <p:extLst>
      <p:ext uri="{BB962C8B-B14F-4D97-AF65-F5344CB8AC3E}">
        <p14:creationId xmlns:p14="http://schemas.microsoft.com/office/powerpoint/2010/main" val="339184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normAutofit fontScale="90000"/>
          </a:bodyPr>
          <a:lstStyle/>
          <a:p>
            <a:pPr eaLnBrk="1" hangingPunct="1"/>
            <a:r>
              <a:rPr lang="en-GB" altLang="en-US" dirty="0"/>
              <a:t>Gardasil 9</a:t>
            </a:r>
            <a:br>
              <a:rPr lang="en-GB" altLang="en-US" sz="3600" dirty="0"/>
            </a:br>
            <a:endParaRPr lang="en-GB" altLang="en-US" sz="3600" dirty="0"/>
          </a:p>
        </p:txBody>
      </p:sp>
      <p:sp>
        <p:nvSpPr>
          <p:cNvPr id="34820" name="Content Placeholder 2"/>
          <p:cNvSpPr>
            <a:spLocks noGrp="1"/>
          </p:cNvSpPr>
          <p:nvPr>
            <p:ph idx="1"/>
          </p:nvPr>
        </p:nvSpPr>
        <p:spPr>
          <a:xfrm>
            <a:off x="428795" y="1576707"/>
            <a:ext cx="11123857" cy="4351338"/>
          </a:xfrm>
        </p:spPr>
        <p:txBody>
          <a:bodyPr/>
          <a:lstStyle/>
          <a:p>
            <a:pPr>
              <a:lnSpc>
                <a:spcPct val="150000"/>
              </a:lnSpc>
              <a:spcBef>
                <a:spcPts val="0"/>
              </a:spcBef>
              <a:buNone/>
            </a:pPr>
            <a:r>
              <a:rPr lang="en-GB" altLang="en-US" b="1" dirty="0"/>
              <a:t>Brand name</a:t>
            </a:r>
            <a:r>
              <a:rPr lang="en-GB" altLang="en-US" dirty="0"/>
              <a:t>: Gardasil 9</a:t>
            </a:r>
          </a:p>
          <a:p>
            <a:pPr marL="0" indent="0">
              <a:lnSpc>
                <a:spcPct val="150000"/>
              </a:lnSpc>
              <a:spcBef>
                <a:spcPts val="0"/>
              </a:spcBef>
              <a:buNone/>
            </a:pPr>
            <a:r>
              <a:rPr lang="en-GB" altLang="en-US" b="1" dirty="0"/>
              <a:t>Generic Name</a:t>
            </a:r>
            <a:r>
              <a:rPr lang="en-GB" altLang="en-US" dirty="0"/>
              <a:t>: </a:t>
            </a:r>
            <a:r>
              <a:rPr lang="en-GB" dirty="0"/>
              <a:t>Human Papillomavirus Vaccine</a:t>
            </a:r>
          </a:p>
          <a:p>
            <a:pPr marL="0" indent="0">
              <a:lnSpc>
                <a:spcPct val="150000"/>
              </a:lnSpc>
              <a:spcBef>
                <a:spcPts val="0"/>
              </a:spcBef>
              <a:buNone/>
            </a:pPr>
            <a:r>
              <a:rPr lang="en-GB" dirty="0"/>
              <a:t>[Types 6, 11, 16, 18, 31, 33, 45, 52, 58]</a:t>
            </a:r>
          </a:p>
          <a:p>
            <a:pPr marL="0" indent="0">
              <a:lnSpc>
                <a:spcPct val="150000"/>
              </a:lnSpc>
              <a:spcBef>
                <a:spcPts val="0"/>
              </a:spcBef>
              <a:buNone/>
            </a:pPr>
            <a:r>
              <a:rPr lang="en-GB" b="1" dirty="0"/>
              <a:t>Type of vaccine</a:t>
            </a:r>
            <a:r>
              <a:rPr lang="en-GB" dirty="0"/>
              <a:t>: Recombinant, adsorbed </a:t>
            </a:r>
          </a:p>
          <a:p>
            <a:pPr marL="0" indent="0">
              <a:lnSpc>
                <a:spcPct val="150000"/>
              </a:lnSpc>
              <a:spcBef>
                <a:spcPts val="0"/>
              </a:spcBef>
              <a:buNone/>
            </a:pPr>
            <a:r>
              <a:rPr lang="en-GB" b="1" dirty="0"/>
              <a:t>Marketed by</a:t>
            </a:r>
            <a:r>
              <a:rPr lang="en-GB" dirty="0"/>
              <a:t>: MSD</a:t>
            </a:r>
          </a:p>
          <a:p>
            <a:pPr marL="0" indent="0">
              <a:lnSpc>
                <a:spcPct val="150000"/>
              </a:lnSpc>
              <a:spcBef>
                <a:spcPts val="0"/>
              </a:spcBef>
              <a:buNone/>
            </a:pPr>
            <a:r>
              <a:rPr lang="en-GB" b="1" dirty="0"/>
              <a:t>Licensed from</a:t>
            </a:r>
            <a:r>
              <a:rPr lang="en-GB" dirty="0"/>
              <a:t>: 9 years of age</a:t>
            </a:r>
          </a:p>
        </p:txBody>
      </p:sp>
      <p:sp>
        <p:nvSpPr>
          <p:cNvPr id="10" name="Footer Placeholder 1">
            <a:extLst>
              <a:ext uri="{FF2B5EF4-FFF2-40B4-BE49-F238E27FC236}">
                <a16:creationId xmlns:a16="http://schemas.microsoft.com/office/drawing/2014/main" id="{2ECA8FEA-8D4F-4E25-AF7C-7A309D47EA4A}"/>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pic>
        <p:nvPicPr>
          <p:cNvPr id="9" name="Picture 2" descr="Text&#10;&#10;Description automatically generated">
            <a:extLst>
              <a:ext uri="{FF2B5EF4-FFF2-40B4-BE49-F238E27FC236}">
                <a16:creationId xmlns:a16="http://schemas.microsoft.com/office/drawing/2014/main" id="{926324E9-7447-4126-9C5F-17BD71911F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243" t="35577" r="14182" b="24109"/>
          <a:stretch>
            <a:fillRect/>
          </a:stretch>
        </p:blipFill>
        <p:spPr bwMode="auto">
          <a:xfrm>
            <a:off x="5990723" y="4123765"/>
            <a:ext cx="46815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F6C85A29-E31E-47C8-B7DA-A539220827B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3BA64A8E-5D4D-40CE-AC94-AE29DBFDB8F5}"/>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extLst>
      <p:ext uri="{BB962C8B-B14F-4D97-AF65-F5344CB8AC3E}">
        <p14:creationId xmlns:p14="http://schemas.microsoft.com/office/powerpoint/2010/main" val="262477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E3A4-20F1-4099-BBA4-7C3DA9EA4075}"/>
              </a:ext>
            </a:extLst>
          </p:cNvPr>
          <p:cNvSpPr>
            <a:spLocks noGrp="1"/>
          </p:cNvSpPr>
          <p:nvPr>
            <p:ph type="title"/>
          </p:nvPr>
        </p:nvSpPr>
        <p:spPr/>
        <p:txBody>
          <a:bodyPr/>
          <a:lstStyle/>
          <a:p>
            <a:r>
              <a:rPr lang="en-GB" sz="3600" dirty="0"/>
              <a:t>HPV Vaccine interchangeability</a:t>
            </a:r>
            <a:r>
              <a:rPr lang="en-GB" dirty="0"/>
              <a:t>	</a:t>
            </a:r>
          </a:p>
        </p:txBody>
      </p:sp>
      <p:sp>
        <p:nvSpPr>
          <p:cNvPr id="3" name="Content Placeholder 2">
            <a:extLst>
              <a:ext uri="{FF2B5EF4-FFF2-40B4-BE49-F238E27FC236}">
                <a16:creationId xmlns:a16="http://schemas.microsoft.com/office/drawing/2014/main" id="{770881B9-71CF-4FD3-B6A7-97CB224AD983}"/>
              </a:ext>
            </a:extLst>
          </p:cNvPr>
          <p:cNvSpPr>
            <a:spLocks noGrp="1"/>
          </p:cNvSpPr>
          <p:nvPr>
            <p:ph idx="1"/>
          </p:nvPr>
        </p:nvSpPr>
        <p:spPr>
          <a:xfrm>
            <a:off x="330206" y="1774826"/>
            <a:ext cx="8396544" cy="4351338"/>
          </a:xfrm>
        </p:spPr>
        <p:txBody>
          <a:bodyPr/>
          <a:lstStyle/>
          <a:p>
            <a:pPr>
              <a:buFont typeface="Arial" panose="020B0604020202020204" pitchFamily="34" charset="0"/>
              <a:buChar char="•"/>
            </a:pPr>
            <a:r>
              <a:rPr lang="en-GB" sz="2000" dirty="0"/>
              <a:t>in early 2022 Gardasil 9 Vaccine will be introduced into the programme and supplied for those eligible for the HPV vaccine</a:t>
            </a:r>
          </a:p>
          <a:p>
            <a:pPr>
              <a:buFont typeface="Arial" panose="020B0604020202020204" pitchFamily="34" charset="0"/>
              <a:buChar char="•"/>
            </a:pPr>
            <a:r>
              <a:rPr lang="en-GB" sz="2000" dirty="0"/>
              <a:t>as the programme transitions from Gardasil to Gardasil 9 individuals might receive a mixed schedule</a:t>
            </a:r>
          </a:p>
          <a:p>
            <a:pPr>
              <a:buFont typeface="Arial" panose="020B0604020202020204" pitchFamily="34" charset="0"/>
              <a:buChar char="•"/>
            </a:pPr>
            <a:r>
              <a:rPr lang="en-GB" sz="2000" dirty="0"/>
              <a:t>both Gardasil and Gardasil 9 vaccines should be considered as interchangeable</a:t>
            </a:r>
          </a:p>
          <a:p>
            <a:pPr>
              <a:buFont typeface="Arial" panose="020B0604020202020204" pitchFamily="34" charset="0"/>
              <a:buChar char="•"/>
            </a:pPr>
            <a:r>
              <a:rPr lang="en-GB" sz="2000" dirty="0"/>
              <a:t>vaccination should not be delayed due to preference for either vaccine</a:t>
            </a:r>
          </a:p>
          <a:p>
            <a:endParaRPr lang="en-GB" dirty="0"/>
          </a:p>
        </p:txBody>
      </p:sp>
      <p:sp>
        <p:nvSpPr>
          <p:cNvPr id="6" name="Footer Placeholder 5">
            <a:extLst>
              <a:ext uri="{FF2B5EF4-FFF2-40B4-BE49-F238E27FC236}">
                <a16:creationId xmlns:a16="http://schemas.microsoft.com/office/drawing/2014/main" id="{3E33104A-1702-4BF1-BA5D-12CDD699CEE4}"/>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7" name="Slide Number Placeholder 6">
            <a:extLst>
              <a:ext uri="{FF2B5EF4-FFF2-40B4-BE49-F238E27FC236}">
                <a16:creationId xmlns:a16="http://schemas.microsoft.com/office/drawing/2014/main" id="{3326C789-A0A2-4DB2-A60F-3569E26F75A4}"/>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extLst>
      <p:ext uri="{BB962C8B-B14F-4D97-AF65-F5344CB8AC3E}">
        <p14:creationId xmlns:p14="http://schemas.microsoft.com/office/powerpoint/2010/main" val="2810205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normAutofit/>
          </a:bodyPr>
          <a:lstStyle/>
          <a:p>
            <a:r>
              <a:rPr lang="en-GB" altLang="en-US" sz="3600" dirty="0"/>
              <a:t>HPV Vaccines</a:t>
            </a:r>
          </a:p>
        </p:txBody>
      </p:sp>
      <p:sp>
        <p:nvSpPr>
          <p:cNvPr id="566275" name="Rectangle 3"/>
          <p:cNvSpPr>
            <a:spLocks noGrp="1" noChangeArrowheads="1"/>
          </p:cNvSpPr>
          <p:nvPr>
            <p:ph idx="1"/>
          </p:nvPr>
        </p:nvSpPr>
        <p:spPr>
          <a:xfrm>
            <a:off x="330206" y="1774826"/>
            <a:ext cx="9275434" cy="4351338"/>
          </a:xfrm>
        </p:spPr>
        <p:txBody>
          <a:bodyPr>
            <a:normAutofit fontScale="85000" lnSpcReduction="20000"/>
          </a:bodyPr>
          <a:lstStyle/>
          <a:p>
            <a:pPr>
              <a:lnSpc>
                <a:spcPct val="110000"/>
              </a:lnSpc>
              <a:spcBef>
                <a:spcPts val="600"/>
              </a:spcBef>
              <a:defRPr/>
            </a:pPr>
            <a:r>
              <a:rPr lang="en-GB" altLang="en-US" sz="2100" dirty="0"/>
              <a:t>made from the proteins of the outer coat of the virus types</a:t>
            </a:r>
          </a:p>
          <a:p>
            <a:pPr>
              <a:lnSpc>
                <a:spcPct val="110000"/>
              </a:lnSpc>
              <a:spcBef>
                <a:spcPts val="600"/>
              </a:spcBef>
              <a:defRPr/>
            </a:pPr>
            <a:r>
              <a:rPr lang="en-GB" altLang="en-US" sz="2100" dirty="0"/>
              <a:t>inactivated vaccine so cannot cause the diseases against which it protects </a:t>
            </a:r>
          </a:p>
          <a:p>
            <a:pPr>
              <a:lnSpc>
                <a:spcPct val="110000"/>
              </a:lnSpc>
              <a:spcBef>
                <a:spcPts val="600"/>
              </a:spcBef>
              <a:defRPr/>
            </a:pPr>
            <a:r>
              <a:rPr lang="en-GB" sz="2100" dirty="0"/>
              <a:t>highly immunogenic</a:t>
            </a:r>
            <a:endParaRPr lang="en-GB" altLang="en-US" sz="2100" dirty="0"/>
          </a:p>
          <a:p>
            <a:pPr>
              <a:lnSpc>
                <a:spcPct val="110000"/>
              </a:lnSpc>
              <a:spcBef>
                <a:spcPts val="600"/>
              </a:spcBef>
              <a:defRPr/>
            </a:pPr>
            <a:r>
              <a:rPr lang="en-GB" altLang="en-US" sz="2100" dirty="0"/>
              <a:t>clinical trials show very high efficacy and well tolerated</a:t>
            </a:r>
          </a:p>
          <a:p>
            <a:pPr lvl="1">
              <a:lnSpc>
                <a:spcPct val="110000"/>
              </a:lnSpc>
              <a:spcBef>
                <a:spcPts val="0"/>
              </a:spcBef>
              <a:buFont typeface="Wingdings" panose="05000000000000000000" pitchFamily="2" charset="2"/>
              <a:buChar char="§"/>
              <a:defRPr/>
            </a:pPr>
            <a:r>
              <a:rPr lang="en-GB" altLang="en-US" sz="2100" dirty="0">
                <a:cs typeface="ヒラギノ角ゴ Pro W3" pitchFamily="84" charset="-128"/>
              </a:rPr>
              <a:t>over 99% effective at preventing pre-cancerous lesions associated with HPV types 16 and 18. </a:t>
            </a:r>
            <a:r>
              <a:rPr lang="en-GB" sz="2100" dirty="0"/>
              <a:t>Gardasil 9 offers protection against 5 additional types of HPV (31, 33, 45, 52, 58) which although less common than types 16 and 18, are also considered high-risk</a:t>
            </a:r>
            <a:endParaRPr lang="en-GB" altLang="en-US" sz="2100" dirty="0">
              <a:cs typeface="ヒラギノ角ゴ Pro W3" pitchFamily="84" charset="-128"/>
            </a:endParaRPr>
          </a:p>
          <a:p>
            <a:pPr lvl="1">
              <a:lnSpc>
                <a:spcPct val="110000"/>
              </a:lnSpc>
              <a:spcBef>
                <a:spcPts val="0"/>
              </a:spcBef>
              <a:buFont typeface="Wingdings" panose="05000000000000000000" pitchFamily="2" charset="2"/>
              <a:buChar char="§"/>
              <a:defRPr/>
            </a:pPr>
            <a:r>
              <a:rPr lang="en-GB" sz="2100" dirty="0">
                <a:cs typeface="ヒラギノ角ゴ Pro W3" pitchFamily="84" charset="-128"/>
              </a:rPr>
              <a:t>99% effective at preventing genital warts associated with vaccine types in young women</a:t>
            </a:r>
          </a:p>
          <a:p>
            <a:pPr>
              <a:lnSpc>
                <a:spcPct val="110000"/>
              </a:lnSpc>
              <a:buFont typeface="Arial" panose="020B0604020202020204" pitchFamily="34" charset="0"/>
              <a:buChar char="•"/>
              <a:defRPr/>
            </a:pPr>
            <a:r>
              <a:rPr lang="en-GB" sz="2100" dirty="0"/>
              <a:t>a clinical trial of Gardasil in men indicated that it can prevent anal cell changes caused by persistent infection and genital warts</a:t>
            </a:r>
            <a:endParaRPr lang="en-GB" sz="2100" u="sng" dirty="0"/>
          </a:p>
          <a:p>
            <a:pPr>
              <a:lnSpc>
                <a:spcPct val="110000"/>
              </a:lnSpc>
              <a:buFont typeface="Arial" panose="020B0604020202020204" pitchFamily="34" charset="0"/>
              <a:buChar char="•"/>
              <a:defRPr/>
            </a:pPr>
            <a:r>
              <a:rPr lang="en-GB" sz="2100" dirty="0"/>
              <a:t>may boost immunity and prevent re-infection or reduce reoccurrences in people with previously treated high-grade anal intraepithelial neoplasia established diseases</a:t>
            </a:r>
          </a:p>
          <a:p>
            <a:pPr marL="0" indent="0">
              <a:buNone/>
            </a:pPr>
            <a:endParaRPr lang="en-GB" sz="2000" dirty="0"/>
          </a:p>
          <a:p>
            <a:pPr>
              <a:buFont typeface="Arial" panose="020B0604020202020204" pitchFamily="34" charset="0"/>
              <a:buChar char="•"/>
            </a:pPr>
            <a:endParaRPr lang="en-GB" altLang="en-US" dirty="0"/>
          </a:p>
        </p:txBody>
      </p:sp>
      <p:sp>
        <p:nvSpPr>
          <p:cNvPr id="9" name="Footer Placeholder 1">
            <a:extLst>
              <a:ext uri="{FF2B5EF4-FFF2-40B4-BE49-F238E27FC236}">
                <a16:creationId xmlns:a16="http://schemas.microsoft.com/office/drawing/2014/main" id="{08DA6DCA-C974-43EF-A3AB-E67013923AF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2" name="Footer Placeholder 1">
            <a:extLst>
              <a:ext uri="{FF2B5EF4-FFF2-40B4-BE49-F238E27FC236}">
                <a16:creationId xmlns:a16="http://schemas.microsoft.com/office/drawing/2014/main" id="{86989FEB-F254-4202-8C2C-0620A6BF920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4" name="Slide Number Placeholder 3">
            <a:extLst>
              <a:ext uri="{FF2B5EF4-FFF2-40B4-BE49-F238E27FC236}">
                <a16:creationId xmlns:a16="http://schemas.microsoft.com/office/drawing/2014/main" id="{8D195209-73DD-46C8-B58F-980F301FC65C}"/>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Tree>
    <p:extLst>
      <p:ext uri="{BB962C8B-B14F-4D97-AF65-F5344CB8AC3E}">
        <p14:creationId xmlns:p14="http://schemas.microsoft.com/office/powerpoint/2010/main" val="3689206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The HPV vaccine </a:t>
            </a:r>
          </a:p>
        </p:txBody>
      </p:sp>
      <p:sp>
        <p:nvSpPr>
          <p:cNvPr id="3" name="Content Placeholder 2"/>
          <p:cNvSpPr>
            <a:spLocks noGrp="1"/>
          </p:cNvSpPr>
          <p:nvPr>
            <p:ph idx="1"/>
          </p:nvPr>
        </p:nvSpPr>
        <p:spPr>
          <a:xfrm>
            <a:off x="330206" y="1774826"/>
            <a:ext cx="8725018" cy="4351338"/>
          </a:xfrm>
        </p:spPr>
        <p:txBody>
          <a:bodyPr/>
          <a:lstStyle/>
          <a:p>
            <a:pPr marL="285750" indent="-285750">
              <a:lnSpc>
                <a:spcPct val="100000"/>
              </a:lnSpc>
            </a:pPr>
            <a:r>
              <a:rPr lang="en-GB" sz="2000" dirty="0">
                <a:solidFill>
                  <a:schemeClr val="tx1"/>
                </a:solidFill>
              </a:rPr>
              <a:t>the HPV vaccine is </a:t>
            </a:r>
            <a:r>
              <a:rPr lang="en-GB" sz="2000" dirty="0"/>
              <a:t>used in over 100 countries around the world including the USA, Australia, Canada and most of Western Europe. More than 100 million people have been vaccinated worldwide</a:t>
            </a:r>
          </a:p>
          <a:p>
            <a:pPr marL="285750" indent="-285750"/>
            <a:r>
              <a:rPr lang="en-GB" sz="2000" dirty="0"/>
              <a:t>in the UK since the start of the programme in 2008, more than 10.5 million doses of HPV vaccine have been given   </a:t>
            </a:r>
          </a:p>
          <a:p>
            <a:pPr marL="285750" indent="-285750"/>
            <a:r>
              <a:rPr lang="en-GB" sz="2000" dirty="0"/>
              <a:t>most women aged 15 to 24 years in England have now been given the vaccine</a:t>
            </a:r>
          </a:p>
          <a:p>
            <a:pPr marL="285750" indent="-285750"/>
            <a:r>
              <a:rPr lang="en-GB" sz="2000" dirty="0"/>
              <a:t>in time it is expected that the vaccine will save hundreds of lives every year in the UK</a:t>
            </a:r>
          </a:p>
          <a:p>
            <a:pPr marL="0" indent="0"/>
            <a:endParaRPr lang="en-GB" dirty="0"/>
          </a:p>
          <a:p>
            <a:endParaRPr lang="en-GB" dirty="0"/>
          </a:p>
        </p:txBody>
      </p:sp>
      <p:sp>
        <p:nvSpPr>
          <p:cNvPr id="9" name="Footer Placeholder 1">
            <a:extLst>
              <a:ext uri="{FF2B5EF4-FFF2-40B4-BE49-F238E27FC236}">
                <a16:creationId xmlns:a16="http://schemas.microsoft.com/office/drawing/2014/main" id="{2CDB34C2-D1BE-49A1-B705-AC24F90D1EF8}"/>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B33C0596-A5BE-4F21-B77F-151CCDBB04A8}"/>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E9A4C7EB-3D88-4C4F-902E-02A802417D92}"/>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2307728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Safety of HPV vaccine</a:t>
            </a:r>
          </a:p>
        </p:txBody>
      </p:sp>
      <p:sp>
        <p:nvSpPr>
          <p:cNvPr id="3" name="Content Placeholder 2"/>
          <p:cNvSpPr>
            <a:spLocks noGrp="1"/>
          </p:cNvSpPr>
          <p:nvPr>
            <p:ph idx="1"/>
          </p:nvPr>
        </p:nvSpPr>
        <p:spPr>
          <a:xfrm>
            <a:off x="330205" y="1774826"/>
            <a:ext cx="9142269" cy="4351338"/>
          </a:xfrm>
        </p:spPr>
        <p:txBody>
          <a:bodyPr/>
          <a:lstStyle/>
          <a:p>
            <a:pPr>
              <a:spcBef>
                <a:spcPts val="0"/>
              </a:spcBef>
              <a:defRPr/>
            </a:pPr>
            <a:endParaRPr lang="en-GB" dirty="0">
              <a:latin typeface="+mn-lt"/>
            </a:endParaRPr>
          </a:p>
          <a:p>
            <a:pPr>
              <a:spcBef>
                <a:spcPts val="0"/>
              </a:spcBef>
              <a:defRPr/>
            </a:pPr>
            <a:r>
              <a:rPr lang="en-GB" sz="2000" dirty="0">
                <a:latin typeface="+mn-lt"/>
              </a:rPr>
              <a:t>the safety of HPV vaccine has been established through rigorous testing in clinical trials, followed by use of many millions of doses across the world</a:t>
            </a:r>
          </a:p>
          <a:p>
            <a:pPr marL="0" indent="0">
              <a:spcBef>
                <a:spcPts val="0"/>
              </a:spcBef>
              <a:defRPr/>
            </a:pPr>
            <a:endParaRPr lang="en-GB" sz="2000" dirty="0">
              <a:latin typeface="+mn-lt"/>
            </a:endParaRPr>
          </a:p>
          <a:p>
            <a:pPr>
              <a:spcBef>
                <a:spcPts val="0"/>
              </a:spcBef>
              <a:defRPr/>
            </a:pPr>
            <a:r>
              <a:rPr lang="en-GB" sz="2000" dirty="0">
                <a:latin typeface="+mn-lt"/>
              </a:rPr>
              <a:t>some people may experience a mild side effect, but these are generally of short duration and are far outweighed by the expected benefits of the vaccine</a:t>
            </a:r>
          </a:p>
          <a:p>
            <a:pPr>
              <a:spcBef>
                <a:spcPts val="0"/>
              </a:spcBef>
              <a:defRPr/>
            </a:pPr>
            <a:endParaRPr lang="en-GB" sz="2000" dirty="0">
              <a:latin typeface="+mn-lt"/>
            </a:endParaRPr>
          </a:p>
          <a:p>
            <a:pPr>
              <a:spcBef>
                <a:spcPts val="0"/>
              </a:spcBef>
              <a:defRPr/>
            </a:pPr>
            <a:r>
              <a:rPr lang="en-GB" altLang="en-US" sz="2000" dirty="0">
                <a:latin typeface="+mn-lt"/>
                <a:ea typeface="ヒラギノ角ゴ Pro W3"/>
                <a:cs typeface="ヒラギノ角ゴ Pro W3"/>
              </a:rPr>
              <a:t>the US health authorities have posted clear advice on their website supporting the safety of HPV vaccine: </a:t>
            </a:r>
            <a:r>
              <a:rPr lang="en-GB" altLang="en-US" sz="2000" dirty="0">
                <a:latin typeface="+mn-lt"/>
                <a:ea typeface="ヒラギノ角ゴ Pro W3"/>
                <a:cs typeface="ヒラギノ角ゴ Pro W3"/>
                <a:hlinkClick r:id="rId3"/>
              </a:rPr>
              <a:t>www.cdc.gov/vaccinesafety/vaccines/hpv-vaccine.html</a:t>
            </a:r>
            <a:endParaRPr lang="en-GB" altLang="en-US" sz="2000" dirty="0">
              <a:latin typeface="+mn-lt"/>
              <a:ea typeface="ヒラギノ角ゴ Pro W3"/>
              <a:cs typeface="ヒラギノ角ゴ Pro W3"/>
            </a:endParaRPr>
          </a:p>
          <a:p>
            <a:endParaRPr lang="en-GB" dirty="0"/>
          </a:p>
        </p:txBody>
      </p:sp>
      <p:sp>
        <p:nvSpPr>
          <p:cNvPr id="9" name="Footer Placeholder 1">
            <a:extLst>
              <a:ext uri="{FF2B5EF4-FFF2-40B4-BE49-F238E27FC236}">
                <a16:creationId xmlns:a16="http://schemas.microsoft.com/office/drawing/2014/main" id="{A368C6A8-053A-498D-9051-CC6DD0E7066F}"/>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5D571545-3D78-47A2-9913-7F182395007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1B105C8D-1921-493F-981D-3015FE3007F1}"/>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414674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3200" dirty="0"/>
              <a:t>Gardasil</a:t>
            </a:r>
            <a:r>
              <a:rPr lang="en-GB" sz="3200" dirty="0"/>
              <a:t> and Gardasil 9 dosage and schedule</a:t>
            </a:r>
          </a:p>
        </p:txBody>
      </p:sp>
      <p:sp>
        <p:nvSpPr>
          <p:cNvPr id="3" name="Content Placeholder 2"/>
          <p:cNvSpPr>
            <a:spLocks noGrp="1"/>
          </p:cNvSpPr>
          <p:nvPr>
            <p:ph idx="1"/>
          </p:nvPr>
        </p:nvSpPr>
        <p:spPr>
          <a:xfrm>
            <a:off x="838200" y="1555155"/>
            <a:ext cx="8704074" cy="4883695"/>
          </a:xfrm>
        </p:spPr>
        <p:txBody>
          <a:bodyPr>
            <a:normAutofit/>
          </a:bodyPr>
          <a:lstStyle/>
          <a:p>
            <a:pPr marL="0" indent="0">
              <a:spcBef>
                <a:spcPts val="600"/>
              </a:spcBef>
              <a:buNone/>
            </a:pPr>
            <a:r>
              <a:rPr lang="en-GB" sz="2000" b="1" dirty="0"/>
              <a:t>Individuals under 15 years of age:</a:t>
            </a:r>
            <a:endParaRPr lang="en-GB" sz="2000" dirty="0"/>
          </a:p>
          <a:p>
            <a:pPr>
              <a:spcBef>
                <a:spcPts val="600"/>
              </a:spcBef>
            </a:pPr>
            <a:r>
              <a:rPr lang="en-GB" sz="2000" dirty="0"/>
              <a:t>2 dose schedule of 0.5ml at 0 and 6 to 12 months</a:t>
            </a:r>
          </a:p>
          <a:p>
            <a:pPr>
              <a:spcBef>
                <a:spcPts val="600"/>
              </a:spcBef>
            </a:pPr>
            <a:r>
              <a:rPr lang="en-GB" sz="2000" dirty="0"/>
              <a:t>second dose should be administered at least 6 months after the first dose 6 to 24 months is clinically acceptable</a:t>
            </a:r>
          </a:p>
          <a:p>
            <a:pPr>
              <a:spcBef>
                <a:spcPts val="600"/>
              </a:spcBef>
            </a:pPr>
            <a:r>
              <a:rPr lang="en-GB" sz="2000" dirty="0"/>
              <a:t>as long as the first dose was received before the age of 15 years the 2 dose schedule can be followed</a:t>
            </a:r>
          </a:p>
          <a:p>
            <a:pPr marL="285750" indent="-285750">
              <a:spcBef>
                <a:spcPts val="0"/>
              </a:spcBef>
            </a:pPr>
            <a:endParaRPr lang="en-GB" sz="2000" dirty="0"/>
          </a:p>
          <a:p>
            <a:pPr marL="0" indent="0">
              <a:spcBef>
                <a:spcPts val="0"/>
              </a:spcBef>
              <a:buNone/>
            </a:pPr>
            <a:r>
              <a:rPr lang="en-GB" sz="2000" b="1" dirty="0"/>
              <a:t>Individuals 15 years of age and older:</a:t>
            </a:r>
            <a:endParaRPr lang="en-GB" sz="2000" dirty="0"/>
          </a:p>
          <a:p>
            <a:pPr>
              <a:spcBef>
                <a:spcPts val="600"/>
              </a:spcBef>
            </a:pPr>
            <a:r>
              <a:rPr lang="en-GB" sz="2000" dirty="0"/>
              <a:t>3 dose schedule of 0.5 ml at 0, 2 and 6 months</a:t>
            </a:r>
          </a:p>
          <a:p>
            <a:pPr>
              <a:spcBef>
                <a:spcPts val="600"/>
              </a:spcBef>
            </a:pPr>
            <a:r>
              <a:rPr lang="en-GB" sz="2000" dirty="0"/>
              <a:t>second dose should be administered at least 1 month after the first dose</a:t>
            </a:r>
          </a:p>
          <a:p>
            <a:pPr>
              <a:spcBef>
                <a:spcPts val="600"/>
              </a:spcBef>
            </a:pPr>
            <a:r>
              <a:rPr lang="en-GB" sz="2000" dirty="0"/>
              <a:t>third dose should be administered at least 3 months after the second dose</a:t>
            </a:r>
          </a:p>
          <a:p>
            <a:pPr>
              <a:spcBef>
                <a:spcPts val="600"/>
              </a:spcBef>
            </a:pPr>
            <a:r>
              <a:rPr lang="en-GB" sz="2000" dirty="0"/>
              <a:t>all 3 doses should ideally be given within 1 year, within a 24 month period is clinically acceptable </a:t>
            </a:r>
          </a:p>
          <a:p>
            <a:endParaRPr lang="en-GB" dirty="0"/>
          </a:p>
        </p:txBody>
      </p:sp>
      <p:sp>
        <p:nvSpPr>
          <p:cNvPr id="8" name="Footer Placeholder 7">
            <a:extLst>
              <a:ext uri="{FF2B5EF4-FFF2-40B4-BE49-F238E27FC236}">
                <a16:creationId xmlns:a16="http://schemas.microsoft.com/office/drawing/2014/main" id="{B1EB69E4-EDB5-4479-89DD-0DDC9B559845}"/>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0" name="Slide Number Placeholder 9">
            <a:extLst>
              <a:ext uri="{FF2B5EF4-FFF2-40B4-BE49-F238E27FC236}">
                <a16:creationId xmlns:a16="http://schemas.microsoft.com/office/drawing/2014/main" id="{CEB021FF-230B-4356-A3F7-31D20B37D4E5}"/>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95997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normAutofit/>
          </a:bodyPr>
          <a:lstStyle/>
          <a:p>
            <a:pPr eaLnBrk="1" hangingPunct="1"/>
            <a:r>
              <a:rPr lang="en-GB" altLang="en-US" sz="3600" dirty="0"/>
              <a:t>Aims of Resource</a:t>
            </a:r>
          </a:p>
        </p:txBody>
      </p:sp>
      <p:sp>
        <p:nvSpPr>
          <p:cNvPr id="8196" name="Content Placeholder 2"/>
          <p:cNvSpPr>
            <a:spLocks noGrp="1"/>
          </p:cNvSpPr>
          <p:nvPr>
            <p:ph idx="1"/>
          </p:nvPr>
        </p:nvSpPr>
        <p:spPr>
          <a:xfrm>
            <a:off x="330206" y="1774826"/>
            <a:ext cx="7526532" cy="4351338"/>
          </a:xfrm>
        </p:spPr>
        <p:txBody>
          <a:bodyPr/>
          <a:lstStyle/>
          <a:p>
            <a:pPr>
              <a:lnSpc>
                <a:spcPct val="80000"/>
              </a:lnSpc>
              <a:spcBef>
                <a:spcPts val="1200"/>
              </a:spcBef>
            </a:pPr>
            <a:endParaRPr lang="en-GB" altLang="en-US" sz="2000" dirty="0"/>
          </a:p>
          <a:p>
            <a:pPr>
              <a:spcAft>
                <a:spcPts val="1200"/>
              </a:spcAft>
            </a:pPr>
            <a:r>
              <a:rPr lang="en-GB" altLang="en-US" sz="2000" dirty="0"/>
              <a:t>to provide information for </a:t>
            </a:r>
            <a:r>
              <a:rPr lang="en-GB" sz="2000" dirty="0"/>
              <a:t>healthcare practitioners </a:t>
            </a:r>
            <a:r>
              <a:rPr lang="en-GB" altLang="en-US" sz="2000" dirty="0"/>
              <a:t>involved in advising on and delivering the HPV vaccination programme</a:t>
            </a:r>
          </a:p>
          <a:p>
            <a:pPr>
              <a:spcAft>
                <a:spcPts val="1200"/>
              </a:spcAft>
            </a:pPr>
            <a:r>
              <a:rPr lang="en-GB" altLang="en-US" sz="2000" dirty="0"/>
              <a:t>to raise awareness of the current epidemiology of HPV </a:t>
            </a:r>
          </a:p>
          <a:p>
            <a:pPr>
              <a:spcAft>
                <a:spcPts val="1200"/>
              </a:spcAft>
            </a:pPr>
            <a:r>
              <a:rPr lang="en-GB" sz="2000" dirty="0"/>
              <a:t>to describe the programme details including administration of the vaccine, eligibility, recommended dosage and schedule, contraindications, precautions and potential adverse reactions </a:t>
            </a:r>
          </a:p>
          <a:p>
            <a:pPr>
              <a:spcAft>
                <a:spcPts val="1200"/>
              </a:spcAft>
            </a:pPr>
            <a:r>
              <a:rPr lang="en-GB" sz="2000" dirty="0"/>
              <a:t>to raise awareness of the impact of the HPV vaccination programme</a:t>
            </a:r>
          </a:p>
        </p:txBody>
      </p:sp>
      <p:sp>
        <p:nvSpPr>
          <p:cNvPr id="2" name="Footer Placeholder 1">
            <a:extLst>
              <a:ext uri="{FF2B5EF4-FFF2-40B4-BE49-F238E27FC236}">
                <a16:creationId xmlns:a16="http://schemas.microsoft.com/office/drawing/2014/main" id="{F90CBC9D-10C3-4765-9C72-EE474AA6CC30}"/>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4" name="Slide Number Placeholder 3">
            <a:extLst>
              <a:ext uri="{FF2B5EF4-FFF2-40B4-BE49-F238E27FC236}">
                <a16:creationId xmlns:a16="http://schemas.microsoft.com/office/drawing/2014/main" id="{D4732E56-243B-4693-B2DD-AE6881D90F12}"/>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7904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3100" dirty="0"/>
              <a:t>Gardasil and Gardasil 9 dosage and schedule (2)</a:t>
            </a:r>
            <a:endParaRPr lang="en-GB" dirty="0"/>
          </a:p>
        </p:txBody>
      </p:sp>
      <p:sp>
        <p:nvSpPr>
          <p:cNvPr id="3" name="Content Placeholder 2"/>
          <p:cNvSpPr>
            <a:spLocks noGrp="1"/>
          </p:cNvSpPr>
          <p:nvPr>
            <p:ph idx="1"/>
          </p:nvPr>
        </p:nvSpPr>
        <p:spPr>
          <a:xfrm>
            <a:off x="726961" y="1812272"/>
            <a:ext cx="8954622" cy="4104456"/>
          </a:xfrm>
        </p:spPr>
        <p:txBody>
          <a:bodyPr/>
          <a:lstStyle/>
          <a:p>
            <a:pPr>
              <a:buFont typeface="Arial" panose="020B0604020202020204" pitchFamily="34" charset="0"/>
              <a:buChar char="•"/>
              <a:defRPr/>
            </a:pPr>
            <a:r>
              <a:rPr lang="en-GB" dirty="0"/>
              <a:t>studies indicate that for individuals under 15 years of age, a two dose course given a minimum of 6 months apart induces the same protection as a 3 dose course</a:t>
            </a:r>
          </a:p>
          <a:p>
            <a:pPr>
              <a:buFont typeface="Arial" panose="020B0604020202020204" pitchFamily="34" charset="0"/>
              <a:buChar char="•"/>
              <a:defRPr/>
            </a:pPr>
            <a:r>
              <a:rPr lang="en-GB" dirty="0"/>
              <a:t>prior infection with 1 HPV type does not diminish the efficacy of the vaccine against other HPV types included in the vaccine</a:t>
            </a:r>
          </a:p>
          <a:p>
            <a:pPr>
              <a:buFont typeface="Arial" panose="020B0604020202020204" pitchFamily="34" charset="0"/>
              <a:buChar char="•"/>
              <a:defRPr/>
            </a:pPr>
            <a:r>
              <a:rPr lang="en-GB" dirty="0"/>
              <a:t>to get the best protection, it is important the full course of vaccination is received</a:t>
            </a:r>
          </a:p>
          <a:p>
            <a:pPr>
              <a:buFont typeface="Arial" panose="020B0604020202020204" pitchFamily="34" charset="0"/>
              <a:buChar char="•"/>
              <a:defRPr/>
            </a:pPr>
            <a:r>
              <a:rPr lang="en-GB" dirty="0"/>
              <a:t>current studies show protection is maintained for at least 10 years although protection is expected to last longer</a:t>
            </a:r>
          </a:p>
        </p:txBody>
      </p:sp>
      <p:sp>
        <p:nvSpPr>
          <p:cNvPr id="8" name="Footer Placeholder 7">
            <a:extLst>
              <a:ext uri="{FF2B5EF4-FFF2-40B4-BE49-F238E27FC236}">
                <a16:creationId xmlns:a16="http://schemas.microsoft.com/office/drawing/2014/main" id="{774862AC-E3B1-4090-B7D1-7B44B0FB4A6B}"/>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0" name="Slide Number Placeholder 9">
            <a:extLst>
              <a:ext uri="{FF2B5EF4-FFF2-40B4-BE49-F238E27FC236}">
                <a16:creationId xmlns:a16="http://schemas.microsoft.com/office/drawing/2014/main" id="{B9BE3B66-D42B-463C-8A46-FDAF2645C6A8}"/>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Tree>
    <p:extLst>
      <p:ext uri="{BB962C8B-B14F-4D97-AF65-F5344CB8AC3E}">
        <p14:creationId xmlns:p14="http://schemas.microsoft.com/office/powerpoint/2010/main" val="2507511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Administration of HPV vaccine</a:t>
            </a:r>
          </a:p>
        </p:txBody>
      </p:sp>
      <p:sp>
        <p:nvSpPr>
          <p:cNvPr id="3" name="Content Placeholder 2"/>
          <p:cNvSpPr>
            <a:spLocks noGrp="1"/>
          </p:cNvSpPr>
          <p:nvPr>
            <p:ph idx="1"/>
          </p:nvPr>
        </p:nvSpPr>
        <p:spPr>
          <a:xfrm>
            <a:off x="330206" y="1774826"/>
            <a:ext cx="8787162" cy="4351338"/>
          </a:xfrm>
        </p:spPr>
        <p:txBody>
          <a:bodyPr>
            <a:normAutofit/>
          </a:bodyPr>
          <a:lstStyle/>
          <a:p>
            <a:pPr marL="0" indent="0">
              <a:buNone/>
            </a:pPr>
            <a:r>
              <a:rPr lang="en-GB" altLang="en-US" sz="2000" dirty="0">
                <a:ea typeface="ヒラギノ角ゴ Pro W3"/>
                <a:cs typeface="ヒラギノ角ゴ Pro W3"/>
              </a:rPr>
              <a:t>Gardasil and Gardasil 9 are prescription only medicines and should only be administered using 1 of the following:</a:t>
            </a:r>
          </a:p>
          <a:p>
            <a:pPr>
              <a:buFont typeface="Arial" panose="020B0604020202020204" pitchFamily="34" charset="0"/>
              <a:buChar char="•"/>
            </a:pPr>
            <a:r>
              <a:rPr lang="en-GB" altLang="en-US" sz="2000" dirty="0">
                <a:ea typeface="ヒラギノ角ゴ Pro W3"/>
                <a:cs typeface="ヒラギノ角ゴ Pro W3"/>
              </a:rPr>
              <a:t>prescription written manually or electronically by a registered medical practitioner or other authorised prescriber</a:t>
            </a:r>
          </a:p>
          <a:p>
            <a:pPr>
              <a:buFont typeface="Arial" panose="020B0604020202020204" pitchFamily="34" charset="0"/>
              <a:buChar char="•"/>
            </a:pPr>
            <a:r>
              <a:rPr lang="en-GB" altLang="en-US" sz="2000" dirty="0">
                <a:ea typeface="ヒラギノ角ゴ Pro W3"/>
                <a:cs typeface="ヒラギノ角ゴ Pro W3"/>
              </a:rPr>
              <a:t>Patient Specific Direction (PSD)</a:t>
            </a:r>
          </a:p>
          <a:p>
            <a:pPr>
              <a:buFont typeface="Arial" panose="020B0604020202020204" pitchFamily="34" charset="0"/>
              <a:buChar char="•"/>
            </a:pPr>
            <a:r>
              <a:rPr lang="en-GB" altLang="en-US" sz="2000" dirty="0">
                <a:ea typeface="ヒラギノ角ゴ Pro W3"/>
                <a:cs typeface="ヒラギノ角ゴ Pro W3"/>
              </a:rPr>
              <a:t>Patient Group Direction (PGD)</a:t>
            </a:r>
          </a:p>
          <a:p>
            <a:pPr>
              <a:buFont typeface="Wingdings" panose="05000000000000000000" pitchFamily="2" charset="2"/>
              <a:buChar char="ü"/>
            </a:pPr>
            <a:endParaRPr lang="en-GB" altLang="en-US" sz="2000" dirty="0">
              <a:ea typeface="ヒラギノ角ゴ Pro W3"/>
              <a:cs typeface="ヒラギノ角ゴ Pro W3"/>
            </a:endParaRPr>
          </a:p>
          <a:p>
            <a:pPr marL="0" indent="0">
              <a:spcBef>
                <a:spcPts val="0"/>
              </a:spcBef>
              <a:buNone/>
            </a:pPr>
            <a:r>
              <a:rPr lang="en-GB" altLang="en-US" sz="2000" dirty="0">
                <a:ea typeface="ヒラギノ角ゴ Pro W3"/>
                <a:cs typeface="ヒラギノ角ゴ Pro W3"/>
              </a:rPr>
              <a:t>UKHSA have developed a </a:t>
            </a:r>
            <a:r>
              <a:rPr lang="en-GB" altLang="en-US" sz="2000" dirty="0">
                <a:ea typeface="ヒラギノ角ゴ Pro W3"/>
                <a:cs typeface="ヒラギノ角ゴ Pro W3"/>
                <a:hlinkClick r:id="rId3"/>
              </a:rPr>
              <a:t>national PGD template</a:t>
            </a:r>
            <a:r>
              <a:rPr lang="en-GB" altLang="en-US" sz="2000" dirty="0">
                <a:ea typeface="ヒラギノ角ゴ Pro W3"/>
                <a:cs typeface="ヒラギノ角ゴ Pro W3"/>
              </a:rPr>
              <a:t> which should be reviewed and authorised locally before use.</a:t>
            </a:r>
          </a:p>
          <a:p>
            <a:pPr marL="0" indent="0">
              <a:buNone/>
            </a:pPr>
            <a:r>
              <a:rPr lang="en-GB" altLang="en-US" sz="2000" dirty="0">
                <a:ea typeface="ヒラギノ角ゴ Pro W3"/>
                <a:cs typeface="ヒラギノ角ゴ Pro W3"/>
              </a:rPr>
              <a:t>Providers may choose to use this to source their own PGDs locally or prescribe the vaccination on an individual patient basis using a Patient Specific Direction (PSD).</a:t>
            </a:r>
          </a:p>
          <a:p>
            <a:endParaRPr lang="en-GB" sz="700" dirty="0"/>
          </a:p>
        </p:txBody>
      </p:sp>
      <p:sp>
        <p:nvSpPr>
          <p:cNvPr id="9" name="Footer Placeholder 1">
            <a:extLst>
              <a:ext uri="{FF2B5EF4-FFF2-40B4-BE49-F238E27FC236}">
                <a16:creationId xmlns:a16="http://schemas.microsoft.com/office/drawing/2014/main" id="{897A3E88-41BD-45C4-B529-66F0290DD00F}"/>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01A8C530-1CA0-42CA-A34D-6A5DB504A3DA}"/>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846D5EE2-DB48-41B2-B306-D4A95B83BDD6}"/>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2564973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AA5F-753A-43C4-B1D7-B774F54689EC}"/>
              </a:ext>
            </a:extLst>
          </p:cNvPr>
          <p:cNvSpPr>
            <a:spLocks noGrp="1"/>
          </p:cNvSpPr>
          <p:nvPr>
            <p:ph type="title"/>
          </p:nvPr>
        </p:nvSpPr>
        <p:spPr/>
        <p:txBody>
          <a:bodyPr>
            <a:normAutofit/>
          </a:bodyPr>
          <a:lstStyle/>
          <a:p>
            <a:r>
              <a:rPr lang="en-GB" altLang="en-US" sz="3600" dirty="0"/>
              <a:t>Preparation of  HPV vaccine</a:t>
            </a:r>
            <a:endParaRPr lang="en-GB" sz="3600" dirty="0"/>
          </a:p>
        </p:txBody>
      </p:sp>
      <p:sp>
        <p:nvSpPr>
          <p:cNvPr id="3" name="Content Placeholder 2">
            <a:extLst>
              <a:ext uri="{FF2B5EF4-FFF2-40B4-BE49-F238E27FC236}">
                <a16:creationId xmlns:a16="http://schemas.microsoft.com/office/drawing/2014/main" id="{B9649629-38CF-4D68-84CE-785AFC656783}"/>
              </a:ext>
            </a:extLst>
          </p:cNvPr>
          <p:cNvSpPr>
            <a:spLocks noGrp="1"/>
          </p:cNvSpPr>
          <p:nvPr>
            <p:ph idx="1"/>
          </p:nvPr>
        </p:nvSpPr>
        <p:spPr>
          <a:xfrm>
            <a:off x="280074" y="1721560"/>
            <a:ext cx="8881681" cy="4351338"/>
          </a:xfrm>
        </p:spPr>
        <p:txBody>
          <a:bodyPr/>
          <a:lstStyle/>
          <a:p>
            <a:pPr>
              <a:buFont typeface="Arial" panose="020B0604020202020204" pitchFamily="34" charset="0"/>
              <a:buChar char="•"/>
            </a:pPr>
            <a:r>
              <a:rPr lang="en-GB" sz="2000" dirty="0"/>
              <a:t>Gardasil and Gardasil 9 are both available for injection in a pre-filled syringe</a:t>
            </a:r>
          </a:p>
          <a:p>
            <a:pPr>
              <a:buFont typeface="Arial" panose="020B0604020202020204" pitchFamily="34" charset="0"/>
              <a:buChar char="•"/>
            </a:pPr>
            <a:r>
              <a:rPr lang="en-GB" sz="2000" dirty="0"/>
              <a:t>shake syringe well before use to form a cloudy white suspension</a:t>
            </a:r>
          </a:p>
          <a:p>
            <a:pPr>
              <a:buFont typeface="Arial" panose="020B0604020202020204" pitchFamily="34" charset="0"/>
              <a:buChar char="•"/>
            </a:pPr>
            <a:r>
              <a:rPr lang="en-GB" sz="2000" dirty="0"/>
              <a:t>discard the vaccine if particulates are present and/or it appears discoloured</a:t>
            </a:r>
          </a:p>
          <a:p>
            <a:pPr>
              <a:buFont typeface="Arial" panose="020B0604020202020204" pitchFamily="34" charset="0"/>
              <a:buChar char="•"/>
            </a:pPr>
            <a:r>
              <a:rPr lang="en-GB" sz="2000" dirty="0"/>
              <a:t>select the appropriate needle length to ensure an intramuscular (IM) administration depending on the patient's size and weight </a:t>
            </a:r>
          </a:p>
          <a:p>
            <a:pPr>
              <a:buFont typeface="Arial" panose="020B0604020202020204" pitchFamily="34" charset="0"/>
              <a:buChar char="•"/>
            </a:pPr>
            <a:r>
              <a:rPr lang="en-GB" sz="2000" dirty="0"/>
              <a:t>attach the needle by twisting in a clockwise direction until the needle fits securely onto the syringe </a:t>
            </a:r>
          </a:p>
          <a:p>
            <a:pPr>
              <a:buFont typeface="Arial" panose="020B0604020202020204" pitchFamily="34" charset="0"/>
              <a:buChar char="•"/>
            </a:pPr>
            <a:r>
              <a:rPr lang="en-GB" sz="2000" dirty="0"/>
              <a:t>administer the entire 0.5ml dose as per standard protocol, preferably into the deltoid muscle of the arm</a:t>
            </a:r>
          </a:p>
          <a:p>
            <a:pPr>
              <a:lnSpc>
                <a:spcPct val="80000"/>
              </a:lnSpc>
              <a:spcAft>
                <a:spcPts val="1200"/>
              </a:spcAft>
            </a:pPr>
            <a:r>
              <a:rPr lang="en-GB" altLang="en-US" sz="2000" dirty="0"/>
              <a:t>the vaccine can be given at the same time as other national schedule vaccines</a:t>
            </a:r>
          </a:p>
          <a:p>
            <a:pPr>
              <a:buFont typeface="Arial" panose="020B0604020202020204" pitchFamily="34" charset="0"/>
              <a:buChar char="•"/>
            </a:pPr>
            <a:endParaRPr lang="en-GB" dirty="0"/>
          </a:p>
          <a:p>
            <a:pPr>
              <a:buFont typeface="Arial" panose="020B0604020202020204" pitchFamily="34" charset="0"/>
              <a:buChar char="•"/>
            </a:pPr>
            <a:endParaRPr lang="en-GB" dirty="0"/>
          </a:p>
          <a:p>
            <a:endParaRPr lang="en-GB" dirty="0"/>
          </a:p>
        </p:txBody>
      </p:sp>
      <p:sp>
        <p:nvSpPr>
          <p:cNvPr id="6" name="Footer Placeholder 5">
            <a:extLst>
              <a:ext uri="{FF2B5EF4-FFF2-40B4-BE49-F238E27FC236}">
                <a16:creationId xmlns:a16="http://schemas.microsoft.com/office/drawing/2014/main" id="{1AD87B30-7E4C-4193-8609-225A1531AC5D}"/>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7" name="Slide Number Placeholder 6">
            <a:extLst>
              <a:ext uri="{FF2B5EF4-FFF2-40B4-BE49-F238E27FC236}">
                <a16:creationId xmlns:a16="http://schemas.microsoft.com/office/drawing/2014/main" id="{1D8B84AA-48AB-4B14-A1F2-86AFB559B563}"/>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422474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41" y="1291986"/>
            <a:ext cx="7911011" cy="4608512"/>
          </a:xfrm>
        </p:spPr>
        <p:txBody>
          <a:bodyPr>
            <a:normAutofit/>
          </a:bodyPr>
          <a:lstStyle/>
          <a:p>
            <a:endParaRPr lang="en-GB" sz="2000" b="1" dirty="0"/>
          </a:p>
          <a:p>
            <a:pPr marL="0" indent="0">
              <a:buNone/>
            </a:pPr>
            <a:r>
              <a:rPr lang="en-GB" sz="2000" b="1" dirty="0"/>
              <a:t>Contraindications</a:t>
            </a:r>
          </a:p>
          <a:p>
            <a:pPr marL="0" indent="0">
              <a:buNone/>
            </a:pPr>
            <a:r>
              <a:rPr lang="en-GB" sz="2000" dirty="0"/>
              <a:t>Gardasil and Gardasil 9 should not be administered to those who have had:</a:t>
            </a:r>
          </a:p>
          <a:p>
            <a:pPr lvl="1"/>
            <a:r>
              <a:rPr lang="en-GB" sz="2000" dirty="0"/>
              <a:t>a confirmed anaphylaxis to a previous dose of the vaccine</a:t>
            </a:r>
          </a:p>
          <a:p>
            <a:pPr lvl="1"/>
            <a:r>
              <a:rPr lang="en-GB" sz="2000" dirty="0"/>
              <a:t>a confirmed anaphylaxis to any constituent or excipient of the vaccine</a:t>
            </a:r>
          </a:p>
          <a:p>
            <a:pPr marL="0" indent="0">
              <a:buNone/>
            </a:pPr>
            <a:r>
              <a:rPr lang="en-GB" sz="2000" dirty="0"/>
              <a:t>Yeast allergy is not a contraindication to the HPV vaccine.</a:t>
            </a:r>
          </a:p>
          <a:p>
            <a:pPr marL="0" indent="0">
              <a:buNone/>
            </a:pPr>
            <a:r>
              <a:rPr lang="en-GB" sz="2000" dirty="0"/>
              <a:t>Even though Gardasil is grown in yeast cells, the final vaccine product does not contain any yeast.</a:t>
            </a:r>
          </a:p>
          <a:p>
            <a:pPr marL="0" indent="0">
              <a:buNone/>
            </a:pPr>
            <a:r>
              <a:rPr lang="en-GB" sz="2000" dirty="0"/>
              <a:t> </a:t>
            </a:r>
          </a:p>
          <a:p>
            <a:pPr marL="0" indent="0"/>
            <a:endParaRPr lang="en-GB" altLang="en-US" sz="2000" b="1" dirty="0"/>
          </a:p>
          <a:p>
            <a:pPr marL="0" indent="0"/>
            <a:endParaRPr lang="en-GB" altLang="en-US" sz="2000" b="1" dirty="0"/>
          </a:p>
          <a:p>
            <a:pPr>
              <a:spcBef>
                <a:spcPct val="0"/>
              </a:spcBef>
              <a:spcAft>
                <a:spcPts val="1200"/>
              </a:spcAft>
            </a:pPr>
            <a:endParaRPr lang="en-GB" altLang="en-US" sz="2000" dirty="0"/>
          </a:p>
        </p:txBody>
      </p:sp>
      <p:sp>
        <p:nvSpPr>
          <p:cNvPr id="6" name="Title 1"/>
          <p:cNvSpPr txBox="1">
            <a:spLocks/>
          </p:cNvSpPr>
          <p:nvPr/>
        </p:nvSpPr>
        <p:spPr>
          <a:xfrm>
            <a:off x="576041" y="336382"/>
            <a:ext cx="8028000" cy="648072"/>
          </a:xfrm>
          <a:prstGeom prst="rect">
            <a:avLst/>
          </a:prstGeom>
        </p:spPr>
        <p:txBody>
          <a:bodyPr vert="horz" lIns="0" tIns="0" rIns="0" bIns="0" rtlCol="0" anchor="t" anchorCtr="0">
            <a:normAutofit/>
          </a:bodyPr>
          <a:lstStyle>
            <a:lvl1pPr algn="l" rtl="0" eaLnBrk="0" fontAlgn="base" hangingPunct="0">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altLang="en-US" sz="3600" dirty="0">
                <a:solidFill>
                  <a:schemeClr val="bg1"/>
                </a:solidFill>
              </a:rPr>
              <a:t>Contraindications and Precautions</a:t>
            </a:r>
            <a:endParaRPr lang="en-GB" sz="3600" dirty="0">
              <a:solidFill>
                <a:schemeClr val="bg1"/>
              </a:solidFill>
            </a:endParaRPr>
          </a:p>
        </p:txBody>
      </p:sp>
      <p:sp>
        <p:nvSpPr>
          <p:cNvPr id="8" name="Footer Placeholder 7">
            <a:extLst>
              <a:ext uri="{FF2B5EF4-FFF2-40B4-BE49-F238E27FC236}">
                <a16:creationId xmlns:a16="http://schemas.microsoft.com/office/drawing/2014/main" id="{EAD443A6-A71A-41BF-9241-9D4100464952}"/>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0" name="Slide Number Placeholder 9">
            <a:extLst>
              <a:ext uri="{FF2B5EF4-FFF2-40B4-BE49-F238E27FC236}">
                <a16:creationId xmlns:a16="http://schemas.microsoft.com/office/drawing/2014/main" id="{35252123-C201-489D-9582-E39C5E8CC902}"/>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1588848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CF48-4C51-4997-AF07-245354AA213F}"/>
              </a:ext>
            </a:extLst>
          </p:cNvPr>
          <p:cNvSpPr>
            <a:spLocks noGrp="1"/>
          </p:cNvSpPr>
          <p:nvPr>
            <p:ph type="title"/>
          </p:nvPr>
        </p:nvSpPr>
        <p:spPr/>
        <p:txBody>
          <a:bodyPr>
            <a:normAutofit fontScale="90000"/>
          </a:bodyPr>
          <a:lstStyle/>
          <a:p>
            <a:r>
              <a:rPr lang="en-GB" altLang="en-US" dirty="0"/>
              <a:t>Possible adverse reactions</a:t>
            </a:r>
            <a:br>
              <a:rPr lang="en-GB" dirty="0"/>
            </a:br>
            <a:endParaRPr lang="en-GB" dirty="0"/>
          </a:p>
        </p:txBody>
      </p:sp>
      <p:sp>
        <p:nvSpPr>
          <p:cNvPr id="3" name="Content Placeholder 2">
            <a:extLst>
              <a:ext uri="{FF2B5EF4-FFF2-40B4-BE49-F238E27FC236}">
                <a16:creationId xmlns:a16="http://schemas.microsoft.com/office/drawing/2014/main" id="{FE60901C-AEAC-4234-A4A2-C2B519B50381}"/>
              </a:ext>
            </a:extLst>
          </p:cNvPr>
          <p:cNvSpPr>
            <a:spLocks noGrp="1"/>
          </p:cNvSpPr>
          <p:nvPr>
            <p:ph idx="1"/>
          </p:nvPr>
        </p:nvSpPr>
        <p:spPr>
          <a:xfrm>
            <a:off x="330206" y="1774826"/>
            <a:ext cx="8582976" cy="4351338"/>
          </a:xfrm>
        </p:spPr>
        <p:txBody>
          <a:bodyPr/>
          <a:lstStyle/>
          <a:p>
            <a:pPr marL="0" indent="0">
              <a:spcAft>
                <a:spcPts val="1200"/>
              </a:spcAft>
              <a:buNone/>
              <a:defRPr/>
            </a:pPr>
            <a:r>
              <a:rPr lang="en-GB" altLang="en-US" sz="2000" b="1" dirty="0"/>
              <a:t>Gardasil and Gardasil 9</a:t>
            </a:r>
          </a:p>
          <a:p>
            <a:pPr marL="0" indent="0">
              <a:spcAft>
                <a:spcPts val="1200"/>
              </a:spcAft>
              <a:buNone/>
              <a:defRPr/>
            </a:pPr>
            <a:r>
              <a:rPr lang="en-GB" altLang="en-US" sz="2000" dirty="0"/>
              <a:t>Most Common:</a:t>
            </a:r>
          </a:p>
          <a:p>
            <a:pPr>
              <a:spcBef>
                <a:spcPts val="0"/>
              </a:spcBef>
              <a:spcAft>
                <a:spcPts val="1200"/>
              </a:spcAft>
              <a:defRPr/>
            </a:pPr>
            <a:r>
              <a:rPr lang="en-GB" sz="2000" dirty="0"/>
              <a:t>pain, redness and swelling at the injection site</a:t>
            </a:r>
          </a:p>
          <a:p>
            <a:pPr>
              <a:spcBef>
                <a:spcPts val="0"/>
              </a:spcBef>
              <a:spcAft>
                <a:spcPts val="1200"/>
              </a:spcAft>
              <a:defRPr/>
            </a:pPr>
            <a:r>
              <a:rPr lang="en-GB" sz="2000" dirty="0"/>
              <a:t>headache, fever, nausea, dizziness</a:t>
            </a:r>
          </a:p>
          <a:p>
            <a:pPr marL="0" indent="0">
              <a:spcAft>
                <a:spcPts val="1200"/>
              </a:spcAft>
              <a:buNone/>
              <a:defRPr/>
            </a:pPr>
            <a:r>
              <a:rPr lang="en-GB" sz="2000" dirty="0"/>
              <a:t>These adverse reactions are usually mild or moderate in intensity and short lasting.</a:t>
            </a:r>
          </a:p>
          <a:p>
            <a:pPr marL="0" indent="0">
              <a:spcBef>
                <a:spcPts val="0"/>
              </a:spcBef>
              <a:spcAft>
                <a:spcPts val="1200"/>
              </a:spcAft>
              <a:buNone/>
              <a:defRPr/>
            </a:pPr>
            <a:r>
              <a:rPr lang="en-GB" sz="2000" dirty="0"/>
              <a:t>Full details available from the manufacturer’s SPC:</a:t>
            </a:r>
          </a:p>
          <a:p>
            <a:pPr>
              <a:spcBef>
                <a:spcPts val="0"/>
              </a:spcBef>
              <a:defRPr/>
            </a:pPr>
            <a:r>
              <a:rPr lang="en-GB" sz="2000" dirty="0">
                <a:hlinkClick r:id="rId3"/>
              </a:rPr>
              <a:t>Gardasil</a:t>
            </a:r>
            <a:endParaRPr lang="en-GB" sz="2000" dirty="0"/>
          </a:p>
          <a:p>
            <a:pPr>
              <a:spcBef>
                <a:spcPts val="0"/>
              </a:spcBef>
              <a:defRPr/>
            </a:pPr>
            <a:r>
              <a:rPr lang="en-GB" sz="2000" dirty="0">
                <a:hlinkClick r:id="rId4"/>
              </a:rPr>
              <a:t>Gardasil 9</a:t>
            </a:r>
            <a:endParaRPr lang="en-GB" sz="2000" dirty="0"/>
          </a:p>
          <a:p>
            <a:endParaRPr lang="en-GB" dirty="0"/>
          </a:p>
        </p:txBody>
      </p:sp>
      <p:sp>
        <p:nvSpPr>
          <p:cNvPr id="6" name="Footer Placeholder 5">
            <a:extLst>
              <a:ext uri="{FF2B5EF4-FFF2-40B4-BE49-F238E27FC236}">
                <a16:creationId xmlns:a16="http://schemas.microsoft.com/office/drawing/2014/main" id="{1684B5FA-58A1-49A0-87A5-8934B4ADE9D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7" name="Slide Number Placeholder 6">
            <a:extLst>
              <a:ext uri="{FF2B5EF4-FFF2-40B4-BE49-F238E27FC236}">
                <a16:creationId xmlns:a16="http://schemas.microsoft.com/office/drawing/2014/main" id="{688DB429-9764-4968-89F0-904C73888863}"/>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Tree>
    <p:extLst>
      <p:ext uri="{BB962C8B-B14F-4D97-AF65-F5344CB8AC3E}">
        <p14:creationId xmlns:p14="http://schemas.microsoft.com/office/powerpoint/2010/main" val="3219513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Postural Orthostatic Tachycardia Syndrome (POTS)</a:t>
            </a:r>
          </a:p>
        </p:txBody>
      </p:sp>
      <p:sp>
        <p:nvSpPr>
          <p:cNvPr id="3" name="Content Placeholder 2"/>
          <p:cNvSpPr>
            <a:spLocks noGrp="1"/>
          </p:cNvSpPr>
          <p:nvPr>
            <p:ph idx="1"/>
          </p:nvPr>
        </p:nvSpPr>
        <p:spPr>
          <a:xfrm>
            <a:off x="330206" y="1774826"/>
            <a:ext cx="7828373" cy="4351338"/>
          </a:xfrm>
        </p:spPr>
        <p:txBody>
          <a:bodyPr>
            <a:normAutofit/>
          </a:bodyPr>
          <a:lstStyle/>
          <a:p>
            <a:pPr>
              <a:buClr>
                <a:schemeClr val="accent5">
                  <a:lumMod val="75000"/>
                </a:schemeClr>
              </a:buClr>
              <a:buFont typeface="Arial" panose="020B0604020202020204" pitchFamily="34" charset="0"/>
              <a:buChar char="•"/>
              <a:defRPr/>
            </a:pPr>
            <a:r>
              <a:rPr lang="en-GB" sz="2000" dirty="0"/>
              <a:t>in recent years in the UK and other European countries, parents and pressure groups have raised safety concerns linking the HPV vaccine to a condition called Postural Orthostatic Tachycardia Syndrome (POTS) </a:t>
            </a:r>
          </a:p>
          <a:p>
            <a:pPr>
              <a:buClr>
                <a:schemeClr val="accent5">
                  <a:lumMod val="75000"/>
                </a:schemeClr>
              </a:buClr>
              <a:buFont typeface="Arial" panose="020B0604020202020204" pitchFamily="34" charset="0"/>
              <a:buChar char="•"/>
              <a:defRPr/>
            </a:pPr>
            <a:r>
              <a:rPr lang="en-GB" sz="2000" dirty="0"/>
              <a:t>in June 2015, the JCVI concluded that it had no concerns about the safety of the HPV vaccine</a:t>
            </a:r>
          </a:p>
          <a:p>
            <a:pPr>
              <a:buClr>
                <a:schemeClr val="accent5">
                  <a:lumMod val="75000"/>
                </a:schemeClr>
              </a:buClr>
              <a:defRPr/>
            </a:pPr>
            <a:r>
              <a:rPr lang="en-GB" sz="2000" dirty="0"/>
              <a:t>the European Medicines Agency (EMA) independent review concluded evidence does not support a causal link between the vaccine and the condition             </a:t>
            </a:r>
            <a:r>
              <a:rPr lang="en-GB" sz="2000" dirty="0">
                <a:hlinkClick r:id="rId3"/>
              </a:rPr>
              <a:t>www.ema.europa.eu/en/news/review-concludes-evidence-does-not-support-hpv-vaccines-cause-crps-pots</a:t>
            </a:r>
            <a:endParaRPr lang="en-GB" sz="2000" dirty="0"/>
          </a:p>
          <a:p>
            <a:pPr>
              <a:buClr>
                <a:schemeClr val="accent5">
                  <a:lumMod val="75000"/>
                </a:schemeClr>
              </a:buClr>
              <a:buFont typeface="Arial" panose="020B0604020202020204" pitchFamily="34" charset="0"/>
              <a:buChar char="•"/>
              <a:defRPr/>
            </a:pPr>
            <a:endParaRPr lang="en-GB" dirty="0"/>
          </a:p>
          <a:p>
            <a:pPr>
              <a:buClr>
                <a:schemeClr val="accent5">
                  <a:lumMod val="75000"/>
                </a:schemeClr>
              </a:buClr>
              <a:buFont typeface="Arial" panose="020B0604020202020204" pitchFamily="34" charset="0"/>
              <a:buChar char="•"/>
              <a:defRPr/>
            </a:pPr>
            <a:endParaRPr lang="en-GB" sz="2000" dirty="0"/>
          </a:p>
        </p:txBody>
      </p:sp>
      <p:sp>
        <p:nvSpPr>
          <p:cNvPr id="9" name="Footer Placeholder 1">
            <a:extLst>
              <a:ext uri="{FF2B5EF4-FFF2-40B4-BE49-F238E27FC236}">
                <a16:creationId xmlns:a16="http://schemas.microsoft.com/office/drawing/2014/main" id="{153FC973-B2B9-437B-8C4E-F173737317DE}"/>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D9896032-77F5-4129-9B81-51D247ECBE0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E1C6BDB4-A8FF-44BD-A573-ED0C3163C8EB}"/>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extLst>
      <p:ext uri="{BB962C8B-B14F-4D97-AF65-F5344CB8AC3E}">
        <p14:creationId xmlns:p14="http://schemas.microsoft.com/office/powerpoint/2010/main" val="380168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Immunosuppression and HIV infection </a:t>
            </a:r>
            <a:br>
              <a:rPr lang="en-GB" dirty="0"/>
            </a:br>
            <a:endParaRPr lang="en-GB" dirty="0"/>
          </a:p>
        </p:txBody>
      </p:sp>
      <p:sp>
        <p:nvSpPr>
          <p:cNvPr id="3" name="Content Placeholder 2"/>
          <p:cNvSpPr>
            <a:spLocks noGrp="1"/>
          </p:cNvSpPr>
          <p:nvPr>
            <p:ph idx="1"/>
          </p:nvPr>
        </p:nvSpPr>
        <p:spPr>
          <a:xfrm>
            <a:off x="581674" y="1563526"/>
            <a:ext cx="7195165" cy="4739679"/>
          </a:xfrm>
        </p:spPr>
        <p:txBody>
          <a:bodyPr>
            <a:normAutofit/>
          </a:bodyPr>
          <a:lstStyle/>
          <a:p>
            <a:pPr>
              <a:buFont typeface="Arial" panose="020B0604020202020204" pitchFamily="34" charset="0"/>
              <a:buChar char="•"/>
            </a:pPr>
            <a:r>
              <a:rPr lang="en-GB" sz="2000" dirty="0"/>
              <a:t>individuals with Human Immunodeficiency Virus (HIV) infection in the eligible cohort should be given a 3 dose schedule of HPV vaccine regardless of CD4 count, antiretroviral therapy use or viral load</a:t>
            </a:r>
          </a:p>
          <a:p>
            <a:pPr>
              <a:buFont typeface="Arial" panose="020B0604020202020204" pitchFamily="34" charset="0"/>
              <a:buChar char="•"/>
            </a:pPr>
            <a:r>
              <a:rPr lang="en-GB" sz="2000" dirty="0"/>
              <a:t>HPV vaccines are known to be safe and immunogenic for individuals infected with HIV although the immune response and its effectiveness may be less than that observed among those who are not HIV infected</a:t>
            </a:r>
          </a:p>
          <a:p>
            <a:pPr>
              <a:buFont typeface="Arial" panose="020B0604020202020204" pitchFamily="34" charset="0"/>
              <a:buChar char="•"/>
            </a:pPr>
            <a:r>
              <a:rPr lang="en-GB" sz="2000" dirty="0"/>
              <a:t>individuals known to be immunocompromised at the time of vaccination should be offered a 3 dose course of vaccine</a:t>
            </a:r>
          </a:p>
          <a:p>
            <a:endParaRPr lang="en-GB" dirty="0"/>
          </a:p>
        </p:txBody>
      </p:sp>
      <p:sp>
        <p:nvSpPr>
          <p:cNvPr id="9" name="Footer Placeholder 1">
            <a:extLst>
              <a:ext uri="{FF2B5EF4-FFF2-40B4-BE49-F238E27FC236}">
                <a16:creationId xmlns:a16="http://schemas.microsoft.com/office/drawing/2014/main" id="{6C9EE981-38A3-4FE5-8883-AE2EC598388B}"/>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6640C712-0292-44C5-A0D2-1130F694D37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9D203919-BE27-4521-999A-186A48525A24}"/>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Tree>
    <p:extLst>
      <p:ext uri="{BB962C8B-B14F-4D97-AF65-F5344CB8AC3E}">
        <p14:creationId xmlns:p14="http://schemas.microsoft.com/office/powerpoint/2010/main" val="2723608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CE97-1C44-4CF2-B786-1E5E571AA2EC}"/>
              </a:ext>
            </a:extLst>
          </p:cNvPr>
          <p:cNvSpPr>
            <a:spLocks noGrp="1"/>
          </p:cNvSpPr>
          <p:nvPr>
            <p:ph type="title"/>
          </p:nvPr>
        </p:nvSpPr>
        <p:spPr/>
        <p:txBody>
          <a:bodyPr>
            <a:normAutofit fontScale="90000"/>
          </a:bodyPr>
          <a:lstStyle/>
          <a:p>
            <a:r>
              <a:rPr lang="en-GB" dirty="0"/>
              <a:t>Reporting suspected adverse reactions</a:t>
            </a:r>
            <a:br>
              <a:rPr lang="en-GB" dirty="0"/>
            </a:br>
            <a:endParaRPr lang="en-GB" dirty="0"/>
          </a:p>
        </p:txBody>
      </p:sp>
      <p:sp>
        <p:nvSpPr>
          <p:cNvPr id="3" name="Content Placeholder 2">
            <a:extLst>
              <a:ext uri="{FF2B5EF4-FFF2-40B4-BE49-F238E27FC236}">
                <a16:creationId xmlns:a16="http://schemas.microsoft.com/office/drawing/2014/main" id="{6ABFF1CA-2F78-42D1-80C6-928D1B14E081}"/>
              </a:ext>
            </a:extLst>
          </p:cNvPr>
          <p:cNvSpPr>
            <a:spLocks noGrp="1"/>
          </p:cNvSpPr>
          <p:nvPr>
            <p:ph idx="1"/>
          </p:nvPr>
        </p:nvSpPr>
        <p:spPr>
          <a:xfrm>
            <a:off x="330206" y="1774826"/>
            <a:ext cx="9284312" cy="4351338"/>
          </a:xfrm>
        </p:spPr>
        <p:txBody>
          <a:bodyPr/>
          <a:lstStyle/>
          <a:p>
            <a:pPr>
              <a:buFont typeface="Arial" panose="020B0604020202020204" pitchFamily="34" charset="0"/>
              <a:buChar char="•"/>
            </a:pPr>
            <a:r>
              <a:rPr lang="en-GB" altLang="en-US" dirty="0">
                <a:ea typeface="ヒラギノ角ゴ Pro W3"/>
                <a:cs typeface="ヒラギノ角ゴ Pro W3"/>
              </a:rPr>
              <a:t>any suspected side effects following vaccine administration should be reported to the MHRA Yellow Card Scheme </a:t>
            </a:r>
          </a:p>
          <a:p>
            <a:pPr>
              <a:buFont typeface="Arial" panose="020B0604020202020204" pitchFamily="34" charset="0"/>
              <a:buChar char="•"/>
            </a:pPr>
            <a:r>
              <a:rPr lang="en-GB" altLang="en-US" dirty="0">
                <a:ea typeface="ヒラギノ角ゴ Pro W3"/>
                <a:cs typeface="ヒラギノ角ゴ Pro W3"/>
              </a:rPr>
              <a:t>report even if uncertain about whether vaccine caused condition</a:t>
            </a:r>
          </a:p>
          <a:p>
            <a:pPr>
              <a:buFont typeface="Arial" panose="020B0604020202020204" pitchFamily="34" charset="0"/>
              <a:buChar char="•"/>
            </a:pPr>
            <a:r>
              <a:rPr lang="en-GB" altLang="en-US" dirty="0">
                <a:ea typeface="ヒラギノ角ゴ Pro W3"/>
                <a:cs typeface="ヒラギノ角ゴ Pro W3"/>
                <a:hlinkClick r:id="rId3"/>
              </a:rPr>
              <a:t>https://yellowcard.mhra.gov.uk</a:t>
            </a:r>
            <a:endParaRPr lang="en-GB" altLang="en-US" dirty="0">
              <a:ea typeface="ヒラギノ角ゴ Pro W3"/>
              <a:cs typeface="ヒラギノ角ゴ Pro W3"/>
            </a:endParaRPr>
          </a:p>
          <a:p>
            <a:pPr>
              <a:buFont typeface="Arial" panose="020B0604020202020204" pitchFamily="34" charset="0"/>
              <a:buChar char="•"/>
            </a:pPr>
            <a:r>
              <a:rPr lang="en-GB" altLang="en-US" dirty="0">
                <a:ea typeface="ヒラギノ角ゴ Pro W3"/>
                <a:cs typeface="ヒラギノ角ゴ Pro W3"/>
              </a:rPr>
              <a:t>see Green Book Chapter 9 for detailed guidance on reporting vaccine reactions</a:t>
            </a:r>
          </a:p>
          <a:p>
            <a:endParaRPr lang="en-GB" dirty="0"/>
          </a:p>
        </p:txBody>
      </p:sp>
      <p:pic>
        <p:nvPicPr>
          <p:cNvPr id="6" name="Picture 5">
            <a:extLst>
              <a:ext uri="{FF2B5EF4-FFF2-40B4-BE49-F238E27FC236}">
                <a16:creationId xmlns:a16="http://schemas.microsoft.com/office/drawing/2014/main" id="{9D104E34-CB54-4BED-A4D4-725B136606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3599" t="4980" r="23444" b="29668"/>
          <a:stretch>
            <a:fillRect/>
          </a:stretch>
        </p:blipFill>
        <p:spPr bwMode="auto">
          <a:xfrm>
            <a:off x="6096000" y="4119487"/>
            <a:ext cx="271938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02800F69-EDAB-4AEF-98BD-FFDA35CCC40C}"/>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8" name="Slide Number Placeholder 7">
            <a:extLst>
              <a:ext uri="{FF2B5EF4-FFF2-40B4-BE49-F238E27FC236}">
                <a16:creationId xmlns:a16="http://schemas.microsoft.com/office/drawing/2014/main" id="{D42FFF33-F34C-4571-A892-075BAC1175EA}"/>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Tree>
    <p:extLst>
      <p:ext uri="{BB962C8B-B14F-4D97-AF65-F5344CB8AC3E}">
        <p14:creationId xmlns:p14="http://schemas.microsoft.com/office/powerpoint/2010/main" val="2183574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051" y="342420"/>
            <a:ext cx="8028000" cy="720080"/>
          </a:xfrm>
        </p:spPr>
        <p:txBody>
          <a:bodyPr>
            <a:normAutofit/>
          </a:bodyPr>
          <a:lstStyle/>
          <a:p>
            <a:r>
              <a:rPr lang="en-GB" sz="3600" dirty="0"/>
              <a:t>Storage of HPV vaccine</a:t>
            </a:r>
          </a:p>
        </p:txBody>
      </p:sp>
      <p:sp>
        <p:nvSpPr>
          <p:cNvPr id="3" name="Content Placeholder 2"/>
          <p:cNvSpPr>
            <a:spLocks noGrp="1"/>
          </p:cNvSpPr>
          <p:nvPr>
            <p:ph idx="1"/>
          </p:nvPr>
        </p:nvSpPr>
        <p:spPr>
          <a:xfrm>
            <a:off x="428795" y="1698447"/>
            <a:ext cx="4873394" cy="4104456"/>
          </a:xfrm>
        </p:spPr>
        <p:txBody>
          <a:bodyPr>
            <a:normAutofit fontScale="92500"/>
          </a:bodyPr>
          <a:lstStyle/>
          <a:p>
            <a:pPr marL="509587" indent="-342900"/>
            <a:r>
              <a:rPr lang="en-GB" dirty="0">
                <a:cs typeface="ヒラギノ角ゴ Pro W3" pitchFamily="84" charset="-128"/>
              </a:rPr>
              <a:t>store between +2 and +8ºC </a:t>
            </a:r>
          </a:p>
          <a:p>
            <a:pPr marL="509587" indent="-342900"/>
            <a:r>
              <a:rPr lang="en-GB" dirty="0">
                <a:cs typeface="ヒラギノ角ゴ Pro W3" pitchFamily="84" charset="-128"/>
              </a:rPr>
              <a:t>store in original packaging</a:t>
            </a:r>
          </a:p>
          <a:p>
            <a:pPr marL="509587" indent="-342900"/>
            <a:r>
              <a:rPr lang="en-GB" dirty="0">
                <a:cs typeface="ヒラギノ角ゴ Pro W3" pitchFamily="84" charset="-128"/>
              </a:rPr>
              <a:t>protect from light</a:t>
            </a:r>
          </a:p>
          <a:p>
            <a:pPr marL="509587" indent="-342900"/>
            <a:r>
              <a:rPr lang="en-GB" dirty="0">
                <a:cs typeface="ヒラギノ角ゴ Pro W3" pitchFamily="84" charset="-128"/>
              </a:rPr>
              <a:t>use as soon as possible after removing from fridge</a:t>
            </a:r>
          </a:p>
          <a:p>
            <a:pPr marL="285750" indent="-285750"/>
            <a:endParaRPr lang="en-GB" dirty="0"/>
          </a:p>
          <a:p>
            <a:pPr marL="0" indent="0">
              <a:buNone/>
            </a:pPr>
            <a:r>
              <a:rPr lang="en-GB" dirty="0"/>
              <a:t>Effectiveness cannot be guaranteed for vaccines unless the cold chain has been maintained and vaccine has been monitored as per national recommendations.</a:t>
            </a:r>
          </a:p>
        </p:txBody>
      </p:sp>
      <p:pic>
        <p:nvPicPr>
          <p:cNvPr id="12" name="Picture 11">
            <a:extLst>
              <a:ext uri="{FF2B5EF4-FFF2-40B4-BE49-F238E27FC236}">
                <a16:creationId xmlns:a16="http://schemas.microsoft.com/office/drawing/2014/main" id="{FA9D9D58-09FC-4E37-BD94-EB651C2E7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7544" y="1626833"/>
            <a:ext cx="2642927" cy="1802167"/>
          </a:xfrm>
          <a:prstGeom prst="rect">
            <a:avLst/>
          </a:prstGeom>
          <a:ln>
            <a:solidFill>
              <a:schemeClr val="tx1"/>
            </a:solidFill>
          </a:ln>
        </p:spPr>
      </p:pic>
      <p:pic>
        <p:nvPicPr>
          <p:cNvPr id="14" name="Picture 13">
            <a:extLst>
              <a:ext uri="{FF2B5EF4-FFF2-40B4-BE49-F238E27FC236}">
                <a16:creationId xmlns:a16="http://schemas.microsoft.com/office/drawing/2014/main" id="{1F948752-BA90-4C56-8695-E3B71B7A8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5083" y="3557991"/>
            <a:ext cx="1909460" cy="2751868"/>
          </a:xfrm>
          <a:prstGeom prst="rect">
            <a:avLst/>
          </a:prstGeom>
          <a:ln>
            <a:solidFill>
              <a:schemeClr val="tx1"/>
            </a:solidFill>
          </a:ln>
        </p:spPr>
      </p:pic>
      <p:sp>
        <p:nvSpPr>
          <p:cNvPr id="6" name="Footer Placeholder 5">
            <a:extLst>
              <a:ext uri="{FF2B5EF4-FFF2-40B4-BE49-F238E27FC236}">
                <a16:creationId xmlns:a16="http://schemas.microsoft.com/office/drawing/2014/main" id="{93ED765B-F43F-412B-A041-6F565EED9527}"/>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7" name="Slide Number Placeholder 6">
            <a:extLst>
              <a:ext uri="{FF2B5EF4-FFF2-40B4-BE49-F238E27FC236}">
                <a16:creationId xmlns:a16="http://schemas.microsoft.com/office/drawing/2014/main" id="{A93A84D3-727C-4BB7-976C-CFBB7A92A6CE}"/>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1618763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Vaccine stock management</a:t>
            </a:r>
          </a:p>
        </p:txBody>
      </p:sp>
      <p:sp>
        <p:nvSpPr>
          <p:cNvPr id="3" name="Content Placeholder 2"/>
          <p:cNvSpPr>
            <a:spLocks noGrp="1"/>
          </p:cNvSpPr>
          <p:nvPr>
            <p:ph idx="1"/>
          </p:nvPr>
        </p:nvSpPr>
        <p:spPr>
          <a:xfrm>
            <a:off x="323062" y="1619767"/>
            <a:ext cx="8314912" cy="4351338"/>
          </a:xfrm>
        </p:spPr>
        <p:txBody>
          <a:bodyPr>
            <a:normAutofit/>
          </a:bodyPr>
          <a:lstStyle/>
          <a:p>
            <a:pPr marL="0" indent="0">
              <a:buClr>
                <a:schemeClr val="bg2"/>
              </a:buClr>
              <a:buNone/>
            </a:pPr>
            <a:r>
              <a:rPr lang="en-GB" sz="2000" dirty="0"/>
              <a:t>All providers should:</a:t>
            </a:r>
          </a:p>
          <a:p>
            <a:pPr marL="285750" indent="-285750"/>
            <a:r>
              <a:rPr lang="en-GB" sz="2000" dirty="0"/>
              <a:t>review available fridge space to ensure adequate storage capacity before ordering new vaccine</a:t>
            </a:r>
          </a:p>
          <a:p>
            <a:pPr marL="285750" indent="-285750"/>
            <a:r>
              <a:rPr lang="en-GB" altLang="en-US" sz="2000" dirty="0">
                <a:ea typeface="ヒラギノ角ゴ Pro W3"/>
                <a:cs typeface="ヒラギノ角ゴ Pro W3"/>
              </a:rPr>
              <a:t>ensure that there is enough stock for 2 to 4 weeks of use and not over order</a:t>
            </a:r>
          </a:p>
          <a:p>
            <a:pPr marL="285750" indent="-285750"/>
            <a:r>
              <a:rPr lang="en-GB" sz="2000" dirty="0"/>
              <a:t>have local protocols in place to reduce vaccine wastage to a minimum and protect vaccines in the event of a cold chain incident</a:t>
            </a:r>
            <a:endParaRPr lang="en-GB" altLang="en-US" sz="2000" dirty="0">
              <a:ea typeface="ヒラギノ角ゴ Pro W3"/>
              <a:cs typeface="ヒラギノ角ゴ Pro W3"/>
            </a:endParaRPr>
          </a:p>
          <a:p>
            <a:pPr marL="285750" indent="-285750"/>
            <a:r>
              <a:rPr lang="en-GB" altLang="en-US" sz="2000" dirty="0">
                <a:ea typeface="ヒラギノ角ゴ Pro W3"/>
                <a:cs typeface="ヒラギノ角ゴ Pro W3"/>
              </a:rPr>
              <a:t>report any cold chain failures or vaccine wastage through the ImmForm website on the stock incident page</a:t>
            </a:r>
          </a:p>
          <a:p>
            <a:pPr marL="0" indent="0">
              <a:buNone/>
            </a:pPr>
            <a:r>
              <a:rPr lang="en-GB" altLang="en-US" sz="2000" dirty="0">
                <a:ea typeface="ヒラギノ角ゴ Pro W3"/>
                <a:cs typeface="ヒラギノ角ゴ Pro W3"/>
              </a:rPr>
              <a:t>Small percentage reductions in vaccine wastage have a major impact on the financing of vaccine supplies.</a:t>
            </a:r>
          </a:p>
          <a:p>
            <a:endParaRPr lang="en-GB" dirty="0"/>
          </a:p>
        </p:txBody>
      </p:sp>
      <p:sp>
        <p:nvSpPr>
          <p:cNvPr id="9" name="Footer Placeholder 1">
            <a:extLst>
              <a:ext uri="{FF2B5EF4-FFF2-40B4-BE49-F238E27FC236}">
                <a16:creationId xmlns:a16="http://schemas.microsoft.com/office/drawing/2014/main" id="{5EEC6631-71FC-405C-8136-AE61D5585CC4}"/>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7FAD4405-3E31-4464-BF02-3E78013F131A}"/>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73D7FCF9-C1A2-4F63-A9CD-E21E71F3A7F9}"/>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290876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normAutofit/>
          </a:bodyPr>
          <a:lstStyle/>
          <a:p>
            <a:pPr eaLnBrk="1" hangingPunct="1"/>
            <a:r>
              <a:rPr lang="en-GB" altLang="en-US" sz="3600" dirty="0"/>
              <a:t>Learning Outcomes</a:t>
            </a:r>
          </a:p>
        </p:txBody>
      </p:sp>
      <p:sp>
        <p:nvSpPr>
          <p:cNvPr id="9220" name="Content Placeholder 2"/>
          <p:cNvSpPr>
            <a:spLocks noGrp="1"/>
          </p:cNvSpPr>
          <p:nvPr>
            <p:ph idx="1"/>
          </p:nvPr>
        </p:nvSpPr>
        <p:spPr>
          <a:xfrm>
            <a:off x="330206" y="1774826"/>
            <a:ext cx="8689508" cy="4351338"/>
          </a:xfrm>
        </p:spPr>
        <p:txBody>
          <a:bodyPr/>
          <a:lstStyle/>
          <a:p>
            <a:pPr marL="0" indent="0">
              <a:lnSpc>
                <a:spcPct val="80000"/>
              </a:lnSpc>
            </a:pPr>
            <a:endParaRPr lang="en-GB" altLang="en-US" dirty="0"/>
          </a:p>
          <a:p>
            <a:pPr marL="0" indent="0">
              <a:lnSpc>
                <a:spcPct val="80000"/>
              </a:lnSpc>
              <a:buNone/>
            </a:pPr>
            <a:r>
              <a:rPr lang="en-GB" altLang="en-US" sz="2000" dirty="0"/>
              <a:t>After completing this resource immunisers will be able to:</a:t>
            </a:r>
          </a:p>
          <a:p>
            <a:pPr>
              <a:buFont typeface="Arial" panose="020B0604020202020204" pitchFamily="34" charset="0"/>
              <a:buChar char="•"/>
            </a:pPr>
            <a:r>
              <a:rPr lang="en-GB" altLang="en-US" sz="2000" dirty="0"/>
              <a:t>describe the aetiology and epidemiology of  HPV</a:t>
            </a:r>
          </a:p>
          <a:p>
            <a:pPr>
              <a:buFont typeface="Arial" panose="020B0604020202020204" pitchFamily="34" charset="0"/>
              <a:buChar char="•"/>
            </a:pPr>
            <a:r>
              <a:rPr lang="en-GB" altLang="en-US" sz="2000" dirty="0"/>
              <a:t>understand  </a:t>
            </a:r>
            <a:r>
              <a:rPr lang="en-GB" sz="2000" dirty="0"/>
              <a:t>the rationale and evidence base for the HPV vaccination programme</a:t>
            </a:r>
            <a:endParaRPr lang="en-GB" altLang="en-US" sz="2000" strike="sngStrike" dirty="0"/>
          </a:p>
          <a:p>
            <a:pPr>
              <a:buFont typeface="Arial" panose="020B0604020202020204" pitchFamily="34" charset="0"/>
              <a:buChar char="•"/>
            </a:pPr>
            <a:r>
              <a:rPr lang="en-GB" sz="2000" dirty="0"/>
              <a:t>discuss </a:t>
            </a:r>
            <a:r>
              <a:rPr lang="en-GB" altLang="en-US" sz="2000" dirty="0"/>
              <a:t>the benefits of vaccination </a:t>
            </a:r>
            <a:r>
              <a:rPr lang="en-GB" sz="2000" dirty="0"/>
              <a:t>against HPV</a:t>
            </a:r>
            <a:endParaRPr lang="en-GB" altLang="en-US" sz="2000" dirty="0"/>
          </a:p>
          <a:p>
            <a:pPr>
              <a:buFont typeface="Arial" panose="020B0604020202020204" pitchFamily="34" charset="0"/>
              <a:buChar char="•"/>
            </a:pPr>
            <a:r>
              <a:rPr lang="en-GB" sz="2000" dirty="0"/>
              <a:t>safely administer the vaccine</a:t>
            </a:r>
          </a:p>
          <a:p>
            <a:pPr>
              <a:buFont typeface="Arial" panose="020B0604020202020204" pitchFamily="34" charset="0"/>
              <a:buChar char="•"/>
            </a:pPr>
            <a:r>
              <a:rPr lang="en-GB" altLang="en-US" sz="2000" dirty="0"/>
              <a:t>identify sources of additional information</a:t>
            </a:r>
          </a:p>
          <a:p>
            <a:pPr marL="0" indent="0">
              <a:lnSpc>
                <a:spcPct val="80000"/>
              </a:lnSpc>
              <a:spcAft>
                <a:spcPts val="1200"/>
              </a:spcAft>
            </a:pPr>
            <a:endParaRPr lang="en-GB" sz="2000" dirty="0"/>
          </a:p>
          <a:p>
            <a:pPr>
              <a:lnSpc>
                <a:spcPct val="80000"/>
              </a:lnSpc>
              <a:spcAft>
                <a:spcPts val="1200"/>
              </a:spcAft>
            </a:pPr>
            <a:endParaRPr lang="en-GB" sz="2000" dirty="0"/>
          </a:p>
          <a:p>
            <a:pPr>
              <a:lnSpc>
                <a:spcPct val="80000"/>
              </a:lnSpc>
              <a:spcAft>
                <a:spcPts val="1200"/>
              </a:spcAft>
            </a:pPr>
            <a:endParaRPr lang="en-GB" altLang="en-US" sz="2000" dirty="0"/>
          </a:p>
          <a:p>
            <a:pPr eaLnBrk="1" hangingPunct="1">
              <a:lnSpc>
                <a:spcPct val="80000"/>
              </a:lnSpc>
            </a:pPr>
            <a:endParaRPr lang="en-GB" altLang="en-US" sz="2500" dirty="0">
              <a:solidFill>
                <a:srgbClr val="2D0054"/>
              </a:solidFill>
            </a:endParaRPr>
          </a:p>
        </p:txBody>
      </p:sp>
      <p:sp>
        <p:nvSpPr>
          <p:cNvPr id="2" name="Footer Placeholder 1">
            <a:extLst>
              <a:ext uri="{FF2B5EF4-FFF2-40B4-BE49-F238E27FC236}">
                <a16:creationId xmlns:a16="http://schemas.microsoft.com/office/drawing/2014/main" id="{506593D1-85F7-49A1-AA16-BA2C52E92DB5}"/>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00BFAA3B-3EEC-42AF-809C-31ADBFC723CE}"/>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2789203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1DA5-22D7-4540-9EAD-4F568087EBE9}"/>
              </a:ext>
            </a:extLst>
          </p:cNvPr>
          <p:cNvSpPr>
            <a:spLocks noGrp="1"/>
          </p:cNvSpPr>
          <p:nvPr>
            <p:ph type="title"/>
          </p:nvPr>
        </p:nvSpPr>
        <p:spPr>
          <a:xfrm>
            <a:off x="656904" y="320455"/>
            <a:ext cx="8214893" cy="648072"/>
          </a:xfrm>
        </p:spPr>
        <p:txBody>
          <a:bodyPr>
            <a:noAutofit/>
          </a:bodyPr>
          <a:lstStyle/>
          <a:p>
            <a:r>
              <a:rPr lang="en-GB" sz="2800" dirty="0"/>
              <a:t>Declines in genital warts diagnoses in England: 2009 to 2019</a:t>
            </a:r>
          </a:p>
        </p:txBody>
      </p:sp>
      <p:pic>
        <p:nvPicPr>
          <p:cNvPr id="6" name="Picture 5">
            <a:extLst>
              <a:ext uri="{FF2B5EF4-FFF2-40B4-BE49-F238E27FC236}">
                <a16:creationId xmlns:a16="http://schemas.microsoft.com/office/drawing/2014/main" id="{0352FB47-09A0-4BA5-97EE-E135B1C623E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21729" y="1491067"/>
            <a:ext cx="8411190" cy="4824536"/>
          </a:xfrm>
          <a:prstGeom prst="rect">
            <a:avLst/>
          </a:prstGeom>
          <a:noFill/>
        </p:spPr>
      </p:pic>
      <p:sp>
        <p:nvSpPr>
          <p:cNvPr id="3" name="Footer Placeholder 2">
            <a:extLst>
              <a:ext uri="{FF2B5EF4-FFF2-40B4-BE49-F238E27FC236}">
                <a16:creationId xmlns:a16="http://schemas.microsoft.com/office/drawing/2014/main" id="{CA4FE0AC-0249-4C47-A6A1-A74D3F0B115F}"/>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7" name="Slide Number Placeholder 6">
            <a:extLst>
              <a:ext uri="{FF2B5EF4-FFF2-40B4-BE49-F238E27FC236}">
                <a16:creationId xmlns:a16="http://schemas.microsoft.com/office/drawing/2014/main" id="{3DB18AF9-2AC5-4F15-A4F3-4028989E1FD5}"/>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extLst>
      <p:ext uri="{BB962C8B-B14F-4D97-AF65-F5344CB8AC3E}">
        <p14:creationId xmlns:p14="http://schemas.microsoft.com/office/powerpoint/2010/main" val="1841147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72179" y="6482084"/>
            <a:ext cx="8135938" cy="294632"/>
          </a:xfrm>
          <a:prstGeom prst="rect">
            <a:avLst/>
          </a:prstGeom>
        </p:spPr>
        <p:txBody>
          <a:bodyPr>
            <a:spAutoFit/>
          </a:bodyPr>
          <a:lstStyle/>
          <a:p>
            <a:pPr algn="r">
              <a:lnSpc>
                <a:spcPct val="150000"/>
              </a:lnSpc>
              <a:spcAft>
                <a:spcPts val="1200"/>
              </a:spcAft>
              <a:buClr>
                <a:schemeClr val="accent5">
                  <a:lumMod val="75000"/>
                </a:schemeClr>
              </a:buClr>
              <a:defRPr/>
            </a:pPr>
            <a:r>
              <a:rPr lang="en-GB" sz="1000" b="1" dirty="0">
                <a:solidFill>
                  <a:schemeClr val="bg1"/>
                </a:solidFill>
                <a:latin typeface="+mj-lt"/>
                <a:ea typeface="ヒラギノ角ゴ Pro W3" pitchFamily="84" charset="-128"/>
                <a:cs typeface="Lucida Sans Unicode" pitchFamily="34" charset="0"/>
              </a:rPr>
              <a:t>Unpublished data</a:t>
            </a:r>
            <a:endParaRPr lang="en-GB" sz="1000" dirty="0">
              <a:solidFill>
                <a:schemeClr val="bg1"/>
              </a:solidFill>
              <a:latin typeface="+mj-lt"/>
              <a:ea typeface="ヒラギノ角ゴ Pro W3" pitchFamily="84" charset="-128"/>
              <a:cs typeface="ヒラギノ角ゴ Pro W3" pitchFamily="84" charset="-128"/>
            </a:endParaRPr>
          </a:p>
        </p:txBody>
      </p:sp>
      <p:sp>
        <p:nvSpPr>
          <p:cNvPr id="2" name="TextBox 1"/>
          <p:cNvSpPr txBox="1"/>
          <p:nvPr/>
        </p:nvSpPr>
        <p:spPr>
          <a:xfrm>
            <a:off x="7323748" y="4673640"/>
            <a:ext cx="2550698" cy="369332"/>
          </a:xfrm>
          <a:prstGeom prst="rect">
            <a:avLst/>
          </a:prstGeom>
          <a:solidFill>
            <a:schemeClr val="bg1"/>
          </a:solidFill>
        </p:spPr>
        <p:txBody>
          <a:bodyPr wrap="none" rtlCol="0">
            <a:spAutoFit/>
          </a:bodyPr>
          <a:lstStyle/>
          <a:p>
            <a:r>
              <a:rPr lang="en-GB" dirty="0">
                <a:solidFill>
                  <a:srgbClr val="1F376C"/>
                </a:solidFill>
              </a:rPr>
              <a:t>P-value (trend) &lt; 0.001</a:t>
            </a:r>
          </a:p>
        </p:txBody>
      </p:sp>
      <p:sp>
        <p:nvSpPr>
          <p:cNvPr id="9" name="Title 1"/>
          <p:cNvSpPr>
            <a:spLocks noGrp="1"/>
          </p:cNvSpPr>
          <p:nvPr>
            <p:ph type="title"/>
          </p:nvPr>
        </p:nvSpPr>
        <p:spPr>
          <a:xfrm>
            <a:off x="412634" y="282307"/>
            <a:ext cx="9388314" cy="990600"/>
          </a:xfrm>
        </p:spPr>
        <p:txBody>
          <a:bodyPr>
            <a:noAutofit/>
          </a:bodyPr>
          <a:lstStyle/>
          <a:p>
            <a:r>
              <a:rPr lang="en-GB" sz="2800" dirty="0"/>
              <a:t>Changes in post-vaccination HPV prevalence in England: 16 to 18 year old females</a:t>
            </a:r>
          </a:p>
        </p:txBody>
      </p:sp>
      <p:graphicFrame>
        <p:nvGraphicFramePr>
          <p:cNvPr id="12" name="Chart 11">
            <a:extLst>
              <a:ext uri="{FF2B5EF4-FFF2-40B4-BE49-F238E27FC236}">
                <a16:creationId xmlns:a16="http://schemas.microsoft.com/office/drawing/2014/main" id="{C3E8AB28-8515-4F3C-8991-58F38378F334}"/>
              </a:ext>
            </a:extLst>
          </p:cNvPr>
          <p:cNvGraphicFramePr>
            <a:graphicFrameLocks/>
          </p:cNvGraphicFramePr>
          <p:nvPr>
            <p:extLst>
              <p:ext uri="{D42A27DB-BD31-4B8C-83A1-F6EECF244321}">
                <p14:modId xmlns:p14="http://schemas.microsoft.com/office/powerpoint/2010/main" val="2093747769"/>
              </p:ext>
            </p:extLst>
          </p:nvPr>
        </p:nvGraphicFramePr>
        <p:xfrm>
          <a:off x="468316" y="1411563"/>
          <a:ext cx="8307022" cy="493186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FE346CF-D847-4786-B516-AA7FF771980F}"/>
              </a:ext>
            </a:extLst>
          </p:cNvPr>
          <p:cNvSpPr txBox="1"/>
          <p:nvPr/>
        </p:nvSpPr>
        <p:spPr>
          <a:xfrm>
            <a:off x="5190478" y="1855124"/>
            <a:ext cx="3913525" cy="2308324"/>
          </a:xfrm>
          <a:prstGeom prst="rect">
            <a:avLst/>
          </a:prstGeom>
          <a:noFill/>
        </p:spPr>
        <p:txBody>
          <a:bodyPr wrap="square" rtlCol="0">
            <a:spAutoFit/>
          </a:bodyPr>
          <a:lstStyle/>
          <a:p>
            <a:r>
              <a:rPr lang="en-GB" altLang="en-US" dirty="0">
                <a:ea typeface="ヒラギノ角ゴ Pro W3"/>
                <a:cs typeface="ヒラギノ角ゴ Pro W3"/>
              </a:rPr>
              <a:t>The prevalence of HPV 16 and/or 18 has decreased within the post-vaccination period from 8.2% in 2010 to 1.6% in 2016. </a:t>
            </a:r>
          </a:p>
          <a:p>
            <a:r>
              <a:rPr lang="en-GB" dirty="0"/>
              <a:t>In 2018, 10 years after vaccination was introduced, no HPV16/18 infections were detected in 16 to 18 year olds.</a:t>
            </a:r>
          </a:p>
        </p:txBody>
      </p:sp>
      <p:sp>
        <p:nvSpPr>
          <p:cNvPr id="11" name="Footer Placeholder 10">
            <a:extLst>
              <a:ext uri="{FF2B5EF4-FFF2-40B4-BE49-F238E27FC236}">
                <a16:creationId xmlns:a16="http://schemas.microsoft.com/office/drawing/2014/main" id="{4D4B21F0-17C3-4C98-86FE-E0780255892F}"/>
              </a:ext>
            </a:extLst>
          </p:cNvPr>
          <p:cNvSpPr>
            <a:spLocks noGrp="1"/>
          </p:cNvSpPr>
          <p:nvPr>
            <p:ph type="ftr" sz="quarter" idx="10"/>
          </p:nvPr>
        </p:nvSpPr>
        <p:spPr>
          <a:xfrm>
            <a:off x="756678" y="6343428"/>
            <a:ext cx="5172188" cy="549275"/>
          </a:xfrm>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13" name="Slide Number Placeholder 12">
            <a:extLst>
              <a:ext uri="{FF2B5EF4-FFF2-40B4-BE49-F238E27FC236}">
                <a16:creationId xmlns:a16="http://schemas.microsoft.com/office/drawing/2014/main" id="{F1884932-205D-409F-AEC6-B58E9953EC82}"/>
              </a:ext>
            </a:extLst>
          </p:cNvPr>
          <p:cNvSpPr>
            <a:spLocks noGrp="1"/>
          </p:cNvSpPr>
          <p:nvPr>
            <p:ph type="sldNum" sz="quarter" idx="11"/>
          </p:nvPr>
        </p:nvSpPr>
        <p:spPr>
          <a:xfrm>
            <a:off x="173924" y="6389466"/>
            <a:ext cx="477421" cy="457200"/>
          </a:xfrm>
        </p:spPr>
        <p:txBody>
          <a:bodyPr/>
          <a:lstStyle/>
          <a:p>
            <a:fld id="{708CD139-C1B9-49E8-A6DB-785DD9AE7DD2}" type="slidenum">
              <a:rPr lang="en-GB" altLang="en-US" smtClean="0">
                <a:solidFill>
                  <a:prstClr val="white"/>
                </a:solidFill>
              </a:rPr>
              <a:pPr/>
              <a:t>31</a:t>
            </a:fld>
            <a:endParaRPr lang="en-GB" altLang="en-US" dirty="0">
              <a:solidFill>
                <a:prstClr val="white"/>
              </a:solidFill>
            </a:endParaRPr>
          </a:p>
        </p:txBody>
      </p:sp>
    </p:spTree>
    <p:extLst>
      <p:ext uri="{BB962C8B-B14F-4D97-AF65-F5344CB8AC3E}">
        <p14:creationId xmlns:p14="http://schemas.microsoft.com/office/powerpoint/2010/main" val="356348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968542" y="1296943"/>
            <a:ext cx="6449971" cy="3555102"/>
          </a:xfrm>
          <a:prstGeom prst="rect">
            <a:avLst/>
          </a:prstGeom>
          <a:noFill/>
          <a:ln w="9525">
            <a:noFill/>
            <a:miter lim="800000"/>
            <a:headEnd/>
            <a:tailEnd/>
          </a:ln>
        </p:spPr>
      </p:pic>
      <p:sp>
        <p:nvSpPr>
          <p:cNvPr id="7" name="Title 1"/>
          <p:cNvSpPr txBox="1">
            <a:spLocks/>
          </p:cNvSpPr>
          <p:nvPr/>
        </p:nvSpPr>
        <p:spPr bwMode="auto">
          <a:xfrm>
            <a:off x="1619721" y="173005"/>
            <a:ext cx="7500611" cy="1034943"/>
          </a:xfrm>
          <a:prstGeom prst="rect">
            <a:avLst/>
          </a:prstGeom>
          <a:solidFill>
            <a:schemeClr val="tx1"/>
          </a:solid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lnSpc>
                <a:spcPct val="90000"/>
              </a:lnSpc>
              <a:spcBef>
                <a:spcPct val="0"/>
              </a:spcBef>
              <a:spcAft>
                <a:spcPct val="0"/>
              </a:spcAft>
              <a:defRPr/>
            </a:pPr>
            <a:r>
              <a:rPr lang="en-GB" sz="2400" b="1" spc="-150" dirty="0">
                <a:solidFill>
                  <a:srgbClr val="00AE9E"/>
                </a:solidFill>
                <a:latin typeface="Arial" pitchFamily="34" charset="0"/>
                <a:ea typeface="ヒラギノ角ゴ Pro W3" pitchFamily="84" charset="-128"/>
              </a:rPr>
              <a:t>Scotland: </a:t>
            </a:r>
            <a:r>
              <a:rPr lang="en-GB" sz="2000" b="1" spc="-150" dirty="0">
                <a:solidFill>
                  <a:srgbClr val="00AE9E"/>
                </a:solidFill>
                <a:latin typeface="Arial" pitchFamily="34" charset="0"/>
                <a:ea typeface="ヒラギノ角ゴ Pro W3" pitchFamily="84" charset="-128"/>
              </a:rPr>
              <a:t>Pre- and post-vaccine HPV prevalence in 20 year old females entering the cervical screening programme</a:t>
            </a:r>
          </a:p>
        </p:txBody>
      </p:sp>
      <p:cxnSp>
        <p:nvCxnSpPr>
          <p:cNvPr id="8" name="Straight Arrow Connector 7"/>
          <p:cNvCxnSpPr/>
          <p:nvPr/>
        </p:nvCxnSpPr>
        <p:spPr bwMode="auto">
          <a:xfrm flipV="1">
            <a:off x="4295800" y="4085059"/>
            <a:ext cx="0" cy="43204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9" name="Rectangle 8"/>
          <p:cNvSpPr/>
          <p:nvPr/>
        </p:nvSpPr>
        <p:spPr>
          <a:xfrm>
            <a:off x="1747030" y="5102172"/>
            <a:ext cx="7920880" cy="584775"/>
          </a:xfrm>
          <a:prstGeom prst="rect">
            <a:avLst/>
          </a:prstGeom>
        </p:spPr>
        <p:txBody>
          <a:bodyPr wrap="square">
            <a:spAutoFit/>
          </a:bodyPr>
          <a:lstStyle/>
          <a:p>
            <a:pPr eaLnBrk="0" fontAlgn="base" hangingPunct="0">
              <a:spcBef>
                <a:spcPct val="0"/>
              </a:spcBef>
              <a:spcAft>
                <a:spcPct val="0"/>
              </a:spcAft>
            </a:pPr>
            <a:r>
              <a:rPr lang="en-GB" sz="1600" b="1" dirty="0">
                <a:solidFill>
                  <a:srgbClr val="0070C0"/>
                </a:solidFill>
                <a:latin typeface="Arial"/>
              </a:rPr>
              <a:t>HPV 16/18 </a:t>
            </a:r>
            <a:r>
              <a:rPr lang="en-GB" sz="1600" dirty="0">
                <a:solidFill>
                  <a:srgbClr val="000000"/>
                </a:solidFill>
                <a:latin typeface="Arial"/>
              </a:rPr>
              <a:t>prevalence reduced from </a:t>
            </a:r>
            <a:r>
              <a:rPr lang="en-GB" sz="1600" b="1" dirty="0">
                <a:solidFill>
                  <a:srgbClr val="000000"/>
                </a:solidFill>
                <a:latin typeface="Arial"/>
              </a:rPr>
              <a:t>30.0% </a:t>
            </a:r>
            <a:r>
              <a:rPr lang="en-GB" sz="1600" dirty="0">
                <a:solidFill>
                  <a:srgbClr val="000000"/>
                </a:solidFill>
                <a:latin typeface="Arial"/>
              </a:rPr>
              <a:t>(26.9, 33.1%) </a:t>
            </a:r>
            <a:r>
              <a:rPr lang="en-GB" sz="1600" b="1" dirty="0">
                <a:solidFill>
                  <a:srgbClr val="000000"/>
                </a:solidFill>
                <a:latin typeface="Arial"/>
              </a:rPr>
              <a:t>in 1988 cohort </a:t>
            </a:r>
            <a:r>
              <a:rPr lang="en-GB" sz="1600" dirty="0">
                <a:solidFill>
                  <a:srgbClr val="000000"/>
                </a:solidFill>
                <a:latin typeface="Arial"/>
              </a:rPr>
              <a:t>to </a:t>
            </a:r>
            <a:r>
              <a:rPr lang="en-GB" sz="1600" b="1" dirty="0">
                <a:solidFill>
                  <a:srgbClr val="000000"/>
                </a:solidFill>
                <a:latin typeface="Arial"/>
              </a:rPr>
              <a:t>4.5% </a:t>
            </a:r>
            <a:r>
              <a:rPr lang="en-GB" sz="1600" dirty="0">
                <a:solidFill>
                  <a:srgbClr val="000000"/>
                </a:solidFill>
                <a:latin typeface="Arial"/>
              </a:rPr>
              <a:t>(3.5, 5.7%) </a:t>
            </a:r>
            <a:r>
              <a:rPr lang="en-GB" sz="1600" b="1" dirty="0">
                <a:solidFill>
                  <a:srgbClr val="000000"/>
                </a:solidFill>
                <a:latin typeface="Arial"/>
              </a:rPr>
              <a:t>in the 1995 (routine) cohort</a:t>
            </a:r>
          </a:p>
        </p:txBody>
      </p:sp>
      <p:sp>
        <p:nvSpPr>
          <p:cNvPr id="10" name="Rectangle 9"/>
          <p:cNvSpPr/>
          <p:nvPr/>
        </p:nvSpPr>
        <p:spPr>
          <a:xfrm>
            <a:off x="1747030" y="5680407"/>
            <a:ext cx="7920880" cy="584775"/>
          </a:xfrm>
          <a:prstGeom prst="rect">
            <a:avLst/>
          </a:prstGeom>
        </p:spPr>
        <p:txBody>
          <a:bodyPr wrap="square">
            <a:spAutoFit/>
          </a:bodyPr>
          <a:lstStyle/>
          <a:p>
            <a:pPr eaLnBrk="0" fontAlgn="base" hangingPunct="0">
              <a:spcBef>
                <a:spcPct val="0"/>
              </a:spcBef>
              <a:spcAft>
                <a:spcPct val="0"/>
              </a:spcAft>
            </a:pPr>
            <a:r>
              <a:rPr lang="en-GB" sz="1600" b="1" dirty="0">
                <a:solidFill>
                  <a:srgbClr val="C00000"/>
                </a:solidFill>
                <a:latin typeface="Arial"/>
                <a:cs typeface="Arial" pitchFamily="34" charset="0"/>
              </a:rPr>
              <a:t>HPV 31/33/45 </a:t>
            </a:r>
            <a:r>
              <a:rPr lang="en-GB" sz="1600" dirty="0">
                <a:solidFill>
                  <a:srgbClr val="000000"/>
                </a:solidFill>
                <a:latin typeface="Arial"/>
                <a:cs typeface="Arial" pitchFamily="34" charset="0"/>
              </a:rPr>
              <a:t>prevalence reduced from </a:t>
            </a:r>
            <a:r>
              <a:rPr lang="en-GB" sz="1600" b="1" dirty="0">
                <a:solidFill>
                  <a:srgbClr val="000000"/>
                </a:solidFill>
                <a:latin typeface="Arial"/>
                <a:cs typeface="Arial" pitchFamily="34" charset="0"/>
              </a:rPr>
              <a:t>14.2% </a:t>
            </a:r>
            <a:r>
              <a:rPr lang="en-GB" sz="1600" dirty="0">
                <a:solidFill>
                  <a:srgbClr val="000000"/>
                </a:solidFill>
                <a:latin typeface="Arial"/>
                <a:cs typeface="Arial" pitchFamily="34" charset="0"/>
              </a:rPr>
              <a:t>(12-16.7%) </a:t>
            </a:r>
            <a:r>
              <a:rPr lang="en-GB" sz="1600" b="1" dirty="0">
                <a:solidFill>
                  <a:srgbClr val="000000"/>
                </a:solidFill>
                <a:latin typeface="Arial"/>
                <a:cs typeface="Arial" pitchFamily="34" charset="0"/>
              </a:rPr>
              <a:t>in the 1988 cohort </a:t>
            </a:r>
            <a:r>
              <a:rPr lang="en-GB" sz="1600" dirty="0">
                <a:solidFill>
                  <a:srgbClr val="000000"/>
                </a:solidFill>
                <a:latin typeface="Arial"/>
                <a:cs typeface="Arial" pitchFamily="34" charset="0"/>
              </a:rPr>
              <a:t>to </a:t>
            </a:r>
            <a:r>
              <a:rPr lang="en-GB" sz="1600" b="1" dirty="0">
                <a:solidFill>
                  <a:srgbClr val="000000"/>
                </a:solidFill>
                <a:latin typeface="Arial"/>
                <a:cs typeface="Arial" pitchFamily="34" charset="0"/>
              </a:rPr>
              <a:t>2.6% </a:t>
            </a:r>
            <a:r>
              <a:rPr lang="en-GB" sz="1600" dirty="0">
                <a:solidFill>
                  <a:srgbClr val="000000"/>
                </a:solidFill>
                <a:latin typeface="Arial"/>
                <a:cs typeface="Arial" pitchFamily="34" charset="0"/>
              </a:rPr>
              <a:t>(95% CI: 1.9-3.6%) </a:t>
            </a:r>
            <a:r>
              <a:rPr lang="en-GB" sz="1600" b="1" dirty="0">
                <a:solidFill>
                  <a:srgbClr val="000000"/>
                </a:solidFill>
                <a:latin typeface="Arial"/>
                <a:cs typeface="Arial" pitchFamily="34" charset="0"/>
              </a:rPr>
              <a:t>in the 1995 (routine) cohort </a:t>
            </a:r>
          </a:p>
        </p:txBody>
      </p:sp>
      <p:sp>
        <p:nvSpPr>
          <p:cNvPr id="11" name="Rectangle 10"/>
          <p:cNvSpPr/>
          <p:nvPr/>
        </p:nvSpPr>
        <p:spPr>
          <a:xfrm>
            <a:off x="1753791" y="6346441"/>
            <a:ext cx="7920880" cy="338554"/>
          </a:xfrm>
          <a:prstGeom prst="rect">
            <a:avLst/>
          </a:prstGeom>
        </p:spPr>
        <p:txBody>
          <a:bodyPr wrap="square">
            <a:spAutoFit/>
          </a:bodyPr>
          <a:lstStyle/>
          <a:p>
            <a:pPr eaLnBrk="0" fontAlgn="base" hangingPunct="0">
              <a:spcBef>
                <a:spcPct val="0"/>
              </a:spcBef>
              <a:spcAft>
                <a:spcPct val="0"/>
              </a:spcAft>
            </a:pPr>
            <a:r>
              <a:rPr lang="en-GB" sz="1600" b="1" dirty="0">
                <a:solidFill>
                  <a:srgbClr val="92D050"/>
                </a:solidFill>
                <a:latin typeface="Arial"/>
                <a:cs typeface="Arial" pitchFamily="34" charset="0"/>
              </a:rPr>
              <a:t>Other HR-HPV </a:t>
            </a:r>
            <a:r>
              <a:rPr lang="en-GB" sz="1600" dirty="0">
                <a:solidFill>
                  <a:srgbClr val="000000"/>
                </a:solidFill>
                <a:latin typeface="Arial"/>
                <a:cs typeface="Arial" pitchFamily="34" charset="0"/>
              </a:rPr>
              <a:t>- no significant changes</a:t>
            </a:r>
            <a:endParaRPr lang="en-GB" sz="1600" b="1" dirty="0">
              <a:solidFill>
                <a:srgbClr val="000000"/>
              </a:solidFill>
              <a:latin typeface="Arial"/>
              <a:cs typeface="Arial" pitchFamily="34" charset="0"/>
            </a:endParaRPr>
          </a:p>
        </p:txBody>
      </p:sp>
      <p:sp>
        <p:nvSpPr>
          <p:cNvPr id="13" name="TextBox 12"/>
          <p:cNvSpPr txBox="1"/>
          <p:nvPr/>
        </p:nvSpPr>
        <p:spPr>
          <a:xfrm rot="16200000">
            <a:off x="-117103" y="2762982"/>
            <a:ext cx="3728266" cy="307777"/>
          </a:xfrm>
          <a:prstGeom prst="rect">
            <a:avLst/>
          </a:prstGeom>
          <a:noFill/>
        </p:spPr>
        <p:txBody>
          <a:bodyPr wrap="square" rtlCol="0">
            <a:spAutoFit/>
          </a:bodyPr>
          <a:lstStyle/>
          <a:p>
            <a:pPr algn="ctr" eaLnBrk="0" fontAlgn="base" hangingPunct="0">
              <a:spcBef>
                <a:spcPct val="0"/>
              </a:spcBef>
              <a:spcAft>
                <a:spcPct val="0"/>
              </a:spcAft>
            </a:pPr>
            <a:r>
              <a:rPr lang="en-GB" sz="1400" b="1" dirty="0">
                <a:solidFill>
                  <a:srgbClr val="000000"/>
                </a:solidFill>
                <a:latin typeface="Calibri" pitchFamily="34" charset="0"/>
                <a:ea typeface="Tahoma" pitchFamily="34" charset="0"/>
                <a:cs typeface="Calibri" pitchFamily="34" charset="0"/>
              </a:rPr>
              <a:t>Percentage of women positive for any HPV</a:t>
            </a:r>
          </a:p>
        </p:txBody>
      </p:sp>
      <p:sp>
        <p:nvSpPr>
          <p:cNvPr id="14" name="Oval 13"/>
          <p:cNvSpPr/>
          <p:nvPr/>
        </p:nvSpPr>
        <p:spPr bwMode="auto">
          <a:xfrm>
            <a:off x="8677271" y="5013176"/>
            <a:ext cx="504056" cy="50405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FFFFFF"/>
              </a:solidFill>
              <a:latin typeface="Times" pitchFamily="18" charset="0"/>
            </a:endParaRPr>
          </a:p>
        </p:txBody>
      </p:sp>
      <p:cxnSp>
        <p:nvCxnSpPr>
          <p:cNvPr id="15" name="Straight Connector 14"/>
          <p:cNvCxnSpPr>
            <a:stCxn id="14" idx="0"/>
          </p:cNvCxnSpPr>
          <p:nvPr/>
        </p:nvCxnSpPr>
        <p:spPr bwMode="auto">
          <a:xfrm flipV="1">
            <a:off x="8929300" y="4725144"/>
            <a:ext cx="407061" cy="288032"/>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6" name="TextBox 15"/>
          <p:cNvSpPr txBox="1"/>
          <p:nvPr/>
        </p:nvSpPr>
        <p:spPr>
          <a:xfrm>
            <a:off x="8396428" y="3943467"/>
            <a:ext cx="2271573" cy="830997"/>
          </a:xfrm>
          <a:prstGeom prst="rect">
            <a:avLst/>
          </a:prstGeom>
          <a:noFill/>
        </p:spPr>
        <p:txBody>
          <a:bodyPr wrap="square" rtlCol="0">
            <a:spAutoFit/>
          </a:bodyPr>
          <a:lstStyle/>
          <a:p>
            <a:pPr eaLnBrk="0" fontAlgn="base" hangingPunct="0">
              <a:spcBef>
                <a:spcPct val="0"/>
              </a:spcBef>
              <a:spcAft>
                <a:spcPct val="0"/>
              </a:spcAft>
            </a:pPr>
            <a:r>
              <a:rPr lang="en-GB" sz="1200" dirty="0">
                <a:solidFill>
                  <a:srgbClr val="FF0000"/>
                </a:solidFill>
                <a:latin typeface="Arial"/>
              </a:rPr>
              <a:t>Using a clinically-validated assay, of the 58 HPV 16/18 positive samples, only 7 were 16/18 positive (0.5%)</a:t>
            </a:r>
          </a:p>
        </p:txBody>
      </p:sp>
      <p:sp>
        <p:nvSpPr>
          <p:cNvPr id="2" name="TextBox 1"/>
          <p:cNvSpPr txBox="1"/>
          <p:nvPr/>
        </p:nvSpPr>
        <p:spPr>
          <a:xfrm>
            <a:off x="3215680" y="4781003"/>
            <a:ext cx="2592288" cy="307777"/>
          </a:xfrm>
          <a:prstGeom prst="rect">
            <a:avLst/>
          </a:prstGeom>
          <a:noFill/>
        </p:spPr>
        <p:txBody>
          <a:bodyPr wrap="square" rtlCol="0">
            <a:spAutoFit/>
          </a:bodyPr>
          <a:lstStyle/>
          <a:p>
            <a:pPr algn="ctr"/>
            <a:r>
              <a:rPr lang="en-GB" sz="1400" b="1" dirty="0">
                <a:solidFill>
                  <a:srgbClr val="000000"/>
                </a:solidFill>
                <a:latin typeface="Arial"/>
              </a:rPr>
              <a:t>Birth cohort</a:t>
            </a:r>
          </a:p>
        </p:txBody>
      </p:sp>
    </p:spTree>
    <p:extLst>
      <p:ext uri="{BB962C8B-B14F-4D97-AF65-F5344CB8AC3E}">
        <p14:creationId xmlns:p14="http://schemas.microsoft.com/office/powerpoint/2010/main" val="11089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hangingPunct="0"/>
            <a:r>
              <a:rPr lang="en-GB" sz="3600" dirty="0">
                <a:cs typeface="+mn-cs"/>
              </a:rPr>
              <a:t>Impact of vaccination on HPV infection</a:t>
            </a:r>
          </a:p>
        </p:txBody>
      </p:sp>
      <p:sp>
        <p:nvSpPr>
          <p:cNvPr id="3" name="Content Placeholder 2"/>
          <p:cNvSpPr>
            <a:spLocks noGrp="1"/>
          </p:cNvSpPr>
          <p:nvPr>
            <p:ph idx="4294967295"/>
          </p:nvPr>
        </p:nvSpPr>
        <p:spPr>
          <a:xfrm>
            <a:off x="679558" y="1595152"/>
            <a:ext cx="7692085" cy="4464050"/>
          </a:xfrm>
        </p:spPr>
        <p:txBody>
          <a:bodyPr/>
          <a:lstStyle/>
          <a:p>
            <a:pPr>
              <a:buFont typeface="Arial" panose="020B0604020202020204" pitchFamily="34" charset="0"/>
              <a:buChar char="•"/>
            </a:pPr>
            <a:r>
              <a:rPr lang="en-GB" sz="2000" dirty="0">
                <a:solidFill>
                  <a:schemeClr val="tx1"/>
                </a:solidFill>
              </a:rPr>
              <a:t>evidence from surveillance consistent with:</a:t>
            </a:r>
          </a:p>
          <a:p>
            <a:pPr marL="792162" lvl="3" indent="-342900">
              <a:buFont typeface="Wingdings" panose="05000000000000000000" pitchFamily="2" charset="2"/>
              <a:buChar char="§"/>
            </a:pPr>
            <a:r>
              <a:rPr lang="en-GB" sz="2000" dirty="0"/>
              <a:t>very high vaccine effectiveness among those vaccinated</a:t>
            </a:r>
          </a:p>
          <a:p>
            <a:pPr marL="792162" lvl="3" indent="-342900">
              <a:buFont typeface="Wingdings" panose="05000000000000000000" pitchFamily="2" charset="2"/>
              <a:buChar char="§"/>
            </a:pPr>
            <a:r>
              <a:rPr lang="en-GB" sz="2000" dirty="0"/>
              <a:t>a substantial herd protection effect with lower HPV16 and 18 prevalence over time in unvaccinated women </a:t>
            </a:r>
          </a:p>
          <a:p>
            <a:pPr marL="792162" lvl="3" indent="-342900">
              <a:buFont typeface="Wingdings" panose="05000000000000000000" pitchFamily="2" charset="2"/>
              <a:buChar char="§"/>
            </a:pPr>
            <a:r>
              <a:rPr lang="en-GB" sz="2000" dirty="0"/>
              <a:t>cross-protection – declines in HPV types 31, 33 and 45 in the post-vaccination period</a:t>
            </a:r>
          </a:p>
          <a:p>
            <a:pPr lvl="0">
              <a:buFont typeface="Arial" panose="020B0604020202020204" pitchFamily="34" charset="0"/>
              <a:buChar char="•"/>
            </a:pPr>
            <a:r>
              <a:rPr lang="en-GB" sz="2000" dirty="0">
                <a:solidFill>
                  <a:schemeClr val="tx1"/>
                </a:solidFill>
              </a:rPr>
              <a:t>no evidence of non-vaccine type replacement</a:t>
            </a:r>
          </a:p>
          <a:p>
            <a:pPr lvl="0">
              <a:buFont typeface="Arial" panose="020B0604020202020204" pitchFamily="34" charset="0"/>
              <a:buChar char="•"/>
            </a:pPr>
            <a:r>
              <a:rPr lang="en-GB" sz="2000" dirty="0">
                <a:solidFill>
                  <a:schemeClr val="tx1"/>
                </a:solidFill>
              </a:rPr>
              <a:t>similar findings in Scotland, Denmark, Australia and systematic reviews</a:t>
            </a:r>
          </a:p>
          <a:p>
            <a:endParaRPr lang="en-GB" sz="1800" dirty="0"/>
          </a:p>
        </p:txBody>
      </p:sp>
      <p:sp>
        <p:nvSpPr>
          <p:cNvPr id="4" name="Footer Placeholder 3">
            <a:extLst>
              <a:ext uri="{FF2B5EF4-FFF2-40B4-BE49-F238E27FC236}">
                <a16:creationId xmlns:a16="http://schemas.microsoft.com/office/drawing/2014/main" id="{6948F8BE-860E-4016-AB54-64539ABCAFA7}"/>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37E3BA90-F09F-44B5-8DE3-07BD2F62431C}"/>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33</a:t>
            </a:fld>
            <a:endParaRPr lang="en-GB" altLang="en-US" dirty="0">
              <a:solidFill>
                <a:prstClr val="white"/>
              </a:solidFill>
            </a:endParaRPr>
          </a:p>
        </p:txBody>
      </p:sp>
    </p:spTree>
    <p:extLst>
      <p:ext uri="{BB962C8B-B14F-4D97-AF65-F5344CB8AC3E}">
        <p14:creationId xmlns:p14="http://schemas.microsoft.com/office/powerpoint/2010/main" val="308372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hangingPunct="0"/>
            <a:r>
              <a:rPr lang="en-GB" sz="3600" dirty="0">
                <a:cs typeface="+mn-cs"/>
              </a:rPr>
              <a:t>Impact on anogenital warts (AGW)</a:t>
            </a:r>
          </a:p>
        </p:txBody>
      </p:sp>
      <p:sp>
        <p:nvSpPr>
          <p:cNvPr id="3" name="Content Placeholder 2"/>
          <p:cNvSpPr>
            <a:spLocks noGrp="1"/>
          </p:cNvSpPr>
          <p:nvPr>
            <p:ph idx="4294967295"/>
          </p:nvPr>
        </p:nvSpPr>
        <p:spPr>
          <a:xfrm>
            <a:off x="660821" y="1597025"/>
            <a:ext cx="7787208" cy="4537075"/>
          </a:xfrm>
        </p:spPr>
        <p:txBody>
          <a:bodyPr>
            <a:normAutofit/>
          </a:bodyPr>
          <a:lstStyle/>
          <a:p>
            <a:pPr marL="285750" indent="-285750"/>
            <a:r>
              <a:rPr lang="en-GB" sz="2000" dirty="0">
                <a:solidFill>
                  <a:schemeClr val="tx1"/>
                </a:solidFill>
              </a:rPr>
              <a:t>the incidence of AGW diagnoses in 15 to 17 year old girls was 91% lower in 2019 compared to 2015</a:t>
            </a:r>
          </a:p>
          <a:p>
            <a:pPr marL="285750" indent="-285750"/>
            <a:r>
              <a:rPr lang="en-GB" sz="2000" dirty="0">
                <a:solidFill>
                  <a:schemeClr val="tx1"/>
                </a:solidFill>
              </a:rPr>
              <a:t>there is also strong evidence of herd protection from the high coverage female programme</a:t>
            </a:r>
          </a:p>
          <a:p>
            <a:pPr marL="285750" indent="-285750"/>
            <a:r>
              <a:rPr lang="en-GB" sz="2000" dirty="0">
                <a:solidFill>
                  <a:schemeClr val="tx1"/>
                </a:solidFill>
              </a:rPr>
              <a:t>in young heterosexual males up to age 24 years there were:</a:t>
            </a:r>
          </a:p>
          <a:p>
            <a:pPr marL="963612" lvl="3" indent="-342900">
              <a:buFont typeface="Wingdings" panose="05000000000000000000" pitchFamily="2" charset="2"/>
              <a:buChar char="§"/>
            </a:pPr>
            <a:r>
              <a:rPr lang="en-GB" sz="2000" dirty="0"/>
              <a:t>declines in incidence of AGW similar to same aged females</a:t>
            </a:r>
          </a:p>
          <a:p>
            <a:pPr marL="963612" lvl="3" indent="-342900">
              <a:buFont typeface="Wingdings" panose="05000000000000000000" pitchFamily="2" charset="2"/>
              <a:buChar char="§"/>
            </a:pPr>
            <a:r>
              <a:rPr lang="en-GB" sz="2000" dirty="0"/>
              <a:t>the incidence of AGW diagnoses in 15 to 17 year olds was 81% lower in 2019 compared to 2015</a:t>
            </a:r>
          </a:p>
        </p:txBody>
      </p:sp>
      <p:sp>
        <p:nvSpPr>
          <p:cNvPr id="4" name="Footer Placeholder 3">
            <a:extLst>
              <a:ext uri="{FF2B5EF4-FFF2-40B4-BE49-F238E27FC236}">
                <a16:creationId xmlns:a16="http://schemas.microsoft.com/office/drawing/2014/main" id="{128C809C-560D-4B5A-A660-9CEF5C34ACFD}"/>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94F400A9-3A7F-4C5F-8907-0A668E2E5448}"/>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34</a:t>
            </a:fld>
            <a:endParaRPr lang="en-GB" altLang="en-US" dirty="0">
              <a:solidFill>
                <a:prstClr val="white"/>
              </a:solidFill>
            </a:endParaRPr>
          </a:p>
        </p:txBody>
      </p:sp>
    </p:spTree>
    <p:extLst>
      <p:ext uri="{BB962C8B-B14F-4D97-AF65-F5344CB8AC3E}">
        <p14:creationId xmlns:p14="http://schemas.microsoft.com/office/powerpoint/2010/main" val="4203719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hangingPunct="0"/>
            <a:r>
              <a:rPr lang="en-GB" sz="3600" dirty="0">
                <a:cs typeface="+mn-cs"/>
              </a:rPr>
              <a:t>Impact on cervical disease</a:t>
            </a:r>
          </a:p>
        </p:txBody>
      </p:sp>
      <p:sp>
        <p:nvSpPr>
          <p:cNvPr id="3" name="Content Placeholder 2"/>
          <p:cNvSpPr>
            <a:spLocks noGrp="1"/>
          </p:cNvSpPr>
          <p:nvPr>
            <p:ph idx="4294967295"/>
          </p:nvPr>
        </p:nvSpPr>
        <p:spPr>
          <a:xfrm>
            <a:off x="575733" y="1615725"/>
            <a:ext cx="8280400" cy="4164012"/>
          </a:xfrm>
        </p:spPr>
        <p:txBody>
          <a:bodyPr>
            <a:normAutofit/>
          </a:bodyPr>
          <a:lstStyle/>
          <a:p>
            <a:pPr marL="285750" indent="-285750">
              <a:spcBef>
                <a:spcPts val="0"/>
              </a:spcBef>
            </a:pPr>
            <a:r>
              <a:rPr lang="en-GB" sz="2000" dirty="0">
                <a:solidFill>
                  <a:schemeClr val="tx1"/>
                </a:solidFill>
              </a:rPr>
              <a:t>the full impact of the HPV vaccination programme on cervical cancer is yet to be fully realised as the first cohort of routinely vaccinated adolescent girls only became eligible for cervical screening in England in 2016</a:t>
            </a:r>
          </a:p>
          <a:p>
            <a:pPr marL="0" indent="0">
              <a:spcBef>
                <a:spcPts val="0"/>
              </a:spcBef>
            </a:pPr>
            <a:endParaRPr lang="en-GB" sz="2000" dirty="0">
              <a:solidFill>
                <a:schemeClr val="tx1"/>
              </a:solidFill>
            </a:endParaRPr>
          </a:p>
          <a:p>
            <a:pPr marL="285750" lvl="1" indent="-285750">
              <a:spcBef>
                <a:spcPts val="0"/>
              </a:spcBef>
            </a:pPr>
            <a:r>
              <a:rPr lang="en-GB" sz="2000" dirty="0"/>
              <a:t>emerging global evidence using population-based surveillance suggests that vaccination is strongly associated with a reduction in both low and high grade cervical abnormalities (CIN of grade 1 or worse) in young women</a:t>
            </a:r>
          </a:p>
          <a:p>
            <a:pPr marL="285750" lvl="1" indent="-285750">
              <a:spcBef>
                <a:spcPts val="0"/>
              </a:spcBef>
            </a:pPr>
            <a:endParaRPr lang="en-GB" sz="2000" dirty="0"/>
          </a:p>
          <a:p>
            <a:pPr marL="285750" indent="-285750">
              <a:spcBef>
                <a:spcPts val="0"/>
              </a:spcBef>
            </a:pPr>
            <a:r>
              <a:rPr lang="en-GB" sz="2000" dirty="0">
                <a:solidFill>
                  <a:schemeClr val="tx1"/>
                </a:solidFill>
              </a:rPr>
              <a:t>new modelling study suggests that vaccinated women may only need three cervical screens in their lifetime (rather than the current 12 lifetime screens offered in England) therefore information on vaccination status is essential</a:t>
            </a:r>
            <a:endParaRPr lang="en-GB" sz="2000" b="1" dirty="0">
              <a:solidFill>
                <a:schemeClr val="tx1"/>
              </a:solidFill>
            </a:endParaRPr>
          </a:p>
          <a:p>
            <a:pPr marL="0" lvl="1" indent="0"/>
            <a:endParaRPr lang="en-GB" sz="1800" dirty="0"/>
          </a:p>
        </p:txBody>
      </p:sp>
      <p:sp>
        <p:nvSpPr>
          <p:cNvPr id="4" name="Footer Placeholder 3">
            <a:extLst>
              <a:ext uri="{FF2B5EF4-FFF2-40B4-BE49-F238E27FC236}">
                <a16:creationId xmlns:a16="http://schemas.microsoft.com/office/drawing/2014/main" id="{CA1A09BB-6114-43B5-815E-B0017DA4D713}"/>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99D23104-5B6A-40E0-BF6E-79C82E84578E}"/>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35</a:t>
            </a:fld>
            <a:endParaRPr lang="en-GB" altLang="en-US" dirty="0">
              <a:solidFill>
                <a:prstClr val="white"/>
              </a:solidFill>
            </a:endParaRPr>
          </a:p>
        </p:txBody>
      </p:sp>
    </p:spTree>
    <p:extLst>
      <p:ext uri="{BB962C8B-B14F-4D97-AF65-F5344CB8AC3E}">
        <p14:creationId xmlns:p14="http://schemas.microsoft.com/office/powerpoint/2010/main" val="184544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rt 1" descr="image002"/>
          <p:cNvPicPr>
            <a:picLocks noChangeAspect="1" noChangeArrowheads="1"/>
          </p:cNvPicPr>
          <p:nvPr/>
        </p:nvPicPr>
        <p:blipFill>
          <a:blip r:embed="rId3" cstate="print"/>
          <a:srcRect/>
          <a:stretch>
            <a:fillRect/>
          </a:stretch>
        </p:blipFill>
        <p:spPr bwMode="auto">
          <a:xfrm>
            <a:off x="606924" y="1474181"/>
            <a:ext cx="6275933" cy="4530623"/>
          </a:xfrm>
          <a:prstGeom prst="rect">
            <a:avLst/>
          </a:prstGeom>
          <a:noFill/>
          <a:ln w="9525">
            <a:noFill/>
            <a:miter lim="800000"/>
            <a:headEnd/>
            <a:tailEnd/>
          </a:ln>
        </p:spPr>
      </p:pic>
      <p:sp>
        <p:nvSpPr>
          <p:cNvPr id="5" name="TextBox 4"/>
          <p:cNvSpPr txBox="1"/>
          <p:nvPr/>
        </p:nvSpPr>
        <p:spPr>
          <a:xfrm>
            <a:off x="370343" y="208542"/>
            <a:ext cx="10007606" cy="954107"/>
          </a:xfrm>
          <a:prstGeom prst="rect">
            <a:avLst/>
          </a:prstGeom>
          <a:noFill/>
        </p:spPr>
        <p:txBody>
          <a:bodyPr wrap="square" rtlCol="0">
            <a:spAutoFit/>
          </a:bodyPr>
          <a:lstStyle/>
          <a:p>
            <a:pPr fontAlgn="base">
              <a:spcBef>
                <a:spcPct val="0"/>
              </a:spcBef>
              <a:spcAft>
                <a:spcPct val="0"/>
              </a:spcAft>
            </a:pPr>
            <a:r>
              <a:rPr lang="en-GB" sz="2800" b="1" spc="-150" dirty="0">
                <a:solidFill>
                  <a:schemeClr val="bg1"/>
                </a:solidFill>
                <a:latin typeface="Arial" pitchFamily="34" charset="0"/>
                <a:ea typeface="ヒラギノ角ゴ Pro W3" pitchFamily="84" charset="-128"/>
              </a:rPr>
              <a:t>Percentage of 20 year old women diagnosed with </a:t>
            </a:r>
          </a:p>
          <a:p>
            <a:pPr fontAlgn="base">
              <a:spcBef>
                <a:spcPct val="0"/>
              </a:spcBef>
              <a:spcAft>
                <a:spcPct val="0"/>
              </a:spcAft>
            </a:pPr>
            <a:r>
              <a:rPr lang="en-GB" sz="2800" b="1" spc="-150" dirty="0">
                <a:solidFill>
                  <a:schemeClr val="bg1"/>
                </a:solidFill>
                <a:latin typeface="Arial" pitchFamily="34" charset="0"/>
                <a:ea typeface="ヒラギノ角ゴ Pro W3" pitchFamily="84" charset="-128"/>
              </a:rPr>
              <a:t>CIN 2 / CIN3+ by birth cohort year</a:t>
            </a:r>
          </a:p>
        </p:txBody>
      </p:sp>
      <p:sp>
        <p:nvSpPr>
          <p:cNvPr id="6" name="TextBox 5"/>
          <p:cNvSpPr txBox="1"/>
          <p:nvPr/>
        </p:nvSpPr>
        <p:spPr>
          <a:xfrm>
            <a:off x="1895616" y="6014430"/>
            <a:ext cx="397866" cy="276999"/>
          </a:xfrm>
          <a:prstGeom prst="rect">
            <a:avLst/>
          </a:prstGeom>
          <a:noFill/>
        </p:spPr>
        <p:txBody>
          <a:bodyPr wrap="none" rtlCol="0">
            <a:spAutoFit/>
          </a:bodyPr>
          <a:lstStyle/>
          <a:p>
            <a:pPr eaLnBrk="0" fontAlgn="base" hangingPunct="0">
              <a:spcBef>
                <a:spcPct val="0"/>
              </a:spcBef>
              <a:spcAft>
                <a:spcPct val="0"/>
              </a:spcAft>
            </a:pPr>
            <a:r>
              <a:rPr lang="en-GB" sz="1200" b="1" dirty="0">
                <a:solidFill>
                  <a:srgbClr val="FF0000"/>
                </a:solidFill>
              </a:rPr>
              <a:t>1.0</a:t>
            </a:r>
          </a:p>
        </p:txBody>
      </p:sp>
      <p:sp>
        <p:nvSpPr>
          <p:cNvPr id="7" name="TextBox 6"/>
          <p:cNvSpPr txBox="1"/>
          <p:nvPr/>
        </p:nvSpPr>
        <p:spPr>
          <a:xfrm>
            <a:off x="2418292" y="6014429"/>
            <a:ext cx="397866" cy="276999"/>
          </a:xfrm>
          <a:prstGeom prst="rect">
            <a:avLst/>
          </a:prstGeom>
          <a:noFill/>
        </p:spPr>
        <p:txBody>
          <a:bodyPr wrap="square" rtlCol="0">
            <a:spAutoFit/>
          </a:bodyPr>
          <a:lstStyle/>
          <a:p>
            <a:pPr eaLnBrk="0" fontAlgn="base" hangingPunct="0">
              <a:spcBef>
                <a:spcPct val="0"/>
              </a:spcBef>
              <a:spcAft>
                <a:spcPct val="0"/>
              </a:spcAft>
            </a:pPr>
            <a:r>
              <a:rPr lang="en-GB" sz="1200" b="1" dirty="0">
                <a:solidFill>
                  <a:srgbClr val="FF0000"/>
                </a:solidFill>
              </a:rPr>
              <a:t>4.2</a:t>
            </a:r>
          </a:p>
        </p:txBody>
      </p:sp>
      <p:sp>
        <p:nvSpPr>
          <p:cNvPr id="8" name="TextBox 7"/>
          <p:cNvSpPr txBox="1"/>
          <p:nvPr/>
        </p:nvSpPr>
        <p:spPr>
          <a:xfrm>
            <a:off x="2984797" y="6019850"/>
            <a:ext cx="482824" cy="276999"/>
          </a:xfrm>
          <a:prstGeom prst="rect">
            <a:avLst/>
          </a:prstGeom>
          <a:noFill/>
        </p:spPr>
        <p:txBody>
          <a:bodyPr wrap="none" rtlCol="0">
            <a:spAutoFit/>
          </a:bodyPr>
          <a:lstStyle/>
          <a:p>
            <a:pPr eaLnBrk="0" fontAlgn="base" hangingPunct="0">
              <a:spcBef>
                <a:spcPct val="0"/>
              </a:spcBef>
              <a:spcAft>
                <a:spcPct val="0"/>
              </a:spcAft>
            </a:pPr>
            <a:r>
              <a:rPr lang="en-GB" sz="1200" b="1" dirty="0">
                <a:solidFill>
                  <a:srgbClr val="FF0000"/>
                </a:solidFill>
              </a:rPr>
              <a:t>35.6</a:t>
            </a:r>
          </a:p>
        </p:txBody>
      </p:sp>
      <p:sp>
        <p:nvSpPr>
          <p:cNvPr id="9" name="TextBox 8"/>
          <p:cNvSpPr txBox="1"/>
          <p:nvPr/>
        </p:nvSpPr>
        <p:spPr>
          <a:xfrm>
            <a:off x="3591009" y="6027333"/>
            <a:ext cx="482824" cy="276999"/>
          </a:xfrm>
          <a:prstGeom prst="rect">
            <a:avLst/>
          </a:prstGeom>
          <a:noFill/>
        </p:spPr>
        <p:txBody>
          <a:bodyPr wrap="none" rtlCol="0">
            <a:spAutoFit/>
          </a:bodyPr>
          <a:lstStyle/>
          <a:p>
            <a:pPr eaLnBrk="0" fontAlgn="base" hangingPunct="0">
              <a:spcBef>
                <a:spcPct val="0"/>
              </a:spcBef>
              <a:spcAft>
                <a:spcPct val="0"/>
              </a:spcAft>
            </a:pPr>
            <a:r>
              <a:rPr lang="en-GB" sz="1200" b="1" dirty="0">
                <a:solidFill>
                  <a:srgbClr val="FF0000"/>
                </a:solidFill>
              </a:rPr>
              <a:t>65.2</a:t>
            </a:r>
          </a:p>
        </p:txBody>
      </p:sp>
      <p:sp>
        <p:nvSpPr>
          <p:cNvPr id="10" name="TextBox 9"/>
          <p:cNvSpPr txBox="1"/>
          <p:nvPr/>
        </p:nvSpPr>
        <p:spPr>
          <a:xfrm>
            <a:off x="4199685" y="6031421"/>
            <a:ext cx="482824" cy="276999"/>
          </a:xfrm>
          <a:prstGeom prst="rect">
            <a:avLst/>
          </a:prstGeom>
          <a:noFill/>
        </p:spPr>
        <p:txBody>
          <a:bodyPr wrap="none" rtlCol="0">
            <a:spAutoFit/>
          </a:bodyPr>
          <a:lstStyle/>
          <a:p>
            <a:pPr eaLnBrk="0" fontAlgn="base" hangingPunct="0">
              <a:spcBef>
                <a:spcPct val="0"/>
              </a:spcBef>
              <a:spcAft>
                <a:spcPct val="0"/>
              </a:spcAft>
            </a:pPr>
            <a:r>
              <a:rPr lang="en-GB" sz="1200" b="1" dirty="0">
                <a:solidFill>
                  <a:srgbClr val="FF0000"/>
                </a:solidFill>
              </a:rPr>
              <a:t>69.3</a:t>
            </a:r>
          </a:p>
        </p:txBody>
      </p:sp>
      <p:sp>
        <p:nvSpPr>
          <p:cNvPr id="11" name="TextBox 10"/>
          <p:cNvSpPr txBox="1"/>
          <p:nvPr/>
        </p:nvSpPr>
        <p:spPr>
          <a:xfrm>
            <a:off x="4803403" y="6023080"/>
            <a:ext cx="482824" cy="276999"/>
          </a:xfrm>
          <a:prstGeom prst="rect">
            <a:avLst/>
          </a:prstGeom>
          <a:noFill/>
        </p:spPr>
        <p:txBody>
          <a:bodyPr wrap="square" rtlCol="0">
            <a:spAutoFit/>
          </a:bodyPr>
          <a:lstStyle/>
          <a:p>
            <a:pPr eaLnBrk="0" fontAlgn="base" hangingPunct="0">
              <a:spcBef>
                <a:spcPct val="0"/>
              </a:spcBef>
              <a:spcAft>
                <a:spcPct val="0"/>
              </a:spcAft>
            </a:pPr>
            <a:r>
              <a:rPr lang="en-GB" sz="1200" b="1" dirty="0">
                <a:solidFill>
                  <a:srgbClr val="FF0000"/>
                </a:solidFill>
              </a:rPr>
              <a:t>70.1</a:t>
            </a:r>
          </a:p>
        </p:txBody>
      </p:sp>
      <p:sp>
        <p:nvSpPr>
          <p:cNvPr id="12" name="TextBox 11"/>
          <p:cNvSpPr txBox="1"/>
          <p:nvPr/>
        </p:nvSpPr>
        <p:spPr>
          <a:xfrm>
            <a:off x="5341158" y="6029532"/>
            <a:ext cx="482824" cy="276999"/>
          </a:xfrm>
          <a:prstGeom prst="rect">
            <a:avLst/>
          </a:prstGeom>
          <a:noFill/>
        </p:spPr>
        <p:txBody>
          <a:bodyPr wrap="square" rtlCol="0">
            <a:spAutoFit/>
          </a:bodyPr>
          <a:lstStyle/>
          <a:p>
            <a:pPr eaLnBrk="0" fontAlgn="base" hangingPunct="0">
              <a:spcBef>
                <a:spcPct val="0"/>
              </a:spcBef>
              <a:spcAft>
                <a:spcPct val="0"/>
              </a:spcAft>
            </a:pPr>
            <a:r>
              <a:rPr lang="en-GB" sz="1200" b="1" dirty="0">
                <a:solidFill>
                  <a:srgbClr val="FF0000"/>
                </a:solidFill>
              </a:rPr>
              <a:t>86.5</a:t>
            </a:r>
          </a:p>
        </p:txBody>
      </p:sp>
      <p:sp>
        <p:nvSpPr>
          <p:cNvPr id="13" name="TextBox 12"/>
          <p:cNvSpPr txBox="1"/>
          <p:nvPr/>
        </p:nvSpPr>
        <p:spPr>
          <a:xfrm>
            <a:off x="6484804" y="6000092"/>
            <a:ext cx="2304256" cy="276999"/>
          </a:xfrm>
          <a:prstGeom prst="rect">
            <a:avLst/>
          </a:prstGeom>
          <a:noFill/>
        </p:spPr>
        <p:txBody>
          <a:bodyPr wrap="square" rtlCol="0">
            <a:spAutoFit/>
          </a:bodyPr>
          <a:lstStyle/>
          <a:p>
            <a:pPr eaLnBrk="0" fontAlgn="base" hangingPunct="0">
              <a:spcBef>
                <a:spcPct val="0"/>
              </a:spcBef>
              <a:spcAft>
                <a:spcPct val="0"/>
              </a:spcAft>
            </a:pPr>
            <a:r>
              <a:rPr lang="en-GB" sz="1200" b="1" dirty="0">
                <a:solidFill>
                  <a:srgbClr val="FF0000"/>
                </a:solidFill>
              </a:rPr>
              <a:t>Vaccine uptake 3-doses (%)</a:t>
            </a:r>
          </a:p>
        </p:txBody>
      </p:sp>
      <p:cxnSp>
        <p:nvCxnSpPr>
          <p:cNvPr id="14" name="Straight Arrow Connector 13"/>
          <p:cNvCxnSpPr>
            <a:cxnSpLocks/>
          </p:cNvCxnSpPr>
          <p:nvPr/>
        </p:nvCxnSpPr>
        <p:spPr bwMode="auto">
          <a:xfrm flipH="1">
            <a:off x="6070453" y="6134238"/>
            <a:ext cx="360040"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6" name="Rectangle 15"/>
          <p:cNvSpPr/>
          <p:nvPr/>
        </p:nvSpPr>
        <p:spPr>
          <a:xfrm>
            <a:off x="7028879" y="1665297"/>
            <a:ext cx="3042171" cy="1600438"/>
          </a:xfrm>
          <a:prstGeom prst="rect">
            <a:avLst/>
          </a:prstGeom>
          <a:solidFill>
            <a:schemeClr val="tx2"/>
          </a:solidFill>
        </p:spPr>
        <p:txBody>
          <a:bodyPr wrap="square">
            <a:spAutoFit/>
          </a:bodyPr>
          <a:lstStyle/>
          <a:p>
            <a:pPr>
              <a:lnSpc>
                <a:spcPct val="100000"/>
              </a:lnSpc>
            </a:pPr>
            <a:r>
              <a:rPr lang="en-GB" sz="1400" b="1" dirty="0">
                <a:solidFill>
                  <a:schemeClr val="bg1"/>
                </a:solidFill>
                <a:latin typeface="Tahoma" pitchFamily="34" charset="0"/>
                <a:ea typeface="Tahoma" pitchFamily="34" charset="0"/>
                <a:cs typeface="Tahoma" pitchFamily="34" charset="0"/>
              </a:rPr>
              <a:t>In Scotland:</a:t>
            </a:r>
          </a:p>
          <a:p>
            <a:pPr marL="285750" indent="-285750">
              <a:buFont typeface="Arial" panose="020B0604020202020204" pitchFamily="34" charset="0"/>
              <a:buChar char="•"/>
            </a:pPr>
            <a:r>
              <a:rPr lang="en-GB" sz="1400" b="1" dirty="0">
                <a:solidFill>
                  <a:schemeClr val="bg1"/>
                </a:solidFill>
                <a:latin typeface="Tahoma" pitchFamily="34" charset="0"/>
                <a:ea typeface="Tahoma" pitchFamily="34" charset="0"/>
                <a:cs typeface="Tahoma" pitchFamily="34" charset="0"/>
              </a:rPr>
              <a:t>HPV Vaccine associated with 88% and 94% reduction in CIN2 and 3+ at population level</a:t>
            </a:r>
          </a:p>
          <a:p>
            <a:pPr marL="285750" indent="-285750">
              <a:buFont typeface="Arial" panose="020B0604020202020204" pitchFamily="34" charset="0"/>
              <a:buChar char="•"/>
            </a:pPr>
            <a:r>
              <a:rPr lang="en-GB" sz="1400" b="1" dirty="0">
                <a:solidFill>
                  <a:schemeClr val="bg1"/>
                </a:solidFill>
                <a:latin typeface="Tahoma" pitchFamily="34" charset="0"/>
                <a:ea typeface="Tahoma" pitchFamily="34" charset="0"/>
                <a:cs typeface="Tahoma" pitchFamily="34" charset="0"/>
              </a:rPr>
              <a:t>Biggest reduction in disease in </a:t>
            </a:r>
            <a:r>
              <a:rPr lang="en-GB" sz="1400" b="1" dirty="0">
                <a:solidFill>
                  <a:srgbClr val="FF0000"/>
                </a:solidFill>
                <a:latin typeface="Tahoma" pitchFamily="34" charset="0"/>
                <a:ea typeface="Tahoma" pitchFamily="34" charset="0"/>
                <a:cs typeface="Tahoma" pitchFamily="34" charset="0"/>
              </a:rPr>
              <a:t>more deprived </a:t>
            </a:r>
            <a:r>
              <a:rPr lang="en-GB" sz="1400" b="1" dirty="0">
                <a:solidFill>
                  <a:schemeClr val="bg1"/>
                </a:solidFill>
                <a:latin typeface="Tahoma" pitchFamily="34" charset="0"/>
                <a:ea typeface="Tahoma" pitchFamily="34" charset="0"/>
                <a:cs typeface="Tahoma" pitchFamily="34" charset="0"/>
              </a:rPr>
              <a:t>women</a:t>
            </a:r>
          </a:p>
        </p:txBody>
      </p:sp>
      <p:sp>
        <p:nvSpPr>
          <p:cNvPr id="15" name="Slide Number Placeholder 6">
            <a:extLst>
              <a:ext uri="{FF2B5EF4-FFF2-40B4-BE49-F238E27FC236}">
                <a16:creationId xmlns:a16="http://schemas.microsoft.com/office/drawing/2014/main" id="{F7731D32-3ED7-4DA8-B955-7446267542ED}"/>
              </a:ext>
            </a:extLst>
          </p:cNvPr>
          <p:cNvSpPr txBox="1">
            <a:spLocks/>
          </p:cNvSpPr>
          <p:nvPr/>
        </p:nvSpPr>
        <p:spPr>
          <a:xfrm>
            <a:off x="1524000" y="6308730"/>
            <a:ext cx="9144000" cy="5492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white"/>
              </a:solidFill>
            </a:endParaRPr>
          </a:p>
        </p:txBody>
      </p:sp>
      <p:sp>
        <p:nvSpPr>
          <p:cNvPr id="17" name="Footer Placeholder 16">
            <a:extLst>
              <a:ext uri="{FF2B5EF4-FFF2-40B4-BE49-F238E27FC236}">
                <a16:creationId xmlns:a16="http://schemas.microsoft.com/office/drawing/2014/main" id="{A9C63765-8C0A-4617-AC69-D290F00FB5EE}"/>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8" name="Slide Number Placeholder 17">
            <a:extLst>
              <a:ext uri="{FF2B5EF4-FFF2-40B4-BE49-F238E27FC236}">
                <a16:creationId xmlns:a16="http://schemas.microsoft.com/office/drawing/2014/main" id="{8EE9360F-6249-4A30-959E-1543AAA8FC95}"/>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Tree>
    <p:extLst>
      <p:ext uri="{BB962C8B-B14F-4D97-AF65-F5344CB8AC3E}">
        <p14:creationId xmlns:p14="http://schemas.microsoft.com/office/powerpoint/2010/main" val="804834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C17B676-C726-4064-ABAD-92D68DEB4BF2}"/>
              </a:ext>
            </a:extLst>
          </p:cNvPr>
          <p:cNvGraphicFramePr>
            <a:graphicFrameLocks/>
          </p:cNvGraphicFramePr>
          <p:nvPr>
            <p:extLst>
              <p:ext uri="{D42A27DB-BD31-4B8C-83A1-F6EECF244321}">
                <p14:modId xmlns:p14="http://schemas.microsoft.com/office/powerpoint/2010/main" val="1188833080"/>
              </p:ext>
            </p:extLst>
          </p:nvPr>
        </p:nvGraphicFramePr>
        <p:xfrm>
          <a:off x="525262" y="1370037"/>
          <a:ext cx="9319381" cy="498472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C5178EB6-8EE1-4FD6-AEBD-F46778DE7CE2}"/>
              </a:ext>
            </a:extLst>
          </p:cNvPr>
          <p:cNvSpPr txBox="1">
            <a:spLocks/>
          </p:cNvSpPr>
          <p:nvPr/>
        </p:nvSpPr>
        <p:spPr>
          <a:xfrm>
            <a:off x="525263" y="180999"/>
            <a:ext cx="8229600" cy="1143000"/>
          </a:xfrm>
          <a:prstGeom prst="rect">
            <a:avLst/>
          </a:prstGeom>
        </p:spPr>
        <p:txBody>
          <a:bodyPr vert="horz" lIns="0" tIns="0" rIns="0" bIns="0" rtlCol="0" anchor="ctr">
            <a:normAutofit fontScale="67500" lnSpcReduction="20000"/>
          </a:bodyPr>
          <a:lstStyle>
            <a:lvl1pPr algn="l" rtl="0" eaLnBrk="1" fontAlgn="base" hangingPunct="1">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dirty="0">
                <a:solidFill>
                  <a:schemeClr val="bg1"/>
                </a:solidFill>
              </a:rPr>
              <a:t>Dose 1 (priming) HPV vaccine coverage by NHS England Local Team for the routine </a:t>
            </a:r>
            <a:r>
              <a:rPr lang="en-GB" u="sng" dirty="0">
                <a:solidFill>
                  <a:schemeClr val="bg1"/>
                </a:solidFill>
              </a:rPr>
              <a:t>female</a:t>
            </a:r>
            <a:r>
              <a:rPr lang="en-GB" dirty="0">
                <a:solidFill>
                  <a:schemeClr val="bg1"/>
                </a:solidFill>
              </a:rPr>
              <a:t> cohort (Year 8) in academic years 2014/15 to 2019/20: England</a:t>
            </a:r>
          </a:p>
        </p:txBody>
      </p:sp>
      <p:sp>
        <p:nvSpPr>
          <p:cNvPr id="2" name="Footer Placeholder 1">
            <a:extLst>
              <a:ext uri="{FF2B5EF4-FFF2-40B4-BE49-F238E27FC236}">
                <a16:creationId xmlns:a16="http://schemas.microsoft.com/office/drawing/2014/main" id="{FD4DC607-E5C8-4357-BED6-867C04FE7B30}"/>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3" name="Slide Number Placeholder 2">
            <a:extLst>
              <a:ext uri="{FF2B5EF4-FFF2-40B4-BE49-F238E27FC236}">
                <a16:creationId xmlns:a16="http://schemas.microsoft.com/office/drawing/2014/main" id="{D6971C01-4F6F-42E3-B03B-4DC1AD9B3922}"/>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37</a:t>
            </a:fld>
            <a:endParaRPr lang="en-GB" altLang="en-US" dirty="0">
              <a:solidFill>
                <a:prstClr val="white"/>
              </a:solidFill>
            </a:endParaRPr>
          </a:p>
        </p:txBody>
      </p:sp>
    </p:spTree>
    <p:extLst>
      <p:ext uri="{BB962C8B-B14F-4D97-AF65-F5344CB8AC3E}">
        <p14:creationId xmlns:p14="http://schemas.microsoft.com/office/powerpoint/2010/main" val="3175131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42FA23E-4C8B-4918-A8C4-83A229FEC565}"/>
              </a:ext>
            </a:extLst>
          </p:cNvPr>
          <p:cNvGraphicFramePr>
            <a:graphicFrameLocks/>
          </p:cNvGraphicFramePr>
          <p:nvPr>
            <p:extLst>
              <p:ext uri="{D42A27DB-BD31-4B8C-83A1-F6EECF244321}">
                <p14:modId xmlns:p14="http://schemas.microsoft.com/office/powerpoint/2010/main" val="1570534547"/>
              </p:ext>
            </p:extLst>
          </p:nvPr>
        </p:nvGraphicFramePr>
        <p:xfrm>
          <a:off x="698377" y="1347836"/>
          <a:ext cx="9550028" cy="5006926"/>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92140255-5928-497C-A3EA-D372BBD46C69}"/>
              </a:ext>
            </a:extLst>
          </p:cNvPr>
          <p:cNvSpPr txBox="1">
            <a:spLocks/>
          </p:cNvSpPr>
          <p:nvPr/>
        </p:nvSpPr>
        <p:spPr>
          <a:xfrm>
            <a:off x="569651" y="133815"/>
            <a:ext cx="8229600" cy="1143000"/>
          </a:xfrm>
          <a:prstGeom prst="rect">
            <a:avLst/>
          </a:prstGeom>
        </p:spPr>
        <p:txBody>
          <a:bodyPr vert="horz" lIns="0" tIns="0" rIns="0" bIns="0" rtlCol="0" anchor="ctr">
            <a:normAutofit fontScale="67500" lnSpcReduction="20000"/>
          </a:bodyPr>
          <a:lstStyle>
            <a:lvl1pPr algn="l" rtl="0" eaLnBrk="1" fontAlgn="base" hangingPunct="1">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dirty="0">
                <a:solidFill>
                  <a:schemeClr val="bg1"/>
                </a:solidFill>
              </a:rPr>
              <a:t>Dose 2 (completed course) HPV vaccine coverage in </a:t>
            </a:r>
            <a:r>
              <a:rPr lang="en-GB" u="sng" dirty="0">
                <a:solidFill>
                  <a:schemeClr val="bg1"/>
                </a:solidFill>
              </a:rPr>
              <a:t>females</a:t>
            </a:r>
            <a:r>
              <a:rPr lang="en-GB" dirty="0">
                <a:solidFill>
                  <a:schemeClr val="bg1"/>
                </a:solidFill>
              </a:rPr>
              <a:t> (Year 9) by NHS England Local Team in 2015/16 to 2019/20 (2-dose administered across 2 years): England</a:t>
            </a:r>
          </a:p>
        </p:txBody>
      </p:sp>
      <p:sp>
        <p:nvSpPr>
          <p:cNvPr id="2" name="Footer Placeholder 1">
            <a:extLst>
              <a:ext uri="{FF2B5EF4-FFF2-40B4-BE49-F238E27FC236}">
                <a16:creationId xmlns:a16="http://schemas.microsoft.com/office/drawing/2014/main" id="{B66BD818-CBC5-4AF4-BD98-3925C7EE8864}"/>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3" name="Slide Number Placeholder 2">
            <a:extLst>
              <a:ext uri="{FF2B5EF4-FFF2-40B4-BE49-F238E27FC236}">
                <a16:creationId xmlns:a16="http://schemas.microsoft.com/office/drawing/2014/main" id="{2F4BA218-418D-4DF3-8F4E-89D070D786FB}"/>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38</a:t>
            </a:fld>
            <a:endParaRPr lang="en-GB" altLang="en-US" dirty="0">
              <a:solidFill>
                <a:prstClr val="white"/>
              </a:solidFill>
            </a:endParaRPr>
          </a:p>
        </p:txBody>
      </p:sp>
    </p:spTree>
    <p:extLst>
      <p:ext uri="{BB962C8B-B14F-4D97-AF65-F5344CB8AC3E}">
        <p14:creationId xmlns:p14="http://schemas.microsoft.com/office/powerpoint/2010/main" val="3010371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National coverage and impact on coverage due to COVID-19</a:t>
            </a:r>
            <a:br>
              <a:rPr lang="en-GB" dirty="0"/>
            </a:br>
            <a:endParaRPr lang="en-GB" dirty="0"/>
          </a:p>
        </p:txBody>
      </p:sp>
      <p:sp>
        <p:nvSpPr>
          <p:cNvPr id="3" name="Content Placeholder 2"/>
          <p:cNvSpPr>
            <a:spLocks noGrp="1"/>
          </p:cNvSpPr>
          <p:nvPr>
            <p:ph idx="1"/>
          </p:nvPr>
        </p:nvSpPr>
        <p:spPr>
          <a:xfrm>
            <a:off x="519529" y="1425597"/>
            <a:ext cx="8470091" cy="4877608"/>
          </a:xfrm>
        </p:spPr>
        <p:txBody>
          <a:bodyPr>
            <a:normAutofit fontScale="92500" lnSpcReduction="20000"/>
          </a:bodyPr>
          <a:lstStyle/>
          <a:p>
            <a:endParaRPr lang="en-GB" sz="1400" dirty="0"/>
          </a:p>
          <a:p>
            <a:pPr marL="285750" indent="-285750">
              <a:lnSpc>
                <a:spcPct val="110000"/>
              </a:lnSpc>
              <a:spcBef>
                <a:spcPts val="0"/>
              </a:spcBef>
            </a:pPr>
            <a:r>
              <a:rPr lang="en-GB" sz="2000" dirty="0"/>
              <a:t>due to the COVID-19 pandemic, all educational settings were closed from the 23 March 2020 and the delivery of the 2019/20 school immunisation programmes was paused</a:t>
            </a:r>
          </a:p>
          <a:p>
            <a:pPr marL="285750" indent="-285750">
              <a:lnSpc>
                <a:spcPct val="110000"/>
              </a:lnSpc>
            </a:pPr>
            <a:r>
              <a:rPr lang="en-GB" sz="2000" dirty="0"/>
              <a:t>by 20 March 2020 HPV programme delivery was: </a:t>
            </a:r>
          </a:p>
          <a:p>
            <a:pPr marL="625475" lvl="3" indent="-342900">
              <a:lnSpc>
                <a:spcPct val="110000"/>
              </a:lnSpc>
              <a:spcBef>
                <a:spcPts val="0"/>
              </a:spcBef>
              <a:buFont typeface="Wingdings" panose="05000000000000000000" pitchFamily="2" charset="2"/>
              <a:buChar char="§"/>
            </a:pPr>
            <a:r>
              <a:rPr lang="en-GB" sz="2000" dirty="0"/>
              <a:t>fully complete in 8 out of 150* Local Authorities (LAs) </a:t>
            </a:r>
          </a:p>
          <a:p>
            <a:pPr marL="625475" lvl="3" indent="-342900">
              <a:lnSpc>
                <a:spcPct val="110000"/>
              </a:lnSpc>
              <a:spcBef>
                <a:spcPts val="0"/>
              </a:spcBef>
              <a:buFont typeface="Wingdings" panose="05000000000000000000" pitchFamily="2" charset="2"/>
              <a:buChar char="§"/>
            </a:pPr>
            <a:r>
              <a:rPr lang="en-GB" sz="2000" dirty="0"/>
              <a:t>partially complete in 116/150 LAs </a:t>
            </a:r>
          </a:p>
          <a:p>
            <a:pPr marL="625475" lvl="3" indent="-342900">
              <a:lnSpc>
                <a:spcPct val="110000"/>
              </a:lnSpc>
              <a:spcBef>
                <a:spcPts val="0"/>
              </a:spcBef>
              <a:buFont typeface="Wingdings" panose="05000000000000000000" pitchFamily="2" charset="2"/>
              <a:buChar char="§"/>
            </a:pPr>
            <a:r>
              <a:rPr lang="en-GB" sz="2000" dirty="0"/>
              <a:t>not yet started in 26/150 LAs </a:t>
            </a:r>
          </a:p>
          <a:p>
            <a:pPr>
              <a:lnSpc>
                <a:spcPct val="110000"/>
              </a:lnSpc>
            </a:pPr>
            <a:r>
              <a:rPr lang="en-GB" sz="2000" dirty="0"/>
              <a:t>from 1 June 2020 some schools partially re-opened for some year groups for a mini summer term and all schools fully re-opened for the 2020 to 2021 academic year</a:t>
            </a:r>
          </a:p>
          <a:p>
            <a:pPr>
              <a:lnSpc>
                <a:spcPct val="110000"/>
              </a:lnSpc>
            </a:pPr>
            <a:r>
              <a:rPr lang="en-GB" sz="2000" dirty="0"/>
              <a:t>in 2019 to 2020, 64.7% of Year 9 females completed the 2 dose HPV vaccination course in 2019 to 2020, compared with 83.9% in 2018 to 2019</a:t>
            </a:r>
          </a:p>
          <a:p>
            <a:pPr>
              <a:lnSpc>
                <a:spcPct val="110000"/>
              </a:lnSpc>
            </a:pPr>
            <a:r>
              <a:rPr lang="en-GB" sz="2000" dirty="0"/>
              <a:t>HPV vaccine coverage for the priming dose in 2019 to 2020 was 59.2% in Year 8 females (compared with 88.0% in 2018 to 2019) and 54.4% in Year 8 males</a:t>
            </a:r>
          </a:p>
          <a:p>
            <a:endParaRPr lang="en-GB" dirty="0"/>
          </a:p>
        </p:txBody>
      </p:sp>
      <p:sp>
        <p:nvSpPr>
          <p:cNvPr id="9" name="Footer Placeholder 1">
            <a:extLst>
              <a:ext uri="{FF2B5EF4-FFF2-40B4-BE49-F238E27FC236}">
                <a16:creationId xmlns:a16="http://schemas.microsoft.com/office/drawing/2014/main" id="{6C9EE981-38A3-4FE5-8883-AE2EC598388B}"/>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F41C1247-919D-47A9-92EC-7481BA17B347}"/>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05D8D48C-D1E3-4992-8B15-8988F4673C16}"/>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Tree>
    <p:extLst>
      <p:ext uri="{BB962C8B-B14F-4D97-AF65-F5344CB8AC3E}">
        <p14:creationId xmlns:p14="http://schemas.microsoft.com/office/powerpoint/2010/main" val="190818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AA23-8BCF-49D0-B813-04D263A83BEC}"/>
              </a:ext>
            </a:extLst>
          </p:cNvPr>
          <p:cNvSpPr>
            <a:spLocks noGrp="1"/>
          </p:cNvSpPr>
          <p:nvPr>
            <p:ph type="title"/>
          </p:nvPr>
        </p:nvSpPr>
        <p:spPr/>
        <p:txBody>
          <a:bodyPr>
            <a:normAutofit/>
          </a:bodyPr>
          <a:lstStyle/>
          <a:p>
            <a:r>
              <a:rPr lang="en-GB" sz="3600" dirty="0"/>
              <a:t>Key messages</a:t>
            </a:r>
          </a:p>
        </p:txBody>
      </p:sp>
      <p:sp>
        <p:nvSpPr>
          <p:cNvPr id="3" name="Content Placeholder 2">
            <a:extLst>
              <a:ext uri="{FF2B5EF4-FFF2-40B4-BE49-F238E27FC236}">
                <a16:creationId xmlns:a16="http://schemas.microsoft.com/office/drawing/2014/main" id="{84D6F288-3722-444D-8F48-B2C9BA1CE0E7}"/>
              </a:ext>
            </a:extLst>
          </p:cNvPr>
          <p:cNvSpPr>
            <a:spLocks noGrp="1"/>
          </p:cNvSpPr>
          <p:nvPr>
            <p:ph idx="1"/>
          </p:nvPr>
        </p:nvSpPr>
        <p:spPr>
          <a:xfrm>
            <a:off x="330206" y="1774826"/>
            <a:ext cx="9142268" cy="4351338"/>
          </a:xfrm>
        </p:spPr>
        <p:txBody>
          <a:bodyPr/>
          <a:lstStyle/>
          <a:p>
            <a:pPr>
              <a:buFont typeface="Arial" panose="020B0604020202020204" pitchFamily="34" charset="0"/>
              <a:buChar char="•"/>
            </a:pPr>
            <a:r>
              <a:rPr lang="en-GB" sz="2000" dirty="0"/>
              <a:t>Human papillomavirus (HPV) is detectable in over 99% of cervical cancers. There is also evidence of an association between HPV infection and anogenital and oropharyngeal cancers</a:t>
            </a:r>
          </a:p>
          <a:p>
            <a:pPr>
              <a:buFont typeface="Arial" panose="020B0604020202020204" pitchFamily="34" charset="0"/>
              <a:buChar char="•"/>
            </a:pPr>
            <a:r>
              <a:rPr lang="en-GB" sz="2000" dirty="0"/>
              <a:t>since the HPV vaccine programme for girls was introduced, the number of diagnoses of genital warts has fallen sharply in both girls and boys, indicative of herd protection, and substantial declines in HPV16 and HPV18 in 16 to 21 year old females</a:t>
            </a:r>
          </a:p>
          <a:p>
            <a:pPr>
              <a:buFont typeface="Arial" panose="020B0604020202020204" pitchFamily="34" charset="0"/>
              <a:buChar char="•"/>
            </a:pPr>
            <a:r>
              <a:rPr lang="en-GB" sz="2000" dirty="0"/>
              <a:t>the HPV vaccination programme was extended to include adolescent boys from September 2019 in England</a:t>
            </a:r>
          </a:p>
          <a:p>
            <a:pPr>
              <a:buFont typeface="Arial" panose="020B0604020202020204" pitchFamily="34" charset="0"/>
              <a:buChar char="•"/>
            </a:pPr>
            <a:r>
              <a:rPr lang="en-GB" sz="2000" dirty="0"/>
              <a:t>this programme will help to prevent more cases of HPV-related cancers in boys and girls and will also strengthen herd protection</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828FD290-05D9-4ED6-A180-D86CD59B2B68}"/>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39C899DF-4AF0-4653-8E77-CB05C246E5F8}"/>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3883114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1C2883-25D9-4C4F-B93B-E022DB4E97BD}"/>
              </a:ext>
            </a:extLst>
          </p:cNvPr>
          <p:cNvSpPr txBox="1">
            <a:spLocks/>
          </p:cNvSpPr>
          <p:nvPr/>
        </p:nvSpPr>
        <p:spPr>
          <a:xfrm>
            <a:off x="606357" y="169211"/>
            <a:ext cx="8732951" cy="1143000"/>
          </a:xfrm>
          <a:prstGeom prst="rect">
            <a:avLst/>
          </a:prstGeom>
        </p:spPr>
        <p:txBody>
          <a:bodyPr vert="horz" lIns="0" tIns="0" rIns="0" bIns="0" rtlCol="0" anchor="ctr">
            <a:normAutofit fontScale="75000" lnSpcReduction="20000"/>
          </a:bodyPr>
          <a:lstStyle>
            <a:lvl1pPr algn="l" rtl="0" eaLnBrk="1" fontAlgn="base" hangingPunct="1">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dirty="0">
                <a:solidFill>
                  <a:schemeClr val="bg1"/>
                </a:solidFill>
              </a:rPr>
              <a:t>Dose 1 (priming) HPV vaccine coverage by NHS England Local Team for </a:t>
            </a:r>
            <a:r>
              <a:rPr lang="en-GB" u="sng" dirty="0">
                <a:solidFill>
                  <a:schemeClr val="bg1"/>
                </a:solidFill>
              </a:rPr>
              <a:t>female and male</a:t>
            </a:r>
            <a:r>
              <a:rPr lang="en-GB" dirty="0">
                <a:solidFill>
                  <a:schemeClr val="bg1"/>
                </a:solidFill>
              </a:rPr>
              <a:t> cohorts (Year 8) in academic year 2019/20: England</a:t>
            </a:r>
          </a:p>
        </p:txBody>
      </p:sp>
      <p:graphicFrame>
        <p:nvGraphicFramePr>
          <p:cNvPr id="8" name="Chart 7">
            <a:extLst>
              <a:ext uri="{FF2B5EF4-FFF2-40B4-BE49-F238E27FC236}">
                <a16:creationId xmlns:a16="http://schemas.microsoft.com/office/drawing/2014/main" id="{5DB2F2D3-DD44-4C00-ABEE-ACCE8C622F7A}"/>
              </a:ext>
            </a:extLst>
          </p:cNvPr>
          <p:cNvGraphicFramePr>
            <a:graphicFrameLocks/>
          </p:cNvGraphicFramePr>
          <p:nvPr>
            <p:extLst>
              <p:ext uri="{D42A27DB-BD31-4B8C-83A1-F6EECF244321}">
                <p14:modId xmlns:p14="http://schemas.microsoft.com/office/powerpoint/2010/main" val="1319985349"/>
              </p:ext>
            </p:extLst>
          </p:nvPr>
        </p:nvGraphicFramePr>
        <p:xfrm>
          <a:off x="606357" y="1496290"/>
          <a:ext cx="9321414" cy="4812433"/>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a:extLst>
              <a:ext uri="{FF2B5EF4-FFF2-40B4-BE49-F238E27FC236}">
                <a16:creationId xmlns:a16="http://schemas.microsoft.com/office/drawing/2014/main" id="{2D723A27-9EC8-4AC9-A9BB-E7741B8DC662}"/>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3" name="Slide Number Placeholder 2">
            <a:extLst>
              <a:ext uri="{FF2B5EF4-FFF2-40B4-BE49-F238E27FC236}">
                <a16:creationId xmlns:a16="http://schemas.microsoft.com/office/drawing/2014/main" id="{499DC537-2410-4AFC-A122-E7EBB58B9DF2}"/>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40</a:t>
            </a:fld>
            <a:endParaRPr lang="en-GB" altLang="en-US" dirty="0">
              <a:solidFill>
                <a:prstClr val="white"/>
              </a:solidFill>
            </a:endParaRPr>
          </a:p>
        </p:txBody>
      </p:sp>
    </p:spTree>
    <p:extLst>
      <p:ext uri="{BB962C8B-B14F-4D97-AF65-F5344CB8AC3E}">
        <p14:creationId xmlns:p14="http://schemas.microsoft.com/office/powerpoint/2010/main" val="3672274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Why data flow matters</a:t>
            </a:r>
          </a:p>
        </p:txBody>
      </p:sp>
      <p:sp>
        <p:nvSpPr>
          <p:cNvPr id="3" name="Content Placeholder 2"/>
          <p:cNvSpPr>
            <a:spLocks noGrp="1"/>
          </p:cNvSpPr>
          <p:nvPr>
            <p:ph idx="4294967295"/>
          </p:nvPr>
        </p:nvSpPr>
        <p:spPr>
          <a:xfrm>
            <a:off x="687454" y="1699381"/>
            <a:ext cx="8229600" cy="3600450"/>
          </a:xfrm>
        </p:spPr>
        <p:txBody>
          <a:bodyPr>
            <a:normAutofit fontScale="77500" lnSpcReduction="20000"/>
          </a:bodyPr>
          <a:lstStyle/>
          <a:p>
            <a:pPr marL="269875" indent="-254000">
              <a:lnSpc>
                <a:spcPct val="110000"/>
              </a:lnSpc>
              <a:tabLst>
                <a:tab pos="269875" algn="l"/>
              </a:tabLst>
            </a:pPr>
            <a:r>
              <a:rPr lang="en-GB" dirty="0">
                <a:solidFill>
                  <a:schemeClr val="tx1"/>
                </a:solidFill>
              </a:rPr>
              <a:t>HPV vaccination status on the CHIS and GP records should be used to ensure eligible individuals who are not up to date are caught up before their 25th birthday</a:t>
            </a:r>
          </a:p>
          <a:p>
            <a:pPr marL="269875" indent="-254000">
              <a:lnSpc>
                <a:spcPct val="110000"/>
              </a:lnSpc>
              <a:tabLst>
                <a:tab pos="269875" algn="l"/>
              </a:tabLst>
            </a:pPr>
            <a:r>
              <a:rPr lang="en-GB" dirty="0">
                <a:solidFill>
                  <a:schemeClr val="tx1"/>
                </a:solidFill>
              </a:rPr>
              <a:t>NHS Screening Committee: age at first screen and interval between screens will be determined by HPV vaccination status. The first catch-up cohort entered the screening programme in 2016 (age 25 years)</a:t>
            </a:r>
          </a:p>
          <a:p>
            <a:pPr marL="301625" indent="-285750">
              <a:lnSpc>
                <a:spcPct val="110000"/>
              </a:lnSpc>
              <a:tabLst>
                <a:tab pos="269875" algn="l"/>
              </a:tabLst>
            </a:pPr>
            <a:r>
              <a:rPr lang="en-GB" dirty="0">
                <a:solidFill>
                  <a:schemeClr val="tx1"/>
                </a:solidFill>
              </a:rPr>
              <a:t>reducing the number of cervical screenings required as a result of the HPV vaccination programme will prevent unnecessary interventions and will be financially resource saving</a:t>
            </a:r>
          </a:p>
          <a:p>
            <a:pPr marL="285750" indent="-285750">
              <a:lnSpc>
                <a:spcPct val="110000"/>
              </a:lnSpc>
            </a:pPr>
            <a:r>
              <a:rPr lang="en-GB" dirty="0">
                <a:solidFill>
                  <a:schemeClr val="tx1"/>
                </a:solidFill>
              </a:rPr>
              <a:t>this is dependent on correct HPV vaccination status being recorded on the cervical screening call/recall system </a:t>
            </a:r>
          </a:p>
          <a:p>
            <a:pPr>
              <a:buFont typeface="Arial" panose="020B0604020202020204" pitchFamily="34" charset="0"/>
              <a:buChar char="•"/>
            </a:pPr>
            <a:endParaRPr lang="en-GB" sz="1800" dirty="0"/>
          </a:p>
          <a:p>
            <a:endParaRPr lang="en-GB" dirty="0"/>
          </a:p>
        </p:txBody>
      </p:sp>
      <p:sp>
        <p:nvSpPr>
          <p:cNvPr id="4" name="Footer Placeholder 3">
            <a:extLst>
              <a:ext uri="{FF2B5EF4-FFF2-40B4-BE49-F238E27FC236}">
                <a16:creationId xmlns:a16="http://schemas.microsoft.com/office/drawing/2014/main" id="{EE1765AE-2C25-4146-8C62-1AD162DA34BC}"/>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7B0EC716-B6A4-4AE6-B830-E7F2EDCD3DF1}"/>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41</a:t>
            </a:fld>
            <a:endParaRPr lang="en-GB" altLang="en-US" dirty="0">
              <a:solidFill>
                <a:prstClr val="white"/>
              </a:solidFill>
            </a:endParaRPr>
          </a:p>
        </p:txBody>
      </p:sp>
    </p:spTree>
    <p:extLst>
      <p:ext uri="{BB962C8B-B14F-4D97-AF65-F5344CB8AC3E}">
        <p14:creationId xmlns:p14="http://schemas.microsoft.com/office/powerpoint/2010/main" val="188378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93F4-FCE0-45CD-8895-5463A77604B1}"/>
              </a:ext>
            </a:extLst>
          </p:cNvPr>
          <p:cNvSpPr>
            <a:spLocks noGrp="1"/>
          </p:cNvSpPr>
          <p:nvPr>
            <p:ph type="title"/>
          </p:nvPr>
        </p:nvSpPr>
        <p:spPr/>
        <p:txBody>
          <a:bodyPr>
            <a:normAutofit/>
          </a:bodyPr>
          <a:lstStyle/>
          <a:p>
            <a:r>
              <a:rPr lang="en-GB" sz="3600" dirty="0"/>
              <a:t>HPV programme delivery</a:t>
            </a:r>
          </a:p>
        </p:txBody>
      </p:sp>
      <p:sp>
        <p:nvSpPr>
          <p:cNvPr id="3" name="Content Placeholder 2">
            <a:extLst>
              <a:ext uri="{FF2B5EF4-FFF2-40B4-BE49-F238E27FC236}">
                <a16:creationId xmlns:a16="http://schemas.microsoft.com/office/drawing/2014/main" id="{9BD0214E-1A66-45F3-82AC-D5B27FF9ECB1}"/>
              </a:ext>
            </a:extLst>
          </p:cNvPr>
          <p:cNvSpPr>
            <a:spLocks noGrp="1"/>
          </p:cNvSpPr>
          <p:nvPr>
            <p:ph idx="1"/>
          </p:nvPr>
        </p:nvSpPr>
        <p:spPr>
          <a:xfrm>
            <a:off x="280075" y="1619767"/>
            <a:ext cx="7997026" cy="4686030"/>
          </a:xfrm>
        </p:spPr>
        <p:txBody>
          <a:bodyPr>
            <a:normAutofit fontScale="62500" lnSpcReduction="20000"/>
          </a:bodyPr>
          <a:lstStyle/>
          <a:p>
            <a:pPr marL="0" indent="0">
              <a:lnSpc>
                <a:spcPct val="120000"/>
              </a:lnSpc>
              <a:buNone/>
            </a:pPr>
            <a:r>
              <a:rPr lang="en-GB" sz="2900" dirty="0"/>
              <a:t>A qualitative service evaluation was conducted in 2017 to determine whether any service-related factors may have contributed to the downward trend in HPV vaccination coverage seen since 2014:</a:t>
            </a:r>
          </a:p>
          <a:p>
            <a:pPr>
              <a:lnSpc>
                <a:spcPct val="120000"/>
              </a:lnSpc>
              <a:buFont typeface="Arial" panose="020B0604020202020204" pitchFamily="34" charset="0"/>
              <a:buChar char="•"/>
            </a:pPr>
            <a:r>
              <a:rPr lang="en-GB" sz="2900" dirty="0"/>
              <a:t>39 participants (19 South West / 20 Central Midlands) completed individual and team semi-structured interviews. Observations of immunisation sessions also took place. The transcripts were analysed thematically</a:t>
            </a:r>
          </a:p>
          <a:p>
            <a:pPr marL="0" indent="0">
              <a:lnSpc>
                <a:spcPct val="120000"/>
              </a:lnSpc>
              <a:buNone/>
            </a:pPr>
            <a:r>
              <a:rPr lang="en-GB" sz="2900" dirty="0"/>
              <a:t>The results from this evaluation indicated that several factors were essential for the successful delivery of a HPV vaccination programme. These included:</a:t>
            </a:r>
          </a:p>
          <a:p>
            <a:pPr marL="285750" indent="-285750">
              <a:lnSpc>
                <a:spcPct val="120000"/>
              </a:lnSpc>
              <a:spcBef>
                <a:spcPts val="600"/>
              </a:spcBef>
            </a:pPr>
            <a:r>
              <a:rPr lang="en-GB" sz="2900" dirty="0"/>
              <a:t>effective planning and data management</a:t>
            </a:r>
          </a:p>
          <a:p>
            <a:pPr marL="285750" indent="-285750">
              <a:lnSpc>
                <a:spcPct val="120000"/>
              </a:lnSpc>
              <a:spcBef>
                <a:spcPts val="600"/>
              </a:spcBef>
            </a:pPr>
            <a:r>
              <a:rPr lang="en-GB" sz="2900" dirty="0"/>
              <a:t>close collaboration between commissioners, service providers and data system managers </a:t>
            </a:r>
          </a:p>
          <a:p>
            <a:pPr marL="285750" indent="-285750">
              <a:lnSpc>
                <a:spcPct val="120000"/>
              </a:lnSpc>
              <a:spcBef>
                <a:spcPts val="600"/>
              </a:spcBef>
            </a:pPr>
            <a:r>
              <a:rPr lang="en-GB" sz="2900" dirty="0"/>
              <a:t>a team skill mix with experienced staff </a:t>
            </a:r>
          </a:p>
          <a:p>
            <a:pPr marL="285750" indent="-285750">
              <a:lnSpc>
                <a:spcPct val="120000"/>
              </a:lnSpc>
              <a:spcBef>
                <a:spcPts val="600"/>
              </a:spcBef>
            </a:pPr>
            <a:r>
              <a:rPr lang="en-GB" sz="2900" dirty="0"/>
              <a:t>pro-active engagement with schools and service providers who were able and equipped to respond to parental concerns</a:t>
            </a:r>
          </a:p>
          <a:p>
            <a:endParaRPr lang="en-GB" dirty="0"/>
          </a:p>
        </p:txBody>
      </p:sp>
      <p:sp>
        <p:nvSpPr>
          <p:cNvPr id="6" name="Footer Placeholder 5">
            <a:extLst>
              <a:ext uri="{FF2B5EF4-FFF2-40B4-BE49-F238E27FC236}">
                <a16:creationId xmlns:a16="http://schemas.microsoft.com/office/drawing/2014/main" id="{8C1C0794-D6E3-425D-8472-5D20CB279AC7}"/>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7" name="Slide Number Placeholder 6">
            <a:extLst>
              <a:ext uri="{FF2B5EF4-FFF2-40B4-BE49-F238E27FC236}">
                <a16:creationId xmlns:a16="http://schemas.microsoft.com/office/drawing/2014/main" id="{B86A226E-F597-4134-A658-AB1208F04A04}"/>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spTree>
    <p:extLst>
      <p:ext uri="{BB962C8B-B14F-4D97-AF65-F5344CB8AC3E}">
        <p14:creationId xmlns:p14="http://schemas.microsoft.com/office/powerpoint/2010/main" val="3318719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11286" y="122552"/>
            <a:ext cx="8496944" cy="1569660"/>
          </a:xfrm>
          <a:prstGeom prst="rect">
            <a:avLst/>
          </a:prstGeom>
          <a:noFill/>
        </p:spPr>
        <p:txBody>
          <a:bodyPr wrap="square" rtlCol="0">
            <a:spAutoFit/>
          </a:bodyPr>
          <a:lstStyle/>
          <a:p>
            <a:pPr>
              <a:defRPr/>
            </a:pPr>
            <a:r>
              <a:rPr lang="en-GB" sz="3600" spc="-150" dirty="0">
                <a:solidFill>
                  <a:schemeClr val="bg1"/>
                </a:solidFill>
                <a:ea typeface="ヒラギノ角ゴ Pro W3" pitchFamily="84" charset="-128"/>
              </a:rPr>
              <a:t>Attitudinal tracking survey of teenagers and their parents (2020)</a:t>
            </a:r>
            <a:br>
              <a:rPr lang="en-GB" altLang="en-US" sz="3200" dirty="0"/>
            </a:br>
            <a:endParaRPr lang="en-GB" sz="2400" b="1" spc="-150" dirty="0">
              <a:solidFill>
                <a:srgbClr val="00AE9E"/>
              </a:solidFill>
              <a:ea typeface="ヒラギノ角ゴ Pro W3" pitchFamily="84" charset="-128"/>
            </a:endParaRPr>
          </a:p>
        </p:txBody>
      </p:sp>
      <p:sp>
        <p:nvSpPr>
          <p:cNvPr id="2" name="TextBox 1"/>
          <p:cNvSpPr txBox="1"/>
          <p:nvPr/>
        </p:nvSpPr>
        <p:spPr>
          <a:xfrm>
            <a:off x="559684" y="1692212"/>
            <a:ext cx="8007267" cy="2989986"/>
          </a:xfrm>
          <a:prstGeom prst="rect">
            <a:avLst/>
          </a:prstGeom>
          <a:noFill/>
        </p:spPr>
        <p:txBody>
          <a:bodyPr wrap="square" rtlCol="0">
            <a:spAutoFit/>
          </a:bodyPr>
          <a:lstStyle/>
          <a:p>
            <a:pPr defTabSz="457200" fontAlgn="base">
              <a:lnSpc>
                <a:spcPct val="150000"/>
              </a:lnSpc>
              <a:spcBef>
                <a:spcPct val="20000"/>
              </a:spcBef>
              <a:spcAft>
                <a:spcPct val="0"/>
              </a:spcAft>
            </a:pPr>
            <a:r>
              <a:rPr lang="en-GB" sz="2000" spc="-150" dirty="0">
                <a:solidFill>
                  <a:srgbClr val="00AE9E"/>
                </a:solidFill>
                <a:ea typeface="ヒラギノ角ゴ Pro W3" pitchFamily="84" charset="-128"/>
              </a:rPr>
              <a:t>What do teenagers and their parents think about immunisation </a:t>
            </a:r>
          </a:p>
          <a:p>
            <a:pPr defTabSz="457200" fontAlgn="base">
              <a:lnSpc>
                <a:spcPct val="150000"/>
              </a:lnSpc>
              <a:spcBef>
                <a:spcPct val="20000"/>
              </a:spcBef>
              <a:spcAft>
                <a:spcPct val="0"/>
              </a:spcAft>
            </a:pPr>
            <a:r>
              <a:rPr lang="en-GB" sz="2000" dirty="0">
                <a:solidFill>
                  <a:prstClr val="black"/>
                </a:solidFill>
                <a:ea typeface="ＭＳ Ｐゴシック" charset="0"/>
              </a:rPr>
              <a:t>An online survey was conducted across England to explore the attitudes of young people aged 13 to 15 years and their parents during November to December 2020:</a:t>
            </a:r>
          </a:p>
          <a:p>
            <a:pPr marL="800100" lvl="1" indent="-342900" defTabSz="457200" fontAlgn="base">
              <a:lnSpc>
                <a:spcPct val="150000"/>
              </a:lnSpc>
              <a:spcBef>
                <a:spcPct val="20000"/>
              </a:spcBef>
              <a:spcAft>
                <a:spcPct val="0"/>
              </a:spcAft>
              <a:buClr>
                <a:srgbClr val="007C91"/>
              </a:buClr>
              <a:buFont typeface="Arial" charset="0"/>
              <a:buChar char="•"/>
            </a:pPr>
            <a:r>
              <a:rPr lang="en-GB" sz="2000" dirty="0">
                <a:solidFill>
                  <a:prstClr val="black"/>
                </a:solidFill>
                <a:ea typeface="ＭＳ Ｐゴシック" charset="0"/>
              </a:rPr>
              <a:t>4,503 young people (school Years 9 and 10)</a:t>
            </a:r>
          </a:p>
          <a:p>
            <a:pPr marL="800100" lvl="1" indent="-342900" defTabSz="457200" fontAlgn="base">
              <a:lnSpc>
                <a:spcPct val="150000"/>
              </a:lnSpc>
              <a:spcBef>
                <a:spcPct val="20000"/>
              </a:spcBef>
              <a:spcAft>
                <a:spcPct val="0"/>
              </a:spcAft>
              <a:buClr>
                <a:srgbClr val="007C91"/>
              </a:buClr>
              <a:buFont typeface="Arial" charset="0"/>
              <a:buChar char="•"/>
            </a:pPr>
            <a:r>
              <a:rPr lang="en-GB" sz="2000" dirty="0">
                <a:solidFill>
                  <a:prstClr val="black"/>
                </a:solidFill>
                <a:ea typeface="ＭＳ Ｐゴシック" charset="0"/>
              </a:rPr>
              <a:t>1,686 parents</a:t>
            </a:r>
          </a:p>
        </p:txBody>
      </p:sp>
      <p:sp>
        <p:nvSpPr>
          <p:cNvPr id="3" name="Footer Placeholder 2">
            <a:extLst>
              <a:ext uri="{FF2B5EF4-FFF2-40B4-BE49-F238E27FC236}">
                <a16:creationId xmlns:a16="http://schemas.microsoft.com/office/drawing/2014/main" id="{EDB7D0E6-02B5-4F7E-8F15-521CE90D22E9}"/>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4" name="Slide Number Placeholder 3">
            <a:extLst>
              <a:ext uri="{FF2B5EF4-FFF2-40B4-BE49-F238E27FC236}">
                <a16:creationId xmlns:a16="http://schemas.microsoft.com/office/drawing/2014/main" id="{5C0F63B8-5EAE-42AB-8022-3BC3E9D978A0}"/>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43</a:t>
            </a:fld>
            <a:endParaRPr lang="en-GB" altLang="en-US" dirty="0">
              <a:solidFill>
                <a:prstClr val="white"/>
              </a:solidFill>
            </a:endParaRPr>
          </a:p>
        </p:txBody>
      </p:sp>
    </p:spTree>
    <p:extLst>
      <p:ext uri="{BB962C8B-B14F-4D97-AF65-F5344CB8AC3E}">
        <p14:creationId xmlns:p14="http://schemas.microsoft.com/office/powerpoint/2010/main" val="1078217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hart Placeholder 22">
            <a:extLst>
              <a:ext uri="{FF2B5EF4-FFF2-40B4-BE49-F238E27FC236}">
                <a16:creationId xmlns:a16="http://schemas.microsoft.com/office/drawing/2014/main" id="{861D668B-52B5-44D5-9FB2-478835CDF87E}"/>
              </a:ext>
            </a:extLst>
          </p:cNvPr>
          <p:cNvPicPr>
            <a:picLocks noGrp="1" noChangeAspect="1"/>
          </p:cNvPicPr>
          <p:nvPr>
            <p:ph type="chart" idx="1"/>
          </p:nvPr>
        </p:nvPicPr>
        <p:blipFill>
          <a:blip r:embed="rId3"/>
          <a:stretch>
            <a:fillRect/>
          </a:stretch>
        </p:blipFill>
        <p:spPr>
          <a:xfrm>
            <a:off x="369321" y="1510644"/>
            <a:ext cx="10423997" cy="4798079"/>
          </a:xfrm>
          <a:prstGeom prst="rect">
            <a:avLst/>
          </a:prstGeom>
        </p:spPr>
      </p:pic>
      <p:pic>
        <p:nvPicPr>
          <p:cNvPr id="24" name="Picture 23">
            <a:extLst>
              <a:ext uri="{FF2B5EF4-FFF2-40B4-BE49-F238E27FC236}">
                <a16:creationId xmlns:a16="http://schemas.microsoft.com/office/drawing/2014/main" id="{EDA91A9F-5EB8-4066-90C6-1B655398F0EA}"/>
              </a:ext>
            </a:extLst>
          </p:cNvPr>
          <p:cNvPicPr>
            <a:picLocks noChangeAspect="1"/>
          </p:cNvPicPr>
          <p:nvPr/>
        </p:nvPicPr>
        <p:blipFill>
          <a:blip r:embed="rId4"/>
          <a:stretch>
            <a:fillRect/>
          </a:stretch>
        </p:blipFill>
        <p:spPr>
          <a:xfrm>
            <a:off x="10909753" y="4760769"/>
            <a:ext cx="912926" cy="912926"/>
          </a:xfrm>
          <a:prstGeom prst="rect">
            <a:avLst/>
          </a:prstGeom>
        </p:spPr>
      </p:pic>
      <p:sp>
        <p:nvSpPr>
          <p:cNvPr id="25" name="Title 1">
            <a:extLst>
              <a:ext uri="{FF2B5EF4-FFF2-40B4-BE49-F238E27FC236}">
                <a16:creationId xmlns:a16="http://schemas.microsoft.com/office/drawing/2014/main" id="{338C7A07-A6B4-4F62-93C3-B41D2DB108FC}"/>
              </a:ext>
            </a:extLst>
          </p:cNvPr>
          <p:cNvSpPr>
            <a:spLocks noGrp="1"/>
          </p:cNvSpPr>
          <p:nvPr>
            <p:ph type="title"/>
          </p:nvPr>
        </p:nvSpPr>
        <p:spPr>
          <a:xfrm>
            <a:off x="474714" y="236715"/>
            <a:ext cx="8208020" cy="864096"/>
          </a:xfrm>
        </p:spPr>
        <p:txBody>
          <a:bodyPr>
            <a:noAutofit/>
          </a:bodyPr>
          <a:lstStyle/>
          <a:p>
            <a:r>
              <a:rPr lang="en-GB" sz="3600" dirty="0"/>
              <a:t>Key Findings</a:t>
            </a:r>
          </a:p>
        </p:txBody>
      </p:sp>
      <p:sp>
        <p:nvSpPr>
          <p:cNvPr id="2" name="Footer Placeholder 1">
            <a:extLst>
              <a:ext uri="{FF2B5EF4-FFF2-40B4-BE49-F238E27FC236}">
                <a16:creationId xmlns:a16="http://schemas.microsoft.com/office/drawing/2014/main" id="{82F88AF1-179B-4702-BAA6-B9DC9E3209C2}"/>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3" name="Slide Number Placeholder 2">
            <a:extLst>
              <a:ext uri="{FF2B5EF4-FFF2-40B4-BE49-F238E27FC236}">
                <a16:creationId xmlns:a16="http://schemas.microsoft.com/office/drawing/2014/main" id="{3B3D6564-89C1-4BBC-B4A2-1594EF0F1439}"/>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44</a:t>
            </a:fld>
            <a:endParaRPr lang="en-GB" altLang="en-US" dirty="0">
              <a:solidFill>
                <a:prstClr val="white"/>
              </a:solidFill>
            </a:endParaRPr>
          </a:p>
        </p:txBody>
      </p:sp>
    </p:spTree>
    <p:extLst>
      <p:ext uri="{BB962C8B-B14F-4D97-AF65-F5344CB8AC3E}">
        <p14:creationId xmlns:p14="http://schemas.microsoft.com/office/powerpoint/2010/main" val="1618973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07C2-AE6A-484B-A1DC-84A3E615DF24}"/>
              </a:ext>
            </a:extLst>
          </p:cNvPr>
          <p:cNvSpPr>
            <a:spLocks noGrp="1"/>
          </p:cNvSpPr>
          <p:nvPr>
            <p:ph type="title"/>
          </p:nvPr>
        </p:nvSpPr>
        <p:spPr>
          <a:xfrm>
            <a:off x="527716" y="306230"/>
            <a:ext cx="9157822" cy="864096"/>
          </a:xfrm>
        </p:spPr>
        <p:txBody>
          <a:bodyPr>
            <a:noAutofit/>
          </a:bodyPr>
          <a:lstStyle/>
          <a:p>
            <a:r>
              <a:rPr lang="en-GB" sz="2800" dirty="0"/>
              <a:t>Most young people and their parents are not accessing immunisation information on social media</a:t>
            </a:r>
          </a:p>
        </p:txBody>
      </p:sp>
      <p:pic>
        <p:nvPicPr>
          <p:cNvPr id="6" name="Content Placeholder 5">
            <a:extLst>
              <a:ext uri="{FF2B5EF4-FFF2-40B4-BE49-F238E27FC236}">
                <a16:creationId xmlns:a16="http://schemas.microsoft.com/office/drawing/2014/main" id="{8A6B0014-8F55-444C-BD85-801E023FF82A}"/>
              </a:ext>
            </a:extLst>
          </p:cNvPr>
          <p:cNvPicPr>
            <a:picLocks noGrp="1" noChangeAspect="1"/>
          </p:cNvPicPr>
          <p:nvPr>
            <p:ph idx="1"/>
          </p:nvPr>
        </p:nvPicPr>
        <p:blipFill>
          <a:blip r:embed="rId3"/>
          <a:stretch>
            <a:fillRect/>
          </a:stretch>
        </p:blipFill>
        <p:spPr>
          <a:xfrm>
            <a:off x="1147622" y="1585954"/>
            <a:ext cx="3470733" cy="3566732"/>
          </a:xfrm>
          <a:prstGeom prst="rect">
            <a:avLst/>
          </a:prstGeom>
        </p:spPr>
      </p:pic>
      <p:pic>
        <p:nvPicPr>
          <p:cNvPr id="7" name="Picture 6">
            <a:extLst>
              <a:ext uri="{FF2B5EF4-FFF2-40B4-BE49-F238E27FC236}">
                <a16:creationId xmlns:a16="http://schemas.microsoft.com/office/drawing/2014/main" id="{FF77AF65-A6E2-422C-B5EB-DA7A8DEEFDE6}"/>
              </a:ext>
            </a:extLst>
          </p:cNvPr>
          <p:cNvPicPr>
            <a:picLocks noChangeAspect="1"/>
          </p:cNvPicPr>
          <p:nvPr/>
        </p:nvPicPr>
        <p:blipFill>
          <a:blip r:embed="rId4"/>
          <a:stretch>
            <a:fillRect/>
          </a:stretch>
        </p:blipFill>
        <p:spPr>
          <a:xfrm>
            <a:off x="4721248" y="1503842"/>
            <a:ext cx="3650856" cy="3759836"/>
          </a:xfrm>
          <a:prstGeom prst="rect">
            <a:avLst/>
          </a:prstGeom>
        </p:spPr>
      </p:pic>
      <p:sp>
        <p:nvSpPr>
          <p:cNvPr id="8" name="TextBox 7">
            <a:extLst>
              <a:ext uri="{FF2B5EF4-FFF2-40B4-BE49-F238E27FC236}">
                <a16:creationId xmlns:a16="http://schemas.microsoft.com/office/drawing/2014/main" id="{BA9C6BAA-CB9D-4667-A1E4-38E9D5EFD907}"/>
              </a:ext>
            </a:extLst>
          </p:cNvPr>
          <p:cNvSpPr txBox="1"/>
          <p:nvPr/>
        </p:nvSpPr>
        <p:spPr>
          <a:xfrm>
            <a:off x="604355" y="5234798"/>
            <a:ext cx="8028000" cy="584775"/>
          </a:xfrm>
          <a:prstGeom prst="rect">
            <a:avLst/>
          </a:prstGeom>
          <a:noFill/>
        </p:spPr>
        <p:txBody>
          <a:bodyPr wrap="square" rtlCol="0">
            <a:spAutoFit/>
          </a:bodyPr>
          <a:lstStyle/>
          <a:p>
            <a:r>
              <a:rPr lang="en-GB" sz="1600" dirty="0"/>
              <a:t>Have you seen anything on social media about vaccination for teenagers in the last 12 months? Base: All Parents and All Young People </a:t>
            </a:r>
          </a:p>
        </p:txBody>
      </p:sp>
      <p:sp>
        <p:nvSpPr>
          <p:cNvPr id="3" name="Footer Placeholder 2">
            <a:extLst>
              <a:ext uri="{FF2B5EF4-FFF2-40B4-BE49-F238E27FC236}">
                <a16:creationId xmlns:a16="http://schemas.microsoft.com/office/drawing/2014/main" id="{31764808-1A32-4D70-A902-EFEBC6BD5313}"/>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9" name="Slide Number Placeholder 8">
            <a:extLst>
              <a:ext uri="{FF2B5EF4-FFF2-40B4-BE49-F238E27FC236}">
                <a16:creationId xmlns:a16="http://schemas.microsoft.com/office/drawing/2014/main" id="{C132A37D-940B-4A51-9333-7C93AF3D7F4A}"/>
              </a:ext>
            </a:extLst>
          </p:cNvPr>
          <p:cNvSpPr>
            <a:spLocks noGrp="1"/>
          </p:cNvSpPr>
          <p:nvPr>
            <p:ph type="sldNum" sz="quarter" idx="11"/>
          </p:nvPr>
        </p:nvSpPr>
        <p:spPr/>
        <p:txBody>
          <a:bodyPr/>
          <a:lstStyle/>
          <a:p>
            <a:fld id="{344369E4-5DE7-46E5-874E-4FD437973785}" type="slidenum">
              <a:rPr lang="en-GB" smtClean="0"/>
              <a:pPr/>
              <a:t>45</a:t>
            </a:fld>
            <a:endParaRPr lang="en-GB" sz="1400" dirty="0"/>
          </a:p>
        </p:txBody>
      </p:sp>
    </p:spTree>
    <p:extLst>
      <p:ext uri="{BB962C8B-B14F-4D97-AF65-F5344CB8AC3E}">
        <p14:creationId xmlns:p14="http://schemas.microsoft.com/office/powerpoint/2010/main" val="3830520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1B36-DA0E-456D-8998-80319B2C0D45}"/>
              </a:ext>
            </a:extLst>
          </p:cNvPr>
          <p:cNvSpPr>
            <a:spLocks noGrp="1"/>
          </p:cNvSpPr>
          <p:nvPr>
            <p:ph type="title"/>
          </p:nvPr>
        </p:nvSpPr>
        <p:spPr/>
        <p:txBody>
          <a:bodyPr>
            <a:normAutofit fontScale="90000"/>
          </a:bodyPr>
          <a:lstStyle/>
          <a:p>
            <a:r>
              <a:rPr lang="en-GB" dirty="0"/>
              <a:t>Sources of immunisation information on social media</a:t>
            </a:r>
          </a:p>
        </p:txBody>
      </p:sp>
      <p:pic>
        <p:nvPicPr>
          <p:cNvPr id="6" name="Content Placeholder 5">
            <a:extLst>
              <a:ext uri="{FF2B5EF4-FFF2-40B4-BE49-F238E27FC236}">
                <a16:creationId xmlns:a16="http://schemas.microsoft.com/office/drawing/2014/main" id="{22E2F14C-D6B1-4E7A-AEC0-DAEE010C5C0C}"/>
              </a:ext>
            </a:extLst>
          </p:cNvPr>
          <p:cNvPicPr>
            <a:picLocks noGrp="1" noChangeAspect="1"/>
          </p:cNvPicPr>
          <p:nvPr>
            <p:ph idx="1"/>
          </p:nvPr>
        </p:nvPicPr>
        <p:blipFill>
          <a:blip r:embed="rId3"/>
          <a:stretch>
            <a:fillRect/>
          </a:stretch>
        </p:blipFill>
        <p:spPr>
          <a:xfrm>
            <a:off x="1555668" y="1482033"/>
            <a:ext cx="3526971" cy="4214432"/>
          </a:xfrm>
          <a:prstGeom prst="rect">
            <a:avLst/>
          </a:prstGeom>
        </p:spPr>
      </p:pic>
      <p:pic>
        <p:nvPicPr>
          <p:cNvPr id="7" name="Picture 6">
            <a:extLst>
              <a:ext uri="{FF2B5EF4-FFF2-40B4-BE49-F238E27FC236}">
                <a16:creationId xmlns:a16="http://schemas.microsoft.com/office/drawing/2014/main" id="{3555AC4B-EC17-4758-B318-6C038D6A700D}"/>
              </a:ext>
            </a:extLst>
          </p:cNvPr>
          <p:cNvPicPr>
            <a:picLocks noChangeAspect="1"/>
          </p:cNvPicPr>
          <p:nvPr/>
        </p:nvPicPr>
        <p:blipFill>
          <a:blip r:embed="rId4"/>
          <a:stretch>
            <a:fillRect/>
          </a:stretch>
        </p:blipFill>
        <p:spPr>
          <a:xfrm>
            <a:off x="5335826" y="1482033"/>
            <a:ext cx="3168981" cy="4089943"/>
          </a:xfrm>
          <a:prstGeom prst="rect">
            <a:avLst/>
          </a:prstGeom>
        </p:spPr>
      </p:pic>
      <p:sp>
        <p:nvSpPr>
          <p:cNvPr id="8" name="TextBox 7">
            <a:extLst>
              <a:ext uri="{FF2B5EF4-FFF2-40B4-BE49-F238E27FC236}">
                <a16:creationId xmlns:a16="http://schemas.microsoft.com/office/drawing/2014/main" id="{8EC5BD27-518C-454D-ABCB-57E820D91867}"/>
              </a:ext>
            </a:extLst>
          </p:cNvPr>
          <p:cNvSpPr txBox="1"/>
          <p:nvPr/>
        </p:nvSpPr>
        <p:spPr>
          <a:xfrm>
            <a:off x="428795" y="5571976"/>
            <a:ext cx="8028000" cy="584775"/>
          </a:xfrm>
          <a:prstGeom prst="rect">
            <a:avLst/>
          </a:prstGeom>
          <a:noFill/>
        </p:spPr>
        <p:txBody>
          <a:bodyPr wrap="square" rtlCol="0">
            <a:spAutoFit/>
          </a:bodyPr>
          <a:lstStyle/>
          <a:p>
            <a:r>
              <a:rPr lang="en-GB" sz="1600" dirty="0"/>
              <a:t>Where have seen or heard about immunisations/ vaccinations on social media</a:t>
            </a:r>
          </a:p>
          <a:p>
            <a:r>
              <a:rPr lang="en-GB" sz="1600" dirty="0"/>
              <a:t>Parents (294) and Young People (1,194) </a:t>
            </a:r>
          </a:p>
        </p:txBody>
      </p:sp>
      <p:sp>
        <p:nvSpPr>
          <p:cNvPr id="3" name="Footer Placeholder 2">
            <a:extLst>
              <a:ext uri="{FF2B5EF4-FFF2-40B4-BE49-F238E27FC236}">
                <a16:creationId xmlns:a16="http://schemas.microsoft.com/office/drawing/2014/main" id="{D0616C5B-18C2-4A70-9EE0-65CCC625C3B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9" name="Slide Number Placeholder 8">
            <a:extLst>
              <a:ext uri="{FF2B5EF4-FFF2-40B4-BE49-F238E27FC236}">
                <a16:creationId xmlns:a16="http://schemas.microsoft.com/office/drawing/2014/main" id="{FAC60568-C83C-43ED-AB1B-54FE17B312A2}"/>
              </a:ext>
            </a:extLst>
          </p:cNvPr>
          <p:cNvSpPr>
            <a:spLocks noGrp="1"/>
          </p:cNvSpPr>
          <p:nvPr>
            <p:ph type="sldNum" sz="quarter" idx="11"/>
          </p:nvPr>
        </p:nvSpPr>
        <p:spPr/>
        <p:txBody>
          <a:bodyPr/>
          <a:lstStyle/>
          <a:p>
            <a:fld id="{344369E4-5DE7-46E5-874E-4FD437973785}" type="slidenum">
              <a:rPr lang="en-GB" smtClean="0"/>
              <a:pPr/>
              <a:t>46</a:t>
            </a:fld>
            <a:endParaRPr lang="en-GB" sz="1400" dirty="0"/>
          </a:p>
        </p:txBody>
      </p:sp>
    </p:spTree>
    <p:extLst>
      <p:ext uri="{BB962C8B-B14F-4D97-AF65-F5344CB8AC3E}">
        <p14:creationId xmlns:p14="http://schemas.microsoft.com/office/powerpoint/2010/main" val="4153267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184A-C65D-435E-8168-6AD8787880A3}"/>
              </a:ext>
            </a:extLst>
          </p:cNvPr>
          <p:cNvSpPr>
            <a:spLocks noGrp="1"/>
          </p:cNvSpPr>
          <p:nvPr>
            <p:ph type="title"/>
          </p:nvPr>
        </p:nvSpPr>
        <p:spPr/>
        <p:txBody>
          <a:bodyPr>
            <a:noAutofit/>
          </a:bodyPr>
          <a:lstStyle/>
          <a:p>
            <a:r>
              <a:rPr lang="en-GB" sz="2800" dirty="0"/>
              <a:t>Most immunisation information seen on social media was in favour of vaccination, or mixed</a:t>
            </a:r>
          </a:p>
        </p:txBody>
      </p:sp>
      <p:pic>
        <p:nvPicPr>
          <p:cNvPr id="7" name="Content Placeholder 6">
            <a:extLst>
              <a:ext uri="{FF2B5EF4-FFF2-40B4-BE49-F238E27FC236}">
                <a16:creationId xmlns:a16="http://schemas.microsoft.com/office/drawing/2014/main" id="{20616A9E-9BD0-497C-AE05-E4EC404E1104}"/>
              </a:ext>
            </a:extLst>
          </p:cNvPr>
          <p:cNvPicPr>
            <a:picLocks noGrp="1" noChangeAspect="1"/>
          </p:cNvPicPr>
          <p:nvPr>
            <p:ph idx="1"/>
          </p:nvPr>
        </p:nvPicPr>
        <p:blipFill>
          <a:blip r:embed="rId3"/>
          <a:stretch>
            <a:fillRect/>
          </a:stretch>
        </p:blipFill>
        <p:spPr>
          <a:xfrm>
            <a:off x="5173069" y="1479509"/>
            <a:ext cx="3733425" cy="4742458"/>
          </a:xfrm>
          <a:prstGeom prst="rect">
            <a:avLst/>
          </a:prstGeom>
        </p:spPr>
      </p:pic>
      <p:pic>
        <p:nvPicPr>
          <p:cNvPr id="6" name="Picture 5">
            <a:extLst>
              <a:ext uri="{FF2B5EF4-FFF2-40B4-BE49-F238E27FC236}">
                <a16:creationId xmlns:a16="http://schemas.microsoft.com/office/drawing/2014/main" id="{2EC429DF-EE3E-445C-9F42-17E70FBE40FD}"/>
              </a:ext>
            </a:extLst>
          </p:cNvPr>
          <p:cNvPicPr>
            <a:picLocks noChangeAspect="1"/>
          </p:cNvPicPr>
          <p:nvPr/>
        </p:nvPicPr>
        <p:blipFill>
          <a:blip r:embed="rId4"/>
          <a:stretch>
            <a:fillRect/>
          </a:stretch>
        </p:blipFill>
        <p:spPr>
          <a:xfrm>
            <a:off x="950026" y="1447675"/>
            <a:ext cx="4079668" cy="4991176"/>
          </a:xfrm>
          <a:prstGeom prst="rect">
            <a:avLst/>
          </a:prstGeom>
        </p:spPr>
      </p:pic>
      <p:sp>
        <p:nvSpPr>
          <p:cNvPr id="3" name="Footer Placeholder 2">
            <a:extLst>
              <a:ext uri="{FF2B5EF4-FFF2-40B4-BE49-F238E27FC236}">
                <a16:creationId xmlns:a16="http://schemas.microsoft.com/office/drawing/2014/main" id="{724145E5-D4CA-47BD-A297-FF67B0114A2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8" name="Slide Number Placeholder 7">
            <a:extLst>
              <a:ext uri="{FF2B5EF4-FFF2-40B4-BE49-F238E27FC236}">
                <a16:creationId xmlns:a16="http://schemas.microsoft.com/office/drawing/2014/main" id="{021C8729-0A5F-4B4B-9763-B12688AA83C9}"/>
              </a:ext>
            </a:extLst>
          </p:cNvPr>
          <p:cNvSpPr>
            <a:spLocks noGrp="1"/>
          </p:cNvSpPr>
          <p:nvPr>
            <p:ph type="sldNum" sz="quarter" idx="11"/>
          </p:nvPr>
        </p:nvSpPr>
        <p:spPr/>
        <p:txBody>
          <a:bodyPr/>
          <a:lstStyle/>
          <a:p>
            <a:fld id="{344369E4-5DE7-46E5-874E-4FD437973785}" type="slidenum">
              <a:rPr lang="en-GB" smtClean="0"/>
              <a:pPr/>
              <a:t>47</a:t>
            </a:fld>
            <a:endParaRPr lang="en-GB" sz="1400" dirty="0"/>
          </a:p>
        </p:txBody>
      </p:sp>
    </p:spTree>
    <p:extLst>
      <p:ext uri="{BB962C8B-B14F-4D97-AF65-F5344CB8AC3E}">
        <p14:creationId xmlns:p14="http://schemas.microsoft.com/office/powerpoint/2010/main" val="3828251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54E5-6A2C-42EC-825D-B030366C93F2}"/>
              </a:ext>
            </a:extLst>
          </p:cNvPr>
          <p:cNvSpPr>
            <a:spLocks noGrp="1"/>
          </p:cNvSpPr>
          <p:nvPr>
            <p:ph type="title"/>
          </p:nvPr>
        </p:nvSpPr>
        <p:spPr/>
        <p:txBody>
          <a:bodyPr>
            <a:noAutofit/>
          </a:bodyPr>
          <a:lstStyle/>
          <a:p>
            <a:r>
              <a:rPr lang="en-GB" sz="3200" dirty="0"/>
              <a:t>What sources of information do young people trust?</a:t>
            </a:r>
          </a:p>
        </p:txBody>
      </p:sp>
      <p:pic>
        <p:nvPicPr>
          <p:cNvPr id="6" name="Content Placeholder 5">
            <a:extLst>
              <a:ext uri="{FF2B5EF4-FFF2-40B4-BE49-F238E27FC236}">
                <a16:creationId xmlns:a16="http://schemas.microsoft.com/office/drawing/2014/main" id="{F9DAD841-5B4C-4564-8565-418542B4CF54}"/>
              </a:ext>
            </a:extLst>
          </p:cNvPr>
          <p:cNvPicPr>
            <a:picLocks noGrp="1" noChangeAspect="1"/>
          </p:cNvPicPr>
          <p:nvPr>
            <p:ph idx="1"/>
          </p:nvPr>
        </p:nvPicPr>
        <p:blipFill>
          <a:blip r:embed="rId3"/>
          <a:stretch>
            <a:fillRect/>
          </a:stretch>
        </p:blipFill>
        <p:spPr>
          <a:xfrm>
            <a:off x="3841913" y="1467244"/>
            <a:ext cx="3296154" cy="4874179"/>
          </a:xfrm>
          <a:prstGeom prst="rect">
            <a:avLst/>
          </a:prstGeom>
        </p:spPr>
      </p:pic>
      <p:sp>
        <p:nvSpPr>
          <p:cNvPr id="7" name="Rectangle 6">
            <a:extLst>
              <a:ext uri="{FF2B5EF4-FFF2-40B4-BE49-F238E27FC236}">
                <a16:creationId xmlns:a16="http://schemas.microsoft.com/office/drawing/2014/main" id="{91387E59-E4EE-4088-9EA6-E670185BEF38}"/>
              </a:ext>
            </a:extLst>
          </p:cNvPr>
          <p:cNvSpPr/>
          <p:nvPr/>
        </p:nvSpPr>
        <p:spPr>
          <a:xfrm>
            <a:off x="330206" y="5836598"/>
            <a:ext cx="3416641" cy="369332"/>
          </a:xfrm>
          <a:prstGeom prst="rect">
            <a:avLst/>
          </a:prstGeom>
        </p:spPr>
        <p:txBody>
          <a:bodyPr wrap="none">
            <a:spAutoFit/>
          </a:bodyPr>
          <a:lstStyle/>
          <a:p>
            <a:r>
              <a:rPr lang="en-GB" dirty="0"/>
              <a:t>Base: all Young People (4,495) </a:t>
            </a:r>
          </a:p>
        </p:txBody>
      </p:sp>
      <p:sp>
        <p:nvSpPr>
          <p:cNvPr id="3" name="Footer Placeholder 2">
            <a:extLst>
              <a:ext uri="{FF2B5EF4-FFF2-40B4-BE49-F238E27FC236}">
                <a16:creationId xmlns:a16="http://schemas.microsoft.com/office/drawing/2014/main" id="{7322A76D-9FA3-457F-A8C2-7DD74E2174B1}"/>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8" name="Slide Number Placeholder 7">
            <a:extLst>
              <a:ext uri="{FF2B5EF4-FFF2-40B4-BE49-F238E27FC236}">
                <a16:creationId xmlns:a16="http://schemas.microsoft.com/office/drawing/2014/main" id="{68DF6C5E-AA3E-4AA3-A8CC-609086C017FB}"/>
              </a:ext>
            </a:extLst>
          </p:cNvPr>
          <p:cNvSpPr>
            <a:spLocks noGrp="1"/>
          </p:cNvSpPr>
          <p:nvPr>
            <p:ph type="sldNum" sz="quarter" idx="11"/>
          </p:nvPr>
        </p:nvSpPr>
        <p:spPr/>
        <p:txBody>
          <a:bodyPr/>
          <a:lstStyle/>
          <a:p>
            <a:fld id="{344369E4-5DE7-46E5-874E-4FD437973785}" type="slidenum">
              <a:rPr lang="en-GB" smtClean="0"/>
              <a:pPr/>
              <a:t>48</a:t>
            </a:fld>
            <a:endParaRPr lang="en-GB" sz="1400" dirty="0"/>
          </a:p>
        </p:txBody>
      </p:sp>
    </p:spTree>
    <p:extLst>
      <p:ext uri="{BB962C8B-B14F-4D97-AF65-F5344CB8AC3E}">
        <p14:creationId xmlns:p14="http://schemas.microsoft.com/office/powerpoint/2010/main" val="39134985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D62B1-01A2-43AD-8951-BA0BB6B145B2}"/>
              </a:ext>
            </a:extLst>
          </p:cNvPr>
          <p:cNvSpPr>
            <a:spLocks noGrp="1"/>
          </p:cNvSpPr>
          <p:nvPr>
            <p:ph type="title"/>
          </p:nvPr>
        </p:nvSpPr>
        <p:spPr>
          <a:xfrm>
            <a:off x="625599" y="276297"/>
            <a:ext cx="8855751" cy="792088"/>
          </a:xfrm>
        </p:spPr>
        <p:txBody>
          <a:bodyPr>
            <a:normAutofit/>
          </a:bodyPr>
          <a:lstStyle/>
          <a:p>
            <a:r>
              <a:rPr lang="en-GB" sz="2400" dirty="0"/>
              <a:t>Most parents and young people think all vaccines are less risky than the diseases they prevent </a:t>
            </a:r>
          </a:p>
        </p:txBody>
      </p:sp>
      <p:pic>
        <p:nvPicPr>
          <p:cNvPr id="6" name="Content Placeholder 5">
            <a:extLst>
              <a:ext uri="{FF2B5EF4-FFF2-40B4-BE49-F238E27FC236}">
                <a16:creationId xmlns:a16="http://schemas.microsoft.com/office/drawing/2014/main" id="{A543CF04-4D61-4C26-8350-65B9434C301C}"/>
              </a:ext>
            </a:extLst>
          </p:cNvPr>
          <p:cNvPicPr>
            <a:picLocks noGrp="1" noChangeAspect="1"/>
          </p:cNvPicPr>
          <p:nvPr>
            <p:ph idx="1"/>
          </p:nvPr>
        </p:nvPicPr>
        <p:blipFill>
          <a:blip r:embed="rId3"/>
          <a:stretch>
            <a:fillRect/>
          </a:stretch>
        </p:blipFill>
        <p:spPr>
          <a:xfrm>
            <a:off x="5438899" y="1415310"/>
            <a:ext cx="3420093" cy="5017141"/>
          </a:xfrm>
          <a:prstGeom prst="rect">
            <a:avLst/>
          </a:prstGeom>
        </p:spPr>
      </p:pic>
      <p:pic>
        <p:nvPicPr>
          <p:cNvPr id="7" name="Picture 6">
            <a:extLst>
              <a:ext uri="{FF2B5EF4-FFF2-40B4-BE49-F238E27FC236}">
                <a16:creationId xmlns:a16="http://schemas.microsoft.com/office/drawing/2014/main" id="{160EEDC8-F7D0-4B32-98F8-84CEF0EB5314}"/>
              </a:ext>
            </a:extLst>
          </p:cNvPr>
          <p:cNvPicPr>
            <a:picLocks noChangeAspect="1"/>
          </p:cNvPicPr>
          <p:nvPr/>
        </p:nvPicPr>
        <p:blipFill>
          <a:blip r:embed="rId4"/>
          <a:stretch>
            <a:fillRect/>
          </a:stretch>
        </p:blipFill>
        <p:spPr>
          <a:xfrm>
            <a:off x="1460665" y="1413848"/>
            <a:ext cx="3669475" cy="4947107"/>
          </a:xfrm>
          <a:prstGeom prst="rect">
            <a:avLst/>
          </a:prstGeom>
        </p:spPr>
      </p:pic>
      <p:sp>
        <p:nvSpPr>
          <p:cNvPr id="3" name="Footer Placeholder 2">
            <a:extLst>
              <a:ext uri="{FF2B5EF4-FFF2-40B4-BE49-F238E27FC236}">
                <a16:creationId xmlns:a16="http://schemas.microsoft.com/office/drawing/2014/main" id="{E3C47B5A-A54F-4976-B789-0D1986B9E4CC}"/>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8" name="Slide Number Placeholder 7">
            <a:extLst>
              <a:ext uri="{FF2B5EF4-FFF2-40B4-BE49-F238E27FC236}">
                <a16:creationId xmlns:a16="http://schemas.microsoft.com/office/drawing/2014/main" id="{332A91C9-9664-4791-BED2-752D7B9D1A8E}"/>
              </a:ext>
            </a:extLst>
          </p:cNvPr>
          <p:cNvSpPr>
            <a:spLocks noGrp="1"/>
          </p:cNvSpPr>
          <p:nvPr>
            <p:ph type="sldNum" sz="quarter" idx="11"/>
          </p:nvPr>
        </p:nvSpPr>
        <p:spPr/>
        <p:txBody>
          <a:bodyPr/>
          <a:lstStyle/>
          <a:p>
            <a:fld id="{344369E4-5DE7-46E5-874E-4FD437973785}" type="slidenum">
              <a:rPr lang="en-GB" smtClean="0"/>
              <a:pPr/>
              <a:t>49</a:t>
            </a:fld>
            <a:endParaRPr lang="en-GB" sz="1400" dirty="0"/>
          </a:p>
        </p:txBody>
      </p:sp>
    </p:spTree>
    <p:extLst>
      <p:ext uri="{BB962C8B-B14F-4D97-AF65-F5344CB8AC3E}">
        <p14:creationId xmlns:p14="http://schemas.microsoft.com/office/powerpoint/2010/main" val="222791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AA23-8BCF-49D0-B813-04D263A83BEC}"/>
              </a:ext>
            </a:extLst>
          </p:cNvPr>
          <p:cNvSpPr>
            <a:spLocks noGrp="1"/>
          </p:cNvSpPr>
          <p:nvPr>
            <p:ph type="title"/>
          </p:nvPr>
        </p:nvSpPr>
        <p:spPr/>
        <p:txBody>
          <a:bodyPr>
            <a:normAutofit/>
          </a:bodyPr>
          <a:lstStyle/>
          <a:p>
            <a:r>
              <a:rPr lang="en-GB" altLang="en-US" sz="3600" dirty="0"/>
              <a:t>Human Papillomavirus (HPV)</a:t>
            </a:r>
            <a:endParaRPr lang="en-GB" sz="3600" dirty="0"/>
          </a:p>
        </p:txBody>
      </p:sp>
      <p:sp>
        <p:nvSpPr>
          <p:cNvPr id="3" name="Content Placeholder 2">
            <a:extLst>
              <a:ext uri="{FF2B5EF4-FFF2-40B4-BE49-F238E27FC236}">
                <a16:creationId xmlns:a16="http://schemas.microsoft.com/office/drawing/2014/main" id="{84D6F288-3722-444D-8F48-B2C9BA1CE0E7}"/>
              </a:ext>
            </a:extLst>
          </p:cNvPr>
          <p:cNvSpPr>
            <a:spLocks noGrp="1"/>
          </p:cNvSpPr>
          <p:nvPr>
            <p:ph idx="1"/>
          </p:nvPr>
        </p:nvSpPr>
        <p:spPr>
          <a:xfrm>
            <a:off x="323061" y="1619767"/>
            <a:ext cx="9097880" cy="4351338"/>
          </a:xfrm>
        </p:spPr>
        <p:txBody>
          <a:bodyPr>
            <a:normAutofit fontScale="85000" lnSpcReduction="20000"/>
          </a:bodyPr>
          <a:lstStyle/>
          <a:p>
            <a:pPr>
              <a:lnSpc>
                <a:spcPct val="110000"/>
              </a:lnSpc>
              <a:buFontTx/>
              <a:buChar char="•"/>
            </a:pPr>
            <a:r>
              <a:rPr lang="en-GB" altLang="en-US" sz="2200" dirty="0"/>
              <a:t>DNA virus </a:t>
            </a:r>
          </a:p>
          <a:p>
            <a:pPr>
              <a:lnSpc>
                <a:spcPct val="110000"/>
              </a:lnSpc>
              <a:buFontTx/>
              <a:buChar char="•"/>
            </a:pPr>
            <a:r>
              <a:rPr lang="en-GB" altLang="en-US" sz="2200" dirty="0"/>
              <a:t>infects skin and mucosal sites (squamous epithelium) through skin-to-skin contact</a:t>
            </a:r>
          </a:p>
          <a:p>
            <a:pPr>
              <a:lnSpc>
                <a:spcPct val="110000"/>
              </a:lnSpc>
              <a:buFontTx/>
              <a:buChar char="•"/>
            </a:pPr>
            <a:r>
              <a:rPr lang="en-GB" sz="2200" dirty="0"/>
              <a:t>HPVs are a large group of related viruses. Each virus in the group is given a number, which is called an HPV type </a:t>
            </a:r>
          </a:p>
          <a:p>
            <a:pPr>
              <a:lnSpc>
                <a:spcPct val="110000"/>
              </a:lnSpc>
              <a:buFontTx/>
              <a:buChar char="•"/>
            </a:pPr>
            <a:r>
              <a:rPr lang="en-GB" altLang="en-US" sz="2200" dirty="0"/>
              <a:t>HPV infections are often asymptomatic</a:t>
            </a:r>
          </a:p>
          <a:p>
            <a:pPr>
              <a:lnSpc>
                <a:spcPct val="110000"/>
              </a:lnSpc>
              <a:buFontTx/>
              <a:buChar char="•"/>
            </a:pPr>
            <a:r>
              <a:rPr lang="en-GB" altLang="en-US" sz="2200" dirty="0"/>
              <a:t>infection can resolve spontaneously:</a:t>
            </a:r>
          </a:p>
          <a:p>
            <a:pPr marL="0" indent="0">
              <a:lnSpc>
                <a:spcPct val="110000"/>
              </a:lnSpc>
              <a:spcBef>
                <a:spcPts val="0"/>
              </a:spcBef>
              <a:buNone/>
            </a:pPr>
            <a:r>
              <a:rPr lang="en-GB" altLang="en-US" sz="2200" dirty="0"/>
              <a:t>   - 70% new high-risk infections will clear within a year</a:t>
            </a:r>
          </a:p>
          <a:p>
            <a:pPr marL="0" indent="0">
              <a:lnSpc>
                <a:spcPct val="110000"/>
              </a:lnSpc>
              <a:spcBef>
                <a:spcPts val="0"/>
              </a:spcBef>
              <a:buNone/>
            </a:pPr>
            <a:r>
              <a:rPr lang="en-GB" altLang="en-US" sz="2200" dirty="0"/>
              <a:t>   - 90% new infections clear within 2 years                 </a:t>
            </a:r>
          </a:p>
          <a:p>
            <a:pPr>
              <a:lnSpc>
                <a:spcPct val="110000"/>
              </a:lnSpc>
              <a:buFontTx/>
              <a:buChar char="•"/>
            </a:pPr>
            <a:r>
              <a:rPr lang="en-GB" altLang="en-US" sz="2200" dirty="0"/>
              <a:t>persistent infection with high risk HPV types such as types 16 and 18 can lead to cancer – most notably cervical cancer in women as well as cancer of the anus, oropharyngeal and the penis </a:t>
            </a:r>
          </a:p>
          <a:p>
            <a:pPr>
              <a:lnSpc>
                <a:spcPct val="110000"/>
              </a:lnSpc>
              <a:buFontTx/>
              <a:buChar char="•"/>
            </a:pPr>
            <a:r>
              <a:rPr lang="en-GB" altLang="en-US" sz="2200" dirty="0"/>
              <a:t>other types of HPV such as 6 and 11 cause genital warts</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F04759E1-F5E6-488B-9BB1-757D2B509B0C}"/>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961A6236-3A44-4A3E-8293-61F64B2627B7}"/>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430815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Vaccine safety monitoring</a:t>
            </a:r>
          </a:p>
        </p:txBody>
      </p:sp>
      <p:sp>
        <p:nvSpPr>
          <p:cNvPr id="3" name="Content Placeholder 2"/>
          <p:cNvSpPr>
            <a:spLocks noGrp="1"/>
          </p:cNvSpPr>
          <p:nvPr>
            <p:ph idx="4294967295"/>
          </p:nvPr>
        </p:nvSpPr>
        <p:spPr>
          <a:xfrm>
            <a:off x="764961" y="1772228"/>
            <a:ext cx="8319662" cy="4582533"/>
          </a:xfrm>
        </p:spPr>
        <p:txBody>
          <a:bodyPr>
            <a:normAutofit/>
          </a:bodyPr>
          <a:lstStyle/>
          <a:p>
            <a:pPr marL="0" lvl="0" indent="0">
              <a:lnSpc>
                <a:spcPct val="100000"/>
              </a:lnSpc>
              <a:buNone/>
            </a:pPr>
            <a:r>
              <a:rPr lang="en-GB" sz="2000" dirty="0"/>
              <a:t>Medicines and Healthcare products Regulatory Agency (MHRA): </a:t>
            </a:r>
          </a:p>
          <a:p>
            <a:pPr marL="463550" lvl="1" indent="-285750">
              <a:lnSpc>
                <a:spcPct val="100000"/>
              </a:lnSpc>
            </a:pPr>
            <a:r>
              <a:rPr lang="en-GB" sz="2000" dirty="0"/>
              <a:t>monitors safety of vaccination programmes</a:t>
            </a:r>
          </a:p>
          <a:p>
            <a:pPr marL="463550" lvl="1" indent="-285750">
              <a:lnSpc>
                <a:spcPct val="100000"/>
              </a:lnSpc>
            </a:pPr>
            <a:r>
              <a:rPr lang="en-GB" sz="2000" dirty="0"/>
              <a:t>volume of suspected side effects reported via the Yellow Card Scheme for HPV is not unusual. Overwhelming majority relate to possible side-effects that might result from any adolescent vaccination programme e.g. injection site reactions, rashes, mild allergic events, nausea, dizziness, fatigue, immediate faints due to needle phobia, etc</a:t>
            </a:r>
          </a:p>
          <a:p>
            <a:pPr marL="463550" lvl="1" indent="-285750">
              <a:lnSpc>
                <a:spcPct val="100000"/>
              </a:lnSpc>
            </a:pPr>
            <a:r>
              <a:rPr lang="en-GB" sz="2000" dirty="0"/>
              <a:t>a Yellow Card report is not proof of a side effect, but a suspicion by the reporter that the reaction may have been caused by the vaccine</a:t>
            </a:r>
            <a:endParaRPr lang="en-GB" sz="2000" b="1" dirty="0"/>
          </a:p>
        </p:txBody>
      </p:sp>
      <p:sp>
        <p:nvSpPr>
          <p:cNvPr id="4" name="Footer Placeholder 3">
            <a:extLst>
              <a:ext uri="{FF2B5EF4-FFF2-40B4-BE49-F238E27FC236}">
                <a16:creationId xmlns:a16="http://schemas.microsoft.com/office/drawing/2014/main" id="{DE33C1BE-0658-4BC5-8063-B11226BFAC00}"/>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833002F4-CA0A-4A8D-A9B1-A9F398E1628D}"/>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50</a:t>
            </a:fld>
            <a:endParaRPr lang="en-GB" altLang="en-US" dirty="0">
              <a:solidFill>
                <a:prstClr val="white"/>
              </a:solidFill>
            </a:endParaRPr>
          </a:p>
        </p:txBody>
      </p:sp>
    </p:spTree>
    <p:extLst>
      <p:ext uri="{BB962C8B-B14F-4D97-AF65-F5344CB8AC3E}">
        <p14:creationId xmlns:p14="http://schemas.microsoft.com/office/powerpoint/2010/main" val="1892394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Vaccine safety reviews </a:t>
            </a:r>
          </a:p>
        </p:txBody>
      </p:sp>
      <p:sp>
        <p:nvSpPr>
          <p:cNvPr id="3" name="Content Placeholder 2"/>
          <p:cNvSpPr>
            <a:spLocks noGrp="1"/>
          </p:cNvSpPr>
          <p:nvPr>
            <p:ph idx="4294967295"/>
          </p:nvPr>
        </p:nvSpPr>
        <p:spPr>
          <a:xfrm>
            <a:off x="751921" y="1568558"/>
            <a:ext cx="8771467" cy="4164012"/>
          </a:xfrm>
        </p:spPr>
        <p:txBody>
          <a:bodyPr>
            <a:normAutofit fontScale="92500"/>
          </a:bodyPr>
          <a:lstStyle/>
          <a:p>
            <a:pPr marL="0" lvl="0" indent="0">
              <a:lnSpc>
                <a:spcPct val="110000"/>
              </a:lnSpc>
              <a:buNone/>
            </a:pPr>
            <a:r>
              <a:rPr lang="en-GB" sz="2000" dirty="0"/>
              <a:t>JCVI carried out a routine review of HPV vaccine safety in 2015 and concluded that it had no concerns about the safety of the HPV vaccine:</a:t>
            </a:r>
          </a:p>
          <a:p>
            <a:pPr lvl="0">
              <a:lnSpc>
                <a:spcPct val="110000"/>
              </a:lnSpc>
              <a:buFont typeface="Arial" panose="020B0604020202020204" pitchFamily="34" charset="0"/>
              <a:buChar char="•"/>
            </a:pPr>
            <a:r>
              <a:rPr lang="en-GB" sz="2000" dirty="0"/>
              <a:t>extensive reviews of HPV vaccine safety have also been undertaken by various independent health bodies and authorities worldwide</a:t>
            </a:r>
          </a:p>
          <a:p>
            <a:pPr marL="520700" lvl="1" indent="-342900">
              <a:lnSpc>
                <a:spcPct val="110000"/>
              </a:lnSpc>
              <a:buFont typeface="Wingdings" panose="05000000000000000000" pitchFamily="2" charset="2"/>
              <a:buChar char="§"/>
            </a:pPr>
            <a:r>
              <a:rPr lang="en-GB" sz="2000" dirty="0"/>
              <a:t>MHRA</a:t>
            </a:r>
          </a:p>
          <a:p>
            <a:pPr marL="520700" lvl="1" indent="-342900">
              <a:lnSpc>
                <a:spcPct val="110000"/>
              </a:lnSpc>
              <a:buFont typeface="Wingdings" panose="05000000000000000000" pitchFamily="2" charset="2"/>
              <a:buChar char="§"/>
            </a:pPr>
            <a:r>
              <a:rPr lang="en-GB" sz="2000" dirty="0"/>
              <a:t>World Health Organization’s Global Advisory Committee on Vaccine Safety </a:t>
            </a:r>
          </a:p>
          <a:p>
            <a:pPr marL="520700" lvl="1" indent="-342900">
              <a:lnSpc>
                <a:spcPct val="110000"/>
              </a:lnSpc>
              <a:buFont typeface="Wingdings" panose="05000000000000000000" pitchFamily="2" charset="2"/>
              <a:buChar char="§"/>
            </a:pPr>
            <a:r>
              <a:rPr lang="en-GB" sz="2000" dirty="0"/>
              <a:t>European Medicines Agency</a:t>
            </a:r>
          </a:p>
          <a:p>
            <a:pPr marL="520700" lvl="1" indent="-342900">
              <a:lnSpc>
                <a:spcPct val="110000"/>
              </a:lnSpc>
              <a:buFont typeface="Wingdings" panose="05000000000000000000" pitchFamily="2" charset="2"/>
              <a:buChar char="§"/>
            </a:pPr>
            <a:r>
              <a:rPr lang="en-GB" sz="2000" dirty="0"/>
              <a:t>US Centre for Disease Control and Prevention </a:t>
            </a:r>
          </a:p>
          <a:p>
            <a:pPr marL="520700" lvl="1" indent="-342900">
              <a:lnSpc>
                <a:spcPct val="110000"/>
              </a:lnSpc>
              <a:buFont typeface="Wingdings" panose="05000000000000000000" pitchFamily="2" charset="2"/>
              <a:buChar char="§"/>
            </a:pPr>
            <a:r>
              <a:rPr lang="en-GB" sz="2000" dirty="0"/>
              <a:t>Health Canada</a:t>
            </a:r>
          </a:p>
          <a:p>
            <a:pPr marL="0" indent="-279400">
              <a:buNone/>
            </a:pPr>
            <a:r>
              <a:rPr lang="en-GB" sz="2200" dirty="0"/>
              <a:t>All concluded that the evidence does not support a link between HPV vaccine and the development of a range of chronic illnesses.</a:t>
            </a:r>
          </a:p>
          <a:p>
            <a:pPr marL="463550" lvl="1" indent="-285750"/>
            <a:endParaRPr lang="en-GB" sz="1800" dirty="0"/>
          </a:p>
        </p:txBody>
      </p:sp>
      <p:sp>
        <p:nvSpPr>
          <p:cNvPr id="4" name="Footer Placeholder 3">
            <a:extLst>
              <a:ext uri="{FF2B5EF4-FFF2-40B4-BE49-F238E27FC236}">
                <a16:creationId xmlns:a16="http://schemas.microsoft.com/office/drawing/2014/main" id="{1281740A-ED24-4148-8FDE-FD6ED81CB68E}"/>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D6982E84-0D50-43D9-AC2F-A9662E1C4D2E}"/>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51</a:t>
            </a:fld>
            <a:endParaRPr lang="en-GB" altLang="en-US" dirty="0">
              <a:solidFill>
                <a:prstClr val="white"/>
              </a:solidFill>
            </a:endParaRPr>
          </a:p>
        </p:txBody>
      </p:sp>
    </p:spTree>
    <p:extLst>
      <p:ext uri="{BB962C8B-B14F-4D97-AF65-F5344CB8AC3E}">
        <p14:creationId xmlns:p14="http://schemas.microsoft.com/office/powerpoint/2010/main" val="280653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Key messages</a:t>
            </a:r>
          </a:p>
        </p:txBody>
      </p:sp>
      <p:sp>
        <p:nvSpPr>
          <p:cNvPr id="3" name="Content Placeholder 2"/>
          <p:cNvSpPr>
            <a:spLocks noGrp="1"/>
          </p:cNvSpPr>
          <p:nvPr>
            <p:ph idx="4294967295"/>
          </p:nvPr>
        </p:nvSpPr>
        <p:spPr>
          <a:xfrm>
            <a:off x="575732" y="1555564"/>
            <a:ext cx="8390137" cy="4572103"/>
          </a:xfrm>
        </p:spPr>
        <p:txBody>
          <a:bodyPr>
            <a:noAutofit/>
          </a:bodyPr>
          <a:lstStyle/>
          <a:p>
            <a:pPr>
              <a:lnSpc>
                <a:spcPct val="100000"/>
              </a:lnSpc>
              <a:spcBef>
                <a:spcPts val="0"/>
              </a:spcBef>
            </a:pPr>
            <a:r>
              <a:rPr lang="en-GB" sz="1800" dirty="0">
                <a:solidFill>
                  <a:schemeClr val="tx1"/>
                </a:solidFill>
              </a:rPr>
              <a:t>HPV vaccine is not a new vaccine</a:t>
            </a:r>
          </a:p>
          <a:p>
            <a:pPr>
              <a:lnSpc>
                <a:spcPct val="100000"/>
              </a:lnSpc>
              <a:spcBef>
                <a:spcPts val="0"/>
              </a:spcBef>
            </a:pPr>
            <a:r>
              <a:rPr lang="en-GB" sz="1800" dirty="0">
                <a:solidFill>
                  <a:schemeClr val="tx1"/>
                </a:solidFill>
              </a:rPr>
              <a:t>there has been a high uptake of the HPV vaccine in over 80 countries around the world to date and millions of doses have been given </a:t>
            </a:r>
          </a:p>
          <a:p>
            <a:pPr>
              <a:lnSpc>
                <a:spcPct val="100000"/>
              </a:lnSpc>
              <a:spcBef>
                <a:spcPts val="0"/>
              </a:spcBef>
            </a:pPr>
            <a:r>
              <a:rPr lang="en-GB" sz="1800" dirty="0">
                <a:solidFill>
                  <a:schemeClr val="tx1"/>
                </a:solidFill>
              </a:rPr>
              <a:t>emerging evidence from the UK and around the world that high coverage of HPV vaccine in girls is providing substantial herd protection in unvaccinated girls and boys</a:t>
            </a:r>
          </a:p>
          <a:p>
            <a:pPr>
              <a:lnSpc>
                <a:spcPct val="100000"/>
              </a:lnSpc>
              <a:spcBef>
                <a:spcPts val="0"/>
              </a:spcBef>
            </a:pPr>
            <a:r>
              <a:rPr lang="en-GB" sz="1800" dirty="0">
                <a:solidFill>
                  <a:schemeClr val="tx1"/>
                </a:solidFill>
              </a:rPr>
              <a:t>in 2018, no HPV16 and/or 18 infections detected in 16 to 18 year old girls indicating both direct and indirect protection</a:t>
            </a:r>
          </a:p>
          <a:p>
            <a:pPr>
              <a:lnSpc>
                <a:spcPct val="100000"/>
              </a:lnSpc>
              <a:spcBef>
                <a:spcPts val="0"/>
              </a:spcBef>
            </a:pPr>
            <a:r>
              <a:rPr lang="en-GB" sz="1800" dirty="0">
                <a:solidFill>
                  <a:schemeClr val="tx1"/>
                </a:solidFill>
              </a:rPr>
              <a:t>in 2019, the rate of genital warts among 15 to 17 year old girls was 91% lower compared to 2015</a:t>
            </a:r>
          </a:p>
          <a:p>
            <a:pPr>
              <a:lnSpc>
                <a:spcPct val="100000"/>
              </a:lnSpc>
              <a:spcBef>
                <a:spcPts val="0"/>
              </a:spcBef>
            </a:pPr>
            <a:r>
              <a:rPr lang="en-GB" sz="1800" dirty="0">
                <a:solidFill>
                  <a:schemeClr val="tx1"/>
                </a:solidFill>
              </a:rPr>
              <a:t>the COVID-19 pandemic and subsequent school closures impacted delivery of the HPV vaccine programme in the 2019 to 2020 and 2020 to 2021 academic years and affected children should be caught up as soon as possible. School-based delivery of the HPV programme (including catch-up) is associated with higher vaccine uptake and lower inequalities</a:t>
            </a:r>
          </a:p>
        </p:txBody>
      </p:sp>
      <p:sp>
        <p:nvSpPr>
          <p:cNvPr id="4" name="Footer Placeholder 3">
            <a:extLst>
              <a:ext uri="{FF2B5EF4-FFF2-40B4-BE49-F238E27FC236}">
                <a16:creationId xmlns:a16="http://schemas.microsoft.com/office/drawing/2014/main" id="{BD8E91EF-0303-45A3-90FF-D20FDE3D1907}"/>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7B388FDE-0B4C-4559-9CE6-D4B0B038AA17}"/>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52</a:t>
            </a:fld>
            <a:endParaRPr lang="en-GB" altLang="en-US" dirty="0">
              <a:solidFill>
                <a:prstClr val="white"/>
              </a:solidFill>
            </a:endParaRPr>
          </a:p>
        </p:txBody>
      </p:sp>
    </p:spTree>
    <p:extLst>
      <p:ext uri="{BB962C8B-B14F-4D97-AF65-F5344CB8AC3E}">
        <p14:creationId xmlns:p14="http://schemas.microsoft.com/office/powerpoint/2010/main" val="3506520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13" y="357166"/>
            <a:ext cx="7886700" cy="1127456"/>
          </a:xfrm>
        </p:spPr>
        <p:txBody>
          <a:bodyPr>
            <a:normAutofit fontScale="90000"/>
          </a:bodyPr>
          <a:lstStyle/>
          <a:p>
            <a:r>
              <a:rPr lang="en-GB" b="1" dirty="0"/>
              <a:t>Information materials</a:t>
            </a:r>
            <a:br>
              <a:rPr lang="en-GB" b="1" dirty="0"/>
            </a:br>
            <a:endParaRPr lang="en-GB" b="1" dirty="0"/>
          </a:p>
        </p:txBody>
      </p:sp>
      <p:sp>
        <p:nvSpPr>
          <p:cNvPr id="3" name="Content Placeholder 2"/>
          <p:cNvSpPr>
            <a:spLocks noGrp="1"/>
          </p:cNvSpPr>
          <p:nvPr>
            <p:ph sz="half" idx="2"/>
          </p:nvPr>
        </p:nvSpPr>
        <p:spPr>
          <a:xfrm>
            <a:off x="493407" y="1484622"/>
            <a:ext cx="3392938" cy="3087377"/>
          </a:xfrm>
        </p:spPr>
        <p:txBody>
          <a:bodyPr>
            <a:normAutofit/>
          </a:bodyPr>
          <a:lstStyle/>
          <a:p>
            <a:pPr marL="0" lvl="4" indent="0">
              <a:buClr>
                <a:srgbClr val="CC0099"/>
              </a:buClr>
              <a:buNone/>
            </a:pPr>
            <a:r>
              <a:rPr lang="en-GB" altLang="en-US" sz="2000" b="1" dirty="0">
                <a:solidFill>
                  <a:srgbClr val="00AE9E"/>
                </a:solidFill>
              </a:rPr>
              <a:t>Health professionals</a:t>
            </a:r>
          </a:p>
          <a:p>
            <a:pPr marL="87313" lvl="4" indent="-273050">
              <a:buFontTx/>
              <a:buChar char="•"/>
            </a:pPr>
            <a:r>
              <a:rPr lang="en-GB" altLang="en-US" dirty="0"/>
              <a:t>Green Book HPV chapter 18a</a:t>
            </a:r>
          </a:p>
          <a:p>
            <a:pPr marL="87313" lvl="4" indent="-273050">
              <a:buFontTx/>
              <a:buChar char="•"/>
            </a:pPr>
            <a:r>
              <a:rPr lang="en-GB" altLang="en-US" dirty="0"/>
              <a:t>Patient Group Direction (PGD)</a:t>
            </a:r>
          </a:p>
          <a:p>
            <a:pPr marL="87313" lvl="4" indent="-273050">
              <a:buFontTx/>
              <a:buChar char="•"/>
            </a:pPr>
            <a:r>
              <a:rPr lang="en-GB" altLang="en-US" dirty="0"/>
              <a:t>factsheet </a:t>
            </a:r>
          </a:p>
          <a:p>
            <a:pPr marL="87313" lvl="4" indent="-273050">
              <a:buFontTx/>
              <a:buChar char="•"/>
            </a:pPr>
            <a:r>
              <a:rPr lang="en-GB" altLang="en-US" dirty="0"/>
              <a:t>consent form</a:t>
            </a:r>
          </a:p>
          <a:p>
            <a:pPr marL="0" lvl="4" indent="0">
              <a:buClr>
                <a:srgbClr val="CC0099"/>
              </a:buClr>
              <a:buNone/>
            </a:pPr>
            <a:r>
              <a:rPr lang="en-GB" sz="2000" b="1" dirty="0">
                <a:solidFill>
                  <a:srgbClr val="00AE9E"/>
                </a:solidFill>
              </a:rPr>
              <a:t>Parents and young people</a:t>
            </a:r>
          </a:p>
          <a:p>
            <a:pPr marL="87313" lvl="4" indent="-273050">
              <a:buFontTx/>
              <a:buChar char="•"/>
            </a:pPr>
            <a:r>
              <a:rPr lang="en-GB" dirty="0"/>
              <a:t>posters</a:t>
            </a:r>
          </a:p>
          <a:p>
            <a:pPr marL="87313" lvl="4" indent="-273050">
              <a:buFontTx/>
              <a:buChar char="•"/>
            </a:pPr>
            <a:r>
              <a:rPr lang="en-GB" dirty="0"/>
              <a:t>leaflet</a:t>
            </a:r>
          </a:p>
          <a:p>
            <a:pPr marL="87313" lvl="4" indent="-273050">
              <a:buFontTx/>
              <a:buChar char="•"/>
            </a:pPr>
            <a:r>
              <a:rPr lang="en-GB" dirty="0"/>
              <a:t>record card</a:t>
            </a:r>
          </a:p>
          <a:p>
            <a:pPr marL="87313" lvl="4" indent="-273050">
              <a:buFontTx/>
              <a:buChar char="•"/>
            </a:pPr>
            <a:r>
              <a:rPr lang="en-GB" dirty="0"/>
              <a:t>digital resources</a:t>
            </a:r>
            <a:endParaRPr lang="en-GB" altLang="en-US" dirty="0"/>
          </a:p>
          <a:p>
            <a:pPr marL="271463" lvl="5" indent="0">
              <a:buClr>
                <a:srgbClr val="CC0099"/>
              </a:buClr>
            </a:pPr>
            <a:endParaRPr lang="en-GB" b="1" dirty="0">
              <a:solidFill>
                <a:srgbClr val="00AE9E"/>
              </a:solidFill>
              <a:latin typeface="Arial" pitchFamily="34" charset="0"/>
              <a:ea typeface="ヒラギノ角ゴ Pro W3" pitchFamily="84" charset="-128"/>
            </a:endParaRPr>
          </a:p>
          <a:p>
            <a:pPr marL="544513" lvl="5" indent="-273050">
              <a:buClr>
                <a:srgbClr val="CC0099"/>
              </a:buClr>
              <a:buFontTx/>
              <a:buChar char="•"/>
            </a:pPr>
            <a:endParaRPr lang="en-GB" altLang="en-US" dirty="0"/>
          </a:p>
          <a:p>
            <a:pPr marL="271463" lvl="5" indent="0">
              <a:buClr>
                <a:srgbClr val="CC0099"/>
              </a:buClr>
            </a:pPr>
            <a:endParaRPr lang="en-GB" altLang="en-US" dirty="0"/>
          </a:p>
          <a:p>
            <a:pPr marL="271463" lvl="5" indent="0">
              <a:buClr>
                <a:srgbClr val="CC0099"/>
              </a:buClr>
              <a:buNone/>
            </a:pPr>
            <a:endParaRPr lang="en-GB" altLang="en-US" dirty="0"/>
          </a:p>
          <a:p>
            <a:pPr marL="85725" lvl="1" indent="0">
              <a:buClr>
                <a:srgbClr val="CC0099"/>
              </a:buClr>
              <a:buNone/>
            </a:pPr>
            <a:endParaRPr lang="en-GB" altLang="en-US" sz="1100" b="1" dirty="0">
              <a:solidFill>
                <a:srgbClr val="00AE9E"/>
              </a:solidFill>
            </a:endParaRPr>
          </a:p>
        </p:txBody>
      </p:sp>
      <p:pic>
        <p:nvPicPr>
          <p:cNvPr id="25" name="Picture 24">
            <a:extLst>
              <a:ext uri="{FF2B5EF4-FFF2-40B4-BE49-F238E27FC236}">
                <a16:creationId xmlns:a16="http://schemas.microsoft.com/office/drawing/2014/main" id="{FA208A7B-4C7B-44D0-B492-6538152CD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7150" y="4571999"/>
            <a:ext cx="1905070" cy="1230431"/>
          </a:xfrm>
          <a:prstGeom prst="rect">
            <a:avLst/>
          </a:prstGeom>
          <a:ln>
            <a:solidFill>
              <a:schemeClr val="tx1"/>
            </a:solidFill>
          </a:ln>
        </p:spPr>
      </p:pic>
      <p:pic>
        <p:nvPicPr>
          <p:cNvPr id="22" name="Picture 21">
            <a:extLst>
              <a:ext uri="{FF2B5EF4-FFF2-40B4-BE49-F238E27FC236}">
                <a16:creationId xmlns:a16="http://schemas.microsoft.com/office/drawing/2014/main" id="{86307F53-CCE8-4B49-9D74-81387E5D7D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52" y="4563775"/>
            <a:ext cx="1924762" cy="1246880"/>
          </a:xfrm>
          <a:prstGeom prst="rect">
            <a:avLst/>
          </a:prstGeom>
          <a:ln>
            <a:solidFill>
              <a:schemeClr val="tx1"/>
            </a:solidFill>
          </a:ln>
        </p:spPr>
      </p:pic>
      <p:pic>
        <p:nvPicPr>
          <p:cNvPr id="5" name="Picture 4">
            <a:extLst>
              <a:ext uri="{FF2B5EF4-FFF2-40B4-BE49-F238E27FC236}">
                <a16:creationId xmlns:a16="http://schemas.microsoft.com/office/drawing/2014/main" id="{240DD4B4-A507-473E-AADF-0CB165B39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6989" y="2071103"/>
            <a:ext cx="1508087" cy="2132856"/>
          </a:xfrm>
          <a:prstGeom prst="rect">
            <a:avLst/>
          </a:prstGeom>
          <a:ln>
            <a:solidFill>
              <a:schemeClr val="tx1"/>
            </a:solidFill>
          </a:ln>
        </p:spPr>
      </p:pic>
      <p:pic>
        <p:nvPicPr>
          <p:cNvPr id="21" name="Chart Placeholder 15">
            <a:extLst>
              <a:ext uri="{FF2B5EF4-FFF2-40B4-BE49-F238E27FC236}">
                <a16:creationId xmlns:a16="http://schemas.microsoft.com/office/drawing/2014/main" id="{E86D3B4A-EC32-413D-9FDB-9015114522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8158697" y="1800034"/>
            <a:ext cx="1954645" cy="4118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870F218-AE66-4C27-906A-2EF582E8D39C}"/>
              </a:ext>
            </a:extLst>
          </p:cNvPr>
          <p:cNvSpPr/>
          <p:nvPr/>
        </p:nvSpPr>
        <p:spPr>
          <a:xfrm>
            <a:off x="2499521" y="5968774"/>
            <a:ext cx="7989095" cy="369332"/>
          </a:xfrm>
          <a:prstGeom prst="rect">
            <a:avLst/>
          </a:prstGeom>
        </p:spPr>
        <p:txBody>
          <a:bodyPr wrap="square">
            <a:spAutoFit/>
          </a:bodyPr>
          <a:lstStyle/>
          <a:p>
            <a:r>
              <a:rPr lang="en-GB" dirty="0">
                <a:solidFill>
                  <a:srgbClr val="00AE9E"/>
                </a:solidFill>
                <a:latin typeface="Arial" panose="020B0604020202020204" pitchFamily="34" charset="0"/>
              </a:rPr>
              <a:t>Leaflets available to order at: </a:t>
            </a:r>
            <a:r>
              <a:rPr lang="en-GB" dirty="0">
                <a:latin typeface="Arial" panose="020B0604020202020204" pitchFamily="34" charset="0"/>
                <a:hlinkClick r:id="rId7"/>
              </a:rPr>
              <a:t>Healthpublications.gov.uk</a:t>
            </a:r>
            <a:endParaRPr lang="en-GB" dirty="0">
              <a:latin typeface="Arial" panose="020B0604020202020204" pitchFamily="34" charset="0"/>
            </a:endParaRPr>
          </a:p>
        </p:txBody>
      </p:sp>
      <p:sp>
        <p:nvSpPr>
          <p:cNvPr id="10" name="Slide Number Placeholder 9">
            <a:extLst>
              <a:ext uri="{FF2B5EF4-FFF2-40B4-BE49-F238E27FC236}">
                <a16:creationId xmlns:a16="http://schemas.microsoft.com/office/drawing/2014/main" id="{6B627E4F-FB1A-4269-9923-E55058DC22B5}"/>
              </a:ext>
            </a:extLst>
          </p:cNvPr>
          <p:cNvSpPr>
            <a:spLocks noGrp="1"/>
          </p:cNvSpPr>
          <p:nvPr>
            <p:ph type="sldNum" sz="quarter" idx="11"/>
          </p:nvPr>
        </p:nvSpPr>
        <p:spPr/>
        <p:txBody>
          <a:bodyPr/>
          <a:lstStyle/>
          <a:p>
            <a:fld id="{344369E4-5DE7-46E5-874E-4FD437973785}" type="slidenum">
              <a:rPr lang="en-GB" smtClean="0"/>
              <a:pPr/>
              <a:t>53</a:t>
            </a:fld>
            <a:endParaRPr lang="en-GB" sz="1400" dirty="0"/>
          </a:p>
        </p:txBody>
      </p:sp>
      <p:sp>
        <p:nvSpPr>
          <p:cNvPr id="11" name="Footer Placeholder 10">
            <a:extLst>
              <a:ext uri="{FF2B5EF4-FFF2-40B4-BE49-F238E27FC236}">
                <a16:creationId xmlns:a16="http://schemas.microsoft.com/office/drawing/2014/main" id="{8B0C39A5-41B5-43EA-BCD5-AA23B4B03138}"/>
              </a:ext>
            </a:extLst>
          </p:cNvPr>
          <p:cNvSpPr>
            <a:spLocks noGrp="1"/>
          </p:cNvSpPr>
          <p:nvPr>
            <p:ph type="ftr" sz="quarter" idx="10"/>
          </p:nvPr>
        </p:nvSpPr>
        <p:spPr/>
        <p:txBody>
          <a:bodyPr/>
          <a:lstStyle/>
          <a:p>
            <a:r>
              <a:rPr lang="fr-FR" sz="1400" dirty="0"/>
              <a:t>Universal HPV adolescent immunisation programme</a:t>
            </a:r>
            <a:endParaRPr lang="en-GB" sz="1400" dirty="0"/>
          </a:p>
        </p:txBody>
      </p:sp>
      <p:pic>
        <p:nvPicPr>
          <p:cNvPr id="8" name="Picture 7">
            <a:extLst>
              <a:ext uri="{FF2B5EF4-FFF2-40B4-BE49-F238E27FC236}">
                <a16:creationId xmlns:a16="http://schemas.microsoft.com/office/drawing/2014/main" id="{BB4F33AC-6D17-4442-8298-F07CF78BF902}"/>
              </a:ext>
            </a:extLst>
          </p:cNvPr>
          <p:cNvPicPr>
            <a:picLocks noChangeAspect="1"/>
          </p:cNvPicPr>
          <p:nvPr/>
        </p:nvPicPr>
        <p:blipFill>
          <a:blip r:embed="rId8"/>
          <a:stretch>
            <a:fillRect/>
          </a:stretch>
        </p:blipFill>
        <p:spPr>
          <a:xfrm>
            <a:off x="5740055" y="2450939"/>
            <a:ext cx="2193663" cy="3087378"/>
          </a:xfrm>
          <a:prstGeom prst="rect">
            <a:avLst/>
          </a:prstGeom>
        </p:spPr>
      </p:pic>
    </p:spTree>
    <p:extLst>
      <p:ext uri="{BB962C8B-B14F-4D97-AF65-F5344CB8AC3E}">
        <p14:creationId xmlns:p14="http://schemas.microsoft.com/office/powerpoint/2010/main" val="1776490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Consent Form</a:t>
            </a:r>
          </a:p>
        </p:txBody>
      </p:sp>
      <p:sp>
        <p:nvSpPr>
          <p:cNvPr id="6" name="TextBox 5"/>
          <p:cNvSpPr txBox="1"/>
          <p:nvPr/>
        </p:nvSpPr>
        <p:spPr>
          <a:xfrm>
            <a:off x="497852" y="1752736"/>
            <a:ext cx="3936540" cy="3970318"/>
          </a:xfrm>
          <a:prstGeom prst="rect">
            <a:avLst/>
          </a:prstGeom>
          <a:noFill/>
        </p:spPr>
        <p:txBody>
          <a:bodyPr wrap="square" rtlCol="0">
            <a:spAutoFit/>
          </a:bodyPr>
          <a:lstStyle/>
          <a:p>
            <a:pPr marL="285750" indent="-285750">
              <a:buClr>
                <a:srgbClr val="007C91"/>
              </a:buClr>
              <a:buFont typeface="Arial" panose="020B0604020202020204" pitchFamily="34" charset="0"/>
              <a:buChar char="•"/>
            </a:pPr>
            <a:r>
              <a:rPr lang="en-GB" dirty="0"/>
              <a:t>the </a:t>
            </a:r>
            <a:r>
              <a:rPr lang="en-GB" dirty="0">
                <a:hlinkClick r:id="rId3"/>
              </a:rPr>
              <a:t>HPV vaccine consent form</a:t>
            </a:r>
            <a:r>
              <a:rPr lang="en-GB" dirty="0"/>
              <a:t> and other resources including programme guidance, vaccination record card, posters, leaflets and other programme documents can be downloaded from the </a:t>
            </a:r>
            <a:r>
              <a:rPr lang="en-GB" dirty="0">
                <a:hlinkClick r:id="rId4"/>
              </a:rPr>
              <a:t>HPV programme collection</a:t>
            </a:r>
            <a:r>
              <a:rPr lang="en-GB" dirty="0"/>
              <a:t> page on the GOV.UK website </a:t>
            </a:r>
          </a:p>
          <a:p>
            <a:pPr marL="285750" indent="-285750">
              <a:buClr>
                <a:srgbClr val="007C91"/>
              </a:buClr>
              <a:buFont typeface="Arial" panose="020B0604020202020204" pitchFamily="34" charset="0"/>
              <a:buChar char="•"/>
            </a:pPr>
            <a:endParaRPr lang="en-GB" dirty="0"/>
          </a:p>
          <a:p>
            <a:pPr marL="285750" indent="-285750">
              <a:buClr>
                <a:srgbClr val="007C91"/>
              </a:buClr>
              <a:buFont typeface="Arial" panose="020B0604020202020204" pitchFamily="34" charset="0"/>
              <a:buChar char="•"/>
            </a:pPr>
            <a:r>
              <a:rPr lang="en-GB" dirty="0">
                <a:hlinkClick r:id="rId3"/>
              </a:rPr>
              <a:t>www.gov.uk/government/publications/human-papillomavirus-hpv-vaccination-consent-form</a:t>
            </a:r>
            <a:endParaRPr lang="en-GB" dirty="0"/>
          </a:p>
          <a:p>
            <a:pPr marL="285750" indent="-285750">
              <a:buFont typeface="Arial" panose="020B0604020202020204" pitchFamily="34" charset="0"/>
              <a:buChar char="•"/>
            </a:pPr>
            <a:endParaRPr lang="en-GB" dirty="0"/>
          </a:p>
          <a:p>
            <a:endParaRPr lang="en-GB" dirty="0"/>
          </a:p>
        </p:txBody>
      </p:sp>
      <p:pic>
        <p:nvPicPr>
          <p:cNvPr id="4" name="Picture 3" descr="Graphical user interface, text, application&#10;&#10;Description automatically generated">
            <a:extLst>
              <a:ext uri="{FF2B5EF4-FFF2-40B4-BE49-F238E27FC236}">
                <a16:creationId xmlns:a16="http://schemas.microsoft.com/office/drawing/2014/main" id="{D07ABFC5-71A0-4F77-9DF5-89CDDFB337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7094" y="1422400"/>
            <a:ext cx="3466490" cy="4902128"/>
          </a:xfrm>
          <a:prstGeom prst="rect">
            <a:avLst/>
          </a:prstGeom>
        </p:spPr>
      </p:pic>
      <p:sp>
        <p:nvSpPr>
          <p:cNvPr id="5" name="Footer Placeholder 4">
            <a:extLst>
              <a:ext uri="{FF2B5EF4-FFF2-40B4-BE49-F238E27FC236}">
                <a16:creationId xmlns:a16="http://schemas.microsoft.com/office/drawing/2014/main" id="{8A5CDD2A-6A86-4177-9CE8-74E327A85CF0}"/>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7" name="Slide Number Placeholder 6">
            <a:extLst>
              <a:ext uri="{FF2B5EF4-FFF2-40B4-BE49-F238E27FC236}">
                <a16:creationId xmlns:a16="http://schemas.microsoft.com/office/drawing/2014/main" id="{A07BB524-6DF6-40F9-9342-D3A8F9DE00B4}"/>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54</a:t>
            </a:fld>
            <a:endParaRPr lang="en-GB" altLang="en-US" dirty="0">
              <a:solidFill>
                <a:prstClr val="white"/>
              </a:solidFill>
            </a:endParaRPr>
          </a:p>
        </p:txBody>
      </p:sp>
    </p:spTree>
    <p:extLst>
      <p:ext uri="{BB962C8B-B14F-4D97-AF65-F5344CB8AC3E}">
        <p14:creationId xmlns:p14="http://schemas.microsoft.com/office/powerpoint/2010/main" val="2755432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mn-lt"/>
              </a:rPr>
              <a:t>Resources</a:t>
            </a:r>
          </a:p>
        </p:txBody>
      </p:sp>
      <p:sp>
        <p:nvSpPr>
          <p:cNvPr id="3" name="Content Placeholder 2"/>
          <p:cNvSpPr>
            <a:spLocks noGrp="1"/>
          </p:cNvSpPr>
          <p:nvPr>
            <p:ph idx="4294967295"/>
          </p:nvPr>
        </p:nvSpPr>
        <p:spPr>
          <a:xfrm>
            <a:off x="771649" y="1595191"/>
            <a:ext cx="8993788" cy="4248150"/>
          </a:xfrm>
        </p:spPr>
        <p:txBody>
          <a:bodyPr>
            <a:normAutofit/>
          </a:bodyPr>
          <a:lstStyle/>
          <a:p>
            <a:pPr marL="0" indent="0">
              <a:spcBef>
                <a:spcPts val="0"/>
              </a:spcBef>
              <a:buNone/>
              <a:defRPr/>
            </a:pPr>
            <a:r>
              <a:rPr lang="en-GB" sz="1400" dirty="0"/>
              <a:t>1) UKHSA Immunisation against infectious diseases The Green Book: Human papillomavirus (HPV) Chapter18a</a:t>
            </a:r>
          </a:p>
          <a:p>
            <a:pPr marL="0" indent="0">
              <a:spcBef>
                <a:spcPts val="0"/>
              </a:spcBef>
              <a:buNone/>
              <a:defRPr/>
            </a:pPr>
            <a:r>
              <a:rPr lang="en-GB" sz="1400" dirty="0">
                <a:hlinkClick r:id="rId3"/>
              </a:rPr>
              <a:t>www.gov.uk/government/publications/human-papillomavirus-hpv-the-green-book-chapter-18a</a:t>
            </a:r>
            <a:endParaRPr lang="en-GB" sz="1400" dirty="0"/>
          </a:p>
          <a:p>
            <a:pPr marL="0" indent="0">
              <a:spcBef>
                <a:spcPts val="0"/>
              </a:spcBef>
              <a:defRPr/>
            </a:pPr>
            <a:endParaRPr lang="en-GB" sz="1400" dirty="0"/>
          </a:p>
          <a:p>
            <a:pPr marL="0" indent="0">
              <a:spcBef>
                <a:spcPts val="0"/>
              </a:spcBef>
              <a:buNone/>
              <a:defRPr/>
            </a:pPr>
            <a:r>
              <a:rPr lang="en-GB" sz="1400" dirty="0"/>
              <a:t>2) HPV guidance for healthcare practitioners</a:t>
            </a:r>
          </a:p>
          <a:p>
            <a:pPr marL="0" indent="0">
              <a:spcBef>
                <a:spcPts val="0"/>
              </a:spcBef>
              <a:buNone/>
              <a:defRPr/>
            </a:pPr>
            <a:r>
              <a:rPr lang="en-GB" sz="1400" dirty="0">
                <a:hlinkClick r:id="rId4"/>
              </a:rPr>
              <a:t>www.gov.uk/government/publications/hpv-universal-vaccination-guidance-for-health-professionals</a:t>
            </a:r>
            <a:endParaRPr lang="en-GB" sz="1400" dirty="0"/>
          </a:p>
          <a:p>
            <a:pPr>
              <a:spcBef>
                <a:spcPts val="0"/>
              </a:spcBef>
              <a:defRPr/>
            </a:pPr>
            <a:endParaRPr lang="en-GB" sz="1400" dirty="0"/>
          </a:p>
          <a:p>
            <a:pPr marL="0" indent="0">
              <a:spcBef>
                <a:spcPts val="0"/>
              </a:spcBef>
              <a:buNone/>
              <a:defRPr/>
            </a:pPr>
            <a:r>
              <a:rPr lang="en-GB" sz="1400" dirty="0"/>
              <a:t>3) Summary of Product Characteristics for Gardasil</a:t>
            </a:r>
          </a:p>
          <a:p>
            <a:pPr marL="0" indent="0">
              <a:spcBef>
                <a:spcPts val="0"/>
              </a:spcBef>
              <a:buNone/>
              <a:defRPr/>
            </a:pPr>
            <a:r>
              <a:rPr lang="en-GB" sz="1400" dirty="0">
                <a:hlinkClick r:id="rId5"/>
              </a:rPr>
              <a:t>www.medicines.org.uk/emc/product/261/smpc</a:t>
            </a:r>
            <a:endParaRPr lang="en-GB" sz="1400" dirty="0"/>
          </a:p>
          <a:p>
            <a:pPr>
              <a:spcBef>
                <a:spcPts val="0"/>
              </a:spcBef>
              <a:defRPr/>
            </a:pPr>
            <a:endParaRPr lang="en-GB" sz="1400" dirty="0"/>
          </a:p>
          <a:p>
            <a:pPr marL="0" indent="0">
              <a:spcBef>
                <a:spcPts val="0"/>
              </a:spcBef>
              <a:buNone/>
              <a:defRPr/>
            </a:pPr>
            <a:r>
              <a:rPr lang="en-GB" sz="1400" dirty="0"/>
              <a:t>4) Summary of Product Characteristics for Gardasil 9</a:t>
            </a:r>
          </a:p>
          <a:p>
            <a:pPr marL="0" indent="0">
              <a:spcBef>
                <a:spcPts val="0"/>
              </a:spcBef>
              <a:buNone/>
              <a:defRPr/>
            </a:pPr>
            <a:r>
              <a:rPr lang="en-GB" sz="1400" dirty="0">
                <a:hlinkClick r:id="rId6"/>
              </a:rPr>
              <a:t>www.medicines.org.uk/emc/product/7330/smpc</a:t>
            </a:r>
            <a:endParaRPr lang="en-GB" sz="1400" dirty="0"/>
          </a:p>
          <a:p>
            <a:pPr>
              <a:spcBef>
                <a:spcPts val="0"/>
              </a:spcBef>
              <a:defRPr/>
            </a:pPr>
            <a:endParaRPr lang="en-GB" sz="1400" dirty="0"/>
          </a:p>
          <a:p>
            <a:pPr marL="0" indent="0">
              <a:spcBef>
                <a:spcPts val="0"/>
              </a:spcBef>
              <a:buNone/>
              <a:defRPr/>
            </a:pPr>
            <a:r>
              <a:rPr lang="en-GB" sz="1400" dirty="0"/>
              <a:t>5) UKHSA HPV vaccination programme for men who have sex with men (MSM)</a:t>
            </a:r>
          </a:p>
          <a:p>
            <a:pPr marL="0" indent="0">
              <a:spcBef>
                <a:spcPts val="0"/>
              </a:spcBef>
              <a:buNone/>
              <a:defRPr/>
            </a:pPr>
            <a:r>
              <a:rPr lang="en-GB" sz="1400" dirty="0">
                <a:hlinkClick r:id="rId7"/>
              </a:rPr>
              <a:t>www.gov.uk/government/collections/hpv-vaccination-for-men-who-have-sex-with-men-msm-programme</a:t>
            </a:r>
            <a:endParaRPr lang="en-GB" sz="1400" dirty="0"/>
          </a:p>
          <a:p>
            <a:pPr marL="0" indent="0">
              <a:spcBef>
                <a:spcPts val="0"/>
              </a:spcBef>
              <a:defRPr/>
            </a:pPr>
            <a:endParaRPr lang="en-GB" sz="1400" dirty="0"/>
          </a:p>
          <a:p>
            <a:pPr marL="0" indent="0">
              <a:spcBef>
                <a:spcPts val="0"/>
              </a:spcBef>
              <a:buNone/>
              <a:defRPr/>
            </a:pPr>
            <a:r>
              <a:rPr lang="en-GB" sz="1400" dirty="0"/>
              <a:t>6) JCVI statement on HPV vaccination of men who have sex with men </a:t>
            </a:r>
          </a:p>
          <a:p>
            <a:pPr marL="0" indent="0">
              <a:spcBef>
                <a:spcPts val="0"/>
              </a:spcBef>
              <a:buNone/>
              <a:defRPr/>
            </a:pPr>
            <a:r>
              <a:rPr lang="en-GB" sz="1400" dirty="0"/>
              <a:t>November 2015</a:t>
            </a:r>
          </a:p>
          <a:p>
            <a:pPr marL="0" indent="0">
              <a:spcBef>
                <a:spcPts val="0"/>
              </a:spcBef>
              <a:buNone/>
              <a:defRPr/>
            </a:pPr>
            <a:r>
              <a:rPr lang="en-GB" sz="1400" dirty="0">
                <a:hlinkClick r:id="rId8"/>
              </a:rPr>
              <a:t>www.gov.uk/government/publications/jcvi-statement-on-hpv-vaccination-of-men-who-have-sex-with-men</a:t>
            </a:r>
            <a:endParaRPr lang="en-GB" sz="1400" dirty="0"/>
          </a:p>
          <a:p>
            <a:pPr marL="0" indent="0">
              <a:spcBef>
                <a:spcPts val="0"/>
              </a:spcBef>
              <a:buNone/>
              <a:defRPr/>
            </a:pPr>
            <a:endParaRPr lang="en-GB" sz="1400" dirty="0"/>
          </a:p>
          <a:p>
            <a:pPr marL="0" indent="0">
              <a:spcBef>
                <a:spcPts val="0"/>
              </a:spcBef>
              <a:buNone/>
              <a:defRPr/>
            </a:pPr>
            <a:r>
              <a:rPr lang="en-GB" sz="1400" dirty="0"/>
              <a:t>7) HPV universal immunisation programme: introduction of Gardasil 9 letter</a:t>
            </a:r>
          </a:p>
          <a:p>
            <a:pPr marL="0" indent="0">
              <a:spcBef>
                <a:spcPts val="0"/>
              </a:spcBef>
              <a:buNone/>
              <a:defRPr/>
            </a:pPr>
            <a:r>
              <a:rPr lang="fr-FR" sz="1400" dirty="0">
                <a:hlinkClick r:id="rId9"/>
              </a:rPr>
              <a:t>www.gov.uk/government/publications/hpv-immunisation-programme-introduction-of-gardasil-9-letter</a:t>
            </a:r>
            <a:endParaRPr lang="fr-FR" sz="1400" dirty="0"/>
          </a:p>
          <a:p>
            <a:pPr marL="0" indent="0">
              <a:spcBef>
                <a:spcPts val="0"/>
              </a:spcBef>
              <a:defRPr/>
            </a:pPr>
            <a:endParaRPr lang="en-GB" sz="2000" dirty="0"/>
          </a:p>
          <a:p>
            <a:pPr marL="0" indent="0">
              <a:buNone/>
            </a:pPr>
            <a:endParaRPr lang="en-GB" sz="1400" dirty="0"/>
          </a:p>
        </p:txBody>
      </p:sp>
      <p:sp>
        <p:nvSpPr>
          <p:cNvPr id="9" name="Footer Placeholder 1">
            <a:extLst>
              <a:ext uri="{FF2B5EF4-FFF2-40B4-BE49-F238E27FC236}">
                <a16:creationId xmlns:a16="http://schemas.microsoft.com/office/drawing/2014/main" id="{96FCB564-52A9-43BB-9380-8B1BCE36F2F6}"/>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6" name="Footer Placeholder 5">
            <a:extLst>
              <a:ext uri="{FF2B5EF4-FFF2-40B4-BE49-F238E27FC236}">
                <a16:creationId xmlns:a16="http://schemas.microsoft.com/office/drawing/2014/main" id="{F13DCCA1-BE06-4CB9-9B92-54B92A9F7EE0}"/>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7" name="Slide Number Placeholder 6">
            <a:extLst>
              <a:ext uri="{FF2B5EF4-FFF2-40B4-BE49-F238E27FC236}">
                <a16:creationId xmlns:a16="http://schemas.microsoft.com/office/drawing/2014/main" id="{D57A44C2-C2FF-4A3A-AC6F-667EBCD0C61F}"/>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55</a:t>
            </a:fld>
            <a:endParaRPr lang="en-GB" altLang="en-US" dirty="0">
              <a:solidFill>
                <a:prstClr val="white"/>
              </a:solidFill>
            </a:endParaRPr>
          </a:p>
        </p:txBody>
      </p:sp>
    </p:spTree>
    <p:extLst>
      <p:ext uri="{BB962C8B-B14F-4D97-AF65-F5344CB8AC3E}">
        <p14:creationId xmlns:p14="http://schemas.microsoft.com/office/powerpoint/2010/main" val="863517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mn-lt"/>
              </a:rPr>
              <a:t>Additional information</a:t>
            </a:r>
          </a:p>
        </p:txBody>
      </p:sp>
      <p:sp>
        <p:nvSpPr>
          <p:cNvPr id="3" name="Content Placeholder 2"/>
          <p:cNvSpPr>
            <a:spLocks noGrp="1"/>
          </p:cNvSpPr>
          <p:nvPr>
            <p:ph idx="4294967295"/>
          </p:nvPr>
        </p:nvSpPr>
        <p:spPr>
          <a:xfrm>
            <a:off x="1524001" y="1557338"/>
            <a:ext cx="8353425" cy="5040312"/>
          </a:xfrm>
        </p:spPr>
        <p:txBody>
          <a:bodyPr/>
          <a:lstStyle/>
          <a:p>
            <a:pPr marL="17100" lvl="1" indent="0">
              <a:buNone/>
            </a:pPr>
            <a:endParaRPr lang="en-GB" sz="1800" dirty="0"/>
          </a:p>
          <a:p>
            <a:pPr marL="17100" lvl="1" indent="0">
              <a:buNone/>
            </a:pPr>
            <a:endParaRPr lang="en-GB" sz="1800" dirty="0"/>
          </a:p>
        </p:txBody>
      </p:sp>
      <p:sp>
        <p:nvSpPr>
          <p:cNvPr id="4" name="Rectangle 3">
            <a:extLst>
              <a:ext uri="{FF2B5EF4-FFF2-40B4-BE49-F238E27FC236}">
                <a16:creationId xmlns:a16="http://schemas.microsoft.com/office/drawing/2014/main" id="{82B47465-8DF1-487A-A383-F6650F0EB951}"/>
              </a:ext>
            </a:extLst>
          </p:cNvPr>
          <p:cNvSpPr/>
          <p:nvPr/>
        </p:nvSpPr>
        <p:spPr>
          <a:xfrm>
            <a:off x="733426" y="1492171"/>
            <a:ext cx="9360485" cy="5170646"/>
          </a:xfrm>
          <a:prstGeom prst="rect">
            <a:avLst/>
          </a:prstGeom>
        </p:spPr>
        <p:txBody>
          <a:bodyPr wrap="square">
            <a:spAutoFit/>
          </a:bodyPr>
          <a:lstStyle/>
          <a:p>
            <a:endParaRPr lang="en-GB" dirty="0"/>
          </a:p>
          <a:p>
            <a:r>
              <a:rPr lang="en-GB" dirty="0"/>
              <a:t>NHS choices: </a:t>
            </a:r>
            <a:r>
              <a:rPr lang="en-GB" u="sng" dirty="0">
                <a:hlinkClick r:id="rId3"/>
              </a:rPr>
              <a:t>www.nhs.uk/conditions/vaccinations/pages/hpv-human-papillomavirus-vaccine.aspx</a:t>
            </a:r>
            <a:endParaRPr lang="en-GB" u="sng" dirty="0"/>
          </a:p>
          <a:p>
            <a:pPr>
              <a:spcBef>
                <a:spcPts val="1200"/>
              </a:spcBef>
            </a:pPr>
            <a:r>
              <a:rPr lang="en-GB" dirty="0"/>
              <a:t>Jo’s Cervical Cancer Trust: </a:t>
            </a:r>
            <a:r>
              <a:rPr lang="en-GB" u="sng" dirty="0">
                <a:hlinkClick r:id="rId4"/>
              </a:rPr>
              <a:t>www.jostrust.org.uk/about-cervical-cancer</a:t>
            </a:r>
            <a:endParaRPr lang="en-GB" dirty="0"/>
          </a:p>
          <a:p>
            <a:pPr>
              <a:spcBef>
                <a:spcPts val="1200"/>
              </a:spcBef>
            </a:pPr>
            <a:r>
              <a:rPr lang="en-GB" dirty="0"/>
              <a:t>Teenage Cancer Trust: Lesson Plans: </a:t>
            </a:r>
            <a:r>
              <a:rPr lang="en-GB" dirty="0">
                <a:hlinkClick r:id="rId5"/>
              </a:rPr>
              <a:t>www.teenagecancertrust.org/about-us/what-we-do/cancer-awareness/resources#cervicalcancer</a:t>
            </a:r>
            <a:endParaRPr lang="en-GB" dirty="0"/>
          </a:p>
          <a:p>
            <a:pPr>
              <a:spcBef>
                <a:spcPts val="1200"/>
              </a:spcBef>
            </a:pPr>
            <a:r>
              <a:rPr lang="en-GB" dirty="0"/>
              <a:t>WHO Immunization Resource Centre: </a:t>
            </a:r>
            <a:r>
              <a:rPr lang="en-GB" dirty="0">
                <a:hlinkClick r:id="rId6"/>
              </a:rPr>
              <a:t>www.euro.who.int/en/health-topics/disease-prevention/vaccines-and-immunization/vaccine-preventable-diseases/human-papillomavirus-hpv2</a:t>
            </a:r>
            <a:endParaRPr lang="en-GB" dirty="0"/>
          </a:p>
          <a:p>
            <a:pPr marL="17100" lvl="1">
              <a:spcBef>
                <a:spcPts val="1200"/>
              </a:spcBef>
            </a:pPr>
            <a:r>
              <a:rPr lang="en-GB" dirty="0"/>
              <a:t>How to respond to vocal vaccine deniers in public (2016): </a:t>
            </a:r>
            <a:r>
              <a:rPr lang="en-GB" dirty="0">
                <a:hlinkClick r:id="rId7"/>
              </a:rPr>
              <a:t>www.who.int/immunization/sage/meetings/2016/october/8_Best-practice-guidance-respond-vocal-vaccine-deniers-public.pdf</a:t>
            </a:r>
            <a:endParaRPr lang="en-GB" dirty="0"/>
          </a:p>
          <a:p>
            <a:pPr marL="17100" lvl="1">
              <a:spcBef>
                <a:spcPts val="1200"/>
              </a:spcBef>
            </a:pPr>
            <a:endParaRPr lang="en-GB" dirty="0"/>
          </a:p>
          <a:p>
            <a:pPr marL="17100" lvl="1"/>
            <a:endParaRPr lang="en-GB" dirty="0"/>
          </a:p>
          <a:p>
            <a:pPr marL="17100" lvl="1">
              <a:spcBef>
                <a:spcPts val="1200"/>
              </a:spcBef>
            </a:pPr>
            <a:endParaRPr lang="en-GB" dirty="0"/>
          </a:p>
        </p:txBody>
      </p:sp>
      <p:sp>
        <p:nvSpPr>
          <p:cNvPr id="6" name="Footer Placeholder 5">
            <a:extLst>
              <a:ext uri="{FF2B5EF4-FFF2-40B4-BE49-F238E27FC236}">
                <a16:creationId xmlns:a16="http://schemas.microsoft.com/office/drawing/2014/main" id="{FD9B444A-4343-4B6F-8C7A-3B1277257C81}"/>
              </a:ext>
            </a:extLst>
          </p:cNvPr>
          <p:cNvSpPr>
            <a:spLocks noGrp="1"/>
          </p:cNvSpPr>
          <p:nvPr>
            <p:ph type="ftr" sz="quarter" idx="10"/>
          </p:nvPr>
        </p:nvSpPr>
        <p:spPr>
          <a:xfrm>
            <a:off x="733426" y="6366015"/>
            <a:ext cx="6480864" cy="549275"/>
          </a:xfrm>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7" name="Slide Number Placeholder 6">
            <a:extLst>
              <a:ext uri="{FF2B5EF4-FFF2-40B4-BE49-F238E27FC236}">
                <a16:creationId xmlns:a16="http://schemas.microsoft.com/office/drawing/2014/main" id="{6C10A440-3CFB-4747-AE59-D51812CAFAEE}"/>
              </a:ext>
            </a:extLst>
          </p:cNvPr>
          <p:cNvSpPr>
            <a:spLocks noGrp="1"/>
          </p:cNvSpPr>
          <p:nvPr>
            <p:ph type="sldNum" sz="quarter" idx="11"/>
          </p:nvPr>
        </p:nvSpPr>
        <p:spPr>
          <a:xfrm>
            <a:off x="107189" y="6400800"/>
            <a:ext cx="468544" cy="457200"/>
          </a:xfrm>
        </p:spPr>
        <p:txBody>
          <a:bodyPr/>
          <a:lstStyle/>
          <a:p>
            <a:fld id="{708CD139-C1B9-49E8-A6DB-785DD9AE7DD2}" type="slidenum">
              <a:rPr lang="en-GB" altLang="en-US" smtClean="0">
                <a:solidFill>
                  <a:prstClr val="white"/>
                </a:solidFill>
              </a:rPr>
              <a:pPr/>
              <a:t>56</a:t>
            </a:fld>
            <a:endParaRPr lang="en-GB" altLang="en-US" dirty="0">
              <a:solidFill>
                <a:prstClr val="white"/>
              </a:solidFill>
            </a:endParaRPr>
          </a:p>
        </p:txBody>
      </p:sp>
    </p:spTree>
    <p:extLst>
      <p:ext uri="{BB962C8B-B14F-4D97-AF65-F5344CB8AC3E}">
        <p14:creationId xmlns:p14="http://schemas.microsoft.com/office/powerpoint/2010/main" val="423916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16726" y="227923"/>
            <a:ext cx="6496050" cy="647700"/>
          </a:xfrm>
        </p:spPr>
        <p:txBody>
          <a:bodyPr/>
          <a:lstStyle/>
          <a:p>
            <a:pPr eaLnBrk="1" hangingPunct="1">
              <a:defRPr/>
            </a:pPr>
            <a:r>
              <a:rPr lang="en-US" dirty="0"/>
              <a:t>HPV Genotypes</a:t>
            </a:r>
          </a:p>
        </p:txBody>
      </p:sp>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448" y="1570606"/>
            <a:ext cx="4551639" cy="437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52"/>
          <p:cNvCxnSpPr>
            <a:cxnSpLocks noChangeShapeType="1"/>
          </p:cNvCxnSpPr>
          <p:nvPr/>
        </p:nvCxnSpPr>
        <p:spPr bwMode="auto">
          <a:xfrm>
            <a:off x="3359150" y="29972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grpSp>
        <p:nvGrpSpPr>
          <p:cNvPr id="12" name="Group 61"/>
          <p:cNvGrpSpPr>
            <a:grpSpLocks/>
          </p:cNvGrpSpPr>
          <p:nvPr/>
        </p:nvGrpSpPr>
        <p:grpSpPr bwMode="auto">
          <a:xfrm>
            <a:off x="1115736" y="1554795"/>
            <a:ext cx="9917313" cy="4248537"/>
            <a:chOff x="245418" y="1640376"/>
            <a:chExt cx="9143849" cy="3994759"/>
          </a:xfrm>
        </p:grpSpPr>
        <p:sp>
          <p:nvSpPr>
            <p:cNvPr id="13" name="Text Box 8"/>
            <p:cNvSpPr txBox="1">
              <a:spLocks noChangeArrowheads="1"/>
            </p:cNvSpPr>
            <p:nvPr/>
          </p:nvSpPr>
          <p:spPr bwMode="auto">
            <a:xfrm>
              <a:off x="6247417" y="3948966"/>
              <a:ext cx="1944983"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solidFill>
                    <a:srgbClr val="C00000"/>
                  </a:solidFill>
                </a:rPr>
                <a:t>Genital mucosa (cancer–associated)</a:t>
              </a:r>
              <a:endParaRPr lang="en-GB" altLang="en-US" sz="1400" dirty="0">
                <a:solidFill>
                  <a:srgbClr val="C00000"/>
                </a:solidFill>
              </a:endParaRPr>
            </a:p>
          </p:txBody>
        </p:sp>
        <p:sp>
          <p:nvSpPr>
            <p:cNvPr id="14" name="Text Box 8"/>
            <p:cNvSpPr txBox="1">
              <a:spLocks noChangeArrowheads="1"/>
            </p:cNvSpPr>
            <p:nvPr/>
          </p:nvSpPr>
          <p:spPr bwMode="auto">
            <a:xfrm>
              <a:off x="303549" y="5143168"/>
              <a:ext cx="1500421"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Common and flat warts</a:t>
              </a:r>
              <a:endParaRPr lang="en-GB" altLang="en-US" sz="1400" dirty="0"/>
            </a:p>
          </p:txBody>
        </p:sp>
        <p:sp>
          <p:nvSpPr>
            <p:cNvPr id="15" name="Text Box 8"/>
            <p:cNvSpPr txBox="1">
              <a:spLocks noChangeArrowheads="1"/>
            </p:cNvSpPr>
            <p:nvPr/>
          </p:nvSpPr>
          <p:spPr bwMode="auto">
            <a:xfrm>
              <a:off x="245418" y="1640376"/>
              <a:ext cx="1368634" cy="28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Plantar Warts</a:t>
              </a:r>
              <a:endParaRPr lang="en-GB" altLang="en-US" sz="1400" dirty="0"/>
            </a:p>
          </p:txBody>
        </p:sp>
        <p:sp>
          <p:nvSpPr>
            <p:cNvPr id="16" name="Text Box 8"/>
            <p:cNvSpPr txBox="1">
              <a:spLocks noChangeArrowheads="1"/>
            </p:cNvSpPr>
            <p:nvPr/>
          </p:nvSpPr>
          <p:spPr bwMode="auto">
            <a:xfrm>
              <a:off x="6796485" y="5307518"/>
              <a:ext cx="2592782" cy="28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solidFill>
                    <a:srgbClr val="C00000"/>
                  </a:solidFill>
                </a:rPr>
                <a:t>External genital warts</a:t>
              </a:r>
              <a:endParaRPr lang="en-GB" altLang="en-US" sz="1400" dirty="0">
                <a:solidFill>
                  <a:srgbClr val="C00000"/>
                </a:solidFill>
              </a:endParaRPr>
            </a:p>
          </p:txBody>
        </p:sp>
        <p:sp>
          <p:nvSpPr>
            <p:cNvPr id="17" name="Text Box 8"/>
            <p:cNvSpPr txBox="1">
              <a:spLocks noChangeArrowheads="1"/>
            </p:cNvSpPr>
            <p:nvPr/>
          </p:nvSpPr>
          <p:spPr bwMode="auto">
            <a:xfrm>
              <a:off x="7055346" y="1683785"/>
              <a:ext cx="1943396"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Cutaneous (mostly asymptomatic)</a:t>
              </a:r>
              <a:endParaRPr lang="en-GB" altLang="en-US" sz="1400" dirty="0"/>
            </a:p>
          </p:txBody>
        </p:sp>
        <p:cxnSp>
          <p:nvCxnSpPr>
            <p:cNvPr id="18" name="Straight Arrow Connector 54"/>
            <p:cNvCxnSpPr>
              <a:cxnSpLocks noChangeShapeType="1"/>
            </p:cNvCxnSpPr>
            <p:nvPr/>
          </p:nvCxnSpPr>
          <p:spPr bwMode="auto">
            <a:xfrm>
              <a:off x="1783352" y="1982741"/>
              <a:ext cx="720080" cy="206151"/>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56"/>
            <p:cNvCxnSpPr>
              <a:cxnSpLocks noChangeShapeType="1"/>
            </p:cNvCxnSpPr>
            <p:nvPr/>
          </p:nvCxnSpPr>
          <p:spPr bwMode="auto">
            <a:xfrm flipH="1">
              <a:off x="5625017" y="1656520"/>
              <a:ext cx="1211313" cy="128551"/>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59"/>
            <p:cNvCxnSpPr>
              <a:cxnSpLocks noChangeShapeType="1"/>
              <a:stCxn id="16" idx="1"/>
            </p:cNvCxnSpPr>
            <p:nvPr/>
          </p:nvCxnSpPr>
          <p:spPr bwMode="auto">
            <a:xfrm flipH="1">
              <a:off x="4828206" y="5452215"/>
              <a:ext cx="1968278" cy="103848"/>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grpSp>
      <p:sp>
        <p:nvSpPr>
          <p:cNvPr id="6" name="Footer Placeholder 5">
            <a:extLst>
              <a:ext uri="{FF2B5EF4-FFF2-40B4-BE49-F238E27FC236}">
                <a16:creationId xmlns:a16="http://schemas.microsoft.com/office/drawing/2014/main" id="{788AA90A-85E1-40FF-9CD1-637C672CF1F0}"/>
              </a:ext>
            </a:extLst>
          </p:cNvPr>
          <p:cNvSpPr>
            <a:spLocks noGrp="1"/>
          </p:cNvSpPr>
          <p:nvPr>
            <p:ph type="ftr" sz="quarter" idx="10"/>
          </p:nvPr>
        </p:nvSpPr>
        <p:spPr>
          <a:xfrm>
            <a:off x="835893" y="6353682"/>
            <a:ext cx="4551639" cy="549275"/>
          </a:xfrm>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8" name="Slide Number Placeholder 7">
            <a:extLst>
              <a:ext uri="{FF2B5EF4-FFF2-40B4-BE49-F238E27FC236}">
                <a16:creationId xmlns:a16="http://schemas.microsoft.com/office/drawing/2014/main" id="{68A872EB-FCBC-4B28-A14D-8B148A0B264F}"/>
              </a:ext>
            </a:extLst>
          </p:cNvPr>
          <p:cNvSpPr>
            <a:spLocks noGrp="1"/>
          </p:cNvSpPr>
          <p:nvPr>
            <p:ph type="sldNum" sz="quarter" idx="11"/>
          </p:nvPr>
        </p:nvSpPr>
        <p:spPr>
          <a:xfrm>
            <a:off x="177553" y="6399720"/>
            <a:ext cx="557320" cy="457200"/>
          </a:xfrm>
        </p:spPr>
        <p:txBody>
          <a:bodyPr/>
          <a:lstStyle/>
          <a:p>
            <a:fld id="{708CD139-C1B9-49E8-A6DB-785DD9AE7DD2}" type="slidenum">
              <a:rPr lang="en-GB" altLang="en-US" smtClean="0">
                <a:solidFill>
                  <a:prstClr val="white"/>
                </a:solidFill>
              </a:rPr>
              <a:pPr/>
              <a:t>6</a:t>
            </a:fld>
            <a:endParaRPr lang="en-GB" altLang="en-US" dirty="0">
              <a:solidFill>
                <a:prstClr val="white"/>
              </a:solidFill>
            </a:endParaRPr>
          </a:p>
        </p:txBody>
      </p:sp>
      <p:sp>
        <p:nvSpPr>
          <p:cNvPr id="2" name="Rectangle 1">
            <a:extLst>
              <a:ext uri="{FF2B5EF4-FFF2-40B4-BE49-F238E27FC236}">
                <a16:creationId xmlns:a16="http://schemas.microsoft.com/office/drawing/2014/main" id="{C1A97962-0CDE-4476-BBB1-E6FDA705DD2A}"/>
              </a:ext>
            </a:extLst>
          </p:cNvPr>
          <p:cNvSpPr/>
          <p:nvPr/>
        </p:nvSpPr>
        <p:spPr>
          <a:xfrm>
            <a:off x="4048218" y="6024291"/>
            <a:ext cx="7715692" cy="369332"/>
          </a:xfrm>
          <a:prstGeom prst="rect">
            <a:avLst/>
          </a:prstGeom>
        </p:spPr>
        <p:txBody>
          <a:bodyPr wrap="square">
            <a:spAutoFit/>
          </a:bodyPr>
          <a:lstStyle/>
          <a:p>
            <a:pPr algn="r">
              <a:spcBef>
                <a:spcPct val="50000"/>
              </a:spcBef>
            </a:pPr>
            <a:r>
              <a:rPr lang="en-GB" altLang="en-US" dirty="0"/>
              <a:t>De Villiers and others. Classification of papillomaviruses. Virology, 2004</a:t>
            </a:r>
          </a:p>
        </p:txBody>
      </p:sp>
    </p:spTree>
    <p:extLst>
      <p:ext uri="{BB962C8B-B14F-4D97-AF65-F5344CB8AC3E}">
        <p14:creationId xmlns:p14="http://schemas.microsoft.com/office/powerpoint/2010/main" val="19177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noAutofit/>
          </a:bodyPr>
          <a:lstStyle/>
          <a:p>
            <a:r>
              <a:rPr lang="en-GB" altLang="en-US" sz="3600" dirty="0"/>
              <a:t>Human Papillomavirus (HPV)</a:t>
            </a:r>
          </a:p>
        </p:txBody>
      </p:sp>
      <p:sp>
        <p:nvSpPr>
          <p:cNvPr id="564227" name="Rectangle 3"/>
          <p:cNvSpPr>
            <a:spLocks noGrp="1" noChangeArrowheads="1"/>
          </p:cNvSpPr>
          <p:nvPr>
            <p:ph idx="1"/>
          </p:nvPr>
        </p:nvSpPr>
        <p:spPr>
          <a:xfrm>
            <a:off x="280074" y="1714456"/>
            <a:ext cx="11123857" cy="4351338"/>
          </a:xfrm>
        </p:spPr>
        <p:txBody>
          <a:bodyPr>
            <a:normAutofit/>
          </a:bodyPr>
          <a:lstStyle/>
          <a:p>
            <a:pPr marL="0" indent="0">
              <a:buNone/>
            </a:pPr>
            <a:r>
              <a:rPr lang="en-GB" altLang="en-US" dirty="0"/>
              <a:t>Of the 100+ different types of HPVs:</a:t>
            </a:r>
          </a:p>
          <a:p>
            <a:pPr lvl="1"/>
            <a:r>
              <a:rPr lang="en-GB" altLang="en-US" dirty="0"/>
              <a:t>over 40 types affect genital area</a:t>
            </a:r>
          </a:p>
          <a:p>
            <a:pPr lvl="1"/>
            <a:r>
              <a:rPr lang="en-GB" altLang="en-US" dirty="0"/>
              <a:t>high risk types (include HPV 16,18,31,33,45,52,58) cause cancer</a:t>
            </a:r>
          </a:p>
          <a:p>
            <a:pPr lvl="1"/>
            <a:r>
              <a:rPr lang="en-GB" altLang="en-US" dirty="0"/>
              <a:t>low risk types (HPV 6,11) cause genital warts</a:t>
            </a:r>
          </a:p>
          <a:p>
            <a:pPr marL="0" indent="0">
              <a:buNone/>
            </a:pPr>
            <a:endParaRPr lang="en-GB" altLang="en-US" dirty="0"/>
          </a:p>
          <a:p>
            <a:pPr marL="457200" lvl="1" indent="0">
              <a:buNone/>
            </a:pPr>
            <a:r>
              <a:rPr lang="en-GB" altLang="en-US" dirty="0"/>
              <a:t>HPV16:       </a:t>
            </a:r>
          </a:p>
          <a:p>
            <a:pPr marL="457200" lvl="1" indent="0">
              <a:buNone/>
            </a:pPr>
            <a:r>
              <a:rPr lang="en-GB" altLang="en-US" dirty="0"/>
              <a:t>HPV18: </a:t>
            </a:r>
          </a:p>
          <a:p>
            <a:pPr marL="0" indent="0"/>
            <a:endParaRPr lang="en-GB" altLang="en-US" dirty="0"/>
          </a:p>
          <a:p>
            <a:pPr marL="457200" lvl="1" indent="0">
              <a:buNone/>
            </a:pPr>
            <a:r>
              <a:rPr lang="en-GB" altLang="en-US" dirty="0"/>
              <a:t>HPV6:</a:t>
            </a:r>
          </a:p>
          <a:p>
            <a:pPr marL="457200" lvl="1" indent="0">
              <a:buNone/>
            </a:pPr>
            <a:r>
              <a:rPr lang="en-GB" altLang="en-US" dirty="0"/>
              <a:t>HPV11:</a:t>
            </a:r>
          </a:p>
        </p:txBody>
      </p:sp>
      <p:sp>
        <p:nvSpPr>
          <p:cNvPr id="564228" name="Text Box 4"/>
          <p:cNvSpPr txBox="1">
            <a:spLocks noChangeArrowheads="1"/>
          </p:cNvSpPr>
          <p:nvPr/>
        </p:nvSpPr>
        <p:spPr bwMode="auto">
          <a:xfrm>
            <a:off x="4648200" y="3200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400" dirty="0">
              <a:solidFill>
                <a:prstClr val="black"/>
              </a:solidFill>
              <a:latin typeface="Times New Roman" pitchFamily="18" charset="0"/>
              <a:ea typeface="ヒラギノ角ゴ Pro W3" pitchFamily="84" charset="-128"/>
            </a:endParaRPr>
          </a:p>
        </p:txBody>
      </p:sp>
      <p:sp>
        <p:nvSpPr>
          <p:cNvPr id="564229" name="Text Box 5"/>
          <p:cNvSpPr txBox="1">
            <a:spLocks noChangeArrowheads="1"/>
          </p:cNvSpPr>
          <p:nvPr/>
        </p:nvSpPr>
        <p:spPr bwMode="auto">
          <a:xfrm>
            <a:off x="2881085" y="3660099"/>
            <a:ext cx="691396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r>
              <a:rPr lang="en-GB" altLang="en-US" dirty="0">
                <a:ea typeface="ヒラギノ角ゴ Pro W3" pitchFamily="84" charset="-128"/>
              </a:rPr>
              <a:t>together account for around 70% of all cervical cancers</a:t>
            </a:r>
          </a:p>
          <a:p>
            <a:pPr fontAlgn="base"/>
            <a:r>
              <a:rPr lang="en-GB" altLang="en-US" dirty="0">
                <a:ea typeface="ヒラギノ角ゴ Pro W3" pitchFamily="84" charset="-128"/>
              </a:rPr>
              <a:t>also associated with most cases of cancer of the anus, penis, oropharyngeal, vagina &amp; vulva</a:t>
            </a:r>
          </a:p>
          <a:p>
            <a:pPr fontAlgn="base">
              <a:spcBef>
                <a:spcPct val="20000"/>
              </a:spcBef>
              <a:spcAft>
                <a:spcPct val="30000"/>
              </a:spcAft>
            </a:pPr>
            <a:endParaRPr lang="en-GB" dirty="0">
              <a:ea typeface="ヒラギノ角ゴ Pro W3" pitchFamily="84" charset="-128"/>
            </a:endParaRPr>
          </a:p>
          <a:p>
            <a:pPr fontAlgn="base">
              <a:spcBef>
                <a:spcPct val="20000"/>
              </a:spcBef>
              <a:spcAft>
                <a:spcPct val="30000"/>
              </a:spcAft>
            </a:pPr>
            <a:r>
              <a:rPr lang="en-GB" dirty="0">
                <a:ea typeface="ヒラギノ角ゴ Pro W3" pitchFamily="84" charset="-128"/>
              </a:rPr>
              <a:t>90% of cases of genital warts are due to HPV 6 and 11</a:t>
            </a:r>
            <a:endParaRPr lang="en-GB" sz="2000" dirty="0">
              <a:ea typeface="ヒラギノ角ゴ Pro W3" pitchFamily="84" charset="-128"/>
            </a:endParaRPr>
          </a:p>
          <a:p>
            <a:pPr fontAlgn="base">
              <a:spcBef>
                <a:spcPct val="20000"/>
              </a:spcBef>
              <a:spcAft>
                <a:spcPct val="30000"/>
              </a:spcAft>
            </a:pPr>
            <a:endParaRPr lang="en-GB" altLang="en-US" sz="2000" dirty="0">
              <a:solidFill>
                <a:srgbClr val="00B050"/>
              </a:solidFill>
              <a:ea typeface="ヒラギノ角ゴ Pro W3" pitchFamily="84" charset="-128"/>
            </a:endParaRPr>
          </a:p>
        </p:txBody>
      </p:sp>
      <p:sp>
        <p:nvSpPr>
          <p:cNvPr id="564230" name="AutoShape 6"/>
          <p:cNvSpPr>
            <a:spLocks/>
          </p:cNvSpPr>
          <p:nvPr/>
        </p:nvSpPr>
        <p:spPr bwMode="auto">
          <a:xfrm>
            <a:off x="1910654" y="3765770"/>
            <a:ext cx="361651" cy="570334"/>
          </a:xfrm>
          <a:prstGeom prst="rightBrace">
            <a:avLst>
              <a:gd name="adj1" fmla="val 2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dirty="0">
              <a:solidFill>
                <a:prstClr val="black"/>
              </a:solidFill>
              <a:ea typeface="ヒラギノ角ゴ Pro W3" pitchFamily="84" charset="-128"/>
            </a:endParaRPr>
          </a:p>
        </p:txBody>
      </p:sp>
      <p:sp>
        <p:nvSpPr>
          <p:cNvPr id="11" name="Footer Placeholder 1">
            <a:extLst>
              <a:ext uri="{FF2B5EF4-FFF2-40B4-BE49-F238E27FC236}">
                <a16:creationId xmlns:a16="http://schemas.microsoft.com/office/drawing/2014/main" id="{D3138688-3A9A-4318-BA12-BD69CED89D1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12" name="AutoShape 6">
            <a:extLst>
              <a:ext uri="{FF2B5EF4-FFF2-40B4-BE49-F238E27FC236}">
                <a16:creationId xmlns:a16="http://schemas.microsoft.com/office/drawing/2014/main" id="{CB26637A-9443-4EE1-89C1-1ECC80AE1EF3}"/>
              </a:ext>
            </a:extLst>
          </p:cNvPr>
          <p:cNvSpPr>
            <a:spLocks/>
          </p:cNvSpPr>
          <p:nvPr/>
        </p:nvSpPr>
        <p:spPr bwMode="auto">
          <a:xfrm>
            <a:off x="1910654" y="4915782"/>
            <a:ext cx="361651" cy="570334"/>
          </a:xfrm>
          <a:prstGeom prst="rightBrace">
            <a:avLst>
              <a:gd name="adj1" fmla="val 2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dirty="0">
              <a:solidFill>
                <a:prstClr val="black"/>
              </a:solidFill>
              <a:ea typeface="ヒラギノ角ゴ Pro W3" pitchFamily="84" charset="-128"/>
            </a:endParaRPr>
          </a:p>
        </p:txBody>
      </p:sp>
      <p:sp>
        <p:nvSpPr>
          <p:cNvPr id="2" name="Footer Placeholder 1">
            <a:extLst>
              <a:ext uri="{FF2B5EF4-FFF2-40B4-BE49-F238E27FC236}">
                <a16:creationId xmlns:a16="http://schemas.microsoft.com/office/drawing/2014/main" id="{D9646C0E-9112-49A5-9216-957E63D7FF9A}"/>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4" name="Slide Number Placeholder 3">
            <a:extLst>
              <a:ext uri="{FF2B5EF4-FFF2-40B4-BE49-F238E27FC236}">
                <a16:creationId xmlns:a16="http://schemas.microsoft.com/office/drawing/2014/main" id="{0C27EDE5-F02A-4997-AB1E-DD17D63CC59F}"/>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4912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Transmission</a:t>
            </a:r>
          </a:p>
        </p:txBody>
      </p:sp>
      <p:sp>
        <p:nvSpPr>
          <p:cNvPr id="3" name="Content Placeholder 2"/>
          <p:cNvSpPr>
            <a:spLocks noGrp="1"/>
          </p:cNvSpPr>
          <p:nvPr>
            <p:ph idx="1"/>
          </p:nvPr>
        </p:nvSpPr>
        <p:spPr/>
        <p:txBody>
          <a:bodyPr/>
          <a:lstStyle/>
          <a:p>
            <a:r>
              <a:rPr lang="en-GB" sz="2000" dirty="0"/>
              <a:t>HPV is one of the most common sexually transmitted infections in the UK</a:t>
            </a:r>
          </a:p>
          <a:p>
            <a:r>
              <a:rPr lang="en-GB" sz="2000" dirty="0"/>
              <a:t>nearly all sexually active people get infected with HPV at some point in their lives </a:t>
            </a:r>
          </a:p>
          <a:p>
            <a:r>
              <a:rPr lang="en-GB" sz="2000" dirty="0"/>
              <a:t>the risk of acquiring infection increases with the:</a:t>
            </a:r>
          </a:p>
          <a:p>
            <a:pPr marL="984250" indent="-342900">
              <a:buFont typeface="Wingdings" panose="05000000000000000000" pitchFamily="2" charset="2"/>
              <a:buChar char="§"/>
            </a:pPr>
            <a:r>
              <a:rPr lang="en-GB" sz="2000" dirty="0"/>
              <a:t>number of previous sexual partners</a:t>
            </a:r>
          </a:p>
          <a:p>
            <a:pPr marL="984250" indent="-342900">
              <a:buFont typeface="Wingdings" panose="05000000000000000000" pitchFamily="2" charset="2"/>
              <a:buChar char="§"/>
            </a:pPr>
            <a:r>
              <a:rPr lang="en-GB" sz="2000" dirty="0"/>
              <a:t>introduction of a new sexual partner</a:t>
            </a:r>
          </a:p>
          <a:p>
            <a:pPr marL="984250" indent="-342900">
              <a:buFont typeface="Wingdings" panose="05000000000000000000" pitchFamily="2" charset="2"/>
              <a:buChar char="§"/>
            </a:pPr>
            <a:r>
              <a:rPr lang="en-GB" sz="2000" dirty="0"/>
              <a:t>sexual history of partners</a:t>
            </a:r>
            <a:r>
              <a:rPr lang="en-GB" sz="2000" b="1" dirty="0"/>
              <a:t> </a:t>
            </a:r>
          </a:p>
          <a:p>
            <a:r>
              <a:rPr lang="en-GB" sz="2000" dirty="0"/>
              <a:t>you can still have HPV even if it has been years since you were sexually active</a:t>
            </a:r>
          </a:p>
          <a:p>
            <a:pPr>
              <a:buFont typeface="Arial" panose="020B0604020202020204" pitchFamily="34" charset="0"/>
              <a:buChar char="•"/>
            </a:pPr>
            <a:endParaRPr lang="en-GB" dirty="0"/>
          </a:p>
        </p:txBody>
      </p:sp>
      <p:sp>
        <p:nvSpPr>
          <p:cNvPr id="9" name="Footer Placeholder 1">
            <a:extLst>
              <a:ext uri="{FF2B5EF4-FFF2-40B4-BE49-F238E27FC236}">
                <a16:creationId xmlns:a16="http://schemas.microsoft.com/office/drawing/2014/main" id="{F794E413-FAEB-49D6-BB3A-3E1378637C92}"/>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35B2C2FD-FC57-46DC-B2D4-F12FC2A084BC}"/>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FF0ABB78-FC42-4885-B23C-6F6A109FD5F3}"/>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Tree>
    <p:extLst>
      <p:ext uri="{BB962C8B-B14F-4D97-AF65-F5344CB8AC3E}">
        <p14:creationId xmlns:p14="http://schemas.microsoft.com/office/powerpoint/2010/main" val="215715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883532" y="1272898"/>
            <a:ext cx="8604956" cy="482039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spcBef>
                <a:spcPts val="600"/>
              </a:spcBef>
              <a:spcAft>
                <a:spcPct val="0"/>
              </a:spcAft>
              <a:buClr>
                <a:srgbClr val="00B274">
                  <a:lumMod val="75000"/>
                </a:srgbClr>
              </a:buClr>
              <a:buNone/>
              <a:defRPr/>
            </a:pPr>
            <a:r>
              <a:rPr lang="en-GB" sz="2400" dirty="0">
                <a:solidFill>
                  <a:prstClr val="black"/>
                </a:solidFill>
                <a:ea typeface="Microsoft YaHei" charset="0"/>
                <a:cs typeface="Arial" panose="020B0604020202020204" pitchFamily="34" charset="0"/>
              </a:rPr>
              <a:t>	</a:t>
            </a:r>
          </a:p>
        </p:txBody>
      </p:sp>
      <p:sp>
        <p:nvSpPr>
          <p:cNvPr id="6" name="Title 1"/>
          <p:cNvSpPr>
            <a:spLocks noGrp="1"/>
          </p:cNvSpPr>
          <p:nvPr>
            <p:ph type="title"/>
          </p:nvPr>
        </p:nvSpPr>
        <p:spPr/>
        <p:txBody>
          <a:bodyPr>
            <a:normAutofit/>
          </a:bodyPr>
          <a:lstStyle/>
          <a:p>
            <a:r>
              <a:rPr lang="en-GB" sz="3600" dirty="0"/>
              <a:t>HPV Vaccination in England</a:t>
            </a:r>
          </a:p>
        </p:txBody>
      </p:sp>
      <p:sp>
        <p:nvSpPr>
          <p:cNvPr id="11" name="Content Placeholder 10">
            <a:extLst>
              <a:ext uri="{FF2B5EF4-FFF2-40B4-BE49-F238E27FC236}">
                <a16:creationId xmlns:a16="http://schemas.microsoft.com/office/drawing/2014/main" id="{F218685E-8685-465F-8F05-AA813EDD685C}"/>
              </a:ext>
            </a:extLst>
          </p:cNvPr>
          <p:cNvSpPr>
            <a:spLocks noGrp="1"/>
          </p:cNvSpPr>
          <p:nvPr>
            <p:ph idx="1"/>
          </p:nvPr>
        </p:nvSpPr>
        <p:spPr>
          <a:xfrm>
            <a:off x="280075" y="1551945"/>
            <a:ext cx="8340142" cy="4541352"/>
          </a:xfrm>
        </p:spPr>
        <p:txBody>
          <a:bodyPr>
            <a:normAutofit fontScale="70000" lnSpcReduction="20000"/>
          </a:bodyPr>
          <a:lstStyle/>
          <a:p>
            <a:pPr>
              <a:lnSpc>
                <a:spcPct val="120000"/>
              </a:lnSpc>
              <a:spcBef>
                <a:spcPts val="0"/>
              </a:spcBef>
              <a:defRPr/>
            </a:pPr>
            <a:r>
              <a:rPr lang="en-GB" sz="2600" dirty="0">
                <a:solidFill>
                  <a:prstClr val="black"/>
                </a:solidFill>
              </a:rPr>
              <a:t>the National HPV Immunisation Programme for girls in school Year 8 began in September 2008 (throughout the UK)</a:t>
            </a:r>
          </a:p>
          <a:p>
            <a:pPr>
              <a:lnSpc>
                <a:spcPct val="120000"/>
              </a:lnSpc>
              <a:spcBef>
                <a:spcPts val="0"/>
              </a:spcBef>
              <a:defRPr/>
            </a:pPr>
            <a:r>
              <a:rPr lang="en-GB" sz="2600" dirty="0">
                <a:solidFill>
                  <a:prstClr val="black"/>
                </a:solidFill>
              </a:rPr>
              <a:t>Cervarix vaccine (HPV types 16,18) was used between 2008 and 2012</a:t>
            </a:r>
          </a:p>
          <a:p>
            <a:pPr>
              <a:lnSpc>
                <a:spcPct val="120000"/>
              </a:lnSpc>
              <a:spcBef>
                <a:spcPts val="0"/>
              </a:spcBef>
              <a:defRPr/>
            </a:pPr>
            <a:r>
              <a:rPr lang="en-GB" sz="2600" dirty="0">
                <a:solidFill>
                  <a:prstClr val="black"/>
                </a:solidFill>
              </a:rPr>
              <a:t>Gardasil vaccine (HPV types 6,11,16,18) was introduced in September 2012</a:t>
            </a:r>
          </a:p>
          <a:p>
            <a:pPr>
              <a:lnSpc>
                <a:spcPct val="120000"/>
              </a:lnSpc>
              <a:spcBef>
                <a:spcPts val="0"/>
              </a:spcBef>
              <a:defRPr/>
            </a:pPr>
            <a:r>
              <a:rPr lang="en-GB" sz="2600" dirty="0">
                <a:solidFill>
                  <a:prstClr val="black"/>
                </a:solidFill>
              </a:rPr>
              <a:t>in 2016, a successful pilot programme offered HPV vaccine to gay, bisexual and other men who have sex with men (MSM) at selected local sexual health services in England</a:t>
            </a:r>
          </a:p>
          <a:p>
            <a:pPr>
              <a:lnSpc>
                <a:spcPct val="120000"/>
              </a:lnSpc>
              <a:spcBef>
                <a:spcPts val="0"/>
              </a:spcBef>
              <a:defRPr/>
            </a:pPr>
            <a:r>
              <a:rPr lang="en-GB" sz="2600" dirty="0">
                <a:solidFill>
                  <a:prstClr val="black"/>
                </a:solidFill>
              </a:rPr>
              <a:t>on 1 April 2018, a national HPV vaccination programme for MSM began in which MSM aged up to and including 45-years-old are offered HPV vaccine through Specialist Sexual Health Services (SSHS) and/or HIV clinics</a:t>
            </a:r>
          </a:p>
          <a:p>
            <a:pPr>
              <a:lnSpc>
                <a:spcPct val="120000"/>
              </a:lnSpc>
              <a:spcBef>
                <a:spcPts val="0"/>
              </a:spcBef>
              <a:defRPr/>
            </a:pPr>
            <a:r>
              <a:rPr lang="en-GB" sz="2600" dirty="0">
                <a:solidFill>
                  <a:prstClr val="black"/>
                </a:solidFill>
              </a:rPr>
              <a:t>in September 2019 the HPV vaccine programme was extended to include boys as well as girls </a:t>
            </a:r>
          </a:p>
          <a:p>
            <a:pPr>
              <a:lnSpc>
                <a:spcPct val="120000"/>
              </a:lnSpc>
              <a:spcBef>
                <a:spcPts val="0"/>
              </a:spcBef>
              <a:defRPr/>
            </a:pPr>
            <a:r>
              <a:rPr lang="en-GB" sz="2600" dirty="0">
                <a:solidFill>
                  <a:prstClr val="black"/>
                </a:solidFill>
              </a:rPr>
              <a:t>in 2022 Gardasil 9 vaccine will become available as the HPV vaccine for the routine programme (HPV types 6,11,16,18,31,33,45,52,58)</a:t>
            </a:r>
          </a:p>
          <a:p>
            <a:endParaRPr lang="en-GB" dirty="0"/>
          </a:p>
        </p:txBody>
      </p:sp>
      <p:sp>
        <p:nvSpPr>
          <p:cNvPr id="9" name="Footer Placeholder 1">
            <a:extLst>
              <a:ext uri="{FF2B5EF4-FFF2-40B4-BE49-F238E27FC236}">
                <a16:creationId xmlns:a16="http://schemas.microsoft.com/office/drawing/2014/main" id="{D662A95B-9057-4F13-8F59-3E86EF04BF77}"/>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3" name="Footer Placeholder 2">
            <a:extLst>
              <a:ext uri="{FF2B5EF4-FFF2-40B4-BE49-F238E27FC236}">
                <a16:creationId xmlns:a16="http://schemas.microsoft.com/office/drawing/2014/main" id="{FCB48D6D-94C2-44F4-821C-A193A95F0A64}"/>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4" name="Slide Number Placeholder 3">
            <a:extLst>
              <a:ext uri="{FF2B5EF4-FFF2-40B4-BE49-F238E27FC236}">
                <a16:creationId xmlns:a16="http://schemas.microsoft.com/office/drawing/2014/main" id="{A6FB84B2-46F5-4C34-8EF1-C70FF74B273F}"/>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Tree>
    <p:extLst>
      <p:ext uri="{BB962C8B-B14F-4D97-AF65-F5344CB8AC3E}">
        <p14:creationId xmlns:p14="http://schemas.microsoft.com/office/powerpoint/2010/main" val="2363884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powerpoint_caring_white">
  <a:themeElements>
    <a:clrScheme name="">
      <a:dk1>
        <a:srgbClr val="000000"/>
      </a:dk1>
      <a:lt1>
        <a:srgbClr val="FFFFFF"/>
      </a:lt1>
      <a:dk2>
        <a:srgbClr val="092869"/>
      </a:dk2>
      <a:lt2>
        <a:srgbClr val="FFFFFF"/>
      </a:lt2>
      <a:accent1>
        <a:srgbClr val="5D719C"/>
      </a:accent1>
      <a:accent2>
        <a:srgbClr val="3333CC"/>
      </a:accent2>
      <a:accent3>
        <a:srgbClr val="AAACB9"/>
      </a:accent3>
      <a:accent4>
        <a:srgbClr val="DADADA"/>
      </a:accent4>
      <a:accent5>
        <a:srgbClr val="B6BBCB"/>
      </a:accent5>
      <a:accent6>
        <a:srgbClr val="2D2DB9"/>
      </a:accent6>
      <a:hlink>
        <a:srgbClr val="CCCCFF"/>
      </a:hlink>
      <a:folHlink>
        <a:srgbClr val="B2B2B2"/>
      </a:folHlink>
    </a:clrScheme>
    <a:fontScheme name="powerpoint_caring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powerpoint_caring_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caring_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caring_whi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caring_whi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caring_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caring_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caring_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HE 3">
    <a:dk1>
      <a:sysClr val="windowText" lastClr="000000"/>
    </a:dk1>
    <a:lt1>
      <a:sysClr val="window" lastClr="FFFFFF"/>
    </a:lt1>
    <a:dk2>
      <a:srgbClr val="1F497D"/>
    </a:dk2>
    <a:lt2>
      <a:srgbClr val="EEECE1"/>
    </a:lt2>
    <a:accent1>
      <a:srgbClr val="00B092"/>
    </a:accent1>
    <a:accent2>
      <a:srgbClr val="822433"/>
    </a:accent2>
    <a:accent3>
      <a:srgbClr val="002776"/>
    </a:accent3>
    <a:accent4>
      <a:srgbClr val="DAD7CB"/>
    </a:accent4>
    <a:accent5>
      <a:srgbClr val="E9994A"/>
    </a:accent5>
    <a:accent6>
      <a:srgbClr val="EAAB00"/>
    </a:accent6>
    <a:hlink>
      <a:srgbClr val="00549F"/>
    </a:hlink>
    <a:folHlink>
      <a:srgbClr val="532D6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UKHSA Presentation template 1</Template>
  <TotalTime>638</TotalTime>
  <Words>9172</Words>
  <Application>Microsoft Office PowerPoint</Application>
  <PresentationFormat>Widescreen</PresentationFormat>
  <Paragraphs>757</Paragraphs>
  <Slides>56</Slides>
  <Notes>56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Calibri</vt:lpstr>
      <vt:lpstr>Tahoma</vt:lpstr>
      <vt:lpstr>Times</vt:lpstr>
      <vt:lpstr>Times New Roman</vt:lpstr>
      <vt:lpstr>Wingdings</vt:lpstr>
      <vt:lpstr>Office Theme</vt:lpstr>
      <vt:lpstr>powerpoint_caring_white</vt:lpstr>
      <vt:lpstr>Human papillomavirus (HPV) vaccination  Universal  HPV adolescent immunisation programme    Last updated September 2021</vt:lpstr>
      <vt:lpstr>Aims of Resource</vt:lpstr>
      <vt:lpstr>Learning Outcomes</vt:lpstr>
      <vt:lpstr>Key messages</vt:lpstr>
      <vt:lpstr>Human Papillomavirus (HPV)</vt:lpstr>
      <vt:lpstr>HPV Genotypes</vt:lpstr>
      <vt:lpstr>Human Papillomavirus (HPV)</vt:lpstr>
      <vt:lpstr>Transmission</vt:lpstr>
      <vt:lpstr>HPV Vaccination in England</vt:lpstr>
      <vt:lpstr>HPV and cervical cancer</vt:lpstr>
      <vt:lpstr>Other HPV associated cancers</vt:lpstr>
      <vt:lpstr>Eligibility</vt:lpstr>
      <vt:lpstr>Gardasil </vt:lpstr>
      <vt:lpstr>Gardasil 9 </vt:lpstr>
      <vt:lpstr>HPV Vaccine interchangeability </vt:lpstr>
      <vt:lpstr>HPV Vaccines</vt:lpstr>
      <vt:lpstr>The HPV vaccine </vt:lpstr>
      <vt:lpstr>Safety of HPV vaccine</vt:lpstr>
      <vt:lpstr>Gardasil and Gardasil 9 dosage and schedule</vt:lpstr>
      <vt:lpstr>Gardasil and Gardasil 9 dosage and schedule (2)</vt:lpstr>
      <vt:lpstr>Administration of HPV vaccine</vt:lpstr>
      <vt:lpstr>Preparation of  HPV vaccine</vt:lpstr>
      <vt:lpstr>PowerPoint Presentation</vt:lpstr>
      <vt:lpstr>Possible adverse reactions </vt:lpstr>
      <vt:lpstr>Postural Orthostatic Tachycardia Syndrome (POTS)</vt:lpstr>
      <vt:lpstr>Immunosuppression and HIV infection  </vt:lpstr>
      <vt:lpstr>Reporting suspected adverse reactions </vt:lpstr>
      <vt:lpstr>Storage of HPV vaccine</vt:lpstr>
      <vt:lpstr>Vaccine stock management</vt:lpstr>
      <vt:lpstr>Declines in genital warts diagnoses in England: 2009 to 2019</vt:lpstr>
      <vt:lpstr>Changes in post-vaccination HPV prevalence in England: 16 to 18 year old females</vt:lpstr>
      <vt:lpstr>PowerPoint Presentation</vt:lpstr>
      <vt:lpstr>Impact of vaccination on HPV infection</vt:lpstr>
      <vt:lpstr>Impact on anogenital warts (AGW)</vt:lpstr>
      <vt:lpstr>Impact on cervical disease</vt:lpstr>
      <vt:lpstr>PowerPoint Presentation</vt:lpstr>
      <vt:lpstr>PowerPoint Presentation</vt:lpstr>
      <vt:lpstr>PowerPoint Presentation</vt:lpstr>
      <vt:lpstr>National coverage and impact on coverage due to COVID-19 </vt:lpstr>
      <vt:lpstr>PowerPoint Presentation</vt:lpstr>
      <vt:lpstr>Why data flow matters</vt:lpstr>
      <vt:lpstr>HPV programme delivery</vt:lpstr>
      <vt:lpstr>PowerPoint Presentation</vt:lpstr>
      <vt:lpstr>Key Findings</vt:lpstr>
      <vt:lpstr>Most young people and their parents are not accessing immunisation information on social media</vt:lpstr>
      <vt:lpstr>Sources of immunisation information on social media</vt:lpstr>
      <vt:lpstr>Most immunisation information seen on social media was in favour of vaccination, or mixed</vt:lpstr>
      <vt:lpstr>What sources of information do young people trust?</vt:lpstr>
      <vt:lpstr>Most parents and young people think all vaccines are less risky than the diseases they prevent </vt:lpstr>
      <vt:lpstr>Vaccine safety monitoring</vt:lpstr>
      <vt:lpstr>Vaccine safety reviews </vt:lpstr>
      <vt:lpstr>Key messages</vt:lpstr>
      <vt:lpstr>Information materials </vt:lpstr>
      <vt:lpstr>Consent Form</vt:lpstr>
      <vt:lpstr>Resources</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papillomavirus (HPV) vaccination</dc:title>
  <dc:creator>UKHSA</dc:creator>
  <cp:keywords>Human papillomavirus; HPV; vaccination</cp:keywords>
  <cp:lastModifiedBy>Sara Hodgkinson</cp:lastModifiedBy>
  <cp:revision>53</cp:revision>
  <cp:lastPrinted>2021-08-09T14:01:33Z</cp:lastPrinted>
  <dcterms:created xsi:type="dcterms:W3CDTF">2021-09-28T16:16:34Z</dcterms:created>
  <dcterms:modified xsi:type="dcterms:W3CDTF">2021-10-01T16:19:58Z</dcterms:modified>
</cp:coreProperties>
</file>