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28"/>
  </p:notesMasterIdLst>
  <p:handoutMasterIdLst>
    <p:handoutMasterId r:id="rId29"/>
  </p:handoutMasterIdLst>
  <p:sldIdLst>
    <p:sldId id="279" r:id="rId5"/>
    <p:sldId id="280" r:id="rId6"/>
    <p:sldId id="281" r:id="rId7"/>
    <p:sldId id="282" r:id="rId8"/>
    <p:sldId id="283" r:id="rId9"/>
    <p:sldId id="284" r:id="rId10"/>
    <p:sldId id="285" r:id="rId11"/>
    <p:sldId id="300" r:id="rId12"/>
    <p:sldId id="301" r:id="rId13"/>
    <p:sldId id="286" r:id="rId14"/>
    <p:sldId id="287" r:id="rId15"/>
    <p:sldId id="295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8" r:id="rId24"/>
    <p:sldId id="299" r:id="rId25"/>
    <p:sldId id="296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 autoAdjust="0"/>
    <p:restoredTop sz="94674" autoAdjust="0"/>
  </p:normalViewPr>
  <p:slideViewPr>
    <p:cSldViewPr>
      <p:cViewPr varScale="1">
        <p:scale>
          <a:sx n="93" d="100"/>
          <a:sy n="93" d="100"/>
        </p:scale>
        <p:origin x="6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6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8D848-6378-4ADC-B642-DABA492366B9}" type="datetimeFigureOut">
              <a:rPr lang="en-GB" smtClean="0"/>
              <a:t>04/05/2021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50FF3-C414-4146-986D-2239029EA8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378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5/4/2021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133303"/>
            <a:ext cx="9144000" cy="47246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988840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492896"/>
            <a:ext cx="7633648" cy="172450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 descr="\\colhpafil004\Colindale_Data\HQ Group and LARS\Group Data\Design\Branding and logos\PHE logos with strapline\Small without Old French text\PHE small logo for A4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74110" cy="1812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000" y="1412776"/>
            <a:ext cx="8028000" cy="4739679"/>
          </a:xfrm>
        </p:spPr>
        <p:txBody>
          <a:bodyPr/>
          <a:lstStyle>
            <a:lvl1pPr>
              <a:spcBef>
                <a:spcPts val="1200"/>
              </a:spcBef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 should be 12-18pt Arial. Do not use other fonts.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08725"/>
            <a:ext cx="9144000" cy="549275"/>
          </a:xfrm>
        </p:spPr>
        <p:txBody>
          <a:bodyPr/>
          <a:lstStyle>
            <a:lvl1pPr>
              <a:defRPr/>
            </a:lvl1pPr>
          </a:lstStyle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173038" indent="0"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Annual Epidemiological Spotlight on STIs in the North West: 2019 data</a:t>
            </a:r>
            <a:br>
              <a:rPr lang="en-GB" i="1" dirty="0"/>
            </a:br>
            <a:br>
              <a:rPr lang="en-GB" i="1" dirty="0"/>
            </a:b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445224"/>
            <a:ext cx="7633648" cy="914400"/>
          </a:xfrm>
        </p:spPr>
        <p:txBody>
          <a:bodyPr>
            <a:normAutofit fontScale="85000" lnSpcReduction="20000"/>
          </a:bodyPr>
          <a:lstStyle/>
          <a:p>
            <a:r>
              <a:rPr lang="en-GB" sz="2900" dirty="0"/>
              <a:t>Field Service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sz="1200" dirty="0"/>
              <a:t>PHE publications gateway number</a:t>
            </a:r>
            <a:r>
              <a:rPr lang="en-US" sz="1200" dirty="0"/>
              <a:t>: GOV-8069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600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7: Rates by ethnicity per 100,000 population of North West residents diagnosed with a new STI: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and CTAD</a:t>
            </a:r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1916832"/>
            <a:ext cx="787293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112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2: Proportion of North West residents diagnosed with a new STI by ethnicity: 2019</a:t>
            </a: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and CTAD</a:t>
            </a:r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1" y="1916832"/>
            <a:ext cx="7903217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60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28000" cy="1152128"/>
          </a:xfrm>
        </p:spPr>
        <p:txBody>
          <a:bodyPr>
            <a:noAutofit/>
          </a:bodyPr>
          <a:lstStyle/>
          <a:p>
            <a:r>
              <a:rPr lang="en-GB" sz="2800" dirty="0"/>
              <a:t>Figure 8: Proportions of North West residents diagnosed with a new STI by world region of birth*: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</a:t>
            </a:r>
            <a:endParaRPr lang="en-GB" sz="1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C6446B-F9F7-4C2F-BF52-9F924171A20F}"/>
              </a:ext>
            </a:extLst>
          </p:cNvPr>
          <p:cNvSpPr/>
          <p:nvPr/>
        </p:nvSpPr>
        <p:spPr>
          <a:xfrm>
            <a:off x="377918" y="5497616"/>
            <a:ext cx="8388164" cy="38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*Data on country of birth is not collected by CTAD. All information about world region of birth is based on diagnoses made in specialist and non-specialist services which report to GUMCAD</a:t>
            </a:r>
            <a:r>
              <a:rPr lang="en-GB" sz="800" dirty="0">
                <a:solidFill>
                  <a:srgbClr val="9800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800" dirty="0">
              <a:solidFill>
                <a:srgbClr val="98002E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580118"/>
            <a:ext cx="8028000" cy="393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359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792088"/>
          </a:xfrm>
        </p:spPr>
        <p:txBody>
          <a:bodyPr>
            <a:noAutofit/>
          </a:bodyPr>
          <a:lstStyle/>
          <a:p>
            <a:r>
              <a:rPr lang="en-GB" sz="2800" dirty="0"/>
              <a:t>Figure 9: Diagnoses of the 5 main STIs among MSM*: North West residents, 2015 to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(level 3 services).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246911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GUMCAD started in 2009. Reporting of sexual orientation is less likely to be complete for earlier years. So rises seen may be partly artefactual.</a:t>
            </a:r>
          </a:p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Any increase or decrease may reflect changes in testing.</a:t>
            </a:r>
          </a:p>
          <a:p>
            <a:endParaRPr lang="en-GB" sz="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9668EC-BD1A-4B10-B7C5-FC1686582E24}"/>
              </a:ext>
            </a:extLst>
          </p:cNvPr>
          <p:cNvSpPr/>
          <p:nvPr/>
        </p:nvSpPr>
        <p:spPr>
          <a:xfrm>
            <a:off x="307746" y="4845556"/>
            <a:ext cx="82829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* Data on sexual orientation is not collected by CTAD. All information about MSM is based on diagnoses made in specialist and non-specialist services which report to GUMCAD</a:t>
            </a:r>
            <a:endParaRPr lang="en-GB" sz="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731" y="1647781"/>
            <a:ext cx="7344816" cy="310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56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08912" cy="936104"/>
          </a:xfrm>
        </p:spPr>
        <p:txBody>
          <a:bodyPr>
            <a:noAutofit/>
          </a:bodyPr>
          <a:lstStyle/>
          <a:p>
            <a:r>
              <a:rPr lang="en-GB" sz="2800" dirty="0"/>
              <a:t>Table 3: Percentage change in new STI diagnoses in men who have sex with men (MSM)*: North West residents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5949280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5012596"/>
            <a:ext cx="554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*Please see notes for Figure 9.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938344"/>
            <a:ext cx="7695650" cy="278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41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30424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10a: Rate of all new STI diagnoses per 100,000 population among North West residents by local authority of residence: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and CTAD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576" y="2060848"/>
            <a:ext cx="7842392" cy="397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1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48872" cy="1512168"/>
          </a:xfrm>
        </p:spPr>
        <p:txBody>
          <a:bodyPr>
            <a:noAutofit/>
          </a:bodyPr>
          <a:lstStyle/>
          <a:p>
            <a:r>
              <a:rPr lang="en-GB" sz="2800" dirty="0"/>
              <a:t>Figure 10b: Rate of new STI diagnoses (excluding chlamydia diagnoses in persons aged 15 to 24 years) per 100,000 population aged 15-64 years among North West residents by local authority of residence: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and CTAD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132856"/>
            <a:ext cx="7992888" cy="405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03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54" y="188640"/>
            <a:ext cx="8120801" cy="1296144"/>
          </a:xfrm>
        </p:spPr>
        <p:txBody>
          <a:bodyPr>
            <a:noAutofit/>
          </a:bodyPr>
          <a:lstStyle/>
          <a:p>
            <a:r>
              <a:rPr lang="en-GB" sz="2800" dirty="0"/>
              <a:t>Figure 11: Chlamydia detection rate per 100,000 population aged 15 to 24 years in North West by local authority of residence: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and CTAD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32040" y="19888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PHE recommends that local areas should be working towards achieving a chlamydia detection rate of at least 2,300 per 100,000 among individuals aged 15 to 24 years.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44824"/>
            <a:ext cx="8208912" cy="430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4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12: Rate of gonorrhoea diagnoses per 100,000 population in North West by local authority of residence: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2132856"/>
            <a:ext cx="8028000" cy="429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59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6054056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and CTAD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6864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13: Map of new STI rates per 100,000 residents by upper tier local authority in North West: 2019</a:t>
            </a:r>
            <a:br>
              <a:rPr lang="en-GB" sz="2800" dirty="0"/>
            </a:b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08" y="764704"/>
            <a:ext cx="8491133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3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476672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AE9E"/>
                </a:solidFill>
                <a:latin typeface="Arial" pitchFamily="84" charset="0"/>
              </a:rPr>
              <a:t>Summary of 2019 data for North West residents</a:t>
            </a:r>
            <a:endParaRPr lang="en-US" sz="2800" dirty="0">
              <a:latin typeface="Arial" pitchFamily="84" charset="0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39552" y="1124372"/>
            <a:ext cx="8029575" cy="4968924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Over 54,200 new sexually transmitted infections (STIs) diagnosed 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New STI diagnosis rate: 739 </a:t>
            </a: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diagnoses per 100,000 population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Diagnoses of gonorrhoea rose by 20% 2018 to 2019 and syphilis diagnoses rose by 13%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Chlamydia detection rate in those aged 15 to 24 was 1,990 per 100,000 population (aim = 2,300)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17% of new STI diagnoses (excluding chlamydia reported via CTAD) were in men who have sex with men (MSM) (65% of syphilis, 41% of gonorrhoea) 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15 to 24 year olds accounted for 52% of new STI diagnoses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1% of new STI diagnoses were in black Caribbeans, who have the highest rate (2,283 per 100,000 population)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White ethnic group has the highest numbers of new STIs (88%)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Majority of those diagnosed with a new STI are UK-born (88%)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endParaRPr lang="en-GB" dirty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3AF59C50-BC1A-4A48-AB9B-217598CEB833}" type="slidenum">
              <a:rPr lang="en-US"/>
              <a:pPr marL="539750"/>
              <a:t>2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Annual Epidemiological Spotlight on STIs in the North West: 2019 data       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6549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14: STI testing rate (excluding chlamydia in under 25 year olds) per 100,000 population in North West residents aged 15 to 64: 2015 to 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06" y="2204864"/>
            <a:ext cx="7983734" cy="363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4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15: STI testing positivity rate (excluding chlamydia in under 25 year olds) in North West residents: 2015 to 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2132856"/>
            <a:ext cx="786242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57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4: Number of diagnoses of new STIs by PHEC </a:t>
            </a:r>
            <a:br>
              <a:rPr lang="en-GB" sz="2800" dirty="0"/>
            </a:br>
            <a:r>
              <a:rPr lang="en-GB" sz="2800" dirty="0"/>
              <a:t>of residence, data source and data subset: 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and CTAD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5521725"/>
            <a:ext cx="8073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lang="en-GB" sz="1000" dirty="0"/>
              <a:t>* New STI diagnoses from enhanced GPs reporting to GUMCAD are included in the ‘Non-specialist sexual health services (SHSs)’ total. </a:t>
            </a:r>
          </a:p>
          <a:p>
            <a:pPr marL="180000" indent="-457200"/>
            <a:r>
              <a:rPr lang="en-GB" sz="1000" dirty="0"/>
              <a:t>** Including site type 12 chlamydia from GUMCAD.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93" y="1475760"/>
            <a:ext cx="7364683" cy="391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5: Number of diagnoses of the 5 main STIs in the North West by STI, data source and data subset: 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and CTAD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152" y="4925199"/>
            <a:ext cx="8073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lang="en-GB" sz="1000" dirty="0"/>
              <a:t>* Diagnoses from enhanced GPs reporting to GUMCAD are included in the ‘Non-specialist sexual health services (SHSs)’ total. </a:t>
            </a:r>
          </a:p>
          <a:p>
            <a:pPr marL="180000" indent="-457200"/>
            <a:r>
              <a:rPr lang="en-GB" sz="1000" dirty="0"/>
              <a:t>** Including site type 12 chlamydia from GUMCAD.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458" y="1650702"/>
            <a:ext cx="7908470" cy="29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0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1: New STI diagnosis per 100,000 population by PHE centre of residence,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and CTAD </a:t>
            </a:r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92" y="1690229"/>
            <a:ext cx="7884140" cy="398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5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2: Number of diagnoses of the 5 main STIs: North West residents, 2015 to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and CTAD 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248151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Increases or decreases may also reflect changes in testing practices.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1700808"/>
            <a:ext cx="7825722" cy="334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3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440" y="620688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3: Diagnosis rates of the 5 main STIs: North West residents, 2015 to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9492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and CTAD</a:t>
            </a: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125151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Increases or decreases may also reflect changes in testing practices.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89" y="1700808"/>
            <a:ext cx="8194523" cy="3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79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1: Percentage change in new STI diagnoses: </a:t>
            </a:r>
            <a:br>
              <a:rPr lang="en-GB" sz="2800" dirty="0"/>
            </a:br>
            <a:r>
              <a:rPr lang="en-GB" sz="2800" dirty="0"/>
              <a:t>North West residents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 and CTAD</a:t>
            </a:r>
            <a:endParaRPr lang="en-GB" sz="800" b="1" dirty="0"/>
          </a:p>
          <a:p>
            <a:r>
              <a:rPr lang="en-GB" sz="800" i="1" dirty="0"/>
              <a:t>.</a:t>
            </a:r>
          </a:p>
          <a:p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492125" y="5085184"/>
            <a:ext cx="5256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Please see notes for Figure 3.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1720821"/>
            <a:ext cx="7825722" cy="283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7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4: Rates of new STIs per 100,000 residents by gender and age group in North West,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609329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and CTAD</a:t>
            </a:r>
          </a:p>
          <a:p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43582"/>
            <a:ext cx="7743832" cy="342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2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5: Rates of gonorrhoea per 100,000 residents by age group in North West: 2015 to 2019</a:t>
            </a:r>
            <a:br>
              <a:rPr lang="en-GB" sz="2800" dirty="0"/>
            </a:b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1916832"/>
            <a:ext cx="7753714" cy="345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56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the North West: 2019 data       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6: Rates of genital warts per 100,000 residents aged 15-19 years by gender: 2015 to 2019</a:t>
            </a:r>
            <a:br>
              <a:rPr lang="en-GB" sz="2800" dirty="0"/>
            </a:b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1844824"/>
            <a:ext cx="7753714" cy="360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6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73A3368-B182-4508-B0AD-8C48CC961B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92F07B-CA65-4545-9761-5CBD70570C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1BA55E-5A15-436E-A8C3-DCB566ECEBC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3278</TotalTime>
  <Words>1544</Words>
  <Application>Microsoft Office PowerPoint</Application>
  <PresentationFormat>On-screen Show (4:3)</PresentationFormat>
  <Paragraphs>122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Symbol</vt:lpstr>
      <vt:lpstr>Office Theme</vt:lpstr>
      <vt:lpstr>Annual Epidemiological Spotlight on STIs in the North West: 2019 data  </vt:lpstr>
      <vt:lpstr>Summary of 2019 data for North West residents</vt:lpstr>
      <vt:lpstr>Figure 1: New STI diagnosis per 100,000 population by PHE centre of residence, 2019</vt:lpstr>
      <vt:lpstr>Figure 2: Number of diagnoses of the 5 main STIs: North West residents, 2015 to 2019</vt:lpstr>
      <vt:lpstr>Figure 3: Diagnosis rates of the 5 main STIs: North West residents, 2015 to 2019 </vt:lpstr>
      <vt:lpstr>Table 1: Percentage change in new STI diagnoses:  North West residents </vt:lpstr>
      <vt:lpstr>Figure 4: Rates of new STIs per 100,000 residents by gender and age group in North West, 2019 </vt:lpstr>
      <vt:lpstr>Figure 5: Rates of gonorrhoea per 100,000 residents by age group in North West: 2015 to 2019 </vt:lpstr>
      <vt:lpstr>Figure 6: Rates of genital warts per 100,000 residents aged 15-19 years by gender: 2015 to 2019 </vt:lpstr>
      <vt:lpstr>Figure 7: Rates by ethnicity per 100,000 population of North West residents diagnosed with a new STI: 2019 </vt:lpstr>
      <vt:lpstr>Table 2: Proportion of North West residents diagnosed with a new STI by ethnicity: 2019   </vt:lpstr>
      <vt:lpstr>Figure 8: Proportions of North West residents diagnosed with a new STI by world region of birth*: 2019</vt:lpstr>
      <vt:lpstr>Figure 9: Diagnoses of the 5 main STIs among MSM*: North West residents, 2015 to 2019 </vt:lpstr>
      <vt:lpstr>Table 3: Percentage change in new STI diagnoses in men who have sex with men (MSM)*: North West residents</vt:lpstr>
      <vt:lpstr>Figure 10a: Rate of all new STI diagnoses per 100,000 population among North West residents by local authority of residence: 2019 </vt:lpstr>
      <vt:lpstr>Figure 10b: Rate of new STI diagnoses (excluding chlamydia diagnoses in persons aged 15 to 24 years) per 100,000 population aged 15-64 years among North West residents by local authority of residence: 2019 </vt:lpstr>
      <vt:lpstr>Figure 11: Chlamydia detection rate per 100,000 population aged 15 to 24 years in North West by local authority of residence: 2019 </vt:lpstr>
      <vt:lpstr>Figure 12: Rate of gonorrhoea diagnoses per 100,000 population in North West by local authority of residence: 2019</vt:lpstr>
      <vt:lpstr>Figure 13: Map of new STI rates per 100,000 residents by upper tier local authority in North West: 2019 </vt:lpstr>
      <vt:lpstr>Figure 14: STI testing rate (excluding chlamydia in under 25 year olds) per 100,000 population in North West residents aged 15 to 64: 2015 to 2019 </vt:lpstr>
      <vt:lpstr>Figure 15: STI testing positivity rate (excluding chlamydia in under 25 year olds) in North West residents: 2015 to 2019 </vt:lpstr>
      <vt:lpstr>Table 4: Number of diagnoses of new STIs by PHEC  of residence, data source and data subset: 2019 </vt:lpstr>
      <vt:lpstr>Table 5: Number of diagnoses of the 5 main STIs in the North West by STI, data source and data subset: 2019 </vt:lpstr>
    </vt:vector>
  </TitlesOfParts>
  <Company>Cabinet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Presentation-standard</dc:title>
  <dc:creator>Anjna Mistry</dc:creator>
  <cp:lastModifiedBy>Richard.N Allen</cp:lastModifiedBy>
  <cp:revision>365</cp:revision>
  <dcterms:created xsi:type="dcterms:W3CDTF">2012-10-10T09:02:29Z</dcterms:created>
  <dcterms:modified xsi:type="dcterms:W3CDTF">2021-05-04T10:10:56Z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</Properties>
</file>