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8"/>
  </p:notesMasterIdLst>
  <p:handoutMasterIdLst>
    <p:handoutMasterId r:id="rId29"/>
  </p:handoutMasterIdLst>
  <p:sldIdLst>
    <p:sldId id="279" r:id="rId5"/>
    <p:sldId id="280" r:id="rId6"/>
    <p:sldId id="281" r:id="rId7"/>
    <p:sldId id="282" r:id="rId8"/>
    <p:sldId id="283" r:id="rId9"/>
    <p:sldId id="284" r:id="rId10"/>
    <p:sldId id="285" r:id="rId11"/>
    <p:sldId id="300" r:id="rId12"/>
    <p:sldId id="301" r:id="rId13"/>
    <p:sldId id="286" r:id="rId14"/>
    <p:sldId id="287" r:id="rId15"/>
    <p:sldId id="295" r:id="rId16"/>
    <p:sldId id="288" r:id="rId17"/>
    <p:sldId id="289" r:id="rId18"/>
    <p:sldId id="290" r:id="rId19"/>
    <p:sldId id="291" r:id="rId20"/>
    <p:sldId id="292" r:id="rId21"/>
    <p:sldId id="293" r:id="rId22"/>
    <p:sldId id="294" r:id="rId23"/>
    <p:sldId id="298" r:id="rId24"/>
    <p:sldId id="299" r:id="rId25"/>
    <p:sldId id="296" r:id="rId26"/>
    <p:sldId id="297"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3" autoAdjust="0"/>
    <p:restoredTop sz="94674" autoAdjust="0"/>
  </p:normalViewPr>
  <p:slideViewPr>
    <p:cSldViewPr>
      <p:cViewPr varScale="1">
        <p:scale>
          <a:sx n="93" d="100"/>
          <a:sy n="93" d="100"/>
        </p:scale>
        <p:origin x="6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76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88D848-6378-4ADC-B642-DABA492366B9}" type="datetimeFigureOut">
              <a:rPr lang="en-GB" smtClean="0"/>
              <a:t>30/03/2021</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A50FF3-C414-4146-986D-2239029EA82B}" type="slidenum">
              <a:rPr lang="en-GB" smtClean="0"/>
              <a:t>‹#›</a:t>
            </a:fld>
            <a:endParaRPr lang="en-GB" dirty="0"/>
          </a:p>
        </p:txBody>
      </p:sp>
    </p:spTree>
    <p:extLst>
      <p:ext uri="{BB962C8B-B14F-4D97-AF65-F5344CB8AC3E}">
        <p14:creationId xmlns:p14="http://schemas.microsoft.com/office/powerpoint/2010/main" val="3609378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3/30/2021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a:spcBef>
                <a:spcPts val="1200"/>
              </a:spcBef>
              <a:defRPr sz="1800" b="0" baseline="0">
                <a:solidFill>
                  <a:schemeClr val="tx1"/>
                </a:solidFill>
              </a:defRPr>
            </a:lvl1pPr>
          </a:lstStyle>
          <a:p>
            <a:pPr lvl="0"/>
            <a:r>
              <a:rPr lang="en-US" dirty="0"/>
              <a:t>Text should be 12-18pt Arial. Do not use other fonts.</a:t>
            </a:r>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GB" dirty="0"/>
              <a:t>Annual Epidemiological Spotlight on STIs in the South West: 2019 data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GB" dirty="0"/>
              <a:t>Annual Epidemiological Spotlight on STIs in the South West: 2019 data       </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Annual Epidemiological Spotlight on STIs in the South West: 2019 data</a:t>
            </a:r>
            <a:br>
              <a:rPr lang="en-GB" i="1" dirty="0"/>
            </a:br>
            <a:br>
              <a:rPr lang="en-GB" i="1" dirty="0"/>
            </a:br>
            <a:endParaRPr lang="en-GB" i="1" dirty="0"/>
          </a:p>
        </p:txBody>
      </p:sp>
      <p:sp>
        <p:nvSpPr>
          <p:cNvPr id="3" name="Subtitle 2"/>
          <p:cNvSpPr>
            <a:spLocks noGrp="1"/>
          </p:cNvSpPr>
          <p:nvPr>
            <p:ph type="subTitle" idx="1"/>
          </p:nvPr>
        </p:nvSpPr>
        <p:spPr>
          <a:xfrm>
            <a:off x="558000" y="5301208"/>
            <a:ext cx="7633648" cy="1058416"/>
          </a:xfrm>
        </p:spPr>
        <p:txBody>
          <a:bodyPr>
            <a:normAutofit fontScale="77500" lnSpcReduction="20000"/>
          </a:bodyPr>
          <a:lstStyle/>
          <a:p>
            <a:r>
              <a:rPr lang="en-GB" sz="2900" dirty="0"/>
              <a:t>Field Service</a:t>
            </a:r>
          </a:p>
          <a:p>
            <a:endParaRPr lang="en-GB" dirty="0"/>
          </a:p>
          <a:p>
            <a:r>
              <a:rPr lang="en-GB" dirty="0"/>
              <a:t>For queries relating to this document, please contact fes.southwest@phe.gov.uk</a:t>
            </a:r>
          </a:p>
          <a:p>
            <a:endParaRPr lang="en-GB" dirty="0"/>
          </a:p>
          <a:p>
            <a:r>
              <a:rPr lang="en-GB" sz="1200" dirty="0"/>
              <a:t>PHE publications gateway number</a:t>
            </a:r>
            <a:r>
              <a:rPr lang="en-US" sz="1200" dirty="0"/>
              <a:t>: GOV-7840</a:t>
            </a:r>
            <a:endParaRPr lang="en-GB" sz="1200" dirty="0"/>
          </a:p>
        </p:txBody>
      </p:sp>
    </p:spTree>
    <p:extLst>
      <p:ext uri="{BB962C8B-B14F-4D97-AF65-F5344CB8AC3E}">
        <p14:creationId xmlns:p14="http://schemas.microsoft.com/office/powerpoint/2010/main" val="10600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Figure 7: Rates by ethnicity per 100,000 population of South West residents diagnosed with a new STI, 2019</a:t>
            </a:r>
            <a:br>
              <a:rPr lang="en-GB" sz="2800" dirty="0"/>
            </a:br>
            <a:endParaRPr lang="en-GB" sz="2800" dirty="0"/>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7" name="TextBox 6"/>
          <p:cNvSpPr txBox="1"/>
          <p:nvPr/>
        </p:nvSpPr>
        <p:spPr>
          <a:xfrm>
            <a:off x="323528" y="6093296"/>
            <a:ext cx="8640960" cy="215444"/>
          </a:xfrm>
          <a:prstGeom prst="rect">
            <a:avLst/>
          </a:prstGeom>
          <a:noFill/>
        </p:spPr>
        <p:txBody>
          <a:bodyPr wrap="square" rtlCol="0">
            <a:spAutoFit/>
          </a:bodyPr>
          <a:lstStyle/>
          <a:p>
            <a:r>
              <a:rPr lang="en-GB" sz="800" i="1" dirty="0"/>
              <a:t>Source: Public Health England, GUMCAD and CTAD</a:t>
            </a:r>
            <a:endParaRPr lang="en-GB" sz="1000" dirty="0"/>
          </a:p>
        </p:txBody>
      </p:sp>
      <p:pic>
        <p:nvPicPr>
          <p:cNvPr id="3" name="Picture 2"/>
          <p:cNvPicPr>
            <a:picLocks noChangeAspect="1"/>
          </p:cNvPicPr>
          <p:nvPr/>
        </p:nvPicPr>
        <p:blipFill>
          <a:blip r:embed="rId2"/>
          <a:stretch>
            <a:fillRect/>
          </a:stretch>
        </p:blipFill>
        <p:spPr>
          <a:xfrm>
            <a:off x="562702" y="1916832"/>
            <a:ext cx="8047890" cy="3312368"/>
          </a:xfrm>
          <a:prstGeom prst="rect">
            <a:avLst/>
          </a:prstGeom>
        </p:spPr>
      </p:pic>
    </p:spTree>
    <p:extLst>
      <p:ext uri="{BB962C8B-B14F-4D97-AF65-F5344CB8AC3E}">
        <p14:creationId xmlns:p14="http://schemas.microsoft.com/office/powerpoint/2010/main" val="2235112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Table 2: Proportion of South West residents diagnosed with a new STI by ethnicity, 2019</a:t>
            </a:r>
            <a:br>
              <a:rPr lang="en-GB" sz="2800" dirty="0"/>
            </a:br>
            <a:br>
              <a:rPr lang="en-GB" sz="2800" dirty="0"/>
            </a:br>
            <a:br>
              <a:rPr lang="en-GB" sz="2800" dirty="0"/>
            </a:br>
            <a:endParaRPr lang="en-GB" sz="2800" dirty="0"/>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11</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8" name="TextBox 7"/>
          <p:cNvSpPr txBox="1"/>
          <p:nvPr/>
        </p:nvSpPr>
        <p:spPr>
          <a:xfrm>
            <a:off x="323528" y="6093296"/>
            <a:ext cx="8640960" cy="215444"/>
          </a:xfrm>
          <a:prstGeom prst="rect">
            <a:avLst/>
          </a:prstGeom>
          <a:noFill/>
        </p:spPr>
        <p:txBody>
          <a:bodyPr wrap="square" rtlCol="0">
            <a:spAutoFit/>
          </a:bodyPr>
          <a:lstStyle/>
          <a:p>
            <a:r>
              <a:rPr lang="en-GB" sz="800" i="1" dirty="0"/>
              <a:t>Source: Public Health England, GUMCAD and CTAD</a:t>
            </a:r>
            <a:endParaRPr lang="en-GB" sz="1000" dirty="0"/>
          </a:p>
        </p:txBody>
      </p:sp>
      <p:pic>
        <p:nvPicPr>
          <p:cNvPr id="3" name="Picture 2"/>
          <p:cNvPicPr>
            <a:picLocks noChangeAspect="1"/>
          </p:cNvPicPr>
          <p:nvPr/>
        </p:nvPicPr>
        <p:blipFill>
          <a:blip r:embed="rId2"/>
          <a:stretch>
            <a:fillRect/>
          </a:stretch>
        </p:blipFill>
        <p:spPr>
          <a:xfrm>
            <a:off x="683568" y="2132856"/>
            <a:ext cx="7689616" cy="2592288"/>
          </a:xfrm>
          <a:prstGeom prst="rect">
            <a:avLst/>
          </a:prstGeom>
        </p:spPr>
      </p:pic>
    </p:spTree>
    <p:extLst>
      <p:ext uri="{BB962C8B-B14F-4D97-AF65-F5344CB8AC3E}">
        <p14:creationId xmlns:p14="http://schemas.microsoft.com/office/powerpoint/2010/main" val="2934960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028000" cy="1152128"/>
          </a:xfrm>
        </p:spPr>
        <p:txBody>
          <a:bodyPr>
            <a:noAutofit/>
          </a:bodyPr>
          <a:lstStyle/>
          <a:p>
            <a:r>
              <a:rPr lang="en-GB" sz="2800" dirty="0"/>
              <a:t>Figure 8: Proportions of South West residents diagnosed with a new STI by world region of birth*,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p>
        </p:txBody>
      </p:sp>
      <p:sp>
        <p:nvSpPr>
          <p:cNvPr id="7" name="TextBox 6"/>
          <p:cNvSpPr txBox="1"/>
          <p:nvPr/>
        </p:nvSpPr>
        <p:spPr>
          <a:xfrm>
            <a:off x="323528" y="6093296"/>
            <a:ext cx="8640960" cy="215444"/>
          </a:xfrm>
          <a:prstGeom prst="rect">
            <a:avLst/>
          </a:prstGeom>
          <a:noFill/>
        </p:spPr>
        <p:txBody>
          <a:bodyPr wrap="square" rtlCol="0">
            <a:spAutoFit/>
          </a:bodyPr>
          <a:lstStyle/>
          <a:p>
            <a:r>
              <a:rPr lang="en-GB" sz="800" i="1" dirty="0"/>
              <a:t>Source: Public Health England, GUMCAD</a:t>
            </a:r>
            <a:endParaRPr lang="en-GB" sz="1000" dirty="0"/>
          </a:p>
        </p:txBody>
      </p:sp>
      <p:sp>
        <p:nvSpPr>
          <p:cNvPr id="6" name="Rectangle 5">
            <a:extLst>
              <a:ext uri="{FF2B5EF4-FFF2-40B4-BE49-F238E27FC236}">
                <a16:creationId xmlns:a16="http://schemas.microsoft.com/office/drawing/2014/main" id="{73C6446B-F9F7-4C2F-BF52-9F924171A20F}"/>
              </a:ext>
            </a:extLst>
          </p:cNvPr>
          <p:cNvSpPr/>
          <p:nvPr/>
        </p:nvSpPr>
        <p:spPr>
          <a:xfrm>
            <a:off x="377918" y="5497616"/>
            <a:ext cx="8388164" cy="384977"/>
          </a:xfrm>
          <a:prstGeom prst="rect">
            <a:avLst/>
          </a:prstGeom>
        </p:spPr>
        <p:txBody>
          <a:bodyPr wrap="square">
            <a:spAutoFit/>
          </a:bodyPr>
          <a:lstStyle/>
          <a:p>
            <a:pPr>
              <a:lnSpc>
                <a:spcPts val="1200"/>
              </a:lnSpc>
              <a:spcAft>
                <a:spcPts val="0"/>
              </a:spcAft>
            </a:pPr>
            <a:r>
              <a:rPr lang="en-GB" sz="800" dirty="0">
                <a:solidFill>
                  <a:srgbClr val="98002E"/>
                </a:solidFill>
                <a:latin typeface="Arial" panose="020B0604020202020204" pitchFamily="34" charset="0"/>
                <a:ea typeface="Times New Roman" panose="02020603050405020304" pitchFamily="18" charset="0"/>
                <a:cs typeface="Times New Roman" panose="02020603050405020304" pitchFamily="18" charset="0"/>
              </a:rPr>
              <a:t>*Data on country of birth is not collected by CTAD. All information about world region of birth is based on diagnoses made in specialist and non-specialist services which report to GUMCAD.</a:t>
            </a:r>
            <a:endParaRPr lang="en-GB" sz="800" dirty="0">
              <a:solidFill>
                <a:srgbClr val="98002E"/>
              </a:solidFill>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542188" y="2107373"/>
            <a:ext cx="7486196" cy="3668315"/>
          </a:xfrm>
          <a:prstGeom prst="rect">
            <a:avLst/>
          </a:prstGeom>
        </p:spPr>
      </p:pic>
    </p:spTree>
    <p:extLst>
      <p:ext uri="{BB962C8B-B14F-4D97-AF65-F5344CB8AC3E}">
        <p14:creationId xmlns:p14="http://schemas.microsoft.com/office/powerpoint/2010/main" val="4192359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792088"/>
          </a:xfrm>
        </p:spPr>
        <p:txBody>
          <a:bodyPr>
            <a:noAutofit/>
          </a:bodyPr>
          <a:lstStyle/>
          <a:p>
            <a:r>
              <a:rPr lang="en-GB" sz="2800" dirty="0"/>
              <a:t>Figure 9: Diagnoses of the 5 main STIs among MSM*, South West residents, 2015 to 2019</a:t>
            </a:r>
            <a:br>
              <a:rPr lang="en-GB" sz="2800" dirty="0"/>
            </a:br>
            <a:endParaRPr lang="en-GB" sz="2800" dirty="0"/>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13</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9" name="TextBox 8"/>
          <p:cNvSpPr txBox="1"/>
          <p:nvPr/>
        </p:nvSpPr>
        <p:spPr>
          <a:xfrm>
            <a:off x="323528" y="6093296"/>
            <a:ext cx="8640960" cy="215444"/>
          </a:xfrm>
          <a:prstGeom prst="rect">
            <a:avLst/>
          </a:prstGeom>
          <a:noFill/>
        </p:spPr>
        <p:txBody>
          <a:bodyPr wrap="square" rtlCol="0">
            <a:spAutoFit/>
          </a:bodyPr>
          <a:lstStyle/>
          <a:p>
            <a:r>
              <a:rPr lang="en-GB" sz="800" i="1" dirty="0"/>
              <a:t>Source: Public Health England, GUMCAD (level 3 services).</a:t>
            </a:r>
            <a:endParaRPr lang="en-GB" sz="1000" dirty="0"/>
          </a:p>
        </p:txBody>
      </p:sp>
      <p:sp>
        <p:nvSpPr>
          <p:cNvPr id="3" name="TextBox 2"/>
          <p:cNvSpPr txBox="1"/>
          <p:nvPr/>
        </p:nvSpPr>
        <p:spPr>
          <a:xfrm>
            <a:off x="323528" y="5246911"/>
            <a:ext cx="7344816" cy="954107"/>
          </a:xfrm>
          <a:prstGeom prst="rect">
            <a:avLst/>
          </a:prstGeom>
          <a:noFill/>
        </p:spPr>
        <p:txBody>
          <a:bodyPr wrap="square" rtlCol="0">
            <a:spAutoFit/>
          </a:bodyPr>
          <a:lstStyle/>
          <a:p>
            <a:r>
              <a:rPr lang="en-GB" sz="800" dirty="0"/>
              <a:t>GUMCAD started in 2009. Reporting of sexual orientation is less likely to be complete for earlier years. So rises seen may be partly artefactual.</a:t>
            </a:r>
          </a:p>
          <a:p>
            <a:r>
              <a:rPr lang="en-GB" sz="800" dirty="0"/>
              <a:t>Any increase in gonorrhoea diagnoses may be due to the increased use of highly sensitive nucleic acid amplification tests (NAATs) and additional screening of extra-genital sites in MSM.</a:t>
            </a:r>
          </a:p>
          <a:p>
            <a:r>
              <a:rPr lang="en-GB" sz="800" dirty="0"/>
              <a:t>Any decrease in genital wart diagnoses may be due to a moderately protective effect of HPV-16/18 vaccination.</a:t>
            </a:r>
          </a:p>
          <a:p>
            <a:r>
              <a:rPr lang="en-GB" sz="800" dirty="0"/>
              <a:t>Any increase in genital herpes diagnoses may be due to the use of more sensitive NAATs.</a:t>
            </a:r>
          </a:p>
          <a:p>
            <a:r>
              <a:rPr lang="en-GB" sz="800" dirty="0"/>
              <a:t>Any increase or decrease may reflect changes in testing.</a:t>
            </a:r>
          </a:p>
          <a:p>
            <a:endParaRPr lang="en-GB" sz="800" dirty="0"/>
          </a:p>
        </p:txBody>
      </p:sp>
      <p:sp>
        <p:nvSpPr>
          <p:cNvPr id="6" name="Rectangle 5">
            <a:extLst>
              <a:ext uri="{FF2B5EF4-FFF2-40B4-BE49-F238E27FC236}">
                <a16:creationId xmlns:a16="http://schemas.microsoft.com/office/drawing/2014/main" id="{B99668EC-BD1A-4B10-B7C5-FC1686582E24}"/>
              </a:ext>
            </a:extLst>
          </p:cNvPr>
          <p:cNvSpPr/>
          <p:nvPr/>
        </p:nvSpPr>
        <p:spPr>
          <a:xfrm>
            <a:off x="307746" y="4845556"/>
            <a:ext cx="8282956" cy="215444"/>
          </a:xfrm>
          <a:prstGeom prst="rect">
            <a:avLst/>
          </a:prstGeom>
        </p:spPr>
        <p:txBody>
          <a:bodyPr wrap="square">
            <a:spAutoFit/>
          </a:bodyPr>
          <a:lstStyle/>
          <a:p>
            <a:r>
              <a:rPr lang="en-GB" sz="800" dirty="0">
                <a:latin typeface="Arial" panose="020B0604020202020204" pitchFamily="34" charset="0"/>
                <a:ea typeface="Times New Roman" panose="02020603050405020304" pitchFamily="18" charset="0"/>
              </a:rPr>
              <a:t>* Data on sexual orientation is not collected by CTAD. All information about MSM is based on diagnoses made in specialist and non-specialist services which report to GUMCAD</a:t>
            </a:r>
            <a:endParaRPr lang="en-GB" sz="800" dirty="0"/>
          </a:p>
        </p:txBody>
      </p:sp>
      <p:pic>
        <p:nvPicPr>
          <p:cNvPr id="7" name="Picture 6"/>
          <p:cNvPicPr>
            <a:picLocks noChangeAspect="1"/>
          </p:cNvPicPr>
          <p:nvPr/>
        </p:nvPicPr>
        <p:blipFill>
          <a:blip r:embed="rId2"/>
          <a:stretch>
            <a:fillRect/>
          </a:stretch>
        </p:blipFill>
        <p:spPr>
          <a:xfrm>
            <a:off x="505558" y="1746142"/>
            <a:ext cx="7234793" cy="3058311"/>
          </a:xfrm>
          <a:prstGeom prst="rect">
            <a:avLst/>
          </a:prstGeom>
        </p:spPr>
      </p:pic>
    </p:spTree>
    <p:extLst>
      <p:ext uri="{BB962C8B-B14F-4D97-AF65-F5344CB8AC3E}">
        <p14:creationId xmlns:p14="http://schemas.microsoft.com/office/powerpoint/2010/main" val="2154056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08912" cy="936104"/>
          </a:xfrm>
        </p:spPr>
        <p:txBody>
          <a:bodyPr>
            <a:noAutofit/>
          </a:bodyPr>
          <a:lstStyle/>
          <a:p>
            <a:r>
              <a:rPr lang="en-GB" sz="2800" dirty="0"/>
              <a:t>Table 3: Percentage change in new STI diagnoses in men who have sex with men (MSM)*, South West residents</a:t>
            </a:r>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14</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10" name="TextBox 9"/>
          <p:cNvSpPr txBox="1"/>
          <p:nvPr/>
        </p:nvSpPr>
        <p:spPr>
          <a:xfrm>
            <a:off x="323528" y="5949280"/>
            <a:ext cx="8640960" cy="215444"/>
          </a:xfrm>
          <a:prstGeom prst="rect">
            <a:avLst/>
          </a:prstGeom>
          <a:noFill/>
        </p:spPr>
        <p:txBody>
          <a:bodyPr wrap="square" rtlCol="0">
            <a:spAutoFit/>
          </a:bodyPr>
          <a:lstStyle/>
          <a:p>
            <a:r>
              <a:rPr lang="en-GB" sz="800" i="1" dirty="0"/>
              <a:t>Source: Public Health England, GUMCAD</a:t>
            </a:r>
            <a:endParaRPr lang="en-GB" sz="1000" dirty="0"/>
          </a:p>
        </p:txBody>
      </p:sp>
      <p:sp>
        <p:nvSpPr>
          <p:cNvPr id="3" name="TextBox 2"/>
          <p:cNvSpPr txBox="1"/>
          <p:nvPr/>
        </p:nvSpPr>
        <p:spPr>
          <a:xfrm>
            <a:off x="539552" y="5012596"/>
            <a:ext cx="5544616" cy="215444"/>
          </a:xfrm>
          <a:prstGeom prst="rect">
            <a:avLst/>
          </a:prstGeom>
          <a:noFill/>
        </p:spPr>
        <p:txBody>
          <a:bodyPr wrap="square" rtlCol="0">
            <a:spAutoFit/>
          </a:bodyPr>
          <a:lstStyle/>
          <a:p>
            <a:r>
              <a:rPr lang="en-GB" sz="800" dirty="0"/>
              <a:t>*Please see notes for Figure 9.</a:t>
            </a:r>
          </a:p>
        </p:txBody>
      </p:sp>
      <p:pic>
        <p:nvPicPr>
          <p:cNvPr id="6" name="Picture 5"/>
          <p:cNvPicPr>
            <a:picLocks noChangeAspect="1"/>
          </p:cNvPicPr>
          <p:nvPr/>
        </p:nvPicPr>
        <p:blipFill>
          <a:blip r:embed="rId2"/>
          <a:stretch>
            <a:fillRect/>
          </a:stretch>
        </p:blipFill>
        <p:spPr>
          <a:xfrm>
            <a:off x="558009" y="1844824"/>
            <a:ext cx="7953905" cy="2880320"/>
          </a:xfrm>
          <a:prstGeom prst="rect">
            <a:avLst/>
          </a:prstGeom>
        </p:spPr>
      </p:pic>
    </p:spTree>
    <p:extLst>
      <p:ext uri="{BB962C8B-B14F-4D97-AF65-F5344CB8AC3E}">
        <p14:creationId xmlns:p14="http://schemas.microsoft.com/office/powerpoint/2010/main" val="1674441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830424" cy="648072"/>
          </a:xfrm>
        </p:spPr>
        <p:txBody>
          <a:bodyPr>
            <a:noAutofit/>
          </a:bodyPr>
          <a:lstStyle/>
          <a:p>
            <a:r>
              <a:rPr lang="en-GB" sz="2800" dirty="0"/>
              <a:t>Figure 10a: Rate of all new STI diagnoses per 100,000 population among South West residents by local authority of residence, 2019</a:t>
            </a:r>
            <a:br>
              <a:rPr lang="en-GB" sz="2800" dirty="0"/>
            </a:br>
            <a:endParaRPr lang="en-GB" sz="2800" dirty="0"/>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15</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8" name="TextBox 7"/>
          <p:cNvSpPr txBox="1"/>
          <p:nvPr/>
        </p:nvSpPr>
        <p:spPr>
          <a:xfrm>
            <a:off x="323528" y="6054056"/>
            <a:ext cx="8640960" cy="215444"/>
          </a:xfrm>
          <a:prstGeom prst="rect">
            <a:avLst/>
          </a:prstGeom>
          <a:noFill/>
        </p:spPr>
        <p:txBody>
          <a:bodyPr wrap="square" rtlCol="0">
            <a:spAutoFit/>
          </a:bodyPr>
          <a:lstStyle/>
          <a:p>
            <a:r>
              <a:rPr lang="en-GB" sz="800" i="1" dirty="0"/>
              <a:t>Source: Public Health England, GUMCAD and CTAD</a:t>
            </a:r>
          </a:p>
        </p:txBody>
      </p:sp>
      <p:pic>
        <p:nvPicPr>
          <p:cNvPr id="3" name="Picture 2"/>
          <p:cNvPicPr>
            <a:picLocks noChangeAspect="1"/>
          </p:cNvPicPr>
          <p:nvPr/>
        </p:nvPicPr>
        <p:blipFill>
          <a:blip r:embed="rId2"/>
          <a:stretch>
            <a:fillRect/>
          </a:stretch>
        </p:blipFill>
        <p:spPr>
          <a:xfrm>
            <a:off x="467544" y="1844824"/>
            <a:ext cx="8064896" cy="4088610"/>
          </a:xfrm>
          <a:prstGeom prst="rect">
            <a:avLst/>
          </a:prstGeom>
        </p:spPr>
      </p:pic>
    </p:spTree>
    <p:extLst>
      <p:ext uri="{BB962C8B-B14F-4D97-AF65-F5344CB8AC3E}">
        <p14:creationId xmlns:p14="http://schemas.microsoft.com/office/powerpoint/2010/main" val="170731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136904" cy="1512168"/>
          </a:xfrm>
        </p:spPr>
        <p:txBody>
          <a:bodyPr>
            <a:noAutofit/>
          </a:bodyPr>
          <a:lstStyle/>
          <a:p>
            <a:r>
              <a:rPr lang="en-GB" sz="2800" dirty="0"/>
              <a:t>Figure 10b: Rate of new STI diagnoses (excluding chlamydia diagnoses in persons aged 15 to 24 years) per 100,000 population aged 15 to 64 years among South West residents by local authority of residence, 2019</a:t>
            </a:r>
            <a:br>
              <a:rPr lang="en-GB" sz="2800" dirty="0"/>
            </a:br>
            <a:endParaRPr lang="en-GB" sz="2800" dirty="0"/>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16</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9" name="TextBox 8"/>
          <p:cNvSpPr txBox="1"/>
          <p:nvPr/>
        </p:nvSpPr>
        <p:spPr>
          <a:xfrm>
            <a:off x="323528" y="6054056"/>
            <a:ext cx="8640960" cy="215444"/>
          </a:xfrm>
          <a:prstGeom prst="rect">
            <a:avLst/>
          </a:prstGeom>
          <a:noFill/>
        </p:spPr>
        <p:txBody>
          <a:bodyPr wrap="square" rtlCol="0">
            <a:spAutoFit/>
          </a:bodyPr>
          <a:lstStyle/>
          <a:p>
            <a:r>
              <a:rPr lang="en-GB" sz="800" i="1" dirty="0"/>
              <a:t>Source: Public Health England, GUMCAD and CTAD</a:t>
            </a:r>
          </a:p>
        </p:txBody>
      </p:sp>
      <p:pic>
        <p:nvPicPr>
          <p:cNvPr id="3" name="Picture 2"/>
          <p:cNvPicPr>
            <a:picLocks noChangeAspect="1"/>
          </p:cNvPicPr>
          <p:nvPr/>
        </p:nvPicPr>
        <p:blipFill>
          <a:blip r:embed="rId2"/>
          <a:stretch>
            <a:fillRect/>
          </a:stretch>
        </p:blipFill>
        <p:spPr>
          <a:xfrm>
            <a:off x="352128" y="2001952"/>
            <a:ext cx="8180312" cy="4147121"/>
          </a:xfrm>
          <a:prstGeom prst="rect">
            <a:avLst/>
          </a:prstGeom>
        </p:spPr>
      </p:pic>
    </p:spTree>
    <p:extLst>
      <p:ext uri="{BB962C8B-B14F-4D97-AF65-F5344CB8AC3E}">
        <p14:creationId xmlns:p14="http://schemas.microsoft.com/office/powerpoint/2010/main" val="1518803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654" y="188640"/>
            <a:ext cx="8120801" cy="1296144"/>
          </a:xfrm>
        </p:spPr>
        <p:txBody>
          <a:bodyPr>
            <a:noAutofit/>
          </a:bodyPr>
          <a:lstStyle/>
          <a:p>
            <a:r>
              <a:rPr lang="en-GB" sz="2800" dirty="0"/>
              <a:t>Figure 11: Chlamydia detection rate per 100,000 population aged 15 to 24 years in South West by local authority of residence, 2019</a:t>
            </a:r>
            <a:br>
              <a:rPr lang="en-GB" sz="2800" dirty="0"/>
            </a:br>
            <a:endParaRPr lang="en-GB" sz="2800" dirty="0"/>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17</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9" name="TextBox 8"/>
          <p:cNvSpPr txBox="1"/>
          <p:nvPr/>
        </p:nvSpPr>
        <p:spPr>
          <a:xfrm>
            <a:off x="323528" y="6054056"/>
            <a:ext cx="8640960" cy="215444"/>
          </a:xfrm>
          <a:prstGeom prst="rect">
            <a:avLst/>
          </a:prstGeom>
          <a:noFill/>
        </p:spPr>
        <p:txBody>
          <a:bodyPr wrap="square" rtlCol="0">
            <a:spAutoFit/>
          </a:bodyPr>
          <a:lstStyle/>
          <a:p>
            <a:r>
              <a:rPr lang="en-GB" sz="800" i="1" dirty="0"/>
              <a:t>Source: Public Health England, GUMCAD and CTAD</a:t>
            </a:r>
          </a:p>
        </p:txBody>
      </p:sp>
      <p:sp>
        <p:nvSpPr>
          <p:cNvPr id="3" name="TextBox 2"/>
          <p:cNvSpPr txBox="1"/>
          <p:nvPr/>
        </p:nvSpPr>
        <p:spPr>
          <a:xfrm>
            <a:off x="4932040" y="1988840"/>
            <a:ext cx="2448272" cy="584775"/>
          </a:xfrm>
          <a:prstGeom prst="rect">
            <a:avLst/>
          </a:prstGeom>
          <a:noFill/>
        </p:spPr>
        <p:txBody>
          <a:bodyPr wrap="square" rtlCol="0">
            <a:spAutoFit/>
          </a:bodyPr>
          <a:lstStyle/>
          <a:p>
            <a:r>
              <a:rPr lang="en-GB" sz="800" dirty="0"/>
              <a:t>PHE recommends that local areas should be working towards achieving a chlamydia detection rate of at least 2,300 per 100,000 among individuals aged 15 to 24 years.</a:t>
            </a:r>
          </a:p>
        </p:txBody>
      </p:sp>
      <p:pic>
        <p:nvPicPr>
          <p:cNvPr id="6" name="Picture 5"/>
          <p:cNvPicPr>
            <a:picLocks noChangeAspect="1"/>
          </p:cNvPicPr>
          <p:nvPr/>
        </p:nvPicPr>
        <p:blipFill>
          <a:blip r:embed="rId2"/>
          <a:stretch>
            <a:fillRect/>
          </a:stretch>
        </p:blipFill>
        <p:spPr>
          <a:xfrm>
            <a:off x="555654" y="1844823"/>
            <a:ext cx="7688754" cy="4034977"/>
          </a:xfrm>
          <a:prstGeom prst="rect">
            <a:avLst/>
          </a:prstGeom>
        </p:spPr>
      </p:pic>
    </p:spTree>
    <p:extLst>
      <p:ext uri="{BB962C8B-B14F-4D97-AF65-F5344CB8AC3E}">
        <p14:creationId xmlns:p14="http://schemas.microsoft.com/office/powerpoint/2010/main" val="4046514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Figure 12: Rate of gonorrhoea diagnoses per 100,000 population in South West by local authority of residence, 2019</a:t>
            </a:r>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18</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7" name="TextBox 6"/>
          <p:cNvSpPr txBox="1"/>
          <p:nvPr/>
        </p:nvSpPr>
        <p:spPr>
          <a:xfrm>
            <a:off x="323528" y="6054056"/>
            <a:ext cx="8640960" cy="215444"/>
          </a:xfrm>
          <a:prstGeom prst="rect">
            <a:avLst/>
          </a:prstGeom>
          <a:noFill/>
        </p:spPr>
        <p:txBody>
          <a:bodyPr wrap="square" rtlCol="0">
            <a:spAutoFit/>
          </a:bodyPr>
          <a:lstStyle/>
          <a:p>
            <a:r>
              <a:rPr lang="en-GB" sz="800" i="1" dirty="0"/>
              <a:t>Source: Public Health England, GUMCAD</a:t>
            </a:r>
          </a:p>
        </p:txBody>
      </p:sp>
      <p:pic>
        <p:nvPicPr>
          <p:cNvPr id="3" name="Picture 2"/>
          <p:cNvPicPr>
            <a:picLocks noChangeAspect="1"/>
          </p:cNvPicPr>
          <p:nvPr/>
        </p:nvPicPr>
        <p:blipFill>
          <a:blip r:embed="rId2"/>
          <a:stretch>
            <a:fillRect/>
          </a:stretch>
        </p:blipFill>
        <p:spPr>
          <a:xfrm>
            <a:off x="395536" y="2060847"/>
            <a:ext cx="7763775" cy="3993209"/>
          </a:xfrm>
          <a:prstGeom prst="rect">
            <a:avLst/>
          </a:prstGeom>
        </p:spPr>
      </p:pic>
    </p:spTree>
    <p:extLst>
      <p:ext uri="{BB962C8B-B14F-4D97-AF65-F5344CB8AC3E}">
        <p14:creationId xmlns:p14="http://schemas.microsoft.com/office/powerpoint/2010/main" val="1207759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19</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7" name="TextBox 6"/>
          <p:cNvSpPr txBox="1"/>
          <p:nvPr/>
        </p:nvSpPr>
        <p:spPr>
          <a:xfrm>
            <a:off x="2051720" y="6054056"/>
            <a:ext cx="6912768" cy="215444"/>
          </a:xfrm>
          <a:prstGeom prst="rect">
            <a:avLst/>
          </a:prstGeom>
          <a:noFill/>
        </p:spPr>
        <p:txBody>
          <a:bodyPr wrap="square" rtlCol="0">
            <a:spAutoFit/>
          </a:bodyPr>
          <a:lstStyle/>
          <a:p>
            <a:r>
              <a:rPr lang="en-GB" sz="800" i="1" dirty="0"/>
              <a:t>Source: Public Health England, GUMCAD and CTAD</a:t>
            </a:r>
          </a:p>
        </p:txBody>
      </p:sp>
      <p:sp>
        <p:nvSpPr>
          <p:cNvPr id="2" name="Title 1"/>
          <p:cNvSpPr>
            <a:spLocks noGrp="1"/>
          </p:cNvSpPr>
          <p:nvPr>
            <p:ph type="title"/>
          </p:nvPr>
        </p:nvSpPr>
        <p:spPr>
          <a:xfrm>
            <a:off x="683568" y="260648"/>
            <a:ext cx="7776864" cy="648072"/>
          </a:xfrm>
        </p:spPr>
        <p:txBody>
          <a:bodyPr>
            <a:noAutofit/>
          </a:bodyPr>
          <a:lstStyle/>
          <a:p>
            <a:r>
              <a:rPr lang="en-GB" sz="2800" dirty="0"/>
              <a:t>Figure 13: Map of new STI rates per 100,000 residents by upper tier local authority in South West, 2019</a:t>
            </a:r>
            <a:br>
              <a:rPr lang="en-GB" sz="2800" dirty="0"/>
            </a:br>
            <a:endParaRPr lang="en-GB" sz="28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3" y="193148"/>
            <a:ext cx="8946885" cy="6332196"/>
          </a:xfrm>
          <a:prstGeom prst="rect">
            <a:avLst/>
          </a:prstGeom>
        </p:spPr>
      </p:pic>
    </p:spTree>
    <p:extLst>
      <p:ext uri="{BB962C8B-B14F-4D97-AF65-F5344CB8AC3E}">
        <p14:creationId xmlns:p14="http://schemas.microsoft.com/office/powerpoint/2010/main" val="2301135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bwMode="auto">
          <a:xfrm>
            <a:off x="539552" y="476672"/>
            <a:ext cx="8029575" cy="647700"/>
          </a:xfrm>
        </p:spPr>
        <p:txBody>
          <a:bodyPr wrap="square" numCol="1" compatLnSpc="1">
            <a:prstTxWarp prst="textNoShape">
              <a:avLst/>
            </a:prstTxWarp>
            <a:normAutofit/>
          </a:bodyPr>
          <a:lstStyle/>
          <a:p>
            <a:pPr eaLnBrk="1" hangingPunct="1">
              <a:defRPr/>
            </a:pPr>
            <a:r>
              <a:rPr lang="en-GB" sz="2800" dirty="0">
                <a:solidFill>
                  <a:srgbClr val="00AE9E"/>
                </a:solidFill>
                <a:latin typeface="Arial" pitchFamily="84" charset="0"/>
              </a:rPr>
              <a:t>Summary of 2019 data for South West residents</a:t>
            </a:r>
            <a:endParaRPr lang="en-US" sz="2800" dirty="0">
              <a:latin typeface="Arial" pitchFamily="84" charset="0"/>
            </a:endParaRPr>
          </a:p>
        </p:txBody>
      </p:sp>
      <p:sp>
        <p:nvSpPr>
          <p:cNvPr id="13314" name="Content Placeholder 18"/>
          <p:cNvSpPr>
            <a:spLocks noGrp="1"/>
          </p:cNvSpPr>
          <p:nvPr>
            <p:ph idx="1"/>
          </p:nvPr>
        </p:nvSpPr>
        <p:spPr>
          <a:xfrm>
            <a:off x="539551" y="944538"/>
            <a:ext cx="7848873" cy="4644702"/>
          </a:xfrm>
        </p:spPr>
        <p:txBody>
          <a:bodyPr/>
          <a:lstStyle/>
          <a:p>
            <a:pPr lvl="0">
              <a:lnSpc>
                <a:spcPct val="107000"/>
              </a:lnSpc>
              <a:spcAft>
                <a:spcPts val="0"/>
              </a:spcAft>
              <a:buFont typeface="Symbol" panose="05050102010706020507" pitchFamily="18" charset="2"/>
              <a:buChar char=""/>
            </a:pPr>
            <a:r>
              <a:rPr lang="en-GB" sz="1500" dirty="0">
                <a:ea typeface="Calibri" panose="020F0502020204030204" pitchFamily="34" charset="0"/>
                <a:cs typeface="Times New Roman" panose="02020603050405020304" pitchFamily="18" charset="0"/>
              </a:rPr>
              <a:t>There were over 34,800 new STIs diagnosed in the South West</a:t>
            </a:r>
          </a:p>
          <a:p>
            <a:pPr lvl="0">
              <a:lnSpc>
                <a:spcPct val="107000"/>
              </a:lnSpc>
              <a:spcAft>
                <a:spcPts val="0"/>
              </a:spcAft>
              <a:buFont typeface="Symbol" panose="05050102010706020507" pitchFamily="18" charset="2"/>
              <a:buChar char=""/>
            </a:pPr>
            <a:r>
              <a:rPr lang="en-GB" sz="1500" dirty="0">
                <a:ea typeface="Calibri" panose="020F0502020204030204" pitchFamily="34" charset="0"/>
                <a:cs typeface="Times New Roman" panose="02020603050405020304" pitchFamily="18" charset="0"/>
              </a:rPr>
              <a:t>The new STI diagnosis rate was 619 </a:t>
            </a:r>
            <a:r>
              <a:rPr lang="fr-FR" sz="1500" dirty="0">
                <a:ea typeface="Calibri" panose="020F0502020204030204" pitchFamily="34" charset="0"/>
                <a:cs typeface="Times New Roman" panose="02020603050405020304" pitchFamily="18" charset="0"/>
              </a:rPr>
              <a:t>diagnoses per 100,000 population</a:t>
            </a:r>
            <a:endParaRPr lang="en-GB" sz="1500" dirty="0">
              <a:ea typeface="Calibri" panose="020F0502020204030204" pitchFamily="34" charset="0"/>
              <a:cs typeface="Times New Roman" panose="02020603050405020304" pitchFamily="18" charset="0"/>
            </a:endParaRPr>
          </a:p>
          <a:p>
            <a:pPr lvl="0">
              <a:lnSpc>
                <a:spcPct val="107000"/>
              </a:lnSpc>
              <a:spcAft>
                <a:spcPts val="0"/>
              </a:spcAft>
              <a:buFont typeface="Symbol" panose="05050102010706020507" pitchFamily="18" charset="2"/>
              <a:buChar char=""/>
            </a:pPr>
            <a:r>
              <a:rPr lang="en-GB" sz="1500" dirty="0">
                <a:ea typeface="Calibri" panose="020F0502020204030204" pitchFamily="34" charset="0"/>
                <a:cs typeface="Times New Roman" panose="02020603050405020304" pitchFamily="18" charset="0"/>
              </a:rPr>
              <a:t>In the period 2018 to 2019, diagnoses of gonorrhoea rose by 24%, while syphilis diagnoses fell by 2%</a:t>
            </a:r>
          </a:p>
          <a:p>
            <a:pPr lvl="0">
              <a:lnSpc>
                <a:spcPct val="107000"/>
              </a:lnSpc>
              <a:spcAft>
                <a:spcPts val="0"/>
              </a:spcAft>
              <a:buFont typeface="Symbol" panose="05050102010706020507" pitchFamily="18" charset="2"/>
              <a:buChar char=""/>
            </a:pPr>
            <a:r>
              <a:rPr lang="en-GB" sz="1500" dirty="0">
                <a:ea typeface="Calibri" panose="020F0502020204030204" pitchFamily="34" charset="0"/>
                <a:cs typeface="Times New Roman" panose="02020603050405020304" pitchFamily="18" charset="0"/>
              </a:rPr>
              <a:t>The chlamydia detection rate in those aged 15 to 24 was 1,856 per 100,000 population. Public Health England recommends that local areas should be working towards achieving a chlamydia detection rate of at least 2,300 per 100,000 among individuals aged 15 to 24 years</a:t>
            </a:r>
          </a:p>
          <a:p>
            <a:pPr lvl="0">
              <a:lnSpc>
                <a:spcPct val="107000"/>
              </a:lnSpc>
              <a:spcAft>
                <a:spcPts val="0"/>
              </a:spcAft>
              <a:buFont typeface="Symbol" panose="05050102010706020507" pitchFamily="18" charset="2"/>
              <a:buChar char=""/>
            </a:pPr>
            <a:r>
              <a:rPr lang="en-GB" sz="1500" dirty="0">
                <a:ea typeface="Calibri" panose="020F0502020204030204" pitchFamily="34" charset="0"/>
                <a:cs typeface="Times New Roman" panose="02020603050405020304" pitchFamily="18" charset="0"/>
              </a:rPr>
              <a:t>13% of new STI diagnoses (excl. chlamydia reported via CTAD), 74% of new syphilis diagnoses and 42% of new gonorrhoea diagnoses were in men who have sex with men (MSM)</a:t>
            </a:r>
          </a:p>
          <a:p>
            <a:pPr lvl="0">
              <a:lnSpc>
                <a:spcPct val="107000"/>
              </a:lnSpc>
              <a:spcAft>
                <a:spcPts val="0"/>
              </a:spcAft>
              <a:buFont typeface="Symbol" panose="05050102010706020507" pitchFamily="18" charset="2"/>
              <a:buChar char=""/>
            </a:pPr>
            <a:r>
              <a:rPr lang="en-GB" sz="1500" dirty="0">
                <a:ea typeface="Calibri" panose="020F0502020204030204" pitchFamily="34" charset="0"/>
                <a:cs typeface="Times New Roman" panose="02020603050405020304" pitchFamily="18" charset="0"/>
              </a:rPr>
              <a:t>15 to 24 year olds accounted for 54% of new STI diagnoses</a:t>
            </a:r>
          </a:p>
          <a:p>
            <a:pPr>
              <a:lnSpc>
                <a:spcPct val="107000"/>
              </a:lnSpc>
              <a:spcAft>
                <a:spcPts val="0"/>
              </a:spcAft>
              <a:buFont typeface="Symbol" panose="05050102010706020507" pitchFamily="18" charset="2"/>
              <a:buChar char=""/>
            </a:pPr>
            <a:r>
              <a:rPr lang="en-GB" sz="1500" dirty="0">
                <a:ea typeface="Calibri" panose="020F0502020204030204" pitchFamily="34" charset="0"/>
                <a:cs typeface="Times New Roman" panose="02020603050405020304" pitchFamily="18" charset="0"/>
              </a:rPr>
              <a:t>The white ethnic group had the highest numbers of new STIs (91%)</a:t>
            </a:r>
          </a:p>
          <a:p>
            <a:pPr lvl="0">
              <a:lnSpc>
                <a:spcPct val="107000"/>
              </a:lnSpc>
              <a:spcAft>
                <a:spcPts val="0"/>
              </a:spcAft>
              <a:buFont typeface="Symbol" panose="05050102010706020507" pitchFamily="18" charset="2"/>
              <a:buChar char=""/>
            </a:pPr>
            <a:r>
              <a:rPr lang="en-GB" sz="1500" dirty="0">
                <a:ea typeface="Calibri" panose="020F0502020204030204" pitchFamily="34" charset="0"/>
                <a:cs typeface="Times New Roman" panose="02020603050405020304" pitchFamily="18" charset="0"/>
              </a:rPr>
              <a:t>Although &lt;1% of new STI diagnoses were in the black Caribbean ethnic group, this ethnic group had the highest rate (1,943 per 100,000 population)</a:t>
            </a:r>
          </a:p>
          <a:p>
            <a:pPr lvl="0">
              <a:lnSpc>
                <a:spcPct val="107000"/>
              </a:lnSpc>
              <a:spcAft>
                <a:spcPts val="800"/>
              </a:spcAft>
              <a:buFont typeface="Symbol" panose="05050102010706020507" pitchFamily="18" charset="2"/>
              <a:buChar char=""/>
            </a:pPr>
            <a:r>
              <a:rPr lang="en-GB" sz="1500" dirty="0">
                <a:ea typeface="Calibri" panose="020F0502020204030204" pitchFamily="34" charset="0"/>
                <a:cs typeface="Times New Roman" panose="02020603050405020304" pitchFamily="18" charset="0"/>
              </a:rPr>
              <a:t>Majority of those diagnosed with a new STI are UK-born (88%)</a:t>
            </a:r>
          </a:p>
          <a:p>
            <a:pPr marL="285750" lvl="1" indent="-285750" eaLnBrk="1" hangingPunct="1">
              <a:buFont typeface="Arial" panose="020B0604020202020204" pitchFamily="34" charset="0"/>
              <a:buChar char="•"/>
            </a:pPr>
            <a:endParaRPr lang="en-GB" sz="1500" dirty="0">
              <a:latin typeface="Arial" pitchFamily="84" charset="0"/>
            </a:endParaRPr>
          </a:p>
        </p:txBody>
      </p:sp>
      <p:sp>
        <p:nvSpPr>
          <p:cNvPr id="13315" name="Slide Number Placeholder 3"/>
          <p:cNvSpPr>
            <a:spLocks noGrp="1"/>
          </p:cNvSpPr>
          <p:nvPr>
            <p:ph type="sldNum" sz="quarter" idx="10"/>
          </p:nvPr>
        </p:nvSpPr>
        <p:spPr bwMode="auto">
          <a:ln>
            <a:miter lim="800000"/>
            <a:headEnd/>
            <a:tailEnd/>
          </a:ln>
        </p:spPr>
        <p:txBody>
          <a:bodyPr/>
          <a:lstStyle/>
          <a:p>
            <a:pPr marL="539750"/>
            <a:fld id="{3AF59C50-BC1A-4A48-AB9B-217598CEB833}" type="slidenum">
              <a:rPr lang="en-US"/>
              <a:pPr marL="539750"/>
              <a:t>2</a:t>
            </a:fld>
            <a:endParaRPr lang="en-US" dirty="0"/>
          </a:p>
        </p:txBody>
      </p:sp>
      <p:sp>
        <p:nvSpPr>
          <p:cNvPr id="13316"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GB" dirty="0">
                <a:latin typeface="Arial" pitchFamily="84" charset="0"/>
                <a:ea typeface="ヒラギノ角ゴ Pro W3" pitchFamily="84" charset="-128"/>
                <a:cs typeface="ヒラギノ角ゴ Pro W3" pitchFamily="84" charset="-128"/>
              </a:rPr>
              <a:t>Annual Epidemiological Spotlight on STIs in the South West: 2019 data       </a:t>
            </a:r>
            <a:endParaRPr lang="en-US" dirty="0">
              <a:latin typeface="Arial" pitchFamily="84" charset="0"/>
              <a:ea typeface="ヒラギノ角ゴ Pro W3" pitchFamily="84" charset="-128"/>
              <a:cs typeface="ヒラギノ角ゴ Pro W3" pitchFamily="84" charset="-128"/>
            </a:endParaRPr>
          </a:p>
        </p:txBody>
      </p:sp>
    </p:spTree>
    <p:extLst>
      <p:ext uri="{BB962C8B-B14F-4D97-AF65-F5344CB8AC3E}">
        <p14:creationId xmlns:p14="http://schemas.microsoft.com/office/powerpoint/2010/main" val="4056549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Figure 14: STI testing rate (excluding chlamydia in under 25 year olds) per 100,000 population in South West residents aged 15 to 64, 2015 to 2019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20</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6" name="TextBox 5"/>
          <p:cNvSpPr txBox="1"/>
          <p:nvPr/>
        </p:nvSpPr>
        <p:spPr>
          <a:xfrm>
            <a:off x="323528" y="6054056"/>
            <a:ext cx="8640960" cy="215444"/>
          </a:xfrm>
          <a:prstGeom prst="rect">
            <a:avLst/>
          </a:prstGeom>
          <a:noFill/>
        </p:spPr>
        <p:txBody>
          <a:bodyPr wrap="square" rtlCol="0">
            <a:spAutoFit/>
          </a:bodyPr>
          <a:lstStyle/>
          <a:p>
            <a:r>
              <a:rPr lang="en-GB" sz="800" i="1" dirty="0"/>
              <a:t>Source: Public Health England, GUMCAD</a:t>
            </a:r>
          </a:p>
        </p:txBody>
      </p:sp>
      <p:pic>
        <p:nvPicPr>
          <p:cNvPr id="3" name="Picture 2"/>
          <p:cNvPicPr>
            <a:picLocks noChangeAspect="1"/>
          </p:cNvPicPr>
          <p:nvPr/>
        </p:nvPicPr>
        <p:blipFill>
          <a:blip r:embed="rId2"/>
          <a:stretch>
            <a:fillRect/>
          </a:stretch>
        </p:blipFill>
        <p:spPr>
          <a:xfrm>
            <a:off x="562702" y="2256259"/>
            <a:ext cx="7825722" cy="3561551"/>
          </a:xfrm>
          <a:prstGeom prst="rect">
            <a:avLst/>
          </a:prstGeom>
        </p:spPr>
      </p:pic>
    </p:spTree>
    <p:extLst>
      <p:ext uri="{BB962C8B-B14F-4D97-AF65-F5344CB8AC3E}">
        <p14:creationId xmlns:p14="http://schemas.microsoft.com/office/powerpoint/2010/main" val="79664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Figure 15: STI testing positivity rate (excluding chlamydia in under 25 year olds) in South West residents, 2015 to 2019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21</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6" name="TextBox 5"/>
          <p:cNvSpPr txBox="1"/>
          <p:nvPr/>
        </p:nvSpPr>
        <p:spPr>
          <a:xfrm>
            <a:off x="323528" y="6054056"/>
            <a:ext cx="8640960" cy="215444"/>
          </a:xfrm>
          <a:prstGeom prst="rect">
            <a:avLst/>
          </a:prstGeom>
          <a:noFill/>
        </p:spPr>
        <p:txBody>
          <a:bodyPr wrap="square" rtlCol="0">
            <a:spAutoFit/>
          </a:bodyPr>
          <a:lstStyle/>
          <a:p>
            <a:r>
              <a:rPr lang="en-GB" sz="800" i="1" dirty="0"/>
              <a:t>Source: Public Health England, GUMCAD</a:t>
            </a:r>
          </a:p>
        </p:txBody>
      </p:sp>
      <p:pic>
        <p:nvPicPr>
          <p:cNvPr id="3" name="Picture 2"/>
          <p:cNvPicPr>
            <a:picLocks noChangeAspect="1"/>
          </p:cNvPicPr>
          <p:nvPr/>
        </p:nvPicPr>
        <p:blipFill>
          <a:blip r:embed="rId2"/>
          <a:stretch>
            <a:fillRect/>
          </a:stretch>
        </p:blipFill>
        <p:spPr>
          <a:xfrm>
            <a:off x="562702" y="2256259"/>
            <a:ext cx="7753714" cy="3692644"/>
          </a:xfrm>
          <a:prstGeom prst="rect">
            <a:avLst/>
          </a:prstGeom>
        </p:spPr>
      </p:pic>
    </p:spTree>
    <p:extLst>
      <p:ext uri="{BB962C8B-B14F-4D97-AF65-F5344CB8AC3E}">
        <p14:creationId xmlns:p14="http://schemas.microsoft.com/office/powerpoint/2010/main" val="508157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Table 4: Number of diagnoses of new STIs by PHEC of residence, data source and data subset, 2019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22</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7" name="TextBox 6"/>
          <p:cNvSpPr txBox="1"/>
          <p:nvPr/>
        </p:nvSpPr>
        <p:spPr>
          <a:xfrm>
            <a:off x="323528" y="6054056"/>
            <a:ext cx="8640960" cy="215444"/>
          </a:xfrm>
          <a:prstGeom prst="rect">
            <a:avLst/>
          </a:prstGeom>
          <a:noFill/>
        </p:spPr>
        <p:txBody>
          <a:bodyPr wrap="square" rtlCol="0">
            <a:spAutoFit/>
          </a:bodyPr>
          <a:lstStyle/>
          <a:p>
            <a:r>
              <a:rPr lang="en-GB" sz="800" i="1" dirty="0"/>
              <a:t>Source: Public Health England, GUMCAD and CTAD</a:t>
            </a:r>
          </a:p>
        </p:txBody>
      </p:sp>
      <p:sp>
        <p:nvSpPr>
          <p:cNvPr id="8" name="TextBox 7"/>
          <p:cNvSpPr txBox="1"/>
          <p:nvPr/>
        </p:nvSpPr>
        <p:spPr>
          <a:xfrm>
            <a:off x="323528" y="5521725"/>
            <a:ext cx="8073862" cy="400110"/>
          </a:xfrm>
          <a:prstGeom prst="rect">
            <a:avLst/>
          </a:prstGeom>
          <a:noFill/>
        </p:spPr>
        <p:txBody>
          <a:bodyPr wrap="square" rtlCol="0">
            <a:spAutoFit/>
          </a:bodyPr>
          <a:lstStyle/>
          <a:p>
            <a:pPr marL="180000" indent="-457200"/>
            <a:r>
              <a:rPr lang="en-GB" sz="1000" dirty="0"/>
              <a:t>* New STI diagnoses from enhanced GPs reporting to GUMCAD are included in the ‘Non-specialist sexual health services (SHSs)’ total. </a:t>
            </a:r>
          </a:p>
          <a:p>
            <a:pPr marL="180000" indent="-457200"/>
            <a:r>
              <a:rPr lang="en-GB" sz="1000" dirty="0"/>
              <a:t>** Including site type 12 chlamydia from GUMCAD.</a:t>
            </a:r>
          </a:p>
        </p:txBody>
      </p:sp>
      <p:pic>
        <p:nvPicPr>
          <p:cNvPr id="3" name="Picture 2"/>
          <p:cNvPicPr>
            <a:picLocks noChangeAspect="1"/>
          </p:cNvPicPr>
          <p:nvPr/>
        </p:nvPicPr>
        <p:blipFill>
          <a:blip r:embed="rId2"/>
          <a:stretch>
            <a:fillRect/>
          </a:stretch>
        </p:blipFill>
        <p:spPr>
          <a:xfrm>
            <a:off x="591693" y="1475760"/>
            <a:ext cx="7364683" cy="3917045"/>
          </a:xfrm>
          <a:prstGeom prst="rect">
            <a:avLst/>
          </a:prstGeom>
        </p:spPr>
      </p:pic>
    </p:spTree>
    <p:extLst>
      <p:ext uri="{BB962C8B-B14F-4D97-AF65-F5344CB8AC3E}">
        <p14:creationId xmlns:p14="http://schemas.microsoft.com/office/powerpoint/2010/main" val="41655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Table 5: Number of diagnoses of the 5 main STIs in the South West by STI, data source and data subset, 2019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23</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7" name="TextBox 6"/>
          <p:cNvSpPr txBox="1"/>
          <p:nvPr/>
        </p:nvSpPr>
        <p:spPr>
          <a:xfrm>
            <a:off x="323528" y="6054056"/>
            <a:ext cx="8640960" cy="215444"/>
          </a:xfrm>
          <a:prstGeom prst="rect">
            <a:avLst/>
          </a:prstGeom>
          <a:noFill/>
        </p:spPr>
        <p:txBody>
          <a:bodyPr wrap="square" rtlCol="0">
            <a:spAutoFit/>
          </a:bodyPr>
          <a:lstStyle/>
          <a:p>
            <a:r>
              <a:rPr lang="en-GB" sz="800" i="1" dirty="0"/>
              <a:t>Source: Public Health England, GUMCAD and CTAD</a:t>
            </a:r>
          </a:p>
        </p:txBody>
      </p:sp>
      <p:sp>
        <p:nvSpPr>
          <p:cNvPr id="10" name="TextBox 9"/>
          <p:cNvSpPr txBox="1"/>
          <p:nvPr/>
        </p:nvSpPr>
        <p:spPr>
          <a:xfrm>
            <a:off x="521152" y="4925199"/>
            <a:ext cx="8073862" cy="400110"/>
          </a:xfrm>
          <a:prstGeom prst="rect">
            <a:avLst/>
          </a:prstGeom>
          <a:noFill/>
        </p:spPr>
        <p:txBody>
          <a:bodyPr wrap="square" rtlCol="0">
            <a:spAutoFit/>
          </a:bodyPr>
          <a:lstStyle/>
          <a:p>
            <a:pPr marL="180000" indent="-457200"/>
            <a:r>
              <a:rPr lang="en-GB" sz="1000" dirty="0"/>
              <a:t>* Diagnoses from enhanced GPs reporting to GUMCAD are included in the ‘Non-specialist sexual health services (SHSs)’ total.                   </a:t>
            </a:r>
          </a:p>
          <a:p>
            <a:pPr marL="180000" indent="-457200"/>
            <a:r>
              <a:rPr lang="en-GB" sz="1000" dirty="0"/>
              <a:t>** Including site type 12 chlamydia from GUMCAD.</a:t>
            </a:r>
          </a:p>
        </p:txBody>
      </p:sp>
      <p:pic>
        <p:nvPicPr>
          <p:cNvPr id="3" name="Picture 2"/>
          <p:cNvPicPr>
            <a:picLocks noChangeAspect="1"/>
          </p:cNvPicPr>
          <p:nvPr/>
        </p:nvPicPr>
        <p:blipFill>
          <a:blip r:embed="rId2"/>
          <a:stretch>
            <a:fillRect/>
          </a:stretch>
        </p:blipFill>
        <p:spPr>
          <a:xfrm>
            <a:off x="510400" y="1702970"/>
            <a:ext cx="8143919" cy="3022174"/>
          </a:xfrm>
          <a:prstGeom prst="rect">
            <a:avLst/>
          </a:prstGeom>
        </p:spPr>
      </p:pic>
    </p:spTree>
    <p:extLst>
      <p:ext uri="{BB962C8B-B14F-4D97-AF65-F5344CB8AC3E}">
        <p14:creationId xmlns:p14="http://schemas.microsoft.com/office/powerpoint/2010/main" val="201740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Figure 1: New STI diagnosis per 100,000 population by PHE centre of residence, 2019</a:t>
            </a:r>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3</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8" name="TextBox 7"/>
          <p:cNvSpPr txBox="1"/>
          <p:nvPr/>
        </p:nvSpPr>
        <p:spPr>
          <a:xfrm>
            <a:off x="323528" y="6093296"/>
            <a:ext cx="8640960" cy="215444"/>
          </a:xfrm>
          <a:prstGeom prst="rect">
            <a:avLst/>
          </a:prstGeom>
          <a:noFill/>
        </p:spPr>
        <p:txBody>
          <a:bodyPr wrap="square" rtlCol="0">
            <a:spAutoFit/>
          </a:bodyPr>
          <a:lstStyle/>
          <a:p>
            <a:r>
              <a:rPr lang="en-GB" sz="800" i="1" dirty="0"/>
              <a:t>Source: Public Health England, GUMCAD and CTAD </a:t>
            </a:r>
            <a:endParaRPr lang="en-GB" sz="1000" dirty="0"/>
          </a:p>
        </p:txBody>
      </p:sp>
      <p:pic>
        <p:nvPicPr>
          <p:cNvPr id="6" name="Picture 5"/>
          <p:cNvPicPr>
            <a:picLocks noChangeAspect="1"/>
          </p:cNvPicPr>
          <p:nvPr/>
        </p:nvPicPr>
        <p:blipFill>
          <a:blip r:embed="rId2"/>
          <a:stretch>
            <a:fillRect/>
          </a:stretch>
        </p:blipFill>
        <p:spPr>
          <a:xfrm>
            <a:off x="536535" y="1772816"/>
            <a:ext cx="7832706" cy="3960440"/>
          </a:xfrm>
          <a:prstGeom prst="rect">
            <a:avLst/>
          </a:prstGeom>
        </p:spPr>
      </p:pic>
    </p:spTree>
    <p:extLst>
      <p:ext uri="{BB962C8B-B14F-4D97-AF65-F5344CB8AC3E}">
        <p14:creationId xmlns:p14="http://schemas.microsoft.com/office/powerpoint/2010/main" val="3993057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oAutofit/>
          </a:bodyPr>
          <a:lstStyle/>
          <a:p>
            <a:r>
              <a:rPr lang="en-GB" sz="2800" dirty="0"/>
              <a:t>Figure 2: Number of diagnoses of the 5 main STIs </a:t>
            </a:r>
            <a:r>
              <a:rPr lang="it-IT" dirty="0"/>
              <a:t>–</a:t>
            </a:r>
            <a:r>
              <a:rPr lang="en-GB" sz="2800" dirty="0"/>
              <a:t>South West residents, 2015 to 2019</a:t>
            </a:r>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4</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8" name="TextBox 7"/>
          <p:cNvSpPr txBox="1"/>
          <p:nvPr/>
        </p:nvSpPr>
        <p:spPr>
          <a:xfrm>
            <a:off x="323528" y="6093296"/>
            <a:ext cx="8640960" cy="215444"/>
          </a:xfrm>
          <a:prstGeom prst="rect">
            <a:avLst/>
          </a:prstGeom>
          <a:noFill/>
        </p:spPr>
        <p:txBody>
          <a:bodyPr wrap="square" rtlCol="0">
            <a:spAutoFit/>
          </a:bodyPr>
          <a:lstStyle/>
          <a:p>
            <a:r>
              <a:rPr lang="en-GB" sz="800" i="1" dirty="0"/>
              <a:t>Source: Public Health England, GUMCAD and CTAD </a:t>
            </a:r>
            <a:endParaRPr lang="en-GB" sz="1000" dirty="0"/>
          </a:p>
        </p:txBody>
      </p:sp>
      <p:sp>
        <p:nvSpPr>
          <p:cNvPr id="3" name="TextBox 2"/>
          <p:cNvSpPr txBox="1"/>
          <p:nvPr/>
        </p:nvSpPr>
        <p:spPr>
          <a:xfrm>
            <a:off x="395536" y="5248151"/>
            <a:ext cx="8136904" cy="707886"/>
          </a:xfrm>
          <a:prstGeom prst="rect">
            <a:avLst/>
          </a:prstGeom>
          <a:noFill/>
        </p:spPr>
        <p:txBody>
          <a:bodyPr wrap="square" rtlCol="0">
            <a:spAutoFit/>
          </a:bodyPr>
          <a:lstStyle/>
          <a:p>
            <a:r>
              <a:rPr lang="en-GB" sz="800" dirty="0"/>
              <a:t>Any increase in gonorrhoea diagnoses may be due to the increased use of highly sensitive nucleic acid amplification tests (NAATs) and additional screening of extra-genital sites in MSM.</a:t>
            </a:r>
          </a:p>
          <a:p>
            <a:r>
              <a:rPr lang="en-GB" sz="800" dirty="0"/>
              <a:t>Any decrease in genital wart diagnoses may be due to a moderately protective effect of HPV-16/18 vaccination.</a:t>
            </a:r>
          </a:p>
          <a:p>
            <a:r>
              <a:rPr lang="en-GB" sz="800" dirty="0"/>
              <a:t>Any increase in genital herpes diagnoses may be due to the use of more sensitive NAATs.</a:t>
            </a:r>
          </a:p>
          <a:p>
            <a:r>
              <a:rPr lang="en-GB" sz="800" dirty="0"/>
              <a:t>Increases or decreases may also reflect changes in testing practices.</a:t>
            </a:r>
          </a:p>
        </p:txBody>
      </p:sp>
      <p:pic>
        <p:nvPicPr>
          <p:cNvPr id="9" name="Picture 8"/>
          <p:cNvPicPr>
            <a:picLocks noChangeAspect="1"/>
          </p:cNvPicPr>
          <p:nvPr/>
        </p:nvPicPr>
        <p:blipFill>
          <a:blip r:embed="rId2"/>
          <a:stretch>
            <a:fillRect/>
          </a:stretch>
        </p:blipFill>
        <p:spPr>
          <a:xfrm>
            <a:off x="542012" y="1700808"/>
            <a:ext cx="7984962" cy="3410084"/>
          </a:xfrm>
          <a:prstGeom prst="rect">
            <a:avLst/>
          </a:prstGeom>
        </p:spPr>
      </p:pic>
    </p:spTree>
    <p:extLst>
      <p:ext uri="{BB962C8B-B14F-4D97-AF65-F5344CB8AC3E}">
        <p14:creationId xmlns:p14="http://schemas.microsoft.com/office/powerpoint/2010/main" val="305993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40" y="620688"/>
            <a:ext cx="8028000" cy="648072"/>
          </a:xfrm>
        </p:spPr>
        <p:txBody>
          <a:bodyPr>
            <a:noAutofit/>
          </a:bodyPr>
          <a:lstStyle/>
          <a:p>
            <a:r>
              <a:rPr lang="en-GB" sz="2800" dirty="0"/>
              <a:t>Figure 3: Diagnosis rates of the 5 main STIs </a:t>
            </a:r>
            <a:r>
              <a:rPr lang="it-IT" dirty="0"/>
              <a:t>–</a:t>
            </a:r>
            <a:r>
              <a:rPr lang="en-GB" sz="2800" dirty="0"/>
              <a:t> South West residents, 2015 to 2019</a:t>
            </a:r>
            <a:br>
              <a:rPr lang="en-GB" sz="2800" dirty="0"/>
            </a:br>
            <a:endParaRPr lang="en-GB" sz="2800" dirty="0"/>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5</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7" name="TextBox 6"/>
          <p:cNvSpPr txBox="1"/>
          <p:nvPr/>
        </p:nvSpPr>
        <p:spPr>
          <a:xfrm>
            <a:off x="323528" y="5949280"/>
            <a:ext cx="8640960" cy="369332"/>
          </a:xfrm>
          <a:prstGeom prst="rect">
            <a:avLst/>
          </a:prstGeom>
          <a:noFill/>
        </p:spPr>
        <p:txBody>
          <a:bodyPr wrap="square" rtlCol="0">
            <a:spAutoFit/>
          </a:bodyPr>
          <a:lstStyle/>
          <a:p>
            <a:r>
              <a:rPr lang="en-GB" sz="800" i="1" dirty="0"/>
              <a:t>Source: Public Health England, GUMCAD and CTAD</a:t>
            </a:r>
          </a:p>
          <a:p>
            <a:endParaRPr lang="en-GB" sz="1000" dirty="0"/>
          </a:p>
        </p:txBody>
      </p:sp>
      <p:sp>
        <p:nvSpPr>
          <p:cNvPr id="8" name="TextBox 7"/>
          <p:cNvSpPr txBox="1"/>
          <p:nvPr/>
        </p:nvSpPr>
        <p:spPr>
          <a:xfrm>
            <a:off x="395536" y="5125151"/>
            <a:ext cx="8136904" cy="707886"/>
          </a:xfrm>
          <a:prstGeom prst="rect">
            <a:avLst/>
          </a:prstGeom>
          <a:noFill/>
        </p:spPr>
        <p:txBody>
          <a:bodyPr wrap="square" rtlCol="0">
            <a:spAutoFit/>
          </a:bodyPr>
          <a:lstStyle/>
          <a:p>
            <a:r>
              <a:rPr lang="en-GB" sz="800" dirty="0"/>
              <a:t>Any increase in gonorrhoea diagnoses may be due to the increased use of highly sensitive nucleic acid amplification tests (NAATs) and additional screening of extra-genital sites in MSM.</a:t>
            </a:r>
          </a:p>
          <a:p>
            <a:r>
              <a:rPr lang="en-GB" sz="800" dirty="0"/>
              <a:t>Any decrease in genital wart diagnoses may be due to a moderately protective effect of HPV-16/18 vaccination.</a:t>
            </a:r>
          </a:p>
          <a:p>
            <a:r>
              <a:rPr lang="en-GB" sz="800" dirty="0"/>
              <a:t>Any increase in genital herpes diagnoses may be due to the use of more sensitive NAATs.</a:t>
            </a:r>
          </a:p>
          <a:p>
            <a:r>
              <a:rPr lang="en-GB" sz="800" dirty="0"/>
              <a:t>Increases or decreases may also reflect changes in testing practices.</a:t>
            </a:r>
          </a:p>
        </p:txBody>
      </p:sp>
      <p:pic>
        <p:nvPicPr>
          <p:cNvPr id="3" name="Picture 2"/>
          <p:cNvPicPr>
            <a:picLocks noChangeAspect="1"/>
          </p:cNvPicPr>
          <p:nvPr/>
        </p:nvPicPr>
        <p:blipFill>
          <a:blip r:embed="rId2"/>
          <a:stretch>
            <a:fillRect/>
          </a:stretch>
        </p:blipFill>
        <p:spPr>
          <a:xfrm>
            <a:off x="421905" y="1700808"/>
            <a:ext cx="8026724" cy="3240360"/>
          </a:xfrm>
          <a:prstGeom prst="rect">
            <a:avLst/>
          </a:prstGeom>
        </p:spPr>
      </p:pic>
    </p:spTree>
    <p:extLst>
      <p:ext uri="{BB962C8B-B14F-4D97-AF65-F5344CB8AC3E}">
        <p14:creationId xmlns:p14="http://schemas.microsoft.com/office/powerpoint/2010/main" val="3186793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Table 1: Percentage change in new STI diagnoses </a:t>
            </a:r>
            <a:r>
              <a:rPr lang="it-IT" dirty="0"/>
              <a:t>–</a:t>
            </a:r>
            <a:r>
              <a:rPr lang="en-GB" sz="2800" dirty="0"/>
              <a:t> South West residents</a:t>
            </a:r>
            <a:br>
              <a:rPr lang="en-GB" sz="2800" dirty="0"/>
            </a:br>
            <a:endParaRPr lang="en-GB" sz="2800" dirty="0"/>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6</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7" name="TextBox 6"/>
          <p:cNvSpPr txBox="1"/>
          <p:nvPr/>
        </p:nvSpPr>
        <p:spPr>
          <a:xfrm>
            <a:off x="323528" y="6093296"/>
            <a:ext cx="8640960" cy="492443"/>
          </a:xfrm>
          <a:prstGeom prst="rect">
            <a:avLst/>
          </a:prstGeom>
          <a:noFill/>
        </p:spPr>
        <p:txBody>
          <a:bodyPr wrap="square" rtlCol="0">
            <a:spAutoFit/>
          </a:bodyPr>
          <a:lstStyle/>
          <a:p>
            <a:r>
              <a:rPr lang="en-GB" sz="800" i="1" dirty="0"/>
              <a:t>Source: Public Health England, GUMCAD  and CTAD</a:t>
            </a:r>
            <a:endParaRPr lang="en-GB" sz="800" b="1" i="1" dirty="0"/>
          </a:p>
          <a:p>
            <a:r>
              <a:rPr lang="en-GB" sz="800" i="1" dirty="0"/>
              <a:t>.</a:t>
            </a:r>
          </a:p>
          <a:p>
            <a:endParaRPr lang="en-GB" sz="1000" dirty="0"/>
          </a:p>
        </p:txBody>
      </p:sp>
      <p:sp>
        <p:nvSpPr>
          <p:cNvPr id="3" name="TextBox 2"/>
          <p:cNvSpPr txBox="1"/>
          <p:nvPr/>
        </p:nvSpPr>
        <p:spPr>
          <a:xfrm>
            <a:off x="492125" y="5085184"/>
            <a:ext cx="5256584" cy="215444"/>
          </a:xfrm>
          <a:prstGeom prst="rect">
            <a:avLst/>
          </a:prstGeom>
          <a:noFill/>
        </p:spPr>
        <p:txBody>
          <a:bodyPr wrap="square" rtlCol="0">
            <a:spAutoFit/>
          </a:bodyPr>
          <a:lstStyle/>
          <a:p>
            <a:r>
              <a:rPr lang="en-GB" sz="800" dirty="0"/>
              <a:t>Please see notes for Figure 3.</a:t>
            </a:r>
          </a:p>
        </p:txBody>
      </p:sp>
      <p:pic>
        <p:nvPicPr>
          <p:cNvPr id="6" name="Picture 5"/>
          <p:cNvPicPr>
            <a:picLocks noChangeAspect="1"/>
          </p:cNvPicPr>
          <p:nvPr/>
        </p:nvPicPr>
        <p:blipFill>
          <a:blip r:embed="rId2"/>
          <a:stretch>
            <a:fillRect/>
          </a:stretch>
        </p:blipFill>
        <p:spPr>
          <a:xfrm>
            <a:off x="480564" y="1914311"/>
            <a:ext cx="8004418" cy="2898612"/>
          </a:xfrm>
          <a:prstGeom prst="rect">
            <a:avLst/>
          </a:prstGeom>
        </p:spPr>
      </p:pic>
    </p:spTree>
    <p:extLst>
      <p:ext uri="{BB962C8B-B14F-4D97-AF65-F5344CB8AC3E}">
        <p14:creationId xmlns:p14="http://schemas.microsoft.com/office/powerpoint/2010/main" val="187467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Figure 4: Rates of new STIs per 100,000 residents by gender and age group in South West, 2019</a:t>
            </a:r>
            <a:br>
              <a:rPr lang="en-GB" sz="2800" dirty="0"/>
            </a:br>
            <a:endParaRPr lang="en-GB" sz="2800" dirty="0"/>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7</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11" name="TextBox 10"/>
          <p:cNvSpPr txBox="1"/>
          <p:nvPr/>
        </p:nvSpPr>
        <p:spPr>
          <a:xfrm>
            <a:off x="323528" y="6093296"/>
            <a:ext cx="8640960" cy="369332"/>
          </a:xfrm>
          <a:prstGeom prst="rect">
            <a:avLst/>
          </a:prstGeom>
          <a:noFill/>
        </p:spPr>
        <p:txBody>
          <a:bodyPr wrap="square" rtlCol="0">
            <a:spAutoFit/>
          </a:bodyPr>
          <a:lstStyle/>
          <a:p>
            <a:r>
              <a:rPr lang="en-GB" sz="800" i="1" dirty="0"/>
              <a:t>Source: Public Health England, GUMCAD and CTAD</a:t>
            </a:r>
          </a:p>
          <a:p>
            <a:endParaRPr lang="en-GB" sz="1000" dirty="0"/>
          </a:p>
        </p:txBody>
      </p:sp>
      <p:pic>
        <p:nvPicPr>
          <p:cNvPr id="6" name="Picture 5"/>
          <p:cNvPicPr>
            <a:picLocks noChangeAspect="1"/>
          </p:cNvPicPr>
          <p:nvPr/>
        </p:nvPicPr>
        <p:blipFill>
          <a:blip r:embed="rId2"/>
          <a:stretch>
            <a:fillRect/>
          </a:stretch>
        </p:blipFill>
        <p:spPr>
          <a:xfrm>
            <a:off x="683568" y="1927152"/>
            <a:ext cx="7455752" cy="3302047"/>
          </a:xfrm>
          <a:prstGeom prst="rect">
            <a:avLst/>
          </a:prstGeom>
        </p:spPr>
      </p:pic>
    </p:spTree>
    <p:extLst>
      <p:ext uri="{BB962C8B-B14F-4D97-AF65-F5344CB8AC3E}">
        <p14:creationId xmlns:p14="http://schemas.microsoft.com/office/powerpoint/2010/main" val="381412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6" name="Title 1"/>
          <p:cNvSpPr>
            <a:spLocks noGrp="1"/>
          </p:cNvSpPr>
          <p:nvPr>
            <p:ph type="title"/>
          </p:nvPr>
        </p:nvSpPr>
        <p:spPr>
          <a:xfrm>
            <a:off x="562702" y="548680"/>
            <a:ext cx="8028000" cy="648072"/>
          </a:xfrm>
        </p:spPr>
        <p:txBody>
          <a:bodyPr>
            <a:noAutofit/>
          </a:bodyPr>
          <a:lstStyle/>
          <a:p>
            <a:r>
              <a:rPr lang="en-GB" sz="2800" dirty="0"/>
              <a:t>Figure 5: Rates of gonorrhoea per 100,000 residents by age group in South West, 2015 to 2019</a:t>
            </a:r>
            <a:br>
              <a:rPr lang="en-GB" sz="2800" dirty="0"/>
            </a:br>
            <a:endParaRPr lang="en-GB" sz="2800" dirty="0"/>
          </a:p>
        </p:txBody>
      </p:sp>
      <p:pic>
        <p:nvPicPr>
          <p:cNvPr id="7" name="Picture 6"/>
          <p:cNvPicPr>
            <a:picLocks noChangeAspect="1"/>
          </p:cNvPicPr>
          <p:nvPr/>
        </p:nvPicPr>
        <p:blipFill>
          <a:blip r:embed="rId2"/>
          <a:stretch>
            <a:fillRect/>
          </a:stretch>
        </p:blipFill>
        <p:spPr>
          <a:xfrm>
            <a:off x="573858" y="1916832"/>
            <a:ext cx="7927120" cy="3528392"/>
          </a:xfrm>
          <a:prstGeom prst="rect">
            <a:avLst/>
          </a:prstGeom>
        </p:spPr>
      </p:pic>
    </p:spTree>
    <p:extLst>
      <p:ext uri="{BB962C8B-B14F-4D97-AF65-F5344CB8AC3E}">
        <p14:creationId xmlns:p14="http://schemas.microsoft.com/office/powerpoint/2010/main" val="2455156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STIs in the South West: 2019 data       </a:t>
            </a:r>
            <a:endParaRPr lang="en-US" dirty="0"/>
          </a:p>
        </p:txBody>
      </p:sp>
      <p:sp>
        <p:nvSpPr>
          <p:cNvPr id="6" name="Title 1"/>
          <p:cNvSpPr>
            <a:spLocks noGrp="1"/>
          </p:cNvSpPr>
          <p:nvPr>
            <p:ph type="title"/>
          </p:nvPr>
        </p:nvSpPr>
        <p:spPr>
          <a:xfrm>
            <a:off x="562702" y="548680"/>
            <a:ext cx="8028000" cy="648072"/>
          </a:xfrm>
        </p:spPr>
        <p:txBody>
          <a:bodyPr>
            <a:noAutofit/>
          </a:bodyPr>
          <a:lstStyle/>
          <a:p>
            <a:r>
              <a:rPr lang="en-GB" sz="2800" dirty="0"/>
              <a:t>Figure 6: Rates of genital warts per 100,000 residents aged 15 to19 years by gender, 2015 to 2019</a:t>
            </a:r>
            <a:br>
              <a:rPr lang="en-GB" sz="2800" dirty="0"/>
            </a:br>
            <a:endParaRPr lang="en-GB" sz="2800" dirty="0"/>
          </a:p>
        </p:txBody>
      </p:sp>
      <p:pic>
        <p:nvPicPr>
          <p:cNvPr id="3" name="Picture 2"/>
          <p:cNvPicPr>
            <a:picLocks noChangeAspect="1"/>
          </p:cNvPicPr>
          <p:nvPr/>
        </p:nvPicPr>
        <p:blipFill>
          <a:blip r:embed="rId2"/>
          <a:stretch>
            <a:fillRect/>
          </a:stretch>
        </p:blipFill>
        <p:spPr>
          <a:xfrm>
            <a:off x="575684" y="1916832"/>
            <a:ext cx="7596716" cy="3531532"/>
          </a:xfrm>
          <a:prstGeom prst="rect">
            <a:avLst/>
          </a:prstGeom>
        </p:spPr>
      </p:pic>
    </p:spTree>
    <p:extLst>
      <p:ext uri="{BB962C8B-B14F-4D97-AF65-F5344CB8AC3E}">
        <p14:creationId xmlns:p14="http://schemas.microsoft.com/office/powerpoint/2010/main" val="1700162546"/>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2" ma:contentTypeDescription="Create a new document." ma:contentTypeScope="" ma:versionID="90abed70ebe52a91dc341b84b028ecb3">
  <xsd:schema xmlns:xsd="http://www.w3.org/2001/XMLSchema" xmlns:xs="http://www.w3.org/2001/XMLSchema" xmlns:p="http://schemas.microsoft.com/office/2006/metadata/properties" xmlns:ns1="http://schemas.microsoft.com/sharepoint/v3" targetNamespace="http://schemas.microsoft.com/office/2006/metadata/properties" ma:root="true" ma:fieldsID="814c3b335b53ce6b9a41890f168eae5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1BA55E-5A15-436E-A8C3-DCB566ECEBCE}">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73A3368-B182-4508-B0AD-8C48CC961B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92F07B-CA65-4545-9761-5CBD70570C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3326</TotalTime>
  <Words>1606</Words>
  <Application>Microsoft Office PowerPoint</Application>
  <PresentationFormat>On-screen Show (4:3)</PresentationFormat>
  <Paragraphs>123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Symbol</vt:lpstr>
      <vt:lpstr>Office Theme</vt:lpstr>
      <vt:lpstr>Annual Epidemiological Spotlight on STIs in the South West: 2019 data  </vt:lpstr>
      <vt:lpstr>Summary of 2019 data for South West residents</vt:lpstr>
      <vt:lpstr>Figure 1: New STI diagnosis per 100,000 population by PHE centre of residence, 2019</vt:lpstr>
      <vt:lpstr>Figure 2: Number of diagnoses of the 5 main STIs –South West residents, 2015 to 2019</vt:lpstr>
      <vt:lpstr>Figure 3: Diagnosis rates of the 5 main STIs – South West residents, 2015 to 2019 </vt:lpstr>
      <vt:lpstr>Table 1: Percentage change in new STI diagnoses – South West residents </vt:lpstr>
      <vt:lpstr>Figure 4: Rates of new STIs per 100,000 residents by gender and age group in South West, 2019 </vt:lpstr>
      <vt:lpstr>Figure 5: Rates of gonorrhoea per 100,000 residents by age group in South West, 2015 to 2019 </vt:lpstr>
      <vt:lpstr>Figure 6: Rates of genital warts per 100,000 residents aged 15 to19 years by gender, 2015 to 2019 </vt:lpstr>
      <vt:lpstr>Figure 7: Rates by ethnicity per 100,000 population of South West residents diagnosed with a new STI, 2019 </vt:lpstr>
      <vt:lpstr>Table 2: Proportion of South West residents diagnosed with a new STI by ethnicity, 2019   </vt:lpstr>
      <vt:lpstr>Figure 8: Proportions of South West residents diagnosed with a new STI by world region of birth*, 2019</vt:lpstr>
      <vt:lpstr>Figure 9: Diagnoses of the 5 main STIs among MSM*, South West residents, 2015 to 2019 </vt:lpstr>
      <vt:lpstr>Table 3: Percentage change in new STI diagnoses in men who have sex with men (MSM)*, South West residents</vt:lpstr>
      <vt:lpstr>Figure 10a: Rate of all new STI diagnoses per 100,000 population among South West residents by local authority of residence, 2019 </vt:lpstr>
      <vt:lpstr>Figure 10b: Rate of new STI diagnoses (excluding chlamydia diagnoses in persons aged 15 to 24 years) per 100,000 population aged 15 to 64 years among South West residents by local authority of residence, 2019 </vt:lpstr>
      <vt:lpstr>Figure 11: Chlamydia detection rate per 100,000 population aged 15 to 24 years in South West by local authority of residence, 2019 </vt:lpstr>
      <vt:lpstr>Figure 12: Rate of gonorrhoea diagnoses per 100,000 population in South West by local authority of residence, 2019</vt:lpstr>
      <vt:lpstr>Figure 13: Map of new STI rates per 100,000 residents by upper tier local authority in South West, 2019 </vt:lpstr>
      <vt:lpstr>Figure 14: STI testing rate (excluding chlamydia in under 25 year olds) per 100,000 population in South West residents aged 15 to 64, 2015 to 2019 </vt:lpstr>
      <vt:lpstr>Figure 15: STI testing positivity rate (excluding chlamydia in under 25 year olds) in South West residents, 2015 to 2019 </vt:lpstr>
      <vt:lpstr>Table 4: Number of diagnoses of new STIs by PHEC of residence, data source and data subset, 2019 </vt:lpstr>
      <vt:lpstr>Table 5: Number of diagnoses of the 5 main STIs in the South West by STI, data source and data subset, 2019 </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Presentation-standard</dc:title>
  <dc:creator>Anjna Mistry</dc:creator>
  <cp:lastModifiedBy>Richard.N Allen</cp:lastModifiedBy>
  <cp:revision>355</cp:revision>
  <dcterms:created xsi:type="dcterms:W3CDTF">2012-10-10T09:02:29Z</dcterms:created>
  <dcterms:modified xsi:type="dcterms:W3CDTF">2021-03-30T11:39:35Z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