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04" r:id="rId4"/>
  </p:sldMasterIdLst>
  <p:notesMasterIdLst>
    <p:notesMasterId r:id="rId148"/>
  </p:notesMasterIdLst>
  <p:handoutMasterIdLst>
    <p:handoutMasterId r:id="rId149"/>
  </p:handoutMasterIdLst>
  <p:sldIdLst>
    <p:sldId id="256" r:id="rId5"/>
    <p:sldId id="375" r:id="rId6"/>
    <p:sldId id="376" r:id="rId7"/>
    <p:sldId id="377" r:id="rId8"/>
    <p:sldId id="448" r:id="rId9"/>
    <p:sldId id="261" r:id="rId10"/>
    <p:sldId id="262" r:id="rId11"/>
    <p:sldId id="263" r:id="rId12"/>
    <p:sldId id="264" r:id="rId13"/>
    <p:sldId id="271" r:id="rId14"/>
    <p:sldId id="265" r:id="rId15"/>
    <p:sldId id="1540" r:id="rId16"/>
    <p:sldId id="444" r:id="rId17"/>
    <p:sldId id="445" r:id="rId18"/>
    <p:sldId id="446" r:id="rId19"/>
    <p:sldId id="447" r:id="rId20"/>
    <p:sldId id="267" r:id="rId21"/>
    <p:sldId id="380" r:id="rId22"/>
    <p:sldId id="381" r:id="rId23"/>
    <p:sldId id="382" r:id="rId24"/>
    <p:sldId id="383" r:id="rId25"/>
    <p:sldId id="423" r:id="rId26"/>
    <p:sldId id="274" r:id="rId27"/>
    <p:sldId id="273" r:id="rId28"/>
    <p:sldId id="275" r:id="rId29"/>
    <p:sldId id="276" r:id="rId30"/>
    <p:sldId id="439" r:id="rId31"/>
    <p:sldId id="277" r:id="rId32"/>
    <p:sldId id="292" r:id="rId33"/>
    <p:sldId id="293" r:id="rId34"/>
    <p:sldId id="282" r:id="rId35"/>
    <p:sldId id="283" r:id="rId36"/>
    <p:sldId id="384" r:id="rId37"/>
    <p:sldId id="385" r:id="rId38"/>
    <p:sldId id="284" r:id="rId39"/>
    <p:sldId id="285" r:id="rId40"/>
    <p:sldId id="286" r:id="rId41"/>
    <p:sldId id="361" r:id="rId42"/>
    <p:sldId id="288" r:id="rId43"/>
    <p:sldId id="289" r:id="rId44"/>
    <p:sldId id="374" r:id="rId45"/>
    <p:sldId id="373" r:id="rId46"/>
    <p:sldId id="290" r:id="rId47"/>
    <p:sldId id="291" r:id="rId48"/>
    <p:sldId id="386" r:id="rId49"/>
    <p:sldId id="387" r:id="rId50"/>
    <p:sldId id="294" r:id="rId51"/>
    <p:sldId id="295" r:id="rId52"/>
    <p:sldId id="296" r:id="rId53"/>
    <p:sldId id="297" r:id="rId54"/>
    <p:sldId id="298" r:id="rId55"/>
    <p:sldId id="299" r:id="rId56"/>
    <p:sldId id="300" r:id="rId57"/>
    <p:sldId id="306" r:id="rId58"/>
    <p:sldId id="362" r:id="rId59"/>
    <p:sldId id="412" r:id="rId60"/>
    <p:sldId id="413" r:id="rId61"/>
    <p:sldId id="304" r:id="rId62"/>
    <p:sldId id="303" r:id="rId63"/>
    <p:sldId id="308" r:id="rId64"/>
    <p:sldId id="307" r:id="rId65"/>
    <p:sldId id="372" r:id="rId66"/>
    <p:sldId id="371" r:id="rId67"/>
    <p:sldId id="309" r:id="rId68"/>
    <p:sldId id="311" r:id="rId69"/>
    <p:sldId id="310" r:id="rId70"/>
    <p:sldId id="370" r:id="rId71"/>
    <p:sldId id="369" r:id="rId72"/>
    <p:sldId id="313" r:id="rId73"/>
    <p:sldId id="312" r:id="rId74"/>
    <p:sldId id="314" r:id="rId75"/>
    <p:sldId id="400" r:id="rId76"/>
    <p:sldId id="401" r:id="rId77"/>
    <p:sldId id="316" r:id="rId78"/>
    <p:sldId id="315" r:id="rId79"/>
    <p:sldId id="317" r:id="rId80"/>
    <p:sldId id="402" r:id="rId81"/>
    <p:sldId id="403" r:id="rId82"/>
    <p:sldId id="404" r:id="rId83"/>
    <p:sldId id="405" r:id="rId84"/>
    <p:sldId id="364" r:id="rId85"/>
    <p:sldId id="363" r:id="rId86"/>
    <p:sldId id="368" r:id="rId87"/>
    <p:sldId id="367" r:id="rId88"/>
    <p:sldId id="366" r:id="rId89"/>
    <p:sldId id="365" r:id="rId90"/>
    <p:sldId id="398" r:id="rId91"/>
    <p:sldId id="399" r:id="rId92"/>
    <p:sldId id="394" r:id="rId93"/>
    <p:sldId id="395" r:id="rId94"/>
    <p:sldId id="434" r:id="rId95"/>
    <p:sldId id="435" r:id="rId96"/>
    <p:sldId id="436" r:id="rId97"/>
    <p:sldId id="437" r:id="rId98"/>
    <p:sldId id="438" r:id="rId99"/>
    <p:sldId id="408" r:id="rId100"/>
    <p:sldId id="409" r:id="rId101"/>
    <p:sldId id="410" r:id="rId102"/>
    <p:sldId id="411" r:id="rId103"/>
    <p:sldId id="328" r:id="rId104"/>
    <p:sldId id="329" r:id="rId105"/>
    <p:sldId id="330" r:id="rId106"/>
    <p:sldId id="426" r:id="rId107"/>
    <p:sldId id="427" r:id="rId108"/>
    <p:sldId id="332" r:id="rId109"/>
    <p:sldId id="331" r:id="rId110"/>
    <p:sldId id="334" r:id="rId111"/>
    <p:sldId id="333" r:id="rId112"/>
    <p:sldId id="336" r:id="rId113"/>
    <p:sldId id="335" r:id="rId114"/>
    <p:sldId id="338" r:id="rId115"/>
    <p:sldId id="337" r:id="rId116"/>
    <p:sldId id="428" r:id="rId117"/>
    <p:sldId id="340" r:id="rId118"/>
    <p:sldId id="339" r:id="rId119"/>
    <p:sldId id="440" r:id="rId120"/>
    <p:sldId id="441" r:id="rId121"/>
    <p:sldId id="345" r:id="rId122"/>
    <p:sldId id="346" r:id="rId123"/>
    <p:sldId id="348" r:id="rId124"/>
    <p:sldId id="347" r:id="rId125"/>
    <p:sldId id="350" r:id="rId126"/>
    <p:sldId id="349" r:id="rId127"/>
    <p:sldId id="352" r:id="rId128"/>
    <p:sldId id="351" r:id="rId129"/>
    <p:sldId id="429" r:id="rId130"/>
    <p:sldId id="1541" r:id="rId131"/>
    <p:sldId id="1542" r:id="rId132"/>
    <p:sldId id="442" r:id="rId133"/>
    <p:sldId id="443" r:id="rId134"/>
    <p:sldId id="449" r:id="rId135"/>
    <p:sldId id="1533" r:id="rId136"/>
    <p:sldId id="1528" r:id="rId137"/>
    <p:sldId id="1529" r:id="rId138"/>
    <p:sldId id="1530" r:id="rId139"/>
    <p:sldId id="1532" r:id="rId140"/>
    <p:sldId id="1543" r:id="rId141"/>
    <p:sldId id="1537" r:id="rId142"/>
    <p:sldId id="1536" r:id="rId143"/>
    <p:sldId id="1538" r:id="rId144"/>
    <p:sldId id="1539" r:id="rId145"/>
    <p:sldId id="1534" r:id="rId146"/>
    <p:sldId id="1535" r:id="rId147"/>
  </p:sldIdLst>
  <p:sldSz cx="9144000" cy="6858000" type="screen4x3"/>
  <p:notesSz cx="6858000" cy="9144000"/>
  <p:embeddedFontLst>
    <p:embeddedFont>
      <p:font typeface="Calibri" panose="020F0502020204030204" pitchFamily="34" charset="0"/>
      <p:regular r:id="rId150"/>
      <p:bold r:id="rId151"/>
      <p:italic r:id="rId152"/>
      <p:boldItalic r:id="rId153"/>
    </p:embeddedFont>
  </p:embeddedFontLst>
  <p:custDataLst>
    <p:tags r:id="rId154"/>
  </p:custDataLst>
  <p:defaultTextStyle>
    <a:defPPr>
      <a:defRPr lang="en-GB"/>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FADA3"/>
    <a:srgbClr val="ADABA1"/>
    <a:srgbClr val="47463F"/>
    <a:srgbClr val="8F8C7F"/>
    <a:srgbClr val="BEC5B9"/>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94" autoAdjust="0"/>
    <p:restoredTop sz="94660" autoAdjust="0"/>
  </p:normalViewPr>
  <p:slideViewPr>
    <p:cSldViewPr>
      <p:cViewPr varScale="1">
        <p:scale>
          <a:sx n="81" d="100"/>
          <a:sy n="81" d="100"/>
        </p:scale>
        <p:origin x="1507"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651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tags" Target="tags/tag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handoutMaster" Target="handoutMasters/handoutMaster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font" Target="fonts/font1.fntdata"/><Relationship Id="rId155" Type="http://schemas.openxmlformats.org/officeDocument/2006/relationships/presProps" Target="presProps.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slide" Target="slides/slide128.xml"/><Relationship Id="rId140" Type="http://schemas.openxmlformats.org/officeDocument/2006/relationships/slide" Target="slides/slide136.xml"/><Relationship Id="rId145" Type="http://schemas.openxmlformats.org/officeDocument/2006/relationships/slide" Target="slides/slide141.xml"/><Relationship Id="rId153"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slide" Target="slides/slide139.xml"/><Relationship Id="rId148" Type="http://schemas.openxmlformats.org/officeDocument/2006/relationships/notesMaster" Target="notesMasters/notesMaster1.xml"/><Relationship Id="rId151" Type="http://schemas.openxmlformats.org/officeDocument/2006/relationships/font" Target="fonts/font2.fntdata"/><Relationship Id="rId15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font" Target="fonts/font3.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F07FD12C-24D7-46AE-BE93-569219164BE2}"/>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GB"/>
          </a:p>
        </p:txBody>
      </p:sp>
      <p:sp>
        <p:nvSpPr>
          <p:cNvPr id="138243" name="Rectangle 3">
            <a:extLst>
              <a:ext uri="{FF2B5EF4-FFF2-40B4-BE49-F238E27FC236}">
                <a16:creationId xmlns:a16="http://schemas.microsoft.com/office/drawing/2014/main" id="{BDB10E10-84AE-4042-954B-13F494283B55}"/>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GB"/>
          </a:p>
        </p:txBody>
      </p:sp>
      <p:sp>
        <p:nvSpPr>
          <p:cNvPr id="138244" name="Rectangle 4">
            <a:extLst>
              <a:ext uri="{FF2B5EF4-FFF2-40B4-BE49-F238E27FC236}">
                <a16:creationId xmlns:a16="http://schemas.microsoft.com/office/drawing/2014/main" id="{9A5F2FA5-7076-4828-A68E-5E9C1C3531AC}"/>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GB"/>
          </a:p>
        </p:txBody>
      </p:sp>
      <p:sp>
        <p:nvSpPr>
          <p:cNvPr id="138245" name="Rectangle 5">
            <a:extLst>
              <a:ext uri="{FF2B5EF4-FFF2-40B4-BE49-F238E27FC236}">
                <a16:creationId xmlns:a16="http://schemas.microsoft.com/office/drawing/2014/main" id="{B8BC70DC-AD22-4AA1-9AAC-AAAD21CFA671}"/>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70E08E1A-7972-4F95-9E6D-1DAF155D987A}"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DEB5CE0-46A5-466C-A5C9-0B9C93AB113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a:extLst>
              <a:ext uri="{FF2B5EF4-FFF2-40B4-BE49-F238E27FC236}">
                <a16:creationId xmlns:a16="http://schemas.microsoft.com/office/drawing/2014/main" id="{2D39CF68-DD46-49B9-8F3A-3BBFE999227A}"/>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95012AD7-A150-4BDF-987F-C23CC3BB5D2D}" type="datetimeFigureOut">
              <a:rPr lang="en-GB"/>
              <a:pPr>
                <a:defRPr/>
              </a:pPr>
              <a:t>03/08/2022</a:t>
            </a:fld>
            <a:endParaRPr lang="en-GB"/>
          </a:p>
        </p:txBody>
      </p:sp>
      <p:sp>
        <p:nvSpPr>
          <p:cNvPr id="4" name="Slide Image Placeholder 3">
            <a:extLst>
              <a:ext uri="{FF2B5EF4-FFF2-40B4-BE49-F238E27FC236}">
                <a16:creationId xmlns:a16="http://schemas.microsoft.com/office/drawing/2014/main" id="{2EB5D708-F1B8-4D6B-89A4-60108D18358D}"/>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C98AE098-8D8E-4311-99A4-266E2B738047}"/>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436E1E6C-E7B0-4980-8662-409A814D71E0}"/>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GB"/>
          </a:p>
        </p:txBody>
      </p:sp>
      <p:sp>
        <p:nvSpPr>
          <p:cNvPr id="7" name="Slide Number Placeholder 6">
            <a:extLst>
              <a:ext uri="{FF2B5EF4-FFF2-40B4-BE49-F238E27FC236}">
                <a16:creationId xmlns:a16="http://schemas.microsoft.com/office/drawing/2014/main" id="{578EE593-DEE6-4543-939F-9B2B578BBB61}"/>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114BFC32-903A-450C-A361-253CCF456E13}"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a:extLst>
              <a:ext uri="{FF2B5EF4-FFF2-40B4-BE49-F238E27FC236}">
                <a16:creationId xmlns:a16="http://schemas.microsoft.com/office/drawing/2014/main" id="{887BDA01-EF32-45D5-8D7E-4F3F9C27B3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a:extLst>
              <a:ext uri="{FF2B5EF4-FFF2-40B4-BE49-F238E27FC236}">
                <a16:creationId xmlns:a16="http://schemas.microsoft.com/office/drawing/2014/main" id="{E309FF51-DEAD-4DB0-B509-FE4E7F63257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In this image there are no obvious diffuse and symmetrical white patches and this would be recorded as a ‘no’.</a:t>
            </a:r>
          </a:p>
          <a:p>
            <a:pPr eaLnBrk="1" hangingPunct="1">
              <a:spcBef>
                <a:spcPct val="0"/>
              </a:spcBef>
            </a:pPr>
            <a:endParaRPr lang="en-US" altLang="en-US"/>
          </a:p>
          <a:p>
            <a:pPr eaLnBrk="1" hangingPunct="1">
              <a:spcBef>
                <a:spcPct val="0"/>
              </a:spcBef>
            </a:pPr>
            <a:r>
              <a:rPr lang="en-US" altLang="en-US"/>
              <a:t>With good lighting and with the image magnified as you might see it now in training you might be able to see very light striated white patches near the incisal edges. However, just like for the recording of dental caries, where we record only obvious dentinal caries in this survey, we are interested to record only where there are clear and obvious diffuse symmetrical white patches. As with caries, if in doubt score low and record a ‘yes’ only where you are certain.</a:t>
            </a:r>
          </a:p>
          <a:p>
            <a:pPr eaLnBrk="1" hangingPunct="1">
              <a:spcBef>
                <a:spcPct val="0"/>
              </a:spcBef>
            </a:pPr>
            <a:endParaRPr lang="en-US" altLang="en-US"/>
          </a:p>
          <a:p>
            <a:pPr eaLnBrk="1" hangingPunct="1">
              <a:spcBef>
                <a:spcPct val="0"/>
              </a:spcBef>
            </a:pPr>
            <a:r>
              <a:rPr lang="en-US" altLang="en-US"/>
              <a:t>So, compare this picture with that in the next slide which shows obvious white patches which are diffuse and symmetrical in line with the presentation of dental fluorosis.</a:t>
            </a:r>
          </a:p>
        </p:txBody>
      </p:sp>
      <p:sp>
        <p:nvSpPr>
          <p:cNvPr id="148484" name="Slide Number Placeholder 3">
            <a:extLst>
              <a:ext uri="{FF2B5EF4-FFF2-40B4-BE49-F238E27FC236}">
                <a16:creationId xmlns:a16="http://schemas.microsoft.com/office/drawing/2014/main" id="{C26FC6E5-7E7D-4AED-9AFF-7AEA5094B71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235BC95F-4FFE-4EC7-B9B4-1CD5823A89F8}" type="slidenum">
              <a:rPr lang="en-GB" altLang="en-US" sz="1200" smtClean="0"/>
              <a:pPr/>
              <a:t>139</a:t>
            </a:fld>
            <a:endParaRPr lang="en-GB"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a:extLst>
              <a:ext uri="{FF2B5EF4-FFF2-40B4-BE49-F238E27FC236}">
                <a16:creationId xmlns:a16="http://schemas.microsoft.com/office/drawing/2014/main" id="{41DEE1B6-C632-4A9C-BC1C-FC77B6BBE33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a:extLst>
              <a:ext uri="{FF2B5EF4-FFF2-40B4-BE49-F238E27FC236}">
                <a16:creationId xmlns:a16="http://schemas.microsoft.com/office/drawing/2014/main" id="{5DA18E05-4F0A-41A2-A956-1344C6CED87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In comparison to the last slide, here you can see much more clear and obvious white patches on the front teeth which appear on both sides of the mouth symmetrically (they do not need to be identical on both sides). This is a typical presentation of mild fluorosis and would be recorded as a ‘yes’ in answer to the question about the presence of diffuse symmetrical white patches. It is worth noting that in less mild cases of fluorosis there may be white and brown patches of affected enamel.</a:t>
            </a:r>
          </a:p>
        </p:txBody>
      </p:sp>
      <p:sp>
        <p:nvSpPr>
          <p:cNvPr id="150532" name="Slide Number Placeholder 3">
            <a:extLst>
              <a:ext uri="{FF2B5EF4-FFF2-40B4-BE49-F238E27FC236}">
                <a16:creationId xmlns:a16="http://schemas.microsoft.com/office/drawing/2014/main" id="{7FDBBDA9-8E01-40F1-B141-91CE4F5154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A00A5936-E256-494C-B195-031C318757A4}" type="slidenum">
              <a:rPr lang="en-GB" altLang="en-US" sz="1200" smtClean="0"/>
              <a:pPr/>
              <a:t>140</a:t>
            </a:fld>
            <a:endParaRPr lang="en-GB"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a:extLst>
              <a:ext uri="{FF2B5EF4-FFF2-40B4-BE49-F238E27FC236}">
                <a16:creationId xmlns:a16="http://schemas.microsoft.com/office/drawing/2014/main" id="{E06837F2-6525-4194-A041-DBC5602181E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a:extLst>
              <a:ext uri="{FF2B5EF4-FFF2-40B4-BE49-F238E27FC236}">
                <a16:creationId xmlns:a16="http://schemas.microsoft.com/office/drawing/2014/main" id="{9E9649D3-F785-4E33-8714-C9D5DE517F1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Diffuse white patches and lines can be seen across most of the labial surfaces of the upper central incisors in this image. In this case the presentation of mild fluorosis is striated, with lots of fine white lines as well as diffuse patches. It is mild in nature but can be seen in multiple teeth on both sides of the mouth.</a:t>
            </a:r>
          </a:p>
          <a:p>
            <a:pPr eaLnBrk="1" hangingPunct="1">
              <a:spcBef>
                <a:spcPct val="0"/>
              </a:spcBef>
            </a:pPr>
            <a:endParaRPr lang="en-GB" altLang="en-US"/>
          </a:p>
          <a:p>
            <a:pPr eaLnBrk="1" hangingPunct="1">
              <a:spcBef>
                <a:spcPct val="0"/>
              </a:spcBef>
            </a:pPr>
            <a:r>
              <a:rPr lang="en-GB" altLang="en-US"/>
              <a:t>In this image you can also see a few well-demarcated white spots, on the central incisor on the left side of the image, as well as on the two lower central incisors. These are not related to fluorosis so it should be remembered that fluorosis can co-exist on tooth surfaces with other conditions. </a:t>
            </a:r>
          </a:p>
        </p:txBody>
      </p:sp>
      <p:sp>
        <p:nvSpPr>
          <p:cNvPr id="152580" name="Slide Number Placeholder 3">
            <a:extLst>
              <a:ext uri="{FF2B5EF4-FFF2-40B4-BE49-F238E27FC236}">
                <a16:creationId xmlns:a16="http://schemas.microsoft.com/office/drawing/2014/main" id="{E424A167-BFFF-4D3A-94D9-DD5E3F50111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DE7B9E13-763A-493B-8F9D-E0ECDAED52BA}" type="slidenum">
              <a:rPr lang="en-GB" altLang="en-US" sz="1200" smtClean="0"/>
              <a:pPr/>
              <a:t>141</a:t>
            </a:fld>
            <a:endParaRPr lang="en-GB" altLang="en-US" sz="120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1.xml"/><Relationship Id="rId5" Type="http://schemas.openxmlformats.org/officeDocument/2006/relationships/tags" Target="../tags/tag6.xml"/><Relationship Id="rId4" Type="http://schemas.openxmlformats.org/officeDocument/2006/relationships/tags" Target="../tags/tag5.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3" Type="http://schemas.openxmlformats.org/officeDocument/2006/relationships/tags" Target="../tags/tag19.xml"/><Relationship Id="rId18" Type="http://schemas.openxmlformats.org/officeDocument/2006/relationships/tags" Target="../tags/tag24.xml"/><Relationship Id="rId26" Type="http://schemas.openxmlformats.org/officeDocument/2006/relationships/tags" Target="../tags/tag32.xml"/><Relationship Id="rId39" Type="http://schemas.openxmlformats.org/officeDocument/2006/relationships/tags" Target="../tags/tag45.xml"/><Relationship Id="rId21" Type="http://schemas.openxmlformats.org/officeDocument/2006/relationships/tags" Target="../tags/tag27.xml"/><Relationship Id="rId34" Type="http://schemas.openxmlformats.org/officeDocument/2006/relationships/tags" Target="../tags/tag40.xml"/><Relationship Id="rId42" Type="http://schemas.openxmlformats.org/officeDocument/2006/relationships/tags" Target="../tags/tag48.xml"/><Relationship Id="rId47" Type="http://schemas.openxmlformats.org/officeDocument/2006/relationships/tags" Target="../tags/tag53.xml"/><Relationship Id="rId50" Type="http://schemas.openxmlformats.org/officeDocument/2006/relationships/tags" Target="../tags/tag56.xml"/><Relationship Id="rId55" Type="http://schemas.openxmlformats.org/officeDocument/2006/relationships/tags" Target="../tags/tag61.xml"/><Relationship Id="rId7" Type="http://schemas.openxmlformats.org/officeDocument/2006/relationships/tags" Target="../tags/tag13.xml"/><Relationship Id="rId2" Type="http://schemas.openxmlformats.org/officeDocument/2006/relationships/tags" Target="../tags/tag8.xml"/><Relationship Id="rId16" Type="http://schemas.openxmlformats.org/officeDocument/2006/relationships/tags" Target="../tags/tag22.xml"/><Relationship Id="rId20" Type="http://schemas.openxmlformats.org/officeDocument/2006/relationships/tags" Target="../tags/tag26.xml"/><Relationship Id="rId29" Type="http://schemas.openxmlformats.org/officeDocument/2006/relationships/tags" Target="../tags/tag35.xml"/><Relationship Id="rId41" Type="http://schemas.openxmlformats.org/officeDocument/2006/relationships/tags" Target="../tags/tag47.xml"/><Relationship Id="rId54" Type="http://schemas.openxmlformats.org/officeDocument/2006/relationships/tags" Target="../tags/tag60.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tags" Target="../tags/tag17.xml"/><Relationship Id="rId24" Type="http://schemas.openxmlformats.org/officeDocument/2006/relationships/tags" Target="../tags/tag30.xml"/><Relationship Id="rId32" Type="http://schemas.openxmlformats.org/officeDocument/2006/relationships/tags" Target="../tags/tag38.xml"/><Relationship Id="rId37" Type="http://schemas.openxmlformats.org/officeDocument/2006/relationships/tags" Target="../tags/tag43.xml"/><Relationship Id="rId40" Type="http://schemas.openxmlformats.org/officeDocument/2006/relationships/tags" Target="../tags/tag46.xml"/><Relationship Id="rId45" Type="http://schemas.openxmlformats.org/officeDocument/2006/relationships/tags" Target="../tags/tag51.xml"/><Relationship Id="rId53" Type="http://schemas.openxmlformats.org/officeDocument/2006/relationships/tags" Target="../tags/tag59.xml"/><Relationship Id="rId58" Type="http://schemas.openxmlformats.org/officeDocument/2006/relationships/tags" Target="../tags/tag64.xml"/><Relationship Id="rId5" Type="http://schemas.openxmlformats.org/officeDocument/2006/relationships/tags" Target="../tags/tag11.xml"/><Relationship Id="rId15" Type="http://schemas.openxmlformats.org/officeDocument/2006/relationships/tags" Target="../tags/tag21.xml"/><Relationship Id="rId23" Type="http://schemas.openxmlformats.org/officeDocument/2006/relationships/tags" Target="../tags/tag29.xml"/><Relationship Id="rId28" Type="http://schemas.openxmlformats.org/officeDocument/2006/relationships/tags" Target="../tags/tag34.xml"/><Relationship Id="rId36" Type="http://schemas.openxmlformats.org/officeDocument/2006/relationships/tags" Target="../tags/tag42.xml"/><Relationship Id="rId49" Type="http://schemas.openxmlformats.org/officeDocument/2006/relationships/tags" Target="../tags/tag55.xml"/><Relationship Id="rId57" Type="http://schemas.openxmlformats.org/officeDocument/2006/relationships/tags" Target="../tags/tag63.xml"/><Relationship Id="rId61" Type="http://schemas.openxmlformats.org/officeDocument/2006/relationships/slideMaster" Target="../slideMasters/slideMaster1.xml"/><Relationship Id="rId10" Type="http://schemas.openxmlformats.org/officeDocument/2006/relationships/tags" Target="../tags/tag16.xml"/><Relationship Id="rId19" Type="http://schemas.openxmlformats.org/officeDocument/2006/relationships/tags" Target="../tags/tag25.xml"/><Relationship Id="rId31" Type="http://schemas.openxmlformats.org/officeDocument/2006/relationships/tags" Target="../tags/tag37.xml"/><Relationship Id="rId44" Type="http://schemas.openxmlformats.org/officeDocument/2006/relationships/tags" Target="../tags/tag50.xml"/><Relationship Id="rId52" Type="http://schemas.openxmlformats.org/officeDocument/2006/relationships/tags" Target="../tags/tag58.xml"/><Relationship Id="rId60" Type="http://schemas.openxmlformats.org/officeDocument/2006/relationships/tags" Target="../tags/tag66.xml"/><Relationship Id="rId4" Type="http://schemas.openxmlformats.org/officeDocument/2006/relationships/tags" Target="../tags/tag10.xml"/><Relationship Id="rId9" Type="http://schemas.openxmlformats.org/officeDocument/2006/relationships/tags" Target="../tags/tag15.xml"/><Relationship Id="rId14" Type="http://schemas.openxmlformats.org/officeDocument/2006/relationships/tags" Target="../tags/tag20.xml"/><Relationship Id="rId22" Type="http://schemas.openxmlformats.org/officeDocument/2006/relationships/tags" Target="../tags/tag28.xml"/><Relationship Id="rId27" Type="http://schemas.openxmlformats.org/officeDocument/2006/relationships/tags" Target="../tags/tag33.xml"/><Relationship Id="rId30" Type="http://schemas.openxmlformats.org/officeDocument/2006/relationships/tags" Target="../tags/tag36.xml"/><Relationship Id="rId35" Type="http://schemas.openxmlformats.org/officeDocument/2006/relationships/tags" Target="../tags/tag41.xml"/><Relationship Id="rId43" Type="http://schemas.openxmlformats.org/officeDocument/2006/relationships/tags" Target="../tags/tag49.xml"/><Relationship Id="rId48" Type="http://schemas.openxmlformats.org/officeDocument/2006/relationships/tags" Target="../tags/tag54.xml"/><Relationship Id="rId56" Type="http://schemas.openxmlformats.org/officeDocument/2006/relationships/tags" Target="../tags/tag62.xml"/><Relationship Id="rId8" Type="http://schemas.openxmlformats.org/officeDocument/2006/relationships/tags" Target="../tags/tag14.xml"/><Relationship Id="rId51" Type="http://schemas.openxmlformats.org/officeDocument/2006/relationships/tags" Target="../tags/tag57.xml"/><Relationship Id="rId3" Type="http://schemas.openxmlformats.org/officeDocument/2006/relationships/tags" Target="../tags/tag9.xml"/><Relationship Id="rId12" Type="http://schemas.openxmlformats.org/officeDocument/2006/relationships/tags" Target="../tags/tag18.xml"/><Relationship Id="rId17" Type="http://schemas.openxmlformats.org/officeDocument/2006/relationships/tags" Target="../tags/tag23.xml"/><Relationship Id="rId25" Type="http://schemas.openxmlformats.org/officeDocument/2006/relationships/tags" Target="../tags/tag31.xml"/><Relationship Id="rId33" Type="http://schemas.openxmlformats.org/officeDocument/2006/relationships/tags" Target="../tags/tag39.xml"/><Relationship Id="rId38" Type="http://schemas.openxmlformats.org/officeDocument/2006/relationships/tags" Target="../tags/tag44.xml"/><Relationship Id="rId46" Type="http://schemas.openxmlformats.org/officeDocument/2006/relationships/tags" Target="../tags/tag52.xml"/><Relationship Id="rId59" Type="http://schemas.openxmlformats.org/officeDocument/2006/relationships/tags" Target="../tags/tag6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werQ Vote Master">
    <p:spTree>
      <p:nvGrpSpPr>
        <p:cNvPr id="1" name=""/>
        <p:cNvGrpSpPr/>
        <p:nvPr/>
      </p:nvGrpSpPr>
      <p:grpSpPr>
        <a:xfrm>
          <a:off x="0" y="0"/>
          <a:ext cx="0" cy="0"/>
          <a:chOff x="0" y="0"/>
          <a:chExt cx="0" cy="0"/>
        </a:xfrm>
      </p:grpSpPr>
      <p:sp>
        <p:nvSpPr>
          <p:cNvPr id="2" name="s8CDBarBack">
            <a:extLst>
              <a:ext uri="{FF2B5EF4-FFF2-40B4-BE49-F238E27FC236}">
                <a16:creationId xmlns:a16="http://schemas.microsoft.com/office/drawing/2014/main" id="{398ECE21-18AC-4961-BC63-1C9673E57B1C}"/>
              </a:ext>
            </a:extLst>
          </p:cNvPr>
          <p:cNvSpPr/>
          <p:nvPr userDrawn="1">
            <p:custDataLst>
              <p:tags r:id="rId1"/>
            </p:custDataLst>
          </p:nvPr>
        </p:nvSpPr>
        <p:spPr>
          <a:xfrm>
            <a:off x="1143000" y="6426200"/>
            <a:ext cx="6858000" cy="317500"/>
          </a:xfrm>
          <a:prstGeom prst="rect">
            <a:avLst/>
          </a:prstGeom>
          <a:solidFill>
            <a:srgbClr val="C0C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 name="s8CDBar">
            <a:extLst>
              <a:ext uri="{FF2B5EF4-FFF2-40B4-BE49-F238E27FC236}">
                <a16:creationId xmlns:a16="http://schemas.microsoft.com/office/drawing/2014/main" id="{3FBB2210-153A-4348-BF29-BDB3BD8D8E9A}"/>
              </a:ext>
            </a:extLst>
          </p:cNvPr>
          <p:cNvSpPr/>
          <p:nvPr userDrawn="1">
            <p:custDataLst>
              <p:tags r:id="rId2"/>
            </p:custDataLst>
          </p:nvPr>
        </p:nvSpPr>
        <p:spPr>
          <a:xfrm>
            <a:off x="1143000" y="6426200"/>
            <a:ext cx="3429000" cy="317500"/>
          </a:xfrm>
          <a:prstGeom prst="rect">
            <a:avLst/>
          </a:prstGeom>
          <a:solidFill>
            <a:srgbClr val="608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4" name="s8CDBarPreText">
            <a:extLst>
              <a:ext uri="{FF2B5EF4-FFF2-40B4-BE49-F238E27FC236}">
                <a16:creationId xmlns:a16="http://schemas.microsoft.com/office/drawing/2014/main" id="{40B7E863-D136-42B4-AFDC-B933BD3F4241}"/>
              </a:ext>
            </a:extLst>
          </p:cNvPr>
          <p:cNvSpPr txBox="1">
            <a:spLocks noChangeArrowheads="1"/>
          </p:cNvSpPr>
          <p:nvPr userDrawn="1">
            <p:custDataLst>
              <p:tags r:id="rId3"/>
            </p:custDataLst>
          </p:nvPr>
        </p:nvSpPr>
        <p:spPr bwMode="auto">
          <a:xfrm>
            <a:off x="1485900" y="6426200"/>
            <a:ext cx="2743200" cy="307975"/>
          </a:xfrm>
          <a:prstGeom prst="rect">
            <a:avLst/>
          </a:prstGeom>
          <a:noFill/>
          <a:ln>
            <a:noFill/>
          </a:ln>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defRPr/>
            </a:pPr>
            <a:r>
              <a:rPr lang="en-GB" altLang="en-US" sz="1400"/>
              <a:t>You have</a:t>
            </a:r>
          </a:p>
        </p:txBody>
      </p:sp>
      <p:sp>
        <p:nvSpPr>
          <p:cNvPr id="5" name="s8CDBarNumber">
            <a:extLst>
              <a:ext uri="{FF2B5EF4-FFF2-40B4-BE49-F238E27FC236}">
                <a16:creationId xmlns:a16="http://schemas.microsoft.com/office/drawing/2014/main" id="{CBBCE902-862E-435C-8BDB-C162A1C732DA}"/>
              </a:ext>
            </a:extLst>
          </p:cNvPr>
          <p:cNvSpPr txBox="1">
            <a:spLocks noChangeArrowheads="1"/>
          </p:cNvSpPr>
          <p:nvPr userDrawn="1">
            <p:custDataLst>
              <p:tags r:id="rId4"/>
            </p:custDataLst>
          </p:nvPr>
        </p:nvSpPr>
        <p:spPr bwMode="auto">
          <a:xfrm>
            <a:off x="4229100" y="6426200"/>
            <a:ext cx="685800" cy="338138"/>
          </a:xfrm>
          <a:prstGeom prst="rect">
            <a:avLst/>
          </a:prstGeom>
          <a:noFill/>
          <a:ln>
            <a:noFill/>
          </a:ln>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defRPr/>
            </a:pPr>
            <a:r>
              <a:rPr lang="en-GB" altLang="en-US" sz="1600"/>
              <a:t>10</a:t>
            </a:r>
          </a:p>
        </p:txBody>
      </p:sp>
      <p:sp>
        <p:nvSpPr>
          <p:cNvPr id="6" name="s8CDBarPostText">
            <a:extLst>
              <a:ext uri="{FF2B5EF4-FFF2-40B4-BE49-F238E27FC236}">
                <a16:creationId xmlns:a16="http://schemas.microsoft.com/office/drawing/2014/main" id="{0AC3DBA1-455B-454A-B930-D09117098376}"/>
              </a:ext>
            </a:extLst>
          </p:cNvPr>
          <p:cNvSpPr txBox="1">
            <a:spLocks noChangeArrowheads="1"/>
          </p:cNvSpPr>
          <p:nvPr userDrawn="1">
            <p:custDataLst>
              <p:tags r:id="rId5"/>
            </p:custDataLst>
          </p:nvPr>
        </p:nvSpPr>
        <p:spPr bwMode="auto">
          <a:xfrm>
            <a:off x="4914900" y="6426200"/>
            <a:ext cx="2743200" cy="307975"/>
          </a:xfrm>
          <a:prstGeom prst="rect">
            <a:avLst/>
          </a:prstGeom>
          <a:noFill/>
          <a:ln>
            <a:noFill/>
          </a:ln>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defRPr/>
            </a:pPr>
            <a:r>
              <a:rPr lang="en-GB" altLang="en-US" sz="1400"/>
              <a:t>seconds</a:t>
            </a:r>
          </a:p>
        </p:txBody>
      </p:sp>
      <p:sp>
        <p:nvSpPr>
          <p:cNvPr id="7" name="Date Placeholder 2">
            <a:extLst>
              <a:ext uri="{FF2B5EF4-FFF2-40B4-BE49-F238E27FC236}">
                <a16:creationId xmlns:a16="http://schemas.microsoft.com/office/drawing/2014/main" id="{4DA92469-C911-4095-ACB5-5D11F108D915}"/>
              </a:ext>
            </a:extLst>
          </p:cNvPr>
          <p:cNvSpPr>
            <a:spLocks noGrp="1"/>
          </p:cNvSpPr>
          <p:nvPr>
            <p:ph type="dt" sz="half" idx="10"/>
          </p:nvPr>
        </p:nvSpPr>
        <p:spPr/>
        <p:txBody>
          <a:bodyPr/>
          <a:lstStyle>
            <a:lvl1pPr>
              <a:defRPr/>
            </a:lvl1pPr>
          </a:lstStyle>
          <a:p>
            <a:pPr>
              <a:defRPr/>
            </a:pPr>
            <a:endParaRPr lang="en-GB"/>
          </a:p>
        </p:txBody>
      </p:sp>
      <p:sp>
        <p:nvSpPr>
          <p:cNvPr id="8" name="Slide Number Placeholder 4">
            <a:extLst>
              <a:ext uri="{FF2B5EF4-FFF2-40B4-BE49-F238E27FC236}">
                <a16:creationId xmlns:a16="http://schemas.microsoft.com/office/drawing/2014/main" id="{8EE7C8C3-1CE2-4EF1-BD41-719E56C7A113}"/>
              </a:ext>
            </a:extLst>
          </p:cNvPr>
          <p:cNvSpPr>
            <a:spLocks noGrp="1"/>
          </p:cNvSpPr>
          <p:nvPr>
            <p:ph type="sldNum" sz="quarter" idx="11"/>
          </p:nvPr>
        </p:nvSpPr>
        <p:spPr/>
        <p:txBody>
          <a:bodyPr/>
          <a:lstStyle>
            <a:lvl1pPr>
              <a:defRPr/>
            </a:lvl1pPr>
          </a:lstStyle>
          <a:p>
            <a:pPr>
              <a:defRPr/>
            </a:pPr>
            <a:fld id="{A8554F41-42A7-433D-BCEE-6F49E01DE13C}" type="slidenum">
              <a:rPr lang="en-GB" altLang="en-US"/>
              <a:pPr>
                <a:defRPr/>
              </a:pPr>
              <a:t>‹#›</a:t>
            </a:fld>
            <a:endParaRPr lang="en-GB" altLang="en-US"/>
          </a:p>
        </p:txBody>
      </p:sp>
    </p:spTree>
    <p:extLst>
      <p:ext uri="{BB962C8B-B14F-4D97-AF65-F5344CB8AC3E}">
        <p14:creationId xmlns:p14="http://schemas.microsoft.com/office/powerpoint/2010/main" val="3286155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7716463-04B7-4B69-9612-85CFD24FF8FA}"/>
              </a:ext>
            </a:extLst>
          </p:cNvPr>
          <p:cNvSpPr>
            <a:spLocks noGrp="1"/>
          </p:cNvSpPr>
          <p:nvPr>
            <p:ph type="dt" sz="half" idx="10"/>
          </p:nvPr>
        </p:nvSpPr>
        <p:spPr/>
        <p:txBody>
          <a:bodyPr/>
          <a:lstStyle>
            <a:lvl1pPr>
              <a:defRPr/>
            </a:lvl1pPr>
          </a:lstStyle>
          <a:p>
            <a:pPr>
              <a:defRPr/>
            </a:pPr>
            <a:endParaRPr lang="en-GB"/>
          </a:p>
        </p:txBody>
      </p:sp>
      <p:sp>
        <p:nvSpPr>
          <p:cNvPr id="6" name="Footer Placeholder 4">
            <a:extLst>
              <a:ext uri="{FF2B5EF4-FFF2-40B4-BE49-F238E27FC236}">
                <a16:creationId xmlns:a16="http://schemas.microsoft.com/office/drawing/2014/main" id="{27B62949-5AD9-4E69-A749-D5533DA4AAD5}"/>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A68941A3-114F-46D6-96D4-199C9C9F1201}"/>
              </a:ext>
            </a:extLst>
          </p:cNvPr>
          <p:cNvSpPr>
            <a:spLocks noGrp="1"/>
          </p:cNvSpPr>
          <p:nvPr>
            <p:ph type="sldNum" sz="quarter" idx="12"/>
          </p:nvPr>
        </p:nvSpPr>
        <p:spPr/>
        <p:txBody>
          <a:bodyPr/>
          <a:lstStyle>
            <a:lvl1pPr>
              <a:defRPr/>
            </a:lvl1pPr>
          </a:lstStyle>
          <a:p>
            <a:pPr>
              <a:defRPr/>
            </a:pPr>
            <a:fld id="{C64E3DD4-8D59-4885-A7AA-753C57EE5421}" type="slidenum">
              <a:rPr lang="en-GB" altLang="en-US"/>
              <a:pPr>
                <a:defRPr/>
              </a:pPr>
              <a:t>‹#›</a:t>
            </a:fld>
            <a:endParaRPr lang="en-GB" altLang="en-US"/>
          </a:p>
        </p:txBody>
      </p:sp>
    </p:spTree>
    <p:extLst>
      <p:ext uri="{BB962C8B-B14F-4D97-AF65-F5344CB8AC3E}">
        <p14:creationId xmlns:p14="http://schemas.microsoft.com/office/powerpoint/2010/main" val="1256129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C81C2FA-F8A1-4E53-94C3-DFBDD04C832A}"/>
              </a:ext>
            </a:extLst>
          </p:cNvPr>
          <p:cNvSpPr>
            <a:spLocks noGrp="1"/>
          </p:cNvSpPr>
          <p:nvPr>
            <p:ph type="dt" sz="half" idx="10"/>
          </p:nvPr>
        </p:nvSpPr>
        <p:spPr/>
        <p:txBody>
          <a:bodyPr/>
          <a:lstStyle>
            <a:lvl1pPr>
              <a:defRPr/>
            </a:lvl1pPr>
          </a:lstStyle>
          <a:p>
            <a:pPr>
              <a:defRPr/>
            </a:pPr>
            <a:endParaRPr lang="en-GB"/>
          </a:p>
        </p:txBody>
      </p:sp>
      <p:sp>
        <p:nvSpPr>
          <p:cNvPr id="6" name="Footer Placeholder 4">
            <a:extLst>
              <a:ext uri="{FF2B5EF4-FFF2-40B4-BE49-F238E27FC236}">
                <a16:creationId xmlns:a16="http://schemas.microsoft.com/office/drawing/2014/main" id="{AC2A9877-C54E-4962-89D7-A900E4108930}"/>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70F84225-83CF-420D-A0D3-3AF83814A1B2}"/>
              </a:ext>
            </a:extLst>
          </p:cNvPr>
          <p:cNvSpPr>
            <a:spLocks noGrp="1"/>
          </p:cNvSpPr>
          <p:nvPr>
            <p:ph type="sldNum" sz="quarter" idx="12"/>
          </p:nvPr>
        </p:nvSpPr>
        <p:spPr/>
        <p:txBody>
          <a:bodyPr/>
          <a:lstStyle>
            <a:lvl1pPr>
              <a:defRPr/>
            </a:lvl1pPr>
          </a:lstStyle>
          <a:p>
            <a:pPr>
              <a:defRPr/>
            </a:pPr>
            <a:fld id="{978BA08C-E696-47E9-8BF5-578D57E515E8}" type="slidenum">
              <a:rPr lang="en-GB" altLang="en-US"/>
              <a:pPr>
                <a:defRPr/>
              </a:pPr>
              <a:t>‹#›</a:t>
            </a:fld>
            <a:endParaRPr lang="en-GB" altLang="en-US"/>
          </a:p>
        </p:txBody>
      </p:sp>
    </p:spTree>
    <p:extLst>
      <p:ext uri="{BB962C8B-B14F-4D97-AF65-F5344CB8AC3E}">
        <p14:creationId xmlns:p14="http://schemas.microsoft.com/office/powerpoint/2010/main" val="2858727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DC927F3-0713-413F-9EEE-92040FA9E901}"/>
              </a:ext>
            </a:extLst>
          </p:cNvPr>
          <p:cNvSpPr>
            <a:spLocks noGrp="1"/>
          </p:cNvSpPr>
          <p:nvPr>
            <p:ph type="dt" sz="half" idx="10"/>
          </p:nvPr>
        </p:nvSpPr>
        <p:spPr/>
        <p:txBody>
          <a:bodyPr/>
          <a:lstStyle>
            <a:lvl1pPr>
              <a:defRPr/>
            </a:lvl1pPr>
          </a:lstStyle>
          <a:p>
            <a:pPr>
              <a:defRPr/>
            </a:pPr>
            <a:endParaRPr lang="en-GB"/>
          </a:p>
        </p:txBody>
      </p:sp>
      <p:sp>
        <p:nvSpPr>
          <p:cNvPr id="5" name="Footer Placeholder 4">
            <a:extLst>
              <a:ext uri="{FF2B5EF4-FFF2-40B4-BE49-F238E27FC236}">
                <a16:creationId xmlns:a16="http://schemas.microsoft.com/office/drawing/2014/main" id="{B2935DC5-D91D-41ED-9F17-A65A7744A8AE}"/>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9CAC53F-CD10-4854-AAB6-1E189B29F7AF}"/>
              </a:ext>
            </a:extLst>
          </p:cNvPr>
          <p:cNvSpPr>
            <a:spLocks noGrp="1"/>
          </p:cNvSpPr>
          <p:nvPr>
            <p:ph type="sldNum" sz="quarter" idx="12"/>
          </p:nvPr>
        </p:nvSpPr>
        <p:spPr/>
        <p:txBody>
          <a:bodyPr/>
          <a:lstStyle>
            <a:lvl1pPr>
              <a:defRPr/>
            </a:lvl1pPr>
          </a:lstStyle>
          <a:p>
            <a:pPr>
              <a:defRPr/>
            </a:pPr>
            <a:fld id="{5F784AAC-C474-4AF2-A31C-673B4570DE64}" type="slidenum">
              <a:rPr lang="en-GB" altLang="en-US"/>
              <a:pPr>
                <a:defRPr/>
              </a:pPr>
              <a:t>‹#›</a:t>
            </a:fld>
            <a:endParaRPr lang="en-GB" altLang="en-US"/>
          </a:p>
        </p:txBody>
      </p:sp>
    </p:spTree>
    <p:extLst>
      <p:ext uri="{BB962C8B-B14F-4D97-AF65-F5344CB8AC3E}">
        <p14:creationId xmlns:p14="http://schemas.microsoft.com/office/powerpoint/2010/main" val="353555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84BC38-952D-4AC4-8954-4A3EB4F5AE7B}"/>
              </a:ext>
            </a:extLst>
          </p:cNvPr>
          <p:cNvSpPr>
            <a:spLocks noGrp="1"/>
          </p:cNvSpPr>
          <p:nvPr>
            <p:ph type="dt" sz="half" idx="10"/>
          </p:nvPr>
        </p:nvSpPr>
        <p:spPr/>
        <p:txBody>
          <a:bodyPr/>
          <a:lstStyle>
            <a:lvl1pPr>
              <a:defRPr/>
            </a:lvl1pPr>
          </a:lstStyle>
          <a:p>
            <a:pPr>
              <a:defRPr/>
            </a:pPr>
            <a:endParaRPr lang="en-GB"/>
          </a:p>
        </p:txBody>
      </p:sp>
      <p:sp>
        <p:nvSpPr>
          <p:cNvPr id="5" name="Footer Placeholder 4">
            <a:extLst>
              <a:ext uri="{FF2B5EF4-FFF2-40B4-BE49-F238E27FC236}">
                <a16:creationId xmlns:a16="http://schemas.microsoft.com/office/drawing/2014/main" id="{D9EE3218-F439-4D61-A2AE-73767C575FE0}"/>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A3774F2-1282-475D-9686-62BF50831767}"/>
              </a:ext>
            </a:extLst>
          </p:cNvPr>
          <p:cNvSpPr>
            <a:spLocks noGrp="1"/>
          </p:cNvSpPr>
          <p:nvPr>
            <p:ph type="sldNum" sz="quarter" idx="12"/>
          </p:nvPr>
        </p:nvSpPr>
        <p:spPr/>
        <p:txBody>
          <a:bodyPr/>
          <a:lstStyle>
            <a:lvl1pPr>
              <a:defRPr/>
            </a:lvl1pPr>
          </a:lstStyle>
          <a:p>
            <a:pPr>
              <a:defRPr/>
            </a:pPr>
            <a:fld id="{09ED5A52-2497-4A3E-B746-B6DCEEB6CDE3}" type="slidenum">
              <a:rPr lang="en-GB" altLang="en-US"/>
              <a:pPr>
                <a:defRPr/>
              </a:pPr>
              <a:t>‹#›</a:t>
            </a:fld>
            <a:endParaRPr lang="en-GB" altLang="en-US"/>
          </a:p>
        </p:txBody>
      </p:sp>
    </p:spTree>
    <p:extLst>
      <p:ext uri="{BB962C8B-B14F-4D97-AF65-F5344CB8AC3E}">
        <p14:creationId xmlns:p14="http://schemas.microsoft.com/office/powerpoint/2010/main" val="27106246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lipArt Placeholder 3"/>
          <p:cNvSpPr>
            <a:spLocks noGrp="1"/>
          </p:cNvSpPr>
          <p:nvPr>
            <p:ph type="clipArt" sz="half" idx="2"/>
          </p:nvPr>
        </p:nvSpPr>
        <p:spPr>
          <a:xfrm>
            <a:off x="4648200" y="1981200"/>
            <a:ext cx="3810000" cy="4114800"/>
          </a:xfrm>
        </p:spPr>
        <p:txBody>
          <a:bodyPr rtlCol="0">
            <a:normAutofit/>
          </a:bodyPr>
          <a:lstStyle/>
          <a:p>
            <a:pPr lvl="0"/>
            <a:endParaRPr lang="en-GB" noProof="0"/>
          </a:p>
        </p:txBody>
      </p:sp>
      <p:sp>
        <p:nvSpPr>
          <p:cNvPr id="5" name="Date Placeholder 3">
            <a:extLst>
              <a:ext uri="{FF2B5EF4-FFF2-40B4-BE49-F238E27FC236}">
                <a16:creationId xmlns:a16="http://schemas.microsoft.com/office/drawing/2014/main" id="{0CB14D0C-2DCD-4054-B7D6-73AF3645DE8C}"/>
              </a:ext>
            </a:extLst>
          </p:cNvPr>
          <p:cNvSpPr>
            <a:spLocks noGrp="1"/>
          </p:cNvSpPr>
          <p:nvPr>
            <p:ph type="dt" sz="half" idx="10"/>
          </p:nvPr>
        </p:nvSpPr>
        <p:spPr/>
        <p:txBody>
          <a:bodyPr/>
          <a:lstStyle>
            <a:lvl1pPr>
              <a:defRPr/>
            </a:lvl1pPr>
          </a:lstStyle>
          <a:p>
            <a:pPr>
              <a:defRPr/>
            </a:pPr>
            <a:endParaRPr lang="en-GB"/>
          </a:p>
        </p:txBody>
      </p:sp>
      <p:sp>
        <p:nvSpPr>
          <p:cNvPr id="6" name="Footer Placeholder 4">
            <a:extLst>
              <a:ext uri="{FF2B5EF4-FFF2-40B4-BE49-F238E27FC236}">
                <a16:creationId xmlns:a16="http://schemas.microsoft.com/office/drawing/2014/main" id="{D6135C59-1882-4F61-B355-6119B6471A2E}"/>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58ECEBAC-4C36-448D-A440-4DB79DC00D26}"/>
              </a:ext>
            </a:extLst>
          </p:cNvPr>
          <p:cNvSpPr>
            <a:spLocks noGrp="1"/>
          </p:cNvSpPr>
          <p:nvPr>
            <p:ph type="sldNum" sz="quarter" idx="12"/>
          </p:nvPr>
        </p:nvSpPr>
        <p:spPr/>
        <p:txBody>
          <a:bodyPr/>
          <a:lstStyle>
            <a:lvl1pPr>
              <a:defRPr/>
            </a:lvl1pPr>
          </a:lstStyle>
          <a:p>
            <a:pPr>
              <a:defRPr/>
            </a:pPr>
            <a:fld id="{3B83D512-FCB0-47B9-B5BF-64CA40CAF9BB}" type="slidenum">
              <a:rPr lang="en-GB" altLang="en-US"/>
              <a:pPr>
                <a:defRPr/>
              </a:pPr>
              <a:t>‹#›</a:t>
            </a:fld>
            <a:endParaRPr lang="en-GB" altLang="en-US"/>
          </a:p>
        </p:txBody>
      </p:sp>
    </p:spTree>
    <p:extLst>
      <p:ext uri="{BB962C8B-B14F-4D97-AF65-F5344CB8AC3E}">
        <p14:creationId xmlns:p14="http://schemas.microsoft.com/office/powerpoint/2010/main" val="3614343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owerQ Chart Master">
    <p:spTree>
      <p:nvGrpSpPr>
        <p:cNvPr id="1" name=""/>
        <p:cNvGrpSpPr/>
        <p:nvPr/>
      </p:nvGrpSpPr>
      <p:grpSpPr>
        <a:xfrm>
          <a:off x="0" y="0"/>
          <a:ext cx="0" cy="0"/>
          <a:chOff x="0" y="0"/>
          <a:chExt cx="0" cy="0"/>
        </a:xfrm>
      </p:grpSpPr>
      <p:sp>
        <p:nvSpPr>
          <p:cNvPr id="2" name="b1">
            <a:extLst>
              <a:ext uri="{FF2B5EF4-FFF2-40B4-BE49-F238E27FC236}">
                <a16:creationId xmlns:a16="http://schemas.microsoft.com/office/drawing/2014/main" id="{474208D2-9FEB-49F9-A40A-CE64F4AAB79A}"/>
              </a:ext>
            </a:extLst>
          </p:cNvPr>
          <p:cNvSpPr/>
          <p:nvPr userDrawn="1">
            <p:custDataLst>
              <p:tags r:id="rId1"/>
            </p:custDataLst>
          </p:nvPr>
        </p:nvSpPr>
        <p:spPr>
          <a:xfrm>
            <a:off x="381000" y="381000"/>
            <a:ext cx="2095500" cy="3556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 name="c1">
            <a:extLst>
              <a:ext uri="{FF2B5EF4-FFF2-40B4-BE49-F238E27FC236}">
                <a16:creationId xmlns:a16="http://schemas.microsoft.com/office/drawing/2014/main" id="{6D49B49C-506E-4713-9AAD-877C335D32C6}"/>
              </a:ext>
            </a:extLst>
          </p:cNvPr>
          <p:cNvSpPr/>
          <p:nvPr userDrawn="1">
            <p:custDataLst>
              <p:tags r:id="rId2"/>
            </p:custDataLst>
          </p:nvPr>
        </p:nvSpPr>
        <p:spPr>
          <a:xfrm rot="5400000">
            <a:off x="3473450" y="-488950"/>
            <a:ext cx="355600" cy="2095500"/>
          </a:xfrm>
          <a:prstGeom prst="can">
            <a:avLst>
              <a:gd name="adj" fmla="val 33333"/>
            </a:avLst>
          </a:prstGeom>
          <a:gradFill flip="none" rotWithShape="1">
            <a:gsLst>
              <a:gs pos="0">
                <a:srgbClr val="FF0000"/>
              </a:gs>
              <a:gs pos="100000">
                <a:srgbClr val="4F81BD">
                  <a:shade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4" name="v1">
            <a:extLst>
              <a:ext uri="{FF2B5EF4-FFF2-40B4-BE49-F238E27FC236}">
                <a16:creationId xmlns:a16="http://schemas.microsoft.com/office/drawing/2014/main" id="{047E1E05-8BE0-489C-93EA-3D1422FC9B81}"/>
              </a:ext>
            </a:extLst>
          </p:cNvPr>
          <p:cNvSpPr txBox="1">
            <a:spLocks noChangeArrowheads="1"/>
          </p:cNvSpPr>
          <p:nvPr userDrawn="1">
            <p:custDataLst>
              <p:tags r:id="rId3"/>
            </p:custDataLst>
          </p:nvPr>
        </p:nvSpPr>
        <p:spPr bwMode="auto">
          <a:xfrm>
            <a:off x="4826000" y="381000"/>
            <a:ext cx="1089025" cy="461963"/>
          </a:xfrm>
          <a:prstGeom prst="rect">
            <a:avLst/>
          </a:prstGeom>
          <a:noFill/>
          <a:ln>
            <a:noFill/>
          </a:ln>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defRPr/>
            </a:pPr>
            <a:r>
              <a:rPr lang="en-GB" altLang="en-US"/>
              <a:t>100%</a:t>
            </a:r>
          </a:p>
        </p:txBody>
      </p:sp>
      <p:sp>
        <p:nvSpPr>
          <p:cNvPr id="5" name="k1">
            <a:extLst>
              <a:ext uri="{FF2B5EF4-FFF2-40B4-BE49-F238E27FC236}">
                <a16:creationId xmlns:a16="http://schemas.microsoft.com/office/drawing/2014/main" id="{7973F7CC-98DD-4318-80DF-7942756B5331}"/>
              </a:ext>
            </a:extLst>
          </p:cNvPr>
          <p:cNvSpPr/>
          <p:nvPr userDrawn="1">
            <p:custDataLst>
              <p:tags r:id="rId4"/>
            </p:custDataLst>
          </p:nvPr>
        </p:nvSpPr>
        <p:spPr>
          <a:xfrm>
            <a:off x="6045200" y="381000"/>
            <a:ext cx="355600" cy="3556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 name="t1">
            <a:extLst>
              <a:ext uri="{FF2B5EF4-FFF2-40B4-BE49-F238E27FC236}">
                <a16:creationId xmlns:a16="http://schemas.microsoft.com/office/drawing/2014/main" id="{BF177B4D-CAD9-4450-B9BE-480DE763D41B}"/>
              </a:ext>
            </a:extLst>
          </p:cNvPr>
          <p:cNvSpPr txBox="1">
            <a:spLocks noChangeArrowheads="1"/>
          </p:cNvSpPr>
          <p:nvPr userDrawn="1">
            <p:custDataLst>
              <p:tags r:id="rId5"/>
            </p:custDataLst>
          </p:nvPr>
        </p:nvSpPr>
        <p:spPr bwMode="auto">
          <a:xfrm>
            <a:off x="6527800" y="381000"/>
            <a:ext cx="2514600" cy="400050"/>
          </a:xfrm>
          <a:prstGeom prst="rect">
            <a:avLst/>
          </a:prstGeom>
          <a:noFill/>
          <a:ln>
            <a:noFill/>
          </a:ln>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defRPr/>
            </a:pPr>
            <a:r>
              <a:rPr lang="en-GB" altLang="en-US" sz="2000"/>
              <a:t>key 1</a:t>
            </a:r>
          </a:p>
        </p:txBody>
      </p:sp>
      <p:sp>
        <p:nvSpPr>
          <p:cNvPr id="7" name="b2">
            <a:extLst>
              <a:ext uri="{FF2B5EF4-FFF2-40B4-BE49-F238E27FC236}">
                <a16:creationId xmlns:a16="http://schemas.microsoft.com/office/drawing/2014/main" id="{96D2F919-4860-4C6B-A49C-CF8FC2101B8B}"/>
              </a:ext>
            </a:extLst>
          </p:cNvPr>
          <p:cNvSpPr/>
          <p:nvPr userDrawn="1">
            <p:custDataLst>
              <p:tags r:id="rId6"/>
            </p:custDataLst>
          </p:nvPr>
        </p:nvSpPr>
        <p:spPr>
          <a:xfrm>
            <a:off x="381000" y="889000"/>
            <a:ext cx="2095500" cy="355600"/>
          </a:xfrm>
          <a:prstGeom prst="rect">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8" name="c2">
            <a:extLst>
              <a:ext uri="{FF2B5EF4-FFF2-40B4-BE49-F238E27FC236}">
                <a16:creationId xmlns:a16="http://schemas.microsoft.com/office/drawing/2014/main" id="{ED4826D0-857D-4C81-AEE2-006EF3F17535}"/>
              </a:ext>
            </a:extLst>
          </p:cNvPr>
          <p:cNvSpPr/>
          <p:nvPr userDrawn="1">
            <p:custDataLst>
              <p:tags r:id="rId7"/>
            </p:custDataLst>
          </p:nvPr>
        </p:nvSpPr>
        <p:spPr>
          <a:xfrm rot="5400000">
            <a:off x="3473450" y="19050"/>
            <a:ext cx="355600" cy="2095500"/>
          </a:xfrm>
          <a:prstGeom prst="can">
            <a:avLst>
              <a:gd name="adj" fmla="val 33333"/>
            </a:avLst>
          </a:prstGeom>
          <a:gradFill flip="none" rotWithShape="1">
            <a:gsLst>
              <a:gs pos="0">
                <a:srgbClr val="00FF00"/>
              </a:gs>
              <a:gs pos="100000">
                <a:srgbClr val="4F81BD">
                  <a:shade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9" name="v2">
            <a:extLst>
              <a:ext uri="{FF2B5EF4-FFF2-40B4-BE49-F238E27FC236}">
                <a16:creationId xmlns:a16="http://schemas.microsoft.com/office/drawing/2014/main" id="{0C3C423A-4087-4535-BA94-CF56A8B118FC}"/>
              </a:ext>
            </a:extLst>
          </p:cNvPr>
          <p:cNvSpPr txBox="1">
            <a:spLocks noChangeArrowheads="1"/>
          </p:cNvSpPr>
          <p:nvPr userDrawn="1">
            <p:custDataLst>
              <p:tags r:id="rId8"/>
            </p:custDataLst>
          </p:nvPr>
        </p:nvSpPr>
        <p:spPr bwMode="auto">
          <a:xfrm>
            <a:off x="4826000" y="889000"/>
            <a:ext cx="1089025" cy="461963"/>
          </a:xfrm>
          <a:prstGeom prst="rect">
            <a:avLst/>
          </a:prstGeom>
          <a:noFill/>
          <a:ln>
            <a:noFill/>
          </a:ln>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defRPr/>
            </a:pPr>
            <a:r>
              <a:rPr lang="en-GB" altLang="en-US"/>
              <a:t>100%</a:t>
            </a:r>
          </a:p>
        </p:txBody>
      </p:sp>
      <p:sp>
        <p:nvSpPr>
          <p:cNvPr id="10" name="k2">
            <a:extLst>
              <a:ext uri="{FF2B5EF4-FFF2-40B4-BE49-F238E27FC236}">
                <a16:creationId xmlns:a16="http://schemas.microsoft.com/office/drawing/2014/main" id="{27C9AF4C-A384-4F33-837B-0A9121DA8DFA}"/>
              </a:ext>
            </a:extLst>
          </p:cNvPr>
          <p:cNvSpPr/>
          <p:nvPr userDrawn="1">
            <p:custDataLst>
              <p:tags r:id="rId9"/>
            </p:custDataLst>
          </p:nvPr>
        </p:nvSpPr>
        <p:spPr>
          <a:xfrm>
            <a:off x="6045200" y="889000"/>
            <a:ext cx="355600" cy="355600"/>
          </a:xfrm>
          <a:prstGeom prst="rect">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1" name="t2">
            <a:extLst>
              <a:ext uri="{FF2B5EF4-FFF2-40B4-BE49-F238E27FC236}">
                <a16:creationId xmlns:a16="http://schemas.microsoft.com/office/drawing/2014/main" id="{5D2D7B8E-4EE8-4DCC-8D72-5C1861ED8BF1}"/>
              </a:ext>
            </a:extLst>
          </p:cNvPr>
          <p:cNvSpPr txBox="1">
            <a:spLocks noChangeArrowheads="1"/>
          </p:cNvSpPr>
          <p:nvPr userDrawn="1">
            <p:custDataLst>
              <p:tags r:id="rId10"/>
            </p:custDataLst>
          </p:nvPr>
        </p:nvSpPr>
        <p:spPr bwMode="auto">
          <a:xfrm>
            <a:off x="6527800" y="889000"/>
            <a:ext cx="2514600" cy="400050"/>
          </a:xfrm>
          <a:prstGeom prst="rect">
            <a:avLst/>
          </a:prstGeom>
          <a:noFill/>
          <a:ln>
            <a:noFill/>
          </a:ln>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defRPr/>
            </a:pPr>
            <a:r>
              <a:rPr lang="en-GB" altLang="en-US" sz="2000"/>
              <a:t>key 2</a:t>
            </a:r>
          </a:p>
        </p:txBody>
      </p:sp>
      <p:sp>
        <p:nvSpPr>
          <p:cNvPr id="12" name="b3">
            <a:extLst>
              <a:ext uri="{FF2B5EF4-FFF2-40B4-BE49-F238E27FC236}">
                <a16:creationId xmlns:a16="http://schemas.microsoft.com/office/drawing/2014/main" id="{430F665A-681A-4FF6-B5AA-6B40B3560BC7}"/>
              </a:ext>
            </a:extLst>
          </p:cNvPr>
          <p:cNvSpPr/>
          <p:nvPr userDrawn="1">
            <p:custDataLst>
              <p:tags r:id="rId11"/>
            </p:custDataLst>
          </p:nvPr>
        </p:nvSpPr>
        <p:spPr>
          <a:xfrm>
            <a:off x="381000" y="1397000"/>
            <a:ext cx="2095500" cy="355600"/>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3" name="c3">
            <a:extLst>
              <a:ext uri="{FF2B5EF4-FFF2-40B4-BE49-F238E27FC236}">
                <a16:creationId xmlns:a16="http://schemas.microsoft.com/office/drawing/2014/main" id="{1D29A280-FD87-450B-A2CF-827C5BAC90CD}"/>
              </a:ext>
            </a:extLst>
          </p:cNvPr>
          <p:cNvSpPr/>
          <p:nvPr userDrawn="1">
            <p:custDataLst>
              <p:tags r:id="rId12"/>
            </p:custDataLst>
          </p:nvPr>
        </p:nvSpPr>
        <p:spPr>
          <a:xfrm rot="5400000">
            <a:off x="3473450" y="527050"/>
            <a:ext cx="355600" cy="2095500"/>
          </a:xfrm>
          <a:prstGeom prst="can">
            <a:avLst>
              <a:gd name="adj" fmla="val 33333"/>
            </a:avLst>
          </a:prstGeom>
          <a:gradFill flip="none" rotWithShape="1">
            <a:gsLst>
              <a:gs pos="0">
                <a:srgbClr val="0000FF"/>
              </a:gs>
              <a:gs pos="100000">
                <a:srgbClr val="4F81BD">
                  <a:shade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4" name="v3">
            <a:extLst>
              <a:ext uri="{FF2B5EF4-FFF2-40B4-BE49-F238E27FC236}">
                <a16:creationId xmlns:a16="http://schemas.microsoft.com/office/drawing/2014/main" id="{527D4D9E-FAAB-4A37-A150-64A2353981B5}"/>
              </a:ext>
            </a:extLst>
          </p:cNvPr>
          <p:cNvSpPr txBox="1">
            <a:spLocks noChangeArrowheads="1"/>
          </p:cNvSpPr>
          <p:nvPr userDrawn="1">
            <p:custDataLst>
              <p:tags r:id="rId13"/>
            </p:custDataLst>
          </p:nvPr>
        </p:nvSpPr>
        <p:spPr bwMode="auto">
          <a:xfrm>
            <a:off x="4826000" y="1397000"/>
            <a:ext cx="1089025" cy="461963"/>
          </a:xfrm>
          <a:prstGeom prst="rect">
            <a:avLst/>
          </a:prstGeom>
          <a:noFill/>
          <a:ln>
            <a:noFill/>
          </a:ln>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defRPr/>
            </a:pPr>
            <a:r>
              <a:rPr lang="en-GB" altLang="en-US"/>
              <a:t>100%</a:t>
            </a:r>
          </a:p>
        </p:txBody>
      </p:sp>
      <p:sp>
        <p:nvSpPr>
          <p:cNvPr id="15" name="k3">
            <a:extLst>
              <a:ext uri="{FF2B5EF4-FFF2-40B4-BE49-F238E27FC236}">
                <a16:creationId xmlns:a16="http://schemas.microsoft.com/office/drawing/2014/main" id="{E26F38FE-6BF6-4BB3-8241-2D5F04AA876E}"/>
              </a:ext>
            </a:extLst>
          </p:cNvPr>
          <p:cNvSpPr/>
          <p:nvPr userDrawn="1">
            <p:custDataLst>
              <p:tags r:id="rId14"/>
            </p:custDataLst>
          </p:nvPr>
        </p:nvSpPr>
        <p:spPr>
          <a:xfrm>
            <a:off x="6045200" y="1397000"/>
            <a:ext cx="355600" cy="355600"/>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6" name="t3">
            <a:extLst>
              <a:ext uri="{FF2B5EF4-FFF2-40B4-BE49-F238E27FC236}">
                <a16:creationId xmlns:a16="http://schemas.microsoft.com/office/drawing/2014/main" id="{76DBA520-470F-4A83-8E3D-D087A26B6990}"/>
              </a:ext>
            </a:extLst>
          </p:cNvPr>
          <p:cNvSpPr txBox="1">
            <a:spLocks noChangeArrowheads="1"/>
          </p:cNvSpPr>
          <p:nvPr userDrawn="1">
            <p:custDataLst>
              <p:tags r:id="rId15"/>
            </p:custDataLst>
          </p:nvPr>
        </p:nvSpPr>
        <p:spPr bwMode="auto">
          <a:xfrm>
            <a:off x="6527800" y="1397000"/>
            <a:ext cx="2514600" cy="400050"/>
          </a:xfrm>
          <a:prstGeom prst="rect">
            <a:avLst/>
          </a:prstGeom>
          <a:noFill/>
          <a:ln>
            <a:noFill/>
          </a:ln>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defRPr/>
            </a:pPr>
            <a:r>
              <a:rPr lang="en-GB" altLang="en-US" sz="2000"/>
              <a:t>key 3</a:t>
            </a:r>
          </a:p>
        </p:txBody>
      </p:sp>
      <p:sp>
        <p:nvSpPr>
          <p:cNvPr id="17" name="b4">
            <a:extLst>
              <a:ext uri="{FF2B5EF4-FFF2-40B4-BE49-F238E27FC236}">
                <a16:creationId xmlns:a16="http://schemas.microsoft.com/office/drawing/2014/main" id="{7BB4129D-C2FB-4856-9C71-C426DCE5D2E8}"/>
              </a:ext>
            </a:extLst>
          </p:cNvPr>
          <p:cNvSpPr/>
          <p:nvPr userDrawn="1">
            <p:custDataLst>
              <p:tags r:id="rId16"/>
            </p:custDataLst>
          </p:nvPr>
        </p:nvSpPr>
        <p:spPr>
          <a:xfrm>
            <a:off x="381000" y="1905000"/>
            <a:ext cx="2095500" cy="355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8" name="c4">
            <a:extLst>
              <a:ext uri="{FF2B5EF4-FFF2-40B4-BE49-F238E27FC236}">
                <a16:creationId xmlns:a16="http://schemas.microsoft.com/office/drawing/2014/main" id="{1C38732D-8032-4D23-995B-9562934F4AA5}"/>
              </a:ext>
            </a:extLst>
          </p:cNvPr>
          <p:cNvSpPr/>
          <p:nvPr userDrawn="1">
            <p:custDataLst>
              <p:tags r:id="rId17"/>
            </p:custDataLst>
          </p:nvPr>
        </p:nvSpPr>
        <p:spPr>
          <a:xfrm rot="5400000">
            <a:off x="3473450" y="1035050"/>
            <a:ext cx="355600" cy="2095500"/>
          </a:xfrm>
          <a:prstGeom prst="can">
            <a:avLst>
              <a:gd name="adj" fmla="val 33333"/>
            </a:avLst>
          </a:prstGeom>
          <a:gradFill flip="none" rotWithShape="1">
            <a:gsLst>
              <a:gs pos="0">
                <a:srgbClr val="FFFF00"/>
              </a:gs>
              <a:gs pos="100000">
                <a:srgbClr val="4F81BD">
                  <a:shade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9" name="v4">
            <a:extLst>
              <a:ext uri="{FF2B5EF4-FFF2-40B4-BE49-F238E27FC236}">
                <a16:creationId xmlns:a16="http://schemas.microsoft.com/office/drawing/2014/main" id="{AEFDCAC6-315C-4D02-BABE-F638578C5A6B}"/>
              </a:ext>
            </a:extLst>
          </p:cNvPr>
          <p:cNvSpPr txBox="1">
            <a:spLocks noChangeArrowheads="1"/>
          </p:cNvSpPr>
          <p:nvPr userDrawn="1">
            <p:custDataLst>
              <p:tags r:id="rId18"/>
            </p:custDataLst>
          </p:nvPr>
        </p:nvSpPr>
        <p:spPr bwMode="auto">
          <a:xfrm>
            <a:off x="4826000" y="1905000"/>
            <a:ext cx="1089025" cy="461963"/>
          </a:xfrm>
          <a:prstGeom prst="rect">
            <a:avLst/>
          </a:prstGeom>
          <a:noFill/>
          <a:ln>
            <a:noFill/>
          </a:ln>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defRPr/>
            </a:pPr>
            <a:r>
              <a:rPr lang="en-GB" altLang="en-US"/>
              <a:t>100%</a:t>
            </a:r>
          </a:p>
        </p:txBody>
      </p:sp>
      <p:sp>
        <p:nvSpPr>
          <p:cNvPr id="20" name="k4">
            <a:extLst>
              <a:ext uri="{FF2B5EF4-FFF2-40B4-BE49-F238E27FC236}">
                <a16:creationId xmlns:a16="http://schemas.microsoft.com/office/drawing/2014/main" id="{51C34D83-8270-4C08-89F5-BC7EA5B6F1DA}"/>
              </a:ext>
            </a:extLst>
          </p:cNvPr>
          <p:cNvSpPr/>
          <p:nvPr userDrawn="1">
            <p:custDataLst>
              <p:tags r:id="rId19"/>
            </p:custDataLst>
          </p:nvPr>
        </p:nvSpPr>
        <p:spPr>
          <a:xfrm>
            <a:off x="6045200" y="1905000"/>
            <a:ext cx="355600" cy="355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1" name="t4">
            <a:extLst>
              <a:ext uri="{FF2B5EF4-FFF2-40B4-BE49-F238E27FC236}">
                <a16:creationId xmlns:a16="http://schemas.microsoft.com/office/drawing/2014/main" id="{B1F353C4-677C-485E-B7C7-2398384753E6}"/>
              </a:ext>
            </a:extLst>
          </p:cNvPr>
          <p:cNvSpPr txBox="1">
            <a:spLocks noChangeArrowheads="1"/>
          </p:cNvSpPr>
          <p:nvPr userDrawn="1">
            <p:custDataLst>
              <p:tags r:id="rId20"/>
            </p:custDataLst>
          </p:nvPr>
        </p:nvSpPr>
        <p:spPr bwMode="auto">
          <a:xfrm>
            <a:off x="6527800" y="1905000"/>
            <a:ext cx="2514600" cy="400050"/>
          </a:xfrm>
          <a:prstGeom prst="rect">
            <a:avLst/>
          </a:prstGeom>
          <a:noFill/>
          <a:ln>
            <a:noFill/>
          </a:ln>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defRPr/>
            </a:pPr>
            <a:r>
              <a:rPr lang="en-GB" altLang="en-US" sz="2000"/>
              <a:t>key 4</a:t>
            </a:r>
          </a:p>
        </p:txBody>
      </p:sp>
      <p:sp>
        <p:nvSpPr>
          <p:cNvPr id="22" name="b5">
            <a:extLst>
              <a:ext uri="{FF2B5EF4-FFF2-40B4-BE49-F238E27FC236}">
                <a16:creationId xmlns:a16="http://schemas.microsoft.com/office/drawing/2014/main" id="{3DBEB798-7F8C-402D-B8DF-C6D4136E4614}"/>
              </a:ext>
            </a:extLst>
          </p:cNvPr>
          <p:cNvSpPr/>
          <p:nvPr userDrawn="1">
            <p:custDataLst>
              <p:tags r:id="rId21"/>
            </p:custDataLst>
          </p:nvPr>
        </p:nvSpPr>
        <p:spPr>
          <a:xfrm>
            <a:off x="381000" y="2413000"/>
            <a:ext cx="2095500" cy="355600"/>
          </a:xfrm>
          <a:prstGeom prst="rect">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3" name="c5">
            <a:extLst>
              <a:ext uri="{FF2B5EF4-FFF2-40B4-BE49-F238E27FC236}">
                <a16:creationId xmlns:a16="http://schemas.microsoft.com/office/drawing/2014/main" id="{0C6FDB7A-CB53-4C35-A0F8-790BEFEADB89}"/>
              </a:ext>
            </a:extLst>
          </p:cNvPr>
          <p:cNvSpPr/>
          <p:nvPr userDrawn="1">
            <p:custDataLst>
              <p:tags r:id="rId22"/>
            </p:custDataLst>
          </p:nvPr>
        </p:nvSpPr>
        <p:spPr>
          <a:xfrm rot="5400000">
            <a:off x="3473450" y="1543050"/>
            <a:ext cx="355600" cy="2095500"/>
          </a:xfrm>
          <a:prstGeom prst="can">
            <a:avLst>
              <a:gd name="adj" fmla="val 33333"/>
            </a:avLst>
          </a:prstGeom>
          <a:gradFill flip="none" rotWithShape="1">
            <a:gsLst>
              <a:gs pos="0">
                <a:srgbClr val="FF00FF"/>
              </a:gs>
              <a:gs pos="100000">
                <a:srgbClr val="4F81BD">
                  <a:shade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4" name="v5">
            <a:extLst>
              <a:ext uri="{FF2B5EF4-FFF2-40B4-BE49-F238E27FC236}">
                <a16:creationId xmlns:a16="http://schemas.microsoft.com/office/drawing/2014/main" id="{9DB44AA6-E742-47C1-9BF6-526189A0EE67}"/>
              </a:ext>
            </a:extLst>
          </p:cNvPr>
          <p:cNvSpPr txBox="1">
            <a:spLocks noChangeArrowheads="1"/>
          </p:cNvSpPr>
          <p:nvPr userDrawn="1">
            <p:custDataLst>
              <p:tags r:id="rId23"/>
            </p:custDataLst>
          </p:nvPr>
        </p:nvSpPr>
        <p:spPr bwMode="auto">
          <a:xfrm>
            <a:off x="4826000" y="2413000"/>
            <a:ext cx="1089025" cy="461963"/>
          </a:xfrm>
          <a:prstGeom prst="rect">
            <a:avLst/>
          </a:prstGeom>
          <a:noFill/>
          <a:ln>
            <a:noFill/>
          </a:ln>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defRPr/>
            </a:pPr>
            <a:r>
              <a:rPr lang="en-GB" altLang="en-US"/>
              <a:t>100%</a:t>
            </a:r>
          </a:p>
        </p:txBody>
      </p:sp>
      <p:sp>
        <p:nvSpPr>
          <p:cNvPr id="25" name="k5">
            <a:extLst>
              <a:ext uri="{FF2B5EF4-FFF2-40B4-BE49-F238E27FC236}">
                <a16:creationId xmlns:a16="http://schemas.microsoft.com/office/drawing/2014/main" id="{FEFF05C7-F83A-4439-89A3-E5BD52D68E06}"/>
              </a:ext>
            </a:extLst>
          </p:cNvPr>
          <p:cNvSpPr/>
          <p:nvPr userDrawn="1">
            <p:custDataLst>
              <p:tags r:id="rId24"/>
            </p:custDataLst>
          </p:nvPr>
        </p:nvSpPr>
        <p:spPr>
          <a:xfrm>
            <a:off x="6045200" y="2413000"/>
            <a:ext cx="355600" cy="355600"/>
          </a:xfrm>
          <a:prstGeom prst="rect">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6" name="t5">
            <a:extLst>
              <a:ext uri="{FF2B5EF4-FFF2-40B4-BE49-F238E27FC236}">
                <a16:creationId xmlns:a16="http://schemas.microsoft.com/office/drawing/2014/main" id="{22A2AABB-4136-4A74-BDFB-F19797D6C210}"/>
              </a:ext>
            </a:extLst>
          </p:cNvPr>
          <p:cNvSpPr txBox="1">
            <a:spLocks noChangeArrowheads="1"/>
          </p:cNvSpPr>
          <p:nvPr userDrawn="1">
            <p:custDataLst>
              <p:tags r:id="rId25"/>
            </p:custDataLst>
          </p:nvPr>
        </p:nvSpPr>
        <p:spPr bwMode="auto">
          <a:xfrm>
            <a:off x="6527800" y="2413000"/>
            <a:ext cx="2514600" cy="400050"/>
          </a:xfrm>
          <a:prstGeom prst="rect">
            <a:avLst/>
          </a:prstGeom>
          <a:noFill/>
          <a:ln>
            <a:noFill/>
          </a:ln>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defRPr/>
            </a:pPr>
            <a:r>
              <a:rPr lang="en-GB" altLang="en-US" sz="2000"/>
              <a:t>key 5</a:t>
            </a:r>
          </a:p>
        </p:txBody>
      </p:sp>
      <p:sp>
        <p:nvSpPr>
          <p:cNvPr id="27" name="b6">
            <a:extLst>
              <a:ext uri="{FF2B5EF4-FFF2-40B4-BE49-F238E27FC236}">
                <a16:creationId xmlns:a16="http://schemas.microsoft.com/office/drawing/2014/main" id="{783997C9-2A55-499D-A7A9-96CB7C37C21A}"/>
              </a:ext>
            </a:extLst>
          </p:cNvPr>
          <p:cNvSpPr/>
          <p:nvPr userDrawn="1">
            <p:custDataLst>
              <p:tags r:id="rId26"/>
            </p:custDataLst>
          </p:nvPr>
        </p:nvSpPr>
        <p:spPr>
          <a:xfrm>
            <a:off x="381000" y="2921000"/>
            <a:ext cx="2095500" cy="355600"/>
          </a:xfrm>
          <a:prstGeom prst="rect">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8" name="c6">
            <a:extLst>
              <a:ext uri="{FF2B5EF4-FFF2-40B4-BE49-F238E27FC236}">
                <a16:creationId xmlns:a16="http://schemas.microsoft.com/office/drawing/2014/main" id="{D0E40FC9-0F13-4E95-A97D-6FC5ECD92E74}"/>
              </a:ext>
            </a:extLst>
          </p:cNvPr>
          <p:cNvSpPr/>
          <p:nvPr userDrawn="1">
            <p:custDataLst>
              <p:tags r:id="rId27"/>
            </p:custDataLst>
          </p:nvPr>
        </p:nvSpPr>
        <p:spPr>
          <a:xfrm rot="5400000">
            <a:off x="3473450" y="2051050"/>
            <a:ext cx="355600" cy="2095500"/>
          </a:xfrm>
          <a:prstGeom prst="can">
            <a:avLst>
              <a:gd name="adj" fmla="val 33333"/>
            </a:avLst>
          </a:prstGeom>
          <a:gradFill flip="none" rotWithShape="1">
            <a:gsLst>
              <a:gs pos="0">
                <a:srgbClr val="00FFFF"/>
              </a:gs>
              <a:gs pos="100000">
                <a:srgbClr val="4F81BD">
                  <a:shade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9" name="v6">
            <a:extLst>
              <a:ext uri="{FF2B5EF4-FFF2-40B4-BE49-F238E27FC236}">
                <a16:creationId xmlns:a16="http://schemas.microsoft.com/office/drawing/2014/main" id="{53A203D6-1237-418F-91A2-230966268045}"/>
              </a:ext>
            </a:extLst>
          </p:cNvPr>
          <p:cNvSpPr txBox="1">
            <a:spLocks noChangeArrowheads="1"/>
          </p:cNvSpPr>
          <p:nvPr userDrawn="1">
            <p:custDataLst>
              <p:tags r:id="rId28"/>
            </p:custDataLst>
          </p:nvPr>
        </p:nvSpPr>
        <p:spPr bwMode="auto">
          <a:xfrm>
            <a:off x="4826000" y="2921000"/>
            <a:ext cx="1089025" cy="461963"/>
          </a:xfrm>
          <a:prstGeom prst="rect">
            <a:avLst/>
          </a:prstGeom>
          <a:noFill/>
          <a:ln>
            <a:noFill/>
          </a:ln>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defRPr/>
            </a:pPr>
            <a:r>
              <a:rPr lang="en-GB" altLang="en-US"/>
              <a:t>100%</a:t>
            </a:r>
          </a:p>
        </p:txBody>
      </p:sp>
      <p:sp>
        <p:nvSpPr>
          <p:cNvPr id="30" name="k6">
            <a:extLst>
              <a:ext uri="{FF2B5EF4-FFF2-40B4-BE49-F238E27FC236}">
                <a16:creationId xmlns:a16="http://schemas.microsoft.com/office/drawing/2014/main" id="{77667607-71BF-4195-8B8A-5691865DD337}"/>
              </a:ext>
            </a:extLst>
          </p:cNvPr>
          <p:cNvSpPr/>
          <p:nvPr userDrawn="1">
            <p:custDataLst>
              <p:tags r:id="rId29"/>
            </p:custDataLst>
          </p:nvPr>
        </p:nvSpPr>
        <p:spPr>
          <a:xfrm>
            <a:off x="6045200" y="2921000"/>
            <a:ext cx="355600" cy="355600"/>
          </a:xfrm>
          <a:prstGeom prst="rect">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1" name="t6">
            <a:extLst>
              <a:ext uri="{FF2B5EF4-FFF2-40B4-BE49-F238E27FC236}">
                <a16:creationId xmlns:a16="http://schemas.microsoft.com/office/drawing/2014/main" id="{2FD77C78-6912-4628-9F5E-B9FCFE494545}"/>
              </a:ext>
            </a:extLst>
          </p:cNvPr>
          <p:cNvSpPr txBox="1">
            <a:spLocks noChangeArrowheads="1"/>
          </p:cNvSpPr>
          <p:nvPr userDrawn="1">
            <p:custDataLst>
              <p:tags r:id="rId30"/>
            </p:custDataLst>
          </p:nvPr>
        </p:nvSpPr>
        <p:spPr bwMode="auto">
          <a:xfrm>
            <a:off x="6527800" y="2921000"/>
            <a:ext cx="2514600" cy="400050"/>
          </a:xfrm>
          <a:prstGeom prst="rect">
            <a:avLst/>
          </a:prstGeom>
          <a:noFill/>
          <a:ln>
            <a:noFill/>
          </a:ln>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defRPr/>
            </a:pPr>
            <a:r>
              <a:rPr lang="en-GB" altLang="en-US" sz="2000"/>
              <a:t>key 6</a:t>
            </a:r>
          </a:p>
        </p:txBody>
      </p:sp>
      <p:sp>
        <p:nvSpPr>
          <p:cNvPr id="32" name="b7">
            <a:extLst>
              <a:ext uri="{FF2B5EF4-FFF2-40B4-BE49-F238E27FC236}">
                <a16:creationId xmlns:a16="http://schemas.microsoft.com/office/drawing/2014/main" id="{6132EC0C-1499-46D7-8045-917AF3330AF7}"/>
              </a:ext>
            </a:extLst>
          </p:cNvPr>
          <p:cNvSpPr/>
          <p:nvPr userDrawn="1">
            <p:custDataLst>
              <p:tags r:id="rId31"/>
            </p:custDataLst>
          </p:nvPr>
        </p:nvSpPr>
        <p:spPr>
          <a:xfrm>
            <a:off x="381000" y="3429000"/>
            <a:ext cx="2095500" cy="355600"/>
          </a:xfrm>
          <a:prstGeom prst="rect">
            <a:avLst/>
          </a:prstGeom>
          <a:solidFill>
            <a:srgbClr val="C896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3" name="c7">
            <a:extLst>
              <a:ext uri="{FF2B5EF4-FFF2-40B4-BE49-F238E27FC236}">
                <a16:creationId xmlns:a16="http://schemas.microsoft.com/office/drawing/2014/main" id="{995C3D97-6DF0-452B-ADF3-D5060511C473}"/>
              </a:ext>
            </a:extLst>
          </p:cNvPr>
          <p:cNvSpPr/>
          <p:nvPr userDrawn="1">
            <p:custDataLst>
              <p:tags r:id="rId32"/>
            </p:custDataLst>
          </p:nvPr>
        </p:nvSpPr>
        <p:spPr>
          <a:xfrm rot="5400000">
            <a:off x="3473450" y="2559050"/>
            <a:ext cx="355600" cy="2095500"/>
          </a:xfrm>
          <a:prstGeom prst="can">
            <a:avLst>
              <a:gd name="adj" fmla="val 33333"/>
            </a:avLst>
          </a:prstGeom>
          <a:gradFill flip="none" rotWithShape="1">
            <a:gsLst>
              <a:gs pos="0">
                <a:srgbClr val="C89600"/>
              </a:gs>
              <a:gs pos="100000">
                <a:srgbClr val="4F81BD">
                  <a:shade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4" name="v7">
            <a:extLst>
              <a:ext uri="{FF2B5EF4-FFF2-40B4-BE49-F238E27FC236}">
                <a16:creationId xmlns:a16="http://schemas.microsoft.com/office/drawing/2014/main" id="{FEB8CC5E-A641-420E-B239-4B0A43D090B4}"/>
              </a:ext>
            </a:extLst>
          </p:cNvPr>
          <p:cNvSpPr txBox="1">
            <a:spLocks noChangeArrowheads="1"/>
          </p:cNvSpPr>
          <p:nvPr userDrawn="1">
            <p:custDataLst>
              <p:tags r:id="rId33"/>
            </p:custDataLst>
          </p:nvPr>
        </p:nvSpPr>
        <p:spPr bwMode="auto">
          <a:xfrm>
            <a:off x="4826000" y="3429000"/>
            <a:ext cx="1089025" cy="461963"/>
          </a:xfrm>
          <a:prstGeom prst="rect">
            <a:avLst/>
          </a:prstGeom>
          <a:noFill/>
          <a:ln>
            <a:noFill/>
          </a:ln>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defRPr/>
            </a:pPr>
            <a:r>
              <a:rPr lang="en-GB" altLang="en-US"/>
              <a:t>100%</a:t>
            </a:r>
          </a:p>
        </p:txBody>
      </p:sp>
      <p:sp>
        <p:nvSpPr>
          <p:cNvPr id="35" name="k7">
            <a:extLst>
              <a:ext uri="{FF2B5EF4-FFF2-40B4-BE49-F238E27FC236}">
                <a16:creationId xmlns:a16="http://schemas.microsoft.com/office/drawing/2014/main" id="{9C2C9CCE-9AD6-4B40-B99C-D5220B417B83}"/>
              </a:ext>
            </a:extLst>
          </p:cNvPr>
          <p:cNvSpPr/>
          <p:nvPr userDrawn="1">
            <p:custDataLst>
              <p:tags r:id="rId34"/>
            </p:custDataLst>
          </p:nvPr>
        </p:nvSpPr>
        <p:spPr>
          <a:xfrm>
            <a:off x="6045200" y="3429000"/>
            <a:ext cx="355600" cy="355600"/>
          </a:xfrm>
          <a:prstGeom prst="rect">
            <a:avLst/>
          </a:prstGeom>
          <a:solidFill>
            <a:srgbClr val="C896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6" name="t7">
            <a:extLst>
              <a:ext uri="{FF2B5EF4-FFF2-40B4-BE49-F238E27FC236}">
                <a16:creationId xmlns:a16="http://schemas.microsoft.com/office/drawing/2014/main" id="{B2434E89-C4E6-42A3-876A-C28BC9CCA81F}"/>
              </a:ext>
            </a:extLst>
          </p:cNvPr>
          <p:cNvSpPr txBox="1">
            <a:spLocks noChangeArrowheads="1"/>
          </p:cNvSpPr>
          <p:nvPr userDrawn="1">
            <p:custDataLst>
              <p:tags r:id="rId35"/>
            </p:custDataLst>
          </p:nvPr>
        </p:nvSpPr>
        <p:spPr bwMode="auto">
          <a:xfrm>
            <a:off x="6527800" y="3429000"/>
            <a:ext cx="2514600" cy="400050"/>
          </a:xfrm>
          <a:prstGeom prst="rect">
            <a:avLst/>
          </a:prstGeom>
          <a:noFill/>
          <a:ln>
            <a:noFill/>
          </a:ln>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defRPr/>
            </a:pPr>
            <a:r>
              <a:rPr lang="en-GB" altLang="en-US" sz="2000"/>
              <a:t>key 7</a:t>
            </a:r>
          </a:p>
        </p:txBody>
      </p:sp>
      <p:sp>
        <p:nvSpPr>
          <p:cNvPr id="37" name="b8">
            <a:extLst>
              <a:ext uri="{FF2B5EF4-FFF2-40B4-BE49-F238E27FC236}">
                <a16:creationId xmlns:a16="http://schemas.microsoft.com/office/drawing/2014/main" id="{E390B8E8-84AA-44B8-8722-E17567F51F0D}"/>
              </a:ext>
            </a:extLst>
          </p:cNvPr>
          <p:cNvSpPr/>
          <p:nvPr userDrawn="1">
            <p:custDataLst>
              <p:tags r:id="rId36"/>
            </p:custDataLst>
          </p:nvPr>
        </p:nvSpPr>
        <p:spPr>
          <a:xfrm>
            <a:off x="381000" y="3937000"/>
            <a:ext cx="2095500" cy="355600"/>
          </a:xfrm>
          <a:prstGeom prst="rect">
            <a:avLst/>
          </a:prstGeom>
          <a:solidFill>
            <a:srgbClr val="9600C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8" name="c8">
            <a:extLst>
              <a:ext uri="{FF2B5EF4-FFF2-40B4-BE49-F238E27FC236}">
                <a16:creationId xmlns:a16="http://schemas.microsoft.com/office/drawing/2014/main" id="{97DF11E0-69E3-45B8-824F-75B1F390FBF0}"/>
              </a:ext>
            </a:extLst>
          </p:cNvPr>
          <p:cNvSpPr/>
          <p:nvPr userDrawn="1">
            <p:custDataLst>
              <p:tags r:id="rId37"/>
            </p:custDataLst>
          </p:nvPr>
        </p:nvSpPr>
        <p:spPr>
          <a:xfrm rot="5400000">
            <a:off x="3473450" y="3067050"/>
            <a:ext cx="355600" cy="2095500"/>
          </a:xfrm>
          <a:prstGeom prst="can">
            <a:avLst>
              <a:gd name="adj" fmla="val 33333"/>
            </a:avLst>
          </a:prstGeom>
          <a:gradFill flip="none" rotWithShape="1">
            <a:gsLst>
              <a:gs pos="0">
                <a:srgbClr val="9600C8"/>
              </a:gs>
              <a:gs pos="100000">
                <a:srgbClr val="4F81BD">
                  <a:shade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39" name="v8">
            <a:extLst>
              <a:ext uri="{FF2B5EF4-FFF2-40B4-BE49-F238E27FC236}">
                <a16:creationId xmlns:a16="http://schemas.microsoft.com/office/drawing/2014/main" id="{26D60650-27C6-4390-BF96-4D4BC1EC53D0}"/>
              </a:ext>
            </a:extLst>
          </p:cNvPr>
          <p:cNvSpPr txBox="1">
            <a:spLocks noChangeArrowheads="1"/>
          </p:cNvSpPr>
          <p:nvPr userDrawn="1">
            <p:custDataLst>
              <p:tags r:id="rId38"/>
            </p:custDataLst>
          </p:nvPr>
        </p:nvSpPr>
        <p:spPr bwMode="auto">
          <a:xfrm>
            <a:off x="4826000" y="3937000"/>
            <a:ext cx="1089025" cy="461963"/>
          </a:xfrm>
          <a:prstGeom prst="rect">
            <a:avLst/>
          </a:prstGeom>
          <a:noFill/>
          <a:ln>
            <a:noFill/>
          </a:ln>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defRPr/>
            </a:pPr>
            <a:r>
              <a:rPr lang="en-GB" altLang="en-US"/>
              <a:t>100%</a:t>
            </a:r>
          </a:p>
        </p:txBody>
      </p:sp>
      <p:sp>
        <p:nvSpPr>
          <p:cNvPr id="40" name="k8">
            <a:extLst>
              <a:ext uri="{FF2B5EF4-FFF2-40B4-BE49-F238E27FC236}">
                <a16:creationId xmlns:a16="http://schemas.microsoft.com/office/drawing/2014/main" id="{56549AC7-A13D-41C3-BDE1-9F4D02407620}"/>
              </a:ext>
            </a:extLst>
          </p:cNvPr>
          <p:cNvSpPr/>
          <p:nvPr userDrawn="1">
            <p:custDataLst>
              <p:tags r:id="rId39"/>
            </p:custDataLst>
          </p:nvPr>
        </p:nvSpPr>
        <p:spPr>
          <a:xfrm>
            <a:off x="6045200" y="3937000"/>
            <a:ext cx="355600" cy="355600"/>
          </a:xfrm>
          <a:prstGeom prst="rect">
            <a:avLst/>
          </a:prstGeom>
          <a:solidFill>
            <a:srgbClr val="9600C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41" name="t8">
            <a:extLst>
              <a:ext uri="{FF2B5EF4-FFF2-40B4-BE49-F238E27FC236}">
                <a16:creationId xmlns:a16="http://schemas.microsoft.com/office/drawing/2014/main" id="{1C76B5CF-854B-4058-96ED-3B29E6509BAB}"/>
              </a:ext>
            </a:extLst>
          </p:cNvPr>
          <p:cNvSpPr txBox="1">
            <a:spLocks noChangeArrowheads="1"/>
          </p:cNvSpPr>
          <p:nvPr userDrawn="1">
            <p:custDataLst>
              <p:tags r:id="rId40"/>
            </p:custDataLst>
          </p:nvPr>
        </p:nvSpPr>
        <p:spPr bwMode="auto">
          <a:xfrm>
            <a:off x="6527800" y="3937000"/>
            <a:ext cx="2514600" cy="400050"/>
          </a:xfrm>
          <a:prstGeom prst="rect">
            <a:avLst/>
          </a:prstGeom>
          <a:noFill/>
          <a:ln>
            <a:noFill/>
          </a:ln>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defRPr/>
            </a:pPr>
            <a:r>
              <a:rPr lang="en-GB" altLang="en-US" sz="2000"/>
              <a:t>key 8</a:t>
            </a:r>
          </a:p>
        </p:txBody>
      </p:sp>
      <p:sp>
        <p:nvSpPr>
          <p:cNvPr id="42" name="b9">
            <a:extLst>
              <a:ext uri="{FF2B5EF4-FFF2-40B4-BE49-F238E27FC236}">
                <a16:creationId xmlns:a16="http://schemas.microsoft.com/office/drawing/2014/main" id="{96217F66-9891-492C-A727-2B1EC678CAB5}"/>
              </a:ext>
            </a:extLst>
          </p:cNvPr>
          <p:cNvSpPr/>
          <p:nvPr userDrawn="1">
            <p:custDataLst>
              <p:tags r:id="rId41"/>
            </p:custDataLst>
          </p:nvPr>
        </p:nvSpPr>
        <p:spPr>
          <a:xfrm>
            <a:off x="381000" y="4445000"/>
            <a:ext cx="2095500" cy="355600"/>
          </a:xfrm>
          <a:prstGeom prst="rect">
            <a:avLst/>
          </a:prstGeom>
          <a:solidFill>
            <a:srgbClr val="00C89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43" name="c9">
            <a:extLst>
              <a:ext uri="{FF2B5EF4-FFF2-40B4-BE49-F238E27FC236}">
                <a16:creationId xmlns:a16="http://schemas.microsoft.com/office/drawing/2014/main" id="{87AC539A-4FE2-4615-AADA-997E39DD4EC1}"/>
              </a:ext>
            </a:extLst>
          </p:cNvPr>
          <p:cNvSpPr/>
          <p:nvPr userDrawn="1">
            <p:custDataLst>
              <p:tags r:id="rId42"/>
            </p:custDataLst>
          </p:nvPr>
        </p:nvSpPr>
        <p:spPr>
          <a:xfrm rot="5400000">
            <a:off x="3473450" y="3575050"/>
            <a:ext cx="355600" cy="2095500"/>
          </a:xfrm>
          <a:prstGeom prst="can">
            <a:avLst>
              <a:gd name="adj" fmla="val 33333"/>
            </a:avLst>
          </a:prstGeom>
          <a:gradFill flip="none" rotWithShape="1">
            <a:gsLst>
              <a:gs pos="0">
                <a:srgbClr val="00C896"/>
              </a:gs>
              <a:gs pos="100000">
                <a:srgbClr val="4F81BD">
                  <a:shade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44" name="v9">
            <a:extLst>
              <a:ext uri="{FF2B5EF4-FFF2-40B4-BE49-F238E27FC236}">
                <a16:creationId xmlns:a16="http://schemas.microsoft.com/office/drawing/2014/main" id="{046CA850-89F6-4C5B-BBFA-EC4658690739}"/>
              </a:ext>
            </a:extLst>
          </p:cNvPr>
          <p:cNvSpPr txBox="1">
            <a:spLocks noChangeArrowheads="1"/>
          </p:cNvSpPr>
          <p:nvPr userDrawn="1">
            <p:custDataLst>
              <p:tags r:id="rId43"/>
            </p:custDataLst>
          </p:nvPr>
        </p:nvSpPr>
        <p:spPr bwMode="auto">
          <a:xfrm>
            <a:off x="4826000" y="4445000"/>
            <a:ext cx="1089025" cy="461963"/>
          </a:xfrm>
          <a:prstGeom prst="rect">
            <a:avLst/>
          </a:prstGeom>
          <a:noFill/>
          <a:ln>
            <a:noFill/>
          </a:ln>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defRPr/>
            </a:pPr>
            <a:r>
              <a:rPr lang="en-GB" altLang="en-US"/>
              <a:t>100%</a:t>
            </a:r>
          </a:p>
        </p:txBody>
      </p:sp>
      <p:sp>
        <p:nvSpPr>
          <p:cNvPr id="45" name="k9">
            <a:extLst>
              <a:ext uri="{FF2B5EF4-FFF2-40B4-BE49-F238E27FC236}">
                <a16:creationId xmlns:a16="http://schemas.microsoft.com/office/drawing/2014/main" id="{BDA5C238-ED23-4444-A941-5CAD85868A2E}"/>
              </a:ext>
            </a:extLst>
          </p:cNvPr>
          <p:cNvSpPr/>
          <p:nvPr userDrawn="1">
            <p:custDataLst>
              <p:tags r:id="rId44"/>
            </p:custDataLst>
          </p:nvPr>
        </p:nvSpPr>
        <p:spPr>
          <a:xfrm>
            <a:off x="6045200" y="4445000"/>
            <a:ext cx="355600" cy="355600"/>
          </a:xfrm>
          <a:prstGeom prst="rect">
            <a:avLst/>
          </a:prstGeom>
          <a:solidFill>
            <a:srgbClr val="00C89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46" name="t9">
            <a:extLst>
              <a:ext uri="{FF2B5EF4-FFF2-40B4-BE49-F238E27FC236}">
                <a16:creationId xmlns:a16="http://schemas.microsoft.com/office/drawing/2014/main" id="{7CBD6F54-F968-4A78-88B7-F0C1648FB80D}"/>
              </a:ext>
            </a:extLst>
          </p:cNvPr>
          <p:cNvSpPr txBox="1">
            <a:spLocks noChangeArrowheads="1"/>
          </p:cNvSpPr>
          <p:nvPr userDrawn="1">
            <p:custDataLst>
              <p:tags r:id="rId45"/>
            </p:custDataLst>
          </p:nvPr>
        </p:nvSpPr>
        <p:spPr bwMode="auto">
          <a:xfrm>
            <a:off x="6527800" y="4445000"/>
            <a:ext cx="2514600" cy="400050"/>
          </a:xfrm>
          <a:prstGeom prst="rect">
            <a:avLst/>
          </a:prstGeom>
          <a:noFill/>
          <a:ln>
            <a:noFill/>
          </a:ln>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defRPr/>
            </a:pPr>
            <a:r>
              <a:rPr lang="en-GB" altLang="en-US" sz="2000"/>
              <a:t>key 9</a:t>
            </a:r>
          </a:p>
        </p:txBody>
      </p:sp>
      <p:sp>
        <p:nvSpPr>
          <p:cNvPr id="47" name="b10">
            <a:extLst>
              <a:ext uri="{FF2B5EF4-FFF2-40B4-BE49-F238E27FC236}">
                <a16:creationId xmlns:a16="http://schemas.microsoft.com/office/drawing/2014/main" id="{D8774321-282C-493B-9176-10B4CB1138A9}"/>
              </a:ext>
            </a:extLst>
          </p:cNvPr>
          <p:cNvSpPr/>
          <p:nvPr userDrawn="1">
            <p:custDataLst>
              <p:tags r:id="rId46"/>
            </p:custDataLst>
          </p:nvPr>
        </p:nvSpPr>
        <p:spPr>
          <a:xfrm>
            <a:off x="381000" y="4953000"/>
            <a:ext cx="2095500" cy="355600"/>
          </a:xfrm>
          <a:prstGeom prst="rect">
            <a:avLst/>
          </a:prstGeom>
          <a:solidFill>
            <a:srgbClr val="E6C89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48" name="c10">
            <a:extLst>
              <a:ext uri="{FF2B5EF4-FFF2-40B4-BE49-F238E27FC236}">
                <a16:creationId xmlns:a16="http://schemas.microsoft.com/office/drawing/2014/main" id="{9B08942F-3430-4E89-AB2B-ADE5ABAD95F5}"/>
              </a:ext>
            </a:extLst>
          </p:cNvPr>
          <p:cNvSpPr/>
          <p:nvPr userDrawn="1">
            <p:custDataLst>
              <p:tags r:id="rId47"/>
            </p:custDataLst>
          </p:nvPr>
        </p:nvSpPr>
        <p:spPr>
          <a:xfrm rot="5400000">
            <a:off x="3473450" y="4083050"/>
            <a:ext cx="355600" cy="2095500"/>
          </a:xfrm>
          <a:prstGeom prst="can">
            <a:avLst>
              <a:gd name="adj" fmla="val 33333"/>
            </a:avLst>
          </a:prstGeom>
          <a:gradFill flip="none" rotWithShape="1">
            <a:gsLst>
              <a:gs pos="0">
                <a:srgbClr val="E6C896"/>
              </a:gs>
              <a:gs pos="100000">
                <a:srgbClr val="4F81BD">
                  <a:shade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49" name="v10">
            <a:extLst>
              <a:ext uri="{FF2B5EF4-FFF2-40B4-BE49-F238E27FC236}">
                <a16:creationId xmlns:a16="http://schemas.microsoft.com/office/drawing/2014/main" id="{6F9B9FB8-4BD8-4D4A-8B62-ECCFF3465AD0}"/>
              </a:ext>
            </a:extLst>
          </p:cNvPr>
          <p:cNvSpPr txBox="1">
            <a:spLocks noChangeArrowheads="1"/>
          </p:cNvSpPr>
          <p:nvPr userDrawn="1">
            <p:custDataLst>
              <p:tags r:id="rId48"/>
            </p:custDataLst>
          </p:nvPr>
        </p:nvSpPr>
        <p:spPr bwMode="auto">
          <a:xfrm>
            <a:off x="4826000" y="4953000"/>
            <a:ext cx="1089025" cy="461963"/>
          </a:xfrm>
          <a:prstGeom prst="rect">
            <a:avLst/>
          </a:prstGeom>
          <a:noFill/>
          <a:ln>
            <a:noFill/>
          </a:ln>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defRPr/>
            </a:pPr>
            <a:r>
              <a:rPr lang="en-GB" altLang="en-US"/>
              <a:t>100%</a:t>
            </a:r>
          </a:p>
        </p:txBody>
      </p:sp>
      <p:sp>
        <p:nvSpPr>
          <p:cNvPr id="50" name="k10">
            <a:extLst>
              <a:ext uri="{FF2B5EF4-FFF2-40B4-BE49-F238E27FC236}">
                <a16:creationId xmlns:a16="http://schemas.microsoft.com/office/drawing/2014/main" id="{915B57E8-2B1B-4953-9BD7-A25CA4F4E6ED}"/>
              </a:ext>
            </a:extLst>
          </p:cNvPr>
          <p:cNvSpPr/>
          <p:nvPr userDrawn="1">
            <p:custDataLst>
              <p:tags r:id="rId49"/>
            </p:custDataLst>
          </p:nvPr>
        </p:nvSpPr>
        <p:spPr>
          <a:xfrm>
            <a:off x="6045200" y="4953000"/>
            <a:ext cx="355600" cy="355600"/>
          </a:xfrm>
          <a:prstGeom prst="rect">
            <a:avLst/>
          </a:prstGeom>
          <a:solidFill>
            <a:srgbClr val="E6C89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51" name="t10">
            <a:extLst>
              <a:ext uri="{FF2B5EF4-FFF2-40B4-BE49-F238E27FC236}">
                <a16:creationId xmlns:a16="http://schemas.microsoft.com/office/drawing/2014/main" id="{C0DCA87D-9B7A-42A7-B229-A44234B43613}"/>
              </a:ext>
            </a:extLst>
          </p:cNvPr>
          <p:cNvSpPr txBox="1">
            <a:spLocks noChangeArrowheads="1"/>
          </p:cNvSpPr>
          <p:nvPr userDrawn="1">
            <p:custDataLst>
              <p:tags r:id="rId50"/>
            </p:custDataLst>
          </p:nvPr>
        </p:nvSpPr>
        <p:spPr bwMode="auto">
          <a:xfrm>
            <a:off x="6527800" y="4953000"/>
            <a:ext cx="2514600" cy="400050"/>
          </a:xfrm>
          <a:prstGeom prst="rect">
            <a:avLst/>
          </a:prstGeom>
          <a:noFill/>
          <a:ln>
            <a:noFill/>
          </a:ln>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defRPr/>
            </a:pPr>
            <a:r>
              <a:rPr lang="en-GB" altLang="en-US" sz="2000"/>
              <a:t>key 10</a:t>
            </a:r>
          </a:p>
        </p:txBody>
      </p:sp>
      <p:sp>
        <p:nvSpPr>
          <p:cNvPr id="52" name="b11">
            <a:extLst>
              <a:ext uri="{FF2B5EF4-FFF2-40B4-BE49-F238E27FC236}">
                <a16:creationId xmlns:a16="http://schemas.microsoft.com/office/drawing/2014/main" id="{34C30DA0-5305-47A3-90A8-E511660BB292}"/>
              </a:ext>
            </a:extLst>
          </p:cNvPr>
          <p:cNvSpPr/>
          <p:nvPr userDrawn="1">
            <p:custDataLst>
              <p:tags r:id="rId51"/>
            </p:custDataLst>
          </p:nvPr>
        </p:nvSpPr>
        <p:spPr>
          <a:xfrm>
            <a:off x="381000" y="5461000"/>
            <a:ext cx="2095500" cy="3556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53" name="c11">
            <a:extLst>
              <a:ext uri="{FF2B5EF4-FFF2-40B4-BE49-F238E27FC236}">
                <a16:creationId xmlns:a16="http://schemas.microsoft.com/office/drawing/2014/main" id="{9E568743-6D46-4EE0-A66B-69B99180E8AC}"/>
              </a:ext>
            </a:extLst>
          </p:cNvPr>
          <p:cNvSpPr/>
          <p:nvPr userDrawn="1">
            <p:custDataLst>
              <p:tags r:id="rId52"/>
            </p:custDataLst>
          </p:nvPr>
        </p:nvSpPr>
        <p:spPr>
          <a:xfrm rot="5400000">
            <a:off x="3473450" y="4591050"/>
            <a:ext cx="355600" cy="2095500"/>
          </a:xfrm>
          <a:prstGeom prst="can">
            <a:avLst>
              <a:gd name="adj" fmla="val 33333"/>
            </a:avLst>
          </a:prstGeom>
          <a:gradFill flip="none" rotWithShape="1">
            <a:gsLst>
              <a:gs pos="0">
                <a:schemeClr val="accent1"/>
              </a:gs>
              <a:gs pos="100000">
                <a:srgbClr val="4F81BD">
                  <a:shade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54" name="v11">
            <a:extLst>
              <a:ext uri="{FF2B5EF4-FFF2-40B4-BE49-F238E27FC236}">
                <a16:creationId xmlns:a16="http://schemas.microsoft.com/office/drawing/2014/main" id="{AE7182BD-53FF-42B5-BFBB-862988354BBA}"/>
              </a:ext>
            </a:extLst>
          </p:cNvPr>
          <p:cNvSpPr txBox="1">
            <a:spLocks noChangeArrowheads="1"/>
          </p:cNvSpPr>
          <p:nvPr userDrawn="1">
            <p:custDataLst>
              <p:tags r:id="rId53"/>
            </p:custDataLst>
          </p:nvPr>
        </p:nvSpPr>
        <p:spPr bwMode="auto">
          <a:xfrm>
            <a:off x="4826000" y="5461000"/>
            <a:ext cx="1089025" cy="461963"/>
          </a:xfrm>
          <a:prstGeom prst="rect">
            <a:avLst/>
          </a:prstGeom>
          <a:noFill/>
          <a:ln>
            <a:noFill/>
          </a:ln>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defRPr/>
            </a:pPr>
            <a:r>
              <a:rPr lang="en-GB" altLang="en-US"/>
              <a:t>100%</a:t>
            </a:r>
          </a:p>
        </p:txBody>
      </p:sp>
      <p:sp>
        <p:nvSpPr>
          <p:cNvPr id="55" name="k11">
            <a:extLst>
              <a:ext uri="{FF2B5EF4-FFF2-40B4-BE49-F238E27FC236}">
                <a16:creationId xmlns:a16="http://schemas.microsoft.com/office/drawing/2014/main" id="{92DFD554-9F24-4CBB-89B0-186E30204E73}"/>
              </a:ext>
            </a:extLst>
          </p:cNvPr>
          <p:cNvSpPr/>
          <p:nvPr userDrawn="1">
            <p:custDataLst>
              <p:tags r:id="rId54"/>
            </p:custDataLst>
          </p:nvPr>
        </p:nvSpPr>
        <p:spPr>
          <a:xfrm>
            <a:off x="6045200" y="5461000"/>
            <a:ext cx="355600" cy="3556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56" name="t11">
            <a:extLst>
              <a:ext uri="{FF2B5EF4-FFF2-40B4-BE49-F238E27FC236}">
                <a16:creationId xmlns:a16="http://schemas.microsoft.com/office/drawing/2014/main" id="{347B8312-7E00-4BBA-8392-078A92A6D06F}"/>
              </a:ext>
            </a:extLst>
          </p:cNvPr>
          <p:cNvSpPr txBox="1">
            <a:spLocks noChangeArrowheads="1"/>
          </p:cNvSpPr>
          <p:nvPr userDrawn="1">
            <p:custDataLst>
              <p:tags r:id="rId55"/>
            </p:custDataLst>
          </p:nvPr>
        </p:nvSpPr>
        <p:spPr bwMode="auto">
          <a:xfrm>
            <a:off x="6527800" y="5461000"/>
            <a:ext cx="2514600" cy="400050"/>
          </a:xfrm>
          <a:prstGeom prst="rect">
            <a:avLst/>
          </a:prstGeom>
          <a:noFill/>
          <a:ln>
            <a:noFill/>
          </a:ln>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defRPr/>
            </a:pPr>
            <a:r>
              <a:rPr lang="en-GB" altLang="en-US" sz="2000"/>
              <a:t>Normal</a:t>
            </a:r>
          </a:p>
        </p:txBody>
      </p:sp>
      <p:sp>
        <p:nvSpPr>
          <p:cNvPr id="57" name="b12">
            <a:extLst>
              <a:ext uri="{FF2B5EF4-FFF2-40B4-BE49-F238E27FC236}">
                <a16:creationId xmlns:a16="http://schemas.microsoft.com/office/drawing/2014/main" id="{0371460E-2434-4578-B7A8-0C37E46C8ECC}"/>
              </a:ext>
            </a:extLst>
          </p:cNvPr>
          <p:cNvSpPr/>
          <p:nvPr userDrawn="1">
            <p:custDataLst>
              <p:tags r:id="rId56"/>
            </p:custDataLst>
          </p:nvPr>
        </p:nvSpPr>
        <p:spPr>
          <a:xfrm>
            <a:off x="381000" y="5969000"/>
            <a:ext cx="2095500" cy="355600"/>
          </a:xfrm>
          <a:prstGeom prst="rect">
            <a:avLst/>
          </a:prstGeom>
          <a:solidFill>
            <a:schemeClr val="hlink"/>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58" name="c12">
            <a:extLst>
              <a:ext uri="{FF2B5EF4-FFF2-40B4-BE49-F238E27FC236}">
                <a16:creationId xmlns:a16="http://schemas.microsoft.com/office/drawing/2014/main" id="{DCF68E2A-6703-465C-AE4E-359BCE4AF280}"/>
              </a:ext>
            </a:extLst>
          </p:cNvPr>
          <p:cNvSpPr/>
          <p:nvPr userDrawn="1">
            <p:custDataLst>
              <p:tags r:id="rId57"/>
            </p:custDataLst>
          </p:nvPr>
        </p:nvSpPr>
        <p:spPr>
          <a:xfrm rot="5400000">
            <a:off x="3473450" y="5099050"/>
            <a:ext cx="355600" cy="2095500"/>
          </a:xfrm>
          <a:prstGeom prst="can">
            <a:avLst>
              <a:gd name="adj" fmla="val 33333"/>
            </a:avLst>
          </a:prstGeom>
          <a:gradFill flip="none" rotWithShape="1">
            <a:gsLst>
              <a:gs pos="0">
                <a:schemeClr val="hlink"/>
              </a:gs>
              <a:gs pos="100000">
                <a:srgbClr val="4F81BD">
                  <a:shade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59" name="v12">
            <a:extLst>
              <a:ext uri="{FF2B5EF4-FFF2-40B4-BE49-F238E27FC236}">
                <a16:creationId xmlns:a16="http://schemas.microsoft.com/office/drawing/2014/main" id="{8A3FFD70-DC67-46C6-8D52-8BB073354F5C}"/>
              </a:ext>
            </a:extLst>
          </p:cNvPr>
          <p:cNvSpPr txBox="1">
            <a:spLocks noChangeArrowheads="1"/>
          </p:cNvSpPr>
          <p:nvPr userDrawn="1">
            <p:custDataLst>
              <p:tags r:id="rId58"/>
            </p:custDataLst>
          </p:nvPr>
        </p:nvSpPr>
        <p:spPr bwMode="auto">
          <a:xfrm>
            <a:off x="4826000" y="5969000"/>
            <a:ext cx="1089025" cy="461963"/>
          </a:xfrm>
          <a:prstGeom prst="rect">
            <a:avLst/>
          </a:prstGeom>
          <a:noFill/>
          <a:ln>
            <a:noFill/>
          </a:ln>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defRPr/>
            </a:pPr>
            <a:r>
              <a:rPr lang="en-GB" altLang="en-US"/>
              <a:t>100%</a:t>
            </a:r>
          </a:p>
        </p:txBody>
      </p:sp>
      <p:sp>
        <p:nvSpPr>
          <p:cNvPr id="60" name="k12">
            <a:extLst>
              <a:ext uri="{FF2B5EF4-FFF2-40B4-BE49-F238E27FC236}">
                <a16:creationId xmlns:a16="http://schemas.microsoft.com/office/drawing/2014/main" id="{6B9E4755-226B-49F5-8912-8B40252099CF}"/>
              </a:ext>
            </a:extLst>
          </p:cNvPr>
          <p:cNvSpPr/>
          <p:nvPr userDrawn="1">
            <p:custDataLst>
              <p:tags r:id="rId59"/>
            </p:custDataLst>
          </p:nvPr>
        </p:nvSpPr>
        <p:spPr>
          <a:xfrm>
            <a:off x="6045200" y="5969000"/>
            <a:ext cx="355600" cy="355600"/>
          </a:xfrm>
          <a:prstGeom prst="rect">
            <a:avLst/>
          </a:prstGeom>
          <a:solidFill>
            <a:schemeClr val="hlink"/>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1" name="t12">
            <a:extLst>
              <a:ext uri="{FF2B5EF4-FFF2-40B4-BE49-F238E27FC236}">
                <a16:creationId xmlns:a16="http://schemas.microsoft.com/office/drawing/2014/main" id="{CBC21BFA-FEF3-4817-8BF7-678CF22B6D72}"/>
              </a:ext>
            </a:extLst>
          </p:cNvPr>
          <p:cNvSpPr txBox="1">
            <a:spLocks noChangeArrowheads="1"/>
          </p:cNvSpPr>
          <p:nvPr userDrawn="1">
            <p:custDataLst>
              <p:tags r:id="rId60"/>
            </p:custDataLst>
          </p:nvPr>
        </p:nvSpPr>
        <p:spPr bwMode="auto">
          <a:xfrm>
            <a:off x="6527800" y="5969000"/>
            <a:ext cx="2514600" cy="400050"/>
          </a:xfrm>
          <a:prstGeom prst="rect">
            <a:avLst/>
          </a:prstGeom>
          <a:noFill/>
          <a:ln>
            <a:noFill/>
          </a:ln>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defRPr/>
            </a:pPr>
            <a:r>
              <a:rPr lang="en-GB" altLang="en-US" sz="2000"/>
              <a:t>Correct Answer</a:t>
            </a:r>
          </a:p>
        </p:txBody>
      </p:sp>
      <p:sp>
        <p:nvSpPr>
          <p:cNvPr id="62" name="Date Placeholder 2">
            <a:extLst>
              <a:ext uri="{FF2B5EF4-FFF2-40B4-BE49-F238E27FC236}">
                <a16:creationId xmlns:a16="http://schemas.microsoft.com/office/drawing/2014/main" id="{9248EAE6-5577-4C3E-8F72-6A0B347B2F12}"/>
              </a:ext>
            </a:extLst>
          </p:cNvPr>
          <p:cNvSpPr>
            <a:spLocks noGrp="1"/>
          </p:cNvSpPr>
          <p:nvPr>
            <p:ph type="dt" sz="half" idx="10"/>
          </p:nvPr>
        </p:nvSpPr>
        <p:spPr/>
        <p:txBody>
          <a:bodyPr/>
          <a:lstStyle>
            <a:lvl1pPr>
              <a:defRPr/>
            </a:lvl1pPr>
          </a:lstStyle>
          <a:p>
            <a:pPr>
              <a:defRPr/>
            </a:pPr>
            <a:endParaRPr lang="en-GB"/>
          </a:p>
        </p:txBody>
      </p:sp>
      <p:sp>
        <p:nvSpPr>
          <p:cNvPr id="63" name="Slide Number Placeholder 4">
            <a:extLst>
              <a:ext uri="{FF2B5EF4-FFF2-40B4-BE49-F238E27FC236}">
                <a16:creationId xmlns:a16="http://schemas.microsoft.com/office/drawing/2014/main" id="{C2CE2AE8-0397-424C-A544-66DC53B66384}"/>
              </a:ext>
            </a:extLst>
          </p:cNvPr>
          <p:cNvSpPr>
            <a:spLocks noGrp="1"/>
          </p:cNvSpPr>
          <p:nvPr>
            <p:ph type="sldNum" sz="quarter" idx="11"/>
          </p:nvPr>
        </p:nvSpPr>
        <p:spPr/>
        <p:txBody>
          <a:bodyPr/>
          <a:lstStyle>
            <a:lvl1pPr>
              <a:defRPr/>
            </a:lvl1pPr>
          </a:lstStyle>
          <a:p>
            <a:pPr>
              <a:defRPr/>
            </a:pPr>
            <a:fld id="{EF8B33AF-9F8F-4F80-95E0-64F7E820CBAA}" type="slidenum">
              <a:rPr lang="en-GB" altLang="en-US"/>
              <a:pPr>
                <a:defRPr/>
              </a:pPr>
              <a:t>‹#›</a:t>
            </a:fld>
            <a:endParaRPr lang="en-GB" altLang="en-US"/>
          </a:p>
        </p:txBody>
      </p:sp>
    </p:spTree>
    <p:extLst>
      <p:ext uri="{BB962C8B-B14F-4D97-AF65-F5344CB8AC3E}">
        <p14:creationId xmlns:p14="http://schemas.microsoft.com/office/powerpoint/2010/main" val="3258196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0127B05-1A3B-414B-B397-24CFD1D4B333}"/>
              </a:ext>
            </a:extLst>
          </p:cNvPr>
          <p:cNvSpPr>
            <a:spLocks noGrp="1"/>
          </p:cNvSpPr>
          <p:nvPr>
            <p:ph type="dt" sz="half" idx="10"/>
          </p:nvPr>
        </p:nvSpPr>
        <p:spPr/>
        <p:txBody>
          <a:bodyPr/>
          <a:lstStyle>
            <a:lvl1pPr>
              <a:defRPr/>
            </a:lvl1pPr>
          </a:lstStyle>
          <a:p>
            <a:pPr>
              <a:defRPr/>
            </a:pPr>
            <a:endParaRPr lang="en-GB"/>
          </a:p>
        </p:txBody>
      </p:sp>
      <p:sp>
        <p:nvSpPr>
          <p:cNvPr id="5" name="Footer Placeholder 4">
            <a:extLst>
              <a:ext uri="{FF2B5EF4-FFF2-40B4-BE49-F238E27FC236}">
                <a16:creationId xmlns:a16="http://schemas.microsoft.com/office/drawing/2014/main" id="{E23E7C91-94A2-432E-A263-F1C8009AFDE4}"/>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C3D46E8-C96B-4B92-BF23-482D14C3323F}"/>
              </a:ext>
            </a:extLst>
          </p:cNvPr>
          <p:cNvSpPr>
            <a:spLocks noGrp="1"/>
          </p:cNvSpPr>
          <p:nvPr>
            <p:ph type="sldNum" sz="quarter" idx="12"/>
          </p:nvPr>
        </p:nvSpPr>
        <p:spPr/>
        <p:txBody>
          <a:bodyPr/>
          <a:lstStyle>
            <a:lvl1pPr>
              <a:defRPr/>
            </a:lvl1pPr>
          </a:lstStyle>
          <a:p>
            <a:pPr>
              <a:defRPr/>
            </a:pPr>
            <a:fld id="{6C0D1A20-4DDA-4305-8DFD-4A7683E34DCC}" type="slidenum">
              <a:rPr lang="en-GB" altLang="en-US"/>
              <a:pPr>
                <a:defRPr/>
              </a:pPr>
              <a:t>‹#›</a:t>
            </a:fld>
            <a:endParaRPr lang="en-GB" altLang="en-US"/>
          </a:p>
        </p:txBody>
      </p:sp>
    </p:spTree>
    <p:extLst>
      <p:ext uri="{BB962C8B-B14F-4D97-AF65-F5344CB8AC3E}">
        <p14:creationId xmlns:p14="http://schemas.microsoft.com/office/powerpoint/2010/main" val="3797671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ACC3D80-82C0-4E4E-AA2E-9C1C21117443}"/>
              </a:ext>
            </a:extLst>
          </p:cNvPr>
          <p:cNvSpPr>
            <a:spLocks noGrp="1"/>
          </p:cNvSpPr>
          <p:nvPr>
            <p:ph type="dt" sz="half" idx="10"/>
          </p:nvPr>
        </p:nvSpPr>
        <p:spPr/>
        <p:txBody>
          <a:bodyPr/>
          <a:lstStyle>
            <a:lvl1pPr>
              <a:defRPr/>
            </a:lvl1pPr>
          </a:lstStyle>
          <a:p>
            <a:pPr>
              <a:defRPr/>
            </a:pPr>
            <a:endParaRPr lang="en-GB"/>
          </a:p>
        </p:txBody>
      </p:sp>
      <p:sp>
        <p:nvSpPr>
          <p:cNvPr id="5" name="Footer Placeholder 4">
            <a:extLst>
              <a:ext uri="{FF2B5EF4-FFF2-40B4-BE49-F238E27FC236}">
                <a16:creationId xmlns:a16="http://schemas.microsoft.com/office/drawing/2014/main" id="{3E1E2CE9-41B4-4354-B8FF-DE4800BC15C4}"/>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6525903-B50F-43A0-95A1-573F2594BC37}"/>
              </a:ext>
            </a:extLst>
          </p:cNvPr>
          <p:cNvSpPr>
            <a:spLocks noGrp="1"/>
          </p:cNvSpPr>
          <p:nvPr>
            <p:ph type="sldNum" sz="quarter" idx="12"/>
          </p:nvPr>
        </p:nvSpPr>
        <p:spPr/>
        <p:txBody>
          <a:bodyPr/>
          <a:lstStyle>
            <a:lvl1pPr>
              <a:defRPr/>
            </a:lvl1pPr>
          </a:lstStyle>
          <a:p>
            <a:pPr>
              <a:defRPr/>
            </a:pPr>
            <a:fld id="{8FE278F6-F251-4B86-A794-43B70DB12697}" type="slidenum">
              <a:rPr lang="en-GB" altLang="en-US"/>
              <a:pPr>
                <a:defRPr/>
              </a:pPr>
              <a:t>‹#›</a:t>
            </a:fld>
            <a:endParaRPr lang="en-GB" altLang="en-US"/>
          </a:p>
        </p:txBody>
      </p:sp>
    </p:spTree>
    <p:extLst>
      <p:ext uri="{BB962C8B-B14F-4D97-AF65-F5344CB8AC3E}">
        <p14:creationId xmlns:p14="http://schemas.microsoft.com/office/powerpoint/2010/main" val="3921409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D91D94-F155-45DD-8EAC-0848844C524D}"/>
              </a:ext>
            </a:extLst>
          </p:cNvPr>
          <p:cNvSpPr>
            <a:spLocks noGrp="1"/>
          </p:cNvSpPr>
          <p:nvPr>
            <p:ph type="dt" sz="half" idx="10"/>
          </p:nvPr>
        </p:nvSpPr>
        <p:spPr/>
        <p:txBody>
          <a:bodyPr/>
          <a:lstStyle>
            <a:lvl1pPr>
              <a:defRPr/>
            </a:lvl1pPr>
          </a:lstStyle>
          <a:p>
            <a:pPr>
              <a:defRPr/>
            </a:pPr>
            <a:endParaRPr lang="en-GB"/>
          </a:p>
        </p:txBody>
      </p:sp>
      <p:sp>
        <p:nvSpPr>
          <p:cNvPr id="5" name="Footer Placeholder 4">
            <a:extLst>
              <a:ext uri="{FF2B5EF4-FFF2-40B4-BE49-F238E27FC236}">
                <a16:creationId xmlns:a16="http://schemas.microsoft.com/office/drawing/2014/main" id="{EC46AF22-6F5B-4A13-8CCA-4ABCA00D0E0D}"/>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0A600A2B-480C-4550-B8E5-800D36206CEA}"/>
              </a:ext>
            </a:extLst>
          </p:cNvPr>
          <p:cNvSpPr>
            <a:spLocks noGrp="1"/>
          </p:cNvSpPr>
          <p:nvPr>
            <p:ph type="sldNum" sz="quarter" idx="12"/>
          </p:nvPr>
        </p:nvSpPr>
        <p:spPr/>
        <p:txBody>
          <a:bodyPr/>
          <a:lstStyle>
            <a:lvl1pPr>
              <a:defRPr/>
            </a:lvl1pPr>
          </a:lstStyle>
          <a:p>
            <a:pPr>
              <a:defRPr/>
            </a:pPr>
            <a:fld id="{5D865D43-AB07-4203-9508-178BC80EB29C}" type="slidenum">
              <a:rPr lang="en-GB" altLang="en-US"/>
              <a:pPr>
                <a:defRPr/>
              </a:pPr>
              <a:t>‹#›</a:t>
            </a:fld>
            <a:endParaRPr lang="en-GB" altLang="en-US"/>
          </a:p>
        </p:txBody>
      </p:sp>
    </p:spTree>
    <p:extLst>
      <p:ext uri="{BB962C8B-B14F-4D97-AF65-F5344CB8AC3E}">
        <p14:creationId xmlns:p14="http://schemas.microsoft.com/office/powerpoint/2010/main" val="1549998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CC5F5D9C-5E46-4914-B60D-9EEBA7AB338A}"/>
              </a:ext>
            </a:extLst>
          </p:cNvPr>
          <p:cNvSpPr>
            <a:spLocks noGrp="1"/>
          </p:cNvSpPr>
          <p:nvPr>
            <p:ph type="dt" sz="half" idx="10"/>
          </p:nvPr>
        </p:nvSpPr>
        <p:spPr/>
        <p:txBody>
          <a:bodyPr/>
          <a:lstStyle>
            <a:lvl1pPr>
              <a:defRPr/>
            </a:lvl1pPr>
          </a:lstStyle>
          <a:p>
            <a:pPr>
              <a:defRPr/>
            </a:pPr>
            <a:endParaRPr lang="en-GB"/>
          </a:p>
        </p:txBody>
      </p:sp>
      <p:sp>
        <p:nvSpPr>
          <p:cNvPr id="6" name="Footer Placeholder 4">
            <a:extLst>
              <a:ext uri="{FF2B5EF4-FFF2-40B4-BE49-F238E27FC236}">
                <a16:creationId xmlns:a16="http://schemas.microsoft.com/office/drawing/2014/main" id="{5D327F5C-039A-405F-BD78-824993F89D61}"/>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353A3695-8B81-44AA-8E7B-E83B2E0CFA89}"/>
              </a:ext>
            </a:extLst>
          </p:cNvPr>
          <p:cNvSpPr>
            <a:spLocks noGrp="1"/>
          </p:cNvSpPr>
          <p:nvPr>
            <p:ph type="sldNum" sz="quarter" idx="12"/>
          </p:nvPr>
        </p:nvSpPr>
        <p:spPr/>
        <p:txBody>
          <a:bodyPr/>
          <a:lstStyle>
            <a:lvl1pPr>
              <a:defRPr/>
            </a:lvl1pPr>
          </a:lstStyle>
          <a:p>
            <a:pPr>
              <a:defRPr/>
            </a:pPr>
            <a:fld id="{7BC35F0F-011E-4EDC-AF4E-39C14C32789D}" type="slidenum">
              <a:rPr lang="en-GB" altLang="en-US"/>
              <a:pPr>
                <a:defRPr/>
              </a:pPr>
              <a:t>‹#›</a:t>
            </a:fld>
            <a:endParaRPr lang="en-GB" altLang="en-US"/>
          </a:p>
        </p:txBody>
      </p:sp>
    </p:spTree>
    <p:extLst>
      <p:ext uri="{BB962C8B-B14F-4D97-AF65-F5344CB8AC3E}">
        <p14:creationId xmlns:p14="http://schemas.microsoft.com/office/powerpoint/2010/main" val="1154850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D54DAE9E-E42C-4A47-805A-F995A19C2675}"/>
              </a:ext>
            </a:extLst>
          </p:cNvPr>
          <p:cNvSpPr>
            <a:spLocks noGrp="1"/>
          </p:cNvSpPr>
          <p:nvPr>
            <p:ph type="dt" sz="half" idx="10"/>
          </p:nvPr>
        </p:nvSpPr>
        <p:spPr/>
        <p:txBody>
          <a:bodyPr/>
          <a:lstStyle>
            <a:lvl1pPr>
              <a:defRPr/>
            </a:lvl1pPr>
          </a:lstStyle>
          <a:p>
            <a:pPr>
              <a:defRPr/>
            </a:pPr>
            <a:endParaRPr lang="en-GB"/>
          </a:p>
        </p:txBody>
      </p:sp>
      <p:sp>
        <p:nvSpPr>
          <p:cNvPr id="8" name="Footer Placeholder 4">
            <a:extLst>
              <a:ext uri="{FF2B5EF4-FFF2-40B4-BE49-F238E27FC236}">
                <a16:creationId xmlns:a16="http://schemas.microsoft.com/office/drawing/2014/main" id="{41EE4C9B-222F-47A4-8D4A-891A291EBC65}"/>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EE0DE7ED-AC97-48DD-8D51-6D63D2802147}"/>
              </a:ext>
            </a:extLst>
          </p:cNvPr>
          <p:cNvSpPr>
            <a:spLocks noGrp="1"/>
          </p:cNvSpPr>
          <p:nvPr>
            <p:ph type="sldNum" sz="quarter" idx="12"/>
          </p:nvPr>
        </p:nvSpPr>
        <p:spPr/>
        <p:txBody>
          <a:bodyPr/>
          <a:lstStyle>
            <a:lvl1pPr>
              <a:defRPr/>
            </a:lvl1pPr>
          </a:lstStyle>
          <a:p>
            <a:pPr>
              <a:defRPr/>
            </a:pPr>
            <a:fld id="{9A3514E5-5B3C-44A2-AE2D-2AD5ECB9135C}" type="slidenum">
              <a:rPr lang="en-GB" altLang="en-US"/>
              <a:pPr>
                <a:defRPr/>
              </a:pPr>
              <a:t>‹#›</a:t>
            </a:fld>
            <a:endParaRPr lang="en-GB" altLang="en-US"/>
          </a:p>
        </p:txBody>
      </p:sp>
    </p:spTree>
    <p:extLst>
      <p:ext uri="{BB962C8B-B14F-4D97-AF65-F5344CB8AC3E}">
        <p14:creationId xmlns:p14="http://schemas.microsoft.com/office/powerpoint/2010/main" val="1301222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6A46F33C-E857-4F1B-9D25-147BB6163C7F}"/>
              </a:ext>
            </a:extLst>
          </p:cNvPr>
          <p:cNvSpPr>
            <a:spLocks noGrp="1"/>
          </p:cNvSpPr>
          <p:nvPr>
            <p:ph type="dt" sz="half" idx="10"/>
          </p:nvPr>
        </p:nvSpPr>
        <p:spPr/>
        <p:txBody>
          <a:bodyPr/>
          <a:lstStyle>
            <a:lvl1pPr>
              <a:defRPr/>
            </a:lvl1pPr>
          </a:lstStyle>
          <a:p>
            <a:pPr>
              <a:defRPr/>
            </a:pPr>
            <a:endParaRPr lang="en-GB"/>
          </a:p>
        </p:txBody>
      </p:sp>
      <p:sp>
        <p:nvSpPr>
          <p:cNvPr id="4" name="Footer Placeholder 4">
            <a:extLst>
              <a:ext uri="{FF2B5EF4-FFF2-40B4-BE49-F238E27FC236}">
                <a16:creationId xmlns:a16="http://schemas.microsoft.com/office/drawing/2014/main" id="{D6A007A0-599A-4441-A5BF-0BE09F59FE3B}"/>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76BAD8D1-C1DC-4CB9-8ADA-D74A4839FB92}"/>
              </a:ext>
            </a:extLst>
          </p:cNvPr>
          <p:cNvSpPr>
            <a:spLocks noGrp="1"/>
          </p:cNvSpPr>
          <p:nvPr>
            <p:ph type="sldNum" sz="quarter" idx="12"/>
          </p:nvPr>
        </p:nvSpPr>
        <p:spPr/>
        <p:txBody>
          <a:bodyPr/>
          <a:lstStyle>
            <a:lvl1pPr>
              <a:defRPr/>
            </a:lvl1pPr>
          </a:lstStyle>
          <a:p>
            <a:pPr>
              <a:defRPr/>
            </a:pPr>
            <a:fld id="{580D35D1-68C1-446E-9EA2-3D1F97D10350}" type="slidenum">
              <a:rPr lang="en-GB" altLang="en-US"/>
              <a:pPr>
                <a:defRPr/>
              </a:pPr>
              <a:t>‹#›</a:t>
            </a:fld>
            <a:endParaRPr lang="en-GB" altLang="en-US"/>
          </a:p>
        </p:txBody>
      </p:sp>
    </p:spTree>
    <p:extLst>
      <p:ext uri="{BB962C8B-B14F-4D97-AF65-F5344CB8AC3E}">
        <p14:creationId xmlns:p14="http://schemas.microsoft.com/office/powerpoint/2010/main" val="3949897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845BEC7-17AD-4F08-AEF6-B3D5A96ED0EB}"/>
              </a:ext>
            </a:extLst>
          </p:cNvPr>
          <p:cNvSpPr>
            <a:spLocks noGrp="1"/>
          </p:cNvSpPr>
          <p:nvPr>
            <p:ph type="dt" sz="half" idx="10"/>
          </p:nvPr>
        </p:nvSpPr>
        <p:spPr/>
        <p:txBody>
          <a:bodyPr/>
          <a:lstStyle>
            <a:lvl1pPr>
              <a:defRPr/>
            </a:lvl1pPr>
          </a:lstStyle>
          <a:p>
            <a:pPr>
              <a:defRPr/>
            </a:pPr>
            <a:endParaRPr lang="en-GB"/>
          </a:p>
        </p:txBody>
      </p:sp>
      <p:sp>
        <p:nvSpPr>
          <p:cNvPr id="3" name="Footer Placeholder 4">
            <a:extLst>
              <a:ext uri="{FF2B5EF4-FFF2-40B4-BE49-F238E27FC236}">
                <a16:creationId xmlns:a16="http://schemas.microsoft.com/office/drawing/2014/main" id="{958D8D57-1A49-423A-8D19-1970EFC42434}"/>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282A72AC-AB49-4B0E-A738-0EF1FC1042C7}"/>
              </a:ext>
            </a:extLst>
          </p:cNvPr>
          <p:cNvSpPr>
            <a:spLocks noGrp="1"/>
          </p:cNvSpPr>
          <p:nvPr>
            <p:ph type="sldNum" sz="quarter" idx="12"/>
          </p:nvPr>
        </p:nvSpPr>
        <p:spPr/>
        <p:txBody>
          <a:bodyPr/>
          <a:lstStyle>
            <a:lvl1pPr>
              <a:defRPr/>
            </a:lvl1pPr>
          </a:lstStyle>
          <a:p>
            <a:pPr>
              <a:defRPr/>
            </a:pPr>
            <a:fld id="{6A0A93EE-E1E7-408F-AB46-44874564F12A}" type="slidenum">
              <a:rPr lang="en-GB" altLang="en-US"/>
              <a:pPr>
                <a:defRPr/>
              </a:pPr>
              <a:t>‹#›</a:t>
            </a:fld>
            <a:endParaRPr lang="en-GB" altLang="en-US"/>
          </a:p>
        </p:txBody>
      </p:sp>
    </p:spTree>
    <p:extLst>
      <p:ext uri="{BB962C8B-B14F-4D97-AF65-F5344CB8AC3E}">
        <p14:creationId xmlns:p14="http://schemas.microsoft.com/office/powerpoint/2010/main" val="436774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A3F41A2-00EE-4791-A320-10FD6663AE1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30D059C9-8DF1-4CE1-8F1A-9F57156A883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75D14E3A-CC3D-4248-B010-5C24056A011C}"/>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defRPr>
            </a:lvl1pPr>
          </a:lstStyle>
          <a:p>
            <a:pPr>
              <a:defRPr/>
            </a:pPr>
            <a:endParaRPr lang="en-GB"/>
          </a:p>
        </p:txBody>
      </p:sp>
      <p:sp>
        <p:nvSpPr>
          <p:cNvPr id="5" name="Footer Placeholder 4">
            <a:extLst>
              <a:ext uri="{FF2B5EF4-FFF2-40B4-BE49-F238E27FC236}">
                <a16:creationId xmlns:a16="http://schemas.microsoft.com/office/drawing/2014/main" id="{A42DA069-F09F-4090-AA4D-52032D9FC21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defRPr>
            </a:lvl1pPr>
          </a:lstStyle>
          <a:p>
            <a:pPr>
              <a:defRPr/>
            </a:pPr>
            <a:endParaRPr lang="en-GB"/>
          </a:p>
        </p:txBody>
      </p:sp>
      <p:sp>
        <p:nvSpPr>
          <p:cNvPr id="6" name="Slide Number Placeholder 5">
            <a:extLst>
              <a:ext uri="{FF2B5EF4-FFF2-40B4-BE49-F238E27FC236}">
                <a16:creationId xmlns:a16="http://schemas.microsoft.com/office/drawing/2014/main" id="{EC37FCD7-839C-48D8-82DB-7ECEE0B90EA5}"/>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A69077BE-F847-4F41-A79F-0A6E3555980B}"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898" r:id="rId1"/>
    <p:sldLayoutId id="2147483899"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 id="2147483897"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11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9.xml"/></Relationships>
</file>

<file path=ppt/slides/_rels/slide11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8.xml"/></Relationships>
</file>

<file path=ppt/slides/_rels/slide12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8.xml"/></Relationships>
</file>

<file path=ppt/slides/_rels/slide12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8.xml"/></Relationships>
</file>

<file path=ppt/slides/_rels/slide12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12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12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9.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4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hyperlink" Target="http://www.gov.uk/government/collections/oral-health" TargetMode="Externa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ACFEA956-5579-4561-B876-076A8303DBD5}"/>
              </a:ext>
            </a:extLst>
          </p:cNvPr>
          <p:cNvSpPr>
            <a:spLocks noGrp="1" noChangeArrowheads="1"/>
          </p:cNvSpPr>
          <p:nvPr>
            <p:ph type="ctrTitle"/>
          </p:nvPr>
        </p:nvSpPr>
        <p:spPr>
          <a:xfrm>
            <a:off x="755650" y="1773238"/>
            <a:ext cx="7772400" cy="2179637"/>
          </a:xfrm>
        </p:spPr>
        <p:txBody>
          <a:bodyPr rtlCol="0">
            <a:normAutofit/>
          </a:bodyPr>
          <a:lstStyle/>
          <a:p>
            <a:pPr eaLnBrk="1" fontAlgn="auto" hangingPunct="1">
              <a:spcAft>
                <a:spcPts val="0"/>
              </a:spcAft>
              <a:defRPr/>
            </a:pPr>
            <a:r>
              <a:rPr lang="en-GB" b="1" spc="200" dirty="0"/>
              <a:t>BASCD </a:t>
            </a:r>
            <a:r>
              <a:rPr lang="en-GB" b="1" spc="200" dirty="0">
                <a:cs typeface="Times New Roman" pitchFamily="18" charset="0"/>
              </a:rPr>
              <a:t>Trainers’ Pack</a:t>
            </a:r>
            <a:br>
              <a:rPr lang="en-GB" b="1" spc="200" dirty="0">
                <a:cs typeface="Times New Roman" pitchFamily="18" charset="0"/>
              </a:rPr>
            </a:br>
            <a:r>
              <a:rPr lang="en-GB" b="1" spc="200" dirty="0">
                <a:cs typeface="Times New Roman" pitchFamily="18" charset="0"/>
              </a:rPr>
              <a:t>for</a:t>
            </a:r>
            <a:br>
              <a:rPr lang="en-GB" b="1" spc="200" dirty="0">
                <a:cs typeface="Times New Roman" pitchFamily="18" charset="0"/>
              </a:rPr>
            </a:br>
            <a:r>
              <a:rPr lang="en-GB" b="1" spc="200" dirty="0">
                <a:cs typeface="Times New Roman" pitchFamily="18" charset="0"/>
              </a:rPr>
              <a:t>Caries Prevalence Studies </a:t>
            </a:r>
          </a:p>
        </p:txBody>
      </p:sp>
      <p:sp>
        <p:nvSpPr>
          <p:cNvPr id="2051" name="Rectangle 3">
            <a:extLst>
              <a:ext uri="{FF2B5EF4-FFF2-40B4-BE49-F238E27FC236}">
                <a16:creationId xmlns:a16="http://schemas.microsoft.com/office/drawing/2014/main" id="{98D75ED3-779F-4A2D-82CF-AC8CFB430E10}"/>
              </a:ext>
            </a:extLst>
          </p:cNvPr>
          <p:cNvSpPr>
            <a:spLocks noGrp="1" noChangeArrowheads="1"/>
          </p:cNvSpPr>
          <p:nvPr>
            <p:ph type="subTitle" idx="1"/>
          </p:nvPr>
        </p:nvSpPr>
        <p:spPr>
          <a:xfrm>
            <a:off x="1403350" y="4221163"/>
            <a:ext cx="6400800" cy="720725"/>
          </a:xfrm>
        </p:spPr>
        <p:txBody>
          <a:bodyPr>
            <a:normAutofit fontScale="85000" lnSpcReduction="20000"/>
          </a:bodyPr>
          <a:lstStyle/>
          <a:p>
            <a:pPr eaLnBrk="1" hangingPunct="1">
              <a:lnSpc>
                <a:spcPct val="80000"/>
              </a:lnSpc>
              <a:buFont typeface="Arial" charset="0"/>
              <a:buNone/>
              <a:defRPr/>
            </a:pPr>
            <a:r>
              <a:rPr lang="en-GB" sz="2000" b="1" i="1" dirty="0">
                <a:solidFill>
                  <a:srgbClr val="948A54"/>
                </a:solidFill>
              </a:rPr>
              <a:t>Updated: June 2022</a:t>
            </a:r>
          </a:p>
          <a:p>
            <a:pPr eaLnBrk="1" hangingPunct="1">
              <a:lnSpc>
                <a:spcPct val="80000"/>
              </a:lnSpc>
              <a:buFont typeface="Arial" charset="0"/>
              <a:buNone/>
              <a:defRPr/>
            </a:pPr>
            <a:r>
              <a:rPr lang="en-GB" sz="2000" b="1" i="1" dirty="0">
                <a:solidFill>
                  <a:srgbClr val="948A54"/>
                </a:solidFill>
              </a:rPr>
              <a:t>for UK Training &amp; Calibration Exercise</a:t>
            </a:r>
          </a:p>
          <a:p>
            <a:pPr eaLnBrk="1" hangingPunct="1">
              <a:lnSpc>
                <a:spcPct val="80000"/>
              </a:lnSpc>
              <a:buFont typeface="Arial" charset="0"/>
              <a:buNone/>
              <a:defRPr/>
            </a:pPr>
            <a:r>
              <a:rPr lang="en-GB" sz="2000" b="1" i="1" dirty="0">
                <a:solidFill>
                  <a:srgbClr val="948A54"/>
                </a:solidFill>
              </a:rPr>
              <a:t>Permanent Dentition</a:t>
            </a:r>
          </a:p>
          <a:p>
            <a:pPr eaLnBrk="1" hangingPunct="1">
              <a:lnSpc>
                <a:spcPct val="80000"/>
              </a:lnSpc>
              <a:buFont typeface="Arial" charset="0"/>
              <a:buNone/>
              <a:defRPr/>
            </a:pPr>
            <a:endParaRPr lang="en-GB" sz="2000" b="1" i="1" dirty="0">
              <a:solidFill>
                <a:srgbClr val="FF3300"/>
              </a:solidFill>
            </a:endParaRPr>
          </a:p>
        </p:txBody>
      </p:sp>
      <p:pic>
        <p:nvPicPr>
          <p:cNvPr id="6148" name="il_fi" descr="http://www.espach.salford.ac.uk/sssi/UoS_logo_2col.gif">
            <a:extLst>
              <a:ext uri="{FF2B5EF4-FFF2-40B4-BE49-F238E27FC236}">
                <a16:creationId xmlns:a16="http://schemas.microsoft.com/office/drawing/2014/main" id="{974DD740-8D14-4EA2-968F-15F5DF752E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404813"/>
            <a:ext cx="3960812"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8" descr="http://www.bascd.org/img/logo.gif">
            <a:extLst>
              <a:ext uri="{FF2B5EF4-FFF2-40B4-BE49-F238E27FC236}">
                <a16:creationId xmlns:a16="http://schemas.microsoft.com/office/drawing/2014/main" id="{F5E56F5F-B5B1-4AA3-8B7D-2CFC204DD794}"/>
              </a:ext>
            </a:extLst>
          </p:cNvPr>
          <p:cNvPicPr>
            <a:picLocks noChangeAspect="1" noChangeArrowheads="1"/>
          </p:cNvPicPr>
          <p:nvPr/>
        </p:nvPicPr>
        <p:blipFill>
          <a:blip r:embed="rId3" cstate="print"/>
          <a:srcRect/>
          <a:stretch>
            <a:fillRect/>
          </a:stretch>
        </p:blipFill>
        <p:spPr bwMode="auto">
          <a:xfrm>
            <a:off x="4024517" y="5226590"/>
            <a:ext cx="1234666" cy="10074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150" name="Picture 20" descr="http://www.liv.ac.uk/arts_ses_images/managementschool/news/EPSRC_Workshop/colour_logo_0616.png">
            <a:extLst>
              <a:ext uri="{FF2B5EF4-FFF2-40B4-BE49-F238E27FC236}">
                <a16:creationId xmlns:a16="http://schemas.microsoft.com/office/drawing/2014/main" id="{6CC2371C-BDAA-4530-8F90-0A2786B4B6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404813"/>
            <a:ext cx="34575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026">
            <a:extLst>
              <a:ext uri="{FF2B5EF4-FFF2-40B4-BE49-F238E27FC236}">
                <a16:creationId xmlns:a16="http://schemas.microsoft.com/office/drawing/2014/main" id="{0B062014-EBA0-42D0-9323-024E8C3DB91A}"/>
              </a:ext>
            </a:extLst>
          </p:cNvPr>
          <p:cNvSpPr>
            <a:spLocks noGrp="1"/>
          </p:cNvSpPr>
          <p:nvPr>
            <p:ph type="title"/>
          </p:nvPr>
        </p:nvSpPr>
        <p:spPr>
          <a:xfrm>
            <a:off x="611188" y="-171450"/>
            <a:ext cx="7772400" cy="1143000"/>
          </a:xfrm>
        </p:spPr>
        <p:txBody>
          <a:bodyPr/>
          <a:lstStyle/>
          <a:p>
            <a:pPr eaLnBrk="1" hangingPunct="1"/>
            <a:r>
              <a:rPr lang="en-GB" altLang="en-US" sz="3200" b="1">
                <a:cs typeface="Arial" panose="020B0604020202020204" pitchFamily="34" charset="0"/>
              </a:rPr>
              <a:t>Plaque Removal</a:t>
            </a:r>
          </a:p>
        </p:txBody>
      </p:sp>
      <p:pic>
        <p:nvPicPr>
          <p:cNvPr id="16387" name="Picture 1027" descr="14">
            <a:extLst>
              <a:ext uri="{FF2B5EF4-FFF2-40B4-BE49-F238E27FC236}">
                <a16:creationId xmlns:a16="http://schemas.microsoft.com/office/drawing/2014/main" id="{A3CD5049-3B28-415A-ADE9-D70E6971F4C8}"/>
              </a:ext>
            </a:extLst>
          </p:cNvPr>
          <p:cNvPicPr>
            <a:picLocks noChangeAspect="1" noChangeArrowheads="1"/>
          </p:cNvPicPr>
          <p:nvPr/>
        </p:nvPicPr>
        <p:blipFill>
          <a:blip r:embed="rId2" cstate="print"/>
          <a:srcRect/>
          <a:stretch>
            <a:fillRect/>
          </a:stretch>
        </p:blipFill>
        <p:spPr bwMode="auto">
          <a:xfrm>
            <a:off x="1115616" y="980728"/>
            <a:ext cx="7054552" cy="53932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2AC2C358-F44B-4258-8586-9FD0B9BE6D6F}"/>
              </a:ext>
            </a:extLst>
          </p:cNvPr>
          <p:cNvSpPr>
            <a:spLocks noGrp="1"/>
          </p:cNvSpPr>
          <p:nvPr>
            <p:ph type="title"/>
          </p:nvPr>
        </p:nvSpPr>
        <p:spPr>
          <a:xfrm>
            <a:off x="228600" y="0"/>
            <a:ext cx="8915400" cy="914400"/>
          </a:xfrm>
        </p:spPr>
        <p:txBody>
          <a:bodyPr/>
          <a:lstStyle/>
          <a:p>
            <a:pPr eaLnBrk="1" hangingPunct="1"/>
            <a:r>
              <a:rPr lang="en-GB" altLang="en-US" sz="3200" b="1">
                <a:cs typeface="Arial" panose="020B0604020202020204" pitchFamily="34" charset="0"/>
              </a:rPr>
              <a:t>Surface code 4 – filled and decayed</a:t>
            </a:r>
            <a:r>
              <a:rPr lang="en-GB" altLang="en-US" sz="2800" b="1">
                <a:cs typeface="Arial" panose="020B0604020202020204" pitchFamily="34" charset="0"/>
              </a:rPr>
              <a:t> </a:t>
            </a:r>
          </a:p>
        </p:txBody>
      </p:sp>
      <p:pic>
        <p:nvPicPr>
          <p:cNvPr id="110595" name="Picture 4" descr="33">
            <a:extLst>
              <a:ext uri="{FF2B5EF4-FFF2-40B4-BE49-F238E27FC236}">
                <a16:creationId xmlns:a16="http://schemas.microsoft.com/office/drawing/2014/main" id="{B93F8EA1-FBBC-41F8-94C7-4D32DF68CF31}"/>
              </a:ext>
            </a:extLst>
          </p:cNvPr>
          <p:cNvPicPr>
            <a:picLocks noChangeAspect="1" noChangeArrowheads="1"/>
          </p:cNvPicPr>
          <p:nvPr/>
        </p:nvPicPr>
        <p:blipFill>
          <a:blip r:embed="rId2" cstate="print"/>
          <a:srcRect/>
          <a:stretch>
            <a:fillRect/>
          </a:stretch>
        </p:blipFill>
        <p:spPr bwMode="auto">
          <a:xfrm>
            <a:off x="827584" y="908720"/>
            <a:ext cx="7678584" cy="56004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A27714A0-888D-4D06-ADE9-4B53DF4E3C24}"/>
              </a:ext>
            </a:extLst>
          </p:cNvPr>
          <p:cNvSpPr>
            <a:spLocks noGrp="1"/>
          </p:cNvSpPr>
          <p:nvPr>
            <p:ph type="title"/>
          </p:nvPr>
        </p:nvSpPr>
        <p:spPr>
          <a:xfrm>
            <a:off x="685800" y="457200"/>
            <a:ext cx="7772400" cy="1143000"/>
          </a:xfrm>
        </p:spPr>
        <p:txBody>
          <a:bodyPr/>
          <a:lstStyle/>
          <a:p>
            <a:pPr eaLnBrk="1" hangingPunct="1"/>
            <a:r>
              <a:rPr lang="en-GB" altLang="en-US" sz="3600" b="1">
                <a:cs typeface="Arial" panose="020B0604020202020204" pitchFamily="34" charset="0"/>
              </a:rPr>
              <a:t>Surface code 4 – filled and decayed </a:t>
            </a:r>
          </a:p>
        </p:txBody>
      </p:sp>
      <p:sp>
        <p:nvSpPr>
          <p:cNvPr id="109571" name="Rectangle 3">
            <a:extLst>
              <a:ext uri="{FF2B5EF4-FFF2-40B4-BE49-F238E27FC236}">
                <a16:creationId xmlns:a16="http://schemas.microsoft.com/office/drawing/2014/main" id="{E5A414A8-87EC-4000-96E9-E44C7E73ED1B}"/>
              </a:ext>
            </a:extLst>
          </p:cNvPr>
          <p:cNvSpPr>
            <a:spLocks noGrp="1" noChangeArrowheads="1"/>
          </p:cNvSpPr>
          <p:nvPr>
            <p:ph type="body" sz="half" idx="1"/>
          </p:nvPr>
        </p:nvSpPr>
        <p:spPr>
          <a:xfrm>
            <a:off x="152400" y="1981200"/>
            <a:ext cx="4876800" cy="3810000"/>
          </a:xfrm>
        </p:spPr>
        <p:txBody>
          <a:bodyPr rtlCol="0">
            <a:normAutofit lnSpcReduction="10000"/>
          </a:bodyPr>
          <a:lstStyle/>
          <a:p>
            <a:pPr eaLnBrk="1" fontAlgn="auto" hangingPunct="1">
              <a:lnSpc>
                <a:spcPct val="90000"/>
              </a:lnSpc>
              <a:spcAft>
                <a:spcPts val="0"/>
              </a:spcAft>
              <a:defRPr/>
            </a:pPr>
            <a:r>
              <a:rPr lang="en-GB" sz="2400" b="1">
                <a:cs typeface="Arial" charset="0"/>
              </a:rPr>
              <a:t>LL6 occlusal surface has been restored with amalgam which is fractured </a:t>
            </a:r>
          </a:p>
          <a:p>
            <a:pPr eaLnBrk="1" fontAlgn="auto" hangingPunct="1">
              <a:lnSpc>
                <a:spcPct val="90000"/>
              </a:lnSpc>
              <a:spcAft>
                <a:spcPts val="0"/>
              </a:spcAft>
              <a:defRPr/>
            </a:pPr>
            <a:r>
              <a:rPr lang="en-GB" sz="2400" b="1">
                <a:cs typeface="Arial" charset="0"/>
              </a:rPr>
              <a:t>There are 4 separate areas of secondary caries, i.e. caries associated with the filling. </a:t>
            </a:r>
          </a:p>
          <a:p>
            <a:pPr eaLnBrk="1" fontAlgn="auto" hangingPunct="1">
              <a:lnSpc>
                <a:spcPct val="90000"/>
              </a:lnSpc>
              <a:spcAft>
                <a:spcPts val="0"/>
              </a:spcAft>
              <a:defRPr/>
            </a:pPr>
            <a:r>
              <a:rPr lang="en-GB" sz="2400" b="1">
                <a:cs typeface="Arial" charset="0"/>
              </a:rPr>
              <a:t>Two of the carious areas are in the distal and disto-buccal parts of the fissure and are characterised by cavitation into dentine. </a:t>
            </a:r>
          </a:p>
        </p:txBody>
      </p:sp>
      <p:sp>
        <p:nvSpPr>
          <p:cNvPr id="108548" name="Text Box 4">
            <a:extLst>
              <a:ext uri="{FF2B5EF4-FFF2-40B4-BE49-F238E27FC236}">
                <a16:creationId xmlns:a16="http://schemas.microsoft.com/office/drawing/2014/main" id="{29E698DB-F731-420E-AA88-8E8478A6942A}"/>
              </a:ext>
            </a:extLst>
          </p:cNvPr>
          <p:cNvSpPr txBox="1">
            <a:spLocks noChangeArrowheads="1"/>
          </p:cNvSpPr>
          <p:nvPr/>
        </p:nvSpPr>
        <p:spPr bwMode="auto">
          <a:xfrm>
            <a:off x="6019800" y="6172200"/>
            <a:ext cx="2838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a:latin typeface="Arial" panose="020B0604020202020204" pitchFamily="34" charset="0"/>
              </a:rPr>
              <a:t>Continued on next slide</a:t>
            </a:r>
          </a:p>
        </p:txBody>
      </p:sp>
      <p:pic>
        <p:nvPicPr>
          <p:cNvPr id="111621" name="Picture 6" descr="33">
            <a:extLst>
              <a:ext uri="{FF2B5EF4-FFF2-40B4-BE49-F238E27FC236}">
                <a16:creationId xmlns:a16="http://schemas.microsoft.com/office/drawing/2014/main" id="{7C127990-E80B-4BB4-86DB-6ED227B5ADE6}"/>
              </a:ext>
            </a:extLst>
          </p:cNvPr>
          <p:cNvPicPr>
            <a:picLocks noChangeAspect="1" noChangeArrowheads="1"/>
          </p:cNvPicPr>
          <p:nvPr/>
        </p:nvPicPr>
        <p:blipFill>
          <a:blip r:embed="rId2" cstate="print"/>
          <a:srcRect/>
          <a:stretch>
            <a:fillRect/>
          </a:stretch>
        </p:blipFill>
        <p:spPr bwMode="auto">
          <a:xfrm>
            <a:off x="5181600" y="2133600"/>
            <a:ext cx="3581400" cy="26130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D408807C-CDFF-4CF0-BAD9-AD5061172C89}"/>
              </a:ext>
            </a:extLst>
          </p:cNvPr>
          <p:cNvSpPr>
            <a:spLocks noGrp="1"/>
          </p:cNvSpPr>
          <p:nvPr>
            <p:ph type="title"/>
          </p:nvPr>
        </p:nvSpPr>
        <p:spPr>
          <a:xfrm>
            <a:off x="685800" y="228600"/>
            <a:ext cx="7772400" cy="1143000"/>
          </a:xfrm>
        </p:spPr>
        <p:txBody>
          <a:bodyPr/>
          <a:lstStyle/>
          <a:p>
            <a:pPr eaLnBrk="1" hangingPunct="1"/>
            <a:r>
              <a:rPr lang="en-GB" altLang="en-US" sz="3600" b="1">
                <a:cs typeface="Arial" panose="020B0604020202020204" pitchFamily="34" charset="0"/>
              </a:rPr>
              <a:t>Surface code 4 – filled and decayed </a:t>
            </a:r>
          </a:p>
        </p:txBody>
      </p:sp>
      <p:sp>
        <p:nvSpPr>
          <p:cNvPr id="109571" name="Rectangle 3">
            <a:extLst>
              <a:ext uri="{FF2B5EF4-FFF2-40B4-BE49-F238E27FC236}">
                <a16:creationId xmlns:a16="http://schemas.microsoft.com/office/drawing/2014/main" id="{8208699E-DCB9-4751-90B7-8F4F668854B1}"/>
              </a:ext>
            </a:extLst>
          </p:cNvPr>
          <p:cNvSpPr>
            <a:spLocks noGrp="1"/>
          </p:cNvSpPr>
          <p:nvPr>
            <p:ph type="body" sz="half" idx="1"/>
          </p:nvPr>
        </p:nvSpPr>
        <p:spPr>
          <a:xfrm>
            <a:off x="304800" y="1524000"/>
            <a:ext cx="4876800" cy="3810000"/>
          </a:xfrm>
        </p:spPr>
        <p:txBody>
          <a:bodyPr/>
          <a:lstStyle/>
          <a:p>
            <a:pPr eaLnBrk="1" hangingPunct="1">
              <a:lnSpc>
                <a:spcPct val="90000"/>
              </a:lnSpc>
            </a:pPr>
            <a:r>
              <a:rPr lang="en-GB" altLang="en-US" sz="2400" b="1">
                <a:cs typeface="Arial" panose="020B0604020202020204" pitchFamily="34" charset="0"/>
              </a:rPr>
              <a:t>Lingual aspect of occlusal surface has caries associated with the filling  </a:t>
            </a:r>
          </a:p>
          <a:p>
            <a:pPr eaLnBrk="1" hangingPunct="1">
              <a:lnSpc>
                <a:spcPct val="90000"/>
              </a:lnSpc>
            </a:pPr>
            <a:r>
              <a:rPr lang="en-GB" altLang="en-US" sz="2400" b="1">
                <a:cs typeface="Arial" panose="020B0604020202020204" pitchFamily="34" charset="0"/>
              </a:rPr>
              <a:t>This stained fissure has creamy shadowing beneath the enamel</a:t>
            </a:r>
          </a:p>
          <a:p>
            <a:pPr eaLnBrk="1" hangingPunct="1">
              <a:lnSpc>
                <a:spcPct val="90000"/>
              </a:lnSpc>
            </a:pPr>
            <a:r>
              <a:rPr lang="en-GB" altLang="en-US" sz="2400" b="1">
                <a:cs typeface="Arial" panose="020B0604020202020204" pitchFamily="34" charset="0"/>
              </a:rPr>
              <a:t>Buccal aspect of occlusal filling has a cavitated area of secondary caries.  </a:t>
            </a:r>
          </a:p>
          <a:p>
            <a:pPr eaLnBrk="1" hangingPunct="1">
              <a:lnSpc>
                <a:spcPct val="90000"/>
              </a:lnSpc>
            </a:pPr>
            <a:r>
              <a:rPr lang="en-GB" altLang="en-US" sz="2400" b="1">
                <a:cs typeface="Arial" panose="020B0604020202020204" pitchFamily="34" charset="0"/>
              </a:rPr>
              <a:t>Surface is coded 4 – filled and decayed. </a:t>
            </a:r>
          </a:p>
        </p:txBody>
      </p:sp>
      <p:pic>
        <p:nvPicPr>
          <p:cNvPr id="112644" name="Picture 5" descr="33">
            <a:extLst>
              <a:ext uri="{FF2B5EF4-FFF2-40B4-BE49-F238E27FC236}">
                <a16:creationId xmlns:a16="http://schemas.microsoft.com/office/drawing/2014/main" id="{ABE69F6F-7884-4BDE-9910-627E7EB8B7F4}"/>
              </a:ext>
            </a:extLst>
          </p:cNvPr>
          <p:cNvPicPr>
            <a:picLocks noChangeAspect="1" noChangeArrowheads="1"/>
          </p:cNvPicPr>
          <p:nvPr/>
        </p:nvPicPr>
        <p:blipFill>
          <a:blip r:embed="rId2" cstate="print"/>
          <a:srcRect/>
          <a:stretch>
            <a:fillRect/>
          </a:stretch>
        </p:blipFill>
        <p:spPr bwMode="auto">
          <a:xfrm>
            <a:off x="5334000" y="1828800"/>
            <a:ext cx="3581400" cy="26130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2645" name="Text Box 6">
            <a:extLst>
              <a:ext uri="{FF2B5EF4-FFF2-40B4-BE49-F238E27FC236}">
                <a16:creationId xmlns:a16="http://schemas.microsoft.com/office/drawing/2014/main" id="{6AE59AD1-D382-4562-B326-8A20205F42AB}"/>
              </a:ext>
            </a:extLst>
          </p:cNvPr>
          <p:cNvSpPr txBox="1">
            <a:spLocks noChangeArrowheads="1"/>
          </p:cNvSpPr>
          <p:nvPr/>
        </p:nvSpPr>
        <p:spPr bwMode="auto">
          <a:xfrm>
            <a:off x="381000" y="5532438"/>
            <a:ext cx="8534400" cy="1108075"/>
          </a:xfrm>
          <a:prstGeom prst="rect">
            <a:avLst/>
          </a:prstGeom>
          <a:noFill/>
          <a:ln w="9525">
            <a:noFill/>
            <a:miter lim="800000"/>
            <a:headEnd/>
            <a:tailEnd/>
          </a:ln>
        </p:spPr>
        <p:txBody>
          <a:bodyPr>
            <a:spAutoFit/>
          </a:bodyPr>
          <a:lstStyle/>
          <a:p>
            <a:pPr eaLnBrk="1" hangingPunct="1">
              <a:defRPr/>
            </a:pPr>
            <a:r>
              <a:rPr lang="en-GB" sz="2200" i="1" dirty="0">
                <a:latin typeface="+mn-lt"/>
                <a:cs typeface="Arial" charset="0"/>
              </a:rPr>
              <a:t>NB.  If no caries was present and this filling presented with the complete fracture, the surface would have been coded R, which is filled needs replacing.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1026">
            <a:extLst>
              <a:ext uri="{FF2B5EF4-FFF2-40B4-BE49-F238E27FC236}">
                <a16:creationId xmlns:a16="http://schemas.microsoft.com/office/drawing/2014/main" id="{EB4618A9-F0F9-4AFF-845B-189AED057627}"/>
              </a:ext>
            </a:extLst>
          </p:cNvPr>
          <p:cNvSpPr>
            <a:spLocks noGrp="1"/>
          </p:cNvSpPr>
          <p:nvPr>
            <p:ph type="title" idx="4294967295"/>
          </p:nvPr>
        </p:nvSpPr>
        <p:spPr>
          <a:xfrm>
            <a:off x="0" y="152400"/>
            <a:ext cx="9296400" cy="914400"/>
          </a:xfrm>
        </p:spPr>
        <p:txBody>
          <a:bodyPr/>
          <a:lstStyle/>
          <a:p>
            <a:pPr eaLnBrk="1" hangingPunct="1"/>
            <a:r>
              <a:rPr lang="en-GB" altLang="en-US" sz="3600" b="1">
                <a:cs typeface="Arial" panose="020B0604020202020204" pitchFamily="34" charset="0"/>
              </a:rPr>
              <a:t>Surface code 4 – filled and decayed</a:t>
            </a:r>
          </a:p>
        </p:txBody>
      </p:sp>
      <p:pic>
        <p:nvPicPr>
          <p:cNvPr id="113667" name="Picture 1028" descr="40">
            <a:extLst>
              <a:ext uri="{FF2B5EF4-FFF2-40B4-BE49-F238E27FC236}">
                <a16:creationId xmlns:a16="http://schemas.microsoft.com/office/drawing/2014/main" id="{395DA0FD-B663-4274-9713-CB56174503D7}"/>
              </a:ext>
            </a:extLst>
          </p:cNvPr>
          <p:cNvPicPr>
            <a:picLocks noChangeAspect="1" noChangeArrowheads="1"/>
          </p:cNvPicPr>
          <p:nvPr/>
        </p:nvPicPr>
        <p:blipFill>
          <a:blip r:embed="rId2" cstate="print"/>
          <a:srcRect/>
          <a:stretch>
            <a:fillRect/>
          </a:stretch>
        </p:blipFill>
        <p:spPr bwMode="auto">
          <a:xfrm>
            <a:off x="838200" y="914400"/>
            <a:ext cx="7543800" cy="57213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BCC7721A-FEF9-4D7C-B588-7121747AAB6B}"/>
              </a:ext>
            </a:extLst>
          </p:cNvPr>
          <p:cNvSpPr>
            <a:spLocks noGrp="1"/>
          </p:cNvSpPr>
          <p:nvPr>
            <p:ph type="title" idx="4294967295"/>
          </p:nvPr>
        </p:nvSpPr>
        <p:spPr>
          <a:xfrm>
            <a:off x="0" y="304800"/>
            <a:ext cx="7772400" cy="1143000"/>
          </a:xfrm>
        </p:spPr>
        <p:txBody>
          <a:bodyPr/>
          <a:lstStyle/>
          <a:p>
            <a:pPr eaLnBrk="1" hangingPunct="1"/>
            <a:r>
              <a:rPr lang="en-GB" altLang="en-US" sz="3200" b="1">
                <a:cs typeface="Arial" panose="020B0604020202020204" pitchFamily="34" charset="0"/>
              </a:rPr>
              <a:t>Surface code 4 – filled and decayed</a:t>
            </a:r>
          </a:p>
        </p:txBody>
      </p:sp>
      <p:sp>
        <p:nvSpPr>
          <p:cNvPr id="111619" name="Rectangle 3">
            <a:extLst>
              <a:ext uri="{FF2B5EF4-FFF2-40B4-BE49-F238E27FC236}">
                <a16:creationId xmlns:a16="http://schemas.microsoft.com/office/drawing/2014/main" id="{B8768C23-E803-4655-A5B4-6F873DC77933}"/>
              </a:ext>
            </a:extLst>
          </p:cNvPr>
          <p:cNvSpPr>
            <a:spLocks noGrp="1"/>
          </p:cNvSpPr>
          <p:nvPr>
            <p:ph type="body" sz="half" idx="4294967295"/>
          </p:nvPr>
        </p:nvSpPr>
        <p:spPr>
          <a:xfrm>
            <a:off x="0" y="1600200"/>
            <a:ext cx="5029200" cy="4421188"/>
          </a:xfrm>
        </p:spPr>
        <p:txBody>
          <a:bodyPr/>
          <a:lstStyle/>
          <a:p>
            <a:pPr eaLnBrk="1" hangingPunct="1"/>
            <a:r>
              <a:rPr lang="en-GB" altLang="en-US" sz="2400" b="1">
                <a:cs typeface="Arial" panose="020B0604020202020204" pitchFamily="34" charset="0"/>
              </a:rPr>
              <a:t>LL6 –occlusal surface is filled with amalgam.  </a:t>
            </a:r>
          </a:p>
          <a:p>
            <a:pPr eaLnBrk="1" hangingPunct="1"/>
            <a:r>
              <a:rPr lang="en-GB" altLang="en-US" sz="2400" b="1">
                <a:cs typeface="Arial" panose="020B0604020202020204" pitchFamily="34" charset="0"/>
              </a:rPr>
              <a:t>Amalgam is chipped and fractured to expose the cement lining.  </a:t>
            </a:r>
          </a:p>
          <a:p>
            <a:pPr eaLnBrk="1" hangingPunct="1"/>
            <a:r>
              <a:rPr lang="en-GB" altLang="en-US" sz="2400" b="1">
                <a:cs typeface="Arial" panose="020B0604020202020204" pitchFamily="34" charset="0"/>
              </a:rPr>
              <a:t>Lingual aspect of occlusal surface has creamy shadowing adjacent to the lost amalgam</a:t>
            </a:r>
          </a:p>
          <a:p>
            <a:pPr eaLnBrk="1" hangingPunct="1"/>
            <a:r>
              <a:rPr lang="en-GB" altLang="en-US" sz="2400" b="1">
                <a:cs typeface="Arial" panose="020B0604020202020204" pitchFamily="34" charset="0"/>
              </a:rPr>
              <a:t>Secondary caries associated with the filling – code 4 </a:t>
            </a:r>
          </a:p>
        </p:txBody>
      </p:sp>
      <p:pic>
        <p:nvPicPr>
          <p:cNvPr id="114692" name="Picture 5" descr="40">
            <a:extLst>
              <a:ext uri="{FF2B5EF4-FFF2-40B4-BE49-F238E27FC236}">
                <a16:creationId xmlns:a16="http://schemas.microsoft.com/office/drawing/2014/main" id="{5A30D738-AE4E-424E-BB4D-422E84550970}"/>
              </a:ext>
            </a:extLst>
          </p:cNvPr>
          <p:cNvPicPr>
            <a:picLocks noChangeAspect="1" noChangeArrowheads="1"/>
          </p:cNvPicPr>
          <p:nvPr/>
        </p:nvPicPr>
        <p:blipFill>
          <a:blip r:embed="rId2" cstate="print"/>
          <a:srcRect/>
          <a:stretch>
            <a:fillRect/>
          </a:stretch>
        </p:blipFill>
        <p:spPr bwMode="auto">
          <a:xfrm>
            <a:off x="5410200" y="1905000"/>
            <a:ext cx="3276600" cy="24844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026">
            <a:extLst>
              <a:ext uri="{FF2B5EF4-FFF2-40B4-BE49-F238E27FC236}">
                <a16:creationId xmlns:a16="http://schemas.microsoft.com/office/drawing/2014/main" id="{46727A90-EC04-44D3-A008-38943FA0C471}"/>
              </a:ext>
            </a:extLst>
          </p:cNvPr>
          <p:cNvSpPr>
            <a:spLocks noGrp="1"/>
          </p:cNvSpPr>
          <p:nvPr>
            <p:ph type="title"/>
          </p:nvPr>
        </p:nvSpPr>
        <p:spPr>
          <a:xfrm>
            <a:off x="228600" y="0"/>
            <a:ext cx="8915400" cy="914400"/>
          </a:xfrm>
        </p:spPr>
        <p:txBody>
          <a:bodyPr/>
          <a:lstStyle/>
          <a:p>
            <a:pPr eaLnBrk="1" hangingPunct="1"/>
            <a:r>
              <a:rPr lang="en-GB" altLang="en-US" sz="3200" b="1">
                <a:cs typeface="Arial" panose="020B0604020202020204" pitchFamily="34" charset="0"/>
              </a:rPr>
              <a:t>Surface code 4 – filled and decayed</a:t>
            </a:r>
            <a:r>
              <a:rPr lang="en-GB" altLang="en-US" sz="2800" b="1">
                <a:cs typeface="Arial" panose="020B0604020202020204" pitchFamily="34" charset="0"/>
              </a:rPr>
              <a:t> </a:t>
            </a:r>
          </a:p>
        </p:txBody>
      </p:sp>
      <p:pic>
        <p:nvPicPr>
          <p:cNvPr id="115715" name="Picture 1028" descr="34">
            <a:extLst>
              <a:ext uri="{FF2B5EF4-FFF2-40B4-BE49-F238E27FC236}">
                <a16:creationId xmlns:a16="http://schemas.microsoft.com/office/drawing/2014/main" id="{9AAAF814-6F83-4EED-AD60-7C8CF08E033E}"/>
              </a:ext>
            </a:extLst>
          </p:cNvPr>
          <p:cNvPicPr>
            <a:picLocks noChangeAspect="1" noChangeArrowheads="1"/>
          </p:cNvPicPr>
          <p:nvPr/>
        </p:nvPicPr>
        <p:blipFill>
          <a:blip r:embed="rId2" cstate="print"/>
          <a:srcRect/>
          <a:stretch>
            <a:fillRect/>
          </a:stretch>
        </p:blipFill>
        <p:spPr bwMode="auto">
          <a:xfrm>
            <a:off x="381000" y="838200"/>
            <a:ext cx="8458200" cy="55451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9A2F98C5-C521-44F0-83AA-4B4BAE20A441}"/>
              </a:ext>
            </a:extLst>
          </p:cNvPr>
          <p:cNvSpPr>
            <a:spLocks noGrp="1"/>
          </p:cNvSpPr>
          <p:nvPr>
            <p:ph type="title"/>
          </p:nvPr>
        </p:nvSpPr>
        <p:spPr>
          <a:xfrm>
            <a:off x="685800" y="304800"/>
            <a:ext cx="7772400" cy="1143000"/>
          </a:xfrm>
        </p:spPr>
        <p:txBody>
          <a:bodyPr/>
          <a:lstStyle/>
          <a:p>
            <a:pPr eaLnBrk="1" hangingPunct="1"/>
            <a:r>
              <a:rPr lang="en-GB" altLang="en-US" sz="3600" b="1">
                <a:cs typeface="Arial" panose="020B0604020202020204" pitchFamily="34" charset="0"/>
              </a:rPr>
              <a:t>Surface code 4 – filled and decayed </a:t>
            </a:r>
          </a:p>
        </p:txBody>
      </p:sp>
      <p:sp>
        <p:nvSpPr>
          <p:cNvPr id="114691" name="Rectangle 3">
            <a:extLst>
              <a:ext uri="{FF2B5EF4-FFF2-40B4-BE49-F238E27FC236}">
                <a16:creationId xmlns:a16="http://schemas.microsoft.com/office/drawing/2014/main" id="{3326B2D3-8D0B-40B5-A354-E3C1A5135C2E}"/>
              </a:ext>
            </a:extLst>
          </p:cNvPr>
          <p:cNvSpPr>
            <a:spLocks noGrp="1" noChangeArrowheads="1"/>
          </p:cNvSpPr>
          <p:nvPr>
            <p:ph type="body" sz="half" idx="1"/>
          </p:nvPr>
        </p:nvSpPr>
        <p:spPr>
          <a:xfrm>
            <a:off x="152400" y="1828800"/>
            <a:ext cx="4876800" cy="3810000"/>
          </a:xfrm>
        </p:spPr>
        <p:txBody>
          <a:bodyPr rtlCol="0">
            <a:normAutofit lnSpcReduction="10000"/>
          </a:bodyPr>
          <a:lstStyle/>
          <a:p>
            <a:pPr eaLnBrk="1" fontAlgn="auto" hangingPunct="1">
              <a:lnSpc>
                <a:spcPct val="90000"/>
              </a:lnSpc>
              <a:spcAft>
                <a:spcPts val="0"/>
              </a:spcAft>
              <a:defRPr/>
            </a:pPr>
            <a:r>
              <a:rPr lang="en-GB" sz="2400" b="1">
                <a:cs typeface="Arial" charset="0"/>
              </a:rPr>
              <a:t>LL6 –occlusal surface has an amalgam filling </a:t>
            </a:r>
          </a:p>
          <a:p>
            <a:pPr eaLnBrk="1" fontAlgn="auto" hangingPunct="1">
              <a:lnSpc>
                <a:spcPct val="90000"/>
              </a:lnSpc>
              <a:spcAft>
                <a:spcPts val="0"/>
              </a:spcAft>
              <a:defRPr/>
            </a:pPr>
            <a:r>
              <a:rPr lang="en-GB" sz="2400" b="1">
                <a:cs typeface="Arial" charset="0"/>
              </a:rPr>
              <a:t>Filling is intact and there has been a separate second attack of caries on this surface </a:t>
            </a:r>
          </a:p>
          <a:p>
            <a:pPr eaLnBrk="1" fontAlgn="auto" hangingPunct="1">
              <a:lnSpc>
                <a:spcPct val="90000"/>
              </a:lnSpc>
              <a:spcAft>
                <a:spcPts val="0"/>
              </a:spcAft>
              <a:defRPr/>
            </a:pPr>
            <a:r>
              <a:rPr lang="en-GB" sz="2400" b="1">
                <a:cs typeface="Arial" charset="0"/>
              </a:rPr>
              <a:t>There is a small cavitated area with a cream shadow beneath the enamel indicating the extent of the lesion into dentine  </a:t>
            </a:r>
          </a:p>
          <a:p>
            <a:pPr eaLnBrk="1" fontAlgn="auto" hangingPunct="1">
              <a:lnSpc>
                <a:spcPct val="90000"/>
              </a:lnSpc>
              <a:spcAft>
                <a:spcPts val="0"/>
              </a:spcAft>
              <a:defRPr/>
            </a:pPr>
            <a:r>
              <a:rPr lang="en-GB" sz="2400" b="1">
                <a:cs typeface="Arial" charset="0"/>
              </a:rPr>
              <a:t>Surface will be coded 4 – filled and decayed</a:t>
            </a:r>
          </a:p>
        </p:txBody>
      </p:sp>
      <p:pic>
        <p:nvPicPr>
          <p:cNvPr id="116740" name="Picture 6" descr="34">
            <a:extLst>
              <a:ext uri="{FF2B5EF4-FFF2-40B4-BE49-F238E27FC236}">
                <a16:creationId xmlns:a16="http://schemas.microsoft.com/office/drawing/2014/main" id="{AFD4BDED-C9AD-4620-9FAD-9E5435C7403E}"/>
              </a:ext>
            </a:extLst>
          </p:cNvPr>
          <p:cNvPicPr>
            <a:picLocks noChangeAspect="1" noChangeArrowheads="1"/>
          </p:cNvPicPr>
          <p:nvPr/>
        </p:nvPicPr>
        <p:blipFill>
          <a:blip r:embed="rId2" cstate="print"/>
          <a:srcRect/>
          <a:stretch>
            <a:fillRect/>
          </a:stretch>
        </p:blipFill>
        <p:spPr bwMode="auto">
          <a:xfrm>
            <a:off x="5257800" y="2514600"/>
            <a:ext cx="3581400" cy="23479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1026">
            <a:extLst>
              <a:ext uri="{FF2B5EF4-FFF2-40B4-BE49-F238E27FC236}">
                <a16:creationId xmlns:a16="http://schemas.microsoft.com/office/drawing/2014/main" id="{5488A29D-05DA-4836-B3CA-7EF4BB29A604}"/>
              </a:ext>
            </a:extLst>
          </p:cNvPr>
          <p:cNvSpPr>
            <a:spLocks noGrp="1"/>
          </p:cNvSpPr>
          <p:nvPr>
            <p:ph type="title"/>
          </p:nvPr>
        </p:nvSpPr>
        <p:spPr>
          <a:xfrm>
            <a:off x="228600" y="0"/>
            <a:ext cx="8915400" cy="914400"/>
          </a:xfrm>
        </p:spPr>
        <p:txBody>
          <a:bodyPr/>
          <a:lstStyle/>
          <a:p>
            <a:pPr eaLnBrk="1" hangingPunct="1"/>
            <a:r>
              <a:rPr lang="en-GB" altLang="en-US" sz="3600" b="1">
                <a:cs typeface="Arial" panose="020B0604020202020204" pitchFamily="34" charset="0"/>
              </a:rPr>
              <a:t>Surface code 5 – filled with no decay</a:t>
            </a:r>
            <a:r>
              <a:rPr lang="en-GB" altLang="en-US" sz="3200" b="1">
                <a:cs typeface="Arial" panose="020B0604020202020204" pitchFamily="34" charset="0"/>
              </a:rPr>
              <a:t> </a:t>
            </a:r>
          </a:p>
        </p:txBody>
      </p:sp>
      <p:pic>
        <p:nvPicPr>
          <p:cNvPr id="117763" name="Picture 1028" descr="35">
            <a:extLst>
              <a:ext uri="{FF2B5EF4-FFF2-40B4-BE49-F238E27FC236}">
                <a16:creationId xmlns:a16="http://schemas.microsoft.com/office/drawing/2014/main" id="{DCB4E7D4-1EBC-403E-B07E-3E45EDA83E12}"/>
              </a:ext>
            </a:extLst>
          </p:cNvPr>
          <p:cNvPicPr>
            <a:picLocks noChangeAspect="1" noChangeArrowheads="1"/>
          </p:cNvPicPr>
          <p:nvPr/>
        </p:nvPicPr>
        <p:blipFill>
          <a:blip r:embed="rId2" cstate="print"/>
          <a:srcRect/>
          <a:stretch>
            <a:fillRect/>
          </a:stretch>
        </p:blipFill>
        <p:spPr bwMode="auto">
          <a:xfrm>
            <a:off x="467544" y="908720"/>
            <a:ext cx="8227640" cy="5443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11F205E4-427A-449E-8D55-0E70EEE7E39A}"/>
              </a:ext>
            </a:extLst>
          </p:cNvPr>
          <p:cNvSpPr>
            <a:spLocks noGrp="1"/>
          </p:cNvSpPr>
          <p:nvPr>
            <p:ph type="title"/>
          </p:nvPr>
        </p:nvSpPr>
        <p:spPr>
          <a:xfrm>
            <a:off x="685800" y="457200"/>
            <a:ext cx="7772400" cy="1143000"/>
          </a:xfrm>
        </p:spPr>
        <p:txBody>
          <a:bodyPr/>
          <a:lstStyle/>
          <a:p>
            <a:pPr eaLnBrk="1" hangingPunct="1"/>
            <a:r>
              <a:rPr lang="en-GB" altLang="en-US" sz="3600" b="1">
                <a:cs typeface="Arial" panose="020B0604020202020204" pitchFamily="34" charset="0"/>
              </a:rPr>
              <a:t>Surface code 5 – filled with no decay</a:t>
            </a:r>
          </a:p>
        </p:txBody>
      </p:sp>
      <p:sp>
        <p:nvSpPr>
          <p:cNvPr id="115715" name="Rectangle 3">
            <a:extLst>
              <a:ext uri="{FF2B5EF4-FFF2-40B4-BE49-F238E27FC236}">
                <a16:creationId xmlns:a16="http://schemas.microsoft.com/office/drawing/2014/main" id="{1C0CF6BA-1A6C-47FE-9C45-19189F2AF2FE}"/>
              </a:ext>
            </a:extLst>
          </p:cNvPr>
          <p:cNvSpPr>
            <a:spLocks noGrp="1"/>
          </p:cNvSpPr>
          <p:nvPr>
            <p:ph type="body" sz="half" idx="1"/>
          </p:nvPr>
        </p:nvSpPr>
        <p:spPr>
          <a:xfrm>
            <a:off x="152400" y="1981200"/>
            <a:ext cx="4876800" cy="3810000"/>
          </a:xfrm>
        </p:spPr>
        <p:txBody>
          <a:bodyPr/>
          <a:lstStyle/>
          <a:p>
            <a:pPr eaLnBrk="1" hangingPunct="1">
              <a:lnSpc>
                <a:spcPct val="90000"/>
              </a:lnSpc>
            </a:pPr>
            <a:r>
              <a:rPr lang="en-GB" altLang="en-US" sz="2800" b="1">
                <a:cs typeface="Arial" panose="020B0604020202020204" pitchFamily="34" charset="0"/>
              </a:rPr>
              <a:t>LL6 –amalgam filling on the mesial and occlusal surfaces </a:t>
            </a:r>
          </a:p>
          <a:p>
            <a:pPr eaLnBrk="1" hangingPunct="1">
              <a:lnSpc>
                <a:spcPct val="90000"/>
              </a:lnSpc>
            </a:pPr>
            <a:r>
              <a:rPr lang="en-GB" altLang="en-US" sz="2800" b="1">
                <a:cs typeface="Arial" panose="020B0604020202020204" pitchFamily="34" charset="0"/>
              </a:rPr>
              <a:t>Filling is intact and there is no evidence of secondary caries.  </a:t>
            </a:r>
          </a:p>
          <a:p>
            <a:pPr eaLnBrk="1" hangingPunct="1">
              <a:lnSpc>
                <a:spcPct val="90000"/>
              </a:lnSpc>
            </a:pPr>
            <a:r>
              <a:rPr lang="en-GB" altLang="en-US" sz="2800" b="1">
                <a:cs typeface="Arial" panose="020B0604020202020204" pitchFamily="34" charset="0"/>
              </a:rPr>
              <a:t>Occlusal fissure system has areas of staining only. </a:t>
            </a:r>
          </a:p>
        </p:txBody>
      </p:sp>
      <p:pic>
        <p:nvPicPr>
          <p:cNvPr id="118788" name="Picture 5" descr="35">
            <a:extLst>
              <a:ext uri="{FF2B5EF4-FFF2-40B4-BE49-F238E27FC236}">
                <a16:creationId xmlns:a16="http://schemas.microsoft.com/office/drawing/2014/main" id="{7CF20AD2-23C1-45BD-90CE-61D14C1C04E5}"/>
              </a:ext>
            </a:extLst>
          </p:cNvPr>
          <p:cNvPicPr>
            <a:picLocks noChangeAspect="1" noChangeArrowheads="1"/>
          </p:cNvPicPr>
          <p:nvPr/>
        </p:nvPicPr>
        <p:blipFill>
          <a:blip r:embed="rId2" cstate="print"/>
          <a:srcRect/>
          <a:stretch>
            <a:fillRect/>
          </a:stretch>
        </p:blipFill>
        <p:spPr bwMode="auto">
          <a:xfrm>
            <a:off x="5181600" y="2438400"/>
            <a:ext cx="3581400" cy="23701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1026">
            <a:extLst>
              <a:ext uri="{FF2B5EF4-FFF2-40B4-BE49-F238E27FC236}">
                <a16:creationId xmlns:a16="http://schemas.microsoft.com/office/drawing/2014/main" id="{DBE9EF16-6723-4D54-AB44-30B3DBC1A66E}"/>
              </a:ext>
            </a:extLst>
          </p:cNvPr>
          <p:cNvSpPr>
            <a:spLocks noGrp="1"/>
          </p:cNvSpPr>
          <p:nvPr>
            <p:ph type="title"/>
          </p:nvPr>
        </p:nvSpPr>
        <p:spPr>
          <a:xfrm>
            <a:off x="228600" y="0"/>
            <a:ext cx="8915400" cy="914400"/>
          </a:xfrm>
        </p:spPr>
        <p:txBody>
          <a:bodyPr/>
          <a:lstStyle/>
          <a:p>
            <a:pPr eaLnBrk="1" hangingPunct="1"/>
            <a:r>
              <a:rPr lang="en-GB" altLang="en-US" sz="3600" b="1">
                <a:cs typeface="Arial" panose="020B0604020202020204" pitchFamily="34" charset="0"/>
              </a:rPr>
              <a:t>Surface code 5 – filled with no decay</a:t>
            </a:r>
            <a:r>
              <a:rPr lang="en-GB" altLang="en-US" sz="3200" b="1">
                <a:cs typeface="Arial" panose="020B0604020202020204" pitchFamily="34" charset="0"/>
              </a:rPr>
              <a:t> </a:t>
            </a:r>
          </a:p>
        </p:txBody>
      </p:sp>
      <p:pic>
        <p:nvPicPr>
          <p:cNvPr id="116739" name="Picture 1028" descr="36">
            <a:extLst>
              <a:ext uri="{FF2B5EF4-FFF2-40B4-BE49-F238E27FC236}">
                <a16:creationId xmlns:a16="http://schemas.microsoft.com/office/drawing/2014/main" id="{22443593-355A-4BE6-9BF7-7182461028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066800"/>
            <a:ext cx="8534400" cy="528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DC814AF1-E1C6-4839-AB00-C9CBA4AAE10D}"/>
              </a:ext>
            </a:extLst>
          </p:cNvPr>
          <p:cNvSpPr>
            <a:spLocks noGrp="1"/>
          </p:cNvSpPr>
          <p:nvPr>
            <p:ph type="title"/>
          </p:nvPr>
        </p:nvSpPr>
        <p:spPr/>
        <p:txBody>
          <a:bodyPr/>
          <a:lstStyle/>
          <a:p>
            <a:pPr eaLnBrk="1" hangingPunct="1"/>
            <a:r>
              <a:rPr lang="en-GB" altLang="en-US" sz="3600" b="1">
                <a:cs typeface="Arial" panose="020B0604020202020204" pitchFamily="34" charset="0"/>
              </a:rPr>
              <a:t>Plaque Removal</a:t>
            </a:r>
          </a:p>
        </p:txBody>
      </p:sp>
      <p:sp>
        <p:nvSpPr>
          <p:cNvPr id="16387" name="Rectangle 3">
            <a:extLst>
              <a:ext uri="{FF2B5EF4-FFF2-40B4-BE49-F238E27FC236}">
                <a16:creationId xmlns:a16="http://schemas.microsoft.com/office/drawing/2014/main" id="{9D18378F-0447-4AAC-94A5-8C2C2316CC4C}"/>
              </a:ext>
            </a:extLst>
          </p:cNvPr>
          <p:cNvSpPr>
            <a:spLocks noGrp="1"/>
          </p:cNvSpPr>
          <p:nvPr>
            <p:ph type="body" sz="half" idx="1"/>
          </p:nvPr>
        </p:nvSpPr>
        <p:spPr>
          <a:xfrm>
            <a:off x="685800" y="1676400"/>
            <a:ext cx="4572000" cy="4114800"/>
          </a:xfrm>
        </p:spPr>
        <p:txBody>
          <a:bodyPr/>
          <a:lstStyle/>
          <a:p>
            <a:pPr eaLnBrk="1" hangingPunct="1"/>
            <a:r>
              <a:rPr lang="en-GB" altLang="en-US" sz="2800" b="1">
                <a:cs typeface="Arial" panose="020B0604020202020204" pitchFamily="34" charset="0"/>
              </a:rPr>
              <a:t>LL3 and LL4 –buccal surfaces of these teeth covered with plaque</a:t>
            </a:r>
          </a:p>
          <a:p>
            <a:pPr eaLnBrk="1" hangingPunct="1"/>
            <a:r>
              <a:rPr lang="en-GB" altLang="en-US" sz="2800" b="1">
                <a:cs typeface="Arial" panose="020B0604020202020204" pitchFamily="34" charset="0"/>
              </a:rPr>
              <a:t>Visibility is obscured </a:t>
            </a:r>
          </a:p>
          <a:p>
            <a:pPr eaLnBrk="1" hangingPunct="1"/>
            <a:r>
              <a:rPr lang="en-GB" altLang="en-US" sz="2800" b="1">
                <a:cs typeface="Arial" panose="020B0604020202020204" pitchFamily="34" charset="0"/>
              </a:rPr>
              <a:t>Therefore, plaque should be gently removed with the blunt ball-ended probe.</a:t>
            </a:r>
          </a:p>
          <a:p>
            <a:pPr eaLnBrk="1" hangingPunct="1"/>
            <a:endParaRPr lang="en-GB" altLang="en-US" sz="2800" b="1">
              <a:cs typeface="Arial" panose="020B0604020202020204" pitchFamily="34" charset="0"/>
            </a:endParaRPr>
          </a:p>
        </p:txBody>
      </p:sp>
      <p:pic>
        <p:nvPicPr>
          <p:cNvPr id="17412" name="Picture 4" descr="14">
            <a:extLst>
              <a:ext uri="{FF2B5EF4-FFF2-40B4-BE49-F238E27FC236}">
                <a16:creationId xmlns:a16="http://schemas.microsoft.com/office/drawing/2014/main" id="{840A33A0-BF3B-448D-898E-4CA2AE41E6B1}"/>
              </a:ext>
            </a:extLst>
          </p:cNvPr>
          <p:cNvPicPr>
            <a:picLocks noChangeAspect="1" noChangeArrowheads="1"/>
          </p:cNvPicPr>
          <p:nvPr/>
        </p:nvPicPr>
        <p:blipFill>
          <a:blip r:embed="rId2" cstate="print"/>
          <a:srcRect/>
          <a:stretch>
            <a:fillRect/>
          </a:stretch>
        </p:blipFill>
        <p:spPr bwMode="auto">
          <a:xfrm>
            <a:off x="5181600" y="2209800"/>
            <a:ext cx="3581400" cy="27384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F1DA595A-B027-4C38-AD73-7C434E8C57BD}"/>
              </a:ext>
            </a:extLst>
          </p:cNvPr>
          <p:cNvSpPr>
            <a:spLocks noGrp="1"/>
          </p:cNvSpPr>
          <p:nvPr>
            <p:ph type="title"/>
          </p:nvPr>
        </p:nvSpPr>
        <p:spPr>
          <a:xfrm>
            <a:off x="685800" y="304800"/>
            <a:ext cx="7772400" cy="1143000"/>
          </a:xfrm>
        </p:spPr>
        <p:txBody>
          <a:bodyPr/>
          <a:lstStyle/>
          <a:p>
            <a:pPr eaLnBrk="1" hangingPunct="1"/>
            <a:r>
              <a:rPr lang="en-GB" altLang="en-US" sz="3600" b="1">
                <a:cs typeface="Arial" panose="020B0604020202020204" pitchFamily="34" charset="0"/>
              </a:rPr>
              <a:t>Surface code 5 – filled with no decay</a:t>
            </a:r>
          </a:p>
        </p:txBody>
      </p:sp>
      <p:sp>
        <p:nvSpPr>
          <p:cNvPr id="118787" name="Rectangle 3">
            <a:extLst>
              <a:ext uri="{FF2B5EF4-FFF2-40B4-BE49-F238E27FC236}">
                <a16:creationId xmlns:a16="http://schemas.microsoft.com/office/drawing/2014/main" id="{23AAAC30-662F-4B5B-929A-458F6ABB2489}"/>
              </a:ext>
            </a:extLst>
          </p:cNvPr>
          <p:cNvSpPr>
            <a:spLocks noGrp="1" noChangeArrowheads="1"/>
          </p:cNvSpPr>
          <p:nvPr>
            <p:ph type="body" sz="half" idx="1"/>
          </p:nvPr>
        </p:nvSpPr>
        <p:spPr>
          <a:xfrm>
            <a:off x="228600" y="1600200"/>
            <a:ext cx="4876800" cy="3810000"/>
          </a:xfrm>
        </p:spPr>
        <p:txBody>
          <a:bodyPr rtlCol="0">
            <a:normAutofit fontScale="92500"/>
          </a:bodyPr>
          <a:lstStyle/>
          <a:p>
            <a:pPr eaLnBrk="1" fontAlgn="auto" hangingPunct="1">
              <a:lnSpc>
                <a:spcPct val="90000"/>
              </a:lnSpc>
              <a:spcAft>
                <a:spcPts val="0"/>
              </a:spcAft>
              <a:defRPr/>
            </a:pPr>
            <a:r>
              <a:rPr lang="en-GB" sz="2400" b="1">
                <a:cs typeface="Arial" charset="0"/>
              </a:rPr>
              <a:t>LR6 –occlusal surface has a conventional tooth coloured filling.  </a:t>
            </a:r>
          </a:p>
          <a:p>
            <a:pPr eaLnBrk="1" fontAlgn="auto" hangingPunct="1">
              <a:lnSpc>
                <a:spcPct val="90000"/>
              </a:lnSpc>
              <a:spcAft>
                <a:spcPts val="0"/>
              </a:spcAft>
              <a:defRPr/>
            </a:pPr>
            <a:r>
              <a:rPr lang="en-GB" sz="2400" b="1">
                <a:cs typeface="Arial" charset="0"/>
              </a:rPr>
              <a:t>No evidence of decay and filling appears intact.  </a:t>
            </a:r>
          </a:p>
          <a:p>
            <a:pPr eaLnBrk="1" fontAlgn="auto" hangingPunct="1">
              <a:lnSpc>
                <a:spcPct val="90000"/>
              </a:lnSpc>
              <a:spcAft>
                <a:spcPts val="0"/>
              </a:spcAft>
              <a:defRPr/>
            </a:pPr>
            <a:r>
              <a:rPr lang="en-GB" sz="2400" b="1">
                <a:cs typeface="Arial" charset="0"/>
              </a:rPr>
              <a:t>Occlusal surface will be coded 5.  </a:t>
            </a:r>
          </a:p>
          <a:p>
            <a:pPr eaLnBrk="1" fontAlgn="auto" hangingPunct="1">
              <a:lnSpc>
                <a:spcPct val="90000"/>
              </a:lnSpc>
              <a:spcAft>
                <a:spcPts val="0"/>
              </a:spcAft>
              <a:defRPr/>
            </a:pPr>
            <a:r>
              <a:rPr lang="en-GB" sz="2400" b="1">
                <a:cs typeface="Arial" charset="0"/>
              </a:rPr>
              <a:t>Filling extends on to buccal surface but from this view, no judgement could be made as to the state of the filling and this surface would need to be viewed and scored separately. </a:t>
            </a:r>
          </a:p>
        </p:txBody>
      </p:sp>
      <p:pic>
        <p:nvPicPr>
          <p:cNvPr id="117764" name="Picture 5" descr="36">
            <a:extLst>
              <a:ext uri="{FF2B5EF4-FFF2-40B4-BE49-F238E27FC236}">
                <a16:creationId xmlns:a16="http://schemas.microsoft.com/office/drawing/2014/main" id="{DD9EE7FD-9B88-474E-BB2D-E73073D6E0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2590800"/>
            <a:ext cx="36893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1026">
            <a:extLst>
              <a:ext uri="{FF2B5EF4-FFF2-40B4-BE49-F238E27FC236}">
                <a16:creationId xmlns:a16="http://schemas.microsoft.com/office/drawing/2014/main" id="{4B527617-9DFC-4BC4-901B-4B21D2C16C42}"/>
              </a:ext>
            </a:extLst>
          </p:cNvPr>
          <p:cNvSpPr>
            <a:spLocks noGrp="1"/>
          </p:cNvSpPr>
          <p:nvPr>
            <p:ph type="title"/>
          </p:nvPr>
        </p:nvSpPr>
        <p:spPr>
          <a:xfrm>
            <a:off x="228600" y="0"/>
            <a:ext cx="8915400" cy="914400"/>
          </a:xfrm>
        </p:spPr>
        <p:txBody>
          <a:bodyPr/>
          <a:lstStyle/>
          <a:p>
            <a:pPr eaLnBrk="1" hangingPunct="1"/>
            <a:r>
              <a:rPr lang="en-GB" altLang="en-US" sz="3600" b="1">
                <a:cs typeface="Arial" panose="020B0604020202020204" pitchFamily="34" charset="0"/>
              </a:rPr>
              <a:t>Surface code 5 – filled with no decay</a:t>
            </a:r>
            <a:r>
              <a:rPr lang="en-GB" altLang="en-US" sz="3200" b="1">
                <a:cs typeface="Arial" panose="020B0604020202020204" pitchFamily="34" charset="0"/>
              </a:rPr>
              <a:t> </a:t>
            </a:r>
          </a:p>
        </p:txBody>
      </p:sp>
      <p:pic>
        <p:nvPicPr>
          <p:cNvPr id="118787" name="Picture 1028" descr="37">
            <a:extLst>
              <a:ext uri="{FF2B5EF4-FFF2-40B4-BE49-F238E27FC236}">
                <a16:creationId xmlns:a16="http://schemas.microsoft.com/office/drawing/2014/main" id="{3A87DD16-7751-4CB3-85E4-0935B1415F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27138"/>
            <a:ext cx="8610600" cy="543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493EB023-BD0C-490D-9CBA-1471B512FAD5}"/>
              </a:ext>
            </a:extLst>
          </p:cNvPr>
          <p:cNvSpPr>
            <a:spLocks noGrp="1"/>
          </p:cNvSpPr>
          <p:nvPr>
            <p:ph type="title"/>
          </p:nvPr>
        </p:nvSpPr>
        <p:spPr>
          <a:xfrm>
            <a:off x="685800" y="457200"/>
            <a:ext cx="7772400" cy="1143000"/>
          </a:xfrm>
        </p:spPr>
        <p:txBody>
          <a:bodyPr/>
          <a:lstStyle/>
          <a:p>
            <a:pPr eaLnBrk="1" hangingPunct="1"/>
            <a:r>
              <a:rPr lang="en-GB" altLang="en-US" sz="3600" b="1">
                <a:cs typeface="Arial" panose="020B0604020202020204" pitchFamily="34" charset="0"/>
              </a:rPr>
              <a:t>Surface code 5 – filled with no decay</a:t>
            </a:r>
          </a:p>
        </p:txBody>
      </p:sp>
      <p:sp>
        <p:nvSpPr>
          <p:cNvPr id="119811" name="Rectangle 3">
            <a:extLst>
              <a:ext uri="{FF2B5EF4-FFF2-40B4-BE49-F238E27FC236}">
                <a16:creationId xmlns:a16="http://schemas.microsoft.com/office/drawing/2014/main" id="{CDD84D99-785B-4020-BCF4-E2CE42315C05}"/>
              </a:ext>
            </a:extLst>
          </p:cNvPr>
          <p:cNvSpPr>
            <a:spLocks noGrp="1"/>
          </p:cNvSpPr>
          <p:nvPr>
            <p:ph type="body" sz="half" idx="1"/>
          </p:nvPr>
        </p:nvSpPr>
        <p:spPr>
          <a:xfrm>
            <a:off x="228600" y="1752600"/>
            <a:ext cx="4876800" cy="3810000"/>
          </a:xfrm>
        </p:spPr>
        <p:txBody>
          <a:bodyPr/>
          <a:lstStyle/>
          <a:p>
            <a:pPr eaLnBrk="1" hangingPunct="1"/>
            <a:r>
              <a:rPr lang="en-GB" altLang="en-US" sz="2800" b="1">
                <a:cs typeface="Arial" panose="020B0604020202020204" pitchFamily="34" charset="0"/>
              </a:rPr>
              <a:t>LR2, LR1, LL1 &amp; LL2 – several intact tooth coloured fillings are present</a:t>
            </a:r>
          </a:p>
          <a:p>
            <a:pPr eaLnBrk="1" hangingPunct="1"/>
            <a:r>
              <a:rPr lang="en-GB" altLang="en-US" sz="2800" b="1">
                <a:cs typeface="Arial" panose="020B0604020202020204" pitchFamily="34" charset="0"/>
              </a:rPr>
              <a:t>e.g. mesial of LL2, distal of the LL1, distal of the LR1. </a:t>
            </a:r>
          </a:p>
        </p:txBody>
      </p:sp>
      <p:pic>
        <p:nvPicPr>
          <p:cNvPr id="119812" name="Picture 5" descr="37">
            <a:extLst>
              <a:ext uri="{FF2B5EF4-FFF2-40B4-BE49-F238E27FC236}">
                <a16:creationId xmlns:a16="http://schemas.microsoft.com/office/drawing/2014/main" id="{67ACC8DF-3F4C-47F4-902B-318FAD4FB3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981200"/>
            <a:ext cx="36210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3" name="Text Box 6">
            <a:extLst>
              <a:ext uri="{FF2B5EF4-FFF2-40B4-BE49-F238E27FC236}">
                <a16:creationId xmlns:a16="http://schemas.microsoft.com/office/drawing/2014/main" id="{EA54794A-06BE-4A8F-96AF-8C716E51ECD1}"/>
              </a:ext>
            </a:extLst>
          </p:cNvPr>
          <p:cNvSpPr txBox="1">
            <a:spLocks noChangeArrowheads="1"/>
          </p:cNvSpPr>
          <p:nvPr/>
        </p:nvSpPr>
        <p:spPr bwMode="auto">
          <a:xfrm>
            <a:off x="228600" y="5121275"/>
            <a:ext cx="86868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200" b="1">
                <a:latin typeface="Arial" panose="020B0604020202020204" pitchFamily="34" charset="0"/>
                <a:cs typeface="Arial" panose="020B0604020202020204" pitchFamily="34" charset="0"/>
              </a:rPr>
              <a:t>NB  This slide should be used to emphasise the need for a careful systematic examination to avoid missing tooth coloured fillings and the call of “3 to 3 all surfaces sound” should be discouraged.</a:t>
            </a:r>
            <a:r>
              <a:rPr lang="en-GB" altLang="en-US" sz="2200" b="1">
                <a:latin typeface="Arial" panose="020B0604020202020204" pitchFamily="34" charset="0"/>
              </a:rPr>
              <a:t>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a:extLst>
              <a:ext uri="{FF2B5EF4-FFF2-40B4-BE49-F238E27FC236}">
                <a16:creationId xmlns:a16="http://schemas.microsoft.com/office/drawing/2014/main" id="{0474FA14-B429-45A6-B674-2042F0CD240C}"/>
              </a:ext>
            </a:extLst>
          </p:cNvPr>
          <p:cNvSpPr>
            <a:spLocks noGrp="1"/>
          </p:cNvSpPr>
          <p:nvPr>
            <p:ph type="title"/>
          </p:nvPr>
        </p:nvSpPr>
        <p:spPr/>
        <p:txBody>
          <a:bodyPr/>
          <a:lstStyle/>
          <a:p>
            <a:pPr eaLnBrk="1" hangingPunct="1"/>
            <a:r>
              <a:rPr lang="en-GB" altLang="en-US" b="1">
                <a:cs typeface="Arial" panose="020B0604020202020204" pitchFamily="34" charset="0"/>
              </a:rPr>
              <a:t>Surface code R – filled, needs replacing (not carious) </a:t>
            </a:r>
            <a:endParaRPr lang="en-GB" altLang="en-US"/>
          </a:p>
        </p:txBody>
      </p:sp>
      <p:sp>
        <p:nvSpPr>
          <p:cNvPr id="120835" name="Content Placeholder 2">
            <a:extLst>
              <a:ext uri="{FF2B5EF4-FFF2-40B4-BE49-F238E27FC236}">
                <a16:creationId xmlns:a16="http://schemas.microsoft.com/office/drawing/2014/main" id="{E49D49D4-7138-438E-8D85-4175E7389C68}"/>
              </a:ext>
            </a:extLst>
          </p:cNvPr>
          <p:cNvSpPr>
            <a:spLocks noGrp="1"/>
          </p:cNvSpPr>
          <p:nvPr>
            <p:ph idx="1"/>
          </p:nvPr>
        </p:nvSpPr>
        <p:spPr/>
        <p:txBody>
          <a:bodyPr/>
          <a:lstStyle/>
          <a:p>
            <a:pPr eaLnBrk="1" hangingPunct="1"/>
            <a:endParaRPr lang="en-GB" altLang="en-US" b="1"/>
          </a:p>
          <a:p>
            <a:pPr eaLnBrk="1" hangingPunct="1"/>
            <a:r>
              <a:rPr lang="en-GB" altLang="en-US" b="1"/>
              <a:t>A filled surface which is judged to need replacing (not carious) is recorded as code R</a:t>
            </a:r>
          </a:p>
          <a:p>
            <a:pPr eaLnBrk="1" hangingPunct="1"/>
            <a:r>
              <a:rPr lang="en-GB" altLang="en-US" b="1"/>
              <a:t>Temporary dressings, with no decay into dentine present, are recorded as code R</a:t>
            </a:r>
          </a:p>
          <a:p>
            <a:pPr eaLnBrk="1" hangingPunct="1"/>
            <a:r>
              <a:rPr lang="en-GB" altLang="en-US" b="1"/>
              <a:t>Temporary dressings, with decay into dentine present, are recorded as code 4, filled and decayed</a:t>
            </a:r>
          </a:p>
          <a:p>
            <a:pPr eaLnBrk="1" hangingPunct="1"/>
            <a:endParaRPr lang="en-GB" altLang="en-US"/>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1026">
            <a:extLst>
              <a:ext uri="{FF2B5EF4-FFF2-40B4-BE49-F238E27FC236}">
                <a16:creationId xmlns:a16="http://schemas.microsoft.com/office/drawing/2014/main" id="{876664EE-38FA-4BB5-8B99-F1787D24F236}"/>
              </a:ext>
            </a:extLst>
          </p:cNvPr>
          <p:cNvSpPr>
            <a:spLocks noGrp="1"/>
          </p:cNvSpPr>
          <p:nvPr>
            <p:ph type="title"/>
          </p:nvPr>
        </p:nvSpPr>
        <p:spPr>
          <a:xfrm>
            <a:off x="0" y="152400"/>
            <a:ext cx="9296400" cy="914400"/>
          </a:xfrm>
        </p:spPr>
        <p:txBody>
          <a:bodyPr/>
          <a:lstStyle/>
          <a:p>
            <a:pPr eaLnBrk="1" hangingPunct="1"/>
            <a:r>
              <a:rPr lang="en-GB" altLang="en-US" sz="2600" b="1">
                <a:cs typeface="Arial" panose="020B0604020202020204" pitchFamily="34" charset="0"/>
              </a:rPr>
              <a:t>Surface code R – filled, needs replacing (not carious)</a:t>
            </a:r>
            <a:r>
              <a:rPr lang="en-GB" altLang="en-US" sz="2800" b="1">
                <a:cs typeface="Arial" panose="020B0604020202020204" pitchFamily="34" charset="0"/>
              </a:rPr>
              <a:t> </a:t>
            </a:r>
          </a:p>
        </p:txBody>
      </p:sp>
      <p:pic>
        <p:nvPicPr>
          <p:cNvPr id="121859" name="Picture 1028" descr="38">
            <a:extLst>
              <a:ext uri="{FF2B5EF4-FFF2-40B4-BE49-F238E27FC236}">
                <a16:creationId xmlns:a16="http://schemas.microsoft.com/office/drawing/2014/main" id="{CF010E77-79D7-42D9-8939-E32C39F85C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8534400" cy="540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DF43A25E-0C9B-4EA7-90C2-9212165F3C18}"/>
              </a:ext>
            </a:extLst>
          </p:cNvPr>
          <p:cNvSpPr>
            <a:spLocks noGrp="1" noChangeArrowheads="1"/>
          </p:cNvSpPr>
          <p:nvPr>
            <p:ph type="title"/>
          </p:nvPr>
        </p:nvSpPr>
        <p:spPr>
          <a:xfrm>
            <a:off x="685800" y="304800"/>
            <a:ext cx="7772400" cy="1143000"/>
          </a:xfrm>
        </p:spPr>
        <p:txBody>
          <a:bodyPr rtlCol="0">
            <a:normAutofit fontScale="90000"/>
          </a:bodyPr>
          <a:lstStyle/>
          <a:p>
            <a:pPr eaLnBrk="1" fontAlgn="auto" hangingPunct="1">
              <a:spcAft>
                <a:spcPts val="0"/>
              </a:spcAft>
              <a:defRPr/>
            </a:pPr>
            <a:r>
              <a:rPr lang="en-GB" sz="3600" b="1">
                <a:cs typeface="Arial" charset="0"/>
              </a:rPr>
              <a:t>Surface code R – filled, needs replacing (not carious)</a:t>
            </a:r>
            <a:r>
              <a:rPr lang="en-GB" sz="3200" b="1">
                <a:cs typeface="Arial" charset="0"/>
              </a:rPr>
              <a:t> </a:t>
            </a:r>
          </a:p>
        </p:txBody>
      </p:sp>
      <p:sp>
        <p:nvSpPr>
          <p:cNvPr id="122883" name="Rectangle 3">
            <a:extLst>
              <a:ext uri="{FF2B5EF4-FFF2-40B4-BE49-F238E27FC236}">
                <a16:creationId xmlns:a16="http://schemas.microsoft.com/office/drawing/2014/main" id="{95016D66-B602-4C50-A9D4-49F687E4F06C}"/>
              </a:ext>
            </a:extLst>
          </p:cNvPr>
          <p:cNvSpPr>
            <a:spLocks noGrp="1" noChangeArrowheads="1"/>
          </p:cNvSpPr>
          <p:nvPr>
            <p:ph type="body" sz="half" idx="1"/>
          </p:nvPr>
        </p:nvSpPr>
        <p:spPr>
          <a:xfrm>
            <a:off x="228600" y="1752600"/>
            <a:ext cx="5029200" cy="3810000"/>
          </a:xfrm>
        </p:spPr>
        <p:txBody>
          <a:bodyPr rtlCol="0">
            <a:normAutofit lnSpcReduction="10000"/>
          </a:bodyPr>
          <a:lstStyle/>
          <a:p>
            <a:pPr eaLnBrk="1" fontAlgn="auto" hangingPunct="1">
              <a:lnSpc>
                <a:spcPct val="90000"/>
              </a:lnSpc>
              <a:spcAft>
                <a:spcPts val="0"/>
              </a:spcAft>
              <a:defRPr/>
            </a:pPr>
            <a:r>
              <a:rPr lang="en-GB" sz="2400" b="1">
                <a:cs typeface="Arial" charset="0"/>
              </a:rPr>
              <a:t>UR2 –mesial surface has had a filling which is completely lost</a:t>
            </a:r>
          </a:p>
          <a:p>
            <a:pPr eaLnBrk="1" fontAlgn="auto" hangingPunct="1">
              <a:lnSpc>
                <a:spcPct val="90000"/>
              </a:lnSpc>
              <a:spcAft>
                <a:spcPts val="0"/>
              </a:spcAft>
              <a:defRPr/>
            </a:pPr>
            <a:r>
              <a:rPr lang="en-GB" sz="2400" b="1">
                <a:cs typeface="Arial" charset="0"/>
              </a:rPr>
              <a:t>This is the most extreme form of a “defective” filling and would be scored as code R. </a:t>
            </a:r>
          </a:p>
          <a:p>
            <a:pPr eaLnBrk="1" fontAlgn="auto" hangingPunct="1">
              <a:lnSpc>
                <a:spcPct val="90000"/>
              </a:lnSpc>
              <a:spcAft>
                <a:spcPts val="0"/>
              </a:spcAft>
              <a:defRPr/>
            </a:pPr>
            <a:r>
              <a:rPr lang="en-GB" sz="2400" b="1">
                <a:cs typeface="Arial" charset="0"/>
              </a:rPr>
              <a:t>Additional features on this slide: </a:t>
            </a:r>
          </a:p>
          <a:p>
            <a:pPr eaLnBrk="1" fontAlgn="auto" hangingPunct="1">
              <a:lnSpc>
                <a:spcPct val="90000"/>
              </a:lnSpc>
              <a:spcAft>
                <a:spcPts val="0"/>
              </a:spcAft>
              <a:defRPr/>
            </a:pPr>
            <a:r>
              <a:rPr lang="en-GB" sz="2400" b="1">
                <a:cs typeface="Arial" charset="0"/>
              </a:rPr>
              <a:t>UR3 – all surfaces coded as sound. </a:t>
            </a:r>
          </a:p>
          <a:p>
            <a:pPr eaLnBrk="1" fontAlgn="auto" hangingPunct="1">
              <a:lnSpc>
                <a:spcPct val="90000"/>
              </a:lnSpc>
              <a:spcAft>
                <a:spcPts val="0"/>
              </a:spcAft>
              <a:defRPr/>
            </a:pPr>
            <a:r>
              <a:rPr lang="en-GB" sz="2400" b="1">
                <a:cs typeface="Arial" charset="0"/>
              </a:rPr>
              <a:t>UR1 – has a composite restoration on mesial surface -careful examination is needed to avoid missing these restorations. </a:t>
            </a:r>
          </a:p>
        </p:txBody>
      </p:sp>
      <p:pic>
        <p:nvPicPr>
          <p:cNvPr id="122884" name="Picture 6" descr="38">
            <a:extLst>
              <a:ext uri="{FF2B5EF4-FFF2-40B4-BE49-F238E27FC236}">
                <a16:creationId xmlns:a16="http://schemas.microsoft.com/office/drawing/2014/main" id="{001E03FE-EC80-4017-BBFD-56A4465EF6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667000"/>
            <a:ext cx="3698875" cy="234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FA3C2FF2-5E01-4F43-AC6D-D705880B2A12}"/>
              </a:ext>
            </a:extLst>
          </p:cNvPr>
          <p:cNvSpPr>
            <a:spLocks noGrp="1"/>
          </p:cNvSpPr>
          <p:nvPr>
            <p:ph type="title" idx="4294967295"/>
          </p:nvPr>
        </p:nvSpPr>
        <p:spPr>
          <a:xfrm>
            <a:off x="685800" y="304800"/>
            <a:ext cx="7772400" cy="1143000"/>
          </a:xfrm>
        </p:spPr>
        <p:txBody>
          <a:bodyPr/>
          <a:lstStyle/>
          <a:p>
            <a:pPr eaLnBrk="1" hangingPunct="1"/>
            <a:r>
              <a:rPr lang="en-GB" altLang="en-US" sz="3200" b="1">
                <a:cs typeface="Arial" panose="020B0604020202020204" pitchFamily="34" charset="0"/>
              </a:rPr>
              <a:t>Surface code R – filled, needs replacing (not carious)</a:t>
            </a:r>
            <a:r>
              <a:rPr lang="en-GB" altLang="en-US" sz="2900" b="1">
                <a:cs typeface="Arial" panose="020B0604020202020204" pitchFamily="34" charset="0"/>
              </a:rPr>
              <a:t> or filled with no decay?*</a:t>
            </a:r>
          </a:p>
        </p:txBody>
      </p:sp>
      <p:pic>
        <p:nvPicPr>
          <p:cNvPr id="123907" name="Picture 4" descr="41">
            <a:extLst>
              <a:ext uri="{FF2B5EF4-FFF2-40B4-BE49-F238E27FC236}">
                <a16:creationId xmlns:a16="http://schemas.microsoft.com/office/drawing/2014/main" id="{D3CBFDB0-109F-4CF4-97C0-5B221A4C71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487488"/>
            <a:ext cx="8382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D37A51A7-C9E5-4897-A631-D8CF798F6359}"/>
              </a:ext>
            </a:extLst>
          </p:cNvPr>
          <p:cNvSpPr>
            <a:spLocks noGrp="1"/>
          </p:cNvSpPr>
          <p:nvPr>
            <p:ph type="title" idx="4294967295"/>
          </p:nvPr>
        </p:nvSpPr>
        <p:spPr>
          <a:xfrm>
            <a:off x="685800" y="304800"/>
            <a:ext cx="7772400" cy="1143000"/>
          </a:xfrm>
        </p:spPr>
        <p:txBody>
          <a:bodyPr/>
          <a:lstStyle/>
          <a:p>
            <a:pPr eaLnBrk="1" hangingPunct="1"/>
            <a:r>
              <a:rPr lang="en-GB" altLang="en-US" sz="3200" b="1">
                <a:cs typeface="Arial" panose="020B0604020202020204" pitchFamily="34" charset="0"/>
              </a:rPr>
              <a:t>Surface code R – filled, needs replacing (not carious)</a:t>
            </a:r>
            <a:r>
              <a:rPr lang="en-GB" altLang="en-US" sz="2900" b="1">
                <a:cs typeface="Arial" panose="020B0604020202020204" pitchFamily="34" charset="0"/>
              </a:rPr>
              <a:t> or filled with no decay?*</a:t>
            </a:r>
          </a:p>
        </p:txBody>
      </p:sp>
      <p:pic>
        <p:nvPicPr>
          <p:cNvPr id="124931" name="Picture 6" descr="41">
            <a:extLst>
              <a:ext uri="{FF2B5EF4-FFF2-40B4-BE49-F238E27FC236}">
                <a16:creationId xmlns:a16="http://schemas.microsoft.com/office/drawing/2014/main" id="{7D67B334-A1B8-4238-8500-0BC8AB9859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2590800"/>
            <a:ext cx="3429000"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Rectangle 3">
            <a:extLst>
              <a:ext uri="{FF2B5EF4-FFF2-40B4-BE49-F238E27FC236}">
                <a16:creationId xmlns:a16="http://schemas.microsoft.com/office/drawing/2014/main" id="{65FD628B-96B0-44ED-A9F7-4FD078B9BE6B}"/>
              </a:ext>
            </a:extLst>
          </p:cNvPr>
          <p:cNvSpPr>
            <a:spLocks noChangeArrowheads="1"/>
          </p:cNvSpPr>
          <p:nvPr/>
        </p:nvSpPr>
        <p:spPr bwMode="auto">
          <a:xfrm>
            <a:off x="228600" y="1676400"/>
            <a:ext cx="50292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pPr>
            <a:r>
              <a:rPr lang="en-GB" altLang="en-US" sz="2400" b="1">
                <a:cs typeface="Arial" panose="020B0604020202020204" pitchFamily="34" charset="0"/>
              </a:rPr>
              <a:t>UR1 buccal surface – there is a stained edge to the incisal aspect of this tooth coloured filling.  </a:t>
            </a:r>
          </a:p>
          <a:p>
            <a:pPr eaLnBrk="1" hangingPunct="1">
              <a:lnSpc>
                <a:spcPct val="90000"/>
              </a:lnSpc>
            </a:pPr>
            <a:r>
              <a:rPr lang="en-GB" altLang="en-US" sz="2400" b="1">
                <a:cs typeface="Arial" panose="020B0604020202020204" pitchFamily="34" charset="0"/>
              </a:rPr>
              <a:t>Edge could probably be polished to achieve satisfactory aesthetics without replacement of the restoration.  </a:t>
            </a:r>
          </a:p>
          <a:p>
            <a:pPr eaLnBrk="1" hangingPunct="1">
              <a:lnSpc>
                <a:spcPct val="90000"/>
              </a:lnSpc>
            </a:pPr>
            <a:r>
              <a:rPr lang="en-GB" altLang="en-US" sz="2400" b="1">
                <a:cs typeface="Arial" panose="020B0604020202020204" pitchFamily="34" charset="0"/>
              </a:rPr>
              <a:t>Code R should really be used for restorations where the majority of dentists would agree replacement was indicated.</a:t>
            </a:r>
          </a:p>
          <a:p>
            <a:pPr eaLnBrk="1" hangingPunct="1">
              <a:lnSpc>
                <a:spcPct val="90000"/>
              </a:lnSpc>
            </a:pPr>
            <a:r>
              <a:rPr lang="en-GB" altLang="en-US" sz="2400" b="1">
                <a:cs typeface="Arial" panose="020B0604020202020204" pitchFamily="34" charset="0"/>
              </a:rPr>
              <a:t>Advise surface is coded 5</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0AE6D24B-E55D-45B5-A1D1-E2DE277A1355}"/>
              </a:ext>
            </a:extLst>
          </p:cNvPr>
          <p:cNvSpPr>
            <a:spLocks noGrp="1"/>
          </p:cNvSpPr>
          <p:nvPr>
            <p:ph type="title"/>
          </p:nvPr>
        </p:nvSpPr>
        <p:spPr>
          <a:xfrm>
            <a:off x="0" y="76200"/>
            <a:ext cx="9296400" cy="914400"/>
          </a:xfrm>
        </p:spPr>
        <p:txBody>
          <a:bodyPr/>
          <a:lstStyle/>
          <a:p>
            <a:pPr eaLnBrk="1" hangingPunct="1"/>
            <a:r>
              <a:rPr lang="en-GB" altLang="en-US" sz="2800" b="1">
                <a:cs typeface="Arial" panose="020B0604020202020204" pitchFamily="34" charset="0"/>
              </a:rPr>
              <a:t>Surface code $ - sealed surface, type unknown</a:t>
            </a:r>
            <a:r>
              <a:rPr lang="en-GB" altLang="en-US" sz="2600" b="1">
                <a:cs typeface="Arial" panose="020B0604020202020204" pitchFamily="34" charset="0"/>
              </a:rPr>
              <a:t> </a:t>
            </a:r>
            <a:endParaRPr lang="en-GB" altLang="en-US" sz="2800" b="1">
              <a:cs typeface="Arial" panose="020B0604020202020204" pitchFamily="34" charset="0"/>
            </a:endParaRPr>
          </a:p>
        </p:txBody>
      </p:sp>
      <p:pic>
        <p:nvPicPr>
          <p:cNvPr id="125955" name="Picture 4" descr="42">
            <a:extLst>
              <a:ext uri="{FF2B5EF4-FFF2-40B4-BE49-F238E27FC236}">
                <a16:creationId xmlns:a16="http://schemas.microsoft.com/office/drawing/2014/main" id="{87E3D7C5-1B4A-4F8D-9DDC-3059F20006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066800"/>
            <a:ext cx="84582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5C1C6664-315B-4212-9498-D98D498D6824}"/>
              </a:ext>
            </a:extLst>
          </p:cNvPr>
          <p:cNvSpPr>
            <a:spLocks noGrp="1" noChangeArrowheads="1"/>
          </p:cNvSpPr>
          <p:nvPr>
            <p:ph type="title"/>
          </p:nvPr>
        </p:nvSpPr>
        <p:spPr>
          <a:xfrm>
            <a:off x="685800" y="152400"/>
            <a:ext cx="7772400" cy="1143000"/>
          </a:xfrm>
        </p:spPr>
        <p:txBody>
          <a:bodyPr rtlCol="0">
            <a:normAutofit fontScale="90000"/>
          </a:bodyPr>
          <a:lstStyle/>
          <a:p>
            <a:pPr eaLnBrk="1" fontAlgn="auto" hangingPunct="1">
              <a:spcAft>
                <a:spcPts val="0"/>
              </a:spcAft>
              <a:defRPr/>
            </a:pPr>
            <a:r>
              <a:rPr lang="en-GB" sz="3600" b="1">
                <a:cs typeface="Arial" charset="0"/>
              </a:rPr>
              <a:t>Surface code $ - sealed surface, type unknown</a:t>
            </a:r>
            <a:r>
              <a:rPr lang="en-GB" sz="3200" b="1">
                <a:cs typeface="Arial" charset="0"/>
              </a:rPr>
              <a:t> </a:t>
            </a:r>
          </a:p>
        </p:txBody>
      </p:sp>
      <p:sp>
        <p:nvSpPr>
          <p:cNvPr id="126979" name="Rectangle 3">
            <a:extLst>
              <a:ext uri="{FF2B5EF4-FFF2-40B4-BE49-F238E27FC236}">
                <a16:creationId xmlns:a16="http://schemas.microsoft.com/office/drawing/2014/main" id="{9ADB5593-53E5-4515-8963-0FA85B3343FF}"/>
              </a:ext>
            </a:extLst>
          </p:cNvPr>
          <p:cNvSpPr>
            <a:spLocks noGrp="1"/>
          </p:cNvSpPr>
          <p:nvPr>
            <p:ph type="body" sz="half" idx="1"/>
          </p:nvPr>
        </p:nvSpPr>
        <p:spPr>
          <a:xfrm>
            <a:off x="228600" y="1447800"/>
            <a:ext cx="5029200" cy="3810000"/>
          </a:xfrm>
        </p:spPr>
        <p:txBody>
          <a:bodyPr/>
          <a:lstStyle/>
          <a:p>
            <a:pPr eaLnBrk="1" hangingPunct="1"/>
            <a:r>
              <a:rPr lang="en-GB" altLang="en-US" sz="2800" b="1">
                <a:cs typeface="Arial" panose="020B0604020202020204" pitchFamily="34" charset="0"/>
              </a:rPr>
              <a:t>UR6 –anterior part of the occlusal fissure has been sealed with a tinted sealant</a:t>
            </a:r>
          </a:p>
          <a:p>
            <a:pPr eaLnBrk="1" hangingPunct="1"/>
            <a:r>
              <a:rPr lang="en-GB" altLang="en-US" sz="2800" b="1">
                <a:cs typeface="Arial" panose="020B0604020202020204" pitchFamily="34" charset="0"/>
              </a:rPr>
              <a:t>Surface would be coded $</a:t>
            </a:r>
          </a:p>
          <a:p>
            <a:pPr eaLnBrk="1" hangingPunct="1"/>
            <a:r>
              <a:rPr lang="en-GB" altLang="en-US" sz="2800" b="1">
                <a:cs typeface="Arial" panose="020B0604020202020204" pitchFamily="34" charset="0"/>
              </a:rPr>
              <a:t>Sealant appears to be lost from the posterior occlusal fissure. </a:t>
            </a:r>
          </a:p>
        </p:txBody>
      </p:sp>
      <p:sp>
        <p:nvSpPr>
          <p:cNvPr id="126980" name="Text Box 5">
            <a:extLst>
              <a:ext uri="{FF2B5EF4-FFF2-40B4-BE49-F238E27FC236}">
                <a16:creationId xmlns:a16="http://schemas.microsoft.com/office/drawing/2014/main" id="{7B6F91FF-65D3-48F3-A94A-DB1D2326BC08}"/>
              </a:ext>
            </a:extLst>
          </p:cNvPr>
          <p:cNvSpPr txBox="1">
            <a:spLocks noChangeArrowheads="1"/>
          </p:cNvSpPr>
          <p:nvPr/>
        </p:nvSpPr>
        <p:spPr bwMode="auto">
          <a:xfrm>
            <a:off x="228600" y="5380038"/>
            <a:ext cx="8702675"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200">
                <a:latin typeface="Arial" panose="020B0604020202020204" pitchFamily="34" charset="0"/>
                <a:cs typeface="Arial" panose="020B0604020202020204" pitchFamily="34" charset="0"/>
              </a:rPr>
              <a:t>NB  Sealants can be difficult to distinguish from enamel and diagnosis may be aided by the use of drying and/or tactile use of the ball-ended probe.</a:t>
            </a:r>
          </a:p>
        </p:txBody>
      </p:sp>
      <p:pic>
        <p:nvPicPr>
          <p:cNvPr id="126981" name="Picture 6" descr="42">
            <a:extLst>
              <a:ext uri="{FF2B5EF4-FFF2-40B4-BE49-F238E27FC236}">
                <a16:creationId xmlns:a16="http://schemas.microsoft.com/office/drawing/2014/main" id="{EAE32218-CC41-4E6E-BC98-F7346ABE00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133600"/>
            <a:ext cx="3581400" cy="229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41D1BD37-B65E-41D3-8575-97643C03A655}"/>
              </a:ext>
            </a:extLst>
          </p:cNvPr>
          <p:cNvSpPr>
            <a:spLocks noGrp="1"/>
          </p:cNvSpPr>
          <p:nvPr>
            <p:ph type="title"/>
          </p:nvPr>
        </p:nvSpPr>
        <p:spPr/>
        <p:txBody>
          <a:bodyPr/>
          <a:lstStyle/>
          <a:p>
            <a:r>
              <a:rPr lang="en-GB" altLang="en-US"/>
              <a:t>Conventions exercise</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1026">
            <a:extLst>
              <a:ext uri="{FF2B5EF4-FFF2-40B4-BE49-F238E27FC236}">
                <a16:creationId xmlns:a16="http://schemas.microsoft.com/office/drawing/2014/main" id="{60436874-9391-4E8F-8799-5270E6D753A2}"/>
              </a:ext>
            </a:extLst>
          </p:cNvPr>
          <p:cNvSpPr>
            <a:spLocks noGrp="1"/>
          </p:cNvSpPr>
          <p:nvPr>
            <p:ph type="title"/>
          </p:nvPr>
        </p:nvSpPr>
        <p:spPr>
          <a:xfrm>
            <a:off x="0" y="76200"/>
            <a:ext cx="9296400" cy="914400"/>
          </a:xfrm>
        </p:spPr>
        <p:txBody>
          <a:bodyPr/>
          <a:lstStyle/>
          <a:p>
            <a:pPr eaLnBrk="1" hangingPunct="1"/>
            <a:r>
              <a:rPr lang="en-GB" altLang="en-US" sz="2800" b="1">
                <a:cs typeface="Arial" panose="020B0604020202020204" pitchFamily="34" charset="0"/>
              </a:rPr>
              <a:t>Surface code $ - sealed surface, type unknown</a:t>
            </a:r>
            <a:r>
              <a:rPr lang="en-GB" altLang="en-US" sz="2600" b="1">
                <a:cs typeface="Arial" panose="020B0604020202020204" pitchFamily="34" charset="0"/>
              </a:rPr>
              <a:t> </a:t>
            </a:r>
            <a:endParaRPr lang="en-GB" altLang="en-US" sz="2800" b="1">
              <a:cs typeface="Arial" panose="020B0604020202020204" pitchFamily="34" charset="0"/>
            </a:endParaRPr>
          </a:p>
        </p:txBody>
      </p:sp>
      <p:pic>
        <p:nvPicPr>
          <p:cNvPr id="128003" name="Picture 2" descr="Copy (14) of Image 1">
            <a:extLst>
              <a:ext uri="{FF2B5EF4-FFF2-40B4-BE49-F238E27FC236}">
                <a16:creationId xmlns:a16="http://schemas.microsoft.com/office/drawing/2014/main" id="{2BD74356-2EFD-430F-A778-27EE14C9DF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928688"/>
            <a:ext cx="8072438" cy="563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EEE5985B-649E-4985-B145-80F0519EC409}"/>
              </a:ext>
            </a:extLst>
          </p:cNvPr>
          <p:cNvSpPr>
            <a:spLocks noGrp="1" noChangeArrowheads="1"/>
          </p:cNvSpPr>
          <p:nvPr>
            <p:ph type="title"/>
          </p:nvPr>
        </p:nvSpPr>
        <p:spPr>
          <a:xfrm>
            <a:off x="685800" y="304800"/>
            <a:ext cx="7772400" cy="1143000"/>
          </a:xfrm>
        </p:spPr>
        <p:txBody>
          <a:bodyPr rtlCol="0">
            <a:normAutofit fontScale="90000"/>
          </a:bodyPr>
          <a:lstStyle/>
          <a:p>
            <a:pPr eaLnBrk="1" fontAlgn="auto" hangingPunct="1">
              <a:spcAft>
                <a:spcPts val="0"/>
              </a:spcAft>
              <a:defRPr/>
            </a:pPr>
            <a:r>
              <a:rPr lang="en-GB" sz="3600" b="1">
                <a:cs typeface="Arial" charset="0"/>
              </a:rPr>
              <a:t>Surface code $ - sealed surface, type unknown</a:t>
            </a:r>
            <a:r>
              <a:rPr lang="en-GB" sz="3200" b="1">
                <a:cs typeface="Arial" charset="0"/>
              </a:rPr>
              <a:t> </a:t>
            </a:r>
          </a:p>
        </p:txBody>
      </p:sp>
      <p:sp>
        <p:nvSpPr>
          <p:cNvPr id="129027" name="Rectangle 3">
            <a:extLst>
              <a:ext uri="{FF2B5EF4-FFF2-40B4-BE49-F238E27FC236}">
                <a16:creationId xmlns:a16="http://schemas.microsoft.com/office/drawing/2014/main" id="{50DE9637-E28E-4DAB-8CF3-E413982F7837}"/>
              </a:ext>
            </a:extLst>
          </p:cNvPr>
          <p:cNvSpPr>
            <a:spLocks noGrp="1"/>
          </p:cNvSpPr>
          <p:nvPr>
            <p:ph type="body" sz="half" idx="1"/>
          </p:nvPr>
        </p:nvSpPr>
        <p:spPr>
          <a:xfrm>
            <a:off x="228600" y="1600200"/>
            <a:ext cx="5029200" cy="4572000"/>
          </a:xfrm>
        </p:spPr>
        <p:txBody>
          <a:bodyPr/>
          <a:lstStyle/>
          <a:p>
            <a:pPr eaLnBrk="1" hangingPunct="1"/>
            <a:r>
              <a:rPr lang="en-GB" altLang="en-US" sz="2400" b="1">
                <a:cs typeface="Arial" panose="020B0604020202020204" pitchFamily="34" charset="0"/>
              </a:rPr>
              <a:t>UL4 &amp;UL5 –occlusal surfaces have been sealed </a:t>
            </a:r>
          </a:p>
          <a:p>
            <a:pPr eaLnBrk="1" hangingPunct="1"/>
            <a:r>
              <a:rPr lang="en-GB" altLang="en-US" sz="2400" b="1">
                <a:cs typeface="Arial" panose="020B0604020202020204" pitchFamily="34" charset="0"/>
              </a:rPr>
              <a:t>Surfaces would be scored $</a:t>
            </a:r>
          </a:p>
          <a:p>
            <a:pPr eaLnBrk="1" hangingPunct="1"/>
            <a:r>
              <a:rPr lang="en-GB" altLang="en-US" sz="2400" b="1">
                <a:cs typeface="Arial" panose="020B0604020202020204" pitchFamily="34" charset="0"/>
              </a:rPr>
              <a:t>It is impossible to be certain from a visual examination that no caries was removed before placement of the sealant.  </a:t>
            </a:r>
          </a:p>
          <a:p>
            <a:pPr eaLnBrk="1" hangingPunct="1"/>
            <a:r>
              <a:rPr lang="en-GB" altLang="en-US" sz="2400" b="1">
                <a:cs typeface="Arial" panose="020B0604020202020204" pitchFamily="34" charset="0"/>
              </a:rPr>
              <a:t>However, there is no evidence of a defined cavity margin and therefore, the surfaces are coded $. </a:t>
            </a:r>
          </a:p>
        </p:txBody>
      </p:sp>
      <p:pic>
        <p:nvPicPr>
          <p:cNvPr id="129028" name="Picture 2" descr="Copy (14) of Image 1">
            <a:extLst>
              <a:ext uri="{FF2B5EF4-FFF2-40B4-BE49-F238E27FC236}">
                <a16:creationId xmlns:a16="http://schemas.microsoft.com/office/drawing/2014/main" id="{F4BC7386-30D7-4523-A718-46E640D4B9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0" y="1857375"/>
            <a:ext cx="3643313" cy="254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1026">
            <a:extLst>
              <a:ext uri="{FF2B5EF4-FFF2-40B4-BE49-F238E27FC236}">
                <a16:creationId xmlns:a16="http://schemas.microsoft.com/office/drawing/2014/main" id="{2903D029-48AD-4828-B2B9-EBF186A79086}"/>
              </a:ext>
            </a:extLst>
          </p:cNvPr>
          <p:cNvSpPr>
            <a:spLocks noGrp="1"/>
          </p:cNvSpPr>
          <p:nvPr>
            <p:ph type="title"/>
          </p:nvPr>
        </p:nvSpPr>
        <p:spPr>
          <a:xfrm>
            <a:off x="0" y="152400"/>
            <a:ext cx="9296400" cy="914400"/>
          </a:xfrm>
        </p:spPr>
        <p:txBody>
          <a:bodyPr/>
          <a:lstStyle/>
          <a:p>
            <a:pPr eaLnBrk="1" hangingPunct="1"/>
            <a:r>
              <a:rPr lang="en-GB" altLang="en-US" sz="2800" b="1">
                <a:cs typeface="Arial" panose="020B0604020202020204" pitchFamily="34" charset="0"/>
              </a:rPr>
              <a:t>Surface code $ - sealed surface, type unknown</a:t>
            </a:r>
            <a:r>
              <a:rPr lang="en-GB" altLang="en-US" sz="2600" b="1">
                <a:cs typeface="Arial" panose="020B0604020202020204" pitchFamily="34" charset="0"/>
              </a:rPr>
              <a:t> </a:t>
            </a:r>
            <a:endParaRPr lang="en-GB" altLang="en-US" sz="2800" b="1">
              <a:cs typeface="Arial" panose="020B0604020202020204" pitchFamily="34" charset="0"/>
            </a:endParaRPr>
          </a:p>
        </p:txBody>
      </p:sp>
      <p:pic>
        <p:nvPicPr>
          <p:cNvPr id="130051" name="Picture 1028" descr="45">
            <a:extLst>
              <a:ext uri="{FF2B5EF4-FFF2-40B4-BE49-F238E27FC236}">
                <a16:creationId xmlns:a16="http://schemas.microsoft.com/office/drawing/2014/main" id="{C6007C2D-29E1-4B79-BA12-FCB4DD0F36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8458200"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035478BE-339D-4900-AA4F-47C469A05383}"/>
              </a:ext>
            </a:extLst>
          </p:cNvPr>
          <p:cNvSpPr>
            <a:spLocks noGrp="1" noChangeArrowheads="1"/>
          </p:cNvSpPr>
          <p:nvPr>
            <p:ph type="title"/>
          </p:nvPr>
        </p:nvSpPr>
        <p:spPr>
          <a:xfrm>
            <a:off x="685800" y="304800"/>
            <a:ext cx="7772400" cy="1143000"/>
          </a:xfrm>
        </p:spPr>
        <p:txBody>
          <a:bodyPr rtlCol="0">
            <a:normAutofit fontScale="90000"/>
          </a:bodyPr>
          <a:lstStyle/>
          <a:p>
            <a:pPr eaLnBrk="1" fontAlgn="auto" hangingPunct="1">
              <a:spcAft>
                <a:spcPts val="0"/>
              </a:spcAft>
              <a:defRPr/>
            </a:pPr>
            <a:r>
              <a:rPr lang="en-GB" sz="3600" b="1">
                <a:cs typeface="Arial" charset="0"/>
              </a:rPr>
              <a:t>Surface code $ - sealed surface, type unknown</a:t>
            </a:r>
            <a:r>
              <a:rPr lang="en-GB" sz="3200" b="1">
                <a:cs typeface="Arial" charset="0"/>
              </a:rPr>
              <a:t> </a:t>
            </a:r>
          </a:p>
        </p:txBody>
      </p:sp>
      <p:sp>
        <p:nvSpPr>
          <p:cNvPr id="131075" name="Rectangle 3">
            <a:extLst>
              <a:ext uri="{FF2B5EF4-FFF2-40B4-BE49-F238E27FC236}">
                <a16:creationId xmlns:a16="http://schemas.microsoft.com/office/drawing/2014/main" id="{0E709268-1937-4E83-8AB7-E50F0F62FC4F}"/>
              </a:ext>
            </a:extLst>
          </p:cNvPr>
          <p:cNvSpPr>
            <a:spLocks noGrp="1"/>
          </p:cNvSpPr>
          <p:nvPr>
            <p:ph type="body" sz="half" idx="1"/>
          </p:nvPr>
        </p:nvSpPr>
        <p:spPr>
          <a:xfrm>
            <a:off x="228600" y="1600200"/>
            <a:ext cx="5029200" cy="4572000"/>
          </a:xfrm>
        </p:spPr>
        <p:txBody>
          <a:bodyPr/>
          <a:lstStyle/>
          <a:p>
            <a:pPr eaLnBrk="1" hangingPunct="1"/>
            <a:r>
              <a:rPr lang="en-GB" altLang="en-US" sz="2400" b="1">
                <a:cs typeface="Arial" panose="020B0604020202020204" pitchFamily="34" charset="0"/>
              </a:rPr>
              <a:t>UL6 –occlusal surface would be scored as $ because there is evidence of a sealant in part of the anterior fissure  </a:t>
            </a:r>
          </a:p>
          <a:p>
            <a:pPr eaLnBrk="1" hangingPunct="1"/>
            <a:r>
              <a:rPr lang="en-GB" altLang="en-US" sz="2400" b="1">
                <a:cs typeface="Arial" panose="020B0604020202020204" pitchFamily="34" charset="0"/>
              </a:rPr>
              <a:t>In the distal part of the occlusal fissure, staining is evident</a:t>
            </a:r>
          </a:p>
          <a:p>
            <a:pPr eaLnBrk="1" hangingPunct="1"/>
            <a:r>
              <a:rPr lang="en-GB" altLang="en-US" sz="2400" b="1">
                <a:cs typeface="Arial" panose="020B0604020202020204" pitchFamily="34" charset="0"/>
              </a:rPr>
              <a:t>However, there is no evidence of caries into dentine and occlusal surface would therefore be scored as $. </a:t>
            </a:r>
          </a:p>
        </p:txBody>
      </p:sp>
      <p:pic>
        <p:nvPicPr>
          <p:cNvPr id="131076" name="Picture 5" descr="45">
            <a:extLst>
              <a:ext uri="{FF2B5EF4-FFF2-40B4-BE49-F238E27FC236}">
                <a16:creationId xmlns:a16="http://schemas.microsoft.com/office/drawing/2014/main" id="{25D998E7-A014-4496-AEA6-D7C9923E4B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2209800"/>
            <a:ext cx="3460750" cy="232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1026">
            <a:extLst>
              <a:ext uri="{FF2B5EF4-FFF2-40B4-BE49-F238E27FC236}">
                <a16:creationId xmlns:a16="http://schemas.microsoft.com/office/drawing/2014/main" id="{750FDF26-FDC3-4296-9864-CAD197C4B1EE}"/>
              </a:ext>
            </a:extLst>
          </p:cNvPr>
          <p:cNvSpPr>
            <a:spLocks noGrp="1"/>
          </p:cNvSpPr>
          <p:nvPr>
            <p:ph type="title"/>
          </p:nvPr>
        </p:nvSpPr>
        <p:spPr>
          <a:xfrm>
            <a:off x="0" y="0"/>
            <a:ext cx="9296400" cy="914400"/>
          </a:xfrm>
        </p:spPr>
        <p:txBody>
          <a:bodyPr/>
          <a:lstStyle/>
          <a:p>
            <a:pPr eaLnBrk="1" hangingPunct="1"/>
            <a:r>
              <a:rPr lang="en-GB" altLang="en-US" sz="3200" b="1">
                <a:cs typeface="Arial" panose="020B0604020202020204" pitchFamily="34" charset="0"/>
              </a:rPr>
              <a:t>Surface code N – obvious sealant restoration</a:t>
            </a:r>
            <a:r>
              <a:rPr lang="en-GB" altLang="en-US" sz="2800" b="1">
                <a:cs typeface="Arial" panose="020B0604020202020204" pitchFamily="34" charset="0"/>
              </a:rPr>
              <a:t> </a:t>
            </a:r>
          </a:p>
        </p:txBody>
      </p:sp>
      <p:pic>
        <p:nvPicPr>
          <p:cNvPr id="132099" name="Picture 1028" descr="46">
            <a:extLst>
              <a:ext uri="{FF2B5EF4-FFF2-40B4-BE49-F238E27FC236}">
                <a16:creationId xmlns:a16="http://schemas.microsoft.com/office/drawing/2014/main" id="{98416148-25F7-439A-990B-A9EA69BEA3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838200"/>
            <a:ext cx="7620000" cy="580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A870ADF8-6FF5-4798-BA68-A23AA6600D31}"/>
              </a:ext>
            </a:extLst>
          </p:cNvPr>
          <p:cNvSpPr>
            <a:spLocks noGrp="1" noChangeArrowheads="1"/>
          </p:cNvSpPr>
          <p:nvPr>
            <p:ph type="title"/>
          </p:nvPr>
        </p:nvSpPr>
        <p:spPr>
          <a:xfrm>
            <a:off x="685800" y="304800"/>
            <a:ext cx="7772400" cy="1143000"/>
          </a:xfrm>
        </p:spPr>
        <p:txBody>
          <a:bodyPr rtlCol="0">
            <a:normAutofit fontScale="90000"/>
          </a:bodyPr>
          <a:lstStyle/>
          <a:p>
            <a:pPr eaLnBrk="1" fontAlgn="auto" hangingPunct="1">
              <a:spcAft>
                <a:spcPts val="0"/>
              </a:spcAft>
              <a:defRPr/>
            </a:pPr>
            <a:r>
              <a:rPr lang="en-GB" sz="3600" b="1">
                <a:cs typeface="Arial" charset="0"/>
              </a:rPr>
              <a:t>Surface code N – obvious sealant restoration</a:t>
            </a:r>
          </a:p>
        </p:txBody>
      </p:sp>
      <p:sp>
        <p:nvSpPr>
          <p:cNvPr id="133123" name="Rectangle 3">
            <a:extLst>
              <a:ext uri="{FF2B5EF4-FFF2-40B4-BE49-F238E27FC236}">
                <a16:creationId xmlns:a16="http://schemas.microsoft.com/office/drawing/2014/main" id="{987CDA2C-D3F3-40BA-A3EB-FB5BE79B7DF9}"/>
              </a:ext>
            </a:extLst>
          </p:cNvPr>
          <p:cNvSpPr>
            <a:spLocks noGrp="1"/>
          </p:cNvSpPr>
          <p:nvPr>
            <p:ph type="body" sz="half" idx="1"/>
          </p:nvPr>
        </p:nvSpPr>
        <p:spPr>
          <a:xfrm>
            <a:off x="228600" y="1600200"/>
            <a:ext cx="5029200" cy="3505200"/>
          </a:xfrm>
        </p:spPr>
        <p:txBody>
          <a:bodyPr/>
          <a:lstStyle/>
          <a:p>
            <a:pPr eaLnBrk="1" hangingPunct="1">
              <a:lnSpc>
                <a:spcPct val="90000"/>
              </a:lnSpc>
            </a:pPr>
            <a:r>
              <a:rPr lang="en-GB" altLang="en-US" sz="2400" b="1">
                <a:cs typeface="Arial" panose="020B0604020202020204" pitchFamily="34" charset="0"/>
              </a:rPr>
              <a:t>LL6 –occlusal surface has a sealant restoration </a:t>
            </a:r>
          </a:p>
          <a:p>
            <a:pPr eaLnBrk="1" hangingPunct="1">
              <a:lnSpc>
                <a:spcPct val="90000"/>
              </a:lnSpc>
            </a:pPr>
            <a:r>
              <a:rPr lang="en-GB" altLang="en-US" sz="2400" b="1">
                <a:cs typeface="Arial" panose="020B0604020202020204" pitchFamily="34" charset="0"/>
              </a:rPr>
              <a:t>Anterior part of occlusal fissure has a tooth coloured filling material which has been placed and there is evidence of a defined cavity margin.  </a:t>
            </a:r>
          </a:p>
          <a:p>
            <a:pPr eaLnBrk="1" hangingPunct="1">
              <a:lnSpc>
                <a:spcPct val="90000"/>
              </a:lnSpc>
            </a:pPr>
            <a:r>
              <a:rPr lang="en-GB" altLang="en-US" sz="2400" b="1">
                <a:cs typeface="Arial" panose="020B0604020202020204" pitchFamily="34" charset="0"/>
              </a:rPr>
              <a:t>The rest of the fissure system is sealed. </a:t>
            </a:r>
          </a:p>
        </p:txBody>
      </p:sp>
      <p:pic>
        <p:nvPicPr>
          <p:cNvPr id="133124" name="Picture 5" descr="46">
            <a:extLst>
              <a:ext uri="{FF2B5EF4-FFF2-40B4-BE49-F238E27FC236}">
                <a16:creationId xmlns:a16="http://schemas.microsoft.com/office/drawing/2014/main" id="{4DB04600-F2E0-4FFD-A231-37B6E7E767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2057400"/>
            <a:ext cx="3048000" cy="232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5" name="Text Box 7">
            <a:extLst>
              <a:ext uri="{FF2B5EF4-FFF2-40B4-BE49-F238E27FC236}">
                <a16:creationId xmlns:a16="http://schemas.microsoft.com/office/drawing/2014/main" id="{4FF8153A-C395-4F77-99D9-A5AFB3873059}"/>
              </a:ext>
            </a:extLst>
          </p:cNvPr>
          <p:cNvSpPr txBox="1">
            <a:spLocks noChangeArrowheads="1"/>
          </p:cNvSpPr>
          <p:nvPr/>
        </p:nvSpPr>
        <p:spPr bwMode="auto">
          <a:xfrm>
            <a:off x="228600" y="4953000"/>
            <a:ext cx="86868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200">
                <a:latin typeface="Arial" panose="020B0604020202020204" pitchFamily="34" charset="0"/>
                <a:cs typeface="Arial" panose="020B0604020202020204" pitchFamily="34" charset="0"/>
              </a:rPr>
              <a:t>NB  Mesial surface has a carious lesion into dentine and would be scored as 2. Lesion presents as cream shadow beneath the enamel extending from the marginal ridge. Physical cavitation can be seen at base of lesion on the mesial aspect.</a:t>
            </a:r>
            <a:r>
              <a:rPr lang="en-GB" altLang="en-US" sz="2200">
                <a:latin typeface="Arial" panose="020B0604020202020204" pitchFamily="34" charset="0"/>
              </a:rPr>
              <a:t> </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4">
            <a:extLst>
              <a:ext uri="{FF2B5EF4-FFF2-40B4-BE49-F238E27FC236}">
                <a16:creationId xmlns:a16="http://schemas.microsoft.com/office/drawing/2014/main" id="{AED70F7E-F70D-4C52-9035-818D5ECC5219}"/>
              </a:ext>
            </a:extLst>
          </p:cNvPr>
          <p:cNvSpPr>
            <a:spLocks noGrp="1"/>
          </p:cNvSpPr>
          <p:nvPr>
            <p:ph type="title"/>
          </p:nvPr>
        </p:nvSpPr>
        <p:spPr/>
        <p:txBody>
          <a:bodyPr/>
          <a:lstStyle/>
          <a:p>
            <a:pPr eaLnBrk="1" hangingPunct="1"/>
            <a:r>
              <a:rPr lang="en-GB" altLang="en-US" b="1"/>
              <a:t>Code C, crown</a:t>
            </a:r>
          </a:p>
        </p:txBody>
      </p:sp>
      <p:sp>
        <p:nvSpPr>
          <p:cNvPr id="134147" name="Content Placeholder 5">
            <a:extLst>
              <a:ext uri="{FF2B5EF4-FFF2-40B4-BE49-F238E27FC236}">
                <a16:creationId xmlns:a16="http://schemas.microsoft.com/office/drawing/2014/main" id="{B300D5E0-2616-4F90-8E03-F2A63A4B002C}"/>
              </a:ext>
            </a:extLst>
          </p:cNvPr>
          <p:cNvSpPr>
            <a:spLocks noGrp="1"/>
          </p:cNvSpPr>
          <p:nvPr>
            <p:ph idx="1"/>
          </p:nvPr>
        </p:nvSpPr>
        <p:spPr>
          <a:xfrm>
            <a:off x="468313" y="1557338"/>
            <a:ext cx="8229600" cy="2736850"/>
          </a:xfrm>
        </p:spPr>
        <p:txBody>
          <a:bodyPr/>
          <a:lstStyle/>
          <a:p>
            <a:pPr eaLnBrk="1" hangingPunct="1"/>
            <a:r>
              <a:rPr lang="en-GB" altLang="en-US" b="1"/>
              <a:t>Crowned teeth are scored all surfaces code C</a:t>
            </a:r>
          </a:p>
          <a:p>
            <a:pPr eaLnBrk="1" hangingPunct="1"/>
            <a:endParaRPr lang="en-GB" altLang="en-US" b="1"/>
          </a:p>
          <a:p>
            <a:pPr eaLnBrk="1" hangingPunct="1"/>
            <a:r>
              <a:rPr lang="en-GB" altLang="en-US" b="1"/>
              <a:t>This is irrespective of the reasons leading to the placement of the crown</a:t>
            </a:r>
          </a:p>
          <a:p>
            <a:pPr eaLnBrk="1" hangingPunct="1">
              <a:buFont typeface="Arial" panose="020B0604020202020204" pitchFamily="34" charset="0"/>
              <a:buNone/>
            </a:pPr>
            <a:endParaRPr lang="en-GB" altLang="en-US" b="1"/>
          </a:p>
          <a:p>
            <a:pPr eaLnBrk="1" hangingPunct="1"/>
            <a:r>
              <a:rPr lang="en-GB" altLang="en-US" b="1"/>
              <a:t>A tooth covered with a stainless steel crown is recorded as all surfaces Code C, not Code 5</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4">
            <a:extLst>
              <a:ext uri="{FF2B5EF4-FFF2-40B4-BE49-F238E27FC236}">
                <a16:creationId xmlns:a16="http://schemas.microsoft.com/office/drawing/2014/main" id="{FBB39427-F166-49F8-AC95-E1091C0E58E6}"/>
              </a:ext>
            </a:extLst>
          </p:cNvPr>
          <p:cNvSpPr>
            <a:spLocks noGrp="1"/>
          </p:cNvSpPr>
          <p:nvPr>
            <p:ph type="title" idx="4294967295"/>
          </p:nvPr>
        </p:nvSpPr>
        <p:spPr/>
        <p:txBody>
          <a:bodyPr/>
          <a:lstStyle/>
          <a:p>
            <a:pPr eaLnBrk="1" hangingPunct="1"/>
            <a:r>
              <a:rPr lang="en-GB" altLang="en-US" sz="4000" b="1"/>
              <a:t>Code C, crown/advanced restorative care</a:t>
            </a:r>
          </a:p>
        </p:txBody>
      </p:sp>
      <p:pic>
        <p:nvPicPr>
          <p:cNvPr id="135171" name="Picture 2">
            <a:extLst>
              <a:ext uri="{FF2B5EF4-FFF2-40B4-BE49-F238E27FC236}">
                <a16:creationId xmlns:a16="http://schemas.microsoft.com/office/drawing/2014/main" id="{4FD6A255-8616-4A35-B605-541D4850F8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433513"/>
            <a:ext cx="6740525"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4">
            <a:extLst>
              <a:ext uri="{FF2B5EF4-FFF2-40B4-BE49-F238E27FC236}">
                <a16:creationId xmlns:a16="http://schemas.microsoft.com/office/drawing/2014/main" id="{CF104BFD-1B15-4D17-8D09-4CD518B7DB92}"/>
              </a:ext>
            </a:extLst>
          </p:cNvPr>
          <p:cNvSpPr>
            <a:spLocks noGrp="1"/>
          </p:cNvSpPr>
          <p:nvPr>
            <p:ph type="title" idx="4294967295"/>
          </p:nvPr>
        </p:nvSpPr>
        <p:spPr/>
        <p:txBody>
          <a:bodyPr/>
          <a:lstStyle/>
          <a:p>
            <a:pPr eaLnBrk="1" hangingPunct="1"/>
            <a:r>
              <a:rPr lang="en-GB" altLang="en-US" sz="4000" b="1"/>
              <a:t>Code C, crown/advanced restorative care</a:t>
            </a:r>
          </a:p>
        </p:txBody>
      </p:sp>
      <p:pic>
        <p:nvPicPr>
          <p:cNvPr id="136195" name="Picture 5">
            <a:extLst>
              <a:ext uri="{FF2B5EF4-FFF2-40B4-BE49-F238E27FC236}">
                <a16:creationId xmlns:a16="http://schemas.microsoft.com/office/drawing/2014/main" id="{D6203025-0929-4530-A345-5CA6AEC83B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9275" y="2514600"/>
            <a:ext cx="291465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6" name="Rectangle 3">
            <a:extLst>
              <a:ext uri="{FF2B5EF4-FFF2-40B4-BE49-F238E27FC236}">
                <a16:creationId xmlns:a16="http://schemas.microsoft.com/office/drawing/2014/main" id="{BB11FDCF-047A-4DB2-8E4D-34226F44A94C}"/>
              </a:ext>
            </a:extLst>
          </p:cNvPr>
          <p:cNvSpPr>
            <a:spLocks noChangeArrowheads="1"/>
          </p:cNvSpPr>
          <p:nvPr/>
        </p:nvSpPr>
        <p:spPr bwMode="auto">
          <a:xfrm>
            <a:off x="304800" y="1981200"/>
            <a:ext cx="50292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pPr>
            <a:r>
              <a:rPr lang="en-GB" altLang="en-US" sz="2800" b="1">
                <a:cs typeface="Arial" panose="020B0604020202020204" pitchFamily="34" charset="0"/>
              </a:rPr>
              <a:t>UL6 UR6 full metal crowns</a:t>
            </a:r>
          </a:p>
          <a:p>
            <a:pPr eaLnBrk="1" hangingPunct="1">
              <a:lnSpc>
                <a:spcPct val="90000"/>
              </a:lnSpc>
            </a:pPr>
            <a:r>
              <a:rPr lang="en-GB" altLang="en-US" sz="2800" b="1">
                <a:cs typeface="Arial" panose="020B0604020202020204" pitchFamily="34" charset="0"/>
              </a:rPr>
              <a:t>all surfaces code C</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4">
            <a:extLst>
              <a:ext uri="{FF2B5EF4-FFF2-40B4-BE49-F238E27FC236}">
                <a16:creationId xmlns:a16="http://schemas.microsoft.com/office/drawing/2014/main" id="{571C4969-3CD3-4A73-87F3-6700642249A6}"/>
              </a:ext>
            </a:extLst>
          </p:cNvPr>
          <p:cNvSpPr>
            <a:spLocks noGrp="1"/>
          </p:cNvSpPr>
          <p:nvPr>
            <p:ph type="title" idx="4294967295"/>
          </p:nvPr>
        </p:nvSpPr>
        <p:spPr/>
        <p:txBody>
          <a:bodyPr/>
          <a:lstStyle/>
          <a:p>
            <a:pPr eaLnBrk="1" hangingPunct="1"/>
            <a:r>
              <a:rPr lang="en-GB" altLang="en-US" sz="4000" b="1"/>
              <a:t>Code 9, unrecordable</a:t>
            </a:r>
          </a:p>
        </p:txBody>
      </p:sp>
      <p:pic>
        <p:nvPicPr>
          <p:cNvPr id="137219" name="Picture 1028" descr="49">
            <a:extLst>
              <a:ext uri="{FF2B5EF4-FFF2-40B4-BE49-F238E27FC236}">
                <a16:creationId xmlns:a16="http://schemas.microsoft.com/office/drawing/2014/main" id="{D832DB96-D9BC-4202-8D38-1E0450E017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547813"/>
            <a:ext cx="8305800"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B96B116C-AE8C-4051-95CE-1A261641ED0A}"/>
              </a:ext>
            </a:extLst>
          </p:cNvPr>
          <p:cNvSpPr>
            <a:spLocks noGrp="1"/>
          </p:cNvSpPr>
          <p:nvPr>
            <p:ph type="title" idx="4294967295"/>
          </p:nvPr>
        </p:nvSpPr>
        <p:spPr>
          <a:xfrm>
            <a:off x="539750" y="620713"/>
            <a:ext cx="7772400" cy="1379537"/>
          </a:xfrm>
        </p:spPr>
        <p:txBody>
          <a:bodyPr/>
          <a:lstStyle/>
          <a:p>
            <a:pPr eaLnBrk="1" hangingPunct="1"/>
            <a:r>
              <a:rPr lang="en-GB" altLang="en-US" sz="3200" b="1">
                <a:cs typeface="Arial" panose="020B0604020202020204" pitchFamily="34" charset="0"/>
              </a:rPr>
              <a:t>Caries examination* </a:t>
            </a:r>
            <a:br>
              <a:rPr lang="en-GB" altLang="en-US" sz="3200" b="1">
                <a:cs typeface="Arial" panose="020B0604020202020204" pitchFamily="34" charset="0"/>
              </a:rPr>
            </a:br>
            <a:r>
              <a:rPr lang="en-GB" altLang="en-US" sz="3200" b="1">
                <a:cs typeface="Arial" panose="020B0604020202020204" pitchFamily="34" charset="0"/>
              </a:rPr>
              <a:t>Conventions for surveys of</a:t>
            </a:r>
            <a:br>
              <a:rPr lang="en-GB" altLang="en-US" sz="3200" b="1">
                <a:cs typeface="Arial" panose="020B0604020202020204" pitchFamily="34" charset="0"/>
              </a:rPr>
            </a:br>
            <a:r>
              <a:rPr lang="en-GB" altLang="en-US" sz="3200" b="1">
                <a:cs typeface="Arial" panose="020B0604020202020204" pitchFamily="34" charset="0"/>
              </a:rPr>
              <a:t>year 6 or 12 year old children</a:t>
            </a:r>
          </a:p>
        </p:txBody>
      </p:sp>
      <p:sp>
        <p:nvSpPr>
          <p:cNvPr id="18435" name="Rectangle 3">
            <a:extLst>
              <a:ext uri="{FF2B5EF4-FFF2-40B4-BE49-F238E27FC236}">
                <a16:creationId xmlns:a16="http://schemas.microsoft.com/office/drawing/2014/main" id="{6260C049-7A8A-4042-8E42-AC86153670E6}"/>
              </a:ext>
            </a:extLst>
          </p:cNvPr>
          <p:cNvSpPr>
            <a:spLocks noGrp="1"/>
          </p:cNvSpPr>
          <p:nvPr>
            <p:ph type="body" idx="4294967295"/>
          </p:nvPr>
        </p:nvSpPr>
        <p:spPr>
          <a:xfrm>
            <a:off x="684213" y="2000250"/>
            <a:ext cx="7772400" cy="4452938"/>
          </a:xfrm>
        </p:spPr>
        <p:txBody>
          <a:bodyPr/>
          <a:lstStyle/>
          <a:p>
            <a:pPr eaLnBrk="1" hangingPunct="1">
              <a:lnSpc>
                <a:spcPct val="80000"/>
              </a:lnSpc>
              <a:buFontTx/>
              <a:buNone/>
            </a:pPr>
            <a:endParaRPr lang="en-GB" altLang="en-US" sz="2000" b="1">
              <a:cs typeface="Arial" panose="020B0604020202020204" pitchFamily="34" charset="0"/>
            </a:endParaRPr>
          </a:p>
          <a:p>
            <a:pPr eaLnBrk="1" hangingPunct="1">
              <a:lnSpc>
                <a:spcPct val="80000"/>
              </a:lnSpc>
            </a:pPr>
            <a:r>
              <a:rPr lang="en-GB" altLang="en-US" sz="2000" b="1">
                <a:cs typeface="Arial" panose="020B0604020202020204" pitchFamily="34" charset="0"/>
              </a:rPr>
              <a:t>To facilitate accurate recording, examine and score teeth in a consistent order. Only permanent teeth are scored</a:t>
            </a:r>
          </a:p>
          <a:p>
            <a:pPr eaLnBrk="1" hangingPunct="1">
              <a:lnSpc>
                <a:spcPct val="80000"/>
              </a:lnSpc>
              <a:buFont typeface="Arial" panose="020B0604020202020204" pitchFamily="34" charset="0"/>
              <a:buNone/>
            </a:pPr>
            <a:endParaRPr lang="en-GB" altLang="en-US" sz="2000" b="1">
              <a:cs typeface="Arial" panose="020B0604020202020204" pitchFamily="34" charset="0"/>
            </a:endParaRPr>
          </a:p>
          <a:p>
            <a:pPr eaLnBrk="1" hangingPunct="1">
              <a:lnSpc>
                <a:spcPct val="80000"/>
              </a:lnSpc>
            </a:pPr>
            <a:r>
              <a:rPr lang="en-GB" altLang="en-US" sz="2000" b="1">
                <a:cs typeface="Arial" panose="020B0604020202020204" pitchFamily="34" charset="0"/>
              </a:rPr>
              <a:t>Many year 6 or 12 year old children will still be in the mixed dentition. When any deciduous tooth is still present the permanent tooth is coded Tooth Code 8 - indicating the permanent tooth is unerupted, congenitally missing or missing due to reason unknown </a:t>
            </a:r>
          </a:p>
          <a:p>
            <a:pPr eaLnBrk="1" hangingPunct="1">
              <a:lnSpc>
                <a:spcPct val="80000"/>
              </a:lnSpc>
              <a:buFont typeface="Arial" panose="020B0604020202020204" pitchFamily="34" charset="0"/>
              <a:buNone/>
            </a:pPr>
            <a:endParaRPr lang="en-GB" altLang="en-US" sz="2000" b="1">
              <a:cs typeface="Arial" panose="020B0604020202020204" pitchFamily="34" charset="0"/>
            </a:endParaRPr>
          </a:p>
          <a:p>
            <a:pPr eaLnBrk="1" hangingPunct="1">
              <a:lnSpc>
                <a:spcPct val="80000"/>
              </a:lnSpc>
            </a:pPr>
            <a:r>
              <a:rPr lang="en-GB" altLang="en-US" sz="2000" b="1">
                <a:cs typeface="Arial" panose="020B0604020202020204" pitchFamily="34" charset="0"/>
              </a:rPr>
              <a:t>If the deciduous tooth is not present and no permanent successor is present in the space the examiner needs to assess whether the permanent tooth is Tooth code 8- unerupted, congenitally missing or missing due to reason unknown OR extracted due to caries (Tooth code 6), extracted for orthodontic reasons (Tooth code 7) or missing due to trauma (code T)</a:t>
            </a:r>
          </a:p>
          <a:p>
            <a:pPr eaLnBrk="1" hangingPunct="1">
              <a:lnSpc>
                <a:spcPct val="80000"/>
              </a:lnSpc>
              <a:buFont typeface="Arial" panose="020B0604020202020204" pitchFamily="34" charset="0"/>
              <a:buNone/>
            </a:pPr>
            <a:endParaRPr lang="en-GB" altLang="en-US" sz="2000" b="1">
              <a:cs typeface="Arial" panose="020B0604020202020204" pitchFamily="34" charset="0"/>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4">
            <a:extLst>
              <a:ext uri="{FF2B5EF4-FFF2-40B4-BE49-F238E27FC236}">
                <a16:creationId xmlns:a16="http://schemas.microsoft.com/office/drawing/2014/main" id="{C41DF4B4-9FF4-4115-8499-602ED8C39743}"/>
              </a:ext>
            </a:extLst>
          </p:cNvPr>
          <p:cNvSpPr>
            <a:spLocks noGrp="1"/>
          </p:cNvSpPr>
          <p:nvPr>
            <p:ph type="title" idx="4294967295"/>
          </p:nvPr>
        </p:nvSpPr>
        <p:spPr/>
        <p:txBody>
          <a:bodyPr/>
          <a:lstStyle/>
          <a:p>
            <a:pPr eaLnBrk="1" hangingPunct="1"/>
            <a:r>
              <a:rPr lang="en-GB" altLang="en-US" sz="4000" b="1"/>
              <a:t>Code 9, unrecordable</a:t>
            </a:r>
          </a:p>
        </p:txBody>
      </p:sp>
      <p:pic>
        <p:nvPicPr>
          <p:cNvPr id="138243" name="Picture 5" descr="49">
            <a:extLst>
              <a:ext uri="{FF2B5EF4-FFF2-40B4-BE49-F238E27FC236}">
                <a16:creationId xmlns:a16="http://schemas.microsoft.com/office/drawing/2014/main" id="{A7EF73DC-BE11-4C80-842D-C8169C155E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2514600"/>
            <a:ext cx="335280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4" name="Rectangle 3">
            <a:extLst>
              <a:ext uri="{FF2B5EF4-FFF2-40B4-BE49-F238E27FC236}">
                <a16:creationId xmlns:a16="http://schemas.microsoft.com/office/drawing/2014/main" id="{32000BA8-75B1-43E7-A4D6-5DA6898884FB}"/>
              </a:ext>
            </a:extLst>
          </p:cNvPr>
          <p:cNvSpPr>
            <a:spLocks noChangeArrowheads="1"/>
          </p:cNvSpPr>
          <p:nvPr/>
        </p:nvSpPr>
        <p:spPr bwMode="auto">
          <a:xfrm>
            <a:off x="304800" y="1981200"/>
            <a:ext cx="50292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pPr>
            <a:r>
              <a:rPr lang="en-GB" altLang="en-US" sz="2800" b="1">
                <a:cs typeface="Arial" panose="020B0604020202020204" pitchFamily="34" charset="0"/>
              </a:rPr>
              <a:t>UR3 –lingual surface of forms the retainer for the pontic, replacing the UR2</a:t>
            </a:r>
          </a:p>
          <a:p>
            <a:pPr eaLnBrk="1" hangingPunct="1">
              <a:lnSpc>
                <a:spcPct val="90000"/>
              </a:lnSpc>
            </a:pPr>
            <a:r>
              <a:rPr lang="en-GB" altLang="en-US" sz="2800" b="1">
                <a:cs typeface="Arial" panose="020B0604020202020204" pitchFamily="34" charset="0"/>
              </a:rPr>
              <a:t>Lingual surface of UR3 is coded as 9</a:t>
            </a:r>
          </a:p>
          <a:p>
            <a:pPr eaLnBrk="1" hangingPunct="1">
              <a:lnSpc>
                <a:spcPct val="90000"/>
              </a:lnSpc>
            </a:pPr>
            <a:r>
              <a:rPr lang="en-GB" altLang="en-US" sz="2800" b="1">
                <a:cs typeface="Arial" panose="020B0604020202020204" pitchFamily="34" charset="0"/>
              </a:rPr>
              <a:t>UR2 – missing code 8 or T  </a:t>
            </a:r>
          </a:p>
          <a:p>
            <a:pPr eaLnBrk="1" hangingPunct="1">
              <a:lnSpc>
                <a:spcPct val="90000"/>
              </a:lnSpc>
            </a:pPr>
            <a:r>
              <a:rPr lang="en-GB" altLang="en-US" sz="2800" b="1">
                <a:cs typeface="Arial" panose="020B0604020202020204" pitchFamily="34" charset="0"/>
              </a:rPr>
              <a:t>The other surfaces are coded separately according to their caries status.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A3FDB835-D97D-4C61-9DD3-852FD30C13FA}"/>
              </a:ext>
            </a:extLst>
          </p:cNvPr>
          <p:cNvSpPr txBox="1">
            <a:spLocks noGrp="1"/>
          </p:cNvSpPr>
          <p:nvPr>
            <p:ph type="title"/>
          </p:nvPr>
        </p:nvSpPr>
        <p:spPr>
          <a:xfrm>
            <a:off x="1535113" y="496888"/>
            <a:ext cx="6073775" cy="635000"/>
          </a:xfrm>
        </p:spPr>
        <p:txBody>
          <a:bodyPr lIns="0" tIns="12065" rIns="0" bIns="0" rtlCol="0">
            <a:spAutoFit/>
          </a:bodyPr>
          <a:lstStyle/>
          <a:p>
            <a:pPr marL="12700">
              <a:spcBef>
                <a:spcPts val="95"/>
              </a:spcBef>
              <a:defRPr/>
            </a:pPr>
            <a:r>
              <a:rPr lang="en-GB" sz="4000" spc="-30" dirty="0"/>
              <a:t>Plaque </a:t>
            </a:r>
            <a:r>
              <a:rPr sz="4000" spc="-20" dirty="0"/>
              <a:t>examination</a:t>
            </a:r>
            <a:endParaRPr sz="4000" dirty="0"/>
          </a:p>
        </p:txBody>
      </p:sp>
      <p:sp>
        <p:nvSpPr>
          <p:cNvPr id="139267" name="object 3">
            <a:extLst>
              <a:ext uri="{FF2B5EF4-FFF2-40B4-BE49-F238E27FC236}">
                <a16:creationId xmlns:a16="http://schemas.microsoft.com/office/drawing/2014/main" id="{EBEE4D8D-C26A-4176-8F2E-D9E9395FF508}"/>
              </a:ext>
            </a:extLst>
          </p:cNvPr>
          <p:cNvSpPr txBox="1">
            <a:spLocks noChangeArrowheads="1"/>
          </p:cNvSpPr>
          <p:nvPr/>
        </p:nvSpPr>
        <p:spPr bwMode="auto">
          <a:xfrm>
            <a:off x="436563" y="1839913"/>
            <a:ext cx="7715250"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10490" rIns="0" bIns="0">
            <a:spAutoFit/>
          </a:bodyPr>
          <a:lstStyle>
            <a:lvl1pPr marL="355600" indent="-342900">
              <a:spcBef>
                <a:spcPct val="20000"/>
              </a:spcBef>
              <a:buFont typeface="Arial" panose="020B0604020202020204" pitchFamily="34" charset="0"/>
              <a:buChar char="•"/>
              <a:tabLst>
                <a:tab pos="354013" algn="l"/>
                <a:tab pos="3556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354013" algn="l"/>
                <a:tab pos="3556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354013" algn="l"/>
                <a:tab pos="3556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354013" algn="l"/>
                <a:tab pos="3556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354013" algn="l"/>
                <a:tab pos="3556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354013" algn="l"/>
                <a:tab pos="3556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354013" algn="l"/>
                <a:tab pos="3556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354013" algn="l"/>
                <a:tab pos="3556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354013" algn="l"/>
                <a:tab pos="355600" algn="l"/>
              </a:tabLst>
              <a:defRPr sz="2000">
                <a:solidFill>
                  <a:schemeClr val="tx1"/>
                </a:solidFill>
                <a:latin typeface="Calibri" panose="020F0502020204030204" pitchFamily="34" charset="0"/>
              </a:defRPr>
            </a:lvl9pPr>
          </a:lstStyle>
          <a:p>
            <a:pPr>
              <a:spcBef>
                <a:spcPts val="875"/>
              </a:spcBef>
            </a:pPr>
            <a:r>
              <a:rPr lang="en-US" altLang="en-US" b="1">
                <a:cs typeface="Calibri" panose="020F0502020204030204" pitchFamily="34" charset="0"/>
              </a:rPr>
              <a:t>Ask child to bite together</a:t>
            </a:r>
            <a:endParaRPr lang="en-US" altLang="en-US">
              <a:cs typeface="Calibri" panose="020F0502020204030204" pitchFamily="34" charset="0"/>
            </a:endParaRPr>
          </a:p>
          <a:p>
            <a:pPr>
              <a:spcBef>
                <a:spcPts val="775"/>
              </a:spcBef>
            </a:pPr>
            <a:r>
              <a:rPr lang="en-US" altLang="en-US" b="1">
                <a:cs typeface="Calibri" panose="020F0502020204030204" pitchFamily="34" charset="0"/>
              </a:rPr>
              <a:t>Lift upper lip</a:t>
            </a:r>
            <a:endParaRPr lang="en-US" altLang="en-US">
              <a:cs typeface="Calibri" panose="020F0502020204030204" pitchFamily="34" charset="0"/>
            </a:endParaRPr>
          </a:p>
          <a:p>
            <a:pPr>
              <a:spcBef>
                <a:spcPts val="763"/>
              </a:spcBef>
            </a:pPr>
            <a:r>
              <a:rPr lang="en-US" altLang="en-US" b="1">
                <a:cs typeface="Calibri" panose="020F0502020204030204" pitchFamily="34" charset="0"/>
              </a:rPr>
              <a:t>Look at buccal surfaces of upper canine to  upper canine</a:t>
            </a:r>
            <a:endParaRPr lang="en-GB" altLang="en-US" b="1">
              <a:cs typeface="Calibri" panose="020F0502020204030204" pitchFamily="34" charset="0"/>
            </a:endParaRPr>
          </a:p>
          <a:p>
            <a:pPr>
              <a:spcBef>
                <a:spcPts val="775"/>
              </a:spcBef>
            </a:pPr>
            <a:r>
              <a:rPr lang="en-GB" altLang="en-US" b="1">
                <a:cs typeface="Calibri" panose="020F0502020204030204" pitchFamily="34" charset="0"/>
              </a:rPr>
              <a:t>Only record easily visible plaque</a:t>
            </a:r>
            <a:endParaRPr lang="en-GB" altLang="en-US">
              <a:cs typeface="Calibri" panose="020F0502020204030204" pitchFamily="34" charset="0"/>
            </a:endParaRPr>
          </a:p>
          <a:p>
            <a:pPr>
              <a:spcBef>
                <a:spcPts val="775"/>
              </a:spcBef>
            </a:pPr>
            <a:r>
              <a:rPr lang="en-GB" altLang="en-US" b="1">
                <a:cs typeface="Calibri" panose="020F0502020204030204" pitchFamily="34" charset="0"/>
              </a:rPr>
              <a:t>Ignore food debris</a:t>
            </a:r>
            <a:endParaRPr lang="en-GB" altLang="en-US">
              <a:cs typeface="Calibri" panose="020F0502020204030204" pitchFamily="34"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0290" name="Title 1">
            <a:extLst>
              <a:ext uri="{FF2B5EF4-FFF2-40B4-BE49-F238E27FC236}">
                <a16:creationId xmlns:a16="http://schemas.microsoft.com/office/drawing/2014/main" id="{2BEBE385-83A9-4501-ACBF-4AFB0C639C8E}"/>
              </a:ext>
            </a:extLst>
          </p:cNvPr>
          <p:cNvSpPr>
            <a:spLocks noGrp="1"/>
          </p:cNvSpPr>
          <p:nvPr>
            <p:ph type="title"/>
          </p:nvPr>
        </p:nvSpPr>
        <p:spPr>
          <a:xfrm>
            <a:off x="444500" y="150813"/>
            <a:ext cx="8229600" cy="554037"/>
          </a:xfrm>
        </p:spPr>
        <p:txBody>
          <a:bodyPr/>
          <a:lstStyle/>
          <a:p>
            <a:r>
              <a:rPr lang="en-GB" altLang="en-US">
                <a:solidFill>
                  <a:schemeClr val="bg1"/>
                </a:solidFill>
              </a:rPr>
              <a:t>Plaque</a:t>
            </a:r>
          </a:p>
        </p:txBody>
      </p:sp>
      <p:pic>
        <p:nvPicPr>
          <p:cNvPr id="140291" name="Content Placeholder 7">
            <a:extLst>
              <a:ext uri="{FF2B5EF4-FFF2-40B4-BE49-F238E27FC236}">
                <a16:creationId xmlns:a16="http://schemas.microsoft.com/office/drawing/2014/main" id="{E8825A48-F460-4A3A-8066-F6BB6B633B5A}"/>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38238" y="1052513"/>
            <a:ext cx="6867525" cy="3090862"/>
          </a:xfrm>
        </p:spPr>
      </p:pic>
      <p:sp>
        <p:nvSpPr>
          <p:cNvPr id="140292" name="Rectangle 5">
            <a:extLst>
              <a:ext uri="{FF2B5EF4-FFF2-40B4-BE49-F238E27FC236}">
                <a16:creationId xmlns:a16="http://schemas.microsoft.com/office/drawing/2014/main" id="{4F566FB9-89F1-4CC5-B179-12E50C025BDB}"/>
              </a:ext>
            </a:extLst>
          </p:cNvPr>
          <p:cNvSpPr>
            <a:spLocks noChangeArrowheads="1"/>
          </p:cNvSpPr>
          <p:nvPr/>
        </p:nvSpPr>
        <p:spPr bwMode="auto">
          <a:xfrm>
            <a:off x="841375" y="4508500"/>
            <a:ext cx="770572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800">
                <a:solidFill>
                  <a:schemeClr val="bg1"/>
                </a:solidFill>
                <a:latin typeface="Arial" panose="020B0604020202020204" pitchFamily="34" charset="0"/>
                <a:cs typeface="Times New Roman" panose="02020603050405020304" pitchFamily="18" charset="0"/>
              </a:rPr>
              <a:t>Code 0 : Teeth appear clean		Code 1 : ≤⅓ labial surfaces</a:t>
            </a:r>
          </a:p>
          <a:p>
            <a:pPr>
              <a:spcBef>
                <a:spcPct val="0"/>
              </a:spcBef>
              <a:buFontTx/>
              <a:buNone/>
            </a:pPr>
            <a:endParaRPr lang="en-GB" altLang="en-US" sz="1800">
              <a:solidFill>
                <a:schemeClr val="bg1"/>
              </a:solidFill>
              <a:latin typeface="Arial" panose="020B0604020202020204" pitchFamily="34" charset="0"/>
              <a:cs typeface="Times New Roman" panose="02020603050405020304" pitchFamily="18" charset="0"/>
            </a:endParaRPr>
          </a:p>
          <a:p>
            <a:pPr>
              <a:spcBef>
                <a:spcPct val="0"/>
              </a:spcBef>
              <a:buFontTx/>
              <a:buNone/>
            </a:pPr>
            <a:r>
              <a:rPr lang="en-GB" altLang="en-US" sz="1800">
                <a:solidFill>
                  <a:schemeClr val="bg1"/>
                </a:solidFill>
                <a:latin typeface="Arial" panose="020B0604020202020204" pitchFamily="34" charset="0"/>
                <a:cs typeface="Times New Roman" panose="02020603050405020304" pitchFamily="18" charset="0"/>
              </a:rPr>
              <a:t>Code 2 : &gt;⅓ and ≤⅔ labial surfaces		Code 3 : &gt;⅔ labial surfaces</a:t>
            </a:r>
          </a:p>
          <a:p>
            <a:pPr>
              <a:spcBef>
                <a:spcPct val="0"/>
              </a:spcBef>
              <a:buFontTx/>
              <a:buNone/>
            </a:pPr>
            <a:endParaRPr lang="en-GB" altLang="en-US" sz="1800">
              <a:solidFill>
                <a:schemeClr val="bg1"/>
              </a:solidFill>
              <a:latin typeface="Arial" panose="020B0604020202020204" pitchFamily="34" charset="0"/>
              <a:cs typeface="Times New Roman" panose="02020603050405020304" pitchFamily="18" charset="0"/>
            </a:endParaRPr>
          </a:p>
          <a:p>
            <a:pPr>
              <a:spcBef>
                <a:spcPct val="0"/>
              </a:spcBef>
              <a:buFontTx/>
              <a:buNone/>
            </a:pPr>
            <a:r>
              <a:rPr lang="en-GB" altLang="en-US" sz="1800">
                <a:solidFill>
                  <a:schemeClr val="bg1"/>
                </a:solidFill>
                <a:latin typeface="Arial" panose="020B0604020202020204" pitchFamily="34" charset="0"/>
                <a:cs typeface="Times New Roman" panose="02020603050405020304" pitchFamily="18" charset="0"/>
              </a:rPr>
              <a:t>Code 9 : No assessment could be made</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1314" name="Title 1">
            <a:extLst>
              <a:ext uri="{FF2B5EF4-FFF2-40B4-BE49-F238E27FC236}">
                <a16:creationId xmlns:a16="http://schemas.microsoft.com/office/drawing/2014/main" id="{BAB50A24-472E-4EB3-8D0A-6C7ACFF76943}"/>
              </a:ext>
            </a:extLst>
          </p:cNvPr>
          <p:cNvSpPr>
            <a:spLocks noGrp="1"/>
          </p:cNvSpPr>
          <p:nvPr>
            <p:ph type="title"/>
          </p:nvPr>
        </p:nvSpPr>
        <p:spPr/>
        <p:txBody>
          <a:bodyPr/>
          <a:lstStyle/>
          <a:p>
            <a:r>
              <a:rPr lang="en-GB" altLang="en-US">
                <a:solidFill>
                  <a:schemeClr val="bg1"/>
                </a:solidFill>
              </a:rPr>
              <a:t>pufa/PUFA – Pulp</a:t>
            </a:r>
            <a:endParaRPr lang="en-GB" altLang="en-US"/>
          </a:p>
        </p:txBody>
      </p:sp>
      <p:pic>
        <p:nvPicPr>
          <p:cNvPr id="141315" name="Content Placeholder 4">
            <a:extLst>
              <a:ext uri="{FF2B5EF4-FFF2-40B4-BE49-F238E27FC236}">
                <a16:creationId xmlns:a16="http://schemas.microsoft.com/office/drawing/2014/main" id="{4E6F375D-6F4E-45D9-AC8E-3EE741A4BDF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88988" y="2089150"/>
            <a:ext cx="3311525" cy="2667000"/>
          </a:xfrm>
        </p:spPr>
      </p:pic>
      <p:pic>
        <p:nvPicPr>
          <p:cNvPr id="141316" name="Picture 6">
            <a:extLst>
              <a:ext uri="{FF2B5EF4-FFF2-40B4-BE49-F238E27FC236}">
                <a16:creationId xmlns:a16="http://schemas.microsoft.com/office/drawing/2014/main" id="{32723E9E-7968-443D-99D2-DCC000A29E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4588" y="2089150"/>
            <a:ext cx="3292475" cy="265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2CE27277-DBE9-4A64-B334-9229EC86DD00}"/>
              </a:ext>
            </a:extLst>
          </p:cNvPr>
          <p:cNvSpPr/>
          <p:nvPr/>
        </p:nvSpPr>
        <p:spPr>
          <a:xfrm>
            <a:off x="53975" y="6165850"/>
            <a:ext cx="4781550" cy="576263"/>
          </a:xfrm>
          <a:prstGeom prst="rect">
            <a:avLst/>
          </a:prstGeom>
        </p:spPr>
        <p:txBody>
          <a:bodyPr wrap="none">
            <a:spAutoFit/>
          </a:bodyPr>
          <a:lstStyle/>
          <a:p>
            <a:pPr>
              <a:defRPr/>
            </a:pPr>
            <a:r>
              <a:rPr lang="de-DE" sz="1050" dirty="0">
                <a:solidFill>
                  <a:schemeClr val="bg1"/>
                </a:solidFill>
                <a:cs typeface="Arial" panose="020B0604020202020204" pitchFamily="34" charset="0"/>
              </a:rPr>
              <a:t>Monse B, Heinrich-Weltzien R, Benzian H, Holmgren C, van Palenstein</a:t>
            </a:r>
          </a:p>
          <a:p>
            <a:pPr>
              <a:defRPr/>
            </a:pPr>
            <a:r>
              <a:rPr lang="en-GB" sz="1050" dirty="0" err="1">
                <a:solidFill>
                  <a:schemeClr val="bg1"/>
                </a:solidFill>
                <a:cs typeface="Arial" panose="020B0604020202020204" pitchFamily="34" charset="0"/>
              </a:rPr>
              <a:t>Helderman</a:t>
            </a:r>
            <a:r>
              <a:rPr lang="en-GB" sz="1050" dirty="0">
                <a:solidFill>
                  <a:schemeClr val="bg1"/>
                </a:solidFill>
                <a:cs typeface="Arial" panose="020B0604020202020204" pitchFamily="34" charset="0"/>
              </a:rPr>
              <a:t> W. PUFA – An index of clinical consequences of untreated dental</a:t>
            </a:r>
          </a:p>
          <a:p>
            <a:pPr>
              <a:defRPr/>
            </a:pPr>
            <a:r>
              <a:rPr lang="en-GB" sz="1050" dirty="0">
                <a:solidFill>
                  <a:schemeClr val="bg1"/>
                </a:solidFill>
                <a:cs typeface="Arial" panose="020B0604020202020204" pitchFamily="34" charset="0"/>
              </a:rPr>
              <a:t>caries. Community Dent Oral </a:t>
            </a:r>
            <a:r>
              <a:rPr lang="en-GB" sz="1050" dirty="0" err="1">
                <a:solidFill>
                  <a:schemeClr val="bg1"/>
                </a:solidFill>
                <a:cs typeface="Arial" panose="020B0604020202020204" pitchFamily="34" charset="0"/>
              </a:rPr>
              <a:t>Epidemiol</a:t>
            </a:r>
            <a:r>
              <a:rPr lang="en-GB" sz="1050" dirty="0">
                <a:solidFill>
                  <a:schemeClr val="bg1"/>
                </a:solidFill>
                <a:cs typeface="Arial" panose="020B0604020202020204" pitchFamily="34" charset="0"/>
              </a:rPr>
              <a:t> 2010; 38: 77–82.</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2338" name="Title 1">
            <a:extLst>
              <a:ext uri="{FF2B5EF4-FFF2-40B4-BE49-F238E27FC236}">
                <a16:creationId xmlns:a16="http://schemas.microsoft.com/office/drawing/2014/main" id="{53E9D188-ECFA-456F-ACA6-F79F5E844EAF}"/>
              </a:ext>
            </a:extLst>
          </p:cNvPr>
          <p:cNvSpPr>
            <a:spLocks noGrp="1"/>
          </p:cNvSpPr>
          <p:nvPr>
            <p:ph type="title"/>
          </p:nvPr>
        </p:nvSpPr>
        <p:spPr/>
        <p:txBody>
          <a:bodyPr/>
          <a:lstStyle/>
          <a:p>
            <a:r>
              <a:rPr lang="en-GB" altLang="en-US">
                <a:solidFill>
                  <a:schemeClr val="bg1"/>
                </a:solidFill>
              </a:rPr>
              <a:t>pufa/PUFA - Ulceration</a:t>
            </a:r>
            <a:endParaRPr lang="en-GB" altLang="en-US"/>
          </a:p>
        </p:txBody>
      </p:sp>
      <p:pic>
        <p:nvPicPr>
          <p:cNvPr id="142339" name="Content Placeholder 4">
            <a:extLst>
              <a:ext uri="{FF2B5EF4-FFF2-40B4-BE49-F238E27FC236}">
                <a16:creationId xmlns:a16="http://schemas.microsoft.com/office/drawing/2014/main" id="{9FEC3628-45EE-4A14-AF72-21E7E7DB4DC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84225" y="2089150"/>
            <a:ext cx="3322638" cy="2667000"/>
          </a:xfrm>
        </p:spPr>
      </p:pic>
      <p:pic>
        <p:nvPicPr>
          <p:cNvPr id="142340" name="Picture 6">
            <a:extLst>
              <a:ext uri="{FF2B5EF4-FFF2-40B4-BE49-F238E27FC236}">
                <a16:creationId xmlns:a16="http://schemas.microsoft.com/office/drawing/2014/main" id="{65AC17CD-7B3E-4387-A859-FF096B001A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2089150"/>
            <a:ext cx="3336925" cy="265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4315A123-ED94-422A-A3FD-E863698A728A}"/>
              </a:ext>
            </a:extLst>
          </p:cNvPr>
          <p:cNvSpPr/>
          <p:nvPr/>
        </p:nvSpPr>
        <p:spPr>
          <a:xfrm>
            <a:off x="53975" y="6165850"/>
            <a:ext cx="4781550" cy="576263"/>
          </a:xfrm>
          <a:prstGeom prst="rect">
            <a:avLst/>
          </a:prstGeom>
        </p:spPr>
        <p:txBody>
          <a:bodyPr wrap="none">
            <a:spAutoFit/>
          </a:bodyPr>
          <a:lstStyle/>
          <a:p>
            <a:pPr>
              <a:defRPr/>
            </a:pPr>
            <a:r>
              <a:rPr lang="de-DE" sz="1050" dirty="0">
                <a:solidFill>
                  <a:schemeClr val="bg1"/>
                </a:solidFill>
                <a:cs typeface="Arial" panose="020B0604020202020204" pitchFamily="34" charset="0"/>
              </a:rPr>
              <a:t>Monse B, Heinrich-Weltzien R, Benzian H, Holmgren C, van Palenstein</a:t>
            </a:r>
          </a:p>
          <a:p>
            <a:pPr>
              <a:defRPr/>
            </a:pPr>
            <a:r>
              <a:rPr lang="en-GB" sz="1050" dirty="0" err="1">
                <a:solidFill>
                  <a:schemeClr val="bg1"/>
                </a:solidFill>
                <a:cs typeface="Arial" panose="020B0604020202020204" pitchFamily="34" charset="0"/>
              </a:rPr>
              <a:t>Helderman</a:t>
            </a:r>
            <a:r>
              <a:rPr lang="en-GB" sz="1050" dirty="0">
                <a:solidFill>
                  <a:schemeClr val="bg1"/>
                </a:solidFill>
                <a:cs typeface="Arial" panose="020B0604020202020204" pitchFamily="34" charset="0"/>
              </a:rPr>
              <a:t> W. PUFA – An index of clinical consequences of untreated dental</a:t>
            </a:r>
          </a:p>
          <a:p>
            <a:pPr>
              <a:defRPr/>
            </a:pPr>
            <a:r>
              <a:rPr lang="en-GB" sz="1050" dirty="0">
                <a:solidFill>
                  <a:schemeClr val="bg1"/>
                </a:solidFill>
                <a:cs typeface="Arial" panose="020B0604020202020204" pitchFamily="34" charset="0"/>
              </a:rPr>
              <a:t>caries. Community Dent Oral </a:t>
            </a:r>
            <a:r>
              <a:rPr lang="en-GB" sz="1050" dirty="0" err="1">
                <a:solidFill>
                  <a:schemeClr val="bg1"/>
                </a:solidFill>
                <a:cs typeface="Arial" panose="020B0604020202020204" pitchFamily="34" charset="0"/>
              </a:rPr>
              <a:t>Epidemiol</a:t>
            </a:r>
            <a:r>
              <a:rPr lang="en-GB" sz="1050" dirty="0">
                <a:solidFill>
                  <a:schemeClr val="bg1"/>
                </a:solidFill>
                <a:cs typeface="Arial" panose="020B0604020202020204" pitchFamily="34" charset="0"/>
              </a:rPr>
              <a:t> 2010; 38: 77–82.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62" name="Title 1">
            <a:extLst>
              <a:ext uri="{FF2B5EF4-FFF2-40B4-BE49-F238E27FC236}">
                <a16:creationId xmlns:a16="http://schemas.microsoft.com/office/drawing/2014/main" id="{D1F7B387-B5CF-4654-8C7C-B0C5420F1C30}"/>
              </a:ext>
            </a:extLst>
          </p:cNvPr>
          <p:cNvSpPr>
            <a:spLocks noGrp="1"/>
          </p:cNvSpPr>
          <p:nvPr>
            <p:ph type="title"/>
          </p:nvPr>
        </p:nvSpPr>
        <p:spPr/>
        <p:txBody>
          <a:bodyPr/>
          <a:lstStyle/>
          <a:p>
            <a:r>
              <a:rPr lang="en-GB" altLang="en-US">
                <a:solidFill>
                  <a:schemeClr val="bg1"/>
                </a:solidFill>
              </a:rPr>
              <a:t>pufa/PUFA - Fistula</a:t>
            </a:r>
            <a:endParaRPr lang="en-GB" altLang="en-US"/>
          </a:p>
        </p:txBody>
      </p:sp>
      <p:pic>
        <p:nvPicPr>
          <p:cNvPr id="143363" name="Content Placeholder 4">
            <a:extLst>
              <a:ext uri="{FF2B5EF4-FFF2-40B4-BE49-F238E27FC236}">
                <a16:creationId xmlns:a16="http://schemas.microsoft.com/office/drawing/2014/main" id="{6DCD004B-99B7-4F88-BE1C-682449BADE3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84225" y="2100263"/>
            <a:ext cx="3322638" cy="2646362"/>
          </a:xfrm>
        </p:spPr>
      </p:pic>
      <p:pic>
        <p:nvPicPr>
          <p:cNvPr id="143364" name="Picture 6">
            <a:extLst>
              <a:ext uri="{FF2B5EF4-FFF2-40B4-BE49-F238E27FC236}">
                <a16:creationId xmlns:a16="http://schemas.microsoft.com/office/drawing/2014/main" id="{979514E5-995E-4C35-8CDD-FBB72B0FE3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6650" y="2089150"/>
            <a:ext cx="3308350" cy="265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2EC85AA-7B73-445F-A3AD-196D9D4A6AC2}"/>
              </a:ext>
            </a:extLst>
          </p:cNvPr>
          <p:cNvSpPr/>
          <p:nvPr/>
        </p:nvSpPr>
        <p:spPr>
          <a:xfrm>
            <a:off x="53975" y="6165850"/>
            <a:ext cx="4781550" cy="576263"/>
          </a:xfrm>
          <a:prstGeom prst="rect">
            <a:avLst/>
          </a:prstGeom>
        </p:spPr>
        <p:txBody>
          <a:bodyPr wrap="none">
            <a:spAutoFit/>
          </a:bodyPr>
          <a:lstStyle/>
          <a:p>
            <a:pPr>
              <a:defRPr/>
            </a:pPr>
            <a:r>
              <a:rPr lang="de-DE" sz="1050" dirty="0">
                <a:solidFill>
                  <a:schemeClr val="bg1"/>
                </a:solidFill>
                <a:cs typeface="Arial" panose="020B0604020202020204" pitchFamily="34" charset="0"/>
              </a:rPr>
              <a:t>Monse B, Heinrich-Weltzien R, Benzian H, Holmgren C, van Palenstein</a:t>
            </a:r>
          </a:p>
          <a:p>
            <a:pPr>
              <a:defRPr/>
            </a:pPr>
            <a:r>
              <a:rPr lang="en-GB" sz="1050" dirty="0" err="1">
                <a:solidFill>
                  <a:schemeClr val="bg1"/>
                </a:solidFill>
                <a:cs typeface="Arial" panose="020B0604020202020204" pitchFamily="34" charset="0"/>
              </a:rPr>
              <a:t>Helderman</a:t>
            </a:r>
            <a:r>
              <a:rPr lang="en-GB" sz="1050" dirty="0">
                <a:solidFill>
                  <a:schemeClr val="bg1"/>
                </a:solidFill>
                <a:cs typeface="Arial" panose="020B0604020202020204" pitchFamily="34" charset="0"/>
              </a:rPr>
              <a:t> W. PUFA – An index of clinical consequences of untreated dental</a:t>
            </a:r>
          </a:p>
          <a:p>
            <a:pPr>
              <a:defRPr/>
            </a:pPr>
            <a:r>
              <a:rPr lang="en-GB" sz="1050" dirty="0">
                <a:solidFill>
                  <a:schemeClr val="bg1"/>
                </a:solidFill>
                <a:cs typeface="Arial" panose="020B0604020202020204" pitchFamily="34" charset="0"/>
              </a:rPr>
              <a:t>caries. Community Dent Oral </a:t>
            </a:r>
            <a:r>
              <a:rPr lang="en-GB" sz="1050" dirty="0" err="1">
                <a:solidFill>
                  <a:schemeClr val="bg1"/>
                </a:solidFill>
                <a:cs typeface="Arial" panose="020B0604020202020204" pitchFamily="34" charset="0"/>
              </a:rPr>
              <a:t>Epidemiol</a:t>
            </a:r>
            <a:r>
              <a:rPr lang="en-GB" sz="1050" dirty="0">
                <a:solidFill>
                  <a:schemeClr val="bg1"/>
                </a:solidFill>
                <a:cs typeface="Arial" panose="020B0604020202020204" pitchFamily="34" charset="0"/>
              </a:rPr>
              <a:t> 2010; 38: 77–82.</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4386" name="Title 1">
            <a:extLst>
              <a:ext uri="{FF2B5EF4-FFF2-40B4-BE49-F238E27FC236}">
                <a16:creationId xmlns:a16="http://schemas.microsoft.com/office/drawing/2014/main" id="{3281BD84-7DD4-4307-9CC8-D4CE577E6841}"/>
              </a:ext>
            </a:extLst>
          </p:cNvPr>
          <p:cNvSpPr>
            <a:spLocks noGrp="1"/>
          </p:cNvSpPr>
          <p:nvPr>
            <p:ph type="title"/>
          </p:nvPr>
        </p:nvSpPr>
        <p:spPr/>
        <p:txBody>
          <a:bodyPr/>
          <a:lstStyle/>
          <a:p>
            <a:r>
              <a:rPr lang="en-GB" altLang="en-US">
                <a:solidFill>
                  <a:schemeClr val="bg1"/>
                </a:solidFill>
              </a:rPr>
              <a:t>pufa/PUFA - Abcess</a:t>
            </a:r>
            <a:endParaRPr lang="en-GB" altLang="en-US"/>
          </a:p>
        </p:txBody>
      </p:sp>
      <p:pic>
        <p:nvPicPr>
          <p:cNvPr id="144387" name="Content Placeholder 4">
            <a:extLst>
              <a:ext uri="{FF2B5EF4-FFF2-40B4-BE49-F238E27FC236}">
                <a16:creationId xmlns:a16="http://schemas.microsoft.com/office/drawing/2014/main" id="{F8CBF72C-B425-4CBB-80AB-92611B18321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84225" y="2116138"/>
            <a:ext cx="3322638" cy="2614612"/>
          </a:xfrm>
        </p:spPr>
      </p:pic>
      <p:pic>
        <p:nvPicPr>
          <p:cNvPr id="144388" name="Picture 6">
            <a:extLst>
              <a:ext uri="{FF2B5EF4-FFF2-40B4-BE49-F238E27FC236}">
                <a16:creationId xmlns:a16="http://schemas.microsoft.com/office/drawing/2014/main" id="{D012C450-34F6-42F8-A7EE-92AAFA9636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6650" y="2106613"/>
            <a:ext cx="3308350" cy="261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37AEC385-6369-4F6C-A291-ECBA8A6874D6}"/>
              </a:ext>
            </a:extLst>
          </p:cNvPr>
          <p:cNvSpPr/>
          <p:nvPr/>
        </p:nvSpPr>
        <p:spPr>
          <a:xfrm>
            <a:off x="53975" y="6165850"/>
            <a:ext cx="4781550" cy="576263"/>
          </a:xfrm>
          <a:prstGeom prst="rect">
            <a:avLst/>
          </a:prstGeom>
        </p:spPr>
        <p:txBody>
          <a:bodyPr wrap="none">
            <a:spAutoFit/>
          </a:bodyPr>
          <a:lstStyle/>
          <a:p>
            <a:pPr>
              <a:defRPr/>
            </a:pPr>
            <a:r>
              <a:rPr lang="de-DE" sz="1050" dirty="0">
                <a:solidFill>
                  <a:schemeClr val="bg1"/>
                </a:solidFill>
                <a:cs typeface="Arial" panose="020B0604020202020204" pitchFamily="34" charset="0"/>
              </a:rPr>
              <a:t>Monse B, Heinrich-Weltzien R, Benzian H, Holmgren C, van Palenstein</a:t>
            </a:r>
          </a:p>
          <a:p>
            <a:pPr>
              <a:defRPr/>
            </a:pPr>
            <a:r>
              <a:rPr lang="en-GB" sz="1050" dirty="0" err="1">
                <a:solidFill>
                  <a:schemeClr val="bg1"/>
                </a:solidFill>
                <a:cs typeface="Arial" panose="020B0604020202020204" pitchFamily="34" charset="0"/>
              </a:rPr>
              <a:t>Helderman</a:t>
            </a:r>
            <a:r>
              <a:rPr lang="en-GB" sz="1050" dirty="0">
                <a:solidFill>
                  <a:schemeClr val="bg1"/>
                </a:solidFill>
                <a:cs typeface="Arial" panose="020B0604020202020204" pitchFamily="34" charset="0"/>
              </a:rPr>
              <a:t> W. PUFA – An index of clinical consequences of untreated dental</a:t>
            </a:r>
          </a:p>
          <a:p>
            <a:pPr>
              <a:defRPr/>
            </a:pPr>
            <a:r>
              <a:rPr lang="en-GB" sz="1050" dirty="0">
                <a:solidFill>
                  <a:schemeClr val="bg1"/>
                </a:solidFill>
                <a:cs typeface="Arial" panose="020B0604020202020204" pitchFamily="34" charset="0"/>
              </a:rPr>
              <a:t>caries. Community Dent Oral </a:t>
            </a:r>
            <a:r>
              <a:rPr lang="en-GB" sz="1050" dirty="0" err="1">
                <a:solidFill>
                  <a:schemeClr val="bg1"/>
                </a:solidFill>
                <a:cs typeface="Arial" panose="020B0604020202020204" pitchFamily="34" charset="0"/>
              </a:rPr>
              <a:t>Epidemiol</a:t>
            </a:r>
            <a:r>
              <a:rPr lang="en-GB" sz="1050" dirty="0">
                <a:solidFill>
                  <a:schemeClr val="bg1"/>
                </a:solidFill>
                <a:cs typeface="Arial" panose="020B0604020202020204" pitchFamily="34" charset="0"/>
              </a:rPr>
              <a:t> 2010; 38: 77–82.</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a:extLst>
              <a:ext uri="{FF2B5EF4-FFF2-40B4-BE49-F238E27FC236}">
                <a16:creationId xmlns:a16="http://schemas.microsoft.com/office/drawing/2014/main" id="{A2E8E6A3-EC9C-4C37-90D0-9A3CBAB8FC9B}"/>
              </a:ext>
            </a:extLst>
          </p:cNvPr>
          <p:cNvSpPr>
            <a:spLocks noGrp="1"/>
          </p:cNvSpPr>
          <p:nvPr>
            <p:ph type="title"/>
          </p:nvPr>
        </p:nvSpPr>
        <p:spPr>
          <a:xfrm>
            <a:off x="250825" y="404813"/>
            <a:ext cx="8642350" cy="706437"/>
          </a:xfrm>
        </p:spPr>
        <p:txBody>
          <a:bodyPr/>
          <a:lstStyle/>
          <a:p>
            <a:r>
              <a:rPr lang="en-GB" altLang="en-US" b="1"/>
              <a:t>Diffuse Symmetrical White Patches</a:t>
            </a:r>
          </a:p>
        </p:txBody>
      </p:sp>
      <p:sp>
        <p:nvSpPr>
          <p:cNvPr id="145411" name="Content Placeholder 1">
            <a:extLst>
              <a:ext uri="{FF2B5EF4-FFF2-40B4-BE49-F238E27FC236}">
                <a16:creationId xmlns:a16="http://schemas.microsoft.com/office/drawing/2014/main" id="{7C8F8303-99D2-4D45-9D2D-5F6D6962B4E7}"/>
              </a:ext>
            </a:extLst>
          </p:cNvPr>
          <p:cNvSpPr>
            <a:spLocks noGrp="1"/>
          </p:cNvSpPr>
          <p:nvPr>
            <p:ph idx="1"/>
          </p:nvPr>
        </p:nvSpPr>
        <p:spPr>
          <a:xfrm>
            <a:off x="457200" y="1268413"/>
            <a:ext cx="8229600" cy="5184775"/>
          </a:xfrm>
        </p:spPr>
        <p:txBody>
          <a:bodyPr/>
          <a:lstStyle/>
          <a:p>
            <a:r>
              <a:rPr lang="en-GB" altLang="en-US"/>
              <a:t>Calibration for the most commonly used tooth/surface measures of dental fluorosis usually takes days</a:t>
            </a:r>
          </a:p>
          <a:p>
            <a:r>
              <a:rPr lang="en-GB" altLang="en-US"/>
              <a:t>For this survey, we are interested to pragmatically collect information to estimate obvious dental fluorosis</a:t>
            </a:r>
          </a:p>
          <a:p>
            <a:r>
              <a:rPr lang="en-GB" altLang="en-US"/>
              <a:t>Examiners will record a simple ‘yes’ or ‘no’ to indicate whether a child has obvious diffuse and symmetrical white patches in line with the presentation of dental fluorosis</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a:extLst>
              <a:ext uri="{FF2B5EF4-FFF2-40B4-BE49-F238E27FC236}">
                <a16:creationId xmlns:a16="http://schemas.microsoft.com/office/drawing/2014/main" id="{BC55D089-D4DC-4C0B-B1D8-A215A346C1D0}"/>
              </a:ext>
            </a:extLst>
          </p:cNvPr>
          <p:cNvSpPr>
            <a:spLocks noGrp="1"/>
          </p:cNvSpPr>
          <p:nvPr>
            <p:ph type="title"/>
          </p:nvPr>
        </p:nvSpPr>
        <p:spPr>
          <a:xfrm>
            <a:off x="457200" y="115888"/>
            <a:ext cx="8229600" cy="706437"/>
          </a:xfrm>
        </p:spPr>
        <p:txBody>
          <a:bodyPr/>
          <a:lstStyle/>
          <a:p>
            <a:r>
              <a:rPr lang="en-GB" altLang="en-US" sz="3600" b="1"/>
              <a:t>Diffuse Symmetrical White Patches</a:t>
            </a:r>
          </a:p>
        </p:txBody>
      </p:sp>
      <p:pic>
        <p:nvPicPr>
          <p:cNvPr id="146435" name="Content Placeholder 4">
            <a:extLst>
              <a:ext uri="{FF2B5EF4-FFF2-40B4-BE49-F238E27FC236}">
                <a16:creationId xmlns:a16="http://schemas.microsoft.com/office/drawing/2014/main" id="{E8FDD023-C750-415F-88CB-87A226AE595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90625" y="981075"/>
            <a:ext cx="6762750" cy="4525963"/>
          </a:xfrm>
        </p:spPr>
      </p:pic>
      <p:sp>
        <p:nvSpPr>
          <p:cNvPr id="146436" name="TextBox 3">
            <a:extLst>
              <a:ext uri="{FF2B5EF4-FFF2-40B4-BE49-F238E27FC236}">
                <a16:creationId xmlns:a16="http://schemas.microsoft.com/office/drawing/2014/main" id="{92E0EB3F-AA89-4DD6-A603-B6FAB4A19DE7}"/>
              </a:ext>
            </a:extLst>
          </p:cNvPr>
          <p:cNvSpPr txBox="1">
            <a:spLocks noChangeArrowheads="1"/>
          </p:cNvSpPr>
          <p:nvPr/>
        </p:nvSpPr>
        <p:spPr bwMode="auto">
          <a:xfrm>
            <a:off x="1258888" y="5646738"/>
            <a:ext cx="67691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2000">
                <a:latin typeface="Arial" panose="020B0604020202020204" pitchFamily="34" charset="0"/>
              </a:rPr>
              <a:t>These white patches have distinct edges (ie not diffuse) and are not symmetrical (ie don’t appear on both central incisors)</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a:extLst>
              <a:ext uri="{FF2B5EF4-FFF2-40B4-BE49-F238E27FC236}">
                <a16:creationId xmlns:a16="http://schemas.microsoft.com/office/drawing/2014/main" id="{B4266A6C-5144-43C5-B709-74ED79C6FB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975" y="814388"/>
            <a:ext cx="6750050"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9" name="TextBox 2">
            <a:extLst>
              <a:ext uri="{FF2B5EF4-FFF2-40B4-BE49-F238E27FC236}">
                <a16:creationId xmlns:a16="http://schemas.microsoft.com/office/drawing/2014/main" id="{A6354DBA-FE31-40DD-AC2E-4097FA44A36C}"/>
              </a:ext>
            </a:extLst>
          </p:cNvPr>
          <p:cNvSpPr txBox="1">
            <a:spLocks noChangeArrowheads="1"/>
          </p:cNvSpPr>
          <p:nvPr/>
        </p:nvSpPr>
        <p:spPr bwMode="auto">
          <a:xfrm>
            <a:off x="1331913" y="5732463"/>
            <a:ext cx="67691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2000">
                <a:latin typeface="Arial" panose="020B0604020202020204" pitchFamily="34" charset="0"/>
              </a:rPr>
              <a:t>No obvious diffuse symmetrical white patches present</a:t>
            </a:r>
          </a:p>
        </p:txBody>
      </p:sp>
      <p:sp>
        <p:nvSpPr>
          <p:cNvPr id="147460" name="Title 1">
            <a:extLst>
              <a:ext uri="{FF2B5EF4-FFF2-40B4-BE49-F238E27FC236}">
                <a16:creationId xmlns:a16="http://schemas.microsoft.com/office/drawing/2014/main" id="{D4BB149E-2E45-4FF7-B210-317948EC71F4}"/>
              </a:ext>
            </a:extLst>
          </p:cNvPr>
          <p:cNvSpPr txBox="1">
            <a:spLocks noChangeArrowheads="1"/>
          </p:cNvSpPr>
          <p:nvPr/>
        </p:nvSpPr>
        <p:spPr bwMode="auto">
          <a:xfrm>
            <a:off x="457200" y="115888"/>
            <a:ext cx="82296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3600" b="1"/>
              <a:t>Diffuse Symmetrical White Patches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62CE05BF-88E9-4ACA-9113-18F5C6BDC9EB}"/>
              </a:ext>
            </a:extLst>
          </p:cNvPr>
          <p:cNvSpPr>
            <a:spLocks noGrp="1"/>
          </p:cNvSpPr>
          <p:nvPr>
            <p:ph type="title" idx="4294967295"/>
          </p:nvPr>
        </p:nvSpPr>
        <p:spPr>
          <a:xfrm>
            <a:off x="539750" y="620713"/>
            <a:ext cx="7772400" cy="1379537"/>
          </a:xfrm>
        </p:spPr>
        <p:txBody>
          <a:bodyPr/>
          <a:lstStyle/>
          <a:p>
            <a:pPr eaLnBrk="1" hangingPunct="1"/>
            <a:r>
              <a:rPr lang="en-GB" altLang="en-US" sz="3200" b="1">
                <a:cs typeface="Arial" panose="020B0604020202020204" pitchFamily="34" charset="0"/>
              </a:rPr>
              <a:t>Caries examination* </a:t>
            </a:r>
            <a:br>
              <a:rPr lang="en-GB" altLang="en-US" sz="3200" b="1">
                <a:cs typeface="Arial" panose="020B0604020202020204" pitchFamily="34" charset="0"/>
              </a:rPr>
            </a:br>
            <a:r>
              <a:rPr lang="en-GB" altLang="en-US" sz="3200" b="1">
                <a:cs typeface="Arial" panose="020B0604020202020204" pitchFamily="34" charset="0"/>
              </a:rPr>
              <a:t>Conventions for surveys of</a:t>
            </a:r>
            <a:br>
              <a:rPr lang="en-GB" altLang="en-US" sz="3200" b="1">
                <a:cs typeface="Arial" panose="020B0604020202020204" pitchFamily="34" charset="0"/>
              </a:rPr>
            </a:br>
            <a:r>
              <a:rPr lang="en-GB" altLang="en-US" sz="3200" b="1">
                <a:cs typeface="Arial" panose="020B0604020202020204" pitchFamily="34" charset="0"/>
              </a:rPr>
              <a:t>year 6 or 12 year old children</a:t>
            </a:r>
          </a:p>
        </p:txBody>
      </p:sp>
      <p:sp>
        <p:nvSpPr>
          <p:cNvPr id="19459" name="Rectangle 3">
            <a:extLst>
              <a:ext uri="{FF2B5EF4-FFF2-40B4-BE49-F238E27FC236}">
                <a16:creationId xmlns:a16="http://schemas.microsoft.com/office/drawing/2014/main" id="{EE700B84-EDB2-4645-801A-43B96850C49B}"/>
              </a:ext>
            </a:extLst>
          </p:cNvPr>
          <p:cNvSpPr>
            <a:spLocks noGrp="1"/>
          </p:cNvSpPr>
          <p:nvPr>
            <p:ph type="body" idx="4294967295"/>
          </p:nvPr>
        </p:nvSpPr>
        <p:spPr>
          <a:xfrm>
            <a:off x="468313" y="2000250"/>
            <a:ext cx="8280400" cy="4452938"/>
          </a:xfrm>
        </p:spPr>
        <p:txBody>
          <a:bodyPr/>
          <a:lstStyle/>
          <a:p>
            <a:pPr eaLnBrk="1" hangingPunct="1">
              <a:lnSpc>
                <a:spcPct val="80000"/>
              </a:lnSpc>
              <a:buFontTx/>
              <a:buNone/>
            </a:pPr>
            <a:endParaRPr lang="en-GB" altLang="en-US" sz="2000" b="1">
              <a:cs typeface="Arial" panose="020B0604020202020204" pitchFamily="34" charset="0"/>
            </a:endParaRPr>
          </a:p>
          <a:p>
            <a:pPr eaLnBrk="1" hangingPunct="1">
              <a:lnSpc>
                <a:spcPct val="80000"/>
              </a:lnSpc>
            </a:pPr>
            <a:r>
              <a:rPr lang="en-GB" altLang="en-US" sz="2000" b="1">
                <a:cs typeface="Arial" panose="020B0604020202020204" pitchFamily="34" charset="0"/>
              </a:rPr>
              <a:t>Tooth code 6 – extracted due to caries</a:t>
            </a:r>
          </a:p>
          <a:p>
            <a:pPr eaLnBrk="1" hangingPunct="1">
              <a:lnSpc>
                <a:spcPct val="80000"/>
              </a:lnSpc>
              <a:buFont typeface="Arial" panose="020B0604020202020204" pitchFamily="34" charset="0"/>
              <a:buNone/>
            </a:pPr>
            <a:r>
              <a:rPr lang="en-GB" altLang="en-US" sz="2000" b="1">
                <a:cs typeface="Arial" panose="020B0604020202020204" pitchFamily="34" charset="0"/>
              </a:rPr>
              <a:t>	The tooth has been extracted due to caries.  Missing first permanent molars are predominantly assumed extracted for caries</a:t>
            </a:r>
          </a:p>
          <a:p>
            <a:pPr eaLnBrk="1" hangingPunct="1">
              <a:lnSpc>
                <a:spcPct val="80000"/>
              </a:lnSpc>
              <a:buFont typeface="Arial" panose="020B0604020202020204" pitchFamily="34" charset="0"/>
              <a:buNone/>
            </a:pPr>
            <a:endParaRPr lang="en-GB" altLang="en-US" sz="2000" b="1">
              <a:cs typeface="Arial" panose="020B0604020202020204" pitchFamily="34" charset="0"/>
            </a:endParaRPr>
          </a:p>
          <a:p>
            <a:pPr eaLnBrk="1" hangingPunct="1">
              <a:lnSpc>
                <a:spcPct val="80000"/>
              </a:lnSpc>
            </a:pPr>
            <a:r>
              <a:rPr lang="en-GB" altLang="en-US" sz="2000" b="1">
                <a:cs typeface="Arial" panose="020B0604020202020204" pitchFamily="34" charset="0"/>
              </a:rPr>
              <a:t>Tooth code 7 – extracted for orthodontic reasons</a:t>
            </a:r>
          </a:p>
          <a:p>
            <a:pPr eaLnBrk="1" hangingPunct="1">
              <a:lnSpc>
                <a:spcPct val="80000"/>
              </a:lnSpc>
              <a:buFont typeface="Arial" panose="020B0604020202020204" pitchFamily="34" charset="0"/>
              <a:buNone/>
            </a:pPr>
            <a:r>
              <a:rPr lang="en-GB" altLang="en-US" sz="2000" b="1">
                <a:cs typeface="Arial" panose="020B0604020202020204" pitchFamily="34" charset="0"/>
              </a:rPr>
              <a:t>	This applies when the tooth in the opinion of the examiner has been extracted for orthodontic reasons.  This predominantly applies to premolars.  </a:t>
            </a:r>
            <a:r>
              <a:rPr lang="en-GB" altLang="en-US" sz="2000" b="1" i="1">
                <a:cs typeface="Arial" panose="020B0604020202020204" pitchFamily="34" charset="0"/>
              </a:rPr>
              <a:t>Unless there is overwhelming evidence to the contrary, after questioning the child, missing first permanent molars will be recorded as extracted due to caries.</a:t>
            </a:r>
          </a:p>
          <a:p>
            <a:pPr eaLnBrk="1" hangingPunct="1">
              <a:lnSpc>
                <a:spcPct val="80000"/>
              </a:lnSpc>
            </a:pPr>
            <a:endParaRPr lang="en-GB" altLang="en-US" sz="2000" b="1">
              <a:cs typeface="Arial" panose="020B0604020202020204" pitchFamily="34" charset="0"/>
            </a:endParaRPr>
          </a:p>
          <a:p>
            <a:pPr eaLnBrk="1" hangingPunct="1">
              <a:lnSpc>
                <a:spcPct val="80000"/>
              </a:lnSpc>
            </a:pPr>
            <a:r>
              <a:rPr lang="en-GB" altLang="en-US" sz="2000" b="1">
                <a:cs typeface="Arial" panose="020B0604020202020204" pitchFamily="34" charset="0"/>
              </a:rPr>
              <a:t>This judgement is made by the clinical examination taking into account the stage of dental development and questioning the child </a:t>
            </a:r>
          </a:p>
          <a:p>
            <a:pPr eaLnBrk="1" hangingPunct="1">
              <a:lnSpc>
                <a:spcPct val="80000"/>
              </a:lnSpc>
            </a:pPr>
            <a:endParaRPr lang="en-GB" altLang="en-US" sz="2000" b="1">
              <a:cs typeface="Arial" panose="020B0604020202020204" pitchFamily="34" charset="0"/>
            </a:endParaRPr>
          </a:p>
          <a:p>
            <a:pPr eaLnBrk="1" hangingPunct="1">
              <a:lnSpc>
                <a:spcPct val="80000"/>
              </a:lnSpc>
              <a:buFontTx/>
              <a:buNone/>
            </a:pPr>
            <a:r>
              <a:rPr lang="en-GB" altLang="en-US" sz="2000" b="1">
                <a:cs typeface="Arial" panose="020B0604020202020204" pitchFamily="34" charset="0"/>
              </a:rPr>
              <a:t>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a:extLst>
              <a:ext uri="{FF2B5EF4-FFF2-40B4-BE49-F238E27FC236}">
                <a16:creationId xmlns:a16="http://schemas.microsoft.com/office/drawing/2014/main" id="{8E260AFC-D6CF-4DE0-B6CF-4033E5F5A9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5088" y="793750"/>
            <a:ext cx="6677025" cy="446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7" name="TextBox 1">
            <a:extLst>
              <a:ext uri="{FF2B5EF4-FFF2-40B4-BE49-F238E27FC236}">
                <a16:creationId xmlns:a16="http://schemas.microsoft.com/office/drawing/2014/main" id="{170C6EEB-7E6A-4670-B321-3C2241265305}"/>
              </a:ext>
            </a:extLst>
          </p:cNvPr>
          <p:cNvSpPr txBox="1">
            <a:spLocks noChangeArrowheads="1"/>
          </p:cNvSpPr>
          <p:nvPr/>
        </p:nvSpPr>
        <p:spPr bwMode="auto">
          <a:xfrm>
            <a:off x="1219200" y="5516563"/>
            <a:ext cx="6908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2000">
                <a:latin typeface="Arial" panose="020B0604020202020204" pitchFamily="34" charset="0"/>
              </a:rPr>
              <a:t>This slide shows mild fluorosis. The white patches are seen on both sides of the mouth (ie symmetrical presentation)</a:t>
            </a:r>
          </a:p>
        </p:txBody>
      </p:sp>
      <p:sp>
        <p:nvSpPr>
          <p:cNvPr id="149508" name="Title 1">
            <a:extLst>
              <a:ext uri="{FF2B5EF4-FFF2-40B4-BE49-F238E27FC236}">
                <a16:creationId xmlns:a16="http://schemas.microsoft.com/office/drawing/2014/main" id="{B39E8099-0743-4054-B8EC-FD6E13285EA6}"/>
              </a:ext>
            </a:extLst>
          </p:cNvPr>
          <p:cNvSpPr txBox="1">
            <a:spLocks noChangeArrowheads="1"/>
          </p:cNvSpPr>
          <p:nvPr/>
        </p:nvSpPr>
        <p:spPr bwMode="auto">
          <a:xfrm>
            <a:off x="457200" y="115888"/>
            <a:ext cx="82296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3600" b="1"/>
              <a:t>Diffuse Symmetrical White Patches</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a:extLst>
              <a:ext uri="{FF2B5EF4-FFF2-40B4-BE49-F238E27FC236}">
                <a16:creationId xmlns:a16="http://schemas.microsoft.com/office/drawing/2014/main" id="{85B0479A-BF87-4F4B-A774-90D4AD8A9D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692150"/>
            <a:ext cx="7123112" cy="474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5" name="TextBox 2">
            <a:extLst>
              <a:ext uri="{FF2B5EF4-FFF2-40B4-BE49-F238E27FC236}">
                <a16:creationId xmlns:a16="http://schemas.microsoft.com/office/drawing/2014/main" id="{03EF08AE-5232-4721-A699-103056DD2BB7}"/>
              </a:ext>
            </a:extLst>
          </p:cNvPr>
          <p:cNvSpPr txBox="1">
            <a:spLocks noChangeArrowheads="1"/>
          </p:cNvSpPr>
          <p:nvPr/>
        </p:nvSpPr>
        <p:spPr bwMode="auto">
          <a:xfrm>
            <a:off x="1292225" y="5516563"/>
            <a:ext cx="6769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2000">
                <a:latin typeface="Arial" panose="020B0604020202020204" pitchFamily="34" charset="0"/>
              </a:rPr>
              <a:t>Diffuse white patches and lines can be seen across most of the labial surfaces of the upper central incisors</a:t>
            </a:r>
          </a:p>
        </p:txBody>
      </p:sp>
      <p:sp>
        <p:nvSpPr>
          <p:cNvPr id="151556" name="Title 1">
            <a:extLst>
              <a:ext uri="{FF2B5EF4-FFF2-40B4-BE49-F238E27FC236}">
                <a16:creationId xmlns:a16="http://schemas.microsoft.com/office/drawing/2014/main" id="{9CF87B57-D270-467F-AF5F-E1B1E3587A8E}"/>
              </a:ext>
            </a:extLst>
          </p:cNvPr>
          <p:cNvSpPr txBox="1">
            <a:spLocks noChangeArrowheads="1"/>
          </p:cNvSpPr>
          <p:nvPr/>
        </p:nvSpPr>
        <p:spPr bwMode="auto">
          <a:xfrm>
            <a:off x="457200" y="115888"/>
            <a:ext cx="82296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3600" b="1"/>
              <a:t>Diffuse Symmetrical White Patches</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6843FB76-B266-4F5B-8CB4-7E0175960F71}"/>
              </a:ext>
            </a:extLst>
          </p:cNvPr>
          <p:cNvSpPr txBox="1">
            <a:spLocks noGrp="1"/>
          </p:cNvSpPr>
          <p:nvPr>
            <p:ph type="title"/>
          </p:nvPr>
        </p:nvSpPr>
        <p:spPr>
          <a:xfrm>
            <a:off x="1911350" y="560388"/>
            <a:ext cx="5321300" cy="574675"/>
          </a:xfrm>
        </p:spPr>
        <p:txBody>
          <a:bodyPr lIns="0" tIns="12700" rIns="0" bIns="0" rtlCol="0">
            <a:spAutoFit/>
          </a:bodyPr>
          <a:lstStyle/>
          <a:p>
            <a:pPr marL="12700">
              <a:spcBef>
                <a:spcPts val="100"/>
              </a:spcBef>
              <a:defRPr/>
            </a:pPr>
            <a:r>
              <a:rPr spc="-5" dirty="0"/>
              <a:t>The</a:t>
            </a:r>
            <a:r>
              <a:rPr spc="-30" dirty="0"/>
              <a:t> </a:t>
            </a:r>
            <a:r>
              <a:rPr spc="-15" dirty="0"/>
              <a:t>examination</a:t>
            </a:r>
            <a:r>
              <a:rPr spc="-25" dirty="0"/>
              <a:t> </a:t>
            </a:r>
            <a:r>
              <a:rPr spc="-15" dirty="0"/>
              <a:t>completed</a:t>
            </a:r>
          </a:p>
        </p:txBody>
      </p:sp>
      <p:sp>
        <p:nvSpPr>
          <p:cNvPr id="153603" name="object 3">
            <a:extLst>
              <a:ext uri="{FF2B5EF4-FFF2-40B4-BE49-F238E27FC236}">
                <a16:creationId xmlns:a16="http://schemas.microsoft.com/office/drawing/2014/main" id="{F1D98CFA-ED0A-46DA-800D-FC088D028826}"/>
              </a:ext>
            </a:extLst>
          </p:cNvPr>
          <p:cNvSpPr txBox="1">
            <a:spLocks noChangeArrowheads="1"/>
          </p:cNvSpPr>
          <p:nvPr/>
        </p:nvSpPr>
        <p:spPr bwMode="auto">
          <a:xfrm>
            <a:off x="460375" y="1797050"/>
            <a:ext cx="4502150"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54610" rIns="0" bIns="0">
            <a:spAutoFit/>
          </a:bodyPr>
          <a:lstStyle>
            <a:lvl1pPr marL="355600" indent="-342900">
              <a:spcBef>
                <a:spcPct val="20000"/>
              </a:spcBef>
              <a:buFont typeface="Arial" panose="020B0604020202020204" pitchFamily="34" charset="0"/>
              <a:buChar char="•"/>
              <a:tabLst>
                <a:tab pos="354013" algn="l"/>
                <a:tab pos="3556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354013" algn="l"/>
                <a:tab pos="3556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354013" algn="l"/>
                <a:tab pos="3556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354013" algn="l"/>
                <a:tab pos="3556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354013" algn="l"/>
                <a:tab pos="3556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354013" algn="l"/>
                <a:tab pos="3556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354013" algn="l"/>
                <a:tab pos="3556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354013" algn="l"/>
                <a:tab pos="3556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354013" algn="l"/>
                <a:tab pos="355600" algn="l"/>
              </a:tabLst>
              <a:defRPr sz="2000">
                <a:solidFill>
                  <a:schemeClr val="tx1"/>
                </a:solidFill>
                <a:latin typeface="Calibri" panose="020F0502020204030204" pitchFamily="34" charset="0"/>
              </a:defRPr>
            </a:lvl9pPr>
          </a:lstStyle>
          <a:p>
            <a:pPr>
              <a:lnSpc>
                <a:spcPct val="90000"/>
              </a:lnSpc>
              <a:spcBef>
                <a:spcPts val="425"/>
              </a:spcBef>
            </a:pPr>
            <a:r>
              <a:rPr lang="en-US" altLang="en-US" sz="2800" b="1">
                <a:cs typeface="Calibri" panose="020F0502020204030204" pitchFamily="34" charset="0"/>
              </a:rPr>
              <a:t>Please remember that at  the end of every diagnostic  decision on every tooth is a  child</a:t>
            </a:r>
            <a:endParaRPr lang="en-US" altLang="en-US" sz="2800">
              <a:cs typeface="Calibri" panose="020F0502020204030204" pitchFamily="34" charset="0"/>
            </a:endParaRPr>
          </a:p>
          <a:p>
            <a:pPr>
              <a:lnSpc>
                <a:spcPct val="90000"/>
              </a:lnSpc>
              <a:spcBef>
                <a:spcPts val="675"/>
              </a:spcBef>
            </a:pPr>
            <a:r>
              <a:rPr lang="en-US" altLang="en-US" sz="2800" b="1">
                <a:cs typeface="Calibri" panose="020F0502020204030204" pitchFamily="34" charset="0"/>
              </a:rPr>
              <a:t>Call the child by their name,  thank the child and as the  examination is completed,  talk to the child until the  next examiner is ready</a:t>
            </a:r>
            <a:endParaRPr lang="en-US" altLang="en-US" sz="2800">
              <a:cs typeface="Calibri" panose="020F0502020204030204" pitchFamily="34" charset="0"/>
            </a:endParaRPr>
          </a:p>
        </p:txBody>
      </p:sp>
      <p:pic>
        <p:nvPicPr>
          <p:cNvPr id="153604" name="object 4">
            <a:extLst>
              <a:ext uri="{FF2B5EF4-FFF2-40B4-BE49-F238E27FC236}">
                <a16:creationId xmlns:a16="http://schemas.microsoft.com/office/drawing/2014/main" id="{95FF4FEE-8D6B-4D60-8369-DCFA0A6AA6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4600" y="2133600"/>
            <a:ext cx="3627438"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C2F9929A-0D67-478E-A2EE-4D0BD92A87F8}"/>
              </a:ext>
            </a:extLst>
          </p:cNvPr>
          <p:cNvSpPr txBox="1">
            <a:spLocks noGrp="1"/>
          </p:cNvSpPr>
          <p:nvPr>
            <p:ph type="title"/>
          </p:nvPr>
        </p:nvSpPr>
        <p:spPr>
          <a:xfrm>
            <a:off x="2205038" y="288925"/>
            <a:ext cx="4735512" cy="514350"/>
          </a:xfrm>
        </p:spPr>
        <p:txBody>
          <a:bodyPr lIns="0" tIns="13335" rIns="0" bIns="0" rtlCol="0">
            <a:spAutoFit/>
          </a:bodyPr>
          <a:lstStyle/>
          <a:p>
            <a:pPr marL="12700">
              <a:spcBef>
                <a:spcPts val="105"/>
              </a:spcBef>
              <a:defRPr/>
            </a:pPr>
            <a:r>
              <a:rPr sz="3200" spc="-5" dirty="0"/>
              <a:t>The</a:t>
            </a:r>
            <a:r>
              <a:rPr sz="3200" spc="-40" dirty="0"/>
              <a:t> </a:t>
            </a:r>
            <a:r>
              <a:rPr sz="3200" spc="-10" dirty="0"/>
              <a:t>examination</a:t>
            </a:r>
            <a:r>
              <a:rPr sz="3200" spc="-70" dirty="0"/>
              <a:t> </a:t>
            </a:r>
            <a:r>
              <a:rPr sz="3200" spc="-10" dirty="0"/>
              <a:t>completed</a:t>
            </a:r>
            <a:endParaRPr sz="3200"/>
          </a:p>
        </p:txBody>
      </p:sp>
      <p:pic>
        <p:nvPicPr>
          <p:cNvPr id="154627" name="object 3">
            <a:extLst>
              <a:ext uri="{FF2B5EF4-FFF2-40B4-BE49-F238E27FC236}">
                <a16:creationId xmlns:a16="http://schemas.microsoft.com/office/drawing/2014/main" id="{4E0FD9AD-47C2-4AFD-9605-84B0A1C4A4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908050"/>
            <a:ext cx="6324600"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E97B3B8-5210-4D17-9494-D4B7A1AD0201}"/>
              </a:ext>
            </a:extLst>
          </p:cNvPr>
          <p:cNvSpPr>
            <a:spLocks noGrp="1"/>
          </p:cNvSpPr>
          <p:nvPr>
            <p:ph type="title" idx="4294967295"/>
          </p:nvPr>
        </p:nvSpPr>
        <p:spPr>
          <a:xfrm>
            <a:off x="611188" y="620713"/>
            <a:ext cx="7772400" cy="1379537"/>
          </a:xfrm>
        </p:spPr>
        <p:txBody>
          <a:bodyPr/>
          <a:lstStyle/>
          <a:p>
            <a:pPr eaLnBrk="1" hangingPunct="1"/>
            <a:r>
              <a:rPr lang="en-GB" altLang="en-US" sz="3200" b="1">
                <a:cs typeface="Arial" panose="020B0604020202020204" pitchFamily="34" charset="0"/>
              </a:rPr>
              <a:t>Caries examination* </a:t>
            </a:r>
            <a:br>
              <a:rPr lang="en-GB" altLang="en-US" sz="3200" b="1">
                <a:cs typeface="Arial" panose="020B0604020202020204" pitchFamily="34" charset="0"/>
              </a:rPr>
            </a:br>
            <a:r>
              <a:rPr lang="en-GB" altLang="en-US" sz="3200" b="1">
                <a:cs typeface="Arial" panose="020B0604020202020204" pitchFamily="34" charset="0"/>
              </a:rPr>
              <a:t>Conventions for surveys of</a:t>
            </a:r>
            <a:br>
              <a:rPr lang="en-GB" altLang="en-US" sz="3200" b="1">
                <a:cs typeface="Arial" panose="020B0604020202020204" pitchFamily="34" charset="0"/>
              </a:rPr>
            </a:br>
            <a:r>
              <a:rPr lang="en-GB" altLang="en-US" sz="3200" b="1">
                <a:cs typeface="Arial" panose="020B0604020202020204" pitchFamily="34" charset="0"/>
              </a:rPr>
              <a:t>year 6 or 12 year old children</a:t>
            </a:r>
          </a:p>
        </p:txBody>
      </p:sp>
      <p:sp>
        <p:nvSpPr>
          <p:cNvPr id="20483" name="Rectangle 3">
            <a:extLst>
              <a:ext uri="{FF2B5EF4-FFF2-40B4-BE49-F238E27FC236}">
                <a16:creationId xmlns:a16="http://schemas.microsoft.com/office/drawing/2014/main" id="{36888CD5-0346-4937-85A3-36A530AC3D54}"/>
              </a:ext>
            </a:extLst>
          </p:cNvPr>
          <p:cNvSpPr>
            <a:spLocks noGrp="1"/>
          </p:cNvSpPr>
          <p:nvPr>
            <p:ph type="body" idx="4294967295"/>
          </p:nvPr>
        </p:nvSpPr>
        <p:spPr>
          <a:xfrm>
            <a:off x="684213" y="2492375"/>
            <a:ext cx="7772400" cy="3683000"/>
          </a:xfrm>
        </p:spPr>
        <p:txBody>
          <a:bodyPr/>
          <a:lstStyle/>
          <a:p>
            <a:pPr marL="609600" indent="-609600" eaLnBrk="1" hangingPunct="1">
              <a:buFontTx/>
              <a:buChar char="•"/>
            </a:pPr>
            <a:r>
              <a:rPr lang="en-GB" altLang="en-US" sz="2400" b="1">
                <a:cs typeface="Arial" panose="020B0604020202020204" pitchFamily="34" charset="0"/>
              </a:rPr>
              <a:t>A tooth is deemed to have erupted when any part of it is visible in the mouth.  Unerupted surfaces of an erupted tooth will be regarded as sound</a:t>
            </a:r>
          </a:p>
          <a:p>
            <a:pPr marL="609600" indent="-609600" eaLnBrk="1" hangingPunct="1">
              <a:buFontTx/>
              <a:buNone/>
            </a:pPr>
            <a:endParaRPr lang="en-GB" altLang="en-US" sz="2400" b="1">
              <a:cs typeface="Arial" panose="020B0604020202020204" pitchFamily="34" charset="0"/>
            </a:endParaRPr>
          </a:p>
          <a:p>
            <a:pPr marL="609600" indent="-609600" eaLnBrk="1" hangingPunct="1">
              <a:buFontTx/>
              <a:buChar char="•"/>
            </a:pPr>
            <a:r>
              <a:rPr lang="en-GB" altLang="en-US" sz="2400" b="1">
                <a:cs typeface="Arial" panose="020B0604020202020204" pitchFamily="34" charset="0"/>
              </a:rPr>
              <a:t>The presence of supernumery teeth will not be recorded.  If a tooth and a supernumery resemble one another then the distal of the two will be regarded as the supernumery.  Code the mesial tooth</a:t>
            </a:r>
          </a:p>
          <a:p>
            <a:pPr marL="609600" indent="-609600" eaLnBrk="1" hangingPunct="1">
              <a:buFontTx/>
              <a:buChar char="•"/>
            </a:pPr>
            <a:endParaRPr lang="en-GB" altLang="en-US" sz="2400" b="1">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2348B401-965C-4C87-81B2-F9F90F84F5CF}"/>
              </a:ext>
            </a:extLst>
          </p:cNvPr>
          <p:cNvSpPr>
            <a:spLocks noGrp="1"/>
          </p:cNvSpPr>
          <p:nvPr>
            <p:ph type="title" idx="4294967295"/>
          </p:nvPr>
        </p:nvSpPr>
        <p:spPr>
          <a:xfrm>
            <a:off x="611188" y="476250"/>
            <a:ext cx="7772400" cy="1143000"/>
          </a:xfrm>
        </p:spPr>
        <p:txBody>
          <a:bodyPr/>
          <a:lstStyle/>
          <a:p>
            <a:pPr eaLnBrk="1" hangingPunct="1"/>
            <a:r>
              <a:rPr lang="en-GB" altLang="en-US" sz="3200" b="1">
                <a:cs typeface="Arial" panose="020B0604020202020204" pitchFamily="34" charset="0"/>
              </a:rPr>
              <a:t>Caries examination*</a:t>
            </a:r>
            <a:br>
              <a:rPr lang="en-GB" altLang="en-US" sz="3200" b="1">
                <a:cs typeface="Arial" panose="020B0604020202020204" pitchFamily="34" charset="0"/>
              </a:rPr>
            </a:br>
            <a:r>
              <a:rPr lang="en-GB" altLang="en-US" sz="3200" b="1">
                <a:cs typeface="Arial" panose="020B0604020202020204" pitchFamily="34" charset="0"/>
              </a:rPr>
              <a:t>Conventions - all children</a:t>
            </a:r>
          </a:p>
        </p:txBody>
      </p:sp>
      <p:sp>
        <p:nvSpPr>
          <p:cNvPr id="21507" name="Rectangle 3">
            <a:extLst>
              <a:ext uri="{FF2B5EF4-FFF2-40B4-BE49-F238E27FC236}">
                <a16:creationId xmlns:a16="http://schemas.microsoft.com/office/drawing/2014/main" id="{D0D10AAD-D116-4DD4-BD92-8E238ED22891}"/>
              </a:ext>
            </a:extLst>
          </p:cNvPr>
          <p:cNvSpPr>
            <a:spLocks noGrp="1"/>
          </p:cNvSpPr>
          <p:nvPr>
            <p:ph type="body" idx="4294967295"/>
          </p:nvPr>
        </p:nvSpPr>
        <p:spPr>
          <a:xfrm>
            <a:off x="684213" y="1484313"/>
            <a:ext cx="7772400" cy="4752975"/>
          </a:xfrm>
        </p:spPr>
        <p:txBody>
          <a:bodyPr/>
          <a:lstStyle/>
          <a:p>
            <a:pPr eaLnBrk="1" hangingPunct="1">
              <a:lnSpc>
                <a:spcPct val="150000"/>
              </a:lnSpc>
            </a:pPr>
            <a:r>
              <a:rPr lang="en-GB" altLang="en-US" sz="2000" b="1">
                <a:cs typeface="Arial" panose="020B0604020202020204" pitchFamily="34" charset="0"/>
              </a:rPr>
              <a:t>If only a partial examination can be achieved any surfaces or teeth that cannot be seen should be coded – (code 9) as assessment cannot be made </a:t>
            </a:r>
          </a:p>
          <a:p>
            <a:pPr eaLnBrk="1" hangingPunct="1">
              <a:lnSpc>
                <a:spcPct val="150000"/>
              </a:lnSpc>
            </a:pPr>
            <a:r>
              <a:rPr lang="en-GB" altLang="en-US" sz="2000" b="1">
                <a:cs typeface="Arial" panose="020B0604020202020204" pitchFamily="34" charset="0"/>
              </a:rPr>
              <a:t>Carious roots are coded 3 for all surfaces</a:t>
            </a:r>
          </a:p>
          <a:p>
            <a:pPr eaLnBrk="1" hangingPunct="1">
              <a:lnSpc>
                <a:spcPct val="150000"/>
              </a:lnSpc>
            </a:pPr>
            <a:r>
              <a:rPr lang="en-GB" altLang="en-US" sz="2000" b="1">
                <a:cs typeface="Arial" panose="020B0604020202020204" pitchFamily="34" charset="0"/>
              </a:rPr>
              <a:t>Caries takes precedence over non-carious defects, e.g. Trauma </a:t>
            </a:r>
          </a:p>
          <a:p>
            <a:pPr eaLnBrk="1" hangingPunct="1">
              <a:lnSpc>
                <a:spcPct val="150000"/>
              </a:lnSpc>
            </a:pPr>
            <a:r>
              <a:rPr lang="en-GB" altLang="en-US" sz="2000" b="1">
                <a:cs typeface="Arial" panose="020B0604020202020204" pitchFamily="34" charset="0"/>
              </a:rPr>
              <a:t>Threshold for recording lesions as caries is dentine involvement (D</a:t>
            </a:r>
            <a:r>
              <a:rPr lang="en-GB" altLang="en-US" sz="2000" b="1" baseline="-25000">
                <a:cs typeface="Arial" panose="020B0604020202020204" pitchFamily="34" charset="0"/>
              </a:rPr>
              <a:t>3</a:t>
            </a:r>
            <a:r>
              <a:rPr lang="en-GB" altLang="en-US" sz="2000" b="1">
                <a:cs typeface="Arial" panose="020B0604020202020204" pitchFamily="34" charset="0"/>
              </a:rPr>
              <a:t>)</a:t>
            </a:r>
          </a:p>
          <a:p>
            <a:pPr eaLnBrk="1" hangingPunct="1">
              <a:lnSpc>
                <a:spcPct val="150000"/>
              </a:lnSpc>
            </a:pPr>
            <a:r>
              <a:rPr lang="en-GB" altLang="en-US" sz="2000" b="1">
                <a:cs typeface="Arial" panose="020B0604020202020204" pitchFamily="34" charset="0"/>
              </a:rPr>
              <a:t> If in doubt score low</a:t>
            </a:r>
          </a:p>
          <a:p>
            <a:pPr eaLnBrk="1" hangingPunct="1">
              <a:lnSpc>
                <a:spcPct val="150000"/>
              </a:lnSpc>
            </a:pPr>
            <a:r>
              <a:rPr lang="en-GB" altLang="en-US" sz="2000" b="1">
                <a:cs typeface="Arial" panose="020B0604020202020204" pitchFamily="34" charset="0"/>
              </a:rPr>
              <a:t>Discoloured, non-vital incisors, without caries or</a:t>
            </a:r>
            <a:r>
              <a:rPr lang="en-GB" altLang="en-US" sz="2400" b="1">
                <a:cs typeface="Arial" panose="020B0604020202020204" pitchFamily="34" charset="0"/>
              </a:rPr>
              <a:t> </a:t>
            </a:r>
            <a:r>
              <a:rPr lang="en-GB" altLang="en-US" sz="2000" b="1">
                <a:cs typeface="Arial" panose="020B0604020202020204" pitchFamily="34" charset="0"/>
              </a:rPr>
              <a:t>fractures should be scored T for trauma all surfaces</a:t>
            </a:r>
          </a:p>
          <a:p>
            <a:pPr eaLnBrk="1" hangingPunct="1">
              <a:buFont typeface="Arial" panose="020B0604020202020204" pitchFamily="34" charset="0"/>
              <a:buNone/>
            </a:pPr>
            <a:endParaRPr lang="en-GB" altLang="en-US" sz="2000" b="1">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DC0DCBBB-D02D-4452-B606-C2443B3CCC50}"/>
              </a:ext>
            </a:extLst>
          </p:cNvPr>
          <p:cNvSpPr>
            <a:spLocks noGrp="1" noChangeArrowheads="1"/>
          </p:cNvSpPr>
          <p:nvPr>
            <p:ph type="ctrTitle"/>
          </p:nvPr>
        </p:nvSpPr>
        <p:spPr>
          <a:xfrm>
            <a:off x="685800" y="2286000"/>
            <a:ext cx="7772400" cy="1143000"/>
          </a:xfrm>
        </p:spPr>
        <p:txBody>
          <a:bodyPr rtlCol="0">
            <a:normAutofit fontScale="90000"/>
          </a:bodyPr>
          <a:lstStyle/>
          <a:p>
            <a:pPr eaLnBrk="1" fontAlgn="auto" hangingPunct="1">
              <a:spcAft>
                <a:spcPts val="0"/>
              </a:spcAft>
              <a:defRPr/>
            </a:pPr>
            <a:r>
              <a:rPr lang="en-GB" b="1">
                <a:cs typeface="Arial" charset="0"/>
              </a:rPr>
              <a:t>The next set of slides show different tooth and surface conditions and the associated codes used in surveys</a:t>
            </a:r>
            <a:r>
              <a:rPr lang="en-GB" b="1"/>
              <a:t>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2056F4F2-E90E-47B4-BCB4-2134E95C97A9}"/>
              </a:ext>
            </a:extLst>
          </p:cNvPr>
          <p:cNvSpPr>
            <a:spLocks noGrp="1"/>
          </p:cNvSpPr>
          <p:nvPr>
            <p:ph type="title"/>
          </p:nvPr>
        </p:nvSpPr>
        <p:spPr>
          <a:xfrm>
            <a:off x="114300" y="0"/>
            <a:ext cx="8915400" cy="914400"/>
          </a:xfrm>
        </p:spPr>
        <p:txBody>
          <a:bodyPr/>
          <a:lstStyle/>
          <a:p>
            <a:pPr eaLnBrk="1" hangingPunct="1"/>
            <a:r>
              <a:rPr lang="en-GB" altLang="en-US" sz="3200" b="1">
                <a:cs typeface="Arial" panose="020B0604020202020204" pitchFamily="34" charset="0"/>
              </a:rPr>
              <a:t>Surface boundaries viewed from occlusal</a:t>
            </a:r>
            <a:r>
              <a:rPr lang="en-GB" altLang="en-US" sz="4000" b="1">
                <a:cs typeface="Arial" panose="020B0604020202020204" pitchFamily="34" charset="0"/>
              </a:rPr>
              <a:t> </a:t>
            </a:r>
          </a:p>
        </p:txBody>
      </p:sp>
      <p:pic>
        <p:nvPicPr>
          <p:cNvPr id="21507" name="Picture 3" descr="06">
            <a:extLst>
              <a:ext uri="{FF2B5EF4-FFF2-40B4-BE49-F238E27FC236}">
                <a16:creationId xmlns:a16="http://schemas.microsoft.com/office/drawing/2014/main" id="{3943459E-EEE7-48F5-BD30-D30DAB88F5A0}"/>
              </a:ext>
            </a:extLst>
          </p:cNvPr>
          <p:cNvPicPr>
            <a:picLocks noChangeAspect="1" noChangeArrowheads="1"/>
          </p:cNvPicPr>
          <p:nvPr/>
        </p:nvPicPr>
        <p:blipFill>
          <a:blip r:embed="rId2" cstate="print"/>
          <a:srcRect/>
          <a:stretch>
            <a:fillRect/>
          </a:stretch>
        </p:blipFill>
        <p:spPr bwMode="auto">
          <a:xfrm>
            <a:off x="900113" y="1230313"/>
            <a:ext cx="7688262" cy="50942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3556" name="Oval 4">
            <a:extLst>
              <a:ext uri="{FF2B5EF4-FFF2-40B4-BE49-F238E27FC236}">
                <a16:creationId xmlns:a16="http://schemas.microsoft.com/office/drawing/2014/main" id="{69E51BEA-31B2-49B0-8AB8-3A94477587BF}"/>
              </a:ext>
            </a:extLst>
          </p:cNvPr>
          <p:cNvSpPr>
            <a:spLocks noChangeArrowheads="1"/>
          </p:cNvSpPr>
          <p:nvPr/>
        </p:nvSpPr>
        <p:spPr bwMode="auto">
          <a:xfrm>
            <a:off x="3492500" y="2205038"/>
            <a:ext cx="2447925" cy="3095625"/>
          </a:xfrm>
          <a:prstGeom prst="ellipse">
            <a:avLst/>
          </a:prstGeom>
          <a:noFill/>
          <a:ln w="19050" cap="rnd">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400">
              <a:latin typeface="Arial" panose="020B0604020202020204" pitchFamily="34" charset="0"/>
            </a:endParaRPr>
          </a:p>
        </p:txBody>
      </p:sp>
      <p:sp>
        <p:nvSpPr>
          <p:cNvPr id="23557" name="Line 5">
            <a:extLst>
              <a:ext uri="{FF2B5EF4-FFF2-40B4-BE49-F238E27FC236}">
                <a16:creationId xmlns:a16="http://schemas.microsoft.com/office/drawing/2014/main" id="{966C1EF3-41D6-4200-B17C-E0C7411B1D9F}"/>
              </a:ext>
            </a:extLst>
          </p:cNvPr>
          <p:cNvSpPr>
            <a:spLocks noChangeShapeType="1"/>
          </p:cNvSpPr>
          <p:nvPr/>
        </p:nvSpPr>
        <p:spPr bwMode="auto">
          <a:xfrm flipH="1">
            <a:off x="2987675" y="4941888"/>
            <a:ext cx="936625" cy="719137"/>
          </a:xfrm>
          <a:prstGeom prst="line">
            <a:avLst/>
          </a:prstGeom>
          <a:noFill/>
          <a:ln w="19050"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3558" name="Line 6">
            <a:extLst>
              <a:ext uri="{FF2B5EF4-FFF2-40B4-BE49-F238E27FC236}">
                <a16:creationId xmlns:a16="http://schemas.microsoft.com/office/drawing/2014/main" id="{5B7A975E-C1B1-4179-8D9F-0A8B6AE7510B}"/>
              </a:ext>
            </a:extLst>
          </p:cNvPr>
          <p:cNvSpPr>
            <a:spLocks noChangeShapeType="1"/>
          </p:cNvSpPr>
          <p:nvPr/>
        </p:nvSpPr>
        <p:spPr bwMode="auto">
          <a:xfrm>
            <a:off x="5580063" y="4941888"/>
            <a:ext cx="792162" cy="719137"/>
          </a:xfrm>
          <a:prstGeom prst="line">
            <a:avLst/>
          </a:prstGeom>
          <a:noFill/>
          <a:ln w="19050"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3559" name="Rectangle 7">
            <a:extLst>
              <a:ext uri="{FF2B5EF4-FFF2-40B4-BE49-F238E27FC236}">
                <a16:creationId xmlns:a16="http://schemas.microsoft.com/office/drawing/2014/main" id="{AA1A6A0A-736E-454B-909D-BBCF2E5CFB46}"/>
              </a:ext>
            </a:extLst>
          </p:cNvPr>
          <p:cNvSpPr>
            <a:spLocks noChangeArrowheads="1"/>
          </p:cNvSpPr>
          <p:nvPr/>
        </p:nvSpPr>
        <p:spPr bwMode="auto">
          <a:xfrm>
            <a:off x="3203575" y="2060575"/>
            <a:ext cx="3024188" cy="345598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400">
              <a:latin typeface="Arial" panose="020B0604020202020204" pitchFamily="34" charset="0"/>
            </a:endParaRPr>
          </a:p>
        </p:txBody>
      </p:sp>
      <p:sp>
        <p:nvSpPr>
          <p:cNvPr id="23560" name="Line 8">
            <a:extLst>
              <a:ext uri="{FF2B5EF4-FFF2-40B4-BE49-F238E27FC236}">
                <a16:creationId xmlns:a16="http://schemas.microsoft.com/office/drawing/2014/main" id="{D2B7856A-44FF-466F-A50A-56C7409491D6}"/>
              </a:ext>
            </a:extLst>
          </p:cNvPr>
          <p:cNvSpPr>
            <a:spLocks noChangeShapeType="1"/>
          </p:cNvSpPr>
          <p:nvPr/>
        </p:nvSpPr>
        <p:spPr bwMode="auto">
          <a:xfrm flipH="1">
            <a:off x="5580063" y="1844675"/>
            <a:ext cx="863600" cy="863600"/>
          </a:xfrm>
          <a:prstGeom prst="line">
            <a:avLst/>
          </a:prstGeom>
          <a:noFill/>
          <a:ln w="19050"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3561" name="Line 9">
            <a:extLst>
              <a:ext uri="{FF2B5EF4-FFF2-40B4-BE49-F238E27FC236}">
                <a16:creationId xmlns:a16="http://schemas.microsoft.com/office/drawing/2014/main" id="{590EBA7B-F91C-48D9-9466-FA7498A16A71}"/>
              </a:ext>
            </a:extLst>
          </p:cNvPr>
          <p:cNvSpPr>
            <a:spLocks noChangeShapeType="1"/>
          </p:cNvSpPr>
          <p:nvPr/>
        </p:nvSpPr>
        <p:spPr bwMode="auto">
          <a:xfrm>
            <a:off x="2987675" y="1844675"/>
            <a:ext cx="863600" cy="792163"/>
          </a:xfrm>
          <a:prstGeom prst="line">
            <a:avLst/>
          </a:prstGeom>
          <a:noFill/>
          <a:ln w="19050"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19466" name="Text Box 10">
            <a:extLst>
              <a:ext uri="{FF2B5EF4-FFF2-40B4-BE49-F238E27FC236}">
                <a16:creationId xmlns:a16="http://schemas.microsoft.com/office/drawing/2014/main" id="{43008257-1D83-42F2-A2F7-5D49DBC29995}"/>
              </a:ext>
            </a:extLst>
          </p:cNvPr>
          <p:cNvSpPr txBox="1">
            <a:spLocks noChangeArrowheads="1"/>
          </p:cNvSpPr>
          <p:nvPr/>
        </p:nvSpPr>
        <p:spPr bwMode="auto">
          <a:xfrm>
            <a:off x="4119563" y="5535613"/>
            <a:ext cx="1016000" cy="461962"/>
          </a:xfrm>
          <a:prstGeom prst="rect">
            <a:avLst/>
          </a:prstGeom>
          <a:solidFill>
            <a:schemeClr val="tx1"/>
          </a:solidFill>
          <a:ln w="9525">
            <a:noFill/>
            <a:miter lim="800000"/>
            <a:headEnd/>
            <a:tailEnd/>
          </a:ln>
        </p:spPr>
        <p:txBody>
          <a:bodyPr wrap="none">
            <a:spAutoFit/>
          </a:bodyPr>
          <a:lstStyle/>
          <a:p>
            <a:pPr eaLnBrk="1" hangingPunct="1">
              <a:defRPr/>
            </a:pPr>
            <a:r>
              <a:rPr lang="en-GB" b="1" dirty="0" err="1">
                <a:solidFill>
                  <a:schemeClr val="bg1">
                    <a:lumMod val="85000"/>
                  </a:schemeClr>
                </a:solidFill>
                <a:latin typeface="+mn-lt"/>
              </a:rPr>
              <a:t>mesial</a:t>
            </a:r>
            <a:endParaRPr lang="en-GB" b="1" dirty="0">
              <a:solidFill>
                <a:schemeClr val="bg1">
                  <a:lumMod val="85000"/>
                </a:schemeClr>
              </a:solidFill>
              <a:latin typeface="+mn-lt"/>
            </a:endParaRPr>
          </a:p>
        </p:txBody>
      </p:sp>
      <p:sp>
        <p:nvSpPr>
          <p:cNvPr id="19467" name="Text Box 11">
            <a:extLst>
              <a:ext uri="{FF2B5EF4-FFF2-40B4-BE49-F238E27FC236}">
                <a16:creationId xmlns:a16="http://schemas.microsoft.com/office/drawing/2014/main" id="{9D1FE2C5-56D0-49A9-9979-B9501671609C}"/>
              </a:ext>
            </a:extLst>
          </p:cNvPr>
          <p:cNvSpPr txBox="1">
            <a:spLocks noChangeArrowheads="1"/>
          </p:cNvSpPr>
          <p:nvPr/>
        </p:nvSpPr>
        <p:spPr bwMode="auto">
          <a:xfrm>
            <a:off x="3995738" y="1484313"/>
            <a:ext cx="877887" cy="461962"/>
          </a:xfrm>
          <a:prstGeom prst="rect">
            <a:avLst/>
          </a:prstGeom>
          <a:solidFill>
            <a:schemeClr val="tx1"/>
          </a:solidFill>
          <a:ln w="9525">
            <a:noFill/>
            <a:miter lim="800000"/>
            <a:headEnd/>
            <a:tailEnd/>
          </a:ln>
        </p:spPr>
        <p:txBody>
          <a:bodyPr wrap="none">
            <a:spAutoFit/>
          </a:bodyPr>
          <a:lstStyle/>
          <a:p>
            <a:pPr eaLnBrk="1" hangingPunct="1">
              <a:defRPr/>
            </a:pPr>
            <a:r>
              <a:rPr lang="en-GB" b="1" dirty="0">
                <a:solidFill>
                  <a:schemeClr val="bg1">
                    <a:lumMod val="85000"/>
                  </a:schemeClr>
                </a:solidFill>
                <a:latin typeface="+mn-lt"/>
              </a:rPr>
              <a:t>distal</a:t>
            </a:r>
          </a:p>
        </p:txBody>
      </p:sp>
      <p:sp>
        <p:nvSpPr>
          <p:cNvPr id="19468" name="Text Box 12">
            <a:extLst>
              <a:ext uri="{FF2B5EF4-FFF2-40B4-BE49-F238E27FC236}">
                <a16:creationId xmlns:a16="http://schemas.microsoft.com/office/drawing/2014/main" id="{CD47DD61-AE44-42AE-9F86-EF3B37C001E7}"/>
              </a:ext>
            </a:extLst>
          </p:cNvPr>
          <p:cNvSpPr txBox="1">
            <a:spLocks noChangeArrowheads="1"/>
          </p:cNvSpPr>
          <p:nvPr/>
        </p:nvSpPr>
        <p:spPr bwMode="auto">
          <a:xfrm>
            <a:off x="6443663" y="3573463"/>
            <a:ext cx="996950" cy="461962"/>
          </a:xfrm>
          <a:prstGeom prst="rect">
            <a:avLst/>
          </a:prstGeom>
          <a:solidFill>
            <a:schemeClr val="tx1"/>
          </a:solidFill>
          <a:ln w="9525">
            <a:noFill/>
            <a:miter lim="800000"/>
            <a:headEnd/>
            <a:tailEnd/>
          </a:ln>
        </p:spPr>
        <p:txBody>
          <a:bodyPr wrap="none">
            <a:spAutoFit/>
          </a:bodyPr>
          <a:lstStyle/>
          <a:p>
            <a:pPr eaLnBrk="1" hangingPunct="1">
              <a:defRPr/>
            </a:pPr>
            <a:r>
              <a:rPr lang="en-GB" b="1" dirty="0" err="1">
                <a:solidFill>
                  <a:schemeClr val="bg1">
                    <a:lumMod val="85000"/>
                  </a:schemeClr>
                </a:solidFill>
                <a:latin typeface="+mn-lt"/>
              </a:rPr>
              <a:t>buccal</a:t>
            </a:r>
            <a:endParaRPr lang="en-GB" b="1" dirty="0">
              <a:solidFill>
                <a:schemeClr val="bg1">
                  <a:lumMod val="85000"/>
                </a:schemeClr>
              </a:solidFill>
              <a:latin typeface="+mn-lt"/>
            </a:endParaRPr>
          </a:p>
        </p:txBody>
      </p:sp>
      <p:sp>
        <p:nvSpPr>
          <p:cNvPr id="19469" name="Text Box 13">
            <a:extLst>
              <a:ext uri="{FF2B5EF4-FFF2-40B4-BE49-F238E27FC236}">
                <a16:creationId xmlns:a16="http://schemas.microsoft.com/office/drawing/2014/main" id="{35F51E00-BB66-4440-BDBD-61AA15348836}"/>
              </a:ext>
            </a:extLst>
          </p:cNvPr>
          <p:cNvSpPr txBox="1">
            <a:spLocks noChangeArrowheads="1"/>
          </p:cNvSpPr>
          <p:nvPr/>
        </p:nvSpPr>
        <p:spPr bwMode="auto">
          <a:xfrm>
            <a:off x="1497013" y="3573463"/>
            <a:ext cx="1039812" cy="461962"/>
          </a:xfrm>
          <a:prstGeom prst="rect">
            <a:avLst/>
          </a:prstGeom>
          <a:solidFill>
            <a:schemeClr val="tx1"/>
          </a:solidFill>
          <a:ln w="9525">
            <a:noFill/>
            <a:miter lim="800000"/>
            <a:headEnd/>
            <a:tailEnd/>
          </a:ln>
        </p:spPr>
        <p:txBody>
          <a:bodyPr wrap="none">
            <a:spAutoFit/>
          </a:bodyPr>
          <a:lstStyle/>
          <a:p>
            <a:pPr eaLnBrk="1" hangingPunct="1">
              <a:defRPr/>
            </a:pPr>
            <a:r>
              <a:rPr lang="en-GB" b="1" dirty="0">
                <a:solidFill>
                  <a:schemeClr val="bg1">
                    <a:lumMod val="85000"/>
                  </a:schemeClr>
                </a:solidFill>
                <a:latin typeface="+mn-lt"/>
              </a:rPr>
              <a:t>lingual</a:t>
            </a:r>
          </a:p>
        </p:txBody>
      </p:sp>
      <p:sp>
        <p:nvSpPr>
          <p:cNvPr id="19470" name="Text Box 14">
            <a:extLst>
              <a:ext uri="{FF2B5EF4-FFF2-40B4-BE49-F238E27FC236}">
                <a16:creationId xmlns:a16="http://schemas.microsoft.com/office/drawing/2014/main" id="{3D87CF1E-C244-47C9-8734-4BB58B1D07CE}"/>
              </a:ext>
            </a:extLst>
          </p:cNvPr>
          <p:cNvSpPr txBox="1">
            <a:spLocks noChangeArrowheads="1"/>
          </p:cNvSpPr>
          <p:nvPr/>
        </p:nvSpPr>
        <p:spPr bwMode="auto">
          <a:xfrm>
            <a:off x="6227763" y="1484313"/>
            <a:ext cx="1873250" cy="584200"/>
          </a:xfrm>
          <a:prstGeom prst="rect">
            <a:avLst/>
          </a:prstGeom>
          <a:solidFill>
            <a:schemeClr val="tx1"/>
          </a:solidFill>
          <a:ln w="9525">
            <a:noFill/>
            <a:miter lim="800000"/>
            <a:headEnd/>
            <a:tailEnd/>
          </a:ln>
        </p:spPr>
        <p:txBody>
          <a:bodyPr>
            <a:spAutoFit/>
          </a:bodyPr>
          <a:lstStyle/>
          <a:p>
            <a:pPr eaLnBrk="1" hangingPunct="1">
              <a:defRPr/>
            </a:pPr>
            <a:r>
              <a:rPr lang="en-GB" sz="1600" b="1" dirty="0">
                <a:solidFill>
                  <a:schemeClr val="bg1">
                    <a:lumMod val="85000"/>
                  </a:schemeClr>
                </a:solidFill>
                <a:latin typeface="+mn-lt"/>
              </a:rPr>
              <a:t>Junction of </a:t>
            </a:r>
            <a:r>
              <a:rPr lang="en-GB" sz="1600" b="1" dirty="0" err="1">
                <a:solidFill>
                  <a:schemeClr val="bg1">
                    <a:lumMod val="85000"/>
                  </a:schemeClr>
                </a:solidFill>
                <a:latin typeface="+mn-lt"/>
              </a:rPr>
              <a:t>buccal</a:t>
            </a:r>
            <a:r>
              <a:rPr lang="en-GB" sz="1600" b="1" dirty="0">
                <a:solidFill>
                  <a:schemeClr val="bg1">
                    <a:lumMod val="85000"/>
                  </a:schemeClr>
                </a:solidFill>
                <a:latin typeface="+mn-lt"/>
              </a:rPr>
              <a:t> &amp; distal surfaces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BD23BAB6-4E38-4CCA-9F9E-92CED1921840}"/>
              </a:ext>
            </a:extLst>
          </p:cNvPr>
          <p:cNvSpPr>
            <a:spLocks noGrp="1"/>
          </p:cNvSpPr>
          <p:nvPr>
            <p:ph type="title"/>
          </p:nvPr>
        </p:nvSpPr>
        <p:spPr>
          <a:xfrm>
            <a:off x="114300" y="0"/>
            <a:ext cx="8915400" cy="914400"/>
          </a:xfrm>
        </p:spPr>
        <p:txBody>
          <a:bodyPr/>
          <a:lstStyle/>
          <a:p>
            <a:pPr eaLnBrk="1" hangingPunct="1"/>
            <a:r>
              <a:rPr lang="en-GB" altLang="en-US" sz="3200" b="1">
                <a:cs typeface="Arial" panose="020B0604020202020204" pitchFamily="34" charset="0"/>
              </a:rPr>
              <a:t>Surface boundaries viewed from occlusal</a:t>
            </a:r>
            <a:r>
              <a:rPr lang="en-GB" altLang="en-US" sz="4000" b="1">
                <a:cs typeface="Arial" panose="020B0604020202020204" pitchFamily="34" charset="0"/>
              </a:rPr>
              <a:t> </a:t>
            </a:r>
          </a:p>
        </p:txBody>
      </p:sp>
      <p:pic>
        <p:nvPicPr>
          <p:cNvPr id="22531" name="Picture 3" descr="06">
            <a:extLst>
              <a:ext uri="{FF2B5EF4-FFF2-40B4-BE49-F238E27FC236}">
                <a16:creationId xmlns:a16="http://schemas.microsoft.com/office/drawing/2014/main" id="{D7D45E0D-9675-4E93-9C51-64BD5C20D0E4}"/>
              </a:ext>
            </a:extLst>
          </p:cNvPr>
          <p:cNvPicPr>
            <a:picLocks noChangeAspect="1" noChangeArrowheads="1"/>
          </p:cNvPicPr>
          <p:nvPr/>
        </p:nvPicPr>
        <p:blipFill>
          <a:blip r:embed="rId2" cstate="print"/>
          <a:srcRect/>
          <a:stretch>
            <a:fillRect/>
          </a:stretch>
        </p:blipFill>
        <p:spPr bwMode="auto">
          <a:xfrm>
            <a:off x="900113" y="1230313"/>
            <a:ext cx="7688262" cy="50942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4580" name="Oval 4">
            <a:extLst>
              <a:ext uri="{FF2B5EF4-FFF2-40B4-BE49-F238E27FC236}">
                <a16:creationId xmlns:a16="http://schemas.microsoft.com/office/drawing/2014/main" id="{F3167052-51FA-453E-BED4-FBE6AB01979C}"/>
              </a:ext>
            </a:extLst>
          </p:cNvPr>
          <p:cNvSpPr>
            <a:spLocks noChangeArrowheads="1"/>
          </p:cNvSpPr>
          <p:nvPr/>
        </p:nvSpPr>
        <p:spPr bwMode="auto">
          <a:xfrm>
            <a:off x="3492500" y="2205038"/>
            <a:ext cx="2447925" cy="3095625"/>
          </a:xfrm>
          <a:prstGeom prst="ellipse">
            <a:avLst/>
          </a:prstGeom>
          <a:noFill/>
          <a:ln w="19050" cap="rnd">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400">
              <a:latin typeface="Arial" panose="020B0604020202020204" pitchFamily="34" charset="0"/>
            </a:endParaRPr>
          </a:p>
        </p:txBody>
      </p:sp>
      <p:sp>
        <p:nvSpPr>
          <p:cNvPr id="24581" name="Line 5">
            <a:extLst>
              <a:ext uri="{FF2B5EF4-FFF2-40B4-BE49-F238E27FC236}">
                <a16:creationId xmlns:a16="http://schemas.microsoft.com/office/drawing/2014/main" id="{223F9C5E-4E81-4B76-8130-CD836F16C984}"/>
              </a:ext>
            </a:extLst>
          </p:cNvPr>
          <p:cNvSpPr>
            <a:spLocks noChangeShapeType="1"/>
          </p:cNvSpPr>
          <p:nvPr/>
        </p:nvSpPr>
        <p:spPr bwMode="auto">
          <a:xfrm flipH="1">
            <a:off x="2987675" y="4941888"/>
            <a:ext cx="936625" cy="719137"/>
          </a:xfrm>
          <a:prstGeom prst="line">
            <a:avLst/>
          </a:prstGeom>
          <a:noFill/>
          <a:ln w="19050"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4582" name="Line 6">
            <a:extLst>
              <a:ext uri="{FF2B5EF4-FFF2-40B4-BE49-F238E27FC236}">
                <a16:creationId xmlns:a16="http://schemas.microsoft.com/office/drawing/2014/main" id="{8633B51E-218D-414F-BE5C-C686E21DBD91}"/>
              </a:ext>
            </a:extLst>
          </p:cNvPr>
          <p:cNvSpPr>
            <a:spLocks noChangeShapeType="1"/>
          </p:cNvSpPr>
          <p:nvPr/>
        </p:nvSpPr>
        <p:spPr bwMode="auto">
          <a:xfrm>
            <a:off x="5580063" y="4941888"/>
            <a:ext cx="792162" cy="719137"/>
          </a:xfrm>
          <a:prstGeom prst="line">
            <a:avLst/>
          </a:prstGeom>
          <a:noFill/>
          <a:ln w="19050"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4583" name="Rectangle 7">
            <a:extLst>
              <a:ext uri="{FF2B5EF4-FFF2-40B4-BE49-F238E27FC236}">
                <a16:creationId xmlns:a16="http://schemas.microsoft.com/office/drawing/2014/main" id="{F922B716-2904-471C-A0E6-5AEC7BA570B2}"/>
              </a:ext>
            </a:extLst>
          </p:cNvPr>
          <p:cNvSpPr>
            <a:spLocks noChangeArrowheads="1"/>
          </p:cNvSpPr>
          <p:nvPr/>
        </p:nvSpPr>
        <p:spPr bwMode="auto">
          <a:xfrm>
            <a:off x="3203575" y="2060575"/>
            <a:ext cx="3024188" cy="345598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400">
              <a:latin typeface="Arial" panose="020B0604020202020204" pitchFamily="34" charset="0"/>
            </a:endParaRPr>
          </a:p>
        </p:txBody>
      </p:sp>
      <p:sp>
        <p:nvSpPr>
          <p:cNvPr id="24584" name="Line 8">
            <a:extLst>
              <a:ext uri="{FF2B5EF4-FFF2-40B4-BE49-F238E27FC236}">
                <a16:creationId xmlns:a16="http://schemas.microsoft.com/office/drawing/2014/main" id="{7A55C8C2-DBA8-47A6-8B46-8D537D670DD1}"/>
              </a:ext>
            </a:extLst>
          </p:cNvPr>
          <p:cNvSpPr>
            <a:spLocks noChangeShapeType="1"/>
          </p:cNvSpPr>
          <p:nvPr/>
        </p:nvSpPr>
        <p:spPr bwMode="auto">
          <a:xfrm flipH="1">
            <a:off x="5580063" y="1844675"/>
            <a:ext cx="863600" cy="863600"/>
          </a:xfrm>
          <a:prstGeom prst="line">
            <a:avLst/>
          </a:prstGeom>
          <a:noFill/>
          <a:ln w="19050"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4585" name="Line 9">
            <a:extLst>
              <a:ext uri="{FF2B5EF4-FFF2-40B4-BE49-F238E27FC236}">
                <a16:creationId xmlns:a16="http://schemas.microsoft.com/office/drawing/2014/main" id="{D76E5E6D-05CF-4C17-B50E-BE1D1C2F9E14}"/>
              </a:ext>
            </a:extLst>
          </p:cNvPr>
          <p:cNvSpPr>
            <a:spLocks noChangeShapeType="1"/>
          </p:cNvSpPr>
          <p:nvPr/>
        </p:nvSpPr>
        <p:spPr bwMode="auto">
          <a:xfrm>
            <a:off x="2987675" y="1844675"/>
            <a:ext cx="863600" cy="792163"/>
          </a:xfrm>
          <a:prstGeom prst="line">
            <a:avLst/>
          </a:prstGeom>
          <a:noFill/>
          <a:ln w="19050"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140298" name="Text Box 10">
            <a:extLst>
              <a:ext uri="{FF2B5EF4-FFF2-40B4-BE49-F238E27FC236}">
                <a16:creationId xmlns:a16="http://schemas.microsoft.com/office/drawing/2014/main" id="{BBD22C68-C477-41A9-BD27-71110554B642}"/>
              </a:ext>
            </a:extLst>
          </p:cNvPr>
          <p:cNvSpPr txBox="1">
            <a:spLocks noChangeArrowheads="1"/>
          </p:cNvSpPr>
          <p:nvPr/>
        </p:nvSpPr>
        <p:spPr bwMode="auto">
          <a:xfrm>
            <a:off x="2555875" y="5805488"/>
            <a:ext cx="4095750" cy="646112"/>
          </a:xfrm>
          <a:prstGeom prst="rect">
            <a:avLst/>
          </a:prstGeom>
          <a:solidFill>
            <a:schemeClr val="tx1"/>
          </a:solidFill>
          <a:ln w="9525">
            <a:noFill/>
            <a:miter lim="800000"/>
            <a:headEnd/>
            <a:tailEnd/>
          </a:ln>
          <a:effectLst/>
        </p:spPr>
        <p:txBody>
          <a:bodyPr wrap="none">
            <a:spAutoFit/>
          </a:bodyPr>
          <a:lstStyle/>
          <a:p>
            <a:pPr eaLnBrk="1" hangingPunct="1">
              <a:defRPr/>
            </a:pPr>
            <a:r>
              <a:rPr lang="en-GB" sz="3600" b="1" dirty="0">
                <a:solidFill>
                  <a:schemeClr val="bg1">
                    <a:lumMod val="85000"/>
                  </a:schemeClr>
                </a:solidFill>
                <a:effectLst>
                  <a:outerShdw blurRad="38100" dist="38100" dir="2700000" algn="tl">
                    <a:srgbClr val="C0C0C0"/>
                  </a:outerShdw>
                </a:effectLst>
                <a:latin typeface="+mn-lt"/>
              </a:rPr>
              <a:t>Single Surface Filling</a:t>
            </a:r>
          </a:p>
        </p:txBody>
      </p:sp>
      <p:sp>
        <p:nvSpPr>
          <p:cNvPr id="24587" name="Freeform 11">
            <a:extLst>
              <a:ext uri="{FF2B5EF4-FFF2-40B4-BE49-F238E27FC236}">
                <a16:creationId xmlns:a16="http://schemas.microsoft.com/office/drawing/2014/main" id="{D73052F4-B129-483E-A9BF-DEE8E93A31C5}"/>
              </a:ext>
            </a:extLst>
          </p:cNvPr>
          <p:cNvSpPr>
            <a:spLocks/>
          </p:cNvSpPr>
          <p:nvPr/>
        </p:nvSpPr>
        <p:spPr bwMode="auto">
          <a:xfrm>
            <a:off x="3697288" y="2513013"/>
            <a:ext cx="2117725" cy="3052762"/>
          </a:xfrm>
          <a:custGeom>
            <a:avLst/>
            <a:gdLst>
              <a:gd name="T0" fmla="*/ 2147483646 w 1334"/>
              <a:gd name="T1" fmla="*/ 2147483646 h 1923"/>
              <a:gd name="T2" fmla="*/ 2147483646 w 1334"/>
              <a:gd name="T3" fmla="*/ 2147483646 h 1923"/>
              <a:gd name="T4" fmla="*/ 2147483646 w 1334"/>
              <a:gd name="T5" fmla="*/ 2147483646 h 1923"/>
              <a:gd name="T6" fmla="*/ 2147483646 w 1334"/>
              <a:gd name="T7" fmla="*/ 2147483646 h 1923"/>
              <a:gd name="T8" fmla="*/ 2147483646 w 1334"/>
              <a:gd name="T9" fmla="*/ 2147483646 h 1923"/>
              <a:gd name="T10" fmla="*/ 2147483646 w 1334"/>
              <a:gd name="T11" fmla="*/ 2147483646 h 1923"/>
              <a:gd name="T12" fmla="*/ 2147483646 w 1334"/>
              <a:gd name="T13" fmla="*/ 2147483646 h 1923"/>
              <a:gd name="T14" fmla="*/ 2147483646 w 1334"/>
              <a:gd name="T15" fmla="*/ 2147483646 h 1923"/>
              <a:gd name="T16" fmla="*/ 2147483646 w 1334"/>
              <a:gd name="T17" fmla="*/ 2147483646 h 1923"/>
              <a:gd name="T18" fmla="*/ 2147483646 w 1334"/>
              <a:gd name="T19" fmla="*/ 2147483646 h 1923"/>
              <a:gd name="T20" fmla="*/ 2147483646 w 1334"/>
              <a:gd name="T21" fmla="*/ 2147483646 h 1923"/>
              <a:gd name="T22" fmla="*/ 2147483646 w 1334"/>
              <a:gd name="T23" fmla="*/ 2147483646 h 1923"/>
              <a:gd name="T24" fmla="*/ 2147483646 w 1334"/>
              <a:gd name="T25" fmla="*/ 2147483646 h 1923"/>
              <a:gd name="T26" fmla="*/ 2147483646 w 1334"/>
              <a:gd name="T27" fmla="*/ 2147483646 h 1923"/>
              <a:gd name="T28" fmla="*/ 2147483646 w 1334"/>
              <a:gd name="T29" fmla="*/ 2147483646 h 1923"/>
              <a:gd name="T30" fmla="*/ 2147483646 w 1334"/>
              <a:gd name="T31" fmla="*/ 2147483646 h 1923"/>
              <a:gd name="T32" fmla="*/ 2147483646 w 1334"/>
              <a:gd name="T33" fmla="*/ 2147483646 h 1923"/>
              <a:gd name="T34" fmla="*/ 2147483646 w 1334"/>
              <a:gd name="T35" fmla="*/ 2147483646 h 1923"/>
              <a:gd name="T36" fmla="*/ 2147483646 w 1334"/>
              <a:gd name="T37" fmla="*/ 2147483646 h 1923"/>
              <a:gd name="T38" fmla="*/ 2147483646 w 1334"/>
              <a:gd name="T39" fmla="*/ 2147483646 h 1923"/>
              <a:gd name="T40" fmla="*/ 2147483646 w 1334"/>
              <a:gd name="T41" fmla="*/ 2147483646 h 1923"/>
              <a:gd name="T42" fmla="*/ 2147483646 w 1334"/>
              <a:gd name="T43" fmla="*/ 2147483646 h 1923"/>
              <a:gd name="T44" fmla="*/ 2147483646 w 1334"/>
              <a:gd name="T45" fmla="*/ 2147483646 h 1923"/>
              <a:gd name="T46" fmla="*/ 2147483646 w 1334"/>
              <a:gd name="T47" fmla="*/ 2147483646 h 1923"/>
              <a:gd name="T48" fmla="*/ 2147483646 w 1334"/>
              <a:gd name="T49" fmla="*/ 2147483646 h 1923"/>
              <a:gd name="T50" fmla="*/ 2147483646 w 1334"/>
              <a:gd name="T51" fmla="*/ 2147483646 h 1923"/>
              <a:gd name="T52" fmla="*/ 2147483646 w 1334"/>
              <a:gd name="T53" fmla="*/ 2147483646 h 1923"/>
              <a:gd name="T54" fmla="*/ 2147483646 w 1334"/>
              <a:gd name="T55" fmla="*/ 2147483646 h 1923"/>
              <a:gd name="T56" fmla="*/ 2147483646 w 1334"/>
              <a:gd name="T57" fmla="*/ 2147483646 h 1923"/>
              <a:gd name="T58" fmla="*/ 2147483646 w 1334"/>
              <a:gd name="T59" fmla="*/ 2147483646 h 1923"/>
              <a:gd name="T60" fmla="*/ 2147483646 w 1334"/>
              <a:gd name="T61" fmla="*/ 2147483646 h 1923"/>
              <a:gd name="T62" fmla="*/ 2147483646 w 1334"/>
              <a:gd name="T63" fmla="*/ 2147483646 h 1923"/>
              <a:gd name="T64" fmla="*/ 2147483646 w 1334"/>
              <a:gd name="T65" fmla="*/ 2147483646 h 19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34"/>
              <a:gd name="T100" fmla="*/ 0 h 1923"/>
              <a:gd name="T101" fmla="*/ 1334 w 1334"/>
              <a:gd name="T102" fmla="*/ 1923 h 19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34" h="1923">
                <a:moveTo>
                  <a:pt x="498" y="198"/>
                </a:moveTo>
                <a:cubicBezTo>
                  <a:pt x="492" y="174"/>
                  <a:pt x="485" y="99"/>
                  <a:pt x="507" y="83"/>
                </a:cubicBezTo>
                <a:cubicBezTo>
                  <a:pt x="522" y="72"/>
                  <a:pt x="544" y="75"/>
                  <a:pt x="560" y="65"/>
                </a:cubicBezTo>
                <a:cubicBezTo>
                  <a:pt x="569" y="59"/>
                  <a:pt x="577" y="52"/>
                  <a:pt x="586" y="48"/>
                </a:cubicBezTo>
                <a:cubicBezTo>
                  <a:pt x="603" y="40"/>
                  <a:pt x="640" y="30"/>
                  <a:pt x="640" y="30"/>
                </a:cubicBezTo>
                <a:cubicBezTo>
                  <a:pt x="711" y="33"/>
                  <a:pt x="808" y="0"/>
                  <a:pt x="852" y="56"/>
                </a:cubicBezTo>
                <a:cubicBezTo>
                  <a:pt x="858" y="63"/>
                  <a:pt x="856" y="75"/>
                  <a:pt x="861" y="83"/>
                </a:cubicBezTo>
                <a:cubicBezTo>
                  <a:pt x="868" y="94"/>
                  <a:pt x="879" y="101"/>
                  <a:pt x="888" y="110"/>
                </a:cubicBezTo>
                <a:cubicBezTo>
                  <a:pt x="880" y="414"/>
                  <a:pt x="893" y="391"/>
                  <a:pt x="835" y="588"/>
                </a:cubicBezTo>
                <a:cubicBezTo>
                  <a:pt x="847" y="644"/>
                  <a:pt x="853" y="620"/>
                  <a:pt x="897" y="650"/>
                </a:cubicBezTo>
                <a:cubicBezTo>
                  <a:pt x="956" y="744"/>
                  <a:pt x="1143" y="692"/>
                  <a:pt x="1216" y="694"/>
                </a:cubicBezTo>
                <a:cubicBezTo>
                  <a:pt x="1225" y="703"/>
                  <a:pt x="1241" y="709"/>
                  <a:pt x="1242" y="721"/>
                </a:cubicBezTo>
                <a:cubicBezTo>
                  <a:pt x="1260" y="1153"/>
                  <a:pt x="1334" y="1121"/>
                  <a:pt x="1030" y="1137"/>
                </a:cubicBezTo>
                <a:cubicBezTo>
                  <a:pt x="980" y="1140"/>
                  <a:pt x="929" y="1143"/>
                  <a:pt x="879" y="1146"/>
                </a:cubicBezTo>
                <a:cubicBezTo>
                  <a:pt x="838" y="1160"/>
                  <a:pt x="849" y="1173"/>
                  <a:pt x="826" y="1208"/>
                </a:cubicBezTo>
                <a:cubicBezTo>
                  <a:pt x="823" y="1317"/>
                  <a:pt x="902" y="1467"/>
                  <a:pt x="817" y="1536"/>
                </a:cubicBezTo>
                <a:cubicBezTo>
                  <a:pt x="344" y="1923"/>
                  <a:pt x="440" y="1414"/>
                  <a:pt x="445" y="1297"/>
                </a:cubicBezTo>
                <a:cubicBezTo>
                  <a:pt x="442" y="1217"/>
                  <a:pt x="455" y="1135"/>
                  <a:pt x="436" y="1058"/>
                </a:cubicBezTo>
                <a:cubicBezTo>
                  <a:pt x="432" y="1040"/>
                  <a:pt x="399" y="1050"/>
                  <a:pt x="383" y="1040"/>
                </a:cubicBezTo>
                <a:cubicBezTo>
                  <a:pt x="321" y="1000"/>
                  <a:pt x="349" y="1012"/>
                  <a:pt x="303" y="996"/>
                </a:cubicBezTo>
                <a:cubicBezTo>
                  <a:pt x="260" y="1002"/>
                  <a:pt x="228" y="1008"/>
                  <a:pt x="188" y="1022"/>
                </a:cubicBezTo>
                <a:cubicBezTo>
                  <a:pt x="152" y="1019"/>
                  <a:pt x="115" y="1023"/>
                  <a:pt x="81" y="1013"/>
                </a:cubicBezTo>
                <a:cubicBezTo>
                  <a:pt x="71" y="1010"/>
                  <a:pt x="67" y="997"/>
                  <a:pt x="64" y="987"/>
                </a:cubicBezTo>
                <a:cubicBezTo>
                  <a:pt x="51" y="947"/>
                  <a:pt x="51" y="903"/>
                  <a:pt x="37" y="863"/>
                </a:cubicBezTo>
                <a:cubicBezTo>
                  <a:pt x="42" y="759"/>
                  <a:pt x="0" y="666"/>
                  <a:pt x="99" y="641"/>
                </a:cubicBezTo>
                <a:cubicBezTo>
                  <a:pt x="195" y="581"/>
                  <a:pt x="256" y="611"/>
                  <a:pt x="400" y="606"/>
                </a:cubicBezTo>
                <a:cubicBezTo>
                  <a:pt x="412" y="588"/>
                  <a:pt x="424" y="571"/>
                  <a:pt x="436" y="553"/>
                </a:cubicBezTo>
                <a:cubicBezTo>
                  <a:pt x="447" y="537"/>
                  <a:pt x="454" y="499"/>
                  <a:pt x="454" y="499"/>
                </a:cubicBezTo>
                <a:cubicBezTo>
                  <a:pt x="462" y="432"/>
                  <a:pt x="459" y="387"/>
                  <a:pt x="516" y="349"/>
                </a:cubicBezTo>
                <a:cubicBezTo>
                  <a:pt x="529" y="304"/>
                  <a:pt x="527" y="331"/>
                  <a:pt x="507" y="269"/>
                </a:cubicBezTo>
                <a:cubicBezTo>
                  <a:pt x="504" y="260"/>
                  <a:pt x="501" y="251"/>
                  <a:pt x="498" y="242"/>
                </a:cubicBezTo>
                <a:cubicBezTo>
                  <a:pt x="495" y="233"/>
                  <a:pt x="489" y="216"/>
                  <a:pt x="489" y="216"/>
                </a:cubicBezTo>
                <a:cubicBezTo>
                  <a:pt x="499" y="186"/>
                  <a:pt x="498" y="180"/>
                  <a:pt x="498" y="198"/>
                </a:cubicBezTo>
                <a:close/>
              </a:path>
            </a:pathLst>
          </a:custGeom>
          <a:solidFill>
            <a:srgbClr val="808080"/>
          </a:solidFill>
          <a:ln w="9525">
            <a:solidFill>
              <a:schemeClr val="tx1"/>
            </a:solidFill>
            <a:round/>
            <a:headEnd/>
            <a:tailEnd/>
          </a:ln>
        </p:spPr>
        <p:txBody>
          <a:bodyPr/>
          <a:lstStyle/>
          <a:p>
            <a:endParaRPr lang="en-GB"/>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a:extLst>
              <a:ext uri="{FF2B5EF4-FFF2-40B4-BE49-F238E27FC236}">
                <a16:creationId xmlns:a16="http://schemas.microsoft.com/office/drawing/2014/main" id="{421F67CE-9A11-44D1-A57C-80EC76A9D6B0}"/>
              </a:ext>
            </a:extLst>
          </p:cNvPr>
          <p:cNvSpPr>
            <a:spLocks noGrp="1"/>
          </p:cNvSpPr>
          <p:nvPr>
            <p:ph idx="1"/>
          </p:nvPr>
        </p:nvSpPr>
        <p:spPr>
          <a:xfrm>
            <a:off x="684213" y="1052513"/>
            <a:ext cx="7772400" cy="5400675"/>
          </a:xfrm>
        </p:spPr>
        <p:txBody>
          <a:bodyPr/>
          <a:lstStyle/>
          <a:p>
            <a:pPr algn="ctr" eaLnBrk="1" hangingPunct="1">
              <a:lnSpc>
                <a:spcPct val="70000"/>
              </a:lnSpc>
              <a:buFontTx/>
              <a:buNone/>
            </a:pPr>
            <a:r>
              <a:rPr lang="en-GB" altLang="en-US" sz="2000" b="1" i="1">
                <a:solidFill>
                  <a:schemeClr val="tx2"/>
                </a:solidFill>
                <a:cs typeface="Times New Roman" panose="02020603050405020304" pitchFamily="18" charset="0"/>
              </a:rPr>
              <a:t>Prepared by*</a:t>
            </a:r>
          </a:p>
          <a:p>
            <a:pPr algn="ctr" eaLnBrk="1" hangingPunct="1">
              <a:lnSpc>
                <a:spcPct val="70000"/>
              </a:lnSpc>
              <a:buFontTx/>
              <a:buNone/>
            </a:pPr>
            <a:r>
              <a:rPr lang="en-GB" altLang="en-US" sz="2000" b="1">
                <a:cs typeface="Times New Roman" panose="02020603050405020304" pitchFamily="18" charset="0"/>
              </a:rPr>
              <a:t>Helen Paisley, Cynthia Pine and Girvan Burnside </a:t>
            </a:r>
          </a:p>
          <a:p>
            <a:pPr eaLnBrk="1" hangingPunct="1">
              <a:lnSpc>
                <a:spcPct val="70000"/>
              </a:lnSpc>
            </a:pPr>
            <a:endParaRPr lang="en-GB" altLang="en-US" sz="2000" b="1"/>
          </a:p>
          <a:p>
            <a:pPr algn="ctr" eaLnBrk="1" hangingPunct="1">
              <a:lnSpc>
                <a:spcPct val="70000"/>
              </a:lnSpc>
              <a:buFontTx/>
              <a:buNone/>
            </a:pPr>
            <a:r>
              <a:rPr lang="en-GB" altLang="en-US" sz="2000" b="1" i="1">
                <a:solidFill>
                  <a:schemeClr val="tx2"/>
                </a:solidFill>
              </a:rPr>
              <a:t>Administrative assistance by</a:t>
            </a:r>
          </a:p>
          <a:p>
            <a:pPr algn="ctr" eaLnBrk="1" hangingPunct="1">
              <a:lnSpc>
                <a:spcPct val="70000"/>
              </a:lnSpc>
              <a:buFontTx/>
              <a:buNone/>
            </a:pPr>
            <a:r>
              <a:rPr lang="en-GB" altLang="en-US" sz="2000" b="1"/>
              <a:t>Lucy Fish</a:t>
            </a:r>
          </a:p>
          <a:p>
            <a:pPr algn="ctr" eaLnBrk="1" hangingPunct="1">
              <a:lnSpc>
                <a:spcPct val="70000"/>
              </a:lnSpc>
              <a:buFontTx/>
              <a:buNone/>
            </a:pPr>
            <a:r>
              <a:rPr lang="en-GB" altLang="en-US" sz="2000" b="1"/>
              <a:t>Tom Jirat</a:t>
            </a:r>
          </a:p>
          <a:p>
            <a:pPr algn="ctr" eaLnBrk="1" hangingPunct="1">
              <a:lnSpc>
                <a:spcPct val="70000"/>
              </a:lnSpc>
              <a:buFontTx/>
              <a:buNone/>
            </a:pPr>
            <a:r>
              <a:rPr lang="en-GB" altLang="en-US" sz="2000" b="1"/>
              <a:t>Rebecca Byrne</a:t>
            </a:r>
          </a:p>
          <a:p>
            <a:pPr algn="ctr" eaLnBrk="1" hangingPunct="1">
              <a:lnSpc>
                <a:spcPct val="70000"/>
              </a:lnSpc>
              <a:buFontTx/>
              <a:buNone/>
            </a:pPr>
            <a:endParaRPr lang="en-GB" altLang="en-US" sz="2000" b="1" i="1">
              <a:solidFill>
                <a:schemeClr val="tx2"/>
              </a:solidFill>
              <a:cs typeface="Times New Roman" panose="02020603050405020304" pitchFamily="18" charset="0"/>
            </a:endParaRPr>
          </a:p>
          <a:p>
            <a:pPr algn="ctr" eaLnBrk="1" hangingPunct="1">
              <a:lnSpc>
                <a:spcPct val="70000"/>
              </a:lnSpc>
              <a:buFontTx/>
              <a:buNone/>
            </a:pPr>
            <a:r>
              <a:rPr lang="en-GB" altLang="en-US" sz="2000" b="1" i="1">
                <a:solidFill>
                  <a:schemeClr val="tx2"/>
                </a:solidFill>
                <a:cs typeface="Times New Roman" panose="02020603050405020304" pitchFamily="18" charset="0"/>
              </a:rPr>
              <a:t>Clinical photographs by</a:t>
            </a:r>
            <a:r>
              <a:rPr lang="en-GB" altLang="en-US" sz="2000" b="1" i="1">
                <a:cs typeface="Times New Roman" panose="02020603050405020304" pitchFamily="18" charset="0"/>
              </a:rPr>
              <a:t> </a:t>
            </a:r>
          </a:p>
          <a:p>
            <a:pPr algn="ctr" eaLnBrk="1" hangingPunct="1">
              <a:lnSpc>
                <a:spcPct val="70000"/>
              </a:lnSpc>
              <a:buFontTx/>
              <a:buNone/>
            </a:pPr>
            <a:r>
              <a:rPr lang="en-GB" altLang="en-US" sz="2000" b="1">
                <a:cs typeface="Times New Roman" panose="02020603050405020304" pitchFamily="18" charset="0"/>
              </a:rPr>
              <a:t>Christopher Deery</a:t>
            </a:r>
            <a:r>
              <a:rPr lang="en-GB" altLang="en-US" sz="2000" b="1"/>
              <a:t> </a:t>
            </a:r>
          </a:p>
          <a:p>
            <a:pPr algn="ctr" eaLnBrk="1" hangingPunct="1">
              <a:lnSpc>
                <a:spcPct val="70000"/>
              </a:lnSpc>
              <a:buFontTx/>
              <a:buNone/>
            </a:pPr>
            <a:r>
              <a:rPr lang="en-GB" altLang="en-US" sz="2000" b="1"/>
              <a:t>Fadi Jarad </a:t>
            </a:r>
          </a:p>
          <a:p>
            <a:pPr algn="ctr" eaLnBrk="1" hangingPunct="1">
              <a:lnSpc>
                <a:spcPct val="70000"/>
              </a:lnSpc>
              <a:buFontTx/>
              <a:buNone/>
            </a:pPr>
            <a:r>
              <a:rPr lang="en-GB" altLang="en-US" sz="2000" b="1"/>
              <a:t>George Lee</a:t>
            </a:r>
          </a:p>
          <a:p>
            <a:pPr algn="ctr" eaLnBrk="1" hangingPunct="1">
              <a:lnSpc>
                <a:spcPct val="70000"/>
              </a:lnSpc>
              <a:buFontTx/>
              <a:buNone/>
            </a:pPr>
            <a:r>
              <a:rPr lang="en-GB" altLang="en-US" sz="2000" b="1"/>
              <a:t>Iain Pretty</a:t>
            </a:r>
          </a:p>
          <a:p>
            <a:pPr algn="ctr" eaLnBrk="1" hangingPunct="1">
              <a:lnSpc>
                <a:spcPct val="70000"/>
              </a:lnSpc>
              <a:buFontTx/>
              <a:buNone/>
            </a:pPr>
            <a:endParaRPr lang="en-GB" altLang="en-US" sz="2000" b="1"/>
          </a:p>
          <a:p>
            <a:pPr algn="ctr" eaLnBrk="1" hangingPunct="1">
              <a:lnSpc>
                <a:spcPct val="70000"/>
              </a:lnSpc>
              <a:buFontTx/>
              <a:buNone/>
            </a:pPr>
            <a:r>
              <a:rPr lang="en-GB" altLang="en-US" sz="2000" b="1" i="1">
                <a:solidFill>
                  <a:schemeClr val="tx2"/>
                </a:solidFill>
              </a:rPr>
              <a:t>Additional photographs from NDIP Scotland Training Pack by</a:t>
            </a:r>
          </a:p>
          <a:p>
            <a:pPr algn="ctr" eaLnBrk="1" hangingPunct="1">
              <a:lnSpc>
                <a:spcPct val="70000"/>
              </a:lnSpc>
              <a:buFontTx/>
              <a:buNone/>
            </a:pPr>
            <a:r>
              <a:rPr lang="en-GB" altLang="en-US" sz="2000" b="1"/>
              <a:t>Nicola Innes</a:t>
            </a:r>
          </a:p>
          <a:p>
            <a:pPr algn="ctr" eaLnBrk="1" hangingPunct="1">
              <a:lnSpc>
                <a:spcPct val="70000"/>
              </a:lnSpc>
              <a:buFontTx/>
              <a:buNone/>
            </a:pPr>
            <a:r>
              <a:rPr lang="en-GB" altLang="en-US" sz="2000" b="1"/>
              <a:t>Amid Ismail</a:t>
            </a:r>
          </a:p>
          <a:p>
            <a:pPr algn="ctr" eaLnBrk="1" hangingPunct="1">
              <a:lnSpc>
                <a:spcPct val="70000"/>
              </a:lnSpc>
              <a:buFontTx/>
              <a:buNone/>
            </a:pPr>
            <a:r>
              <a:rPr lang="en-GB" altLang="en-US" sz="2000" b="1"/>
              <a:t>Kim Ekstrand</a:t>
            </a:r>
            <a:endParaRPr lang="en-GB" altLang="en-US" sz="2000" b="1">
              <a:cs typeface="Arial" panose="020B0604020202020204" pitchFamily="34" charset="0"/>
            </a:endParaRPr>
          </a:p>
          <a:p>
            <a:pPr eaLnBrk="1" hangingPunct="1">
              <a:lnSpc>
                <a:spcPct val="70000"/>
              </a:lnSpc>
            </a:pPr>
            <a:endParaRPr lang="en-GB" altLang="en-US" sz="1800" b="1"/>
          </a:p>
          <a:p>
            <a:pPr eaLnBrk="1" hangingPunct="1">
              <a:lnSpc>
                <a:spcPct val="70000"/>
              </a:lnSpc>
              <a:buFontTx/>
              <a:buNone/>
            </a:pPr>
            <a:r>
              <a:rPr lang="en-GB" altLang="en-US" sz="1800" b="1"/>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455123A3-3BAA-4F33-BDF5-B4C7695AF12C}"/>
              </a:ext>
            </a:extLst>
          </p:cNvPr>
          <p:cNvSpPr>
            <a:spLocks noGrp="1"/>
          </p:cNvSpPr>
          <p:nvPr>
            <p:ph type="title"/>
          </p:nvPr>
        </p:nvSpPr>
        <p:spPr>
          <a:xfrm>
            <a:off x="114300" y="0"/>
            <a:ext cx="8915400" cy="914400"/>
          </a:xfrm>
        </p:spPr>
        <p:txBody>
          <a:bodyPr/>
          <a:lstStyle/>
          <a:p>
            <a:pPr eaLnBrk="1" hangingPunct="1"/>
            <a:r>
              <a:rPr lang="en-GB" altLang="en-US" sz="3200" b="1">
                <a:cs typeface="Arial" panose="020B0604020202020204" pitchFamily="34" charset="0"/>
              </a:rPr>
              <a:t>Surface boundaries viewed from occlusal</a:t>
            </a:r>
            <a:r>
              <a:rPr lang="en-GB" altLang="en-US" sz="4000" b="1">
                <a:cs typeface="Arial" panose="020B0604020202020204" pitchFamily="34" charset="0"/>
              </a:rPr>
              <a:t> </a:t>
            </a:r>
          </a:p>
        </p:txBody>
      </p:sp>
      <p:pic>
        <p:nvPicPr>
          <p:cNvPr id="23555" name="Picture 3" descr="06">
            <a:extLst>
              <a:ext uri="{FF2B5EF4-FFF2-40B4-BE49-F238E27FC236}">
                <a16:creationId xmlns:a16="http://schemas.microsoft.com/office/drawing/2014/main" id="{A99EA7A5-FA92-4DD7-A750-C04D2A63C749}"/>
              </a:ext>
            </a:extLst>
          </p:cNvPr>
          <p:cNvPicPr>
            <a:picLocks noChangeAspect="1" noChangeArrowheads="1"/>
          </p:cNvPicPr>
          <p:nvPr/>
        </p:nvPicPr>
        <p:blipFill>
          <a:blip r:embed="rId2" cstate="print"/>
          <a:srcRect/>
          <a:stretch>
            <a:fillRect/>
          </a:stretch>
        </p:blipFill>
        <p:spPr bwMode="auto">
          <a:xfrm>
            <a:off x="900113" y="1230313"/>
            <a:ext cx="7688262" cy="50942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5604" name="Line 4">
            <a:extLst>
              <a:ext uri="{FF2B5EF4-FFF2-40B4-BE49-F238E27FC236}">
                <a16:creationId xmlns:a16="http://schemas.microsoft.com/office/drawing/2014/main" id="{F970D865-8932-4B14-9235-F53B549B0587}"/>
              </a:ext>
            </a:extLst>
          </p:cNvPr>
          <p:cNvSpPr>
            <a:spLocks noChangeShapeType="1"/>
          </p:cNvSpPr>
          <p:nvPr/>
        </p:nvSpPr>
        <p:spPr bwMode="auto">
          <a:xfrm flipH="1">
            <a:off x="2987675" y="4941888"/>
            <a:ext cx="936625" cy="719137"/>
          </a:xfrm>
          <a:prstGeom prst="line">
            <a:avLst/>
          </a:prstGeom>
          <a:noFill/>
          <a:ln w="19050"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5605" name="Line 5">
            <a:extLst>
              <a:ext uri="{FF2B5EF4-FFF2-40B4-BE49-F238E27FC236}">
                <a16:creationId xmlns:a16="http://schemas.microsoft.com/office/drawing/2014/main" id="{547CB019-463C-4FA4-AA22-ADA7C7C69FD6}"/>
              </a:ext>
            </a:extLst>
          </p:cNvPr>
          <p:cNvSpPr>
            <a:spLocks noChangeShapeType="1"/>
          </p:cNvSpPr>
          <p:nvPr/>
        </p:nvSpPr>
        <p:spPr bwMode="auto">
          <a:xfrm>
            <a:off x="5580063" y="4941888"/>
            <a:ext cx="792162" cy="719137"/>
          </a:xfrm>
          <a:prstGeom prst="line">
            <a:avLst/>
          </a:prstGeom>
          <a:noFill/>
          <a:ln w="19050"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5606" name="Rectangle 6">
            <a:extLst>
              <a:ext uri="{FF2B5EF4-FFF2-40B4-BE49-F238E27FC236}">
                <a16:creationId xmlns:a16="http://schemas.microsoft.com/office/drawing/2014/main" id="{69CDEF5C-634B-48F8-A3B9-9AFF5A32A5D9}"/>
              </a:ext>
            </a:extLst>
          </p:cNvPr>
          <p:cNvSpPr>
            <a:spLocks noChangeArrowheads="1"/>
          </p:cNvSpPr>
          <p:nvPr/>
        </p:nvSpPr>
        <p:spPr bwMode="auto">
          <a:xfrm>
            <a:off x="3203575" y="2060575"/>
            <a:ext cx="3024188" cy="345598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400">
              <a:latin typeface="Arial" panose="020B0604020202020204" pitchFamily="34" charset="0"/>
            </a:endParaRPr>
          </a:p>
        </p:txBody>
      </p:sp>
      <p:sp>
        <p:nvSpPr>
          <p:cNvPr id="25607" name="Line 7">
            <a:extLst>
              <a:ext uri="{FF2B5EF4-FFF2-40B4-BE49-F238E27FC236}">
                <a16:creationId xmlns:a16="http://schemas.microsoft.com/office/drawing/2014/main" id="{E0128EB1-B045-4B3C-A5BF-2D735D81C905}"/>
              </a:ext>
            </a:extLst>
          </p:cNvPr>
          <p:cNvSpPr>
            <a:spLocks noChangeShapeType="1"/>
          </p:cNvSpPr>
          <p:nvPr/>
        </p:nvSpPr>
        <p:spPr bwMode="auto">
          <a:xfrm flipH="1">
            <a:off x="5580063" y="1844675"/>
            <a:ext cx="863600" cy="863600"/>
          </a:xfrm>
          <a:prstGeom prst="line">
            <a:avLst/>
          </a:prstGeom>
          <a:noFill/>
          <a:ln w="19050"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5608" name="Line 8">
            <a:extLst>
              <a:ext uri="{FF2B5EF4-FFF2-40B4-BE49-F238E27FC236}">
                <a16:creationId xmlns:a16="http://schemas.microsoft.com/office/drawing/2014/main" id="{1BF6C152-8559-43BE-9F0C-7E6676A18117}"/>
              </a:ext>
            </a:extLst>
          </p:cNvPr>
          <p:cNvSpPr>
            <a:spLocks noChangeShapeType="1"/>
          </p:cNvSpPr>
          <p:nvPr/>
        </p:nvSpPr>
        <p:spPr bwMode="auto">
          <a:xfrm>
            <a:off x="2987675" y="1844675"/>
            <a:ext cx="863600" cy="792163"/>
          </a:xfrm>
          <a:prstGeom prst="line">
            <a:avLst/>
          </a:prstGeom>
          <a:noFill/>
          <a:ln w="19050"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141321" name="Text Box 9">
            <a:extLst>
              <a:ext uri="{FF2B5EF4-FFF2-40B4-BE49-F238E27FC236}">
                <a16:creationId xmlns:a16="http://schemas.microsoft.com/office/drawing/2014/main" id="{FA88D7CA-C475-4D68-99AE-D9E0226D2AA2}"/>
              </a:ext>
            </a:extLst>
          </p:cNvPr>
          <p:cNvSpPr txBox="1">
            <a:spLocks noChangeArrowheads="1"/>
          </p:cNvSpPr>
          <p:nvPr/>
        </p:nvSpPr>
        <p:spPr bwMode="auto">
          <a:xfrm>
            <a:off x="2771775" y="5949950"/>
            <a:ext cx="3756025" cy="646113"/>
          </a:xfrm>
          <a:prstGeom prst="rect">
            <a:avLst/>
          </a:prstGeom>
          <a:solidFill>
            <a:schemeClr val="tx1"/>
          </a:solidFill>
          <a:ln w="9525">
            <a:noFill/>
            <a:miter lim="800000"/>
            <a:headEnd/>
            <a:tailEnd/>
          </a:ln>
          <a:effectLst/>
        </p:spPr>
        <p:txBody>
          <a:bodyPr wrap="none">
            <a:spAutoFit/>
          </a:bodyPr>
          <a:lstStyle/>
          <a:p>
            <a:pPr eaLnBrk="1" hangingPunct="1">
              <a:defRPr/>
            </a:pPr>
            <a:r>
              <a:rPr lang="en-GB" sz="3600" b="1" dirty="0">
                <a:solidFill>
                  <a:schemeClr val="bg1">
                    <a:lumMod val="85000"/>
                  </a:schemeClr>
                </a:solidFill>
                <a:effectLst>
                  <a:outerShdw blurRad="38100" dist="38100" dir="2700000" algn="tl">
                    <a:srgbClr val="C0C0C0"/>
                  </a:outerShdw>
                </a:effectLst>
                <a:latin typeface="+mn-lt"/>
              </a:rPr>
              <a:t>Two Surface Filling</a:t>
            </a:r>
          </a:p>
        </p:txBody>
      </p:sp>
      <p:sp>
        <p:nvSpPr>
          <p:cNvPr id="25610" name="Freeform 10">
            <a:extLst>
              <a:ext uri="{FF2B5EF4-FFF2-40B4-BE49-F238E27FC236}">
                <a16:creationId xmlns:a16="http://schemas.microsoft.com/office/drawing/2014/main" id="{A8CDF140-D393-407A-B20E-783DD9CB674C}"/>
              </a:ext>
            </a:extLst>
          </p:cNvPr>
          <p:cNvSpPr>
            <a:spLocks/>
          </p:cNvSpPr>
          <p:nvPr/>
        </p:nvSpPr>
        <p:spPr bwMode="auto">
          <a:xfrm>
            <a:off x="3773488" y="1992313"/>
            <a:ext cx="1866900" cy="2397125"/>
          </a:xfrm>
          <a:custGeom>
            <a:avLst/>
            <a:gdLst>
              <a:gd name="T0" fmla="*/ 2147483646 w 1176"/>
              <a:gd name="T1" fmla="*/ 2147483646 h 1510"/>
              <a:gd name="T2" fmla="*/ 2147483646 w 1176"/>
              <a:gd name="T3" fmla="*/ 2147483646 h 1510"/>
              <a:gd name="T4" fmla="*/ 2147483646 w 1176"/>
              <a:gd name="T5" fmla="*/ 2147483646 h 1510"/>
              <a:gd name="T6" fmla="*/ 2147483646 w 1176"/>
              <a:gd name="T7" fmla="*/ 2147483646 h 1510"/>
              <a:gd name="T8" fmla="*/ 2147483646 w 1176"/>
              <a:gd name="T9" fmla="*/ 2147483646 h 1510"/>
              <a:gd name="T10" fmla="*/ 2147483646 w 1176"/>
              <a:gd name="T11" fmla="*/ 2147483646 h 1510"/>
              <a:gd name="T12" fmla="*/ 2147483646 w 1176"/>
              <a:gd name="T13" fmla="*/ 2147483646 h 1510"/>
              <a:gd name="T14" fmla="*/ 2147483646 w 1176"/>
              <a:gd name="T15" fmla="*/ 2147483646 h 1510"/>
              <a:gd name="T16" fmla="*/ 2147483646 w 1176"/>
              <a:gd name="T17" fmla="*/ 2147483646 h 1510"/>
              <a:gd name="T18" fmla="*/ 2147483646 w 1176"/>
              <a:gd name="T19" fmla="*/ 2147483646 h 1510"/>
              <a:gd name="T20" fmla="*/ 2147483646 w 1176"/>
              <a:gd name="T21" fmla="*/ 2147483646 h 1510"/>
              <a:gd name="T22" fmla="*/ 2147483646 w 1176"/>
              <a:gd name="T23" fmla="*/ 2147483646 h 1510"/>
              <a:gd name="T24" fmla="*/ 2147483646 w 1176"/>
              <a:gd name="T25" fmla="*/ 2147483646 h 1510"/>
              <a:gd name="T26" fmla="*/ 2147483646 w 1176"/>
              <a:gd name="T27" fmla="*/ 2147483646 h 1510"/>
              <a:gd name="T28" fmla="*/ 2147483646 w 1176"/>
              <a:gd name="T29" fmla="*/ 2147483646 h 1510"/>
              <a:gd name="T30" fmla="*/ 2147483646 w 1176"/>
              <a:gd name="T31" fmla="*/ 2147483646 h 1510"/>
              <a:gd name="T32" fmla="*/ 2147483646 w 1176"/>
              <a:gd name="T33" fmla="*/ 2147483646 h 1510"/>
              <a:gd name="T34" fmla="*/ 2147483646 w 1176"/>
              <a:gd name="T35" fmla="*/ 2147483646 h 1510"/>
              <a:gd name="T36" fmla="*/ 2147483646 w 1176"/>
              <a:gd name="T37" fmla="*/ 2147483646 h 1510"/>
              <a:gd name="T38" fmla="*/ 2147483646 w 1176"/>
              <a:gd name="T39" fmla="*/ 2147483646 h 1510"/>
              <a:gd name="T40" fmla="*/ 2147483646 w 1176"/>
              <a:gd name="T41" fmla="*/ 2147483646 h 1510"/>
              <a:gd name="T42" fmla="*/ 2147483646 w 1176"/>
              <a:gd name="T43" fmla="*/ 2147483646 h 1510"/>
              <a:gd name="T44" fmla="*/ 2147483646 w 1176"/>
              <a:gd name="T45" fmla="*/ 2147483646 h 1510"/>
              <a:gd name="T46" fmla="*/ 2147483646 w 1176"/>
              <a:gd name="T47" fmla="*/ 2147483646 h 1510"/>
              <a:gd name="T48" fmla="*/ 2147483646 w 1176"/>
              <a:gd name="T49" fmla="*/ 2147483646 h 1510"/>
              <a:gd name="T50" fmla="*/ 2147483646 w 1176"/>
              <a:gd name="T51" fmla="*/ 2147483646 h 1510"/>
              <a:gd name="T52" fmla="*/ 2147483646 w 1176"/>
              <a:gd name="T53" fmla="*/ 2147483646 h 1510"/>
              <a:gd name="T54" fmla="*/ 2147483646 w 1176"/>
              <a:gd name="T55" fmla="*/ 2147483646 h 1510"/>
              <a:gd name="T56" fmla="*/ 2147483646 w 1176"/>
              <a:gd name="T57" fmla="*/ 2147483646 h 1510"/>
              <a:gd name="T58" fmla="*/ 2147483646 w 1176"/>
              <a:gd name="T59" fmla="*/ 2147483646 h 1510"/>
              <a:gd name="T60" fmla="*/ 2147483646 w 1176"/>
              <a:gd name="T61" fmla="*/ 2147483646 h 1510"/>
              <a:gd name="T62" fmla="*/ 2147483646 w 1176"/>
              <a:gd name="T63" fmla="*/ 2147483646 h 1510"/>
              <a:gd name="T64" fmla="*/ 2147483646 w 1176"/>
              <a:gd name="T65" fmla="*/ 2147483646 h 1510"/>
              <a:gd name="T66" fmla="*/ 2147483646 w 1176"/>
              <a:gd name="T67" fmla="*/ 2147483646 h 1510"/>
              <a:gd name="T68" fmla="*/ 2147483646 w 1176"/>
              <a:gd name="T69" fmla="*/ 2147483646 h 1510"/>
              <a:gd name="T70" fmla="*/ 2147483646 w 1176"/>
              <a:gd name="T71" fmla="*/ 2147483646 h 1510"/>
              <a:gd name="T72" fmla="*/ 2147483646 w 1176"/>
              <a:gd name="T73" fmla="*/ 2147483646 h 1510"/>
              <a:gd name="T74" fmla="*/ 2147483646 w 1176"/>
              <a:gd name="T75" fmla="*/ 2147483646 h 1510"/>
              <a:gd name="T76" fmla="*/ 2147483646 w 1176"/>
              <a:gd name="T77" fmla="*/ 2147483646 h 1510"/>
              <a:gd name="T78" fmla="*/ 2147483646 w 1176"/>
              <a:gd name="T79" fmla="*/ 2147483646 h 1510"/>
              <a:gd name="T80" fmla="*/ 2147483646 w 1176"/>
              <a:gd name="T81" fmla="*/ 2147483646 h 1510"/>
              <a:gd name="T82" fmla="*/ 2147483646 w 1176"/>
              <a:gd name="T83" fmla="*/ 2147483646 h 1510"/>
              <a:gd name="T84" fmla="*/ 2147483646 w 1176"/>
              <a:gd name="T85" fmla="*/ 2147483646 h 1510"/>
              <a:gd name="T86" fmla="*/ 2147483646 w 1176"/>
              <a:gd name="T87" fmla="*/ 2147483646 h 1510"/>
              <a:gd name="T88" fmla="*/ 2147483646 w 1176"/>
              <a:gd name="T89" fmla="*/ 2147483646 h 1510"/>
              <a:gd name="T90" fmla="*/ 2147483646 w 1176"/>
              <a:gd name="T91" fmla="*/ 2147483646 h 1510"/>
              <a:gd name="T92" fmla="*/ 2147483646 w 1176"/>
              <a:gd name="T93" fmla="*/ 2147483646 h 1510"/>
              <a:gd name="T94" fmla="*/ 2147483646 w 1176"/>
              <a:gd name="T95" fmla="*/ 2147483646 h 1510"/>
              <a:gd name="T96" fmla="*/ 2147483646 w 1176"/>
              <a:gd name="T97" fmla="*/ 2147483646 h 151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76"/>
              <a:gd name="T148" fmla="*/ 0 h 1510"/>
              <a:gd name="T149" fmla="*/ 1176 w 1176"/>
              <a:gd name="T150" fmla="*/ 1510 h 151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76" h="1510">
                <a:moveTo>
                  <a:pt x="423" y="810"/>
                </a:moveTo>
                <a:cubicBezTo>
                  <a:pt x="383" y="836"/>
                  <a:pt x="353" y="861"/>
                  <a:pt x="317" y="889"/>
                </a:cubicBezTo>
                <a:cubicBezTo>
                  <a:pt x="300" y="902"/>
                  <a:pt x="282" y="913"/>
                  <a:pt x="264" y="925"/>
                </a:cubicBezTo>
                <a:cubicBezTo>
                  <a:pt x="255" y="931"/>
                  <a:pt x="237" y="943"/>
                  <a:pt x="237" y="943"/>
                </a:cubicBezTo>
                <a:cubicBezTo>
                  <a:pt x="221" y="967"/>
                  <a:pt x="197" y="1004"/>
                  <a:pt x="175" y="1022"/>
                </a:cubicBezTo>
                <a:cubicBezTo>
                  <a:pt x="152" y="1041"/>
                  <a:pt x="117" y="1036"/>
                  <a:pt x="87" y="1040"/>
                </a:cubicBezTo>
                <a:cubicBezTo>
                  <a:pt x="81" y="1049"/>
                  <a:pt x="70" y="1056"/>
                  <a:pt x="69" y="1067"/>
                </a:cubicBezTo>
                <a:cubicBezTo>
                  <a:pt x="59" y="1246"/>
                  <a:pt x="57" y="1199"/>
                  <a:pt x="219" y="1209"/>
                </a:cubicBezTo>
                <a:cubicBezTo>
                  <a:pt x="237" y="1212"/>
                  <a:pt x="256" y="1210"/>
                  <a:pt x="273" y="1217"/>
                </a:cubicBezTo>
                <a:cubicBezTo>
                  <a:pt x="314" y="1235"/>
                  <a:pt x="324" y="1297"/>
                  <a:pt x="335" y="1333"/>
                </a:cubicBezTo>
                <a:cubicBezTo>
                  <a:pt x="340" y="1351"/>
                  <a:pt x="346" y="1368"/>
                  <a:pt x="352" y="1386"/>
                </a:cubicBezTo>
                <a:cubicBezTo>
                  <a:pt x="355" y="1395"/>
                  <a:pt x="353" y="1407"/>
                  <a:pt x="361" y="1412"/>
                </a:cubicBezTo>
                <a:cubicBezTo>
                  <a:pt x="387" y="1430"/>
                  <a:pt x="418" y="1442"/>
                  <a:pt x="441" y="1465"/>
                </a:cubicBezTo>
                <a:cubicBezTo>
                  <a:pt x="450" y="1474"/>
                  <a:pt x="457" y="1486"/>
                  <a:pt x="468" y="1492"/>
                </a:cubicBezTo>
                <a:cubicBezTo>
                  <a:pt x="484" y="1501"/>
                  <a:pt x="521" y="1510"/>
                  <a:pt x="521" y="1510"/>
                </a:cubicBezTo>
                <a:cubicBezTo>
                  <a:pt x="562" y="1507"/>
                  <a:pt x="604" y="1508"/>
                  <a:pt x="645" y="1501"/>
                </a:cubicBezTo>
                <a:cubicBezTo>
                  <a:pt x="674" y="1496"/>
                  <a:pt x="680" y="1460"/>
                  <a:pt x="716" y="1448"/>
                </a:cubicBezTo>
                <a:cubicBezTo>
                  <a:pt x="756" y="1421"/>
                  <a:pt x="799" y="1362"/>
                  <a:pt x="849" y="1359"/>
                </a:cubicBezTo>
                <a:cubicBezTo>
                  <a:pt x="929" y="1354"/>
                  <a:pt x="1008" y="1353"/>
                  <a:pt x="1088" y="1350"/>
                </a:cubicBezTo>
                <a:cubicBezTo>
                  <a:pt x="1105" y="1339"/>
                  <a:pt x="1130" y="1325"/>
                  <a:pt x="1141" y="1306"/>
                </a:cubicBezTo>
                <a:cubicBezTo>
                  <a:pt x="1150" y="1290"/>
                  <a:pt x="1159" y="1253"/>
                  <a:pt x="1159" y="1253"/>
                </a:cubicBezTo>
                <a:cubicBezTo>
                  <a:pt x="1148" y="1197"/>
                  <a:pt x="1128" y="1169"/>
                  <a:pt x="1079" y="1138"/>
                </a:cubicBezTo>
                <a:cubicBezTo>
                  <a:pt x="1038" y="1075"/>
                  <a:pt x="1062" y="1095"/>
                  <a:pt x="1017" y="1067"/>
                </a:cubicBezTo>
                <a:cubicBezTo>
                  <a:pt x="976" y="1005"/>
                  <a:pt x="994" y="1032"/>
                  <a:pt x="964" y="987"/>
                </a:cubicBezTo>
                <a:cubicBezTo>
                  <a:pt x="958" y="978"/>
                  <a:pt x="952" y="969"/>
                  <a:pt x="946" y="960"/>
                </a:cubicBezTo>
                <a:cubicBezTo>
                  <a:pt x="940" y="951"/>
                  <a:pt x="928" y="934"/>
                  <a:pt x="928" y="934"/>
                </a:cubicBezTo>
                <a:cubicBezTo>
                  <a:pt x="911" y="884"/>
                  <a:pt x="886" y="838"/>
                  <a:pt x="849" y="801"/>
                </a:cubicBezTo>
                <a:cubicBezTo>
                  <a:pt x="830" y="745"/>
                  <a:pt x="817" y="691"/>
                  <a:pt x="849" y="633"/>
                </a:cubicBezTo>
                <a:cubicBezTo>
                  <a:pt x="859" y="614"/>
                  <a:pt x="877" y="599"/>
                  <a:pt x="884" y="579"/>
                </a:cubicBezTo>
                <a:cubicBezTo>
                  <a:pt x="899" y="536"/>
                  <a:pt x="918" y="507"/>
                  <a:pt x="955" y="482"/>
                </a:cubicBezTo>
                <a:cubicBezTo>
                  <a:pt x="985" y="394"/>
                  <a:pt x="1038" y="340"/>
                  <a:pt x="1114" y="287"/>
                </a:cubicBezTo>
                <a:cubicBezTo>
                  <a:pt x="1137" y="218"/>
                  <a:pt x="1106" y="303"/>
                  <a:pt x="1141" y="234"/>
                </a:cubicBezTo>
                <a:cubicBezTo>
                  <a:pt x="1148" y="221"/>
                  <a:pt x="1155" y="184"/>
                  <a:pt x="1159" y="172"/>
                </a:cubicBezTo>
                <a:cubicBezTo>
                  <a:pt x="1164" y="154"/>
                  <a:pt x="1176" y="119"/>
                  <a:pt x="1176" y="119"/>
                </a:cubicBezTo>
                <a:cubicBezTo>
                  <a:pt x="1155" y="86"/>
                  <a:pt x="1117" y="68"/>
                  <a:pt x="1079" y="57"/>
                </a:cubicBezTo>
                <a:cubicBezTo>
                  <a:pt x="731" y="60"/>
                  <a:pt x="362" y="0"/>
                  <a:pt x="33" y="110"/>
                </a:cubicBezTo>
                <a:cubicBezTo>
                  <a:pt x="9" y="178"/>
                  <a:pt x="33" y="93"/>
                  <a:pt x="33" y="163"/>
                </a:cubicBezTo>
                <a:cubicBezTo>
                  <a:pt x="33" y="182"/>
                  <a:pt x="21" y="198"/>
                  <a:pt x="16" y="216"/>
                </a:cubicBezTo>
                <a:cubicBezTo>
                  <a:pt x="19" y="267"/>
                  <a:pt x="0" y="339"/>
                  <a:pt x="42" y="367"/>
                </a:cubicBezTo>
                <a:cubicBezTo>
                  <a:pt x="52" y="374"/>
                  <a:pt x="66" y="373"/>
                  <a:pt x="78" y="376"/>
                </a:cubicBezTo>
                <a:cubicBezTo>
                  <a:pt x="96" y="381"/>
                  <a:pt x="131" y="393"/>
                  <a:pt x="131" y="393"/>
                </a:cubicBezTo>
                <a:cubicBezTo>
                  <a:pt x="140" y="402"/>
                  <a:pt x="150" y="410"/>
                  <a:pt x="157" y="420"/>
                </a:cubicBezTo>
                <a:cubicBezTo>
                  <a:pt x="162" y="428"/>
                  <a:pt x="159" y="441"/>
                  <a:pt x="166" y="446"/>
                </a:cubicBezTo>
                <a:cubicBezTo>
                  <a:pt x="194" y="466"/>
                  <a:pt x="262" y="469"/>
                  <a:pt x="290" y="473"/>
                </a:cubicBezTo>
                <a:cubicBezTo>
                  <a:pt x="308" y="479"/>
                  <a:pt x="325" y="485"/>
                  <a:pt x="343" y="491"/>
                </a:cubicBezTo>
                <a:cubicBezTo>
                  <a:pt x="352" y="494"/>
                  <a:pt x="346" y="510"/>
                  <a:pt x="352" y="517"/>
                </a:cubicBezTo>
                <a:cubicBezTo>
                  <a:pt x="359" y="525"/>
                  <a:pt x="370" y="529"/>
                  <a:pt x="379" y="535"/>
                </a:cubicBezTo>
                <a:cubicBezTo>
                  <a:pt x="409" y="626"/>
                  <a:pt x="360" y="498"/>
                  <a:pt x="414" y="579"/>
                </a:cubicBezTo>
                <a:cubicBezTo>
                  <a:pt x="449" y="633"/>
                  <a:pt x="424" y="791"/>
                  <a:pt x="423" y="810"/>
                </a:cubicBezTo>
                <a:close/>
              </a:path>
            </a:pathLst>
          </a:custGeom>
          <a:solidFill>
            <a:srgbClr val="808080"/>
          </a:solidFill>
          <a:ln w="9525">
            <a:solidFill>
              <a:schemeClr val="tx1"/>
            </a:solidFill>
            <a:round/>
            <a:headEnd/>
            <a:tailEnd/>
          </a:ln>
        </p:spPr>
        <p:txBody>
          <a:bodyPr/>
          <a:lstStyle/>
          <a:p>
            <a:endParaRPr lang="en-GB"/>
          </a:p>
        </p:txBody>
      </p:sp>
      <p:sp>
        <p:nvSpPr>
          <p:cNvPr id="25611" name="Oval 11">
            <a:extLst>
              <a:ext uri="{FF2B5EF4-FFF2-40B4-BE49-F238E27FC236}">
                <a16:creationId xmlns:a16="http://schemas.microsoft.com/office/drawing/2014/main" id="{5B155C97-629E-4A7B-A4C5-EC278B2473E6}"/>
              </a:ext>
            </a:extLst>
          </p:cNvPr>
          <p:cNvSpPr>
            <a:spLocks noChangeArrowheads="1"/>
          </p:cNvSpPr>
          <p:nvPr/>
        </p:nvSpPr>
        <p:spPr bwMode="auto">
          <a:xfrm>
            <a:off x="3492500" y="2205038"/>
            <a:ext cx="2447925" cy="3095625"/>
          </a:xfrm>
          <a:prstGeom prst="ellipse">
            <a:avLst/>
          </a:prstGeom>
          <a:noFill/>
          <a:ln w="19050" cap="rnd">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400">
              <a:latin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16C502F6-47D8-4918-9F3B-84D48CAED5D2}"/>
              </a:ext>
            </a:extLst>
          </p:cNvPr>
          <p:cNvSpPr>
            <a:spLocks noGrp="1"/>
          </p:cNvSpPr>
          <p:nvPr>
            <p:ph type="title"/>
          </p:nvPr>
        </p:nvSpPr>
        <p:spPr>
          <a:xfrm>
            <a:off x="114300" y="0"/>
            <a:ext cx="8915400" cy="914400"/>
          </a:xfrm>
        </p:spPr>
        <p:txBody>
          <a:bodyPr/>
          <a:lstStyle/>
          <a:p>
            <a:pPr eaLnBrk="1" hangingPunct="1"/>
            <a:r>
              <a:rPr lang="en-GB" altLang="en-US" sz="3200" b="1">
                <a:cs typeface="Arial" panose="020B0604020202020204" pitchFamily="34" charset="0"/>
              </a:rPr>
              <a:t>Surface boundaries viewed from occlusal</a:t>
            </a:r>
            <a:r>
              <a:rPr lang="en-GB" altLang="en-US" sz="4000" b="1">
                <a:cs typeface="Arial" panose="020B0604020202020204" pitchFamily="34" charset="0"/>
              </a:rPr>
              <a:t> </a:t>
            </a:r>
          </a:p>
        </p:txBody>
      </p:sp>
      <p:pic>
        <p:nvPicPr>
          <p:cNvPr id="26627" name="Picture 3" descr="06">
            <a:extLst>
              <a:ext uri="{FF2B5EF4-FFF2-40B4-BE49-F238E27FC236}">
                <a16:creationId xmlns:a16="http://schemas.microsoft.com/office/drawing/2014/main" id="{08A18C7A-D1A2-4506-9FD2-B94C8A7B8F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230313"/>
            <a:ext cx="7688262" cy="50942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6628" name="Line 4">
            <a:extLst>
              <a:ext uri="{FF2B5EF4-FFF2-40B4-BE49-F238E27FC236}">
                <a16:creationId xmlns:a16="http://schemas.microsoft.com/office/drawing/2014/main" id="{938D6243-64B3-4538-85EA-E3ED9BC5BD29}"/>
              </a:ext>
            </a:extLst>
          </p:cNvPr>
          <p:cNvSpPr>
            <a:spLocks noChangeShapeType="1"/>
          </p:cNvSpPr>
          <p:nvPr/>
        </p:nvSpPr>
        <p:spPr bwMode="auto">
          <a:xfrm flipH="1">
            <a:off x="2987675" y="4941888"/>
            <a:ext cx="936625" cy="719137"/>
          </a:xfrm>
          <a:prstGeom prst="line">
            <a:avLst/>
          </a:prstGeom>
          <a:noFill/>
          <a:ln w="19050"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6629" name="Line 5">
            <a:extLst>
              <a:ext uri="{FF2B5EF4-FFF2-40B4-BE49-F238E27FC236}">
                <a16:creationId xmlns:a16="http://schemas.microsoft.com/office/drawing/2014/main" id="{7DDEFF5E-906B-4086-8EEC-198CCEFD0901}"/>
              </a:ext>
            </a:extLst>
          </p:cNvPr>
          <p:cNvSpPr>
            <a:spLocks noChangeShapeType="1"/>
          </p:cNvSpPr>
          <p:nvPr/>
        </p:nvSpPr>
        <p:spPr bwMode="auto">
          <a:xfrm>
            <a:off x="5580063" y="4941888"/>
            <a:ext cx="792162" cy="719137"/>
          </a:xfrm>
          <a:prstGeom prst="line">
            <a:avLst/>
          </a:prstGeom>
          <a:noFill/>
          <a:ln w="19050"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6630" name="Rectangle 6">
            <a:extLst>
              <a:ext uri="{FF2B5EF4-FFF2-40B4-BE49-F238E27FC236}">
                <a16:creationId xmlns:a16="http://schemas.microsoft.com/office/drawing/2014/main" id="{49763A1F-C78C-401E-AA25-6D8BC720442F}"/>
              </a:ext>
            </a:extLst>
          </p:cNvPr>
          <p:cNvSpPr>
            <a:spLocks noChangeArrowheads="1"/>
          </p:cNvSpPr>
          <p:nvPr/>
        </p:nvSpPr>
        <p:spPr bwMode="auto">
          <a:xfrm>
            <a:off x="3203575" y="2060575"/>
            <a:ext cx="3024188" cy="345598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400">
              <a:latin typeface="Arial" panose="020B0604020202020204" pitchFamily="34" charset="0"/>
            </a:endParaRPr>
          </a:p>
        </p:txBody>
      </p:sp>
      <p:sp>
        <p:nvSpPr>
          <p:cNvPr id="26631" name="Line 7">
            <a:extLst>
              <a:ext uri="{FF2B5EF4-FFF2-40B4-BE49-F238E27FC236}">
                <a16:creationId xmlns:a16="http://schemas.microsoft.com/office/drawing/2014/main" id="{63ACD3FB-87ED-40AD-8EBD-E7339818AA28}"/>
              </a:ext>
            </a:extLst>
          </p:cNvPr>
          <p:cNvSpPr>
            <a:spLocks noChangeShapeType="1"/>
          </p:cNvSpPr>
          <p:nvPr/>
        </p:nvSpPr>
        <p:spPr bwMode="auto">
          <a:xfrm flipH="1">
            <a:off x="5580063" y="1844675"/>
            <a:ext cx="863600" cy="863600"/>
          </a:xfrm>
          <a:prstGeom prst="line">
            <a:avLst/>
          </a:prstGeom>
          <a:noFill/>
          <a:ln w="19050"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142344" name="Text Box 8">
            <a:extLst>
              <a:ext uri="{FF2B5EF4-FFF2-40B4-BE49-F238E27FC236}">
                <a16:creationId xmlns:a16="http://schemas.microsoft.com/office/drawing/2014/main" id="{3504A771-7DDB-4B5E-A255-2F8FB0B9BC7D}"/>
              </a:ext>
            </a:extLst>
          </p:cNvPr>
          <p:cNvSpPr txBox="1">
            <a:spLocks noChangeArrowheads="1"/>
          </p:cNvSpPr>
          <p:nvPr/>
        </p:nvSpPr>
        <p:spPr bwMode="auto">
          <a:xfrm>
            <a:off x="2700338" y="5949950"/>
            <a:ext cx="4051300" cy="646113"/>
          </a:xfrm>
          <a:prstGeom prst="rect">
            <a:avLst/>
          </a:prstGeom>
          <a:solidFill>
            <a:schemeClr val="tx1"/>
          </a:solidFill>
          <a:ln w="9525">
            <a:noFill/>
            <a:miter lim="800000"/>
            <a:headEnd/>
            <a:tailEnd/>
          </a:ln>
          <a:effectLst/>
        </p:spPr>
        <p:txBody>
          <a:bodyPr wrap="none">
            <a:spAutoFit/>
          </a:bodyPr>
          <a:lstStyle/>
          <a:p>
            <a:pPr eaLnBrk="1" hangingPunct="1">
              <a:defRPr/>
            </a:pPr>
            <a:r>
              <a:rPr lang="en-GB" sz="3600" b="1" dirty="0">
                <a:solidFill>
                  <a:schemeClr val="bg1">
                    <a:lumMod val="85000"/>
                  </a:schemeClr>
                </a:solidFill>
                <a:effectLst>
                  <a:outerShdw blurRad="38100" dist="38100" dir="2700000" algn="tl">
                    <a:srgbClr val="C0C0C0"/>
                  </a:outerShdw>
                </a:effectLst>
                <a:latin typeface="+mn-lt"/>
              </a:rPr>
              <a:t>Three Surface Filling</a:t>
            </a:r>
          </a:p>
        </p:txBody>
      </p:sp>
      <p:sp>
        <p:nvSpPr>
          <p:cNvPr id="26633" name="Line 9">
            <a:extLst>
              <a:ext uri="{FF2B5EF4-FFF2-40B4-BE49-F238E27FC236}">
                <a16:creationId xmlns:a16="http://schemas.microsoft.com/office/drawing/2014/main" id="{E6864A36-D618-4748-96A9-A54F42DD235E}"/>
              </a:ext>
            </a:extLst>
          </p:cNvPr>
          <p:cNvSpPr>
            <a:spLocks noChangeShapeType="1"/>
          </p:cNvSpPr>
          <p:nvPr/>
        </p:nvSpPr>
        <p:spPr bwMode="auto">
          <a:xfrm>
            <a:off x="2987675" y="1844675"/>
            <a:ext cx="863600" cy="792163"/>
          </a:xfrm>
          <a:prstGeom prst="line">
            <a:avLst/>
          </a:prstGeom>
          <a:noFill/>
          <a:ln w="19050"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6634" name="Freeform 10">
            <a:extLst>
              <a:ext uri="{FF2B5EF4-FFF2-40B4-BE49-F238E27FC236}">
                <a16:creationId xmlns:a16="http://schemas.microsoft.com/office/drawing/2014/main" id="{51CA7D42-E210-468B-8160-D162D629388F}"/>
              </a:ext>
            </a:extLst>
          </p:cNvPr>
          <p:cNvSpPr>
            <a:spLocks/>
          </p:cNvSpPr>
          <p:nvPr/>
        </p:nvSpPr>
        <p:spPr bwMode="auto">
          <a:xfrm>
            <a:off x="3679825" y="2066925"/>
            <a:ext cx="2541588" cy="2505075"/>
          </a:xfrm>
          <a:custGeom>
            <a:avLst/>
            <a:gdLst>
              <a:gd name="T0" fmla="*/ 2147483646 w 1601"/>
              <a:gd name="T1" fmla="*/ 2147483646 h 1578"/>
              <a:gd name="T2" fmla="*/ 2147483646 w 1601"/>
              <a:gd name="T3" fmla="*/ 2147483646 h 1578"/>
              <a:gd name="T4" fmla="*/ 2147483646 w 1601"/>
              <a:gd name="T5" fmla="*/ 2147483646 h 1578"/>
              <a:gd name="T6" fmla="*/ 2147483646 w 1601"/>
              <a:gd name="T7" fmla="*/ 2147483646 h 1578"/>
              <a:gd name="T8" fmla="*/ 2147483646 w 1601"/>
              <a:gd name="T9" fmla="*/ 2147483646 h 1578"/>
              <a:gd name="T10" fmla="*/ 2147483646 w 1601"/>
              <a:gd name="T11" fmla="*/ 2147483646 h 1578"/>
              <a:gd name="T12" fmla="*/ 2147483646 w 1601"/>
              <a:gd name="T13" fmla="*/ 2147483646 h 1578"/>
              <a:gd name="T14" fmla="*/ 2147483646 w 1601"/>
              <a:gd name="T15" fmla="*/ 2147483646 h 1578"/>
              <a:gd name="T16" fmla="*/ 2147483646 w 1601"/>
              <a:gd name="T17" fmla="*/ 2147483646 h 1578"/>
              <a:gd name="T18" fmla="*/ 2147483646 w 1601"/>
              <a:gd name="T19" fmla="*/ 2147483646 h 1578"/>
              <a:gd name="T20" fmla="*/ 2147483646 w 1601"/>
              <a:gd name="T21" fmla="*/ 2147483646 h 1578"/>
              <a:gd name="T22" fmla="*/ 2147483646 w 1601"/>
              <a:gd name="T23" fmla="*/ 2147483646 h 1578"/>
              <a:gd name="T24" fmla="*/ 2147483646 w 1601"/>
              <a:gd name="T25" fmla="*/ 2147483646 h 1578"/>
              <a:gd name="T26" fmla="*/ 2147483646 w 1601"/>
              <a:gd name="T27" fmla="*/ 2147483646 h 1578"/>
              <a:gd name="T28" fmla="*/ 2147483646 w 1601"/>
              <a:gd name="T29" fmla="*/ 2147483646 h 1578"/>
              <a:gd name="T30" fmla="*/ 2147483646 w 1601"/>
              <a:gd name="T31" fmla="*/ 2147483646 h 1578"/>
              <a:gd name="T32" fmla="*/ 2147483646 w 1601"/>
              <a:gd name="T33" fmla="*/ 2147483646 h 1578"/>
              <a:gd name="T34" fmla="*/ 2147483646 w 1601"/>
              <a:gd name="T35" fmla="*/ 2147483646 h 1578"/>
              <a:gd name="T36" fmla="*/ 2147483646 w 1601"/>
              <a:gd name="T37" fmla="*/ 2147483646 h 1578"/>
              <a:gd name="T38" fmla="*/ 2147483646 w 1601"/>
              <a:gd name="T39" fmla="*/ 2147483646 h 1578"/>
              <a:gd name="T40" fmla="*/ 2147483646 w 1601"/>
              <a:gd name="T41" fmla="*/ 2147483646 h 1578"/>
              <a:gd name="T42" fmla="*/ 2147483646 w 1601"/>
              <a:gd name="T43" fmla="*/ 2147483646 h 1578"/>
              <a:gd name="T44" fmla="*/ 2147483646 w 1601"/>
              <a:gd name="T45" fmla="*/ 2147483646 h 1578"/>
              <a:gd name="T46" fmla="*/ 2147483646 w 1601"/>
              <a:gd name="T47" fmla="*/ 2147483646 h 1578"/>
              <a:gd name="T48" fmla="*/ 2147483646 w 1601"/>
              <a:gd name="T49" fmla="*/ 2147483646 h 1578"/>
              <a:gd name="T50" fmla="*/ 2147483646 w 1601"/>
              <a:gd name="T51" fmla="*/ 2147483646 h 1578"/>
              <a:gd name="T52" fmla="*/ 2147483646 w 1601"/>
              <a:gd name="T53" fmla="*/ 2147483646 h 1578"/>
              <a:gd name="T54" fmla="*/ 2147483646 w 1601"/>
              <a:gd name="T55" fmla="*/ 2147483646 h 1578"/>
              <a:gd name="T56" fmla="*/ 2147483646 w 1601"/>
              <a:gd name="T57" fmla="*/ 2147483646 h 1578"/>
              <a:gd name="T58" fmla="*/ 2147483646 w 1601"/>
              <a:gd name="T59" fmla="*/ 2147483646 h 1578"/>
              <a:gd name="T60" fmla="*/ 2147483646 w 1601"/>
              <a:gd name="T61" fmla="*/ 2147483646 h 1578"/>
              <a:gd name="T62" fmla="*/ 2147483646 w 1601"/>
              <a:gd name="T63" fmla="*/ 2147483646 h 1578"/>
              <a:gd name="T64" fmla="*/ 2147483646 w 1601"/>
              <a:gd name="T65" fmla="*/ 2147483646 h 1578"/>
              <a:gd name="T66" fmla="*/ 2147483646 w 1601"/>
              <a:gd name="T67" fmla="*/ 2147483646 h 1578"/>
              <a:gd name="T68" fmla="*/ 2147483646 w 1601"/>
              <a:gd name="T69" fmla="*/ 2147483646 h 1578"/>
              <a:gd name="T70" fmla="*/ 2147483646 w 1601"/>
              <a:gd name="T71" fmla="*/ 2147483646 h 1578"/>
              <a:gd name="T72" fmla="*/ 2147483646 w 1601"/>
              <a:gd name="T73" fmla="*/ 2147483646 h 1578"/>
              <a:gd name="T74" fmla="*/ 2147483646 w 1601"/>
              <a:gd name="T75" fmla="*/ 2147483646 h 1578"/>
              <a:gd name="T76" fmla="*/ 2147483646 w 1601"/>
              <a:gd name="T77" fmla="*/ 2147483646 h 1578"/>
              <a:gd name="T78" fmla="*/ 2147483646 w 1601"/>
              <a:gd name="T79" fmla="*/ 2147483646 h 1578"/>
              <a:gd name="T80" fmla="*/ 2147483646 w 1601"/>
              <a:gd name="T81" fmla="*/ 2147483646 h 1578"/>
              <a:gd name="T82" fmla="*/ 2147483646 w 1601"/>
              <a:gd name="T83" fmla="*/ 2147483646 h 1578"/>
              <a:gd name="T84" fmla="*/ 2147483646 w 1601"/>
              <a:gd name="T85" fmla="*/ 2147483646 h 1578"/>
              <a:gd name="T86" fmla="*/ 2147483646 w 1601"/>
              <a:gd name="T87" fmla="*/ 2147483646 h 1578"/>
              <a:gd name="T88" fmla="*/ 2147483646 w 1601"/>
              <a:gd name="T89" fmla="*/ 2147483646 h 1578"/>
              <a:gd name="T90" fmla="*/ 2147483646 w 1601"/>
              <a:gd name="T91" fmla="*/ 2147483646 h 1578"/>
              <a:gd name="T92" fmla="*/ 2147483646 w 1601"/>
              <a:gd name="T93" fmla="*/ 2147483646 h 1578"/>
              <a:gd name="T94" fmla="*/ 2147483646 w 1601"/>
              <a:gd name="T95" fmla="*/ 2147483646 h 1578"/>
              <a:gd name="T96" fmla="*/ 2147483646 w 1601"/>
              <a:gd name="T97" fmla="*/ 2147483646 h 157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01"/>
              <a:gd name="T148" fmla="*/ 0 h 1578"/>
              <a:gd name="T149" fmla="*/ 1601 w 1601"/>
              <a:gd name="T150" fmla="*/ 1578 h 157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01" h="1578">
                <a:moveTo>
                  <a:pt x="128" y="18"/>
                </a:moveTo>
                <a:cubicBezTo>
                  <a:pt x="82" y="33"/>
                  <a:pt x="66" y="27"/>
                  <a:pt x="30" y="63"/>
                </a:cubicBezTo>
                <a:cubicBezTo>
                  <a:pt x="35" y="126"/>
                  <a:pt x="18" y="223"/>
                  <a:pt x="92" y="249"/>
                </a:cubicBezTo>
                <a:cubicBezTo>
                  <a:pt x="120" y="303"/>
                  <a:pt x="127" y="343"/>
                  <a:pt x="190" y="364"/>
                </a:cubicBezTo>
                <a:cubicBezTo>
                  <a:pt x="199" y="373"/>
                  <a:pt x="208" y="381"/>
                  <a:pt x="216" y="391"/>
                </a:cubicBezTo>
                <a:cubicBezTo>
                  <a:pt x="229" y="408"/>
                  <a:pt x="252" y="444"/>
                  <a:pt x="252" y="444"/>
                </a:cubicBezTo>
                <a:cubicBezTo>
                  <a:pt x="274" y="549"/>
                  <a:pt x="306" y="650"/>
                  <a:pt x="332" y="754"/>
                </a:cubicBezTo>
                <a:cubicBezTo>
                  <a:pt x="329" y="775"/>
                  <a:pt x="332" y="797"/>
                  <a:pt x="323" y="816"/>
                </a:cubicBezTo>
                <a:cubicBezTo>
                  <a:pt x="319" y="824"/>
                  <a:pt x="304" y="820"/>
                  <a:pt x="296" y="825"/>
                </a:cubicBezTo>
                <a:cubicBezTo>
                  <a:pt x="277" y="835"/>
                  <a:pt x="243" y="860"/>
                  <a:pt x="243" y="860"/>
                </a:cubicBezTo>
                <a:cubicBezTo>
                  <a:pt x="205" y="917"/>
                  <a:pt x="145" y="921"/>
                  <a:pt x="83" y="940"/>
                </a:cubicBezTo>
                <a:cubicBezTo>
                  <a:pt x="65" y="946"/>
                  <a:pt x="30" y="958"/>
                  <a:pt x="30" y="958"/>
                </a:cubicBezTo>
                <a:cubicBezTo>
                  <a:pt x="24" y="967"/>
                  <a:pt x="14" y="974"/>
                  <a:pt x="13" y="984"/>
                </a:cubicBezTo>
                <a:cubicBezTo>
                  <a:pt x="10" y="1032"/>
                  <a:pt x="0" y="1089"/>
                  <a:pt x="30" y="1126"/>
                </a:cubicBezTo>
                <a:cubicBezTo>
                  <a:pt x="45" y="1145"/>
                  <a:pt x="94" y="1157"/>
                  <a:pt x="110" y="1162"/>
                </a:cubicBezTo>
                <a:cubicBezTo>
                  <a:pt x="246" y="1202"/>
                  <a:pt x="216" y="1189"/>
                  <a:pt x="429" y="1197"/>
                </a:cubicBezTo>
                <a:cubicBezTo>
                  <a:pt x="445" y="1208"/>
                  <a:pt x="466" y="1212"/>
                  <a:pt x="482" y="1224"/>
                </a:cubicBezTo>
                <a:cubicBezTo>
                  <a:pt x="490" y="1231"/>
                  <a:pt x="493" y="1242"/>
                  <a:pt x="500" y="1250"/>
                </a:cubicBezTo>
                <a:cubicBezTo>
                  <a:pt x="523" y="1277"/>
                  <a:pt x="546" y="1305"/>
                  <a:pt x="571" y="1330"/>
                </a:cubicBezTo>
                <a:cubicBezTo>
                  <a:pt x="581" y="1359"/>
                  <a:pt x="588" y="1389"/>
                  <a:pt x="597" y="1418"/>
                </a:cubicBezTo>
                <a:cubicBezTo>
                  <a:pt x="604" y="1468"/>
                  <a:pt x="597" y="1521"/>
                  <a:pt x="615" y="1569"/>
                </a:cubicBezTo>
                <a:cubicBezTo>
                  <a:pt x="618" y="1578"/>
                  <a:pt x="633" y="1575"/>
                  <a:pt x="642" y="1578"/>
                </a:cubicBezTo>
                <a:cubicBezTo>
                  <a:pt x="707" y="1575"/>
                  <a:pt x="772" y="1574"/>
                  <a:pt x="837" y="1569"/>
                </a:cubicBezTo>
                <a:cubicBezTo>
                  <a:pt x="846" y="1568"/>
                  <a:pt x="858" y="1567"/>
                  <a:pt x="863" y="1560"/>
                </a:cubicBezTo>
                <a:cubicBezTo>
                  <a:pt x="880" y="1536"/>
                  <a:pt x="883" y="1505"/>
                  <a:pt x="899" y="1481"/>
                </a:cubicBezTo>
                <a:cubicBezTo>
                  <a:pt x="903" y="1413"/>
                  <a:pt x="895" y="1342"/>
                  <a:pt x="916" y="1277"/>
                </a:cubicBezTo>
                <a:cubicBezTo>
                  <a:pt x="922" y="1258"/>
                  <a:pt x="937" y="1243"/>
                  <a:pt x="943" y="1224"/>
                </a:cubicBezTo>
                <a:cubicBezTo>
                  <a:pt x="1036" y="1227"/>
                  <a:pt x="1243" y="1229"/>
                  <a:pt x="1360" y="1241"/>
                </a:cubicBezTo>
                <a:cubicBezTo>
                  <a:pt x="1402" y="1245"/>
                  <a:pt x="1484" y="1259"/>
                  <a:pt x="1484" y="1259"/>
                </a:cubicBezTo>
                <a:cubicBezTo>
                  <a:pt x="1530" y="1275"/>
                  <a:pt x="1532" y="1255"/>
                  <a:pt x="1546" y="1215"/>
                </a:cubicBezTo>
                <a:cubicBezTo>
                  <a:pt x="1554" y="1156"/>
                  <a:pt x="1553" y="1094"/>
                  <a:pt x="1572" y="1037"/>
                </a:cubicBezTo>
                <a:cubicBezTo>
                  <a:pt x="1568" y="948"/>
                  <a:pt x="1601" y="857"/>
                  <a:pt x="1528" y="807"/>
                </a:cubicBezTo>
                <a:cubicBezTo>
                  <a:pt x="1463" y="710"/>
                  <a:pt x="1283" y="778"/>
                  <a:pt x="1200" y="780"/>
                </a:cubicBezTo>
                <a:cubicBezTo>
                  <a:pt x="1090" y="791"/>
                  <a:pt x="903" y="855"/>
                  <a:pt x="837" y="754"/>
                </a:cubicBezTo>
                <a:cubicBezTo>
                  <a:pt x="842" y="691"/>
                  <a:pt x="828" y="630"/>
                  <a:pt x="881" y="594"/>
                </a:cubicBezTo>
                <a:cubicBezTo>
                  <a:pt x="893" y="576"/>
                  <a:pt x="911" y="562"/>
                  <a:pt x="916" y="541"/>
                </a:cubicBezTo>
                <a:cubicBezTo>
                  <a:pt x="939" y="450"/>
                  <a:pt x="943" y="382"/>
                  <a:pt x="996" y="302"/>
                </a:cubicBezTo>
                <a:cubicBezTo>
                  <a:pt x="1008" y="284"/>
                  <a:pt x="1041" y="193"/>
                  <a:pt x="1049" y="169"/>
                </a:cubicBezTo>
                <a:cubicBezTo>
                  <a:pt x="1055" y="151"/>
                  <a:pt x="1067" y="116"/>
                  <a:pt x="1067" y="116"/>
                </a:cubicBezTo>
                <a:cubicBezTo>
                  <a:pt x="1064" y="101"/>
                  <a:pt x="1071" y="80"/>
                  <a:pt x="1058" y="72"/>
                </a:cubicBezTo>
                <a:cubicBezTo>
                  <a:pt x="1035" y="58"/>
                  <a:pt x="1005" y="67"/>
                  <a:pt x="978" y="63"/>
                </a:cubicBezTo>
                <a:cubicBezTo>
                  <a:pt x="966" y="61"/>
                  <a:pt x="931" y="54"/>
                  <a:pt x="943" y="54"/>
                </a:cubicBezTo>
                <a:cubicBezTo>
                  <a:pt x="970" y="54"/>
                  <a:pt x="996" y="60"/>
                  <a:pt x="1023" y="63"/>
                </a:cubicBezTo>
                <a:cubicBezTo>
                  <a:pt x="1027" y="76"/>
                  <a:pt x="1034" y="124"/>
                  <a:pt x="1067" y="80"/>
                </a:cubicBezTo>
                <a:cubicBezTo>
                  <a:pt x="1084" y="57"/>
                  <a:pt x="1037" y="46"/>
                  <a:pt x="1032" y="45"/>
                </a:cubicBezTo>
                <a:cubicBezTo>
                  <a:pt x="991" y="40"/>
                  <a:pt x="949" y="38"/>
                  <a:pt x="908" y="36"/>
                </a:cubicBezTo>
                <a:cubicBezTo>
                  <a:pt x="846" y="32"/>
                  <a:pt x="784" y="30"/>
                  <a:pt x="722" y="27"/>
                </a:cubicBezTo>
                <a:cubicBezTo>
                  <a:pt x="615" y="0"/>
                  <a:pt x="486" y="35"/>
                  <a:pt x="376" y="45"/>
                </a:cubicBezTo>
                <a:cubicBezTo>
                  <a:pt x="102" y="36"/>
                  <a:pt x="47" y="99"/>
                  <a:pt x="128" y="18"/>
                </a:cubicBezTo>
                <a:close/>
              </a:path>
            </a:pathLst>
          </a:custGeom>
          <a:solidFill>
            <a:srgbClr val="808080"/>
          </a:solidFill>
          <a:ln w="9525">
            <a:solidFill>
              <a:schemeClr val="tx1"/>
            </a:solidFill>
            <a:round/>
            <a:headEnd/>
            <a:tailEnd/>
          </a:ln>
        </p:spPr>
        <p:txBody>
          <a:bodyPr/>
          <a:lstStyle/>
          <a:p>
            <a:endParaRPr lang="en-GB"/>
          </a:p>
        </p:txBody>
      </p:sp>
      <p:sp>
        <p:nvSpPr>
          <p:cNvPr id="26635" name="Oval 11">
            <a:extLst>
              <a:ext uri="{FF2B5EF4-FFF2-40B4-BE49-F238E27FC236}">
                <a16:creationId xmlns:a16="http://schemas.microsoft.com/office/drawing/2014/main" id="{7F1733AD-4EEA-4C70-B57D-5C07A4F09038}"/>
              </a:ext>
            </a:extLst>
          </p:cNvPr>
          <p:cNvSpPr>
            <a:spLocks noChangeArrowheads="1"/>
          </p:cNvSpPr>
          <p:nvPr/>
        </p:nvSpPr>
        <p:spPr bwMode="auto">
          <a:xfrm>
            <a:off x="3492500" y="2205038"/>
            <a:ext cx="2447925" cy="3095625"/>
          </a:xfrm>
          <a:prstGeom prst="ellipse">
            <a:avLst/>
          </a:prstGeom>
          <a:noFill/>
          <a:ln w="19050" cap="rnd">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400">
              <a:latin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A1D1A115-4546-46C6-9EE5-BB17F2B2C11E}"/>
              </a:ext>
            </a:extLst>
          </p:cNvPr>
          <p:cNvSpPr>
            <a:spLocks noGrp="1" noChangeArrowheads="1"/>
          </p:cNvSpPr>
          <p:nvPr>
            <p:ph type="ctrTitle" idx="4294967295"/>
          </p:nvPr>
        </p:nvSpPr>
        <p:spPr>
          <a:xfrm>
            <a:off x="539750" y="2781300"/>
            <a:ext cx="7772400" cy="1143000"/>
          </a:xfrm>
        </p:spPr>
        <p:txBody>
          <a:bodyPr rtlCol="0">
            <a:normAutofit fontScale="90000"/>
          </a:bodyPr>
          <a:lstStyle/>
          <a:p>
            <a:pPr eaLnBrk="1" fontAlgn="auto" hangingPunct="1">
              <a:spcAft>
                <a:spcPts val="0"/>
              </a:spcAft>
              <a:defRPr/>
            </a:pPr>
            <a:r>
              <a:rPr lang="en-GB" b="1" dirty="0">
                <a:cs typeface="Arial" charset="0"/>
              </a:rPr>
              <a:t>The next series of slides presents examples of teeth which would be coded as trauma (code 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EE0E8451-1C0F-402C-B0A3-C1AB4B33E63D}"/>
              </a:ext>
            </a:extLst>
          </p:cNvPr>
          <p:cNvSpPr>
            <a:spLocks noGrp="1"/>
          </p:cNvSpPr>
          <p:nvPr>
            <p:ph type="title"/>
          </p:nvPr>
        </p:nvSpPr>
        <p:spPr>
          <a:xfrm>
            <a:off x="685800" y="-152400"/>
            <a:ext cx="7772400" cy="1143000"/>
          </a:xfrm>
        </p:spPr>
        <p:txBody>
          <a:bodyPr/>
          <a:lstStyle/>
          <a:p>
            <a:pPr eaLnBrk="1" hangingPunct="1"/>
            <a:r>
              <a:rPr lang="en-GB" altLang="en-US" sz="3200" b="1">
                <a:cs typeface="Arial" panose="020B0604020202020204" pitchFamily="34" charset="0"/>
              </a:rPr>
              <a:t>Surface code T – trauma</a:t>
            </a:r>
          </a:p>
        </p:txBody>
      </p:sp>
      <p:pic>
        <p:nvPicPr>
          <p:cNvPr id="26627" name="Picture 5" descr="5">
            <a:extLst>
              <a:ext uri="{FF2B5EF4-FFF2-40B4-BE49-F238E27FC236}">
                <a16:creationId xmlns:a16="http://schemas.microsoft.com/office/drawing/2014/main" id="{2C12A373-DE48-46E6-8B10-6CB3F49230C4}"/>
              </a:ext>
            </a:extLst>
          </p:cNvPr>
          <p:cNvPicPr>
            <a:picLocks noChangeAspect="1" noChangeArrowheads="1"/>
          </p:cNvPicPr>
          <p:nvPr/>
        </p:nvPicPr>
        <p:blipFill>
          <a:blip r:embed="rId2" cstate="print"/>
          <a:srcRect/>
          <a:stretch>
            <a:fillRect/>
          </a:stretch>
        </p:blipFill>
        <p:spPr bwMode="auto">
          <a:xfrm>
            <a:off x="971600" y="980728"/>
            <a:ext cx="7287344" cy="52571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E063D524-2077-44FF-AAAA-366D4B01CBFF}"/>
              </a:ext>
            </a:extLst>
          </p:cNvPr>
          <p:cNvSpPr>
            <a:spLocks noGrp="1"/>
          </p:cNvSpPr>
          <p:nvPr>
            <p:ph type="title"/>
          </p:nvPr>
        </p:nvSpPr>
        <p:spPr>
          <a:xfrm>
            <a:off x="685800" y="457200"/>
            <a:ext cx="7772400" cy="1143000"/>
          </a:xfrm>
        </p:spPr>
        <p:txBody>
          <a:bodyPr/>
          <a:lstStyle/>
          <a:p>
            <a:pPr eaLnBrk="1" hangingPunct="1"/>
            <a:r>
              <a:rPr lang="en-GB" altLang="en-US" sz="3600" b="1">
                <a:cs typeface="Arial" panose="020B0604020202020204" pitchFamily="34" charset="0"/>
              </a:rPr>
              <a:t>Surface code T – trauma</a:t>
            </a:r>
            <a:r>
              <a:rPr lang="en-GB" altLang="en-US" sz="4000" b="1">
                <a:cs typeface="Arial" panose="020B0604020202020204" pitchFamily="34" charset="0"/>
              </a:rPr>
              <a:t> </a:t>
            </a:r>
          </a:p>
        </p:txBody>
      </p:sp>
      <p:sp>
        <p:nvSpPr>
          <p:cNvPr id="29699" name="Rectangle 3">
            <a:extLst>
              <a:ext uri="{FF2B5EF4-FFF2-40B4-BE49-F238E27FC236}">
                <a16:creationId xmlns:a16="http://schemas.microsoft.com/office/drawing/2014/main" id="{7631ABA9-A8E4-452B-B6D7-EEE27DE744C5}"/>
              </a:ext>
            </a:extLst>
          </p:cNvPr>
          <p:cNvSpPr>
            <a:spLocks noGrp="1"/>
          </p:cNvSpPr>
          <p:nvPr>
            <p:ph type="body" sz="half" idx="1"/>
          </p:nvPr>
        </p:nvSpPr>
        <p:spPr>
          <a:xfrm>
            <a:off x="685800" y="1676400"/>
            <a:ext cx="4572000" cy="3124200"/>
          </a:xfrm>
        </p:spPr>
        <p:txBody>
          <a:bodyPr/>
          <a:lstStyle/>
          <a:p>
            <a:pPr eaLnBrk="1" hangingPunct="1"/>
            <a:r>
              <a:rPr lang="en-GB" altLang="en-US" sz="2400" b="1">
                <a:cs typeface="Arial" panose="020B0604020202020204" pitchFamily="34" charset="0"/>
              </a:rPr>
              <a:t>UR1 – mesial and buccal surfaces are fractured. </a:t>
            </a:r>
          </a:p>
          <a:p>
            <a:pPr eaLnBrk="1" hangingPunct="1"/>
            <a:r>
              <a:rPr lang="en-GB" altLang="en-US" sz="2400" b="1">
                <a:cs typeface="Arial" panose="020B0604020202020204" pitchFamily="34" charset="0"/>
              </a:rPr>
              <a:t>Fracture involves dentine </a:t>
            </a:r>
          </a:p>
          <a:p>
            <a:pPr eaLnBrk="1" hangingPunct="1"/>
            <a:r>
              <a:rPr lang="en-GB" altLang="en-US" sz="2400" b="1">
                <a:cs typeface="Arial" panose="020B0604020202020204" pitchFamily="34" charset="0"/>
              </a:rPr>
              <a:t>View from all sides to determine which other surfaces are traumatised</a:t>
            </a:r>
          </a:p>
          <a:p>
            <a:pPr eaLnBrk="1" hangingPunct="1"/>
            <a:r>
              <a:rPr lang="en-GB" altLang="en-US" sz="2400" b="1">
                <a:cs typeface="Arial" panose="020B0604020202020204" pitchFamily="34" charset="0"/>
              </a:rPr>
              <a:t>Surface code is T - trauma. </a:t>
            </a:r>
          </a:p>
        </p:txBody>
      </p:sp>
      <p:sp>
        <p:nvSpPr>
          <p:cNvPr id="27652" name="Text Box 4">
            <a:extLst>
              <a:ext uri="{FF2B5EF4-FFF2-40B4-BE49-F238E27FC236}">
                <a16:creationId xmlns:a16="http://schemas.microsoft.com/office/drawing/2014/main" id="{CF88910A-7D9F-4E54-A64B-FCC98EE872D2}"/>
              </a:ext>
            </a:extLst>
          </p:cNvPr>
          <p:cNvSpPr txBox="1">
            <a:spLocks noChangeArrowheads="1"/>
          </p:cNvSpPr>
          <p:nvPr/>
        </p:nvSpPr>
        <p:spPr bwMode="auto">
          <a:xfrm>
            <a:off x="914400" y="4724400"/>
            <a:ext cx="7254875" cy="1373188"/>
          </a:xfrm>
          <a:prstGeom prst="rect">
            <a:avLst/>
          </a:prstGeom>
          <a:noFill/>
          <a:ln w="9525">
            <a:noFill/>
            <a:miter lim="800000"/>
            <a:headEnd/>
            <a:tailEnd/>
          </a:ln>
        </p:spPr>
        <p:txBody>
          <a:bodyPr>
            <a:spAutoFit/>
          </a:bodyPr>
          <a:lstStyle/>
          <a:p>
            <a:pPr eaLnBrk="1" hangingPunct="1">
              <a:defRPr/>
            </a:pPr>
            <a:r>
              <a:rPr lang="en-GB" sz="2800" i="1" dirty="0">
                <a:latin typeface="+mn-lt"/>
                <a:cs typeface="Arial" charset="0"/>
              </a:rPr>
              <a:t>NB.   If caries into dentine was also present on these traumatised surfaces, surfaces would be coded for caries as appropriate. </a:t>
            </a:r>
          </a:p>
        </p:txBody>
      </p:sp>
      <p:pic>
        <p:nvPicPr>
          <p:cNvPr id="27653" name="Picture 7" descr="5">
            <a:extLst>
              <a:ext uri="{FF2B5EF4-FFF2-40B4-BE49-F238E27FC236}">
                <a16:creationId xmlns:a16="http://schemas.microsoft.com/office/drawing/2014/main" id="{373A7B39-CBD0-4833-AE8F-AA6837DAF848}"/>
              </a:ext>
            </a:extLst>
          </p:cNvPr>
          <p:cNvPicPr>
            <a:picLocks noChangeAspect="1" noChangeArrowheads="1"/>
          </p:cNvPicPr>
          <p:nvPr/>
        </p:nvPicPr>
        <p:blipFill>
          <a:blip r:embed="rId2" cstate="print"/>
          <a:srcRect/>
          <a:stretch>
            <a:fillRect/>
          </a:stretch>
        </p:blipFill>
        <p:spPr bwMode="auto">
          <a:xfrm>
            <a:off x="5219700" y="1844675"/>
            <a:ext cx="3276600" cy="236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E1FF054E-8E16-4CAE-BC20-DD855BF067E4}"/>
              </a:ext>
            </a:extLst>
          </p:cNvPr>
          <p:cNvSpPr>
            <a:spLocks noGrp="1"/>
          </p:cNvSpPr>
          <p:nvPr>
            <p:ph type="title"/>
          </p:nvPr>
        </p:nvSpPr>
        <p:spPr>
          <a:xfrm>
            <a:off x="685800" y="0"/>
            <a:ext cx="7772400" cy="1143000"/>
          </a:xfrm>
        </p:spPr>
        <p:txBody>
          <a:bodyPr/>
          <a:lstStyle/>
          <a:p>
            <a:pPr eaLnBrk="1" hangingPunct="1"/>
            <a:r>
              <a:rPr lang="en-GB" altLang="en-US" sz="3200" b="1">
                <a:cs typeface="Arial" panose="020B0604020202020204" pitchFamily="34" charset="0"/>
              </a:rPr>
              <a:t>Surface code T – trauma</a:t>
            </a:r>
          </a:p>
        </p:txBody>
      </p:sp>
      <p:pic>
        <p:nvPicPr>
          <p:cNvPr id="28675" name="Picture 6" descr="6">
            <a:extLst>
              <a:ext uri="{FF2B5EF4-FFF2-40B4-BE49-F238E27FC236}">
                <a16:creationId xmlns:a16="http://schemas.microsoft.com/office/drawing/2014/main" id="{F0E7AF94-3E01-4F5B-8D62-8BFE1B8872B3}"/>
              </a:ext>
            </a:extLst>
          </p:cNvPr>
          <p:cNvPicPr>
            <a:picLocks noChangeAspect="1" noChangeArrowheads="1"/>
          </p:cNvPicPr>
          <p:nvPr/>
        </p:nvPicPr>
        <p:blipFill>
          <a:blip r:embed="rId2" cstate="print"/>
          <a:srcRect/>
          <a:stretch>
            <a:fillRect/>
          </a:stretch>
        </p:blipFill>
        <p:spPr bwMode="auto">
          <a:xfrm>
            <a:off x="755576" y="1052736"/>
            <a:ext cx="7723584" cy="51792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36A6E4BD-2562-4958-9727-8881B70FCCE7}"/>
              </a:ext>
            </a:extLst>
          </p:cNvPr>
          <p:cNvSpPr>
            <a:spLocks noGrp="1"/>
          </p:cNvSpPr>
          <p:nvPr>
            <p:ph type="title"/>
          </p:nvPr>
        </p:nvSpPr>
        <p:spPr>
          <a:xfrm>
            <a:off x="685800" y="457200"/>
            <a:ext cx="7772400" cy="1143000"/>
          </a:xfrm>
        </p:spPr>
        <p:txBody>
          <a:bodyPr/>
          <a:lstStyle/>
          <a:p>
            <a:pPr eaLnBrk="1" hangingPunct="1"/>
            <a:r>
              <a:rPr lang="en-GB" altLang="en-US" sz="3600" b="1">
                <a:cs typeface="Arial" panose="020B0604020202020204" pitchFamily="34" charset="0"/>
              </a:rPr>
              <a:t>Surface code T – trauma</a:t>
            </a:r>
            <a:r>
              <a:rPr lang="en-GB" altLang="en-US" sz="4000" b="1">
                <a:cs typeface="Arial" panose="020B0604020202020204" pitchFamily="34" charset="0"/>
              </a:rPr>
              <a:t> *</a:t>
            </a:r>
          </a:p>
        </p:txBody>
      </p:sp>
      <p:sp>
        <p:nvSpPr>
          <p:cNvPr id="31747" name="Rectangle 3">
            <a:extLst>
              <a:ext uri="{FF2B5EF4-FFF2-40B4-BE49-F238E27FC236}">
                <a16:creationId xmlns:a16="http://schemas.microsoft.com/office/drawing/2014/main" id="{CA04CD0D-FA30-47AC-9677-F2E1AEA4911E}"/>
              </a:ext>
            </a:extLst>
          </p:cNvPr>
          <p:cNvSpPr>
            <a:spLocks noGrp="1"/>
          </p:cNvSpPr>
          <p:nvPr>
            <p:ph type="body" sz="half" idx="1"/>
          </p:nvPr>
        </p:nvSpPr>
        <p:spPr>
          <a:xfrm>
            <a:off x="685800" y="1676400"/>
            <a:ext cx="4572000" cy="3124200"/>
          </a:xfrm>
        </p:spPr>
        <p:txBody>
          <a:bodyPr/>
          <a:lstStyle/>
          <a:p>
            <a:pPr eaLnBrk="1" hangingPunct="1"/>
            <a:r>
              <a:rPr lang="en-GB" altLang="en-US" sz="2400" b="1">
                <a:cs typeface="Arial" panose="020B0604020202020204" pitchFamily="34" charset="0"/>
              </a:rPr>
              <a:t>UL1 –tooth has been traumatised and repaired </a:t>
            </a:r>
          </a:p>
          <a:p>
            <a:pPr eaLnBrk="1" hangingPunct="1"/>
            <a:r>
              <a:rPr lang="en-GB" altLang="en-US" sz="2400" b="1">
                <a:cs typeface="Arial" panose="020B0604020202020204" pitchFamily="34" charset="0"/>
              </a:rPr>
              <a:t>Restoration involves the distal and buccal surfaces </a:t>
            </a:r>
            <a:r>
              <a:rPr lang="en-GB" altLang="en-US" sz="2400" b="1" i="1">
                <a:cs typeface="Arial" panose="020B0604020202020204" pitchFamily="34" charset="0"/>
              </a:rPr>
              <a:t>(visible on the slide).  </a:t>
            </a:r>
          </a:p>
          <a:p>
            <a:pPr eaLnBrk="1" hangingPunct="1"/>
            <a:r>
              <a:rPr lang="en-GB" altLang="en-US" sz="2400" b="1">
                <a:cs typeface="Arial" panose="020B0604020202020204" pitchFamily="34" charset="0"/>
              </a:rPr>
              <a:t>These surfaces would be coded as T. </a:t>
            </a:r>
          </a:p>
        </p:txBody>
      </p:sp>
      <p:sp>
        <p:nvSpPr>
          <p:cNvPr id="29700" name="Text Box 4">
            <a:extLst>
              <a:ext uri="{FF2B5EF4-FFF2-40B4-BE49-F238E27FC236}">
                <a16:creationId xmlns:a16="http://schemas.microsoft.com/office/drawing/2014/main" id="{70CA80B7-F7D1-48F1-B2AE-98E2D9F1611E}"/>
              </a:ext>
            </a:extLst>
          </p:cNvPr>
          <p:cNvSpPr txBox="1">
            <a:spLocks noChangeArrowheads="1"/>
          </p:cNvSpPr>
          <p:nvPr/>
        </p:nvSpPr>
        <p:spPr bwMode="auto">
          <a:xfrm>
            <a:off x="914400" y="4724400"/>
            <a:ext cx="7254875" cy="1384300"/>
          </a:xfrm>
          <a:prstGeom prst="rect">
            <a:avLst/>
          </a:prstGeom>
          <a:noFill/>
          <a:ln w="9525">
            <a:noFill/>
            <a:miter lim="800000"/>
            <a:headEnd/>
            <a:tailEnd/>
          </a:ln>
        </p:spPr>
        <p:txBody>
          <a:bodyPr>
            <a:spAutoFit/>
          </a:bodyPr>
          <a:lstStyle/>
          <a:p>
            <a:pPr eaLnBrk="1" hangingPunct="1">
              <a:defRPr/>
            </a:pPr>
            <a:r>
              <a:rPr lang="en-GB" sz="2800" i="1" dirty="0">
                <a:latin typeface="+mn-lt"/>
                <a:cs typeface="Arial" charset="0"/>
              </a:rPr>
              <a:t>NB.  Surface code T includes both untreated and treated trauma.  Trauma code only used in absence of treated or untreated caries</a:t>
            </a:r>
          </a:p>
        </p:txBody>
      </p:sp>
      <p:pic>
        <p:nvPicPr>
          <p:cNvPr id="29701" name="Picture 7" descr="6">
            <a:extLst>
              <a:ext uri="{FF2B5EF4-FFF2-40B4-BE49-F238E27FC236}">
                <a16:creationId xmlns:a16="http://schemas.microsoft.com/office/drawing/2014/main" id="{96496B29-D6FD-46AD-B6F4-BE11A2C2BFCE}"/>
              </a:ext>
            </a:extLst>
          </p:cNvPr>
          <p:cNvPicPr>
            <a:picLocks noChangeAspect="1" noChangeArrowheads="1"/>
          </p:cNvPicPr>
          <p:nvPr/>
        </p:nvPicPr>
        <p:blipFill>
          <a:blip r:embed="rId2" cstate="print"/>
          <a:srcRect/>
          <a:stretch>
            <a:fillRect/>
          </a:stretch>
        </p:blipFill>
        <p:spPr bwMode="auto">
          <a:xfrm>
            <a:off x="5257800" y="1828800"/>
            <a:ext cx="3276600" cy="2197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6A69A7FE-AD11-45C1-83BB-5AE076D8EACF}"/>
              </a:ext>
            </a:extLst>
          </p:cNvPr>
          <p:cNvSpPr>
            <a:spLocks noGrp="1"/>
          </p:cNvSpPr>
          <p:nvPr>
            <p:ph type="title" idx="4294967295"/>
          </p:nvPr>
        </p:nvSpPr>
        <p:spPr>
          <a:xfrm>
            <a:off x="685800" y="457200"/>
            <a:ext cx="7772400" cy="1143000"/>
          </a:xfrm>
        </p:spPr>
        <p:txBody>
          <a:bodyPr/>
          <a:lstStyle/>
          <a:p>
            <a:pPr eaLnBrk="1" hangingPunct="1"/>
            <a:r>
              <a:rPr lang="en-GB" altLang="en-US" sz="3600" b="1">
                <a:cs typeface="Arial" panose="020B0604020202020204" pitchFamily="34" charset="0"/>
              </a:rPr>
              <a:t>Surface code T – trauma</a:t>
            </a:r>
            <a:r>
              <a:rPr lang="en-GB" altLang="en-US" sz="4000" b="1">
                <a:cs typeface="Arial" panose="020B0604020202020204" pitchFamily="34" charset="0"/>
              </a:rPr>
              <a:t> *</a:t>
            </a:r>
          </a:p>
        </p:txBody>
      </p:sp>
      <p:sp>
        <p:nvSpPr>
          <p:cNvPr id="32771" name="Rectangle 3">
            <a:extLst>
              <a:ext uri="{FF2B5EF4-FFF2-40B4-BE49-F238E27FC236}">
                <a16:creationId xmlns:a16="http://schemas.microsoft.com/office/drawing/2014/main" id="{FFF029BC-0D65-445A-9994-C274E5DDCFFE}"/>
              </a:ext>
            </a:extLst>
          </p:cNvPr>
          <p:cNvSpPr>
            <a:spLocks noGrp="1"/>
          </p:cNvSpPr>
          <p:nvPr>
            <p:ph type="body" sz="half" idx="4294967295"/>
          </p:nvPr>
        </p:nvSpPr>
        <p:spPr>
          <a:xfrm>
            <a:off x="684213" y="1989138"/>
            <a:ext cx="7342187" cy="3671887"/>
          </a:xfrm>
        </p:spPr>
        <p:txBody>
          <a:bodyPr/>
          <a:lstStyle/>
          <a:p>
            <a:pPr eaLnBrk="1" hangingPunct="1"/>
            <a:r>
              <a:rPr lang="en-GB" altLang="en-US" sz="2400" b="1">
                <a:cs typeface="Arial" panose="020B0604020202020204" pitchFamily="34" charset="0"/>
              </a:rPr>
              <a:t>Where an examiner is confident a tooth is missing due to trauma, all surfaces should be coded T</a:t>
            </a:r>
          </a:p>
          <a:p>
            <a:pPr eaLnBrk="1" hangingPunct="1"/>
            <a:endParaRPr lang="en-GB" altLang="en-US" sz="2400" b="1">
              <a:cs typeface="Arial" panose="020B0604020202020204" pitchFamily="34" charset="0"/>
            </a:endParaRPr>
          </a:p>
          <a:p>
            <a:pPr eaLnBrk="1" hangingPunct="1"/>
            <a:r>
              <a:rPr lang="en-GB" altLang="en-US" sz="2400" b="1">
                <a:cs typeface="Arial" panose="020B0604020202020204" pitchFamily="34" charset="0"/>
              </a:rPr>
              <a:t>Discoloured, non-vital incisors, without caries or fractures should be scored T for trauma on all surfaces</a:t>
            </a:r>
          </a:p>
          <a:p>
            <a:pPr eaLnBrk="1" hangingPunct="1">
              <a:buFont typeface="Arial" panose="020B0604020202020204" pitchFamily="34" charset="0"/>
              <a:buNone/>
            </a:pPr>
            <a:endParaRPr lang="en-GB" altLang="en-US" sz="2400" b="1">
              <a:cs typeface="Arial" panose="020B0604020202020204" pitchFamily="34" charset="0"/>
            </a:endParaRPr>
          </a:p>
          <a:p>
            <a:pPr eaLnBrk="1" hangingPunct="1"/>
            <a:r>
              <a:rPr lang="en-GB" altLang="en-US" sz="2400" b="1">
                <a:cs typeface="Arial" panose="020B0604020202020204" pitchFamily="34" charset="0"/>
              </a:rPr>
              <a:t>At present the BASCD standardised criteria does not discriminate between these trauma codes</a:t>
            </a:r>
          </a:p>
          <a:p>
            <a:pPr eaLnBrk="1" hangingPunct="1"/>
            <a:endParaRPr lang="en-GB" altLang="en-US" sz="2400" b="1">
              <a:cs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312328A3-623C-44DF-A97E-2F5C0D9E167F}"/>
              </a:ext>
            </a:extLst>
          </p:cNvPr>
          <p:cNvSpPr>
            <a:spLocks noGrp="1" noChangeArrowheads="1"/>
          </p:cNvSpPr>
          <p:nvPr>
            <p:ph type="ctrTitle"/>
          </p:nvPr>
        </p:nvSpPr>
        <p:spPr>
          <a:xfrm>
            <a:off x="685800" y="2286000"/>
            <a:ext cx="7772400" cy="1143000"/>
          </a:xfrm>
        </p:spPr>
        <p:txBody>
          <a:bodyPr rtlCol="0">
            <a:normAutofit fontScale="90000"/>
          </a:bodyPr>
          <a:lstStyle/>
          <a:p>
            <a:pPr eaLnBrk="1" fontAlgn="auto" hangingPunct="1">
              <a:spcAft>
                <a:spcPts val="0"/>
              </a:spcAft>
              <a:defRPr/>
            </a:pPr>
            <a:r>
              <a:rPr lang="en-GB" b="1" dirty="0">
                <a:cs typeface="Arial" charset="0"/>
              </a:rPr>
              <a:t>The next series of slides present examples of teeth which would be coded as sound (code 0)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EF3CC361-BAF2-43B2-BC78-9E3852ABBE3F}"/>
              </a:ext>
            </a:extLst>
          </p:cNvPr>
          <p:cNvSpPr>
            <a:spLocks noGrp="1"/>
          </p:cNvSpPr>
          <p:nvPr>
            <p:ph type="title"/>
          </p:nvPr>
        </p:nvSpPr>
        <p:spPr>
          <a:xfrm>
            <a:off x="228600" y="0"/>
            <a:ext cx="8915400" cy="914400"/>
          </a:xfrm>
        </p:spPr>
        <p:txBody>
          <a:bodyPr/>
          <a:lstStyle/>
          <a:p>
            <a:pPr eaLnBrk="1" hangingPunct="1"/>
            <a:r>
              <a:rPr lang="en-GB" altLang="en-US" sz="3600" b="1">
                <a:cs typeface="Arial" panose="020B0604020202020204" pitchFamily="34" charset="0"/>
              </a:rPr>
              <a:t>Surface code 0 – present and "sound"</a:t>
            </a:r>
            <a:r>
              <a:rPr lang="en-GB" altLang="en-US" b="1">
                <a:cs typeface="Arial" panose="020B0604020202020204" pitchFamily="34" charset="0"/>
              </a:rPr>
              <a:t> </a:t>
            </a:r>
          </a:p>
        </p:txBody>
      </p:sp>
      <p:pic>
        <p:nvPicPr>
          <p:cNvPr id="52227" name="Picture 4" descr="18">
            <a:extLst>
              <a:ext uri="{FF2B5EF4-FFF2-40B4-BE49-F238E27FC236}">
                <a16:creationId xmlns:a16="http://schemas.microsoft.com/office/drawing/2014/main" id="{6A8BF993-E9B2-4705-823B-855917AA0E30}"/>
              </a:ext>
            </a:extLst>
          </p:cNvPr>
          <p:cNvPicPr>
            <a:picLocks noChangeAspect="1" noChangeArrowheads="1"/>
          </p:cNvPicPr>
          <p:nvPr/>
        </p:nvPicPr>
        <p:blipFill>
          <a:blip r:embed="rId2" cstate="print"/>
          <a:srcRect/>
          <a:stretch>
            <a:fillRect/>
          </a:stretch>
        </p:blipFill>
        <p:spPr bwMode="auto">
          <a:xfrm>
            <a:off x="539552" y="1124744"/>
            <a:ext cx="8237540" cy="51002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79498ABD-C78E-4228-A3DE-40E25D2A2954}"/>
              </a:ext>
            </a:extLst>
          </p:cNvPr>
          <p:cNvSpPr>
            <a:spLocks noGrp="1"/>
          </p:cNvSpPr>
          <p:nvPr>
            <p:ph type="title"/>
          </p:nvPr>
        </p:nvSpPr>
        <p:spPr>
          <a:xfrm>
            <a:off x="685800" y="457200"/>
            <a:ext cx="7772400" cy="1143000"/>
          </a:xfrm>
        </p:spPr>
        <p:txBody>
          <a:bodyPr/>
          <a:lstStyle/>
          <a:p>
            <a:pPr eaLnBrk="1" hangingPunct="1"/>
            <a:r>
              <a:rPr lang="en-GB" altLang="en-US" sz="3600" b="1"/>
              <a:t>Background*</a:t>
            </a:r>
          </a:p>
        </p:txBody>
      </p:sp>
      <p:sp>
        <p:nvSpPr>
          <p:cNvPr id="8195" name="Rectangle 3">
            <a:extLst>
              <a:ext uri="{FF2B5EF4-FFF2-40B4-BE49-F238E27FC236}">
                <a16:creationId xmlns:a16="http://schemas.microsoft.com/office/drawing/2014/main" id="{CA0A97A4-7B7E-40F9-814F-F4C7906CD9BB}"/>
              </a:ext>
            </a:extLst>
          </p:cNvPr>
          <p:cNvSpPr>
            <a:spLocks noGrp="1"/>
          </p:cNvSpPr>
          <p:nvPr>
            <p:ph idx="1"/>
          </p:nvPr>
        </p:nvSpPr>
        <p:spPr>
          <a:xfrm>
            <a:off x="179388" y="1341438"/>
            <a:ext cx="8569325" cy="4754562"/>
          </a:xfrm>
        </p:spPr>
        <p:txBody>
          <a:bodyPr/>
          <a:lstStyle/>
          <a:p>
            <a:pPr eaLnBrk="1" hangingPunct="1">
              <a:lnSpc>
                <a:spcPct val="90000"/>
              </a:lnSpc>
            </a:pPr>
            <a:r>
              <a:rPr lang="en-GB" altLang="en-US" sz="2800" b="1"/>
              <a:t>The British Association for the Study of Community Dentistry (BASCD) has co-ordinated and provided the standards for a programme of dental health surveys for many years.</a:t>
            </a:r>
          </a:p>
          <a:p>
            <a:pPr eaLnBrk="1" hangingPunct="1">
              <a:lnSpc>
                <a:spcPct val="90000"/>
              </a:lnSpc>
              <a:buFont typeface="Arial" panose="020B0604020202020204" pitchFamily="34" charset="0"/>
              <a:buNone/>
            </a:pPr>
            <a:endParaRPr lang="en-GB" altLang="en-US" sz="2800" b="1"/>
          </a:p>
          <a:p>
            <a:r>
              <a:rPr lang="en-GB" altLang="en-US" sz="2800" b="1"/>
              <a:t>The collected resources and guidance are available at </a:t>
            </a:r>
            <a:r>
              <a:rPr lang="en-GB" altLang="en-US" sz="2800" b="1">
                <a:hlinkClick r:id="rId2"/>
              </a:rPr>
              <a:t>www.gov.uk/government/collections/oral-health</a:t>
            </a:r>
            <a:r>
              <a:rPr lang="en-GB" altLang="en-US" sz="2800" b="1"/>
              <a:t> via the K-hub link</a:t>
            </a:r>
            <a:endParaRPr lang="en-GB" altLang="en-US" sz="2800" b="1">
              <a:solidFill>
                <a:schemeClr val="tx2"/>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495E7FFE-4CEA-4E7D-A35E-6F0137588EE7}"/>
              </a:ext>
            </a:extLst>
          </p:cNvPr>
          <p:cNvSpPr>
            <a:spLocks noGrp="1"/>
          </p:cNvSpPr>
          <p:nvPr>
            <p:ph type="title"/>
          </p:nvPr>
        </p:nvSpPr>
        <p:spPr/>
        <p:txBody>
          <a:bodyPr/>
          <a:lstStyle/>
          <a:p>
            <a:pPr eaLnBrk="1" hangingPunct="1"/>
            <a:r>
              <a:rPr lang="en-GB" altLang="en-US" sz="3600" b="1">
                <a:cs typeface="Arial" panose="020B0604020202020204" pitchFamily="34" charset="0"/>
              </a:rPr>
              <a:t>Surface code 0 – present and "sound"</a:t>
            </a:r>
            <a:r>
              <a:rPr lang="en-GB" altLang="en-US" sz="4000" b="1">
                <a:cs typeface="Arial" panose="020B0604020202020204" pitchFamily="34" charset="0"/>
              </a:rPr>
              <a:t> </a:t>
            </a:r>
          </a:p>
        </p:txBody>
      </p:sp>
      <p:sp>
        <p:nvSpPr>
          <p:cNvPr id="35843" name="Rectangle 3">
            <a:extLst>
              <a:ext uri="{FF2B5EF4-FFF2-40B4-BE49-F238E27FC236}">
                <a16:creationId xmlns:a16="http://schemas.microsoft.com/office/drawing/2014/main" id="{0E66140C-731F-4689-BE81-647C12A2B69D}"/>
              </a:ext>
            </a:extLst>
          </p:cNvPr>
          <p:cNvSpPr>
            <a:spLocks noGrp="1"/>
          </p:cNvSpPr>
          <p:nvPr>
            <p:ph type="body" sz="half" idx="1"/>
          </p:nvPr>
        </p:nvSpPr>
        <p:spPr>
          <a:xfrm>
            <a:off x="304800" y="2819400"/>
            <a:ext cx="4495800" cy="3810000"/>
          </a:xfrm>
        </p:spPr>
        <p:txBody>
          <a:bodyPr/>
          <a:lstStyle/>
          <a:p>
            <a:pPr eaLnBrk="1" hangingPunct="1"/>
            <a:r>
              <a:rPr lang="en-GB" altLang="en-US" sz="2800" b="1">
                <a:cs typeface="Arial" panose="020B0604020202020204" pitchFamily="34" charset="0"/>
              </a:rPr>
              <a:t>ULE –occlusal surface is sound and is coded as 0. </a:t>
            </a:r>
          </a:p>
        </p:txBody>
      </p:sp>
      <p:pic>
        <p:nvPicPr>
          <p:cNvPr id="53252" name="Picture 5" descr="18">
            <a:extLst>
              <a:ext uri="{FF2B5EF4-FFF2-40B4-BE49-F238E27FC236}">
                <a16:creationId xmlns:a16="http://schemas.microsoft.com/office/drawing/2014/main" id="{716D4DAB-243E-444D-8563-2A5537D9BFFF}"/>
              </a:ext>
            </a:extLst>
          </p:cNvPr>
          <p:cNvPicPr>
            <a:picLocks noChangeAspect="1" noChangeArrowheads="1"/>
          </p:cNvPicPr>
          <p:nvPr/>
        </p:nvPicPr>
        <p:blipFill>
          <a:blip r:embed="rId2" cstate="print"/>
          <a:srcRect/>
          <a:stretch>
            <a:fillRect/>
          </a:stretch>
        </p:blipFill>
        <p:spPr bwMode="auto">
          <a:xfrm>
            <a:off x="5029200" y="2514600"/>
            <a:ext cx="3657600" cy="2265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F1BC1F57-4D21-418E-9F9C-FA642689F8F6}"/>
              </a:ext>
            </a:extLst>
          </p:cNvPr>
          <p:cNvSpPr>
            <a:spLocks noGrp="1"/>
          </p:cNvSpPr>
          <p:nvPr>
            <p:ph type="title"/>
          </p:nvPr>
        </p:nvSpPr>
        <p:spPr>
          <a:xfrm>
            <a:off x="228600" y="0"/>
            <a:ext cx="8915400" cy="914400"/>
          </a:xfrm>
        </p:spPr>
        <p:txBody>
          <a:bodyPr/>
          <a:lstStyle/>
          <a:p>
            <a:pPr eaLnBrk="1" hangingPunct="1"/>
            <a:r>
              <a:rPr lang="en-GB" altLang="en-US" sz="3600" b="1">
                <a:cs typeface="Arial" panose="020B0604020202020204" pitchFamily="34" charset="0"/>
              </a:rPr>
              <a:t>Surface code 0 – present and "sound"</a:t>
            </a:r>
            <a:r>
              <a:rPr lang="en-GB" altLang="en-US" b="1">
                <a:cs typeface="Arial" panose="020B0604020202020204" pitchFamily="34" charset="0"/>
              </a:rPr>
              <a:t> </a:t>
            </a:r>
          </a:p>
        </p:txBody>
      </p:sp>
      <p:pic>
        <p:nvPicPr>
          <p:cNvPr id="35843" name="Picture 4" descr="9">
            <a:extLst>
              <a:ext uri="{FF2B5EF4-FFF2-40B4-BE49-F238E27FC236}">
                <a16:creationId xmlns:a16="http://schemas.microsoft.com/office/drawing/2014/main" id="{7D36E6D1-1770-422A-B348-0FB4D8B5F0CD}"/>
              </a:ext>
            </a:extLst>
          </p:cNvPr>
          <p:cNvPicPr>
            <a:picLocks noChangeAspect="1" noChangeArrowheads="1"/>
          </p:cNvPicPr>
          <p:nvPr/>
        </p:nvPicPr>
        <p:blipFill>
          <a:blip r:embed="rId2" cstate="print"/>
          <a:srcRect/>
          <a:stretch>
            <a:fillRect/>
          </a:stretch>
        </p:blipFill>
        <p:spPr bwMode="auto">
          <a:xfrm>
            <a:off x="611560" y="980728"/>
            <a:ext cx="7954162" cy="53554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197BFD27-5E10-4705-AB62-F0FAC8F8A0A4}"/>
              </a:ext>
            </a:extLst>
          </p:cNvPr>
          <p:cNvSpPr>
            <a:spLocks noGrp="1"/>
          </p:cNvSpPr>
          <p:nvPr>
            <p:ph type="title"/>
          </p:nvPr>
        </p:nvSpPr>
        <p:spPr/>
        <p:txBody>
          <a:bodyPr/>
          <a:lstStyle/>
          <a:p>
            <a:pPr eaLnBrk="1" hangingPunct="1"/>
            <a:r>
              <a:rPr lang="en-GB" altLang="en-US" sz="3600" b="1">
                <a:cs typeface="Arial" panose="020B0604020202020204" pitchFamily="34" charset="0"/>
              </a:rPr>
              <a:t>Surface code 0 – present and "sound"</a:t>
            </a:r>
            <a:r>
              <a:rPr lang="en-GB" altLang="en-US" sz="4000" b="1">
                <a:cs typeface="Arial" panose="020B0604020202020204" pitchFamily="34" charset="0"/>
              </a:rPr>
              <a:t> </a:t>
            </a:r>
          </a:p>
        </p:txBody>
      </p:sp>
      <p:sp>
        <p:nvSpPr>
          <p:cNvPr id="37891" name="Rectangle 3">
            <a:extLst>
              <a:ext uri="{FF2B5EF4-FFF2-40B4-BE49-F238E27FC236}">
                <a16:creationId xmlns:a16="http://schemas.microsoft.com/office/drawing/2014/main" id="{9491243D-9A20-4E69-ADE7-DA6AAB39DEF9}"/>
              </a:ext>
            </a:extLst>
          </p:cNvPr>
          <p:cNvSpPr>
            <a:spLocks noGrp="1"/>
          </p:cNvSpPr>
          <p:nvPr>
            <p:ph type="body" sz="half" idx="1"/>
          </p:nvPr>
        </p:nvSpPr>
        <p:spPr>
          <a:xfrm>
            <a:off x="457200" y="2286000"/>
            <a:ext cx="4572000" cy="3810000"/>
          </a:xfrm>
        </p:spPr>
        <p:txBody>
          <a:bodyPr/>
          <a:lstStyle/>
          <a:p>
            <a:pPr eaLnBrk="1" hangingPunct="1"/>
            <a:r>
              <a:rPr lang="en-GB" altLang="en-US" b="1">
                <a:cs typeface="Arial" panose="020B0604020202020204" pitchFamily="34" charset="0"/>
              </a:rPr>
              <a:t>UL2 &amp; UL3 buccal surfaces –white spot lesions in a band around the gingival 3</a:t>
            </a:r>
            <a:r>
              <a:rPr lang="en-GB" altLang="en-US" b="1" baseline="30000">
                <a:cs typeface="Arial" panose="020B0604020202020204" pitchFamily="34" charset="0"/>
              </a:rPr>
              <a:t>rd</a:t>
            </a:r>
            <a:r>
              <a:rPr lang="en-GB" altLang="en-US" b="1">
                <a:cs typeface="Arial" panose="020B0604020202020204" pitchFamily="34" charset="0"/>
              </a:rPr>
              <a:t> </a:t>
            </a:r>
          </a:p>
        </p:txBody>
      </p:sp>
      <p:pic>
        <p:nvPicPr>
          <p:cNvPr id="36868" name="Picture 5" descr="9">
            <a:extLst>
              <a:ext uri="{FF2B5EF4-FFF2-40B4-BE49-F238E27FC236}">
                <a16:creationId xmlns:a16="http://schemas.microsoft.com/office/drawing/2014/main" id="{C9DAEA56-E86A-4A84-807C-2BCA08084B90}"/>
              </a:ext>
            </a:extLst>
          </p:cNvPr>
          <p:cNvPicPr>
            <a:picLocks noChangeAspect="1" noChangeArrowheads="1"/>
          </p:cNvPicPr>
          <p:nvPr/>
        </p:nvPicPr>
        <p:blipFill>
          <a:blip r:embed="rId2" cstate="print"/>
          <a:srcRect/>
          <a:stretch>
            <a:fillRect/>
          </a:stretch>
        </p:blipFill>
        <p:spPr bwMode="auto">
          <a:xfrm>
            <a:off x="5004048" y="2132856"/>
            <a:ext cx="3598863" cy="2422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6869" name="Text Box 6">
            <a:extLst>
              <a:ext uri="{FF2B5EF4-FFF2-40B4-BE49-F238E27FC236}">
                <a16:creationId xmlns:a16="http://schemas.microsoft.com/office/drawing/2014/main" id="{22A3CB36-E816-418A-8B20-DF2FB577DC81}"/>
              </a:ext>
            </a:extLst>
          </p:cNvPr>
          <p:cNvSpPr txBox="1">
            <a:spLocks noChangeArrowheads="1"/>
          </p:cNvSpPr>
          <p:nvPr/>
        </p:nvSpPr>
        <p:spPr bwMode="auto">
          <a:xfrm>
            <a:off x="762000" y="4953000"/>
            <a:ext cx="8093075" cy="1446213"/>
          </a:xfrm>
          <a:prstGeom prst="rect">
            <a:avLst/>
          </a:prstGeom>
          <a:noFill/>
          <a:ln w="9525">
            <a:noFill/>
            <a:miter lim="800000"/>
            <a:headEnd/>
            <a:tailEnd/>
          </a:ln>
        </p:spPr>
        <p:txBody>
          <a:bodyPr>
            <a:spAutoFit/>
          </a:bodyPr>
          <a:lstStyle/>
          <a:p>
            <a:pPr eaLnBrk="1" hangingPunct="1">
              <a:defRPr/>
            </a:pPr>
            <a:r>
              <a:rPr lang="en-GB" sz="2200" i="1" dirty="0">
                <a:latin typeface="+mn-lt"/>
                <a:cs typeface="Arial" charset="0"/>
              </a:rPr>
              <a:t>NB. These lesions represent one of the early stages of caries and are excluded from the caries scores, which record at the "caries into dentine" diagnostic threshold, therefore, these surfaces are scored as sound.</a:t>
            </a:r>
            <a:r>
              <a:rPr lang="en-GB" sz="2200" i="1" dirty="0">
                <a:latin typeface="+mn-lt"/>
              </a:rPr>
              <a:t>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Pre cavities Devon">
            <a:extLst>
              <a:ext uri="{FF2B5EF4-FFF2-40B4-BE49-F238E27FC236}">
                <a16:creationId xmlns:a16="http://schemas.microsoft.com/office/drawing/2014/main" id="{1E8C39A4-D110-4C19-A897-BB4F57CD9C24}"/>
              </a:ext>
            </a:extLst>
          </p:cNvPr>
          <p:cNvPicPr>
            <a:picLocks noChangeAspect="1" noChangeArrowheads="1"/>
          </p:cNvPicPr>
          <p:nvPr/>
        </p:nvPicPr>
        <p:blipFill>
          <a:blip r:embed="rId2" cstate="print"/>
          <a:srcRect/>
          <a:stretch>
            <a:fillRect/>
          </a:stretch>
        </p:blipFill>
        <p:spPr bwMode="auto">
          <a:xfrm>
            <a:off x="755576" y="1484784"/>
            <a:ext cx="7515175" cy="49732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7891" name="Rectangle 2">
            <a:extLst>
              <a:ext uri="{FF2B5EF4-FFF2-40B4-BE49-F238E27FC236}">
                <a16:creationId xmlns:a16="http://schemas.microsoft.com/office/drawing/2014/main" id="{9C85A9E2-DC88-4BAF-A25B-BF03321E3DFC}"/>
              </a:ext>
            </a:extLst>
          </p:cNvPr>
          <p:cNvSpPr txBox="1">
            <a:spLocks noChangeArrowheads="1"/>
          </p:cNvSpPr>
          <p:nvPr/>
        </p:nvSpPr>
        <p:spPr bwMode="auto">
          <a:xfrm>
            <a:off x="785813" y="285750"/>
            <a:ext cx="7772400" cy="1143000"/>
          </a:xfrm>
          <a:prstGeom prst="rect">
            <a:avLst/>
          </a:prstGeom>
          <a:noFill/>
          <a:ln w="9525">
            <a:noFill/>
            <a:miter lim="800000"/>
            <a:headEnd/>
            <a:tailEnd/>
          </a:ln>
        </p:spPr>
        <p:txBody>
          <a:bodyPr anchor="ctr"/>
          <a:lstStyle/>
          <a:p>
            <a:pPr algn="ctr" eaLnBrk="1" hangingPunct="1">
              <a:defRPr/>
            </a:pPr>
            <a:r>
              <a:rPr lang="en-GB" sz="3600" b="1" dirty="0">
                <a:latin typeface="+mn-lt"/>
                <a:cs typeface="Arial" charset="0"/>
              </a:rPr>
              <a:t>Surface code 0 – present and "sound"</a:t>
            </a:r>
            <a:r>
              <a:rPr lang="en-GB" sz="4000" b="1" dirty="0">
                <a:latin typeface="+mn-lt"/>
                <a:cs typeface="Arial" charset="0"/>
              </a:rPr>
              <a:t>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495D6618-510F-43A5-8378-3C4BD121515E}"/>
              </a:ext>
            </a:extLst>
          </p:cNvPr>
          <p:cNvSpPr>
            <a:spLocks noGrp="1"/>
          </p:cNvSpPr>
          <p:nvPr>
            <p:ph type="title"/>
          </p:nvPr>
        </p:nvSpPr>
        <p:spPr/>
        <p:txBody>
          <a:bodyPr/>
          <a:lstStyle/>
          <a:p>
            <a:pPr eaLnBrk="1" hangingPunct="1"/>
            <a:r>
              <a:rPr lang="en-GB" altLang="en-US" sz="3600" b="1">
                <a:cs typeface="Arial" panose="020B0604020202020204" pitchFamily="34" charset="0"/>
              </a:rPr>
              <a:t>Surface code 0 – present and "sound"</a:t>
            </a:r>
            <a:r>
              <a:rPr lang="en-GB" altLang="en-US" sz="4000" b="1">
                <a:cs typeface="Arial" panose="020B0604020202020204" pitchFamily="34" charset="0"/>
              </a:rPr>
              <a:t> </a:t>
            </a:r>
          </a:p>
        </p:txBody>
      </p:sp>
      <p:sp>
        <p:nvSpPr>
          <p:cNvPr id="39939" name="Rectangle 3">
            <a:extLst>
              <a:ext uri="{FF2B5EF4-FFF2-40B4-BE49-F238E27FC236}">
                <a16:creationId xmlns:a16="http://schemas.microsoft.com/office/drawing/2014/main" id="{8B52246E-14D1-45B6-81AD-DE1AD5AEA279}"/>
              </a:ext>
            </a:extLst>
          </p:cNvPr>
          <p:cNvSpPr>
            <a:spLocks noGrp="1"/>
          </p:cNvSpPr>
          <p:nvPr>
            <p:ph type="body" sz="half" idx="1"/>
          </p:nvPr>
        </p:nvSpPr>
        <p:spPr>
          <a:xfrm>
            <a:off x="304800" y="2286000"/>
            <a:ext cx="4572000" cy="3810000"/>
          </a:xfrm>
        </p:spPr>
        <p:txBody>
          <a:bodyPr/>
          <a:lstStyle/>
          <a:p>
            <a:pPr eaLnBrk="1" hangingPunct="1"/>
            <a:r>
              <a:rPr lang="en-US" altLang="en-US" sz="2800" b="1">
                <a:cs typeface="Arial" panose="020B0604020202020204" pitchFamily="34" charset="0"/>
              </a:rPr>
              <a:t>In these deciduous teeth, the demineralised areas probably correspond with plaque coverage at the original gingival margin.</a:t>
            </a:r>
          </a:p>
        </p:txBody>
      </p:sp>
      <p:pic>
        <p:nvPicPr>
          <p:cNvPr id="38916" name="Picture 2" descr="Pre cavities Devon">
            <a:extLst>
              <a:ext uri="{FF2B5EF4-FFF2-40B4-BE49-F238E27FC236}">
                <a16:creationId xmlns:a16="http://schemas.microsoft.com/office/drawing/2014/main" id="{9EC4A947-9721-4D43-9B5A-D2E7841A4AE1}"/>
              </a:ext>
            </a:extLst>
          </p:cNvPr>
          <p:cNvPicPr>
            <a:picLocks noChangeAspect="1" noChangeArrowheads="1"/>
          </p:cNvPicPr>
          <p:nvPr/>
        </p:nvPicPr>
        <p:blipFill>
          <a:blip r:embed="rId2" cstate="print"/>
          <a:srcRect/>
          <a:stretch>
            <a:fillRect/>
          </a:stretch>
        </p:blipFill>
        <p:spPr bwMode="auto">
          <a:xfrm>
            <a:off x="5072063" y="2286000"/>
            <a:ext cx="3670300" cy="24288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C34CCF07-1013-41EF-8CAE-D7A5C9A932DE}"/>
              </a:ext>
            </a:extLst>
          </p:cNvPr>
          <p:cNvSpPr>
            <a:spLocks noGrp="1"/>
          </p:cNvSpPr>
          <p:nvPr>
            <p:ph type="title"/>
          </p:nvPr>
        </p:nvSpPr>
        <p:spPr>
          <a:xfrm>
            <a:off x="228600" y="0"/>
            <a:ext cx="8915400" cy="914400"/>
          </a:xfrm>
        </p:spPr>
        <p:txBody>
          <a:bodyPr/>
          <a:lstStyle/>
          <a:p>
            <a:pPr eaLnBrk="1" hangingPunct="1"/>
            <a:r>
              <a:rPr lang="en-GB" altLang="en-US" sz="3600" b="1">
                <a:cs typeface="Arial" panose="020B0604020202020204" pitchFamily="34" charset="0"/>
              </a:rPr>
              <a:t>Surface code 0 – present and "sound"</a:t>
            </a:r>
            <a:r>
              <a:rPr lang="en-GB" altLang="en-US" b="1">
                <a:cs typeface="Arial" panose="020B0604020202020204" pitchFamily="34" charset="0"/>
              </a:rPr>
              <a:t> </a:t>
            </a:r>
          </a:p>
        </p:txBody>
      </p:sp>
      <p:pic>
        <p:nvPicPr>
          <p:cNvPr id="39939" name="Picture 5" descr="10">
            <a:extLst>
              <a:ext uri="{FF2B5EF4-FFF2-40B4-BE49-F238E27FC236}">
                <a16:creationId xmlns:a16="http://schemas.microsoft.com/office/drawing/2014/main" id="{9A7DD406-A909-46A9-86A5-72168E79872C}"/>
              </a:ext>
            </a:extLst>
          </p:cNvPr>
          <p:cNvPicPr>
            <a:picLocks noChangeAspect="1" noChangeArrowheads="1"/>
          </p:cNvPicPr>
          <p:nvPr/>
        </p:nvPicPr>
        <p:blipFill>
          <a:blip r:embed="rId2" cstate="print"/>
          <a:srcRect/>
          <a:stretch>
            <a:fillRect/>
          </a:stretch>
        </p:blipFill>
        <p:spPr bwMode="auto">
          <a:xfrm>
            <a:off x="827584" y="1052736"/>
            <a:ext cx="7791400" cy="50791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AA704AB4-3D52-4CCC-A7F3-94F6101EAABE}"/>
              </a:ext>
            </a:extLst>
          </p:cNvPr>
          <p:cNvSpPr>
            <a:spLocks noGrp="1"/>
          </p:cNvSpPr>
          <p:nvPr>
            <p:ph type="title"/>
          </p:nvPr>
        </p:nvSpPr>
        <p:spPr/>
        <p:txBody>
          <a:bodyPr/>
          <a:lstStyle/>
          <a:p>
            <a:pPr eaLnBrk="1" hangingPunct="1"/>
            <a:r>
              <a:rPr lang="en-GB" altLang="en-US" sz="3600" b="1">
                <a:cs typeface="Arial" panose="020B0604020202020204" pitchFamily="34" charset="0"/>
              </a:rPr>
              <a:t>Surface code 0 – present and "sound"</a:t>
            </a:r>
            <a:r>
              <a:rPr lang="en-GB" altLang="en-US" sz="4000" b="1">
                <a:cs typeface="Arial" panose="020B0604020202020204" pitchFamily="34" charset="0"/>
              </a:rPr>
              <a:t> </a:t>
            </a:r>
          </a:p>
        </p:txBody>
      </p:sp>
      <p:sp>
        <p:nvSpPr>
          <p:cNvPr id="41987" name="Rectangle 3">
            <a:extLst>
              <a:ext uri="{FF2B5EF4-FFF2-40B4-BE49-F238E27FC236}">
                <a16:creationId xmlns:a16="http://schemas.microsoft.com/office/drawing/2014/main" id="{2378E3B2-A925-4818-86C7-2530139ED070}"/>
              </a:ext>
            </a:extLst>
          </p:cNvPr>
          <p:cNvSpPr>
            <a:spLocks noGrp="1"/>
          </p:cNvSpPr>
          <p:nvPr>
            <p:ph type="body" sz="half" idx="1"/>
          </p:nvPr>
        </p:nvSpPr>
        <p:spPr>
          <a:xfrm>
            <a:off x="304800" y="2286000"/>
            <a:ext cx="4572000" cy="3810000"/>
          </a:xfrm>
        </p:spPr>
        <p:txBody>
          <a:bodyPr/>
          <a:lstStyle/>
          <a:p>
            <a:pPr eaLnBrk="1" hangingPunct="1"/>
            <a:r>
              <a:rPr lang="en-GB" altLang="en-US" sz="2800" b="1">
                <a:cs typeface="Arial" panose="020B0604020202020204" pitchFamily="34" charset="0"/>
              </a:rPr>
              <a:t>LL5 &amp; LL6 buccal surfaces –white spot lesions around the necks of the teeth giving a band-like appearance.  </a:t>
            </a:r>
          </a:p>
          <a:p>
            <a:pPr eaLnBrk="1" hangingPunct="1"/>
            <a:r>
              <a:rPr lang="en-GB" altLang="en-US" sz="2800" b="1">
                <a:cs typeface="Arial" panose="020B0604020202020204" pitchFamily="34" charset="0"/>
              </a:rPr>
              <a:t>Surfaces are scored as sound. </a:t>
            </a:r>
          </a:p>
        </p:txBody>
      </p:sp>
      <p:pic>
        <p:nvPicPr>
          <p:cNvPr id="40964" name="Picture 7" descr="10">
            <a:extLst>
              <a:ext uri="{FF2B5EF4-FFF2-40B4-BE49-F238E27FC236}">
                <a16:creationId xmlns:a16="http://schemas.microsoft.com/office/drawing/2014/main" id="{973DCED6-74CE-4C3C-B6D9-616E77941518}"/>
              </a:ext>
            </a:extLst>
          </p:cNvPr>
          <p:cNvPicPr>
            <a:picLocks noChangeAspect="1" noChangeArrowheads="1"/>
          </p:cNvPicPr>
          <p:nvPr/>
        </p:nvPicPr>
        <p:blipFill>
          <a:blip r:embed="rId2" cstate="print"/>
          <a:srcRect/>
          <a:stretch>
            <a:fillRect/>
          </a:stretch>
        </p:blipFill>
        <p:spPr bwMode="auto">
          <a:xfrm>
            <a:off x="5105400" y="2514600"/>
            <a:ext cx="3429000" cy="2235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DD0FF06E-072C-4A8D-A68C-B4BE3326D9E2}"/>
              </a:ext>
            </a:extLst>
          </p:cNvPr>
          <p:cNvSpPr>
            <a:spLocks noGrp="1"/>
          </p:cNvSpPr>
          <p:nvPr>
            <p:ph type="title"/>
          </p:nvPr>
        </p:nvSpPr>
        <p:spPr>
          <a:xfrm>
            <a:off x="228600" y="0"/>
            <a:ext cx="8915400" cy="914400"/>
          </a:xfrm>
        </p:spPr>
        <p:txBody>
          <a:bodyPr/>
          <a:lstStyle/>
          <a:p>
            <a:pPr eaLnBrk="1" hangingPunct="1"/>
            <a:r>
              <a:rPr lang="en-GB" altLang="en-US" sz="3600" b="1">
                <a:cs typeface="Arial" panose="020B0604020202020204" pitchFamily="34" charset="0"/>
              </a:rPr>
              <a:t>Surface code 0 – present and "sound"</a:t>
            </a:r>
            <a:r>
              <a:rPr lang="en-GB" altLang="en-US" b="1">
                <a:cs typeface="Arial" panose="020B0604020202020204" pitchFamily="34" charset="0"/>
              </a:rPr>
              <a:t> </a:t>
            </a:r>
          </a:p>
        </p:txBody>
      </p:sp>
      <p:pic>
        <p:nvPicPr>
          <p:cNvPr id="41987" name="Picture 4" descr="Dscf0003">
            <a:extLst>
              <a:ext uri="{FF2B5EF4-FFF2-40B4-BE49-F238E27FC236}">
                <a16:creationId xmlns:a16="http://schemas.microsoft.com/office/drawing/2014/main" id="{F2FDCFEF-0C45-454B-970A-454F27CC1714}"/>
              </a:ext>
            </a:extLst>
          </p:cNvPr>
          <p:cNvPicPr>
            <a:picLocks noChangeAspect="1" noChangeArrowheads="1"/>
          </p:cNvPicPr>
          <p:nvPr/>
        </p:nvPicPr>
        <p:blipFill>
          <a:blip r:embed="rId2" cstate="print"/>
          <a:srcRect/>
          <a:stretch>
            <a:fillRect/>
          </a:stretch>
        </p:blipFill>
        <p:spPr bwMode="auto">
          <a:xfrm>
            <a:off x="1619672" y="908720"/>
            <a:ext cx="6156920" cy="54037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026">
            <a:extLst>
              <a:ext uri="{FF2B5EF4-FFF2-40B4-BE49-F238E27FC236}">
                <a16:creationId xmlns:a16="http://schemas.microsoft.com/office/drawing/2014/main" id="{BB2498FC-DC0E-47A3-8EF3-411378925BB8}"/>
              </a:ext>
            </a:extLst>
          </p:cNvPr>
          <p:cNvSpPr>
            <a:spLocks noGrp="1"/>
          </p:cNvSpPr>
          <p:nvPr>
            <p:ph type="title"/>
          </p:nvPr>
        </p:nvSpPr>
        <p:spPr/>
        <p:txBody>
          <a:bodyPr/>
          <a:lstStyle/>
          <a:p>
            <a:pPr eaLnBrk="1" hangingPunct="1"/>
            <a:r>
              <a:rPr lang="en-GB" altLang="en-US" sz="3600" b="1">
                <a:cs typeface="Arial" panose="020B0604020202020204" pitchFamily="34" charset="0"/>
              </a:rPr>
              <a:t>Surface code 0 – present and "sound"</a:t>
            </a:r>
            <a:r>
              <a:rPr lang="en-GB" altLang="en-US" sz="4000" b="1">
                <a:cs typeface="Arial" panose="020B0604020202020204" pitchFamily="34" charset="0"/>
              </a:rPr>
              <a:t> </a:t>
            </a:r>
          </a:p>
        </p:txBody>
      </p:sp>
      <p:sp>
        <p:nvSpPr>
          <p:cNvPr id="44035" name="Rectangle 1027">
            <a:extLst>
              <a:ext uri="{FF2B5EF4-FFF2-40B4-BE49-F238E27FC236}">
                <a16:creationId xmlns:a16="http://schemas.microsoft.com/office/drawing/2014/main" id="{E7CFFEBD-74BC-4751-B4D2-5994449F8AA9}"/>
              </a:ext>
            </a:extLst>
          </p:cNvPr>
          <p:cNvSpPr>
            <a:spLocks noGrp="1"/>
          </p:cNvSpPr>
          <p:nvPr>
            <p:ph type="body" sz="half" idx="1"/>
          </p:nvPr>
        </p:nvSpPr>
        <p:spPr>
          <a:xfrm>
            <a:off x="304800" y="2286000"/>
            <a:ext cx="4572000" cy="3810000"/>
          </a:xfrm>
        </p:spPr>
        <p:txBody>
          <a:bodyPr/>
          <a:lstStyle/>
          <a:p>
            <a:pPr eaLnBrk="1" hangingPunct="1"/>
            <a:r>
              <a:rPr lang="en-GB" altLang="en-US" sz="2800" b="1">
                <a:cs typeface="Arial" panose="020B0604020202020204" pitchFamily="34" charset="0"/>
              </a:rPr>
              <a:t>Stained fissure/enamel caries</a:t>
            </a:r>
          </a:p>
          <a:p>
            <a:pPr eaLnBrk="1" hangingPunct="1"/>
            <a:r>
              <a:rPr lang="en-GB" altLang="en-US" sz="2800" b="1">
                <a:cs typeface="Arial" panose="020B0604020202020204" pitchFamily="34" charset="0"/>
              </a:rPr>
              <a:t>Stained pits or fissures in the enamel not associated with a carious lesion into dentine are coded as sound. </a:t>
            </a:r>
          </a:p>
        </p:txBody>
      </p:sp>
      <p:pic>
        <p:nvPicPr>
          <p:cNvPr id="43012" name="Picture 1028" descr="Dscf0003">
            <a:extLst>
              <a:ext uri="{FF2B5EF4-FFF2-40B4-BE49-F238E27FC236}">
                <a16:creationId xmlns:a16="http://schemas.microsoft.com/office/drawing/2014/main" id="{A0C3802E-0B63-4E14-A088-E88240FA0305}"/>
              </a:ext>
            </a:extLst>
          </p:cNvPr>
          <p:cNvPicPr>
            <a:picLocks noChangeAspect="1" noChangeArrowheads="1"/>
          </p:cNvPicPr>
          <p:nvPr/>
        </p:nvPicPr>
        <p:blipFill>
          <a:blip r:embed="rId2" cstate="print"/>
          <a:srcRect/>
          <a:stretch>
            <a:fillRect/>
          </a:stretch>
        </p:blipFill>
        <p:spPr bwMode="auto">
          <a:xfrm>
            <a:off x="5004048" y="2204864"/>
            <a:ext cx="3657600" cy="32099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78CB95B6-0849-4E9D-93FE-AF491207D467}"/>
              </a:ext>
            </a:extLst>
          </p:cNvPr>
          <p:cNvSpPr>
            <a:spLocks noGrp="1"/>
          </p:cNvSpPr>
          <p:nvPr>
            <p:ph type="title"/>
          </p:nvPr>
        </p:nvSpPr>
        <p:spPr>
          <a:xfrm>
            <a:off x="228600" y="0"/>
            <a:ext cx="8915400" cy="914400"/>
          </a:xfrm>
        </p:spPr>
        <p:txBody>
          <a:bodyPr/>
          <a:lstStyle/>
          <a:p>
            <a:pPr eaLnBrk="1" hangingPunct="1"/>
            <a:r>
              <a:rPr lang="en-GB" altLang="en-US" sz="3600" b="1">
                <a:cs typeface="Arial" panose="020B0604020202020204" pitchFamily="34" charset="0"/>
              </a:rPr>
              <a:t>Surface code 0 – present and "sound"</a:t>
            </a:r>
            <a:r>
              <a:rPr lang="en-GB" altLang="en-US" b="1">
                <a:cs typeface="Arial" panose="020B0604020202020204" pitchFamily="34" charset="0"/>
              </a:rPr>
              <a:t> </a:t>
            </a:r>
          </a:p>
        </p:txBody>
      </p:sp>
      <p:pic>
        <p:nvPicPr>
          <p:cNvPr id="44035" name="Picture 4" descr="12">
            <a:extLst>
              <a:ext uri="{FF2B5EF4-FFF2-40B4-BE49-F238E27FC236}">
                <a16:creationId xmlns:a16="http://schemas.microsoft.com/office/drawing/2014/main" id="{C59CA2F8-396E-4187-84E1-875CAA908304}"/>
              </a:ext>
            </a:extLst>
          </p:cNvPr>
          <p:cNvPicPr>
            <a:picLocks noChangeAspect="1" noChangeArrowheads="1"/>
          </p:cNvPicPr>
          <p:nvPr/>
        </p:nvPicPr>
        <p:blipFill>
          <a:blip r:embed="rId2" cstate="print"/>
          <a:srcRect/>
          <a:stretch>
            <a:fillRect/>
          </a:stretch>
        </p:blipFill>
        <p:spPr bwMode="auto">
          <a:xfrm>
            <a:off x="611560" y="980728"/>
            <a:ext cx="8011616" cy="51369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a:extLst>
              <a:ext uri="{FF2B5EF4-FFF2-40B4-BE49-F238E27FC236}">
                <a16:creationId xmlns:a16="http://schemas.microsoft.com/office/drawing/2014/main" id="{78ECBDA7-3ED5-4E75-8978-E84C7B5645FB}"/>
              </a:ext>
            </a:extLst>
          </p:cNvPr>
          <p:cNvSpPr>
            <a:spLocks noGrp="1"/>
          </p:cNvSpPr>
          <p:nvPr>
            <p:ph idx="1"/>
          </p:nvPr>
        </p:nvSpPr>
        <p:spPr>
          <a:xfrm>
            <a:off x="755650" y="1773238"/>
            <a:ext cx="7772400" cy="2486025"/>
          </a:xfrm>
        </p:spPr>
        <p:txBody>
          <a:bodyPr/>
          <a:lstStyle/>
          <a:p>
            <a:pPr eaLnBrk="1" hangingPunct="1">
              <a:lnSpc>
                <a:spcPct val="90000"/>
              </a:lnSpc>
            </a:pPr>
            <a:r>
              <a:rPr lang="en-GB" altLang="en-US" b="1"/>
              <a:t>This presentation is designed to support the training of dental examiners in the assessment of dental caries undertaken in the surveys.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77B4355F-B0EC-44B0-8E05-33E93ED332D7}"/>
              </a:ext>
            </a:extLst>
          </p:cNvPr>
          <p:cNvSpPr>
            <a:spLocks noGrp="1"/>
          </p:cNvSpPr>
          <p:nvPr>
            <p:ph type="title"/>
          </p:nvPr>
        </p:nvSpPr>
        <p:spPr/>
        <p:txBody>
          <a:bodyPr/>
          <a:lstStyle/>
          <a:p>
            <a:pPr eaLnBrk="1" hangingPunct="1"/>
            <a:r>
              <a:rPr lang="en-GB" altLang="en-US" sz="3600" b="1">
                <a:cs typeface="Arial" panose="020B0604020202020204" pitchFamily="34" charset="0"/>
              </a:rPr>
              <a:t>Surface code 0 – present and "sound"</a:t>
            </a:r>
            <a:r>
              <a:rPr lang="en-GB" altLang="en-US" sz="4000" b="1">
                <a:cs typeface="Arial" panose="020B0604020202020204" pitchFamily="34" charset="0"/>
              </a:rPr>
              <a:t> </a:t>
            </a:r>
          </a:p>
        </p:txBody>
      </p:sp>
      <p:sp>
        <p:nvSpPr>
          <p:cNvPr id="46083" name="Rectangle 3">
            <a:extLst>
              <a:ext uri="{FF2B5EF4-FFF2-40B4-BE49-F238E27FC236}">
                <a16:creationId xmlns:a16="http://schemas.microsoft.com/office/drawing/2014/main" id="{0BB66725-444B-41FE-A65D-FE198FC93FE7}"/>
              </a:ext>
            </a:extLst>
          </p:cNvPr>
          <p:cNvSpPr>
            <a:spLocks noGrp="1"/>
          </p:cNvSpPr>
          <p:nvPr>
            <p:ph type="body" sz="half" idx="1"/>
          </p:nvPr>
        </p:nvSpPr>
        <p:spPr>
          <a:xfrm>
            <a:off x="304800" y="2286000"/>
            <a:ext cx="4495800" cy="3810000"/>
          </a:xfrm>
        </p:spPr>
        <p:txBody>
          <a:bodyPr/>
          <a:lstStyle/>
          <a:p>
            <a:pPr eaLnBrk="1" hangingPunct="1"/>
            <a:r>
              <a:rPr lang="en-GB" altLang="en-US" sz="2800" b="1">
                <a:cs typeface="Arial" panose="020B0604020202020204" pitchFamily="34" charset="0"/>
              </a:rPr>
              <a:t>UL2 – lingual surface has stained pit.  </a:t>
            </a:r>
          </a:p>
          <a:p>
            <a:pPr eaLnBrk="1" hangingPunct="1"/>
            <a:r>
              <a:rPr lang="en-GB" altLang="en-US" sz="2800" b="1">
                <a:cs typeface="Arial" panose="020B0604020202020204" pitchFamily="34" charset="0"/>
              </a:rPr>
              <a:t>No visible evidence of caries into dentine</a:t>
            </a:r>
          </a:p>
          <a:p>
            <a:pPr eaLnBrk="1" hangingPunct="1"/>
            <a:r>
              <a:rPr lang="en-GB" altLang="en-US" sz="2800" b="1">
                <a:cs typeface="Arial" panose="020B0604020202020204" pitchFamily="34" charset="0"/>
              </a:rPr>
              <a:t>Surface scored as sound. </a:t>
            </a:r>
          </a:p>
        </p:txBody>
      </p:sp>
      <p:pic>
        <p:nvPicPr>
          <p:cNvPr id="45060" name="Picture 5" descr="12">
            <a:extLst>
              <a:ext uri="{FF2B5EF4-FFF2-40B4-BE49-F238E27FC236}">
                <a16:creationId xmlns:a16="http://schemas.microsoft.com/office/drawing/2014/main" id="{96B7BC8A-AC76-4887-9FA4-0F4538210FB1}"/>
              </a:ext>
            </a:extLst>
          </p:cNvPr>
          <p:cNvPicPr>
            <a:picLocks noChangeAspect="1" noChangeArrowheads="1"/>
          </p:cNvPicPr>
          <p:nvPr/>
        </p:nvPicPr>
        <p:blipFill>
          <a:blip r:embed="rId2" cstate="print"/>
          <a:srcRect/>
          <a:stretch>
            <a:fillRect/>
          </a:stretch>
        </p:blipFill>
        <p:spPr bwMode="auto">
          <a:xfrm>
            <a:off x="4932040" y="2420888"/>
            <a:ext cx="3721100" cy="23860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026">
            <a:extLst>
              <a:ext uri="{FF2B5EF4-FFF2-40B4-BE49-F238E27FC236}">
                <a16:creationId xmlns:a16="http://schemas.microsoft.com/office/drawing/2014/main" id="{FBDD9E02-1FC0-4BC7-A595-9143E678A21E}"/>
              </a:ext>
            </a:extLst>
          </p:cNvPr>
          <p:cNvSpPr>
            <a:spLocks noGrp="1"/>
          </p:cNvSpPr>
          <p:nvPr>
            <p:ph type="title"/>
          </p:nvPr>
        </p:nvSpPr>
        <p:spPr>
          <a:xfrm>
            <a:off x="228600" y="0"/>
            <a:ext cx="8915400" cy="914400"/>
          </a:xfrm>
        </p:spPr>
        <p:txBody>
          <a:bodyPr/>
          <a:lstStyle/>
          <a:p>
            <a:pPr eaLnBrk="1" hangingPunct="1"/>
            <a:r>
              <a:rPr lang="en-GB" altLang="en-US" sz="3600" b="1">
                <a:cs typeface="Arial" panose="020B0604020202020204" pitchFamily="34" charset="0"/>
              </a:rPr>
              <a:t>Surface code 0 – present and "sound"</a:t>
            </a:r>
            <a:r>
              <a:rPr lang="en-GB" altLang="en-US" b="1">
                <a:cs typeface="Arial" panose="020B0604020202020204" pitchFamily="34" charset="0"/>
              </a:rPr>
              <a:t> </a:t>
            </a:r>
          </a:p>
        </p:txBody>
      </p:sp>
      <p:pic>
        <p:nvPicPr>
          <p:cNvPr id="46083" name="Picture 1028" descr="Dscf0042">
            <a:extLst>
              <a:ext uri="{FF2B5EF4-FFF2-40B4-BE49-F238E27FC236}">
                <a16:creationId xmlns:a16="http://schemas.microsoft.com/office/drawing/2014/main" id="{E67ABA79-7EEF-49A7-9D0A-D758D5B8B014}"/>
              </a:ext>
            </a:extLst>
          </p:cNvPr>
          <p:cNvPicPr>
            <a:picLocks noChangeAspect="1" noChangeArrowheads="1"/>
          </p:cNvPicPr>
          <p:nvPr/>
        </p:nvPicPr>
        <p:blipFill>
          <a:blip r:embed="rId2" cstate="print"/>
          <a:srcRect/>
          <a:stretch>
            <a:fillRect/>
          </a:stretch>
        </p:blipFill>
        <p:spPr bwMode="auto">
          <a:xfrm>
            <a:off x="395536" y="764704"/>
            <a:ext cx="8287186" cy="54972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a:extLst>
              <a:ext uri="{FF2B5EF4-FFF2-40B4-BE49-F238E27FC236}">
                <a16:creationId xmlns:a16="http://schemas.microsoft.com/office/drawing/2014/main" id="{92B99425-290D-43BA-9446-2D92508CB6BD}"/>
              </a:ext>
            </a:extLst>
          </p:cNvPr>
          <p:cNvSpPr>
            <a:spLocks noGrp="1"/>
          </p:cNvSpPr>
          <p:nvPr>
            <p:ph type="title"/>
          </p:nvPr>
        </p:nvSpPr>
        <p:spPr/>
        <p:txBody>
          <a:bodyPr/>
          <a:lstStyle/>
          <a:p>
            <a:pPr eaLnBrk="1" hangingPunct="1"/>
            <a:r>
              <a:rPr lang="en-GB" altLang="en-US" sz="3600" b="1">
                <a:cs typeface="Arial" panose="020B0604020202020204" pitchFamily="34" charset="0"/>
              </a:rPr>
              <a:t>Surface code 0 – present and "sound"</a:t>
            </a:r>
          </a:p>
        </p:txBody>
      </p:sp>
      <p:sp>
        <p:nvSpPr>
          <p:cNvPr id="48131" name="Rectangle 1027">
            <a:extLst>
              <a:ext uri="{FF2B5EF4-FFF2-40B4-BE49-F238E27FC236}">
                <a16:creationId xmlns:a16="http://schemas.microsoft.com/office/drawing/2014/main" id="{C90308D6-1943-4C62-8409-E90D071EEA6A}"/>
              </a:ext>
            </a:extLst>
          </p:cNvPr>
          <p:cNvSpPr>
            <a:spLocks noGrp="1"/>
          </p:cNvSpPr>
          <p:nvPr>
            <p:ph type="body" sz="half" idx="1"/>
          </p:nvPr>
        </p:nvSpPr>
        <p:spPr>
          <a:xfrm>
            <a:off x="304800" y="2057400"/>
            <a:ext cx="4495800" cy="3810000"/>
          </a:xfrm>
        </p:spPr>
        <p:txBody>
          <a:bodyPr/>
          <a:lstStyle/>
          <a:p>
            <a:pPr eaLnBrk="1" hangingPunct="1"/>
            <a:r>
              <a:rPr lang="en-GB" altLang="en-US" sz="2800" b="1">
                <a:cs typeface="Arial" panose="020B0604020202020204" pitchFamily="34" charset="0"/>
              </a:rPr>
              <a:t>Distal fissure of molar has a small carious lesion in enamel</a:t>
            </a:r>
          </a:p>
          <a:p>
            <a:pPr eaLnBrk="1" hangingPunct="1"/>
            <a:r>
              <a:rPr lang="en-GB" altLang="en-US" sz="2800" b="1">
                <a:cs typeface="Arial" panose="020B0604020202020204" pitchFamily="34" charset="0"/>
              </a:rPr>
              <a:t>No visual evidence of dentine involvement</a:t>
            </a:r>
          </a:p>
          <a:p>
            <a:pPr eaLnBrk="1" hangingPunct="1"/>
            <a:r>
              <a:rPr lang="en-GB" altLang="en-US" sz="2800" b="1">
                <a:cs typeface="Arial" panose="020B0604020202020204" pitchFamily="34" charset="0"/>
              </a:rPr>
              <a:t>Scored as sound</a:t>
            </a:r>
          </a:p>
        </p:txBody>
      </p:sp>
      <p:pic>
        <p:nvPicPr>
          <p:cNvPr id="47108" name="Picture 1028" descr="Dscf0042">
            <a:extLst>
              <a:ext uri="{FF2B5EF4-FFF2-40B4-BE49-F238E27FC236}">
                <a16:creationId xmlns:a16="http://schemas.microsoft.com/office/drawing/2014/main" id="{AE52078A-2C15-4D25-898A-782246409157}"/>
              </a:ext>
            </a:extLst>
          </p:cNvPr>
          <p:cNvPicPr>
            <a:picLocks noChangeAspect="1" noChangeArrowheads="1"/>
          </p:cNvPicPr>
          <p:nvPr/>
        </p:nvPicPr>
        <p:blipFill>
          <a:blip r:embed="rId2" cstate="print"/>
          <a:srcRect/>
          <a:stretch>
            <a:fillRect/>
          </a:stretch>
        </p:blipFill>
        <p:spPr bwMode="auto">
          <a:xfrm>
            <a:off x="4800600" y="2438400"/>
            <a:ext cx="3810000" cy="25273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D8B85950-01EB-456E-80BB-4BDD25028BAE}"/>
              </a:ext>
            </a:extLst>
          </p:cNvPr>
          <p:cNvSpPr>
            <a:spLocks noGrp="1"/>
          </p:cNvSpPr>
          <p:nvPr>
            <p:ph type="title"/>
          </p:nvPr>
        </p:nvSpPr>
        <p:spPr>
          <a:xfrm>
            <a:off x="228600" y="0"/>
            <a:ext cx="8915400" cy="914400"/>
          </a:xfrm>
        </p:spPr>
        <p:txBody>
          <a:bodyPr/>
          <a:lstStyle/>
          <a:p>
            <a:pPr eaLnBrk="1" hangingPunct="1"/>
            <a:r>
              <a:rPr lang="en-GB" altLang="en-US" sz="3600" b="1">
                <a:cs typeface="Arial" panose="020B0604020202020204" pitchFamily="34" charset="0"/>
              </a:rPr>
              <a:t>Surface code 0 – present and "sound"</a:t>
            </a:r>
            <a:r>
              <a:rPr lang="en-GB" altLang="en-US" b="1">
                <a:cs typeface="Arial" panose="020B0604020202020204" pitchFamily="34" charset="0"/>
              </a:rPr>
              <a:t> </a:t>
            </a:r>
          </a:p>
        </p:txBody>
      </p:sp>
      <p:pic>
        <p:nvPicPr>
          <p:cNvPr id="48131" name="Picture 4" descr="16">
            <a:extLst>
              <a:ext uri="{FF2B5EF4-FFF2-40B4-BE49-F238E27FC236}">
                <a16:creationId xmlns:a16="http://schemas.microsoft.com/office/drawing/2014/main" id="{F070C7C2-055D-4830-868C-8B56096DD427}"/>
              </a:ext>
            </a:extLst>
          </p:cNvPr>
          <p:cNvPicPr>
            <a:picLocks noChangeAspect="1" noChangeArrowheads="1"/>
          </p:cNvPicPr>
          <p:nvPr/>
        </p:nvPicPr>
        <p:blipFill>
          <a:blip r:embed="rId2" cstate="print"/>
          <a:srcRect/>
          <a:stretch>
            <a:fillRect/>
          </a:stretch>
        </p:blipFill>
        <p:spPr bwMode="auto">
          <a:xfrm>
            <a:off x="381000" y="1066800"/>
            <a:ext cx="8382000" cy="5372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5A4C2B31-E8CA-43CD-943D-20AB31C55ACC}"/>
              </a:ext>
            </a:extLst>
          </p:cNvPr>
          <p:cNvSpPr>
            <a:spLocks noGrp="1"/>
          </p:cNvSpPr>
          <p:nvPr>
            <p:ph type="title"/>
          </p:nvPr>
        </p:nvSpPr>
        <p:spPr/>
        <p:txBody>
          <a:bodyPr/>
          <a:lstStyle/>
          <a:p>
            <a:pPr eaLnBrk="1" hangingPunct="1"/>
            <a:r>
              <a:rPr lang="en-GB" altLang="en-US" sz="3600" b="1">
                <a:cs typeface="Arial" panose="020B0604020202020204" pitchFamily="34" charset="0"/>
              </a:rPr>
              <a:t>Surface code 0 – present and "sound"</a:t>
            </a:r>
            <a:r>
              <a:rPr lang="en-GB" altLang="en-US" sz="4000" b="1">
                <a:cs typeface="Arial" panose="020B0604020202020204" pitchFamily="34" charset="0"/>
              </a:rPr>
              <a:t> </a:t>
            </a:r>
          </a:p>
        </p:txBody>
      </p:sp>
      <p:sp>
        <p:nvSpPr>
          <p:cNvPr id="50179" name="Rectangle 3">
            <a:extLst>
              <a:ext uri="{FF2B5EF4-FFF2-40B4-BE49-F238E27FC236}">
                <a16:creationId xmlns:a16="http://schemas.microsoft.com/office/drawing/2014/main" id="{44A2125D-DF21-40B2-B756-A01FB35B76E9}"/>
              </a:ext>
            </a:extLst>
          </p:cNvPr>
          <p:cNvSpPr>
            <a:spLocks noGrp="1"/>
          </p:cNvSpPr>
          <p:nvPr>
            <p:ph type="body" sz="half" idx="1"/>
          </p:nvPr>
        </p:nvSpPr>
        <p:spPr>
          <a:xfrm>
            <a:off x="304800" y="2286000"/>
            <a:ext cx="4495800" cy="3810000"/>
          </a:xfrm>
        </p:spPr>
        <p:txBody>
          <a:bodyPr/>
          <a:lstStyle/>
          <a:p>
            <a:pPr eaLnBrk="1" hangingPunct="1">
              <a:lnSpc>
                <a:spcPct val="90000"/>
              </a:lnSpc>
            </a:pPr>
            <a:r>
              <a:rPr lang="en-GB" altLang="en-US" sz="2800" b="1">
                <a:cs typeface="Arial" panose="020B0604020202020204" pitchFamily="34" charset="0"/>
              </a:rPr>
              <a:t>UL4 –lingual surface has enamel loss and an orange/brown lesion.  </a:t>
            </a:r>
          </a:p>
          <a:p>
            <a:pPr eaLnBrk="1" hangingPunct="1">
              <a:lnSpc>
                <a:spcPct val="90000"/>
              </a:lnSpc>
            </a:pPr>
            <a:r>
              <a:rPr lang="en-GB" altLang="en-US" sz="2800" b="1">
                <a:cs typeface="Arial" panose="020B0604020202020204" pitchFamily="34" charset="0"/>
              </a:rPr>
              <a:t>This is hypoplasia, a developmental defect of the enamel. </a:t>
            </a:r>
          </a:p>
          <a:p>
            <a:pPr eaLnBrk="1" hangingPunct="1">
              <a:lnSpc>
                <a:spcPct val="90000"/>
              </a:lnSpc>
            </a:pPr>
            <a:r>
              <a:rPr lang="en-GB" altLang="en-US" sz="2800" b="1">
                <a:cs typeface="Arial" panose="020B0604020202020204" pitchFamily="34" charset="0"/>
              </a:rPr>
              <a:t>Surface is scored sound. </a:t>
            </a:r>
          </a:p>
        </p:txBody>
      </p:sp>
      <p:pic>
        <p:nvPicPr>
          <p:cNvPr id="49156" name="Picture 5" descr="16">
            <a:extLst>
              <a:ext uri="{FF2B5EF4-FFF2-40B4-BE49-F238E27FC236}">
                <a16:creationId xmlns:a16="http://schemas.microsoft.com/office/drawing/2014/main" id="{6E59CF2D-7E80-4C85-8066-E6BA65F019CF}"/>
              </a:ext>
            </a:extLst>
          </p:cNvPr>
          <p:cNvPicPr>
            <a:picLocks noChangeAspect="1" noChangeArrowheads="1"/>
          </p:cNvPicPr>
          <p:nvPr/>
        </p:nvPicPr>
        <p:blipFill>
          <a:blip r:embed="rId2" cstate="print"/>
          <a:srcRect/>
          <a:stretch>
            <a:fillRect/>
          </a:stretch>
        </p:blipFill>
        <p:spPr bwMode="auto">
          <a:xfrm>
            <a:off x="5105400" y="2590800"/>
            <a:ext cx="3638550" cy="23320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FBF1327E-323A-4D66-A035-126F6DF68686}"/>
              </a:ext>
            </a:extLst>
          </p:cNvPr>
          <p:cNvSpPr>
            <a:spLocks noGrp="1"/>
          </p:cNvSpPr>
          <p:nvPr>
            <p:ph type="title"/>
          </p:nvPr>
        </p:nvSpPr>
        <p:spPr>
          <a:xfrm>
            <a:off x="228600" y="0"/>
            <a:ext cx="8915400" cy="914400"/>
          </a:xfrm>
        </p:spPr>
        <p:txBody>
          <a:bodyPr/>
          <a:lstStyle/>
          <a:p>
            <a:pPr eaLnBrk="1" hangingPunct="1"/>
            <a:r>
              <a:rPr lang="en-GB" altLang="en-US" sz="3600" b="1">
                <a:cs typeface="Arial" panose="020B0604020202020204" pitchFamily="34" charset="0"/>
              </a:rPr>
              <a:t>Surface code 0 – present and "sound"</a:t>
            </a:r>
            <a:r>
              <a:rPr lang="en-GB" altLang="en-US" b="1">
                <a:cs typeface="Arial" panose="020B0604020202020204" pitchFamily="34" charset="0"/>
              </a:rPr>
              <a:t> </a:t>
            </a:r>
          </a:p>
        </p:txBody>
      </p:sp>
      <p:pic>
        <p:nvPicPr>
          <p:cNvPr id="50179" name="Picture 2" descr="Picture22">
            <a:extLst>
              <a:ext uri="{FF2B5EF4-FFF2-40B4-BE49-F238E27FC236}">
                <a16:creationId xmlns:a16="http://schemas.microsoft.com/office/drawing/2014/main" id="{D1750771-61C4-4512-B203-68F47963E8BC}"/>
              </a:ext>
            </a:extLst>
          </p:cNvPr>
          <p:cNvPicPr>
            <a:picLocks noChangeAspect="1" noChangeArrowheads="1"/>
          </p:cNvPicPr>
          <p:nvPr/>
        </p:nvPicPr>
        <p:blipFill>
          <a:blip r:embed="rId2" cstate="print"/>
          <a:srcRect/>
          <a:stretch>
            <a:fillRect/>
          </a:stretch>
        </p:blipFill>
        <p:spPr bwMode="auto">
          <a:xfrm>
            <a:off x="1357313" y="928688"/>
            <a:ext cx="6297612" cy="5715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8D88721D-776A-4A7E-AE87-CAD8CCBC74E3}"/>
              </a:ext>
            </a:extLst>
          </p:cNvPr>
          <p:cNvSpPr>
            <a:spLocks noGrp="1"/>
          </p:cNvSpPr>
          <p:nvPr>
            <p:ph type="title"/>
          </p:nvPr>
        </p:nvSpPr>
        <p:spPr/>
        <p:txBody>
          <a:bodyPr/>
          <a:lstStyle/>
          <a:p>
            <a:pPr eaLnBrk="1" hangingPunct="1"/>
            <a:r>
              <a:rPr lang="en-GB" altLang="en-US" sz="3600" b="1">
                <a:cs typeface="Arial" panose="020B0604020202020204" pitchFamily="34" charset="0"/>
              </a:rPr>
              <a:t>Surface code 0 – present and "sound"</a:t>
            </a:r>
            <a:r>
              <a:rPr lang="en-GB" altLang="en-US" sz="4000" b="1">
                <a:cs typeface="Arial" panose="020B0604020202020204" pitchFamily="34" charset="0"/>
              </a:rPr>
              <a:t> </a:t>
            </a:r>
          </a:p>
        </p:txBody>
      </p:sp>
      <p:sp>
        <p:nvSpPr>
          <p:cNvPr id="52227" name="Rectangle 3">
            <a:extLst>
              <a:ext uri="{FF2B5EF4-FFF2-40B4-BE49-F238E27FC236}">
                <a16:creationId xmlns:a16="http://schemas.microsoft.com/office/drawing/2014/main" id="{2E357BAA-5909-4A5B-AB24-2AC03BC28922}"/>
              </a:ext>
            </a:extLst>
          </p:cNvPr>
          <p:cNvSpPr>
            <a:spLocks noGrp="1"/>
          </p:cNvSpPr>
          <p:nvPr>
            <p:ph type="body" sz="half" idx="1"/>
          </p:nvPr>
        </p:nvSpPr>
        <p:spPr>
          <a:xfrm>
            <a:off x="304800" y="2286000"/>
            <a:ext cx="4495800" cy="3810000"/>
          </a:xfrm>
        </p:spPr>
        <p:txBody>
          <a:bodyPr/>
          <a:lstStyle/>
          <a:p>
            <a:pPr eaLnBrk="1" hangingPunct="1">
              <a:lnSpc>
                <a:spcPct val="90000"/>
              </a:lnSpc>
            </a:pPr>
            <a:r>
              <a:rPr lang="en-GB" altLang="en-US" sz="2800" b="1">
                <a:cs typeface="Arial" panose="020B0604020202020204" pitchFamily="34" charset="0"/>
              </a:rPr>
              <a:t>Deciduous molar has a hypoplastic pit on the buccal surface. </a:t>
            </a:r>
          </a:p>
          <a:p>
            <a:pPr eaLnBrk="1" hangingPunct="1">
              <a:lnSpc>
                <a:spcPct val="90000"/>
              </a:lnSpc>
            </a:pPr>
            <a:r>
              <a:rPr lang="en-GB" altLang="en-US" sz="2800" b="1">
                <a:cs typeface="Arial" panose="020B0604020202020204" pitchFamily="34" charset="0"/>
              </a:rPr>
              <a:t>This is scored sound.</a:t>
            </a:r>
          </a:p>
        </p:txBody>
      </p:sp>
      <p:pic>
        <p:nvPicPr>
          <p:cNvPr id="51204" name="Picture 2" descr="Picture22">
            <a:extLst>
              <a:ext uri="{FF2B5EF4-FFF2-40B4-BE49-F238E27FC236}">
                <a16:creationId xmlns:a16="http://schemas.microsoft.com/office/drawing/2014/main" id="{E489F923-21A6-4B07-8CDC-52932B8CFFBC}"/>
              </a:ext>
            </a:extLst>
          </p:cNvPr>
          <p:cNvPicPr>
            <a:picLocks noChangeAspect="1" noChangeArrowheads="1"/>
          </p:cNvPicPr>
          <p:nvPr/>
        </p:nvPicPr>
        <p:blipFill>
          <a:blip r:embed="rId2" cstate="print"/>
          <a:srcRect/>
          <a:stretch>
            <a:fillRect/>
          </a:stretch>
        </p:blipFill>
        <p:spPr bwMode="auto">
          <a:xfrm>
            <a:off x="5143500" y="2428875"/>
            <a:ext cx="3500438" cy="31765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5B870260-4A21-4542-A653-AFD94AD51AB1}"/>
              </a:ext>
            </a:extLst>
          </p:cNvPr>
          <p:cNvSpPr>
            <a:spLocks noGrp="1" noChangeArrowheads="1"/>
          </p:cNvSpPr>
          <p:nvPr>
            <p:ph type="ctrTitle"/>
          </p:nvPr>
        </p:nvSpPr>
        <p:spPr>
          <a:xfrm>
            <a:off x="685800" y="2286000"/>
            <a:ext cx="7772400" cy="1143000"/>
          </a:xfrm>
        </p:spPr>
        <p:txBody>
          <a:bodyPr rtlCol="0">
            <a:normAutofit fontScale="90000"/>
          </a:bodyPr>
          <a:lstStyle/>
          <a:p>
            <a:pPr eaLnBrk="1" fontAlgn="auto" hangingPunct="1">
              <a:spcAft>
                <a:spcPts val="0"/>
              </a:spcAft>
              <a:defRPr/>
            </a:pPr>
            <a:r>
              <a:rPr lang="en-GB" b="1">
                <a:cs typeface="Arial" charset="0"/>
              </a:rPr>
              <a:t>The next series of slides illustrate surfaces with decay</a:t>
            </a:r>
            <a:r>
              <a:rPr lang="en-GB" b="1"/>
              <a:t>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82E868ED-2954-40AF-861D-02F0EB6647E3}"/>
              </a:ext>
            </a:extLst>
          </p:cNvPr>
          <p:cNvSpPr>
            <a:spLocks noGrp="1"/>
          </p:cNvSpPr>
          <p:nvPr>
            <p:ph type="title"/>
          </p:nvPr>
        </p:nvSpPr>
        <p:spPr>
          <a:xfrm>
            <a:off x="228600" y="0"/>
            <a:ext cx="8915400" cy="914400"/>
          </a:xfrm>
        </p:spPr>
        <p:txBody>
          <a:bodyPr/>
          <a:lstStyle/>
          <a:p>
            <a:pPr eaLnBrk="1" hangingPunct="1"/>
            <a:r>
              <a:rPr lang="en-GB" altLang="en-US" sz="3200" b="1">
                <a:cs typeface="Arial" panose="020B0604020202020204" pitchFamily="34" charset="0"/>
              </a:rPr>
              <a:t>Surface code 1 – arrested dentinal decay </a:t>
            </a:r>
          </a:p>
        </p:txBody>
      </p:sp>
      <p:pic>
        <p:nvPicPr>
          <p:cNvPr id="55299" name="Picture 4" descr="19">
            <a:extLst>
              <a:ext uri="{FF2B5EF4-FFF2-40B4-BE49-F238E27FC236}">
                <a16:creationId xmlns:a16="http://schemas.microsoft.com/office/drawing/2014/main" id="{030DA0A6-07F4-4A85-B1C6-FE683365C68D}"/>
              </a:ext>
            </a:extLst>
          </p:cNvPr>
          <p:cNvPicPr>
            <a:picLocks noChangeAspect="1" noChangeArrowheads="1"/>
          </p:cNvPicPr>
          <p:nvPr/>
        </p:nvPicPr>
        <p:blipFill>
          <a:blip r:embed="rId2" cstate="print"/>
          <a:srcRect/>
          <a:stretch>
            <a:fillRect/>
          </a:stretch>
        </p:blipFill>
        <p:spPr bwMode="auto">
          <a:xfrm>
            <a:off x="539552" y="908720"/>
            <a:ext cx="8246403" cy="53861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2DAE18A2-17A2-491C-99E8-65C0B50AFD22}"/>
              </a:ext>
            </a:extLst>
          </p:cNvPr>
          <p:cNvSpPr>
            <a:spLocks noGrp="1" noChangeArrowheads="1"/>
          </p:cNvSpPr>
          <p:nvPr>
            <p:ph type="title"/>
          </p:nvPr>
        </p:nvSpPr>
        <p:spPr/>
        <p:txBody>
          <a:bodyPr rtlCol="0">
            <a:normAutofit fontScale="90000"/>
          </a:bodyPr>
          <a:lstStyle/>
          <a:p>
            <a:pPr eaLnBrk="1" fontAlgn="auto" hangingPunct="1">
              <a:spcAft>
                <a:spcPts val="0"/>
              </a:spcAft>
              <a:defRPr/>
            </a:pPr>
            <a:r>
              <a:rPr lang="en-GB" sz="3600" b="1">
                <a:cs typeface="Arial" charset="0"/>
              </a:rPr>
              <a:t>Surface code 1 – arrested dentinal decay </a:t>
            </a:r>
          </a:p>
        </p:txBody>
      </p:sp>
      <p:sp>
        <p:nvSpPr>
          <p:cNvPr id="55299" name="Rectangle 3">
            <a:extLst>
              <a:ext uri="{FF2B5EF4-FFF2-40B4-BE49-F238E27FC236}">
                <a16:creationId xmlns:a16="http://schemas.microsoft.com/office/drawing/2014/main" id="{C32103AF-28CC-4825-9410-107E81294A69}"/>
              </a:ext>
            </a:extLst>
          </p:cNvPr>
          <p:cNvSpPr>
            <a:spLocks noGrp="1"/>
          </p:cNvSpPr>
          <p:nvPr>
            <p:ph type="body" sz="half" idx="1"/>
          </p:nvPr>
        </p:nvSpPr>
        <p:spPr>
          <a:xfrm>
            <a:off x="304800" y="2209800"/>
            <a:ext cx="4495800" cy="3810000"/>
          </a:xfrm>
        </p:spPr>
        <p:txBody>
          <a:bodyPr/>
          <a:lstStyle/>
          <a:p>
            <a:pPr eaLnBrk="1" hangingPunct="1"/>
            <a:r>
              <a:rPr lang="en-GB" altLang="en-US" sz="2800" b="1">
                <a:cs typeface="Arial" panose="020B0604020202020204" pitchFamily="34" charset="0"/>
              </a:rPr>
              <a:t>URE –occlusal surface has arrested dentinal caries </a:t>
            </a:r>
          </a:p>
          <a:p>
            <a:pPr eaLnBrk="1" hangingPunct="1"/>
            <a:r>
              <a:rPr lang="en-GB" altLang="en-US" sz="2800" b="1">
                <a:cs typeface="Arial" panose="020B0604020202020204" pitchFamily="34" charset="0"/>
              </a:rPr>
              <a:t>Distal, lingual and buccal surfaces would also be coded as 1. </a:t>
            </a:r>
          </a:p>
        </p:txBody>
      </p:sp>
      <p:pic>
        <p:nvPicPr>
          <p:cNvPr id="54276" name="Picture 5" descr="19">
            <a:extLst>
              <a:ext uri="{FF2B5EF4-FFF2-40B4-BE49-F238E27FC236}">
                <a16:creationId xmlns:a16="http://schemas.microsoft.com/office/drawing/2014/main" id="{31ABC941-8CB6-4191-BFA2-5FE7BC4B4D9D}"/>
              </a:ext>
            </a:extLst>
          </p:cNvPr>
          <p:cNvPicPr>
            <a:picLocks noChangeAspect="1" noChangeArrowheads="1"/>
          </p:cNvPicPr>
          <p:nvPr/>
        </p:nvPicPr>
        <p:blipFill>
          <a:blip r:embed="rId2" cstate="print"/>
          <a:srcRect/>
          <a:stretch>
            <a:fillRect/>
          </a:stretch>
        </p:blipFill>
        <p:spPr bwMode="auto">
          <a:xfrm>
            <a:off x="5029200" y="2362200"/>
            <a:ext cx="3625850" cy="2368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5B5CC9F3-CA18-430A-AE35-A64DDA9BF5A3}"/>
              </a:ext>
            </a:extLst>
          </p:cNvPr>
          <p:cNvSpPr txBox="1">
            <a:spLocks noGrp="1"/>
          </p:cNvSpPr>
          <p:nvPr>
            <p:ph type="title"/>
          </p:nvPr>
        </p:nvSpPr>
        <p:spPr>
          <a:xfrm>
            <a:off x="2530475" y="333375"/>
            <a:ext cx="3935413" cy="688975"/>
          </a:xfrm>
        </p:spPr>
        <p:txBody>
          <a:bodyPr lIns="0" tIns="12700" rIns="0" bIns="0" rtlCol="0">
            <a:spAutoFit/>
          </a:bodyPr>
          <a:lstStyle/>
          <a:p>
            <a:pPr marL="12700">
              <a:spcBef>
                <a:spcPts val="100"/>
              </a:spcBef>
              <a:defRPr/>
            </a:pPr>
            <a:r>
              <a:rPr spc="-5" dirty="0"/>
              <a:t>The</a:t>
            </a:r>
            <a:r>
              <a:rPr spc="-70" dirty="0"/>
              <a:t> </a:t>
            </a:r>
            <a:r>
              <a:rPr spc="-10" dirty="0"/>
              <a:t>Examination</a:t>
            </a:r>
          </a:p>
        </p:txBody>
      </p:sp>
      <p:sp>
        <p:nvSpPr>
          <p:cNvPr id="10243" name="object 3">
            <a:extLst>
              <a:ext uri="{FF2B5EF4-FFF2-40B4-BE49-F238E27FC236}">
                <a16:creationId xmlns:a16="http://schemas.microsoft.com/office/drawing/2014/main" id="{F9064E61-59A4-485E-B941-3535C1FB864E}"/>
              </a:ext>
            </a:extLst>
          </p:cNvPr>
          <p:cNvSpPr txBox="1">
            <a:spLocks noChangeArrowheads="1"/>
          </p:cNvSpPr>
          <p:nvPr/>
        </p:nvSpPr>
        <p:spPr bwMode="auto">
          <a:xfrm>
            <a:off x="306388" y="1412875"/>
            <a:ext cx="4446587" cy="457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53975" rIns="0" bIns="0">
            <a:spAutoFit/>
          </a:bodyPr>
          <a:lstStyle>
            <a:lvl1pPr marL="355600" indent="-342900">
              <a:spcBef>
                <a:spcPct val="20000"/>
              </a:spcBef>
              <a:buFont typeface="Arial" panose="020B0604020202020204" pitchFamily="34" charset="0"/>
              <a:buChar char="•"/>
              <a:tabLst>
                <a:tab pos="354013" algn="l"/>
                <a:tab pos="3556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354013" algn="l"/>
                <a:tab pos="3556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354013" algn="l"/>
                <a:tab pos="3556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354013" algn="l"/>
                <a:tab pos="3556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354013" algn="l"/>
                <a:tab pos="3556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354013" algn="l"/>
                <a:tab pos="3556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354013" algn="l"/>
                <a:tab pos="3556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354013" algn="l"/>
                <a:tab pos="3556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354013" algn="l"/>
                <a:tab pos="355600" algn="l"/>
              </a:tabLst>
              <a:defRPr sz="2000">
                <a:solidFill>
                  <a:schemeClr val="tx1"/>
                </a:solidFill>
                <a:latin typeface="Calibri" panose="020F0502020204030204" pitchFamily="34" charset="0"/>
              </a:defRPr>
            </a:lvl9pPr>
          </a:lstStyle>
          <a:p>
            <a:pPr>
              <a:lnSpc>
                <a:spcPts val="2588"/>
              </a:lnSpc>
              <a:spcBef>
                <a:spcPts val="425"/>
              </a:spcBef>
            </a:pPr>
            <a:r>
              <a:rPr lang="en-US" altLang="en-US" sz="2400" b="1">
                <a:cs typeface="Calibri" panose="020F0502020204030204" pitchFamily="34" charset="0"/>
              </a:rPr>
              <a:t>Dentist </a:t>
            </a:r>
            <a:r>
              <a:rPr lang="en-GB" altLang="en-US" sz="2400" b="1">
                <a:cs typeface="Calibri" panose="020F0502020204030204" pitchFamily="34" charset="0"/>
              </a:rPr>
              <a:t>seated </a:t>
            </a:r>
            <a:r>
              <a:rPr lang="en-US" altLang="en-US" sz="2400" b="1">
                <a:cs typeface="Calibri" panose="020F0502020204030204" pitchFamily="34" charset="0"/>
              </a:rPr>
              <a:t>behind  child</a:t>
            </a:r>
            <a:endParaRPr lang="en-GB" altLang="en-US" sz="2400" b="1">
              <a:cs typeface="Calibri" panose="020F0502020204030204" pitchFamily="34" charset="0"/>
            </a:endParaRPr>
          </a:p>
          <a:p>
            <a:pPr>
              <a:lnSpc>
                <a:spcPts val="2588"/>
              </a:lnSpc>
              <a:spcBef>
                <a:spcPts val="425"/>
              </a:spcBef>
            </a:pPr>
            <a:endParaRPr lang="en-US" altLang="en-US" sz="2400">
              <a:cs typeface="Calibri" panose="020F0502020204030204" pitchFamily="34" charset="0"/>
            </a:endParaRPr>
          </a:p>
          <a:p>
            <a:pPr>
              <a:lnSpc>
                <a:spcPct val="90000"/>
              </a:lnSpc>
              <a:spcBef>
                <a:spcPts val="538"/>
              </a:spcBef>
            </a:pPr>
            <a:r>
              <a:rPr lang="en-US" altLang="en-US" sz="2400" b="1">
                <a:cs typeface="Calibri" panose="020F0502020204030204" pitchFamily="34" charset="0"/>
              </a:rPr>
              <a:t>Child lying supine on  table covered with soft  mat</a:t>
            </a:r>
            <a:r>
              <a:rPr lang="en-GB" altLang="en-US" sz="2400" b="1">
                <a:cs typeface="Calibri" panose="020F0502020204030204" pitchFamily="34" charset="0"/>
              </a:rPr>
              <a:t> and water proof covering</a:t>
            </a:r>
          </a:p>
          <a:p>
            <a:pPr>
              <a:lnSpc>
                <a:spcPct val="90000"/>
              </a:lnSpc>
              <a:spcBef>
                <a:spcPts val="538"/>
              </a:spcBef>
            </a:pPr>
            <a:endParaRPr lang="en-US" altLang="en-US" sz="2400">
              <a:cs typeface="Calibri" panose="020F0502020204030204" pitchFamily="34" charset="0"/>
            </a:endParaRPr>
          </a:p>
          <a:p>
            <a:pPr>
              <a:lnSpc>
                <a:spcPct val="90000"/>
              </a:lnSpc>
              <a:spcBef>
                <a:spcPts val="538"/>
              </a:spcBef>
            </a:pPr>
            <a:r>
              <a:rPr lang="en-GB" altLang="en-US" sz="2400" b="1">
                <a:cs typeface="Calibri" panose="020F0502020204030204" pitchFamily="34" charset="0"/>
              </a:rPr>
              <a:t>Child wears shaded glasses</a:t>
            </a:r>
          </a:p>
          <a:p>
            <a:pPr>
              <a:lnSpc>
                <a:spcPct val="90000"/>
              </a:lnSpc>
              <a:spcBef>
                <a:spcPts val="538"/>
              </a:spcBef>
            </a:pPr>
            <a:endParaRPr lang="en-GB" altLang="en-US" sz="2400" b="1">
              <a:cs typeface="Calibri" panose="020F0502020204030204" pitchFamily="34" charset="0"/>
            </a:endParaRPr>
          </a:p>
          <a:p>
            <a:pPr>
              <a:lnSpc>
                <a:spcPts val="2588"/>
              </a:lnSpc>
              <a:spcBef>
                <a:spcPts val="613"/>
              </a:spcBef>
            </a:pPr>
            <a:r>
              <a:rPr lang="en-US" altLang="en-US" sz="2400" b="1">
                <a:cs typeface="Calibri" panose="020F0502020204030204" pitchFamily="34" charset="0"/>
              </a:rPr>
              <a:t>Recorder seated next to  dentist</a:t>
            </a:r>
            <a:endParaRPr lang="en-GB" altLang="en-US" sz="2400" b="1">
              <a:cs typeface="Calibri" panose="020F0502020204030204" pitchFamily="34" charset="0"/>
            </a:endParaRPr>
          </a:p>
          <a:p>
            <a:pPr>
              <a:lnSpc>
                <a:spcPts val="2588"/>
              </a:lnSpc>
              <a:spcBef>
                <a:spcPts val="613"/>
              </a:spcBef>
            </a:pPr>
            <a:endParaRPr lang="en-US" altLang="en-US" sz="2400">
              <a:cs typeface="Calibri" panose="020F0502020204030204" pitchFamily="34" charset="0"/>
            </a:endParaRPr>
          </a:p>
          <a:p>
            <a:pPr>
              <a:lnSpc>
                <a:spcPts val="2738"/>
              </a:lnSpc>
              <a:spcBef>
                <a:spcPts val="250"/>
              </a:spcBef>
            </a:pPr>
            <a:r>
              <a:rPr lang="en-US" altLang="en-US" sz="2400" b="1">
                <a:cs typeface="Calibri" panose="020F0502020204030204" pitchFamily="34" charset="0"/>
              </a:rPr>
              <a:t>Dentist can clearly see</a:t>
            </a:r>
            <a:endParaRPr lang="en-US" altLang="en-US" sz="2400">
              <a:cs typeface="Calibri" panose="020F0502020204030204" pitchFamily="34" charset="0"/>
            </a:endParaRPr>
          </a:p>
          <a:p>
            <a:pPr>
              <a:lnSpc>
                <a:spcPts val="2738"/>
              </a:lnSpc>
              <a:spcBef>
                <a:spcPct val="0"/>
              </a:spcBef>
              <a:buFontTx/>
              <a:buNone/>
            </a:pPr>
            <a:r>
              <a:rPr lang="en-US" altLang="en-US" sz="2400" b="1">
                <a:cs typeface="Calibri" panose="020F0502020204030204" pitchFamily="34" charset="0"/>
              </a:rPr>
              <a:t>chart</a:t>
            </a:r>
            <a:endParaRPr lang="en-US" altLang="en-US" sz="2400">
              <a:cs typeface="Calibri" panose="020F0502020204030204" pitchFamily="34" charset="0"/>
            </a:endParaRPr>
          </a:p>
        </p:txBody>
      </p:sp>
      <p:pic>
        <p:nvPicPr>
          <p:cNvPr id="10244" name="object 4">
            <a:extLst>
              <a:ext uri="{FF2B5EF4-FFF2-40B4-BE49-F238E27FC236}">
                <a16:creationId xmlns:a16="http://schemas.microsoft.com/office/drawing/2014/main" id="{8033BEE7-A9C0-4907-89DC-7AC86EC56D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5700" y="4076700"/>
            <a:ext cx="345440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object 5">
            <a:extLst>
              <a:ext uri="{FF2B5EF4-FFF2-40B4-BE49-F238E27FC236}">
                <a16:creationId xmlns:a16="http://schemas.microsoft.com/office/drawing/2014/main" id="{BB2CC23D-37D8-4BEF-862E-FF0B891CFF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5700" y="1412875"/>
            <a:ext cx="3454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F2783ECB-D257-4CC9-AFD0-27C96302A9E3}"/>
              </a:ext>
            </a:extLst>
          </p:cNvPr>
          <p:cNvSpPr>
            <a:spLocks noGrp="1"/>
          </p:cNvSpPr>
          <p:nvPr>
            <p:ph type="title"/>
          </p:nvPr>
        </p:nvSpPr>
        <p:spPr>
          <a:xfrm>
            <a:off x="228600" y="0"/>
            <a:ext cx="8915400" cy="914400"/>
          </a:xfrm>
        </p:spPr>
        <p:txBody>
          <a:bodyPr/>
          <a:lstStyle/>
          <a:p>
            <a:pPr eaLnBrk="1" hangingPunct="1"/>
            <a:r>
              <a:rPr lang="en-GB" altLang="en-US" sz="3200" b="1">
                <a:cs typeface="Arial" panose="020B0604020202020204" pitchFamily="34" charset="0"/>
              </a:rPr>
              <a:t>Surface code 2 – decayed into dentine </a:t>
            </a:r>
          </a:p>
        </p:txBody>
      </p:sp>
      <p:pic>
        <p:nvPicPr>
          <p:cNvPr id="55299" name="Picture 4" descr="21">
            <a:extLst>
              <a:ext uri="{FF2B5EF4-FFF2-40B4-BE49-F238E27FC236}">
                <a16:creationId xmlns:a16="http://schemas.microsoft.com/office/drawing/2014/main" id="{4C6888DA-DEE6-4ECD-B655-29C6F665E3F0}"/>
              </a:ext>
            </a:extLst>
          </p:cNvPr>
          <p:cNvPicPr>
            <a:picLocks noChangeAspect="1" noChangeArrowheads="1"/>
          </p:cNvPicPr>
          <p:nvPr/>
        </p:nvPicPr>
        <p:blipFill>
          <a:blip r:embed="rId2" cstate="print"/>
          <a:srcRect/>
          <a:stretch>
            <a:fillRect/>
          </a:stretch>
        </p:blipFill>
        <p:spPr bwMode="auto">
          <a:xfrm>
            <a:off x="228600" y="914400"/>
            <a:ext cx="8610600" cy="54562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A1D6CA07-3F42-44F0-BB19-38E04BB978FF}"/>
              </a:ext>
            </a:extLst>
          </p:cNvPr>
          <p:cNvSpPr>
            <a:spLocks noGrp="1"/>
          </p:cNvSpPr>
          <p:nvPr>
            <p:ph type="title"/>
          </p:nvPr>
        </p:nvSpPr>
        <p:spPr/>
        <p:txBody>
          <a:bodyPr/>
          <a:lstStyle/>
          <a:p>
            <a:pPr eaLnBrk="1" hangingPunct="1"/>
            <a:r>
              <a:rPr lang="en-GB" altLang="en-US" sz="3600" b="1">
                <a:cs typeface="Arial" panose="020B0604020202020204" pitchFamily="34" charset="0"/>
              </a:rPr>
              <a:t>Surface code 2 – decayed into dentine </a:t>
            </a:r>
          </a:p>
        </p:txBody>
      </p:sp>
      <p:sp>
        <p:nvSpPr>
          <p:cNvPr id="56323" name="Rectangle 3">
            <a:extLst>
              <a:ext uri="{FF2B5EF4-FFF2-40B4-BE49-F238E27FC236}">
                <a16:creationId xmlns:a16="http://schemas.microsoft.com/office/drawing/2014/main" id="{A79F8BF6-5E3D-4D68-A68B-C27DC8E1ED09}"/>
              </a:ext>
            </a:extLst>
          </p:cNvPr>
          <p:cNvSpPr>
            <a:spLocks noGrp="1" noChangeArrowheads="1"/>
          </p:cNvSpPr>
          <p:nvPr>
            <p:ph type="body" sz="half" idx="1"/>
          </p:nvPr>
        </p:nvSpPr>
        <p:spPr>
          <a:xfrm>
            <a:off x="304800" y="1828800"/>
            <a:ext cx="4495800" cy="3810000"/>
          </a:xfrm>
        </p:spPr>
        <p:txBody>
          <a:bodyPr rtlCol="0">
            <a:normAutofit fontScale="92500"/>
          </a:bodyPr>
          <a:lstStyle/>
          <a:p>
            <a:pPr eaLnBrk="1" fontAlgn="auto" hangingPunct="1">
              <a:lnSpc>
                <a:spcPct val="90000"/>
              </a:lnSpc>
              <a:spcAft>
                <a:spcPts val="0"/>
              </a:spcAft>
              <a:defRPr/>
            </a:pPr>
            <a:r>
              <a:rPr lang="en-GB" sz="2400" b="1">
                <a:cs typeface="Arial" charset="0"/>
              </a:rPr>
              <a:t>LR6 –buccal surface has a visible carious lesion within fissure  </a:t>
            </a:r>
          </a:p>
          <a:p>
            <a:pPr eaLnBrk="1" fontAlgn="auto" hangingPunct="1">
              <a:lnSpc>
                <a:spcPct val="90000"/>
              </a:lnSpc>
              <a:spcAft>
                <a:spcPts val="0"/>
              </a:spcAft>
              <a:defRPr/>
            </a:pPr>
            <a:r>
              <a:rPr lang="en-GB" sz="2400" b="1">
                <a:cs typeface="Arial" charset="0"/>
              </a:rPr>
              <a:t>Surface is cavitated into dentine</a:t>
            </a:r>
          </a:p>
          <a:p>
            <a:pPr eaLnBrk="1" fontAlgn="auto" hangingPunct="1">
              <a:lnSpc>
                <a:spcPct val="90000"/>
              </a:lnSpc>
              <a:spcAft>
                <a:spcPts val="0"/>
              </a:spcAft>
              <a:defRPr/>
            </a:pPr>
            <a:r>
              <a:rPr lang="en-GB" sz="2400" b="1">
                <a:cs typeface="Arial" charset="0"/>
              </a:rPr>
              <a:t>Creamy shadowing beneath enamel (mesial aspect) </a:t>
            </a:r>
          </a:p>
          <a:p>
            <a:pPr eaLnBrk="1" fontAlgn="auto" hangingPunct="1">
              <a:lnSpc>
                <a:spcPct val="90000"/>
              </a:lnSpc>
              <a:spcAft>
                <a:spcPts val="0"/>
              </a:spcAft>
              <a:defRPr/>
            </a:pPr>
            <a:r>
              <a:rPr lang="en-GB" sz="2400" b="1">
                <a:cs typeface="Arial" charset="0"/>
              </a:rPr>
              <a:t>Grey shadowing beneath enamel (distal aspect) </a:t>
            </a:r>
          </a:p>
          <a:p>
            <a:pPr eaLnBrk="1" fontAlgn="auto" hangingPunct="1">
              <a:lnSpc>
                <a:spcPct val="90000"/>
              </a:lnSpc>
              <a:spcAft>
                <a:spcPts val="0"/>
              </a:spcAft>
              <a:defRPr/>
            </a:pPr>
            <a:r>
              <a:rPr lang="en-GB" sz="2400" b="1">
                <a:cs typeface="Arial" charset="0"/>
              </a:rPr>
              <a:t>Both areas are undermined enamel indicating extent of carious lesion into dentine. </a:t>
            </a:r>
          </a:p>
        </p:txBody>
      </p:sp>
      <p:pic>
        <p:nvPicPr>
          <p:cNvPr id="56324" name="Picture 5" descr="21">
            <a:extLst>
              <a:ext uri="{FF2B5EF4-FFF2-40B4-BE49-F238E27FC236}">
                <a16:creationId xmlns:a16="http://schemas.microsoft.com/office/drawing/2014/main" id="{8BD6E90A-BD3A-4358-BD06-99F6948956E9}"/>
              </a:ext>
            </a:extLst>
          </p:cNvPr>
          <p:cNvPicPr>
            <a:picLocks noChangeAspect="1" noChangeArrowheads="1"/>
          </p:cNvPicPr>
          <p:nvPr/>
        </p:nvPicPr>
        <p:blipFill>
          <a:blip r:embed="rId2" cstate="print"/>
          <a:srcRect/>
          <a:stretch>
            <a:fillRect/>
          </a:stretch>
        </p:blipFill>
        <p:spPr bwMode="auto">
          <a:xfrm>
            <a:off x="5105400" y="2514600"/>
            <a:ext cx="3708400" cy="2349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6D7BFACD-2CA0-405E-8218-0DA6A5D12F76}"/>
              </a:ext>
            </a:extLst>
          </p:cNvPr>
          <p:cNvSpPr>
            <a:spLocks noGrp="1"/>
          </p:cNvSpPr>
          <p:nvPr>
            <p:ph type="title"/>
          </p:nvPr>
        </p:nvSpPr>
        <p:spPr>
          <a:xfrm>
            <a:off x="228600" y="0"/>
            <a:ext cx="8915400" cy="914400"/>
          </a:xfrm>
        </p:spPr>
        <p:txBody>
          <a:bodyPr/>
          <a:lstStyle/>
          <a:p>
            <a:pPr eaLnBrk="1" hangingPunct="1"/>
            <a:r>
              <a:rPr lang="en-GB" altLang="en-US" sz="3200" b="1">
                <a:cs typeface="Arial" panose="020B0604020202020204" pitchFamily="34" charset="0"/>
              </a:rPr>
              <a:t>Surface code 2 – decayed into dentine </a:t>
            </a:r>
          </a:p>
        </p:txBody>
      </p:sp>
      <p:pic>
        <p:nvPicPr>
          <p:cNvPr id="59395" name="Picture 4" descr="22">
            <a:extLst>
              <a:ext uri="{FF2B5EF4-FFF2-40B4-BE49-F238E27FC236}">
                <a16:creationId xmlns:a16="http://schemas.microsoft.com/office/drawing/2014/main" id="{57EDC4FD-9719-48D8-B779-1CDAD1414D75}"/>
              </a:ext>
            </a:extLst>
          </p:cNvPr>
          <p:cNvPicPr>
            <a:picLocks noChangeAspect="1" noChangeArrowheads="1"/>
          </p:cNvPicPr>
          <p:nvPr/>
        </p:nvPicPr>
        <p:blipFill>
          <a:blip r:embed="rId2" cstate="print"/>
          <a:srcRect/>
          <a:stretch>
            <a:fillRect/>
          </a:stretch>
        </p:blipFill>
        <p:spPr bwMode="auto">
          <a:xfrm>
            <a:off x="539552" y="908720"/>
            <a:ext cx="8032894" cy="52892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55469760-F4A6-4851-AC63-B07BD21F57D4}"/>
              </a:ext>
            </a:extLst>
          </p:cNvPr>
          <p:cNvSpPr>
            <a:spLocks noGrp="1"/>
          </p:cNvSpPr>
          <p:nvPr>
            <p:ph type="title"/>
          </p:nvPr>
        </p:nvSpPr>
        <p:spPr/>
        <p:txBody>
          <a:bodyPr/>
          <a:lstStyle/>
          <a:p>
            <a:pPr eaLnBrk="1" hangingPunct="1"/>
            <a:r>
              <a:rPr lang="en-GB" altLang="en-US" sz="3600" b="1">
                <a:cs typeface="Arial" panose="020B0604020202020204" pitchFamily="34" charset="0"/>
              </a:rPr>
              <a:t>Surface code 2 – decayed into dentine </a:t>
            </a:r>
          </a:p>
        </p:txBody>
      </p:sp>
      <p:sp>
        <p:nvSpPr>
          <p:cNvPr id="58371" name="Rectangle 3">
            <a:extLst>
              <a:ext uri="{FF2B5EF4-FFF2-40B4-BE49-F238E27FC236}">
                <a16:creationId xmlns:a16="http://schemas.microsoft.com/office/drawing/2014/main" id="{6BE89C15-CD42-44B0-A1CC-094CE3F5D4F8}"/>
              </a:ext>
            </a:extLst>
          </p:cNvPr>
          <p:cNvSpPr>
            <a:spLocks noGrp="1" noChangeArrowheads="1"/>
          </p:cNvSpPr>
          <p:nvPr>
            <p:ph type="body" sz="half" idx="1"/>
          </p:nvPr>
        </p:nvSpPr>
        <p:spPr>
          <a:xfrm>
            <a:off x="304800" y="1828800"/>
            <a:ext cx="4495800" cy="3810000"/>
          </a:xfrm>
        </p:spPr>
        <p:txBody>
          <a:bodyPr rtlCol="0">
            <a:normAutofit lnSpcReduction="10000"/>
          </a:bodyPr>
          <a:lstStyle/>
          <a:p>
            <a:pPr eaLnBrk="1" fontAlgn="auto" hangingPunct="1">
              <a:lnSpc>
                <a:spcPct val="90000"/>
              </a:lnSpc>
              <a:spcAft>
                <a:spcPts val="0"/>
              </a:spcAft>
              <a:defRPr/>
            </a:pPr>
            <a:r>
              <a:rPr lang="en-GB" sz="2400" b="1">
                <a:cs typeface="Arial" charset="0"/>
              </a:rPr>
              <a:t>LR7 - buccal surface has an oval lesion at the base of the fissure.  </a:t>
            </a:r>
          </a:p>
          <a:p>
            <a:pPr eaLnBrk="1" fontAlgn="auto" hangingPunct="1">
              <a:lnSpc>
                <a:spcPct val="90000"/>
              </a:lnSpc>
              <a:spcAft>
                <a:spcPts val="0"/>
              </a:spcAft>
              <a:defRPr/>
            </a:pPr>
            <a:r>
              <a:rPr lang="en-GB" sz="2400" b="1">
                <a:cs typeface="Arial" charset="0"/>
              </a:rPr>
              <a:t>Lesion extends into dentine and is coded 2.</a:t>
            </a:r>
          </a:p>
          <a:p>
            <a:pPr eaLnBrk="1" fontAlgn="auto" hangingPunct="1">
              <a:lnSpc>
                <a:spcPct val="90000"/>
              </a:lnSpc>
              <a:spcAft>
                <a:spcPts val="0"/>
              </a:spcAft>
              <a:defRPr/>
            </a:pPr>
            <a:r>
              <a:rPr lang="en-GB" sz="2400" b="1">
                <a:cs typeface="Arial" charset="0"/>
              </a:rPr>
              <a:t>LR6 –buccal surface has intact filling in fissure with no decay or loss in adequacy of filling material  </a:t>
            </a:r>
          </a:p>
          <a:p>
            <a:pPr eaLnBrk="1" fontAlgn="auto" hangingPunct="1">
              <a:lnSpc>
                <a:spcPct val="90000"/>
              </a:lnSpc>
              <a:spcAft>
                <a:spcPts val="0"/>
              </a:spcAft>
              <a:defRPr/>
            </a:pPr>
            <a:r>
              <a:rPr lang="en-GB" sz="2400" b="1">
                <a:cs typeface="Arial" charset="0"/>
              </a:rPr>
              <a:t>This surface would be coded as 5 – filled with no decay </a:t>
            </a:r>
          </a:p>
        </p:txBody>
      </p:sp>
      <p:pic>
        <p:nvPicPr>
          <p:cNvPr id="60420" name="Picture 5" descr="22">
            <a:extLst>
              <a:ext uri="{FF2B5EF4-FFF2-40B4-BE49-F238E27FC236}">
                <a16:creationId xmlns:a16="http://schemas.microsoft.com/office/drawing/2014/main" id="{6FB0F0E3-451F-46CF-9E43-FBA383A79E11}"/>
              </a:ext>
            </a:extLst>
          </p:cNvPr>
          <p:cNvPicPr>
            <a:picLocks noChangeAspect="1" noChangeArrowheads="1"/>
          </p:cNvPicPr>
          <p:nvPr/>
        </p:nvPicPr>
        <p:blipFill>
          <a:blip r:embed="rId2" cstate="print"/>
          <a:srcRect/>
          <a:stretch>
            <a:fillRect/>
          </a:stretch>
        </p:blipFill>
        <p:spPr bwMode="auto">
          <a:xfrm>
            <a:off x="4953000" y="2438400"/>
            <a:ext cx="3867150" cy="25463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E941D694-B806-4A97-A635-8B69A08F0FE8}"/>
              </a:ext>
            </a:extLst>
          </p:cNvPr>
          <p:cNvSpPr>
            <a:spLocks noGrp="1"/>
          </p:cNvSpPr>
          <p:nvPr>
            <p:ph type="title"/>
          </p:nvPr>
        </p:nvSpPr>
        <p:spPr>
          <a:xfrm>
            <a:off x="228600" y="0"/>
            <a:ext cx="8915400" cy="914400"/>
          </a:xfrm>
        </p:spPr>
        <p:txBody>
          <a:bodyPr/>
          <a:lstStyle/>
          <a:p>
            <a:pPr eaLnBrk="1" hangingPunct="1"/>
            <a:r>
              <a:rPr lang="en-GB" altLang="en-US" sz="3200" b="1">
                <a:cs typeface="Arial" panose="020B0604020202020204" pitchFamily="34" charset="0"/>
              </a:rPr>
              <a:t>Surface code 2 – decayed into dentine </a:t>
            </a:r>
          </a:p>
        </p:txBody>
      </p:sp>
      <p:pic>
        <p:nvPicPr>
          <p:cNvPr id="61443" name="Picture 4" descr="Dscf0044">
            <a:extLst>
              <a:ext uri="{FF2B5EF4-FFF2-40B4-BE49-F238E27FC236}">
                <a16:creationId xmlns:a16="http://schemas.microsoft.com/office/drawing/2014/main" id="{EFC4D665-0287-4FF3-9DAC-61ADEDA8813E}"/>
              </a:ext>
            </a:extLst>
          </p:cNvPr>
          <p:cNvPicPr>
            <a:picLocks noChangeAspect="1" noChangeArrowheads="1"/>
          </p:cNvPicPr>
          <p:nvPr/>
        </p:nvPicPr>
        <p:blipFill>
          <a:blip r:embed="rId2" cstate="print"/>
          <a:srcRect/>
          <a:stretch>
            <a:fillRect/>
          </a:stretch>
        </p:blipFill>
        <p:spPr bwMode="auto">
          <a:xfrm>
            <a:off x="611560" y="836712"/>
            <a:ext cx="7859216" cy="53927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026">
            <a:extLst>
              <a:ext uri="{FF2B5EF4-FFF2-40B4-BE49-F238E27FC236}">
                <a16:creationId xmlns:a16="http://schemas.microsoft.com/office/drawing/2014/main" id="{2625A6BF-C58C-4782-B452-B2D2DDB99180}"/>
              </a:ext>
            </a:extLst>
          </p:cNvPr>
          <p:cNvSpPr>
            <a:spLocks noGrp="1"/>
          </p:cNvSpPr>
          <p:nvPr>
            <p:ph type="title"/>
          </p:nvPr>
        </p:nvSpPr>
        <p:spPr/>
        <p:txBody>
          <a:bodyPr/>
          <a:lstStyle/>
          <a:p>
            <a:pPr eaLnBrk="1" hangingPunct="1"/>
            <a:r>
              <a:rPr lang="en-GB" altLang="en-US" sz="3600" b="1">
                <a:cs typeface="Arial" panose="020B0604020202020204" pitchFamily="34" charset="0"/>
              </a:rPr>
              <a:t>Surface code 2 – decayed into dentine </a:t>
            </a:r>
          </a:p>
        </p:txBody>
      </p:sp>
      <p:sp>
        <p:nvSpPr>
          <p:cNvPr id="61443" name="Rectangle 1027">
            <a:extLst>
              <a:ext uri="{FF2B5EF4-FFF2-40B4-BE49-F238E27FC236}">
                <a16:creationId xmlns:a16="http://schemas.microsoft.com/office/drawing/2014/main" id="{6819A937-3A7C-4137-A500-8455FC570A42}"/>
              </a:ext>
            </a:extLst>
          </p:cNvPr>
          <p:cNvSpPr>
            <a:spLocks noGrp="1"/>
          </p:cNvSpPr>
          <p:nvPr>
            <p:ph type="body" sz="half" idx="1"/>
          </p:nvPr>
        </p:nvSpPr>
        <p:spPr>
          <a:xfrm>
            <a:off x="304800" y="2209800"/>
            <a:ext cx="4495800" cy="3810000"/>
          </a:xfrm>
        </p:spPr>
        <p:txBody>
          <a:bodyPr/>
          <a:lstStyle/>
          <a:p>
            <a:pPr eaLnBrk="1" hangingPunct="1"/>
            <a:r>
              <a:rPr lang="en-GB" altLang="en-US" sz="2800" b="1">
                <a:cs typeface="Arial" panose="020B0604020202020204" pitchFamily="34" charset="0"/>
              </a:rPr>
              <a:t>Distal fissure has</a:t>
            </a:r>
          </a:p>
          <a:p>
            <a:pPr lvl="1" eaLnBrk="1" hangingPunct="1"/>
            <a:r>
              <a:rPr lang="en-GB" altLang="en-US" sz="2400" b="1">
                <a:cs typeface="Arial" panose="020B0604020202020204" pitchFamily="34" charset="0"/>
              </a:rPr>
              <a:t>Break in enamel</a:t>
            </a:r>
          </a:p>
          <a:p>
            <a:pPr lvl="1" eaLnBrk="1" hangingPunct="1"/>
            <a:r>
              <a:rPr lang="en-GB" altLang="en-US" sz="2400" b="1">
                <a:cs typeface="Arial" panose="020B0604020202020204" pitchFamily="34" charset="0"/>
              </a:rPr>
              <a:t>Widened fissure</a:t>
            </a:r>
          </a:p>
          <a:p>
            <a:pPr lvl="1" eaLnBrk="1" hangingPunct="1"/>
            <a:r>
              <a:rPr lang="en-GB" altLang="en-US" sz="2400" b="1">
                <a:cs typeface="Arial" panose="020B0604020202020204" pitchFamily="34" charset="0"/>
              </a:rPr>
              <a:t>Grey shadow beneath the enamel</a:t>
            </a:r>
          </a:p>
          <a:p>
            <a:pPr eaLnBrk="1" hangingPunct="1"/>
            <a:r>
              <a:rPr lang="en-GB" altLang="en-US" sz="2800" b="1">
                <a:cs typeface="Arial" panose="020B0604020202020204" pitchFamily="34" charset="0"/>
              </a:rPr>
              <a:t>Lesion scored as 2 – decayed into dentine</a:t>
            </a:r>
          </a:p>
        </p:txBody>
      </p:sp>
      <p:pic>
        <p:nvPicPr>
          <p:cNvPr id="62468" name="Picture 1028" descr="Dscf0044">
            <a:extLst>
              <a:ext uri="{FF2B5EF4-FFF2-40B4-BE49-F238E27FC236}">
                <a16:creationId xmlns:a16="http://schemas.microsoft.com/office/drawing/2014/main" id="{3D5BEAA0-D88B-4D4F-A642-53AA48CB4147}"/>
              </a:ext>
            </a:extLst>
          </p:cNvPr>
          <p:cNvPicPr>
            <a:picLocks noChangeAspect="1" noChangeArrowheads="1"/>
          </p:cNvPicPr>
          <p:nvPr/>
        </p:nvPicPr>
        <p:blipFill>
          <a:blip r:embed="rId2" cstate="print"/>
          <a:srcRect/>
          <a:stretch>
            <a:fillRect/>
          </a:stretch>
        </p:blipFill>
        <p:spPr bwMode="auto">
          <a:xfrm>
            <a:off x="5029200" y="2438400"/>
            <a:ext cx="3505200" cy="24050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2A020BCF-4844-4F6C-AF01-03361CE9BA91}"/>
              </a:ext>
            </a:extLst>
          </p:cNvPr>
          <p:cNvSpPr>
            <a:spLocks noGrp="1"/>
          </p:cNvSpPr>
          <p:nvPr>
            <p:ph type="title"/>
          </p:nvPr>
        </p:nvSpPr>
        <p:spPr>
          <a:xfrm>
            <a:off x="228600" y="0"/>
            <a:ext cx="8915400" cy="914400"/>
          </a:xfrm>
        </p:spPr>
        <p:txBody>
          <a:bodyPr/>
          <a:lstStyle/>
          <a:p>
            <a:pPr eaLnBrk="1" hangingPunct="1"/>
            <a:r>
              <a:rPr lang="en-GB" altLang="en-US" sz="3200" b="1">
                <a:cs typeface="Arial" panose="020B0604020202020204" pitchFamily="34" charset="0"/>
              </a:rPr>
              <a:t>Surface code 2 – decayed into dentine </a:t>
            </a:r>
          </a:p>
        </p:txBody>
      </p:sp>
      <p:pic>
        <p:nvPicPr>
          <p:cNvPr id="63491" name="Picture 2" descr="MR lower second molar">
            <a:extLst>
              <a:ext uri="{FF2B5EF4-FFF2-40B4-BE49-F238E27FC236}">
                <a16:creationId xmlns:a16="http://schemas.microsoft.com/office/drawing/2014/main" id="{18F31E96-5D85-4EF5-832A-5B68458D39E5}"/>
              </a:ext>
            </a:extLst>
          </p:cNvPr>
          <p:cNvPicPr>
            <a:picLocks noChangeAspect="1" noChangeArrowheads="1"/>
          </p:cNvPicPr>
          <p:nvPr/>
        </p:nvPicPr>
        <p:blipFill>
          <a:blip r:embed="rId2" cstate="print"/>
          <a:srcRect/>
          <a:stretch>
            <a:fillRect/>
          </a:stretch>
        </p:blipFill>
        <p:spPr bwMode="auto">
          <a:xfrm>
            <a:off x="357188" y="928688"/>
            <a:ext cx="8424862" cy="56022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026">
            <a:extLst>
              <a:ext uri="{FF2B5EF4-FFF2-40B4-BE49-F238E27FC236}">
                <a16:creationId xmlns:a16="http://schemas.microsoft.com/office/drawing/2014/main" id="{BF476A43-046D-42D9-9F52-FD3691FABEB0}"/>
              </a:ext>
            </a:extLst>
          </p:cNvPr>
          <p:cNvSpPr>
            <a:spLocks noGrp="1"/>
          </p:cNvSpPr>
          <p:nvPr>
            <p:ph type="title"/>
          </p:nvPr>
        </p:nvSpPr>
        <p:spPr/>
        <p:txBody>
          <a:bodyPr/>
          <a:lstStyle/>
          <a:p>
            <a:pPr eaLnBrk="1" hangingPunct="1"/>
            <a:r>
              <a:rPr lang="en-GB" altLang="en-US" sz="3600" b="1">
                <a:cs typeface="Arial" panose="020B0604020202020204" pitchFamily="34" charset="0"/>
              </a:rPr>
              <a:t>Surface code 2 – decayed into dentine </a:t>
            </a:r>
          </a:p>
        </p:txBody>
      </p:sp>
      <p:sp>
        <p:nvSpPr>
          <p:cNvPr id="63491" name="Text Placeholder 4">
            <a:extLst>
              <a:ext uri="{FF2B5EF4-FFF2-40B4-BE49-F238E27FC236}">
                <a16:creationId xmlns:a16="http://schemas.microsoft.com/office/drawing/2014/main" id="{CBDCB218-4848-48F8-A725-8E431E5DB0B0}"/>
              </a:ext>
            </a:extLst>
          </p:cNvPr>
          <p:cNvSpPr>
            <a:spLocks noGrp="1"/>
          </p:cNvSpPr>
          <p:nvPr>
            <p:ph type="body" sz="half" idx="1"/>
          </p:nvPr>
        </p:nvSpPr>
        <p:spPr/>
        <p:txBody>
          <a:bodyPr/>
          <a:lstStyle/>
          <a:p>
            <a:pPr eaLnBrk="1" hangingPunct="1"/>
            <a:r>
              <a:rPr lang="en-GB" altLang="en-US" b="1"/>
              <a:t>Molar has several areas of cavitation extending into dentine</a:t>
            </a:r>
          </a:p>
        </p:txBody>
      </p:sp>
      <p:pic>
        <p:nvPicPr>
          <p:cNvPr id="64516" name="Picture 2" descr="MR lower second molar">
            <a:extLst>
              <a:ext uri="{FF2B5EF4-FFF2-40B4-BE49-F238E27FC236}">
                <a16:creationId xmlns:a16="http://schemas.microsoft.com/office/drawing/2014/main" id="{6A7CC60A-1766-4137-A807-73D8E76DD318}"/>
              </a:ext>
            </a:extLst>
          </p:cNvPr>
          <p:cNvPicPr>
            <a:picLocks noChangeAspect="1" noChangeArrowheads="1"/>
          </p:cNvPicPr>
          <p:nvPr/>
        </p:nvPicPr>
        <p:blipFill>
          <a:blip r:embed="rId2" cstate="print"/>
          <a:srcRect/>
          <a:stretch>
            <a:fillRect/>
          </a:stretch>
        </p:blipFill>
        <p:spPr bwMode="auto">
          <a:xfrm>
            <a:off x="4643438" y="2214563"/>
            <a:ext cx="4035425" cy="26828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026">
            <a:extLst>
              <a:ext uri="{FF2B5EF4-FFF2-40B4-BE49-F238E27FC236}">
                <a16:creationId xmlns:a16="http://schemas.microsoft.com/office/drawing/2014/main" id="{DCACA4EC-CB08-4C6E-AA54-F9FF9B919BC2}"/>
              </a:ext>
            </a:extLst>
          </p:cNvPr>
          <p:cNvSpPr>
            <a:spLocks noGrp="1"/>
          </p:cNvSpPr>
          <p:nvPr>
            <p:ph type="title"/>
          </p:nvPr>
        </p:nvSpPr>
        <p:spPr>
          <a:xfrm>
            <a:off x="228600" y="0"/>
            <a:ext cx="8915400" cy="914400"/>
          </a:xfrm>
        </p:spPr>
        <p:txBody>
          <a:bodyPr/>
          <a:lstStyle/>
          <a:p>
            <a:pPr eaLnBrk="1" hangingPunct="1"/>
            <a:r>
              <a:rPr lang="en-GB" altLang="en-US" sz="3200" b="1">
                <a:cs typeface="Arial" panose="020B0604020202020204" pitchFamily="34" charset="0"/>
              </a:rPr>
              <a:t>Surface code 2 – decayed into dentine </a:t>
            </a:r>
          </a:p>
        </p:txBody>
      </p:sp>
      <p:pic>
        <p:nvPicPr>
          <p:cNvPr id="65539" name="Picture 1028" descr="24">
            <a:extLst>
              <a:ext uri="{FF2B5EF4-FFF2-40B4-BE49-F238E27FC236}">
                <a16:creationId xmlns:a16="http://schemas.microsoft.com/office/drawing/2014/main" id="{0AA0023E-8DA4-4E6D-B20B-467ED05BB9E7}"/>
              </a:ext>
            </a:extLst>
          </p:cNvPr>
          <p:cNvPicPr>
            <a:picLocks noChangeAspect="1" noChangeArrowheads="1"/>
          </p:cNvPicPr>
          <p:nvPr/>
        </p:nvPicPr>
        <p:blipFill>
          <a:blip r:embed="rId2" cstate="print"/>
          <a:srcRect/>
          <a:stretch>
            <a:fillRect/>
          </a:stretch>
        </p:blipFill>
        <p:spPr bwMode="auto">
          <a:xfrm>
            <a:off x="611560" y="908720"/>
            <a:ext cx="7863408" cy="54731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67BF1CAF-09B2-4723-967A-2FFC24682ADD}"/>
              </a:ext>
            </a:extLst>
          </p:cNvPr>
          <p:cNvSpPr>
            <a:spLocks noGrp="1"/>
          </p:cNvSpPr>
          <p:nvPr>
            <p:ph type="title"/>
          </p:nvPr>
        </p:nvSpPr>
        <p:spPr/>
        <p:txBody>
          <a:bodyPr/>
          <a:lstStyle/>
          <a:p>
            <a:pPr eaLnBrk="1" hangingPunct="1"/>
            <a:r>
              <a:rPr lang="en-GB" altLang="en-US" sz="3600" b="1">
                <a:cs typeface="Arial" panose="020B0604020202020204" pitchFamily="34" charset="0"/>
              </a:rPr>
              <a:t>Surface code 2 – decayed into dentine </a:t>
            </a:r>
          </a:p>
        </p:txBody>
      </p:sp>
      <p:sp>
        <p:nvSpPr>
          <p:cNvPr id="65539" name="Rectangle 3">
            <a:extLst>
              <a:ext uri="{FF2B5EF4-FFF2-40B4-BE49-F238E27FC236}">
                <a16:creationId xmlns:a16="http://schemas.microsoft.com/office/drawing/2014/main" id="{B283B25F-1CB7-40CB-A113-7B849EBE724D}"/>
              </a:ext>
            </a:extLst>
          </p:cNvPr>
          <p:cNvSpPr>
            <a:spLocks noGrp="1"/>
          </p:cNvSpPr>
          <p:nvPr>
            <p:ph type="body" sz="half" idx="1"/>
          </p:nvPr>
        </p:nvSpPr>
        <p:spPr>
          <a:xfrm>
            <a:off x="304800" y="1905000"/>
            <a:ext cx="4495800" cy="3810000"/>
          </a:xfrm>
        </p:spPr>
        <p:txBody>
          <a:bodyPr/>
          <a:lstStyle/>
          <a:p>
            <a:pPr eaLnBrk="1" hangingPunct="1"/>
            <a:r>
              <a:rPr lang="en-GB" altLang="en-US" sz="2800" b="1">
                <a:cs typeface="Arial" panose="020B0604020202020204" pitchFamily="34" charset="0"/>
              </a:rPr>
              <a:t>LL6 –occlusal surface has no evident cavitation but has grey shadow beneath the enamel</a:t>
            </a:r>
          </a:p>
          <a:p>
            <a:pPr eaLnBrk="1" hangingPunct="1"/>
            <a:r>
              <a:rPr lang="en-GB" altLang="en-US" sz="2800" b="1">
                <a:cs typeface="Arial" panose="020B0604020202020204" pitchFamily="34" charset="0"/>
              </a:rPr>
              <a:t>This lesion would be scored as code 2 – decayed. </a:t>
            </a:r>
          </a:p>
        </p:txBody>
      </p:sp>
      <p:pic>
        <p:nvPicPr>
          <p:cNvPr id="66564" name="Picture 5" descr="24">
            <a:extLst>
              <a:ext uri="{FF2B5EF4-FFF2-40B4-BE49-F238E27FC236}">
                <a16:creationId xmlns:a16="http://schemas.microsoft.com/office/drawing/2014/main" id="{A3C059B7-D604-4FE0-9C0E-96B9F1C9BB0F}"/>
              </a:ext>
            </a:extLst>
          </p:cNvPr>
          <p:cNvPicPr>
            <a:picLocks noChangeAspect="1" noChangeArrowheads="1"/>
          </p:cNvPicPr>
          <p:nvPr/>
        </p:nvPicPr>
        <p:blipFill>
          <a:blip r:embed="rId2" cstate="print"/>
          <a:srcRect/>
          <a:stretch>
            <a:fillRect/>
          </a:stretch>
        </p:blipFill>
        <p:spPr bwMode="auto">
          <a:xfrm>
            <a:off x="5257800" y="2438400"/>
            <a:ext cx="3336925" cy="23225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52CDAB6A-AA45-467D-9C01-1C05CB1299CA}"/>
              </a:ext>
            </a:extLst>
          </p:cNvPr>
          <p:cNvSpPr>
            <a:spLocks noGrp="1" noChangeArrowheads="1"/>
          </p:cNvSpPr>
          <p:nvPr>
            <p:ph type="title"/>
          </p:nvPr>
        </p:nvSpPr>
        <p:spPr/>
        <p:txBody>
          <a:bodyPr rtlCol="0">
            <a:normAutofit fontScale="90000"/>
          </a:bodyPr>
          <a:lstStyle/>
          <a:p>
            <a:pPr eaLnBrk="1" fontAlgn="auto" hangingPunct="1">
              <a:spcAft>
                <a:spcPts val="0"/>
              </a:spcAft>
              <a:defRPr/>
            </a:pPr>
            <a:r>
              <a:rPr lang="en-GB" sz="3600" b="1">
                <a:cs typeface="Arial" charset="0"/>
              </a:rPr>
              <a:t>Dental instruments</a:t>
            </a:r>
            <a:br>
              <a:rPr lang="en-GB" sz="3600" b="1">
                <a:cs typeface="Arial" charset="0"/>
              </a:rPr>
            </a:br>
            <a:endParaRPr lang="en-GB" sz="3600" b="1">
              <a:cs typeface="Arial" charset="0"/>
            </a:endParaRPr>
          </a:p>
        </p:txBody>
      </p:sp>
      <p:sp>
        <p:nvSpPr>
          <p:cNvPr id="11267" name="Rectangle 3">
            <a:extLst>
              <a:ext uri="{FF2B5EF4-FFF2-40B4-BE49-F238E27FC236}">
                <a16:creationId xmlns:a16="http://schemas.microsoft.com/office/drawing/2014/main" id="{14508C07-1E3A-4972-8D9B-D3E8B1D937E2}"/>
              </a:ext>
            </a:extLst>
          </p:cNvPr>
          <p:cNvSpPr>
            <a:spLocks noGrp="1"/>
          </p:cNvSpPr>
          <p:nvPr>
            <p:ph type="body" sz="half" idx="1"/>
          </p:nvPr>
        </p:nvSpPr>
        <p:spPr>
          <a:xfrm>
            <a:off x="685800" y="1676400"/>
            <a:ext cx="4648200" cy="4114800"/>
          </a:xfrm>
        </p:spPr>
        <p:txBody>
          <a:bodyPr/>
          <a:lstStyle/>
          <a:p>
            <a:pPr eaLnBrk="1" hangingPunct="1">
              <a:lnSpc>
                <a:spcPct val="90000"/>
              </a:lnSpc>
            </a:pPr>
            <a:r>
              <a:rPr lang="en-GB" altLang="en-US" sz="2400" b="1">
                <a:cs typeface="Arial" panose="020B0604020202020204" pitchFamily="34" charset="0"/>
              </a:rPr>
              <a:t>Recommended dental instruments are: </a:t>
            </a:r>
          </a:p>
          <a:p>
            <a:pPr eaLnBrk="1" hangingPunct="1">
              <a:lnSpc>
                <a:spcPct val="90000"/>
              </a:lnSpc>
            </a:pPr>
            <a:r>
              <a:rPr lang="en-GB" altLang="en-US" sz="2400" b="1">
                <a:cs typeface="Arial" panose="020B0604020202020204" pitchFamily="34" charset="0"/>
              </a:rPr>
              <a:t>Plane mouth mirror </a:t>
            </a:r>
          </a:p>
          <a:p>
            <a:pPr eaLnBrk="1" hangingPunct="1">
              <a:lnSpc>
                <a:spcPct val="90000"/>
              </a:lnSpc>
            </a:pPr>
            <a:r>
              <a:rPr lang="en-GB" altLang="en-US" sz="2400" b="1">
                <a:cs typeface="Arial" panose="020B0604020202020204" pitchFamily="34" charset="0"/>
              </a:rPr>
              <a:t>Blunt ball-ended probe (CPITN) with an end diameter of 0.5 mm. </a:t>
            </a:r>
          </a:p>
          <a:p>
            <a:pPr eaLnBrk="1" hangingPunct="1">
              <a:lnSpc>
                <a:spcPct val="90000"/>
              </a:lnSpc>
            </a:pPr>
            <a:r>
              <a:rPr lang="en-GB" altLang="en-US" sz="2400" b="1">
                <a:cs typeface="Arial" panose="020B0604020202020204" pitchFamily="34" charset="0"/>
              </a:rPr>
              <a:t>Cotton wool rolls or cotton buds for drying teeth</a:t>
            </a:r>
          </a:p>
          <a:p>
            <a:pPr eaLnBrk="1" hangingPunct="1">
              <a:lnSpc>
                <a:spcPct val="90000"/>
              </a:lnSpc>
            </a:pPr>
            <a:r>
              <a:rPr lang="en-GB" altLang="en-US" sz="2400" b="1">
                <a:cs typeface="Arial" panose="020B0604020202020204" pitchFamily="34" charset="0"/>
              </a:rPr>
              <a:t>Fresh set of previously sterilised instruments for each subject. </a:t>
            </a:r>
          </a:p>
        </p:txBody>
      </p:sp>
      <p:pic>
        <p:nvPicPr>
          <p:cNvPr id="10244" name="Picture 6" descr="DSCF0037">
            <a:extLst>
              <a:ext uri="{FF2B5EF4-FFF2-40B4-BE49-F238E27FC236}">
                <a16:creationId xmlns:a16="http://schemas.microsoft.com/office/drawing/2014/main" id="{E528A56E-7B7A-4DA6-A604-C08EEA7D817A}"/>
              </a:ext>
            </a:extLst>
          </p:cNvPr>
          <p:cNvPicPr>
            <a:picLocks noChangeAspect="1" noChangeArrowheads="1"/>
          </p:cNvPicPr>
          <p:nvPr/>
        </p:nvPicPr>
        <p:blipFill>
          <a:blip r:embed="rId2" cstate="print"/>
          <a:srcRect/>
          <a:stretch>
            <a:fillRect/>
          </a:stretch>
        </p:blipFill>
        <p:spPr bwMode="auto">
          <a:xfrm>
            <a:off x="5562600" y="1905000"/>
            <a:ext cx="2705100" cy="3505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026">
            <a:extLst>
              <a:ext uri="{FF2B5EF4-FFF2-40B4-BE49-F238E27FC236}">
                <a16:creationId xmlns:a16="http://schemas.microsoft.com/office/drawing/2014/main" id="{9F1D14F2-454C-4E58-925A-2E4E4184DC55}"/>
              </a:ext>
            </a:extLst>
          </p:cNvPr>
          <p:cNvSpPr>
            <a:spLocks noGrp="1"/>
          </p:cNvSpPr>
          <p:nvPr>
            <p:ph type="title"/>
          </p:nvPr>
        </p:nvSpPr>
        <p:spPr>
          <a:xfrm>
            <a:off x="228600" y="0"/>
            <a:ext cx="8915400" cy="914400"/>
          </a:xfrm>
        </p:spPr>
        <p:txBody>
          <a:bodyPr/>
          <a:lstStyle/>
          <a:p>
            <a:pPr eaLnBrk="1" hangingPunct="1"/>
            <a:r>
              <a:rPr lang="en-GB" altLang="en-US" sz="3200" b="1">
                <a:cs typeface="Arial" panose="020B0604020202020204" pitchFamily="34" charset="0"/>
              </a:rPr>
              <a:t>Surface code 2 – decayed into dentine </a:t>
            </a:r>
          </a:p>
        </p:txBody>
      </p:sp>
      <p:pic>
        <p:nvPicPr>
          <p:cNvPr id="67587" name="Picture 1028" descr="26">
            <a:extLst>
              <a:ext uri="{FF2B5EF4-FFF2-40B4-BE49-F238E27FC236}">
                <a16:creationId xmlns:a16="http://schemas.microsoft.com/office/drawing/2014/main" id="{D82C6438-20BA-49A1-8BC2-E64E53EF7B1E}"/>
              </a:ext>
            </a:extLst>
          </p:cNvPr>
          <p:cNvPicPr>
            <a:picLocks noChangeAspect="1" noChangeArrowheads="1"/>
          </p:cNvPicPr>
          <p:nvPr/>
        </p:nvPicPr>
        <p:blipFill>
          <a:blip r:embed="rId2" cstate="print"/>
          <a:srcRect/>
          <a:stretch>
            <a:fillRect/>
          </a:stretch>
        </p:blipFill>
        <p:spPr bwMode="auto">
          <a:xfrm>
            <a:off x="611560" y="980728"/>
            <a:ext cx="8087816" cy="51339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4B5DAF0A-2C13-4D63-B990-C8FAC0527DAC}"/>
              </a:ext>
            </a:extLst>
          </p:cNvPr>
          <p:cNvSpPr>
            <a:spLocks noGrp="1"/>
          </p:cNvSpPr>
          <p:nvPr>
            <p:ph type="title"/>
          </p:nvPr>
        </p:nvSpPr>
        <p:spPr/>
        <p:txBody>
          <a:bodyPr/>
          <a:lstStyle/>
          <a:p>
            <a:pPr eaLnBrk="1" hangingPunct="1"/>
            <a:r>
              <a:rPr lang="en-GB" altLang="en-US" sz="3600" b="1">
                <a:cs typeface="Arial" panose="020B0604020202020204" pitchFamily="34" charset="0"/>
              </a:rPr>
              <a:t>Surface code 2 – decayed into dentine </a:t>
            </a:r>
          </a:p>
        </p:txBody>
      </p:sp>
      <p:sp>
        <p:nvSpPr>
          <p:cNvPr id="67587" name="Rectangle 3">
            <a:extLst>
              <a:ext uri="{FF2B5EF4-FFF2-40B4-BE49-F238E27FC236}">
                <a16:creationId xmlns:a16="http://schemas.microsoft.com/office/drawing/2014/main" id="{7A6951C0-2557-495E-9518-920799C406B5}"/>
              </a:ext>
            </a:extLst>
          </p:cNvPr>
          <p:cNvSpPr>
            <a:spLocks noGrp="1"/>
          </p:cNvSpPr>
          <p:nvPr>
            <p:ph type="body" sz="half" idx="1"/>
          </p:nvPr>
        </p:nvSpPr>
        <p:spPr>
          <a:xfrm>
            <a:off x="304800" y="1752600"/>
            <a:ext cx="4495800" cy="3810000"/>
          </a:xfrm>
        </p:spPr>
        <p:txBody>
          <a:bodyPr/>
          <a:lstStyle/>
          <a:p>
            <a:pPr eaLnBrk="1" hangingPunct="1"/>
            <a:r>
              <a:rPr lang="en-GB" altLang="en-US" sz="2800" b="1">
                <a:cs typeface="Arial" panose="020B0604020202020204" pitchFamily="34" charset="0"/>
              </a:rPr>
              <a:t>UL2 mesial surface –dark shadow beneath the enamel </a:t>
            </a:r>
          </a:p>
          <a:p>
            <a:pPr eaLnBrk="1" hangingPunct="1"/>
            <a:r>
              <a:rPr lang="en-GB" altLang="en-US" sz="2800" b="1">
                <a:cs typeface="Arial" panose="020B0604020202020204" pitchFamily="34" charset="0"/>
              </a:rPr>
              <a:t>Shadowing continues beyond the ADJ and into the dentine</a:t>
            </a:r>
          </a:p>
          <a:p>
            <a:pPr eaLnBrk="1" hangingPunct="1"/>
            <a:r>
              <a:rPr lang="en-GB" altLang="en-US" sz="2800" b="1">
                <a:cs typeface="Arial" panose="020B0604020202020204" pitchFamily="34" charset="0"/>
              </a:rPr>
              <a:t>This surface would be coded as 2. </a:t>
            </a:r>
          </a:p>
        </p:txBody>
      </p:sp>
      <p:pic>
        <p:nvPicPr>
          <p:cNvPr id="68612" name="Picture 5" descr="26">
            <a:extLst>
              <a:ext uri="{FF2B5EF4-FFF2-40B4-BE49-F238E27FC236}">
                <a16:creationId xmlns:a16="http://schemas.microsoft.com/office/drawing/2014/main" id="{609ADEAB-0ED5-4547-9238-95743E2631F2}"/>
              </a:ext>
            </a:extLst>
          </p:cNvPr>
          <p:cNvPicPr>
            <a:picLocks noChangeAspect="1" noChangeArrowheads="1"/>
          </p:cNvPicPr>
          <p:nvPr/>
        </p:nvPicPr>
        <p:blipFill>
          <a:blip r:embed="rId2" cstate="print"/>
          <a:srcRect/>
          <a:stretch>
            <a:fillRect/>
          </a:stretch>
        </p:blipFill>
        <p:spPr bwMode="auto">
          <a:xfrm>
            <a:off x="5029200" y="2438400"/>
            <a:ext cx="3716338" cy="23590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026">
            <a:extLst>
              <a:ext uri="{FF2B5EF4-FFF2-40B4-BE49-F238E27FC236}">
                <a16:creationId xmlns:a16="http://schemas.microsoft.com/office/drawing/2014/main" id="{A3E865F3-EFFF-4521-BEA9-8F77BCDB451A}"/>
              </a:ext>
            </a:extLst>
          </p:cNvPr>
          <p:cNvSpPr>
            <a:spLocks noGrp="1"/>
          </p:cNvSpPr>
          <p:nvPr>
            <p:ph type="title"/>
          </p:nvPr>
        </p:nvSpPr>
        <p:spPr>
          <a:xfrm>
            <a:off x="228600" y="0"/>
            <a:ext cx="8915400" cy="914400"/>
          </a:xfrm>
        </p:spPr>
        <p:txBody>
          <a:bodyPr/>
          <a:lstStyle/>
          <a:p>
            <a:pPr eaLnBrk="1" hangingPunct="1"/>
            <a:r>
              <a:rPr lang="en-GB" altLang="en-US" sz="3200" b="1">
                <a:cs typeface="Arial" panose="020B0604020202020204" pitchFamily="34" charset="0"/>
              </a:rPr>
              <a:t>Surface code 2 – decayed into dentine - discuss</a:t>
            </a:r>
          </a:p>
        </p:txBody>
      </p:sp>
      <p:pic>
        <p:nvPicPr>
          <p:cNvPr id="69635" name="Picture 1028" descr="Dscf0045">
            <a:extLst>
              <a:ext uri="{FF2B5EF4-FFF2-40B4-BE49-F238E27FC236}">
                <a16:creationId xmlns:a16="http://schemas.microsoft.com/office/drawing/2014/main" id="{C228600A-F7FC-4E54-926D-1DC37F5D60EC}"/>
              </a:ext>
            </a:extLst>
          </p:cNvPr>
          <p:cNvPicPr>
            <a:picLocks noChangeAspect="1" noChangeArrowheads="1"/>
          </p:cNvPicPr>
          <p:nvPr/>
        </p:nvPicPr>
        <p:blipFill>
          <a:blip r:embed="rId2" cstate="print"/>
          <a:srcRect/>
          <a:stretch>
            <a:fillRect/>
          </a:stretch>
        </p:blipFill>
        <p:spPr bwMode="auto">
          <a:xfrm>
            <a:off x="395536" y="980728"/>
            <a:ext cx="8299648" cy="52058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026">
            <a:extLst>
              <a:ext uri="{FF2B5EF4-FFF2-40B4-BE49-F238E27FC236}">
                <a16:creationId xmlns:a16="http://schemas.microsoft.com/office/drawing/2014/main" id="{D82A572D-BF07-4FEF-AEEB-E3830DB26C1A}"/>
              </a:ext>
            </a:extLst>
          </p:cNvPr>
          <p:cNvSpPr>
            <a:spLocks noGrp="1"/>
          </p:cNvSpPr>
          <p:nvPr>
            <p:ph type="title"/>
          </p:nvPr>
        </p:nvSpPr>
        <p:spPr/>
        <p:txBody>
          <a:bodyPr/>
          <a:lstStyle/>
          <a:p>
            <a:pPr eaLnBrk="1" hangingPunct="1"/>
            <a:r>
              <a:rPr lang="en-GB" altLang="en-US" sz="3600" b="1">
                <a:cs typeface="Arial" panose="020B0604020202020204" pitchFamily="34" charset="0"/>
              </a:rPr>
              <a:t>Surface code 2 – decayed into dentine - Discuss</a:t>
            </a:r>
          </a:p>
        </p:txBody>
      </p:sp>
      <p:sp>
        <p:nvSpPr>
          <p:cNvPr id="69635" name="Rectangle 1027">
            <a:extLst>
              <a:ext uri="{FF2B5EF4-FFF2-40B4-BE49-F238E27FC236}">
                <a16:creationId xmlns:a16="http://schemas.microsoft.com/office/drawing/2014/main" id="{E2E4989F-8C2A-456E-B8C6-39F81BABEC93}"/>
              </a:ext>
            </a:extLst>
          </p:cNvPr>
          <p:cNvSpPr>
            <a:spLocks noGrp="1"/>
          </p:cNvSpPr>
          <p:nvPr>
            <p:ph type="body" sz="half" idx="1"/>
          </p:nvPr>
        </p:nvSpPr>
        <p:spPr>
          <a:xfrm>
            <a:off x="304800" y="1981200"/>
            <a:ext cx="4495800" cy="3810000"/>
          </a:xfrm>
        </p:spPr>
        <p:txBody>
          <a:bodyPr/>
          <a:lstStyle/>
          <a:p>
            <a:pPr eaLnBrk="1" hangingPunct="1"/>
            <a:r>
              <a:rPr lang="en-GB" altLang="en-US" sz="2400" b="1">
                <a:cs typeface="Arial" panose="020B0604020202020204" pitchFamily="34" charset="0"/>
              </a:rPr>
              <a:t>Surface needs to be dried</a:t>
            </a:r>
          </a:p>
          <a:p>
            <a:pPr eaLnBrk="1" hangingPunct="1"/>
            <a:r>
              <a:rPr lang="en-GB" altLang="en-US" sz="2400" b="1">
                <a:cs typeface="Arial" panose="020B0604020202020204" pitchFamily="34" charset="0"/>
              </a:rPr>
              <a:t>Grey opacity beneath the mesial marginal ridge</a:t>
            </a:r>
          </a:p>
          <a:p>
            <a:pPr eaLnBrk="1" hangingPunct="1"/>
            <a:r>
              <a:rPr lang="en-GB" altLang="en-US" sz="2400" b="1">
                <a:cs typeface="Arial" panose="020B0604020202020204" pitchFamily="34" charset="0"/>
              </a:rPr>
              <a:t>Creamy opacity along ADJ</a:t>
            </a:r>
          </a:p>
          <a:p>
            <a:pPr eaLnBrk="1" hangingPunct="1"/>
            <a:r>
              <a:rPr lang="en-GB" altLang="en-US" sz="2400" b="1">
                <a:cs typeface="Arial" panose="020B0604020202020204" pitchFamily="34" charset="0"/>
              </a:rPr>
              <a:t>Appears to be caries into dentine</a:t>
            </a:r>
          </a:p>
          <a:p>
            <a:pPr eaLnBrk="1" hangingPunct="1"/>
            <a:r>
              <a:rPr lang="en-GB" altLang="en-US" sz="2400" b="1">
                <a:cs typeface="Arial" panose="020B0604020202020204" pitchFamily="34" charset="0"/>
              </a:rPr>
              <a:t>Occlusal and mesial surfaces both scored 2</a:t>
            </a:r>
          </a:p>
        </p:txBody>
      </p:sp>
      <p:pic>
        <p:nvPicPr>
          <p:cNvPr id="70660" name="Picture 1028" descr="Dscf0045">
            <a:extLst>
              <a:ext uri="{FF2B5EF4-FFF2-40B4-BE49-F238E27FC236}">
                <a16:creationId xmlns:a16="http://schemas.microsoft.com/office/drawing/2014/main" id="{D220F681-BDF4-458A-9907-205B4B616EB5}"/>
              </a:ext>
            </a:extLst>
          </p:cNvPr>
          <p:cNvPicPr>
            <a:picLocks noChangeAspect="1" noChangeArrowheads="1"/>
          </p:cNvPicPr>
          <p:nvPr/>
        </p:nvPicPr>
        <p:blipFill>
          <a:blip r:embed="rId2" cstate="print"/>
          <a:srcRect/>
          <a:stretch>
            <a:fillRect/>
          </a:stretch>
        </p:blipFill>
        <p:spPr bwMode="auto">
          <a:xfrm>
            <a:off x="4648200" y="2514600"/>
            <a:ext cx="3581400" cy="2246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152F277A-B3F1-4924-891A-7CB852CABFE5}"/>
              </a:ext>
            </a:extLst>
          </p:cNvPr>
          <p:cNvSpPr>
            <a:spLocks noGrp="1"/>
          </p:cNvSpPr>
          <p:nvPr>
            <p:ph type="title"/>
          </p:nvPr>
        </p:nvSpPr>
        <p:spPr>
          <a:xfrm>
            <a:off x="228600" y="0"/>
            <a:ext cx="8915400" cy="914400"/>
          </a:xfrm>
        </p:spPr>
        <p:txBody>
          <a:bodyPr/>
          <a:lstStyle/>
          <a:p>
            <a:pPr eaLnBrk="1" hangingPunct="1"/>
            <a:r>
              <a:rPr lang="en-GB" altLang="en-US" sz="3200" b="1">
                <a:cs typeface="Arial" panose="020B0604020202020204" pitchFamily="34" charset="0"/>
              </a:rPr>
              <a:t>Surface code 2 – decayed into dentine </a:t>
            </a:r>
          </a:p>
        </p:txBody>
      </p:sp>
      <p:pic>
        <p:nvPicPr>
          <p:cNvPr id="71683" name="Picture 4" descr="27">
            <a:extLst>
              <a:ext uri="{FF2B5EF4-FFF2-40B4-BE49-F238E27FC236}">
                <a16:creationId xmlns:a16="http://schemas.microsoft.com/office/drawing/2014/main" id="{4637411D-A56F-445A-ACB0-C30CB3B95D37}"/>
              </a:ext>
            </a:extLst>
          </p:cNvPr>
          <p:cNvPicPr>
            <a:picLocks noChangeAspect="1" noChangeArrowheads="1"/>
          </p:cNvPicPr>
          <p:nvPr/>
        </p:nvPicPr>
        <p:blipFill>
          <a:blip r:embed="rId2" cstate="print"/>
          <a:srcRect/>
          <a:stretch>
            <a:fillRect/>
          </a:stretch>
        </p:blipFill>
        <p:spPr bwMode="auto">
          <a:xfrm>
            <a:off x="539552" y="908720"/>
            <a:ext cx="8007424" cy="53983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6F22596D-2459-4F72-8724-E90E26FC479E}"/>
              </a:ext>
            </a:extLst>
          </p:cNvPr>
          <p:cNvSpPr>
            <a:spLocks noGrp="1"/>
          </p:cNvSpPr>
          <p:nvPr>
            <p:ph type="title"/>
          </p:nvPr>
        </p:nvSpPr>
        <p:spPr/>
        <p:txBody>
          <a:bodyPr/>
          <a:lstStyle/>
          <a:p>
            <a:pPr eaLnBrk="1" hangingPunct="1"/>
            <a:r>
              <a:rPr lang="en-GB" altLang="en-US" sz="3600" b="1">
                <a:cs typeface="Arial" panose="020B0604020202020204" pitchFamily="34" charset="0"/>
              </a:rPr>
              <a:t>Surface code 2 – decayed into dentine </a:t>
            </a:r>
          </a:p>
        </p:txBody>
      </p:sp>
      <p:sp>
        <p:nvSpPr>
          <p:cNvPr id="71683" name="Rectangle 3">
            <a:extLst>
              <a:ext uri="{FF2B5EF4-FFF2-40B4-BE49-F238E27FC236}">
                <a16:creationId xmlns:a16="http://schemas.microsoft.com/office/drawing/2014/main" id="{2BF709D3-F55B-47B1-B09E-923E73D16220}"/>
              </a:ext>
            </a:extLst>
          </p:cNvPr>
          <p:cNvSpPr>
            <a:spLocks noGrp="1"/>
          </p:cNvSpPr>
          <p:nvPr>
            <p:ph type="body" sz="half" idx="1"/>
          </p:nvPr>
        </p:nvSpPr>
        <p:spPr>
          <a:xfrm>
            <a:off x="152400" y="2133600"/>
            <a:ext cx="4876800" cy="3810000"/>
          </a:xfrm>
        </p:spPr>
        <p:txBody>
          <a:bodyPr/>
          <a:lstStyle/>
          <a:p>
            <a:pPr eaLnBrk="1" hangingPunct="1">
              <a:lnSpc>
                <a:spcPct val="90000"/>
              </a:lnSpc>
            </a:pPr>
            <a:r>
              <a:rPr lang="en-GB" altLang="en-US" sz="2800" b="1">
                <a:cs typeface="Arial" panose="020B0604020202020204" pitchFamily="34" charset="0"/>
              </a:rPr>
              <a:t>NB  Surface is covered with saliva which can make diagnosis more difficult.  Examiners are encouraged to dry surfaces with gauze, cotton wool rolls or cotton wool buds when visibility is obscured. </a:t>
            </a:r>
          </a:p>
        </p:txBody>
      </p:sp>
      <p:pic>
        <p:nvPicPr>
          <p:cNvPr id="73732" name="Picture 5" descr="27">
            <a:extLst>
              <a:ext uri="{FF2B5EF4-FFF2-40B4-BE49-F238E27FC236}">
                <a16:creationId xmlns:a16="http://schemas.microsoft.com/office/drawing/2014/main" id="{56258B23-378F-40F1-A029-F4C1A50250B0}"/>
              </a:ext>
            </a:extLst>
          </p:cNvPr>
          <p:cNvPicPr>
            <a:picLocks noChangeAspect="1" noChangeArrowheads="1"/>
          </p:cNvPicPr>
          <p:nvPr/>
        </p:nvPicPr>
        <p:blipFill>
          <a:blip r:embed="rId2" cstate="print"/>
          <a:srcRect/>
          <a:stretch>
            <a:fillRect/>
          </a:stretch>
        </p:blipFill>
        <p:spPr bwMode="auto">
          <a:xfrm>
            <a:off x="5105400" y="2438400"/>
            <a:ext cx="3552825" cy="23955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128D3C15-F0CD-4E9E-B232-0E84D75DDCE1}"/>
              </a:ext>
            </a:extLst>
          </p:cNvPr>
          <p:cNvSpPr>
            <a:spLocks noGrp="1"/>
          </p:cNvSpPr>
          <p:nvPr>
            <p:ph type="title"/>
          </p:nvPr>
        </p:nvSpPr>
        <p:spPr>
          <a:xfrm>
            <a:off x="685800" y="228600"/>
            <a:ext cx="7772400" cy="1143000"/>
          </a:xfrm>
        </p:spPr>
        <p:txBody>
          <a:bodyPr/>
          <a:lstStyle/>
          <a:p>
            <a:pPr eaLnBrk="1" hangingPunct="1"/>
            <a:r>
              <a:rPr lang="en-GB" altLang="en-US" sz="3600" b="1">
                <a:cs typeface="Arial" panose="020B0604020202020204" pitchFamily="34" charset="0"/>
              </a:rPr>
              <a:t>Surface code 2 – decayed into dentine </a:t>
            </a:r>
          </a:p>
        </p:txBody>
      </p:sp>
      <p:sp>
        <p:nvSpPr>
          <p:cNvPr id="70659" name="Rectangle 3">
            <a:extLst>
              <a:ext uri="{FF2B5EF4-FFF2-40B4-BE49-F238E27FC236}">
                <a16:creationId xmlns:a16="http://schemas.microsoft.com/office/drawing/2014/main" id="{56227926-6925-4B27-BDDD-98089834B794}"/>
              </a:ext>
            </a:extLst>
          </p:cNvPr>
          <p:cNvSpPr>
            <a:spLocks noGrp="1" noChangeArrowheads="1"/>
          </p:cNvSpPr>
          <p:nvPr>
            <p:ph type="body" sz="half" idx="1"/>
          </p:nvPr>
        </p:nvSpPr>
        <p:spPr>
          <a:xfrm>
            <a:off x="304800" y="1371600"/>
            <a:ext cx="4876800" cy="3810000"/>
          </a:xfrm>
        </p:spPr>
        <p:txBody>
          <a:bodyPr rtlCol="0">
            <a:normAutofit fontScale="92500" lnSpcReduction="10000"/>
          </a:bodyPr>
          <a:lstStyle/>
          <a:p>
            <a:pPr eaLnBrk="1" fontAlgn="auto" hangingPunct="1">
              <a:lnSpc>
                <a:spcPct val="90000"/>
              </a:lnSpc>
              <a:spcAft>
                <a:spcPts val="0"/>
              </a:spcAft>
              <a:defRPr/>
            </a:pPr>
            <a:r>
              <a:rPr lang="en-GB" sz="2400" b="1">
                <a:cs typeface="Arial" charset="0"/>
              </a:rPr>
              <a:t>LL6 occlusal surface –lingual aspect has deeply stained fissure and dark shadowing beneath the enamel.  </a:t>
            </a:r>
          </a:p>
          <a:p>
            <a:pPr eaLnBrk="1" fontAlgn="auto" hangingPunct="1">
              <a:lnSpc>
                <a:spcPct val="90000"/>
              </a:lnSpc>
              <a:spcAft>
                <a:spcPts val="0"/>
              </a:spcAft>
              <a:defRPr/>
            </a:pPr>
            <a:r>
              <a:rPr lang="en-GB" sz="2400" b="1">
                <a:cs typeface="Arial" charset="0"/>
              </a:rPr>
              <a:t>Mesial and distal aspects of the occlusal surface have lesions with cream and grey shadows beneath the enamel surface.  </a:t>
            </a:r>
          </a:p>
          <a:p>
            <a:pPr eaLnBrk="1" fontAlgn="auto" hangingPunct="1">
              <a:lnSpc>
                <a:spcPct val="90000"/>
              </a:lnSpc>
              <a:spcAft>
                <a:spcPts val="0"/>
              </a:spcAft>
              <a:defRPr/>
            </a:pPr>
            <a:r>
              <a:rPr lang="en-GB" sz="2400" b="1">
                <a:cs typeface="Arial" charset="0"/>
              </a:rPr>
              <a:t>Surface would be coded as caries into dentine code 2</a:t>
            </a:r>
          </a:p>
          <a:p>
            <a:pPr eaLnBrk="1" fontAlgn="auto" hangingPunct="1">
              <a:lnSpc>
                <a:spcPct val="90000"/>
              </a:lnSpc>
              <a:spcAft>
                <a:spcPts val="0"/>
              </a:spcAft>
              <a:defRPr/>
            </a:pPr>
            <a:r>
              <a:rPr lang="en-GB" sz="2400" b="1">
                <a:cs typeface="Arial" charset="0"/>
              </a:rPr>
              <a:t>Smaller lesion into dentine also present on buccal aspect of the occlusal surface. </a:t>
            </a:r>
          </a:p>
        </p:txBody>
      </p:sp>
      <p:pic>
        <p:nvPicPr>
          <p:cNvPr id="72708" name="Picture 7" descr="27">
            <a:extLst>
              <a:ext uri="{FF2B5EF4-FFF2-40B4-BE49-F238E27FC236}">
                <a16:creationId xmlns:a16="http://schemas.microsoft.com/office/drawing/2014/main" id="{ACA5A927-EA5F-4755-A3F9-2295A478063A}"/>
              </a:ext>
            </a:extLst>
          </p:cNvPr>
          <p:cNvPicPr>
            <a:picLocks noChangeAspect="1" noChangeArrowheads="1"/>
          </p:cNvPicPr>
          <p:nvPr/>
        </p:nvPicPr>
        <p:blipFill>
          <a:blip r:embed="rId2" cstate="print"/>
          <a:srcRect/>
          <a:stretch>
            <a:fillRect/>
          </a:stretch>
        </p:blipFill>
        <p:spPr bwMode="auto">
          <a:xfrm>
            <a:off x="5292080" y="2276872"/>
            <a:ext cx="3552825" cy="24482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026">
            <a:extLst>
              <a:ext uri="{FF2B5EF4-FFF2-40B4-BE49-F238E27FC236}">
                <a16:creationId xmlns:a16="http://schemas.microsoft.com/office/drawing/2014/main" id="{4180B984-BDF3-4FA9-A3F0-63077A8B3FB4}"/>
              </a:ext>
            </a:extLst>
          </p:cNvPr>
          <p:cNvSpPr>
            <a:spLocks noGrp="1"/>
          </p:cNvSpPr>
          <p:nvPr>
            <p:ph type="title"/>
          </p:nvPr>
        </p:nvSpPr>
        <p:spPr>
          <a:xfrm>
            <a:off x="228600" y="0"/>
            <a:ext cx="8915400" cy="914400"/>
          </a:xfrm>
        </p:spPr>
        <p:txBody>
          <a:bodyPr/>
          <a:lstStyle/>
          <a:p>
            <a:pPr eaLnBrk="1" hangingPunct="1"/>
            <a:r>
              <a:rPr lang="en-GB" altLang="en-US" sz="3200" b="1">
                <a:cs typeface="Arial" panose="020B0604020202020204" pitchFamily="34" charset="0"/>
              </a:rPr>
              <a:t>Surface code 2 – decayed into dentine </a:t>
            </a:r>
          </a:p>
        </p:txBody>
      </p:sp>
      <p:pic>
        <p:nvPicPr>
          <p:cNvPr id="74755" name="Picture 1028" descr="Dscf0056">
            <a:extLst>
              <a:ext uri="{FF2B5EF4-FFF2-40B4-BE49-F238E27FC236}">
                <a16:creationId xmlns:a16="http://schemas.microsoft.com/office/drawing/2014/main" id="{CC19581E-B73C-4564-A18B-A11966B54521}"/>
              </a:ext>
            </a:extLst>
          </p:cNvPr>
          <p:cNvPicPr>
            <a:picLocks noChangeAspect="1" noChangeArrowheads="1"/>
          </p:cNvPicPr>
          <p:nvPr/>
        </p:nvPicPr>
        <p:blipFill>
          <a:blip r:embed="rId2" cstate="print"/>
          <a:srcRect/>
          <a:stretch>
            <a:fillRect/>
          </a:stretch>
        </p:blipFill>
        <p:spPr bwMode="auto">
          <a:xfrm>
            <a:off x="683568" y="980728"/>
            <a:ext cx="7867600" cy="52146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1026">
            <a:extLst>
              <a:ext uri="{FF2B5EF4-FFF2-40B4-BE49-F238E27FC236}">
                <a16:creationId xmlns:a16="http://schemas.microsoft.com/office/drawing/2014/main" id="{D6B2BC2C-EE87-4F76-AE33-493B1891EA6C}"/>
              </a:ext>
            </a:extLst>
          </p:cNvPr>
          <p:cNvSpPr>
            <a:spLocks noGrp="1"/>
          </p:cNvSpPr>
          <p:nvPr>
            <p:ph type="title"/>
          </p:nvPr>
        </p:nvSpPr>
        <p:spPr/>
        <p:txBody>
          <a:bodyPr/>
          <a:lstStyle/>
          <a:p>
            <a:pPr eaLnBrk="1" hangingPunct="1"/>
            <a:r>
              <a:rPr lang="en-GB" altLang="en-US" sz="3600" b="1">
                <a:cs typeface="Arial" panose="020B0604020202020204" pitchFamily="34" charset="0"/>
              </a:rPr>
              <a:t>Surface code 2 – decayed into dentine </a:t>
            </a:r>
          </a:p>
        </p:txBody>
      </p:sp>
      <p:sp>
        <p:nvSpPr>
          <p:cNvPr id="74755" name="Rectangle 1027">
            <a:extLst>
              <a:ext uri="{FF2B5EF4-FFF2-40B4-BE49-F238E27FC236}">
                <a16:creationId xmlns:a16="http://schemas.microsoft.com/office/drawing/2014/main" id="{7187B3E9-CE99-48D6-9EB0-A250E9E2EAE7}"/>
              </a:ext>
            </a:extLst>
          </p:cNvPr>
          <p:cNvSpPr>
            <a:spLocks noGrp="1"/>
          </p:cNvSpPr>
          <p:nvPr>
            <p:ph type="body" sz="half" idx="1"/>
          </p:nvPr>
        </p:nvSpPr>
        <p:spPr>
          <a:xfrm>
            <a:off x="381000" y="1981200"/>
            <a:ext cx="4495800" cy="3810000"/>
          </a:xfrm>
        </p:spPr>
        <p:txBody>
          <a:bodyPr/>
          <a:lstStyle/>
          <a:p>
            <a:pPr eaLnBrk="1" hangingPunct="1">
              <a:lnSpc>
                <a:spcPct val="90000"/>
              </a:lnSpc>
            </a:pPr>
            <a:r>
              <a:rPr lang="en-GB" altLang="en-US" sz="2400" b="1">
                <a:cs typeface="Arial" panose="020B0604020202020204" pitchFamily="34" charset="0"/>
              </a:rPr>
              <a:t>Carious lesions involving dentine on lingual surfaces of upper lateral incisors</a:t>
            </a:r>
          </a:p>
          <a:p>
            <a:pPr eaLnBrk="1" hangingPunct="1">
              <a:lnSpc>
                <a:spcPct val="90000"/>
              </a:lnSpc>
            </a:pPr>
            <a:r>
              <a:rPr lang="en-GB" altLang="en-US" sz="2400" b="1">
                <a:cs typeface="Arial" panose="020B0604020202020204" pitchFamily="34" charset="0"/>
              </a:rPr>
              <a:t>Upper left central incisor has heavily stained pit</a:t>
            </a:r>
          </a:p>
          <a:p>
            <a:pPr eaLnBrk="1" hangingPunct="1">
              <a:lnSpc>
                <a:spcPct val="90000"/>
              </a:lnSpc>
            </a:pPr>
            <a:r>
              <a:rPr lang="en-GB" altLang="en-US" sz="2400" b="1">
                <a:cs typeface="Arial" panose="020B0604020202020204" pitchFamily="34" charset="0"/>
              </a:rPr>
              <a:t>No apparent break in enamel of UL1, no opacities beneath enamel which are present in lesions on laterals</a:t>
            </a:r>
          </a:p>
        </p:txBody>
      </p:sp>
      <p:pic>
        <p:nvPicPr>
          <p:cNvPr id="75780" name="Picture 1028" descr="Dscf0056">
            <a:extLst>
              <a:ext uri="{FF2B5EF4-FFF2-40B4-BE49-F238E27FC236}">
                <a16:creationId xmlns:a16="http://schemas.microsoft.com/office/drawing/2014/main" id="{4F829FCB-D4D8-4A96-8C4D-A70B9EE034C5}"/>
              </a:ext>
            </a:extLst>
          </p:cNvPr>
          <p:cNvPicPr>
            <a:picLocks noChangeAspect="1" noChangeArrowheads="1"/>
          </p:cNvPicPr>
          <p:nvPr/>
        </p:nvPicPr>
        <p:blipFill>
          <a:blip r:embed="rId2" cstate="print"/>
          <a:srcRect/>
          <a:stretch>
            <a:fillRect/>
          </a:stretch>
        </p:blipFill>
        <p:spPr bwMode="auto">
          <a:xfrm>
            <a:off x="4876800" y="2438400"/>
            <a:ext cx="3733800" cy="24749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026">
            <a:extLst>
              <a:ext uri="{FF2B5EF4-FFF2-40B4-BE49-F238E27FC236}">
                <a16:creationId xmlns:a16="http://schemas.microsoft.com/office/drawing/2014/main" id="{4D387F17-757A-4EAA-A38D-F3A2E6D48685}"/>
              </a:ext>
            </a:extLst>
          </p:cNvPr>
          <p:cNvSpPr>
            <a:spLocks noGrp="1"/>
          </p:cNvSpPr>
          <p:nvPr>
            <p:ph type="title"/>
          </p:nvPr>
        </p:nvSpPr>
        <p:spPr>
          <a:xfrm>
            <a:off x="228600" y="0"/>
            <a:ext cx="8915400" cy="914400"/>
          </a:xfrm>
        </p:spPr>
        <p:txBody>
          <a:bodyPr/>
          <a:lstStyle/>
          <a:p>
            <a:pPr eaLnBrk="1" hangingPunct="1"/>
            <a:r>
              <a:rPr lang="en-GB" altLang="en-US" sz="3200" b="1">
                <a:cs typeface="Arial" panose="020B0604020202020204" pitchFamily="34" charset="0"/>
              </a:rPr>
              <a:t>Surface code 2 – decayed into dentine </a:t>
            </a:r>
          </a:p>
        </p:txBody>
      </p:sp>
      <p:pic>
        <p:nvPicPr>
          <p:cNvPr id="76803" name="Picture 1028" descr="28">
            <a:extLst>
              <a:ext uri="{FF2B5EF4-FFF2-40B4-BE49-F238E27FC236}">
                <a16:creationId xmlns:a16="http://schemas.microsoft.com/office/drawing/2014/main" id="{39F637A6-AE8A-4780-AE72-07E1CD0E8B2F}"/>
              </a:ext>
            </a:extLst>
          </p:cNvPr>
          <p:cNvPicPr>
            <a:picLocks noChangeAspect="1" noChangeArrowheads="1"/>
          </p:cNvPicPr>
          <p:nvPr/>
        </p:nvPicPr>
        <p:blipFill>
          <a:blip r:embed="rId2" cstate="print"/>
          <a:srcRect/>
          <a:stretch>
            <a:fillRect/>
          </a:stretch>
        </p:blipFill>
        <p:spPr bwMode="auto">
          <a:xfrm>
            <a:off x="304800" y="914400"/>
            <a:ext cx="8382000" cy="54467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2D01680D-7FD8-4BB2-8669-0F52AEB0A409}"/>
              </a:ext>
            </a:extLst>
          </p:cNvPr>
          <p:cNvSpPr>
            <a:spLocks noGrp="1"/>
          </p:cNvSpPr>
          <p:nvPr>
            <p:ph type="title"/>
          </p:nvPr>
        </p:nvSpPr>
        <p:spPr/>
        <p:txBody>
          <a:bodyPr/>
          <a:lstStyle/>
          <a:p>
            <a:pPr eaLnBrk="1" hangingPunct="1"/>
            <a:r>
              <a:rPr lang="en-GB" altLang="en-US" sz="3600" b="1">
                <a:cs typeface="Arial" panose="020B0604020202020204" pitchFamily="34" charset="0"/>
              </a:rPr>
              <a:t>Lights</a:t>
            </a:r>
          </a:p>
        </p:txBody>
      </p:sp>
      <p:sp>
        <p:nvSpPr>
          <p:cNvPr id="11267" name="Rectangle 3">
            <a:extLst>
              <a:ext uri="{FF2B5EF4-FFF2-40B4-BE49-F238E27FC236}">
                <a16:creationId xmlns:a16="http://schemas.microsoft.com/office/drawing/2014/main" id="{79053463-1371-414B-91A3-82BC62140167}"/>
              </a:ext>
            </a:extLst>
          </p:cNvPr>
          <p:cNvSpPr>
            <a:spLocks noGrp="1"/>
          </p:cNvSpPr>
          <p:nvPr>
            <p:ph type="body" sz="half" idx="1"/>
          </p:nvPr>
        </p:nvSpPr>
        <p:spPr>
          <a:xfrm>
            <a:off x="323850" y="1981200"/>
            <a:ext cx="4895850" cy="4114800"/>
          </a:xfrm>
        </p:spPr>
        <p:txBody>
          <a:bodyPr/>
          <a:lstStyle/>
          <a:p>
            <a:pPr eaLnBrk="1" hangingPunct="1">
              <a:lnSpc>
                <a:spcPct val="80000"/>
              </a:lnSpc>
              <a:defRPr/>
            </a:pPr>
            <a:r>
              <a:rPr lang="en-GB" altLang="en-US" sz="2400" b="1" dirty="0">
                <a:cs typeface="Arial" panose="020B0604020202020204" pitchFamily="34" charset="0"/>
              </a:rPr>
              <a:t>BASCD recommend a purpose built inspection light yielding 4000 lux at 1 metre</a:t>
            </a:r>
          </a:p>
          <a:p>
            <a:pPr marL="0" indent="0" eaLnBrk="1" hangingPunct="1">
              <a:lnSpc>
                <a:spcPct val="80000"/>
              </a:lnSpc>
              <a:buFont typeface="Arial" panose="020B0604020202020204" pitchFamily="34" charset="0"/>
              <a:buNone/>
              <a:defRPr/>
            </a:pPr>
            <a:endParaRPr lang="en-GB" altLang="en-US" sz="2400" b="1" dirty="0">
              <a:cs typeface="Arial" panose="020B0604020202020204" pitchFamily="34" charset="0"/>
            </a:endParaRPr>
          </a:p>
          <a:p>
            <a:pPr marL="0" indent="0" eaLnBrk="1" hangingPunct="1">
              <a:lnSpc>
                <a:spcPct val="80000"/>
              </a:lnSpc>
              <a:buFont typeface="Arial" panose="020B0604020202020204" pitchFamily="34" charset="0"/>
              <a:buNone/>
              <a:defRPr/>
            </a:pPr>
            <a:r>
              <a:rPr lang="en-GB" altLang="en-US" sz="2400" b="1" dirty="0">
                <a:cs typeface="Arial" panose="020B0604020202020204" pitchFamily="34" charset="0"/>
              </a:rPr>
              <a:t>Example of acceptable lights is:</a:t>
            </a:r>
          </a:p>
          <a:p>
            <a:pPr eaLnBrk="1" hangingPunct="1">
              <a:lnSpc>
                <a:spcPct val="80000"/>
              </a:lnSpc>
              <a:defRPr/>
            </a:pPr>
            <a:r>
              <a:rPr lang="en-GB" altLang="en-US" sz="2400" b="1" dirty="0" err="1"/>
              <a:t>Daray</a:t>
            </a:r>
            <a:r>
              <a:rPr lang="en-GB" altLang="en-US" sz="2400" b="1" dirty="0"/>
              <a:t> X100E (X100 LED custom epidemiology light)</a:t>
            </a:r>
          </a:p>
          <a:p>
            <a:pPr eaLnBrk="1" hangingPunct="1">
              <a:lnSpc>
                <a:spcPct val="80000"/>
              </a:lnSpc>
              <a:defRPr/>
            </a:pPr>
            <a:r>
              <a:rPr lang="en-GB" altLang="en-US" sz="2400" b="1" dirty="0"/>
              <a:t>with PivotD2 desk clamp </a:t>
            </a:r>
          </a:p>
          <a:p>
            <a:pPr marL="0" indent="0" eaLnBrk="1" hangingPunct="1">
              <a:lnSpc>
                <a:spcPct val="80000"/>
              </a:lnSpc>
              <a:buFont typeface="Arial" panose="020B0604020202020204" pitchFamily="34" charset="0"/>
              <a:buNone/>
              <a:defRPr/>
            </a:pPr>
            <a:endParaRPr lang="en-GB" altLang="en-US" sz="2400" b="1" dirty="0">
              <a:cs typeface="Arial" panose="020B0604020202020204" pitchFamily="34" charset="0"/>
            </a:endParaRPr>
          </a:p>
        </p:txBody>
      </p:sp>
      <p:pic>
        <p:nvPicPr>
          <p:cNvPr id="12292" name="Picture 2">
            <a:extLst>
              <a:ext uri="{FF2B5EF4-FFF2-40B4-BE49-F238E27FC236}">
                <a16:creationId xmlns:a16="http://schemas.microsoft.com/office/drawing/2014/main" id="{9B724E0F-E8A5-4ED3-ABF4-F47C15172B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1430338"/>
            <a:ext cx="3132138"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163A0D9D-EC4A-4C56-A17E-8F5C1B73B204}"/>
              </a:ext>
            </a:extLst>
          </p:cNvPr>
          <p:cNvSpPr>
            <a:spLocks noGrp="1"/>
          </p:cNvSpPr>
          <p:nvPr>
            <p:ph type="title"/>
          </p:nvPr>
        </p:nvSpPr>
        <p:spPr/>
        <p:txBody>
          <a:bodyPr/>
          <a:lstStyle/>
          <a:p>
            <a:pPr eaLnBrk="1" hangingPunct="1"/>
            <a:r>
              <a:rPr lang="en-GB" altLang="en-US" sz="3600" b="1">
                <a:cs typeface="Arial" panose="020B0604020202020204" pitchFamily="34" charset="0"/>
              </a:rPr>
              <a:t>Surface code 2 – decayed into dentine </a:t>
            </a:r>
          </a:p>
        </p:txBody>
      </p:sp>
      <p:sp>
        <p:nvSpPr>
          <p:cNvPr id="76803" name="Rectangle 3">
            <a:extLst>
              <a:ext uri="{FF2B5EF4-FFF2-40B4-BE49-F238E27FC236}">
                <a16:creationId xmlns:a16="http://schemas.microsoft.com/office/drawing/2014/main" id="{8C465ECE-50DF-4370-BB1B-C7356991C2CB}"/>
              </a:ext>
            </a:extLst>
          </p:cNvPr>
          <p:cNvSpPr>
            <a:spLocks noGrp="1"/>
          </p:cNvSpPr>
          <p:nvPr>
            <p:ph type="body" sz="half" idx="1"/>
          </p:nvPr>
        </p:nvSpPr>
        <p:spPr>
          <a:xfrm>
            <a:off x="228600" y="2057400"/>
            <a:ext cx="4876800" cy="3962400"/>
          </a:xfrm>
        </p:spPr>
        <p:txBody>
          <a:bodyPr/>
          <a:lstStyle/>
          <a:p>
            <a:pPr eaLnBrk="1" hangingPunct="1">
              <a:lnSpc>
                <a:spcPct val="90000"/>
              </a:lnSpc>
            </a:pPr>
            <a:r>
              <a:rPr lang="en-GB" altLang="en-US" sz="2400" b="1">
                <a:cs typeface="Arial" panose="020B0604020202020204" pitchFamily="34" charset="0"/>
              </a:rPr>
              <a:t>LL6 lingual and occlusal surfaces – look at lingual surface in mirror view first </a:t>
            </a:r>
          </a:p>
          <a:p>
            <a:pPr eaLnBrk="1" hangingPunct="1">
              <a:lnSpc>
                <a:spcPct val="90000"/>
              </a:lnSpc>
            </a:pPr>
            <a:r>
              <a:rPr lang="en-GB" altLang="en-US" sz="2400" b="1">
                <a:cs typeface="Arial" panose="020B0604020202020204" pitchFamily="34" charset="0"/>
              </a:rPr>
              <a:t>Large carious lesion within the gingival 3</a:t>
            </a:r>
            <a:r>
              <a:rPr lang="en-GB" altLang="en-US" sz="2400" b="1" baseline="30000">
                <a:cs typeface="Arial" panose="020B0604020202020204" pitchFamily="34" charset="0"/>
              </a:rPr>
              <a:t>rd</a:t>
            </a:r>
            <a:r>
              <a:rPr lang="en-GB" altLang="en-US" sz="2400" b="1">
                <a:cs typeface="Arial" panose="020B0604020202020204" pitchFamily="34" charset="0"/>
              </a:rPr>
              <a:t> extending around base of lingual surface </a:t>
            </a:r>
          </a:p>
          <a:p>
            <a:pPr eaLnBrk="1" hangingPunct="1">
              <a:lnSpc>
                <a:spcPct val="90000"/>
              </a:lnSpc>
            </a:pPr>
            <a:r>
              <a:rPr lang="en-GB" altLang="en-US" sz="2400" b="1">
                <a:cs typeface="Arial" panose="020B0604020202020204" pitchFamily="34" charset="0"/>
              </a:rPr>
              <a:t>Presents as dark lesion cavitated into dentine with large associated area of grey shadowing beneath the enamel  </a:t>
            </a:r>
          </a:p>
        </p:txBody>
      </p:sp>
      <p:sp>
        <p:nvSpPr>
          <p:cNvPr id="77828" name="Text Box 5">
            <a:extLst>
              <a:ext uri="{FF2B5EF4-FFF2-40B4-BE49-F238E27FC236}">
                <a16:creationId xmlns:a16="http://schemas.microsoft.com/office/drawing/2014/main" id="{CFA20E05-2ED4-4195-A212-03E5FB59B76E}"/>
              </a:ext>
            </a:extLst>
          </p:cNvPr>
          <p:cNvSpPr txBox="1">
            <a:spLocks noChangeArrowheads="1"/>
          </p:cNvSpPr>
          <p:nvPr/>
        </p:nvSpPr>
        <p:spPr bwMode="auto">
          <a:xfrm>
            <a:off x="6019800" y="6172200"/>
            <a:ext cx="2647950" cy="400050"/>
          </a:xfrm>
          <a:prstGeom prst="rect">
            <a:avLst/>
          </a:prstGeom>
          <a:noFill/>
          <a:ln w="9525">
            <a:noFill/>
            <a:miter lim="800000"/>
            <a:headEnd/>
            <a:tailEnd/>
          </a:ln>
        </p:spPr>
        <p:txBody>
          <a:bodyPr wrap="none">
            <a:spAutoFit/>
          </a:bodyPr>
          <a:lstStyle/>
          <a:p>
            <a:pPr eaLnBrk="1" hangingPunct="1">
              <a:defRPr/>
            </a:pPr>
            <a:r>
              <a:rPr lang="en-GB" sz="2000" i="1" dirty="0">
                <a:latin typeface="+mn-lt"/>
              </a:rPr>
              <a:t>Continued on next slide</a:t>
            </a:r>
          </a:p>
        </p:txBody>
      </p:sp>
      <p:pic>
        <p:nvPicPr>
          <p:cNvPr id="77829" name="Picture 6" descr="28">
            <a:extLst>
              <a:ext uri="{FF2B5EF4-FFF2-40B4-BE49-F238E27FC236}">
                <a16:creationId xmlns:a16="http://schemas.microsoft.com/office/drawing/2014/main" id="{EDA3271F-5CF9-4E68-A05F-22DFE833D9DE}"/>
              </a:ext>
            </a:extLst>
          </p:cNvPr>
          <p:cNvPicPr>
            <a:picLocks noChangeAspect="1" noChangeArrowheads="1"/>
          </p:cNvPicPr>
          <p:nvPr/>
        </p:nvPicPr>
        <p:blipFill>
          <a:blip r:embed="rId2" cstate="print"/>
          <a:srcRect/>
          <a:stretch>
            <a:fillRect/>
          </a:stretch>
        </p:blipFill>
        <p:spPr bwMode="auto">
          <a:xfrm>
            <a:off x="5076056" y="2276872"/>
            <a:ext cx="3962400" cy="25749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7C1DECA3-1D5C-4A37-A19E-17D9F9547426}"/>
              </a:ext>
            </a:extLst>
          </p:cNvPr>
          <p:cNvSpPr>
            <a:spLocks noGrp="1"/>
          </p:cNvSpPr>
          <p:nvPr>
            <p:ph type="title"/>
          </p:nvPr>
        </p:nvSpPr>
        <p:spPr/>
        <p:txBody>
          <a:bodyPr/>
          <a:lstStyle/>
          <a:p>
            <a:pPr eaLnBrk="1" hangingPunct="1"/>
            <a:r>
              <a:rPr lang="en-GB" altLang="en-US" sz="3600" b="1">
                <a:cs typeface="Arial" panose="020B0604020202020204" pitchFamily="34" charset="0"/>
              </a:rPr>
              <a:t>Surface code 2 – decayed into dentine </a:t>
            </a:r>
          </a:p>
        </p:txBody>
      </p:sp>
      <p:sp>
        <p:nvSpPr>
          <p:cNvPr id="77827" name="Rectangle 3">
            <a:extLst>
              <a:ext uri="{FF2B5EF4-FFF2-40B4-BE49-F238E27FC236}">
                <a16:creationId xmlns:a16="http://schemas.microsoft.com/office/drawing/2014/main" id="{DC6B1440-2AEF-4345-8046-52860F08907A}"/>
              </a:ext>
            </a:extLst>
          </p:cNvPr>
          <p:cNvSpPr>
            <a:spLocks noGrp="1"/>
          </p:cNvSpPr>
          <p:nvPr>
            <p:ph type="body" sz="half" idx="1"/>
          </p:nvPr>
        </p:nvSpPr>
        <p:spPr>
          <a:xfrm>
            <a:off x="152400" y="2133600"/>
            <a:ext cx="4876800" cy="3810000"/>
          </a:xfrm>
        </p:spPr>
        <p:txBody>
          <a:bodyPr/>
          <a:lstStyle/>
          <a:p>
            <a:pPr eaLnBrk="1" hangingPunct="1">
              <a:lnSpc>
                <a:spcPct val="90000"/>
              </a:lnSpc>
            </a:pPr>
            <a:r>
              <a:rPr lang="en-GB" altLang="en-US" sz="2800" b="1">
                <a:cs typeface="Arial" panose="020B0604020202020204" pitchFamily="34" charset="0"/>
              </a:rPr>
              <a:t>Grey shadowing extends to involve the occlusal surface.  </a:t>
            </a:r>
          </a:p>
          <a:p>
            <a:pPr eaLnBrk="1" hangingPunct="1">
              <a:lnSpc>
                <a:spcPct val="90000"/>
              </a:lnSpc>
            </a:pPr>
            <a:r>
              <a:rPr lang="en-GB" altLang="en-US" sz="2800" b="1">
                <a:cs typeface="Arial" panose="020B0604020202020204" pitchFamily="34" charset="0"/>
              </a:rPr>
              <a:t>Occlusal surface has remnants of fissure sealant, but caries takes precedence and both lingual and occlusal scored as code 2. </a:t>
            </a:r>
          </a:p>
        </p:txBody>
      </p:sp>
      <p:pic>
        <p:nvPicPr>
          <p:cNvPr id="78852" name="Picture 5" descr="28">
            <a:extLst>
              <a:ext uri="{FF2B5EF4-FFF2-40B4-BE49-F238E27FC236}">
                <a16:creationId xmlns:a16="http://schemas.microsoft.com/office/drawing/2014/main" id="{7C3B4F20-70A1-4F27-A9CB-774479CB19C0}"/>
              </a:ext>
            </a:extLst>
          </p:cNvPr>
          <p:cNvPicPr>
            <a:picLocks noChangeAspect="1" noChangeArrowheads="1"/>
          </p:cNvPicPr>
          <p:nvPr/>
        </p:nvPicPr>
        <p:blipFill>
          <a:blip r:embed="rId2" cstate="print"/>
          <a:srcRect/>
          <a:stretch>
            <a:fillRect/>
          </a:stretch>
        </p:blipFill>
        <p:spPr bwMode="auto">
          <a:xfrm>
            <a:off x="5105400" y="2420888"/>
            <a:ext cx="3810000" cy="2476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26">
            <a:extLst>
              <a:ext uri="{FF2B5EF4-FFF2-40B4-BE49-F238E27FC236}">
                <a16:creationId xmlns:a16="http://schemas.microsoft.com/office/drawing/2014/main" id="{1C8C3637-D927-4AE2-8EB8-0BCDAD00D47B}"/>
              </a:ext>
            </a:extLst>
          </p:cNvPr>
          <p:cNvSpPr>
            <a:spLocks noGrp="1"/>
          </p:cNvSpPr>
          <p:nvPr>
            <p:ph type="title"/>
          </p:nvPr>
        </p:nvSpPr>
        <p:spPr>
          <a:xfrm>
            <a:off x="228600" y="0"/>
            <a:ext cx="8915400" cy="914400"/>
          </a:xfrm>
        </p:spPr>
        <p:txBody>
          <a:bodyPr/>
          <a:lstStyle/>
          <a:p>
            <a:pPr eaLnBrk="1" hangingPunct="1"/>
            <a:r>
              <a:rPr lang="en-GB" altLang="en-US" sz="3200" b="1">
                <a:cs typeface="Arial" panose="020B0604020202020204" pitchFamily="34" charset="0"/>
              </a:rPr>
              <a:t>Surface code 2 – decayed into dentine </a:t>
            </a:r>
          </a:p>
        </p:txBody>
      </p:sp>
      <p:pic>
        <p:nvPicPr>
          <p:cNvPr id="79875" name="Picture 2" descr="Image 3">
            <a:extLst>
              <a:ext uri="{FF2B5EF4-FFF2-40B4-BE49-F238E27FC236}">
                <a16:creationId xmlns:a16="http://schemas.microsoft.com/office/drawing/2014/main" id="{946AA466-9A5F-4DB3-96B7-BCFE8D15896D}"/>
              </a:ext>
            </a:extLst>
          </p:cNvPr>
          <p:cNvPicPr>
            <a:picLocks noChangeAspect="1" noChangeArrowheads="1"/>
          </p:cNvPicPr>
          <p:nvPr/>
        </p:nvPicPr>
        <p:blipFill>
          <a:blip r:embed="rId2" cstate="print"/>
          <a:srcRect/>
          <a:stretch>
            <a:fillRect/>
          </a:stretch>
        </p:blipFill>
        <p:spPr bwMode="auto">
          <a:xfrm>
            <a:off x="755576" y="908720"/>
            <a:ext cx="7816038" cy="54518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ECFE511E-6461-4CEC-843F-69761CA65347}"/>
              </a:ext>
            </a:extLst>
          </p:cNvPr>
          <p:cNvSpPr>
            <a:spLocks noGrp="1"/>
          </p:cNvSpPr>
          <p:nvPr>
            <p:ph type="title"/>
          </p:nvPr>
        </p:nvSpPr>
        <p:spPr/>
        <p:txBody>
          <a:bodyPr/>
          <a:lstStyle/>
          <a:p>
            <a:pPr eaLnBrk="1" hangingPunct="1"/>
            <a:r>
              <a:rPr lang="en-GB" altLang="en-US" sz="3600" b="1">
                <a:cs typeface="Arial" panose="020B0604020202020204" pitchFamily="34" charset="0"/>
              </a:rPr>
              <a:t>Surface code 2 – decayed into dentine </a:t>
            </a:r>
          </a:p>
        </p:txBody>
      </p:sp>
      <p:sp>
        <p:nvSpPr>
          <p:cNvPr id="79875" name="Rectangle 3">
            <a:extLst>
              <a:ext uri="{FF2B5EF4-FFF2-40B4-BE49-F238E27FC236}">
                <a16:creationId xmlns:a16="http://schemas.microsoft.com/office/drawing/2014/main" id="{C838BCEC-03ED-4848-B0AA-45DB51DBB407}"/>
              </a:ext>
            </a:extLst>
          </p:cNvPr>
          <p:cNvSpPr>
            <a:spLocks noGrp="1"/>
          </p:cNvSpPr>
          <p:nvPr>
            <p:ph type="body" sz="half" idx="1"/>
          </p:nvPr>
        </p:nvSpPr>
        <p:spPr>
          <a:xfrm>
            <a:off x="152400" y="2133600"/>
            <a:ext cx="4706938" cy="3810000"/>
          </a:xfrm>
        </p:spPr>
        <p:txBody>
          <a:bodyPr/>
          <a:lstStyle/>
          <a:p>
            <a:pPr eaLnBrk="1" hangingPunct="1">
              <a:lnSpc>
                <a:spcPct val="90000"/>
              </a:lnSpc>
            </a:pPr>
            <a:r>
              <a:rPr lang="en-GB" altLang="en-US" sz="2800" b="1">
                <a:cs typeface="Arial" panose="020B0604020202020204" pitchFamily="34" charset="0"/>
              </a:rPr>
              <a:t>On the occlusal surface there is a grey shadow extending across into the distal</a:t>
            </a:r>
          </a:p>
          <a:p>
            <a:pPr eaLnBrk="1" hangingPunct="1">
              <a:lnSpc>
                <a:spcPct val="90000"/>
              </a:lnSpc>
            </a:pPr>
            <a:r>
              <a:rPr lang="en-GB" altLang="en-US" sz="2800" b="1">
                <a:cs typeface="Arial" panose="020B0604020202020204" pitchFamily="34" charset="0"/>
              </a:rPr>
              <a:t>Both surfaces scored as code 2</a:t>
            </a:r>
          </a:p>
        </p:txBody>
      </p:sp>
      <p:pic>
        <p:nvPicPr>
          <p:cNvPr id="80900" name="Picture 2" descr="Image 3">
            <a:extLst>
              <a:ext uri="{FF2B5EF4-FFF2-40B4-BE49-F238E27FC236}">
                <a16:creationId xmlns:a16="http://schemas.microsoft.com/office/drawing/2014/main" id="{93672A56-319F-4058-A1B0-E8D9AF9663F0}"/>
              </a:ext>
            </a:extLst>
          </p:cNvPr>
          <p:cNvPicPr>
            <a:picLocks noChangeAspect="1" noChangeArrowheads="1"/>
          </p:cNvPicPr>
          <p:nvPr/>
        </p:nvPicPr>
        <p:blipFill>
          <a:blip r:embed="rId2" cstate="print"/>
          <a:srcRect/>
          <a:stretch>
            <a:fillRect/>
          </a:stretch>
        </p:blipFill>
        <p:spPr bwMode="auto">
          <a:xfrm>
            <a:off x="4788024" y="2204864"/>
            <a:ext cx="3994150" cy="27860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1026">
            <a:extLst>
              <a:ext uri="{FF2B5EF4-FFF2-40B4-BE49-F238E27FC236}">
                <a16:creationId xmlns:a16="http://schemas.microsoft.com/office/drawing/2014/main" id="{3C637FC4-A2E5-46EE-B3C8-5C7CAC3D63D3}"/>
              </a:ext>
            </a:extLst>
          </p:cNvPr>
          <p:cNvSpPr>
            <a:spLocks noGrp="1"/>
          </p:cNvSpPr>
          <p:nvPr>
            <p:ph type="title"/>
          </p:nvPr>
        </p:nvSpPr>
        <p:spPr>
          <a:xfrm>
            <a:off x="228600" y="0"/>
            <a:ext cx="8915400" cy="914400"/>
          </a:xfrm>
        </p:spPr>
        <p:txBody>
          <a:bodyPr/>
          <a:lstStyle/>
          <a:p>
            <a:pPr eaLnBrk="1" hangingPunct="1"/>
            <a:r>
              <a:rPr lang="en-GB" altLang="en-US" sz="3200" b="1">
                <a:cs typeface="Arial" panose="020B0604020202020204" pitchFamily="34" charset="0"/>
              </a:rPr>
              <a:t>Surface code 2 – decayed into dentine </a:t>
            </a:r>
          </a:p>
        </p:txBody>
      </p:sp>
      <p:pic>
        <p:nvPicPr>
          <p:cNvPr id="81923" name="Picture 1028" descr="29">
            <a:extLst>
              <a:ext uri="{FF2B5EF4-FFF2-40B4-BE49-F238E27FC236}">
                <a16:creationId xmlns:a16="http://schemas.microsoft.com/office/drawing/2014/main" id="{5655620E-82B0-4F9F-ABE9-C5027B79C4F6}"/>
              </a:ext>
            </a:extLst>
          </p:cNvPr>
          <p:cNvPicPr>
            <a:picLocks noChangeAspect="1" noChangeArrowheads="1"/>
          </p:cNvPicPr>
          <p:nvPr/>
        </p:nvPicPr>
        <p:blipFill>
          <a:blip r:embed="rId2" cstate="print"/>
          <a:srcRect/>
          <a:stretch>
            <a:fillRect/>
          </a:stretch>
        </p:blipFill>
        <p:spPr bwMode="auto">
          <a:xfrm>
            <a:off x="683568" y="980728"/>
            <a:ext cx="8079432" cy="54326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69321F9F-675C-4F35-AD6E-890CE75D2BD6}"/>
              </a:ext>
            </a:extLst>
          </p:cNvPr>
          <p:cNvSpPr>
            <a:spLocks noGrp="1"/>
          </p:cNvSpPr>
          <p:nvPr>
            <p:ph type="title"/>
          </p:nvPr>
        </p:nvSpPr>
        <p:spPr/>
        <p:txBody>
          <a:bodyPr/>
          <a:lstStyle/>
          <a:p>
            <a:pPr eaLnBrk="1" hangingPunct="1"/>
            <a:r>
              <a:rPr lang="en-GB" altLang="en-US" sz="3600" b="1">
                <a:cs typeface="Arial" panose="020B0604020202020204" pitchFamily="34" charset="0"/>
              </a:rPr>
              <a:t>Surface code 2 – decayed into dentine </a:t>
            </a:r>
          </a:p>
        </p:txBody>
      </p:sp>
      <p:sp>
        <p:nvSpPr>
          <p:cNvPr id="81923" name="Rectangle 3">
            <a:extLst>
              <a:ext uri="{FF2B5EF4-FFF2-40B4-BE49-F238E27FC236}">
                <a16:creationId xmlns:a16="http://schemas.microsoft.com/office/drawing/2014/main" id="{B196C93A-16C9-4C2A-B266-C9A10ADFA6C1}"/>
              </a:ext>
            </a:extLst>
          </p:cNvPr>
          <p:cNvSpPr>
            <a:spLocks noGrp="1"/>
          </p:cNvSpPr>
          <p:nvPr>
            <p:ph type="body" sz="half" idx="1"/>
          </p:nvPr>
        </p:nvSpPr>
        <p:spPr>
          <a:xfrm>
            <a:off x="152400" y="2133600"/>
            <a:ext cx="4876800" cy="3810000"/>
          </a:xfrm>
        </p:spPr>
        <p:txBody>
          <a:bodyPr/>
          <a:lstStyle/>
          <a:p>
            <a:pPr eaLnBrk="1" hangingPunct="1">
              <a:lnSpc>
                <a:spcPct val="90000"/>
              </a:lnSpc>
            </a:pPr>
            <a:r>
              <a:rPr lang="en-GB" altLang="en-US" sz="2400" b="1">
                <a:cs typeface="Arial" panose="020B0604020202020204" pitchFamily="34" charset="0"/>
              </a:rPr>
              <a:t>LLE –occlusal surface has a carious lesion into dentine  </a:t>
            </a:r>
          </a:p>
          <a:p>
            <a:pPr eaLnBrk="1" hangingPunct="1">
              <a:lnSpc>
                <a:spcPct val="90000"/>
              </a:lnSpc>
            </a:pPr>
            <a:r>
              <a:rPr lang="en-GB" altLang="en-US" sz="2400" b="1">
                <a:cs typeface="Arial" panose="020B0604020202020204" pitchFamily="34" charset="0"/>
              </a:rPr>
              <a:t>Lesion presents with small cavitated area in the centre surrounded by cream and grey shadowing beneath the enamel</a:t>
            </a:r>
          </a:p>
          <a:p>
            <a:pPr eaLnBrk="1" hangingPunct="1">
              <a:lnSpc>
                <a:spcPct val="90000"/>
              </a:lnSpc>
            </a:pPr>
            <a:r>
              <a:rPr lang="en-GB" altLang="en-US" sz="2400" b="1">
                <a:cs typeface="Arial" panose="020B0604020202020204" pitchFamily="34" charset="0"/>
              </a:rPr>
              <a:t>Note that the tip of the cusp is worn and this would be regarded as normal. </a:t>
            </a:r>
          </a:p>
        </p:txBody>
      </p:sp>
      <p:pic>
        <p:nvPicPr>
          <p:cNvPr id="82948" name="Picture 5" descr="29">
            <a:extLst>
              <a:ext uri="{FF2B5EF4-FFF2-40B4-BE49-F238E27FC236}">
                <a16:creationId xmlns:a16="http://schemas.microsoft.com/office/drawing/2014/main" id="{38753CB7-FD75-41A4-B95D-3343BD595D8C}"/>
              </a:ext>
            </a:extLst>
          </p:cNvPr>
          <p:cNvPicPr>
            <a:picLocks noChangeAspect="1" noChangeArrowheads="1"/>
          </p:cNvPicPr>
          <p:nvPr/>
        </p:nvPicPr>
        <p:blipFill>
          <a:blip r:embed="rId2" cstate="print"/>
          <a:srcRect/>
          <a:stretch>
            <a:fillRect/>
          </a:stretch>
        </p:blipFill>
        <p:spPr bwMode="auto">
          <a:xfrm>
            <a:off x="5105400" y="2590800"/>
            <a:ext cx="3657600" cy="24590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2949" name="Text Box 6">
            <a:extLst>
              <a:ext uri="{FF2B5EF4-FFF2-40B4-BE49-F238E27FC236}">
                <a16:creationId xmlns:a16="http://schemas.microsoft.com/office/drawing/2014/main" id="{D5205DCA-1423-4B37-8332-F9AEC16C96B8}"/>
              </a:ext>
            </a:extLst>
          </p:cNvPr>
          <p:cNvSpPr txBox="1">
            <a:spLocks noChangeArrowheads="1"/>
          </p:cNvSpPr>
          <p:nvPr/>
        </p:nvSpPr>
        <p:spPr bwMode="auto">
          <a:xfrm>
            <a:off x="6019800" y="6172200"/>
            <a:ext cx="2647950" cy="400050"/>
          </a:xfrm>
          <a:prstGeom prst="rect">
            <a:avLst/>
          </a:prstGeom>
          <a:noFill/>
          <a:ln w="9525">
            <a:noFill/>
            <a:miter lim="800000"/>
            <a:headEnd/>
            <a:tailEnd/>
          </a:ln>
        </p:spPr>
        <p:txBody>
          <a:bodyPr wrap="none">
            <a:spAutoFit/>
          </a:bodyPr>
          <a:lstStyle/>
          <a:p>
            <a:pPr eaLnBrk="1" hangingPunct="1">
              <a:defRPr/>
            </a:pPr>
            <a:r>
              <a:rPr lang="en-GB" sz="2000" i="1" dirty="0">
                <a:latin typeface="+mn-lt"/>
              </a:rPr>
              <a:t>Continued on next slide</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644CD4F3-1B0D-4F3B-B5D9-8FDEB46E0C7B}"/>
              </a:ext>
            </a:extLst>
          </p:cNvPr>
          <p:cNvSpPr>
            <a:spLocks noGrp="1"/>
          </p:cNvSpPr>
          <p:nvPr>
            <p:ph type="title"/>
          </p:nvPr>
        </p:nvSpPr>
        <p:spPr/>
        <p:txBody>
          <a:bodyPr/>
          <a:lstStyle/>
          <a:p>
            <a:pPr eaLnBrk="1" hangingPunct="1"/>
            <a:r>
              <a:rPr lang="en-GB" altLang="en-US" sz="3600" b="1">
                <a:cs typeface="Arial" panose="020B0604020202020204" pitchFamily="34" charset="0"/>
              </a:rPr>
              <a:t>Surface code 2 – decayed into dentine </a:t>
            </a:r>
          </a:p>
        </p:txBody>
      </p:sp>
      <p:sp>
        <p:nvSpPr>
          <p:cNvPr id="82947" name="Rectangle 3">
            <a:extLst>
              <a:ext uri="{FF2B5EF4-FFF2-40B4-BE49-F238E27FC236}">
                <a16:creationId xmlns:a16="http://schemas.microsoft.com/office/drawing/2014/main" id="{95F7194E-EBB3-4082-8FCF-F0F3D73595D9}"/>
              </a:ext>
            </a:extLst>
          </p:cNvPr>
          <p:cNvSpPr>
            <a:spLocks noGrp="1"/>
          </p:cNvSpPr>
          <p:nvPr>
            <p:ph type="body" sz="half" idx="1"/>
          </p:nvPr>
        </p:nvSpPr>
        <p:spPr>
          <a:xfrm>
            <a:off x="152400" y="2133600"/>
            <a:ext cx="4876800" cy="3810000"/>
          </a:xfrm>
        </p:spPr>
        <p:txBody>
          <a:bodyPr/>
          <a:lstStyle/>
          <a:p>
            <a:pPr eaLnBrk="1" hangingPunct="1">
              <a:lnSpc>
                <a:spcPct val="90000"/>
              </a:lnSpc>
            </a:pPr>
            <a:r>
              <a:rPr lang="en-GB" altLang="en-US" sz="2400" b="1">
                <a:cs typeface="Arial" panose="020B0604020202020204" pitchFamily="34" charset="0"/>
              </a:rPr>
              <a:t>LL6 – occlusal surface has a fissure sealant in place</a:t>
            </a:r>
          </a:p>
          <a:p>
            <a:pPr eaLnBrk="1" hangingPunct="1">
              <a:lnSpc>
                <a:spcPct val="90000"/>
              </a:lnSpc>
            </a:pPr>
            <a:r>
              <a:rPr lang="en-GB" altLang="en-US" sz="2400" b="1">
                <a:cs typeface="Arial" panose="020B0604020202020204" pitchFamily="34" charset="0"/>
              </a:rPr>
              <a:t>Sealant is incomplete in that the distal part of the fissure is un-sealed.  </a:t>
            </a:r>
          </a:p>
          <a:p>
            <a:pPr eaLnBrk="1" hangingPunct="1">
              <a:lnSpc>
                <a:spcPct val="90000"/>
              </a:lnSpc>
            </a:pPr>
            <a:r>
              <a:rPr lang="en-GB" altLang="en-US" sz="2400" b="1">
                <a:cs typeface="Arial" panose="020B0604020202020204" pitchFamily="34" charset="0"/>
              </a:rPr>
              <a:t>However, as no caries into dentine or fillings are present, this surface would be coded as "$ - sealed surface, type unknown" </a:t>
            </a:r>
          </a:p>
        </p:txBody>
      </p:sp>
      <p:pic>
        <p:nvPicPr>
          <p:cNvPr id="83972" name="Picture 4" descr="29">
            <a:extLst>
              <a:ext uri="{FF2B5EF4-FFF2-40B4-BE49-F238E27FC236}">
                <a16:creationId xmlns:a16="http://schemas.microsoft.com/office/drawing/2014/main" id="{6469BBAE-8609-4E01-A017-C19A4BC63CBB}"/>
              </a:ext>
            </a:extLst>
          </p:cNvPr>
          <p:cNvPicPr>
            <a:picLocks noChangeAspect="1" noChangeArrowheads="1"/>
          </p:cNvPicPr>
          <p:nvPr/>
        </p:nvPicPr>
        <p:blipFill>
          <a:blip r:embed="rId2" cstate="print"/>
          <a:srcRect/>
          <a:stretch>
            <a:fillRect/>
          </a:stretch>
        </p:blipFill>
        <p:spPr bwMode="auto">
          <a:xfrm>
            <a:off x="5105400" y="2590800"/>
            <a:ext cx="3657600" cy="24590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D7040134-B359-4EF0-8AB3-7BAD707780AD}"/>
              </a:ext>
            </a:extLst>
          </p:cNvPr>
          <p:cNvSpPr>
            <a:spLocks noGrp="1"/>
          </p:cNvSpPr>
          <p:nvPr>
            <p:ph type="title"/>
          </p:nvPr>
        </p:nvSpPr>
        <p:spPr>
          <a:xfrm>
            <a:off x="228600" y="0"/>
            <a:ext cx="8915400" cy="914400"/>
          </a:xfrm>
        </p:spPr>
        <p:txBody>
          <a:bodyPr/>
          <a:lstStyle/>
          <a:p>
            <a:pPr eaLnBrk="1" hangingPunct="1"/>
            <a:r>
              <a:rPr lang="en-GB" altLang="en-US" sz="3200" b="1">
                <a:cs typeface="Arial" panose="020B0604020202020204" pitchFamily="34" charset="0"/>
              </a:rPr>
              <a:t>Surface code 2 – decayed into dentine </a:t>
            </a:r>
          </a:p>
        </p:txBody>
      </p:sp>
      <p:pic>
        <p:nvPicPr>
          <p:cNvPr id="84995" name="Picture 2" descr="Image 4">
            <a:extLst>
              <a:ext uri="{FF2B5EF4-FFF2-40B4-BE49-F238E27FC236}">
                <a16:creationId xmlns:a16="http://schemas.microsoft.com/office/drawing/2014/main" id="{5B4D3F0B-2384-45B7-97E1-980704F977B6}"/>
              </a:ext>
            </a:extLst>
          </p:cNvPr>
          <p:cNvPicPr>
            <a:picLocks noChangeAspect="1" noChangeArrowheads="1"/>
          </p:cNvPicPr>
          <p:nvPr/>
        </p:nvPicPr>
        <p:blipFill>
          <a:blip r:embed="rId2" cstate="print"/>
          <a:srcRect/>
          <a:stretch>
            <a:fillRect/>
          </a:stretch>
        </p:blipFill>
        <p:spPr bwMode="auto">
          <a:xfrm>
            <a:off x="1187450" y="1125538"/>
            <a:ext cx="6754813" cy="5283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45E78883-4510-4034-A5FB-3EDD9B2D68D9}"/>
              </a:ext>
            </a:extLst>
          </p:cNvPr>
          <p:cNvSpPr>
            <a:spLocks noGrp="1"/>
          </p:cNvSpPr>
          <p:nvPr>
            <p:ph type="title"/>
          </p:nvPr>
        </p:nvSpPr>
        <p:spPr>
          <a:xfrm>
            <a:off x="685800" y="228600"/>
            <a:ext cx="7772400" cy="1143000"/>
          </a:xfrm>
        </p:spPr>
        <p:txBody>
          <a:bodyPr/>
          <a:lstStyle/>
          <a:p>
            <a:pPr eaLnBrk="1" hangingPunct="1"/>
            <a:r>
              <a:rPr lang="en-GB" altLang="en-US" sz="3600" b="1">
                <a:cs typeface="Arial" panose="020B0604020202020204" pitchFamily="34" charset="0"/>
              </a:rPr>
              <a:t>Surface code 2 – decayed into dentine </a:t>
            </a:r>
          </a:p>
        </p:txBody>
      </p:sp>
      <p:sp>
        <p:nvSpPr>
          <p:cNvPr id="84995" name="Text Placeholder 5">
            <a:extLst>
              <a:ext uri="{FF2B5EF4-FFF2-40B4-BE49-F238E27FC236}">
                <a16:creationId xmlns:a16="http://schemas.microsoft.com/office/drawing/2014/main" id="{E7F46181-1105-4F59-832A-0936101E23E1}"/>
              </a:ext>
            </a:extLst>
          </p:cNvPr>
          <p:cNvSpPr>
            <a:spLocks noGrp="1"/>
          </p:cNvSpPr>
          <p:nvPr>
            <p:ph type="body" sz="half" idx="1"/>
          </p:nvPr>
        </p:nvSpPr>
        <p:spPr>
          <a:xfrm>
            <a:off x="685800" y="1981200"/>
            <a:ext cx="4173538" cy="4114800"/>
          </a:xfrm>
        </p:spPr>
        <p:txBody>
          <a:bodyPr/>
          <a:lstStyle/>
          <a:p>
            <a:pPr eaLnBrk="1" hangingPunct="1"/>
            <a:r>
              <a:rPr lang="en-GB" altLang="en-US" b="1"/>
              <a:t>LL6 occlusal surface has a break in the enamel extending into dentine and a creamy shadowing</a:t>
            </a:r>
          </a:p>
          <a:p>
            <a:pPr eaLnBrk="1" hangingPunct="1"/>
            <a:r>
              <a:rPr lang="en-GB" altLang="en-US" b="1"/>
              <a:t>Occlusal code 2</a:t>
            </a:r>
          </a:p>
        </p:txBody>
      </p:sp>
      <p:pic>
        <p:nvPicPr>
          <p:cNvPr id="86020" name="Picture 2" descr="Image 4">
            <a:extLst>
              <a:ext uri="{FF2B5EF4-FFF2-40B4-BE49-F238E27FC236}">
                <a16:creationId xmlns:a16="http://schemas.microsoft.com/office/drawing/2014/main" id="{748B7A65-4DF9-47FA-A38B-CE8370A5BDA0}"/>
              </a:ext>
            </a:extLst>
          </p:cNvPr>
          <p:cNvPicPr>
            <a:picLocks noChangeAspect="1" noChangeArrowheads="1"/>
          </p:cNvPicPr>
          <p:nvPr/>
        </p:nvPicPr>
        <p:blipFill>
          <a:blip r:embed="rId2" cstate="print"/>
          <a:srcRect/>
          <a:stretch>
            <a:fillRect/>
          </a:stretch>
        </p:blipFill>
        <p:spPr bwMode="auto">
          <a:xfrm>
            <a:off x="5076825" y="2060575"/>
            <a:ext cx="3744913" cy="29289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E94DAD8F-8FAA-4CB5-B36A-C1BC70FE1277}"/>
              </a:ext>
            </a:extLst>
          </p:cNvPr>
          <p:cNvSpPr>
            <a:spLocks noGrp="1"/>
          </p:cNvSpPr>
          <p:nvPr>
            <p:ph type="title"/>
          </p:nvPr>
        </p:nvSpPr>
        <p:spPr>
          <a:xfrm>
            <a:off x="228600" y="0"/>
            <a:ext cx="8915400" cy="914400"/>
          </a:xfrm>
        </p:spPr>
        <p:txBody>
          <a:bodyPr/>
          <a:lstStyle/>
          <a:p>
            <a:pPr eaLnBrk="1" hangingPunct="1"/>
            <a:r>
              <a:rPr lang="en-GB" altLang="en-US" sz="3200" b="1">
                <a:cs typeface="Arial" panose="020B0604020202020204" pitchFamily="34" charset="0"/>
              </a:rPr>
              <a:t>Surface code 2 – decayed into dentine </a:t>
            </a:r>
          </a:p>
        </p:txBody>
      </p:sp>
      <p:pic>
        <p:nvPicPr>
          <p:cNvPr id="87043" name="Picture 2" descr="103-0342_IMG">
            <a:extLst>
              <a:ext uri="{FF2B5EF4-FFF2-40B4-BE49-F238E27FC236}">
                <a16:creationId xmlns:a16="http://schemas.microsoft.com/office/drawing/2014/main" id="{6DE81CA0-5B82-4ECE-8EE9-8D74A1C096BF}"/>
              </a:ext>
            </a:extLst>
          </p:cNvPr>
          <p:cNvPicPr>
            <a:picLocks noChangeAspect="1" noChangeArrowheads="1"/>
          </p:cNvPicPr>
          <p:nvPr/>
        </p:nvPicPr>
        <p:blipFill>
          <a:blip r:embed="rId2" cstate="print"/>
          <a:srcRect/>
          <a:stretch>
            <a:fillRect/>
          </a:stretch>
        </p:blipFill>
        <p:spPr bwMode="auto">
          <a:xfrm>
            <a:off x="857250" y="1214438"/>
            <a:ext cx="7772400" cy="5143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99280FFA-CB32-4BF8-A858-9E12A4FB8D09}"/>
              </a:ext>
            </a:extLst>
          </p:cNvPr>
          <p:cNvSpPr>
            <a:spLocks noGrp="1"/>
          </p:cNvSpPr>
          <p:nvPr>
            <p:ph type="title"/>
          </p:nvPr>
        </p:nvSpPr>
        <p:spPr/>
        <p:txBody>
          <a:bodyPr/>
          <a:lstStyle/>
          <a:p>
            <a:pPr eaLnBrk="1" hangingPunct="1"/>
            <a:r>
              <a:rPr lang="en-GB" altLang="en-US" sz="3600" b="1">
                <a:cs typeface="Arial" panose="020B0604020202020204" pitchFamily="34" charset="0"/>
              </a:rPr>
              <a:t>Drying Teeth</a:t>
            </a:r>
          </a:p>
        </p:txBody>
      </p:sp>
      <p:sp>
        <p:nvSpPr>
          <p:cNvPr id="13315" name="Rectangle 3">
            <a:extLst>
              <a:ext uri="{FF2B5EF4-FFF2-40B4-BE49-F238E27FC236}">
                <a16:creationId xmlns:a16="http://schemas.microsoft.com/office/drawing/2014/main" id="{171F56C4-5457-4E41-B205-C6BB7C17771E}"/>
              </a:ext>
            </a:extLst>
          </p:cNvPr>
          <p:cNvSpPr>
            <a:spLocks noGrp="1"/>
          </p:cNvSpPr>
          <p:nvPr>
            <p:ph type="body" sz="half" idx="1"/>
          </p:nvPr>
        </p:nvSpPr>
        <p:spPr>
          <a:xfrm>
            <a:off x="685800" y="1981200"/>
            <a:ext cx="4572000" cy="4114800"/>
          </a:xfrm>
        </p:spPr>
        <p:txBody>
          <a:bodyPr/>
          <a:lstStyle/>
          <a:p>
            <a:pPr eaLnBrk="1" hangingPunct="1"/>
            <a:r>
              <a:rPr lang="en-GB" altLang="en-US" sz="2400" b="1">
                <a:cs typeface="Arial" panose="020B0604020202020204" pitchFamily="34" charset="0"/>
              </a:rPr>
              <a:t>BASCD recommend cotton wool rolls, gauze or cotton wool buds.</a:t>
            </a:r>
          </a:p>
          <a:p>
            <a:pPr eaLnBrk="1" hangingPunct="1"/>
            <a:r>
              <a:rPr lang="en-GB" altLang="en-US" sz="2400" b="1">
                <a:cs typeface="Arial" panose="020B0604020202020204" pitchFamily="34" charset="0"/>
              </a:rPr>
              <a:t>For caries and fissure sealant diagnosis drying is recommended wherever diagnosis is in doubt and surfaces are obscured with saliva. </a:t>
            </a:r>
          </a:p>
        </p:txBody>
      </p:sp>
      <p:pic>
        <p:nvPicPr>
          <p:cNvPr id="14340" name="Picture 4" descr="Dscf00372">
            <a:extLst>
              <a:ext uri="{FF2B5EF4-FFF2-40B4-BE49-F238E27FC236}">
                <a16:creationId xmlns:a16="http://schemas.microsoft.com/office/drawing/2014/main" id="{A4E38A06-08F0-433F-BFBE-0ADDA6F0760B}"/>
              </a:ext>
            </a:extLst>
          </p:cNvPr>
          <p:cNvPicPr>
            <a:picLocks noChangeAspect="1" noChangeArrowheads="1"/>
          </p:cNvPicPr>
          <p:nvPr/>
        </p:nvPicPr>
        <p:blipFill>
          <a:blip r:embed="rId2" cstate="print"/>
          <a:srcRect/>
          <a:stretch>
            <a:fillRect/>
          </a:stretch>
        </p:blipFill>
        <p:spPr bwMode="auto">
          <a:xfrm>
            <a:off x="5867400" y="2133600"/>
            <a:ext cx="2641600" cy="363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6864A481-AE62-4A94-B280-0540C7CC5C4A}"/>
              </a:ext>
            </a:extLst>
          </p:cNvPr>
          <p:cNvSpPr>
            <a:spLocks noGrp="1"/>
          </p:cNvSpPr>
          <p:nvPr>
            <p:ph type="title"/>
          </p:nvPr>
        </p:nvSpPr>
        <p:spPr>
          <a:xfrm>
            <a:off x="685800" y="228600"/>
            <a:ext cx="7772400" cy="1143000"/>
          </a:xfrm>
        </p:spPr>
        <p:txBody>
          <a:bodyPr/>
          <a:lstStyle/>
          <a:p>
            <a:pPr eaLnBrk="1" hangingPunct="1"/>
            <a:r>
              <a:rPr lang="en-GB" altLang="en-US" sz="3600" b="1">
                <a:cs typeface="Arial" panose="020B0604020202020204" pitchFamily="34" charset="0"/>
              </a:rPr>
              <a:t>Surface code 2 – decayed into dentine </a:t>
            </a:r>
          </a:p>
        </p:txBody>
      </p:sp>
      <p:sp>
        <p:nvSpPr>
          <p:cNvPr id="87043" name="Text Placeholder 5">
            <a:extLst>
              <a:ext uri="{FF2B5EF4-FFF2-40B4-BE49-F238E27FC236}">
                <a16:creationId xmlns:a16="http://schemas.microsoft.com/office/drawing/2014/main" id="{EA676C6C-6443-4CD4-9B27-531B3E974537}"/>
              </a:ext>
            </a:extLst>
          </p:cNvPr>
          <p:cNvSpPr>
            <a:spLocks noGrp="1"/>
          </p:cNvSpPr>
          <p:nvPr>
            <p:ph type="body" sz="half" idx="1"/>
          </p:nvPr>
        </p:nvSpPr>
        <p:spPr/>
        <p:txBody>
          <a:bodyPr/>
          <a:lstStyle/>
          <a:p>
            <a:pPr eaLnBrk="1" hangingPunct="1"/>
            <a:r>
              <a:rPr lang="en-GB" altLang="en-US" sz="2800" b="1"/>
              <a:t>LLE is retained roots</a:t>
            </a:r>
          </a:p>
          <a:p>
            <a:pPr eaLnBrk="1" hangingPunct="1"/>
            <a:r>
              <a:rPr lang="en-GB" altLang="en-US" sz="2800" b="1"/>
              <a:t>LL6 has fissures which are widened due to carious breakdown</a:t>
            </a:r>
          </a:p>
          <a:p>
            <a:pPr eaLnBrk="1" hangingPunct="1"/>
            <a:r>
              <a:rPr lang="en-GB" altLang="en-US" sz="2800" b="1"/>
              <a:t>Occlusal scored 2</a:t>
            </a:r>
          </a:p>
        </p:txBody>
      </p:sp>
      <p:pic>
        <p:nvPicPr>
          <p:cNvPr id="88068" name="Picture 2" descr="103-0342_IMG">
            <a:extLst>
              <a:ext uri="{FF2B5EF4-FFF2-40B4-BE49-F238E27FC236}">
                <a16:creationId xmlns:a16="http://schemas.microsoft.com/office/drawing/2014/main" id="{D64A1B27-52D2-49A3-AAB2-F5935348D572}"/>
              </a:ext>
            </a:extLst>
          </p:cNvPr>
          <p:cNvPicPr>
            <a:picLocks noChangeAspect="1" noChangeArrowheads="1"/>
          </p:cNvPicPr>
          <p:nvPr/>
        </p:nvPicPr>
        <p:blipFill>
          <a:blip r:embed="rId2" cstate="print"/>
          <a:srcRect/>
          <a:stretch>
            <a:fillRect/>
          </a:stretch>
        </p:blipFill>
        <p:spPr bwMode="auto">
          <a:xfrm>
            <a:off x="4714875" y="2000250"/>
            <a:ext cx="4103688" cy="27162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026">
            <a:extLst>
              <a:ext uri="{FF2B5EF4-FFF2-40B4-BE49-F238E27FC236}">
                <a16:creationId xmlns:a16="http://schemas.microsoft.com/office/drawing/2014/main" id="{A513EDE9-C4A8-4992-B4F6-D3F6CC389B1D}"/>
              </a:ext>
            </a:extLst>
          </p:cNvPr>
          <p:cNvSpPr>
            <a:spLocks noGrp="1"/>
          </p:cNvSpPr>
          <p:nvPr>
            <p:ph type="title"/>
          </p:nvPr>
        </p:nvSpPr>
        <p:spPr>
          <a:xfrm>
            <a:off x="228600" y="0"/>
            <a:ext cx="8915400" cy="914400"/>
          </a:xfrm>
        </p:spPr>
        <p:txBody>
          <a:bodyPr/>
          <a:lstStyle/>
          <a:p>
            <a:pPr eaLnBrk="1" hangingPunct="1"/>
            <a:r>
              <a:rPr lang="en-GB" altLang="en-US" sz="3200" b="1">
                <a:cs typeface="Arial" panose="020B0604020202020204" pitchFamily="34" charset="0"/>
              </a:rPr>
              <a:t>Surface code 2 – decayed into dentine </a:t>
            </a:r>
          </a:p>
        </p:txBody>
      </p:sp>
      <p:pic>
        <p:nvPicPr>
          <p:cNvPr id="89091" name="Picture 1028" descr="Dsc_0002">
            <a:extLst>
              <a:ext uri="{FF2B5EF4-FFF2-40B4-BE49-F238E27FC236}">
                <a16:creationId xmlns:a16="http://schemas.microsoft.com/office/drawing/2014/main" id="{40E102EC-8D55-432F-8943-3B95198CF44C}"/>
              </a:ext>
            </a:extLst>
          </p:cNvPr>
          <p:cNvPicPr>
            <a:picLocks noChangeAspect="1" noChangeArrowheads="1"/>
          </p:cNvPicPr>
          <p:nvPr/>
        </p:nvPicPr>
        <p:blipFill>
          <a:blip r:embed="rId2" cstate="print"/>
          <a:srcRect/>
          <a:stretch>
            <a:fillRect/>
          </a:stretch>
        </p:blipFill>
        <p:spPr bwMode="auto">
          <a:xfrm>
            <a:off x="827584" y="836712"/>
            <a:ext cx="7490792" cy="55853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C295AA52-BEAA-4D76-BE82-A96CDE7C21CE}"/>
              </a:ext>
            </a:extLst>
          </p:cNvPr>
          <p:cNvSpPr>
            <a:spLocks noGrp="1"/>
          </p:cNvSpPr>
          <p:nvPr>
            <p:ph type="title"/>
          </p:nvPr>
        </p:nvSpPr>
        <p:spPr/>
        <p:txBody>
          <a:bodyPr/>
          <a:lstStyle/>
          <a:p>
            <a:pPr eaLnBrk="1" hangingPunct="1"/>
            <a:r>
              <a:rPr lang="en-GB" altLang="en-US" sz="3600" b="1">
                <a:cs typeface="Arial" panose="020B0604020202020204" pitchFamily="34" charset="0"/>
              </a:rPr>
              <a:t>Surface code 2 – decayed into dentine </a:t>
            </a:r>
          </a:p>
        </p:txBody>
      </p:sp>
      <p:sp>
        <p:nvSpPr>
          <p:cNvPr id="89091" name="Rectangle 3">
            <a:extLst>
              <a:ext uri="{FF2B5EF4-FFF2-40B4-BE49-F238E27FC236}">
                <a16:creationId xmlns:a16="http://schemas.microsoft.com/office/drawing/2014/main" id="{34CF665F-4F81-4D35-A33D-0F554CDF22DF}"/>
              </a:ext>
            </a:extLst>
          </p:cNvPr>
          <p:cNvSpPr>
            <a:spLocks noGrp="1"/>
          </p:cNvSpPr>
          <p:nvPr>
            <p:ph type="body" sz="half" idx="1"/>
          </p:nvPr>
        </p:nvSpPr>
        <p:spPr>
          <a:xfrm>
            <a:off x="381000" y="2133600"/>
            <a:ext cx="4495800" cy="3810000"/>
          </a:xfrm>
        </p:spPr>
        <p:txBody>
          <a:bodyPr/>
          <a:lstStyle/>
          <a:p>
            <a:pPr eaLnBrk="1" hangingPunct="1">
              <a:lnSpc>
                <a:spcPct val="90000"/>
              </a:lnSpc>
            </a:pPr>
            <a:r>
              <a:rPr lang="en-GB" altLang="en-US" sz="2400" b="1">
                <a:cs typeface="Arial" panose="020B0604020202020204" pitchFamily="34" charset="0"/>
              </a:rPr>
              <a:t>URE - glass ionomer material </a:t>
            </a:r>
            <a:r>
              <a:rPr lang="en-GB" altLang="en-US" sz="2400" b="1" u="sng">
                <a:cs typeface="Arial" panose="020B0604020202020204" pitchFamily="34" charset="0"/>
              </a:rPr>
              <a:t>on</a:t>
            </a:r>
            <a:r>
              <a:rPr lang="en-GB" altLang="en-US" sz="2400" b="1">
                <a:cs typeface="Arial" panose="020B0604020202020204" pitchFamily="34" charset="0"/>
              </a:rPr>
              <a:t> the occlusal surface </a:t>
            </a:r>
          </a:p>
          <a:p>
            <a:pPr eaLnBrk="1" hangingPunct="1">
              <a:lnSpc>
                <a:spcPct val="90000"/>
              </a:lnSpc>
            </a:pPr>
            <a:r>
              <a:rPr lang="en-GB" altLang="en-US" sz="2400" b="1">
                <a:cs typeface="Arial" panose="020B0604020202020204" pitchFamily="34" charset="0"/>
              </a:rPr>
              <a:t>fissure sealant + large carious lesion into dentine</a:t>
            </a:r>
          </a:p>
          <a:p>
            <a:pPr eaLnBrk="1" hangingPunct="1">
              <a:lnSpc>
                <a:spcPct val="90000"/>
              </a:lnSpc>
            </a:pPr>
            <a:r>
              <a:rPr lang="en-GB" altLang="en-US" sz="2400" b="1">
                <a:cs typeface="Arial" panose="020B0604020202020204" pitchFamily="34" charset="0"/>
              </a:rPr>
              <a:t>occlusal and mesial both code 2 - decayed</a:t>
            </a:r>
          </a:p>
          <a:p>
            <a:pPr eaLnBrk="1" hangingPunct="1">
              <a:lnSpc>
                <a:spcPct val="90000"/>
              </a:lnSpc>
            </a:pPr>
            <a:r>
              <a:rPr lang="en-GB" altLang="en-US" sz="2400" b="1">
                <a:cs typeface="Arial" panose="020B0604020202020204" pitchFamily="34" charset="0"/>
              </a:rPr>
              <a:t>URD has grey shadow within distal surface, dry and check before coding</a:t>
            </a:r>
          </a:p>
        </p:txBody>
      </p:sp>
      <p:pic>
        <p:nvPicPr>
          <p:cNvPr id="90116" name="Picture 4" descr="Dsc_0002">
            <a:extLst>
              <a:ext uri="{FF2B5EF4-FFF2-40B4-BE49-F238E27FC236}">
                <a16:creationId xmlns:a16="http://schemas.microsoft.com/office/drawing/2014/main" id="{80EA7B04-1FAA-4576-A9C3-B1FEDA4BADB2}"/>
              </a:ext>
            </a:extLst>
          </p:cNvPr>
          <p:cNvPicPr>
            <a:picLocks noChangeAspect="1" noChangeArrowheads="1"/>
          </p:cNvPicPr>
          <p:nvPr/>
        </p:nvPicPr>
        <p:blipFill>
          <a:blip r:embed="rId2" cstate="print"/>
          <a:srcRect/>
          <a:stretch>
            <a:fillRect/>
          </a:stretch>
        </p:blipFill>
        <p:spPr bwMode="auto">
          <a:xfrm>
            <a:off x="5029200" y="2514600"/>
            <a:ext cx="3295650" cy="2457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026">
            <a:extLst>
              <a:ext uri="{FF2B5EF4-FFF2-40B4-BE49-F238E27FC236}">
                <a16:creationId xmlns:a16="http://schemas.microsoft.com/office/drawing/2014/main" id="{D4F8354C-ADEA-4A58-B125-59E295F068F0}"/>
              </a:ext>
            </a:extLst>
          </p:cNvPr>
          <p:cNvSpPr>
            <a:spLocks noGrp="1"/>
          </p:cNvSpPr>
          <p:nvPr>
            <p:ph type="title"/>
          </p:nvPr>
        </p:nvSpPr>
        <p:spPr>
          <a:xfrm>
            <a:off x="228600" y="0"/>
            <a:ext cx="8915400" cy="914400"/>
          </a:xfrm>
        </p:spPr>
        <p:txBody>
          <a:bodyPr/>
          <a:lstStyle/>
          <a:p>
            <a:pPr eaLnBrk="1" hangingPunct="1"/>
            <a:r>
              <a:rPr lang="en-GB" altLang="en-US" sz="3200" b="1">
                <a:cs typeface="Arial" panose="020B0604020202020204" pitchFamily="34" charset="0"/>
              </a:rPr>
              <a:t>Surface code 2 into dentine OR </a:t>
            </a:r>
            <a:br>
              <a:rPr lang="en-GB" altLang="en-US" sz="3200" b="1">
                <a:cs typeface="Arial" panose="020B0604020202020204" pitchFamily="34" charset="0"/>
              </a:rPr>
            </a:br>
            <a:r>
              <a:rPr lang="en-GB" altLang="en-US" sz="3200" b="1">
                <a:cs typeface="Arial" panose="020B0604020202020204" pitchFamily="34" charset="0"/>
              </a:rPr>
              <a:t>code 3 decay with pulpal involvement ?-  Discuss</a:t>
            </a:r>
          </a:p>
        </p:txBody>
      </p:sp>
      <p:pic>
        <p:nvPicPr>
          <p:cNvPr id="91139" name="Picture 1028" descr="Dscf0050">
            <a:extLst>
              <a:ext uri="{FF2B5EF4-FFF2-40B4-BE49-F238E27FC236}">
                <a16:creationId xmlns:a16="http://schemas.microsoft.com/office/drawing/2014/main" id="{1ACDD5A2-1CE9-4ED4-8A5E-76BD66D52FA4}"/>
              </a:ext>
            </a:extLst>
          </p:cNvPr>
          <p:cNvPicPr>
            <a:picLocks noChangeAspect="1" noChangeArrowheads="1"/>
          </p:cNvPicPr>
          <p:nvPr/>
        </p:nvPicPr>
        <p:blipFill>
          <a:blip r:embed="rId2" cstate="print"/>
          <a:srcRect/>
          <a:stretch>
            <a:fillRect/>
          </a:stretch>
        </p:blipFill>
        <p:spPr bwMode="auto">
          <a:xfrm>
            <a:off x="539552" y="1124744"/>
            <a:ext cx="7999158" cy="4625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026">
            <a:extLst>
              <a:ext uri="{FF2B5EF4-FFF2-40B4-BE49-F238E27FC236}">
                <a16:creationId xmlns:a16="http://schemas.microsoft.com/office/drawing/2014/main" id="{640E5B38-C692-4182-8E3F-13B9F137D310}"/>
              </a:ext>
            </a:extLst>
          </p:cNvPr>
          <p:cNvSpPr>
            <a:spLocks noGrp="1"/>
          </p:cNvSpPr>
          <p:nvPr>
            <p:ph type="title"/>
          </p:nvPr>
        </p:nvSpPr>
        <p:spPr>
          <a:xfrm>
            <a:off x="611188" y="404813"/>
            <a:ext cx="7772400" cy="1143000"/>
          </a:xfrm>
        </p:spPr>
        <p:txBody>
          <a:bodyPr/>
          <a:lstStyle/>
          <a:p>
            <a:pPr eaLnBrk="1" hangingPunct="1"/>
            <a:r>
              <a:rPr lang="en-GB" altLang="en-US" sz="3600" b="1">
                <a:cs typeface="Arial" panose="020B0604020202020204" pitchFamily="34" charset="0"/>
              </a:rPr>
              <a:t>Surface code 2 into dentine OR </a:t>
            </a:r>
            <a:br>
              <a:rPr lang="en-GB" altLang="en-US" sz="3600" b="1">
                <a:cs typeface="Arial" panose="020B0604020202020204" pitchFamily="34" charset="0"/>
              </a:rPr>
            </a:br>
            <a:r>
              <a:rPr lang="en-GB" altLang="en-US" sz="3600" b="1">
                <a:cs typeface="Arial" panose="020B0604020202020204" pitchFamily="34" charset="0"/>
              </a:rPr>
              <a:t>code 3 decay with pulpal involvement? -  Discuss</a:t>
            </a:r>
          </a:p>
        </p:txBody>
      </p:sp>
      <p:sp>
        <p:nvSpPr>
          <p:cNvPr id="91139" name="Rectangle 1027">
            <a:extLst>
              <a:ext uri="{FF2B5EF4-FFF2-40B4-BE49-F238E27FC236}">
                <a16:creationId xmlns:a16="http://schemas.microsoft.com/office/drawing/2014/main" id="{006FCE52-8EDD-4ABD-88B5-71478042FC41}"/>
              </a:ext>
            </a:extLst>
          </p:cNvPr>
          <p:cNvSpPr>
            <a:spLocks noGrp="1"/>
          </p:cNvSpPr>
          <p:nvPr>
            <p:ph type="body" sz="half" idx="1"/>
          </p:nvPr>
        </p:nvSpPr>
        <p:spPr>
          <a:xfrm>
            <a:off x="228600" y="2209800"/>
            <a:ext cx="4495800" cy="3810000"/>
          </a:xfrm>
        </p:spPr>
        <p:txBody>
          <a:bodyPr/>
          <a:lstStyle/>
          <a:p>
            <a:pPr eaLnBrk="1" hangingPunct="1"/>
            <a:r>
              <a:rPr lang="en-GB" altLang="en-US" sz="2400" b="1">
                <a:cs typeface="Arial" panose="020B0604020202020204" pitchFamily="34" charset="0"/>
              </a:rPr>
              <a:t>Very large carious lesion into dentine</a:t>
            </a:r>
          </a:p>
          <a:p>
            <a:pPr eaLnBrk="1" hangingPunct="1"/>
            <a:r>
              <a:rPr lang="en-GB" altLang="en-US" sz="2400" b="1">
                <a:cs typeface="Arial" panose="020B0604020202020204" pitchFamily="34" charset="0"/>
              </a:rPr>
              <a:t>Large area of cavitation</a:t>
            </a:r>
          </a:p>
          <a:p>
            <a:pPr eaLnBrk="1" hangingPunct="1"/>
            <a:r>
              <a:rPr lang="en-GB" altLang="en-US" sz="2400" b="1">
                <a:cs typeface="Arial" panose="020B0604020202020204" pitchFamily="34" charset="0"/>
              </a:rPr>
              <a:t>Creamy opacity on lingual occlusal aspect</a:t>
            </a:r>
          </a:p>
          <a:p>
            <a:pPr eaLnBrk="1" hangingPunct="1"/>
            <a:r>
              <a:rPr lang="en-GB" altLang="en-US" sz="2400" b="1">
                <a:cs typeface="Arial" panose="020B0604020202020204" pitchFamily="34" charset="0"/>
              </a:rPr>
              <a:t>Grey shadowing involving most of disto-buccal cusp</a:t>
            </a:r>
          </a:p>
        </p:txBody>
      </p:sp>
      <p:pic>
        <p:nvPicPr>
          <p:cNvPr id="92164" name="Picture 1028" descr="Dscf0050">
            <a:extLst>
              <a:ext uri="{FF2B5EF4-FFF2-40B4-BE49-F238E27FC236}">
                <a16:creationId xmlns:a16="http://schemas.microsoft.com/office/drawing/2014/main" id="{4533836E-BEBE-4A04-BC57-3A49AC3E5230}"/>
              </a:ext>
            </a:extLst>
          </p:cNvPr>
          <p:cNvPicPr>
            <a:picLocks noChangeAspect="1" noChangeArrowheads="1"/>
          </p:cNvPicPr>
          <p:nvPr/>
        </p:nvPicPr>
        <p:blipFill>
          <a:blip r:embed="rId2" cstate="print"/>
          <a:srcRect/>
          <a:stretch>
            <a:fillRect/>
          </a:stretch>
        </p:blipFill>
        <p:spPr bwMode="auto">
          <a:xfrm>
            <a:off x="4876800" y="2362200"/>
            <a:ext cx="3810000" cy="2203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466FEA5A-990C-4CE7-9CDD-E242F2B5CCC6}"/>
              </a:ext>
            </a:extLst>
          </p:cNvPr>
          <p:cNvSpPr>
            <a:spLocks noGrp="1"/>
          </p:cNvSpPr>
          <p:nvPr>
            <p:ph type="title"/>
          </p:nvPr>
        </p:nvSpPr>
        <p:spPr>
          <a:xfrm>
            <a:off x="228600" y="0"/>
            <a:ext cx="8915400" cy="914400"/>
          </a:xfrm>
        </p:spPr>
        <p:txBody>
          <a:bodyPr/>
          <a:lstStyle/>
          <a:p>
            <a:pPr eaLnBrk="1" hangingPunct="1"/>
            <a:r>
              <a:rPr lang="en-GB" altLang="en-US" sz="2800" b="1">
                <a:cs typeface="Arial" panose="020B0604020202020204" pitchFamily="34" charset="0"/>
              </a:rPr>
              <a:t>Surface code 3 – decay with pulpal involvement</a:t>
            </a:r>
          </a:p>
        </p:txBody>
      </p:sp>
      <p:pic>
        <p:nvPicPr>
          <p:cNvPr id="93187" name="Picture 5" descr="Dsc_0013">
            <a:extLst>
              <a:ext uri="{FF2B5EF4-FFF2-40B4-BE49-F238E27FC236}">
                <a16:creationId xmlns:a16="http://schemas.microsoft.com/office/drawing/2014/main" id="{534DCFE6-073A-4D0B-AE8A-094A6A305DF9}"/>
              </a:ext>
            </a:extLst>
          </p:cNvPr>
          <p:cNvPicPr>
            <a:picLocks noChangeAspect="1" noChangeArrowheads="1"/>
          </p:cNvPicPr>
          <p:nvPr/>
        </p:nvPicPr>
        <p:blipFill>
          <a:blip r:embed="rId2" cstate="print"/>
          <a:srcRect/>
          <a:stretch>
            <a:fillRect/>
          </a:stretch>
        </p:blipFill>
        <p:spPr bwMode="auto">
          <a:xfrm>
            <a:off x="395536" y="1052736"/>
            <a:ext cx="8299648" cy="49433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A6053090-6732-4D16-8EF2-E5E9E2ADFED1}"/>
              </a:ext>
            </a:extLst>
          </p:cNvPr>
          <p:cNvSpPr>
            <a:spLocks noGrp="1" noChangeArrowheads="1"/>
          </p:cNvSpPr>
          <p:nvPr>
            <p:ph type="title"/>
          </p:nvPr>
        </p:nvSpPr>
        <p:spPr>
          <a:xfrm>
            <a:off x="685800" y="304800"/>
            <a:ext cx="7772400" cy="1143000"/>
          </a:xfrm>
        </p:spPr>
        <p:txBody>
          <a:bodyPr rtlCol="0">
            <a:normAutofit fontScale="90000"/>
          </a:bodyPr>
          <a:lstStyle/>
          <a:p>
            <a:pPr eaLnBrk="1" fontAlgn="auto" hangingPunct="1">
              <a:spcAft>
                <a:spcPts val="0"/>
              </a:spcAft>
              <a:defRPr/>
            </a:pPr>
            <a:r>
              <a:rPr lang="en-GB" sz="3600" b="1">
                <a:cs typeface="Arial" charset="0"/>
              </a:rPr>
              <a:t>Surface code 3 – decay with pulpal involvement</a:t>
            </a:r>
          </a:p>
        </p:txBody>
      </p:sp>
      <p:sp>
        <p:nvSpPr>
          <p:cNvPr id="93187" name="Rectangle 3">
            <a:extLst>
              <a:ext uri="{FF2B5EF4-FFF2-40B4-BE49-F238E27FC236}">
                <a16:creationId xmlns:a16="http://schemas.microsoft.com/office/drawing/2014/main" id="{F688F100-5C09-484B-9FB9-D71DCCE4FFA8}"/>
              </a:ext>
            </a:extLst>
          </p:cNvPr>
          <p:cNvSpPr>
            <a:spLocks noGrp="1"/>
          </p:cNvSpPr>
          <p:nvPr>
            <p:ph type="body" sz="half" idx="1"/>
          </p:nvPr>
        </p:nvSpPr>
        <p:spPr>
          <a:xfrm>
            <a:off x="304800" y="1828800"/>
            <a:ext cx="4495800" cy="3810000"/>
          </a:xfrm>
        </p:spPr>
        <p:txBody>
          <a:bodyPr/>
          <a:lstStyle/>
          <a:p>
            <a:pPr eaLnBrk="1" hangingPunct="1"/>
            <a:r>
              <a:rPr lang="en-GB" altLang="en-US" sz="2800" b="1">
                <a:cs typeface="Arial" panose="020B0604020202020204" pitchFamily="34" charset="0"/>
              </a:rPr>
              <a:t>Upper anterior deciduous teeth decayed into dentine</a:t>
            </a:r>
          </a:p>
          <a:p>
            <a:pPr eaLnBrk="1" hangingPunct="1"/>
            <a:r>
              <a:rPr lang="en-GB" altLang="en-US" sz="2800" b="1">
                <a:cs typeface="Arial" panose="020B0604020202020204" pitchFamily="34" charset="0"/>
              </a:rPr>
              <a:t>Mesial surfaces of central incisors likely to be decayed with pulpal involvement, Code 3</a:t>
            </a:r>
          </a:p>
        </p:txBody>
      </p:sp>
      <p:pic>
        <p:nvPicPr>
          <p:cNvPr id="94212" name="Picture 5" descr="Dsc_0013">
            <a:extLst>
              <a:ext uri="{FF2B5EF4-FFF2-40B4-BE49-F238E27FC236}">
                <a16:creationId xmlns:a16="http://schemas.microsoft.com/office/drawing/2014/main" id="{154C94F4-58AC-49C6-974A-3B93B89CB7A9}"/>
              </a:ext>
            </a:extLst>
          </p:cNvPr>
          <p:cNvPicPr>
            <a:picLocks noChangeAspect="1" noChangeArrowheads="1"/>
          </p:cNvPicPr>
          <p:nvPr/>
        </p:nvPicPr>
        <p:blipFill>
          <a:blip r:embed="rId2" cstate="print"/>
          <a:srcRect/>
          <a:stretch>
            <a:fillRect/>
          </a:stretch>
        </p:blipFill>
        <p:spPr bwMode="auto">
          <a:xfrm>
            <a:off x="4876800" y="2362200"/>
            <a:ext cx="3657600" cy="21780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026">
            <a:extLst>
              <a:ext uri="{FF2B5EF4-FFF2-40B4-BE49-F238E27FC236}">
                <a16:creationId xmlns:a16="http://schemas.microsoft.com/office/drawing/2014/main" id="{8A8A1837-E903-4D4A-89F4-16459FA9C24F}"/>
              </a:ext>
            </a:extLst>
          </p:cNvPr>
          <p:cNvSpPr>
            <a:spLocks noGrp="1"/>
          </p:cNvSpPr>
          <p:nvPr>
            <p:ph type="title"/>
          </p:nvPr>
        </p:nvSpPr>
        <p:spPr>
          <a:xfrm>
            <a:off x="228600" y="0"/>
            <a:ext cx="8915400" cy="914400"/>
          </a:xfrm>
        </p:spPr>
        <p:txBody>
          <a:bodyPr/>
          <a:lstStyle/>
          <a:p>
            <a:pPr eaLnBrk="1" hangingPunct="1"/>
            <a:r>
              <a:rPr lang="en-GB" altLang="en-US" sz="2800" b="1">
                <a:cs typeface="Arial" panose="020B0604020202020204" pitchFamily="34" charset="0"/>
              </a:rPr>
              <a:t>Surface code 3 – decay with pulpal involvement</a:t>
            </a:r>
            <a:r>
              <a:rPr lang="en-GB" altLang="en-US" sz="3200" b="1">
                <a:cs typeface="Arial" panose="020B0604020202020204" pitchFamily="34" charset="0"/>
              </a:rPr>
              <a:t> </a:t>
            </a:r>
          </a:p>
        </p:txBody>
      </p:sp>
      <p:pic>
        <p:nvPicPr>
          <p:cNvPr id="95235" name="Picture 7" descr="MR lower arch">
            <a:extLst>
              <a:ext uri="{FF2B5EF4-FFF2-40B4-BE49-F238E27FC236}">
                <a16:creationId xmlns:a16="http://schemas.microsoft.com/office/drawing/2014/main" id="{F28CF43D-9252-4E31-898E-F685163771F0}"/>
              </a:ext>
            </a:extLst>
          </p:cNvPr>
          <p:cNvPicPr>
            <a:picLocks noChangeArrowheads="1"/>
          </p:cNvPicPr>
          <p:nvPr/>
        </p:nvPicPr>
        <p:blipFill>
          <a:blip r:embed="rId2" cstate="print"/>
          <a:srcRect t="20583"/>
          <a:stretch>
            <a:fillRect/>
          </a:stretch>
        </p:blipFill>
        <p:spPr bwMode="auto">
          <a:xfrm>
            <a:off x="539552" y="1556792"/>
            <a:ext cx="8242945" cy="43301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736436A9-138C-45B0-9B6D-172EA48D23B4}"/>
              </a:ext>
            </a:extLst>
          </p:cNvPr>
          <p:cNvSpPr>
            <a:spLocks noGrp="1" noChangeArrowheads="1"/>
          </p:cNvSpPr>
          <p:nvPr>
            <p:ph type="title"/>
          </p:nvPr>
        </p:nvSpPr>
        <p:spPr>
          <a:xfrm>
            <a:off x="685800" y="457200"/>
            <a:ext cx="7772400" cy="1143000"/>
          </a:xfrm>
        </p:spPr>
        <p:txBody>
          <a:bodyPr rtlCol="0">
            <a:normAutofit fontScale="90000"/>
          </a:bodyPr>
          <a:lstStyle/>
          <a:p>
            <a:pPr eaLnBrk="1" fontAlgn="auto" hangingPunct="1">
              <a:spcAft>
                <a:spcPts val="0"/>
              </a:spcAft>
              <a:defRPr/>
            </a:pPr>
            <a:r>
              <a:rPr lang="en-GB" sz="3600" b="1">
                <a:cs typeface="Arial" charset="0"/>
              </a:rPr>
              <a:t>Surface code 3 – decay with pulpal involvement </a:t>
            </a:r>
          </a:p>
        </p:txBody>
      </p:sp>
      <p:sp>
        <p:nvSpPr>
          <p:cNvPr id="95235" name="Text Placeholder 5">
            <a:extLst>
              <a:ext uri="{FF2B5EF4-FFF2-40B4-BE49-F238E27FC236}">
                <a16:creationId xmlns:a16="http://schemas.microsoft.com/office/drawing/2014/main" id="{A79B5B57-6DF0-478D-9C7E-39B5F49BC373}"/>
              </a:ext>
            </a:extLst>
          </p:cNvPr>
          <p:cNvSpPr>
            <a:spLocks noGrp="1"/>
          </p:cNvSpPr>
          <p:nvPr>
            <p:ph type="body" sz="half" idx="1"/>
          </p:nvPr>
        </p:nvSpPr>
        <p:spPr>
          <a:xfrm>
            <a:off x="571500" y="2000250"/>
            <a:ext cx="3886200" cy="4114800"/>
          </a:xfrm>
        </p:spPr>
        <p:txBody>
          <a:bodyPr/>
          <a:lstStyle/>
          <a:p>
            <a:pPr eaLnBrk="1" hangingPunct="1"/>
            <a:r>
              <a:rPr lang="en-GB" altLang="en-US" b="1"/>
              <a:t>LLE is extensively decayed</a:t>
            </a:r>
          </a:p>
          <a:p>
            <a:pPr eaLnBrk="1" hangingPunct="1"/>
            <a:r>
              <a:rPr lang="en-GB" altLang="en-US" b="1"/>
              <a:t>Occlusal, buccal and distal code 3</a:t>
            </a:r>
          </a:p>
        </p:txBody>
      </p:sp>
      <p:pic>
        <p:nvPicPr>
          <p:cNvPr id="96260" name="Picture 7" descr="MR lower arch">
            <a:extLst>
              <a:ext uri="{FF2B5EF4-FFF2-40B4-BE49-F238E27FC236}">
                <a16:creationId xmlns:a16="http://schemas.microsoft.com/office/drawing/2014/main" id="{CB495034-94A7-471A-962D-AF1BD08B6EA8}"/>
              </a:ext>
            </a:extLst>
          </p:cNvPr>
          <p:cNvPicPr>
            <a:picLocks noChangeArrowheads="1"/>
          </p:cNvPicPr>
          <p:nvPr/>
        </p:nvPicPr>
        <p:blipFill>
          <a:blip r:embed="rId2" cstate="print"/>
          <a:srcRect t="20583"/>
          <a:stretch>
            <a:fillRect/>
          </a:stretch>
        </p:blipFill>
        <p:spPr bwMode="auto">
          <a:xfrm>
            <a:off x="4644008" y="2348880"/>
            <a:ext cx="4156075" cy="20272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1026">
            <a:extLst>
              <a:ext uri="{FF2B5EF4-FFF2-40B4-BE49-F238E27FC236}">
                <a16:creationId xmlns:a16="http://schemas.microsoft.com/office/drawing/2014/main" id="{8365E651-9734-47A5-BF55-8C07A589D574}"/>
              </a:ext>
            </a:extLst>
          </p:cNvPr>
          <p:cNvSpPr>
            <a:spLocks noGrp="1"/>
          </p:cNvSpPr>
          <p:nvPr>
            <p:ph type="title"/>
          </p:nvPr>
        </p:nvSpPr>
        <p:spPr>
          <a:xfrm>
            <a:off x="228600" y="0"/>
            <a:ext cx="8915400" cy="914400"/>
          </a:xfrm>
        </p:spPr>
        <p:txBody>
          <a:bodyPr/>
          <a:lstStyle/>
          <a:p>
            <a:pPr eaLnBrk="1" hangingPunct="1"/>
            <a:r>
              <a:rPr lang="en-GB" altLang="en-US" sz="2800" b="1">
                <a:cs typeface="Arial" panose="020B0604020202020204" pitchFamily="34" charset="0"/>
              </a:rPr>
              <a:t>Surface code 3 – decay with pulpal involvement</a:t>
            </a:r>
            <a:r>
              <a:rPr lang="en-GB" altLang="en-US" sz="3200" b="1">
                <a:cs typeface="Arial" panose="020B0604020202020204" pitchFamily="34" charset="0"/>
              </a:rPr>
              <a:t> </a:t>
            </a:r>
          </a:p>
        </p:txBody>
      </p:sp>
      <p:pic>
        <p:nvPicPr>
          <p:cNvPr id="97283" name="Picture 2" descr="IMG_1164">
            <a:extLst>
              <a:ext uri="{FF2B5EF4-FFF2-40B4-BE49-F238E27FC236}">
                <a16:creationId xmlns:a16="http://schemas.microsoft.com/office/drawing/2014/main" id="{2D7449C5-E101-4CC6-A427-52D4EB080002}"/>
              </a:ext>
            </a:extLst>
          </p:cNvPr>
          <p:cNvPicPr>
            <a:picLocks noChangeAspect="1" noChangeArrowheads="1"/>
          </p:cNvPicPr>
          <p:nvPr/>
        </p:nvPicPr>
        <p:blipFill>
          <a:blip r:embed="rId2" cstate="print"/>
          <a:srcRect/>
          <a:stretch>
            <a:fillRect/>
          </a:stretch>
        </p:blipFill>
        <p:spPr bwMode="auto">
          <a:xfrm>
            <a:off x="827584" y="1196752"/>
            <a:ext cx="7694215" cy="50917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1559FBD3-C4D8-4A24-8616-FA3F82536EAE}"/>
              </a:ext>
            </a:extLst>
          </p:cNvPr>
          <p:cNvSpPr>
            <a:spLocks noGrp="1"/>
          </p:cNvSpPr>
          <p:nvPr>
            <p:ph type="title"/>
          </p:nvPr>
        </p:nvSpPr>
        <p:spPr/>
        <p:txBody>
          <a:bodyPr/>
          <a:lstStyle/>
          <a:p>
            <a:pPr eaLnBrk="1" hangingPunct="1"/>
            <a:r>
              <a:rPr lang="en-GB" altLang="en-US" sz="3600" b="1">
                <a:cs typeface="Arial" panose="020B0604020202020204" pitchFamily="34" charset="0"/>
              </a:rPr>
              <a:t>Use of Probe</a:t>
            </a:r>
          </a:p>
        </p:txBody>
      </p:sp>
      <p:sp>
        <p:nvSpPr>
          <p:cNvPr id="14339" name="Rectangle 3">
            <a:extLst>
              <a:ext uri="{FF2B5EF4-FFF2-40B4-BE49-F238E27FC236}">
                <a16:creationId xmlns:a16="http://schemas.microsoft.com/office/drawing/2014/main" id="{45D0689C-1133-4F1A-825D-5A9071114B59}"/>
              </a:ext>
            </a:extLst>
          </p:cNvPr>
          <p:cNvSpPr>
            <a:spLocks noGrp="1"/>
          </p:cNvSpPr>
          <p:nvPr>
            <p:ph type="body" sz="half" idx="1"/>
          </p:nvPr>
        </p:nvSpPr>
        <p:spPr>
          <a:xfrm>
            <a:off x="685800" y="1981200"/>
            <a:ext cx="4572000" cy="4114800"/>
          </a:xfrm>
        </p:spPr>
        <p:txBody>
          <a:bodyPr/>
          <a:lstStyle/>
          <a:p>
            <a:pPr eaLnBrk="1" hangingPunct="1"/>
            <a:r>
              <a:rPr lang="en-GB" altLang="en-US" sz="2800" b="1">
                <a:cs typeface="Arial" panose="020B0604020202020204" pitchFamily="34" charset="0"/>
              </a:rPr>
              <a:t>NOT a diagnostic aid.</a:t>
            </a:r>
          </a:p>
          <a:p>
            <a:pPr eaLnBrk="1" hangingPunct="1"/>
            <a:r>
              <a:rPr lang="en-GB" altLang="en-US" sz="2800" b="1">
                <a:cs typeface="Arial" panose="020B0604020202020204" pitchFamily="34" charset="0"/>
              </a:rPr>
              <a:t>Probe is used for: </a:t>
            </a:r>
          </a:p>
          <a:p>
            <a:pPr eaLnBrk="1" hangingPunct="1"/>
            <a:r>
              <a:rPr lang="en-GB" altLang="en-US" sz="2800" b="1">
                <a:cs typeface="Arial" panose="020B0604020202020204" pitchFamily="34" charset="0"/>
              </a:rPr>
              <a:t>Removing plaque and debris </a:t>
            </a:r>
          </a:p>
          <a:p>
            <a:pPr eaLnBrk="1" hangingPunct="1"/>
            <a:r>
              <a:rPr lang="en-GB" altLang="en-US" sz="2800" b="1">
                <a:cs typeface="Arial" panose="020B0604020202020204" pitchFamily="34" charset="0"/>
              </a:rPr>
              <a:t>Checking for fissure sealants and tooth coloured fillings </a:t>
            </a:r>
          </a:p>
        </p:txBody>
      </p:sp>
      <p:pic>
        <p:nvPicPr>
          <p:cNvPr id="15364" name="Picture 5" descr="2new">
            <a:extLst>
              <a:ext uri="{FF2B5EF4-FFF2-40B4-BE49-F238E27FC236}">
                <a16:creationId xmlns:a16="http://schemas.microsoft.com/office/drawing/2014/main" id="{712D6686-98E0-4A97-A78C-8CAEC5AFBF5F}"/>
              </a:ext>
            </a:extLst>
          </p:cNvPr>
          <p:cNvPicPr>
            <a:picLocks noChangeAspect="1" noChangeArrowheads="1"/>
          </p:cNvPicPr>
          <p:nvPr/>
        </p:nvPicPr>
        <p:blipFill>
          <a:blip r:embed="rId2" cstate="print"/>
          <a:srcRect/>
          <a:stretch>
            <a:fillRect/>
          </a:stretch>
        </p:blipFill>
        <p:spPr bwMode="auto">
          <a:xfrm>
            <a:off x="6172200" y="1828800"/>
            <a:ext cx="1597025" cy="381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DAE7DF73-1F90-4917-A094-720BA827D608}"/>
              </a:ext>
            </a:extLst>
          </p:cNvPr>
          <p:cNvSpPr>
            <a:spLocks noGrp="1" noChangeArrowheads="1"/>
          </p:cNvSpPr>
          <p:nvPr>
            <p:ph type="title"/>
          </p:nvPr>
        </p:nvSpPr>
        <p:spPr>
          <a:xfrm>
            <a:off x="685800" y="457200"/>
            <a:ext cx="7772400" cy="1143000"/>
          </a:xfrm>
        </p:spPr>
        <p:txBody>
          <a:bodyPr rtlCol="0">
            <a:normAutofit fontScale="90000"/>
          </a:bodyPr>
          <a:lstStyle/>
          <a:p>
            <a:pPr eaLnBrk="1" fontAlgn="auto" hangingPunct="1">
              <a:spcAft>
                <a:spcPts val="0"/>
              </a:spcAft>
              <a:defRPr/>
            </a:pPr>
            <a:r>
              <a:rPr lang="en-GB" sz="3600" b="1">
                <a:cs typeface="Arial" charset="0"/>
              </a:rPr>
              <a:t>Surface code 3 – decay with pulpal involvement </a:t>
            </a:r>
          </a:p>
        </p:txBody>
      </p:sp>
      <p:sp>
        <p:nvSpPr>
          <p:cNvPr id="97283" name="Text Placeholder 5">
            <a:extLst>
              <a:ext uri="{FF2B5EF4-FFF2-40B4-BE49-F238E27FC236}">
                <a16:creationId xmlns:a16="http://schemas.microsoft.com/office/drawing/2014/main" id="{B9BAA3FF-6016-4D73-9DFB-960F6471CAB8}"/>
              </a:ext>
            </a:extLst>
          </p:cNvPr>
          <p:cNvSpPr>
            <a:spLocks noGrp="1"/>
          </p:cNvSpPr>
          <p:nvPr>
            <p:ph type="body" sz="half" idx="1"/>
          </p:nvPr>
        </p:nvSpPr>
        <p:spPr/>
        <p:txBody>
          <a:bodyPr/>
          <a:lstStyle/>
          <a:p>
            <a:pPr eaLnBrk="1" hangingPunct="1"/>
            <a:r>
              <a:rPr lang="en-GB" altLang="en-US" sz="2800" b="1"/>
              <a:t>UR2 has a large carious lesion on the lingual and distal surfaces, code 3</a:t>
            </a:r>
          </a:p>
          <a:p>
            <a:pPr eaLnBrk="1" hangingPunct="1"/>
            <a:r>
              <a:rPr lang="en-GB" altLang="en-US" sz="2800" b="1"/>
              <a:t>Caries into dentine is present on adjacent teeth</a:t>
            </a:r>
          </a:p>
          <a:p>
            <a:pPr eaLnBrk="1" hangingPunct="1"/>
            <a:endParaRPr lang="en-GB" altLang="en-US" sz="2800" b="1"/>
          </a:p>
        </p:txBody>
      </p:sp>
      <p:pic>
        <p:nvPicPr>
          <p:cNvPr id="98308" name="Picture 2" descr="IMG_1164">
            <a:extLst>
              <a:ext uri="{FF2B5EF4-FFF2-40B4-BE49-F238E27FC236}">
                <a16:creationId xmlns:a16="http://schemas.microsoft.com/office/drawing/2014/main" id="{349FDF00-3A04-4F33-B637-3C450446FAAE}"/>
              </a:ext>
            </a:extLst>
          </p:cNvPr>
          <p:cNvPicPr>
            <a:picLocks noChangeAspect="1" noChangeArrowheads="1"/>
          </p:cNvPicPr>
          <p:nvPr/>
        </p:nvPicPr>
        <p:blipFill>
          <a:blip r:embed="rId2" cstate="print"/>
          <a:srcRect/>
          <a:stretch>
            <a:fillRect/>
          </a:stretch>
        </p:blipFill>
        <p:spPr bwMode="auto">
          <a:xfrm>
            <a:off x="4714875" y="2143125"/>
            <a:ext cx="3960813" cy="26209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C121EAFF-C297-4645-BF4D-AD1DCA1441F8}"/>
              </a:ext>
            </a:extLst>
          </p:cNvPr>
          <p:cNvSpPr>
            <a:spLocks noGrp="1"/>
          </p:cNvSpPr>
          <p:nvPr>
            <p:ph type="title" idx="4294967295"/>
          </p:nvPr>
        </p:nvSpPr>
        <p:spPr>
          <a:xfrm>
            <a:off x="685800" y="457200"/>
            <a:ext cx="7772400" cy="1143000"/>
          </a:xfrm>
        </p:spPr>
        <p:txBody>
          <a:bodyPr/>
          <a:lstStyle/>
          <a:p>
            <a:pPr eaLnBrk="1" hangingPunct="1"/>
            <a:r>
              <a:rPr lang="en-GB" altLang="en-US" sz="3200" b="1">
                <a:cs typeface="Arial" panose="020B0604020202020204" pitchFamily="34" charset="0"/>
              </a:rPr>
              <a:t>Surface code 3 – decay with pulpal involvement *</a:t>
            </a:r>
          </a:p>
        </p:txBody>
      </p:sp>
      <p:pic>
        <p:nvPicPr>
          <p:cNvPr id="98307" name="Picture 4" descr="32">
            <a:extLst>
              <a:ext uri="{FF2B5EF4-FFF2-40B4-BE49-F238E27FC236}">
                <a16:creationId xmlns:a16="http://schemas.microsoft.com/office/drawing/2014/main" id="{C7D7F111-D633-4823-A905-C4F58398B5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773238"/>
            <a:ext cx="8305800" cy="473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AEE56BBA-32C6-4170-8A63-4991173FDDF1}"/>
              </a:ext>
            </a:extLst>
          </p:cNvPr>
          <p:cNvSpPr>
            <a:spLocks noGrp="1"/>
          </p:cNvSpPr>
          <p:nvPr>
            <p:ph type="title" idx="4294967295"/>
          </p:nvPr>
        </p:nvSpPr>
        <p:spPr>
          <a:xfrm>
            <a:off x="685800" y="457200"/>
            <a:ext cx="7772400" cy="1143000"/>
          </a:xfrm>
        </p:spPr>
        <p:txBody>
          <a:bodyPr/>
          <a:lstStyle/>
          <a:p>
            <a:pPr eaLnBrk="1" hangingPunct="1"/>
            <a:r>
              <a:rPr lang="en-GB" altLang="en-US" sz="3200" b="1">
                <a:cs typeface="Arial" panose="020B0604020202020204" pitchFamily="34" charset="0"/>
              </a:rPr>
              <a:t>Surface code 3 – decay with pulpal involvement *</a:t>
            </a:r>
          </a:p>
        </p:txBody>
      </p:sp>
      <p:pic>
        <p:nvPicPr>
          <p:cNvPr id="99331" name="Picture 4" descr="32">
            <a:extLst>
              <a:ext uri="{FF2B5EF4-FFF2-40B4-BE49-F238E27FC236}">
                <a16:creationId xmlns:a16="http://schemas.microsoft.com/office/drawing/2014/main" id="{172679AA-5ED3-4478-967F-E6AF992BD7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989138"/>
            <a:ext cx="4895850" cy="358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Rectangle 3">
            <a:extLst>
              <a:ext uri="{FF2B5EF4-FFF2-40B4-BE49-F238E27FC236}">
                <a16:creationId xmlns:a16="http://schemas.microsoft.com/office/drawing/2014/main" id="{3A77B015-B507-47C0-8198-720258DDE42B}"/>
              </a:ext>
            </a:extLst>
          </p:cNvPr>
          <p:cNvSpPr>
            <a:spLocks noChangeArrowheads="1"/>
          </p:cNvSpPr>
          <p:nvPr/>
        </p:nvSpPr>
        <p:spPr bwMode="auto">
          <a:xfrm>
            <a:off x="152400" y="2514600"/>
            <a:ext cx="4876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r>
              <a:rPr lang="en-GB" altLang="en-US" sz="2800" b="1">
                <a:cs typeface="Arial" panose="020B0604020202020204" pitchFamily="34" charset="0"/>
              </a:rPr>
              <a:t>UR2, UR1, UL1 &amp; UL2 </a:t>
            </a:r>
          </a:p>
          <a:p>
            <a:pPr eaLnBrk="1" hangingPunct="1">
              <a:buFont typeface="Arial" panose="020B0604020202020204" pitchFamily="34" charset="0"/>
              <a:buNone/>
            </a:pPr>
            <a:r>
              <a:rPr lang="en-GB" altLang="en-US" sz="2800" b="1">
                <a:cs typeface="Arial" panose="020B0604020202020204" pitchFamily="34" charset="0"/>
              </a:rPr>
              <a:t>	surfaces all have large</a:t>
            </a:r>
          </a:p>
          <a:p>
            <a:pPr eaLnBrk="1" hangingPunct="1">
              <a:buFont typeface="Arial" panose="020B0604020202020204" pitchFamily="34" charset="0"/>
              <a:buNone/>
            </a:pPr>
            <a:r>
              <a:rPr lang="en-GB" altLang="en-US" sz="2800" b="1">
                <a:cs typeface="Arial" panose="020B0604020202020204" pitchFamily="34" charset="0"/>
              </a:rPr>
              <a:t>	 carious lesions </a:t>
            </a:r>
          </a:p>
          <a:p>
            <a:pPr eaLnBrk="1" hangingPunct="1">
              <a:buFont typeface="Arial" panose="020B0604020202020204" pitchFamily="34" charset="0"/>
              <a:buNone/>
            </a:pPr>
            <a:r>
              <a:rPr lang="en-GB" altLang="en-US" sz="2800" b="1">
                <a:cs typeface="Arial" panose="020B0604020202020204" pitchFamily="34" charset="0"/>
              </a:rPr>
              <a:t>	involving the pulp.</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476344D3-7B12-447D-BCBF-901CFBB780E7}"/>
              </a:ext>
            </a:extLst>
          </p:cNvPr>
          <p:cNvSpPr>
            <a:spLocks noGrp="1"/>
          </p:cNvSpPr>
          <p:nvPr>
            <p:ph type="title" idx="4294967295"/>
          </p:nvPr>
        </p:nvSpPr>
        <p:spPr>
          <a:xfrm>
            <a:off x="685800" y="457200"/>
            <a:ext cx="7772400" cy="1143000"/>
          </a:xfrm>
        </p:spPr>
        <p:txBody>
          <a:bodyPr/>
          <a:lstStyle/>
          <a:p>
            <a:pPr eaLnBrk="1" hangingPunct="1"/>
            <a:r>
              <a:rPr lang="en-GB" altLang="en-US" sz="3200" b="1">
                <a:cs typeface="Arial" panose="020B0604020202020204" pitchFamily="34" charset="0"/>
              </a:rPr>
              <a:t>Surface code 3 – decay with pulpal involvement *</a:t>
            </a:r>
          </a:p>
        </p:txBody>
      </p:sp>
      <p:pic>
        <p:nvPicPr>
          <p:cNvPr id="100355" name="Picture 4" descr="32">
            <a:extLst>
              <a:ext uri="{FF2B5EF4-FFF2-40B4-BE49-F238E27FC236}">
                <a16:creationId xmlns:a16="http://schemas.microsoft.com/office/drawing/2014/main" id="{9F8B11B5-B296-45E8-B045-80C5419CD3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989138"/>
            <a:ext cx="4895850" cy="358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Rectangle 3">
            <a:extLst>
              <a:ext uri="{FF2B5EF4-FFF2-40B4-BE49-F238E27FC236}">
                <a16:creationId xmlns:a16="http://schemas.microsoft.com/office/drawing/2014/main" id="{5258486E-16E8-492D-846B-9503A9F53DA2}"/>
              </a:ext>
            </a:extLst>
          </p:cNvPr>
          <p:cNvSpPr>
            <a:spLocks noChangeArrowheads="1"/>
          </p:cNvSpPr>
          <p:nvPr/>
        </p:nvSpPr>
        <p:spPr bwMode="auto">
          <a:xfrm>
            <a:off x="152400" y="1981200"/>
            <a:ext cx="37719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pPr>
            <a:r>
              <a:rPr lang="en-GB" altLang="en-US" sz="2400" b="1">
                <a:cs typeface="Arial" panose="020B0604020202020204" pitchFamily="34" charset="0"/>
              </a:rPr>
              <a:t>Additional features to note:- </a:t>
            </a:r>
          </a:p>
          <a:p>
            <a:pPr eaLnBrk="1" hangingPunct="1">
              <a:lnSpc>
                <a:spcPct val="90000"/>
              </a:lnSpc>
            </a:pPr>
            <a:r>
              <a:rPr lang="en-GB" altLang="en-US" sz="2400" b="1">
                <a:cs typeface="Arial" panose="020B0604020202020204" pitchFamily="34" charset="0"/>
              </a:rPr>
              <a:t>UR2 - mesial surface has large temporary dressing.  </a:t>
            </a:r>
          </a:p>
          <a:p>
            <a:pPr eaLnBrk="1" hangingPunct="1">
              <a:lnSpc>
                <a:spcPct val="90000"/>
              </a:lnSpc>
            </a:pPr>
            <a:r>
              <a:rPr lang="en-GB" altLang="en-US" sz="2400" b="1">
                <a:cs typeface="Arial" panose="020B0604020202020204" pitchFamily="34" charset="0"/>
              </a:rPr>
              <a:t>Caries is so extensive on this surface that code 3 would be assigned. </a:t>
            </a:r>
          </a:p>
          <a:p>
            <a:pPr eaLnBrk="1" hangingPunct="1">
              <a:lnSpc>
                <a:spcPct val="90000"/>
              </a:lnSpc>
            </a:pPr>
            <a:r>
              <a:rPr lang="en-GB" altLang="en-US" sz="2400" b="1">
                <a:cs typeface="Arial" panose="020B0604020202020204" pitchFamily="34" charset="0"/>
              </a:rPr>
              <a:t>However, if temporary dressing was present without caries, surface would have been coded R – filled needs replacing.</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00EAE17F-D911-4E5F-BC67-D4EE626D20F8}"/>
              </a:ext>
            </a:extLst>
          </p:cNvPr>
          <p:cNvSpPr>
            <a:spLocks noGrp="1"/>
          </p:cNvSpPr>
          <p:nvPr>
            <p:ph type="title" idx="4294967295"/>
          </p:nvPr>
        </p:nvSpPr>
        <p:spPr>
          <a:xfrm>
            <a:off x="685800" y="457200"/>
            <a:ext cx="7772400" cy="1143000"/>
          </a:xfrm>
        </p:spPr>
        <p:txBody>
          <a:bodyPr/>
          <a:lstStyle/>
          <a:p>
            <a:pPr eaLnBrk="1" hangingPunct="1"/>
            <a:r>
              <a:rPr lang="en-GB" altLang="en-US" sz="3200" b="1">
                <a:cs typeface="Arial" panose="020B0604020202020204" pitchFamily="34" charset="0"/>
              </a:rPr>
              <a:t>Surface code 3 – decay with pulpal involvement *</a:t>
            </a:r>
          </a:p>
        </p:txBody>
      </p:sp>
      <p:pic>
        <p:nvPicPr>
          <p:cNvPr id="101379" name="Picture 4" descr="32">
            <a:extLst>
              <a:ext uri="{FF2B5EF4-FFF2-40B4-BE49-F238E27FC236}">
                <a16:creationId xmlns:a16="http://schemas.microsoft.com/office/drawing/2014/main" id="{4AD7C42F-E507-473C-BC1E-5A1FD1038D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175" y="1989138"/>
            <a:ext cx="4895850" cy="358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Rectangle 3">
            <a:extLst>
              <a:ext uri="{FF2B5EF4-FFF2-40B4-BE49-F238E27FC236}">
                <a16:creationId xmlns:a16="http://schemas.microsoft.com/office/drawing/2014/main" id="{36F142B3-5F0E-45C9-885A-951245AE804C}"/>
              </a:ext>
            </a:extLst>
          </p:cNvPr>
          <p:cNvSpPr>
            <a:spLocks noChangeArrowheads="1"/>
          </p:cNvSpPr>
          <p:nvPr/>
        </p:nvSpPr>
        <p:spPr bwMode="auto">
          <a:xfrm>
            <a:off x="179388" y="1628775"/>
            <a:ext cx="39147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pPr>
            <a:r>
              <a:rPr lang="en-GB" altLang="en-US" sz="2400" b="1">
                <a:cs typeface="Arial" panose="020B0604020202020204" pitchFamily="34" charset="0"/>
              </a:rPr>
              <a:t>Distal surface of UR2 has large carious lesion into dentine with no apparent surface destruction of enamel, characterised by a large creamy shadow beneath the enamel. </a:t>
            </a:r>
          </a:p>
          <a:p>
            <a:pPr eaLnBrk="1" hangingPunct="1">
              <a:lnSpc>
                <a:spcPct val="90000"/>
              </a:lnSpc>
            </a:pPr>
            <a:r>
              <a:rPr lang="en-GB" altLang="en-US" sz="2400" b="1">
                <a:cs typeface="Arial" panose="020B0604020202020204" pitchFamily="34" charset="0"/>
              </a:rPr>
              <a:t>A similar lesion can be seen on the mesial of the UL4.  </a:t>
            </a:r>
          </a:p>
          <a:p>
            <a:pPr eaLnBrk="1" hangingPunct="1">
              <a:lnSpc>
                <a:spcPct val="90000"/>
              </a:lnSpc>
            </a:pPr>
            <a:r>
              <a:rPr lang="en-GB" altLang="en-US" sz="2400" b="1">
                <a:cs typeface="Arial" panose="020B0604020202020204" pitchFamily="34" charset="0"/>
              </a:rPr>
              <a:t>UR4 and UR5 are examples of tooth surfaces filled that have no decay and would be coded 5  </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107C60F9-4C99-440A-863C-D3C92A0F3819}"/>
              </a:ext>
            </a:extLst>
          </p:cNvPr>
          <p:cNvSpPr>
            <a:spLocks noGrp="1"/>
          </p:cNvSpPr>
          <p:nvPr>
            <p:ph type="title" idx="4294967295"/>
          </p:nvPr>
        </p:nvSpPr>
        <p:spPr>
          <a:xfrm>
            <a:off x="685800" y="457200"/>
            <a:ext cx="7772400" cy="1143000"/>
          </a:xfrm>
        </p:spPr>
        <p:txBody>
          <a:bodyPr/>
          <a:lstStyle/>
          <a:p>
            <a:pPr eaLnBrk="1" hangingPunct="1"/>
            <a:r>
              <a:rPr lang="en-GB" altLang="en-US" sz="3200" b="1">
                <a:cs typeface="Arial" panose="020B0604020202020204" pitchFamily="34" charset="0"/>
              </a:rPr>
              <a:t>Surface code 3 – decay with pulpal involvement *</a:t>
            </a:r>
          </a:p>
        </p:txBody>
      </p:sp>
      <p:pic>
        <p:nvPicPr>
          <p:cNvPr id="102403" name="Picture 4" descr="32">
            <a:extLst>
              <a:ext uri="{FF2B5EF4-FFF2-40B4-BE49-F238E27FC236}">
                <a16:creationId xmlns:a16="http://schemas.microsoft.com/office/drawing/2014/main" id="{52400A98-4C67-4934-91B3-74B832246D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175" y="1989138"/>
            <a:ext cx="4895850" cy="358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4" name="Rectangle 3">
            <a:extLst>
              <a:ext uri="{FF2B5EF4-FFF2-40B4-BE49-F238E27FC236}">
                <a16:creationId xmlns:a16="http://schemas.microsoft.com/office/drawing/2014/main" id="{7E912CF2-23A1-451F-A9BA-9B28BBAED825}"/>
              </a:ext>
            </a:extLst>
          </p:cNvPr>
          <p:cNvSpPr>
            <a:spLocks noChangeArrowheads="1"/>
          </p:cNvSpPr>
          <p:nvPr/>
        </p:nvSpPr>
        <p:spPr bwMode="auto">
          <a:xfrm>
            <a:off x="228600" y="2286000"/>
            <a:ext cx="39116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r>
              <a:rPr lang="en-GB" altLang="en-US" sz="2800" b="1">
                <a:cs typeface="Arial" panose="020B0604020202020204" pitchFamily="34" charset="0"/>
              </a:rPr>
              <a:t>UL6 would be coded as all surfaces 3. </a:t>
            </a:r>
          </a:p>
          <a:p>
            <a:pPr eaLnBrk="1" hangingPunct="1"/>
            <a:r>
              <a:rPr lang="en-GB" altLang="en-US" sz="2800" b="1">
                <a:cs typeface="Arial" panose="020B0604020202020204" pitchFamily="34" charset="0"/>
              </a:rPr>
              <a:t>UR6 has been extracted due to caries and is assigned tooth code 6.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026">
            <a:extLst>
              <a:ext uri="{FF2B5EF4-FFF2-40B4-BE49-F238E27FC236}">
                <a16:creationId xmlns:a16="http://schemas.microsoft.com/office/drawing/2014/main" id="{042B067C-F4BA-4B1B-9CA9-711BA8E5680F}"/>
              </a:ext>
            </a:extLst>
          </p:cNvPr>
          <p:cNvSpPr>
            <a:spLocks noGrp="1"/>
          </p:cNvSpPr>
          <p:nvPr>
            <p:ph type="title"/>
          </p:nvPr>
        </p:nvSpPr>
        <p:spPr>
          <a:xfrm>
            <a:off x="228600" y="0"/>
            <a:ext cx="8915400" cy="914400"/>
          </a:xfrm>
        </p:spPr>
        <p:txBody>
          <a:bodyPr/>
          <a:lstStyle/>
          <a:p>
            <a:pPr eaLnBrk="1" hangingPunct="1"/>
            <a:r>
              <a:rPr lang="en-GB" altLang="en-US" sz="2800" b="1">
                <a:cs typeface="Arial" panose="020B0604020202020204" pitchFamily="34" charset="0"/>
              </a:rPr>
              <a:t>Surface code 3 – decay with pulpal involvement</a:t>
            </a:r>
            <a:r>
              <a:rPr lang="en-GB" altLang="en-US" sz="3200" b="1">
                <a:cs typeface="Arial" panose="020B0604020202020204" pitchFamily="34" charset="0"/>
              </a:rPr>
              <a:t> </a:t>
            </a:r>
          </a:p>
        </p:txBody>
      </p:sp>
      <p:pic>
        <p:nvPicPr>
          <p:cNvPr id="99331" name="Picture 2" descr="JL caries upper primary dentition">
            <a:extLst>
              <a:ext uri="{FF2B5EF4-FFF2-40B4-BE49-F238E27FC236}">
                <a16:creationId xmlns:a16="http://schemas.microsoft.com/office/drawing/2014/main" id="{60A22677-B32C-4959-A597-B5B92787DCF5}"/>
              </a:ext>
            </a:extLst>
          </p:cNvPr>
          <p:cNvPicPr>
            <a:picLocks noChangeAspect="1" noChangeArrowheads="1"/>
          </p:cNvPicPr>
          <p:nvPr/>
        </p:nvPicPr>
        <p:blipFill>
          <a:blip r:embed="rId2" cstate="print"/>
          <a:srcRect/>
          <a:stretch>
            <a:fillRect/>
          </a:stretch>
        </p:blipFill>
        <p:spPr bwMode="auto">
          <a:xfrm>
            <a:off x="428625" y="928688"/>
            <a:ext cx="8358188" cy="55578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D16DD6D6-D9B2-4EAF-AB8D-6BF8E6E520AB}"/>
              </a:ext>
            </a:extLst>
          </p:cNvPr>
          <p:cNvSpPr>
            <a:spLocks noGrp="1" noChangeArrowheads="1"/>
          </p:cNvSpPr>
          <p:nvPr>
            <p:ph type="title"/>
          </p:nvPr>
        </p:nvSpPr>
        <p:spPr>
          <a:xfrm>
            <a:off x="685800" y="457200"/>
            <a:ext cx="7772400" cy="1143000"/>
          </a:xfrm>
        </p:spPr>
        <p:txBody>
          <a:bodyPr rtlCol="0">
            <a:normAutofit fontScale="90000"/>
          </a:bodyPr>
          <a:lstStyle/>
          <a:p>
            <a:pPr eaLnBrk="1" fontAlgn="auto" hangingPunct="1">
              <a:spcAft>
                <a:spcPts val="0"/>
              </a:spcAft>
              <a:defRPr/>
            </a:pPr>
            <a:r>
              <a:rPr lang="en-GB" sz="3600" b="1">
                <a:cs typeface="Arial" charset="0"/>
              </a:rPr>
              <a:t>Surface code 3 – decay with pulpal involvement </a:t>
            </a:r>
          </a:p>
        </p:txBody>
      </p:sp>
      <p:sp>
        <p:nvSpPr>
          <p:cNvPr id="104451" name="Text Placeholder 5">
            <a:extLst>
              <a:ext uri="{FF2B5EF4-FFF2-40B4-BE49-F238E27FC236}">
                <a16:creationId xmlns:a16="http://schemas.microsoft.com/office/drawing/2014/main" id="{4AD47D78-1B75-498F-85F4-747766CC3784}"/>
              </a:ext>
            </a:extLst>
          </p:cNvPr>
          <p:cNvSpPr>
            <a:spLocks noGrp="1"/>
          </p:cNvSpPr>
          <p:nvPr>
            <p:ph type="body" sz="half" idx="1"/>
          </p:nvPr>
        </p:nvSpPr>
        <p:spPr>
          <a:xfrm>
            <a:off x="285750" y="2214563"/>
            <a:ext cx="4071938" cy="4114800"/>
          </a:xfrm>
        </p:spPr>
        <p:txBody>
          <a:bodyPr/>
          <a:lstStyle/>
          <a:p>
            <a:pPr eaLnBrk="1" hangingPunct="1"/>
            <a:r>
              <a:rPr lang="en-GB" altLang="en-US" b="1"/>
              <a:t>URD occlusal and mesial code 3</a:t>
            </a:r>
          </a:p>
          <a:p>
            <a:pPr eaLnBrk="1" hangingPunct="1"/>
            <a:r>
              <a:rPr lang="en-GB" altLang="en-US" b="1"/>
              <a:t>Discuss the many carious lesions on other teeth</a:t>
            </a:r>
          </a:p>
        </p:txBody>
      </p:sp>
      <p:pic>
        <p:nvPicPr>
          <p:cNvPr id="100356" name="Picture 2" descr="JL caries upper primary dentition">
            <a:extLst>
              <a:ext uri="{FF2B5EF4-FFF2-40B4-BE49-F238E27FC236}">
                <a16:creationId xmlns:a16="http://schemas.microsoft.com/office/drawing/2014/main" id="{089C32B9-14FD-4CDA-9E61-F24AEF2CDD48}"/>
              </a:ext>
            </a:extLst>
          </p:cNvPr>
          <p:cNvPicPr>
            <a:picLocks noChangeAspect="1" noChangeArrowheads="1"/>
          </p:cNvPicPr>
          <p:nvPr/>
        </p:nvPicPr>
        <p:blipFill>
          <a:blip r:embed="rId2" cstate="print"/>
          <a:srcRect/>
          <a:stretch>
            <a:fillRect/>
          </a:stretch>
        </p:blipFill>
        <p:spPr bwMode="auto">
          <a:xfrm>
            <a:off x="4572000" y="2276872"/>
            <a:ext cx="4106862" cy="2730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1026">
            <a:extLst>
              <a:ext uri="{FF2B5EF4-FFF2-40B4-BE49-F238E27FC236}">
                <a16:creationId xmlns:a16="http://schemas.microsoft.com/office/drawing/2014/main" id="{36D9BFDA-4CA8-4171-AACC-B13CED6A0DE3}"/>
              </a:ext>
            </a:extLst>
          </p:cNvPr>
          <p:cNvSpPr>
            <a:spLocks noGrp="1"/>
          </p:cNvSpPr>
          <p:nvPr>
            <p:ph type="title"/>
          </p:nvPr>
        </p:nvSpPr>
        <p:spPr>
          <a:xfrm>
            <a:off x="228600" y="0"/>
            <a:ext cx="8915400" cy="914400"/>
          </a:xfrm>
        </p:spPr>
        <p:txBody>
          <a:bodyPr/>
          <a:lstStyle/>
          <a:p>
            <a:pPr eaLnBrk="1" hangingPunct="1"/>
            <a:r>
              <a:rPr lang="en-GB" altLang="en-US" sz="2800" b="1">
                <a:cs typeface="Arial" panose="020B0604020202020204" pitchFamily="34" charset="0"/>
              </a:rPr>
              <a:t>Surface code 3 – decay with pulpal involvement</a:t>
            </a:r>
            <a:r>
              <a:rPr lang="en-GB" altLang="en-US" sz="3200" b="1">
                <a:cs typeface="Arial" panose="020B0604020202020204" pitchFamily="34" charset="0"/>
              </a:rPr>
              <a:t> </a:t>
            </a:r>
          </a:p>
        </p:txBody>
      </p:sp>
      <p:pic>
        <p:nvPicPr>
          <p:cNvPr id="101379" name="Picture 2" descr="JL carious lower primary dentition">
            <a:extLst>
              <a:ext uri="{FF2B5EF4-FFF2-40B4-BE49-F238E27FC236}">
                <a16:creationId xmlns:a16="http://schemas.microsoft.com/office/drawing/2014/main" id="{D141597D-4ECA-4431-A018-5AA1DF546D63}"/>
              </a:ext>
            </a:extLst>
          </p:cNvPr>
          <p:cNvPicPr>
            <a:picLocks noChangeAspect="1" noChangeArrowheads="1"/>
          </p:cNvPicPr>
          <p:nvPr/>
        </p:nvPicPr>
        <p:blipFill>
          <a:blip r:embed="rId2" cstate="print"/>
          <a:srcRect/>
          <a:stretch>
            <a:fillRect/>
          </a:stretch>
        </p:blipFill>
        <p:spPr bwMode="auto">
          <a:xfrm>
            <a:off x="428625" y="1000125"/>
            <a:ext cx="8286750" cy="55102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08B3381B-EE72-4737-AA53-A6488897DA98}"/>
              </a:ext>
            </a:extLst>
          </p:cNvPr>
          <p:cNvSpPr>
            <a:spLocks noGrp="1" noChangeArrowheads="1"/>
          </p:cNvSpPr>
          <p:nvPr>
            <p:ph type="title"/>
          </p:nvPr>
        </p:nvSpPr>
        <p:spPr>
          <a:xfrm>
            <a:off x="685800" y="457200"/>
            <a:ext cx="7772400" cy="1143000"/>
          </a:xfrm>
        </p:spPr>
        <p:txBody>
          <a:bodyPr rtlCol="0">
            <a:normAutofit fontScale="90000"/>
          </a:bodyPr>
          <a:lstStyle/>
          <a:p>
            <a:pPr eaLnBrk="1" fontAlgn="auto" hangingPunct="1">
              <a:spcAft>
                <a:spcPts val="0"/>
              </a:spcAft>
              <a:defRPr/>
            </a:pPr>
            <a:r>
              <a:rPr lang="en-GB" sz="3600" b="1">
                <a:cs typeface="Arial" charset="0"/>
              </a:rPr>
              <a:t>Surface code 3 – decay with pulpal involvement </a:t>
            </a:r>
          </a:p>
        </p:txBody>
      </p:sp>
      <p:sp>
        <p:nvSpPr>
          <p:cNvPr id="106499" name="Text Placeholder 5">
            <a:extLst>
              <a:ext uri="{FF2B5EF4-FFF2-40B4-BE49-F238E27FC236}">
                <a16:creationId xmlns:a16="http://schemas.microsoft.com/office/drawing/2014/main" id="{80723213-1573-4A82-8A44-8D92A8F712E0}"/>
              </a:ext>
            </a:extLst>
          </p:cNvPr>
          <p:cNvSpPr>
            <a:spLocks noGrp="1"/>
          </p:cNvSpPr>
          <p:nvPr>
            <p:ph type="body" sz="half" idx="1"/>
          </p:nvPr>
        </p:nvSpPr>
        <p:spPr/>
        <p:txBody>
          <a:bodyPr/>
          <a:lstStyle/>
          <a:p>
            <a:pPr eaLnBrk="1" hangingPunct="1"/>
            <a:r>
              <a:rPr lang="en-GB" altLang="en-US" b="1"/>
              <a:t>Lower molars all have lesions with pulpal involvement</a:t>
            </a:r>
          </a:p>
          <a:p>
            <a:pPr eaLnBrk="1" hangingPunct="1"/>
            <a:r>
              <a:rPr lang="en-GB" altLang="en-US" b="1"/>
              <a:t>Several lower incisors have approximal caries</a:t>
            </a:r>
          </a:p>
        </p:txBody>
      </p:sp>
      <p:pic>
        <p:nvPicPr>
          <p:cNvPr id="102404" name="Picture 2" descr="JL carious lower primary dentition">
            <a:extLst>
              <a:ext uri="{FF2B5EF4-FFF2-40B4-BE49-F238E27FC236}">
                <a16:creationId xmlns:a16="http://schemas.microsoft.com/office/drawing/2014/main" id="{34434380-C01C-444F-8E92-3BE4507BA82F}"/>
              </a:ext>
            </a:extLst>
          </p:cNvPr>
          <p:cNvPicPr>
            <a:picLocks noChangeAspect="1" noChangeArrowheads="1"/>
          </p:cNvPicPr>
          <p:nvPr/>
        </p:nvPicPr>
        <p:blipFill>
          <a:blip r:embed="rId2" cstate="print"/>
          <a:srcRect/>
          <a:stretch>
            <a:fillRect/>
          </a:stretch>
        </p:blipFill>
        <p:spPr bwMode="auto">
          <a:xfrm>
            <a:off x="4572000" y="2071688"/>
            <a:ext cx="4248150" cy="28241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8TGPRESINDEX" val="K385557750"/>
  <p:tag name="S8TG_VOTETYPE" val="0"/>
  <p:tag name="S8TG_C_BULLETNUMBERS" val="0"/>
  <p:tag name="S8TG_C_MAXENTRIES" val="1"/>
  <p:tag name="S8TGR_SIMPLELCD" val="0"/>
  <p:tag name="S8TGR_DEMOGRAPHIC" val="0"/>
  <p:tag name="S8TG_N_VALUELOW" val="0"/>
  <p:tag name="S8TG_N_VALUEHIGH" val="9"/>
  <p:tag name="S8TG_V_CANCELKEY" val="1"/>
  <p:tag name="S8TG_N_DECIMALVALUES" val="0"/>
  <p:tag name="S8TG_D_DECVOTETEXT" val="Yes|No|???"/>
  <p:tag name="S8TG_L_BEEPATSTART" val="1"/>
  <p:tag name="S8TG_L_BEEPATSTOP" val="1"/>
  <p:tag name="S8TG_L_BEEPATPRE" val="1"/>
  <p:tag name="S8TG_V_FIRSTCORRECT" val="0"/>
  <p:tag name="S8TG_V_CDTIME" val="10"/>
  <p:tag name="S8TG_V_SHOWASTERISKS" val="0"/>
  <p:tag name="S8TG_L_LCDTEXT" val="   Prepare to|      Vote|Time left %T|Keys %K|      Vote|    Finished"/>
  <p:tag name="S8TGSCTYPE" val="0"/>
  <p:tag name="S8TG_SCHISTORICALSELECTION" val="0|0"/>
  <p:tag name="S8TG_SCHISTORICALAVERAGE" val="0"/>
  <p:tag name="S8TG_SCHISTORICALTITLE" val="Historical"/>
  <p:tag name="S8TG_SH_MATRIXTITLES" val="Urgency|Importance"/>
  <p:tag name="S8TG_BS_BARSTYLE" val="0"/>
  <p:tag name="S8TG_BL_BARLABEL" val="1"/>
  <p:tag name="S8TG_BL_ABPRIQUESTION" val="0"/>
  <p:tag name="S8TG_BL_ABPRIOPTIONS" val="0"/>
  <p:tag name="S8TG_BS_USE3DCANS" val="0"/>
  <p:tag name="S8TG_SH_SHOWLEGEND" val="1"/>
  <p:tag name="S8TG_SH_SHOWAXIS" val="0"/>
  <p:tag name="S8TG_SH_SHOWGRID" val="0"/>
  <p:tag name="S8TG_SH_SHOWBARLABELS" val="1"/>
  <p:tag name="S8TG_SH_SHOWABSTAINED" val="0"/>
  <p:tag name="S8TG_SH_SHOWAVERAGE" val="0"/>
  <p:tag name="S8TG_SH_SHOWCORRECT" val="1"/>
  <p:tag name="S8TG_NORMALISE" val="1"/>
  <p:tag name="S8TG_CUMULATIVESCORES" val="0"/>
  <p:tag name="S8TG_SH_SHOWANIMATE" val="0"/>
  <p:tag name="S8TG_SH_ANIMATESTYLE" val="0"/>
  <p:tag name="S8TG_SH_SHOWBARS" val="1"/>
  <p:tag name="S8TG_SH_SHOWCORRECTRECTANGLE" val="0"/>
  <p:tag name="S8TG_SB_QUIZROUND" val="All Rounds"/>
  <p:tag name="S8TG_SB_CATAGORY" val="All Individuals"/>
  <p:tag name="S8TG_SB_SBSHOWONSB" val="1"/>
  <p:tag name="S8TG_SB_SBSHOWONKP" val="0"/>
  <p:tag name="S8TG_SB_SBGROUPFROMSB" val="1"/>
  <p:tag name="S8TG_SB_SBGROUPTOSB" val="5"/>
  <p:tag name="S8TG_SB_SBGROUPFROMKP" val="1"/>
  <p:tag name="S8TG_SB_SBGROUPTOKP" val="5"/>
  <p:tag name="S8TG_SB_SBSHOWCOLUMNS" val="0 1 2 3"/>
  <p:tag name="S8TG_SB_SBLISTCOUNT" val="1"/>
  <p:tag name="S8TG_SB_SBSORTBY" val="1"/>
  <p:tag name="S8TG_SB_SBSORTREVERSE" val="0"/>
  <p:tag name="S8TG_SB_SBIGNOREKS" val="0"/>
  <p:tag name="S8TG_SB_SBSENDTEXT" val="Place %P|Score %S"/>
  <p:tag name="S8TG_SB_SBSTYLE" val="0"/>
  <p:tag name="S8TGEXCELSEND" val="0"/>
  <p:tag name="S8TGEXCELFILENAME" val="Book1"/>
  <p:tag name="S8TG_EXCELDATASEND" val="0|0|0|0|0|0|0|0|0|0|0|0|0|0|0|0"/>
  <p:tag name="S8TG_EXCELSHEETNUMBER" val="2|2|2|1|1|1|1|1|1|3|3|2|2|2|4|4"/>
  <p:tag name="S8TG_EXCELSTARTCELL" val="A1|A1|B1|A3|B3|B3|C3|D3|E3|B3|M3|F2|F1|F1|F3|F14"/>
  <p:tag name="S8TG_EXCELDIRECTION" val="0|0|0|0|0|0|0|0|0|0|0|1|1|1|0|0"/>
  <p:tag name="S8TG_EXCELAUTOSTEP" val="!3,0|!1,0|!5,0|0,0|0,0|0,0|0,3|0,3|0,3|0,1|0,0|0,0|!3,0|!1,0|1,0|0,0"/>
  <p:tag name="S8TG_EXCELIMPORTDATA" val="0"/>
  <p:tag name="S8TG_EXCELIMPORTSHEET" val="Sheet1"/>
  <p:tag name="S8TG_EXCELIMPORTRANGE" val="A1:A5"/>
  <p:tag name="S8TGPOWERQVERSION" val="320"/>
  <p:tag name="S8TGHASMAKEVOTE" val="0"/>
  <p:tag name="S8TG_CD_STYLE" val="0"/>
  <p:tag name="S8TG_CD_REVERSE" val="0"/>
  <p:tag name="S8TG_CD_COLOURFADE" val="0"/>
  <p:tag name="S8TG_CD_VIDEOSOUND" val="0"/>
  <p:tag name="S8TG_CD_VIDEOSPEED" val="0"/>
  <p:tag name="S8TG_SD_SOUNDLOOP" val="0"/>
  <p:tag name="S8TG_SD_SOUNDOFFSET" val="0"/>
  <p:tag name="S8TG_CD_FLASHSIZE" val="0"/>
  <p:tag name="S8TG_CD_FLASHSHOWTEXT" val="True"/>
  <p:tag name="S8TG_CD_FLASHSHOWPERCENT" val="False"/>
  <p:tag name="S8TG_CD_FLASHPLAYSOUND" val="False"/>
  <p:tag name="S8TG_CD_FLASHREVERSE" val="False"/>
  <p:tag name="S8TG_CD_FLASHSTYLE" val="0"/>
  <p:tag name="S8TG_RELOADSLIDEAUTOREFRESH" val="1"/>
  <p:tag name="S8TG_CURRENTVOTETOTALS" val="0"/>
  <p:tag name="S8TGDBFILENAME" val="Default.mdb"/>
</p:tagLst>
</file>

<file path=ppt/tags/tag10.xml><?xml version="1.0" encoding="utf-8"?>
<p:tagLst xmlns:a="http://schemas.openxmlformats.org/drawingml/2006/main" xmlns:r="http://schemas.openxmlformats.org/officeDocument/2006/relationships" xmlns:p="http://schemas.openxmlformats.org/presentationml/2006/main">
  <p:tag name="S8TGS8" val="1"/>
  <p:tag name="S8BC" val="1"/>
</p:tagLst>
</file>

<file path=ppt/tags/tag11.xml><?xml version="1.0" encoding="utf-8"?>
<p:tagLst xmlns:a="http://schemas.openxmlformats.org/drawingml/2006/main" xmlns:r="http://schemas.openxmlformats.org/officeDocument/2006/relationships" xmlns:p="http://schemas.openxmlformats.org/presentationml/2006/main">
  <p:tag name="S8TGS8" val="1"/>
  <p:tag name="S8BC" val="1"/>
</p:tagLst>
</file>

<file path=ppt/tags/tag12.xml><?xml version="1.0" encoding="utf-8"?>
<p:tagLst xmlns:a="http://schemas.openxmlformats.org/drawingml/2006/main" xmlns:r="http://schemas.openxmlformats.org/officeDocument/2006/relationships" xmlns:p="http://schemas.openxmlformats.org/presentationml/2006/main">
  <p:tag name="S8TGS8" val="1"/>
  <p:tag name="S8BC" val="1"/>
</p:tagLst>
</file>

<file path=ppt/tags/tag13.xml><?xml version="1.0" encoding="utf-8"?>
<p:tagLst xmlns:a="http://schemas.openxmlformats.org/drawingml/2006/main" xmlns:r="http://schemas.openxmlformats.org/officeDocument/2006/relationships" xmlns:p="http://schemas.openxmlformats.org/presentationml/2006/main">
  <p:tag name="S8TGS8" val="1"/>
  <p:tag name="S8BC" val="1"/>
</p:tagLst>
</file>

<file path=ppt/tags/tag14.xml><?xml version="1.0" encoding="utf-8"?>
<p:tagLst xmlns:a="http://schemas.openxmlformats.org/drawingml/2006/main" xmlns:r="http://schemas.openxmlformats.org/officeDocument/2006/relationships" xmlns:p="http://schemas.openxmlformats.org/presentationml/2006/main">
  <p:tag name="S8TGS8" val="1"/>
  <p:tag name="S8BC" val="1"/>
</p:tagLst>
</file>

<file path=ppt/tags/tag15.xml><?xml version="1.0" encoding="utf-8"?>
<p:tagLst xmlns:a="http://schemas.openxmlformats.org/drawingml/2006/main" xmlns:r="http://schemas.openxmlformats.org/officeDocument/2006/relationships" xmlns:p="http://schemas.openxmlformats.org/presentationml/2006/main">
  <p:tag name="S8TGS8" val="1"/>
  <p:tag name="S8BC" val="1"/>
</p:tagLst>
</file>

<file path=ppt/tags/tag16.xml><?xml version="1.0" encoding="utf-8"?>
<p:tagLst xmlns:a="http://schemas.openxmlformats.org/drawingml/2006/main" xmlns:r="http://schemas.openxmlformats.org/officeDocument/2006/relationships" xmlns:p="http://schemas.openxmlformats.org/presentationml/2006/main">
  <p:tag name="S8TGS8" val="1"/>
  <p:tag name="S8BC" val="1"/>
</p:tagLst>
</file>

<file path=ppt/tags/tag17.xml><?xml version="1.0" encoding="utf-8"?>
<p:tagLst xmlns:a="http://schemas.openxmlformats.org/drawingml/2006/main" xmlns:r="http://schemas.openxmlformats.org/officeDocument/2006/relationships" xmlns:p="http://schemas.openxmlformats.org/presentationml/2006/main">
  <p:tag name="S8TGS8" val="1"/>
  <p:tag name="S8BC" val="1"/>
</p:tagLst>
</file>

<file path=ppt/tags/tag18.xml><?xml version="1.0" encoding="utf-8"?>
<p:tagLst xmlns:a="http://schemas.openxmlformats.org/drawingml/2006/main" xmlns:r="http://schemas.openxmlformats.org/officeDocument/2006/relationships" xmlns:p="http://schemas.openxmlformats.org/presentationml/2006/main">
  <p:tag name="S8TGS8" val="1"/>
  <p:tag name="S8BC" val="1"/>
</p:tagLst>
</file>

<file path=ppt/tags/tag19.xml><?xml version="1.0" encoding="utf-8"?>
<p:tagLst xmlns:a="http://schemas.openxmlformats.org/drawingml/2006/main" xmlns:r="http://schemas.openxmlformats.org/officeDocument/2006/relationships" xmlns:p="http://schemas.openxmlformats.org/presentationml/2006/main">
  <p:tag name="S8TGS8" val="1"/>
  <p:tag name="S8BC" val="1"/>
</p:tagLst>
</file>

<file path=ppt/tags/tag2.xml><?xml version="1.0" encoding="utf-8"?>
<p:tagLst xmlns:a="http://schemas.openxmlformats.org/drawingml/2006/main" xmlns:r="http://schemas.openxmlformats.org/officeDocument/2006/relationships" xmlns:p="http://schemas.openxmlformats.org/presentationml/2006/main">
  <p:tag name="S8TGS8" val="1"/>
  <p:tag name="S8TGVOTESHAPE" val="1"/>
</p:tagLst>
</file>

<file path=ppt/tags/tag20.xml><?xml version="1.0" encoding="utf-8"?>
<p:tagLst xmlns:a="http://schemas.openxmlformats.org/drawingml/2006/main" xmlns:r="http://schemas.openxmlformats.org/officeDocument/2006/relationships" xmlns:p="http://schemas.openxmlformats.org/presentationml/2006/main">
  <p:tag name="S8TGS8" val="1"/>
  <p:tag name="S8BC" val="1"/>
</p:tagLst>
</file>

<file path=ppt/tags/tag21.xml><?xml version="1.0" encoding="utf-8"?>
<p:tagLst xmlns:a="http://schemas.openxmlformats.org/drawingml/2006/main" xmlns:r="http://schemas.openxmlformats.org/officeDocument/2006/relationships" xmlns:p="http://schemas.openxmlformats.org/presentationml/2006/main">
  <p:tag name="S8TGS8" val="1"/>
  <p:tag name="S8BC" val="1"/>
</p:tagLst>
</file>

<file path=ppt/tags/tag22.xml><?xml version="1.0" encoding="utf-8"?>
<p:tagLst xmlns:a="http://schemas.openxmlformats.org/drawingml/2006/main" xmlns:r="http://schemas.openxmlformats.org/officeDocument/2006/relationships" xmlns:p="http://schemas.openxmlformats.org/presentationml/2006/main">
  <p:tag name="S8TGS8" val="1"/>
  <p:tag name="S8BC" val="1"/>
</p:tagLst>
</file>

<file path=ppt/tags/tag23.xml><?xml version="1.0" encoding="utf-8"?>
<p:tagLst xmlns:a="http://schemas.openxmlformats.org/drawingml/2006/main" xmlns:r="http://schemas.openxmlformats.org/officeDocument/2006/relationships" xmlns:p="http://schemas.openxmlformats.org/presentationml/2006/main">
  <p:tag name="S8TGS8" val="1"/>
  <p:tag name="S8BC" val="1"/>
</p:tagLst>
</file>

<file path=ppt/tags/tag24.xml><?xml version="1.0" encoding="utf-8"?>
<p:tagLst xmlns:a="http://schemas.openxmlformats.org/drawingml/2006/main" xmlns:r="http://schemas.openxmlformats.org/officeDocument/2006/relationships" xmlns:p="http://schemas.openxmlformats.org/presentationml/2006/main">
  <p:tag name="S8TGS8" val="1"/>
  <p:tag name="S8BC" val="1"/>
</p:tagLst>
</file>

<file path=ppt/tags/tag25.xml><?xml version="1.0" encoding="utf-8"?>
<p:tagLst xmlns:a="http://schemas.openxmlformats.org/drawingml/2006/main" xmlns:r="http://schemas.openxmlformats.org/officeDocument/2006/relationships" xmlns:p="http://schemas.openxmlformats.org/presentationml/2006/main">
  <p:tag name="S8TGS8" val="1"/>
  <p:tag name="S8BC" val="1"/>
</p:tagLst>
</file>

<file path=ppt/tags/tag26.xml><?xml version="1.0" encoding="utf-8"?>
<p:tagLst xmlns:a="http://schemas.openxmlformats.org/drawingml/2006/main" xmlns:r="http://schemas.openxmlformats.org/officeDocument/2006/relationships" xmlns:p="http://schemas.openxmlformats.org/presentationml/2006/main">
  <p:tag name="S8TGS8" val="1"/>
  <p:tag name="S8BC" val="1"/>
</p:tagLst>
</file>

<file path=ppt/tags/tag27.xml><?xml version="1.0" encoding="utf-8"?>
<p:tagLst xmlns:a="http://schemas.openxmlformats.org/drawingml/2006/main" xmlns:r="http://schemas.openxmlformats.org/officeDocument/2006/relationships" xmlns:p="http://schemas.openxmlformats.org/presentationml/2006/main">
  <p:tag name="S8TGS8" val="1"/>
  <p:tag name="S8BC" val="1"/>
</p:tagLst>
</file>

<file path=ppt/tags/tag28.xml><?xml version="1.0" encoding="utf-8"?>
<p:tagLst xmlns:a="http://schemas.openxmlformats.org/drawingml/2006/main" xmlns:r="http://schemas.openxmlformats.org/officeDocument/2006/relationships" xmlns:p="http://schemas.openxmlformats.org/presentationml/2006/main">
  <p:tag name="S8TGS8" val="1"/>
  <p:tag name="S8BC" val="1"/>
</p:tagLst>
</file>

<file path=ppt/tags/tag29.xml><?xml version="1.0" encoding="utf-8"?>
<p:tagLst xmlns:a="http://schemas.openxmlformats.org/drawingml/2006/main" xmlns:r="http://schemas.openxmlformats.org/officeDocument/2006/relationships" xmlns:p="http://schemas.openxmlformats.org/presentationml/2006/main">
  <p:tag name="S8TGS8" val="1"/>
  <p:tag name="S8BC" val="1"/>
</p:tagLst>
</file>

<file path=ppt/tags/tag3.xml><?xml version="1.0" encoding="utf-8"?>
<p:tagLst xmlns:a="http://schemas.openxmlformats.org/drawingml/2006/main" xmlns:r="http://schemas.openxmlformats.org/officeDocument/2006/relationships" xmlns:p="http://schemas.openxmlformats.org/presentationml/2006/main">
  <p:tag name="S8TGS8" val="1"/>
  <p:tag name="S8TGVOTESHAPE" val="1"/>
  <p:tag name="S8TGVOTESTARTER" val="1"/>
  <p:tag name="S8TGANIM" val="1"/>
</p:tagLst>
</file>

<file path=ppt/tags/tag30.xml><?xml version="1.0" encoding="utf-8"?>
<p:tagLst xmlns:a="http://schemas.openxmlformats.org/drawingml/2006/main" xmlns:r="http://schemas.openxmlformats.org/officeDocument/2006/relationships" xmlns:p="http://schemas.openxmlformats.org/presentationml/2006/main">
  <p:tag name="S8TGS8" val="1"/>
  <p:tag name="S8BC" val="1"/>
</p:tagLst>
</file>

<file path=ppt/tags/tag31.xml><?xml version="1.0" encoding="utf-8"?>
<p:tagLst xmlns:a="http://schemas.openxmlformats.org/drawingml/2006/main" xmlns:r="http://schemas.openxmlformats.org/officeDocument/2006/relationships" xmlns:p="http://schemas.openxmlformats.org/presentationml/2006/main">
  <p:tag name="S8TGS8" val="1"/>
  <p:tag name="S8BC" val="1"/>
</p:tagLst>
</file>

<file path=ppt/tags/tag32.xml><?xml version="1.0" encoding="utf-8"?>
<p:tagLst xmlns:a="http://schemas.openxmlformats.org/drawingml/2006/main" xmlns:r="http://schemas.openxmlformats.org/officeDocument/2006/relationships" xmlns:p="http://schemas.openxmlformats.org/presentationml/2006/main">
  <p:tag name="S8TGS8" val="1"/>
  <p:tag name="S8BC" val="1"/>
</p:tagLst>
</file>

<file path=ppt/tags/tag33.xml><?xml version="1.0" encoding="utf-8"?>
<p:tagLst xmlns:a="http://schemas.openxmlformats.org/drawingml/2006/main" xmlns:r="http://schemas.openxmlformats.org/officeDocument/2006/relationships" xmlns:p="http://schemas.openxmlformats.org/presentationml/2006/main">
  <p:tag name="S8TGS8" val="1"/>
  <p:tag name="S8BC" val="1"/>
</p:tagLst>
</file>

<file path=ppt/tags/tag34.xml><?xml version="1.0" encoding="utf-8"?>
<p:tagLst xmlns:a="http://schemas.openxmlformats.org/drawingml/2006/main" xmlns:r="http://schemas.openxmlformats.org/officeDocument/2006/relationships" xmlns:p="http://schemas.openxmlformats.org/presentationml/2006/main">
  <p:tag name="S8TGS8" val="1"/>
  <p:tag name="S8BC" val="1"/>
</p:tagLst>
</file>

<file path=ppt/tags/tag35.xml><?xml version="1.0" encoding="utf-8"?>
<p:tagLst xmlns:a="http://schemas.openxmlformats.org/drawingml/2006/main" xmlns:r="http://schemas.openxmlformats.org/officeDocument/2006/relationships" xmlns:p="http://schemas.openxmlformats.org/presentationml/2006/main">
  <p:tag name="S8TGS8" val="1"/>
  <p:tag name="S8BC" val="1"/>
</p:tagLst>
</file>

<file path=ppt/tags/tag36.xml><?xml version="1.0" encoding="utf-8"?>
<p:tagLst xmlns:a="http://schemas.openxmlformats.org/drawingml/2006/main" xmlns:r="http://schemas.openxmlformats.org/officeDocument/2006/relationships" xmlns:p="http://schemas.openxmlformats.org/presentationml/2006/main">
  <p:tag name="S8TGS8" val="1"/>
  <p:tag name="S8BC" val="1"/>
</p:tagLst>
</file>

<file path=ppt/tags/tag37.xml><?xml version="1.0" encoding="utf-8"?>
<p:tagLst xmlns:a="http://schemas.openxmlformats.org/drawingml/2006/main" xmlns:r="http://schemas.openxmlformats.org/officeDocument/2006/relationships" xmlns:p="http://schemas.openxmlformats.org/presentationml/2006/main">
  <p:tag name="S8TGS8" val="1"/>
  <p:tag name="S8BC" val="1"/>
</p:tagLst>
</file>

<file path=ppt/tags/tag38.xml><?xml version="1.0" encoding="utf-8"?>
<p:tagLst xmlns:a="http://schemas.openxmlformats.org/drawingml/2006/main" xmlns:r="http://schemas.openxmlformats.org/officeDocument/2006/relationships" xmlns:p="http://schemas.openxmlformats.org/presentationml/2006/main">
  <p:tag name="S8TGS8" val="1"/>
  <p:tag name="S8BC" val="1"/>
</p:tagLst>
</file>

<file path=ppt/tags/tag39.xml><?xml version="1.0" encoding="utf-8"?>
<p:tagLst xmlns:a="http://schemas.openxmlformats.org/drawingml/2006/main" xmlns:r="http://schemas.openxmlformats.org/officeDocument/2006/relationships" xmlns:p="http://schemas.openxmlformats.org/presentationml/2006/main">
  <p:tag name="S8TGS8" val="1"/>
  <p:tag name="S8BC" val="1"/>
</p:tagLst>
</file>

<file path=ppt/tags/tag4.xml><?xml version="1.0" encoding="utf-8"?>
<p:tagLst xmlns:a="http://schemas.openxmlformats.org/drawingml/2006/main" xmlns:r="http://schemas.openxmlformats.org/officeDocument/2006/relationships" xmlns:p="http://schemas.openxmlformats.org/presentationml/2006/main">
  <p:tag name="S8TGS8" val="1"/>
  <p:tag name="S8TGVOTESHAPE" val="1"/>
</p:tagLst>
</file>

<file path=ppt/tags/tag40.xml><?xml version="1.0" encoding="utf-8"?>
<p:tagLst xmlns:a="http://schemas.openxmlformats.org/drawingml/2006/main" xmlns:r="http://schemas.openxmlformats.org/officeDocument/2006/relationships" xmlns:p="http://schemas.openxmlformats.org/presentationml/2006/main">
  <p:tag name="S8TGS8" val="1"/>
  <p:tag name="S8BC" val="1"/>
</p:tagLst>
</file>

<file path=ppt/tags/tag41.xml><?xml version="1.0" encoding="utf-8"?>
<p:tagLst xmlns:a="http://schemas.openxmlformats.org/drawingml/2006/main" xmlns:r="http://schemas.openxmlformats.org/officeDocument/2006/relationships" xmlns:p="http://schemas.openxmlformats.org/presentationml/2006/main">
  <p:tag name="S8TGS8" val="1"/>
  <p:tag name="S8BC" val="1"/>
</p:tagLst>
</file>

<file path=ppt/tags/tag42.xml><?xml version="1.0" encoding="utf-8"?>
<p:tagLst xmlns:a="http://schemas.openxmlformats.org/drawingml/2006/main" xmlns:r="http://schemas.openxmlformats.org/officeDocument/2006/relationships" xmlns:p="http://schemas.openxmlformats.org/presentationml/2006/main">
  <p:tag name="S8TGS8" val="1"/>
  <p:tag name="S8BC" val="1"/>
</p:tagLst>
</file>

<file path=ppt/tags/tag43.xml><?xml version="1.0" encoding="utf-8"?>
<p:tagLst xmlns:a="http://schemas.openxmlformats.org/drawingml/2006/main" xmlns:r="http://schemas.openxmlformats.org/officeDocument/2006/relationships" xmlns:p="http://schemas.openxmlformats.org/presentationml/2006/main">
  <p:tag name="S8TGS8" val="1"/>
  <p:tag name="S8BC" val="1"/>
</p:tagLst>
</file>

<file path=ppt/tags/tag44.xml><?xml version="1.0" encoding="utf-8"?>
<p:tagLst xmlns:a="http://schemas.openxmlformats.org/drawingml/2006/main" xmlns:r="http://schemas.openxmlformats.org/officeDocument/2006/relationships" xmlns:p="http://schemas.openxmlformats.org/presentationml/2006/main">
  <p:tag name="S8TGS8" val="1"/>
  <p:tag name="S8BC" val="1"/>
</p:tagLst>
</file>

<file path=ppt/tags/tag45.xml><?xml version="1.0" encoding="utf-8"?>
<p:tagLst xmlns:a="http://schemas.openxmlformats.org/drawingml/2006/main" xmlns:r="http://schemas.openxmlformats.org/officeDocument/2006/relationships" xmlns:p="http://schemas.openxmlformats.org/presentationml/2006/main">
  <p:tag name="S8TGS8" val="1"/>
  <p:tag name="S8BC" val="1"/>
</p:tagLst>
</file>

<file path=ppt/tags/tag46.xml><?xml version="1.0" encoding="utf-8"?>
<p:tagLst xmlns:a="http://schemas.openxmlformats.org/drawingml/2006/main" xmlns:r="http://schemas.openxmlformats.org/officeDocument/2006/relationships" xmlns:p="http://schemas.openxmlformats.org/presentationml/2006/main">
  <p:tag name="S8TGS8" val="1"/>
  <p:tag name="S8BC" val="1"/>
</p:tagLst>
</file>

<file path=ppt/tags/tag47.xml><?xml version="1.0" encoding="utf-8"?>
<p:tagLst xmlns:a="http://schemas.openxmlformats.org/drawingml/2006/main" xmlns:r="http://schemas.openxmlformats.org/officeDocument/2006/relationships" xmlns:p="http://schemas.openxmlformats.org/presentationml/2006/main">
  <p:tag name="S8TGS8" val="1"/>
  <p:tag name="S8BC" val="1"/>
</p:tagLst>
</file>

<file path=ppt/tags/tag48.xml><?xml version="1.0" encoding="utf-8"?>
<p:tagLst xmlns:a="http://schemas.openxmlformats.org/drawingml/2006/main" xmlns:r="http://schemas.openxmlformats.org/officeDocument/2006/relationships" xmlns:p="http://schemas.openxmlformats.org/presentationml/2006/main">
  <p:tag name="S8TGS8" val="1"/>
  <p:tag name="S8BC" val="1"/>
</p:tagLst>
</file>

<file path=ppt/tags/tag49.xml><?xml version="1.0" encoding="utf-8"?>
<p:tagLst xmlns:a="http://schemas.openxmlformats.org/drawingml/2006/main" xmlns:r="http://schemas.openxmlformats.org/officeDocument/2006/relationships" xmlns:p="http://schemas.openxmlformats.org/presentationml/2006/main">
  <p:tag name="S8TGS8" val="1"/>
  <p:tag name="S8BC" val="1"/>
</p:tagLst>
</file>

<file path=ppt/tags/tag5.xml><?xml version="1.0" encoding="utf-8"?>
<p:tagLst xmlns:a="http://schemas.openxmlformats.org/drawingml/2006/main" xmlns:r="http://schemas.openxmlformats.org/officeDocument/2006/relationships" xmlns:p="http://schemas.openxmlformats.org/presentationml/2006/main">
  <p:tag name="S8TGS8" val="1"/>
  <p:tag name="S8TGVOTESHAPE" val="1"/>
</p:tagLst>
</file>

<file path=ppt/tags/tag50.xml><?xml version="1.0" encoding="utf-8"?>
<p:tagLst xmlns:a="http://schemas.openxmlformats.org/drawingml/2006/main" xmlns:r="http://schemas.openxmlformats.org/officeDocument/2006/relationships" xmlns:p="http://schemas.openxmlformats.org/presentationml/2006/main">
  <p:tag name="S8TGS8" val="1"/>
  <p:tag name="S8BC" val="1"/>
</p:tagLst>
</file>

<file path=ppt/tags/tag51.xml><?xml version="1.0" encoding="utf-8"?>
<p:tagLst xmlns:a="http://schemas.openxmlformats.org/drawingml/2006/main" xmlns:r="http://schemas.openxmlformats.org/officeDocument/2006/relationships" xmlns:p="http://schemas.openxmlformats.org/presentationml/2006/main">
  <p:tag name="S8TGS8" val="1"/>
  <p:tag name="S8BC" val="1"/>
</p:tagLst>
</file>

<file path=ppt/tags/tag52.xml><?xml version="1.0" encoding="utf-8"?>
<p:tagLst xmlns:a="http://schemas.openxmlformats.org/drawingml/2006/main" xmlns:r="http://schemas.openxmlformats.org/officeDocument/2006/relationships" xmlns:p="http://schemas.openxmlformats.org/presentationml/2006/main">
  <p:tag name="S8TGS8" val="1"/>
  <p:tag name="S8BC" val="1"/>
</p:tagLst>
</file>

<file path=ppt/tags/tag53.xml><?xml version="1.0" encoding="utf-8"?>
<p:tagLst xmlns:a="http://schemas.openxmlformats.org/drawingml/2006/main" xmlns:r="http://schemas.openxmlformats.org/officeDocument/2006/relationships" xmlns:p="http://schemas.openxmlformats.org/presentationml/2006/main">
  <p:tag name="S8TGS8" val="1"/>
  <p:tag name="S8BC" val="1"/>
</p:tagLst>
</file>

<file path=ppt/tags/tag54.xml><?xml version="1.0" encoding="utf-8"?>
<p:tagLst xmlns:a="http://schemas.openxmlformats.org/drawingml/2006/main" xmlns:r="http://schemas.openxmlformats.org/officeDocument/2006/relationships" xmlns:p="http://schemas.openxmlformats.org/presentationml/2006/main">
  <p:tag name="S8TGS8" val="1"/>
  <p:tag name="S8BC" val="1"/>
</p:tagLst>
</file>

<file path=ppt/tags/tag55.xml><?xml version="1.0" encoding="utf-8"?>
<p:tagLst xmlns:a="http://schemas.openxmlformats.org/drawingml/2006/main" xmlns:r="http://schemas.openxmlformats.org/officeDocument/2006/relationships" xmlns:p="http://schemas.openxmlformats.org/presentationml/2006/main">
  <p:tag name="S8TGS8" val="1"/>
  <p:tag name="S8BC" val="1"/>
</p:tagLst>
</file>

<file path=ppt/tags/tag56.xml><?xml version="1.0" encoding="utf-8"?>
<p:tagLst xmlns:a="http://schemas.openxmlformats.org/drawingml/2006/main" xmlns:r="http://schemas.openxmlformats.org/officeDocument/2006/relationships" xmlns:p="http://schemas.openxmlformats.org/presentationml/2006/main">
  <p:tag name="S8TGS8" val="1"/>
  <p:tag name="S8BC" val="1"/>
</p:tagLst>
</file>

<file path=ppt/tags/tag57.xml><?xml version="1.0" encoding="utf-8"?>
<p:tagLst xmlns:a="http://schemas.openxmlformats.org/drawingml/2006/main" xmlns:r="http://schemas.openxmlformats.org/officeDocument/2006/relationships" xmlns:p="http://schemas.openxmlformats.org/presentationml/2006/main">
  <p:tag name="S8TGS8" val="1"/>
  <p:tag name="S8BC" val="1"/>
</p:tagLst>
</file>

<file path=ppt/tags/tag58.xml><?xml version="1.0" encoding="utf-8"?>
<p:tagLst xmlns:a="http://schemas.openxmlformats.org/drawingml/2006/main" xmlns:r="http://schemas.openxmlformats.org/officeDocument/2006/relationships" xmlns:p="http://schemas.openxmlformats.org/presentationml/2006/main">
  <p:tag name="S8TGS8" val="1"/>
  <p:tag name="S8BC" val="1"/>
</p:tagLst>
</file>

<file path=ppt/tags/tag59.xml><?xml version="1.0" encoding="utf-8"?>
<p:tagLst xmlns:a="http://schemas.openxmlformats.org/drawingml/2006/main" xmlns:r="http://schemas.openxmlformats.org/officeDocument/2006/relationships" xmlns:p="http://schemas.openxmlformats.org/presentationml/2006/main">
  <p:tag name="S8TGS8" val="1"/>
  <p:tag name="S8BC" val="1"/>
</p:tagLst>
</file>

<file path=ppt/tags/tag6.xml><?xml version="1.0" encoding="utf-8"?>
<p:tagLst xmlns:a="http://schemas.openxmlformats.org/drawingml/2006/main" xmlns:r="http://schemas.openxmlformats.org/officeDocument/2006/relationships" xmlns:p="http://schemas.openxmlformats.org/presentationml/2006/main">
  <p:tag name="S8TGS8" val="1"/>
  <p:tag name="S8TGVOTESHAPE" val="1"/>
</p:tagLst>
</file>

<file path=ppt/tags/tag60.xml><?xml version="1.0" encoding="utf-8"?>
<p:tagLst xmlns:a="http://schemas.openxmlformats.org/drawingml/2006/main" xmlns:r="http://schemas.openxmlformats.org/officeDocument/2006/relationships" xmlns:p="http://schemas.openxmlformats.org/presentationml/2006/main">
  <p:tag name="S8TGS8" val="1"/>
  <p:tag name="S8BC" val="1"/>
</p:tagLst>
</file>

<file path=ppt/tags/tag61.xml><?xml version="1.0" encoding="utf-8"?>
<p:tagLst xmlns:a="http://schemas.openxmlformats.org/drawingml/2006/main" xmlns:r="http://schemas.openxmlformats.org/officeDocument/2006/relationships" xmlns:p="http://schemas.openxmlformats.org/presentationml/2006/main">
  <p:tag name="S8TGS8" val="1"/>
  <p:tag name="S8BC" val="1"/>
</p:tagLst>
</file>

<file path=ppt/tags/tag62.xml><?xml version="1.0" encoding="utf-8"?>
<p:tagLst xmlns:a="http://schemas.openxmlformats.org/drawingml/2006/main" xmlns:r="http://schemas.openxmlformats.org/officeDocument/2006/relationships" xmlns:p="http://schemas.openxmlformats.org/presentationml/2006/main">
  <p:tag name="S8TGS8" val="1"/>
  <p:tag name="S8BC" val="1"/>
</p:tagLst>
</file>

<file path=ppt/tags/tag63.xml><?xml version="1.0" encoding="utf-8"?>
<p:tagLst xmlns:a="http://schemas.openxmlformats.org/drawingml/2006/main" xmlns:r="http://schemas.openxmlformats.org/officeDocument/2006/relationships" xmlns:p="http://schemas.openxmlformats.org/presentationml/2006/main">
  <p:tag name="S8TGS8" val="1"/>
  <p:tag name="S8BC" val="1"/>
</p:tagLst>
</file>

<file path=ppt/tags/tag64.xml><?xml version="1.0" encoding="utf-8"?>
<p:tagLst xmlns:a="http://schemas.openxmlformats.org/drawingml/2006/main" xmlns:r="http://schemas.openxmlformats.org/officeDocument/2006/relationships" xmlns:p="http://schemas.openxmlformats.org/presentationml/2006/main">
  <p:tag name="S8TGS8" val="1"/>
  <p:tag name="S8BC" val="1"/>
</p:tagLst>
</file>

<file path=ppt/tags/tag65.xml><?xml version="1.0" encoding="utf-8"?>
<p:tagLst xmlns:a="http://schemas.openxmlformats.org/drawingml/2006/main" xmlns:r="http://schemas.openxmlformats.org/officeDocument/2006/relationships" xmlns:p="http://schemas.openxmlformats.org/presentationml/2006/main">
  <p:tag name="S8TGS8" val="1"/>
  <p:tag name="S8BC" val="1"/>
</p:tagLst>
</file>

<file path=ppt/tags/tag66.xml><?xml version="1.0" encoding="utf-8"?>
<p:tagLst xmlns:a="http://schemas.openxmlformats.org/drawingml/2006/main" xmlns:r="http://schemas.openxmlformats.org/officeDocument/2006/relationships" xmlns:p="http://schemas.openxmlformats.org/presentationml/2006/main">
  <p:tag name="S8TGS8" val="1"/>
  <p:tag name="S8BC" val="1"/>
</p:tagLst>
</file>

<file path=ppt/tags/tag7.xml><?xml version="1.0" encoding="utf-8"?>
<p:tagLst xmlns:a="http://schemas.openxmlformats.org/drawingml/2006/main" xmlns:r="http://schemas.openxmlformats.org/officeDocument/2006/relationships" xmlns:p="http://schemas.openxmlformats.org/presentationml/2006/main">
  <p:tag name="S8TGS8" val="1"/>
  <p:tag name="S8BC" val="1"/>
</p:tagLst>
</file>

<file path=ppt/tags/tag8.xml><?xml version="1.0" encoding="utf-8"?>
<p:tagLst xmlns:a="http://schemas.openxmlformats.org/drawingml/2006/main" xmlns:r="http://schemas.openxmlformats.org/officeDocument/2006/relationships" xmlns:p="http://schemas.openxmlformats.org/presentationml/2006/main">
  <p:tag name="S8TGS8" val="1"/>
  <p:tag name="S8BC" val="1"/>
</p:tagLst>
</file>

<file path=ppt/tags/tag9.xml><?xml version="1.0" encoding="utf-8"?>
<p:tagLst xmlns:a="http://schemas.openxmlformats.org/drawingml/2006/main" xmlns:r="http://schemas.openxmlformats.org/officeDocument/2006/relationships" xmlns:p="http://schemas.openxmlformats.org/presentationml/2006/main">
  <p:tag name="S8TGS8" val="1"/>
  <p:tag name="S8BC"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B92C09950B1554A8D4E69DE30A442E3" ma:contentTypeVersion="6" ma:contentTypeDescription="Create a new document." ma:contentTypeScope="" ma:versionID="bd5c01306a546583ceba69843c0ba49c">
  <xsd:schema xmlns:xsd="http://www.w3.org/2001/XMLSchema" xmlns:xs="http://www.w3.org/2001/XMLSchema" xmlns:p="http://schemas.microsoft.com/office/2006/metadata/properties" xmlns:ns2="5f5d971e-4d6a-4cd9-baab-6f05cb096819" targetNamespace="http://schemas.microsoft.com/office/2006/metadata/properties" ma:root="true" ma:fieldsID="03d0ba7622baa04e377a15718859fa82" ns2:_="">
    <xsd:import namespace="5f5d971e-4d6a-4cd9-baab-6f05cb09681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5d971e-4d6a-4cd9-baab-6f05cb0968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01D3A2B-B131-483D-86AF-580B3C61A75F}"/>
</file>

<file path=customXml/itemProps2.xml><?xml version="1.0" encoding="utf-8"?>
<ds:datastoreItem xmlns:ds="http://schemas.openxmlformats.org/officeDocument/2006/customXml" ds:itemID="{37DD7EE9-3FD3-4C5D-92DB-881B9057B08F}">
  <ds:schemaRefs>
    <ds:schemaRef ds:uri="http://purl.org/dc/terms/"/>
    <ds:schemaRef ds:uri="http://schemas.openxmlformats.org/package/2006/metadata/core-properties"/>
    <ds:schemaRef ds:uri="http://purl.org/dc/dcmitype/"/>
    <ds:schemaRef ds:uri="http://schemas.microsoft.com/office/infopath/2007/PartnerControls"/>
    <ds:schemaRef ds:uri="e0152a8b-f051-4079-aa07-9608f02e15d5"/>
    <ds:schemaRef ds:uri="http://schemas.microsoft.com/office/2006/documentManagement/types"/>
    <ds:schemaRef ds:uri="http://purl.org/dc/elements/1.1/"/>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6FCBD269-965D-4C7F-A411-E7DF4FAFE05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2614</TotalTime>
  <Words>4756</Words>
  <Application>Microsoft Office PowerPoint</Application>
  <PresentationFormat>On-screen Show (4:3)</PresentationFormat>
  <Paragraphs>458</Paragraphs>
  <Slides>143</Slides>
  <Notes>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143</vt:i4>
      </vt:variant>
    </vt:vector>
  </HeadingPairs>
  <TitlesOfParts>
    <vt:vector size="146" baseType="lpstr">
      <vt:lpstr>Calibri</vt:lpstr>
      <vt:lpstr>Arial</vt:lpstr>
      <vt:lpstr>Office Theme</vt:lpstr>
      <vt:lpstr>BASCD Trainers’ Pack for Caries Prevalence Studies </vt:lpstr>
      <vt:lpstr>PowerPoint Presentation</vt:lpstr>
      <vt:lpstr>Background*</vt:lpstr>
      <vt:lpstr>PowerPoint Presentation</vt:lpstr>
      <vt:lpstr>The Examination</vt:lpstr>
      <vt:lpstr>Dental instruments </vt:lpstr>
      <vt:lpstr>Lights</vt:lpstr>
      <vt:lpstr>Drying Teeth</vt:lpstr>
      <vt:lpstr>Use of Probe</vt:lpstr>
      <vt:lpstr>Plaque Removal</vt:lpstr>
      <vt:lpstr>Plaque Removal</vt:lpstr>
      <vt:lpstr>Conventions exercise</vt:lpstr>
      <vt:lpstr>Caries examination*  Conventions for surveys of year 6 or 12 year old children</vt:lpstr>
      <vt:lpstr>Caries examination*  Conventions for surveys of year 6 or 12 year old children</vt:lpstr>
      <vt:lpstr>Caries examination*  Conventions for surveys of year 6 or 12 year old children</vt:lpstr>
      <vt:lpstr>Caries examination* Conventions - all children</vt:lpstr>
      <vt:lpstr>The next set of slides show different tooth and surface conditions and the associated codes used in surveys </vt:lpstr>
      <vt:lpstr>Surface boundaries viewed from occlusal </vt:lpstr>
      <vt:lpstr>Surface boundaries viewed from occlusal </vt:lpstr>
      <vt:lpstr>Surface boundaries viewed from occlusal </vt:lpstr>
      <vt:lpstr>Surface boundaries viewed from occlusal </vt:lpstr>
      <vt:lpstr>The next series of slides presents examples of teeth which would be coded as trauma (code T) </vt:lpstr>
      <vt:lpstr>Surface code T – trauma</vt:lpstr>
      <vt:lpstr>Surface code T – trauma </vt:lpstr>
      <vt:lpstr>Surface code T – trauma</vt:lpstr>
      <vt:lpstr>Surface code T – trauma *</vt:lpstr>
      <vt:lpstr>Surface code T – trauma *</vt:lpstr>
      <vt:lpstr>The next series of slides present examples of teeth which would be coded as sound (code 0) </vt:lpstr>
      <vt:lpstr>Surface code 0 – present and "sound" </vt:lpstr>
      <vt:lpstr>Surface code 0 – present and "sound" </vt:lpstr>
      <vt:lpstr>Surface code 0 – present and "sound" </vt:lpstr>
      <vt:lpstr>Surface code 0 – present and "sound" </vt:lpstr>
      <vt:lpstr>PowerPoint Presentation</vt:lpstr>
      <vt:lpstr>Surface code 0 – present and "sound" </vt:lpstr>
      <vt:lpstr>Surface code 0 – present and "sound" </vt:lpstr>
      <vt:lpstr>Surface code 0 – present and "sound" </vt:lpstr>
      <vt:lpstr>Surface code 0 – present and "sound" </vt:lpstr>
      <vt:lpstr>Surface code 0 – present and "sound" </vt:lpstr>
      <vt:lpstr>Surface code 0 – present and "sound" </vt:lpstr>
      <vt:lpstr>Surface code 0 – present and "sound" </vt:lpstr>
      <vt:lpstr>Surface code 0 – present and "sound" </vt:lpstr>
      <vt:lpstr>Surface code 0 – present and "sound"</vt:lpstr>
      <vt:lpstr>Surface code 0 – present and "sound" </vt:lpstr>
      <vt:lpstr>Surface code 0 – present and "sound" </vt:lpstr>
      <vt:lpstr>Surface code 0 – present and "sound" </vt:lpstr>
      <vt:lpstr>Surface code 0 – present and "sound" </vt:lpstr>
      <vt:lpstr>The next series of slides illustrate surfaces with decay </vt:lpstr>
      <vt:lpstr>Surface code 1 – arrested dentinal decay </vt:lpstr>
      <vt:lpstr>Surface code 1 – arrested dentinal decay </vt:lpstr>
      <vt:lpstr>Surface code 2 – decayed into dentine </vt:lpstr>
      <vt:lpstr>Surface code 2 – decayed into dentine </vt:lpstr>
      <vt:lpstr>Surface code 2 – decayed into dentine </vt:lpstr>
      <vt:lpstr>Surface code 2 – decayed into dentine </vt:lpstr>
      <vt:lpstr>Surface code 2 – decayed into dentine </vt:lpstr>
      <vt:lpstr>Surface code 2 – decayed into dentine </vt:lpstr>
      <vt:lpstr>Surface code 2 – decayed into dentine </vt:lpstr>
      <vt:lpstr>Surface code 2 – decayed into dentine </vt:lpstr>
      <vt:lpstr>Surface code 2 – decayed into dentine </vt:lpstr>
      <vt:lpstr>Surface code 2 – decayed into dentine </vt:lpstr>
      <vt:lpstr>Surface code 2 – decayed into dentine </vt:lpstr>
      <vt:lpstr>Surface code 2 – decayed into dentine </vt:lpstr>
      <vt:lpstr>Surface code 2 – decayed into dentine - discuss</vt:lpstr>
      <vt:lpstr>Surface code 2 – decayed into dentine - Discuss</vt:lpstr>
      <vt:lpstr>Surface code 2 – decayed into dentine </vt:lpstr>
      <vt:lpstr>Surface code 2 – decayed into dentine </vt:lpstr>
      <vt:lpstr>Surface code 2 – decayed into dentine </vt:lpstr>
      <vt:lpstr>Surface code 2 – decayed into dentine </vt:lpstr>
      <vt:lpstr>Surface code 2 – decayed into dentine </vt:lpstr>
      <vt:lpstr>Surface code 2 – decayed into dentine </vt:lpstr>
      <vt:lpstr>Surface code 2 – decayed into dentine </vt:lpstr>
      <vt:lpstr>Surface code 2 – decayed into dentine </vt:lpstr>
      <vt:lpstr>Surface code 2 – decayed into dentine </vt:lpstr>
      <vt:lpstr>Surface code 2 – decayed into dentine </vt:lpstr>
      <vt:lpstr>Surface code 2 – decayed into dentine </vt:lpstr>
      <vt:lpstr>Surface code 2 – decayed into dentine </vt:lpstr>
      <vt:lpstr>Surface code 2 – decayed into dentine </vt:lpstr>
      <vt:lpstr>Surface code 2 – decayed into dentine </vt:lpstr>
      <vt:lpstr>Surface code 2 – decayed into dentine </vt:lpstr>
      <vt:lpstr>Surface code 2 – decayed into dentine </vt:lpstr>
      <vt:lpstr>Surface code 2 – decayed into dentine </vt:lpstr>
      <vt:lpstr>Surface code 2 – decayed into dentine </vt:lpstr>
      <vt:lpstr>Surface code 2 – decayed into dentine </vt:lpstr>
      <vt:lpstr>Surface code 2 into dentine OR  code 3 decay with pulpal involvement ?-  Discuss</vt:lpstr>
      <vt:lpstr>Surface code 2 into dentine OR  code 3 decay with pulpal involvement? -  Discuss</vt:lpstr>
      <vt:lpstr>Surface code 3 – decay with pulpal involvement</vt:lpstr>
      <vt:lpstr>Surface code 3 – decay with pulpal involvement</vt:lpstr>
      <vt:lpstr>Surface code 3 – decay with pulpal involvement </vt:lpstr>
      <vt:lpstr>Surface code 3 – decay with pulpal involvement </vt:lpstr>
      <vt:lpstr>Surface code 3 – decay with pulpal involvement </vt:lpstr>
      <vt:lpstr>Surface code 3 – decay with pulpal involvement </vt:lpstr>
      <vt:lpstr>Surface code 3 – decay with pulpal involvement *</vt:lpstr>
      <vt:lpstr>Surface code 3 – decay with pulpal involvement *</vt:lpstr>
      <vt:lpstr>Surface code 3 – decay with pulpal involvement *</vt:lpstr>
      <vt:lpstr>Surface code 3 – decay with pulpal involvement *</vt:lpstr>
      <vt:lpstr>Surface code 3 – decay with pulpal involvement *</vt:lpstr>
      <vt:lpstr>Surface code 3 – decay with pulpal involvement </vt:lpstr>
      <vt:lpstr>Surface code 3 – decay with pulpal involvement </vt:lpstr>
      <vt:lpstr>Surface code 3 – decay with pulpal involvement </vt:lpstr>
      <vt:lpstr>Surface code 3 – decay with pulpal involvement </vt:lpstr>
      <vt:lpstr>Surface code 4 – filled and decayed </vt:lpstr>
      <vt:lpstr>Surface code 4 – filled and decayed </vt:lpstr>
      <vt:lpstr>Surface code 4 – filled and decayed </vt:lpstr>
      <vt:lpstr>Surface code 4 – filled and decayed</vt:lpstr>
      <vt:lpstr>Surface code 4 – filled and decayed</vt:lpstr>
      <vt:lpstr>Surface code 4 – filled and decayed </vt:lpstr>
      <vt:lpstr>Surface code 4 – filled and decayed </vt:lpstr>
      <vt:lpstr>Surface code 5 – filled with no decay </vt:lpstr>
      <vt:lpstr>Surface code 5 – filled with no decay</vt:lpstr>
      <vt:lpstr>Surface code 5 – filled with no decay </vt:lpstr>
      <vt:lpstr>Surface code 5 – filled with no decay</vt:lpstr>
      <vt:lpstr>Surface code 5 – filled with no decay </vt:lpstr>
      <vt:lpstr>Surface code 5 – filled with no decay</vt:lpstr>
      <vt:lpstr>Surface code R – filled, needs replacing (not carious) </vt:lpstr>
      <vt:lpstr>Surface code R – filled, needs replacing (not carious) </vt:lpstr>
      <vt:lpstr>Surface code R – filled, needs replacing (not carious) </vt:lpstr>
      <vt:lpstr>Surface code R – filled, needs replacing (not carious) or filled with no decay?*</vt:lpstr>
      <vt:lpstr>Surface code R – filled, needs replacing (not carious) or filled with no decay?*</vt:lpstr>
      <vt:lpstr>Surface code $ - sealed surface, type unknown </vt:lpstr>
      <vt:lpstr>Surface code $ - sealed surface, type unknown </vt:lpstr>
      <vt:lpstr>Surface code $ - sealed surface, type unknown </vt:lpstr>
      <vt:lpstr>Surface code $ - sealed surface, type unknown </vt:lpstr>
      <vt:lpstr>Surface code $ - sealed surface, type unknown </vt:lpstr>
      <vt:lpstr>Surface code $ - sealed surface, type unknown </vt:lpstr>
      <vt:lpstr>Surface code N – obvious sealant restoration </vt:lpstr>
      <vt:lpstr>Surface code N – obvious sealant restoration</vt:lpstr>
      <vt:lpstr>Code C, crown</vt:lpstr>
      <vt:lpstr>Code C, crown/advanced restorative care</vt:lpstr>
      <vt:lpstr>Code C, crown/advanced restorative care</vt:lpstr>
      <vt:lpstr>Code 9, unrecordable</vt:lpstr>
      <vt:lpstr>Code 9, unrecordable</vt:lpstr>
      <vt:lpstr>Plaque examination</vt:lpstr>
      <vt:lpstr>Plaque</vt:lpstr>
      <vt:lpstr>pufa/PUFA – Pulp</vt:lpstr>
      <vt:lpstr>pufa/PUFA - Ulceration</vt:lpstr>
      <vt:lpstr>pufa/PUFA - Fistula</vt:lpstr>
      <vt:lpstr>pufa/PUFA - Abcess</vt:lpstr>
      <vt:lpstr>Diffuse Symmetrical White Patches</vt:lpstr>
      <vt:lpstr>Diffuse Symmetrical White Patches</vt:lpstr>
      <vt:lpstr>PowerPoint Presentation</vt:lpstr>
      <vt:lpstr>PowerPoint Presentation</vt:lpstr>
      <vt:lpstr>PowerPoint Presentation</vt:lpstr>
      <vt:lpstr>The examination completed</vt:lpstr>
      <vt:lpstr>The examination completed</vt:lpstr>
    </vt:vector>
  </TitlesOfParts>
  <Company>The University of Liverpool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BASCD Caries Pack</dc:title>
  <dc:creator>Girvan Burnside</dc:creator>
  <cp:lastModifiedBy>Neville, Janet</cp:lastModifiedBy>
  <cp:revision>114</cp:revision>
  <dcterms:created xsi:type="dcterms:W3CDTF">2004-08-20T08:02:37Z</dcterms:created>
  <dcterms:modified xsi:type="dcterms:W3CDTF">2022-08-03T08:44:44Z</dcterms:modified>
</cp:coreProperties>
</file>