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9.xml" ContentType="application/vnd.openxmlformats-officedocument.drawingml.chart+xml"/>
  <Override PartName="/ppt/drawings/drawing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notesSlides/notesSlide19.xml" ContentType="application/vnd.openxmlformats-officedocument.presentationml.notesSlid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9"/>
  </p:notesMasterIdLst>
  <p:sldIdLst>
    <p:sldId id="256" r:id="rId5"/>
    <p:sldId id="308" r:id="rId6"/>
    <p:sldId id="293" r:id="rId7"/>
    <p:sldId id="318" r:id="rId8"/>
    <p:sldId id="295" r:id="rId9"/>
    <p:sldId id="303" r:id="rId10"/>
    <p:sldId id="304" r:id="rId11"/>
    <p:sldId id="309" r:id="rId12"/>
    <p:sldId id="301" r:id="rId13"/>
    <p:sldId id="302" r:id="rId14"/>
    <p:sldId id="311" r:id="rId15"/>
    <p:sldId id="319" r:id="rId16"/>
    <p:sldId id="312" r:id="rId17"/>
    <p:sldId id="322" r:id="rId18"/>
    <p:sldId id="297" r:id="rId19"/>
    <p:sldId id="321" r:id="rId20"/>
    <p:sldId id="323" r:id="rId21"/>
    <p:sldId id="296" r:id="rId22"/>
    <p:sldId id="298" r:id="rId23"/>
    <p:sldId id="307" r:id="rId24"/>
    <p:sldId id="324" r:id="rId25"/>
    <p:sldId id="315" r:id="rId26"/>
    <p:sldId id="320" r:id="rId27"/>
    <p:sldId id="32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stella Costella" initials="AC" lastIdx="114" clrIdx="0">
    <p:extLst>
      <p:ext uri="{19B8F6BF-5375-455C-9EA6-DF929625EA0E}">
        <p15:presenceInfo xmlns:p15="http://schemas.microsoft.com/office/powerpoint/2012/main" userId="S::Annastella.Costella@ukhsa.gov.uk::28b4eb60-a109-48cf-a70e-0fb686467369" providerId="AD"/>
      </p:ext>
    </p:extLst>
  </p:cmAuthor>
  <p:cmAuthor id="2" name="Hannah Moore" initials="HM" lastIdx="34" clrIdx="1">
    <p:extLst>
      <p:ext uri="{19B8F6BF-5375-455C-9EA6-DF929625EA0E}">
        <p15:presenceInfo xmlns:p15="http://schemas.microsoft.com/office/powerpoint/2012/main" userId="S::Hannah.Moore@phe.gov.uk::c18d07be-8211-4ffe-92f0-247217168b7b" providerId="AD"/>
      </p:ext>
    </p:extLst>
  </p:cmAuthor>
  <p:cmAuthor id="3" name="Monica Desai" initials="MD" lastIdx="68" clrIdx="2">
    <p:extLst>
      <p:ext uri="{19B8F6BF-5375-455C-9EA6-DF929625EA0E}">
        <p15:presenceInfo xmlns:p15="http://schemas.microsoft.com/office/powerpoint/2012/main" userId="S::Monica.Desai@ukhsa.gov.uk::8c29e25a-976d-4a27-a316-6f941bdb3376" providerId="AD"/>
      </p:ext>
    </p:extLst>
  </p:cmAuthor>
  <p:cmAuthor id="4" name="Hannah Moore" initials="HM [2]" lastIdx="1" clrIdx="3">
    <p:extLst>
      <p:ext uri="{19B8F6BF-5375-455C-9EA6-DF929625EA0E}">
        <p15:presenceInfo xmlns:p15="http://schemas.microsoft.com/office/powerpoint/2012/main" userId="S::hannah.moore@ukhsa.gov.uk::c18d07be-8211-4ffe-92f0-247217168b7b" providerId="AD"/>
      </p:ext>
    </p:extLst>
  </p:cmAuthor>
  <p:cmAuthor id="5" name="Simon Port" initials="SP" lastIdx="1" clrIdx="4">
    <p:extLst>
      <p:ext uri="{19B8F6BF-5375-455C-9EA6-DF929625EA0E}">
        <p15:presenceInfo xmlns:p15="http://schemas.microsoft.com/office/powerpoint/2012/main" userId="S::Simon.Port@ukhsa.gov.uk::11a82493-b5df-43aa-8dd5-dd1d9e9b68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1"/>
    <a:srgbClr val="E1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5" autoAdjust="0"/>
    <p:restoredTop sz="95226" autoAdjust="0"/>
  </p:normalViewPr>
  <p:slideViewPr>
    <p:cSldViewPr snapToGrid="0">
      <p:cViewPr varScale="1">
        <p:scale>
          <a:sx n="82" d="100"/>
          <a:sy n="82" d="100"/>
        </p:scale>
        <p:origin x="902"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OLHPAFIL003.HPA.org.uk\ProjectData\IMDATA\Hepatitis\HCV%20IN%20THE%20UK%20AND%20HCV%20IN%20ENGLAND%20%20REPORTS\2022%20HCV%20IN%20THE%20UK\2022%20FIGURES\FOR%20SIMON%20PORT\HCV%20IN%20THE%20UK%202023%20FIGURE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2.xml.rels><?xml version="1.0" encoding="UTF-8" standalone="yes"?>
<Relationships xmlns="http://schemas.openxmlformats.org/package/2006/relationships"><Relationship Id="rId3" Type="http://schemas.openxmlformats.org/officeDocument/2006/relationships/oleObject" Target="file:///\\COLHPAFIL003.HPA.org.uk\ProjectData\IMDATA\Hepatitis\HCV%20IN%20THE%20UK%20AND%20HCV%20IN%20ENGLAND%20%20REPORTS\2022%20HCV%20IN%20THE%20UK\2022%20FIGURES\FOR%20SIMON%20PORT\HCV%20IN%20THE%20UK%202023%20FIGUR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OLHPAFIL003.HPA.org.uk\ProjectData\IMDATA\Hepatitis\HCV%20IN%20THE%20UK%20AND%20HCV%20IN%20ENGLAND%20%20REPORTS\2022%20HCV%20IN%20THE%20UK\2022%20FIGURES\FOR%20SIMON%20PORT\HCV%20IN%20THE%20UK%202023%20FIGUR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OLHPAFIL003.HPA.org.uk\ProjectData\IMDATA\Hepatitis\HCV%20IN%20THE%20UK%20AND%20HCV%20IN%20ENGLAND%20%20REPORTS\2022%20HCV%20IN%20THE%20UK\2022%20FIGURES\FOR%20SIMON%20PORT\HCV%20IN%20THE%20UK%202023%20FIGURE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OLHPAFIL003.HPA.org.uk\ProjectData\IMDATA\Hepatitis\HCV%20IN%20THE%20UK%20AND%20HCV%20IN%20ENGLAND%20%20REPORTS\2022%20HCV%20IN%20THE%20UK\2022%20FIGURES\FOR%20SIMON%20PORT\HCV%20IN%20THE%20UK%202023%20FIGURES%20version%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9857089110176"/>
          <c:y val="2.484064707642037E-2"/>
          <c:w val="0.86283360414083288"/>
          <c:h val="0.79989191234610546"/>
        </c:manualLayout>
      </c:layout>
      <c:areaChart>
        <c:grouping val="standard"/>
        <c:varyColors val="0"/>
        <c:ser>
          <c:idx val="0"/>
          <c:order val="1"/>
          <c:tx>
            <c:strRef>
              <c:f>'FIGURE 1'!$D$1</c:f>
              <c:strCache>
                <c:ptCount val="1"/>
                <c:pt idx="0">
                  <c:v>prev_uci</c:v>
                </c:pt>
              </c:strCache>
            </c:strRef>
          </c:tx>
          <c:spPr>
            <a:solidFill>
              <a:srgbClr val="C5F7FF"/>
            </a:solidFill>
            <a:ln>
              <a:noFill/>
            </a:ln>
            <a:effectLst/>
          </c:spPr>
          <c:cat>
            <c:numRef>
              <c:f>'FIGURE 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'FIGURE 1'!$D$2:$D$13</c:f>
              <c:numCache>
                <c:formatCode>#,##0</c:formatCode>
                <c:ptCount val="12"/>
                <c:pt idx="0">
                  <c:v>239866.625</c:v>
                </c:pt>
                <c:pt idx="1">
                  <c:v>233841.125</c:v>
                </c:pt>
                <c:pt idx="2">
                  <c:v>227481.1875</c:v>
                </c:pt>
                <c:pt idx="3">
                  <c:v>220896.96875</c:v>
                </c:pt>
                <c:pt idx="4">
                  <c:v>211339.09375</c:v>
                </c:pt>
                <c:pt idx="5">
                  <c:v>202351.03125</c:v>
                </c:pt>
                <c:pt idx="6">
                  <c:v>189443.75</c:v>
                </c:pt>
                <c:pt idx="7">
                  <c:v>174727.6875</c:v>
                </c:pt>
                <c:pt idx="8">
                  <c:v>159274.125</c:v>
                </c:pt>
                <c:pt idx="9">
                  <c:v>144869.375</c:v>
                </c:pt>
                <c:pt idx="10">
                  <c:v>130318.734375</c:v>
                </c:pt>
                <c:pt idx="11">
                  <c:v>117210.984375</c:v>
                </c:pt>
              </c:numCache>
            </c:numRef>
          </c:val>
          <c:extLst>
            <c:ext xmlns:c16="http://schemas.microsoft.com/office/drawing/2014/chart" uri="{C3380CC4-5D6E-409C-BE32-E72D297353CC}">
              <c16:uniqueId val="{00000000-9868-4276-A232-FEDB5A7BA803}"/>
            </c:ext>
          </c:extLst>
        </c:ser>
        <c:ser>
          <c:idx val="2"/>
          <c:order val="2"/>
          <c:tx>
            <c:strRef>
              <c:f>'FIGURE 1'!$C$1</c:f>
              <c:strCache>
                <c:ptCount val="1"/>
                <c:pt idx="0">
                  <c:v>prev_lci</c:v>
                </c:pt>
              </c:strCache>
            </c:strRef>
          </c:tx>
          <c:spPr>
            <a:solidFill>
              <a:schemeClr val="bg1"/>
            </a:solidFill>
            <a:ln>
              <a:noFill/>
            </a:ln>
            <a:effectLst/>
          </c:spPr>
          <c:cat>
            <c:numRef>
              <c:f>'FIGURE 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'FIGURE 1'!$C$2:$C$13</c:f>
              <c:numCache>
                <c:formatCode>#,##0</c:formatCode>
                <c:ptCount val="12"/>
                <c:pt idx="0">
                  <c:v>198505.5625</c:v>
                </c:pt>
                <c:pt idx="1">
                  <c:v>191992.59375</c:v>
                </c:pt>
                <c:pt idx="2">
                  <c:v>185470.25</c:v>
                </c:pt>
                <c:pt idx="3">
                  <c:v>178791</c:v>
                </c:pt>
                <c:pt idx="4">
                  <c:v>169086.671875</c:v>
                </c:pt>
                <c:pt idx="5">
                  <c:v>160506.28125</c:v>
                </c:pt>
                <c:pt idx="6">
                  <c:v>147262.328125</c:v>
                </c:pt>
                <c:pt idx="7">
                  <c:v>132525.09375</c:v>
                </c:pt>
                <c:pt idx="8">
                  <c:v>117020.578125</c:v>
                </c:pt>
                <c:pt idx="9">
                  <c:v>101083.71875</c:v>
                </c:pt>
                <c:pt idx="10">
                  <c:v>89005.4609375</c:v>
                </c:pt>
                <c:pt idx="11">
                  <c:v>76227.4609375</c:v>
                </c:pt>
              </c:numCache>
            </c:numRef>
          </c:val>
          <c:extLst>
            <c:ext xmlns:c16="http://schemas.microsoft.com/office/drawing/2014/chart" uri="{C3380CC4-5D6E-409C-BE32-E72D297353CC}">
              <c16:uniqueId val="{00000001-9868-4276-A232-FEDB5A7BA803}"/>
            </c:ext>
          </c:extLst>
        </c:ser>
        <c:dLbls>
          <c:showLegendKey val="0"/>
          <c:showVal val="0"/>
          <c:showCatName val="0"/>
          <c:showSerName val="0"/>
          <c:showPercent val="0"/>
          <c:showBubbleSize val="0"/>
        </c:dLbls>
        <c:axId val="449228952"/>
        <c:axId val="449227640"/>
      </c:areaChart>
      <c:lineChart>
        <c:grouping val="standard"/>
        <c:varyColors val="0"/>
        <c:ser>
          <c:idx val="1"/>
          <c:order val="0"/>
          <c:tx>
            <c:strRef>
              <c:f>'FIGURE 1'!$B$1</c:f>
              <c:strCache>
                <c:ptCount val="1"/>
                <c:pt idx="0">
                  <c:v>prev</c:v>
                </c:pt>
              </c:strCache>
            </c:strRef>
          </c:tx>
          <c:spPr>
            <a:ln w="28575" cap="rnd">
              <a:solidFill>
                <a:srgbClr val="008091"/>
              </a:solidFill>
              <a:round/>
            </a:ln>
            <a:effectLst/>
          </c:spPr>
          <c:marker>
            <c:symbol val="none"/>
          </c:marker>
          <c:cat>
            <c:numRef>
              <c:f>'FIGURE 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'FIGURE 1'!$B$2:$B$13</c:f>
              <c:numCache>
                <c:formatCode>#,##0</c:formatCode>
                <c:ptCount val="12"/>
                <c:pt idx="0">
                  <c:v>213429.734375</c:v>
                </c:pt>
                <c:pt idx="1">
                  <c:v>207101.8125</c:v>
                </c:pt>
                <c:pt idx="2">
                  <c:v>200716.34375</c:v>
                </c:pt>
                <c:pt idx="3">
                  <c:v>194256.625</c:v>
                </c:pt>
                <c:pt idx="4">
                  <c:v>184691.09375</c:v>
                </c:pt>
                <c:pt idx="5">
                  <c:v>176057.65625</c:v>
                </c:pt>
                <c:pt idx="6">
                  <c:v>163161.5625</c:v>
                </c:pt>
                <c:pt idx="7">
                  <c:v>148681.984375</c:v>
                </c:pt>
                <c:pt idx="8">
                  <c:v>133899.15625</c:v>
                </c:pt>
                <c:pt idx="9">
                  <c:v>118908.484375</c:v>
                </c:pt>
                <c:pt idx="10">
                  <c:v>105922.8984375</c:v>
                </c:pt>
                <c:pt idx="11">
                  <c:v>92944.6171875</c:v>
                </c:pt>
              </c:numCache>
            </c:numRef>
          </c:val>
          <c:smooth val="0"/>
          <c:extLst>
            <c:ext xmlns:c16="http://schemas.microsoft.com/office/drawing/2014/chart" uri="{C3380CC4-5D6E-409C-BE32-E72D297353CC}">
              <c16:uniqueId val="{00000002-9868-4276-A232-FEDB5A7BA803}"/>
            </c:ext>
          </c:extLst>
        </c:ser>
        <c:dLbls>
          <c:showLegendKey val="0"/>
          <c:showVal val="0"/>
          <c:showCatName val="0"/>
          <c:showSerName val="0"/>
          <c:showPercent val="0"/>
          <c:showBubbleSize val="0"/>
        </c:dLbls>
        <c:marker val="1"/>
        <c:smooth val="0"/>
        <c:axId val="449228952"/>
        <c:axId val="449227640"/>
      </c:lineChart>
      <c:catAx>
        <c:axId val="449228952"/>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GB" sz="1600" b="1">
                    <a:solidFill>
                      <a:schemeClr val="tx1"/>
                    </a:solidFill>
                    <a:latin typeface="Arial" panose="020B0604020202020204" pitchFamily="34" charset="0"/>
                    <a:cs typeface="Arial" panose="020B0604020202020204" pitchFamily="34" charset="0"/>
                  </a:rPr>
                  <a:t>Year</a:t>
                </a:r>
              </a:p>
            </c:rich>
          </c:tx>
          <c:layout>
            <c:manualLayout>
              <c:xMode val="edge"/>
              <c:yMode val="edge"/>
              <c:x val="0.54458245379999548"/>
              <c:y val="0.9346617825279288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49227640"/>
        <c:crosses val="autoZero"/>
        <c:auto val="1"/>
        <c:lblAlgn val="ctr"/>
        <c:lblOffset val="100"/>
        <c:noMultiLvlLbl val="0"/>
      </c:catAx>
      <c:valAx>
        <c:axId val="449227640"/>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GB" sz="1600" b="1">
                    <a:solidFill>
                      <a:schemeClr val="tx1"/>
                    </a:solidFill>
                    <a:latin typeface="Arial" panose="020B0604020202020204" pitchFamily="34" charset="0"/>
                    <a:cs typeface="Arial" panose="020B0604020202020204" pitchFamily="34" charset="0"/>
                  </a:rPr>
                  <a:t>Prevalence</a:t>
                </a:r>
              </a:p>
            </c:rich>
          </c:tx>
          <c:layout>
            <c:manualLayout>
              <c:xMode val="edge"/>
              <c:yMode val="edge"/>
              <c:x val="1.433461495208594E-3"/>
              <c:y val="0.27117518817903696"/>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49228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62616639956905"/>
          <c:y val="6.8773483906616931E-2"/>
          <c:w val="0.85099897958965542"/>
          <c:h val="0.78487707937713136"/>
        </c:manualLayout>
      </c:layout>
      <c:lineChart>
        <c:grouping val="standard"/>
        <c:varyColors val="0"/>
        <c:ser>
          <c:idx val="4"/>
          <c:order val="0"/>
          <c:tx>
            <c:strRef>
              <c:f>'FIGURE 9'!$A$10</c:f>
              <c:strCache>
                <c:ptCount val="1"/>
                <c:pt idx="0">
                  <c:v>UK</c:v>
                </c:pt>
              </c:strCache>
            </c:strRef>
          </c:tx>
          <c:spPr>
            <a:ln w="31750">
              <a:solidFill>
                <a:srgbClr val="FF7F00"/>
              </a:solidFill>
              <a:prstDash val="sysDash"/>
            </a:ln>
          </c:spPr>
          <c:marker>
            <c:symbol val="none"/>
          </c:marker>
          <c:cat>
            <c:strRef>
              <c:f>'FIGURE 9'!$B$5:$P$5</c:f>
              <c:strCache>
                <c:ptCount val="15"/>
                <c:pt idx="0">
                  <c:v>2007</c:v>
                </c:pt>
                <c:pt idx="1">
                  <c:v>2008</c:v>
                </c:pt>
                <c:pt idx="2">
                  <c:v>2009</c:v>
                </c:pt>
                <c:pt idx="3">
                  <c:v>2010</c:v>
                </c:pt>
                <c:pt idx="4">
                  <c:v>2011</c:v>
                </c:pt>
                <c:pt idx="5">
                  <c:v>2012</c:v>
                </c:pt>
                <c:pt idx="6">
                  <c:v>2013</c:v>
                </c:pt>
                <c:pt idx="7">
                  <c:v>2014</c:v>
                </c:pt>
                <c:pt idx="8">
                  <c:v>2015/16 </c:v>
                </c:pt>
                <c:pt idx="9">
                  <c:v>2016/17</c:v>
                </c:pt>
                <c:pt idx="10">
                  <c:v>2017/18</c:v>
                </c:pt>
                <c:pt idx="11">
                  <c:v>2018/19</c:v>
                </c:pt>
                <c:pt idx="12">
                  <c:v>2019/20</c:v>
                </c:pt>
                <c:pt idx="13">
                  <c:v>2020/21</c:v>
                </c:pt>
                <c:pt idx="14">
                  <c:v>2021/22</c:v>
                </c:pt>
              </c:strCache>
            </c:strRef>
          </c:cat>
          <c:val>
            <c:numRef>
              <c:f>'FIGURE 9'!$B$10:$P$10</c:f>
              <c:numCache>
                <c:formatCode>General</c:formatCode>
                <c:ptCount val="15"/>
                <c:pt idx="0">
                  <c:v>4496</c:v>
                </c:pt>
                <c:pt idx="1">
                  <c:v>5374</c:v>
                </c:pt>
                <c:pt idx="2">
                  <c:v>6130</c:v>
                </c:pt>
                <c:pt idx="3">
                  <c:v>6407</c:v>
                </c:pt>
                <c:pt idx="4">
                  <c:v>6241</c:v>
                </c:pt>
                <c:pt idx="5">
                  <c:v>6808</c:v>
                </c:pt>
                <c:pt idx="6">
                  <c:v>6526</c:v>
                </c:pt>
                <c:pt idx="7">
                  <c:v>6229</c:v>
                </c:pt>
                <c:pt idx="8">
                  <c:v>8269</c:v>
                </c:pt>
                <c:pt idx="9">
                  <c:v>12055</c:v>
                </c:pt>
                <c:pt idx="10">
                  <c:v>14351</c:v>
                </c:pt>
                <c:pt idx="11">
                  <c:v>15200</c:v>
                </c:pt>
                <c:pt idx="12">
                  <c:v>15428</c:v>
                </c:pt>
                <c:pt idx="13">
                  <c:v>9221</c:v>
                </c:pt>
                <c:pt idx="14">
                  <c:v>11495</c:v>
                </c:pt>
              </c:numCache>
            </c:numRef>
          </c:val>
          <c:smooth val="0"/>
          <c:extLst>
            <c:ext xmlns:c16="http://schemas.microsoft.com/office/drawing/2014/chart" uri="{C3380CC4-5D6E-409C-BE32-E72D297353CC}">
              <c16:uniqueId val="{00000000-B724-427A-A5C0-EC6CCC1FEE8A}"/>
            </c:ext>
          </c:extLst>
        </c:ser>
        <c:ser>
          <c:idx val="0"/>
          <c:order val="1"/>
          <c:tx>
            <c:strRef>
              <c:f>'FIGURE 9'!$A$6</c:f>
              <c:strCache>
                <c:ptCount val="1"/>
                <c:pt idx="0">
                  <c:v>England</c:v>
                </c:pt>
              </c:strCache>
            </c:strRef>
          </c:tx>
          <c:spPr>
            <a:ln w="31750">
              <a:solidFill>
                <a:srgbClr val="005D6C"/>
              </a:solidFill>
              <a:prstDash val="dashDot"/>
            </a:ln>
          </c:spPr>
          <c:marker>
            <c:symbol val="none"/>
          </c:marker>
          <c:cat>
            <c:strRef>
              <c:f>'FIGURE 9'!$B$5:$P$5</c:f>
              <c:strCache>
                <c:ptCount val="15"/>
                <c:pt idx="0">
                  <c:v>2007</c:v>
                </c:pt>
                <c:pt idx="1">
                  <c:v>2008</c:v>
                </c:pt>
                <c:pt idx="2">
                  <c:v>2009</c:v>
                </c:pt>
                <c:pt idx="3">
                  <c:v>2010</c:v>
                </c:pt>
                <c:pt idx="4">
                  <c:v>2011</c:v>
                </c:pt>
                <c:pt idx="5">
                  <c:v>2012</c:v>
                </c:pt>
                <c:pt idx="6">
                  <c:v>2013</c:v>
                </c:pt>
                <c:pt idx="7">
                  <c:v>2014</c:v>
                </c:pt>
                <c:pt idx="8">
                  <c:v>2015/16 </c:v>
                </c:pt>
                <c:pt idx="9">
                  <c:v>2016/17</c:v>
                </c:pt>
                <c:pt idx="10">
                  <c:v>2017/18</c:v>
                </c:pt>
                <c:pt idx="11">
                  <c:v>2018/19</c:v>
                </c:pt>
                <c:pt idx="12">
                  <c:v>2019/20</c:v>
                </c:pt>
                <c:pt idx="13">
                  <c:v>2020/21</c:v>
                </c:pt>
                <c:pt idx="14">
                  <c:v>2021/22</c:v>
                </c:pt>
              </c:strCache>
            </c:strRef>
          </c:cat>
          <c:val>
            <c:numRef>
              <c:f>'FIGURE 9'!$B$6:$P$6</c:f>
              <c:numCache>
                <c:formatCode>General</c:formatCode>
                <c:ptCount val="15"/>
                <c:pt idx="0">
                  <c:v>3987</c:v>
                </c:pt>
                <c:pt idx="1">
                  <c:v>4738</c:v>
                </c:pt>
                <c:pt idx="2">
                  <c:v>5176</c:v>
                </c:pt>
                <c:pt idx="3">
                  <c:v>5316</c:v>
                </c:pt>
                <c:pt idx="4">
                  <c:v>5001</c:v>
                </c:pt>
                <c:pt idx="5">
                  <c:v>5484</c:v>
                </c:pt>
                <c:pt idx="6">
                  <c:v>5202</c:v>
                </c:pt>
                <c:pt idx="7">
                  <c:v>4755</c:v>
                </c:pt>
                <c:pt idx="8">
                  <c:v>6031</c:v>
                </c:pt>
                <c:pt idx="9">
                  <c:v>9440</c:v>
                </c:pt>
                <c:pt idx="10">
                  <c:v>11557</c:v>
                </c:pt>
                <c:pt idx="11">
                  <c:v>11756</c:v>
                </c:pt>
                <c:pt idx="12">
                  <c:v>12229</c:v>
                </c:pt>
                <c:pt idx="13">
                  <c:v>7835</c:v>
                </c:pt>
                <c:pt idx="14">
                  <c:v>9536</c:v>
                </c:pt>
              </c:numCache>
            </c:numRef>
          </c:val>
          <c:smooth val="0"/>
          <c:extLst>
            <c:ext xmlns:c16="http://schemas.microsoft.com/office/drawing/2014/chart" uri="{C3380CC4-5D6E-409C-BE32-E72D297353CC}">
              <c16:uniqueId val="{00000001-B724-427A-A5C0-EC6CCC1FEE8A}"/>
            </c:ext>
          </c:extLst>
        </c:ser>
        <c:ser>
          <c:idx val="2"/>
          <c:order val="2"/>
          <c:tx>
            <c:strRef>
              <c:f>'FIGURE 9'!$A$8</c:f>
              <c:strCache>
                <c:ptCount val="1"/>
                <c:pt idx="0">
                  <c:v>Scotland*</c:v>
                </c:pt>
              </c:strCache>
            </c:strRef>
          </c:tx>
          <c:spPr>
            <a:ln w="31750">
              <a:solidFill>
                <a:srgbClr val="19DEFF"/>
              </a:solidFill>
              <a:prstDash val="dash"/>
            </a:ln>
          </c:spPr>
          <c:marker>
            <c:symbol val="none"/>
          </c:marker>
          <c:cat>
            <c:strRef>
              <c:f>'FIGURE 9'!$B$5:$P$5</c:f>
              <c:strCache>
                <c:ptCount val="15"/>
                <c:pt idx="0">
                  <c:v>2007</c:v>
                </c:pt>
                <c:pt idx="1">
                  <c:v>2008</c:v>
                </c:pt>
                <c:pt idx="2">
                  <c:v>2009</c:v>
                </c:pt>
                <c:pt idx="3">
                  <c:v>2010</c:v>
                </c:pt>
                <c:pt idx="4">
                  <c:v>2011</c:v>
                </c:pt>
                <c:pt idx="5">
                  <c:v>2012</c:v>
                </c:pt>
                <c:pt idx="6">
                  <c:v>2013</c:v>
                </c:pt>
                <c:pt idx="7">
                  <c:v>2014</c:v>
                </c:pt>
                <c:pt idx="8">
                  <c:v>2015/16 </c:v>
                </c:pt>
                <c:pt idx="9">
                  <c:v>2016/17</c:v>
                </c:pt>
                <c:pt idx="10">
                  <c:v>2017/18</c:v>
                </c:pt>
                <c:pt idx="11">
                  <c:v>2018/19</c:v>
                </c:pt>
                <c:pt idx="12">
                  <c:v>2019/20</c:v>
                </c:pt>
                <c:pt idx="13">
                  <c:v>2020/21</c:v>
                </c:pt>
                <c:pt idx="14">
                  <c:v>2021/22</c:v>
                </c:pt>
              </c:strCache>
            </c:strRef>
          </c:cat>
          <c:val>
            <c:numRef>
              <c:f>'FIGURE 9'!$B$8:$P$8</c:f>
              <c:numCache>
                <c:formatCode>General</c:formatCode>
                <c:ptCount val="15"/>
                <c:pt idx="0">
                  <c:v>468</c:v>
                </c:pt>
                <c:pt idx="1">
                  <c:v>591</c:v>
                </c:pt>
                <c:pt idx="2">
                  <c:v>904</c:v>
                </c:pt>
                <c:pt idx="3">
                  <c:v>1049</c:v>
                </c:pt>
                <c:pt idx="4">
                  <c:v>1002</c:v>
                </c:pt>
                <c:pt idx="5" formatCode="#,##0">
                  <c:v>1048</c:v>
                </c:pt>
                <c:pt idx="6" formatCode="#,##0">
                  <c:v>1002</c:v>
                </c:pt>
                <c:pt idx="7">
                  <c:v>1273</c:v>
                </c:pt>
                <c:pt idx="8" formatCode="#,##0">
                  <c:v>1782</c:v>
                </c:pt>
                <c:pt idx="9" formatCode="#,##0">
                  <c:v>1739</c:v>
                </c:pt>
                <c:pt idx="10" formatCode="#,##0">
                  <c:v>2082</c:v>
                </c:pt>
                <c:pt idx="11">
                  <c:v>2609</c:v>
                </c:pt>
                <c:pt idx="12">
                  <c:v>2510</c:v>
                </c:pt>
                <c:pt idx="13">
                  <c:v>1096</c:v>
                </c:pt>
                <c:pt idx="14">
                  <c:v>1383</c:v>
                </c:pt>
              </c:numCache>
            </c:numRef>
          </c:val>
          <c:smooth val="0"/>
          <c:extLst>
            <c:ext xmlns:c16="http://schemas.microsoft.com/office/drawing/2014/chart" uri="{C3380CC4-5D6E-409C-BE32-E72D297353CC}">
              <c16:uniqueId val="{00000002-B724-427A-A5C0-EC6CCC1FEE8A}"/>
            </c:ext>
          </c:extLst>
        </c:ser>
        <c:ser>
          <c:idx val="3"/>
          <c:order val="3"/>
          <c:tx>
            <c:strRef>
              <c:f>'FIGURE 9'!$A$9</c:f>
              <c:strCache>
                <c:ptCount val="1"/>
                <c:pt idx="0">
                  <c:v>Wales†</c:v>
                </c:pt>
              </c:strCache>
            </c:strRef>
          </c:tx>
          <c:spPr>
            <a:ln w="31750">
              <a:solidFill>
                <a:srgbClr val="84BD1C"/>
              </a:solidFill>
              <a:prstDash val="sysDot"/>
            </a:ln>
          </c:spPr>
          <c:marker>
            <c:symbol val="none"/>
          </c:marker>
          <c:cat>
            <c:strRef>
              <c:f>'FIGURE 9'!$B$5:$P$5</c:f>
              <c:strCache>
                <c:ptCount val="15"/>
                <c:pt idx="0">
                  <c:v>2007</c:v>
                </c:pt>
                <c:pt idx="1">
                  <c:v>2008</c:v>
                </c:pt>
                <c:pt idx="2">
                  <c:v>2009</c:v>
                </c:pt>
                <c:pt idx="3">
                  <c:v>2010</c:v>
                </c:pt>
                <c:pt idx="4">
                  <c:v>2011</c:v>
                </c:pt>
                <c:pt idx="5">
                  <c:v>2012</c:v>
                </c:pt>
                <c:pt idx="6">
                  <c:v>2013</c:v>
                </c:pt>
                <c:pt idx="7">
                  <c:v>2014</c:v>
                </c:pt>
                <c:pt idx="8">
                  <c:v>2015/16 </c:v>
                </c:pt>
                <c:pt idx="9">
                  <c:v>2016/17</c:v>
                </c:pt>
                <c:pt idx="10">
                  <c:v>2017/18</c:v>
                </c:pt>
                <c:pt idx="11">
                  <c:v>2018/19</c:v>
                </c:pt>
                <c:pt idx="12">
                  <c:v>2019/20</c:v>
                </c:pt>
                <c:pt idx="13">
                  <c:v>2020/21</c:v>
                </c:pt>
                <c:pt idx="14">
                  <c:v>2021/22</c:v>
                </c:pt>
              </c:strCache>
            </c:strRef>
          </c:cat>
          <c:val>
            <c:numRef>
              <c:f>'FIGURE 9'!$B$9:$P$9</c:f>
              <c:numCache>
                <c:formatCode>General</c:formatCode>
                <c:ptCount val="15"/>
                <c:pt idx="4">
                  <c:v>194</c:v>
                </c:pt>
                <c:pt idx="5">
                  <c:v>235</c:v>
                </c:pt>
                <c:pt idx="6">
                  <c:v>275</c:v>
                </c:pt>
                <c:pt idx="7">
                  <c:v>169</c:v>
                </c:pt>
                <c:pt idx="8">
                  <c:v>387</c:v>
                </c:pt>
                <c:pt idx="9">
                  <c:v>781</c:v>
                </c:pt>
                <c:pt idx="10">
                  <c:v>578</c:v>
                </c:pt>
                <c:pt idx="11">
                  <c:v>632</c:v>
                </c:pt>
                <c:pt idx="12">
                  <c:v>568</c:v>
                </c:pt>
                <c:pt idx="13">
                  <c:v>220</c:v>
                </c:pt>
                <c:pt idx="14">
                  <c:v>420</c:v>
                </c:pt>
              </c:numCache>
            </c:numRef>
          </c:val>
          <c:smooth val="0"/>
          <c:extLst>
            <c:ext xmlns:c16="http://schemas.microsoft.com/office/drawing/2014/chart" uri="{C3380CC4-5D6E-409C-BE32-E72D297353CC}">
              <c16:uniqueId val="{00000003-B724-427A-A5C0-EC6CCC1FEE8A}"/>
            </c:ext>
          </c:extLst>
        </c:ser>
        <c:ser>
          <c:idx val="1"/>
          <c:order val="4"/>
          <c:tx>
            <c:strRef>
              <c:f>'FIGURE 9'!$A$7</c:f>
              <c:strCache>
                <c:ptCount val="1"/>
                <c:pt idx="0">
                  <c:v>Northern Ireland</c:v>
                </c:pt>
              </c:strCache>
            </c:strRef>
          </c:tx>
          <c:spPr>
            <a:ln w="31750">
              <a:solidFill>
                <a:srgbClr val="E40046"/>
              </a:solidFill>
            </a:ln>
          </c:spPr>
          <c:marker>
            <c:symbol val="none"/>
          </c:marker>
          <c:cat>
            <c:strRef>
              <c:f>'FIGURE 9'!$B$5:$P$5</c:f>
              <c:strCache>
                <c:ptCount val="15"/>
                <c:pt idx="0">
                  <c:v>2007</c:v>
                </c:pt>
                <c:pt idx="1">
                  <c:v>2008</c:v>
                </c:pt>
                <c:pt idx="2">
                  <c:v>2009</c:v>
                </c:pt>
                <c:pt idx="3">
                  <c:v>2010</c:v>
                </c:pt>
                <c:pt idx="4">
                  <c:v>2011</c:v>
                </c:pt>
                <c:pt idx="5">
                  <c:v>2012</c:v>
                </c:pt>
                <c:pt idx="6">
                  <c:v>2013</c:v>
                </c:pt>
                <c:pt idx="7">
                  <c:v>2014</c:v>
                </c:pt>
                <c:pt idx="8">
                  <c:v>2015/16 </c:v>
                </c:pt>
                <c:pt idx="9">
                  <c:v>2016/17</c:v>
                </c:pt>
                <c:pt idx="10">
                  <c:v>2017/18</c:v>
                </c:pt>
                <c:pt idx="11">
                  <c:v>2018/19</c:v>
                </c:pt>
                <c:pt idx="12">
                  <c:v>2019/20</c:v>
                </c:pt>
                <c:pt idx="13">
                  <c:v>2020/21</c:v>
                </c:pt>
                <c:pt idx="14">
                  <c:v>2021/22</c:v>
                </c:pt>
              </c:strCache>
            </c:strRef>
          </c:cat>
          <c:val>
            <c:numRef>
              <c:f>'FIGURE 9'!$B$7:$P$7</c:f>
              <c:numCache>
                <c:formatCode>General</c:formatCode>
                <c:ptCount val="15"/>
                <c:pt idx="0">
                  <c:v>41</c:v>
                </c:pt>
                <c:pt idx="1">
                  <c:v>45</c:v>
                </c:pt>
                <c:pt idx="2">
                  <c:v>50</c:v>
                </c:pt>
                <c:pt idx="3">
                  <c:v>42</c:v>
                </c:pt>
                <c:pt idx="4">
                  <c:v>44</c:v>
                </c:pt>
                <c:pt idx="5">
                  <c:v>41</c:v>
                </c:pt>
                <c:pt idx="6">
                  <c:v>47</c:v>
                </c:pt>
                <c:pt idx="7">
                  <c:v>32</c:v>
                </c:pt>
                <c:pt idx="8">
                  <c:v>69</c:v>
                </c:pt>
                <c:pt idx="9">
                  <c:v>95</c:v>
                </c:pt>
                <c:pt idx="10">
                  <c:v>134</c:v>
                </c:pt>
                <c:pt idx="11">
                  <c:v>203</c:v>
                </c:pt>
                <c:pt idx="12">
                  <c:v>121</c:v>
                </c:pt>
                <c:pt idx="13">
                  <c:v>70</c:v>
                </c:pt>
                <c:pt idx="14">
                  <c:v>156</c:v>
                </c:pt>
              </c:numCache>
            </c:numRef>
          </c:val>
          <c:smooth val="0"/>
          <c:extLst>
            <c:ext xmlns:c16="http://schemas.microsoft.com/office/drawing/2014/chart" uri="{C3380CC4-5D6E-409C-BE32-E72D297353CC}">
              <c16:uniqueId val="{00000004-B724-427A-A5C0-EC6CCC1FEE8A}"/>
            </c:ext>
          </c:extLst>
        </c:ser>
        <c:dLbls>
          <c:showLegendKey val="0"/>
          <c:showVal val="0"/>
          <c:showCatName val="0"/>
          <c:showSerName val="0"/>
          <c:showPercent val="0"/>
          <c:showBubbleSize val="0"/>
        </c:dLbls>
        <c:smooth val="0"/>
        <c:axId val="53424512"/>
        <c:axId val="53426816"/>
      </c:lineChart>
      <c:catAx>
        <c:axId val="53424512"/>
        <c:scaling>
          <c:orientation val="minMax"/>
        </c:scaling>
        <c:delete val="0"/>
        <c:axPos val="b"/>
        <c:title>
          <c:tx>
            <c:rich>
              <a:bodyPr/>
              <a:lstStyle/>
              <a:p>
                <a:pPr>
                  <a:defRPr sz="1400"/>
                </a:pPr>
                <a:r>
                  <a:rPr lang="en-US" sz="1400"/>
                  <a:t>Year</a:t>
                </a:r>
              </a:p>
            </c:rich>
          </c:tx>
          <c:layout>
            <c:manualLayout>
              <c:xMode val="edge"/>
              <c:yMode val="edge"/>
              <c:x val="0.51374106873732062"/>
              <c:y val="0.93327963076887288"/>
            </c:manualLayout>
          </c:layout>
          <c:overlay val="0"/>
        </c:title>
        <c:numFmt formatCode="General" sourceLinked="0"/>
        <c:majorTickMark val="out"/>
        <c:minorTickMark val="none"/>
        <c:tickLblPos val="nextTo"/>
        <c:txPr>
          <a:bodyPr/>
          <a:lstStyle/>
          <a:p>
            <a:pPr>
              <a:defRPr sz="1200"/>
            </a:pPr>
            <a:endParaRPr lang="en-US"/>
          </a:p>
        </c:txPr>
        <c:crossAx val="53426816"/>
        <c:crosses val="autoZero"/>
        <c:auto val="1"/>
        <c:lblAlgn val="ctr"/>
        <c:lblOffset val="100"/>
        <c:noMultiLvlLbl val="0"/>
      </c:catAx>
      <c:valAx>
        <c:axId val="53426816"/>
        <c:scaling>
          <c:orientation val="minMax"/>
          <c:max val="16000"/>
          <c:min val="0"/>
        </c:scaling>
        <c:delete val="0"/>
        <c:axPos val="l"/>
        <c:title>
          <c:tx>
            <c:rich>
              <a:bodyPr rot="-5400000" vert="horz"/>
              <a:lstStyle/>
              <a:p>
                <a:pPr>
                  <a:defRPr sz="1600"/>
                </a:pPr>
                <a:r>
                  <a:rPr lang="en-GB" sz="1600"/>
                  <a:t>Estimated Number of treatment initiations </a:t>
                </a:r>
              </a:p>
            </c:rich>
          </c:tx>
          <c:layout>
            <c:manualLayout>
              <c:xMode val="edge"/>
              <c:yMode val="edge"/>
              <c:x val="1.780355960742705E-2"/>
              <c:y val="0.16185877142033062"/>
            </c:manualLayout>
          </c:layout>
          <c:overlay val="0"/>
        </c:title>
        <c:numFmt formatCode="#,##0" sourceLinked="0"/>
        <c:majorTickMark val="out"/>
        <c:minorTickMark val="none"/>
        <c:tickLblPos val="nextTo"/>
        <c:txPr>
          <a:bodyPr/>
          <a:lstStyle/>
          <a:p>
            <a:pPr>
              <a:defRPr sz="1600"/>
            </a:pPr>
            <a:endParaRPr lang="en-US"/>
          </a:p>
        </c:txPr>
        <c:crossAx val="53424512"/>
        <c:crosses val="autoZero"/>
        <c:crossBetween val="between"/>
        <c:majorUnit val="2000"/>
      </c:valAx>
      <c:spPr>
        <a:noFill/>
        <a:ln w="25400">
          <a:noFill/>
        </a:ln>
      </c:spPr>
    </c:plotArea>
    <c:legend>
      <c:legendPos val="r"/>
      <c:layout>
        <c:manualLayout>
          <c:xMode val="edge"/>
          <c:yMode val="edge"/>
          <c:x val="0.15231750931938837"/>
          <c:y val="1.8120253383750652E-2"/>
          <c:w val="0.29870802653921991"/>
          <c:h val="0.38229502059846721"/>
        </c:manualLayout>
      </c:layout>
      <c:overlay val="0"/>
      <c:txPr>
        <a:bodyPr/>
        <a:lstStyle/>
        <a:p>
          <a:pPr>
            <a:defRPr sz="1600"/>
          </a:pPr>
          <a:endParaRPr lang="en-US"/>
        </a:p>
      </c:txPr>
    </c:legend>
    <c:plotVisOnly val="1"/>
    <c:dispBlanksAs val="gap"/>
    <c:showDLblsOverMax val="0"/>
  </c:chart>
  <c:spPr>
    <a:ln>
      <a:noFill/>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4130904414902"/>
          <c:y val="0.12504883181498286"/>
          <c:w val="0.8520322214767273"/>
          <c:h val="0.68135409799033908"/>
        </c:manualLayout>
      </c:layout>
      <c:barChart>
        <c:barDir val="col"/>
        <c:grouping val="stacked"/>
        <c:varyColors val="0"/>
        <c:ser>
          <c:idx val="0"/>
          <c:order val="0"/>
          <c:spPr>
            <a:solidFill>
              <a:srgbClr val="007C91"/>
            </a:solidFill>
            <a:ln>
              <a:solidFill>
                <a:sysClr val="windowText" lastClr="000000"/>
              </a:solidFill>
            </a:ln>
            <a:effectLst/>
          </c:spPr>
          <c:invertIfNegative val="0"/>
          <c:cat>
            <c:strRef>
              <c:f>'FIGURE 10'!$A$5:$A$8</c:f>
              <c:strCache>
                <c:ptCount val="4"/>
                <c:pt idx="0">
                  <c:v>Individuals testing HCV RNA positive</c:v>
                </c:pt>
                <c:pt idx="1">
                  <c:v>Linked with treatment database</c:v>
                </c:pt>
                <c:pt idx="2">
                  <c:v>Treatment started (post PCR positive)</c:v>
                </c:pt>
                <c:pt idx="3">
                  <c:v>SVR</c:v>
                </c:pt>
              </c:strCache>
            </c:strRef>
          </c:cat>
          <c:val>
            <c:numRef>
              <c:f>'FIGURE 10'!$B$5:$B$8</c:f>
              <c:numCache>
                <c:formatCode>#,##0</c:formatCode>
                <c:ptCount val="4"/>
                <c:pt idx="0">
                  <c:v>69011</c:v>
                </c:pt>
                <c:pt idx="1">
                  <c:v>51717</c:v>
                </c:pt>
                <c:pt idx="2">
                  <c:v>46383</c:v>
                </c:pt>
                <c:pt idx="3">
                  <c:v>33475</c:v>
                </c:pt>
              </c:numCache>
            </c:numRef>
          </c:val>
          <c:extLst>
            <c:ext xmlns:c16="http://schemas.microsoft.com/office/drawing/2014/chart" uri="{C3380CC4-5D6E-409C-BE32-E72D297353CC}">
              <c16:uniqueId val="{00000000-834F-43DA-9767-1D789972AF7A}"/>
            </c:ext>
          </c:extLst>
        </c:ser>
        <c:ser>
          <c:idx val="1"/>
          <c:order val="1"/>
          <c:spPr>
            <a:solidFill>
              <a:schemeClr val="bg1">
                <a:lumMod val="85000"/>
              </a:schemeClr>
            </a:solidFill>
            <a:ln>
              <a:solidFill>
                <a:sysClr val="windowText" lastClr="000000"/>
              </a:solidFill>
            </a:ln>
            <a:effectLst/>
          </c:spPr>
          <c:invertIfNegative val="0"/>
          <c:cat>
            <c:strRef>
              <c:f>'FIGURE 10'!$A$5:$A$8</c:f>
              <c:strCache>
                <c:ptCount val="4"/>
                <c:pt idx="0">
                  <c:v>Individuals testing HCV RNA positive</c:v>
                </c:pt>
                <c:pt idx="1">
                  <c:v>Linked with treatment database</c:v>
                </c:pt>
                <c:pt idx="2">
                  <c:v>Treatment started (post PCR positive)</c:v>
                </c:pt>
                <c:pt idx="3">
                  <c:v>SVR</c:v>
                </c:pt>
              </c:strCache>
            </c:strRef>
          </c:cat>
          <c:val>
            <c:numRef>
              <c:f>'FIGURE 10'!$C$5:$C$8</c:f>
              <c:numCache>
                <c:formatCode>General</c:formatCode>
                <c:ptCount val="4"/>
                <c:pt idx="0">
                  <c:v>21972</c:v>
                </c:pt>
              </c:numCache>
            </c:numRef>
          </c:val>
          <c:extLst>
            <c:ext xmlns:c16="http://schemas.microsoft.com/office/drawing/2014/chart" uri="{C3380CC4-5D6E-409C-BE32-E72D297353CC}">
              <c16:uniqueId val="{00000001-834F-43DA-9767-1D789972AF7A}"/>
            </c:ext>
          </c:extLst>
        </c:ser>
        <c:dLbls>
          <c:showLegendKey val="0"/>
          <c:showVal val="0"/>
          <c:showCatName val="0"/>
          <c:showSerName val="0"/>
          <c:showPercent val="0"/>
          <c:showBubbleSize val="0"/>
        </c:dLbls>
        <c:gapWidth val="150"/>
        <c:overlap val="100"/>
        <c:axId val="746897944"/>
        <c:axId val="746896304"/>
      </c:barChart>
      <c:catAx>
        <c:axId val="7468979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46896304"/>
        <c:crosses val="autoZero"/>
        <c:auto val="1"/>
        <c:lblAlgn val="ctr"/>
        <c:lblOffset val="100"/>
        <c:noMultiLvlLbl val="0"/>
      </c:catAx>
      <c:valAx>
        <c:axId val="746896304"/>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sz="1600" b="1">
                    <a:solidFill>
                      <a:schemeClr val="tx1"/>
                    </a:solidFill>
                    <a:latin typeface="Arial" panose="020B0604020202020204" pitchFamily="34" charset="0"/>
                    <a:cs typeface="Arial" panose="020B0604020202020204" pitchFamily="34" charset="0"/>
                  </a:rPr>
                  <a:t>Number of Individuals</a:t>
                </a:r>
              </a:p>
            </c:rich>
          </c:tx>
          <c:layout>
            <c:manualLayout>
              <c:xMode val="edge"/>
              <c:yMode val="edge"/>
              <c:x val="7.7707665665822786E-3"/>
              <c:y val="0.17151795005396187"/>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46897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932177176534482E-2"/>
          <c:y val="0.14311932699945443"/>
          <c:w val="0.9116111637413632"/>
          <c:h val="0.70067852219543059"/>
        </c:manualLayout>
      </c:layout>
      <c:barChart>
        <c:barDir val="col"/>
        <c:grouping val="stacked"/>
        <c:varyColors val="0"/>
        <c:ser>
          <c:idx val="0"/>
          <c:order val="0"/>
          <c:tx>
            <c:strRef>
              <c:f>'Figure 2A'!$V$15</c:f>
              <c:strCache>
                <c:ptCount val="1"/>
                <c:pt idx="0">
                  <c:v>Chronic Infection (Antibody +ve, RNA+ve)</c:v>
                </c:pt>
              </c:strCache>
            </c:strRef>
          </c:tx>
          <c:spPr>
            <a:solidFill>
              <a:srgbClr val="D1F8FF"/>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('[2]2022_Figure 2'!$C$49,'[2]2022_Figure 2'!$E$49,'[2]2022_Figure 2'!$G$49,'[2]2022_Figure 2'!$I$49,'[2]2022_Figure 2'!$K$49,'[2]2022_Figure 2'!$M$49,'[2]2022_Figure 2'!$O$49,'[2]2022_Figure 2'!$Q$49,'[2]2022_Figure 2'!$S$49,'[2]2022_Figure 2'!$U$49)</c:f>
                <c:numCache>
                  <c:formatCode>General</c:formatCode>
                  <c:ptCount val="10"/>
                  <c:pt idx="0">
                    <c:v>1.5048017739760444</c:v>
                  </c:pt>
                  <c:pt idx="1">
                    <c:v>1.5645883611393352</c:v>
                  </c:pt>
                  <c:pt idx="2">
                    <c:v>1.5841814450636815</c:v>
                  </c:pt>
                  <c:pt idx="3">
                    <c:v>1.6962621925351973</c:v>
                  </c:pt>
                  <c:pt idx="4">
                    <c:v>1.7633177195846783</c:v>
                  </c:pt>
                  <c:pt idx="5">
                    <c:v>1.7725290567501217</c:v>
                  </c:pt>
                  <c:pt idx="6">
                    <c:v>1.766622654969785</c:v>
                  </c:pt>
                  <c:pt idx="7">
                    <c:v>1.4637224192607516</c:v>
                  </c:pt>
                  <c:pt idx="8">
                    <c:v>3.2896656714628851</c:v>
                  </c:pt>
                  <c:pt idx="9">
                    <c:v>1.9145873958411053</c:v>
                  </c:pt>
                </c:numCache>
              </c:numRef>
            </c:plus>
            <c:minus>
              <c:numRef>
                <c:f>('[2]2022_Figure 2'!$B$49,'[2]2022_Figure 2'!$D$49,'[2]2022_Figure 2'!$F$49,'[2]2022_Figure 2'!$H$49,'[2]2022_Figure 2'!$J$49,'[2]2022_Figure 2'!$L$49,'[2]2022_Figure 2'!$N$49,'[2]2022_Figure 2'!$P$49,'[2]2022_Figure 2'!$R$49,'[2]2022_Figure 2'!$T$49)</c:f>
                <c:numCache>
                  <c:formatCode>General</c:formatCode>
                  <c:ptCount val="10"/>
                  <c:pt idx="0">
                    <c:v>1.5048017739760444</c:v>
                  </c:pt>
                  <c:pt idx="1">
                    <c:v>1.5645883611393352</c:v>
                  </c:pt>
                  <c:pt idx="2">
                    <c:v>1.5841814450636815</c:v>
                  </c:pt>
                  <c:pt idx="3">
                    <c:v>1.6962621925351973</c:v>
                  </c:pt>
                  <c:pt idx="4">
                    <c:v>1.7633177195846783</c:v>
                  </c:pt>
                  <c:pt idx="5">
                    <c:v>1.7725290567501188</c:v>
                  </c:pt>
                  <c:pt idx="6">
                    <c:v>1.766622654969785</c:v>
                  </c:pt>
                  <c:pt idx="7">
                    <c:v>1.4637224192607516</c:v>
                  </c:pt>
                  <c:pt idx="8">
                    <c:v>3.2896656714628851</c:v>
                  </c:pt>
                  <c:pt idx="9">
                    <c:v>1.9145873958411053</c:v>
                  </c:pt>
                </c:numCache>
              </c:numRef>
            </c:minus>
            <c:spPr>
              <a:noFill/>
              <a:ln w="25400" cap="flat" cmpd="sng" algn="ctr">
                <a:solidFill>
                  <a:srgbClr val="FF0000"/>
                </a:solidFill>
                <a:round/>
              </a:ln>
              <a:effectLst/>
            </c:spPr>
          </c:errBars>
          <c:cat>
            <c:strRef>
              <c:f>'Figure 2A'!$S$16:$S$25</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'Figure 2A'!$V$16:$V$25</c:f>
              <c:numCache>
                <c:formatCode>General</c:formatCode>
                <c:ptCount val="10"/>
                <c:pt idx="0">
                  <c:v>27</c:v>
                </c:pt>
                <c:pt idx="1">
                  <c:v>27</c:v>
                </c:pt>
                <c:pt idx="2">
                  <c:v>28</c:v>
                </c:pt>
                <c:pt idx="3">
                  <c:v>28</c:v>
                </c:pt>
                <c:pt idx="4">
                  <c:v>29</c:v>
                </c:pt>
                <c:pt idx="5">
                  <c:v>26</c:v>
                </c:pt>
                <c:pt idx="6">
                  <c:v>27</c:v>
                </c:pt>
                <c:pt idx="7">
                  <c:v>23</c:v>
                </c:pt>
                <c:pt idx="8">
                  <c:v>18</c:v>
                </c:pt>
                <c:pt idx="9">
                  <c:v>14</c:v>
                </c:pt>
              </c:numCache>
            </c:numRef>
          </c:val>
          <c:extLst>
            <c:ext xmlns:c16="http://schemas.microsoft.com/office/drawing/2014/chart" uri="{C3380CC4-5D6E-409C-BE32-E72D297353CC}">
              <c16:uniqueId val="{00000000-A265-40CA-807B-E119EDE3230C}"/>
            </c:ext>
          </c:extLst>
        </c:ser>
        <c:ser>
          <c:idx val="1"/>
          <c:order val="1"/>
          <c:tx>
            <c:strRef>
              <c:f>'Figure 2A'!$U$15</c:f>
              <c:strCache>
                <c:ptCount val="1"/>
                <c:pt idx="0">
                  <c:v>Cleared Infection (Antibody +ve, RNA-ve)</c:v>
                </c:pt>
              </c:strCache>
            </c:strRef>
          </c:tx>
          <c:spPr>
            <a:solidFill>
              <a:srgbClr val="2FE1FF"/>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('[2]2022_Figure 2'!$C$48,'[2]2022_Figure 2'!$E$48,'[2]2022_Figure 2'!$G$48,'[2]2022_Figure 2'!$I$48,'[2]2022_Figure 2'!$K$48,'[2]2022_Figure 2'!$M$48,'[2]2022_Figure 2'!$O$48,'[2]2022_Figure 2'!$Q$48,'[2]2022_Figure 2'!$S$48,'[2]2022_Figure 2'!$U$48)</c:f>
                <c:numCache>
                  <c:formatCode>General</c:formatCode>
                  <c:ptCount val="10"/>
                  <c:pt idx="0">
                    <c:v>1.3524923129766413</c:v>
                  </c:pt>
                  <c:pt idx="1">
                    <c:v>1.4433632001814856</c:v>
                  </c:pt>
                  <c:pt idx="2">
                    <c:v>1.445887125473269</c:v>
                  </c:pt>
                  <c:pt idx="3">
                    <c:v>1.5705375028685353</c:v>
                  </c:pt>
                  <c:pt idx="4">
                    <c:v>1.6275296245986643</c:v>
                  </c:pt>
                  <c:pt idx="5">
                    <c:v>1.8065683621619588</c:v>
                  </c:pt>
                  <c:pt idx="6">
                    <c:v>1.7681933928893057</c:v>
                  </c:pt>
                  <c:pt idx="7">
                    <c:v>1.6160620542642612</c:v>
                  </c:pt>
                  <c:pt idx="8">
                    <c:v>4.2271564413699503</c:v>
                  </c:pt>
                  <c:pt idx="9">
                    <c:v>2.6939499058013014</c:v>
                  </c:pt>
                </c:numCache>
              </c:numRef>
            </c:plus>
            <c:minus>
              <c:numRef>
                <c:f>('[2]2022_Figure 2'!$B$48,'[2]2022_Figure 2'!$D$48,'[2]2022_Figure 2'!$F$48,'[2]2022_Figure 2'!$H$48,'[2]2022_Figure 2'!$J$48,'[2]2022_Figure 2'!$L$48,'[2]2022_Figure 2'!$N$48,'[2]2022_Figure 2'!$P$48,'[2]2022_Figure 2'!$R$48,'[2]2022_Figure 2'!$T$48)</c:f>
                <c:numCache>
                  <c:formatCode>General</c:formatCode>
                  <c:ptCount val="10"/>
                  <c:pt idx="0">
                    <c:v>1.3524923129766413</c:v>
                  </c:pt>
                  <c:pt idx="1">
                    <c:v>1.4433632001814856</c:v>
                  </c:pt>
                  <c:pt idx="2">
                    <c:v>1.445887125473269</c:v>
                  </c:pt>
                  <c:pt idx="3">
                    <c:v>1.5705375028685353</c:v>
                  </c:pt>
                  <c:pt idx="4">
                    <c:v>1.6275296245986643</c:v>
                  </c:pt>
                  <c:pt idx="5">
                    <c:v>1.8065683621619588</c:v>
                  </c:pt>
                  <c:pt idx="6">
                    <c:v>1.7681933928893057</c:v>
                  </c:pt>
                  <c:pt idx="7">
                    <c:v>1.6160620542642612</c:v>
                  </c:pt>
                  <c:pt idx="8">
                    <c:v>4.2271564413699503</c:v>
                  </c:pt>
                  <c:pt idx="9">
                    <c:v>2.6939499058013014</c:v>
                  </c:pt>
                </c:numCache>
              </c:numRef>
            </c:minus>
            <c:spPr>
              <a:noFill/>
              <a:ln w="25400" cap="flat" cmpd="sng" algn="ctr">
                <a:solidFill>
                  <a:srgbClr val="FF0000"/>
                </a:solidFill>
                <a:round/>
              </a:ln>
              <a:effectLst/>
            </c:spPr>
          </c:errBars>
          <c:cat>
            <c:strRef>
              <c:f>'Figure 2A'!$S$16:$S$25</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'Figure 2A'!$U$16:$U$25</c:f>
              <c:numCache>
                <c:formatCode>General</c:formatCode>
                <c:ptCount val="10"/>
                <c:pt idx="0">
                  <c:v>20</c:v>
                </c:pt>
                <c:pt idx="1">
                  <c:v>21</c:v>
                </c:pt>
                <c:pt idx="2">
                  <c:v>21</c:v>
                </c:pt>
                <c:pt idx="3">
                  <c:v>22</c:v>
                </c:pt>
                <c:pt idx="4">
                  <c:v>23</c:v>
                </c:pt>
                <c:pt idx="5">
                  <c:v>27</c:v>
                </c:pt>
                <c:pt idx="6">
                  <c:v>27</c:v>
                </c:pt>
                <c:pt idx="7">
                  <c:v>31</c:v>
                </c:pt>
                <c:pt idx="8">
                  <c:v>41</c:v>
                </c:pt>
                <c:pt idx="9">
                  <c:v>42</c:v>
                </c:pt>
              </c:numCache>
            </c:numRef>
          </c:val>
          <c:extLst>
            <c:ext xmlns:c16="http://schemas.microsoft.com/office/drawing/2014/chart" uri="{C3380CC4-5D6E-409C-BE32-E72D297353CC}">
              <c16:uniqueId val="{00000001-A265-40CA-807B-E119EDE3230C}"/>
            </c:ext>
          </c:extLst>
        </c:ser>
        <c:ser>
          <c:idx val="2"/>
          <c:order val="2"/>
          <c:tx>
            <c:strRef>
              <c:f>'Figure 2A'!$T$15</c:f>
              <c:strCache>
                <c:ptCount val="1"/>
                <c:pt idx="0">
                  <c:v>Antibody negative</c:v>
                </c:pt>
              </c:strCache>
            </c:strRef>
          </c:tx>
          <c:spPr>
            <a:solidFill>
              <a:srgbClr val="007C91"/>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2A'!$S$16:$S$25</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'Figure 2A'!$T$16:$T$25</c:f>
              <c:numCache>
                <c:formatCode>General</c:formatCode>
                <c:ptCount val="10"/>
                <c:pt idx="0">
                  <c:v>53</c:v>
                </c:pt>
                <c:pt idx="1">
                  <c:v>51</c:v>
                </c:pt>
                <c:pt idx="2">
                  <c:v>51</c:v>
                </c:pt>
                <c:pt idx="3">
                  <c:v>50</c:v>
                </c:pt>
                <c:pt idx="4">
                  <c:v>48</c:v>
                </c:pt>
                <c:pt idx="5">
                  <c:v>47</c:v>
                </c:pt>
                <c:pt idx="6">
                  <c:v>46</c:v>
                </c:pt>
                <c:pt idx="7">
                  <c:v>46</c:v>
                </c:pt>
                <c:pt idx="8">
                  <c:v>41</c:v>
                </c:pt>
                <c:pt idx="9">
                  <c:v>43</c:v>
                </c:pt>
              </c:numCache>
            </c:numRef>
          </c:val>
          <c:extLst>
            <c:ext xmlns:c16="http://schemas.microsoft.com/office/drawing/2014/chart" uri="{C3380CC4-5D6E-409C-BE32-E72D297353CC}">
              <c16:uniqueId val="{00000002-A265-40CA-807B-E119EDE3230C}"/>
            </c:ext>
          </c:extLst>
        </c:ser>
        <c:dLbls>
          <c:showLegendKey val="0"/>
          <c:showVal val="0"/>
          <c:showCatName val="0"/>
          <c:showSerName val="0"/>
          <c:showPercent val="0"/>
          <c:showBubbleSize val="0"/>
        </c:dLbls>
        <c:gapWidth val="150"/>
        <c:overlap val="100"/>
        <c:axId val="686697248"/>
        <c:axId val="686698888"/>
      </c:barChart>
      <c:catAx>
        <c:axId val="686697248"/>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GB" sz="1600" b="1">
                    <a:solidFill>
                      <a:schemeClr val="tx1"/>
                    </a:solidFill>
                  </a:rPr>
                  <a:t>Year</a:t>
                </a:r>
              </a:p>
            </c:rich>
          </c:tx>
          <c:layout>
            <c:manualLayout>
              <c:xMode val="edge"/>
              <c:yMode val="edge"/>
              <c:x val="0.48226446783744464"/>
              <c:y val="0.93976027784227711"/>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86698888"/>
        <c:crosses val="autoZero"/>
        <c:auto val="1"/>
        <c:lblAlgn val="ctr"/>
        <c:lblOffset val="100"/>
        <c:noMultiLvlLbl val="0"/>
      </c:catAx>
      <c:valAx>
        <c:axId val="686698888"/>
        <c:scaling>
          <c:orientation val="minMax"/>
          <c:max val="100"/>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GB" sz="1600" b="1">
                    <a:solidFill>
                      <a:schemeClr val="tx1"/>
                    </a:solidFill>
                  </a:rPr>
                  <a:t>Proportion (%)</a:t>
                </a:r>
              </a:p>
            </c:rich>
          </c:tx>
          <c:layout>
            <c:manualLayout>
              <c:xMode val="edge"/>
              <c:yMode val="edge"/>
              <c:x val="0"/>
              <c:y val="0.27282226977499741"/>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86697248"/>
        <c:crosses val="autoZero"/>
        <c:crossBetween val="between"/>
      </c:valAx>
      <c:spPr>
        <a:noFill/>
        <a:ln>
          <a:noFill/>
        </a:ln>
        <a:effectLst/>
      </c:spPr>
    </c:plotArea>
    <c:legend>
      <c:legendPos val="b"/>
      <c:layout>
        <c:manualLayout>
          <c:xMode val="edge"/>
          <c:yMode val="edge"/>
          <c:x val="4.4993562526822801E-2"/>
          <c:y val="2.7788221171287049E-2"/>
          <c:w val="0.93343779466535559"/>
          <c:h val="7.860828703772432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524736873971597E-2"/>
          <c:y val="0.13300163126849529"/>
          <c:w val="0.81748608783155641"/>
          <c:h val="0.71364709129037829"/>
        </c:manualLayout>
      </c:layout>
      <c:barChart>
        <c:barDir val="col"/>
        <c:grouping val="stacked"/>
        <c:varyColors val="0"/>
        <c:ser>
          <c:idx val="0"/>
          <c:order val="0"/>
          <c:tx>
            <c:strRef>
              <c:f>'FIGURE 2B'!$A$20</c:f>
              <c:strCache>
                <c:ptCount val="1"/>
                <c:pt idx="0">
                  <c:v>Chronic Infection (Antibody +ve, RNA+ve)</c:v>
                </c:pt>
              </c:strCache>
            </c:strRef>
          </c:tx>
          <c:spPr>
            <a:solidFill>
              <a:srgbClr val="B9F5FF"/>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'FIGURE 2B'!#REF!</c:f>
                <c:numCache>
                  <c:formatCode>General</c:formatCode>
                  <c:ptCount val="1"/>
                  <c:pt idx="0">
                    <c:v>1</c:v>
                  </c:pt>
                </c:numCache>
              </c:numRef>
            </c:plus>
            <c:minus>
              <c:numRef>
                <c:f>'FIGURE 2B'!#REF!</c:f>
                <c:numCache>
                  <c:formatCode>General</c:formatCode>
                  <c:ptCount val="1"/>
                  <c:pt idx="0">
                    <c:v>1</c:v>
                  </c:pt>
                </c:numCache>
              </c:numRef>
            </c:minus>
            <c:spPr>
              <a:noFill/>
              <a:ln w="38100" cap="flat" cmpd="sng" algn="ctr">
                <a:solidFill>
                  <a:srgbClr val="FF0000"/>
                </a:solidFill>
                <a:round/>
              </a:ln>
              <a:effectLst/>
            </c:spPr>
          </c:errBars>
          <c:cat>
            <c:strRef>
              <c:f>'FIGURE 2B'!$B$19:$G$19</c:f>
              <c:strCache>
                <c:ptCount val="6"/>
                <c:pt idx="0">
                  <c:v>2014-15</c:v>
                </c:pt>
                <c:pt idx="1">
                  <c:v>2015-16†</c:v>
                </c:pt>
                <c:pt idx="2">
                  <c:v>2016-17</c:v>
                </c:pt>
                <c:pt idx="3">
                  <c:v>2017-18</c:v>
                </c:pt>
                <c:pt idx="4">
                  <c:v>2018-19</c:v>
                </c:pt>
                <c:pt idx="5">
                  <c:v>2019-20†</c:v>
                </c:pt>
              </c:strCache>
            </c:strRef>
          </c:cat>
          <c:val>
            <c:numRef>
              <c:f>'FIGURE 2B'!$B$20:$G$20</c:f>
              <c:numCache>
                <c:formatCode>General</c:formatCode>
                <c:ptCount val="6"/>
                <c:pt idx="1">
                  <c:v>39</c:v>
                </c:pt>
                <c:pt idx="3">
                  <c:v>31</c:v>
                </c:pt>
                <c:pt idx="5">
                  <c:v>19</c:v>
                </c:pt>
              </c:numCache>
            </c:numRef>
          </c:val>
          <c:extLst>
            <c:ext xmlns:c16="http://schemas.microsoft.com/office/drawing/2014/chart" uri="{C3380CC4-5D6E-409C-BE32-E72D297353CC}">
              <c16:uniqueId val="{00000000-1BEA-4A86-8EC8-04ACA467FC2A}"/>
            </c:ext>
          </c:extLst>
        </c:ser>
        <c:ser>
          <c:idx val="1"/>
          <c:order val="1"/>
          <c:tx>
            <c:strRef>
              <c:f>'FIGURE 2B'!$A$21</c:f>
              <c:strCache>
                <c:ptCount val="1"/>
                <c:pt idx="0">
                  <c:v>Cleared Infection (Antibody +ve, RNA-ve)</c:v>
                </c:pt>
              </c:strCache>
            </c:strRef>
          </c:tx>
          <c:spPr>
            <a:solidFill>
              <a:srgbClr val="4BE5FF"/>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'FIGURE 2B'!#REF!</c:f>
                <c:numCache>
                  <c:formatCode>General</c:formatCode>
                  <c:ptCount val="1"/>
                  <c:pt idx="0">
                    <c:v>1</c:v>
                  </c:pt>
                </c:numCache>
              </c:numRef>
            </c:plus>
            <c:minus>
              <c:numRef>
                <c:f>'FIGURE 2B'!#REF!</c:f>
                <c:numCache>
                  <c:formatCode>General</c:formatCode>
                  <c:ptCount val="1"/>
                  <c:pt idx="0">
                    <c:v>1</c:v>
                  </c:pt>
                </c:numCache>
              </c:numRef>
            </c:minus>
            <c:spPr>
              <a:noFill/>
              <a:ln w="38100" cap="flat" cmpd="sng" algn="ctr">
                <a:solidFill>
                  <a:srgbClr val="FF0000"/>
                </a:solidFill>
                <a:round/>
              </a:ln>
              <a:effectLst/>
            </c:spPr>
          </c:errBars>
          <c:cat>
            <c:strRef>
              <c:f>'FIGURE 2B'!$B$19:$G$19</c:f>
              <c:strCache>
                <c:ptCount val="6"/>
                <c:pt idx="0">
                  <c:v>2014-15</c:v>
                </c:pt>
                <c:pt idx="1">
                  <c:v>2015-16†</c:v>
                </c:pt>
                <c:pt idx="2">
                  <c:v>2016-17</c:v>
                </c:pt>
                <c:pt idx="3">
                  <c:v>2017-18</c:v>
                </c:pt>
                <c:pt idx="4">
                  <c:v>2018-19</c:v>
                </c:pt>
                <c:pt idx="5">
                  <c:v>2019-20†</c:v>
                </c:pt>
              </c:strCache>
            </c:strRef>
          </c:cat>
          <c:val>
            <c:numRef>
              <c:f>'FIGURE 2B'!$B$21:$G$21</c:f>
              <c:numCache>
                <c:formatCode>General</c:formatCode>
                <c:ptCount val="6"/>
                <c:pt idx="1">
                  <c:v>19</c:v>
                </c:pt>
                <c:pt idx="3">
                  <c:v>25</c:v>
                </c:pt>
                <c:pt idx="5">
                  <c:v>36</c:v>
                </c:pt>
              </c:numCache>
            </c:numRef>
          </c:val>
          <c:extLst>
            <c:ext xmlns:c16="http://schemas.microsoft.com/office/drawing/2014/chart" uri="{C3380CC4-5D6E-409C-BE32-E72D297353CC}">
              <c16:uniqueId val="{00000001-1BEA-4A86-8EC8-04ACA467FC2A}"/>
            </c:ext>
          </c:extLst>
        </c:ser>
        <c:ser>
          <c:idx val="2"/>
          <c:order val="2"/>
          <c:tx>
            <c:strRef>
              <c:f>'FIGURE 2B'!$A$22</c:f>
              <c:strCache>
                <c:ptCount val="1"/>
                <c:pt idx="0">
                  <c:v>Antibody negative</c:v>
                </c:pt>
              </c:strCache>
            </c:strRef>
          </c:tx>
          <c:spPr>
            <a:solidFill>
              <a:srgbClr val="007C9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2B'!$B$19:$G$19</c:f>
              <c:strCache>
                <c:ptCount val="6"/>
                <c:pt idx="0">
                  <c:v>2014-15</c:v>
                </c:pt>
                <c:pt idx="1">
                  <c:v>2015-16†</c:v>
                </c:pt>
                <c:pt idx="2">
                  <c:v>2016-17</c:v>
                </c:pt>
                <c:pt idx="3">
                  <c:v>2017-18</c:v>
                </c:pt>
                <c:pt idx="4">
                  <c:v>2018-19</c:v>
                </c:pt>
                <c:pt idx="5">
                  <c:v>2019-20†</c:v>
                </c:pt>
              </c:strCache>
            </c:strRef>
          </c:cat>
          <c:val>
            <c:numRef>
              <c:f>'FIGURE 2B'!$B$22:$G$22</c:f>
              <c:numCache>
                <c:formatCode>General</c:formatCode>
                <c:ptCount val="6"/>
                <c:pt idx="1">
                  <c:v>43</c:v>
                </c:pt>
                <c:pt idx="3">
                  <c:v>44</c:v>
                </c:pt>
                <c:pt idx="5">
                  <c:v>45</c:v>
                </c:pt>
              </c:numCache>
            </c:numRef>
          </c:val>
          <c:extLst>
            <c:ext xmlns:c16="http://schemas.microsoft.com/office/drawing/2014/chart" uri="{C3380CC4-5D6E-409C-BE32-E72D297353CC}">
              <c16:uniqueId val="{00000002-1BEA-4A86-8EC8-04ACA467FC2A}"/>
            </c:ext>
          </c:extLst>
        </c:ser>
        <c:dLbls>
          <c:showLegendKey val="0"/>
          <c:showVal val="0"/>
          <c:showCatName val="0"/>
          <c:showSerName val="0"/>
          <c:showPercent val="0"/>
          <c:showBubbleSize val="0"/>
        </c:dLbls>
        <c:gapWidth val="72"/>
        <c:overlap val="100"/>
        <c:axId val="320871576"/>
        <c:axId val="320871904"/>
      </c:barChart>
      <c:catAx>
        <c:axId val="320871576"/>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sz="1600" b="1">
                    <a:solidFill>
                      <a:schemeClr val="tx1"/>
                    </a:solidFill>
                    <a:latin typeface="Arial" panose="020B0604020202020204" pitchFamily="34" charset="0"/>
                    <a:cs typeface="Arial" panose="020B0604020202020204" pitchFamily="34" charset="0"/>
                  </a:rPr>
                  <a:t>Year</a:t>
                </a:r>
              </a:p>
            </c:rich>
          </c:tx>
          <c:layout>
            <c:manualLayout>
              <c:xMode val="edge"/>
              <c:yMode val="edge"/>
              <c:x val="0.46922442870248382"/>
              <c:y val="0.9424365493045462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20871904"/>
        <c:crosses val="autoZero"/>
        <c:auto val="1"/>
        <c:lblAlgn val="ctr"/>
        <c:lblOffset val="100"/>
        <c:noMultiLvlLbl val="0"/>
      </c:catAx>
      <c:valAx>
        <c:axId val="320871904"/>
        <c:scaling>
          <c:orientation val="minMax"/>
          <c:max val="100"/>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sz="1600" b="1">
                    <a:solidFill>
                      <a:schemeClr val="tx1"/>
                    </a:solidFill>
                    <a:latin typeface="Arial" panose="020B0604020202020204" pitchFamily="34" charset="0"/>
                    <a:cs typeface="Arial" panose="020B0604020202020204" pitchFamily="34" charset="0"/>
                  </a:rPr>
                  <a:t>Proportion (%)</a:t>
                </a:r>
              </a:p>
            </c:rich>
          </c:tx>
          <c:layout>
            <c:manualLayout>
              <c:xMode val="edge"/>
              <c:yMode val="edge"/>
              <c:x val="0"/>
              <c:y val="0.28348279296503315"/>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20871576"/>
        <c:crosses val="autoZero"/>
        <c:crossBetween val="between"/>
      </c:valAx>
      <c:spPr>
        <a:noFill/>
        <a:ln>
          <a:noFill/>
        </a:ln>
        <a:effectLst/>
      </c:spPr>
    </c:plotArea>
    <c:legend>
      <c:legendPos val="b"/>
      <c:layout>
        <c:manualLayout>
          <c:xMode val="edge"/>
          <c:yMode val="edge"/>
          <c:x val="2.706703285501991E-2"/>
          <c:y val="1.6391400719276892E-3"/>
          <c:w val="0.9725284968573561"/>
          <c:h val="9.37988645482247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81468357452688"/>
          <c:y val="9.0547132103745431E-2"/>
          <c:w val="0.85107903630098458"/>
          <c:h val="0.7498884950984458"/>
        </c:manualLayout>
      </c:layout>
      <c:barChart>
        <c:barDir val="col"/>
        <c:grouping val="clustered"/>
        <c:varyColors val="0"/>
        <c:ser>
          <c:idx val="2"/>
          <c:order val="0"/>
          <c:tx>
            <c:strRef>
              <c:f>'FIGURE 3'!$N$3</c:f>
              <c:strCache>
                <c:ptCount val="1"/>
                <c:pt idx="0">
                  <c:v>UAM (England, Northern Ireland and Wales)††</c:v>
                </c:pt>
              </c:strCache>
            </c:strRef>
          </c:tx>
          <c:spPr>
            <a:solidFill>
              <a:srgbClr val="C5F7FF"/>
            </a:solidFill>
            <a:ln>
              <a:solidFill>
                <a:sysClr val="windowText" lastClr="000000"/>
              </a:solidFill>
            </a:ln>
            <a:effectLst/>
          </c:spPr>
          <c:invertIfNegative val="0"/>
          <c:errBars>
            <c:errBarType val="both"/>
            <c:errValType val="cust"/>
            <c:noEndCap val="0"/>
            <c:plus>
              <c:numRef>
                <c:f>'FIGURE 3'!$M$4:$M$12</c:f>
                <c:numCache>
                  <c:formatCode>General</c:formatCode>
                  <c:ptCount val="9"/>
                  <c:pt idx="0">
                    <c:v>6.4491300336763562</c:v>
                  </c:pt>
                  <c:pt idx="1">
                    <c:v>6.7403182027441062</c:v>
                  </c:pt>
                  <c:pt idx="4">
                    <c:v>8.4927937075173734</c:v>
                  </c:pt>
                  <c:pt idx="5">
                    <c:v>9.6599879542422578</c:v>
                  </c:pt>
                  <c:pt idx="6">
                    <c:v>9.9586143096731021</c:v>
                  </c:pt>
                  <c:pt idx="7">
                    <c:v>7.3303202780459547</c:v>
                  </c:pt>
                  <c:pt idx="8">
                    <c:v>13.335910713300459</c:v>
                  </c:pt>
                </c:numCache>
              </c:numRef>
            </c:plus>
            <c:minus>
              <c:numRef>
                <c:f>'FIGURE 3'!$L$4:$L$12</c:f>
                <c:numCache>
                  <c:formatCode>General</c:formatCode>
                  <c:ptCount val="9"/>
                  <c:pt idx="0">
                    <c:v>4.7321622663236447</c:v>
                  </c:pt>
                  <c:pt idx="1">
                    <c:v>4.9806057972558921</c:v>
                  </c:pt>
                  <c:pt idx="4">
                    <c:v>5.5566371924826274</c:v>
                  </c:pt>
                  <c:pt idx="5">
                    <c:v>6.5314013457577431</c:v>
                  </c:pt>
                  <c:pt idx="6">
                    <c:v>6.943675490326898</c:v>
                  </c:pt>
                  <c:pt idx="7">
                    <c:v>4.6977807219540448</c:v>
                  </c:pt>
                  <c:pt idx="8">
                    <c:v>8.1638739866995405</c:v>
                  </c:pt>
                </c:numCache>
              </c:numRef>
            </c:minus>
            <c:spPr>
              <a:noFill/>
              <a:ln w="25400" cap="flat" cmpd="sng" algn="ctr">
                <a:solidFill>
                  <a:srgbClr val="000066"/>
                </a:solidFill>
                <a:round/>
              </a:ln>
              <a:effectLst/>
            </c:spPr>
          </c:errBars>
          <c:cat>
            <c:strRef>
              <c:f>'FIGURE 3'!$K$4:$K$12</c:f>
              <c:strCache>
                <c:ptCount val="9"/>
                <c:pt idx="0">
                  <c:v>2012</c:v>
                </c:pt>
                <c:pt idx="1">
                  <c:v>2013</c:v>
                </c:pt>
                <c:pt idx="2">
                  <c:v>2014**</c:v>
                </c:pt>
                <c:pt idx="3">
                  <c:v>2015**</c:v>
                </c:pt>
                <c:pt idx="4">
                  <c:v>2016</c:v>
                </c:pt>
                <c:pt idx="5">
                  <c:v>2017</c:v>
                </c:pt>
                <c:pt idx="6">
                  <c:v>2018</c:v>
                </c:pt>
                <c:pt idx="7">
                  <c:v>2019</c:v>
                </c:pt>
                <c:pt idx="8">
                  <c:v>2020/2021†</c:v>
                </c:pt>
              </c:strCache>
            </c:strRef>
          </c:cat>
          <c:val>
            <c:numRef>
              <c:f>'FIGURE 3'!$N$4:$N$12</c:f>
              <c:numCache>
                <c:formatCode>0.0</c:formatCode>
                <c:ptCount val="9"/>
                <c:pt idx="0">
                  <c:v>12.731420966323645</c:v>
                </c:pt>
                <c:pt idx="1">
                  <c:v>13.672928797255892</c:v>
                </c:pt>
                <c:pt idx="4">
                  <c:v>11.536639292482628</c:v>
                </c:pt>
                <c:pt idx="5">
                  <c:v>14.483579045757743</c:v>
                </c:pt>
                <c:pt idx="6">
                  <c:v>16.286263690326898</c:v>
                </c:pt>
                <c:pt idx="7">
                  <c:v>9.403359721954045</c:v>
                </c:pt>
                <c:pt idx="8">
                  <c:v>15.114314286699541</c:v>
                </c:pt>
              </c:numCache>
            </c:numRef>
          </c:val>
          <c:extLst>
            <c:ext xmlns:c16="http://schemas.microsoft.com/office/drawing/2014/chart" uri="{C3380CC4-5D6E-409C-BE32-E72D297353CC}">
              <c16:uniqueId val="{00000000-FC79-49E3-8DE7-509B84D36830}"/>
            </c:ext>
          </c:extLst>
        </c:ser>
        <c:ser>
          <c:idx val="0"/>
          <c:order val="1"/>
          <c:tx>
            <c:strRef>
              <c:f>'FIGURE 3'!$Q$3</c:f>
              <c:strCache>
                <c:ptCount val="1"/>
                <c:pt idx="0">
                  <c:v>NESI (Scotland)†††</c:v>
                </c:pt>
              </c:strCache>
            </c:strRef>
          </c:tx>
          <c:spPr>
            <a:solidFill>
              <a:srgbClr val="0093AC"/>
            </a:solidFill>
            <a:ln>
              <a:solidFill>
                <a:sysClr val="windowText" lastClr="000000"/>
              </a:solidFill>
            </a:ln>
            <a:effectLst/>
          </c:spPr>
          <c:invertIfNegative val="0"/>
          <c:errBars>
            <c:errBarType val="both"/>
            <c:errValType val="cust"/>
            <c:noEndCap val="0"/>
            <c:plus>
              <c:numRef>
                <c:f>'FIGURE 3'!$U$4:$U$12</c:f>
                <c:numCache>
                  <c:formatCode>General</c:formatCode>
                  <c:ptCount val="9"/>
                  <c:pt idx="1">
                    <c:v>5</c:v>
                  </c:pt>
                  <c:pt idx="3">
                    <c:v>5</c:v>
                  </c:pt>
                  <c:pt idx="5">
                    <c:v>5.7999999999999989</c:v>
                  </c:pt>
                  <c:pt idx="7">
                    <c:v>3.7000000000000011</c:v>
                  </c:pt>
                </c:numCache>
              </c:numRef>
            </c:plus>
            <c:minus>
              <c:numRef>
                <c:f>'FIGURE 3'!$V$4:$V$12</c:f>
                <c:numCache>
                  <c:formatCode>General</c:formatCode>
                  <c:ptCount val="9"/>
                  <c:pt idx="1">
                    <c:v>6.3999999999999986</c:v>
                  </c:pt>
                  <c:pt idx="3">
                    <c:v>6.7000000000000011</c:v>
                  </c:pt>
                  <c:pt idx="5">
                    <c:v>8.4</c:v>
                  </c:pt>
                  <c:pt idx="7">
                    <c:v>9.6</c:v>
                  </c:pt>
                </c:numCache>
              </c:numRef>
            </c:minus>
            <c:spPr>
              <a:noFill/>
              <a:ln w="25400" cap="flat" cmpd="sng" algn="ctr">
                <a:solidFill>
                  <a:srgbClr val="000066"/>
                </a:solidFill>
                <a:round/>
              </a:ln>
              <a:effectLst/>
            </c:spPr>
          </c:errBars>
          <c:cat>
            <c:strRef>
              <c:f>'FIGURE 3'!$K$4:$K$12</c:f>
              <c:strCache>
                <c:ptCount val="9"/>
                <c:pt idx="0">
                  <c:v>2012</c:v>
                </c:pt>
                <c:pt idx="1">
                  <c:v>2013</c:v>
                </c:pt>
                <c:pt idx="2">
                  <c:v>2014**</c:v>
                </c:pt>
                <c:pt idx="3">
                  <c:v>2015**</c:v>
                </c:pt>
                <c:pt idx="4">
                  <c:v>2016</c:v>
                </c:pt>
                <c:pt idx="5">
                  <c:v>2017</c:v>
                </c:pt>
                <c:pt idx="6">
                  <c:v>2018</c:v>
                </c:pt>
                <c:pt idx="7">
                  <c:v>2019</c:v>
                </c:pt>
                <c:pt idx="8">
                  <c:v>2020/2021†</c:v>
                </c:pt>
              </c:strCache>
            </c:strRef>
          </c:cat>
          <c:val>
            <c:numRef>
              <c:f>'FIGURE 3'!$Q$4:$Q$12</c:f>
              <c:numCache>
                <c:formatCode>General</c:formatCode>
                <c:ptCount val="9"/>
                <c:pt idx="1">
                  <c:v>10</c:v>
                </c:pt>
                <c:pt idx="3">
                  <c:v>11.4</c:v>
                </c:pt>
                <c:pt idx="5">
                  <c:v>14.1</c:v>
                </c:pt>
                <c:pt idx="7" formatCode="0.0">
                  <c:v>12.4</c:v>
                </c:pt>
              </c:numCache>
            </c:numRef>
          </c:val>
          <c:extLst>
            <c:ext xmlns:c16="http://schemas.microsoft.com/office/drawing/2014/chart" uri="{C3380CC4-5D6E-409C-BE32-E72D297353CC}">
              <c16:uniqueId val="{00000001-FC79-49E3-8DE7-509B84D36830}"/>
            </c:ext>
          </c:extLst>
        </c:ser>
        <c:dLbls>
          <c:showLegendKey val="0"/>
          <c:showVal val="0"/>
          <c:showCatName val="0"/>
          <c:showSerName val="0"/>
          <c:showPercent val="0"/>
          <c:showBubbleSize val="0"/>
        </c:dLbls>
        <c:gapWidth val="219"/>
        <c:overlap val="-27"/>
        <c:axId val="731598568"/>
        <c:axId val="731594304"/>
      </c:barChart>
      <c:lineChart>
        <c:grouping val="standard"/>
        <c:varyColors val="0"/>
        <c:ser>
          <c:idx val="1"/>
          <c:order val="2"/>
          <c:tx>
            <c:strRef>
              <c:f>'FIGURE 3'!$R$3</c:f>
              <c:strCache>
                <c:ptCount val="1"/>
                <c:pt idx="0">
                  <c:v>UK***</c:v>
                </c:pt>
              </c:strCache>
            </c:strRef>
          </c:tx>
          <c:spPr>
            <a:ln w="28575" cap="rnd">
              <a:solidFill>
                <a:srgbClr val="FF7F00"/>
              </a:solidFill>
              <a:round/>
            </a:ln>
            <a:effectLst/>
          </c:spPr>
          <c:marker>
            <c:symbol val="circle"/>
            <c:size val="5"/>
            <c:spPr>
              <a:solidFill>
                <a:srgbClr val="FFC000"/>
              </a:solidFill>
              <a:ln w="38100">
                <a:solidFill>
                  <a:srgbClr val="FF7F00"/>
                </a:solidFill>
              </a:ln>
              <a:effectLst/>
            </c:spPr>
          </c:marker>
          <c:dPt>
            <c:idx val="2"/>
            <c:marker>
              <c:symbol val="none"/>
            </c:marker>
            <c:bubble3D val="0"/>
            <c:extLst>
              <c:ext xmlns:c16="http://schemas.microsoft.com/office/drawing/2014/chart" uri="{C3380CC4-5D6E-409C-BE32-E72D297353CC}">
                <c16:uniqueId val="{00000002-FC79-49E3-8DE7-509B84D36830}"/>
              </c:ext>
            </c:extLst>
          </c:dPt>
          <c:dPt>
            <c:idx val="3"/>
            <c:marker>
              <c:symbol val="none"/>
            </c:marker>
            <c:bubble3D val="0"/>
            <c:extLst>
              <c:ext xmlns:c16="http://schemas.microsoft.com/office/drawing/2014/chart" uri="{C3380CC4-5D6E-409C-BE32-E72D297353CC}">
                <c16:uniqueId val="{00000003-FC79-49E3-8DE7-509B84D36830}"/>
              </c:ext>
            </c:extLst>
          </c:dPt>
          <c:dPt>
            <c:idx val="4"/>
            <c:marker>
              <c:symbol val="none"/>
            </c:marker>
            <c:bubble3D val="0"/>
            <c:extLst>
              <c:ext xmlns:c16="http://schemas.microsoft.com/office/drawing/2014/chart" uri="{C3380CC4-5D6E-409C-BE32-E72D297353CC}">
                <c16:uniqueId val="{00000004-FC79-49E3-8DE7-509B84D36830}"/>
              </c:ext>
            </c:extLst>
          </c:dPt>
          <c:dPt>
            <c:idx val="6"/>
            <c:marker>
              <c:symbol val="none"/>
            </c:marker>
            <c:bubble3D val="0"/>
            <c:extLst>
              <c:ext xmlns:c16="http://schemas.microsoft.com/office/drawing/2014/chart" uri="{C3380CC4-5D6E-409C-BE32-E72D297353CC}">
                <c16:uniqueId val="{00000005-FC79-49E3-8DE7-509B84D36830}"/>
              </c:ext>
            </c:extLst>
          </c:dPt>
          <c:cat>
            <c:strRef>
              <c:f>'FIGURE 3'!$W$5:$W$11</c:f>
              <c:strCache>
                <c:ptCount val="7"/>
                <c:pt idx="0">
                  <c:v>2013</c:v>
                </c:pt>
                <c:pt idx="1">
                  <c:v>2014† </c:v>
                </c:pt>
                <c:pt idx="2">
                  <c:v>2015† </c:v>
                </c:pt>
                <c:pt idx="3">
                  <c:v>2016</c:v>
                </c:pt>
                <c:pt idx="4">
                  <c:v>2017</c:v>
                </c:pt>
                <c:pt idx="5">
                  <c:v>2018</c:v>
                </c:pt>
                <c:pt idx="6">
                  <c:v>2019</c:v>
                </c:pt>
              </c:strCache>
            </c:strRef>
          </c:cat>
          <c:val>
            <c:numRef>
              <c:f>'FIGURE 3'!$R$4:$R$11</c:f>
              <c:numCache>
                <c:formatCode>General</c:formatCode>
                <c:ptCount val="8"/>
                <c:pt idx="1">
                  <c:v>13</c:v>
                </c:pt>
                <c:pt idx="2">
                  <c:v>13.5</c:v>
                </c:pt>
                <c:pt idx="3">
                  <c:v>14</c:v>
                </c:pt>
                <c:pt idx="4">
                  <c:v>14</c:v>
                </c:pt>
                <c:pt idx="5">
                  <c:v>14</c:v>
                </c:pt>
                <c:pt idx="6">
                  <c:v>12</c:v>
                </c:pt>
                <c:pt idx="7" formatCode="0.0">
                  <c:v>10</c:v>
                </c:pt>
              </c:numCache>
            </c:numRef>
          </c:val>
          <c:smooth val="0"/>
          <c:extLst>
            <c:ext xmlns:c16="http://schemas.microsoft.com/office/drawing/2014/chart" uri="{C3380CC4-5D6E-409C-BE32-E72D297353CC}">
              <c16:uniqueId val="{00000006-FC79-49E3-8DE7-509B84D36830}"/>
            </c:ext>
          </c:extLst>
        </c:ser>
        <c:dLbls>
          <c:showLegendKey val="0"/>
          <c:showVal val="0"/>
          <c:showCatName val="0"/>
          <c:showSerName val="0"/>
          <c:showPercent val="0"/>
          <c:showBubbleSize val="0"/>
        </c:dLbls>
        <c:marker val="1"/>
        <c:smooth val="0"/>
        <c:axId val="731598568"/>
        <c:axId val="731594304"/>
      </c:lineChart>
      <c:catAx>
        <c:axId val="731598568"/>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b="1">
                    <a:latin typeface="Arial" panose="020B0604020202020204" pitchFamily="34" charset="0"/>
                    <a:cs typeface="Arial" panose="020B0604020202020204" pitchFamily="34" charset="0"/>
                  </a:rPr>
                  <a:t>Year</a:t>
                </a:r>
              </a:p>
            </c:rich>
          </c:tx>
          <c:layout>
            <c:manualLayout>
              <c:xMode val="edge"/>
              <c:yMode val="edge"/>
              <c:x val="0.50031478962668419"/>
              <c:y val="0.93250113958254721"/>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31594304"/>
        <c:crosses val="autoZero"/>
        <c:auto val="1"/>
        <c:lblAlgn val="ctr"/>
        <c:lblOffset val="100"/>
        <c:noMultiLvlLbl val="0"/>
      </c:catAx>
      <c:valAx>
        <c:axId val="731594304"/>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sz="1600" b="1" i="0" baseline="0" dirty="0">
                    <a:solidFill>
                      <a:schemeClr val="tx1"/>
                    </a:solidFill>
                    <a:effectLst/>
                    <a:latin typeface="Arial" panose="020B0604020202020204" pitchFamily="34" charset="0"/>
                    <a:cs typeface="Arial" panose="020B0604020202020204" pitchFamily="34" charset="0"/>
                  </a:rPr>
                  <a:t>Estimated Incidence (rate/100 person years)</a:t>
                </a:r>
                <a:endParaRPr lang="en-GB" sz="1600" b="1" dirty="0">
                  <a:solidFill>
                    <a:schemeClr val="tx1"/>
                  </a:solidFill>
                  <a:effectLst/>
                  <a:latin typeface="Arial" panose="020B0604020202020204" pitchFamily="34" charset="0"/>
                  <a:cs typeface="Arial" panose="020B0604020202020204" pitchFamily="34" charset="0"/>
                </a:endParaRPr>
              </a:p>
            </c:rich>
          </c:tx>
          <c:layout>
            <c:manualLayout>
              <c:xMode val="edge"/>
              <c:yMode val="edge"/>
              <c:x val="1.6264209627107604E-2"/>
              <c:y val="0.11227181975508665"/>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31598568"/>
        <c:crosses val="autoZero"/>
        <c:crossBetween val="between"/>
      </c:valAx>
      <c:spPr>
        <a:noFill/>
        <a:ln>
          <a:noFill/>
        </a:ln>
        <a:effectLst/>
      </c:spPr>
    </c:plotArea>
    <c:legend>
      <c:legendPos val="b"/>
      <c:layout>
        <c:manualLayout>
          <c:xMode val="edge"/>
          <c:yMode val="edge"/>
          <c:x val="0.1529218934070703"/>
          <c:y val="2.7692223900860981E-2"/>
          <c:w val="0.49607710432404156"/>
          <c:h val="0.1987934899782976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38113251781666"/>
          <c:y val="0.11892693434198129"/>
          <c:w val="0.87613082993665181"/>
          <c:h val="0.74062648130908193"/>
        </c:manualLayout>
      </c:layout>
      <c:barChart>
        <c:barDir val="col"/>
        <c:grouping val="clustered"/>
        <c:varyColors val="0"/>
        <c:ser>
          <c:idx val="1"/>
          <c:order val="0"/>
          <c:tx>
            <c:strRef>
              <c:f>'FIGURE 4'!$B$6</c:f>
              <c:strCache>
                <c:ptCount val="1"/>
                <c:pt idx="0">
                  <c:v>UAM (England, Northern Ireland and Wales)†,††,¶</c:v>
                </c:pt>
              </c:strCache>
            </c:strRef>
          </c:tx>
          <c:spPr>
            <a:solidFill>
              <a:srgbClr val="C5F7FF"/>
            </a:solidFill>
            <a:ln>
              <a:solidFill>
                <a:sysClr val="windowText" lastClr="000000"/>
              </a:solidFill>
            </a:ln>
          </c:spPr>
          <c:invertIfNegative val="0"/>
          <c:errBars>
            <c:errBarType val="both"/>
            <c:errValType val="cust"/>
            <c:noEndCap val="0"/>
            <c:plus>
              <c:numRef>
                <c:f>'FIGURE 4'!$F$18:$O$18</c:f>
                <c:numCache>
                  <c:formatCode>General</c:formatCode>
                  <c:ptCount val="10"/>
                  <c:pt idx="0">
                    <c:v>5</c:v>
                  </c:pt>
                  <c:pt idx="1">
                    <c:v>4.4397905759162297</c:v>
                  </c:pt>
                  <c:pt idx="2">
                    <c:v>5</c:v>
                  </c:pt>
                  <c:pt idx="3">
                    <c:v>5.6584362139917701</c:v>
                  </c:pt>
                  <c:pt idx="4">
                    <c:v>5.9825327510916999</c:v>
                  </c:pt>
                  <c:pt idx="5">
                    <c:v>6.5388601036269502</c:v>
                  </c:pt>
                  <c:pt idx="6">
                    <c:v>7</c:v>
                  </c:pt>
                  <c:pt idx="7">
                    <c:v>6.9497716894977204</c:v>
                  </c:pt>
                  <c:pt idx="8">
                    <c:v>5</c:v>
                  </c:pt>
                  <c:pt idx="9">
                    <c:v>9</c:v>
                  </c:pt>
                </c:numCache>
              </c:numRef>
            </c:plus>
            <c:minus>
              <c:numRef>
                <c:f>'FIGURE 4'!$F$19:$O$19</c:f>
                <c:numCache>
                  <c:formatCode>General</c:formatCode>
                  <c:ptCount val="10"/>
                  <c:pt idx="0">
                    <c:v>5</c:v>
                  </c:pt>
                  <c:pt idx="1">
                    <c:v>4.5602094240837703</c:v>
                  </c:pt>
                  <c:pt idx="2">
                    <c:v>5</c:v>
                  </c:pt>
                  <c:pt idx="3">
                    <c:v>4.3415637860082299</c:v>
                  </c:pt>
                  <c:pt idx="4">
                    <c:v>5.0174672489083001</c:v>
                  </c:pt>
                  <c:pt idx="5">
                    <c:v>6.4611398963730595</c:v>
                  </c:pt>
                  <c:pt idx="6">
                    <c:v>5.7391304347826102</c:v>
                  </c:pt>
                  <c:pt idx="7">
                    <c:v>7</c:v>
                  </c:pt>
                  <c:pt idx="8">
                    <c:v>6</c:v>
                  </c:pt>
                  <c:pt idx="9">
                    <c:v>7</c:v>
                  </c:pt>
                </c:numCache>
              </c:numRef>
            </c:minus>
            <c:spPr>
              <a:ln w="25400">
                <a:solidFill>
                  <a:srgbClr val="000066"/>
                </a:solidFill>
              </a:ln>
            </c:spPr>
          </c:errBars>
          <c:cat>
            <c:strRef>
              <c:f>'FIGURE 4'!$C$4:$L$4</c:f>
              <c:strCache>
                <c:ptCount val="10"/>
                <c:pt idx="0">
                  <c:v>2011</c:v>
                </c:pt>
                <c:pt idx="1">
                  <c:v>2012</c:v>
                </c:pt>
                <c:pt idx="2">
                  <c:v>2013</c:v>
                </c:pt>
                <c:pt idx="3">
                  <c:v>2014</c:v>
                </c:pt>
                <c:pt idx="4">
                  <c:v>2015</c:v>
                </c:pt>
                <c:pt idx="5">
                  <c:v>2016</c:v>
                </c:pt>
                <c:pt idx="6">
                  <c:v>2017</c:v>
                </c:pt>
                <c:pt idx="7">
                  <c:v>2018</c:v>
                </c:pt>
                <c:pt idx="8">
                  <c:v>2019</c:v>
                </c:pt>
                <c:pt idx="9">
                  <c:v>2020/2021¶</c:v>
                </c:pt>
              </c:strCache>
            </c:strRef>
          </c:cat>
          <c:val>
            <c:numRef>
              <c:f>'FIGURE 4'!$C$6:$L$6</c:f>
              <c:numCache>
                <c:formatCode>0</c:formatCode>
                <c:ptCount val="10"/>
                <c:pt idx="0">
                  <c:v>19.702602230483297</c:v>
                </c:pt>
                <c:pt idx="1">
                  <c:v>23.560209424083801</c:v>
                </c:pt>
                <c:pt idx="2">
                  <c:v>24.671052631578899</c:v>
                </c:pt>
                <c:pt idx="3">
                  <c:v>19.341563786008201</c:v>
                </c:pt>
                <c:pt idx="4">
                  <c:v>24.0174672489083</c:v>
                </c:pt>
                <c:pt idx="5">
                  <c:v>27.322404371584703</c:v>
                </c:pt>
                <c:pt idx="6">
                  <c:v>24.074074074074101</c:v>
                </c:pt>
                <c:pt idx="7">
                  <c:v>32.5</c:v>
                </c:pt>
                <c:pt idx="8">
                  <c:v>27.586206896551701</c:v>
                </c:pt>
                <c:pt idx="9" formatCode="General">
                  <c:v>27</c:v>
                </c:pt>
              </c:numCache>
            </c:numRef>
          </c:val>
          <c:extLst>
            <c:ext xmlns:c16="http://schemas.microsoft.com/office/drawing/2014/chart" uri="{C3380CC4-5D6E-409C-BE32-E72D297353CC}">
              <c16:uniqueId val="{00000000-F1A7-4281-B53B-79DADC50E464}"/>
            </c:ext>
          </c:extLst>
        </c:ser>
        <c:ser>
          <c:idx val="2"/>
          <c:order val="1"/>
          <c:tx>
            <c:strRef>
              <c:f>'FIGURE 4'!$B$7</c:f>
              <c:strCache>
                <c:ptCount val="1"/>
                <c:pt idx="0">
                  <c:v>NESI (Scotland)**</c:v>
                </c:pt>
              </c:strCache>
            </c:strRef>
          </c:tx>
          <c:spPr>
            <a:solidFill>
              <a:srgbClr val="0093AC"/>
            </a:solidFill>
            <a:ln>
              <a:solidFill>
                <a:schemeClr val="tx1"/>
              </a:solidFill>
            </a:ln>
          </c:spPr>
          <c:invertIfNegative val="0"/>
          <c:dPt>
            <c:idx val="3"/>
            <c:invertIfNegative val="0"/>
            <c:bubble3D val="0"/>
            <c:spPr>
              <a:solidFill>
                <a:srgbClr val="0093AC"/>
              </a:solidFill>
              <a:ln w="34925">
                <a:solidFill>
                  <a:schemeClr val="tx1"/>
                </a:solidFill>
              </a:ln>
            </c:spPr>
            <c:extLst>
              <c:ext xmlns:c16="http://schemas.microsoft.com/office/drawing/2014/chart" uri="{C3380CC4-5D6E-409C-BE32-E72D297353CC}">
                <c16:uniqueId val="{00000002-F1A7-4281-B53B-79DADC50E464}"/>
              </c:ext>
            </c:extLst>
          </c:dPt>
          <c:errBars>
            <c:errBarType val="both"/>
            <c:errValType val="cust"/>
            <c:noEndCap val="0"/>
            <c:plus>
              <c:numRef>
                <c:f>'FIGURE 4'!$F$22:$N$22</c:f>
                <c:numCache>
                  <c:formatCode>General</c:formatCode>
                  <c:ptCount val="9"/>
                  <c:pt idx="0">
                    <c:v>5</c:v>
                  </c:pt>
                  <c:pt idx="1">
                    <c:v>0</c:v>
                  </c:pt>
                  <c:pt idx="2">
                    <c:v>6</c:v>
                  </c:pt>
                  <c:pt idx="3">
                    <c:v>0</c:v>
                  </c:pt>
                  <c:pt idx="4">
                    <c:v>7</c:v>
                  </c:pt>
                  <c:pt idx="5">
                    <c:v>0</c:v>
                  </c:pt>
                  <c:pt idx="6">
                    <c:v>8</c:v>
                  </c:pt>
                  <c:pt idx="8">
                    <c:v>6.8999999999999986</c:v>
                  </c:pt>
                </c:numCache>
              </c:numRef>
            </c:plus>
            <c:minus>
              <c:numRef>
                <c:f>'FIGURE 4'!$F$23:$N$23</c:f>
                <c:numCache>
                  <c:formatCode>General</c:formatCode>
                  <c:ptCount val="9"/>
                  <c:pt idx="0">
                    <c:v>5</c:v>
                  </c:pt>
                  <c:pt idx="1">
                    <c:v>0</c:v>
                  </c:pt>
                  <c:pt idx="2">
                    <c:v>5</c:v>
                  </c:pt>
                  <c:pt idx="3">
                    <c:v>0</c:v>
                  </c:pt>
                  <c:pt idx="4">
                    <c:v>6</c:v>
                  </c:pt>
                  <c:pt idx="5">
                    <c:v>0</c:v>
                  </c:pt>
                  <c:pt idx="6">
                    <c:v>6</c:v>
                  </c:pt>
                  <c:pt idx="8">
                    <c:v>6</c:v>
                  </c:pt>
                </c:numCache>
              </c:numRef>
            </c:minus>
            <c:spPr>
              <a:ln w="25400">
                <a:solidFill>
                  <a:srgbClr val="000066"/>
                </a:solidFill>
              </a:ln>
            </c:spPr>
          </c:errBars>
          <c:cat>
            <c:strRef>
              <c:f>'FIGURE 4'!$C$4:$L$4</c:f>
              <c:strCache>
                <c:ptCount val="10"/>
                <c:pt idx="0">
                  <c:v>2011</c:v>
                </c:pt>
                <c:pt idx="1">
                  <c:v>2012</c:v>
                </c:pt>
                <c:pt idx="2">
                  <c:v>2013</c:v>
                </c:pt>
                <c:pt idx="3">
                  <c:v>2014</c:v>
                </c:pt>
                <c:pt idx="4">
                  <c:v>2015</c:v>
                </c:pt>
                <c:pt idx="5">
                  <c:v>2016</c:v>
                </c:pt>
                <c:pt idx="6">
                  <c:v>2017</c:v>
                </c:pt>
                <c:pt idx="7">
                  <c:v>2018</c:v>
                </c:pt>
                <c:pt idx="8">
                  <c:v>2019</c:v>
                </c:pt>
                <c:pt idx="9">
                  <c:v>2020/2021¶</c:v>
                </c:pt>
              </c:strCache>
            </c:strRef>
          </c:cat>
          <c:val>
            <c:numRef>
              <c:f>'FIGURE 4'!$C$7:$L$7</c:f>
              <c:numCache>
                <c:formatCode>General</c:formatCode>
                <c:ptCount val="10"/>
                <c:pt idx="0">
                  <c:v>20</c:v>
                </c:pt>
                <c:pt idx="2">
                  <c:v>22</c:v>
                </c:pt>
                <c:pt idx="4">
                  <c:v>30</c:v>
                </c:pt>
                <c:pt idx="6">
                  <c:v>23</c:v>
                </c:pt>
                <c:pt idx="8">
                  <c:v>30</c:v>
                </c:pt>
              </c:numCache>
            </c:numRef>
          </c:val>
          <c:extLst>
            <c:ext xmlns:c16="http://schemas.microsoft.com/office/drawing/2014/chart" uri="{C3380CC4-5D6E-409C-BE32-E72D297353CC}">
              <c16:uniqueId val="{00000003-F1A7-4281-B53B-79DADC50E464}"/>
            </c:ext>
          </c:extLst>
        </c:ser>
        <c:dLbls>
          <c:showLegendKey val="0"/>
          <c:showVal val="0"/>
          <c:showCatName val="0"/>
          <c:showSerName val="0"/>
          <c:showPercent val="0"/>
          <c:showBubbleSize val="0"/>
        </c:dLbls>
        <c:gapWidth val="92"/>
        <c:overlap val="4"/>
        <c:axId val="42689280"/>
        <c:axId val="42722432"/>
      </c:barChart>
      <c:lineChart>
        <c:grouping val="standard"/>
        <c:varyColors val="0"/>
        <c:ser>
          <c:idx val="0"/>
          <c:order val="2"/>
          <c:tx>
            <c:strRef>
              <c:f>'FIGURE 4'!$B$5</c:f>
              <c:strCache>
                <c:ptCount val="1"/>
                <c:pt idx="0">
                  <c:v>UK</c:v>
                </c:pt>
              </c:strCache>
            </c:strRef>
          </c:tx>
          <c:spPr>
            <a:ln w="25400">
              <a:solidFill>
                <a:schemeClr val="accent2"/>
              </a:solidFill>
            </a:ln>
          </c:spPr>
          <c:marker>
            <c:spPr>
              <a:solidFill>
                <a:schemeClr val="accent2"/>
              </a:solidFill>
              <a:ln w="38100">
                <a:solidFill>
                  <a:srgbClr val="FF7F00"/>
                </a:solidFill>
              </a:ln>
            </c:spPr>
          </c:marker>
          <c:dPt>
            <c:idx val="1"/>
            <c:marker>
              <c:spPr>
                <a:noFill/>
                <a:ln w="38100">
                  <a:noFill/>
                </a:ln>
              </c:spPr>
            </c:marker>
            <c:bubble3D val="0"/>
            <c:extLst>
              <c:ext xmlns:c16="http://schemas.microsoft.com/office/drawing/2014/chart" uri="{C3380CC4-5D6E-409C-BE32-E72D297353CC}">
                <c16:uniqueId val="{00000004-F1A7-4281-B53B-79DADC50E464}"/>
              </c:ext>
            </c:extLst>
          </c:dPt>
          <c:dPt>
            <c:idx val="3"/>
            <c:marker>
              <c:spPr>
                <a:noFill/>
                <a:ln w="38100">
                  <a:noFill/>
                </a:ln>
              </c:spPr>
            </c:marker>
            <c:bubble3D val="0"/>
            <c:extLst>
              <c:ext xmlns:c16="http://schemas.microsoft.com/office/drawing/2014/chart" uri="{C3380CC4-5D6E-409C-BE32-E72D297353CC}">
                <c16:uniqueId val="{00000005-F1A7-4281-B53B-79DADC50E464}"/>
              </c:ext>
            </c:extLst>
          </c:dPt>
          <c:dPt>
            <c:idx val="5"/>
            <c:marker>
              <c:spPr>
                <a:noFill/>
                <a:ln w="38100">
                  <a:noFill/>
                </a:ln>
              </c:spPr>
            </c:marker>
            <c:bubble3D val="0"/>
            <c:extLst>
              <c:ext xmlns:c16="http://schemas.microsoft.com/office/drawing/2014/chart" uri="{C3380CC4-5D6E-409C-BE32-E72D297353CC}">
                <c16:uniqueId val="{00000006-F1A7-4281-B53B-79DADC50E464}"/>
              </c:ext>
            </c:extLst>
          </c:dPt>
          <c:dPt>
            <c:idx val="7"/>
            <c:marker>
              <c:spPr>
                <a:noFill/>
                <a:ln w="38100">
                  <a:noFill/>
                </a:ln>
              </c:spPr>
            </c:marker>
            <c:bubble3D val="0"/>
            <c:spPr>
              <a:ln w="25400">
                <a:solidFill>
                  <a:schemeClr val="accent2"/>
                </a:solidFill>
                <a:prstDash val="dash"/>
              </a:ln>
            </c:spPr>
            <c:extLst>
              <c:ext xmlns:c16="http://schemas.microsoft.com/office/drawing/2014/chart" uri="{C3380CC4-5D6E-409C-BE32-E72D297353CC}">
                <c16:uniqueId val="{00000008-F1A7-4281-B53B-79DADC50E464}"/>
              </c:ext>
            </c:extLst>
          </c:dPt>
          <c:dPt>
            <c:idx val="8"/>
            <c:bubble3D val="0"/>
            <c:spPr>
              <a:ln w="25400">
                <a:solidFill>
                  <a:schemeClr val="accent2"/>
                </a:solidFill>
                <a:prstDash val="dash"/>
              </a:ln>
            </c:spPr>
            <c:extLst>
              <c:ext xmlns:c16="http://schemas.microsoft.com/office/drawing/2014/chart" uri="{C3380CC4-5D6E-409C-BE32-E72D297353CC}">
                <c16:uniqueId val="{0000000A-F1A7-4281-B53B-79DADC50E464}"/>
              </c:ext>
            </c:extLst>
          </c:dPt>
          <c:cat>
            <c:strRef>
              <c:f>'FIGURE 4'!$C$4:$L$4</c:f>
              <c:strCache>
                <c:ptCount val="10"/>
                <c:pt idx="0">
                  <c:v>2011</c:v>
                </c:pt>
                <c:pt idx="1">
                  <c:v>2012</c:v>
                </c:pt>
                <c:pt idx="2">
                  <c:v>2013</c:v>
                </c:pt>
                <c:pt idx="3">
                  <c:v>2014</c:v>
                </c:pt>
                <c:pt idx="4">
                  <c:v>2015</c:v>
                </c:pt>
                <c:pt idx="5">
                  <c:v>2016</c:v>
                </c:pt>
                <c:pt idx="6">
                  <c:v>2017</c:v>
                </c:pt>
                <c:pt idx="7">
                  <c:v>2018</c:v>
                </c:pt>
                <c:pt idx="8">
                  <c:v>2019</c:v>
                </c:pt>
                <c:pt idx="9">
                  <c:v>2020/2021¶</c:v>
                </c:pt>
              </c:strCache>
            </c:strRef>
          </c:cat>
          <c:val>
            <c:numRef>
              <c:f>'FIGURE 4'!$C$5:$K$5</c:f>
              <c:numCache>
                <c:formatCode>General</c:formatCode>
                <c:ptCount val="9"/>
                <c:pt idx="0">
                  <c:v>20</c:v>
                </c:pt>
                <c:pt idx="1">
                  <c:v>22.5</c:v>
                </c:pt>
                <c:pt idx="2">
                  <c:v>25</c:v>
                </c:pt>
                <c:pt idx="3">
                  <c:v>25</c:v>
                </c:pt>
                <c:pt idx="4">
                  <c:v>25</c:v>
                </c:pt>
                <c:pt idx="5">
                  <c:v>24.5</c:v>
                </c:pt>
                <c:pt idx="6">
                  <c:v>24</c:v>
                </c:pt>
                <c:pt idx="7">
                  <c:v>26</c:v>
                </c:pt>
                <c:pt idx="8">
                  <c:v>28</c:v>
                </c:pt>
              </c:numCache>
            </c:numRef>
          </c:val>
          <c:smooth val="0"/>
          <c:extLst>
            <c:ext xmlns:c16="http://schemas.microsoft.com/office/drawing/2014/chart" uri="{C3380CC4-5D6E-409C-BE32-E72D297353CC}">
              <c16:uniqueId val="{0000000B-F1A7-4281-B53B-79DADC50E464}"/>
            </c:ext>
          </c:extLst>
        </c:ser>
        <c:dLbls>
          <c:showLegendKey val="0"/>
          <c:showVal val="0"/>
          <c:showCatName val="0"/>
          <c:showSerName val="0"/>
          <c:showPercent val="0"/>
          <c:showBubbleSize val="0"/>
        </c:dLbls>
        <c:marker val="1"/>
        <c:smooth val="0"/>
        <c:axId val="42689280"/>
        <c:axId val="42722432"/>
      </c:lineChart>
      <c:catAx>
        <c:axId val="42689280"/>
        <c:scaling>
          <c:orientation val="minMax"/>
        </c:scaling>
        <c:delete val="0"/>
        <c:axPos val="b"/>
        <c:title>
          <c:tx>
            <c:rich>
              <a:bodyPr/>
              <a:lstStyle/>
              <a:p>
                <a:pPr>
                  <a:defRPr sz="1600"/>
                </a:pPr>
                <a:r>
                  <a:rPr lang="en-US" sz="1600"/>
                  <a:t>Year</a:t>
                </a:r>
              </a:p>
            </c:rich>
          </c:tx>
          <c:layout>
            <c:manualLayout>
              <c:xMode val="edge"/>
              <c:yMode val="edge"/>
              <c:x val="0.49963307348951896"/>
              <c:y val="0.93121845927662983"/>
            </c:manualLayout>
          </c:layout>
          <c:overlay val="0"/>
        </c:title>
        <c:numFmt formatCode="General" sourceLinked="1"/>
        <c:majorTickMark val="out"/>
        <c:minorTickMark val="none"/>
        <c:tickLblPos val="nextTo"/>
        <c:spPr>
          <a:ln>
            <a:solidFill>
              <a:schemeClr val="tx1"/>
            </a:solidFill>
          </a:ln>
        </c:spPr>
        <c:txPr>
          <a:bodyPr/>
          <a:lstStyle/>
          <a:p>
            <a:pPr>
              <a:defRPr sz="1400" b="0"/>
            </a:pPr>
            <a:endParaRPr lang="en-US"/>
          </a:p>
        </c:txPr>
        <c:crossAx val="42722432"/>
        <c:crosses val="autoZero"/>
        <c:auto val="1"/>
        <c:lblAlgn val="ctr"/>
        <c:lblOffset val="100"/>
        <c:noMultiLvlLbl val="0"/>
      </c:catAx>
      <c:valAx>
        <c:axId val="42722432"/>
        <c:scaling>
          <c:orientation val="minMax"/>
          <c:max val="50"/>
        </c:scaling>
        <c:delete val="0"/>
        <c:axPos val="l"/>
        <c:title>
          <c:tx>
            <c:rich>
              <a:bodyPr rot="-5400000" vert="horz"/>
              <a:lstStyle/>
              <a:p>
                <a:pPr>
                  <a:defRPr sz="1600"/>
                </a:pPr>
                <a:r>
                  <a:rPr lang="en-US" sz="1600"/>
                  <a:t>Prevalence of antibodies to hepatitis C (%) </a:t>
                </a:r>
              </a:p>
            </c:rich>
          </c:tx>
          <c:layout>
            <c:manualLayout>
              <c:xMode val="edge"/>
              <c:yMode val="edge"/>
              <c:x val="1.0156269331825288E-2"/>
              <c:y val="0.14001835298282553"/>
            </c:manualLayout>
          </c:layout>
          <c:overlay val="0"/>
        </c:title>
        <c:numFmt formatCode="0" sourceLinked="1"/>
        <c:majorTickMark val="out"/>
        <c:minorTickMark val="none"/>
        <c:tickLblPos val="nextTo"/>
        <c:spPr>
          <a:ln>
            <a:solidFill>
              <a:schemeClr val="tx1"/>
            </a:solidFill>
          </a:ln>
        </c:spPr>
        <c:txPr>
          <a:bodyPr/>
          <a:lstStyle/>
          <a:p>
            <a:pPr>
              <a:defRPr sz="1600" b="0"/>
            </a:pPr>
            <a:endParaRPr lang="en-US"/>
          </a:p>
        </c:txPr>
        <c:crossAx val="42689280"/>
        <c:crosses val="autoZero"/>
        <c:crossBetween val="between"/>
      </c:valAx>
    </c:plotArea>
    <c:legend>
      <c:legendPos val="r"/>
      <c:layout>
        <c:manualLayout>
          <c:xMode val="edge"/>
          <c:yMode val="edge"/>
          <c:x val="0.16677305312191523"/>
          <c:y val="3.2409973644836304E-2"/>
          <c:w val="0.63178298769026087"/>
          <c:h val="0.14736622727988402"/>
        </c:manualLayout>
      </c:layout>
      <c:overlay val="0"/>
      <c:txPr>
        <a:bodyPr/>
        <a:lstStyle/>
        <a:p>
          <a:pPr>
            <a:defRPr sz="1600"/>
          </a:pPr>
          <a:endParaRPr lang="en-US"/>
        </a:p>
      </c:txPr>
    </c:legend>
    <c:plotVisOnly val="1"/>
    <c:dispBlanksAs val="gap"/>
    <c:showDLblsOverMax val="0"/>
  </c:chart>
  <c:spPr>
    <a:ln>
      <a:noFill/>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27186481486731E-2"/>
          <c:y val="0.21362594963968884"/>
          <c:w val="0.90472809022667022"/>
          <c:h val="0.63562270846830671"/>
        </c:manualLayout>
      </c:layout>
      <c:lineChart>
        <c:grouping val="standard"/>
        <c:varyColors val="0"/>
        <c:ser>
          <c:idx val="0"/>
          <c:order val="0"/>
          <c:tx>
            <c:strRef>
              <c:f>'FIGURE 5'!$B$8</c:f>
              <c:strCache>
                <c:ptCount val="1"/>
                <c:pt idx="0">
                  <c:v>UK Mortality rate*** for HCV-related ESLD** and/or HCC</c:v>
                </c:pt>
              </c:strCache>
            </c:strRef>
          </c:tx>
          <c:spPr>
            <a:ln w="31750">
              <a:solidFill>
                <a:srgbClr val="FF9900"/>
              </a:solidFill>
            </a:ln>
          </c:spPr>
          <c:marker>
            <c:symbol val="none"/>
          </c:marker>
          <c:cat>
            <c:numRef>
              <c:f>'FIGURE 5'!$T$16:$T$31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'FIGURE 5'!$C$8:$R$8</c:f>
              <c:numCache>
                <c:formatCode>0.00</c:formatCode>
                <c:ptCount val="16"/>
                <c:pt idx="0">
                  <c:v>0.34263991908003799</c:v>
                </c:pt>
                <c:pt idx="1">
                  <c:v>0.34195303219206674</c:v>
                </c:pt>
                <c:pt idx="2">
                  <c:v>0.41259591733893575</c:v>
                </c:pt>
                <c:pt idx="3">
                  <c:v>0.4415777154457674</c:v>
                </c:pt>
                <c:pt idx="4">
                  <c:v>0.50433271593800277</c:v>
                </c:pt>
                <c:pt idx="5">
                  <c:v>0.4971362403141289</c:v>
                </c:pt>
                <c:pt idx="6">
                  <c:v>0.55463252869215995</c:v>
                </c:pt>
                <c:pt idx="7">
                  <c:v>0.64516098650294962</c:v>
                </c:pt>
                <c:pt idx="8">
                  <c:v>0.67076766738858951</c:v>
                </c:pt>
                <c:pt idx="9">
                  <c:v>0.69508138737378011</c:v>
                </c:pt>
                <c:pt idx="10">
                  <c:v>0.71263977530713629</c:v>
                </c:pt>
                <c:pt idx="11">
                  <c:v>0.67938038193790184</c:v>
                </c:pt>
                <c:pt idx="12">
                  <c:v>0.60569141878657029</c:v>
                </c:pt>
                <c:pt idx="13">
                  <c:v>0.57047770357888217</c:v>
                </c:pt>
                <c:pt idx="14">
                  <c:v>0.52547421914942738</c:v>
                </c:pt>
                <c:pt idx="15">
                  <c:v>0.47554283214289111</c:v>
                </c:pt>
              </c:numCache>
            </c:numRef>
          </c:val>
          <c:smooth val="0"/>
          <c:extLst>
            <c:ext xmlns:c16="http://schemas.microsoft.com/office/drawing/2014/chart" uri="{C3380CC4-5D6E-409C-BE32-E72D297353CC}">
              <c16:uniqueId val="{00000000-BE7F-4E9A-8FBA-E9CB24F2799B}"/>
            </c:ext>
          </c:extLst>
        </c:ser>
        <c:ser>
          <c:idx val="1"/>
          <c:order val="1"/>
          <c:tx>
            <c:strRef>
              <c:f>'FIGURE 5'!$B$18</c:f>
              <c:strCache>
                <c:ptCount val="1"/>
                <c:pt idx="0">
                  <c:v>UK Mortality rate*** for HCV-related ESLD**</c:v>
                </c:pt>
              </c:strCache>
            </c:strRef>
          </c:tx>
          <c:spPr>
            <a:ln w="31750">
              <a:solidFill>
                <a:srgbClr val="FF9900"/>
              </a:solidFill>
              <a:prstDash val="dash"/>
            </a:ln>
          </c:spPr>
          <c:marker>
            <c:symbol val="none"/>
          </c:marker>
          <c:cat>
            <c:numRef>
              <c:f>'FIGURE 5'!$T$16:$T$31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'FIGURE 5'!$C$18:$R$18</c:f>
              <c:numCache>
                <c:formatCode>0.00</c:formatCode>
                <c:ptCount val="16"/>
                <c:pt idx="0">
                  <c:v>0.21187395962437131</c:v>
                </c:pt>
                <c:pt idx="1">
                  <c:v>0.18248455083326637</c:v>
                </c:pt>
                <c:pt idx="2">
                  <c:v>0.24462208537881566</c:v>
                </c:pt>
                <c:pt idx="3">
                  <c:v>0.25718262547940296</c:v>
                </c:pt>
                <c:pt idx="4">
                  <c:v>0.28910792633388693</c:v>
                </c:pt>
                <c:pt idx="5">
                  <c:v>0.28362259864075307</c:v>
                </c:pt>
                <c:pt idx="6">
                  <c:v>0.30338873364357466</c:v>
                </c:pt>
                <c:pt idx="7">
                  <c:v>0.37673634248347421</c:v>
                </c:pt>
                <c:pt idx="8">
                  <c:v>0.39310105158587105</c:v>
                </c:pt>
                <c:pt idx="9">
                  <c:v>0.42262186804686397</c:v>
                </c:pt>
                <c:pt idx="10">
                  <c:v>0.43772055164339185</c:v>
                </c:pt>
                <c:pt idx="11">
                  <c:v>0.37015567894822898</c:v>
                </c:pt>
                <c:pt idx="12">
                  <c:v>0.28770342392362086</c:v>
                </c:pt>
                <c:pt idx="13">
                  <c:v>0.23330882336339506</c:v>
                </c:pt>
                <c:pt idx="14">
                  <c:v>0.24402364023178535</c:v>
                </c:pt>
                <c:pt idx="15">
                  <c:v>0.21019291326692052</c:v>
                </c:pt>
              </c:numCache>
            </c:numRef>
          </c:val>
          <c:smooth val="0"/>
          <c:extLst>
            <c:ext xmlns:c16="http://schemas.microsoft.com/office/drawing/2014/chart" uri="{C3380CC4-5D6E-409C-BE32-E72D297353CC}">
              <c16:uniqueId val="{00000001-BE7F-4E9A-8FBA-E9CB24F2799B}"/>
            </c:ext>
          </c:extLst>
        </c:ser>
        <c:ser>
          <c:idx val="2"/>
          <c:order val="2"/>
          <c:tx>
            <c:strRef>
              <c:f>'FIGURE 5'!$B$28</c:f>
              <c:strCache>
                <c:ptCount val="1"/>
                <c:pt idx="0">
                  <c:v>Mortality rate*** for HCV-related HCC</c:v>
                </c:pt>
              </c:strCache>
            </c:strRef>
          </c:tx>
          <c:spPr>
            <a:ln w="38100">
              <a:solidFill>
                <a:srgbClr val="FF9900"/>
              </a:solidFill>
              <a:prstDash val="sysDot"/>
            </a:ln>
          </c:spPr>
          <c:marker>
            <c:symbol val="none"/>
          </c:marker>
          <c:cat>
            <c:numRef>
              <c:f>'FIGURE 5'!$T$16:$T$31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'FIGURE 5'!$C$28:$R$28</c:f>
              <c:numCache>
                <c:formatCode>0.00</c:formatCode>
                <c:ptCount val="16"/>
                <c:pt idx="0">
                  <c:v>0.14235281662262447</c:v>
                </c:pt>
                <c:pt idx="1">
                  <c:v>0.17919654090834267</c:v>
                </c:pt>
                <c:pt idx="2">
                  <c:v>0.19243604049800164</c:v>
                </c:pt>
                <c:pt idx="3">
                  <c:v>0.20704010101486528</c:v>
                </c:pt>
                <c:pt idx="4">
                  <c:v>0.23931711679860646</c:v>
                </c:pt>
                <c:pt idx="5">
                  <c:v>0.2390078078433312</c:v>
                </c:pt>
                <c:pt idx="6">
                  <c:v>0.29074753640842571</c:v>
                </c:pt>
                <c:pt idx="7">
                  <c:v>0.30295880874712722</c:v>
                </c:pt>
                <c:pt idx="8">
                  <c:v>0.31978458561549034</c:v>
                </c:pt>
                <c:pt idx="9">
                  <c:v>0.33747826825720278</c:v>
                </c:pt>
                <c:pt idx="10">
                  <c:v>0.33788954863700421</c:v>
                </c:pt>
                <c:pt idx="11">
                  <c:v>0.36558585575133729</c:v>
                </c:pt>
                <c:pt idx="12">
                  <c:v>0.38007136528857283</c:v>
                </c:pt>
                <c:pt idx="13">
                  <c:v>0.37780977202717519</c:v>
                </c:pt>
                <c:pt idx="14">
                  <c:v>0.3278599828881042</c:v>
                </c:pt>
                <c:pt idx="15">
                  <c:v>0.30410889579043821</c:v>
                </c:pt>
              </c:numCache>
            </c:numRef>
          </c:val>
          <c:smooth val="0"/>
          <c:extLst>
            <c:ext xmlns:c16="http://schemas.microsoft.com/office/drawing/2014/chart" uri="{C3380CC4-5D6E-409C-BE32-E72D297353CC}">
              <c16:uniqueId val="{00000002-BE7F-4E9A-8FBA-E9CB24F2799B}"/>
            </c:ext>
          </c:extLst>
        </c:ser>
        <c:ser>
          <c:idx val="3"/>
          <c:order val="3"/>
          <c:tx>
            <c:v>WHO 2030 absolute elimination target†</c:v>
          </c:tx>
          <c:spPr>
            <a:ln w="31750">
              <a:solidFill>
                <a:srgbClr val="3C97A6"/>
              </a:solidFill>
              <a:prstDash val="dash"/>
            </a:ln>
          </c:spPr>
          <c:marker>
            <c:symbol val="none"/>
          </c:marker>
          <c:cat>
            <c:numRef>
              <c:f>'FIGURE 5'!$T$16:$T$31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'FIGURE 5'!$U$16:$U$31</c:f>
              <c:numCache>
                <c:formatCode>General</c:formatCode>
                <c:ptCount val="16"/>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numCache>
            </c:numRef>
          </c:val>
          <c:smooth val="0"/>
          <c:extLst>
            <c:ext xmlns:c16="http://schemas.microsoft.com/office/drawing/2014/chart" uri="{C3380CC4-5D6E-409C-BE32-E72D297353CC}">
              <c16:uniqueId val="{00000003-BE7F-4E9A-8FBA-E9CB24F2799B}"/>
            </c:ext>
          </c:extLst>
        </c:ser>
        <c:dLbls>
          <c:showLegendKey val="0"/>
          <c:showVal val="0"/>
          <c:showCatName val="0"/>
          <c:showSerName val="0"/>
          <c:showPercent val="0"/>
          <c:showBubbleSize val="0"/>
        </c:dLbls>
        <c:smooth val="0"/>
        <c:axId val="43168128"/>
        <c:axId val="43170048"/>
      </c:lineChart>
      <c:catAx>
        <c:axId val="43168128"/>
        <c:scaling>
          <c:orientation val="minMax"/>
        </c:scaling>
        <c:delete val="0"/>
        <c:axPos val="b"/>
        <c:title>
          <c:tx>
            <c:rich>
              <a:bodyPr/>
              <a:lstStyle/>
              <a:p>
                <a:pPr>
                  <a:defRPr sz="1600">
                    <a:latin typeface="Arial" panose="020B0604020202020204" pitchFamily="34" charset="0"/>
                    <a:cs typeface="Arial" panose="020B0604020202020204" pitchFamily="34" charset="0"/>
                  </a:defRPr>
                </a:pPr>
                <a:r>
                  <a:rPr lang="en-US" sz="1600">
                    <a:latin typeface="Arial" panose="020B0604020202020204" pitchFamily="34" charset="0"/>
                    <a:cs typeface="Arial" panose="020B0604020202020204" pitchFamily="34" charset="0"/>
                  </a:rPr>
                  <a:t>Year</a:t>
                </a:r>
              </a:p>
            </c:rich>
          </c:tx>
          <c:layout>
            <c:manualLayout>
              <c:xMode val="edge"/>
              <c:yMode val="edge"/>
              <c:x val="0.49994436603097175"/>
              <c:y val="0.92533117311313751"/>
            </c:manualLayout>
          </c:layout>
          <c:overlay val="0"/>
        </c:title>
        <c:numFmt formatCode="General" sourceLinked="1"/>
        <c:majorTickMark val="out"/>
        <c:minorTickMark val="none"/>
        <c:tickLblPos val="nextTo"/>
        <c:txPr>
          <a:bodyPr/>
          <a:lstStyle/>
          <a:p>
            <a:pPr>
              <a:defRPr sz="1400">
                <a:latin typeface="Arial" panose="020B0604020202020204" pitchFamily="34" charset="0"/>
                <a:cs typeface="Arial" panose="020B0604020202020204" pitchFamily="34" charset="0"/>
              </a:defRPr>
            </a:pPr>
            <a:endParaRPr lang="en-US"/>
          </a:p>
        </c:txPr>
        <c:crossAx val="43170048"/>
        <c:crosses val="autoZero"/>
        <c:auto val="1"/>
        <c:lblAlgn val="ctr"/>
        <c:lblOffset val="100"/>
        <c:noMultiLvlLbl val="0"/>
      </c:catAx>
      <c:valAx>
        <c:axId val="43170048"/>
        <c:scaling>
          <c:orientation val="minMax"/>
          <c:max val="2.5"/>
        </c:scaling>
        <c:delete val="0"/>
        <c:axPos val="l"/>
        <c:title>
          <c:tx>
            <c:rich>
              <a:bodyPr rot="-5400000" vert="horz"/>
              <a:lstStyle/>
              <a:p>
                <a:pPr>
                  <a:defRPr sz="1600">
                    <a:latin typeface="Arial" panose="020B0604020202020204" pitchFamily="34" charset="0"/>
                    <a:cs typeface="Arial" panose="020B0604020202020204" pitchFamily="34" charset="0"/>
                  </a:defRPr>
                </a:pPr>
                <a:r>
                  <a:rPr lang="en-US" sz="1600">
                    <a:latin typeface="Arial" panose="020B0604020202020204" pitchFamily="34" charset="0"/>
                    <a:cs typeface="Arial" panose="020B0604020202020204" pitchFamily="34" charset="0"/>
                  </a:rPr>
                  <a:t>Mortality rate per 100,000 population</a:t>
                </a:r>
              </a:p>
            </c:rich>
          </c:tx>
          <c:layout>
            <c:manualLayout>
              <c:xMode val="edge"/>
              <c:yMode val="edge"/>
              <c:x val="6.3164047375374646E-3"/>
              <c:y val="0.13690563124731134"/>
            </c:manualLayout>
          </c:layout>
          <c:overlay val="0"/>
        </c:title>
        <c:numFmt formatCode="0.0" sourceLinked="0"/>
        <c:majorTickMark val="out"/>
        <c:minorTickMark val="none"/>
        <c:tickLblPos val="nextTo"/>
        <c:txPr>
          <a:bodyPr/>
          <a:lstStyle/>
          <a:p>
            <a:pPr>
              <a:defRPr sz="1600">
                <a:latin typeface="Arial" panose="020B0604020202020204" pitchFamily="34" charset="0"/>
                <a:cs typeface="Arial" panose="020B0604020202020204" pitchFamily="34" charset="0"/>
              </a:defRPr>
            </a:pPr>
            <a:endParaRPr lang="en-US"/>
          </a:p>
        </c:txPr>
        <c:crossAx val="43168128"/>
        <c:crosses val="autoZero"/>
        <c:crossBetween val="between"/>
      </c:valAx>
    </c:plotArea>
    <c:legend>
      <c:legendPos val="r"/>
      <c:layout>
        <c:manualLayout>
          <c:xMode val="edge"/>
          <c:yMode val="edge"/>
          <c:x val="0.16654929871386923"/>
          <c:y val="4.4218229456203267E-2"/>
          <c:w val="0.76311669908753454"/>
          <c:h val="0.27707904256034704"/>
        </c:manualLayout>
      </c:layout>
      <c:overlay val="0"/>
      <c:txPr>
        <a:bodyPr/>
        <a:lstStyle/>
        <a:p>
          <a:pPr>
            <a:defRPr sz="1600">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701080051869358E-2"/>
          <c:y val="0.36183587360837505"/>
          <c:w val="0.81502346201278042"/>
          <c:h val="0.50898214694013755"/>
        </c:manualLayout>
      </c:layout>
      <c:lineChart>
        <c:grouping val="standard"/>
        <c:varyColors val="0"/>
        <c:ser>
          <c:idx val="0"/>
          <c:order val="0"/>
          <c:tx>
            <c:strRef>
              <c:f>'FIGURE 6'!$B$5</c:f>
              <c:strCache>
                <c:ptCount val="1"/>
                <c:pt idx="0">
                  <c:v>England HCV-related ELSD**/HCC</c:v>
                </c:pt>
              </c:strCache>
            </c:strRef>
          </c:tx>
          <c:spPr>
            <a:ln w="25400">
              <a:solidFill>
                <a:srgbClr val="0070C0"/>
              </a:solidFill>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6'!$C$5:$S$5</c:f>
              <c:numCache>
                <c:formatCode>General</c:formatCode>
                <c:ptCount val="17"/>
                <c:pt idx="0">
                  <c:v>182</c:v>
                </c:pt>
                <c:pt idx="1">
                  <c:v>182</c:v>
                </c:pt>
                <c:pt idx="2">
                  <c:v>217</c:v>
                </c:pt>
                <c:pt idx="3">
                  <c:v>235</c:v>
                </c:pt>
                <c:pt idx="4">
                  <c:v>270</c:v>
                </c:pt>
                <c:pt idx="5">
                  <c:v>265</c:v>
                </c:pt>
                <c:pt idx="6">
                  <c:v>292</c:v>
                </c:pt>
                <c:pt idx="7">
                  <c:v>359</c:v>
                </c:pt>
                <c:pt idx="8">
                  <c:v>363</c:v>
                </c:pt>
                <c:pt idx="9">
                  <c:v>381</c:v>
                </c:pt>
                <c:pt idx="10">
                  <c:v>380</c:v>
                </c:pt>
                <c:pt idx="11">
                  <c:v>368</c:v>
                </c:pt>
                <c:pt idx="12">
                  <c:v>318</c:v>
                </c:pt>
                <c:pt idx="13">
                  <c:v>306</c:v>
                </c:pt>
                <c:pt idx="14">
                  <c:v>284</c:v>
                </c:pt>
                <c:pt idx="15">
                  <c:v>263</c:v>
                </c:pt>
                <c:pt idx="16">
                  <c:v>273</c:v>
                </c:pt>
              </c:numCache>
            </c:numRef>
          </c:val>
          <c:smooth val="0"/>
          <c:extLst>
            <c:ext xmlns:c16="http://schemas.microsoft.com/office/drawing/2014/chart" uri="{C3380CC4-5D6E-409C-BE32-E72D297353CC}">
              <c16:uniqueId val="{00000000-70A3-4319-816F-D13FD988DA40}"/>
            </c:ext>
          </c:extLst>
        </c:ser>
        <c:ser>
          <c:idx val="1"/>
          <c:order val="1"/>
          <c:tx>
            <c:strRef>
              <c:f>'FIGURE 6'!$B$6</c:f>
              <c:strCache>
                <c:ptCount val="1"/>
                <c:pt idx="0">
                  <c:v>England HCV-related ESLD**</c:v>
                </c:pt>
              </c:strCache>
            </c:strRef>
          </c:tx>
          <c:spPr>
            <a:ln w="25400">
              <a:solidFill>
                <a:srgbClr val="0070C0"/>
              </a:solidFill>
              <a:prstDash val="dash"/>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6'!$C$6:$S$6</c:f>
              <c:numCache>
                <c:formatCode>General</c:formatCode>
                <c:ptCount val="17"/>
                <c:pt idx="0">
                  <c:v>106</c:v>
                </c:pt>
                <c:pt idx="1">
                  <c:v>96</c:v>
                </c:pt>
                <c:pt idx="2">
                  <c:v>132</c:v>
                </c:pt>
                <c:pt idx="3">
                  <c:v>133</c:v>
                </c:pt>
                <c:pt idx="4">
                  <c:v>153</c:v>
                </c:pt>
                <c:pt idx="5">
                  <c:v>149</c:v>
                </c:pt>
                <c:pt idx="6">
                  <c:v>161</c:v>
                </c:pt>
                <c:pt idx="7">
                  <c:v>205</c:v>
                </c:pt>
                <c:pt idx="8">
                  <c:v>222</c:v>
                </c:pt>
                <c:pt idx="9">
                  <c:v>231</c:v>
                </c:pt>
                <c:pt idx="10">
                  <c:v>238</c:v>
                </c:pt>
                <c:pt idx="11">
                  <c:v>201</c:v>
                </c:pt>
                <c:pt idx="12">
                  <c:v>159</c:v>
                </c:pt>
                <c:pt idx="13">
                  <c:v>128</c:v>
                </c:pt>
                <c:pt idx="14">
                  <c:v>136</c:v>
                </c:pt>
                <c:pt idx="15">
                  <c:v>124</c:v>
                </c:pt>
                <c:pt idx="16">
                  <c:v>141</c:v>
                </c:pt>
              </c:numCache>
            </c:numRef>
          </c:val>
          <c:smooth val="0"/>
          <c:extLst>
            <c:ext xmlns:c16="http://schemas.microsoft.com/office/drawing/2014/chart" uri="{C3380CC4-5D6E-409C-BE32-E72D297353CC}">
              <c16:uniqueId val="{00000001-70A3-4319-816F-D13FD988DA40}"/>
            </c:ext>
          </c:extLst>
        </c:ser>
        <c:ser>
          <c:idx val="2"/>
          <c:order val="2"/>
          <c:tx>
            <c:strRef>
              <c:f>'FIGURE 6'!$B$7</c:f>
              <c:strCache>
                <c:ptCount val="1"/>
                <c:pt idx="0">
                  <c:v>England HCV-related HCC</c:v>
                </c:pt>
              </c:strCache>
            </c:strRef>
          </c:tx>
          <c:spPr>
            <a:ln w="38100">
              <a:solidFill>
                <a:srgbClr val="0070C0"/>
              </a:solidFill>
              <a:prstDash val="sysDot"/>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6'!$C$7:$S$7</c:f>
              <c:numCache>
                <c:formatCode>General</c:formatCode>
                <c:ptCount val="17"/>
                <c:pt idx="0">
                  <c:v>82</c:v>
                </c:pt>
                <c:pt idx="1">
                  <c:v>98</c:v>
                </c:pt>
                <c:pt idx="2">
                  <c:v>95</c:v>
                </c:pt>
                <c:pt idx="3">
                  <c:v>116</c:v>
                </c:pt>
                <c:pt idx="4">
                  <c:v>128</c:v>
                </c:pt>
                <c:pt idx="5">
                  <c:v>128</c:v>
                </c:pt>
                <c:pt idx="6">
                  <c:v>153</c:v>
                </c:pt>
                <c:pt idx="7">
                  <c:v>174</c:v>
                </c:pt>
                <c:pt idx="8">
                  <c:v>165</c:v>
                </c:pt>
                <c:pt idx="9">
                  <c:v>184</c:v>
                </c:pt>
                <c:pt idx="10">
                  <c:v>177</c:v>
                </c:pt>
                <c:pt idx="11">
                  <c:v>199</c:v>
                </c:pt>
                <c:pt idx="12">
                  <c:v>192</c:v>
                </c:pt>
                <c:pt idx="13">
                  <c:v>200</c:v>
                </c:pt>
                <c:pt idx="14">
                  <c:v>172</c:v>
                </c:pt>
                <c:pt idx="15">
                  <c:v>163</c:v>
                </c:pt>
                <c:pt idx="16">
                  <c:v>158</c:v>
                </c:pt>
              </c:numCache>
            </c:numRef>
          </c:val>
          <c:smooth val="0"/>
          <c:extLst>
            <c:ext xmlns:c16="http://schemas.microsoft.com/office/drawing/2014/chart" uri="{C3380CC4-5D6E-409C-BE32-E72D297353CC}">
              <c16:uniqueId val="{00000002-70A3-4319-816F-D13FD988DA40}"/>
            </c:ext>
          </c:extLst>
        </c:ser>
        <c:dLbls>
          <c:showLegendKey val="0"/>
          <c:showVal val="0"/>
          <c:showCatName val="0"/>
          <c:showSerName val="0"/>
          <c:showPercent val="0"/>
          <c:showBubbleSize val="0"/>
        </c:dLbls>
        <c:marker val="1"/>
        <c:smooth val="0"/>
        <c:axId val="47207168"/>
        <c:axId val="47209088"/>
      </c:lineChart>
      <c:lineChart>
        <c:grouping val="standard"/>
        <c:varyColors val="0"/>
        <c:ser>
          <c:idx val="3"/>
          <c:order val="3"/>
          <c:tx>
            <c:strRef>
              <c:f>'FIGURE 6'!$B$8</c:f>
              <c:strCache>
                <c:ptCount val="1"/>
                <c:pt idx="0">
                  <c:v>Scotland HCV-related ELSD**/HCC</c:v>
                </c:pt>
              </c:strCache>
            </c:strRef>
          </c:tx>
          <c:spPr>
            <a:ln w="25400">
              <a:solidFill>
                <a:srgbClr val="9BF1FF"/>
              </a:solidFill>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6'!$C$8:$R$8</c:f>
              <c:numCache>
                <c:formatCode>General</c:formatCode>
                <c:ptCount val="16"/>
                <c:pt idx="0">
                  <c:v>18</c:v>
                </c:pt>
                <c:pt idx="1">
                  <c:v>16</c:v>
                </c:pt>
                <c:pt idx="2">
                  <c:v>26</c:v>
                </c:pt>
                <c:pt idx="3">
                  <c:v>26</c:v>
                </c:pt>
                <c:pt idx="4">
                  <c:v>31</c:v>
                </c:pt>
                <c:pt idx="5">
                  <c:v>30</c:v>
                </c:pt>
                <c:pt idx="6">
                  <c:v>43</c:v>
                </c:pt>
                <c:pt idx="7">
                  <c:v>35</c:v>
                </c:pt>
                <c:pt idx="8">
                  <c:v>42</c:v>
                </c:pt>
                <c:pt idx="9">
                  <c:v>43</c:v>
                </c:pt>
                <c:pt idx="10">
                  <c:v>60</c:v>
                </c:pt>
                <c:pt idx="11">
                  <c:v>53</c:v>
                </c:pt>
                <c:pt idx="12">
                  <c:v>56</c:v>
                </c:pt>
                <c:pt idx="13">
                  <c:v>48</c:v>
                </c:pt>
                <c:pt idx="14">
                  <c:v>53</c:v>
                </c:pt>
                <c:pt idx="15">
                  <c:v>38</c:v>
                </c:pt>
              </c:numCache>
            </c:numRef>
          </c:val>
          <c:smooth val="0"/>
          <c:extLst>
            <c:ext xmlns:c16="http://schemas.microsoft.com/office/drawing/2014/chart" uri="{C3380CC4-5D6E-409C-BE32-E72D297353CC}">
              <c16:uniqueId val="{00000003-70A3-4319-816F-D13FD988DA40}"/>
            </c:ext>
          </c:extLst>
        </c:ser>
        <c:ser>
          <c:idx val="4"/>
          <c:order val="4"/>
          <c:tx>
            <c:strRef>
              <c:f>'FIGURE 6'!$B$9</c:f>
              <c:strCache>
                <c:ptCount val="1"/>
                <c:pt idx="0">
                  <c:v>Scotland HCV ESLD** </c:v>
                </c:pt>
              </c:strCache>
            </c:strRef>
          </c:tx>
          <c:spPr>
            <a:ln w="25400">
              <a:solidFill>
                <a:srgbClr val="9BF1FF"/>
              </a:solidFill>
              <a:prstDash val="dash"/>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6'!$C$9:$R$9</c:f>
              <c:numCache>
                <c:formatCode>General</c:formatCode>
                <c:ptCount val="16"/>
                <c:pt idx="0">
                  <c:v>16</c:v>
                </c:pt>
                <c:pt idx="1">
                  <c:v>9</c:v>
                </c:pt>
                <c:pt idx="2">
                  <c:v>12</c:v>
                </c:pt>
                <c:pt idx="3">
                  <c:v>16</c:v>
                </c:pt>
                <c:pt idx="4">
                  <c:v>19</c:v>
                </c:pt>
                <c:pt idx="5">
                  <c:v>21</c:v>
                </c:pt>
                <c:pt idx="6">
                  <c:v>23</c:v>
                </c:pt>
                <c:pt idx="7">
                  <c:v>24</c:v>
                </c:pt>
                <c:pt idx="8">
                  <c:v>17</c:v>
                </c:pt>
                <c:pt idx="9">
                  <c:v>27</c:v>
                </c:pt>
                <c:pt idx="10">
                  <c:v>31</c:v>
                </c:pt>
                <c:pt idx="11">
                  <c:v>28</c:v>
                </c:pt>
                <c:pt idx="12">
                  <c:v>20</c:v>
                </c:pt>
                <c:pt idx="13">
                  <c:v>17</c:v>
                </c:pt>
                <c:pt idx="14">
                  <c:v>21</c:v>
                </c:pt>
                <c:pt idx="15">
                  <c:v>9</c:v>
                </c:pt>
              </c:numCache>
            </c:numRef>
          </c:val>
          <c:smooth val="0"/>
          <c:extLst>
            <c:ext xmlns:c16="http://schemas.microsoft.com/office/drawing/2014/chart" uri="{C3380CC4-5D6E-409C-BE32-E72D297353CC}">
              <c16:uniqueId val="{00000004-70A3-4319-816F-D13FD988DA40}"/>
            </c:ext>
          </c:extLst>
        </c:ser>
        <c:ser>
          <c:idx val="5"/>
          <c:order val="5"/>
          <c:tx>
            <c:strRef>
              <c:f>'FIGURE 6'!$B$10</c:f>
              <c:strCache>
                <c:ptCount val="1"/>
                <c:pt idx="0">
                  <c:v>Scotland HCV-related HCC</c:v>
                </c:pt>
              </c:strCache>
            </c:strRef>
          </c:tx>
          <c:spPr>
            <a:ln w="38100">
              <a:solidFill>
                <a:srgbClr val="9BF1FF"/>
              </a:solidFill>
              <a:prstDash val="sysDot"/>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6'!$C$10:$R$10</c:f>
              <c:numCache>
                <c:formatCode>General</c:formatCode>
                <c:ptCount val="16"/>
                <c:pt idx="0">
                  <c:v>2</c:v>
                </c:pt>
                <c:pt idx="1">
                  <c:v>7</c:v>
                </c:pt>
                <c:pt idx="2">
                  <c:v>17</c:v>
                </c:pt>
                <c:pt idx="3">
                  <c:v>10</c:v>
                </c:pt>
                <c:pt idx="4">
                  <c:v>14</c:v>
                </c:pt>
                <c:pt idx="5">
                  <c:v>11</c:v>
                </c:pt>
                <c:pt idx="6">
                  <c:v>22</c:v>
                </c:pt>
                <c:pt idx="7">
                  <c:v>12</c:v>
                </c:pt>
                <c:pt idx="8">
                  <c:v>27</c:v>
                </c:pt>
                <c:pt idx="9">
                  <c:v>20</c:v>
                </c:pt>
                <c:pt idx="10">
                  <c:v>33</c:v>
                </c:pt>
                <c:pt idx="11">
                  <c:v>29</c:v>
                </c:pt>
                <c:pt idx="12">
                  <c:v>43</c:v>
                </c:pt>
                <c:pt idx="13">
                  <c:v>34</c:v>
                </c:pt>
                <c:pt idx="14">
                  <c:v>37</c:v>
                </c:pt>
                <c:pt idx="15">
                  <c:v>30</c:v>
                </c:pt>
              </c:numCache>
            </c:numRef>
          </c:val>
          <c:smooth val="0"/>
          <c:extLst>
            <c:ext xmlns:c16="http://schemas.microsoft.com/office/drawing/2014/chart" uri="{C3380CC4-5D6E-409C-BE32-E72D297353CC}">
              <c16:uniqueId val="{00000005-70A3-4319-816F-D13FD988DA40}"/>
            </c:ext>
          </c:extLst>
        </c:ser>
        <c:ser>
          <c:idx val="6"/>
          <c:order val="6"/>
          <c:tx>
            <c:strRef>
              <c:f>'FIGURE 6'!$B$11</c:f>
              <c:strCache>
                <c:ptCount val="1"/>
                <c:pt idx="0">
                  <c:v>Wales HCV-related ELSD**/HCC</c:v>
                </c:pt>
              </c:strCache>
            </c:strRef>
          </c:tx>
          <c:spPr>
            <a:ln w="25400">
              <a:solidFill>
                <a:srgbClr val="00AFCC"/>
              </a:solidFill>
              <a:prstDash val="solid"/>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6'!$C$11:$S$11</c:f>
              <c:numCache>
                <c:formatCode>General</c:formatCode>
                <c:ptCount val="17"/>
                <c:pt idx="0">
                  <c:v>6</c:v>
                </c:pt>
                <c:pt idx="1">
                  <c:v>8</c:v>
                </c:pt>
                <c:pt idx="2">
                  <c:v>8</c:v>
                </c:pt>
                <c:pt idx="3">
                  <c:v>12</c:v>
                </c:pt>
                <c:pt idx="4">
                  <c:v>11</c:v>
                </c:pt>
                <c:pt idx="5">
                  <c:v>12</c:v>
                </c:pt>
                <c:pt idx="6">
                  <c:v>12</c:v>
                </c:pt>
                <c:pt idx="7">
                  <c:v>15</c:v>
                </c:pt>
                <c:pt idx="8">
                  <c:v>17</c:v>
                </c:pt>
                <c:pt idx="9">
                  <c:v>17</c:v>
                </c:pt>
                <c:pt idx="10">
                  <c:v>16</c:v>
                </c:pt>
                <c:pt idx="11">
                  <c:v>19</c:v>
                </c:pt>
                <c:pt idx="12">
                  <c:v>21</c:v>
                </c:pt>
                <c:pt idx="13">
                  <c:v>14</c:v>
                </c:pt>
                <c:pt idx="14">
                  <c:v>14</c:v>
                </c:pt>
                <c:pt idx="15">
                  <c:v>12</c:v>
                </c:pt>
                <c:pt idx="16">
                  <c:v>6</c:v>
                </c:pt>
              </c:numCache>
            </c:numRef>
          </c:val>
          <c:smooth val="0"/>
          <c:extLst>
            <c:ext xmlns:c16="http://schemas.microsoft.com/office/drawing/2014/chart" uri="{C3380CC4-5D6E-409C-BE32-E72D297353CC}">
              <c16:uniqueId val="{00000006-70A3-4319-816F-D13FD988DA40}"/>
            </c:ext>
          </c:extLst>
        </c:ser>
        <c:ser>
          <c:idx val="7"/>
          <c:order val="7"/>
          <c:tx>
            <c:strRef>
              <c:f>'FIGURE 6'!$B$12</c:f>
              <c:strCache>
                <c:ptCount val="1"/>
                <c:pt idx="0">
                  <c:v>Wales HCV-related ESLD**</c:v>
                </c:pt>
              </c:strCache>
            </c:strRef>
          </c:tx>
          <c:spPr>
            <a:ln w="25400">
              <a:solidFill>
                <a:srgbClr val="00AFCC"/>
              </a:solidFill>
              <a:prstDash val="dash"/>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6'!$C$12:$S$12</c:f>
              <c:numCache>
                <c:formatCode>General</c:formatCode>
                <c:ptCount val="17"/>
                <c:pt idx="0">
                  <c:v>5</c:v>
                </c:pt>
                <c:pt idx="1">
                  <c:v>5</c:v>
                </c:pt>
                <c:pt idx="2">
                  <c:v>4</c:v>
                </c:pt>
                <c:pt idx="3">
                  <c:v>10</c:v>
                </c:pt>
                <c:pt idx="4">
                  <c:v>7</c:v>
                </c:pt>
                <c:pt idx="5">
                  <c:v>6</c:v>
                </c:pt>
                <c:pt idx="6">
                  <c:v>6</c:v>
                </c:pt>
                <c:pt idx="7">
                  <c:v>9</c:v>
                </c:pt>
                <c:pt idx="8">
                  <c:v>10</c:v>
                </c:pt>
                <c:pt idx="9">
                  <c:v>11</c:v>
                </c:pt>
                <c:pt idx="10">
                  <c:v>10</c:v>
                </c:pt>
                <c:pt idx="11">
                  <c:v>12</c:v>
                </c:pt>
                <c:pt idx="12">
                  <c:v>7</c:v>
                </c:pt>
                <c:pt idx="13">
                  <c:v>5</c:v>
                </c:pt>
                <c:pt idx="14">
                  <c:v>6</c:v>
                </c:pt>
                <c:pt idx="15">
                  <c:v>6</c:v>
                </c:pt>
                <c:pt idx="16">
                  <c:v>4</c:v>
                </c:pt>
              </c:numCache>
            </c:numRef>
          </c:val>
          <c:smooth val="0"/>
          <c:extLst>
            <c:ext xmlns:c16="http://schemas.microsoft.com/office/drawing/2014/chart" uri="{C3380CC4-5D6E-409C-BE32-E72D297353CC}">
              <c16:uniqueId val="{00000007-70A3-4319-816F-D13FD988DA40}"/>
            </c:ext>
          </c:extLst>
        </c:ser>
        <c:ser>
          <c:idx val="8"/>
          <c:order val="8"/>
          <c:tx>
            <c:strRef>
              <c:f>'FIGURE 6'!$B$13</c:f>
              <c:strCache>
                <c:ptCount val="1"/>
                <c:pt idx="0">
                  <c:v>Wales HCV-related HCC</c:v>
                </c:pt>
              </c:strCache>
            </c:strRef>
          </c:tx>
          <c:spPr>
            <a:ln w="25400">
              <a:solidFill>
                <a:srgbClr val="00AFCC"/>
              </a:solidFill>
              <a:prstDash val="sysDot"/>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6'!$C$13:$S$13</c:f>
              <c:numCache>
                <c:formatCode>General</c:formatCode>
                <c:ptCount val="17"/>
                <c:pt idx="0">
                  <c:v>1</c:v>
                </c:pt>
                <c:pt idx="1">
                  <c:v>3</c:v>
                </c:pt>
                <c:pt idx="2">
                  <c:v>6</c:v>
                </c:pt>
                <c:pt idx="3">
                  <c:v>2</c:v>
                </c:pt>
                <c:pt idx="4">
                  <c:v>6</c:v>
                </c:pt>
                <c:pt idx="5">
                  <c:v>7</c:v>
                </c:pt>
                <c:pt idx="6">
                  <c:v>6</c:v>
                </c:pt>
                <c:pt idx="7">
                  <c:v>7</c:v>
                </c:pt>
                <c:pt idx="8">
                  <c:v>7</c:v>
                </c:pt>
                <c:pt idx="9">
                  <c:v>8</c:v>
                </c:pt>
                <c:pt idx="10">
                  <c:v>7</c:v>
                </c:pt>
                <c:pt idx="11">
                  <c:v>8</c:v>
                </c:pt>
                <c:pt idx="12">
                  <c:v>15</c:v>
                </c:pt>
                <c:pt idx="13">
                  <c:v>9</c:v>
                </c:pt>
                <c:pt idx="14">
                  <c:v>10</c:v>
                </c:pt>
                <c:pt idx="15">
                  <c:v>7</c:v>
                </c:pt>
                <c:pt idx="16">
                  <c:v>2</c:v>
                </c:pt>
              </c:numCache>
            </c:numRef>
          </c:val>
          <c:smooth val="0"/>
          <c:extLst>
            <c:ext xmlns:c16="http://schemas.microsoft.com/office/drawing/2014/chart" uri="{C3380CC4-5D6E-409C-BE32-E72D297353CC}">
              <c16:uniqueId val="{00000008-70A3-4319-816F-D13FD988DA40}"/>
            </c:ext>
          </c:extLst>
        </c:ser>
        <c:ser>
          <c:idx val="9"/>
          <c:order val="9"/>
          <c:tx>
            <c:strRef>
              <c:f>'FIGURE 6'!$B$14</c:f>
              <c:strCache>
                <c:ptCount val="1"/>
                <c:pt idx="0">
                  <c:v>Northern Ireland HCV-related ELSD**/HCC</c:v>
                </c:pt>
              </c:strCache>
            </c:strRef>
          </c:tx>
          <c:spPr>
            <a:ln w="25400">
              <a:solidFill>
                <a:srgbClr val="001518"/>
              </a:solidFill>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6'!$C$14:$S$14</c:f>
              <c:numCache>
                <c:formatCode>General</c:formatCode>
                <c:ptCount val="17"/>
                <c:pt idx="0">
                  <c:v>1</c:v>
                </c:pt>
                <c:pt idx="1">
                  <c:v>2</c:v>
                </c:pt>
                <c:pt idx="2">
                  <c:v>2</c:v>
                </c:pt>
                <c:pt idx="3">
                  <c:v>0</c:v>
                </c:pt>
                <c:pt idx="4">
                  <c:v>2</c:v>
                </c:pt>
                <c:pt idx="5">
                  <c:v>5</c:v>
                </c:pt>
                <c:pt idx="6">
                  <c:v>4</c:v>
                </c:pt>
                <c:pt idx="7">
                  <c:v>2</c:v>
                </c:pt>
                <c:pt idx="8">
                  <c:v>8</c:v>
                </c:pt>
                <c:pt idx="9">
                  <c:v>8</c:v>
                </c:pt>
                <c:pt idx="10">
                  <c:v>8</c:v>
                </c:pt>
                <c:pt idx="11">
                  <c:v>6</c:v>
                </c:pt>
                <c:pt idx="12">
                  <c:v>5</c:v>
                </c:pt>
                <c:pt idx="13">
                  <c:v>11</c:v>
                </c:pt>
                <c:pt idx="14">
                  <c:v>0</c:v>
                </c:pt>
                <c:pt idx="15">
                  <c:v>6</c:v>
                </c:pt>
                <c:pt idx="16">
                  <c:v>5</c:v>
                </c:pt>
              </c:numCache>
            </c:numRef>
          </c:val>
          <c:smooth val="0"/>
          <c:extLst>
            <c:ext xmlns:c16="http://schemas.microsoft.com/office/drawing/2014/chart" uri="{C3380CC4-5D6E-409C-BE32-E72D297353CC}">
              <c16:uniqueId val="{00000009-70A3-4319-816F-D13FD988DA40}"/>
            </c:ext>
          </c:extLst>
        </c:ser>
        <c:ser>
          <c:idx val="10"/>
          <c:order val="10"/>
          <c:tx>
            <c:strRef>
              <c:f>'FIGURE 6'!$B$15</c:f>
              <c:strCache>
                <c:ptCount val="1"/>
                <c:pt idx="0">
                  <c:v>Northern Ireland HCV-related ELSD**</c:v>
                </c:pt>
              </c:strCache>
            </c:strRef>
          </c:tx>
          <c:spPr>
            <a:ln w="25400">
              <a:solidFill>
                <a:srgbClr val="001518"/>
              </a:solidFill>
              <a:prstDash val="dash"/>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6'!$C$15:$S$15</c:f>
              <c:numCache>
                <c:formatCode>General</c:formatCode>
                <c:ptCount val="17"/>
                <c:pt idx="0">
                  <c:v>1</c:v>
                </c:pt>
                <c:pt idx="1">
                  <c:v>1</c:v>
                </c:pt>
                <c:pt idx="2">
                  <c:v>2</c:v>
                </c:pt>
                <c:pt idx="3">
                  <c:v>0</c:v>
                </c:pt>
                <c:pt idx="4">
                  <c:v>1</c:v>
                </c:pt>
                <c:pt idx="5">
                  <c:v>2</c:v>
                </c:pt>
                <c:pt idx="6">
                  <c:v>2</c:v>
                </c:pt>
                <c:pt idx="7">
                  <c:v>2</c:v>
                </c:pt>
                <c:pt idx="8">
                  <c:v>3</c:v>
                </c:pt>
                <c:pt idx="9">
                  <c:v>4</c:v>
                </c:pt>
                <c:pt idx="10">
                  <c:v>6</c:v>
                </c:pt>
                <c:pt idx="11">
                  <c:v>2</c:v>
                </c:pt>
                <c:pt idx="12">
                  <c:v>4</c:v>
                </c:pt>
                <c:pt idx="13">
                  <c:v>5</c:v>
                </c:pt>
                <c:pt idx="14">
                  <c:v>0</c:v>
                </c:pt>
                <c:pt idx="15">
                  <c:v>2</c:v>
                </c:pt>
                <c:pt idx="16">
                  <c:v>2</c:v>
                </c:pt>
              </c:numCache>
            </c:numRef>
          </c:val>
          <c:smooth val="0"/>
          <c:extLst>
            <c:ext xmlns:c16="http://schemas.microsoft.com/office/drawing/2014/chart" uri="{C3380CC4-5D6E-409C-BE32-E72D297353CC}">
              <c16:uniqueId val="{0000000A-70A3-4319-816F-D13FD988DA40}"/>
            </c:ext>
          </c:extLst>
        </c:ser>
        <c:ser>
          <c:idx val="11"/>
          <c:order val="11"/>
          <c:tx>
            <c:strRef>
              <c:f>'FIGURE 6'!$B$16</c:f>
              <c:strCache>
                <c:ptCount val="1"/>
                <c:pt idx="0">
                  <c:v>Northern Ireland HCV-related HCC</c:v>
                </c:pt>
              </c:strCache>
            </c:strRef>
          </c:tx>
          <c:spPr>
            <a:ln w="25400">
              <a:solidFill>
                <a:srgbClr val="001518"/>
              </a:solidFill>
              <a:prstDash val="sysDot"/>
            </a:ln>
          </c:spPr>
          <c:marker>
            <c:symbol val="none"/>
          </c:marker>
          <c:cat>
            <c:strRef>
              <c:f>'FIGURE 6'!$C$4:$S$4</c:f>
              <c:strCache>
                <c:ptCount val="17"/>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strCache>
            </c:strRef>
          </c:cat>
          <c:val>
            <c:numRef>
              <c:f>'FIGURE 6'!$C$16:$S$16</c:f>
              <c:numCache>
                <c:formatCode>General</c:formatCode>
                <c:ptCount val="17"/>
                <c:pt idx="0">
                  <c:v>1</c:v>
                </c:pt>
                <c:pt idx="1">
                  <c:v>1</c:v>
                </c:pt>
                <c:pt idx="2">
                  <c:v>0</c:v>
                </c:pt>
                <c:pt idx="3">
                  <c:v>0</c:v>
                </c:pt>
                <c:pt idx="4">
                  <c:v>1</c:v>
                </c:pt>
                <c:pt idx="5">
                  <c:v>4</c:v>
                </c:pt>
                <c:pt idx="6">
                  <c:v>3</c:v>
                </c:pt>
                <c:pt idx="7">
                  <c:v>0</c:v>
                </c:pt>
                <c:pt idx="8">
                  <c:v>6</c:v>
                </c:pt>
                <c:pt idx="9">
                  <c:v>6</c:v>
                </c:pt>
                <c:pt idx="10">
                  <c:v>3</c:v>
                </c:pt>
                <c:pt idx="11">
                  <c:v>4</c:v>
                </c:pt>
                <c:pt idx="12">
                  <c:v>1</c:v>
                </c:pt>
                <c:pt idx="13">
                  <c:v>8</c:v>
                </c:pt>
                <c:pt idx="14">
                  <c:v>0</c:v>
                </c:pt>
                <c:pt idx="15">
                  <c:v>4</c:v>
                </c:pt>
                <c:pt idx="16">
                  <c:v>3</c:v>
                </c:pt>
              </c:numCache>
            </c:numRef>
          </c:val>
          <c:smooth val="0"/>
          <c:extLst>
            <c:ext xmlns:c16="http://schemas.microsoft.com/office/drawing/2014/chart" uri="{C3380CC4-5D6E-409C-BE32-E72D297353CC}">
              <c16:uniqueId val="{0000000B-70A3-4319-816F-D13FD988DA40}"/>
            </c:ext>
          </c:extLst>
        </c:ser>
        <c:dLbls>
          <c:showLegendKey val="0"/>
          <c:showVal val="0"/>
          <c:showCatName val="0"/>
          <c:showSerName val="0"/>
          <c:showPercent val="0"/>
          <c:showBubbleSize val="0"/>
        </c:dLbls>
        <c:marker val="1"/>
        <c:smooth val="0"/>
        <c:axId val="47233664"/>
        <c:axId val="47231744"/>
      </c:lineChart>
      <c:catAx>
        <c:axId val="47207168"/>
        <c:scaling>
          <c:orientation val="minMax"/>
        </c:scaling>
        <c:delete val="0"/>
        <c:axPos val="b"/>
        <c:title>
          <c:tx>
            <c:rich>
              <a:bodyPr/>
              <a:lstStyle/>
              <a:p>
                <a:pPr>
                  <a:defRPr sz="1600"/>
                </a:pPr>
                <a:r>
                  <a:rPr lang="en-US" sz="1600"/>
                  <a:t>Year</a:t>
                </a:r>
              </a:p>
            </c:rich>
          </c:tx>
          <c:overlay val="0"/>
        </c:title>
        <c:numFmt formatCode="General" sourceLinked="0"/>
        <c:majorTickMark val="out"/>
        <c:minorTickMark val="none"/>
        <c:tickLblPos val="nextTo"/>
        <c:txPr>
          <a:bodyPr/>
          <a:lstStyle/>
          <a:p>
            <a:pPr>
              <a:defRPr sz="1400"/>
            </a:pPr>
            <a:endParaRPr lang="en-US"/>
          </a:p>
        </c:txPr>
        <c:crossAx val="47209088"/>
        <c:crosses val="autoZero"/>
        <c:auto val="1"/>
        <c:lblAlgn val="ctr"/>
        <c:lblOffset val="100"/>
        <c:noMultiLvlLbl val="0"/>
      </c:catAx>
      <c:valAx>
        <c:axId val="47209088"/>
        <c:scaling>
          <c:orientation val="minMax"/>
          <c:max val="400"/>
        </c:scaling>
        <c:delete val="0"/>
        <c:axPos val="l"/>
        <c:title>
          <c:tx>
            <c:rich>
              <a:bodyPr rot="-5400000" vert="horz"/>
              <a:lstStyle/>
              <a:p>
                <a:pPr>
                  <a:defRPr sz="1400"/>
                </a:pPr>
                <a:r>
                  <a:rPr lang="en-US" sz="1400"/>
                  <a:t>Death registrations in England</a:t>
                </a:r>
              </a:p>
            </c:rich>
          </c:tx>
          <c:layout>
            <c:manualLayout>
              <c:xMode val="edge"/>
              <c:yMode val="edge"/>
              <c:x val="1.1587756176091558E-3"/>
              <c:y val="0.32471873455749001"/>
            </c:manualLayout>
          </c:layout>
          <c:overlay val="0"/>
        </c:title>
        <c:numFmt formatCode="General" sourceLinked="1"/>
        <c:majorTickMark val="out"/>
        <c:minorTickMark val="none"/>
        <c:tickLblPos val="nextTo"/>
        <c:crossAx val="47207168"/>
        <c:crosses val="autoZero"/>
        <c:crossBetween val="between"/>
      </c:valAx>
      <c:valAx>
        <c:axId val="47231744"/>
        <c:scaling>
          <c:orientation val="minMax"/>
          <c:max val="200"/>
        </c:scaling>
        <c:delete val="0"/>
        <c:axPos val="r"/>
        <c:title>
          <c:tx>
            <c:rich>
              <a:bodyPr rot="-5400000" vert="horz"/>
              <a:lstStyle/>
              <a:p>
                <a:pPr>
                  <a:defRPr sz="1200"/>
                </a:pPr>
                <a:r>
                  <a:rPr lang="en-US" sz="1200"/>
                  <a:t>Death registrations in Scotland, Northern Ireland and Wales</a:t>
                </a:r>
              </a:p>
            </c:rich>
          </c:tx>
          <c:layout>
            <c:manualLayout>
              <c:xMode val="edge"/>
              <c:yMode val="edge"/>
              <c:x val="0.95921109826015771"/>
              <c:y val="0.1741749680570305"/>
            </c:manualLayout>
          </c:layout>
          <c:overlay val="0"/>
        </c:title>
        <c:numFmt formatCode="General" sourceLinked="1"/>
        <c:majorTickMark val="out"/>
        <c:minorTickMark val="none"/>
        <c:tickLblPos val="nextTo"/>
        <c:crossAx val="47233664"/>
        <c:crosses val="max"/>
        <c:crossBetween val="between"/>
      </c:valAx>
      <c:catAx>
        <c:axId val="47233664"/>
        <c:scaling>
          <c:orientation val="minMax"/>
        </c:scaling>
        <c:delete val="1"/>
        <c:axPos val="b"/>
        <c:numFmt formatCode="General" sourceLinked="1"/>
        <c:majorTickMark val="out"/>
        <c:minorTickMark val="none"/>
        <c:tickLblPos val="nextTo"/>
        <c:crossAx val="47231744"/>
        <c:crosses val="autoZero"/>
        <c:auto val="1"/>
        <c:lblAlgn val="ctr"/>
        <c:lblOffset val="100"/>
        <c:noMultiLvlLbl val="0"/>
      </c:catAx>
      <c:spPr>
        <a:ln>
          <a:noFill/>
        </a:ln>
      </c:spPr>
    </c:plotArea>
    <c:legend>
      <c:legendPos val="r"/>
      <c:layout>
        <c:manualLayout>
          <c:xMode val="edge"/>
          <c:yMode val="edge"/>
          <c:x val="7.6715964205329931E-2"/>
          <c:y val="1.9415160564662235E-3"/>
          <c:w val="0.84359567526691071"/>
          <c:h val="0.32893498960850093"/>
        </c:manualLayout>
      </c:layout>
      <c:overlay val="0"/>
      <c:txPr>
        <a:bodyPr/>
        <a:lstStyle/>
        <a:p>
          <a:pPr>
            <a:defRPr sz="1400"/>
          </a:pPr>
          <a:endParaRPr lang="en-US"/>
        </a:p>
      </c:txPr>
    </c:legend>
    <c:plotVisOnly val="1"/>
    <c:dispBlanksAs val="gap"/>
    <c:showDLblsOverMax val="0"/>
  </c:chart>
  <c:spPr>
    <a:ln>
      <a:noFill/>
    </a:ln>
  </c:spPr>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99683045649079"/>
          <c:y val="0.10082366735100909"/>
          <c:w val="0.87440692867552638"/>
          <c:h val="0.76306006381222757"/>
        </c:manualLayout>
      </c:layout>
      <c:barChart>
        <c:barDir val="col"/>
        <c:grouping val="clustered"/>
        <c:varyColors val="0"/>
        <c:ser>
          <c:idx val="5"/>
          <c:order val="0"/>
          <c:tx>
            <c:strRef>
              <c:f>'FIGURE 7'!$C$8</c:f>
              <c:strCache>
                <c:ptCount val="1"/>
                <c:pt idx="0">
                  <c:v>NESI (Scotland)***Proportion aware of HCV chronic infection (HCV RNA positive)</c:v>
                </c:pt>
              </c:strCache>
            </c:strRef>
          </c:tx>
          <c:spPr>
            <a:solidFill>
              <a:srgbClr val="00CCEE">
                <a:alpha val="83922"/>
              </a:srgbClr>
            </a:solidFill>
            <a:ln>
              <a:solidFill>
                <a:sysClr val="windowText" lastClr="000000"/>
              </a:solidFill>
            </a:ln>
          </c:spPr>
          <c:invertIfNegative val="0"/>
          <c:dPt>
            <c:idx val="6"/>
            <c:invertIfNegative val="0"/>
            <c:bubble3D val="0"/>
            <c:spPr>
              <a:solidFill>
                <a:srgbClr val="00CCEE">
                  <a:alpha val="83922"/>
                </a:srgbClr>
              </a:solidFill>
              <a:ln>
                <a:solidFill>
                  <a:sysClr val="windowText" lastClr="000000"/>
                </a:solidFill>
              </a:ln>
            </c:spPr>
            <c:extLst>
              <c:ext xmlns:c16="http://schemas.microsoft.com/office/drawing/2014/chart" uri="{C3380CC4-5D6E-409C-BE32-E72D297353CC}">
                <c16:uniqueId val="{00000001-BEA8-4C7F-8759-ABC3CB32D1CA}"/>
              </c:ext>
            </c:extLst>
          </c:dPt>
          <c:dLbls>
            <c:delete val="1"/>
          </c:dLbls>
          <c:cat>
            <c:numRef>
              <c:f>'FIGURE 7'!$D$2:$N$2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'FIGURE 7'!$D$8:$L$8</c:f>
              <c:numCache>
                <c:formatCode>General</c:formatCode>
                <c:ptCount val="9"/>
                <c:pt idx="6" formatCode="0">
                  <c:v>60</c:v>
                </c:pt>
                <c:pt idx="8">
                  <c:v>48</c:v>
                </c:pt>
              </c:numCache>
            </c:numRef>
          </c:val>
          <c:extLst>
            <c:ext xmlns:c16="http://schemas.microsoft.com/office/drawing/2014/chart" uri="{C3380CC4-5D6E-409C-BE32-E72D297353CC}">
              <c16:uniqueId val="{00000002-BEA8-4C7F-8759-ABC3CB32D1CA}"/>
            </c:ext>
          </c:extLst>
        </c:ser>
        <c:ser>
          <c:idx val="2"/>
          <c:order val="1"/>
          <c:tx>
            <c:strRef>
              <c:f>'FIGURE 7'!$C$3</c:f>
              <c:strCache>
                <c:ptCount val="1"/>
                <c:pt idx="0">
                  <c:v>NESI (Scotland)***Proportion aware of HCV ever infection (HCV antibody positive)</c:v>
                </c:pt>
              </c:strCache>
            </c:strRef>
          </c:tx>
          <c:spPr>
            <a:solidFill>
              <a:srgbClr val="007C91"/>
            </a:solidFill>
            <a:ln>
              <a:solidFill>
                <a:sysClr val="windowText" lastClr="000000"/>
              </a:solidFill>
            </a:ln>
          </c:spPr>
          <c:invertIfNegative val="0"/>
          <c:dLbls>
            <c:delete val="1"/>
          </c:dLbls>
          <c:cat>
            <c:numRef>
              <c:f>'FIGURE 7'!$D$2:$N$2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'FIGURE 7'!$D$3:$J$3</c:f>
              <c:numCache>
                <c:formatCode>General</c:formatCode>
                <c:ptCount val="7"/>
                <c:pt idx="0">
                  <c:v>58</c:v>
                </c:pt>
                <c:pt idx="2">
                  <c:v>60</c:v>
                </c:pt>
                <c:pt idx="4">
                  <c:v>64</c:v>
                </c:pt>
                <c:pt idx="6">
                  <c:v>72</c:v>
                </c:pt>
              </c:numCache>
            </c:numRef>
          </c:val>
          <c:extLst>
            <c:ext xmlns:c16="http://schemas.microsoft.com/office/drawing/2014/chart" uri="{C3380CC4-5D6E-409C-BE32-E72D297353CC}">
              <c16:uniqueId val="{00000003-BEA8-4C7F-8759-ABC3CB32D1CA}"/>
            </c:ext>
          </c:extLst>
        </c:ser>
        <c:ser>
          <c:idx val="3"/>
          <c:order val="2"/>
          <c:tx>
            <c:strRef>
              <c:f>'FIGURE 7'!$C$4</c:f>
              <c:strCache>
                <c:ptCount val="1"/>
                <c:pt idx="0">
                  <c:v>UAM (England, Northern Ireland and Wales)†† Proportion aware of HCV ever infection (HCV antibody positive)</c:v>
                </c:pt>
              </c:strCache>
            </c:strRef>
          </c:tx>
          <c:spPr>
            <a:solidFill>
              <a:srgbClr val="9BFFEE"/>
            </a:solidFill>
            <a:ln>
              <a:solidFill>
                <a:sysClr val="windowText" lastClr="000000"/>
              </a:solidFill>
            </a:ln>
          </c:spPr>
          <c:invertIfNegative val="0"/>
          <c:dPt>
            <c:idx val="6"/>
            <c:invertIfNegative val="0"/>
            <c:bubble3D val="0"/>
            <c:spPr>
              <a:pattFill prst="wdUpDiag">
                <a:fgClr>
                  <a:srgbClr val="9BFFEE"/>
                </a:fgClr>
                <a:bgClr>
                  <a:schemeClr val="bg1"/>
                </a:bgClr>
              </a:pattFill>
              <a:ln>
                <a:solidFill>
                  <a:sysClr val="windowText" lastClr="000000"/>
                </a:solidFill>
              </a:ln>
            </c:spPr>
            <c:extLst>
              <c:ext xmlns:c16="http://schemas.microsoft.com/office/drawing/2014/chart" uri="{C3380CC4-5D6E-409C-BE32-E72D297353CC}">
                <c16:uniqueId val="{00000005-BEA8-4C7F-8759-ABC3CB32D1CA}"/>
              </c:ext>
            </c:extLst>
          </c:dPt>
          <c:dPt>
            <c:idx val="7"/>
            <c:invertIfNegative val="0"/>
            <c:bubble3D val="0"/>
            <c:spPr>
              <a:pattFill prst="wdUpDiag">
                <a:fgClr>
                  <a:srgbClr val="9BFFEE"/>
                </a:fgClr>
                <a:bgClr>
                  <a:schemeClr val="bg1"/>
                </a:bgClr>
              </a:pattFill>
              <a:ln>
                <a:solidFill>
                  <a:sysClr val="windowText" lastClr="000000"/>
                </a:solidFill>
              </a:ln>
            </c:spPr>
            <c:extLst>
              <c:ext xmlns:c16="http://schemas.microsoft.com/office/drawing/2014/chart" uri="{C3380CC4-5D6E-409C-BE32-E72D297353CC}">
                <c16:uniqueId val="{00000007-BEA8-4C7F-8759-ABC3CB32D1CA}"/>
              </c:ext>
            </c:extLst>
          </c:dPt>
          <c:dPt>
            <c:idx val="8"/>
            <c:invertIfNegative val="0"/>
            <c:bubble3D val="0"/>
            <c:spPr>
              <a:pattFill prst="wdUpDiag">
                <a:fgClr>
                  <a:srgbClr val="9BFFEE"/>
                </a:fgClr>
                <a:bgClr>
                  <a:schemeClr val="bg1"/>
                </a:bgClr>
              </a:pattFill>
              <a:ln>
                <a:solidFill>
                  <a:sysClr val="windowText" lastClr="000000"/>
                </a:solidFill>
              </a:ln>
            </c:spPr>
            <c:extLst>
              <c:ext xmlns:c16="http://schemas.microsoft.com/office/drawing/2014/chart" uri="{C3380CC4-5D6E-409C-BE32-E72D297353CC}">
                <c16:uniqueId val="{00000009-BEA8-4C7F-8759-ABC3CB32D1CA}"/>
              </c:ext>
            </c:extLst>
          </c:dPt>
          <c:dPt>
            <c:idx val="9"/>
            <c:invertIfNegative val="0"/>
            <c:bubble3D val="0"/>
            <c:spPr>
              <a:pattFill prst="wdUpDiag">
                <a:fgClr>
                  <a:srgbClr val="9BFFEE"/>
                </a:fgClr>
                <a:bgClr>
                  <a:schemeClr val="bg1"/>
                </a:bgClr>
              </a:pattFill>
              <a:ln>
                <a:solidFill>
                  <a:sysClr val="windowText" lastClr="000000"/>
                </a:solidFill>
              </a:ln>
            </c:spPr>
            <c:extLst>
              <c:ext xmlns:c16="http://schemas.microsoft.com/office/drawing/2014/chart" uri="{C3380CC4-5D6E-409C-BE32-E72D297353CC}">
                <c16:uniqueId val="{0000000B-BEA8-4C7F-8759-ABC3CB32D1CA}"/>
              </c:ext>
            </c:extLst>
          </c:dPt>
          <c:dPt>
            <c:idx val="10"/>
            <c:invertIfNegative val="0"/>
            <c:bubble3D val="0"/>
            <c:spPr>
              <a:pattFill prst="wdUpDiag">
                <a:fgClr>
                  <a:srgbClr val="9BFFEE"/>
                </a:fgClr>
                <a:bgClr>
                  <a:schemeClr val="bg1"/>
                </a:bgClr>
              </a:pattFill>
              <a:ln>
                <a:solidFill>
                  <a:sysClr val="windowText" lastClr="000000"/>
                </a:solidFill>
              </a:ln>
            </c:spPr>
            <c:extLst>
              <c:ext xmlns:c16="http://schemas.microsoft.com/office/drawing/2014/chart" uri="{C3380CC4-5D6E-409C-BE32-E72D297353CC}">
                <c16:uniqueId val="{0000000D-BEA8-4C7F-8759-ABC3CB32D1CA}"/>
              </c:ext>
            </c:extLst>
          </c:dPt>
          <c:dLbls>
            <c:delete val="1"/>
          </c:dLbls>
          <c:cat>
            <c:numRef>
              <c:f>'FIGURE 7'!$D$2:$N$2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'FIGURE 7'!$D$4:$N$4</c:f>
              <c:numCache>
                <c:formatCode>0</c:formatCode>
                <c:ptCount val="11"/>
                <c:pt idx="0">
                  <c:v>48.246844319775597</c:v>
                </c:pt>
                <c:pt idx="1">
                  <c:v>49</c:v>
                </c:pt>
                <c:pt idx="2">
                  <c:v>44</c:v>
                </c:pt>
                <c:pt idx="3">
                  <c:v>49</c:v>
                </c:pt>
                <c:pt idx="4">
                  <c:v>50</c:v>
                </c:pt>
                <c:pt idx="5">
                  <c:v>48</c:v>
                </c:pt>
                <c:pt idx="6">
                  <c:v>61</c:v>
                </c:pt>
                <c:pt idx="7">
                  <c:v>57</c:v>
                </c:pt>
                <c:pt idx="8">
                  <c:v>51</c:v>
                </c:pt>
                <c:pt idx="9">
                  <c:v>52</c:v>
                </c:pt>
                <c:pt idx="10">
                  <c:v>47</c:v>
                </c:pt>
              </c:numCache>
            </c:numRef>
          </c:val>
          <c:extLst>
            <c:ext xmlns:c16="http://schemas.microsoft.com/office/drawing/2014/chart" uri="{C3380CC4-5D6E-409C-BE32-E72D297353CC}">
              <c16:uniqueId val="{0000000E-BEA8-4C7F-8759-ABC3CB32D1CA}"/>
            </c:ext>
          </c:extLst>
        </c:ser>
        <c:ser>
          <c:idx val="0"/>
          <c:order val="4"/>
          <c:tx>
            <c:strRef>
              <c:f>'FIGURE 7'!$C$7</c:f>
              <c:strCache>
                <c:ptCount val="1"/>
                <c:pt idx="0">
                  <c:v>UAM Proportion aware of HCV chronic infection (HCV RNA positive)</c:v>
                </c:pt>
              </c:strCache>
            </c:strRef>
          </c:tx>
          <c:spPr>
            <a:solidFill>
              <a:srgbClr val="003B5C"/>
            </a:solidFill>
            <a:ln>
              <a:solidFill>
                <a:sysClr val="windowText" lastClr="000000"/>
              </a:solidFill>
            </a:ln>
          </c:spPr>
          <c:invertIfNegative val="0"/>
          <c:dLbls>
            <c:delete val="1"/>
          </c:dLbls>
          <c:cat>
            <c:numRef>
              <c:f>'FIGURE 7'!$D$2:$N$2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'FIGURE 7'!$D$7:$N$7</c:f>
              <c:numCache>
                <c:formatCode>General</c:formatCode>
                <c:ptCount val="11"/>
                <c:pt idx="6" formatCode="0">
                  <c:v>51</c:v>
                </c:pt>
                <c:pt idx="7" formatCode="0">
                  <c:v>45</c:v>
                </c:pt>
                <c:pt idx="8" formatCode="0">
                  <c:v>31</c:v>
                </c:pt>
                <c:pt idx="9" formatCode="0">
                  <c:v>33</c:v>
                </c:pt>
                <c:pt idx="10" formatCode="0">
                  <c:v>28</c:v>
                </c:pt>
              </c:numCache>
            </c:numRef>
          </c:val>
          <c:extLst>
            <c:ext xmlns:c16="http://schemas.microsoft.com/office/drawing/2014/chart" uri="{C3380CC4-5D6E-409C-BE32-E72D297353CC}">
              <c16:uniqueId val="{0000000F-BEA8-4C7F-8759-ABC3CB32D1CA}"/>
            </c:ext>
          </c:extLst>
        </c:ser>
        <c:dLbls>
          <c:showLegendKey val="0"/>
          <c:showVal val="1"/>
          <c:showCatName val="0"/>
          <c:showSerName val="0"/>
          <c:showPercent val="0"/>
          <c:showBubbleSize val="0"/>
        </c:dLbls>
        <c:gapWidth val="100"/>
        <c:axId val="44302720"/>
        <c:axId val="44305408"/>
      </c:barChart>
      <c:lineChart>
        <c:grouping val="standard"/>
        <c:varyColors val="0"/>
        <c:ser>
          <c:idx val="4"/>
          <c:order val="3"/>
          <c:tx>
            <c:strRef>
              <c:f>'FIGURE 7'!$C$5</c:f>
              <c:strCache>
                <c:ptCount val="1"/>
                <c:pt idx="0">
                  <c:v>UK Proportion aware of HCV ever infection (HCV antibody positive)</c:v>
                </c:pt>
              </c:strCache>
            </c:strRef>
          </c:tx>
          <c:spPr>
            <a:ln w="31750" cmpd="sng">
              <a:solidFill>
                <a:srgbClr val="FF7F00"/>
              </a:solidFill>
            </a:ln>
          </c:spPr>
          <c:marker>
            <c:symbol val="square"/>
            <c:size val="7"/>
            <c:spPr>
              <a:solidFill>
                <a:srgbClr val="FF7F00"/>
              </a:solidFill>
              <a:ln w="38100">
                <a:solidFill>
                  <a:srgbClr val="FF7F00"/>
                </a:solidFill>
              </a:ln>
            </c:spPr>
          </c:marker>
          <c:dPt>
            <c:idx val="1"/>
            <c:marker>
              <c:spPr>
                <a:noFill/>
                <a:ln w="38100">
                  <a:noFill/>
                </a:ln>
              </c:spPr>
            </c:marker>
            <c:bubble3D val="0"/>
            <c:extLst>
              <c:ext xmlns:c16="http://schemas.microsoft.com/office/drawing/2014/chart" uri="{C3380CC4-5D6E-409C-BE32-E72D297353CC}">
                <c16:uniqueId val="{00000010-BEA8-4C7F-8759-ABC3CB32D1CA}"/>
              </c:ext>
            </c:extLst>
          </c:dPt>
          <c:dPt>
            <c:idx val="3"/>
            <c:marker>
              <c:spPr>
                <a:noFill/>
                <a:ln w="38100">
                  <a:noFill/>
                </a:ln>
              </c:spPr>
            </c:marker>
            <c:bubble3D val="0"/>
            <c:extLst>
              <c:ext xmlns:c16="http://schemas.microsoft.com/office/drawing/2014/chart" uri="{C3380CC4-5D6E-409C-BE32-E72D297353CC}">
                <c16:uniqueId val="{00000011-BEA8-4C7F-8759-ABC3CB32D1CA}"/>
              </c:ext>
            </c:extLst>
          </c:dPt>
          <c:dPt>
            <c:idx val="5"/>
            <c:marker>
              <c:spPr>
                <a:noFill/>
                <a:ln w="38100">
                  <a:noFill/>
                </a:ln>
              </c:spPr>
            </c:marker>
            <c:bubble3D val="0"/>
            <c:extLst>
              <c:ext xmlns:c16="http://schemas.microsoft.com/office/drawing/2014/chart" uri="{C3380CC4-5D6E-409C-BE32-E72D297353CC}">
                <c16:uniqueId val="{00000012-BEA8-4C7F-8759-ABC3CB32D1CA}"/>
              </c:ext>
            </c:extLst>
          </c:dPt>
          <c:cat>
            <c:numRef>
              <c:f>'FIGURE 7'!$D$2:$L$2</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'FIGURE 7'!$D$5:$K$5</c:f>
              <c:numCache>
                <c:formatCode>General</c:formatCode>
                <c:ptCount val="8"/>
                <c:pt idx="0">
                  <c:v>49</c:v>
                </c:pt>
                <c:pt idx="1">
                  <c:v>47</c:v>
                </c:pt>
                <c:pt idx="2">
                  <c:v>45</c:v>
                </c:pt>
                <c:pt idx="3">
                  <c:v>48</c:v>
                </c:pt>
                <c:pt idx="4">
                  <c:v>51</c:v>
                </c:pt>
                <c:pt idx="5">
                  <c:v>56</c:v>
                </c:pt>
                <c:pt idx="6">
                  <c:v>62</c:v>
                </c:pt>
              </c:numCache>
            </c:numRef>
          </c:val>
          <c:smooth val="0"/>
          <c:extLst>
            <c:ext xmlns:c16="http://schemas.microsoft.com/office/drawing/2014/chart" uri="{C3380CC4-5D6E-409C-BE32-E72D297353CC}">
              <c16:uniqueId val="{00000013-BEA8-4C7F-8759-ABC3CB32D1CA}"/>
            </c:ext>
          </c:extLst>
        </c:ser>
        <c:ser>
          <c:idx val="1"/>
          <c:order val="5"/>
          <c:tx>
            <c:strRef>
              <c:f>'FIGURE 7'!$C$6</c:f>
              <c:strCache>
                <c:ptCount val="1"/>
                <c:pt idx="0">
                  <c:v>UK Proportion aware of HCV chronic infection (HCV RNA positive)</c:v>
                </c:pt>
              </c:strCache>
            </c:strRef>
          </c:tx>
          <c:spPr>
            <a:ln w="31750">
              <a:solidFill>
                <a:schemeClr val="accent2"/>
              </a:solidFill>
              <a:prstDash val="dash"/>
            </a:ln>
          </c:spPr>
          <c:marker>
            <c:spPr>
              <a:solidFill>
                <a:srgbClr val="FF7F00"/>
              </a:solidFill>
              <a:ln w="25400">
                <a:solidFill>
                  <a:srgbClr val="FF7F00"/>
                </a:solidFill>
              </a:ln>
            </c:spPr>
          </c:marker>
          <c:dPt>
            <c:idx val="7"/>
            <c:marker>
              <c:spPr>
                <a:noFill/>
                <a:ln w="25400">
                  <a:noFill/>
                </a:ln>
              </c:spPr>
            </c:marker>
            <c:bubble3D val="0"/>
            <c:extLst>
              <c:ext xmlns:c16="http://schemas.microsoft.com/office/drawing/2014/chart" uri="{C3380CC4-5D6E-409C-BE32-E72D297353CC}">
                <c16:uniqueId val="{00000014-BEA8-4C7F-8759-ABC3CB32D1CA}"/>
              </c:ext>
            </c:extLst>
          </c:dPt>
          <c:cat>
            <c:numRef>
              <c:f>'FIGURE 7'!$D$2:$L$2</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'FIGURE 7'!$D$6:$L$6</c:f>
              <c:numCache>
                <c:formatCode>General</c:formatCode>
                <c:ptCount val="9"/>
                <c:pt idx="6">
                  <c:v>52</c:v>
                </c:pt>
                <c:pt idx="7">
                  <c:v>42</c:v>
                </c:pt>
                <c:pt idx="8">
                  <c:v>32</c:v>
                </c:pt>
              </c:numCache>
            </c:numRef>
          </c:val>
          <c:smooth val="0"/>
          <c:extLst>
            <c:ext xmlns:c16="http://schemas.microsoft.com/office/drawing/2014/chart" uri="{C3380CC4-5D6E-409C-BE32-E72D297353CC}">
              <c16:uniqueId val="{00000015-BEA8-4C7F-8759-ABC3CB32D1CA}"/>
            </c:ext>
          </c:extLst>
        </c:ser>
        <c:dLbls>
          <c:showLegendKey val="0"/>
          <c:showVal val="0"/>
          <c:showCatName val="0"/>
          <c:showSerName val="0"/>
          <c:showPercent val="0"/>
          <c:showBubbleSize val="0"/>
        </c:dLbls>
        <c:marker val="1"/>
        <c:smooth val="0"/>
        <c:axId val="44302720"/>
        <c:axId val="44305408"/>
      </c:lineChart>
      <c:catAx>
        <c:axId val="44302720"/>
        <c:scaling>
          <c:orientation val="minMax"/>
        </c:scaling>
        <c:delete val="0"/>
        <c:axPos val="b"/>
        <c:title>
          <c:tx>
            <c:rich>
              <a:bodyPr/>
              <a:lstStyle/>
              <a:p>
                <a:pPr>
                  <a:defRPr sz="1600">
                    <a:latin typeface="Arial" panose="020B0604020202020204" pitchFamily="34" charset="0"/>
                    <a:cs typeface="Arial" panose="020B0604020202020204" pitchFamily="34" charset="0"/>
                  </a:defRPr>
                </a:pPr>
                <a:r>
                  <a:rPr lang="en-US" sz="1600">
                    <a:latin typeface="Arial" panose="020B0604020202020204" pitchFamily="34" charset="0"/>
                    <a:cs typeface="Arial" panose="020B0604020202020204" pitchFamily="34" charset="0"/>
                  </a:rPr>
                  <a:t>Year</a:t>
                </a:r>
              </a:p>
            </c:rich>
          </c:tx>
          <c:layout>
            <c:manualLayout>
              <c:xMode val="edge"/>
              <c:yMode val="edge"/>
              <c:x val="0.52120003898513945"/>
              <c:y val="0.94731650693693792"/>
            </c:manualLayout>
          </c:layout>
          <c:overlay val="0"/>
        </c:title>
        <c:numFmt formatCode="General" sourceLinked="1"/>
        <c:majorTickMark val="out"/>
        <c:minorTickMark val="none"/>
        <c:tickLblPos val="nextTo"/>
        <c:txPr>
          <a:bodyPr/>
          <a:lstStyle/>
          <a:p>
            <a:pPr>
              <a:defRPr sz="1400">
                <a:latin typeface="Arial" panose="020B0604020202020204" pitchFamily="34" charset="0"/>
                <a:cs typeface="Arial" panose="020B0604020202020204" pitchFamily="34" charset="0"/>
              </a:defRPr>
            </a:pPr>
            <a:endParaRPr lang="en-US"/>
          </a:p>
        </c:txPr>
        <c:crossAx val="44305408"/>
        <c:crosses val="autoZero"/>
        <c:auto val="1"/>
        <c:lblAlgn val="ctr"/>
        <c:lblOffset val="100"/>
        <c:noMultiLvlLbl val="0"/>
      </c:catAx>
      <c:valAx>
        <c:axId val="44305408"/>
        <c:scaling>
          <c:orientation val="minMax"/>
          <c:max val="100"/>
        </c:scaling>
        <c:delete val="0"/>
        <c:axPos val="l"/>
        <c:title>
          <c:tx>
            <c:rich>
              <a:bodyPr rot="-5400000" vert="horz"/>
              <a:lstStyle/>
              <a:p>
                <a:pPr>
                  <a:defRPr sz="1600">
                    <a:latin typeface="Arial" panose="020B0604020202020204" pitchFamily="34" charset="0"/>
                    <a:cs typeface="Arial" panose="020B0604020202020204" pitchFamily="34" charset="0"/>
                  </a:defRPr>
                </a:pPr>
                <a:r>
                  <a:rPr lang="en-US" sz="1600" b="1" i="0" baseline="0">
                    <a:effectLst/>
                    <a:latin typeface="Arial" panose="020B0604020202020204" pitchFamily="34" charset="0"/>
                    <a:cs typeface="Arial" panose="020B0604020202020204" pitchFamily="34" charset="0"/>
                  </a:rPr>
                  <a:t>Proportion aware of their HCV infection (%)</a:t>
                </a:r>
              </a:p>
              <a:p>
                <a:pPr>
                  <a:defRPr sz="1600">
                    <a:latin typeface="Arial" panose="020B0604020202020204" pitchFamily="34" charset="0"/>
                    <a:cs typeface="Arial" panose="020B0604020202020204" pitchFamily="34" charset="0"/>
                  </a:defRPr>
                </a:pPr>
                <a:endParaRPr lang="en-GB" sz="1600">
                  <a:effectLst/>
                  <a:latin typeface="Arial" panose="020B0604020202020204" pitchFamily="34" charset="0"/>
                  <a:cs typeface="Arial" panose="020B0604020202020204" pitchFamily="34" charset="0"/>
                </a:endParaRPr>
              </a:p>
            </c:rich>
          </c:tx>
          <c:layout>
            <c:manualLayout>
              <c:xMode val="edge"/>
              <c:yMode val="edge"/>
              <c:x val="8.6483026592838168E-3"/>
              <c:y val="0.11050170838612096"/>
            </c:manualLayout>
          </c:layout>
          <c:overlay val="0"/>
        </c:title>
        <c:numFmt formatCode="General" sourceLinked="1"/>
        <c:majorTickMark val="out"/>
        <c:minorTickMark val="none"/>
        <c:tickLblPos val="nextTo"/>
        <c:txPr>
          <a:bodyPr/>
          <a:lstStyle/>
          <a:p>
            <a:pPr>
              <a:defRPr sz="1600">
                <a:latin typeface="Arial" panose="020B0604020202020204" pitchFamily="34" charset="0"/>
                <a:cs typeface="Arial" panose="020B0604020202020204" pitchFamily="34" charset="0"/>
              </a:defRPr>
            </a:pPr>
            <a:endParaRPr lang="en-US"/>
          </a:p>
        </c:txPr>
        <c:crossAx val="44302720"/>
        <c:crosses val="autoZero"/>
        <c:crossBetween val="between"/>
      </c:valAx>
      <c:spPr>
        <a:noFill/>
        <a:ln w="25400">
          <a:noFill/>
        </a:ln>
      </c:spPr>
    </c:plotArea>
    <c:legend>
      <c:legendPos val="r"/>
      <c:layout>
        <c:manualLayout>
          <c:xMode val="edge"/>
          <c:yMode val="edge"/>
          <c:x val="0"/>
          <c:y val="2.681525942238246E-2"/>
          <c:w val="0.9494354588980729"/>
          <c:h val="0.28216182972187354"/>
        </c:manualLayout>
      </c:layout>
      <c:overlay val="0"/>
      <c:txPr>
        <a:bodyPr/>
        <a:lstStyle/>
        <a:p>
          <a:pPr>
            <a:defRPr sz="1100">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06245316372309"/>
          <c:y val="0.10449060188944724"/>
          <c:w val="0.86910688574433825"/>
          <c:h val="0.75546678889473318"/>
        </c:manualLayout>
      </c:layout>
      <c:barChart>
        <c:barDir val="col"/>
        <c:grouping val="clustered"/>
        <c:varyColors val="0"/>
        <c:ser>
          <c:idx val="0"/>
          <c:order val="0"/>
          <c:tx>
            <c:strRef>
              <c:f>'FIGURE 8'!$A$9:$B$9</c:f>
              <c:strCache>
                <c:ptCount val="2"/>
                <c:pt idx="0">
                  <c:v>UAM (England, Northern Ireland and Wales)†</c:v>
                </c:pt>
              </c:strCache>
            </c:strRef>
          </c:tx>
          <c:spPr>
            <a:solidFill>
              <a:srgbClr val="9BFFEE"/>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0-B6FE-4046-A00A-8ACD48FF5EF6}"/>
              </c:ext>
            </c:extLst>
          </c:dPt>
          <c:dPt>
            <c:idx val="1"/>
            <c:invertIfNegative val="0"/>
            <c:bubble3D val="0"/>
            <c:extLst>
              <c:ext xmlns:c16="http://schemas.microsoft.com/office/drawing/2014/chart" uri="{C3380CC4-5D6E-409C-BE32-E72D297353CC}">
                <c16:uniqueId val="{00000001-B6FE-4046-A00A-8ACD48FF5EF6}"/>
              </c:ext>
            </c:extLst>
          </c:dPt>
          <c:dPt>
            <c:idx val="2"/>
            <c:invertIfNegative val="0"/>
            <c:bubble3D val="0"/>
            <c:extLst>
              <c:ext xmlns:c16="http://schemas.microsoft.com/office/drawing/2014/chart" uri="{C3380CC4-5D6E-409C-BE32-E72D297353CC}">
                <c16:uniqueId val="{00000002-B6FE-4046-A00A-8ACD48FF5EF6}"/>
              </c:ext>
            </c:extLst>
          </c:dPt>
          <c:dPt>
            <c:idx val="3"/>
            <c:invertIfNegative val="0"/>
            <c:bubble3D val="0"/>
            <c:extLst>
              <c:ext xmlns:c16="http://schemas.microsoft.com/office/drawing/2014/chart" uri="{C3380CC4-5D6E-409C-BE32-E72D297353CC}">
                <c16:uniqueId val="{00000003-B6FE-4046-A00A-8ACD48FF5EF6}"/>
              </c:ext>
            </c:extLst>
          </c:dPt>
          <c:dPt>
            <c:idx val="4"/>
            <c:invertIfNegative val="0"/>
            <c:bubble3D val="0"/>
            <c:extLst>
              <c:ext xmlns:c16="http://schemas.microsoft.com/office/drawing/2014/chart" uri="{C3380CC4-5D6E-409C-BE32-E72D297353CC}">
                <c16:uniqueId val="{00000004-B6FE-4046-A00A-8ACD48FF5EF6}"/>
              </c:ext>
            </c:extLst>
          </c:dPt>
          <c:dPt>
            <c:idx val="5"/>
            <c:invertIfNegative val="0"/>
            <c:bubble3D val="0"/>
            <c:extLst>
              <c:ext xmlns:c16="http://schemas.microsoft.com/office/drawing/2014/chart" uri="{C3380CC4-5D6E-409C-BE32-E72D297353CC}">
                <c16:uniqueId val="{00000005-B6FE-4046-A00A-8ACD48FF5EF6}"/>
              </c:ext>
            </c:extLst>
          </c:dPt>
          <c:dPt>
            <c:idx val="6"/>
            <c:invertIfNegative val="0"/>
            <c:bubble3D val="0"/>
            <c:spPr>
              <a:pattFill prst="wdUpDiag">
                <a:fgClr>
                  <a:srgbClr val="DDFFF9"/>
                </a:fgClr>
                <a:bgClr>
                  <a:schemeClr val="bg1"/>
                </a:bgClr>
              </a:pattFill>
              <a:ln>
                <a:solidFill>
                  <a:sysClr val="windowText" lastClr="000000"/>
                </a:solidFill>
              </a:ln>
            </c:spPr>
            <c:extLst>
              <c:ext xmlns:c16="http://schemas.microsoft.com/office/drawing/2014/chart" uri="{C3380CC4-5D6E-409C-BE32-E72D297353CC}">
                <c16:uniqueId val="{00000007-B6FE-4046-A00A-8ACD48FF5EF6}"/>
              </c:ext>
            </c:extLst>
          </c:dPt>
          <c:dPt>
            <c:idx val="7"/>
            <c:invertIfNegative val="0"/>
            <c:bubble3D val="0"/>
            <c:spPr>
              <a:pattFill prst="wdUpDiag">
                <a:fgClr>
                  <a:srgbClr val="DDFFF9"/>
                </a:fgClr>
                <a:bgClr>
                  <a:schemeClr val="bg1"/>
                </a:bgClr>
              </a:pattFill>
              <a:ln>
                <a:solidFill>
                  <a:sysClr val="windowText" lastClr="000000"/>
                </a:solidFill>
              </a:ln>
            </c:spPr>
            <c:extLst>
              <c:ext xmlns:c16="http://schemas.microsoft.com/office/drawing/2014/chart" uri="{C3380CC4-5D6E-409C-BE32-E72D297353CC}">
                <c16:uniqueId val="{00000009-B6FE-4046-A00A-8ACD48FF5EF6}"/>
              </c:ext>
            </c:extLst>
          </c:dPt>
          <c:dPt>
            <c:idx val="8"/>
            <c:invertIfNegative val="0"/>
            <c:bubble3D val="0"/>
            <c:spPr>
              <a:pattFill prst="wdUpDiag">
                <a:fgClr>
                  <a:srgbClr val="DDFFF9"/>
                </a:fgClr>
                <a:bgClr>
                  <a:schemeClr val="bg1"/>
                </a:bgClr>
              </a:pattFill>
              <a:ln>
                <a:solidFill>
                  <a:sysClr val="windowText" lastClr="000000"/>
                </a:solidFill>
              </a:ln>
            </c:spPr>
            <c:extLst>
              <c:ext xmlns:c16="http://schemas.microsoft.com/office/drawing/2014/chart" uri="{C3380CC4-5D6E-409C-BE32-E72D297353CC}">
                <c16:uniqueId val="{0000000B-B6FE-4046-A00A-8ACD48FF5EF6}"/>
              </c:ext>
            </c:extLst>
          </c:dPt>
          <c:dPt>
            <c:idx val="9"/>
            <c:invertIfNegative val="0"/>
            <c:bubble3D val="0"/>
            <c:spPr>
              <a:pattFill prst="wdUpDiag">
                <a:fgClr>
                  <a:srgbClr val="DDFFF9"/>
                </a:fgClr>
                <a:bgClr>
                  <a:schemeClr val="bg1"/>
                </a:bgClr>
              </a:pattFill>
              <a:ln>
                <a:solidFill>
                  <a:sysClr val="windowText" lastClr="000000"/>
                </a:solidFill>
              </a:ln>
            </c:spPr>
            <c:extLst>
              <c:ext xmlns:c16="http://schemas.microsoft.com/office/drawing/2014/chart" uri="{C3380CC4-5D6E-409C-BE32-E72D297353CC}">
                <c16:uniqueId val="{0000000D-B6FE-4046-A00A-8ACD48FF5EF6}"/>
              </c:ext>
            </c:extLst>
          </c:dPt>
          <c:dPt>
            <c:idx val="10"/>
            <c:invertIfNegative val="0"/>
            <c:bubble3D val="0"/>
            <c:spPr>
              <a:pattFill prst="wdUpDiag">
                <a:fgClr>
                  <a:srgbClr val="DDFFF9"/>
                </a:fgClr>
                <a:bgClr>
                  <a:schemeClr val="bg1"/>
                </a:bgClr>
              </a:pattFill>
              <a:ln>
                <a:solidFill>
                  <a:sysClr val="windowText" lastClr="000000"/>
                </a:solidFill>
              </a:ln>
            </c:spPr>
            <c:extLst>
              <c:ext xmlns:c16="http://schemas.microsoft.com/office/drawing/2014/chart" uri="{C3380CC4-5D6E-409C-BE32-E72D297353CC}">
                <c16:uniqueId val="{0000000F-B6FE-4046-A00A-8ACD48FF5EF6}"/>
              </c:ext>
            </c:extLst>
          </c:dPt>
          <c:cat>
            <c:strRef>
              <c:f>'FIGURE 8'!$C$8:$M$8</c:f>
              <c:strCache>
                <c:ptCount val="11"/>
                <c:pt idx="0">
                  <c:v>2011</c:v>
                </c:pt>
                <c:pt idx="1">
                  <c:v>2012</c:v>
                </c:pt>
                <c:pt idx="2">
                  <c:v>2013</c:v>
                </c:pt>
                <c:pt idx="3">
                  <c:v>2014</c:v>
                </c:pt>
                <c:pt idx="4">
                  <c:v>2015</c:v>
                </c:pt>
                <c:pt idx="5">
                  <c:v>2016</c:v>
                </c:pt>
                <c:pt idx="6">
                  <c:v>2017</c:v>
                </c:pt>
                <c:pt idx="7">
                  <c:v>2018</c:v>
                </c:pt>
                <c:pt idx="8">
                  <c:v>2019†††</c:v>
                </c:pt>
                <c:pt idx="9">
                  <c:v>2020</c:v>
                </c:pt>
                <c:pt idx="10">
                  <c:v>2021</c:v>
                </c:pt>
              </c:strCache>
            </c:strRef>
          </c:cat>
          <c:val>
            <c:numRef>
              <c:f>'FIGURE 8'!$C$9:$M$9</c:f>
              <c:numCache>
                <c:formatCode>0</c:formatCode>
                <c:ptCount val="11"/>
                <c:pt idx="0">
                  <c:v>49</c:v>
                </c:pt>
                <c:pt idx="1">
                  <c:v>48</c:v>
                </c:pt>
                <c:pt idx="2">
                  <c:v>47</c:v>
                </c:pt>
                <c:pt idx="3">
                  <c:v>47</c:v>
                </c:pt>
                <c:pt idx="4">
                  <c:v>45</c:v>
                </c:pt>
                <c:pt idx="5">
                  <c:v>46</c:v>
                </c:pt>
                <c:pt idx="6">
                  <c:v>65</c:v>
                </c:pt>
                <c:pt idx="7">
                  <c:v>67</c:v>
                </c:pt>
                <c:pt idx="8" formatCode="General">
                  <c:v>66</c:v>
                </c:pt>
                <c:pt idx="9" formatCode="General">
                  <c:v>63</c:v>
                </c:pt>
                <c:pt idx="10" formatCode="General">
                  <c:v>66</c:v>
                </c:pt>
              </c:numCache>
            </c:numRef>
          </c:val>
          <c:extLst>
            <c:ext xmlns:c16="http://schemas.microsoft.com/office/drawing/2014/chart" uri="{C3380CC4-5D6E-409C-BE32-E72D297353CC}">
              <c16:uniqueId val="{00000010-B6FE-4046-A00A-8ACD48FF5EF6}"/>
            </c:ext>
          </c:extLst>
        </c:ser>
        <c:ser>
          <c:idx val="1"/>
          <c:order val="1"/>
          <c:tx>
            <c:strRef>
              <c:f>'FIGURE 8'!$A$10:$B$10</c:f>
              <c:strCache>
                <c:ptCount val="2"/>
                <c:pt idx="0">
                  <c:v>NESI (Scotland)††</c:v>
                </c:pt>
              </c:strCache>
            </c:strRef>
          </c:tx>
          <c:spPr>
            <a:solidFill>
              <a:srgbClr val="007C91"/>
            </a:solidFill>
            <a:ln>
              <a:solidFill>
                <a:sysClr val="windowText" lastClr="000000"/>
              </a:solidFill>
            </a:ln>
          </c:spPr>
          <c:invertIfNegative val="0"/>
          <c:cat>
            <c:strRef>
              <c:f>'FIGURE 8'!$C$8:$M$8</c:f>
              <c:strCache>
                <c:ptCount val="11"/>
                <c:pt idx="0">
                  <c:v>2011</c:v>
                </c:pt>
                <c:pt idx="1">
                  <c:v>2012</c:v>
                </c:pt>
                <c:pt idx="2">
                  <c:v>2013</c:v>
                </c:pt>
                <c:pt idx="3">
                  <c:v>2014</c:v>
                </c:pt>
                <c:pt idx="4">
                  <c:v>2015</c:v>
                </c:pt>
                <c:pt idx="5">
                  <c:v>2016</c:v>
                </c:pt>
                <c:pt idx="6">
                  <c:v>2017</c:v>
                </c:pt>
                <c:pt idx="7">
                  <c:v>2018</c:v>
                </c:pt>
                <c:pt idx="8">
                  <c:v>2019†††</c:v>
                </c:pt>
                <c:pt idx="9">
                  <c:v>2020</c:v>
                </c:pt>
                <c:pt idx="10">
                  <c:v>2021</c:v>
                </c:pt>
              </c:strCache>
            </c:strRef>
          </c:cat>
          <c:val>
            <c:numRef>
              <c:f>'FIGURE 8'!$C$10:$M$10</c:f>
              <c:numCache>
                <c:formatCode>General</c:formatCode>
                <c:ptCount val="11"/>
                <c:pt idx="0" formatCode="0">
                  <c:v>75</c:v>
                </c:pt>
                <c:pt idx="2" formatCode="0">
                  <c:v>85</c:v>
                </c:pt>
                <c:pt idx="4" formatCode="0">
                  <c:v>73</c:v>
                </c:pt>
                <c:pt idx="6">
                  <c:v>80</c:v>
                </c:pt>
                <c:pt idx="8">
                  <c:v>66</c:v>
                </c:pt>
              </c:numCache>
            </c:numRef>
          </c:val>
          <c:extLst>
            <c:ext xmlns:c16="http://schemas.microsoft.com/office/drawing/2014/chart" uri="{C3380CC4-5D6E-409C-BE32-E72D297353CC}">
              <c16:uniqueId val="{00000011-B6FE-4046-A00A-8ACD48FF5EF6}"/>
            </c:ext>
          </c:extLst>
        </c:ser>
        <c:dLbls>
          <c:showLegendKey val="0"/>
          <c:showVal val="0"/>
          <c:showCatName val="0"/>
          <c:showSerName val="0"/>
          <c:showPercent val="0"/>
          <c:showBubbleSize val="0"/>
        </c:dLbls>
        <c:gapWidth val="150"/>
        <c:axId val="111878144"/>
        <c:axId val="111880832"/>
      </c:barChart>
      <c:lineChart>
        <c:grouping val="standard"/>
        <c:varyColors val="0"/>
        <c:ser>
          <c:idx val="2"/>
          <c:order val="2"/>
          <c:tx>
            <c:strRef>
              <c:f>'FIGURE 8'!$A$11:$B$11</c:f>
              <c:strCache>
                <c:ptCount val="2"/>
                <c:pt idx="0">
                  <c:v>UK</c:v>
                </c:pt>
              </c:strCache>
            </c:strRef>
          </c:tx>
          <c:spPr>
            <a:ln w="31750">
              <a:solidFill>
                <a:srgbClr val="FF7F00"/>
              </a:solidFill>
            </a:ln>
          </c:spPr>
          <c:marker>
            <c:symbol val="square"/>
            <c:size val="7"/>
            <c:spPr>
              <a:solidFill>
                <a:srgbClr val="FF7F00"/>
              </a:solidFill>
              <a:ln>
                <a:solidFill>
                  <a:srgbClr val="FF7F00"/>
                </a:solidFill>
              </a:ln>
            </c:spPr>
          </c:marker>
          <c:dPt>
            <c:idx val="1"/>
            <c:marker>
              <c:spPr>
                <a:noFill/>
                <a:ln>
                  <a:noFill/>
                </a:ln>
              </c:spPr>
            </c:marker>
            <c:bubble3D val="0"/>
            <c:extLst>
              <c:ext xmlns:c16="http://schemas.microsoft.com/office/drawing/2014/chart" uri="{C3380CC4-5D6E-409C-BE32-E72D297353CC}">
                <c16:uniqueId val="{00000012-B6FE-4046-A00A-8ACD48FF5EF6}"/>
              </c:ext>
            </c:extLst>
          </c:dPt>
          <c:dPt>
            <c:idx val="3"/>
            <c:marker>
              <c:spPr>
                <a:noFill/>
                <a:ln>
                  <a:noFill/>
                </a:ln>
              </c:spPr>
            </c:marker>
            <c:bubble3D val="0"/>
            <c:extLst>
              <c:ext xmlns:c16="http://schemas.microsoft.com/office/drawing/2014/chart" uri="{C3380CC4-5D6E-409C-BE32-E72D297353CC}">
                <c16:uniqueId val="{00000013-B6FE-4046-A00A-8ACD48FF5EF6}"/>
              </c:ext>
            </c:extLst>
          </c:dPt>
          <c:dPt>
            <c:idx val="5"/>
            <c:marker>
              <c:spPr>
                <a:noFill/>
                <a:ln>
                  <a:noFill/>
                </a:ln>
              </c:spPr>
            </c:marker>
            <c:bubble3D val="0"/>
            <c:extLst>
              <c:ext xmlns:c16="http://schemas.microsoft.com/office/drawing/2014/chart" uri="{C3380CC4-5D6E-409C-BE32-E72D297353CC}">
                <c16:uniqueId val="{00000014-B6FE-4046-A00A-8ACD48FF5EF6}"/>
              </c:ext>
            </c:extLst>
          </c:dPt>
          <c:dPt>
            <c:idx val="7"/>
            <c:bubble3D val="0"/>
            <c:spPr>
              <a:ln w="31750">
                <a:solidFill>
                  <a:srgbClr val="FF7F00"/>
                </a:solidFill>
                <a:prstDash val="dash"/>
              </a:ln>
            </c:spPr>
            <c:extLst>
              <c:ext xmlns:c16="http://schemas.microsoft.com/office/drawing/2014/chart" uri="{C3380CC4-5D6E-409C-BE32-E72D297353CC}">
                <c16:uniqueId val="{00000016-B6FE-4046-A00A-8ACD48FF5EF6}"/>
              </c:ext>
            </c:extLst>
          </c:dPt>
          <c:dPt>
            <c:idx val="8"/>
            <c:bubble3D val="0"/>
            <c:spPr>
              <a:ln w="31750">
                <a:solidFill>
                  <a:srgbClr val="FF7F00"/>
                </a:solidFill>
                <a:prstDash val="dash"/>
              </a:ln>
            </c:spPr>
            <c:extLst>
              <c:ext xmlns:c16="http://schemas.microsoft.com/office/drawing/2014/chart" uri="{C3380CC4-5D6E-409C-BE32-E72D297353CC}">
                <c16:uniqueId val="{00000018-B6FE-4046-A00A-8ACD48FF5EF6}"/>
              </c:ext>
            </c:extLst>
          </c:dPt>
          <c:cat>
            <c:strRef>
              <c:f>'FIGURE 8'!$C$8:$K$8</c:f>
              <c:strCache>
                <c:ptCount val="9"/>
                <c:pt idx="0">
                  <c:v>2011</c:v>
                </c:pt>
                <c:pt idx="1">
                  <c:v>2012</c:v>
                </c:pt>
                <c:pt idx="2">
                  <c:v>2013</c:v>
                </c:pt>
                <c:pt idx="3">
                  <c:v>2014</c:v>
                </c:pt>
                <c:pt idx="4">
                  <c:v>2015</c:v>
                </c:pt>
                <c:pt idx="5">
                  <c:v>2016</c:v>
                </c:pt>
                <c:pt idx="6">
                  <c:v>2017</c:v>
                </c:pt>
                <c:pt idx="7">
                  <c:v>2018</c:v>
                </c:pt>
                <c:pt idx="8">
                  <c:v>2019†††</c:v>
                </c:pt>
              </c:strCache>
            </c:strRef>
          </c:cat>
          <c:val>
            <c:numRef>
              <c:f>'FIGURE 8'!$C$11:$M$11</c:f>
              <c:numCache>
                <c:formatCode>General</c:formatCode>
                <c:ptCount val="11"/>
                <c:pt idx="0" formatCode="0">
                  <c:v>51</c:v>
                </c:pt>
                <c:pt idx="1">
                  <c:v>50.5</c:v>
                </c:pt>
                <c:pt idx="2" formatCode="0">
                  <c:v>50.396854944081056</c:v>
                </c:pt>
                <c:pt idx="3">
                  <c:v>49</c:v>
                </c:pt>
                <c:pt idx="4" formatCode="0">
                  <c:v>47.569305548511373</c:v>
                </c:pt>
                <c:pt idx="5">
                  <c:v>57</c:v>
                </c:pt>
                <c:pt idx="6">
                  <c:v>66</c:v>
                </c:pt>
                <c:pt idx="7">
                  <c:v>66</c:v>
                </c:pt>
                <c:pt idx="8">
                  <c:v>66</c:v>
                </c:pt>
              </c:numCache>
            </c:numRef>
          </c:val>
          <c:smooth val="0"/>
          <c:extLst>
            <c:ext xmlns:c16="http://schemas.microsoft.com/office/drawing/2014/chart" uri="{C3380CC4-5D6E-409C-BE32-E72D297353CC}">
              <c16:uniqueId val="{00000019-B6FE-4046-A00A-8ACD48FF5EF6}"/>
            </c:ext>
          </c:extLst>
        </c:ser>
        <c:dLbls>
          <c:showLegendKey val="0"/>
          <c:showVal val="0"/>
          <c:showCatName val="0"/>
          <c:showSerName val="0"/>
          <c:showPercent val="0"/>
          <c:showBubbleSize val="0"/>
        </c:dLbls>
        <c:marker val="1"/>
        <c:smooth val="0"/>
        <c:axId val="111878144"/>
        <c:axId val="111880832"/>
      </c:lineChart>
      <c:catAx>
        <c:axId val="111878144"/>
        <c:scaling>
          <c:orientation val="minMax"/>
        </c:scaling>
        <c:delete val="0"/>
        <c:axPos val="b"/>
        <c:title>
          <c:tx>
            <c:rich>
              <a:bodyPr/>
              <a:lstStyle/>
              <a:p>
                <a:pPr>
                  <a:defRPr sz="1600"/>
                </a:pPr>
                <a:r>
                  <a:rPr lang="en-US" sz="1600"/>
                  <a:t>Year</a:t>
                </a:r>
              </a:p>
            </c:rich>
          </c:tx>
          <c:layout>
            <c:manualLayout>
              <c:xMode val="edge"/>
              <c:yMode val="edge"/>
              <c:x val="0.52783508742891694"/>
              <c:y val="0.93304393700787391"/>
            </c:manualLayout>
          </c:layout>
          <c:overlay val="0"/>
        </c:title>
        <c:numFmt formatCode="General" sourceLinked="1"/>
        <c:majorTickMark val="out"/>
        <c:minorTickMark val="none"/>
        <c:tickLblPos val="nextTo"/>
        <c:txPr>
          <a:bodyPr/>
          <a:lstStyle/>
          <a:p>
            <a:pPr>
              <a:defRPr sz="1400"/>
            </a:pPr>
            <a:endParaRPr lang="en-US"/>
          </a:p>
        </c:txPr>
        <c:crossAx val="111880832"/>
        <c:crosses val="autoZero"/>
        <c:auto val="1"/>
        <c:lblAlgn val="ctr"/>
        <c:lblOffset val="100"/>
        <c:noMultiLvlLbl val="0"/>
      </c:catAx>
      <c:valAx>
        <c:axId val="111880832"/>
        <c:scaling>
          <c:orientation val="minMax"/>
          <c:max val="100"/>
        </c:scaling>
        <c:delete val="0"/>
        <c:axPos val="l"/>
        <c:title>
          <c:tx>
            <c:rich>
              <a:bodyPr rot="-5400000" vert="horz"/>
              <a:lstStyle/>
              <a:p>
                <a:pPr>
                  <a:defRPr sz="1600"/>
                </a:pPr>
                <a:r>
                  <a:rPr lang="en-GB" sz="1600" dirty="0"/>
                  <a:t>Proportion of PWID reporting adequate needle and syringe provision* (%) </a:t>
                </a:r>
              </a:p>
            </c:rich>
          </c:tx>
          <c:layout>
            <c:manualLayout>
              <c:xMode val="edge"/>
              <c:yMode val="edge"/>
              <c:x val="7.6584953994370281E-3"/>
              <c:y val="0.11751122696170792"/>
            </c:manualLayout>
          </c:layout>
          <c:overlay val="0"/>
        </c:title>
        <c:numFmt formatCode="#,##0" sourceLinked="0"/>
        <c:majorTickMark val="out"/>
        <c:minorTickMark val="none"/>
        <c:tickLblPos val="nextTo"/>
        <c:txPr>
          <a:bodyPr/>
          <a:lstStyle/>
          <a:p>
            <a:pPr>
              <a:defRPr sz="1600"/>
            </a:pPr>
            <a:endParaRPr lang="en-US"/>
          </a:p>
        </c:txPr>
        <c:crossAx val="111878144"/>
        <c:crosses val="autoZero"/>
        <c:crossBetween val="between"/>
      </c:valAx>
      <c:spPr>
        <a:ln>
          <a:noFill/>
        </a:ln>
      </c:spPr>
    </c:plotArea>
    <c:legend>
      <c:legendPos val="r"/>
      <c:layout>
        <c:manualLayout>
          <c:xMode val="edge"/>
          <c:yMode val="edge"/>
          <c:x val="0.14577669829598658"/>
          <c:y val="4.7411380232022897E-3"/>
          <c:w val="0.72135503896129316"/>
          <c:h val="0.11536215790869916"/>
        </c:manualLayout>
      </c:layout>
      <c:overlay val="0"/>
      <c:txPr>
        <a:bodyPr/>
        <a:lstStyle/>
        <a:p>
          <a:pPr>
            <a:defRPr sz="16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0.64079</cdr:x>
      <cdr:y>0.17528</cdr:y>
    </cdr:from>
    <cdr:to>
      <cdr:x>0.98891</cdr:x>
      <cdr:y>0.41358</cdr:y>
    </cdr:to>
    <cdr:sp macro="" textlink="">
      <cdr:nvSpPr>
        <cdr:cNvPr id="2" name="TextBox 1"/>
        <cdr:cNvSpPr txBox="1"/>
      </cdr:nvSpPr>
      <cdr:spPr>
        <a:xfrm xmlns:a="http://schemas.openxmlformats.org/drawingml/2006/main">
          <a:off x="7101855" y="784324"/>
          <a:ext cx="3858233" cy="10663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GB" sz="1200" dirty="0">
              <a:solidFill>
                <a:srgbClr val="007C91"/>
              </a:solidFill>
              <a:effectLst/>
              <a:latin typeface="Arial" panose="020B0604020202020204" pitchFamily="34" charset="0"/>
              <a:cs typeface="Arial" panose="020B0604020202020204" pitchFamily="34" charset="0"/>
            </a:rPr>
            <a:t>A new UAM indicator was introduced in 2017 meaning that data from 2017 onwards cannot be directly compared with that from earlier years (bars for 2017 to 2021 are shown in a different colour</a:t>
          </a:r>
          <a:r>
            <a:rPr lang="en-GB" sz="1200" baseline="0" dirty="0">
              <a:solidFill>
                <a:srgbClr val="007C91"/>
              </a:solidFill>
              <a:effectLst/>
              <a:latin typeface="Arial" panose="020B0604020202020204" pitchFamily="34" charset="0"/>
              <a:cs typeface="Arial" panose="020B0604020202020204" pitchFamily="34" charset="0"/>
            </a:rPr>
            <a:t>).†,¶</a:t>
          </a:r>
          <a:endParaRPr lang="en-GB" sz="1200" baseline="0" dirty="0">
            <a:solidFill>
              <a:srgbClr val="007C9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0.59395</cdr:x>
      <cdr:y>0.20005</cdr:y>
    </cdr:from>
    <cdr:to>
      <cdr:x>0.59395</cdr:x>
      <cdr:y>0.8673</cdr:y>
    </cdr:to>
    <cdr:cxnSp macro="">
      <cdr:nvCxnSpPr>
        <cdr:cNvPr id="7" name="Straight Connector 6">
          <a:extLst xmlns:a="http://schemas.openxmlformats.org/drawingml/2006/main">
            <a:ext uri="{FF2B5EF4-FFF2-40B4-BE49-F238E27FC236}">
              <a16:creationId xmlns:a16="http://schemas.microsoft.com/office/drawing/2014/main" id="{E4A02C3E-452E-44B0-859E-D216C3176A9A}"/>
            </a:ext>
          </a:extLst>
        </cdr:cNvPr>
        <cdr:cNvCxnSpPr/>
      </cdr:nvCxnSpPr>
      <cdr:spPr>
        <a:xfrm xmlns:a="http://schemas.openxmlformats.org/drawingml/2006/main" flipV="1">
          <a:off x="6582688" y="895142"/>
          <a:ext cx="0" cy="2985760"/>
        </a:xfrm>
        <a:prstGeom xmlns:a="http://schemas.openxmlformats.org/drawingml/2006/main" prst="line">
          <a:avLst/>
        </a:prstGeom>
        <a:ln xmlns:a="http://schemas.openxmlformats.org/drawingml/2006/main" w="25400">
          <a:solidFill>
            <a:srgbClr val="007C9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0.11687</cdr:x>
      <cdr:y>0.1356</cdr:y>
    </cdr:from>
    <cdr:to>
      <cdr:x>0.14206</cdr:x>
      <cdr:y>0.1543</cdr:y>
    </cdr:to>
    <cdr:sp macro="" textlink="">
      <cdr:nvSpPr>
        <cdr:cNvPr id="8" name="Rectangle 7"/>
        <cdr:cNvSpPr/>
      </cdr:nvSpPr>
      <cdr:spPr>
        <a:xfrm xmlns:a="http://schemas.openxmlformats.org/drawingml/2006/main">
          <a:off x="1295285" y="606765"/>
          <a:ext cx="279122" cy="83659"/>
        </a:xfrm>
        <a:prstGeom xmlns:a="http://schemas.openxmlformats.org/drawingml/2006/main" prst="rect">
          <a:avLst/>
        </a:prstGeom>
        <a:pattFill xmlns:a="http://schemas.openxmlformats.org/drawingml/2006/main" prst="wdUpDiag">
          <a:fgClr>
            <a:srgbClr val="9BFFEE"/>
          </a:fgClr>
          <a:bgClr>
            <a:schemeClr val="bg1"/>
          </a:bgClr>
        </a:pattFill>
        <a:ln xmlns:a="http://schemas.openxmlformats.org/drawingml/2006/main" w="9525">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0.14426</cdr:x>
      <cdr:y>0.05092</cdr:y>
    </cdr:from>
    <cdr:to>
      <cdr:x>0.16703</cdr:x>
      <cdr:y>0.07167</cdr:y>
    </cdr:to>
    <cdr:sp macro="" textlink="">
      <cdr:nvSpPr>
        <cdr:cNvPr id="2" name="Rectangle 1"/>
        <cdr:cNvSpPr/>
      </cdr:nvSpPr>
      <cdr:spPr>
        <a:xfrm xmlns:a="http://schemas.openxmlformats.org/drawingml/2006/main">
          <a:off x="1604730" y="222845"/>
          <a:ext cx="253315" cy="90818"/>
        </a:xfrm>
        <a:prstGeom xmlns:a="http://schemas.openxmlformats.org/drawingml/2006/main" prst="rect">
          <a:avLst/>
        </a:prstGeom>
        <a:solidFill xmlns:a="http://schemas.openxmlformats.org/drawingml/2006/main">
          <a:srgbClr val="D1F8FF"/>
        </a:solidFill>
        <a:ln xmlns:a="http://schemas.openxmlformats.org/drawingml/2006/main" w="3175">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0.6712</cdr:x>
      <cdr:y>0.12544</cdr:y>
    </cdr:from>
    <cdr:to>
      <cdr:x>1</cdr:x>
      <cdr:y>0.36506</cdr:y>
    </cdr:to>
    <cdr:sp macro="" textlink="">
      <cdr:nvSpPr>
        <cdr:cNvPr id="5" name="TextBox 4"/>
        <cdr:cNvSpPr txBox="1"/>
      </cdr:nvSpPr>
      <cdr:spPr>
        <a:xfrm xmlns:a="http://schemas.openxmlformats.org/drawingml/2006/main">
          <a:off x="7466332" y="548979"/>
          <a:ext cx="3657524" cy="10487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GB" sz="1200" dirty="0">
              <a:solidFill>
                <a:srgbClr val="007C91"/>
              </a:solidFill>
              <a:effectLst/>
              <a:latin typeface="Arial" panose="020B0604020202020204" pitchFamily="34" charset="0"/>
              <a:cs typeface="Arial" panose="020B0604020202020204" pitchFamily="34" charset="0"/>
            </a:rPr>
            <a:t>A new UAM indicator was introduced in 2017 meaning that data from 2017 onwards cannot be directly compared with that from earlier years (bars for 2017 to 2021 are shown in a different colour).</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endParaRPr lang="en-GB" sz="1200" dirty="0">
            <a:solidFill>
              <a:srgbClr val="C51A4A"/>
            </a:solidFill>
            <a:effectLst/>
            <a:latin typeface="Arial" panose="020B0604020202020204" pitchFamily="34" charset="0"/>
            <a:cs typeface="Arial" panose="020B0604020202020204" pitchFamily="34" charset="0"/>
          </a:endParaRPr>
        </a:p>
        <a:p xmlns:a="http://schemas.openxmlformats.org/drawingml/2006/main">
          <a:endParaRPr lang="en-GB" sz="1200" dirty="0">
            <a:solidFill>
              <a:srgbClr val="C51A4A"/>
            </a:solidFill>
          </a:endParaRPr>
        </a:p>
      </cdr:txBody>
    </cdr:sp>
  </cdr:relSizeAnchor>
  <cdr:relSizeAnchor xmlns:cdr="http://schemas.openxmlformats.org/drawingml/2006/chartDrawing">
    <cdr:from>
      <cdr:x>0.6046</cdr:x>
      <cdr:y>0.12098</cdr:y>
    </cdr:from>
    <cdr:to>
      <cdr:x>0.6046</cdr:x>
      <cdr:y>0.87902</cdr:y>
    </cdr:to>
    <cdr:cxnSp macro="">
      <cdr:nvCxnSpPr>
        <cdr:cNvPr id="7" name="Straight Connector 6">
          <a:extLst xmlns:a="http://schemas.openxmlformats.org/drawingml/2006/main">
            <a:ext uri="{FF2B5EF4-FFF2-40B4-BE49-F238E27FC236}">
              <a16:creationId xmlns:a16="http://schemas.microsoft.com/office/drawing/2014/main" id="{2B365538-916D-4A83-89F3-E3168D92BE28}"/>
            </a:ext>
          </a:extLst>
        </cdr:cNvPr>
        <cdr:cNvCxnSpPr/>
      </cdr:nvCxnSpPr>
      <cdr:spPr>
        <a:xfrm xmlns:a="http://schemas.openxmlformats.org/drawingml/2006/main" flipV="1">
          <a:off x="6725536" y="539963"/>
          <a:ext cx="0" cy="3383209"/>
        </a:xfrm>
        <a:prstGeom xmlns:a="http://schemas.openxmlformats.org/drawingml/2006/main" prst="line">
          <a:avLst/>
        </a:prstGeom>
        <a:ln xmlns:a="http://schemas.openxmlformats.org/drawingml/2006/main" w="25400">
          <a:solidFill>
            <a:srgbClr val="007C9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0.20385</cdr:x>
      <cdr:y>0.10879</cdr:y>
    </cdr:from>
    <cdr:to>
      <cdr:x>0.26976</cdr:x>
      <cdr:y>0.1755</cdr:y>
    </cdr:to>
    <cdr:sp macro="" textlink="">
      <cdr:nvSpPr>
        <cdr:cNvPr id="6" name="TextBox 5">
          <a:extLst xmlns:a="http://schemas.openxmlformats.org/drawingml/2006/main">
            <a:ext uri="{FF2B5EF4-FFF2-40B4-BE49-F238E27FC236}">
              <a16:creationId xmlns:a16="http://schemas.microsoft.com/office/drawing/2014/main" id="{30DF37A2-8FC8-4C64-AD45-5FB053895293}"/>
            </a:ext>
          </a:extLst>
        </cdr:cNvPr>
        <cdr:cNvSpPr txBox="1"/>
      </cdr:nvSpPr>
      <cdr:spPr>
        <a:xfrm xmlns:a="http://schemas.openxmlformats.org/drawingml/2006/main">
          <a:off x="2267574" y="473363"/>
          <a:ext cx="733127" cy="2902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a:latin typeface="Arial" panose="020B0604020202020204" pitchFamily="34" charset="0"/>
              <a:cs typeface="Arial" panose="020B0604020202020204" pitchFamily="34" charset="0"/>
            </a:rPr>
            <a:t>100</a:t>
          </a:r>
          <a:r>
            <a:rPr lang="en-GB" sz="1400"/>
            <a:t>%</a:t>
          </a:r>
        </a:p>
      </cdr:txBody>
    </cdr:sp>
  </cdr:relSizeAnchor>
  <cdr:relSizeAnchor xmlns:cdr="http://schemas.openxmlformats.org/drawingml/2006/chartDrawing">
    <cdr:from>
      <cdr:x>0.42537</cdr:x>
      <cdr:y>0.37272</cdr:y>
    </cdr:from>
    <cdr:to>
      <cdr:x>0.48301</cdr:x>
      <cdr:y>0.44118</cdr:y>
    </cdr:to>
    <cdr:sp macro="" textlink="">
      <cdr:nvSpPr>
        <cdr:cNvPr id="7" name="TextBox 6">
          <a:extLst xmlns:a="http://schemas.openxmlformats.org/drawingml/2006/main">
            <a:ext uri="{FF2B5EF4-FFF2-40B4-BE49-F238E27FC236}">
              <a16:creationId xmlns:a16="http://schemas.microsoft.com/office/drawing/2014/main" id="{36645544-3AE5-408B-BEA3-B2239287A053}"/>
            </a:ext>
          </a:extLst>
        </cdr:cNvPr>
        <cdr:cNvSpPr txBox="1"/>
      </cdr:nvSpPr>
      <cdr:spPr>
        <a:xfrm xmlns:a="http://schemas.openxmlformats.org/drawingml/2006/main">
          <a:off x="4731625" y="1505053"/>
          <a:ext cx="641165" cy="276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latin typeface="Arial" panose="020B0604020202020204" pitchFamily="34" charset="0"/>
              <a:cs typeface="Arial" panose="020B0604020202020204" pitchFamily="34" charset="0"/>
            </a:rPr>
            <a:t>75%</a:t>
          </a:r>
        </a:p>
      </cdr:txBody>
    </cdr:sp>
  </cdr:relSizeAnchor>
  <cdr:relSizeAnchor xmlns:cdr="http://schemas.openxmlformats.org/drawingml/2006/chartDrawing">
    <cdr:from>
      <cdr:x>0.63494</cdr:x>
      <cdr:y>0.41803</cdr:y>
    </cdr:from>
    <cdr:to>
      <cdr:x>0.70411</cdr:x>
      <cdr:y>0.5</cdr:y>
    </cdr:to>
    <cdr:sp macro="" textlink="">
      <cdr:nvSpPr>
        <cdr:cNvPr id="8" name="TextBox 7">
          <a:extLst xmlns:a="http://schemas.openxmlformats.org/drawingml/2006/main">
            <a:ext uri="{FF2B5EF4-FFF2-40B4-BE49-F238E27FC236}">
              <a16:creationId xmlns:a16="http://schemas.microsoft.com/office/drawing/2014/main" id="{BC45BCBF-5493-4C05-B4FA-4451F1984F4C}"/>
            </a:ext>
          </a:extLst>
        </cdr:cNvPr>
        <cdr:cNvSpPr txBox="1"/>
      </cdr:nvSpPr>
      <cdr:spPr>
        <a:xfrm xmlns:a="http://schemas.openxmlformats.org/drawingml/2006/main">
          <a:off x="7062784" y="1688027"/>
          <a:ext cx="769420" cy="3309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latin typeface="Arial" panose="020B0604020202020204" pitchFamily="34" charset="0"/>
              <a:cs typeface="Arial" panose="020B0604020202020204" pitchFamily="34" charset="0"/>
            </a:rPr>
            <a:t>90%</a:t>
          </a:r>
        </a:p>
      </cdr:txBody>
    </cdr:sp>
  </cdr:relSizeAnchor>
  <cdr:relSizeAnchor xmlns:cdr="http://schemas.openxmlformats.org/drawingml/2006/chartDrawing">
    <cdr:from>
      <cdr:x>0.4519</cdr:x>
      <cdr:y>0.07974</cdr:y>
    </cdr:from>
    <cdr:to>
      <cdr:x>0.48753</cdr:x>
      <cdr:y>0.12203</cdr:y>
    </cdr:to>
    <cdr:sp macro="" textlink="">
      <cdr:nvSpPr>
        <cdr:cNvPr id="10" name="Rectangle 9">
          <a:extLst xmlns:a="http://schemas.openxmlformats.org/drawingml/2006/main">
            <a:ext uri="{FF2B5EF4-FFF2-40B4-BE49-F238E27FC236}">
              <a16:creationId xmlns:a16="http://schemas.microsoft.com/office/drawing/2014/main" id="{02B48FD9-AA9F-4554-8BFF-7E0A84809EEF}"/>
            </a:ext>
          </a:extLst>
        </cdr:cNvPr>
        <cdr:cNvSpPr/>
      </cdr:nvSpPr>
      <cdr:spPr>
        <a:xfrm xmlns:a="http://schemas.openxmlformats.org/drawingml/2006/main">
          <a:off x="5133978" y="471490"/>
          <a:ext cx="404812" cy="250031"/>
        </a:xfrm>
        <a:prstGeom xmlns:a="http://schemas.openxmlformats.org/drawingml/2006/main" prst="rect">
          <a:avLst/>
        </a:prstGeom>
        <a:solidFill xmlns:a="http://schemas.openxmlformats.org/drawingml/2006/main">
          <a:schemeClr val="bg1">
            <a:lumMod val="8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0.49277</cdr:x>
      <cdr:y>0.06565</cdr:y>
    </cdr:from>
    <cdr:to>
      <cdr:x>0.97275</cdr:x>
      <cdr:y>0.29024</cdr:y>
    </cdr:to>
    <cdr:sp macro="" textlink="">
      <cdr:nvSpPr>
        <cdr:cNvPr id="11" name="TextBox 10">
          <a:extLst xmlns:a="http://schemas.openxmlformats.org/drawingml/2006/main">
            <a:ext uri="{FF2B5EF4-FFF2-40B4-BE49-F238E27FC236}">
              <a16:creationId xmlns:a16="http://schemas.microsoft.com/office/drawing/2014/main" id="{3DC5C02A-A85C-4991-ABDE-1DB746A89E56}"/>
            </a:ext>
          </a:extLst>
        </cdr:cNvPr>
        <cdr:cNvSpPr txBox="1"/>
      </cdr:nvSpPr>
      <cdr:spPr>
        <a:xfrm xmlns:a="http://schemas.openxmlformats.org/drawingml/2006/main">
          <a:off x="5481383" y="265097"/>
          <a:ext cx="5339112" cy="9069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latin typeface="Arial" panose="020B0604020202020204" pitchFamily="34" charset="0"/>
              <a:cs typeface="Arial" panose="020B0604020202020204" pitchFamily="34" charset="0"/>
            </a:rPr>
            <a:t>Patients with no recorded NHS Number for</a:t>
          </a:r>
          <a:r>
            <a:rPr lang="en-GB" sz="1400" baseline="0" dirty="0">
              <a:latin typeface="Arial" panose="020B0604020202020204" pitchFamily="34" charset="0"/>
              <a:cs typeface="Arial" panose="020B0604020202020204" pitchFamily="34" charset="0"/>
            </a:rPr>
            <a:t> England and Wales, H&amp;C Number for Northern Ireland</a:t>
          </a:r>
          <a:r>
            <a:rPr lang="en-GB" sz="1400" dirty="0">
              <a:latin typeface="Arial" panose="020B0604020202020204" pitchFamily="34" charset="0"/>
              <a:cs typeface="Arial" panose="020B0604020202020204" pitchFamily="34" charset="0"/>
            </a:rPr>
            <a:t> or Community</a:t>
          </a:r>
          <a:r>
            <a:rPr lang="en-GB" sz="1400" baseline="0" dirty="0">
              <a:latin typeface="Arial" panose="020B0604020202020204" pitchFamily="34" charset="0"/>
              <a:cs typeface="Arial" panose="020B0604020202020204" pitchFamily="34" charset="0"/>
            </a:rPr>
            <a:t> Health Index (C</a:t>
          </a:r>
          <a:r>
            <a:rPr lang="en-GB" sz="1400" dirty="0">
              <a:latin typeface="Arial" panose="020B0604020202020204" pitchFamily="34" charset="0"/>
              <a:cs typeface="Arial" panose="020B0604020202020204" pitchFamily="34" charset="0"/>
            </a:rPr>
            <a:t>HI) number or name and date of birth for Scotland</a:t>
          </a:r>
        </a:p>
      </cdr:txBody>
    </cdr:sp>
  </cdr:relSizeAnchor>
  <cdr:relSizeAnchor xmlns:cdr="http://schemas.openxmlformats.org/drawingml/2006/chartDrawing">
    <cdr:from>
      <cdr:x>0.84804</cdr:x>
      <cdr:y>0.49755</cdr:y>
    </cdr:from>
    <cdr:to>
      <cdr:x>0.90149</cdr:x>
      <cdr:y>0.55809</cdr:y>
    </cdr:to>
    <cdr:sp macro="" textlink="">
      <cdr:nvSpPr>
        <cdr:cNvPr id="9" name="TextBox 8">
          <a:extLst xmlns:a="http://schemas.openxmlformats.org/drawingml/2006/main">
            <a:ext uri="{FF2B5EF4-FFF2-40B4-BE49-F238E27FC236}">
              <a16:creationId xmlns:a16="http://schemas.microsoft.com/office/drawing/2014/main" id="{537BC8EC-83A5-41CB-9BA9-9CB5A5792D64}"/>
            </a:ext>
          </a:extLst>
        </cdr:cNvPr>
        <cdr:cNvSpPr txBox="1"/>
      </cdr:nvSpPr>
      <cdr:spPr>
        <a:xfrm xmlns:a="http://schemas.openxmlformats.org/drawingml/2006/main">
          <a:off x="9433268" y="2009130"/>
          <a:ext cx="594557" cy="2444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latin typeface="Arial" panose="020B0604020202020204" pitchFamily="34" charset="0"/>
              <a:cs typeface="Arial" panose="020B0604020202020204" pitchFamily="34" charset="0"/>
            </a:rPr>
            <a:t>72%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1/31/2023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uk/government/publications/people-who-inject-drugs-hiv-and-viral-hepatitis-monitor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ons.gov.uk/peoplepopulationandcommunity/populationandmigration/populationestimates/datasets/populationestimatesforukenglandandwalesscotlandandnorthernirelan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ons.gov.uk/peoplepopulationandcommunity/populationandmigration/populationestimates/datasets/populationestimatesforukenglandandwalesscotlandandnorthernirelan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1</a:t>
            </a:fld>
            <a:endParaRPr lang="en-US"/>
          </a:p>
        </p:txBody>
      </p:sp>
    </p:spTree>
    <p:extLst>
      <p:ext uri="{BB962C8B-B14F-4D97-AF65-F5344CB8AC3E}">
        <p14:creationId xmlns:p14="http://schemas.microsoft.com/office/powerpoint/2010/main" val="1070747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6</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Death registrations for England, Northern Ireland and Wales are those where HCV is mentioned on the death certificate. Data for Scotland are based on year of death and are obtained via record-linkage of Scotland’s National Hepatitis C Diagnoses Database to the national deaths register; thus, all individuals who were ever chronic with HCV infection in Scotland and with hepatitis C recorded on their death certificate are reported. These individuals were diagnosed with HCV antibodies and either (</a:t>
            </a:r>
            <a:r>
              <a:rPr lang="en-GB" sz="18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i</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PCR/Ag positive at diagnosis or (ii) PCR/Ag status not known at time of diagnosis and either PCR/Ag positive &gt;6 months post diagnosis or evidenced to have been treated for HCV</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Defined by codes or text entries for ascites, bleeding oesophageal varices, hepato-renal syndrome, hepatic encephalopathy, or hepatic failure.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2021 data not currently available for Scotland</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Provisional data for Northern Ireland</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0000"/>
              </a:lnSpc>
              <a:spcBef>
                <a:spcPts val="1000"/>
              </a:spcBef>
            </a:pPr>
            <a:endParaRPr lang="en-GB" b="0" i="0" u="none" strike="noStrike" baseline="0" dirty="0">
              <a:solidFill>
                <a:srgbClr val="000000"/>
              </a:solidFill>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C9349AD-43E2-A142-9B61-FBB06C64E86F}" type="slidenum">
              <a:rPr lang="en-US" smtClean="0"/>
              <a:t>10</a:t>
            </a:fld>
            <a:endParaRPr lang="en-US"/>
          </a:p>
        </p:txBody>
      </p:sp>
    </p:spTree>
    <p:extLst>
      <p:ext uri="{BB962C8B-B14F-4D97-AF65-F5344CB8AC3E}">
        <p14:creationId xmlns:p14="http://schemas.microsoft.com/office/powerpoint/2010/main" val="4170711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Notes for Table 3</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numerator for this indicator in terms of HCV diagnosis is the number of persons with chronic HCV infection who have been diagnosed, and the denominator is the estimated number of persons with chronic HCV infection.</a:t>
            </a:r>
          </a:p>
          <a:p>
            <a:pPr>
              <a:lnSpc>
                <a:spcPts val="1620"/>
              </a:lnSpc>
              <a:spcAft>
                <a:spcPts val="1420"/>
              </a:spcAft>
            </a:pPr>
            <a:b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UAM data regarding awareness of HCV RNA result, and therefore chronic infection status, is available for 2017 onwards due to changes in the UAM survey questionnaire. Due to a change in the questionnaire for 2017, completion of the self-reported status question was lower, resulting in a higher proportion of missing data than seen in previous years for 2017 and 2018.</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During 2020 and 2021, recruitment to the UAM Survey was impacted by coronavirus (COVID-19) pandemic. As a result, there were changes in the geographic and demographic profile of people taking part. This should be taken into account when interpreting data for these years. For more information see the </a:t>
            </a:r>
            <a:r>
              <a:rPr lang="en-GB" sz="1800" u="sng" dirty="0">
                <a:solidFill>
                  <a:srgbClr val="000000"/>
                </a:solidFill>
                <a:effectLst/>
                <a:latin typeface="Arial" panose="020B0604020202020204" pitchFamily="34" charset="0"/>
                <a:ea typeface="Arial" panose="020B0604020202020204" pitchFamily="34" charset="0"/>
                <a:cs typeface="Times New Roman" panose="02020603050405020304" pitchFamily="18" charset="0"/>
                <a:hlinkClick r:id="rId3"/>
              </a:rPr>
              <a:t>UAM annual data tables report</a:t>
            </a: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1" dirty="0"/>
          </a:p>
        </p:txBody>
      </p:sp>
      <p:sp>
        <p:nvSpPr>
          <p:cNvPr id="4" name="Slide Number Placeholder 3"/>
          <p:cNvSpPr>
            <a:spLocks noGrp="1"/>
          </p:cNvSpPr>
          <p:nvPr>
            <p:ph type="sldNum" sz="quarter" idx="5"/>
          </p:nvPr>
        </p:nvSpPr>
        <p:spPr/>
        <p:txBody>
          <a:bodyPr/>
          <a:lstStyle/>
          <a:p>
            <a:fld id="{0C9349AD-43E2-A142-9B61-FBB06C64E86F}" type="slidenum">
              <a:rPr lang="en-US" smtClean="0"/>
              <a:t>11</a:t>
            </a:fld>
            <a:endParaRPr lang="en-US"/>
          </a:p>
        </p:txBody>
      </p:sp>
    </p:spTree>
    <p:extLst>
      <p:ext uri="{BB962C8B-B14F-4D97-AF65-F5344CB8AC3E}">
        <p14:creationId xmlns:p14="http://schemas.microsoft.com/office/powerpoint/2010/main" val="2369486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Notes for Figure 7</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u="non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Figures for England, Northern Ireland and Wales are for PWID who had injected drugs in the last year and differ from those in UAM data tables which refer to all people who injected drugs; figures for Scotland are for PWID who injected in the past 6 months.</a:t>
            </a:r>
            <a:endParaRPr lang="en-GB" sz="180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This figure uses data from 2 ongoing survey programmes, which together cover the whole of the UK. Data from these 2 surveys has been weighted by the size of the adult (16 to 64) population (2011, 2013, 2015, 2017, 2019, 2020 and 2021). UK figures weighted on mid-year population estimates for each respective year) and then combined (represented by the blue lines). The survey covering Scotland is not annual, so full UK data is only presented for those years where both surveys are conducted.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Data for Scotland is available by survey year so 2011 refers to 2011 to 2012, 2013 refers to 2013 to 2014, 2015 refers to 2015 to 2016, 2017 refers to 2017 to 2018 and 2019 refers to 2019 to 2020. NESI 2019 to 2020 was suspended before completion due to the COVID-19 pandemic. As a result, the sample includes data from 8 out of 11 mainland NHS boards originally included in the sampling framework. The 3 missing NHS boards in 2019 to 2020 account for just 10% of the total NESI sampling framework.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UAM data regarding awareness of HCV RNA result, and therefore chronic infection status, is available for 2017 onwards due to changes in the UAM survey questionnaire. Due to a change in the questionnaire for 2017, completion of the self-reported status question was lower, resulting in a higher proportion of missing data than seen in previous years for 2017 and 2018.</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For UAM survey, 2016 to 2018 laboratory testing data may differ from those provided previously as information on DBS sample quality has been used to exclude insufficient DBS samples collected between 2016 and 2019 from analyses. Behavioural data for 2011 to 2018 may differ from those provided previously as questionnaires completed between 2011 and 2021 with no accompanying biological specimen have been now included in analyses.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 </a:t>
            </a: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During 2020 and 2021, recruitment to the UAM Survey was impacted by coronavirus (COVID-19) pandemic. As a result, there were changes in the geographic and demographic profile of those taking part. This should be taken into account when interpreting data for these years. For more information, please see the </a:t>
            </a:r>
            <a:r>
              <a:rPr lang="en-GB" sz="1800" u="sng" dirty="0">
                <a:solidFill>
                  <a:srgbClr val="000000"/>
                </a:solidFill>
                <a:effectLst/>
                <a:latin typeface="Arial" panose="020B0604020202020204" pitchFamily="34" charset="0"/>
                <a:ea typeface="Arial" panose="020B0604020202020204" pitchFamily="34" charset="0"/>
                <a:cs typeface="Times New Roman" panose="02020603050405020304" pitchFamily="18" charset="0"/>
                <a:hlinkClick r:id="rId3"/>
              </a:rPr>
              <a:t>UAM annual data tables report</a:t>
            </a: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b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12</a:t>
            </a:fld>
            <a:endParaRPr lang="en-US"/>
          </a:p>
        </p:txBody>
      </p:sp>
    </p:spTree>
    <p:extLst>
      <p:ext uri="{BB962C8B-B14F-4D97-AF65-F5344CB8AC3E}">
        <p14:creationId xmlns:p14="http://schemas.microsoft.com/office/powerpoint/2010/main" val="747519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Table 4</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Analysis of injecting drug use prevalence is under development to provide updated, robust estimates of the number of PWID and the proportion on OAT.</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NSP Coverage is now calculated differently to previous years as data was previously split in 2 categories 'less than or equal to 100% NSP coverage' and 'Greater than 100% NSP coverage', and are now categorised as 'Less than 100% coverage' and 'equal to or greater than 100% coverage', corresponding to "inadequate" and "adequate" coverage, respectively.</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During 2020 and 2021, recruitment to the UAM Survey was impacted by coronavirus (COVID-19) pandemic. As a result, there were changes in the geographic and demographic profile of those taking part. This should be taken into account when interpreting data for these years. For more information see the </a:t>
            </a:r>
            <a:r>
              <a:rPr lang="en-GB"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UAM annual data tables report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NESI 2019-20 was suspended before completion due to the COVID-19 pandemic. As a result, the sample includes data from 8 out of 11 mainland NHS boards originally included in the sampling framework. The 3 missing NHS boards in 2019 to 2020 account for just 10% of the total NESI sampling framework</a:t>
            </a:r>
          </a:p>
          <a:p>
            <a:endParaRPr lang="en-GB" b="1" dirty="0"/>
          </a:p>
        </p:txBody>
      </p:sp>
      <p:sp>
        <p:nvSpPr>
          <p:cNvPr id="4" name="Slide Number Placeholder 3"/>
          <p:cNvSpPr>
            <a:spLocks noGrp="1"/>
          </p:cNvSpPr>
          <p:nvPr>
            <p:ph type="sldNum" sz="quarter" idx="5"/>
          </p:nvPr>
        </p:nvSpPr>
        <p:spPr/>
        <p:txBody>
          <a:bodyPr/>
          <a:lstStyle/>
          <a:p>
            <a:fld id="{0C9349AD-43E2-A142-9B61-FBB06C64E86F}" type="slidenum">
              <a:rPr lang="en-US" smtClean="0"/>
              <a:t>13</a:t>
            </a:fld>
            <a:endParaRPr lang="en-US"/>
          </a:p>
        </p:txBody>
      </p:sp>
    </p:spTree>
    <p:extLst>
      <p:ext uri="{BB962C8B-B14F-4D97-AF65-F5344CB8AC3E}">
        <p14:creationId xmlns:p14="http://schemas.microsoft.com/office/powerpoint/2010/main" val="712800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Table 4</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Analysis of injecting drug use prevalence is under development to provide updated, robust estimates of the number of PWID and the proportion on OAT.</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NSP Coverage is now calculated differently to previous years as data was previously split in 2 categories 'less than or equal to 100% NSP coverage' and 'Greater than 100% NSP coverage', and are now categorised as 'Less than 100% coverage' and 'equal to or greater than 100% coverage', corresponding to "inadequate" and "adequate" coverage, respectively.</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During 2020 and 2021, recruitment to the UAM Survey was impacted by coronavirus (COVID-19) pandemic. As a result, there were changes in the geographic and demographic profile of those taking part. This should be taken into account when interpreting data for these years. For more information see the </a:t>
            </a:r>
            <a:r>
              <a:rPr lang="en-GB"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UAM annual data tables report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NESI 2019-20 was suspended before completion due to the COVID-19 pandemic. As a result, the sample includes data from 8 out of 11 mainland NHS boards originally included in the sampling framework. The 3 missing NHS boards in 2019 to 2020 account for just 10% of the total NESI sampling framework</a:t>
            </a:r>
          </a:p>
          <a:p>
            <a:endParaRPr lang="en-GB" b="1" dirty="0"/>
          </a:p>
        </p:txBody>
      </p:sp>
      <p:sp>
        <p:nvSpPr>
          <p:cNvPr id="4" name="Slide Number Placeholder 3"/>
          <p:cNvSpPr>
            <a:spLocks noGrp="1"/>
          </p:cNvSpPr>
          <p:nvPr>
            <p:ph type="sldNum" sz="quarter" idx="5"/>
          </p:nvPr>
        </p:nvSpPr>
        <p:spPr/>
        <p:txBody>
          <a:bodyPr/>
          <a:lstStyle/>
          <a:p>
            <a:fld id="{0C9349AD-43E2-A142-9B61-FBB06C64E86F}" type="slidenum">
              <a:rPr lang="en-US" smtClean="0"/>
              <a:t>14</a:t>
            </a:fld>
            <a:endParaRPr lang="en-US"/>
          </a:p>
        </p:txBody>
      </p:sp>
    </p:spTree>
    <p:extLst>
      <p:ext uri="{BB962C8B-B14F-4D97-AF65-F5344CB8AC3E}">
        <p14:creationId xmlns:p14="http://schemas.microsoft.com/office/powerpoint/2010/main" val="3254523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8</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Needle and syringe provision is considered ‘adequate’ when the reported number of needles received, met, or exceeded the number of times the individual reported injecting in the past month.</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This figure uses data from 2 ongoing survey programmes, which together cover the whole of the UK. Data from these 2 surveys has been weighted by the size of the adult (16 to 64) population (2011, 2013, 2015, 2017, 2019, 2020 and 2021 UK figures weighted on mid-year population estimates for each respective year) and then combined (represented by the blue line). The survey covering Scotland is not annual so full UK data is only presented for those years where both surveys are conducted.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During 2020 and 2021, recruitment to the UAM Survey was impacted by coronavirus (COVID-19) pandemic. As a result, there were changes in the geographic and demographic profile of those taking part. This should be taken into account when interpreting data for these years. For more information, please see the </a:t>
            </a:r>
            <a:r>
              <a:rPr lang="en-GB" sz="1800" u="sng" dirty="0">
                <a:solidFill>
                  <a:srgbClr val="000000"/>
                </a:solidFill>
                <a:effectLst/>
                <a:latin typeface="Arial" panose="020B0604020202020204" pitchFamily="34" charset="0"/>
                <a:ea typeface="Arial" panose="020B0604020202020204" pitchFamily="34" charset="0"/>
                <a:cs typeface="Arial" panose="020B0604020202020204" pitchFamily="34" charset="0"/>
                <a:hlinkClick r:id="rId3"/>
              </a:rPr>
              <a:t>UAM annual data tables report</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UAM data for 2011 to 2021 may differ from those provided previously as questionnaires completed between 2011 and 2021 with no accompanying biological specimen have now been included in analyses.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Data for Scotland is available by survey year so 2011 refers to 2011 to 2012, 2013 refers to 2013 to 14, 2015 refers to 2015 to 2016, 2017 refers to 2017 to 2018 and 2019 refers to 2019 to 2020.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NESI 2019-20 was suspended before completion due to the COVID-19 pandemic. As a result, the sample includes data from 8 out of 11 mainland NHS boards originally included in the sampling framework. The 3 missing NHS boards in 2019 to 2020 account for just 10% of the total NESI sampling framework.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228600" indent="-228600">
              <a:buAutoNum type="arabicPeriod"/>
            </a:pPr>
            <a:endParaRPr lang="en-GB" b="0" dirty="0"/>
          </a:p>
        </p:txBody>
      </p:sp>
      <p:sp>
        <p:nvSpPr>
          <p:cNvPr id="4" name="Slide Number Placeholder 3"/>
          <p:cNvSpPr>
            <a:spLocks noGrp="1"/>
          </p:cNvSpPr>
          <p:nvPr>
            <p:ph type="sldNum" sz="quarter" idx="5"/>
          </p:nvPr>
        </p:nvSpPr>
        <p:spPr/>
        <p:txBody>
          <a:bodyPr/>
          <a:lstStyle/>
          <a:p>
            <a:fld id="{0C9349AD-43E2-A142-9B61-FBB06C64E86F}" type="slidenum">
              <a:rPr lang="en-US" smtClean="0"/>
              <a:t>15</a:t>
            </a:fld>
            <a:endParaRPr lang="en-US"/>
          </a:p>
        </p:txBody>
      </p:sp>
    </p:spTree>
    <p:extLst>
      <p:ext uri="{BB962C8B-B14F-4D97-AF65-F5344CB8AC3E}">
        <p14:creationId xmlns:p14="http://schemas.microsoft.com/office/powerpoint/2010/main" val="963926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Table 5</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Numerator: Number of individuals linked to HCV treatment services. Denominator:  Number of individuals who tested positive for HCV RNA with NHS or CHI number or name and date of birth.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Numerator: Number starting treatment; Denominator: Number of individuals who tested positive for HCV RNA with NHS or CHI number or name and date of birth.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Numerator: Number achieving SVR. Denominator: Number starting treatment.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 Northern Ireland all HCV positive cases (with NHS number or name and date of birth) have been linked to a treatment database until June 2020.</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Linkage to a treatment database is not currently available in Wales</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16</a:t>
            </a:fld>
            <a:endParaRPr lang="en-US"/>
          </a:p>
        </p:txBody>
      </p:sp>
    </p:spTree>
    <p:extLst>
      <p:ext uri="{BB962C8B-B14F-4D97-AF65-F5344CB8AC3E}">
        <p14:creationId xmlns:p14="http://schemas.microsoft.com/office/powerpoint/2010/main" val="2793838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Table 5</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Numerator: Number of individuals linked to HCV treatment services. Denominator:  Number of individuals who tested positive for HCV RNA with NHS or CHI number or name and date of birth.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Numerator: Number starting treatment; Denominator: Number of individuals who tested positive for HCV RNA with NHS or CHI number or name and date of birth.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Numerator: Number achieving SVR. Denominator: Number starting treatment.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 Northern Ireland all HCV positive cases (with NHS number or name and date of birth) have been linked to a treatment database until June 2020.</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Linkage to a treatment database is not currently available in Wales</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17</a:t>
            </a:fld>
            <a:endParaRPr lang="en-US"/>
          </a:p>
        </p:txBody>
      </p:sp>
    </p:spTree>
    <p:extLst>
      <p:ext uri="{BB962C8B-B14F-4D97-AF65-F5344CB8AC3E}">
        <p14:creationId xmlns:p14="http://schemas.microsoft.com/office/powerpoint/2010/main" val="3467087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9</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Data for Scotland is only available by tax year between 2007 and 2014 so this has been grouped with calendar years. For example, data for calendar year 2011 is grouped with data for the tax year from 2011 to 2012.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Data for Wales nis </a:t>
            </a:r>
            <a:r>
              <a:rPr lang="en-GB" sz="18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ot</a:t>
            </a: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available for 2007 to 2010; one health board is missing in 2014 and data, where available, is subject to data quality issues.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1" i="0" u="none" strike="noStrike" baseline="0" dirty="0">
              <a:solidFill>
                <a:srgbClr val="000000"/>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0C9349AD-43E2-A142-9B61-FBB06C64E86F}" type="slidenum">
              <a:rPr lang="en-US" smtClean="0"/>
              <a:t>18</a:t>
            </a:fld>
            <a:endParaRPr lang="en-US"/>
          </a:p>
        </p:txBody>
      </p:sp>
    </p:spTree>
    <p:extLst>
      <p:ext uri="{BB962C8B-B14F-4D97-AF65-F5344CB8AC3E}">
        <p14:creationId xmlns:p14="http://schemas.microsoft.com/office/powerpoint/2010/main" val="1778885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10</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RNA and antigen tests were linked to the NHS England’s Hepatitis C Patient Registry and Treatment Outcome System using NHS Number, Name, DOB, hospital number and excludes children aged under one. Patient identifiable data submitted by sentinel laboratories is variable, particularly from sexual health and drug and alcohol services, which limits the ability to link data sets or de-duplicate. Data is de-duplicated subject to availability of date of birth, Soundex, NHS number and first initial. All data is provisional. Individuals who died are exclude from the total of those who tested HCV RNA positive.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For Northern Ireland, includes individuals with positive RNA or Antigen test in SSBBV. Individuals who died are included in the total of those who tested HCV RNA positive.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For Scotland, the number of individuals who tested positive for HCV RNA with a CHI number include those that were ever chronic, or RNA status was not known since diagnosis. Individuals who died or migrated are excluded from the total of those who tested HCV RNA positive.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For Wales, the total number of individuals who tested positive for HCV RNA includes those that died.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0" i="0" u="none" strike="noStrike" baseline="0" dirty="0">
              <a:solidFill>
                <a:srgbClr val="000000"/>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0C9349AD-43E2-A142-9B61-FBB06C64E86F}" type="slidenum">
              <a:rPr lang="en-US" smtClean="0"/>
              <a:t>19</a:t>
            </a:fld>
            <a:endParaRPr lang="en-US"/>
          </a:p>
        </p:txBody>
      </p:sp>
    </p:spTree>
    <p:extLst>
      <p:ext uri="{BB962C8B-B14F-4D97-AF65-F5344CB8AC3E}">
        <p14:creationId xmlns:p14="http://schemas.microsoft.com/office/powerpoint/2010/main" val="263367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Table 1</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Provisional and subject to change as further work on the modelling is carried out</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During 2020 and 2021, recruitment to the UAM Survey was impacted by coronavirus (COVID-19) pandemic. As a result, there were changes in the geographic and demographic profile of people taking part. This should be taken into account when interpreting data for these years. For more information, please see the UAM annual data tables report here: </a:t>
            </a:r>
            <a:r>
              <a:rPr lang="en-GB"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https://www.gov.uk/government/publications/people-who-inject-drugs-hiv-and-viral-hepatitis-monitoring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NESI 2019 to 2020 was suspended before completion due to the COVID-19 pandemic. As a result, the sample includes data from 8/11 mainland NHS Boards originally included in the sampling framework. The three missing NHS Boards in 2019 to 2020 account for just 10% of the total NESI sampling framework.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b="0" dirty="0"/>
          </a:p>
        </p:txBody>
      </p:sp>
      <p:sp>
        <p:nvSpPr>
          <p:cNvPr id="4" name="Slide Number Placeholder 3"/>
          <p:cNvSpPr>
            <a:spLocks noGrp="1"/>
          </p:cNvSpPr>
          <p:nvPr>
            <p:ph type="sldNum" sz="quarter" idx="5"/>
          </p:nvPr>
        </p:nvSpPr>
        <p:spPr/>
        <p:txBody>
          <a:bodyPr/>
          <a:lstStyle/>
          <a:p>
            <a:fld id="{0C9349AD-43E2-A142-9B61-FBB06C64E86F}" type="slidenum">
              <a:rPr lang="en-US" smtClean="0"/>
              <a:t>2</a:t>
            </a:fld>
            <a:endParaRPr lang="en-US"/>
          </a:p>
        </p:txBody>
      </p:sp>
    </p:spTree>
    <p:extLst>
      <p:ext uri="{BB962C8B-B14F-4D97-AF65-F5344CB8AC3E}">
        <p14:creationId xmlns:p14="http://schemas.microsoft.com/office/powerpoint/2010/main" val="677955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20</a:t>
            </a:fld>
            <a:endParaRPr lang="en-US"/>
          </a:p>
        </p:txBody>
      </p:sp>
    </p:spTree>
    <p:extLst>
      <p:ext uri="{BB962C8B-B14F-4D97-AF65-F5344CB8AC3E}">
        <p14:creationId xmlns:p14="http://schemas.microsoft.com/office/powerpoint/2010/main" val="9109478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21</a:t>
            </a:fld>
            <a:endParaRPr lang="en-US"/>
          </a:p>
        </p:txBody>
      </p:sp>
    </p:spTree>
    <p:extLst>
      <p:ext uri="{BB962C8B-B14F-4D97-AF65-F5344CB8AC3E}">
        <p14:creationId xmlns:p14="http://schemas.microsoft.com/office/powerpoint/2010/main" val="3326094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22</a:t>
            </a:fld>
            <a:endParaRPr lang="en-US"/>
          </a:p>
        </p:txBody>
      </p:sp>
    </p:spTree>
    <p:extLst>
      <p:ext uri="{BB962C8B-B14F-4D97-AF65-F5344CB8AC3E}">
        <p14:creationId xmlns:p14="http://schemas.microsoft.com/office/powerpoint/2010/main" val="2044623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23</a:t>
            </a:fld>
            <a:endParaRPr lang="en-US"/>
          </a:p>
        </p:txBody>
      </p:sp>
    </p:spTree>
    <p:extLst>
      <p:ext uri="{BB962C8B-B14F-4D97-AF65-F5344CB8AC3E}">
        <p14:creationId xmlns:p14="http://schemas.microsoft.com/office/powerpoint/2010/main" val="2113987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24</a:t>
            </a:fld>
            <a:endParaRPr lang="en-US"/>
          </a:p>
        </p:txBody>
      </p:sp>
    </p:spTree>
    <p:extLst>
      <p:ext uri="{BB962C8B-B14F-4D97-AF65-F5344CB8AC3E}">
        <p14:creationId xmlns:p14="http://schemas.microsoft.com/office/powerpoint/2010/main" val="292305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Notes for Figure 1</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endPar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Provisional and subject to change as further work on the modelling is carried out.</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1" i="0" u="none" strike="noStrike" baseline="0" dirty="0">
              <a:highlight>
                <a:srgbClr val="FFFF00"/>
              </a:highligh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0C9349AD-43E2-A142-9B61-FBB06C64E86F}" type="slidenum">
              <a:rPr lang="en-US" smtClean="0"/>
              <a:t>3</a:t>
            </a:fld>
            <a:endParaRPr lang="en-US"/>
          </a:p>
        </p:txBody>
      </p:sp>
    </p:spTree>
    <p:extLst>
      <p:ext uri="{BB962C8B-B14F-4D97-AF65-F5344CB8AC3E}">
        <p14:creationId xmlns:p14="http://schemas.microsoft.com/office/powerpoint/2010/main" val="4118652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800" b="0" i="0" u="none" strike="noStrike" baseline="0" dirty="0">
              <a:solidFill>
                <a:srgbClr val="000000"/>
              </a:solidFill>
              <a:highlight>
                <a:srgbClr val="FFFF00"/>
              </a:highlight>
              <a:latin typeface="Arial" panose="020B0604020202020204" pitchFamily="34"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Notes for Figure 2</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Retrospective analysis of HCV RNA (2011 to 2016) was performed as part of the </a:t>
            </a:r>
            <a:r>
              <a:rPr lang="en-GB" sz="18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EPIToPE</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study, funded by the National Institute for Health Research Programme Grants for Applied Research programme (Grant Reference Number RP-PG-0616-20008). The views expressed are those of the author(s) and not necessarily those of the NIHR or the Department of Health and Social Care.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Estimates for chronic and cleared HCV infection have been adjusted to take into account antibody-HCV positive samples with missing RNA status. The ratio of chronic/cleared infection was applied to the antibody-HCV positive samples with missing RNA status by year and region.</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***Figures may not sum due to rounding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During 2020 and 2021, recruitment to the UAM Survey was impacted by coronavirus (COVID-19) pandemic. As a result, there were changes in the geographic and demographic profile of people taking part. This should be taken into account when interpreting data for these years. For more information, please see the UAM annual data tables report here: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u="sng" dirty="0">
                <a:solidFill>
                  <a:srgbClr val="000000"/>
                </a:solidFill>
                <a:effectLst/>
                <a:latin typeface="Arial" panose="020B0604020202020204" pitchFamily="34" charset="0"/>
                <a:ea typeface="Arial" panose="020B0604020202020204" pitchFamily="34" charset="0"/>
                <a:cs typeface="Arial" panose="020B0604020202020204" pitchFamily="34" charset="0"/>
                <a:hlinkClick r:id="rId3"/>
              </a:rPr>
              <a:t>https://www.gov.uk/government/publications/people-who-inject-drugs-hiv-and-viral-hepatitis-monitoring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p>
            <a:endParaRPr lang="en-GB" sz="1800" b="1" i="0" u="none" strike="noStrike" baseline="0" dirty="0">
              <a:highlight>
                <a:srgbClr val="FFFF00"/>
              </a:highligh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0C9349AD-43E2-A142-9B61-FBB06C64E86F}" type="slidenum">
              <a:rPr lang="en-US" smtClean="0"/>
              <a:t>4</a:t>
            </a:fld>
            <a:endParaRPr lang="en-US"/>
          </a:p>
        </p:txBody>
      </p:sp>
    </p:spTree>
    <p:extLst>
      <p:ext uri="{BB962C8B-B14F-4D97-AF65-F5344CB8AC3E}">
        <p14:creationId xmlns:p14="http://schemas.microsoft.com/office/powerpoint/2010/main" val="297826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2b</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Figures may not sum due to rounding.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**Data are shown for those years where HCV RNA testing data are available.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Estimates for chronic and cleared HCV infection have been adjusted to take into account antibody-positive samples with missing RNA status. The ratio of chronic to cleared infection was applied to the antibody positive samples with missing RNA status by year and health board (GGC/Tayside/rest of Scotland).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NESI 2019 to 2020 was suspended before completion due to the COVID-19 pandemic. As a result, the sample includes data from 8/11 mainland NHS Boards originally included in the sampling framework. The three missing NHS Boards in 2019 to 2020 account for just 10% of the total NESI sampling framework.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5</a:t>
            </a:fld>
            <a:endParaRPr lang="en-US"/>
          </a:p>
        </p:txBody>
      </p:sp>
    </p:spTree>
    <p:extLst>
      <p:ext uri="{BB962C8B-B14F-4D97-AF65-F5344CB8AC3E}">
        <p14:creationId xmlns:p14="http://schemas.microsoft.com/office/powerpoint/2010/main" val="2210842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3</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In the UAM survey, incidence is calculated among those antibody-HCV negative who reported injecting in the past year. People with HIV are excluded because they can have sub-optimal antibody responses as a result of their HIV infection.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**For the incidence calculations using RNA testing a fixed window period of 51 days was used and there is some uncertainty regarding the use of this measure. Estimates for 2014 and 2015 are not available as RNA testing was not conducted on antibody-HCV negative samples.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***For years where incidence estimates are available from both surveys, data are combined to produce a UK estimate after weighting them by the sizes of the adult (16 to 64 years) populations for the countries they cover (orange line). UK data are only presented for those years where both surveys are conducted. Confidence Intervals (95%) have been shown for both UAM (England, Northern Ireland, and Wales) and NESI (Scotland) data.</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During 2020 and 2021, recruitment to the UAM Survey was impacted by coronavirus (COVID-19) pandemic. As a result, there were changes in the geographic and demographic profile of people taking part. This should be taken into account when interpreting data for these years. Due to small numbers data for 2020 and 2021 are combined. For more information please see the UAM annual data tables report here: </a:t>
            </a:r>
            <a:r>
              <a:rPr lang="en-GB" sz="1800" u="sng" dirty="0">
                <a:solidFill>
                  <a:srgbClr val="000000"/>
                </a:solidFill>
                <a:effectLst/>
                <a:latin typeface="Arial" panose="020B0604020202020204" pitchFamily="34" charset="0"/>
                <a:ea typeface="Arial" panose="020B0604020202020204" pitchFamily="34" charset="0"/>
                <a:cs typeface="Arial" panose="020B0604020202020204" pitchFamily="34" charset="0"/>
                <a:hlinkClick r:id="rId3"/>
              </a:rPr>
              <a:t>https://www.gov.uk/government/publications/people-who-inject-drugs-hiv-and-viral-hepatitis-monitoring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††Laboratory testing data for 2016 to 2018 in the UAM survey may differ from those provided previously as information on DBS sample quality has been used to exclude insufficient DBS samples collected between 2016 and 2019 from analyses.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NESI (Scotland) data are available by survey year so 2013 refers to 2013 to 2014, 2015 refers to 2015 to 2016, 2017 refers to 2017 to 2018 and 2019 refers to 2019 to 2020. NESI 2019 to 2020 was suspended before completion due to the COVID-19 pandemic. As a result, the sample includes data from 8/11 mainland NHS Boards originally included in the sampling framework. The three missing NHS Boards in 2019 to 2020 account for just 10% of the total NESI sampling framework.</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b="0" dirty="0"/>
          </a:p>
        </p:txBody>
      </p:sp>
      <p:sp>
        <p:nvSpPr>
          <p:cNvPr id="4" name="Slide Number Placeholder 3"/>
          <p:cNvSpPr>
            <a:spLocks noGrp="1"/>
          </p:cNvSpPr>
          <p:nvPr>
            <p:ph type="sldNum" sz="quarter" idx="5"/>
          </p:nvPr>
        </p:nvSpPr>
        <p:spPr/>
        <p:txBody>
          <a:bodyPr/>
          <a:lstStyle/>
          <a:p>
            <a:fld id="{0C9349AD-43E2-A142-9B61-FBB06C64E86F}" type="slidenum">
              <a:rPr lang="en-US" smtClean="0"/>
              <a:t>6</a:t>
            </a:fld>
            <a:endParaRPr lang="en-US"/>
          </a:p>
        </p:txBody>
      </p:sp>
    </p:spTree>
    <p:extLst>
      <p:ext uri="{BB962C8B-B14F-4D97-AF65-F5344CB8AC3E}">
        <p14:creationId xmlns:p14="http://schemas.microsoft.com/office/powerpoint/2010/main" val="10455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4</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This figure uses data from 2 ongoing survey programmes, which together cover the whole of the UK. Data from these 2 surveys have been weighted by the size of the adult (16 to 64) population (2011, 2013, 2015, 2017, 2019 and tax year 2020 to 2021) UK figures weighted on mid-year population estimates for each respective year and then combined (represented by the orange line). UK data are only presented for those years where both surveys are conducted. Confidence Intervals (95%) have been shown and are fairly wide due to the relatively small (and declining) numbers of recent initiates in the sample. Therefore, the power to detect a reduction is low (if prevalence decreased by 50% then this would be detected with 80% power in the UAM study, comparing samples of 152 recent initiates from one year to another (within that currently sampled). However, to detect a 25% reduction would require a sample size of over 600 in each group (over 1,200 in total).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NESI (Scotland) data are available by survey year so 2011 refers to 2011 to 2012, 2013 refers to 2013 to 2014, 2015 refers to 2015 to 2016, 2017 refers to 2017 to 2018 and 2019 refers to 2019 to 2020. NESI 2019 to 2020 was suspended before completion due to the COVID-19 pandemic. As a result, the sample includes data from 8/11 mainland NHS Boards originally included in the sampling framework. The three missing NHS Boards in 2019-20 account for just 10% of the total NESI sampling framework.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Recent initiates are defined as PWID who commenced injecting drugs within the 3 years prior to their participation in UAM and NESI Surveys.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In the UAM Survey, laboratory testing data for 2016 to 2018 may differ from those provided previously as information on DBS sample quality has been used to exclude insufficient DBS samples collected between 2016 and 2021 from analyses. Behavioural data for 2010 to 2018 may differ from those provided previously as questionnaires completed between 2010 and 2021 with no accompanying biological specimen have been now included in analyses.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UAM antibody-HCV prevalence data for 2010 were calculated using the following equation to ensure comparability of the oral fluid and DBS samples received during this year = [(number of oral fluids antibody-HCV positive/0.92) + number of DBS antibody-HCV positive]/(number of oral fluids + number of DBS)x100.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During 2020 and 2021, recruitment to the UAM Survey was impacted by coronavirus (COVID-19) pandemic. As a result, there were changes in the geographic and demographic profile of people taking part. This should be taken into account when interpreting data for these years. Due to small numbers data for 2020 and 2021 are combined. For more information please see the UAM annual data tables report here: </a:t>
            </a:r>
            <a:r>
              <a:rPr lang="en-GB" sz="1800" u="sng" dirty="0">
                <a:solidFill>
                  <a:srgbClr val="000000"/>
                </a:solidFill>
                <a:effectLst/>
                <a:latin typeface="Arial" panose="020B0604020202020204" pitchFamily="34" charset="0"/>
                <a:ea typeface="Arial" panose="020B0604020202020204" pitchFamily="34" charset="0"/>
                <a:cs typeface="Arial" panose="020B0604020202020204" pitchFamily="34" charset="0"/>
                <a:hlinkClick r:id="rId3"/>
              </a:rPr>
              <a:t>https://www.gov.uk/government/publications/people-who-inject-drugs-hiv-and-viral-hepatitis-monitoring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7</a:t>
            </a:fld>
            <a:endParaRPr lang="en-US"/>
          </a:p>
        </p:txBody>
      </p:sp>
    </p:spTree>
    <p:extLst>
      <p:ext uri="{BB962C8B-B14F-4D97-AF65-F5344CB8AC3E}">
        <p14:creationId xmlns:p14="http://schemas.microsoft.com/office/powerpoint/2010/main" val="2829885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Table 2</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Based on ONS mid-year population estimates: </a:t>
            </a:r>
            <a:r>
              <a:rPr lang="en-GB"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Estimates of the population for the UK, England and Wales, Scotland and Northern Ireland - Office for National Statistics (ons.gov.uk)</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Based on ONS mid-year population estimates: </a:t>
            </a:r>
            <a:r>
              <a:rPr lang="en-GB"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Estimates of the population for the UK, England and Wales, Scotland and Northern Ireland - Office for National Statistics (ons.gov.uk)</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Even if reporting of HCV on death certification has not improved beyond levels historically reported (19),(20) these preliminary figures show the 2030 WHO interim elimination metric has already been met. </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HCV-related ESLD/HCC deaths in people who were ever chronic with HCV and with a mention of HCV on the death certificate.</a:t>
            </a: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Between 2015 and 2020, Scotland also saw a 69% reduction in the number of people who died with decompensated cirrhosis and/or HCC who had chronic HCV infection at the time of their death and a 19% reduction in the number of people who died of decompensated cirrhosis and/or HCC who had ever been diagnosed with chronic HCV infection (13)</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8</a:t>
            </a:fld>
            <a:endParaRPr lang="en-US"/>
          </a:p>
        </p:txBody>
      </p:sp>
    </p:spTree>
    <p:extLst>
      <p:ext uri="{BB962C8B-B14F-4D97-AF65-F5344CB8AC3E}">
        <p14:creationId xmlns:p14="http://schemas.microsoft.com/office/powerpoint/2010/main" val="3782085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Notes for Figure 5</a:t>
            </a: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Death registrations for England, Northern Ireland and Wales are those where HCV is mentioned on the death certificate. Data for Scotland are based on year of death and are obtained via record-linkage of Scotland’s National Hepatitis C Diagnoses Database to the national deaths register; thus, all individuals who were ever chronic with HCV infection in Scotland and with hepatitis C recorded on their death certificate are reported. These individuals were diagnosed with HCV antibodies and either (</a:t>
            </a:r>
            <a:r>
              <a:rPr lang="en-GB" sz="18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i</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PCR/Ag positive at diagnosis or (ii) PCR/Ag status not known at time of diagnosis and either PCR/Ag positive &gt;6 months post diagnosis or evidenced to have been treated for HCV</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Defined by codes or text entries for ascites, bleeding oesophageal varices, hepato-renal syndrome, hepatic encephalopathy, or hepatic failure.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Based on ONS mid-year population estimates: </a:t>
            </a:r>
            <a:r>
              <a:rPr lang="en-GB" sz="1800" u="sng" dirty="0">
                <a:solidFill>
                  <a:srgbClr val="000000"/>
                </a:solidFill>
                <a:effectLst/>
                <a:latin typeface="Arial" panose="020B0604020202020204" pitchFamily="34" charset="0"/>
                <a:ea typeface="Arial" panose="020B0604020202020204" pitchFamily="34" charset="0"/>
                <a:cs typeface="Arial" panose="020B0604020202020204" pitchFamily="34" charset="0"/>
                <a:hlinkClick r:id="rId3"/>
              </a:rPr>
              <a:t>Estimates of the population for the UK, England and Wales, Scotland and Northern Ireland - Office for National Statistics (ons.gov.uk)</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2021 data not currently available for Scotland</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20"/>
              </a:lnSpc>
              <a:spcAft>
                <a:spcPts val="142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Less than or equal to 2 per 100,000 persons.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0" i="0" u="none" strike="noStrike" baseline="0" dirty="0">
              <a:solidFill>
                <a:srgbClr val="000000"/>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0C9349AD-43E2-A142-9B61-FBB06C64E86F}" type="slidenum">
              <a:rPr lang="en-US" smtClean="0"/>
              <a:t>9</a:t>
            </a:fld>
            <a:endParaRPr lang="en-US"/>
          </a:p>
        </p:txBody>
      </p:sp>
    </p:spTree>
    <p:extLst>
      <p:ext uri="{BB962C8B-B14F-4D97-AF65-F5344CB8AC3E}">
        <p14:creationId xmlns:p14="http://schemas.microsoft.com/office/powerpoint/2010/main" val="1503210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a:p>
        </p:txBody>
      </p:sp>
    </p:spTree>
    <p:extLst>
      <p:ext uri="{BB962C8B-B14F-4D97-AF65-F5344CB8AC3E}">
        <p14:creationId xmlns:p14="http://schemas.microsoft.com/office/powerpoint/2010/main" val="294236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Hepatitis C in the UK 2023</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Hepatitis C in the UK 2023</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0162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Hepatitis C in the UK 2023</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60204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Hepatitis C in the UK 2023</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194615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Hepatitis C in the UK 2023</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who.int/publications/i/item/9789240028395" TargetMode="External"/><Relationship Id="rId7" Type="http://schemas.openxmlformats.org/officeDocument/2006/relationships/hyperlink" Target="https://hps.scot.nhs.uk/web-resources-container/hepatitis-c-antibody-positive-cases-in-scotland-results-to-31-december-2017/"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gov.uk/government/publications/hepatitis-c-in-the-uk" TargetMode="External"/><Relationship Id="rId5" Type="http://schemas.openxmlformats.org/officeDocument/2006/relationships/hyperlink" Target="https://doi.org/10.1111/jvh.13063" TargetMode="External"/><Relationship Id="rId4" Type="http://schemas.openxmlformats.org/officeDocument/2006/relationships/hyperlink" Target="https://hps.scot.nhs.uk/web-resources-container/surveillance-of-hepatitis-c-testing-diagnosis-and-treatment-in-scotland-2019-update/"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publichealthscotland.scot/publications/needle-exchange-surveillance-initiative-nesi/needle-exchange-surveillance-initiative-nesi/" TargetMode="External"/><Relationship Id="rId3" Type="http://schemas.openxmlformats.org/officeDocument/2006/relationships/hyperlink" Target="https://www.publichealth.hscni.net/sites/default/files/2020-07/2020%20Hepatitis%20B%20and%20C%20Network%20Annual%20Report.pdf" TargetMode="External"/><Relationship Id="rId7" Type="http://schemas.openxmlformats.org/officeDocument/2006/relationships/hyperlink" Target="https://www.gov.uk/government/publications/sentinel-surveillance-of-blood-borne-virus-testing-in-england-202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gov.uk/government/publications/hepatitis-c-in-the-uk" TargetMode="External"/><Relationship Id="rId5" Type="http://schemas.openxmlformats.org/officeDocument/2006/relationships/hyperlink" Target="https://www.gov.uk/government/publications/people-who-inject-drugs-hiv-and-viral-hepatitis-monitoring" TargetMode="External"/><Relationship Id="rId4" Type="http://schemas.openxmlformats.org/officeDocument/2006/relationships/hyperlink" Target="https://publichealthscotland.scot/media/15549/surveillance-of-hepatitis-c-in-scotland-oct22.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11FF-4D56-4ABC-AC80-510EE2B25062}"/>
              </a:ext>
            </a:extLst>
          </p:cNvPr>
          <p:cNvSpPr>
            <a:spLocks noGrp="1"/>
          </p:cNvSpPr>
          <p:nvPr>
            <p:ph type="ctrTitle"/>
          </p:nvPr>
        </p:nvSpPr>
        <p:spPr>
          <a:xfrm>
            <a:off x="512955" y="2528657"/>
            <a:ext cx="10481617" cy="3004395"/>
          </a:xfrm>
        </p:spPr>
        <p:txBody>
          <a:bodyPr>
            <a:normAutofit fontScale="90000"/>
          </a:bodyPr>
          <a:lstStyle/>
          <a:p>
            <a:r>
              <a:rPr lang="en-GB" b="1"/>
              <a:t>Hepatitis C in the UK 2023</a:t>
            </a:r>
            <a:br>
              <a:rPr lang="en-GB"/>
            </a:br>
            <a:br>
              <a:rPr lang="en-GB"/>
            </a:br>
            <a:r>
              <a:rPr lang="en-GB" altLang="en-US">
                <a:ea typeface="ヒラギノ角ゴ Pro W3"/>
                <a:cs typeface="ヒラギノ角ゴ Pro W3"/>
              </a:rPr>
              <a:t>Working to eliminate hepatitis C as a public health threat</a:t>
            </a:r>
            <a:br>
              <a:rPr lang="en-GB" altLang="en-US">
                <a:ea typeface="ヒラギノ角ゴ Pro W3"/>
                <a:cs typeface="ヒラギノ角ゴ Pro W3"/>
              </a:rPr>
            </a:br>
            <a:br>
              <a:rPr lang="en-GB" altLang="en-US">
                <a:ea typeface="ヒラギノ角ゴ Pro W3"/>
                <a:cs typeface="ヒラギノ角ゴ Pro W3"/>
              </a:rPr>
            </a:br>
            <a:r>
              <a:rPr lang="en-GB" altLang="en-US" sz="3100">
                <a:ea typeface="ヒラギノ角ゴ Pro W3"/>
                <a:cs typeface="ヒラギノ角ゴ Pro W3"/>
              </a:rPr>
              <a:t>Data up to end 2021 </a:t>
            </a:r>
            <a:endParaRPr lang="en-GB" dirty="0"/>
          </a:p>
        </p:txBody>
      </p:sp>
    </p:spTree>
    <p:extLst>
      <p:ext uri="{BB962C8B-B14F-4D97-AF65-F5344CB8AC3E}">
        <p14:creationId xmlns:p14="http://schemas.microsoft.com/office/powerpoint/2010/main" val="37804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E6742-E23E-4267-A30F-FF5F529885C7}"/>
              </a:ext>
            </a:extLst>
          </p:cNvPr>
          <p:cNvSpPr>
            <a:spLocks noGrp="1"/>
          </p:cNvSpPr>
          <p:nvPr>
            <p:ph type="title"/>
          </p:nvPr>
        </p:nvSpPr>
        <p:spPr>
          <a:xfrm>
            <a:off x="615956" y="179417"/>
            <a:ext cx="11123856" cy="884274"/>
          </a:xfrm>
        </p:spPr>
        <p:txBody>
          <a:bodyPr>
            <a:normAutofit fontScale="90000"/>
          </a:bodyPr>
          <a:lstStyle/>
          <a:p>
            <a:r>
              <a:rPr lang="en-GB" sz="3100" b="1" dirty="0"/>
              <a:t>Figure 6: </a:t>
            </a:r>
            <a:r>
              <a:rPr lang="en-GB" sz="3100" b="1" dirty="0">
                <a:effectLst/>
                <a:latin typeface="Arial" panose="020B0604020202020204" pitchFamily="34" charset="0"/>
                <a:ea typeface="Times New Roman" panose="02020603050405020304" pitchFamily="18" charset="0"/>
                <a:cs typeface="Times New Roman" panose="02020603050405020304" pitchFamily="18" charset="0"/>
              </a:rPr>
              <a:t>Death registrations* for HCV-related ESLD** and HCC in UK countries: 2005 to 2021***</a:t>
            </a:r>
            <a:br>
              <a:rPr lang="en-GB"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graphicFrame>
        <p:nvGraphicFramePr>
          <p:cNvPr id="9" name="Content Placeholder 8" descr="Line chart showing death registrations for HCV-related end stage liver disease (ESLD) and hepatocellular carcinoma (HCC) in UK countries: 2005 to 2021, with 12 lines showing: England HCV-related ELSD/HCC; England HCV-related HCC; England HCV-related ESLD; Scotland HCV-related ELSD/HCC; Scotland HCV ESLD; Scotland HCV-related HCC; Wales HCV-related ELSD/HCC; Wales HCV-related ESLD; Wales HCV-related HCC; Northern Ireland HCV-related ELSD/HCC; Northern Ireland HCV-related ELSD; and Northern Ireland HCV-related HCC.">
            <a:extLst>
              <a:ext uri="{FF2B5EF4-FFF2-40B4-BE49-F238E27FC236}">
                <a16:creationId xmlns:a16="http://schemas.microsoft.com/office/drawing/2014/main" id="{B3F64B83-AAB4-4CFF-A39E-120AD2CF2817}"/>
              </a:ext>
            </a:extLst>
          </p:cNvPr>
          <p:cNvGraphicFramePr>
            <a:graphicFrameLocks noGrp="1"/>
          </p:cNvGraphicFramePr>
          <p:nvPr>
            <p:ph idx="1"/>
            <p:extLst>
              <p:ext uri="{D42A27DB-BD31-4B8C-83A1-F6EECF244321}">
                <p14:modId xmlns:p14="http://schemas.microsoft.com/office/powerpoint/2010/main" val="772547524"/>
              </p:ext>
            </p:extLst>
          </p:nvPr>
        </p:nvGraphicFramePr>
        <p:xfrm>
          <a:off x="697962" y="1063691"/>
          <a:ext cx="10959844" cy="46928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781A4D8-BF58-48AB-AC04-7E3CB6EE8C99}"/>
              </a:ext>
            </a:extLst>
          </p:cNvPr>
          <p:cNvSpPr txBox="1"/>
          <p:nvPr/>
        </p:nvSpPr>
        <p:spPr>
          <a:xfrm>
            <a:off x="618236" y="5854435"/>
            <a:ext cx="10847498" cy="486480"/>
          </a:xfrm>
          <a:prstGeom prst="rect">
            <a:avLst/>
          </a:prstGeom>
          <a:noFill/>
        </p:spPr>
        <p:txBody>
          <a:bodyPr wrap="square" rtlCol="0">
            <a:spAutoFit/>
          </a:bodyPr>
          <a:lstStyle/>
          <a:p>
            <a:pPr>
              <a:lnSpc>
                <a:spcPts val="1600"/>
              </a:lnSpc>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 Office for National Statistics for England and Wales; Deaths registration data as supplied by Hospital Information Branch in the Department of Health, Public Health Agency (Health Intelligence) and NI Statistics and Research Agency; Public </a:t>
            </a:r>
            <a:r>
              <a:rPr lang="en-GB" sz="1200">
                <a:effectLst/>
                <a:latin typeface="Arial" panose="020B0604020202020204" pitchFamily="34" charset="0"/>
                <a:ea typeface="Times New Roman" panose="02020603050405020304" pitchFamily="18" charset="0"/>
                <a:cs typeface="Times New Roman" panose="02020603050405020304" pitchFamily="18" charset="0"/>
              </a:rPr>
              <a:t>Health Scotland.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F6B54CB1-567A-4B13-928B-A2CD2876D94C}"/>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2C51A59E-88DC-432E-8513-53ACA750DD2B}"/>
              </a:ext>
            </a:extLst>
          </p:cNvPr>
          <p:cNvSpPr>
            <a:spLocks noGrp="1"/>
          </p:cNvSpPr>
          <p:nvPr>
            <p:ph type="sldNum" sz="quarter" idx="11"/>
          </p:nvPr>
        </p:nvSpPr>
        <p:spPr/>
        <p:txBody>
          <a:bodyPr/>
          <a:lstStyle/>
          <a:p>
            <a:fld id="{344369E4-5DE7-46E5-874E-4FD437973785}" type="slidenum">
              <a:rPr lang="en-GB" smtClean="0"/>
              <a:pPr/>
              <a:t>10</a:t>
            </a:fld>
            <a:endParaRPr lang="en-GB" sz="1400"/>
          </a:p>
        </p:txBody>
      </p:sp>
    </p:spTree>
    <p:extLst>
      <p:ext uri="{BB962C8B-B14F-4D97-AF65-F5344CB8AC3E}">
        <p14:creationId xmlns:p14="http://schemas.microsoft.com/office/powerpoint/2010/main" val="221819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C946-C59F-4DD3-B87B-ED3CC161B11D}"/>
              </a:ext>
            </a:extLst>
          </p:cNvPr>
          <p:cNvSpPr>
            <a:spLocks noGrp="1"/>
          </p:cNvSpPr>
          <p:nvPr>
            <p:ph type="title"/>
          </p:nvPr>
        </p:nvSpPr>
        <p:spPr/>
        <p:txBody>
          <a:bodyPr>
            <a:noAutofit/>
          </a:bodyPr>
          <a:lstStyle/>
          <a:p>
            <a:pPr>
              <a:lnSpc>
                <a:spcPct val="100000"/>
              </a:lnSpc>
            </a:pPr>
            <a:r>
              <a:rPr lang="en-GB" sz="2800" b="1" dirty="0">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Proportion of people with chronic HCV diagnosed (WHO programme target) and aware of their infection</a:t>
            </a:r>
            <a:br>
              <a:rPr lang="en-GB" sz="1800" dirty="0">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br>
            <a:br>
              <a:rPr lang="en-GB" sz="2800" b="1" dirty="0">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br>
            <a:endParaRPr lang="en-GB" sz="2800" dirty="0"/>
          </a:p>
        </p:txBody>
      </p:sp>
      <p:sp>
        <p:nvSpPr>
          <p:cNvPr id="9" name="TextBox 8">
            <a:extLst>
              <a:ext uri="{FF2B5EF4-FFF2-40B4-BE49-F238E27FC236}">
                <a16:creationId xmlns:a16="http://schemas.microsoft.com/office/drawing/2014/main" id="{1773C2C6-003F-49C0-8FA1-F516EC042F09}"/>
              </a:ext>
            </a:extLst>
          </p:cNvPr>
          <p:cNvSpPr txBox="1"/>
          <p:nvPr/>
        </p:nvSpPr>
        <p:spPr>
          <a:xfrm>
            <a:off x="637311" y="1299886"/>
            <a:ext cx="9887251" cy="273665"/>
          </a:xfrm>
          <a:prstGeom prst="rect">
            <a:avLst/>
          </a:prstGeom>
          <a:noFill/>
        </p:spPr>
        <p:txBody>
          <a:bodyPr wrap="square" rtlCol="0">
            <a:spAutoFit/>
          </a:bodyPr>
          <a:lstStyle/>
          <a:p>
            <a:pPr>
              <a:lnSpc>
                <a:spcPts val="1400"/>
              </a:lnSpc>
              <a:spcAft>
                <a:spcPts val="600"/>
              </a:spcAft>
            </a:pPr>
            <a:r>
              <a:rPr lang="en-GB" sz="1600" b="1">
                <a:effectLst/>
                <a:latin typeface="Arial" panose="020B0604020202020204" pitchFamily="34" charset="0"/>
                <a:ea typeface="Times New Roman" panose="02020603050405020304" pitchFamily="18" charset="0"/>
                <a:cs typeface="Times New Roman" panose="02020603050405020304" pitchFamily="18" charset="0"/>
              </a:rPr>
              <a:t>Table 3a. WHO programme targets for HCV diagnosis and awareness of infection</a:t>
            </a:r>
          </a:p>
        </p:txBody>
      </p:sp>
      <p:graphicFrame>
        <p:nvGraphicFramePr>
          <p:cNvPr id="8" name="Table 7">
            <a:extLst>
              <a:ext uri="{FF2B5EF4-FFF2-40B4-BE49-F238E27FC236}">
                <a16:creationId xmlns:a16="http://schemas.microsoft.com/office/drawing/2014/main" id="{7E387659-5B19-414E-A3E0-FEA6FE39775C}"/>
              </a:ext>
            </a:extLst>
          </p:cNvPr>
          <p:cNvGraphicFramePr>
            <a:graphicFrameLocks noGrp="1"/>
          </p:cNvGraphicFramePr>
          <p:nvPr>
            <p:extLst>
              <p:ext uri="{D42A27DB-BD31-4B8C-83A1-F6EECF244321}">
                <p14:modId xmlns:p14="http://schemas.microsoft.com/office/powerpoint/2010/main" val="3949956939"/>
              </p:ext>
            </p:extLst>
          </p:nvPr>
        </p:nvGraphicFramePr>
        <p:xfrm>
          <a:off x="726960" y="1615974"/>
          <a:ext cx="10469957" cy="933493"/>
        </p:xfrm>
        <a:graphic>
          <a:graphicData uri="http://schemas.openxmlformats.org/drawingml/2006/table">
            <a:tbl>
              <a:tblPr firstRow="1" bandRow="1"/>
              <a:tblGrid>
                <a:gridCol w="2671020">
                  <a:extLst>
                    <a:ext uri="{9D8B030D-6E8A-4147-A177-3AD203B41FA5}">
                      <a16:colId xmlns:a16="http://schemas.microsoft.com/office/drawing/2014/main" val="3876116646"/>
                    </a:ext>
                  </a:extLst>
                </a:gridCol>
                <a:gridCol w="3392824">
                  <a:extLst>
                    <a:ext uri="{9D8B030D-6E8A-4147-A177-3AD203B41FA5}">
                      <a16:colId xmlns:a16="http://schemas.microsoft.com/office/drawing/2014/main" val="3343809201"/>
                    </a:ext>
                  </a:extLst>
                </a:gridCol>
                <a:gridCol w="4406113">
                  <a:extLst>
                    <a:ext uri="{9D8B030D-6E8A-4147-A177-3AD203B41FA5}">
                      <a16:colId xmlns:a16="http://schemas.microsoft.com/office/drawing/2014/main" val="2809814638"/>
                    </a:ext>
                  </a:extLst>
                </a:gridCol>
              </a:tblGrid>
              <a:tr h="472800">
                <a:tc>
                  <a:txBody>
                    <a:bodyPr/>
                    <a:lstStyle/>
                    <a:p>
                      <a:pPr>
                        <a:lnSpc>
                          <a:spcPct val="110000"/>
                        </a:lnSpc>
                        <a:spcBef>
                          <a:spcPts val="200"/>
                        </a:spcBef>
                        <a:spcAft>
                          <a:spcPts val="4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Service coverage or programme target area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2030 target </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interim guidance elimination validation target </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53475251"/>
                  </a:ext>
                </a:extLst>
              </a:tr>
              <a:tr h="450215">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Proportion of people with chronic HCV diagnosed*</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Greater than or equal to 90%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Greater than or equal to 90%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746273"/>
                  </a:ext>
                </a:extLst>
              </a:tr>
            </a:tbl>
          </a:graphicData>
        </a:graphic>
      </p:graphicFrame>
      <p:sp>
        <p:nvSpPr>
          <p:cNvPr id="12" name="TextBox 11">
            <a:extLst>
              <a:ext uri="{FF2B5EF4-FFF2-40B4-BE49-F238E27FC236}">
                <a16:creationId xmlns:a16="http://schemas.microsoft.com/office/drawing/2014/main" id="{6484B6F2-3AA1-49FD-AD29-7019F652C69E}"/>
              </a:ext>
            </a:extLst>
          </p:cNvPr>
          <p:cNvSpPr txBox="1"/>
          <p:nvPr/>
        </p:nvSpPr>
        <p:spPr>
          <a:xfrm>
            <a:off x="600635" y="2677772"/>
            <a:ext cx="3236260" cy="273665"/>
          </a:xfrm>
          <a:prstGeom prst="rect">
            <a:avLst/>
          </a:prstGeom>
          <a:noFill/>
        </p:spPr>
        <p:txBody>
          <a:bodyPr wrap="square" rtlCol="0">
            <a:spAutoFit/>
          </a:bodyPr>
          <a:lstStyle/>
          <a:p>
            <a:pPr>
              <a:lnSpc>
                <a:spcPts val="1400"/>
              </a:lnSpc>
              <a:spcAft>
                <a:spcPts val="600"/>
              </a:spcAft>
            </a:pPr>
            <a:r>
              <a:rPr lang="en-GB" sz="1600" b="1">
                <a:effectLst/>
                <a:latin typeface="Arial" panose="020B0604020202020204" pitchFamily="34" charset="0"/>
                <a:ea typeface="Times New Roman" panose="02020603050405020304" pitchFamily="18" charset="0"/>
                <a:cs typeface="Times New Roman" panose="02020603050405020304" pitchFamily="18" charset="0"/>
              </a:rPr>
              <a:t>Table 3b. Progress in the UK</a:t>
            </a:r>
          </a:p>
        </p:txBody>
      </p:sp>
      <p:graphicFrame>
        <p:nvGraphicFramePr>
          <p:cNvPr id="11" name="Table 10">
            <a:extLst>
              <a:ext uri="{FF2B5EF4-FFF2-40B4-BE49-F238E27FC236}">
                <a16:creationId xmlns:a16="http://schemas.microsoft.com/office/drawing/2014/main" id="{B9A19541-4ABE-4CC1-8C87-85AF9415D27A}"/>
              </a:ext>
            </a:extLst>
          </p:cNvPr>
          <p:cNvGraphicFramePr>
            <a:graphicFrameLocks noGrp="1"/>
          </p:cNvGraphicFramePr>
          <p:nvPr>
            <p:extLst>
              <p:ext uri="{D42A27DB-BD31-4B8C-83A1-F6EECF244321}">
                <p14:modId xmlns:p14="http://schemas.microsoft.com/office/powerpoint/2010/main" val="2781381150"/>
              </p:ext>
            </p:extLst>
          </p:nvPr>
        </p:nvGraphicFramePr>
        <p:xfrm>
          <a:off x="726962" y="2980474"/>
          <a:ext cx="10469955" cy="3447300"/>
        </p:xfrm>
        <a:graphic>
          <a:graphicData uri="http://schemas.openxmlformats.org/drawingml/2006/table">
            <a:tbl>
              <a:tblPr firstRow="1" bandRow="1"/>
              <a:tblGrid>
                <a:gridCol w="3136827">
                  <a:extLst>
                    <a:ext uri="{9D8B030D-6E8A-4147-A177-3AD203B41FA5}">
                      <a16:colId xmlns:a16="http://schemas.microsoft.com/office/drawing/2014/main" val="110056126"/>
                    </a:ext>
                  </a:extLst>
                </a:gridCol>
                <a:gridCol w="1416423">
                  <a:extLst>
                    <a:ext uri="{9D8B030D-6E8A-4147-A177-3AD203B41FA5}">
                      <a16:colId xmlns:a16="http://schemas.microsoft.com/office/drawing/2014/main" val="4036624154"/>
                    </a:ext>
                  </a:extLst>
                </a:gridCol>
                <a:gridCol w="1377716">
                  <a:extLst>
                    <a:ext uri="{9D8B030D-6E8A-4147-A177-3AD203B41FA5}">
                      <a16:colId xmlns:a16="http://schemas.microsoft.com/office/drawing/2014/main" val="270036962"/>
                    </a:ext>
                  </a:extLst>
                </a:gridCol>
                <a:gridCol w="1331711">
                  <a:extLst>
                    <a:ext uri="{9D8B030D-6E8A-4147-A177-3AD203B41FA5}">
                      <a16:colId xmlns:a16="http://schemas.microsoft.com/office/drawing/2014/main" val="2083725323"/>
                    </a:ext>
                  </a:extLst>
                </a:gridCol>
                <a:gridCol w="1331711">
                  <a:extLst>
                    <a:ext uri="{9D8B030D-6E8A-4147-A177-3AD203B41FA5}">
                      <a16:colId xmlns:a16="http://schemas.microsoft.com/office/drawing/2014/main" val="4043869182"/>
                    </a:ext>
                  </a:extLst>
                </a:gridCol>
                <a:gridCol w="1875567">
                  <a:extLst>
                    <a:ext uri="{9D8B030D-6E8A-4147-A177-3AD203B41FA5}">
                      <a16:colId xmlns:a16="http://schemas.microsoft.com/office/drawing/2014/main" val="1771375120"/>
                    </a:ext>
                  </a:extLst>
                </a:gridCol>
              </a:tblGrid>
              <a:tr h="721943">
                <a:tc>
                  <a:txBody>
                    <a:bodyPr/>
                    <a:lstStyle/>
                    <a:p>
                      <a:pPr>
                        <a:lnSpc>
                          <a:spcPct val="11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Measure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the UK</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4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England</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Northern Ireland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Scotland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Wales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4008349"/>
                  </a:ext>
                </a:extLst>
              </a:tr>
              <a:tr h="1868170">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Proxy measure: </a:t>
                      </a:r>
                    </a:p>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For UAM Survey, proportion of PWID (who injected in the past year) testing positive for HCV RNA who are aware of their current HCV infection (HCV RNA positive). </a:t>
                      </a:r>
                    </a:p>
                    <a:p>
                      <a:pPr>
                        <a:lnSpc>
                          <a:spcPct val="110000"/>
                        </a:lnSpc>
                        <a:spcBef>
                          <a:spcPts val="200"/>
                        </a:spcBef>
                        <a:spcAft>
                          <a:spcPts val="200"/>
                        </a:spcAft>
                      </a:pP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For NESI, proportion of PWID (who had injected in the past 6 months) with chronic HCV reporting being aware of their infection. </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34.4% in 2021**,</a:t>
                      </a:r>
                      <a:r>
                        <a:rPr lang="en-GB" sz="1400">
                          <a:effectLst/>
                          <a:latin typeface="Arial" panose="020B0604020202020204" pitchFamily="34" charset="0"/>
                          <a:ea typeface="Arial" panose="020B0604020202020204" pitchFamily="34" charset="0"/>
                          <a:cs typeface="Arial" panose="020B0604020202020204" pitchFamily="34" charset="0"/>
                        </a:rPr>
                        <a: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(39.0% in 2020)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 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48.4% in 2019 to 2020</a:t>
                      </a:r>
                    </a:p>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(59.9% in 2017 to 2018)</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518225"/>
                  </a:ext>
                </a:extLst>
              </a:tr>
            </a:tbl>
          </a:graphicData>
        </a:graphic>
      </p:graphicFrame>
      <p:sp>
        <p:nvSpPr>
          <p:cNvPr id="3" name="Footer Placeholder 2">
            <a:extLst>
              <a:ext uri="{FF2B5EF4-FFF2-40B4-BE49-F238E27FC236}">
                <a16:creationId xmlns:a16="http://schemas.microsoft.com/office/drawing/2014/main" id="{78EDE8CC-E8B2-4C73-82FB-B4A78AA14036}"/>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F8A61E1D-AA65-44FF-8D47-611C8C3552E5}"/>
              </a:ext>
            </a:extLst>
          </p:cNvPr>
          <p:cNvSpPr>
            <a:spLocks noGrp="1"/>
          </p:cNvSpPr>
          <p:nvPr>
            <p:ph type="sldNum" sz="quarter" idx="11"/>
          </p:nvPr>
        </p:nvSpPr>
        <p:spPr/>
        <p:txBody>
          <a:bodyPr/>
          <a:lstStyle/>
          <a:p>
            <a:fld id="{344369E4-5DE7-46E5-874E-4FD437973785}" type="slidenum">
              <a:rPr lang="en-GB" smtClean="0"/>
              <a:pPr/>
              <a:t>11</a:t>
            </a:fld>
            <a:endParaRPr lang="en-GB" sz="1400"/>
          </a:p>
        </p:txBody>
      </p:sp>
    </p:spTree>
    <p:extLst>
      <p:ext uri="{BB962C8B-B14F-4D97-AF65-F5344CB8AC3E}">
        <p14:creationId xmlns:p14="http://schemas.microsoft.com/office/powerpoint/2010/main" val="321520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3F051-0C6C-49AB-AAEB-6CA8C8C5121B}"/>
              </a:ext>
            </a:extLst>
          </p:cNvPr>
          <p:cNvSpPr>
            <a:spLocks noGrp="1"/>
          </p:cNvSpPr>
          <p:nvPr>
            <p:ph type="title"/>
          </p:nvPr>
        </p:nvSpPr>
        <p:spPr>
          <a:xfrm>
            <a:off x="615955" y="179416"/>
            <a:ext cx="11082985" cy="972607"/>
          </a:xfrm>
        </p:spPr>
        <p:txBody>
          <a:bodyPr>
            <a:normAutofit fontScale="90000"/>
          </a:bodyPr>
          <a:lstStyle/>
          <a:p>
            <a:pPr>
              <a:lnSpc>
                <a:spcPct val="100000"/>
              </a:lnSpc>
            </a:pPr>
            <a:r>
              <a:rPr lang="en-GB" sz="3100" b="1" dirty="0">
                <a:effectLst/>
                <a:latin typeface="Arial" panose="020B0604020202020204" pitchFamily="34" charset="0"/>
                <a:ea typeface="Times New Roman" panose="02020603050405020304" pitchFamily="18" charset="0"/>
                <a:cs typeface="Times New Roman" panose="02020603050405020304" pitchFamily="18" charset="0"/>
              </a:rPr>
              <a:t>Figure 7. Estimated UK-wide proportion of PWID testing positive for HCV* who are aware of their infection, 2011 to 2021**</a:t>
            </a:r>
            <a:br>
              <a:rPr lang="en-GB" sz="4000" b="1" dirty="0">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graphicFrame>
        <p:nvGraphicFramePr>
          <p:cNvPr id="7" name="Chart 6" descr="Bar chart showing estimated UK-wide proportion of PWID testing positive for HCV who are aware of their infection, from 2011 to 2021, with 4 coloured bars showing: NESI (Scotland) proportion aware of HCV chronic infection (HCV RNA positive); NESI (Scotland) proportion aware of HCV ever infection (HCV antibody positive); UAM (England, Northern Ireland and Wales) proportion aware of HCV ever infection (HCV antibody positive); UAM proportion aware of HCV chronic infection (HCV RNA positive); and two lines indicating: UK proportion of HCV ever infection (HCV antibody positive) and UK proportion aware of HCV chronic infection (HCV RNA positive). Note that a new UAM indicator was introduced in 2017 meaning that data from 2017 onwards cannot be directly compared with that from earlier years (bars for 2017 to 2021 are shown in a different colour).">
            <a:extLst>
              <a:ext uri="{FF2B5EF4-FFF2-40B4-BE49-F238E27FC236}">
                <a16:creationId xmlns:a16="http://schemas.microsoft.com/office/drawing/2014/main" id="{3EC28BED-F1F0-48AF-B780-291A0F1FD72E}"/>
              </a:ext>
            </a:extLst>
          </p:cNvPr>
          <p:cNvGraphicFramePr>
            <a:graphicFrameLocks/>
          </p:cNvGraphicFramePr>
          <p:nvPr>
            <p:extLst>
              <p:ext uri="{D42A27DB-BD31-4B8C-83A1-F6EECF244321}">
                <p14:modId xmlns:p14="http://schemas.microsoft.com/office/powerpoint/2010/main" val="307971516"/>
              </p:ext>
            </p:extLst>
          </p:nvPr>
        </p:nvGraphicFramePr>
        <p:xfrm>
          <a:off x="615956" y="1152022"/>
          <a:ext cx="11082984" cy="447469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7E29C9DB-A62B-442D-81F6-CE79659CA3B9}"/>
              </a:ext>
            </a:extLst>
          </p:cNvPr>
          <p:cNvSpPr txBox="1"/>
          <p:nvPr/>
        </p:nvSpPr>
        <p:spPr>
          <a:xfrm>
            <a:off x="726961" y="5626714"/>
            <a:ext cx="10901612" cy="691664"/>
          </a:xfrm>
          <a:prstGeom prst="rect">
            <a:avLst/>
          </a:prstGeom>
          <a:noFill/>
        </p:spPr>
        <p:txBody>
          <a:bodyPr wrap="square">
            <a:spAutoFit/>
          </a:bodyPr>
          <a:lstStyle/>
          <a:p>
            <a:pPr>
              <a:lnSpc>
                <a:spcPts val="1600"/>
              </a:lnSpc>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sources: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i</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Needle Exchange Surveillance Initiative , Glasgow Caledonian University, University of West of Scotland and Public Health Scotland (42), and (ii) Unlinked Anonymous Monitoring survey of people who inject psychoactive drugs (16) conducted by UKHSA with assistance from Public Health Wales and the Public Health Agency Northern Ireland.</a:t>
            </a:r>
          </a:p>
        </p:txBody>
      </p:sp>
      <p:sp>
        <p:nvSpPr>
          <p:cNvPr id="3" name="Footer Placeholder 2">
            <a:extLst>
              <a:ext uri="{FF2B5EF4-FFF2-40B4-BE49-F238E27FC236}">
                <a16:creationId xmlns:a16="http://schemas.microsoft.com/office/drawing/2014/main" id="{C6A83813-D86F-4006-BD12-A30645556E37}"/>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FF64A9D1-1044-4F1D-B969-BA1A9C257224}"/>
              </a:ext>
            </a:extLst>
          </p:cNvPr>
          <p:cNvSpPr>
            <a:spLocks noGrp="1"/>
          </p:cNvSpPr>
          <p:nvPr>
            <p:ph type="sldNum" sz="quarter" idx="11"/>
          </p:nvPr>
        </p:nvSpPr>
        <p:spPr/>
        <p:txBody>
          <a:bodyPr/>
          <a:lstStyle/>
          <a:p>
            <a:fld id="{344369E4-5DE7-46E5-874E-4FD437973785}" type="slidenum">
              <a:rPr lang="en-GB" smtClean="0"/>
              <a:pPr/>
              <a:t>12</a:t>
            </a:fld>
            <a:endParaRPr lang="en-GB" sz="1400"/>
          </a:p>
        </p:txBody>
      </p:sp>
    </p:spTree>
    <p:extLst>
      <p:ext uri="{BB962C8B-B14F-4D97-AF65-F5344CB8AC3E}">
        <p14:creationId xmlns:p14="http://schemas.microsoft.com/office/powerpoint/2010/main" val="345763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B8C0-77AC-4545-87EC-7FC3DEB8A8BE}"/>
              </a:ext>
            </a:extLst>
          </p:cNvPr>
          <p:cNvSpPr>
            <a:spLocks noGrp="1"/>
          </p:cNvSpPr>
          <p:nvPr>
            <p:ph type="title"/>
          </p:nvPr>
        </p:nvSpPr>
        <p:spPr>
          <a:xfrm>
            <a:off x="615956" y="242171"/>
            <a:ext cx="11123856" cy="1053720"/>
          </a:xfrm>
        </p:spPr>
        <p:txBody>
          <a:bodyPr>
            <a:noAutofit/>
          </a:bodyPr>
          <a:lstStyle/>
          <a:p>
            <a:pPr>
              <a:lnSpc>
                <a:spcPct val="100000"/>
              </a:lnSpc>
            </a:pPr>
            <a:r>
              <a:rPr lang="en-GB" sz="28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Prevention of infection by ensuring adequate harm reduction in PWID (WHO programme targets) (1)</a:t>
            </a:r>
            <a:endParaRPr lang="en-GB" sz="2800" dirty="0"/>
          </a:p>
        </p:txBody>
      </p:sp>
      <p:sp>
        <p:nvSpPr>
          <p:cNvPr id="3" name="Footer Placeholder 2">
            <a:extLst>
              <a:ext uri="{FF2B5EF4-FFF2-40B4-BE49-F238E27FC236}">
                <a16:creationId xmlns:a16="http://schemas.microsoft.com/office/drawing/2014/main" id="{4F8E7B5D-BE16-4541-968F-4F2A0D9E6FCD}"/>
              </a:ext>
            </a:extLst>
          </p:cNvPr>
          <p:cNvSpPr>
            <a:spLocks noGrp="1"/>
          </p:cNvSpPr>
          <p:nvPr>
            <p:ph type="ftr" sz="quarter" idx="10"/>
          </p:nvPr>
        </p:nvSpPr>
        <p:spPr/>
        <p:txBody>
          <a:bodyPr/>
          <a:lstStyle/>
          <a:p>
            <a:r>
              <a:rPr lang="en-GB"/>
              <a:t>Hepatitis C in the UK 2023</a:t>
            </a:r>
            <a:endParaRPr lang="en-GB" sz="1400"/>
          </a:p>
        </p:txBody>
      </p:sp>
      <p:graphicFrame>
        <p:nvGraphicFramePr>
          <p:cNvPr id="10" name="Table 9">
            <a:extLst>
              <a:ext uri="{FF2B5EF4-FFF2-40B4-BE49-F238E27FC236}">
                <a16:creationId xmlns:a16="http://schemas.microsoft.com/office/drawing/2014/main" id="{07494379-71A3-41BC-B412-01A52075E5BB}"/>
              </a:ext>
            </a:extLst>
          </p:cNvPr>
          <p:cNvGraphicFramePr>
            <a:graphicFrameLocks noGrp="1"/>
          </p:cNvGraphicFramePr>
          <p:nvPr>
            <p:extLst>
              <p:ext uri="{D42A27DB-BD31-4B8C-83A1-F6EECF244321}">
                <p14:modId xmlns:p14="http://schemas.microsoft.com/office/powerpoint/2010/main" val="4029380845"/>
              </p:ext>
            </p:extLst>
          </p:nvPr>
        </p:nvGraphicFramePr>
        <p:xfrm>
          <a:off x="726961" y="1903949"/>
          <a:ext cx="10729932" cy="1637109"/>
        </p:xfrm>
        <a:graphic>
          <a:graphicData uri="http://schemas.openxmlformats.org/drawingml/2006/table">
            <a:tbl>
              <a:tblPr firstRow="1" bandRow="1"/>
              <a:tblGrid>
                <a:gridCol w="2921675">
                  <a:extLst>
                    <a:ext uri="{9D8B030D-6E8A-4147-A177-3AD203B41FA5}">
                      <a16:colId xmlns:a16="http://schemas.microsoft.com/office/drawing/2014/main" val="2739889764"/>
                    </a:ext>
                  </a:extLst>
                </a:gridCol>
                <a:gridCol w="4035094">
                  <a:extLst>
                    <a:ext uri="{9D8B030D-6E8A-4147-A177-3AD203B41FA5}">
                      <a16:colId xmlns:a16="http://schemas.microsoft.com/office/drawing/2014/main" val="3038460963"/>
                    </a:ext>
                  </a:extLst>
                </a:gridCol>
                <a:gridCol w="3773163">
                  <a:extLst>
                    <a:ext uri="{9D8B030D-6E8A-4147-A177-3AD203B41FA5}">
                      <a16:colId xmlns:a16="http://schemas.microsoft.com/office/drawing/2014/main" val="2895524990"/>
                    </a:ext>
                  </a:extLst>
                </a:gridCol>
              </a:tblGrid>
              <a:tr h="564711">
                <a:tc>
                  <a:txBody>
                    <a:bodyPr/>
                    <a:lstStyle/>
                    <a:p>
                      <a:pPr>
                        <a:lnSpc>
                          <a:spcPct val="110000"/>
                        </a:lnSpc>
                        <a:spcBef>
                          <a:spcPts val="200"/>
                        </a:spcBef>
                        <a:spcAft>
                          <a:spcPts val="4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Service coverage or</a:t>
                      </a: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programme target area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200"/>
                        </a:spcBef>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2030 target </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Bef>
                          <a:spcPts val="600"/>
                        </a:spcBef>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interim guidance elimination validation target </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400" b="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44589169"/>
                  </a:ext>
                </a:extLst>
              </a:tr>
              <a:tr h="1072398">
                <a:tc>
                  <a:txBody>
                    <a:bodyPr/>
                    <a:lstStyle/>
                    <a:p>
                      <a:pPr>
                        <a:lnSpc>
                          <a:spcPct val="110000"/>
                        </a:lnSpc>
                        <a:spcBef>
                          <a:spcPts val="200"/>
                        </a:spcBef>
                        <a:spcAft>
                          <a:spcPts val="4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Harm reduction: A comprehensive package of harm reduction services to all PWID </a:t>
                      </a:r>
                      <a:r>
                        <a:rPr lang="en-GB" sz="14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(22)</a:t>
                      </a:r>
                      <a:r>
                        <a:rPr lang="en-GB" sz="1400">
                          <a:effectLst/>
                          <a:latin typeface="Arial" panose="020B0604020202020204" pitchFamily="34" charset="0"/>
                          <a:ea typeface="Times New Roman" panose="02020603050405020304" pitchFamily="18" charset="0"/>
                          <a:cs typeface="Times New Roman" panose="02020603050405020304" pitchFamily="18" charset="0"/>
                        </a:rPr>
                        <a:t> including:</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At least 300 sterile needles and syringes provided per person who injects drugs per year.</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6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At least 300 sterile needles and syringes provided per person who injects drugs per year.</a:t>
                      </a:r>
                    </a:p>
                    <a:p>
                      <a:pPr>
                        <a:lnSpc>
                          <a:spcPct val="1100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&gt;40% of opioid-dependent people on OST</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040435"/>
                  </a:ext>
                </a:extLst>
              </a:tr>
            </a:tbl>
          </a:graphicData>
        </a:graphic>
      </p:graphicFrame>
      <p:sp>
        <p:nvSpPr>
          <p:cNvPr id="11" name="TextBox 10">
            <a:extLst>
              <a:ext uri="{FF2B5EF4-FFF2-40B4-BE49-F238E27FC236}">
                <a16:creationId xmlns:a16="http://schemas.microsoft.com/office/drawing/2014/main" id="{FEA66760-5177-4E82-BFAB-85F10D856538}"/>
              </a:ext>
            </a:extLst>
          </p:cNvPr>
          <p:cNvSpPr txBox="1"/>
          <p:nvPr/>
        </p:nvSpPr>
        <p:spPr>
          <a:xfrm>
            <a:off x="615956" y="1474752"/>
            <a:ext cx="5480044" cy="273365"/>
          </a:xfrm>
          <a:prstGeom prst="rect">
            <a:avLst/>
          </a:prstGeom>
          <a:noFill/>
        </p:spPr>
        <p:txBody>
          <a:bodyPr wrap="square" rtlCol="0">
            <a:spAutoFit/>
          </a:bodyPr>
          <a:lstStyle/>
          <a:p>
            <a:pPr>
              <a:lnSpc>
                <a:spcPts val="1400"/>
              </a:lnSpc>
              <a:spcAft>
                <a:spcPts val="6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Table 4a. WHO programme targets for harm reduction</a:t>
            </a:r>
          </a:p>
        </p:txBody>
      </p:sp>
      <p:sp>
        <p:nvSpPr>
          <p:cNvPr id="4" name="Slide Number Placeholder 3">
            <a:extLst>
              <a:ext uri="{FF2B5EF4-FFF2-40B4-BE49-F238E27FC236}">
                <a16:creationId xmlns:a16="http://schemas.microsoft.com/office/drawing/2014/main" id="{0A8AA83C-4F20-4183-810F-6C6D2D0076CE}"/>
              </a:ext>
            </a:extLst>
          </p:cNvPr>
          <p:cNvSpPr>
            <a:spLocks noGrp="1"/>
          </p:cNvSpPr>
          <p:nvPr>
            <p:ph type="sldNum" sz="quarter" idx="11"/>
          </p:nvPr>
        </p:nvSpPr>
        <p:spPr/>
        <p:txBody>
          <a:bodyPr/>
          <a:lstStyle/>
          <a:p>
            <a:fld id="{344369E4-5DE7-46E5-874E-4FD437973785}" type="slidenum">
              <a:rPr lang="en-GB" smtClean="0"/>
              <a:pPr/>
              <a:t>13</a:t>
            </a:fld>
            <a:endParaRPr lang="en-GB" sz="1400"/>
          </a:p>
        </p:txBody>
      </p:sp>
    </p:spTree>
    <p:extLst>
      <p:ext uri="{BB962C8B-B14F-4D97-AF65-F5344CB8AC3E}">
        <p14:creationId xmlns:p14="http://schemas.microsoft.com/office/powerpoint/2010/main" val="569853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B8C0-77AC-4545-87EC-7FC3DEB8A8BE}"/>
              </a:ext>
            </a:extLst>
          </p:cNvPr>
          <p:cNvSpPr>
            <a:spLocks noGrp="1"/>
          </p:cNvSpPr>
          <p:nvPr>
            <p:ph type="title"/>
          </p:nvPr>
        </p:nvSpPr>
        <p:spPr>
          <a:xfrm>
            <a:off x="615956" y="179416"/>
            <a:ext cx="11123856" cy="1102537"/>
          </a:xfrm>
        </p:spPr>
        <p:txBody>
          <a:bodyPr>
            <a:normAutofit fontScale="90000"/>
          </a:bodyPr>
          <a:lstStyle/>
          <a:p>
            <a:pPr>
              <a:lnSpc>
                <a:spcPct val="100000"/>
              </a:lnSpc>
            </a:pPr>
            <a:r>
              <a:rPr lang="en-GB" sz="31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Prevention of infection by ensuring adequate harm reduction in PWID (WHO programme targets) (2)</a:t>
            </a:r>
            <a:br>
              <a:rPr lang="en-GB" sz="1800">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br>
            <a:br>
              <a:rPr lang="en-GB" sz="18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sp>
        <p:nvSpPr>
          <p:cNvPr id="3" name="Footer Placeholder 2">
            <a:extLst>
              <a:ext uri="{FF2B5EF4-FFF2-40B4-BE49-F238E27FC236}">
                <a16:creationId xmlns:a16="http://schemas.microsoft.com/office/drawing/2014/main" id="{4F8E7B5D-BE16-4541-968F-4F2A0D9E6FCD}"/>
              </a:ext>
            </a:extLst>
          </p:cNvPr>
          <p:cNvSpPr>
            <a:spLocks noGrp="1"/>
          </p:cNvSpPr>
          <p:nvPr>
            <p:ph type="ftr" sz="quarter" idx="10"/>
          </p:nvPr>
        </p:nvSpPr>
        <p:spPr/>
        <p:txBody>
          <a:bodyPr/>
          <a:lstStyle/>
          <a:p>
            <a:r>
              <a:rPr lang="en-GB"/>
              <a:t>Hepatitis C in the UK 2023</a:t>
            </a:r>
            <a:endParaRPr lang="en-GB" sz="1400"/>
          </a:p>
        </p:txBody>
      </p:sp>
      <p:graphicFrame>
        <p:nvGraphicFramePr>
          <p:cNvPr id="13" name="Table 12">
            <a:extLst>
              <a:ext uri="{FF2B5EF4-FFF2-40B4-BE49-F238E27FC236}">
                <a16:creationId xmlns:a16="http://schemas.microsoft.com/office/drawing/2014/main" id="{B95C7868-10C5-4031-AEBF-9018D68AC0E4}"/>
              </a:ext>
            </a:extLst>
          </p:cNvPr>
          <p:cNvGraphicFramePr>
            <a:graphicFrameLocks noGrp="1"/>
          </p:cNvGraphicFramePr>
          <p:nvPr>
            <p:extLst>
              <p:ext uri="{D42A27DB-BD31-4B8C-83A1-F6EECF244321}">
                <p14:modId xmlns:p14="http://schemas.microsoft.com/office/powerpoint/2010/main" val="448959693"/>
              </p:ext>
            </p:extLst>
          </p:nvPr>
        </p:nvGraphicFramePr>
        <p:xfrm>
          <a:off x="709030" y="1511137"/>
          <a:ext cx="10729932" cy="4878492"/>
        </p:xfrm>
        <a:graphic>
          <a:graphicData uri="http://schemas.openxmlformats.org/drawingml/2006/table">
            <a:tbl>
              <a:tblPr firstRow="1" bandRow="1"/>
              <a:tblGrid>
                <a:gridCol w="1783158">
                  <a:extLst>
                    <a:ext uri="{9D8B030D-6E8A-4147-A177-3AD203B41FA5}">
                      <a16:colId xmlns:a16="http://schemas.microsoft.com/office/drawing/2014/main" val="151969984"/>
                    </a:ext>
                  </a:extLst>
                </a:gridCol>
                <a:gridCol w="8946774">
                  <a:extLst>
                    <a:ext uri="{9D8B030D-6E8A-4147-A177-3AD203B41FA5}">
                      <a16:colId xmlns:a16="http://schemas.microsoft.com/office/drawing/2014/main" val="764251977"/>
                    </a:ext>
                  </a:extLst>
                </a:gridCol>
              </a:tblGrid>
              <a:tr h="268403">
                <a:tc>
                  <a:txBody>
                    <a:bodyPr/>
                    <a:lstStyle/>
                    <a:p>
                      <a:pPr>
                        <a:lnSpc>
                          <a:spcPct val="110000"/>
                        </a:lnSpc>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Country</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0000"/>
                        </a:lnSpc>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Harm reduction: A comprehensive package of harm reduction services to all PWID (22) including:</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28985747"/>
                  </a:ext>
                </a:extLst>
              </a:tr>
              <a:tr h="268403">
                <a:tc>
                  <a:txBody>
                    <a:bodyPr/>
                    <a:lstStyle/>
                    <a:p>
                      <a:pPr>
                        <a:lnSpc>
                          <a:spcPct val="11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UK</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In 2019, 66.0% reported having adequate needle or syringe provision for their needs.</a:t>
                      </a: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690374"/>
                  </a:ext>
                </a:extLst>
              </a:tr>
              <a:tr h="1247303">
                <a:tc>
                  <a:txBody>
                    <a:bodyPr/>
                    <a:lstStyle/>
                    <a:p>
                      <a:pPr>
                        <a:lnSpc>
                          <a:spcPct val="11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England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marR="504190" lvl="0" indent="-179388">
                        <a:lnSpc>
                          <a:spcPct val="110000"/>
                        </a:lnSpc>
                        <a:buClr>
                          <a:srgbClr val="007C91"/>
                        </a:buClr>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among people injecting psychoactive drugs participating in the UAM Survey during 2021, 65.6%† reported adequate needle and syringe provision (NSP**) for their needs (62.7% in 2020)</a:t>
                      </a:r>
                    </a:p>
                    <a:p>
                      <a:pPr marL="179388" marR="504190" lvl="0" indent="-179388">
                        <a:lnSpc>
                          <a:spcPct val="110000"/>
                        </a:lnSpc>
                        <a:buClr>
                          <a:srgbClr val="007C91"/>
                        </a:buClr>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55.5% of opioid dependent PWID receive OAT (tax year 2011 to 2012*)</a:t>
                      </a:r>
                    </a:p>
                    <a:p>
                      <a:pPr marL="179388" marR="504190" lvl="0" indent="-179388">
                        <a:lnSpc>
                          <a:spcPct val="110000"/>
                        </a:lnSpc>
                        <a:buClr>
                          <a:srgbClr val="007C91"/>
                        </a:buClr>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77%† of UAM Survey participants in 2021 (76% in 2020), who had injected drugs in the last year, reported receiving some form of information that explained what HCV is, how they could avoid catching it, or how it is treated, in the last year</a:t>
                      </a: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815708"/>
                  </a:ext>
                </a:extLst>
              </a:tr>
              <a:tr h="295789">
                <a:tc>
                  <a:txBody>
                    <a:bodyPr/>
                    <a:lstStyle/>
                    <a:p>
                      <a:pPr>
                        <a:lnSpc>
                          <a:spcPct val="11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NI</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Not currently available</a:t>
                      </a: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6135526"/>
                  </a:ext>
                </a:extLst>
              </a:tr>
              <a:tr h="855743">
                <a:tc>
                  <a:txBody>
                    <a:bodyPr/>
                    <a:lstStyle/>
                    <a:p>
                      <a:pPr>
                        <a:lnSpc>
                          <a:spcPct val="11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Scotland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marR="504190" lvl="0" indent="-179388">
                        <a:lnSpc>
                          <a:spcPct val="110000"/>
                        </a:lnSpc>
                        <a:buClr>
                          <a:srgbClr val="007C91"/>
                        </a:buClr>
                        <a:buFont typeface="Symbol" panose="05050102010706020507" pitchFamily="18" charset="2"/>
                        <a:buChar char=""/>
                      </a:pPr>
                      <a:r>
                        <a:rPr lang="en-GB" sz="1400">
                          <a:effectLst/>
                          <a:latin typeface="Arial" panose="020B0604020202020204" pitchFamily="34" charset="0"/>
                          <a:ea typeface="Times New Roman" panose="02020603050405020304" pitchFamily="18" charset="0"/>
                          <a:cs typeface="Times New Roman" panose="02020603050405020304" pitchFamily="18" charset="0"/>
                        </a:rPr>
                        <a:t>Among people who inject drugs participating in NESI, 65.6% reported adequate NSP for their needs in 2019 to 2020 and 80.2% in 2017 to 2018.†† </a:t>
                      </a:r>
                    </a:p>
                    <a:p>
                      <a:pPr marL="179388" marR="504190" lvl="0" indent="-179388">
                        <a:lnSpc>
                          <a:spcPct val="110000"/>
                        </a:lnSpc>
                        <a:buClr>
                          <a:srgbClr val="007C91"/>
                        </a:buClr>
                        <a:buFont typeface="Symbol" panose="05050102010706020507" pitchFamily="18" charset="2"/>
                        <a:buChar char=""/>
                      </a:pPr>
                      <a:r>
                        <a:rPr lang="en-GB" sz="1400">
                          <a:effectLst/>
                          <a:latin typeface="Arial" panose="020B0604020202020204" pitchFamily="34" charset="0"/>
                          <a:ea typeface="Times New Roman" panose="02020603050405020304" pitchFamily="18" charset="0"/>
                          <a:cs typeface="Times New Roman" panose="02020603050405020304" pitchFamily="18" charset="0"/>
                        </a:rPr>
                        <a:t>66% of people who inject drugs attending NSP for services other than OAT received prescribed methadone in 2019 to 2020 and 69% in 2017 to 2018.</a:t>
                      </a: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60994"/>
                  </a:ext>
                </a:extLst>
              </a:tr>
              <a:tr h="1247303">
                <a:tc>
                  <a:txBody>
                    <a:bodyPr/>
                    <a:lstStyle/>
                    <a:p>
                      <a:pPr>
                        <a:lnSpc>
                          <a:spcPct val="11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Wales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marR="504190" lvl="0" indent="-179388">
                        <a:lnSpc>
                          <a:spcPct val="110000"/>
                        </a:lnSpc>
                        <a:buClr>
                          <a:srgbClr val="007C91"/>
                        </a:buClr>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82 sterile needles and syringes (median number of syringes to PWID injecting psychoactive drugs) provided per person who injects drugs per year – 22% coverage</a:t>
                      </a:r>
                    </a:p>
                    <a:p>
                      <a:pPr marL="179388" marR="504190" lvl="0" indent="-179388">
                        <a:lnSpc>
                          <a:spcPct val="110000"/>
                        </a:lnSpc>
                        <a:buClr>
                          <a:srgbClr val="007C91"/>
                        </a:buClr>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13% of opioid dependent PWID receive OAT (this has been calculated using the number of PWID in regular contact with NSP services and the number of individuals receiving OST in treatment services indicating current or recent injecting of opioids). </a:t>
                      </a:r>
                    </a:p>
                    <a:p>
                      <a:pPr marL="179388" marR="504190" lvl="0" indent="-179388">
                        <a:lnSpc>
                          <a:spcPct val="110000"/>
                        </a:lnSpc>
                        <a:buClr>
                          <a:srgbClr val="007C91"/>
                        </a:buClr>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63% of PWID receiving targeted HCV information, education, and communication </a:t>
                      </a:r>
                    </a:p>
                  </a:txBody>
                  <a:tcPr marL="88101" marR="88101" marT="44051" marB="440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908469"/>
                  </a:ext>
                </a:extLst>
              </a:tr>
            </a:tbl>
          </a:graphicData>
        </a:graphic>
      </p:graphicFrame>
      <p:sp>
        <p:nvSpPr>
          <p:cNvPr id="14" name="TextBox 13">
            <a:extLst>
              <a:ext uri="{FF2B5EF4-FFF2-40B4-BE49-F238E27FC236}">
                <a16:creationId xmlns:a16="http://schemas.microsoft.com/office/drawing/2014/main" id="{46008204-A3F1-42B7-B6A0-1DD7568FEEC0}"/>
              </a:ext>
            </a:extLst>
          </p:cNvPr>
          <p:cNvSpPr txBox="1"/>
          <p:nvPr/>
        </p:nvSpPr>
        <p:spPr>
          <a:xfrm>
            <a:off x="627534" y="1195606"/>
            <a:ext cx="6750424" cy="279564"/>
          </a:xfrm>
          <a:prstGeom prst="rect">
            <a:avLst/>
          </a:prstGeom>
          <a:noFill/>
        </p:spPr>
        <p:txBody>
          <a:bodyPr wrap="square" rtlCol="0">
            <a:spAutoFit/>
          </a:bodyPr>
          <a:lstStyle/>
          <a:p>
            <a:pPr>
              <a:lnSpc>
                <a:spcPts val="1400"/>
              </a:lnSpc>
              <a:spcAft>
                <a:spcPts val="600"/>
              </a:spcAft>
            </a:pPr>
            <a:r>
              <a:rPr lang="en-GB" sz="1600" b="1">
                <a:effectLst/>
                <a:latin typeface="Arial" panose="020B0604020202020204" pitchFamily="34" charset="0"/>
                <a:ea typeface="Times New Roman" panose="02020603050405020304" pitchFamily="18" charset="0"/>
                <a:cs typeface="Times New Roman" panose="02020603050405020304" pitchFamily="18" charset="0"/>
              </a:rPr>
              <a:t>Table 4b. Progress in the UK</a:t>
            </a:r>
          </a:p>
        </p:txBody>
      </p:sp>
      <p:sp>
        <p:nvSpPr>
          <p:cNvPr id="4" name="Slide Number Placeholder 3">
            <a:extLst>
              <a:ext uri="{FF2B5EF4-FFF2-40B4-BE49-F238E27FC236}">
                <a16:creationId xmlns:a16="http://schemas.microsoft.com/office/drawing/2014/main" id="{E0045A95-611F-4452-8882-F82E75D4400A}"/>
              </a:ext>
            </a:extLst>
          </p:cNvPr>
          <p:cNvSpPr>
            <a:spLocks noGrp="1"/>
          </p:cNvSpPr>
          <p:nvPr>
            <p:ph type="sldNum" sz="quarter" idx="11"/>
          </p:nvPr>
        </p:nvSpPr>
        <p:spPr/>
        <p:txBody>
          <a:bodyPr/>
          <a:lstStyle/>
          <a:p>
            <a:fld id="{344369E4-5DE7-46E5-874E-4FD437973785}" type="slidenum">
              <a:rPr lang="en-GB" smtClean="0"/>
              <a:pPr/>
              <a:t>14</a:t>
            </a:fld>
            <a:endParaRPr lang="en-GB" sz="1400"/>
          </a:p>
        </p:txBody>
      </p:sp>
    </p:spTree>
    <p:extLst>
      <p:ext uri="{BB962C8B-B14F-4D97-AF65-F5344CB8AC3E}">
        <p14:creationId xmlns:p14="http://schemas.microsoft.com/office/powerpoint/2010/main" val="3065953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F3F9-E300-4985-8A17-E59DFBAE7153}"/>
              </a:ext>
            </a:extLst>
          </p:cNvPr>
          <p:cNvSpPr>
            <a:spLocks noGrp="1"/>
          </p:cNvSpPr>
          <p:nvPr>
            <p:ph type="title"/>
          </p:nvPr>
        </p:nvSpPr>
        <p:spPr/>
        <p:txBody>
          <a:bodyPr>
            <a:normAutofit fontScale="90000"/>
          </a:bodyPr>
          <a:lstStyle/>
          <a:p>
            <a:pPr>
              <a:lnSpc>
                <a:spcPct val="100000"/>
              </a:lnSpc>
            </a:pPr>
            <a:r>
              <a:rPr lang="en-GB" sz="2900" b="1" dirty="0">
                <a:effectLst/>
                <a:latin typeface="Arial" panose="020B0604020202020204" pitchFamily="34" charset="0"/>
                <a:ea typeface="Times New Roman" panose="02020603050405020304" pitchFamily="18" charset="0"/>
                <a:cs typeface="Times New Roman" panose="02020603050405020304" pitchFamily="18" charset="0"/>
              </a:rPr>
              <a:t>Figure 8. Estimated UK-wide proportion of PWID reporting adequate* needle and syringe provision, 2011 to 2021**,***</a:t>
            </a:r>
            <a:br>
              <a:rPr lang="en-GB" sz="1800" b="1" dirty="0">
                <a:effectLst/>
                <a:latin typeface="Arial" panose="020B0604020202020204" pitchFamily="34" charset="0"/>
                <a:ea typeface="Times New Roman" panose="02020603050405020304" pitchFamily="18" charset="0"/>
                <a:cs typeface="Times New Roman" panose="02020603050405020304" pitchFamily="18" charset="0"/>
              </a:rPr>
            </a:br>
            <a:r>
              <a:rPr lang="en-GB" sz="3600" b="1" dirty="0"/>
              <a:t> </a:t>
            </a:r>
            <a:br>
              <a:rPr lang="en-GB" sz="3600" b="1" dirty="0">
                <a:highlight>
                  <a:srgbClr val="FFFF00"/>
                </a:highlight>
              </a:rPr>
            </a:br>
            <a:br>
              <a:rPr lang="en-GB" sz="4000" b="1" dirty="0"/>
            </a:br>
            <a:endParaRPr lang="en-GB" dirty="0"/>
          </a:p>
        </p:txBody>
      </p:sp>
      <p:graphicFrame>
        <p:nvGraphicFramePr>
          <p:cNvPr id="8" name="Chart 7" descr="Bar chart showing estimated UK-wide proportion of PWID reporting adequate needle and syringe provision, 2011 to 2021 which shows UAM (England, Northern Ireland and Wales); NESI (Scotland) and a line indicating the UK-wide trend. Note that a new UAM indicator was introduced in 2017 meaning that data from 2017 onwards cannot be directly compared with that from earlier years (bars for 2017 to 2021 are shown in a different colour).">
            <a:extLst>
              <a:ext uri="{FF2B5EF4-FFF2-40B4-BE49-F238E27FC236}">
                <a16:creationId xmlns:a16="http://schemas.microsoft.com/office/drawing/2014/main" id="{4DB9DB71-7A56-4757-9781-53247F82E893}"/>
              </a:ext>
            </a:extLst>
          </p:cNvPr>
          <p:cNvGraphicFramePr>
            <a:graphicFrameLocks/>
          </p:cNvGraphicFramePr>
          <p:nvPr>
            <p:extLst>
              <p:ext uri="{D42A27DB-BD31-4B8C-83A1-F6EECF244321}">
                <p14:modId xmlns:p14="http://schemas.microsoft.com/office/powerpoint/2010/main" val="1147512332"/>
              </p:ext>
            </p:extLst>
          </p:nvPr>
        </p:nvGraphicFramePr>
        <p:xfrm>
          <a:off x="615956" y="1152023"/>
          <a:ext cx="11123856" cy="437651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942CD1D-C1F1-4ACE-BAF4-BAA91A8496B5}"/>
              </a:ext>
            </a:extLst>
          </p:cNvPr>
          <p:cNvSpPr txBox="1"/>
          <p:nvPr/>
        </p:nvSpPr>
        <p:spPr>
          <a:xfrm>
            <a:off x="649942" y="5615159"/>
            <a:ext cx="10901612" cy="691664"/>
          </a:xfrm>
          <a:prstGeom prst="rect">
            <a:avLst/>
          </a:prstGeom>
          <a:noFill/>
        </p:spPr>
        <p:txBody>
          <a:bodyPr wrap="square">
            <a:spAutoFit/>
          </a:bodyPr>
          <a:lstStyle/>
          <a:p>
            <a:pPr>
              <a:lnSpc>
                <a:spcPts val="1600"/>
              </a:lnSpc>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sources: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i</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Needle Exchange Surveillance Initiative, Glasgow Caledonian University, University of West of Scotland and Public Health Scotland (42), and (ii) Unlinked Anonymous Monitoring survey of people who inject psychoactive drugs (16), conducted by UKHSA with assistance from Public Health Wales and the Public Health Agency Northern Ireland.</a:t>
            </a:r>
          </a:p>
        </p:txBody>
      </p:sp>
      <p:sp>
        <p:nvSpPr>
          <p:cNvPr id="3" name="Footer Placeholder 2">
            <a:extLst>
              <a:ext uri="{FF2B5EF4-FFF2-40B4-BE49-F238E27FC236}">
                <a16:creationId xmlns:a16="http://schemas.microsoft.com/office/drawing/2014/main" id="{202F3885-44AD-4895-8D9B-1D83DC843907}"/>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4B6FACBB-DCF1-44B4-B6B7-F079D8D007A6}"/>
              </a:ext>
            </a:extLst>
          </p:cNvPr>
          <p:cNvSpPr>
            <a:spLocks noGrp="1"/>
          </p:cNvSpPr>
          <p:nvPr>
            <p:ph type="sldNum" sz="quarter" idx="11"/>
          </p:nvPr>
        </p:nvSpPr>
        <p:spPr/>
        <p:txBody>
          <a:bodyPr/>
          <a:lstStyle/>
          <a:p>
            <a:fld id="{344369E4-5DE7-46E5-874E-4FD437973785}" type="slidenum">
              <a:rPr lang="en-GB" smtClean="0"/>
              <a:pPr/>
              <a:t>15</a:t>
            </a:fld>
            <a:endParaRPr lang="en-GB" sz="1400"/>
          </a:p>
        </p:txBody>
      </p:sp>
    </p:spTree>
    <p:extLst>
      <p:ext uri="{BB962C8B-B14F-4D97-AF65-F5344CB8AC3E}">
        <p14:creationId xmlns:p14="http://schemas.microsoft.com/office/powerpoint/2010/main" val="509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17F7-733C-458C-A4B2-E2D533DB7544}"/>
              </a:ext>
            </a:extLst>
          </p:cNvPr>
          <p:cNvSpPr>
            <a:spLocks noGrp="1"/>
          </p:cNvSpPr>
          <p:nvPr>
            <p:ph type="title"/>
          </p:nvPr>
        </p:nvSpPr>
        <p:spPr>
          <a:xfrm>
            <a:off x="678711" y="269066"/>
            <a:ext cx="11123856" cy="510395"/>
          </a:xfrm>
        </p:spPr>
        <p:txBody>
          <a:bodyPr>
            <a:normAutofit fontScale="90000"/>
          </a:bodyPr>
          <a:lstStyle/>
          <a:p>
            <a:r>
              <a:rPr lang="en-GB" sz="2800" b="1" dirty="0">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Monitoring access to HCV treatment (WHO programme </a:t>
            </a:r>
            <a:r>
              <a:rPr lang="en-GB" sz="28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target) (1)</a:t>
            </a:r>
            <a:endParaRPr lang="en-GB" dirty="0"/>
          </a:p>
        </p:txBody>
      </p:sp>
      <p:sp>
        <p:nvSpPr>
          <p:cNvPr id="3" name="Footer Placeholder 2">
            <a:extLst>
              <a:ext uri="{FF2B5EF4-FFF2-40B4-BE49-F238E27FC236}">
                <a16:creationId xmlns:a16="http://schemas.microsoft.com/office/drawing/2014/main" id="{E0E0A38B-AEC5-4A58-8C46-F03BE757E33B}"/>
              </a:ext>
            </a:extLst>
          </p:cNvPr>
          <p:cNvSpPr>
            <a:spLocks noGrp="1"/>
          </p:cNvSpPr>
          <p:nvPr>
            <p:ph type="ftr" sz="quarter" idx="10"/>
          </p:nvPr>
        </p:nvSpPr>
        <p:spPr/>
        <p:txBody>
          <a:bodyPr/>
          <a:lstStyle/>
          <a:p>
            <a:r>
              <a:rPr lang="en-GB"/>
              <a:t>Hepatitis C in the UK 2023</a:t>
            </a:r>
            <a:endParaRPr lang="en-GB" sz="1400"/>
          </a:p>
        </p:txBody>
      </p:sp>
      <p:graphicFrame>
        <p:nvGraphicFramePr>
          <p:cNvPr id="11" name="Table 10">
            <a:extLst>
              <a:ext uri="{FF2B5EF4-FFF2-40B4-BE49-F238E27FC236}">
                <a16:creationId xmlns:a16="http://schemas.microsoft.com/office/drawing/2014/main" id="{53741A13-6F35-494A-A912-752E7E0EF62E}"/>
              </a:ext>
            </a:extLst>
          </p:cNvPr>
          <p:cNvGraphicFramePr>
            <a:graphicFrameLocks noGrp="1"/>
          </p:cNvGraphicFramePr>
          <p:nvPr>
            <p:extLst>
              <p:ext uri="{D42A27DB-BD31-4B8C-83A1-F6EECF244321}">
                <p14:modId xmlns:p14="http://schemas.microsoft.com/office/powerpoint/2010/main" val="1413088933"/>
              </p:ext>
            </p:extLst>
          </p:nvPr>
        </p:nvGraphicFramePr>
        <p:xfrm>
          <a:off x="793374" y="1298247"/>
          <a:ext cx="10007606" cy="1054926"/>
        </p:xfrm>
        <a:graphic>
          <a:graphicData uri="http://schemas.openxmlformats.org/drawingml/2006/table">
            <a:tbl>
              <a:tblPr firstRow="1" bandRow="1"/>
              <a:tblGrid>
                <a:gridCol w="2988153">
                  <a:extLst>
                    <a:ext uri="{9D8B030D-6E8A-4147-A177-3AD203B41FA5}">
                      <a16:colId xmlns:a16="http://schemas.microsoft.com/office/drawing/2014/main" val="1800260157"/>
                    </a:ext>
                  </a:extLst>
                </a:gridCol>
                <a:gridCol w="3556602">
                  <a:extLst>
                    <a:ext uri="{9D8B030D-6E8A-4147-A177-3AD203B41FA5}">
                      <a16:colId xmlns:a16="http://schemas.microsoft.com/office/drawing/2014/main" val="1077960559"/>
                    </a:ext>
                  </a:extLst>
                </a:gridCol>
                <a:gridCol w="3462851">
                  <a:extLst>
                    <a:ext uri="{9D8B030D-6E8A-4147-A177-3AD203B41FA5}">
                      <a16:colId xmlns:a16="http://schemas.microsoft.com/office/drawing/2014/main" val="3156177493"/>
                    </a:ext>
                  </a:extLst>
                </a:gridCol>
              </a:tblGrid>
              <a:tr h="556895">
                <a:tc>
                  <a:txBody>
                    <a:bodyPr/>
                    <a:lstStyle/>
                    <a:p>
                      <a:pPr>
                        <a:lnSpc>
                          <a:spcPct val="12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Service coverage or programme target area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0000"/>
                        </a:lnSpc>
                        <a:spcBef>
                          <a:spcPts val="200"/>
                        </a:spcBef>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2030 target </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0000"/>
                        </a:lnSpc>
                        <a:spcBef>
                          <a:spcPts val="200"/>
                        </a:spcBef>
                        <a:spcAft>
                          <a:spcPts val="200"/>
                        </a:spcAft>
                      </a:pPr>
                      <a:r>
                        <a:rPr lang="en-GB"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interim guidance elimination validation target </a:t>
                      </a:r>
                      <a:r>
                        <a:rPr lang="en-GB"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19286092"/>
                  </a:ext>
                </a:extLst>
              </a:tr>
              <a:tr h="439617">
                <a:tc>
                  <a:txBody>
                    <a:bodyPr/>
                    <a:lstStyle/>
                    <a:p>
                      <a:pPr>
                        <a:lnSpc>
                          <a:spcPct val="12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Treatment coverage of people diagnosed with chronic HCV </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Equal to or greater than 80%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Equal to or greater than 80%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5120292"/>
                  </a:ext>
                </a:extLst>
              </a:tr>
            </a:tbl>
          </a:graphicData>
        </a:graphic>
      </p:graphicFrame>
      <p:sp>
        <p:nvSpPr>
          <p:cNvPr id="12" name="TextBox 11">
            <a:extLst>
              <a:ext uri="{FF2B5EF4-FFF2-40B4-BE49-F238E27FC236}">
                <a16:creationId xmlns:a16="http://schemas.microsoft.com/office/drawing/2014/main" id="{FA57A315-15F1-4230-A3D6-77C3377E8C83}"/>
              </a:ext>
            </a:extLst>
          </p:cNvPr>
          <p:cNvSpPr txBox="1"/>
          <p:nvPr/>
        </p:nvSpPr>
        <p:spPr>
          <a:xfrm>
            <a:off x="678711" y="869577"/>
            <a:ext cx="9000565" cy="338554"/>
          </a:xfrm>
          <a:prstGeom prst="rect">
            <a:avLst/>
          </a:prstGeom>
          <a:noFill/>
        </p:spPr>
        <p:txBody>
          <a:bodyPr wrap="square" rtlCol="0">
            <a:spAutoFit/>
          </a:bodyPr>
          <a:lstStyle/>
          <a:p>
            <a:r>
              <a:rPr lang="en-GB" sz="1600" b="1">
                <a:effectLst/>
                <a:latin typeface="Arial" panose="020B0604020202020204" pitchFamily="34" charset="0"/>
                <a:ea typeface="Times New Roman" panose="02020603050405020304" pitchFamily="18" charset="0"/>
                <a:cs typeface="Times New Roman" panose="02020603050405020304" pitchFamily="18" charset="0"/>
              </a:rPr>
              <a:t>Table 5a. WHO programme targets for monitoring access to HCV treatment</a:t>
            </a:r>
          </a:p>
        </p:txBody>
      </p:sp>
      <p:sp>
        <p:nvSpPr>
          <p:cNvPr id="4" name="Slide Number Placeholder 3">
            <a:extLst>
              <a:ext uri="{FF2B5EF4-FFF2-40B4-BE49-F238E27FC236}">
                <a16:creationId xmlns:a16="http://schemas.microsoft.com/office/drawing/2014/main" id="{2B58E5B6-DB74-4AB5-BA1A-5DE05E0B9C61}"/>
              </a:ext>
            </a:extLst>
          </p:cNvPr>
          <p:cNvSpPr>
            <a:spLocks noGrp="1"/>
          </p:cNvSpPr>
          <p:nvPr>
            <p:ph type="sldNum" sz="quarter" idx="11"/>
          </p:nvPr>
        </p:nvSpPr>
        <p:spPr/>
        <p:txBody>
          <a:bodyPr/>
          <a:lstStyle/>
          <a:p>
            <a:fld id="{344369E4-5DE7-46E5-874E-4FD437973785}" type="slidenum">
              <a:rPr lang="en-GB" smtClean="0"/>
              <a:pPr/>
              <a:t>16</a:t>
            </a:fld>
            <a:endParaRPr lang="en-GB" sz="1400"/>
          </a:p>
        </p:txBody>
      </p:sp>
    </p:spTree>
    <p:extLst>
      <p:ext uri="{BB962C8B-B14F-4D97-AF65-F5344CB8AC3E}">
        <p14:creationId xmlns:p14="http://schemas.microsoft.com/office/powerpoint/2010/main" val="2805174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17F7-733C-458C-A4B2-E2D533DB7544}"/>
              </a:ext>
            </a:extLst>
          </p:cNvPr>
          <p:cNvSpPr>
            <a:spLocks noGrp="1"/>
          </p:cNvSpPr>
          <p:nvPr>
            <p:ph type="title"/>
          </p:nvPr>
        </p:nvSpPr>
        <p:spPr>
          <a:xfrm>
            <a:off x="678711" y="269066"/>
            <a:ext cx="11123856" cy="510395"/>
          </a:xfrm>
        </p:spPr>
        <p:txBody>
          <a:bodyPr>
            <a:normAutofit fontScale="90000"/>
          </a:bodyPr>
          <a:lstStyle/>
          <a:p>
            <a:r>
              <a:rPr lang="en-GB" sz="2800" b="1" dirty="0">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Monitoring access to HCV treatment (WHO programme </a:t>
            </a:r>
            <a:r>
              <a:rPr lang="en-GB" sz="28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target) (2)</a:t>
            </a:r>
            <a:endParaRPr lang="en-GB" dirty="0"/>
          </a:p>
        </p:txBody>
      </p:sp>
      <p:sp>
        <p:nvSpPr>
          <p:cNvPr id="13" name="TextBox 12">
            <a:extLst>
              <a:ext uri="{FF2B5EF4-FFF2-40B4-BE49-F238E27FC236}">
                <a16:creationId xmlns:a16="http://schemas.microsoft.com/office/drawing/2014/main" id="{BC7EB1C2-FAB5-40CA-9C86-E066A4BCE5ED}"/>
              </a:ext>
            </a:extLst>
          </p:cNvPr>
          <p:cNvSpPr txBox="1"/>
          <p:nvPr/>
        </p:nvSpPr>
        <p:spPr>
          <a:xfrm>
            <a:off x="726961" y="698776"/>
            <a:ext cx="6974541" cy="338554"/>
          </a:xfrm>
          <a:prstGeom prst="rect">
            <a:avLst/>
          </a:prstGeom>
          <a:noFill/>
        </p:spPr>
        <p:txBody>
          <a:bodyPr wrap="square" rtlCol="0">
            <a:spAutoFit/>
          </a:bodyPr>
          <a:lstStyle/>
          <a:p>
            <a:r>
              <a:rPr lang="en-GB" sz="1600" b="1">
                <a:effectLst/>
                <a:latin typeface="Arial" panose="020B0604020202020204" pitchFamily="34" charset="0"/>
                <a:ea typeface="Times New Roman" panose="02020603050405020304" pitchFamily="18" charset="0"/>
                <a:cs typeface="Times New Roman" panose="02020603050405020304" pitchFamily="18" charset="0"/>
              </a:rPr>
              <a:t>Table 5b. Progress in the UK</a:t>
            </a:r>
            <a:endParaRPr lang="en-GB" sz="1600" b="1"/>
          </a:p>
        </p:txBody>
      </p:sp>
      <p:graphicFrame>
        <p:nvGraphicFramePr>
          <p:cNvPr id="6" name="Table 5">
            <a:extLst>
              <a:ext uri="{FF2B5EF4-FFF2-40B4-BE49-F238E27FC236}">
                <a16:creationId xmlns:a16="http://schemas.microsoft.com/office/drawing/2014/main" id="{562CF096-3CB6-46C1-97B0-9A8FC5165E94}"/>
              </a:ext>
            </a:extLst>
          </p:cNvPr>
          <p:cNvGraphicFramePr>
            <a:graphicFrameLocks noGrp="1"/>
          </p:cNvGraphicFramePr>
          <p:nvPr>
            <p:extLst>
              <p:ext uri="{D42A27DB-BD31-4B8C-83A1-F6EECF244321}">
                <p14:modId xmlns:p14="http://schemas.microsoft.com/office/powerpoint/2010/main" val="3090423192"/>
              </p:ext>
            </p:extLst>
          </p:nvPr>
        </p:nvGraphicFramePr>
        <p:xfrm>
          <a:off x="820270" y="1038883"/>
          <a:ext cx="10515599" cy="5293924"/>
        </p:xfrm>
        <a:graphic>
          <a:graphicData uri="http://schemas.openxmlformats.org/drawingml/2006/table">
            <a:tbl>
              <a:tblPr firstRow="1" bandRow="1"/>
              <a:tblGrid>
                <a:gridCol w="2093259">
                  <a:extLst>
                    <a:ext uri="{9D8B030D-6E8A-4147-A177-3AD203B41FA5}">
                      <a16:colId xmlns:a16="http://schemas.microsoft.com/office/drawing/2014/main" val="559158363"/>
                    </a:ext>
                  </a:extLst>
                </a:gridCol>
                <a:gridCol w="6472518">
                  <a:extLst>
                    <a:ext uri="{9D8B030D-6E8A-4147-A177-3AD203B41FA5}">
                      <a16:colId xmlns:a16="http://schemas.microsoft.com/office/drawing/2014/main" val="1392321931"/>
                    </a:ext>
                  </a:extLst>
                </a:gridCol>
                <a:gridCol w="1949822">
                  <a:extLst>
                    <a:ext uri="{9D8B030D-6E8A-4147-A177-3AD203B41FA5}">
                      <a16:colId xmlns:a16="http://schemas.microsoft.com/office/drawing/2014/main" val="1481058735"/>
                    </a:ext>
                  </a:extLst>
                </a:gridCol>
              </a:tblGrid>
              <a:tr h="299578">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Country</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95000"/>
                        </a:lnSpc>
                        <a:spcBef>
                          <a:spcPts val="200"/>
                        </a:spcBef>
                        <a:spcAft>
                          <a:spcPts val="2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update</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95000"/>
                        </a:lnSpc>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Percentage of diagnosed patients with chronic HCV initiated treatment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19916561"/>
                  </a:ext>
                </a:extLst>
              </a:tr>
              <a:tr h="691556">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Progress in UK (2015 to 2020)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74.9%* of diagnosed patients with chronic HCV were linked to specialist HCV treatment services</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67.2%** of diagnosed patients with chronic HCV initiated treatment</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Where treatment information is available, 89.7% initiated treatment for their HCV infection</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72.2%*** of those who initiated treatment achieved SVR</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95000"/>
                        </a:lnSpc>
                      </a:pPr>
                      <a:r>
                        <a:rPr lang="en-GB" sz="1100">
                          <a:effectLst/>
                          <a:latin typeface="Arial" panose="020B0604020202020204" pitchFamily="34" charset="0"/>
                          <a:ea typeface="Times New Roman" panose="02020603050405020304" pitchFamily="18" charset="0"/>
                          <a:cs typeface="Times New Roman" panose="02020603050405020304" pitchFamily="18" charset="0"/>
                        </a:rPr>
                        <a:t>67.2%** </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899727"/>
                  </a:ext>
                </a:extLst>
              </a:tr>
              <a:tr h="1816914">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Progress in England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(Between 2015 and 2020 and 2016 to 2021)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5000"/>
                        </a:lnSpc>
                        <a:spcBef>
                          <a:spcPts val="200"/>
                        </a:spcBef>
                        <a:spcAft>
                          <a:spcPts val="200"/>
                        </a:spcAft>
                      </a:pPr>
                      <a:r>
                        <a:rPr lang="en-GB" sz="1100" b="1">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2015 to 2020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73.5%* of diagnosed patients with chronic HCV were linked to specialist HCV treatment services</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65.3%** of diagnosed patients with chronic HCV initiated treatment</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Where treatment information is available, 88.8% initiated treatment for their HCV infection.</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70.2%*** of those who initiated treatment achieved SVR</a:t>
                      </a:r>
                    </a:p>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2016 to 2021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81.8%* of diagnosed patients with chronic HCV were linked to specialist HCV treatment services</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73.0%** of diagnosed patients with chronic HCV initiated treatment</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Where treatment information is available, 89.3% initiated treatment for their HCV infection.</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71.6%*** of those who initiated treatment achieved SVR</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65.3%** (2015 to 2020)</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73.0%** (2016 to 2021)</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063672"/>
                  </a:ext>
                </a:extLst>
              </a:tr>
              <a:tr h="691556">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Progress in Northern Ireland </a:t>
                      </a:r>
                      <a:r>
                        <a:rPr lang="en-GB" sz="1100" b="1">
                          <a:effectLst/>
                          <a:latin typeface="Arial" panose="020B0604020202020204" pitchFamily="34" charset="0"/>
                          <a:ea typeface="Times New Roman" panose="02020603050405020304" pitchFamily="18" charset="0"/>
                          <a:cs typeface="Arial" panose="020B0604020202020204" pitchFamily="34" charset="0"/>
                        </a:rPr>
                        <a:t>† </a:t>
                      </a:r>
                      <a:r>
                        <a:rPr lang="en-GB" sz="1100" b="1">
                          <a:effectLst/>
                          <a:latin typeface="Arial" panose="020B0604020202020204" pitchFamily="34" charset="0"/>
                          <a:ea typeface="Times New Roman" panose="02020603050405020304" pitchFamily="18" charset="0"/>
                          <a:cs typeface="Times New Roman" panose="02020603050405020304" pitchFamily="18" charset="0"/>
                        </a:rPr>
                        <a:t>(between 2015 and 2020)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100%* of diagnosed patients with chronic HCV were linked to specialist HCV treatment services</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96.3%** of diagnosed patients with chronic HCV initiated treatment</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Where treatment information is available, 96.3% initiated treatment for their HCV infection</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91.3%*** of those who initiated treatment achieved SVR</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96.3%**</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1526024"/>
                  </a:ext>
                </a:extLst>
              </a:tr>
              <a:tr h="691556">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Progress in Scotland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(between 2015 and 2020)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86.9%* of diagnosed patients with chronic HCV were linked to specialist HCV treatment services</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81.8%** of diagnosed patients with chronic HCV initiated treatment</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 Of those linked to specialist HCV treatment services, 94.2% initiated treatment for their HCV infection.</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91.6%*** of those who initiated treatment reported achieved SVR</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81.8%**</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2910531"/>
                  </a:ext>
                </a:extLst>
              </a:tr>
              <a:tr h="316436">
                <a:tc>
                  <a:txBody>
                    <a:bodyPr/>
                    <a:lstStyle/>
                    <a:p>
                      <a:pPr>
                        <a:lnSpc>
                          <a:spcPct val="95000"/>
                        </a:lnSpc>
                        <a:spcBef>
                          <a:spcPts val="200"/>
                        </a:spcBef>
                        <a:spcAft>
                          <a:spcPts val="20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Progress in Wales </a:t>
                      </a:r>
                      <a:r>
                        <a:rPr lang="en-GB" sz="1100" b="1">
                          <a:effectLst/>
                          <a:latin typeface="Arial" panose="020B0604020202020204" pitchFamily="34" charset="0"/>
                          <a:ea typeface="Times New Roman" panose="02020603050405020304" pitchFamily="18" charset="0"/>
                          <a:cs typeface="Arial" panose="020B0604020202020204" pitchFamily="34" charset="0"/>
                        </a:rPr>
                        <a:t>†† (between 2015 and 2020)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81.7%** of diagnosed patients with chronic HCV initiated treatment</a:t>
                      </a:r>
                    </a:p>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68.2%*** of those who initiated treatment reported achieved SVR</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5000"/>
                        </a:lnSpc>
                        <a:spcBef>
                          <a:spcPts val="200"/>
                        </a:spcBef>
                        <a:spcAft>
                          <a:spcPts val="20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81.7%**</a:t>
                      </a:r>
                    </a:p>
                  </a:txBody>
                  <a:tcPr marL="27160" marR="27160" marT="479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978741"/>
                  </a:ext>
                </a:extLst>
              </a:tr>
            </a:tbl>
          </a:graphicData>
        </a:graphic>
      </p:graphicFrame>
      <p:sp>
        <p:nvSpPr>
          <p:cNvPr id="3" name="Footer Placeholder 2">
            <a:extLst>
              <a:ext uri="{FF2B5EF4-FFF2-40B4-BE49-F238E27FC236}">
                <a16:creationId xmlns:a16="http://schemas.microsoft.com/office/drawing/2014/main" id="{E0E0A38B-AEC5-4A58-8C46-F03BE757E33B}"/>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52130D45-2E41-495C-B237-7486FFC23DD9}"/>
              </a:ext>
            </a:extLst>
          </p:cNvPr>
          <p:cNvSpPr>
            <a:spLocks noGrp="1"/>
          </p:cNvSpPr>
          <p:nvPr>
            <p:ph type="sldNum" sz="quarter" idx="11"/>
          </p:nvPr>
        </p:nvSpPr>
        <p:spPr/>
        <p:txBody>
          <a:bodyPr/>
          <a:lstStyle/>
          <a:p>
            <a:fld id="{344369E4-5DE7-46E5-874E-4FD437973785}" type="slidenum">
              <a:rPr lang="en-GB" smtClean="0"/>
              <a:pPr/>
              <a:t>17</a:t>
            </a:fld>
            <a:endParaRPr lang="en-GB" sz="1400"/>
          </a:p>
        </p:txBody>
      </p:sp>
    </p:spTree>
    <p:extLst>
      <p:ext uri="{BB962C8B-B14F-4D97-AF65-F5344CB8AC3E}">
        <p14:creationId xmlns:p14="http://schemas.microsoft.com/office/powerpoint/2010/main" val="3455899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DE4D-5E0A-45BC-9A93-A0E8243CC419}"/>
              </a:ext>
            </a:extLst>
          </p:cNvPr>
          <p:cNvSpPr>
            <a:spLocks noGrp="1"/>
          </p:cNvSpPr>
          <p:nvPr>
            <p:ph type="title"/>
          </p:nvPr>
        </p:nvSpPr>
        <p:spPr>
          <a:xfrm>
            <a:off x="754221" y="179416"/>
            <a:ext cx="10875804" cy="1443196"/>
          </a:xfrm>
        </p:spPr>
        <p:txBody>
          <a:bodyPr>
            <a:normAutofit fontScale="90000"/>
          </a:bodyPr>
          <a:lstStyle/>
          <a:p>
            <a:pPr>
              <a:lnSpc>
                <a:spcPct val="100000"/>
              </a:lnSpc>
            </a:pPr>
            <a:r>
              <a:rPr lang="en-GB" sz="3100" b="1" dirty="0">
                <a:effectLst/>
                <a:latin typeface="Arial" panose="020B0604020202020204" pitchFamily="34" charset="0"/>
                <a:ea typeface="Times New Roman" panose="02020603050405020304" pitchFamily="18" charset="0"/>
                <a:cs typeface="Times New Roman" panose="02020603050405020304" pitchFamily="18" charset="0"/>
              </a:rPr>
              <a:t>Figure 9. UK-wide estimates of numbers initiating HCV treatment, calendar years 2007 to 2014 and from tax year 2015 to 2016 to tax year 2021 to 2022</a:t>
            </a:r>
            <a:br>
              <a:rPr lang="en-GB" sz="3100" b="1" dirty="0">
                <a:effectLst/>
                <a:latin typeface="Arial" panose="020B0604020202020204" pitchFamily="34" charset="0"/>
                <a:ea typeface="Times New Roman" panose="02020603050405020304" pitchFamily="18" charset="0"/>
                <a:cs typeface="Times New Roman" panose="02020603050405020304" pitchFamily="18" charset="0"/>
              </a:rPr>
            </a:br>
            <a:r>
              <a:rPr lang="en-GB" sz="3100" b="1" dirty="0"/>
              <a:t> </a:t>
            </a:r>
            <a:endParaRPr lang="en-GB" dirty="0"/>
          </a:p>
        </p:txBody>
      </p:sp>
      <p:graphicFrame>
        <p:nvGraphicFramePr>
          <p:cNvPr id="8" name="Chart 7" descr="Line chart showing UK-wide estimates of numbers initiating HCV treatment, calendar years 2007 to 2014 and from tax year 2015 to 2016 to tax year 2021 to 2022, with 5 lines indicating numbers for the UK, England, Scotland, Wales and Northern Ireland.">
            <a:extLst>
              <a:ext uri="{FF2B5EF4-FFF2-40B4-BE49-F238E27FC236}">
                <a16:creationId xmlns:a16="http://schemas.microsoft.com/office/drawing/2014/main" id="{C794992A-7E9D-4A03-9A45-73FB249F7AA8}"/>
              </a:ext>
            </a:extLst>
          </p:cNvPr>
          <p:cNvGraphicFramePr>
            <a:graphicFrameLocks/>
          </p:cNvGraphicFramePr>
          <p:nvPr>
            <p:extLst>
              <p:ext uri="{D42A27DB-BD31-4B8C-83A1-F6EECF244321}">
                <p14:modId xmlns:p14="http://schemas.microsoft.com/office/powerpoint/2010/main" val="169746776"/>
              </p:ext>
            </p:extLst>
          </p:nvPr>
        </p:nvGraphicFramePr>
        <p:xfrm>
          <a:off x="561975" y="1622611"/>
          <a:ext cx="11226856" cy="37825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04AFC430-8321-4844-B522-DE014C035EBC}"/>
              </a:ext>
            </a:extLst>
          </p:cNvPr>
          <p:cNvSpPr txBox="1"/>
          <p:nvPr/>
        </p:nvSpPr>
        <p:spPr>
          <a:xfrm>
            <a:off x="726961" y="5471889"/>
            <a:ext cx="11061870" cy="900246"/>
          </a:xfrm>
          <a:prstGeom prst="rect">
            <a:avLst/>
          </a:prstGeom>
          <a:noFill/>
        </p:spPr>
        <p:txBody>
          <a:bodyPr wrap="square">
            <a:spAutoFit/>
          </a:bodyPr>
          <a:lstStyle/>
          <a:p>
            <a:pPr algn="just"/>
            <a:r>
              <a:rPr lang="en-GB" sz="1050" dirty="0">
                <a:effectLst/>
                <a:latin typeface="Arial" panose="020B0604020202020204" pitchFamily="34" charset="0"/>
                <a:ea typeface="Times New Roman" panose="02020603050405020304" pitchFamily="18" charset="0"/>
                <a:cs typeface="Times New Roman" panose="02020603050405020304" pitchFamily="18" charset="0"/>
              </a:rPr>
              <a:t>Data Sources: (</a:t>
            </a:r>
            <a:r>
              <a:rPr lang="en-GB" sz="1050" dirty="0" err="1">
                <a:effectLst/>
                <a:latin typeface="Arial" panose="020B0604020202020204" pitchFamily="34" charset="0"/>
                <a:ea typeface="Times New Roman" panose="02020603050405020304" pitchFamily="18" charset="0"/>
                <a:cs typeface="Times New Roman" panose="02020603050405020304" pitchFamily="18" charset="0"/>
              </a:rPr>
              <a:t>i</a:t>
            </a:r>
            <a:r>
              <a:rPr lang="en-GB" sz="1050" dirty="0">
                <a:effectLst/>
                <a:latin typeface="Arial" panose="020B0604020202020204" pitchFamily="34" charset="0"/>
                <a:ea typeface="Times New Roman" panose="02020603050405020304" pitchFamily="18" charset="0"/>
                <a:cs typeface="Times New Roman" panose="02020603050405020304" pitchFamily="18" charset="0"/>
              </a:rPr>
              <a:t>) Regional Hepatology Unit for Northern Ireland; (ii) Public Health Scotland, using data supplied by NHS Boards/hepatitis C treatment centres; (iii) Public Health Wales using data from treatment services in the Health Boards; (iv) NHS England from tax years 2015 to 2016 and tax years 2019 to 2020; provisional estimates for England based on new DAA drug treatments only, and on commissioning data which includes clinician intention to treat and invoicing, rather than patient level treatment registry data: this data is subject to data quality issues and contract adjustments; (v) Sentinel surveillance of hepatitis bloodborne virus testing for scaled estimates for 2012 to 2014 for England; (vi ) Estimates from Roche sales, IMS supply chain manager, and </a:t>
            </a:r>
            <a:r>
              <a:rPr lang="en-GB" sz="1050" dirty="0" err="1">
                <a:effectLst/>
                <a:latin typeface="Arial" panose="020B0604020202020204" pitchFamily="34" charset="0"/>
                <a:ea typeface="Times New Roman" panose="02020603050405020304" pitchFamily="18" charset="0"/>
                <a:cs typeface="Times New Roman" panose="02020603050405020304" pitchFamily="18" charset="0"/>
              </a:rPr>
              <a:t>Pharmex</a:t>
            </a:r>
            <a:r>
              <a:rPr lang="en-GB" sz="1050" dirty="0">
                <a:effectLst/>
                <a:latin typeface="Arial" panose="020B0604020202020204" pitchFamily="34" charset="0"/>
                <a:ea typeface="Times New Roman" panose="02020603050405020304" pitchFamily="18" charset="0"/>
                <a:cs typeface="Times New Roman" panose="02020603050405020304" pitchFamily="18" charset="0"/>
              </a:rPr>
              <a:t> data for England for 2007 to 2011 (Harris and others. Journal of Hepatology 2014: volume 61, pages j 530 to 553).</a:t>
            </a:r>
          </a:p>
        </p:txBody>
      </p:sp>
      <p:sp>
        <p:nvSpPr>
          <p:cNvPr id="3" name="Footer Placeholder 2">
            <a:extLst>
              <a:ext uri="{FF2B5EF4-FFF2-40B4-BE49-F238E27FC236}">
                <a16:creationId xmlns:a16="http://schemas.microsoft.com/office/drawing/2014/main" id="{047BF5D0-E0CD-4673-A8CD-3B53BC44DA50}"/>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CD9D138E-BDA7-408C-8602-1C32417A7285}"/>
              </a:ext>
            </a:extLst>
          </p:cNvPr>
          <p:cNvSpPr>
            <a:spLocks noGrp="1"/>
          </p:cNvSpPr>
          <p:nvPr>
            <p:ph type="sldNum" sz="quarter" idx="11"/>
          </p:nvPr>
        </p:nvSpPr>
        <p:spPr/>
        <p:txBody>
          <a:bodyPr/>
          <a:lstStyle/>
          <a:p>
            <a:fld id="{344369E4-5DE7-46E5-874E-4FD437973785}" type="slidenum">
              <a:rPr lang="en-GB" smtClean="0"/>
              <a:pPr/>
              <a:t>18</a:t>
            </a:fld>
            <a:endParaRPr lang="en-GB" sz="1400"/>
          </a:p>
        </p:txBody>
      </p:sp>
    </p:spTree>
    <p:extLst>
      <p:ext uri="{BB962C8B-B14F-4D97-AF65-F5344CB8AC3E}">
        <p14:creationId xmlns:p14="http://schemas.microsoft.com/office/powerpoint/2010/main" val="2803739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35B84-A544-4D4F-849A-235F674975D9}"/>
              </a:ext>
            </a:extLst>
          </p:cNvPr>
          <p:cNvSpPr>
            <a:spLocks noGrp="1"/>
          </p:cNvSpPr>
          <p:nvPr>
            <p:ph type="title"/>
          </p:nvPr>
        </p:nvSpPr>
        <p:spPr>
          <a:xfrm>
            <a:off x="615956" y="179416"/>
            <a:ext cx="10730068" cy="972607"/>
          </a:xfrm>
        </p:spPr>
        <p:txBody>
          <a:bodyPr>
            <a:noAutofit/>
          </a:bodyPr>
          <a:lstStyle/>
          <a:p>
            <a:pPr>
              <a:lnSpc>
                <a:spcPct val="100000"/>
              </a:lnSpc>
            </a:pPr>
            <a:r>
              <a:rPr lang="en-GB" sz="2800" b="1" dirty="0"/>
              <a:t>Figure 10. </a:t>
            </a:r>
            <a:r>
              <a:rPr lang="en-GB" sz="2800" b="1" dirty="0">
                <a:effectLst/>
                <a:latin typeface="Arial" panose="020B0604020202020204" pitchFamily="34" charset="0"/>
                <a:ea typeface="Times New Roman" panose="02020603050405020304" pitchFamily="18" charset="0"/>
                <a:cs typeface="Times New Roman" panose="02020603050405020304" pitchFamily="18" charset="0"/>
              </a:rPr>
              <a:t>Figure 10. Treatment pathway 2015 to 2020 for England*, Northern Ireland**, Scotland*** and Wales</a:t>
            </a:r>
            <a:r>
              <a:rPr lang="en-GB" sz="2800" b="1" dirty="0">
                <a:effectLst/>
                <a:latin typeface="Arial" panose="020B0604020202020204" pitchFamily="34" charset="0"/>
                <a:ea typeface="Times New Roman" panose="02020603050405020304" pitchFamily="18" charset="0"/>
                <a:cs typeface="Arial" panose="020B0604020202020204" pitchFamily="34" charset="0"/>
              </a:rPr>
              <a:t>†</a:t>
            </a:r>
            <a:br>
              <a:rPr lang="en-GB"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en-GB" sz="2800" dirty="0"/>
          </a:p>
        </p:txBody>
      </p:sp>
      <p:graphicFrame>
        <p:nvGraphicFramePr>
          <p:cNvPr id="11" name="Content Placeholder 10" descr="Bar chart indicating treatment pathway 2015 to 2020 for England, Northern Ireland, Scotland and Wales, with a bar each for these categories: individuals testing HCV RNA positive; Linked with treatment database; Treatment started (post PCR positive); and SVR. Part of the first bar includes a section indicating that patients with no recorded NHS Number for England and Wales, H&amp;C Number for Northern Ireland or Community Health Index (CHI) number or name and date of birth for Scotland.">
            <a:extLst>
              <a:ext uri="{FF2B5EF4-FFF2-40B4-BE49-F238E27FC236}">
                <a16:creationId xmlns:a16="http://schemas.microsoft.com/office/drawing/2014/main" id="{7AA2E1B0-1180-4E58-BC48-D61E4CCF2992}"/>
              </a:ext>
            </a:extLst>
          </p:cNvPr>
          <p:cNvGraphicFramePr>
            <a:graphicFrameLocks noGrp="1"/>
          </p:cNvGraphicFramePr>
          <p:nvPr>
            <p:ph idx="1"/>
            <p:extLst>
              <p:ext uri="{D42A27DB-BD31-4B8C-83A1-F6EECF244321}">
                <p14:modId xmlns:p14="http://schemas.microsoft.com/office/powerpoint/2010/main" val="238639982"/>
              </p:ext>
            </p:extLst>
          </p:nvPr>
        </p:nvGraphicFramePr>
        <p:xfrm>
          <a:off x="615957" y="1175407"/>
          <a:ext cx="10930846" cy="40380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12AD5DD5-1E02-4B89-AFFA-EA4153BE2B1C}"/>
              </a:ext>
            </a:extLst>
          </p:cNvPr>
          <p:cNvSpPr txBox="1"/>
          <p:nvPr/>
        </p:nvSpPr>
        <p:spPr>
          <a:xfrm>
            <a:off x="726961" y="5313433"/>
            <a:ext cx="10930845" cy="1102033"/>
          </a:xfrm>
          <a:prstGeom prst="rect">
            <a:avLst/>
          </a:prstGeom>
          <a:noFill/>
        </p:spPr>
        <p:txBody>
          <a:bodyPr wrap="square">
            <a:spAutoFit/>
          </a:bodyPr>
          <a:lstStyle/>
          <a:p>
            <a:pPr>
              <a:lnSpc>
                <a:spcPts val="1600"/>
              </a:lnSpc>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 For England, Sentinel Surveillance of Bloodborne Virus Testing (41) and NHS England data from the Hepatitis C Patient Registry and Treatment Outcome System as of 19 October 2021; For Scotland ECOSS, testing and diagnosis data up to June 2022; clinical data up to March 2021; RIDU data (Lothian) up to June 2022; CHI data (deaths, migrated and HB of residence) up to November 2021. For Northern Ireland, Public Health Agency with data supplied by NI Hepatitis B and C. Managed Clinical Network. For Wales, HCV e-form, Welsh Clinical Portal as at 8 November  2022 and LIMS, Public Health Wales </a:t>
            </a:r>
            <a:r>
              <a:rPr lang="en-GB" sz="1200">
                <a:effectLst/>
                <a:latin typeface="Arial" panose="020B0604020202020204" pitchFamily="34" charset="0"/>
                <a:ea typeface="Times New Roman" panose="02020603050405020304" pitchFamily="18" charset="0"/>
                <a:cs typeface="Times New Roman" panose="02020603050405020304" pitchFamily="18" charset="0"/>
              </a:rPr>
              <a:t>2022. 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701E1D4D-2E3B-41B7-BF96-9E8D8E093C28}"/>
              </a:ext>
            </a:extLst>
          </p:cNvPr>
          <p:cNvSpPr>
            <a:spLocks noGrp="1"/>
          </p:cNvSpPr>
          <p:nvPr>
            <p:ph type="ftr" sz="quarter" idx="10"/>
          </p:nvPr>
        </p:nvSpPr>
        <p:spPr/>
        <p:txBody>
          <a:bodyPr/>
          <a:lstStyle/>
          <a:p>
            <a:r>
              <a:rPr lang="en-GB"/>
              <a:t>Hepatitis C in the UK 2023</a:t>
            </a:r>
            <a:endParaRPr lang="en-GB" sz="1400"/>
          </a:p>
        </p:txBody>
      </p:sp>
      <p:sp>
        <p:nvSpPr>
          <p:cNvPr id="6" name="Slide Number Placeholder 5">
            <a:extLst>
              <a:ext uri="{FF2B5EF4-FFF2-40B4-BE49-F238E27FC236}">
                <a16:creationId xmlns:a16="http://schemas.microsoft.com/office/drawing/2014/main" id="{1A6578FB-F90D-4671-B074-4F239B7EFA48}"/>
              </a:ext>
            </a:extLst>
          </p:cNvPr>
          <p:cNvSpPr>
            <a:spLocks noGrp="1"/>
          </p:cNvSpPr>
          <p:nvPr>
            <p:ph type="sldNum" sz="quarter" idx="11"/>
          </p:nvPr>
        </p:nvSpPr>
        <p:spPr/>
        <p:txBody>
          <a:bodyPr/>
          <a:lstStyle/>
          <a:p>
            <a:fld id="{344369E4-5DE7-46E5-874E-4FD437973785}" type="slidenum">
              <a:rPr lang="en-GB" smtClean="0"/>
              <a:pPr/>
              <a:t>19</a:t>
            </a:fld>
            <a:endParaRPr lang="en-GB" sz="1400"/>
          </a:p>
        </p:txBody>
      </p:sp>
    </p:spTree>
    <p:extLst>
      <p:ext uri="{BB962C8B-B14F-4D97-AF65-F5344CB8AC3E}">
        <p14:creationId xmlns:p14="http://schemas.microsoft.com/office/powerpoint/2010/main" val="421144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469E4-35AC-436F-8117-86E9EC80F515}"/>
              </a:ext>
            </a:extLst>
          </p:cNvPr>
          <p:cNvSpPr>
            <a:spLocks noGrp="1"/>
          </p:cNvSpPr>
          <p:nvPr>
            <p:ph type="title"/>
          </p:nvPr>
        </p:nvSpPr>
        <p:spPr>
          <a:xfrm>
            <a:off x="615956" y="548550"/>
            <a:ext cx="11123856" cy="485365"/>
          </a:xfrm>
        </p:spPr>
        <p:txBody>
          <a:bodyPr>
            <a:noAutofit/>
          </a:bodyPr>
          <a:lstStyle/>
          <a:p>
            <a:r>
              <a:rPr lang="en-GB" sz="28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Reducing the incidence of HCV infection (WHO impact target)</a:t>
            </a:r>
            <a:endParaRPr lang="en-GB" sz="2800" dirty="0"/>
          </a:p>
        </p:txBody>
      </p:sp>
      <p:sp>
        <p:nvSpPr>
          <p:cNvPr id="14" name="TextBox 13">
            <a:extLst>
              <a:ext uri="{FF2B5EF4-FFF2-40B4-BE49-F238E27FC236}">
                <a16:creationId xmlns:a16="http://schemas.microsoft.com/office/drawing/2014/main" id="{A6466030-CE50-49A9-B923-3A8CD08F4CCA}"/>
              </a:ext>
            </a:extLst>
          </p:cNvPr>
          <p:cNvSpPr txBox="1"/>
          <p:nvPr/>
        </p:nvSpPr>
        <p:spPr>
          <a:xfrm>
            <a:off x="628882" y="1222314"/>
            <a:ext cx="7959013" cy="338554"/>
          </a:xfrm>
          <a:prstGeom prst="rect">
            <a:avLst/>
          </a:prstGeom>
          <a:noFill/>
        </p:spPr>
        <p:txBody>
          <a:bodyPr wrap="square" rtlCol="0">
            <a:spAutoFit/>
          </a:bodyPr>
          <a:lstStyle/>
          <a:p>
            <a:r>
              <a:rPr lang="en-GB" sz="1600" b="1">
                <a:effectLst/>
                <a:latin typeface="Arial" panose="020B0604020202020204" pitchFamily="34" charset="0"/>
                <a:ea typeface="Times New Roman" panose="02020603050405020304" pitchFamily="18" charset="0"/>
                <a:cs typeface="Times New Roman" panose="02020603050405020304" pitchFamily="18" charset="0"/>
              </a:rPr>
              <a:t>Table 1a. WHO impact targets for reducing incidence of HCV infection</a:t>
            </a:r>
          </a:p>
        </p:txBody>
      </p:sp>
      <p:graphicFrame>
        <p:nvGraphicFramePr>
          <p:cNvPr id="13" name="Table 12">
            <a:extLst>
              <a:ext uri="{FF2B5EF4-FFF2-40B4-BE49-F238E27FC236}">
                <a16:creationId xmlns:a16="http://schemas.microsoft.com/office/drawing/2014/main" id="{CFA52F56-37BC-445B-A371-1C9CDEA5D183}"/>
              </a:ext>
            </a:extLst>
          </p:cNvPr>
          <p:cNvGraphicFramePr>
            <a:graphicFrameLocks noGrp="1"/>
          </p:cNvGraphicFramePr>
          <p:nvPr>
            <p:extLst>
              <p:ext uri="{D42A27DB-BD31-4B8C-83A1-F6EECF244321}">
                <p14:modId xmlns:p14="http://schemas.microsoft.com/office/powerpoint/2010/main" val="4284957922"/>
              </p:ext>
            </p:extLst>
          </p:nvPr>
        </p:nvGraphicFramePr>
        <p:xfrm>
          <a:off x="726961" y="1613583"/>
          <a:ext cx="10301823" cy="1884680"/>
        </p:xfrm>
        <a:graphic>
          <a:graphicData uri="http://schemas.openxmlformats.org/drawingml/2006/table">
            <a:tbl>
              <a:tblPr firstRow="1" bandRow="1"/>
              <a:tblGrid>
                <a:gridCol w="1976766">
                  <a:extLst>
                    <a:ext uri="{9D8B030D-6E8A-4147-A177-3AD203B41FA5}">
                      <a16:colId xmlns:a16="http://schemas.microsoft.com/office/drawing/2014/main" val="3087694464"/>
                    </a:ext>
                  </a:extLst>
                </a:gridCol>
                <a:gridCol w="2153107">
                  <a:extLst>
                    <a:ext uri="{9D8B030D-6E8A-4147-A177-3AD203B41FA5}">
                      <a16:colId xmlns:a16="http://schemas.microsoft.com/office/drawing/2014/main" val="3660052264"/>
                    </a:ext>
                  </a:extLst>
                </a:gridCol>
                <a:gridCol w="2365732">
                  <a:extLst>
                    <a:ext uri="{9D8B030D-6E8A-4147-A177-3AD203B41FA5}">
                      <a16:colId xmlns:a16="http://schemas.microsoft.com/office/drawing/2014/main" val="3130470336"/>
                    </a:ext>
                  </a:extLst>
                </a:gridCol>
                <a:gridCol w="3806218">
                  <a:extLst>
                    <a:ext uri="{9D8B030D-6E8A-4147-A177-3AD203B41FA5}">
                      <a16:colId xmlns:a16="http://schemas.microsoft.com/office/drawing/2014/main" val="1367775866"/>
                    </a:ext>
                  </a:extLst>
                </a:gridCol>
              </a:tblGrid>
              <a:tr h="646430">
                <a:tc>
                  <a:txBody>
                    <a:bodyPr/>
                    <a:lstStyle/>
                    <a:p>
                      <a:pPr>
                        <a:lnSpc>
                          <a:spcPts val="16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Impact target area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2020 target relative to 2015 baseline </a:t>
                      </a:r>
                      <a:r>
                        <a:rPr lang="en-GB" sz="140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2030 target relative to 2015 baseline </a:t>
                      </a:r>
                      <a:r>
                        <a:rPr lang="en-GB" sz="140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interim guidance elimination validation target: annual absolute HCV incidence rates </a:t>
                      </a:r>
                      <a:r>
                        <a:rPr lang="en-GB" sz="140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40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63467657"/>
                  </a:ext>
                </a:extLst>
              </a:tr>
              <a:tr h="586122">
                <a:tc>
                  <a:txBody>
                    <a:bodyPr/>
                    <a:lstStyle/>
                    <a:p>
                      <a:pPr>
                        <a:lnSpc>
                          <a:spcPts val="16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Incidence: New cases of chronic viral hepatitis C infection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30% reduction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80% reduction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Less than or equal to 5 per 100,000 persons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(less than or equal to 2 per 100 for PWID)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4114127"/>
                  </a:ext>
                </a:extLst>
              </a:tr>
              <a:tr h="506730">
                <a:tc>
                  <a:txBody>
                    <a:bodyPr/>
                    <a:lstStyle/>
                    <a:p>
                      <a:pPr>
                        <a:lnSpc>
                          <a:spcPts val="1600"/>
                        </a:lnSpc>
                        <a:spcBef>
                          <a:spcPts val="200"/>
                        </a:spcBef>
                        <a:spcAft>
                          <a:spcPts val="200"/>
                        </a:spcAft>
                      </a:pPr>
                      <a:r>
                        <a:rPr lang="en-GB"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Alternative (proxy) measurement indicators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Bef>
                          <a:spcPts val="200"/>
                        </a:spcBef>
                        <a:spcAft>
                          <a:spcPts val="200"/>
                        </a:spcAft>
                      </a:pPr>
                      <a:r>
                        <a:rPr lang="en-GB" sz="14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Bef>
                          <a:spcPts val="200"/>
                        </a:spcBef>
                        <a:spcAft>
                          <a:spcPts val="200"/>
                        </a:spcAft>
                      </a:pPr>
                      <a:r>
                        <a:rPr lang="en-GB"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Reduction in HCV viraemia prevalence by 80% from 2015 baseline (in general population and PWID)</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2043177"/>
                  </a:ext>
                </a:extLst>
              </a:tr>
            </a:tbl>
          </a:graphicData>
        </a:graphic>
      </p:graphicFrame>
      <p:sp>
        <p:nvSpPr>
          <p:cNvPr id="17" name="TextBox 16">
            <a:extLst>
              <a:ext uri="{FF2B5EF4-FFF2-40B4-BE49-F238E27FC236}">
                <a16:creationId xmlns:a16="http://schemas.microsoft.com/office/drawing/2014/main" id="{AAF35D4F-55D0-4AE5-8F17-4081EB5E676F}"/>
              </a:ext>
            </a:extLst>
          </p:cNvPr>
          <p:cNvSpPr txBox="1"/>
          <p:nvPr/>
        </p:nvSpPr>
        <p:spPr>
          <a:xfrm>
            <a:off x="628882" y="3593142"/>
            <a:ext cx="5887616" cy="279564"/>
          </a:xfrm>
          <a:prstGeom prst="rect">
            <a:avLst/>
          </a:prstGeom>
          <a:noFill/>
        </p:spPr>
        <p:txBody>
          <a:bodyPr wrap="square" rtlCol="0">
            <a:spAutoFit/>
          </a:bodyPr>
          <a:lstStyle/>
          <a:p>
            <a:pPr>
              <a:lnSpc>
                <a:spcPts val="1400"/>
              </a:lnSpc>
              <a:spcAft>
                <a:spcPts val="600"/>
              </a:spcAft>
            </a:pPr>
            <a:r>
              <a:rPr lang="en-GB" sz="1600" b="1">
                <a:effectLst/>
                <a:latin typeface="Arial" panose="020B0604020202020204" pitchFamily="34" charset="0"/>
                <a:ea typeface="Times New Roman" panose="02020603050405020304" pitchFamily="18" charset="0"/>
                <a:cs typeface="Times New Roman" panose="02020603050405020304" pitchFamily="18" charset="0"/>
              </a:rPr>
              <a:t>Table 1b. Progress in the UK</a:t>
            </a:r>
          </a:p>
        </p:txBody>
      </p:sp>
      <p:graphicFrame>
        <p:nvGraphicFramePr>
          <p:cNvPr id="16" name="Table 15">
            <a:extLst>
              <a:ext uri="{FF2B5EF4-FFF2-40B4-BE49-F238E27FC236}">
                <a16:creationId xmlns:a16="http://schemas.microsoft.com/office/drawing/2014/main" id="{D94BF750-C563-43F1-AAEB-8A14568FDF34}"/>
              </a:ext>
            </a:extLst>
          </p:cNvPr>
          <p:cNvGraphicFramePr>
            <a:graphicFrameLocks noGrp="1"/>
          </p:cNvGraphicFramePr>
          <p:nvPr>
            <p:extLst>
              <p:ext uri="{D42A27DB-BD31-4B8C-83A1-F6EECF244321}">
                <p14:modId xmlns:p14="http://schemas.microsoft.com/office/powerpoint/2010/main" val="1009267359"/>
              </p:ext>
            </p:extLst>
          </p:nvPr>
        </p:nvGraphicFramePr>
        <p:xfrm>
          <a:off x="753568" y="3898551"/>
          <a:ext cx="10301821" cy="1857375"/>
        </p:xfrm>
        <a:graphic>
          <a:graphicData uri="http://schemas.openxmlformats.org/drawingml/2006/table">
            <a:tbl>
              <a:tblPr firstRow="1" bandRow="1"/>
              <a:tblGrid>
                <a:gridCol w="2509845">
                  <a:extLst>
                    <a:ext uri="{9D8B030D-6E8A-4147-A177-3AD203B41FA5}">
                      <a16:colId xmlns:a16="http://schemas.microsoft.com/office/drawing/2014/main" val="941541561"/>
                    </a:ext>
                  </a:extLst>
                </a:gridCol>
                <a:gridCol w="1075322">
                  <a:extLst>
                    <a:ext uri="{9D8B030D-6E8A-4147-A177-3AD203B41FA5}">
                      <a16:colId xmlns:a16="http://schemas.microsoft.com/office/drawing/2014/main" val="281244008"/>
                    </a:ext>
                  </a:extLst>
                </a:gridCol>
                <a:gridCol w="1642187">
                  <a:extLst>
                    <a:ext uri="{9D8B030D-6E8A-4147-A177-3AD203B41FA5}">
                      <a16:colId xmlns:a16="http://schemas.microsoft.com/office/drawing/2014/main" val="3119175645"/>
                    </a:ext>
                  </a:extLst>
                </a:gridCol>
                <a:gridCol w="1894115">
                  <a:extLst>
                    <a:ext uri="{9D8B030D-6E8A-4147-A177-3AD203B41FA5}">
                      <a16:colId xmlns:a16="http://schemas.microsoft.com/office/drawing/2014/main" val="3057994094"/>
                    </a:ext>
                  </a:extLst>
                </a:gridCol>
                <a:gridCol w="1418253">
                  <a:extLst>
                    <a:ext uri="{9D8B030D-6E8A-4147-A177-3AD203B41FA5}">
                      <a16:colId xmlns:a16="http://schemas.microsoft.com/office/drawing/2014/main" val="486200389"/>
                    </a:ext>
                  </a:extLst>
                </a:gridCol>
                <a:gridCol w="1762099">
                  <a:extLst>
                    <a:ext uri="{9D8B030D-6E8A-4147-A177-3AD203B41FA5}">
                      <a16:colId xmlns:a16="http://schemas.microsoft.com/office/drawing/2014/main" val="355206886"/>
                    </a:ext>
                  </a:extLst>
                </a:gridCol>
              </a:tblGrid>
              <a:tr h="370840">
                <a:tc>
                  <a:txBody>
                    <a:bodyPr/>
                    <a:lstStyle/>
                    <a:p>
                      <a:pPr>
                        <a:lnSpc>
                          <a:spcPts val="16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Measure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the UK</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England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Northern Ireland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Scotland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600"/>
                        </a:lnSpc>
                        <a:spcBef>
                          <a:spcPts val="200"/>
                        </a:spcBef>
                        <a:spcAft>
                          <a:spcPts val="200"/>
                        </a:spcAft>
                      </a:pPr>
                      <a:r>
                        <a:rPr lang="en-GB"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Progress in Wales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531616794"/>
                  </a:ext>
                </a:extLst>
              </a:tr>
              <a:tr h="370840">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Proxy measure: reduction in HCV viraemia prevalence from 2015 baseline (in general population)</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47.2% to 2021</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43.3% to 2021* (36.8% to 2020)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 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6277248"/>
                  </a:ext>
                </a:extLst>
              </a:tr>
              <a:tr h="370840">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Proxy measure: reduction in HCV viraemia prevalence from 2015 baseline (in PWID)</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55.1% to 2021** </a:t>
                      </a:r>
                    </a:p>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(34.8% to 2020)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 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51.3% to 2019 to 2020***</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Not available</a:t>
                      </a:r>
                    </a:p>
                  </a:txBody>
                  <a:tcPr marL="53975" marR="5397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605871"/>
                  </a:ext>
                </a:extLst>
              </a:tr>
            </a:tbl>
          </a:graphicData>
        </a:graphic>
      </p:graphicFrame>
      <p:sp>
        <p:nvSpPr>
          <p:cNvPr id="3" name="Footer Placeholder 2">
            <a:extLst>
              <a:ext uri="{FF2B5EF4-FFF2-40B4-BE49-F238E27FC236}">
                <a16:creationId xmlns:a16="http://schemas.microsoft.com/office/drawing/2014/main" id="{922C84B0-5BC2-4D6C-B4DF-CE2AE811718C}"/>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041A9E05-3A1E-41F3-96ED-1F1CF2380B96}"/>
              </a:ext>
            </a:extLst>
          </p:cNvPr>
          <p:cNvSpPr>
            <a:spLocks noGrp="1"/>
          </p:cNvSpPr>
          <p:nvPr>
            <p:ph type="sldNum" sz="quarter" idx="11"/>
          </p:nvPr>
        </p:nvSpPr>
        <p:spPr/>
        <p:txBody>
          <a:bodyPr/>
          <a:lstStyle/>
          <a:p>
            <a:fld id="{344369E4-5DE7-46E5-874E-4FD437973785}" type="slidenum">
              <a:rPr lang="en-GB" smtClean="0"/>
              <a:pPr/>
              <a:t>2</a:t>
            </a:fld>
            <a:endParaRPr lang="en-GB" sz="1400"/>
          </a:p>
        </p:txBody>
      </p:sp>
    </p:spTree>
    <p:extLst>
      <p:ext uri="{BB962C8B-B14F-4D97-AF65-F5344CB8AC3E}">
        <p14:creationId xmlns:p14="http://schemas.microsoft.com/office/powerpoint/2010/main" val="4032451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727A-0C0D-4F6A-AE78-530E4DCF9FF4}"/>
              </a:ext>
            </a:extLst>
          </p:cNvPr>
          <p:cNvSpPr>
            <a:spLocks noGrp="1"/>
          </p:cNvSpPr>
          <p:nvPr>
            <p:ph type="title"/>
          </p:nvPr>
        </p:nvSpPr>
        <p:spPr>
          <a:xfrm>
            <a:off x="678711" y="371042"/>
            <a:ext cx="3167150" cy="602845"/>
          </a:xfrm>
        </p:spPr>
        <p:txBody>
          <a:bodyPr>
            <a:normAutofit/>
          </a:bodyPr>
          <a:lstStyle/>
          <a:p>
            <a:r>
              <a:rPr lang="en-GB" sz="2800" b="1"/>
              <a:t>References (1)</a:t>
            </a:r>
          </a:p>
        </p:txBody>
      </p:sp>
      <p:sp>
        <p:nvSpPr>
          <p:cNvPr id="3" name="Content Placeholder 2">
            <a:extLst>
              <a:ext uri="{FF2B5EF4-FFF2-40B4-BE49-F238E27FC236}">
                <a16:creationId xmlns:a16="http://schemas.microsoft.com/office/drawing/2014/main" id="{05A8AF09-1EAD-457B-B97F-9E872134952E}"/>
              </a:ext>
            </a:extLst>
          </p:cNvPr>
          <p:cNvSpPr>
            <a:spLocks noGrp="1"/>
          </p:cNvSpPr>
          <p:nvPr>
            <p:ph idx="1"/>
          </p:nvPr>
        </p:nvSpPr>
        <p:spPr>
          <a:xfrm>
            <a:off x="714572" y="929057"/>
            <a:ext cx="10625784" cy="5301413"/>
          </a:xfrm>
        </p:spPr>
        <p:txBody>
          <a:bodyPr>
            <a:noAutofit/>
          </a:bodyPr>
          <a:lstStyle/>
          <a:p>
            <a:pPr marL="0" lvl="0" indent="0">
              <a:lnSpc>
                <a:spcPct val="130000"/>
              </a:lnSpc>
              <a:buNone/>
            </a:pPr>
            <a:r>
              <a:rPr lang="en-GB" sz="1600" dirty="0">
                <a:effectLst/>
                <a:latin typeface="Arial" panose="020B0604020202020204" pitchFamily="34" charset="0"/>
                <a:ea typeface="Times New Roman" panose="02020603050405020304" pitchFamily="18" charset="0"/>
              </a:rPr>
              <a:t>4. WHO (2016) 'Global health sector strategy on viral hepatitis, 2016 to 2021: towards ending viral hepatitis' (viewed on 5 February 2022)</a:t>
            </a:r>
          </a:p>
          <a:p>
            <a:pPr marL="0" lvl="0" indent="0">
              <a:lnSpc>
                <a:spcPct val="130000"/>
              </a:lnSpc>
              <a:buNone/>
            </a:pPr>
            <a:r>
              <a:rPr lang="en-GB" sz="1600" dirty="0">
                <a:effectLst/>
                <a:latin typeface="Arial" panose="020B0604020202020204" pitchFamily="34" charset="0"/>
                <a:ea typeface="Times New Roman" panose="02020603050405020304" pitchFamily="18" charset="0"/>
              </a:rPr>
              <a:t>5. WHO (2021). '</a:t>
            </a:r>
            <a:r>
              <a:rPr lang="en-GB" sz="1600" u="sng" dirty="0">
                <a:solidFill>
                  <a:srgbClr val="365F91"/>
                </a:solidFill>
                <a:effectLst/>
                <a:latin typeface="Arial" panose="020B0604020202020204" pitchFamily="34" charset="0"/>
                <a:ea typeface="Times New Roman" panose="02020603050405020304" pitchFamily="18" charset="0"/>
                <a:hlinkClick r:id="rId3"/>
              </a:rPr>
              <a:t>Interim guidance for country validation of viral hepatitis elimination</a:t>
            </a:r>
            <a:r>
              <a:rPr lang="en-GB" sz="1600" dirty="0">
                <a:effectLst/>
                <a:latin typeface="Arial" panose="020B0604020202020204" pitchFamily="34" charset="0"/>
                <a:ea typeface="Times New Roman" panose="02020603050405020304" pitchFamily="18" charset="0"/>
              </a:rPr>
              <a:t>' (viewed on 5 February 2022)</a:t>
            </a:r>
          </a:p>
          <a:p>
            <a:pPr marL="0" lvl="0" indent="0">
              <a:lnSpc>
                <a:spcPct val="130000"/>
              </a:lnSpc>
              <a:buNone/>
            </a:pPr>
            <a:r>
              <a:rPr lang="en-GB" sz="1600" dirty="0">
                <a:effectLst/>
                <a:latin typeface="Arial" panose="020B0604020202020204" pitchFamily="34" charset="0"/>
                <a:ea typeface="Times New Roman" panose="02020603050405020304" pitchFamily="18" charset="0"/>
              </a:rPr>
              <a:t>6. Health Protection Scotland (HPS) (2019). '</a:t>
            </a:r>
            <a:r>
              <a:rPr lang="en-GB" sz="1600" u="sng" dirty="0">
                <a:solidFill>
                  <a:srgbClr val="365F91"/>
                </a:solidFill>
                <a:effectLst/>
                <a:latin typeface="Arial" panose="020B0604020202020204" pitchFamily="34" charset="0"/>
                <a:ea typeface="Times New Roman" panose="02020603050405020304" pitchFamily="18" charset="0"/>
                <a:hlinkClick r:id="rId4"/>
              </a:rPr>
              <a:t>Surveillance of hepatitis C testing, diagnosis and treatment in Scotland, 2019 update</a:t>
            </a:r>
            <a:r>
              <a:rPr lang="en-GB" sz="1600" dirty="0">
                <a:effectLst/>
                <a:latin typeface="Arial" panose="020B0604020202020204" pitchFamily="34" charset="0"/>
                <a:ea typeface="Times New Roman" panose="02020603050405020304" pitchFamily="18" charset="0"/>
              </a:rPr>
              <a:t>' (viewed on 29 November 2022) </a:t>
            </a:r>
          </a:p>
          <a:p>
            <a:pPr marL="0" lvl="0" indent="0">
              <a:lnSpc>
                <a:spcPct val="130000"/>
              </a:lnSpc>
              <a:buNone/>
            </a:pPr>
            <a:r>
              <a:rPr lang="en-GB" sz="1600" dirty="0">
                <a:effectLst/>
                <a:latin typeface="Arial" panose="020B0604020202020204" pitchFamily="34" charset="0"/>
                <a:ea typeface="Times New Roman" panose="02020603050405020304" pitchFamily="18" charset="0"/>
              </a:rPr>
              <a:t>7. Harris RJ and others. '</a:t>
            </a:r>
            <a:r>
              <a:rPr lang="en-GB" sz="1600" u="sng" dirty="0">
                <a:solidFill>
                  <a:srgbClr val="365F91"/>
                </a:solidFill>
                <a:effectLst/>
                <a:latin typeface="Arial" panose="020B0604020202020204" pitchFamily="34" charset="0"/>
                <a:ea typeface="Times New Roman" panose="02020603050405020304" pitchFamily="18" charset="0"/>
                <a:hlinkClick r:id="rId5"/>
              </a:rPr>
              <a:t>Monitoring the hepatitis C epidemic in England and evaluating intervention scale-up using routinely collected data</a:t>
            </a:r>
            <a:r>
              <a:rPr lang="en-GB" sz="1600" dirty="0">
                <a:effectLst/>
                <a:latin typeface="Arial" panose="020B0604020202020204" pitchFamily="34" charset="0"/>
                <a:ea typeface="Times New Roman" panose="02020603050405020304" pitchFamily="18" charset="0"/>
              </a:rPr>
              <a:t>' Journal of Viral Hepatitis 2019: volume 26, issue 5, pages 541 to 551 (viewed on 6 December 2022)</a:t>
            </a:r>
          </a:p>
          <a:p>
            <a:pPr marL="0" lvl="0" indent="0">
              <a:lnSpc>
                <a:spcPct val="130000"/>
              </a:lnSpc>
              <a:buNone/>
            </a:pPr>
            <a:r>
              <a:rPr lang="en-GB" sz="1600" dirty="0">
                <a:effectLst/>
                <a:latin typeface="Arial" panose="020B0604020202020204" pitchFamily="34" charset="0"/>
                <a:ea typeface="Times New Roman" panose="02020603050405020304" pitchFamily="18" charset="0"/>
              </a:rPr>
              <a:t>8. Harris RJ and others. 'Increased uptake and new therapies are needed to advert rising hepatitis C-related end stage liver disease in England: modelling the predicated impact of treatment under different scenarios'. Journal of Hepatology 2014; volume 61, issue 3, pages 530 to 537</a:t>
            </a:r>
          </a:p>
          <a:p>
            <a:pPr marL="0" lvl="0" indent="0">
              <a:lnSpc>
                <a:spcPct val="130000"/>
              </a:lnSpc>
              <a:buNone/>
            </a:pPr>
            <a:r>
              <a:rPr lang="en-GB" sz="1600" dirty="0">
                <a:effectLst/>
                <a:latin typeface="Arial" panose="020B0604020202020204" pitchFamily="34" charset="0"/>
                <a:ea typeface="Times New Roman" panose="02020603050405020304" pitchFamily="18" charset="0"/>
              </a:rPr>
              <a:t>9. PHE. '</a:t>
            </a:r>
            <a:r>
              <a:rPr lang="en-GB" sz="1600" u="sng" dirty="0">
                <a:solidFill>
                  <a:srgbClr val="365F91"/>
                </a:solidFill>
                <a:effectLst/>
                <a:latin typeface="Arial" panose="020B0604020202020204" pitchFamily="34" charset="0"/>
                <a:ea typeface="Times New Roman" panose="02020603050405020304" pitchFamily="18" charset="0"/>
                <a:hlinkClick r:id="rId6"/>
              </a:rPr>
              <a:t>Hepatitis C in the UK 2019</a:t>
            </a:r>
            <a:r>
              <a:rPr lang="en-GB" sz="1600" dirty="0">
                <a:effectLst/>
                <a:latin typeface="Arial" panose="020B0604020202020204" pitchFamily="34" charset="0"/>
                <a:ea typeface="Times New Roman" panose="02020603050405020304" pitchFamily="18" charset="0"/>
              </a:rPr>
              <a:t>' (viewed on 29 November 2022)</a:t>
            </a:r>
          </a:p>
          <a:p>
            <a:pPr marL="0" lvl="0" indent="0">
              <a:lnSpc>
                <a:spcPct val="130000"/>
              </a:lnSpc>
              <a:buNone/>
            </a:pPr>
            <a:r>
              <a:rPr lang="en-GB" sz="1600" dirty="0">
                <a:effectLst/>
                <a:latin typeface="Arial" panose="020B0604020202020204" pitchFamily="34" charset="0"/>
                <a:ea typeface="Times New Roman" panose="02020603050405020304" pitchFamily="18" charset="0"/>
              </a:rPr>
              <a:t>10. HPS (2018). '</a:t>
            </a:r>
            <a:r>
              <a:rPr lang="en-GB" sz="1600" u="sng" dirty="0">
                <a:solidFill>
                  <a:srgbClr val="365F91"/>
                </a:solidFill>
                <a:effectLst/>
                <a:latin typeface="Arial" panose="020B0604020202020204" pitchFamily="34" charset="0"/>
                <a:ea typeface="Times New Roman" panose="02020603050405020304" pitchFamily="18" charset="0"/>
                <a:hlinkClick r:id="rId7"/>
              </a:rPr>
              <a:t>Hepatitis C antibody positive cases in Scotland: results to 31 December 2017</a:t>
            </a:r>
            <a:r>
              <a:rPr lang="en-GB" sz="1600" dirty="0">
                <a:effectLst/>
                <a:latin typeface="Arial" panose="020B0604020202020204" pitchFamily="34" charset="0"/>
                <a:ea typeface="Times New Roman" panose="02020603050405020304" pitchFamily="18" charset="0"/>
              </a:rPr>
              <a:t>' (viewed on 29 </a:t>
            </a:r>
            <a:r>
              <a:rPr lang="en-GB" sz="1600">
                <a:effectLst/>
                <a:latin typeface="Arial" panose="020B0604020202020204" pitchFamily="34" charset="0"/>
                <a:ea typeface="Times New Roman" panose="02020603050405020304" pitchFamily="18" charset="0"/>
              </a:rPr>
              <a:t>November 2022)</a:t>
            </a:r>
            <a:endParaRPr lang="en-GB" sz="1600" dirty="0">
              <a:effectLst/>
              <a:latin typeface="Arial" panose="020B0604020202020204" pitchFamily="34" charset="0"/>
              <a:ea typeface="Times New Roman" panose="02020603050405020304" pitchFamily="18" charset="0"/>
            </a:endParaRPr>
          </a:p>
        </p:txBody>
      </p:sp>
      <p:sp>
        <p:nvSpPr>
          <p:cNvPr id="6" name="Footer Placeholder 5">
            <a:extLst>
              <a:ext uri="{FF2B5EF4-FFF2-40B4-BE49-F238E27FC236}">
                <a16:creationId xmlns:a16="http://schemas.microsoft.com/office/drawing/2014/main" id="{169BAEDB-16D9-4F46-A301-FB2B2CD80F9E}"/>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F9A0A44C-BB88-43A4-A60D-2DDFE6990B2D}"/>
              </a:ext>
            </a:extLst>
          </p:cNvPr>
          <p:cNvSpPr>
            <a:spLocks noGrp="1"/>
          </p:cNvSpPr>
          <p:nvPr>
            <p:ph type="sldNum" sz="quarter" idx="11"/>
          </p:nvPr>
        </p:nvSpPr>
        <p:spPr/>
        <p:txBody>
          <a:bodyPr/>
          <a:lstStyle/>
          <a:p>
            <a:fld id="{344369E4-5DE7-46E5-874E-4FD437973785}" type="slidenum">
              <a:rPr lang="en-GB" smtClean="0"/>
              <a:pPr/>
              <a:t>20</a:t>
            </a:fld>
            <a:endParaRPr lang="en-GB" sz="1400"/>
          </a:p>
        </p:txBody>
      </p:sp>
    </p:spTree>
    <p:extLst>
      <p:ext uri="{BB962C8B-B14F-4D97-AF65-F5344CB8AC3E}">
        <p14:creationId xmlns:p14="http://schemas.microsoft.com/office/powerpoint/2010/main" val="1357873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727A-0C0D-4F6A-AE78-530E4DCF9FF4}"/>
              </a:ext>
            </a:extLst>
          </p:cNvPr>
          <p:cNvSpPr>
            <a:spLocks noGrp="1"/>
          </p:cNvSpPr>
          <p:nvPr>
            <p:ph type="title"/>
          </p:nvPr>
        </p:nvSpPr>
        <p:spPr>
          <a:xfrm>
            <a:off x="696639" y="415862"/>
            <a:ext cx="3220938" cy="602844"/>
          </a:xfrm>
        </p:spPr>
        <p:txBody>
          <a:bodyPr>
            <a:normAutofit/>
          </a:bodyPr>
          <a:lstStyle/>
          <a:p>
            <a:r>
              <a:rPr lang="en-GB" sz="2800" b="1"/>
              <a:t>References (2)</a:t>
            </a:r>
          </a:p>
        </p:txBody>
      </p:sp>
      <p:sp>
        <p:nvSpPr>
          <p:cNvPr id="3" name="Content Placeholder 2">
            <a:extLst>
              <a:ext uri="{FF2B5EF4-FFF2-40B4-BE49-F238E27FC236}">
                <a16:creationId xmlns:a16="http://schemas.microsoft.com/office/drawing/2014/main" id="{05A8AF09-1EAD-457B-B97F-9E872134952E}"/>
              </a:ext>
            </a:extLst>
          </p:cNvPr>
          <p:cNvSpPr>
            <a:spLocks noGrp="1"/>
          </p:cNvSpPr>
          <p:nvPr>
            <p:ph idx="1"/>
          </p:nvPr>
        </p:nvSpPr>
        <p:spPr>
          <a:xfrm>
            <a:off x="714572" y="1045597"/>
            <a:ext cx="10670608" cy="4709744"/>
          </a:xfrm>
        </p:spPr>
        <p:txBody>
          <a:bodyPr>
            <a:noAutofit/>
          </a:bodyPr>
          <a:lstStyle/>
          <a:p>
            <a:pPr marL="0" indent="0">
              <a:lnSpc>
                <a:spcPct val="140000"/>
              </a:lnSpc>
              <a:buNone/>
            </a:pPr>
            <a:r>
              <a:rPr lang="en-GB" sz="1600">
                <a:effectLst/>
                <a:latin typeface="Arial" panose="020B0604020202020204" pitchFamily="34" charset="0"/>
                <a:ea typeface="Times New Roman" panose="02020603050405020304" pitchFamily="18" charset="0"/>
              </a:rPr>
              <a:t>11. Northern Ireland Hepatitis B and C Managed Clinical Network. '</a:t>
            </a:r>
            <a:r>
              <a:rPr lang="en-GB" sz="1600" u="sng">
                <a:solidFill>
                  <a:srgbClr val="365F91"/>
                </a:solidFill>
                <a:effectLst/>
                <a:latin typeface="Arial" panose="020B0604020202020204" pitchFamily="34" charset="0"/>
                <a:ea typeface="Times New Roman" panose="02020603050405020304" pitchFamily="18" charset="0"/>
                <a:hlinkClick r:id="rId3"/>
              </a:rPr>
              <a:t>Find the missing millions: NI regional hepatitis B and C managed clinical network annual report 2020</a:t>
            </a:r>
            <a:r>
              <a:rPr lang="en-GB" sz="1600">
                <a:effectLst/>
                <a:latin typeface="Arial" panose="020B0604020202020204" pitchFamily="34" charset="0"/>
                <a:ea typeface="Times New Roman" panose="02020603050405020304" pitchFamily="18" charset="0"/>
              </a:rPr>
              <a:t>' (viewed on 29 November 2022)</a:t>
            </a:r>
            <a:endParaRPr lang="en-GB" sz="1600">
              <a:ea typeface="Times New Roman" panose="02020603050405020304" pitchFamily="18" charset="0"/>
            </a:endParaRPr>
          </a:p>
          <a:p>
            <a:pPr marL="0" lvl="0" indent="0">
              <a:lnSpc>
                <a:spcPct val="140000"/>
              </a:lnSpc>
              <a:buNone/>
            </a:pPr>
            <a:r>
              <a:rPr lang="en-GB" sz="1600">
                <a:effectLst/>
                <a:latin typeface="Arial" panose="020B0604020202020204" pitchFamily="34" charset="0"/>
                <a:ea typeface="Times New Roman" panose="02020603050405020304" pitchFamily="18" charset="0"/>
              </a:rPr>
              <a:t>13</a:t>
            </a:r>
            <a:r>
              <a:rPr lang="en-GB" sz="1600" dirty="0">
                <a:effectLst/>
                <a:latin typeface="Arial" panose="020B0604020202020204" pitchFamily="34" charset="0"/>
                <a:ea typeface="Times New Roman" panose="02020603050405020304" pitchFamily="18" charset="0"/>
              </a:rPr>
              <a:t>. PHS. '</a:t>
            </a:r>
            <a:r>
              <a:rPr lang="en-GB" sz="1600" u="sng" dirty="0">
                <a:solidFill>
                  <a:srgbClr val="365F91"/>
                </a:solidFill>
                <a:effectLst/>
                <a:latin typeface="Arial" panose="020B0604020202020204" pitchFamily="34" charset="0"/>
                <a:ea typeface="Times New Roman" panose="02020603050405020304" pitchFamily="18" charset="0"/>
                <a:hlinkClick r:id="rId4"/>
              </a:rPr>
              <a:t>Surveillance of hepatitis C in Scotland Progress on elimination of hepatitis C as a major public health concern: 2022 update</a:t>
            </a:r>
            <a:r>
              <a:rPr lang="en-GB" sz="1600" dirty="0">
                <a:effectLst/>
                <a:latin typeface="Arial" panose="020B0604020202020204" pitchFamily="34" charset="0"/>
                <a:ea typeface="Times New Roman" panose="02020603050405020304" pitchFamily="18" charset="0"/>
              </a:rPr>
              <a:t>' (viewed on 29 November 2022)</a:t>
            </a:r>
          </a:p>
          <a:p>
            <a:pPr marL="0" lvl="0" indent="0">
              <a:lnSpc>
                <a:spcPct val="140000"/>
              </a:lnSpc>
              <a:buNone/>
            </a:pPr>
            <a:r>
              <a:rPr lang="en-GB" sz="1600" dirty="0">
                <a:effectLst/>
                <a:latin typeface="Arial" panose="020B0604020202020204" pitchFamily="34" charset="0"/>
                <a:ea typeface="Times New Roman" panose="02020603050405020304" pitchFamily="18" charset="0"/>
              </a:rPr>
              <a:t>16. UKHSA (2022) '</a:t>
            </a:r>
            <a:r>
              <a:rPr lang="en-GB" sz="1600" u="sng" dirty="0">
                <a:solidFill>
                  <a:srgbClr val="365F91"/>
                </a:solidFill>
                <a:effectLst/>
                <a:latin typeface="Arial" panose="020B0604020202020204" pitchFamily="34" charset="0"/>
                <a:ea typeface="MS Gothic" panose="020B0609070205080204" pitchFamily="49" charset="-128"/>
                <a:hlinkClick r:id="rId5"/>
              </a:rPr>
              <a:t>People who inject drugs: HIV and viral hepatitis monitoring</a:t>
            </a:r>
            <a:r>
              <a:rPr lang="en-GB" sz="1600" dirty="0">
                <a:effectLst/>
                <a:latin typeface="Arial" panose="020B0604020202020204" pitchFamily="34" charset="0"/>
                <a:ea typeface="Times New Roman" panose="02020603050405020304" pitchFamily="18" charset="0"/>
              </a:rPr>
              <a:t>' (viewed on 29 November 2022)</a:t>
            </a:r>
          </a:p>
          <a:p>
            <a:pPr marL="0" lvl="0" indent="0">
              <a:lnSpc>
                <a:spcPct val="140000"/>
              </a:lnSpc>
              <a:buNone/>
            </a:pPr>
            <a:r>
              <a:rPr lang="en-GB" sz="1600">
                <a:effectLst/>
                <a:latin typeface="Arial" panose="020B0604020202020204" pitchFamily="34" charset="0"/>
                <a:ea typeface="Times New Roman" panose="02020603050405020304" pitchFamily="18" charset="0"/>
              </a:rPr>
              <a:t>19. PHE </a:t>
            </a:r>
            <a:r>
              <a:rPr lang="en-GB" sz="1600" dirty="0">
                <a:effectLst/>
                <a:latin typeface="Arial" panose="020B0604020202020204" pitchFamily="34" charset="0"/>
                <a:ea typeface="Times New Roman" panose="02020603050405020304" pitchFamily="18" charset="0"/>
              </a:rPr>
              <a:t>(2017). '</a:t>
            </a:r>
            <a:r>
              <a:rPr lang="en-GB" sz="1600" u="sng" dirty="0">
                <a:solidFill>
                  <a:srgbClr val="365F91"/>
                </a:solidFill>
                <a:effectLst/>
                <a:latin typeface="Arial" panose="020B0604020202020204" pitchFamily="34" charset="0"/>
                <a:ea typeface="Times New Roman" panose="02020603050405020304" pitchFamily="18" charset="0"/>
                <a:hlinkClick r:id="rId6"/>
              </a:rPr>
              <a:t>Hepatitis C in England 2017 report</a:t>
            </a:r>
            <a:r>
              <a:rPr lang="en-GB" sz="1600" dirty="0">
                <a:effectLst/>
                <a:latin typeface="Arial" panose="020B0604020202020204" pitchFamily="34" charset="0"/>
                <a:ea typeface="Times New Roman" panose="02020603050405020304" pitchFamily="18" charset="0"/>
              </a:rPr>
              <a:t>'  (viewed on 29 November 2022)</a:t>
            </a:r>
          </a:p>
          <a:p>
            <a:pPr marL="0" lvl="0" indent="0">
              <a:lnSpc>
                <a:spcPct val="140000"/>
              </a:lnSpc>
              <a:buNone/>
            </a:pPr>
            <a:r>
              <a:rPr lang="en-GB" sz="1600" dirty="0">
                <a:effectLst/>
                <a:latin typeface="Arial" panose="020B0604020202020204" pitchFamily="34" charset="0"/>
                <a:ea typeface="Times New Roman" panose="02020603050405020304" pitchFamily="18" charset="0"/>
              </a:rPr>
              <a:t>20. Mann AG and others. 'Diagnoses of, and deaths from, severe liver disease due to hepatitis C in England between 2000 and 2005 estimated using multiple data sources' Epidemiology and Infection 2013: volume 137, issue 4, pages </a:t>
            </a:r>
          </a:p>
          <a:p>
            <a:pPr marL="0" lvl="0" indent="0">
              <a:lnSpc>
                <a:spcPct val="140000"/>
              </a:lnSpc>
              <a:buNone/>
            </a:pPr>
            <a:r>
              <a:rPr lang="en-GB" sz="1600">
                <a:effectLst/>
                <a:latin typeface="Arial" panose="020B0604020202020204" pitchFamily="34" charset="0"/>
                <a:ea typeface="Times New Roman" panose="02020603050405020304" pitchFamily="18" charset="0"/>
              </a:rPr>
              <a:t>41. PHE </a:t>
            </a:r>
            <a:r>
              <a:rPr lang="en-GB" sz="1600" dirty="0">
                <a:effectLst/>
                <a:latin typeface="Arial" panose="020B0604020202020204" pitchFamily="34" charset="0"/>
                <a:ea typeface="Times New Roman" panose="02020603050405020304" pitchFamily="18" charset="0"/>
              </a:rPr>
              <a:t>(2021). '</a:t>
            </a:r>
            <a:r>
              <a:rPr lang="en-GB" sz="1600" u="sng" dirty="0">
                <a:solidFill>
                  <a:srgbClr val="365F91"/>
                </a:solidFill>
                <a:effectLst/>
                <a:latin typeface="Arial" panose="020B0604020202020204" pitchFamily="34" charset="0"/>
                <a:ea typeface="Times New Roman" panose="02020603050405020304" pitchFamily="18" charset="0"/>
                <a:hlinkClick r:id="rId7"/>
              </a:rPr>
              <a:t>Sentinel surveillance of blood borne virus testing in England: 2020</a:t>
            </a:r>
            <a:r>
              <a:rPr lang="en-GB" sz="1600" dirty="0">
                <a:effectLst/>
                <a:latin typeface="Arial" panose="020B0604020202020204" pitchFamily="34" charset="0"/>
                <a:ea typeface="Times New Roman" panose="02020603050405020304" pitchFamily="18" charset="0"/>
              </a:rPr>
              <a:t>' (viewed on 5 February 2022)</a:t>
            </a:r>
          </a:p>
          <a:p>
            <a:pPr marL="0" lvl="0" indent="0">
              <a:lnSpc>
                <a:spcPct val="140000"/>
              </a:lnSpc>
              <a:buNone/>
            </a:pPr>
            <a:r>
              <a:rPr lang="en-GB" sz="1600">
                <a:effectLst/>
                <a:latin typeface="Arial" panose="020B0604020202020204" pitchFamily="34" charset="0"/>
                <a:ea typeface="Times New Roman" panose="02020603050405020304" pitchFamily="18" charset="0"/>
              </a:rPr>
              <a:t>42. PHS </a:t>
            </a:r>
            <a:r>
              <a:rPr lang="en-GB" sz="1600" dirty="0">
                <a:effectLst/>
                <a:latin typeface="Arial" panose="020B0604020202020204" pitchFamily="34" charset="0"/>
                <a:ea typeface="Times New Roman" panose="02020603050405020304" pitchFamily="18" charset="0"/>
              </a:rPr>
              <a:t>Needle Exchange Surveillance Initiative. '</a:t>
            </a:r>
            <a:r>
              <a:rPr lang="en-GB" sz="1600" u="sng" dirty="0">
                <a:solidFill>
                  <a:srgbClr val="365F91"/>
                </a:solidFill>
                <a:effectLst/>
                <a:latin typeface="Arial" panose="020B0604020202020204" pitchFamily="34" charset="0"/>
                <a:ea typeface="MS Gothic" panose="020B0609070205080204" pitchFamily="49" charset="-128"/>
                <a:hlinkClick r:id="rId8"/>
              </a:rPr>
              <a:t>Needle Exchange Surveillance Initiative (NESI</a:t>
            </a:r>
            <a:r>
              <a:rPr lang="en-GB" sz="1600" u="sng">
                <a:solidFill>
                  <a:srgbClr val="365F91"/>
                </a:solidFill>
                <a:effectLst/>
                <a:latin typeface="Arial" panose="020B0604020202020204" pitchFamily="34" charset="0"/>
                <a:ea typeface="MS Gothic" panose="020B0609070205080204" pitchFamily="49" charset="-128"/>
                <a:hlinkClick r:id="rId8"/>
              </a:rPr>
              <a:t>)’ </a:t>
            </a:r>
            <a:endParaRPr lang="en-GB" sz="1600" dirty="0">
              <a:effectLst/>
              <a:latin typeface="Arial" panose="020B0604020202020204" pitchFamily="34" charset="0"/>
              <a:ea typeface="Times New Roman" panose="02020603050405020304" pitchFamily="18" charset="0"/>
            </a:endParaRPr>
          </a:p>
        </p:txBody>
      </p:sp>
      <p:sp>
        <p:nvSpPr>
          <p:cNvPr id="6" name="Footer Placeholder 5">
            <a:extLst>
              <a:ext uri="{FF2B5EF4-FFF2-40B4-BE49-F238E27FC236}">
                <a16:creationId xmlns:a16="http://schemas.microsoft.com/office/drawing/2014/main" id="{169BAEDB-16D9-4F46-A301-FB2B2CD80F9E}"/>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BC9F86A1-8D60-4C6D-9F13-65753C31AE39}"/>
              </a:ext>
            </a:extLst>
          </p:cNvPr>
          <p:cNvSpPr>
            <a:spLocks noGrp="1"/>
          </p:cNvSpPr>
          <p:nvPr>
            <p:ph type="sldNum" sz="quarter" idx="11"/>
          </p:nvPr>
        </p:nvSpPr>
        <p:spPr/>
        <p:txBody>
          <a:bodyPr/>
          <a:lstStyle/>
          <a:p>
            <a:fld id="{344369E4-5DE7-46E5-874E-4FD437973785}" type="slidenum">
              <a:rPr lang="en-GB" smtClean="0"/>
              <a:pPr/>
              <a:t>21</a:t>
            </a:fld>
            <a:endParaRPr lang="en-GB" sz="1400"/>
          </a:p>
        </p:txBody>
      </p:sp>
    </p:spTree>
    <p:extLst>
      <p:ext uri="{BB962C8B-B14F-4D97-AF65-F5344CB8AC3E}">
        <p14:creationId xmlns:p14="http://schemas.microsoft.com/office/powerpoint/2010/main" val="239784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72CD-22A1-4F69-A7AC-EF1BAB861DC0}"/>
              </a:ext>
            </a:extLst>
          </p:cNvPr>
          <p:cNvSpPr>
            <a:spLocks noGrp="1"/>
          </p:cNvSpPr>
          <p:nvPr>
            <p:ph type="title"/>
          </p:nvPr>
        </p:nvSpPr>
        <p:spPr>
          <a:xfrm>
            <a:off x="807646" y="384532"/>
            <a:ext cx="4158801" cy="583657"/>
          </a:xfrm>
        </p:spPr>
        <p:txBody>
          <a:bodyPr>
            <a:normAutofit/>
          </a:bodyPr>
          <a:lstStyle/>
          <a:p>
            <a:r>
              <a:rPr lang="en-GB" sz="2800" b="1"/>
              <a:t>Acknowldgements (1)</a:t>
            </a:r>
          </a:p>
        </p:txBody>
      </p:sp>
      <p:sp>
        <p:nvSpPr>
          <p:cNvPr id="3" name="Content Placeholder 2">
            <a:extLst>
              <a:ext uri="{FF2B5EF4-FFF2-40B4-BE49-F238E27FC236}">
                <a16:creationId xmlns:a16="http://schemas.microsoft.com/office/drawing/2014/main" id="{0D303201-EF31-413A-B6E8-524228AAA12B}"/>
              </a:ext>
            </a:extLst>
          </p:cNvPr>
          <p:cNvSpPr>
            <a:spLocks noGrp="1"/>
          </p:cNvSpPr>
          <p:nvPr>
            <p:ph idx="1"/>
          </p:nvPr>
        </p:nvSpPr>
        <p:spPr>
          <a:xfrm>
            <a:off x="789716" y="1017554"/>
            <a:ext cx="10487884" cy="4764681"/>
          </a:xfrm>
        </p:spPr>
        <p:txBody>
          <a:bodyPr>
            <a:noAutofit/>
          </a:bodyPr>
          <a:lstStyle/>
          <a:p>
            <a:pPr marL="0" indent="0">
              <a:lnSpc>
                <a:spcPct val="110000"/>
              </a:lnSpc>
              <a:spcBef>
                <a:spcPts val="0"/>
              </a:spcBef>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Monica Desai (editor), Annastella Costella, Hannah Moore, Helen Dwyer, Claire Edmundson, Ross Harris, Sema Mandal, Holly Mitchell and Ruth Simmons at UKHSA. </a:t>
            </a:r>
          </a:p>
          <a:p>
            <a:pPr marL="0" indent="0">
              <a:lnSpc>
                <a:spcPct val="50000"/>
              </a:lnSpc>
              <a:spcBef>
                <a:spcPts val="0"/>
              </a:spcBef>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0000"/>
              </a:lnSpc>
              <a:spcBef>
                <a:spcPts val="0"/>
              </a:spcBef>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Gillian Armstrong, Sarah Arnold, Ruth Campbell, Annelies McCurley, Claire Neill, Eimhear Rainey, Gerry Waldron at the Public Health Agency Northern Ireland, and Siobhan Morgan and Stewart Dunbar at the Hospital Information Branch in the Department of Health Northern Ireland. </a:t>
            </a:r>
          </a:p>
          <a:p>
            <a:pPr marL="0" indent="0">
              <a:lnSpc>
                <a:spcPct val="50000"/>
              </a:lnSpc>
              <a:spcBef>
                <a:spcPts val="0"/>
              </a:spcBef>
              <a:buNone/>
            </a:pPr>
            <a:endParaRPr lang="en-GB" sz="1800" dirty="0">
              <a:cs typeface="Times New Roman" panose="02020603050405020304" pitchFamily="18" charset="0"/>
            </a:endParaRPr>
          </a:p>
          <a:p>
            <a:pPr marL="0" indent="0">
              <a:lnSpc>
                <a:spcPct val="110000"/>
              </a:lnSpc>
              <a:spcBef>
                <a:spcPts val="0"/>
              </a:spcBef>
              <a:buNone/>
            </a:pPr>
            <a:r>
              <a:rPr lang="en-GB" sz="1800">
                <a:effectLst/>
                <a:latin typeface="Arial" panose="020B0604020202020204" pitchFamily="34" charset="0"/>
                <a:ea typeface="Times New Roman" panose="02020603050405020304" pitchFamily="18" charset="0"/>
                <a:cs typeface="Times New Roman" panose="02020603050405020304" pitchFamily="18" charset="0"/>
              </a:rPr>
              <a:t>Sharon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Hutchinson, Andrew McAuley, Victoria Hamill, Norah Palmateer, Shanley Smith,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Eleftheria</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Vasileiou</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Amanda Weir, and Alan Yeung at Public Health Scotland and Glasgow Caledonian University.</a:t>
            </a:r>
          </a:p>
          <a:p>
            <a:pPr marL="0" indent="0">
              <a:lnSpc>
                <a:spcPct val="50000"/>
              </a:lnSpc>
              <a:spcBef>
                <a:spcPts val="0"/>
              </a:spcBef>
              <a:buNone/>
            </a:pPr>
            <a:endParaRPr lang="en-GB" sz="1800" dirty="0">
              <a:ea typeface="Times New Roman" panose="02020603050405020304" pitchFamily="18" charset="0"/>
              <a:cs typeface="Times New Roman" panose="02020603050405020304" pitchFamily="18" charset="0"/>
            </a:endParaRPr>
          </a:p>
          <a:p>
            <a:pPr marL="0" indent="0">
              <a:lnSpc>
                <a:spcPct val="110000"/>
              </a:lnSpc>
              <a:spcBef>
                <a:spcPts val="0"/>
              </a:spcBef>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Noel Craine, Jane Salmon and Josie Smith at Public Health Wales. </a:t>
            </a:r>
          </a:p>
          <a:p>
            <a:pPr marL="0" indent="0">
              <a:lnSpc>
                <a:spcPct val="50000"/>
              </a:lnSpc>
              <a:spcBef>
                <a:spcPts val="0"/>
              </a:spcBef>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0000"/>
              </a:lnSpc>
              <a:spcBef>
                <a:spcPts val="0"/>
              </a:spcBef>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Our thanks also go to, Chris Biggam, Iain Brew,</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Beatrice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Emmanouil</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Graham Foster, Rachel Giffen, Mark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Gillyon-Powell</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Rachel Halford, Brendan Healy, Matthew Hibbert, Craig Hogg, Susan Hopkins, William Irving, Zoe James, Philip Jordan,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Anne Mackie,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Allan McLeod, Berry Puyk, Steve Taylor, Kate Travers, for their contributions to the report</a:t>
            </a:r>
            <a:r>
              <a:rPr lang="en-GB" sz="180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02D8C24-A3F7-4998-8853-8C38DE9EF941}"/>
              </a:ext>
            </a:extLst>
          </p:cNvPr>
          <p:cNvSpPr>
            <a:spLocks noGrp="1"/>
          </p:cNvSpPr>
          <p:nvPr>
            <p:ph type="sldNum" sz="quarter" idx="11"/>
          </p:nvPr>
        </p:nvSpPr>
        <p:spPr/>
        <p:txBody>
          <a:bodyPr/>
          <a:lstStyle/>
          <a:p>
            <a:fld id="{344369E4-5DE7-46E5-874E-4FD437973785}" type="slidenum">
              <a:rPr lang="en-GB" smtClean="0"/>
              <a:pPr/>
              <a:t>22</a:t>
            </a:fld>
            <a:endParaRPr lang="en-GB" sz="1400"/>
          </a:p>
        </p:txBody>
      </p:sp>
      <p:sp>
        <p:nvSpPr>
          <p:cNvPr id="6" name="Footer Placeholder 5">
            <a:extLst>
              <a:ext uri="{FF2B5EF4-FFF2-40B4-BE49-F238E27FC236}">
                <a16:creationId xmlns:a16="http://schemas.microsoft.com/office/drawing/2014/main" id="{599A55A2-DA53-41DF-8A4F-93F8D90EF43B}"/>
              </a:ext>
            </a:extLst>
          </p:cNvPr>
          <p:cNvSpPr>
            <a:spLocks noGrp="1"/>
          </p:cNvSpPr>
          <p:nvPr>
            <p:ph type="ftr" sz="quarter" idx="10"/>
          </p:nvPr>
        </p:nvSpPr>
        <p:spPr/>
        <p:txBody>
          <a:bodyPr/>
          <a:lstStyle/>
          <a:p>
            <a:r>
              <a:rPr lang="en-GB"/>
              <a:t>Hepatitis C in the UK 2023</a:t>
            </a:r>
            <a:endParaRPr lang="en-GB" sz="1400"/>
          </a:p>
        </p:txBody>
      </p:sp>
    </p:spTree>
    <p:extLst>
      <p:ext uri="{BB962C8B-B14F-4D97-AF65-F5344CB8AC3E}">
        <p14:creationId xmlns:p14="http://schemas.microsoft.com/office/powerpoint/2010/main" val="3637817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72CD-22A1-4F69-A7AC-EF1BAB861DC0}"/>
              </a:ext>
            </a:extLst>
          </p:cNvPr>
          <p:cNvSpPr>
            <a:spLocks noGrp="1"/>
          </p:cNvSpPr>
          <p:nvPr>
            <p:ph type="title"/>
          </p:nvPr>
        </p:nvSpPr>
        <p:spPr>
          <a:xfrm>
            <a:off x="660781" y="340786"/>
            <a:ext cx="4278773" cy="591549"/>
          </a:xfrm>
        </p:spPr>
        <p:txBody>
          <a:bodyPr>
            <a:normAutofit/>
          </a:bodyPr>
          <a:lstStyle/>
          <a:p>
            <a:r>
              <a:rPr lang="en-GB" sz="2800" b="1"/>
              <a:t>Acknowledgements (2)</a:t>
            </a:r>
          </a:p>
        </p:txBody>
      </p:sp>
      <p:sp>
        <p:nvSpPr>
          <p:cNvPr id="3" name="Content Placeholder 2">
            <a:extLst>
              <a:ext uri="{FF2B5EF4-FFF2-40B4-BE49-F238E27FC236}">
                <a16:creationId xmlns:a16="http://schemas.microsoft.com/office/drawing/2014/main" id="{0D303201-EF31-413A-B6E8-524228AAA12B}"/>
              </a:ext>
            </a:extLst>
          </p:cNvPr>
          <p:cNvSpPr>
            <a:spLocks noGrp="1"/>
          </p:cNvSpPr>
          <p:nvPr>
            <p:ph idx="1"/>
          </p:nvPr>
        </p:nvSpPr>
        <p:spPr>
          <a:xfrm>
            <a:off x="669746" y="917485"/>
            <a:ext cx="10787150" cy="5026116"/>
          </a:xfrm>
        </p:spPr>
        <p:txBody>
          <a:bodyPr>
            <a:noAutofit/>
          </a:bodyPr>
          <a:lstStyle/>
          <a:p>
            <a:pPr marL="0" indent="0">
              <a:lnSpc>
                <a:spcPct val="130000"/>
              </a:lnSpc>
              <a:buNone/>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In England and Wales, we would like to thank the clinicians, microbiologists, public health practitioners and other colleagues who have contributed to the surveillance systems used in this report. In particular:  the drug service staff and Hepatitis C Trust peer workers who support, and participants in, the Unlinked Anonymous Monitoring (UAM) survey of people who inject drugs; Hospital Episode Statistics (HES) (copyright © 2023, re-used with the permission of NHS Digital, all rights reserved); NHS England and Arden and Greater East Midlands Commissioning Support Unit; the Office for National Statistics (ONS carried out the original collection and collation of the data but bears no responsibility for their future analysis or </a:t>
            </a:r>
            <a:r>
              <a:rPr lang="en-GB" sz="1600">
                <a:effectLst/>
                <a:latin typeface="Arial" panose="020B0604020202020204" pitchFamily="34" charset="0"/>
                <a:ea typeface="Times New Roman" panose="02020603050405020304" pitchFamily="18" charset="0"/>
                <a:cs typeface="Times New Roman" panose="02020603050405020304" pitchFamily="18" charset="0"/>
              </a:rPr>
              <a:t>interpretation); </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the North of England Commissioning Support (NECS) team; the Practice Plus Group (PPG) who contributed prison data; NHS England for supplying treatment monitoring data for tax year 2015 to 2016 up to tax year 2021 to 2022 in England; and the NHS Wales Informatics Service (</a:t>
            </a:r>
            <a:r>
              <a:rPr lang="en-GB" sz="1600">
                <a:effectLst/>
                <a:latin typeface="Arial" panose="020B0604020202020204" pitchFamily="34" charset="0"/>
                <a:ea typeface="Times New Roman" panose="02020603050405020304" pitchFamily="18" charset="0"/>
                <a:cs typeface="Times New Roman" panose="02020603050405020304" pitchFamily="18" charset="0"/>
              </a:rPr>
              <a:t>NWIS).</a:t>
            </a:r>
          </a:p>
          <a:p>
            <a:pPr marL="0" indent="0">
              <a:lnSpc>
                <a:spcPct val="130000"/>
              </a:lnSpc>
              <a:buNone/>
            </a:pPr>
            <a:r>
              <a:rPr lang="en-GB" sz="1600">
                <a:effectLst/>
                <a:latin typeface="Arial" panose="020B0604020202020204" pitchFamily="34" charset="0"/>
                <a:ea typeface="Times New Roman" panose="02020603050405020304" pitchFamily="18" charset="0"/>
                <a:cs typeface="Times New Roman" panose="02020603050405020304" pitchFamily="18" charset="0"/>
              </a:rPr>
              <a:t>Retrospective </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testing of UAM survey data (2011 to 2016) and NESI survey (2011 to 2012, 2013 to 2014) for HCV ribonucleic acid (RNA) and NESI 2019 to 2020 survey was funded as part of the ‘Evaluating the population impact of hepatitis C direct acting antiviral treatment as prevention for people who inject drugs’ (</a:t>
            </a:r>
            <a:r>
              <a:rPr lang="en-GB" sz="1600" dirty="0" err="1">
                <a:effectLst/>
                <a:latin typeface="Arial" panose="020B0604020202020204" pitchFamily="34" charset="0"/>
                <a:ea typeface="Times New Roman" panose="02020603050405020304" pitchFamily="18" charset="0"/>
                <a:cs typeface="Times New Roman" panose="02020603050405020304" pitchFamily="18" charset="0"/>
              </a:rPr>
              <a:t>EPIToPe</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 study, funded by the National Institute for Health Research (NIHR) Programme Grants for Applied Research programme (Grant Reference Number RP-PG-0616-20008). The views expressed are those of the authors and not necessarily those of the NIHR or the Department of Health and Social </a:t>
            </a:r>
            <a:r>
              <a:rPr lang="en-GB" sz="1600">
                <a:effectLst/>
                <a:latin typeface="Arial" panose="020B0604020202020204" pitchFamily="34" charset="0"/>
                <a:ea typeface="Times New Roman" panose="02020603050405020304" pitchFamily="18" charset="0"/>
                <a:cs typeface="Times New Roman" panose="02020603050405020304" pitchFamily="18" charset="0"/>
              </a:rPr>
              <a:t>Care.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63EB08-A7E5-456A-850D-7779B6BE35F6}"/>
              </a:ext>
            </a:extLst>
          </p:cNvPr>
          <p:cNvSpPr>
            <a:spLocks noGrp="1"/>
          </p:cNvSpPr>
          <p:nvPr>
            <p:ph type="sldNum" sz="quarter" idx="11"/>
          </p:nvPr>
        </p:nvSpPr>
        <p:spPr/>
        <p:txBody>
          <a:bodyPr/>
          <a:lstStyle/>
          <a:p>
            <a:fld id="{344369E4-5DE7-46E5-874E-4FD437973785}" type="slidenum">
              <a:rPr lang="en-GB" smtClean="0"/>
              <a:pPr/>
              <a:t>23</a:t>
            </a:fld>
            <a:endParaRPr lang="en-GB" sz="1400"/>
          </a:p>
        </p:txBody>
      </p:sp>
      <p:sp>
        <p:nvSpPr>
          <p:cNvPr id="6" name="Footer Placeholder 5">
            <a:extLst>
              <a:ext uri="{FF2B5EF4-FFF2-40B4-BE49-F238E27FC236}">
                <a16:creationId xmlns:a16="http://schemas.microsoft.com/office/drawing/2014/main" id="{4332EDD7-7908-4BD7-A965-8FBDAAF41562}"/>
              </a:ext>
            </a:extLst>
          </p:cNvPr>
          <p:cNvSpPr>
            <a:spLocks noGrp="1"/>
          </p:cNvSpPr>
          <p:nvPr>
            <p:ph type="ftr" sz="quarter" idx="10"/>
          </p:nvPr>
        </p:nvSpPr>
        <p:spPr/>
        <p:txBody>
          <a:bodyPr/>
          <a:lstStyle/>
          <a:p>
            <a:r>
              <a:rPr lang="en-GB"/>
              <a:t>Hepatitis C in the UK 2023</a:t>
            </a:r>
            <a:endParaRPr lang="en-GB" sz="1400"/>
          </a:p>
        </p:txBody>
      </p:sp>
    </p:spTree>
    <p:extLst>
      <p:ext uri="{BB962C8B-B14F-4D97-AF65-F5344CB8AC3E}">
        <p14:creationId xmlns:p14="http://schemas.microsoft.com/office/powerpoint/2010/main" val="1330015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72CD-22A1-4F69-A7AC-EF1BAB861DC0}"/>
              </a:ext>
            </a:extLst>
          </p:cNvPr>
          <p:cNvSpPr>
            <a:spLocks noGrp="1"/>
          </p:cNvSpPr>
          <p:nvPr>
            <p:ph type="title"/>
          </p:nvPr>
        </p:nvSpPr>
        <p:spPr>
          <a:xfrm>
            <a:off x="615956" y="251136"/>
            <a:ext cx="4278773" cy="591549"/>
          </a:xfrm>
        </p:spPr>
        <p:txBody>
          <a:bodyPr>
            <a:normAutofit/>
          </a:bodyPr>
          <a:lstStyle/>
          <a:p>
            <a:r>
              <a:rPr lang="en-GB" sz="2800" b="1"/>
              <a:t>Acknowledgements (3)</a:t>
            </a:r>
          </a:p>
        </p:txBody>
      </p:sp>
      <p:sp>
        <p:nvSpPr>
          <p:cNvPr id="3" name="Content Placeholder 2">
            <a:extLst>
              <a:ext uri="{FF2B5EF4-FFF2-40B4-BE49-F238E27FC236}">
                <a16:creationId xmlns:a16="http://schemas.microsoft.com/office/drawing/2014/main" id="{0D303201-EF31-413A-B6E8-524228AAA12B}"/>
              </a:ext>
            </a:extLst>
          </p:cNvPr>
          <p:cNvSpPr>
            <a:spLocks noGrp="1"/>
          </p:cNvSpPr>
          <p:nvPr>
            <p:ph idx="1"/>
          </p:nvPr>
        </p:nvSpPr>
        <p:spPr>
          <a:xfrm>
            <a:off x="615956" y="908520"/>
            <a:ext cx="10229850" cy="3331787"/>
          </a:xfrm>
        </p:spPr>
        <p:txBody>
          <a:bodyPr>
            <a:noAutofit/>
          </a:bodyPr>
          <a:lstStyle/>
          <a:p>
            <a:pPr marL="0" indent="0">
              <a:lnSpc>
                <a:spcPct val="130000"/>
              </a:lnSpc>
              <a:buNone/>
            </a:pPr>
            <a:r>
              <a:rPr lang="en-GB" sz="1600">
                <a:effectLst/>
                <a:latin typeface="Arial" panose="020B0604020202020204" pitchFamily="34" charset="0"/>
                <a:ea typeface="Times New Roman" panose="02020603050405020304" pitchFamily="18" charset="0"/>
                <a:cs typeface="Times New Roman" panose="02020603050405020304" pitchFamily="18" charset="0"/>
              </a:rPr>
              <a:t>PHS </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thanks collaborators and contributors to national HCV surveillance initiatives throughout Scotland for their assistance in the compilation and production of these data, in particular the blood borne virus research team at Glasgow Caledonian University for supporting the delivery of hepatitis C surveillance, and associated evaluation, initiatives. We would also like to thank NESI participants and staff who facilitated fieldwork at their sites. </a:t>
            </a:r>
          </a:p>
          <a:p>
            <a:pPr marL="0" indent="0">
              <a:lnSpc>
                <a:spcPct val="130000"/>
              </a:lnSpc>
              <a:buNone/>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In Northern Ireland, we would like to thank the Northern Ireland Hepatitis B and C Managed Clinical Network, the Regional Virus Laboratory and Hepatology Service, the Northern Ireland Statistics and Research Agency, the Health Protection Surveillance team, and Health Intelligence staff in the Public Health Agency (PHA), and staff of the Hospital Information Branch of the Department of Health. We would also like to thank drug service staff in Northern Ireland who support, and participants in, the UAM survey of </a:t>
            </a:r>
            <a:r>
              <a:rPr lang="en-GB" sz="1600">
                <a:effectLst/>
                <a:latin typeface="Arial" panose="020B0604020202020204" pitchFamily="34" charset="0"/>
                <a:ea typeface="Times New Roman" panose="02020603050405020304" pitchFamily="18" charset="0"/>
                <a:cs typeface="Times New Roman" panose="02020603050405020304" pitchFamily="18" charset="0"/>
              </a:rPr>
              <a:t>PWID.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4059B5E-17AD-44DC-BF9B-52EB8F05D27B}"/>
              </a:ext>
            </a:extLst>
          </p:cNvPr>
          <p:cNvSpPr>
            <a:spLocks noGrp="1"/>
          </p:cNvSpPr>
          <p:nvPr>
            <p:ph type="sldNum" sz="quarter" idx="11"/>
          </p:nvPr>
        </p:nvSpPr>
        <p:spPr/>
        <p:txBody>
          <a:bodyPr/>
          <a:lstStyle/>
          <a:p>
            <a:fld id="{344369E4-5DE7-46E5-874E-4FD437973785}" type="slidenum">
              <a:rPr lang="en-GB" smtClean="0"/>
              <a:pPr/>
              <a:t>24</a:t>
            </a:fld>
            <a:endParaRPr lang="en-GB" sz="1400"/>
          </a:p>
        </p:txBody>
      </p:sp>
      <p:sp>
        <p:nvSpPr>
          <p:cNvPr id="6" name="Footer Placeholder 5">
            <a:extLst>
              <a:ext uri="{FF2B5EF4-FFF2-40B4-BE49-F238E27FC236}">
                <a16:creationId xmlns:a16="http://schemas.microsoft.com/office/drawing/2014/main" id="{4332EDD7-7908-4BD7-A965-8FBDAAF41562}"/>
              </a:ext>
            </a:extLst>
          </p:cNvPr>
          <p:cNvSpPr>
            <a:spLocks noGrp="1"/>
          </p:cNvSpPr>
          <p:nvPr>
            <p:ph type="ftr" sz="quarter" idx="10"/>
          </p:nvPr>
        </p:nvSpPr>
        <p:spPr/>
        <p:txBody>
          <a:bodyPr/>
          <a:lstStyle/>
          <a:p>
            <a:r>
              <a:rPr lang="en-GB"/>
              <a:t>Hepatitis C in the UK 2023</a:t>
            </a:r>
            <a:endParaRPr lang="en-GB" sz="1400"/>
          </a:p>
        </p:txBody>
      </p:sp>
    </p:spTree>
    <p:extLst>
      <p:ext uri="{BB962C8B-B14F-4D97-AF65-F5344CB8AC3E}">
        <p14:creationId xmlns:p14="http://schemas.microsoft.com/office/powerpoint/2010/main" val="56861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5A7D-9FEA-4463-B2A1-AA495AA2F864}"/>
              </a:ext>
            </a:extLst>
          </p:cNvPr>
          <p:cNvSpPr>
            <a:spLocks noGrp="1"/>
          </p:cNvSpPr>
          <p:nvPr>
            <p:ph type="title"/>
          </p:nvPr>
        </p:nvSpPr>
        <p:spPr>
          <a:xfrm>
            <a:off x="591014" y="301083"/>
            <a:ext cx="11304914" cy="986541"/>
          </a:xfrm>
        </p:spPr>
        <p:txBody>
          <a:bodyPr>
            <a:noAutofit/>
          </a:bodyPr>
          <a:lstStyle/>
          <a:p>
            <a:pPr>
              <a:lnSpc>
                <a:spcPct val="100000"/>
              </a:lnSpc>
            </a:pPr>
            <a:r>
              <a:rPr lang="en-GB" sz="2700" b="1" dirty="0">
                <a:effectLst/>
                <a:latin typeface="Arial" panose="020B0604020202020204" pitchFamily="34" charset="0"/>
                <a:ea typeface="Times New Roman" panose="02020603050405020304" pitchFamily="18" charset="0"/>
                <a:cs typeface="Times New Roman" panose="02020603050405020304" pitchFamily="18" charset="0"/>
              </a:rPr>
              <a:t>Figure 1. Estimated prevalence of chronic HCV infection in the UK (with 95</a:t>
            </a:r>
            <a:r>
              <a:rPr lang="en-GB" sz="2700" b="1">
                <a:effectLst/>
                <a:latin typeface="Arial" panose="020B0604020202020204" pitchFamily="34" charset="0"/>
                <a:ea typeface="Times New Roman" panose="02020603050405020304" pitchFamily="18" charset="0"/>
                <a:cs typeface="Times New Roman" panose="02020603050405020304" pitchFamily="18" charset="0"/>
              </a:rPr>
              <a:t>% </a:t>
            </a:r>
            <a:r>
              <a:rPr lang="en-GB" sz="2700" b="1">
                <a:ea typeface="Times New Roman" panose="02020603050405020304" pitchFamily="18" charset="0"/>
                <a:cs typeface="Times New Roman" panose="02020603050405020304" pitchFamily="18" charset="0"/>
              </a:rPr>
              <a:t>c</a:t>
            </a:r>
            <a:r>
              <a:rPr lang="en-GB" sz="2700" b="1">
                <a:effectLst/>
                <a:latin typeface="Arial" panose="020B0604020202020204" pitchFamily="34" charset="0"/>
                <a:ea typeface="Times New Roman" panose="02020603050405020304" pitchFamily="18" charset="0"/>
                <a:cs typeface="Times New Roman" panose="02020603050405020304" pitchFamily="18" charset="0"/>
              </a:rPr>
              <a:t>redible intervals</a:t>
            </a:r>
            <a:r>
              <a:rPr lang="en-GB" sz="2700" b="1" dirty="0">
                <a:effectLst/>
                <a:latin typeface="Arial" panose="020B0604020202020204" pitchFamily="34" charset="0"/>
                <a:ea typeface="Times New Roman" panose="02020603050405020304" pitchFamily="18" charset="0"/>
                <a:cs typeface="Times New Roman" panose="02020603050405020304" pitchFamily="18" charset="0"/>
              </a:rPr>
              <a:t>), 2010 to 2021 general population* </a:t>
            </a:r>
          </a:p>
        </p:txBody>
      </p:sp>
      <p:graphicFrame>
        <p:nvGraphicFramePr>
          <p:cNvPr id="11" name="Chart 10" descr="Graph showing the estimated prevalence of chronic HCV infection in the general population in the UK from 2010 to 2021 with one line showing a steady decline.">
            <a:extLst>
              <a:ext uri="{FF2B5EF4-FFF2-40B4-BE49-F238E27FC236}">
                <a16:creationId xmlns:a16="http://schemas.microsoft.com/office/drawing/2014/main" id="{7CA82B13-63EE-4F52-936C-5016220867B6}"/>
              </a:ext>
            </a:extLst>
          </p:cNvPr>
          <p:cNvGraphicFramePr>
            <a:graphicFrameLocks/>
          </p:cNvGraphicFramePr>
          <p:nvPr>
            <p:extLst>
              <p:ext uri="{D42A27DB-BD31-4B8C-83A1-F6EECF244321}">
                <p14:modId xmlns:p14="http://schemas.microsoft.com/office/powerpoint/2010/main" val="2085662649"/>
              </p:ext>
            </p:extLst>
          </p:nvPr>
        </p:nvGraphicFramePr>
        <p:xfrm>
          <a:off x="677095" y="1362272"/>
          <a:ext cx="10706252" cy="4124131"/>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2">
            <a:extLst>
              <a:ext uri="{FF2B5EF4-FFF2-40B4-BE49-F238E27FC236}">
                <a16:creationId xmlns:a16="http://schemas.microsoft.com/office/drawing/2014/main" id="{FCF9FBCA-58F9-46C2-90E7-3DC488335052}"/>
              </a:ext>
            </a:extLst>
          </p:cNvPr>
          <p:cNvSpPr>
            <a:spLocks noChangeArrowheads="1"/>
          </p:cNvSpPr>
          <p:nvPr/>
        </p:nvSpPr>
        <p:spPr bwMode="auto">
          <a:xfrm>
            <a:off x="677095" y="5561051"/>
            <a:ext cx="108555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Data source: Estimates are based on available data in each nation on: the size of at-risk populations (such as PWID), HCV prevalence and incidence data among risk groups</a:t>
            </a:r>
            <a:r>
              <a:rPr kumimoji="0" lang="en-GB"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HCV </a:t>
            </a: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diagnoses, treatment data and incidence of severe liver disease (from hospital data).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See (6-11) for approaches used to generate estimates. </a:t>
            </a:r>
            <a:endParaRPr kumimoji="0" lang="en-GB" altLang="en-US" sz="1200" b="0" i="0" u="none" strike="noStrike" cap="none" normalizeH="0" baseline="0" dirty="0">
              <a:ln>
                <a:noFill/>
              </a:ln>
              <a:solidFill>
                <a:schemeClr val="tx1"/>
              </a:solidFill>
              <a:effectLst/>
              <a:latin typeface="Arial" panose="020B0604020202020204" pitchFamily="34" charset="0"/>
            </a:endParaRPr>
          </a:p>
        </p:txBody>
      </p:sp>
      <p:sp>
        <p:nvSpPr>
          <p:cNvPr id="3" name="Footer Placeholder 2">
            <a:extLst>
              <a:ext uri="{FF2B5EF4-FFF2-40B4-BE49-F238E27FC236}">
                <a16:creationId xmlns:a16="http://schemas.microsoft.com/office/drawing/2014/main" id="{4374E132-C963-4116-A7C9-88FE080AC376}"/>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76B1F672-458F-473D-BAB7-1127D73D42C7}"/>
              </a:ext>
            </a:extLst>
          </p:cNvPr>
          <p:cNvSpPr>
            <a:spLocks noGrp="1"/>
          </p:cNvSpPr>
          <p:nvPr>
            <p:ph type="sldNum" sz="quarter" idx="11"/>
          </p:nvPr>
        </p:nvSpPr>
        <p:spPr/>
        <p:txBody>
          <a:bodyPr/>
          <a:lstStyle/>
          <a:p>
            <a:fld id="{344369E4-5DE7-46E5-874E-4FD437973785}" type="slidenum">
              <a:rPr lang="en-GB" smtClean="0"/>
              <a:pPr/>
              <a:t>3</a:t>
            </a:fld>
            <a:endParaRPr lang="en-GB" sz="1400"/>
          </a:p>
        </p:txBody>
      </p:sp>
    </p:spTree>
    <p:extLst>
      <p:ext uri="{BB962C8B-B14F-4D97-AF65-F5344CB8AC3E}">
        <p14:creationId xmlns:p14="http://schemas.microsoft.com/office/powerpoint/2010/main" val="212651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5A7D-9FEA-4463-B2A1-AA495AA2F864}"/>
              </a:ext>
            </a:extLst>
          </p:cNvPr>
          <p:cNvSpPr>
            <a:spLocks noGrp="1"/>
          </p:cNvSpPr>
          <p:nvPr>
            <p:ph type="title"/>
          </p:nvPr>
        </p:nvSpPr>
        <p:spPr>
          <a:xfrm>
            <a:off x="615956" y="179416"/>
            <a:ext cx="11123856" cy="1368222"/>
          </a:xfrm>
        </p:spPr>
        <p:txBody>
          <a:bodyPr>
            <a:noAutofit/>
          </a:bodyPr>
          <a:lstStyle/>
          <a:p>
            <a:pPr>
              <a:lnSpc>
                <a:spcPct val="100000"/>
              </a:lnSpc>
            </a:pPr>
            <a:r>
              <a:rPr lang="en-GB" sz="2700" b="1" dirty="0">
                <a:effectLst/>
                <a:latin typeface="Arial" panose="020B0604020202020204" pitchFamily="34" charset="0"/>
                <a:ea typeface="Times New Roman" panose="02020603050405020304" pitchFamily="18" charset="0"/>
                <a:cs typeface="Times New Roman" panose="02020603050405020304" pitchFamily="18" charset="0"/>
              </a:rPr>
              <a:t>Figure 2a. Trend in HCV prevalence among people injecting psychoactive drugs (with 95% Confidence Intervals): 2012 to 2021 (England, Northern Ireland, and Wales*, **, ***,†)</a:t>
            </a:r>
          </a:p>
        </p:txBody>
      </p:sp>
      <p:graphicFrame>
        <p:nvGraphicFramePr>
          <p:cNvPr id="9" name="Chart 8" descr="Bar chart showing the trend in HCV prevalence among people injecting psychoactive drugs with 10 bars, one for each year 2012 to 2021, each bar showing the relative percentages of chronic infection. cleared infection and antibody negative.">
            <a:extLst>
              <a:ext uri="{FF2B5EF4-FFF2-40B4-BE49-F238E27FC236}">
                <a16:creationId xmlns:a16="http://schemas.microsoft.com/office/drawing/2014/main" id="{3EEC32F3-1D8C-4D31-A661-E060D7F4079A}"/>
              </a:ext>
            </a:extLst>
          </p:cNvPr>
          <p:cNvGraphicFramePr>
            <a:graphicFrameLocks/>
          </p:cNvGraphicFramePr>
          <p:nvPr>
            <p:extLst>
              <p:ext uri="{D42A27DB-BD31-4B8C-83A1-F6EECF244321}">
                <p14:modId xmlns:p14="http://schemas.microsoft.com/office/powerpoint/2010/main" val="4282928820"/>
              </p:ext>
            </p:extLst>
          </p:nvPr>
        </p:nvGraphicFramePr>
        <p:xfrm>
          <a:off x="615956" y="1535554"/>
          <a:ext cx="10560044" cy="424510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D2513C7-B5AF-42D0-BE55-0A7D9CF9F6B2}"/>
              </a:ext>
            </a:extLst>
          </p:cNvPr>
          <p:cNvSpPr txBox="1"/>
          <p:nvPr/>
        </p:nvSpPr>
        <p:spPr>
          <a:xfrm>
            <a:off x="790212" y="5771331"/>
            <a:ext cx="10480943" cy="486480"/>
          </a:xfrm>
          <a:prstGeom prst="rect">
            <a:avLst/>
          </a:prstGeom>
          <a:noFill/>
        </p:spPr>
        <p:txBody>
          <a:bodyPr wrap="square">
            <a:spAutoFit/>
          </a:bodyPr>
          <a:lstStyle/>
          <a:p>
            <a:pPr>
              <a:lnSpc>
                <a:spcPts val="1600"/>
              </a:lnSpc>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sources: Unlinked Anonymous Monitoring survey of people who inject psychoactive drugs (16) conducted by UKHSA with assistance from Public Health Wales and the Public Health Agency Northern Ireland </a:t>
            </a:r>
          </a:p>
        </p:txBody>
      </p:sp>
      <p:sp>
        <p:nvSpPr>
          <p:cNvPr id="3" name="Footer Placeholder 2">
            <a:extLst>
              <a:ext uri="{FF2B5EF4-FFF2-40B4-BE49-F238E27FC236}">
                <a16:creationId xmlns:a16="http://schemas.microsoft.com/office/drawing/2014/main" id="{8ED02D46-7B40-4774-8784-228967E9302D}"/>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90B66E99-2EE7-49CA-BD09-9C13213D2AB3}"/>
              </a:ext>
            </a:extLst>
          </p:cNvPr>
          <p:cNvSpPr>
            <a:spLocks noGrp="1"/>
          </p:cNvSpPr>
          <p:nvPr>
            <p:ph type="sldNum" sz="quarter" idx="11"/>
          </p:nvPr>
        </p:nvSpPr>
        <p:spPr/>
        <p:txBody>
          <a:bodyPr/>
          <a:lstStyle/>
          <a:p>
            <a:fld id="{344369E4-5DE7-46E5-874E-4FD437973785}" type="slidenum">
              <a:rPr lang="en-GB" smtClean="0"/>
              <a:pPr/>
              <a:t>4</a:t>
            </a:fld>
            <a:endParaRPr lang="en-GB" sz="1400"/>
          </a:p>
        </p:txBody>
      </p:sp>
    </p:spTree>
    <p:extLst>
      <p:ext uri="{BB962C8B-B14F-4D97-AF65-F5344CB8AC3E}">
        <p14:creationId xmlns:p14="http://schemas.microsoft.com/office/powerpoint/2010/main" val="245285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91C5F-CF4B-4B34-9F40-9AF5EA56DA23}"/>
              </a:ext>
            </a:extLst>
          </p:cNvPr>
          <p:cNvSpPr>
            <a:spLocks noGrp="1"/>
          </p:cNvSpPr>
          <p:nvPr>
            <p:ph type="title"/>
          </p:nvPr>
        </p:nvSpPr>
        <p:spPr>
          <a:xfrm>
            <a:off x="615956" y="179416"/>
            <a:ext cx="10849084" cy="1420784"/>
          </a:xfrm>
        </p:spPr>
        <p:txBody>
          <a:bodyPr>
            <a:noAutofit/>
          </a:bodyPr>
          <a:lstStyle/>
          <a:p>
            <a:pPr>
              <a:lnSpc>
                <a:spcPct val="100000"/>
              </a:lnSpc>
            </a:pPr>
            <a:r>
              <a:rPr lang="en-GB" sz="2700" b="1" i="0" u="none" strike="noStrike" baseline="0" dirty="0">
                <a:latin typeface="Arial" panose="020B0604020202020204" pitchFamily="34" charset="0"/>
              </a:rPr>
              <a:t>Figure 2b. </a:t>
            </a:r>
            <a:r>
              <a:rPr lang="en-GB" sz="2700" b="1" dirty="0">
                <a:effectLst/>
                <a:latin typeface="Arial" panose="020B0604020202020204" pitchFamily="34" charset="0"/>
                <a:ea typeface="Times New Roman" panose="02020603050405020304" pitchFamily="18" charset="0"/>
                <a:cs typeface="Times New Roman" panose="02020603050405020304" pitchFamily="18" charset="0"/>
              </a:rPr>
              <a:t>Trend in HCV prevalence among people injecting psychoactive drugs (with 95% confidence </a:t>
            </a:r>
            <a:r>
              <a:rPr lang="en-GB" sz="2700" b="1" dirty="0">
                <a:ea typeface="Times New Roman" panose="02020603050405020304" pitchFamily="18" charset="0"/>
                <a:cs typeface="Times New Roman" panose="02020603050405020304" pitchFamily="18" charset="0"/>
              </a:rPr>
              <a:t>i</a:t>
            </a:r>
            <a:r>
              <a:rPr lang="en-GB" sz="2700" b="1" dirty="0">
                <a:effectLst/>
                <a:latin typeface="Arial" panose="020B0604020202020204" pitchFamily="34" charset="0"/>
                <a:ea typeface="Times New Roman" panose="02020603050405020304" pitchFamily="18" charset="0"/>
                <a:cs typeface="Times New Roman" panose="02020603050405020304" pitchFamily="18" charset="0"/>
              </a:rPr>
              <a:t>ntervals): 2015/2016 to 2019/2020 (Scotland *,**,***,</a:t>
            </a:r>
            <a:r>
              <a:rPr lang="en-GB" sz="2700" b="1" dirty="0">
                <a:effectLst/>
                <a:latin typeface="Arial" panose="020B0604020202020204" pitchFamily="34" charset="0"/>
                <a:ea typeface="Times New Roman" panose="02020603050405020304" pitchFamily="18" charset="0"/>
                <a:cs typeface="Arial" panose="020B0604020202020204" pitchFamily="34" charset="0"/>
              </a:rPr>
              <a:t>†</a:t>
            </a:r>
            <a:r>
              <a:rPr lang="en-GB" sz="2700" b="1" dirty="0">
                <a:effectLst/>
                <a:latin typeface="Arial" panose="020B0604020202020204" pitchFamily="34" charset="0"/>
                <a:ea typeface="Times New Roman" panose="02020603050405020304" pitchFamily="18" charset="0"/>
                <a:cs typeface="Times New Roman" panose="02020603050405020304" pitchFamily="18" charset="0"/>
              </a:rPr>
              <a:t>)</a:t>
            </a:r>
            <a:br>
              <a:rPr lang="en-GB" sz="2700" b="1" dirty="0">
                <a:effectLst/>
                <a:latin typeface="Arial" panose="020B0604020202020204" pitchFamily="34" charset="0"/>
                <a:ea typeface="Times New Roman" panose="02020603050405020304" pitchFamily="18" charset="0"/>
                <a:cs typeface="Times New Roman" panose="02020603050405020304" pitchFamily="18" charset="0"/>
              </a:rPr>
            </a:br>
            <a:endParaRPr lang="en-GB" sz="2700" dirty="0"/>
          </a:p>
        </p:txBody>
      </p:sp>
      <p:graphicFrame>
        <p:nvGraphicFramePr>
          <p:cNvPr id="7" name="Chart 6" descr="Bar chart showing the trend in HCV prevalence among people injecting psychoactive drugs with three bars, for 2015-16, 2017-18 and 2019-20, each divided into chronic infection. cleared infection and antibody negative.">
            <a:extLst>
              <a:ext uri="{FF2B5EF4-FFF2-40B4-BE49-F238E27FC236}">
                <a16:creationId xmlns:a16="http://schemas.microsoft.com/office/drawing/2014/main" id="{1727E3E2-DF3C-4CE9-8BB1-B744742179BA}"/>
              </a:ext>
            </a:extLst>
          </p:cNvPr>
          <p:cNvGraphicFramePr>
            <a:graphicFrameLocks/>
          </p:cNvGraphicFramePr>
          <p:nvPr>
            <p:extLst>
              <p:ext uri="{D42A27DB-BD31-4B8C-83A1-F6EECF244321}">
                <p14:modId xmlns:p14="http://schemas.microsoft.com/office/powerpoint/2010/main" val="160627523"/>
              </p:ext>
            </p:extLst>
          </p:nvPr>
        </p:nvGraphicFramePr>
        <p:xfrm>
          <a:off x="726961" y="1600200"/>
          <a:ext cx="10438344" cy="431933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68F0D6C-BEE4-4155-BC23-F206C5959231}"/>
              </a:ext>
            </a:extLst>
          </p:cNvPr>
          <p:cNvSpPr txBox="1"/>
          <p:nvPr/>
        </p:nvSpPr>
        <p:spPr>
          <a:xfrm>
            <a:off x="726961" y="5967473"/>
            <a:ext cx="11012851" cy="276999"/>
          </a:xfrm>
          <a:prstGeom prst="rect">
            <a:avLst/>
          </a:prstGeom>
          <a:noFill/>
        </p:spPr>
        <p:txBody>
          <a:bodyPr wrap="square" rtlCol="0">
            <a:spAutoFit/>
          </a:bodyPr>
          <a:lstStyle/>
          <a:p>
            <a:r>
              <a:rPr lang="en-GB" sz="1200" i="0" u="none" strike="noStrike" baseline="0" dirty="0">
                <a:solidFill>
                  <a:srgbClr val="000000"/>
                </a:solidFill>
                <a:latin typeface="Arial" panose="020B0604020202020204" pitchFamily="34" charset="0"/>
              </a:rPr>
              <a:t>Data sources</a:t>
            </a:r>
            <a:r>
              <a:rPr lang="en-GB" sz="1200" b="0" i="0" u="none" strike="noStrike" baseline="0" dirty="0">
                <a:solidFill>
                  <a:srgbClr val="000000"/>
                </a:solidFill>
                <a:latin typeface="Arial" panose="020B0604020202020204" pitchFamily="34" charset="0"/>
              </a:rPr>
              <a:t>: Needle Exchange Surveillance Initiative, Glasgow Caledonian University, University of West of Scotland and Public Health Scotland. (42)</a:t>
            </a:r>
          </a:p>
        </p:txBody>
      </p:sp>
      <p:sp>
        <p:nvSpPr>
          <p:cNvPr id="6" name="Footer Placeholder 5">
            <a:extLst>
              <a:ext uri="{FF2B5EF4-FFF2-40B4-BE49-F238E27FC236}">
                <a16:creationId xmlns:a16="http://schemas.microsoft.com/office/drawing/2014/main" id="{AE692A0B-0EC4-4AA7-8E95-2C844569A6E6}"/>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690D85CB-C308-4B6B-A082-5A878BECE7C8}"/>
              </a:ext>
            </a:extLst>
          </p:cNvPr>
          <p:cNvSpPr>
            <a:spLocks noGrp="1"/>
          </p:cNvSpPr>
          <p:nvPr>
            <p:ph type="sldNum" sz="quarter" idx="11"/>
          </p:nvPr>
        </p:nvSpPr>
        <p:spPr/>
        <p:txBody>
          <a:bodyPr/>
          <a:lstStyle/>
          <a:p>
            <a:fld id="{344369E4-5DE7-46E5-874E-4FD437973785}" type="slidenum">
              <a:rPr lang="en-GB" smtClean="0"/>
              <a:pPr/>
              <a:t>5</a:t>
            </a:fld>
            <a:endParaRPr lang="en-GB" sz="1400"/>
          </a:p>
        </p:txBody>
      </p:sp>
    </p:spTree>
    <p:extLst>
      <p:ext uri="{BB962C8B-B14F-4D97-AF65-F5344CB8AC3E}">
        <p14:creationId xmlns:p14="http://schemas.microsoft.com/office/powerpoint/2010/main" val="158828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54DB-83D8-44CC-ADE4-5F22CB591DD0}"/>
              </a:ext>
            </a:extLst>
          </p:cNvPr>
          <p:cNvSpPr>
            <a:spLocks noGrp="1"/>
          </p:cNvSpPr>
          <p:nvPr>
            <p:ph type="title"/>
          </p:nvPr>
        </p:nvSpPr>
        <p:spPr>
          <a:xfrm>
            <a:off x="615956" y="179416"/>
            <a:ext cx="11123856" cy="1034787"/>
          </a:xfrm>
        </p:spPr>
        <p:txBody>
          <a:bodyPr>
            <a:normAutofit/>
          </a:bodyPr>
          <a:lstStyle/>
          <a:p>
            <a:pPr>
              <a:lnSpc>
                <a:spcPct val="100000"/>
              </a:lnSpc>
            </a:pPr>
            <a:r>
              <a:rPr lang="en-GB" sz="2800" b="1" dirty="0">
                <a:effectLst/>
                <a:latin typeface="Arial" panose="020B0604020202020204" pitchFamily="34" charset="0"/>
                <a:ea typeface="Times New Roman" panose="02020603050405020304" pitchFamily="18" charset="0"/>
                <a:cs typeface="Times New Roman" panose="02020603050405020304" pitchFamily="18" charset="0"/>
              </a:rPr>
              <a:t>Figure 3. Estimated UK-wide incidence *,**,*** of HCV among PWID, 2012 to tax year 2020 to 2021</a:t>
            </a:r>
            <a:r>
              <a:rPr lang="en-GB" sz="2800" dirty="0">
                <a:effectLst/>
                <a:latin typeface="Arial" panose="020B0604020202020204" pitchFamily="34" charset="0"/>
                <a:ea typeface="Arial" panose="020B0604020202020204" pitchFamily="34" charset="0"/>
                <a:cs typeface="Arial" panose="020B0604020202020204" pitchFamily="34" charset="0"/>
              </a:rPr>
              <a:t>†</a:t>
            </a:r>
            <a:endParaRPr lang="en-GB" sz="28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Chart 6" descr="Bar chart showing the estimated UK-wide incidence of hepatitis C virus among people who inject drugs with pairs of bars comparing numbers for UAM (England, Northern Ireland and Wales) and NESI (Scotland), with an overall trend line.">
            <a:extLst>
              <a:ext uri="{FF2B5EF4-FFF2-40B4-BE49-F238E27FC236}">
                <a16:creationId xmlns:a16="http://schemas.microsoft.com/office/drawing/2014/main" id="{BDBE0B02-738D-44D4-AF6A-7527DCBE1EAE}"/>
              </a:ext>
            </a:extLst>
          </p:cNvPr>
          <p:cNvGraphicFramePr>
            <a:graphicFrameLocks/>
          </p:cNvGraphicFramePr>
          <p:nvPr>
            <p:extLst>
              <p:ext uri="{D42A27DB-BD31-4B8C-83A1-F6EECF244321}">
                <p14:modId xmlns:p14="http://schemas.microsoft.com/office/powerpoint/2010/main" val="2133812459"/>
              </p:ext>
            </p:extLst>
          </p:nvPr>
        </p:nvGraphicFramePr>
        <p:xfrm>
          <a:off x="726961" y="1348353"/>
          <a:ext cx="10900931" cy="407605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CD586729-01C5-4703-8C66-01CE20BCCC57}"/>
              </a:ext>
            </a:extLst>
          </p:cNvPr>
          <p:cNvSpPr txBox="1"/>
          <p:nvPr/>
        </p:nvSpPr>
        <p:spPr>
          <a:xfrm>
            <a:off x="730016" y="5547847"/>
            <a:ext cx="10317223" cy="646331"/>
          </a:xfrm>
          <a:prstGeom prst="rect">
            <a:avLst/>
          </a:prstGeom>
          <a:noFill/>
        </p:spPr>
        <p:txBody>
          <a:bodyPr wrap="square">
            <a:spAutoFit/>
          </a:bodyPr>
          <a:lstStyle/>
          <a:p>
            <a:r>
              <a:rPr lang="en-GB" sz="1200" dirty="0"/>
              <a:t>Data sources: (</a:t>
            </a:r>
            <a:r>
              <a:rPr lang="en-GB" sz="1200" dirty="0" err="1"/>
              <a:t>i</a:t>
            </a:r>
            <a:r>
              <a:rPr lang="en-GB" sz="1200" dirty="0"/>
              <a:t>) Needle Exchange Surveillance Initiative, Glasgow Caledonian University, University of West of Scotland and Public Health Scotland (42), and (ii) Unlinked Anonymous Monitoring survey of people who inject psychoactive drugs,(16) conducted by UKHSA with assistance from Public Health Wales and the Public Health Agency Northern Ireland.</a:t>
            </a:r>
          </a:p>
        </p:txBody>
      </p:sp>
      <p:sp>
        <p:nvSpPr>
          <p:cNvPr id="3" name="Footer Placeholder 2">
            <a:extLst>
              <a:ext uri="{FF2B5EF4-FFF2-40B4-BE49-F238E27FC236}">
                <a16:creationId xmlns:a16="http://schemas.microsoft.com/office/drawing/2014/main" id="{CDD26B94-36C4-4C64-B4BB-05B5C0461342}"/>
              </a:ext>
            </a:extLst>
          </p:cNvPr>
          <p:cNvSpPr>
            <a:spLocks noGrp="1"/>
          </p:cNvSpPr>
          <p:nvPr>
            <p:ph type="ftr" sz="quarter" idx="10"/>
          </p:nvPr>
        </p:nvSpPr>
        <p:spPr/>
        <p:txBody>
          <a:bodyPr/>
          <a:lstStyle/>
          <a:p>
            <a:r>
              <a:rPr lang="en-GB" dirty="0"/>
              <a:t>Hepatitis C in the UK 2023</a:t>
            </a:r>
            <a:endParaRPr lang="en-GB" sz="1400" dirty="0"/>
          </a:p>
        </p:txBody>
      </p:sp>
      <p:sp>
        <p:nvSpPr>
          <p:cNvPr id="4" name="Slide Number Placeholder 3">
            <a:extLst>
              <a:ext uri="{FF2B5EF4-FFF2-40B4-BE49-F238E27FC236}">
                <a16:creationId xmlns:a16="http://schemas.microsoft.com/office/drawing/2014/main" id="{D518B065-DA6F-4E29-8B17-1056D1CC9B92}"/>
              </a:ext>
            </a:extLst>
          </p:cNvPr>
          <p:cNvSpPr>
            <a:spLocks noGrp="1"/>
          </p:cNvSpPr>
          <p:nvPr>
            <p:ph type="sldNum" sz="quarter" idx="11"/>
          </p:nvPr>
        </p:nvSpPr>
        <p:spPr/>
        <p:txBody>
          <a:bodyPr/>
          <a:lstStyle/>
          <a:p>
            <a:fld id="{344369E4-5DE7-46E5-874E-4FD437973785}" type="slidenum">
              <a:rPr lang="en-GB" smtClean="0"/>
              <a:pPr/>
              <a:t>6</a:t>
            </a:fld>
            <a:endParaRPr lang="en-GB" sz="1400"/>
          </a:p>
        </p:txBody>
      </p:sp>
    </p:spTree>
    <p:extLst>
      <p:ext uri="{BB962C8B-B14F-4D97-AF65-F5344CB8AC3E}">
        <p14:creationId xmlns:p14="http://schemas.microsoft.com/office/powerpoint/2010/main" val="428490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DD6C-59AD-424F-A4AE-6040771FC225}"/>
              </a:ext>
            </a:extLst>
          </p:cNvPr>
          <p:cNvSpPr>
            <a:spLocks noGrp="1"/>
          </p:cNvSpPr>
          <p:nvPr>
            <p:ph type="title"/>
          </p:nvPr>
        </p:nvSpPr>
        <p:spPr>
          <a:xfrm>
            <a:off x="615956" y="179416"/>
            <a:ext cx="10748730" cy="972607"/>
          </a:xfrm>
        </p:spPr>
        <p:txBody>
          <a:bodyPr>
            <a:noAutofit/>
          </a:bodyPr>
          <a:lstStyle/>
          <a:p>
            <a:pPr>
              <a:lnSpc>
                <a:spcPct val="100000"/>
              </a:lnSpc>
            </a:pPr>
            <a:r>
              <a:rPr lang="en-GB" sz="2800" b="1" dirty="0">
                <a:effectLst/>
                <a:latin typeface="Arial" panose="020B0604020202020204" pitchFamily="34" charset="0"/>
                <a:ea typeface="Times New Roman" panose="02020603050405020304" pitchFamily="18" charset="0"/>
                <a:cs typeface="Times New Roman" panose="02020603050405020304" pitchFamily="18" charset="0"/>
              </a:rPr>
              <a:t>Figure 4. Estimated UK-wide prevalence of antibodies to HCV among recent initiates to injecting, 2011 to 2021 *,**,***</a:t>
            </a:r>
            <a:br>
              <a:rPr lang="en-GB" sz="2800" b="1" dirty="0">
                <a:highlight>
                  <a:srgbClr val="FFFF00"/>
                </a:highlight>
              </a:rPr>
            </a:br>
            <a:br>
              <a:rPr lang="en-GB" sz="2800" b="1" dirty="0">
                <a:highlight>
                  <a:srgbClr val="FFFF00"/>
                </a:highlight>
              </a:rPr>
            </a:br>
            <a:endParaRPr lang="en-GB" sz="2800" b="1" dirty="0">
              <a:highlight>
                <a:srgbClr val="FFFF00"/>
              </a:highlight>
            </a:endParaRPr>
          </a:p>
        </p:txBody>
      </p:sp>
      <p:graphicFrame>
        <p:nvGraphicFramePr>
          <p:cNvPr id="7" name="Chart 6" descr="Bar chart showing the estimated UK-wide prevalence of antibodies to hepatitis C virus among recent initiates to injecting, 2011 to 2012, with pairs of bars comparing numbers for UAM (England, Northern Ireland and Wales) and NESI (Scotland) and an overall trend line.">
            <a:extLst>
              <a:ext uri="{FF2B5EF4-FFF2-40B4-BE49-F238E27FC236}">
                <a16:creationId xmlns:a16="http://schemas.microsoft.com/office/drawing/2014/main" id="{C87941CA-1CBD-4CBD-B3F6-C12725D85995}"/>
              </a:ext>
            </a:extLst>
          </p:cNvPr>
          <p:cNvGraphicFramePr>
            <a:graphicFrameLocks/>
          </p:cNvGraphicFramePr>
          <p:nvPr>
            <p:extLst>
              <p:ext uri="{D42A27DB-BD31-4B8C-83A1-F6EECF244321}">
                <p14:modId xmlns:p14="http://schemas.microsoft.com/office/powerpoint/2010/main" val="3908499658"/>
              </p:ext>
            </p:extLst>
          </p:nvPr>
        </p:nvGraphicFramePr>
        <p:xfrm>
          <a:off x="666750" y="1152023"/>
          <a:ext cx="11073062" cy="450825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41D33AF-9CBF-4679-A4BE-7BF5BB5EB9D4}"/>
              </a:ext>
            </a:extLst>
          </p:cNvPr>
          <p:cNvSpPr txBox="1"/>
          <p:nvPr/>
        </p:nvSpPr>
        <p:spPr>
          <a:xfrm>
            <a:off x="666750" y="5660282"/>
            <a:ext cx="11073062" cy="646331"/>
          </a:xfrm>
          <a:prstGeom prst="rect">
            <a:avLst/>
          </a:prstGeom>
          <a:noFill/>
        </p:spPr>
        <p:txBody>
          <a:bodyPr wrap="square" rtlCol="0">
            <a:spAutoFit/>
          </a:bodyPr>
          <a:lstStyle/>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sources: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i</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Needle Exchange Surveillance Initiative, Glasgow Caledonian University, University of West of Scotland and Public Health Scotland (42), and (ii) Unlinked Anonymous Monitoring survey of people who inject psychoactive drugs, (16) conducted by UKHSA with assistance from Public Health Wales and the Public Health Agency Northern Ireland.</a:t>
            </a:r>
          </a:p>
        </p:txBody>
      </p:sp>
      <p:sp>
        <p:nvSpPr>
          <p:cNvPr id="6" name="Footer Placeholder 5">
            <a:extLst>
              <a:ext uri="{FF2B5EF4-FFF2-40B4-BE49-F238E27FC236}">
                <a16:creationId xmlns:a16="http://schemas.microsoft.com/office/drawing/2014/main" id="{F5873712-9D2E-4B44-A937-40CA65E73FE3}"/>
              </a:ext>
            </a:extLst>
          </p:cNvPr>
          <p:cNvSpPr>
            <a:spLocks noGrp="1"/>
          </p:cNvSpPr>
          <p:nvPr>
            <p:ph type="ftr" sz="quarter" idx="10"/>
          </p:nvPr>
        </p:nvSpPr>
        <p:spPr/>
        <p:txBody>
          <a:bodyPr/>
          <a:lstStyle/>
          <a:p>
            <a:r>
              <a:rPr lang="en-GB" dirty="0"/>
              <a:t>Hepatitis C in the UK 2023</a:t>
            </a:r>
            <a:endParaRPr lang="en-GB" sz="1400" dirty="0"/>
          </a:p>
        </p:txBody>
      </p:sp>
      <p:sp>
        <p:nvSpPr>
          <p:cNvPr id="4" name="Slide Number Placeholder 3">
            <a:extLst>
              <a:ext uri="{FF2B5EF4-FFF2-40B4-BE49-F238E27FC236}">
                <a16:creationId xmlns:a16="http://schemas.microsoft.com/office/drawing/2014/main" id="{566C7A61-3575-4D5A-8771-F11FE1AA525C}"/>
              </a:ext>
            </a:extLst>
          </p:cNvPr>
          <p:cNvSpPr>
            <a:spLocks noGrp="1"/>
          </p:cNvSpPr>
          <p:nvPr>
            <p:ph type="sldNum" sz="quarter" idx="11"/>
          </p:nvPr>
        </p:nvSpPr>
        <p:spPr/>
        <p:txBody>
          <a:bodyPr/>
          <a:lstStyle/>
          <a:p>
            <a:fld id="{344369E4-5DE7-46E5-874E-4FD437973785}" type="slidenum">
              <a:rPr lang="en-GB" smtClean="0"/>
              <a:pPr/>
              <a:t>7</a:t>
            </a:fld>
            <a:endParaRPr lang="en-GB" sz="1400"/>
          </a:p>
        </p:txBody>
      </p:sp>
    </p:spTree>
    <p:extLst>
      <p:ext uri="{BB962C8B-B14F-4D97-AF65-F5344CB8AC3E}">
        <p14:creationId xmlns:p14="http://schemas.microsoft.com/office/powerpoint/2010/main" val="371129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8FF5-F5D5-40A1-9AEC-81DA4A0686C9}"/>
              </a:ext>
            </a:extLst>
          </p:cNvPr>
          <p:cNvSpPr>
            <a:spLocks noGrp="1"/>
          </p:cNvSpPr>
          <p:nvPr>
            <p:ph type="title"/>
          </p:nvPr>
        </p:nvSpPr>
        <p:spPr>
          <a:xfrm>
            <a:off x="718595" y="338041"/>
            <a:ext cx="9181185" cy="477878"/>
          </a:xfrm>
        </p:spPr>
        <p:txBody>
          <a:bodyPr>
            <a:normAutofit/>
          </a:bodyPr>
          <a:lstStyle/>
          <a:p>
            <a:r>
              <a:rPr lang="en-GB" sz="2800" b="1">
                <a:solidFill>
                  <a:srgbClr val="007C91"/>
                </a:solidFill>
                <a:effectLst/>
                <a:latin typeface="Arial" panose="020B0604020202020204" pitchFamily="34" charset="0"/>
                <a:ea typeface="Times New Roman" panose="02020603050405020304" pitchFamily="18" charset="0"/>
                <a:cs typeface="Times New Roman" panose="02020603050405020304" pitchFamily="18" charset="0"/>
              </a:rPr>
              <a:t>Reducing HCV-related mortality (WHO impact target)</a:t>
            </a:r>
            <a:endParaRPr lang="en-GB" sz="2800"/>
          </a:p>
        </p:txBody>
      </p:sp>
      <p:sp>
        <p:nvSpPr>
          <p:cNvPr id="3" name="Footer Placeholder 2">
            <a:extLst>
              <a:ext uri="{FF2B5EF4-FFF2-40B4-BE49-F238E27FC236}">
                <a16:creationId xmlns:a16="http://schemas.microsoft.com/office/drawing/2014/main" id="{2FE9F955-E083-4608-81F8-133772640457}"/>
              </a:ext>
            </a:extLst>
          </p:cNvPr>
          <p:cNvSpPr>
            <a:spLocks noGrp="1"/>
          </p:cNvSpPr>
          <p:nvPr>
            <p:ph type="ftr" sz="quarter" idx="10"/>
          </p:nvPr>
        </p:nvSpPr>
        <p:spPr/>
        <p:txBody>
          <a:bodyPr/>
          <a:lstStyle/>
          <a:p>
            <a:r>
              <a:rPr lang="en-GB"/>
              <a:t>Hepatitis C in the UK 2023</a:t>
            </a:r>
            <a:endParaRPr lang="en-GB" sz="1400"/>
          </a:p>
        </p:txBody>
      </p:sp>
      <p:graphicFrame>
        <p:nvGraphicFramePr>
          <p:cNvPr id="10" name="Table 9">
            <a:extLst>
              <a:ext uri="{FF2B5EF4-FFF2-40B4-BE49-F238E27FC236}">
                <a16:creationId xmlns:a16="http://schemas.microsoft.com/office/drawing/2014/main" id="{7FEC9B76-DA78-45DF-8AC8-E05C5DAC3104}"/>
              </a:ext>
            </a:extLst>
          </p:cNvPr>
          <p:cNvGraphicFramePr>
            <a:graphicFrameLocks noGrp="1"/>
          </p:cNvGraphicFramePr>
          <p:nvPr>
            <p:extLst>
              <p:ext uri="{D42A27DB-BD31-4B8C-83A1-F6EECF244321}">
                <p14:modId xmlns:p14="http://schemas.microsoft.com/office/powerpoint/2010/main" val="3840161793"/>
              </p:ext>
            </p:extLst>
          </p:nvPr>
        </p:nvGraphicFramePr>
        <p:xfrm>
          <a:off x="838199" y="1385144"/>
          <a:ext cx="10451840" cy="4484481"/>
        </p:xfrm>
        <a:graphic>
          <a:graphicData uri="http://schemas.openxmlformats.org/drawingml/2006/table">
            <a:tbl>
              <a:tblPr firstRow="1" bandRow="1"/>
              <a:tblGrid>
                <a:gridCol w="3799115">
                  <a:extLst>
                    <a:ext uri="{9D8B030D-6E8A-4147-A177-3AD203B41FA5}">
                      <a16:colId xmlns:a16="http://schemas.microsoft.com/office/drawing/2014/main" val="2444986207"/>
                    </a:ext>
                  </a:extLst>
                </a:gridCol>
                <a:gridCol w="1842550">
                  <a:extLst>
                    <a:ext uri="{9D8B030D-6E8A-4147-A177-3AD203B41FA5}">
                      <a16:colId xmlns:a16="http://schemas.microsoft.com/office/drawing/2014/main" val="2898560451"/>
                    </a:ext>
                  </a:extLst>
                </a:gridCol>
                <a:gridCol w="2058408">
                  <a:extLst>
                    <a:ext uri="{9D8B030D-6E8A-4147-A177-3AD203B41FA5}">
                      <a16:colId xmlns:a16="http://schemas.microsoft.com/office/drawing/2014/main" val="1112735638"/>
                    </a:ext>
                  </a:extLst>
                </a:gridCol>
                <a:gridCol w="2751767">
                  <a:extLst>
                    <a:ext uri="{9D8B030D-6E8A-4147-A177-3AD203B41FA5}">
                      <a16:colId xmlns:a16="http://schemas.microsoft.com/office/drawing/2014/main" val="2388806330"/>
                    </a:ext>
                  </a:extLst>
                </a:gridCol>
              </a:tblGrid>
              <a:tr h="835542">
                <a:tc>
                  <a:txBody>
                    <a:bodyPr/>
                    <a:lstStyle/>
                    <a:p>
                      <a:pPr>
                        <a:lnSpc>
                          <a:spcPct val="10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Impact target area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b="1"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2020 target relative to 2015 baseline </a:t>
                      </a:r>
                      <a:r>
                        <a:rPr lang="en-GB" sz="1400" b="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b="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b="1"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GHSS 2030 targets relative to 2015 baseline </a:t>
                      </a:r>
                      <a:r>
                        <a:rPr lang="en-GB" sz="1400" b="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400" b="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b="1"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interim guidance elimination validation target: annual absolute HCV-related mortality rate </a:t>
                      </a:r>
                      <a:r>
                        <a:rPr lang="en-GB" sz="1400" b="0" u="non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400" b="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45977098"/>
                  </a:ext>
                </a:extLst>
              </a:tr>
              <a:tr h="455755">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Mortality: Viral hepatitis C deaths (target)</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10% reduction</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65% reduction</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Equal to or less than 2 per 100,000 persons</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1696823"/>
                  </a:ext>
                </a:extLst>
              </a:tr>
              <a:tr h="842648">
                <a:tc>
                  <a:txBody>
                    <a:bodyPr/>
                    <a:lstStyle/>
                    <a:p>
                      <a:pPr>
                        <a:lnSpc>
                          <a:spcPct val="10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the UK</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Mortality: HCV-related End Stage Liver Disease (ESLD)/Hepatocellular Carcinoma (HCC) deaths</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31.3% reduction </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0.48 per 100,000 population* (2020)**</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6534123"/>
                  </a:ext>
                </a:extLst>
              </a:tr>
              <a:tr h="651554">
                <a:tc>
                  <a:txBody>
                    <a:bodyPr/>
                    <a:lstStyle/>
                    <a:p>
                      <a:pPr>
                        <a:lnSpc>
                          <a:spcPct val="10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England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Mortality: HCV-related ESLD/HCC deaths</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30.8% reduction </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0.47per 100,000 population* (2020)** </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291601"/>
                  </a:ext>
                </a:extLst>
              </a:tr>
              <a:tr h="526928">
                <a:tc>
                  <a:txBody>
                    <a:bodyPr/>
                    <a:lstStyle/>
                    <a:p>
                      <a:pPr>
                        <a:lnSpc>
                          <a:spcPct val="10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Northern Ireland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Mortality: HCV-related ESLD/HCC deaths</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25.0% reduction</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en-GB" sz="1400">
                        <a:effectLst/>
                        <a:latin typeface="Arial" panose="020B0604020202020204" pitchFamily="34"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0.19 per 100,000 population* (2020)</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8895529"/>
                  </a:ext>
                </a:extLst>
              </a:tr>
              <a:tr h="546906">
                <a:tc>
                  <a:txBody>
                    <a:bodyPr/>
                    <a:lstStyle/>
                    <a:p>
                      <a:pPr>
                        <a:lnSpc>
                          <a:spcPct val="10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Scotland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Mortality: HCV-related ESLD/HCC deaths </a:t>
                      </a:r>
                      <a:r>
                        <a:rPr lang="en-GB" sz="1400">
                          <a:effectLst/>
                          <a:latin typeface="Arial" panose="020B0604020202020204" pitchFamily="34" charset="0"/>
                          <a:ea typeface="Times New Roman" panose="02020603050405020304" pitchFamily="18" charset="0"/>
                          <a:cs typeface="Arial" panose="020B0604020202020204" pitchFamily="34" charset="0"/>
                        </a:rPr>
                        <a: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36.7% reduction</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en-GB" sz="1400">
                        <a:effectLst/>
                        <a:latin typeface="Arial" panose="020B0604020202020204" pitchFamily="34"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0.70 per 100,000** population * (2020)</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9588305"/>
                  </a:ext>
                </a:extLst>
              </a:tr>
              <a:tr h="526928">
                <a:tc>
                  <a:txBody>
                    <a:bodyPr/>
                    <a:lstStyle/>
                    <a:p>
                      <a:pPr>
                        <a:lnSpc>
                          <a:spcPct val="100000"/>
                        </a:lnSpc>
                        <a:spcBef>
                          <a:spcPts val="200"/>
                        </a:spcBef>
                        <a:spcAft>
                          <a:spcPts val="2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Progress in Wales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Mortality: HCV-related ESLD/HCC deaths</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200"/>
                        </a:spcBef>
                        <a:spcAft>
                          <a:spcPts val="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25.0% reduction</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en-GB" sz="1400">
                        <a:effectLst/>
                        <a:latin typeface="Arial" panose="020B0604020202020204" pitchFamily="34" charset="0"/>
                        <a:cs typeface="Times New Roman" panose="02020603050405020304" pitchFamily="18" charset="0"/>
                      </a:endParaRP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Bef>
                          <a:spcPts val="200"/>
                        </a:spcBef>
                        <a:spcAft>
                          <a:spcPts val="2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0.63 per 100,000 population * (2020)</a:t>
                      </a:r>
                    </a:p>
                  </a:txBody>
                  <a:tcPr marL="53067" marR="53067" marT="93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140783"/>
                  </a:ext>
                </a:extLst>
              </a:tr>
            </a:tbl>
          </a:graphicData>
        </a:graphic>
      </p:graphicFrame>
      <p:sp>
        <p:nvSpPr>
          <p:cNvPr id="11" name="TextBox 10">
            <a:extLst>
              <a:ext uri="{FF2B5EF4-FFF2-40B4-BE49-F238E27FC236}">
                <a16:creationId xmlns:a16="http://schemas.microsoft.com/office/drawing/2014/main" id="{565B22CF-8759-4DA1-A227-3C4B32A04F3B}"/>
              </a:ext>
            </a:extLst>
          </p:cNvPr>
          <p:cNvSpPr txBox="1"/>
          <p:nvPr/>
        </p:nvSpPr>
        <p:spPr>
          <a:xfrm>
            <a:off x="744894" y="923729"/>
            <a:ext cx="8165841" cy="338554"/>
          </a:xfrm>
          <a:prstGeom prst="rect">
            <a:avLst/>
          </a:prstGeom>
          <a:noFill/>
        </p:spPr>
        <p:txBody>
          <a:bodyPr wrap="square" rtlCol="0">
            <a:spAutoFit/>
          </a:bodyPr>
          <a:lstStyle/>
          <a:p>
            <a:r>
              <a:rPr lang="en-GB" sz="1600" b="1">
                <a:effectLst/>
                <a:latin typeface="Arial" panose="020B0604020202020204" pitchFamily="34" charset="0"/>
                <a:ea typeface="Times New Roman" panose="02020603050405020304" pitchFamily="18" charset="0"/>
                <a:cs typeface="Times New Roman" panose="02020603050405020304" pitchFamily="18" charset="0"/>
              </a:rPr>
              <a:t>Table 2. WHO impact targets for reducing HCV-related mortality and UK progress</a:t>
            </a:r>
          </a:p>
        </p:txBody>
      </p:sp>
      <p:sp>
        <p:nvSpPr>
          <p:cNvPr id="4" name="Slide Number Placeholder 3">
            <a:extLst>
              <a:ext uri="{FF2B5EF4-FFF2-40B4-BE49-F238E27FC236}">
                <a16:creationId xmlns:a16="http://schemas.microsoft.com/office/drawing/2014/main" id="{05003F67-2447-4445-B344-C18FF756D69B}"/>
              </a:ext>
            </a:extLst>
          </p:cNvPr>
          <p:cNvSpPr>
            <a:spLocks noGrp="1"/>
          </p:cNvSpPr>
          <p:nvPr>
            <p:ph type="sldNum" sz="quarter" idx="11"/>
          </p:nvPr>
        </p:nvSpPr>
        <p:spPr/>
        <p:txBody>
          <a:bodyPr/>
          <a:lstStyle/>
          <a:p>
            <a:fld id="{344369E4-5DE7-46E5-874E-4FD437973785}" type="slidenum">
              <a:rPr lang="en-GB" smtClean="0"/>
              <a:pPr/>
              <a:t>8</a:t>
            </a:fld>
            <a:endParaRPr lang="en-GB" sz="1400"/>
          </a:p>
        </p:txBody>
      </p:sp>
    </p:spTree>
    <p:extLst>
      <p:ext uri="{BB962C8B-B14F-4D97-AF65-F5344CB8AC3E}">
        <p14:creationId xmlns:p14="http://schemas.microsoft.com/office/powerpoint/2010/main" val="106137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72A21-0547-47C8-BE48-4A0BF185F096}"/>
              </a:ext>
            </a:extLst>
          </p:cNvPr>
          <p:cNvSpPr>
            <a:spLocks noGrp="1"/>
          </p:cNvSpPr>
          <p:nvPr>
            <p:ph type="title"/>
          </p:nvPr>
        </p:nvSpPr>
        <p:spPr>
          <a:xfrm>
            <a:off x="615956" y="179416"/>
            <a:ext cx="11123856" cy="808811"/>
          </a:xfrm>
        </p:spPr>
        <p:txBody>
          <a:bodyPr>
            <a:noAutofit/>
          </a:bodyPr>
          <a:lstStyle/>
          <a:p>
            <a:pPr>
              <a:lnSpc>
                <a:spcPct val="100000"/>
              </a:lnSpc>
            </a:pPr>
            <a:r>
              <a:rPr lang="en-GB" sz="2800" b="1" dirty="0"/>
              <a:t>Figure 5. </a:t>
            </a:r>
            <a:r>
              <a:rPr lang="en-GB" sz="2800" b="1" dirty="0">
                <a:effectLst/>
                <a:latin typeface="Arial" panose="020B0604020202020204" pitchFamily="34" charset="0"/>
                <a:ea typeface="Times New Roman" panose="02020603050405020304" pitchFamily="18" charset="0"/>
                <a:cs typeface="Times New Roman" panose="02020603050405020304" pitchFamily="18" charset="0"/>
              </a:rPr>
              <a:t>Death registrations* for HCV-related ESLD** and HCC in the UK: 2005 to 2020</a:t>
            </a:r>
            <a:r>
              <a:rPr lang="en-GB" sz="2800" b="1" dirty="0">
                <a:effectLst/>
                <a:latin typeface="Arial" panose="020B0604020202020204" pitchFamily="34" charset="0"/>
                <a:ea typeface="Times New Roman" panose="02020603050405020304" pitchFamily="18" charset="0"/>
              </a:rPr>
              <a:t>¶</a:t>
            </a:r>
            <a:br>
              <a:rPr lang="en-GB" sz="2800" dirty="0"/>
            </a:br>
            <a:endParaRPr lang="en-GB" sz="2800" dirty="0"/>
          </a:p>
        </p:txBody>
      </p:sp>
      <p:graphicFrame>
        <p:nvGraphicFramePr>
          <p:cNvPr id="9" name="Chart 8" descr="Line chart showing death registrations for HCV-related ESLD and HCC in the UK: 2005 to 2020 with four lines showing UK mortality rate for HCV-related ESLD and/or HCC; UK mortality rate for HCV-related ESLD; mortality rate for HCV-related HCC; and the World Health Organization 2030 absolute elimination target.">
            <a:extLst>
              <a:ext uri="{FF2B5EF4-FFF2-40B4-BE49-F238E27FC236}">
                <a16:creationId xmlns:a16="http://schemas.microsoft.com/office/drawing/2014/main" id="{2B57A1CE-C755-4ED1-A611-678B3CD331A2}"/>
              </a:ext>
            </a:extLst>
          </p:cNvPr>
          <p:cNvGraphicFramePr>
            <a:graphicFrameLocks/>
          </p:cNvGraphicFramePr>
          <p:nvPr>
            <p:extLst>
              <p:ext uri="{D42A27DB-BD31-4B8C-83A1-F6EECF244321}">
                <p14:modId xmlns:p14="http://schemas.microsoft.com/office/powerpoint/2010/main" val="3835760310"/>
              </p:ext>
            </p:extLst>
          </p:nvPr>
        </p:nvGraphicFramePr>
        <p:xfrm>
          <a:off x="808961" y="988228"/>
          <a:ext cx="10737845" cy="477235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C0E87B68-6A77-4DBE-8CB0-09168751F585}"/>
              </a:ext>
            </a:extLst>
          </p:cNvPr>
          <p:cNvSpPr txBox="1"/>
          <p:nvPr/>
        </p:nvSpPr>
        <p:spPr>
          <a:xfrm>
            <a:off x="615957" y="5760581"/>
            <a:ext cx="10991326" cy="691664"/>
          </a:xfrm>
          <a:prstGeom prst="rect">
            <a:avLst/>
          </a:prstGeom>
          <a:noFill/>
        </p:spPr>
        <p:txBody>
          <a:bodyPr wrap="square" rtlCol="0">
            <a:spAutoFit/>
          </a:bodyPr>
          <a:lstStyle/>
          <a:p>
            <a:pPr>
              <a:lnSpc>
                <a:spcPts val="1600"/>
              </a:lnSpc>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Data source: Office for National Statistics for England and Wales; Deaths registration data as supplied by Hospital Information Branch in the Department of Health, Public Health Agency (Health Intelligence) and NI Statistics and Research Agency; Public Health Scotland in association with the Information Services Division.</a:t>
            </a:r>
          </a:p>
        </p:txBody>
      </p:sp>
      <p:sp>
        <p:nvSpPr>
          <p:cNvPr id="3" name="Footer Placeholder 2">
            <a:extLst>
              <a:ext uri="{FF2B5EF4-FFF2-40B4-BE49-F238E27FC236}">
                <a16:creationId xmlns:a16="http://schemas.microsoft.com/office/drawing/2014/main" id="{A91A0864-D7EF-4D76-BA6E-5C1F7D748828}"/>
              </a:ext>
            </a:extLst>
          </p:cNvPr>
          <p:cNvSpPr>
            <a:spLocks noGrp="1"/>
          </p:cNvSpPr>
          <p:nvPr>
            <p:ph type="ftr" sz="quarter" idx="10"/>
          </p:nvPr>
        </p:nvSpPr>
        <p:spPr/>
        <p:txBody>
          <a:bodyPr/>
          <a:lstStyle/>
          <a:p>
            <a:r>
              <a:rPr lang="en-GB"/>
              <a:t>Hepatitis C in the UK 2023</a:t>
            </a:r>
            <a:endParaRPr lang="en-GB" sz="1400"/>
          </a:p>
        </p:txBody>
      </p:sp>
      <p:sp>
        <p:nvSpPr>
          <p:cNvPr id="4" name="Slide Number Placeholder 3">
            <a:extLst>
              <a:ext uri="{FF2B5EF4-FFF2-40B4-BE49-F238E27FC236}">
                <a16:creationId xmlns:a16="http://schemas.microsoft.com/office/drawing/2014/main" id="{AE3A9B66-1758-46E3-8E27-ACF719605303}"/>
              </a:ext>
            </a:extLst>
          </p:cNvPr>
          <p:cNvSpPr>
            <a:spLocks noGrp="1"/>
          </p:cNvSpPr>
          <p:nvPr>
            <p:ph type="sldNum" sz="quarter" idx="11"/>
          </p:nvPr>
        </p:nvSpPr>
        <p:spPr/>
        <p:txBody>
          <a:bodyPr/>
          <a:lstStyle/>
          <a:p>
            <a:fld id="{344369E4-5DE7-46E5-874E-4FD437973785}" type="slidenum">
              <a:rPr lang="en-GB" smtClean="0"/>
              <a:pPr/>
              <a:t>9</a:t>
            </a:fld>
            <a:endParaRPr lang="en-GB" sz="1400"/>
          </a:p>
        </p:txBody>
      </p:sp>
    </p:spTree>
    <p:extLst>
      <p:ext uri="{BB962C8B-B14F-4D97-AF65-F5344CB8AC3E}">
        <p14:creationId xmlns:p14="http://schemas.microsoft.com/office/powerpoint/2010/main" val="3070019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2.potx" id="{BD5D1F27-CFBF-42C9-A03F-95B4C93F49BA}" vid="{C3DFF20A-B777-4A4C-A614-75C22FD0A0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D67DE0EF3F994BA5AF19CF5503FB82" ma:contentTypeVersion="5" ma:contentTypeDescription="Create a new document." ma:contentTypeScope="" ma:versionID="d02854c1a6fb4a131f4663294a8039be">
  <xsd:schema xmlns:xsd="http://www.w3.org/2001/XMLSchema" xmlns:xs="http://www.w3.org/2001/XMLSchema" xmlns:p="http://schemas.microsoft.com/office/2006/metadata/properties" xmlns:ns3="7e82ce15-43c8-40fc-9977-f04255cac406" xmlns:ns4="79c6285c-42fe-4f11-89f6-55ffb806ce00" targetNamespace="http://schemas.microsoft.com/office/2006/metadata/properties" ma:root="true" ma:fieldsID="6b957bdfdc55c1f496a7deb151e7ee29" ns3:_="" ns4:_="">
    <xsd:import namespace="7e82ce15-43c8-40fc-9977-f04255cac406"/>
    <xsd:import namespace="79c6285c-42fe-4f11-89f6-55ffb806ce0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2ce15-43c8-40fc-9977-f04255cac4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c6285c-42fe-4f11-89f6-55ffb806ce0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86B3FC-CF34-44D7-A5C9-3A4DD5712A95}">
  <ds:schemaRefs>
    <ds:schemaRef ds:uri="http://purl.org/dc/elements/1.1/"/>
    <ds:schemaRef ds:uri="http://schemas.microsoft.com/office/2006/metadata/properties"/>
    <ds:schemaRef ds:uri="7e82ce15-43c8-40fc-9977-f04255cac406"/>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79c6285c-42fe-4f11-89f6-55ffb806ce00"/>
    <ds:schemaRef ds:uri="http://www.w3.org/XML/1998/namespace"/>
  </ds:schemaRefs>
</ds:datastoreItem>
</file>

<file path=customXml/itemProps2.xml><?xml version="1.0" encoding="utf-8"?>
<ds:datastoreItem xmlns:ds="http://schemas.openxmlformats.org/officeDocument/2006/customXml" ds:itemID="{0AA6BCEC-BD85-4CF3-AE2E-539825A4DF48}">
  <ds:schemaRefs>
    <ds:schemaRef ds:uri="79c6285c-42fe-4f11-89f6-55ffb806ce00"/>
    <ds:schemaRef ds:uri="7e82ce15-43c8-40fc-9977-f04255cac40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B39061F-7128-4EAE-94F3-AD73C19D98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UKHSA Presentation template 2 - HCV IN ENGLAND 2021</Template>
  <TotalTime>1934</TotalTime>
  <Words>8021</Words>
  <Application>Microsoft Office PowerPoint</Application>
  <PresentationFormat>Widescreen</PresentationFormat>
  <Paragraphs>427</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Symbol</vt:lpstr>
      <vt:lpstr>Office Theme</vt:lpstr>
      <vt:lpstr>Hepatitis C in the UK 2023  Working to eliminate hepatitis C as a public health threat  Data up to end 2021 </vt:lpstr>
      <vt:lpstr>Reducing the incidence of HCV infection (WHO impact target)</vt:lpstr>
      <vt:lpstr>Figure 1. Estimated prevalence of chronic HCV infection in the UK (with 95% credible intervals), 2010 to 2021 general population* </vt:lpstr>
      <vt:lpstr>Figure 2a. Trend in HCV prevalence among people injecting psychoactive drugs (with 95% Confidence Intervals): 2012 to 2021 (England, Northern Ireland, and Wales*, **, ***,†)</vt:lpstr>
      <vt:lpstr>Figure 2b. Trend in HCV prevalence among people injecting psychoactive drugs (with 95% confidence intervals): 2015/2016 to 2019/2020 (Scotland *,**,***,†) </vt:lpstr>
      <vt:lpstr>Figure 3. Estimated UK-wide incidence *,**,*** of HCV among PWID, 2012 to tax year 2020 to 2021†</vt:lpstr>
      <vt:lpstr>Figure 4. Estimated UK-wide prevalence of antibodies to HCV among recent initiates to injecting, 2011 to 2021 *,**,***  </vt:lpstr>
      <vt:lpstr>Reducing HCV-related mortality (WHO impact target)</vt:lpstr>
      <vt:lpstr>Figure 5. Death registrations* for HCV-related ESLD** and HCC in the UK: 2005 to 2020¶ </vt:lpstr>
      <vt:lpstr>Figure 6: Death registrations* for HCV-related ESLD** and HCC in UK countries: 2005 to 2021*** </vt:lpstr>
      <vt:lpstr>Proportion of people with chronic HCV diagnosed (WHO programme target) and aware of their infection  </vt:lpstr>
      <vt:lpstr>Figure 7. Estimated UK-wide proportion of PWID testing positive for HCV* who are aware of their infection, 2011 to 2021** </vt:lpstr>
      <vt:lpstr>Prevention of infection by ensuring adequate harm reduction in PWID (WHO programme targets) (1)</vt:lpstr>
      <vt:lpstr>Prevention of infection by ensuring adequate harm reduction in PWID (WHO programme targets) (2)  </vt:lpstr>
      <vt:lpstr>Figure 8. Estimated UK-wide proportion of PWID reporting adequate* needle and syringe provision, 2011 to 2021**,***    </vt:lpstr>
      <vt:lpstr>Monitoring access to HCV treatment (WHO programme target) (1)</vt:lpstr>
      <vt:lpstr>Monitoring access to HCV treatment (WHO programme target) (2)</vt:lpstr>
      <vt:lpstr>Figure 9. UK-wide estimates of numbers initiating HCV treatment, calendar years 2007 to 2014 and from tax year 2015 to 2016 to tax year 2021 to 2022  </vt:lpstr>
      <vt:lpstr>Figure 10. Figure 10. Treatment pathway 2015 to 2020 for England*, Northern Ireland**, Scotland*** and Wales† </vt:lpstr>
      <vt:lpstr>References (1)</vt:lpstr>
      <vt:lpstr>References (2)</vt:lpstr>
      <vt:lpstr>Acknowldgements (1)</vt:lpstr>
      <vt:lpstr>Acknowledgements (2)</vt:lpstr>
      <vt:lpstr>Acknowledgements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Hepatitis C in England 2021  Working to eliminate hepatitis C as a major public health threat</dc:title>
  <dc:creator>Annastella Costella</dc:creator>
  <cp:lastModifiedBy>Simon Port</cp:lastModifiedBy>
  <cp:revision>70</cp:revision>
  <cp:lastPrinted>2021-08-09T14:01:33Z</cp:lastPrinted>
  <dcterms:created xsi:type="dcterms:W3CDTF">2022-06-21T18:02:12Z</dcterms:created>
  <dcterms:modified xsi:type="dcterms:W3CDTF">2023-01-31T15:05:18Z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0x01010044D67DE0EF3F994BA5AF19CF5503FB82</vt:lpwstr>
  </property>
</Properties>
</file>