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1" r:id="rId2"/>
    <p:sldId id="264" r:id="rId3"/>
    <p:sldId id="262" r:id="rId4"/>
    <p:sldId id="379" r:id="rId5"/>
    <p:sldId id="275" r:id="rId6"/>
    <p:sldId id="271" r:id="rId7"/>
    <p:sldId id="391" r:id="rId8"/>
    <p:sldId id="392" r:id="rId9"/>
    <p:sldId id="267" r:id="rId10"/>
    <p:sldId id="396" r:id="rId11"/>
    <p:sldId id="397" r:id="rId12"/>
    <p:sldId id="388" r:id="rId13"/>
    <p:sldId id="356" r:id="rId14"/>
    <p:sldId id="398" r:id="rId15"/>
    <p:sldId id="360" r:id="rId16"/>
    <p:sldId id="401" r:id="rId17"/>
    <p:sldId id="404" r:id="rId18"/>
    <p:sldId id="443" r:id="rId19"/>
    <p:sldId id="363" r:id="rId20"/>
    <p:sldId id="409" r:id="rId21"/>
    <p:sldId id="411" r:id="rId22"/>
    <p:sldId id="374" r:id="rId23"/>
    <p:sldId id="419" r:id="rId24"/>
    <p:sldId id="420" r:id="rId25"/>
    <p:sldId id="422" r:id="rId26"/>
    <p:sldId id="423" r:id="rId27"/>
    <p:sldId id="424" r:id="rId28"/>
    <p:sldId id="425" r:id="rId29"/>
    <p:sldId id="427" r:id="rId30"/>
    <p:sldId id="428" r:id="rId31"/>
    <p:sldId id="441" r:id="rId32"/>
    <p:sldId id="432" r:id="rId33"/>
    <p:sldId id="438" r:id="rId34"/>
    <p:sldId id="439" r:id="rId35"/>
    <p:sldId id="440" r:id="rId36"/>
    <p:sldId id="412" r:id="rId37"/>
    <p:sldId id="362" r:id="rId38"/>
    <p:sldId id="361" r:id="rId39"/>
    <p:sldId id="381" r:id="rId40"/>
    <p:sldId id="415" r:id="rId41"/>
    <p:sldId id="413" r:id="rId42"/>
    <p:sldId id="414" r:id="rId43"/>
    <p:sldId id="375" r:id="rId44"/>
    <p:sldId id="37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napToGrid="0">
      <p:cViewPr varScale="1">
        <p:scale>
          <a:sx n="42" d="100"/>
          <a:sy n="42" d="100"/>
        </p:scale>
        <p:origin x="151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FD5010-DC0C-4FC8-8900-FF00A72DBEF4}"/>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76A21B94-E7EB-4010-862D-704CE447F3E1}"/>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B38CA5D3-39DF-415C-B020-929579E39BDF}" type="datetime1">
              <a:rPr lang="en-US"/>
              <a:pPr lvl="0"/>
              <a:t>4/6/2020</a:t>
            </a:fld>
            <a:endParaRPr lang="en-US"/>
          </a:p>
        </p:txBody>
      </p:sp>
      <p:sp>
        <p:nvSpPr>
          <p:cNvPr id="4" name="Slide Image Placeholder 3">
            <a:extLst>
              <a:ext uri="{FF2B5EF4-FFF2-40B4-BE49-F238E27FC236}">
                <a16:creationId xmlns:a16="http://schemas.microsoft.com/office/drawing/2014/main" id="{DC994489-AD21-4D79-987A-FDA2E234A8D7}"/>
              </a:ext>
            </a:extLst>
          </p:cNvPr>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5B0DD1C-26CC-46CD-8009-9EDBCEC316C2}"/>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85B0053-58BC-442D-BE83-C72385878AA6}"/>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F38BE29A-4C7E-454F-B812-99A1F063C38D}"/>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612E65EF-6310-498E-847B-708B15D48653}" type="slidenum">
              <a:t>‹#›</a:t>
            </a:fld>
            <a:endParaRPr lang="en-US"/>
          </a:p>
        </p:txBody>
      </p:sp>
    </p:spTree>
    <p:extLst>
      <p:ext uri="{BB962C8B-B14F-4D97-AF65-F5344CB8AC3E}">
        <p14:creationId xmlns:p14="http://schemas.microsoft.com/office/powerpoint/2010/main" val="1288082935"/>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ea typeface="ヒラギノ角ゴ Pro W3" pitchFamily="80"/>
        <a:cs typeface="ヒラギノ角ゴ Pro W3" pitchFamily="80"/>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ea typeface="ヒラギノ角ゴ Pro W3" pitchFamily="80"/>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ea typeface="ヒラギノ角ゴ Pro W3" pitchFamily="80"/>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ea typeface="ヒラギノ角ゴ Pro W3" pitchFamily="80"/>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ea typeface="ヒラギノ角ゴ Pro W3" pitchFamily="8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4A3D4-1FE7-47E0-B50E-10A0DE114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578BD-87C4-47E5-89A9-B17BF9FF2527}"/>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BB4C829-7113-4AA5-A7EF-801F01144D94}"/>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0EFB6B-71BE-483D-93AE-04181DD02199}"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E6CA2-6BF3-4028-B873-18BF52EFF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DF41E-1845-4D97-95F9-895099820B94}"/>
              </a:ext>
            </a:extLst>
          </p:cNvPr>
          <p:cNvSpPr txBox="1">
            <a:spLocks noGrp="1"/>
          </p:cNvSpPr>
          <p:nvPr>
            <p:ph type="body" sz="quarter" idx="1"/>
          </p:nvPr>
        </p:nvSpPr>
        <p:spPr/>
        <p:txBody>
          <a:bodyPr/>
          <a:lstStyle/>
          <a:p>
            <a:pPr lvl="0"/>
            <a:r>
              <a:rPr lang="en-GB"/>
              <a:t>Among those UK born, infections acquired abroad remained low and stable while a decline was observed from 550 in 2008  to 330 in 2017 for UK-acquired infections.</a:t>
            </a:r>
          </a:p>
        </p:txBody>
      </p:sp>
      <p:sp>
        <p:nvSpPr>
          <p:cNvPr id="4" name="Slide Number Placeholder 3">
            <a:extLst>
              <a:ext uri="{FF2B5EF4-FFF2-40B4-BE49-F238E27FC236}">
                <a16:creationId xmlns:a16="http://schemas.microsoft.com/office/drawing/2014/main" id="{86CC5641-42D7-4E44-B264-0F3E0D60C41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A641E3-40DB-4C45-962A-1FC6CF4F6074}"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2FE6C-8454-4A7F-87BF-944549B79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FAADC-61BC-439C-B643-1AC2A39B3DC8}"/>
              </a:ext>
            </a:extLst>
          </p:cNvPr>
          <p:cNvSpPr txBox="1">
            <a:spLocks noGrp="1"/>
          </p:cNvSpPr>
          <p:nvPr>
            <p:ph type="body" sz="quarter" idx="1"/>
          </p:nvPr>
        </p:nvSpPr>
        <p:spPr/>
        <p:txBody>
          <a:bodyPr/>
          <a:lstStyle/>
          <a:p>
            <a:pPr lvl="0">
              <a:lnSpc>
                <a:spcPct val="90000"/>
              </a:lnSpc>
            </a:pPr>
            <a:r>
              <a:rPr lang="en-GB"/>
              <a:t>. The number of late diagnoses among all men and women who acquired HIV heterosexually has more than halved between 2009 and 2018 (from 2,000 to 836) and in 2018 the proportion diagnosed late among this group was 54% (836/1,550). The decline in the number of late diagnoses was most marked among black African women (78% decline, from 827 to 185) and men (66%, from 476 to 164) who acquired HIV heterosexually, although the proportion diagnosed late still remained high in these groups in 2018 (47%, 185/390 and 65%, 164/253, respectively). In contrast, the number of white men and women who acquired HIV heterosexually diagnosed late has declined less steeply over the past decade (22%, 241 to 187 and 28%, 161 to 116, respectively) and the proportions of late diagnoses among white men and women who acquired HIV heterosexually in 2018 were 59% (187/318) and 49% (116/237) respectively. Between 2009 and 2018, late diagnoses declined by 35% among PWID (71 to 46) and in 2018, 58% were diagnosed late. A 63% decline in GBM diagnosed late was observed over the same period (1,703 to 631), and in 2018, a third (631/1,908) were diagnosed late. </a:t>
            </a:r>
          </a:p>
        </p:txBody>
      </p:sp>
      <p:sp>
        <p:nvSpPr>
          <p:cNvPr id="4" name="Slide Number Placeholder 3">
            <a:extLst>
              <a:ext uri="{FF2B5EF4-FFF2-40B4-BE49-F238E27FC236}">
                <a16:creationId xmlns:a16="http://schemas.microsoft.com/office/drawing/2014/main" id="{FF9A5765-E9F1-4492-86A7-E8705A885F91}"/>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A96CF1-FB77-4B8D-BB85-13F12E37271E}"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20F84-9342-4A72-A766-252EF3787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1C817-1848-44BD-958B-BE55562DBA6A}"/>
              </a:ext>
            </a:extLst>
          </p:cNvPr>
          <p:cNvSpPr txBox="1">
            <a:spLocks noGrp="1"/>
          </p:cNvSpPr>
          <p:nvPr>
            <p:ph type="body" sz="quarter" idx="1"/>
          </p:nvPr>
        </p:nvSpPr>
        <p:spPr/>
        <p:txBody>
          <a:bodyPr/>
          <a:lstStyle/>
          <a:p>
            <a:pPr lvl="0"/>
            <a:r>
              <a:rPr lang="en-GB" dirty="0"/>
              <a:t>Late HIV diagnosis is defined as a CD4 count &lt;350 cells/</a:t>
            </a:r>
            <a:r>
              <a:rPr lang="en-GB" dirty="0">
                <a:cs typeface="Arial" pitchFamily="34"/>
              </a:rPr>
              <a:t>mm</a:t>
            </a:r>
            <a:r>
              <a:rPr lang="en-GB" baseline="30000" dirty="0">
                <a:cs typeface="Arial" pitchFamily="34"/>
              </a:rPr>
              <a:t>3</a:t>
            </a:r>
            <a:r>
              <a:rPr lang="en-GB" i="1" dirty="0">
                <a:cs typeface="Arial" pitchFamily="34"/>
              </a:rPr>
              <a:t> </a:t>
            </a:r>
            <a:r>
              <a:rPr lang="en-GB" dirty="0">
                <a:cs typeface="Arial" pitchFamily="34"/>
              </a:rPr>
              <a:t>within three months of diagnosis. Data for 2018 show that women, older age-groups (aged 50+) and people of black African ethnicity were more likely to be diagnosed at a late stage compared to men, younger age groups (aged 15-49) and people of white or other ethnicity. </a:t>
            </a:r>
          </a:p>
          <a:p>
            <a:pPr lvl="0"/>
            <a:endParaRPr lang="en-GB" dirty="0">
              <a:cs typeface="Arial" pitchFamily="34"/>
            </a:endParaRPr>
          </a:p>
          <a:p>
            <a:pPr lvl="0"/>
            <a:r>
              <a:rPr lang="en-GB" dirty="0">
                <a:cs typeface="Arial" pitchFamily="34"/>
              </a:rPr>
              <a:t>In 2018, 60% of men exposed through heterosexual contact and 49% of women exposed through heterosexual contact were diagnosed at a late stage compared to 33% of gay and bisexual men.</a:t>
            </a:r>
          </a:p>
          <a:p>
            <a:pPr lvl="0"/>
            <a:endParaRPr lang="en-GB" dirty="0"/>
          </a:p>
        </p:txBody>
      </p:sp>
      <p:sp>
        <p:nvSpPr>
          <p:cNvPr id="4" name="Slide Number Placeholder 3">
            <a:extLst>
              <a:ext uri="{FF2B5EF4-FFF2-40B4-BE49-F238E27FC236}">
                <a16:creationId xmlns:a16="http://schemas.microsoft.com/office/drawing/2014/main" id="{A2F10DD0-B20F-4CEE-A51F-8FFC3A4230DC}"/>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845957-FCC4-4147-B07F-651A11F0C6E7}"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E58BC-B4B5-4A4D-8467-8BFF95E0E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9F506-5ECA-487D-9FF5-75945AAF9A06}"/>
              </a:ext>
            </a:extLst>
          </p:cNvPr>
          <p:cNvSpPr txBox="1">
            <a:spLocks noGrp="1"/>
          </p:cNvSpPr>
          <p:nvPr>
            <p:ph type="body" sz="quarter" idx="1"/>
          </p:nvPr>
        </p:nvSpPr>
        <p:spPr/>
        <p:txBody>
          <a:bodyPr/>
          <a:lstStyle/>
          <a:p>
            <a:pPr lvl="0"/>
            <a:r>
              <a:rPr lang="en-GB"/>
              <a:t>The setting of first positive test was reported for 91% (4,019/4,409) of adults (aged ≥ 15 years) newly diagnosed with HIV in the UK in 2018. Most adults (66%, 2,641/4,019) in the UK continue to have their first positive HIV test in sexual health services (SHS), followed by hospital wards/accident and emergency (A&amp;E) (10%, 415/4,019), general practice (7%, 294/4,019) and outpatient services (8%, 303/4,019) (Figure 8). Key groups most likely to have been diagnosed outside of SHS include: women (42%, 432/1,030), people of black Caribbean ethnicity (45%, 38/84), PWID (58%, 52/89), people aged 50 years and above (47%, 376/807) and people diagnosed late with HIV (46%, 658/1,411). </a:t>
            </a:r>
          </a:p>
        </p:txBody>
      </p:sp>
      <p:sp>
        <p:nvSpPr>
          <p:cNvPr id="4" name="Slide Number Placeholder 3">
            <a:extLst>
              <a:ext uri="{FF2B5EF4-FFF2-40B4-BE49-F238E27FC236}">
                <a16:creationId xmlns:a16="http://schemas.microsoft.com/office/drawing/2014/main" id="{567040D1-FD89-44D2-A9AE-A1CC7A606166}"/>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B005C0-E40D-47B5-9B4B-9D9FDCDE4D88}"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D1B13-03D9-4135-8A93-DEFDF47BE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EBB2F-DC7F-4FAE-993D-EC3B23E5B6AF}"/>
              </a:ext>
            </a:extLst>
          </p:cNvPr>
          <p:cNvSpPr txBox="1">
            <a:spLocks noGrp="1"/>
          </p:cNvSpPr>
          <p:nvPr>
            <p:ph type="body" sz="quarter" idx="1"/>
          </p:nvPr>
        </p:nvSpPr>
        <p:spPr/>
        <p:txBody>
          <a:bodyPr/>
          <a:lstStyle/>
          <a:p>
            <a:pPr lvl="0"/>
            <a:r>
              <a:rPr lang="en-GB"/>
              <a:t>The rate of one year mortality was 24 per 1,000 among those diagnosed late compared to 2 per 1,000 among those diagnosed promptly.  The impact of late HIV diagnosis on one-year mortality was particularly marked among people aged 65 years and over. </a:t>
            </a:r>
          </a:p>
          <a:p>
            <a:pPr lvl="0"/>
            <a:endParaRPr lang="en-GB"/>
          </a:p>
        </p:txBody>
      </p:sp>
      <p:sp>
        <p:nvSpPr>
          <p:cNvPr id="4" name="Slide Number Placeholder 3">
            <a:extLst>
              <a:ext uri="{FF2B5EF4-FFF2-40B4-BE49-F238E27FC236}">
                <a16:creationId xmlns:a16="http://schemas.microsoft.com/office/drawing/2014/main" id="{05B4F0A2-4FB2-47DC-B3E5-79F121EB77B5}"/>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CCCE3C-0369-413E-9603-ED306D7DCB6A}" type="slidenum">
              <a:t>15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3F74C-7219-493E-BE4D-712FE128A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FEF23-D7C5-4C30-986B-2C609F6C56AC}"/>
              </a:ext>
            </a:extLst>
          </p:cNvPr>
          <p:cNvSpPr txBox="1">
            <a:spLocks noGrp="1"/>
          </p:cNvSpPr>
          <p:nvPr>
            <p:ph type="body" sz="quarter" idx="1"/>
          </p:nvPr>
        </p:nvSpPr>
        <p:spPr/>
        <p:txBody>
          <a:bodyPr/>
          <a:lstStyle/>
          <a:p>
            <a:pPr lvl="0"/>
            <a:r>
              <a:rPr lang="en-GB" dirty="0"/>
              <a:t>A CD4 back-calculation model is used to estimate HIV incidence among GBM living in England; the model has now been extended to account for the increased probability of diagnosis following acquiring infection. The estimated number of new infections acquired per year rose from around 2,400 infections (95% credible interval (CrI) 2,200 to 2,500) in 2009, to a peak of 2,800 (CrI 2,600 to 3,000) in 2012, before falling to 800 (CrI 500 to 1,400) in 2018. Over the past five years the number of incident infections has declined by 65% from an estimated 2,300 in 2014 to 800 in 2018.</a:t>
            </a:r>
          </a:p>
          <a:p>
            <a:pPr lvl="0"/>
            <a:br>
              <a:rPr lang="en-GB" dirty="0"/>
            </a:br>
            <a:endParaRPr lang="en-GB" dirty="0"/>
          </a:p>
        </p:txBody>
      </p:sp>
      <p:sp>
        <p:nvSpPr>
          <p:cNvPr id="4" name="Slide Number Placeholder 3">
            <a:extLst>
              <a:ext uri="{FF2B5EF4-FFF2-40B4-BE49-F238E27FC236}">
                <a16:creationId xmlns:a16="http://schemas.microsoft.com/office/drawing/2014/main" id="{7EF78567-0834-40E4-B76C-41993159162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B4E544-9B1B-4AA6-8D81-67B9F484A428}" type="slidenum">
              <a:t>16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44E01-6C6A-4BC3-9E96-BC79F89580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8DD89-26B8-4904-AEC1-A987F38ACD27}"/>
              </a:ext>
            </a:extLst>
          </p:cNvPr>
          <p:cNvSpPr txBox="1">
            <a:spLocks noGrp="1"/>
          </p:cNvSpPr>
          <p:nvPr>
            <p:ph type="body" sz="quarter" idx="1"/>
          </p:nvPr>
        </p:nvSpPr>
        <p:spPr/>
        <p:txBody>
          <a:bodyPr/>
          <a:lstStyle/>
          <a:p>
            <a:pPr lvl="0"/>
            <a:r>
              <a:rPr lang="en-GB"/>
              <a:t>The CD4 back-calculation model is also used to estimate undiagnosed HIV infections among GBM. The model has been refined to exclude men who probably acquired HIV and were first diagnosed prior to arrival in the UK. Following this adjustment, the number of GBM estimated to be living with an undiagnosed HIV infection in England was 3,600 (95% CrI 2,800 to 4,800). This is a 50% decline from the peak of 7,000 (CrI 6,700 to 7,300) in 2014. </a:t>
            </a:r>
          </a:p>
          <a:p>
            <a:pPr lvl="0"/>
            <a:r>
              <a:rPr lang="en-GB"/>
              <a:t> </a:t>
            </a:r>
          </a:p>
          <a:p>
            <a:pPr lvl="0"/>
            <a:endParaRPr lang="en-GB"/>
          </a:p>
        </p:txBody>
      </p:sp>
      <p:sp>
        <p:nvSpPr>
          <p:cNvPr id="4" name="Slide Number Placeholder 3">
            <a:extLst>
              <a:ext uri="{FF2B5EF4-FFF2-40B4-BE49-F238E27FC236}">
                <a16:creationId xmlns:a16="http://schemas.microsoft.com/office/drawing/2014/main" id="{F42F91F2-A2E7-4C9B-9923-0325ECE76F6E}"/>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75E89D-FCEA-4E1E-8AFF-CAE5AD5B334D}" type="slidenum">
              <a:t>17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81A44-6892-401D-8215-F92A62EF5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65DC5-030F-4DDB-AD69-04D253EDE2DE}"/>
              </a:ext>
            </a:extLst>
          </p:cNvPr>
          <p:cNvSpPr txBox="1">
            <a:spLocks noGrp="1"/>
          </p:cNvSpPr>
          <p:nvPr>
            <p:ph type="body" sz="quarter" idx="1"/>
          </p:nvPr>
        </p:nvSpPr>
        <p:spPr/>
        <p:txBody>
          <a:bodyPr/>
          <a:lstStyle/>
          <a:p>
            <a:pPr lvl="0"/>
            <a:r>
              <a:rPr lang="en-GB"/>
              <a:t>In 2018, an estimated 103,800 (CrI 101,600 to 107,800) people were living with HIV infection in the UK. The overall prevalence of HIV in England in 2018 was 2.3 per 1,000 (CrI 2.2 to 2.4) among people aged 15-74 years.</a:t>
            </a:r>
          </a:p>
          <a:p>
            <a:pPr lvl="0"/>
            <a:endParaRPr lang="en-GB"/>
          </a:p>
          <a:p>
            <a:pPr lvl="0"/>
            <a:r>
              <a:rPr lang="en-GB"/>
              <a:t>A total of 49,800 (CrI 48,000 to 53,400) GBM were estimated to be living with HIV in the UK in 2018. The overall prevalence of HIV was 88 (CrI 77 to 102) per 1,000 among GBM in England aged 15 to 74 years and was higher in London compared with the rest of England (127 per 1,000 (CrI 110 to 147) and 71 per 1,000 (CrI 59 to 85) respectively). </a:t>
            </a:r>
          </a:p>
          <a:p>
            <a:pPr lvl="0"/>
            <a:endParaRPr lang="en-GB"/>
          </a:p>
          <a:p>
            <a:pPr lvl="0"/>
            <a:r>
              <a:rPr lang="en-GB"/>
              <a:t>There were 29,500 (CrI 29,000 to 30,000) women who acquired HIV heterosexually and 19,100 (CrI 18,500 to 21,100) men who acquired HIV heterosexually estimated to be living with HIV in the UK, of whom 18,500 (CrI 18,200 to 18,800) and 8,900 (CrI 8,700 to 9,200) were black African women and men respectively. The estimated prevalence of HIV among heterosexual women and men aged 15 to 74 years in England was low (1.10 per 1,000 (CrI 1.08 to 1.15), and greater among black African adults (36.6 per 1,000 (CrI 36 to 37)</a:t>
            </a:r>
          </a:p>
          <a:p>
            <a:pPr lvl="0"/>
            <a:endParaRPr lang="en-GB"/>
          </a:p>
          <a:p>
            <a:pPr lvl="0"/>
            <a:endParaRPr lang="en-GB"/>
          </a:p>
        </p:txBody>
      </p:sp>
      <p:sp>
        <p:nvSpPr>
          <p:cNvPr id="4" name="Slide Number Placeholder 3">
            <a:extLst>
              <a:ext uri="{FF2B5EF4-FFF2-40B4-BE49-F238E27FC236}">
                <a16:creationId xmlns:a16="http://schemas.microsoft.com/office/drawing/2014/main" id="{61F4A8C6-6F6C-43CA-B688-E513B64553F8}"/>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B082FE-DA74-44E0-83ED-364890398AF8}" type="slidenum">
              <a:t>18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A4379-49DC-493E-8D4C-6B84CD197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8BB98-2C4D-4F00-B18A-4844BC327608}"/>
              </a:ext>
            </a:extLst>
          </p:cNvPr>
          <p:cNvSpPr txBox="1">
            <a:spLocks noGrp="1"/>
          </p:cNvSpPr>
          <p:nvPr>
            <p:ph type="body" sz="quarter" idx="1"/>
          </p:nvPr>
        </p:nvSpPr>
        <p:spPr/>
        <p:txBody>
          <a:bodyPr/>
          <a:lstStyle/>
          <a:p>
            <a:pPr lvl="0"/>
            <a:r>
              <a:rPr lang="en-US"/>
              <a:t>In the United Kingdom, the number of people seen for HIV care has steadily increased over the past decade, from 65,249 in 2009 to </a:t>
            </a:r>
            <a:r>
              <a:rPr lang="en-GB"/>
              <a:t>96,142 in 2018. The</a:t>
            </a:r>
            <a:r>
              <a:rPr lang="en-US"/>
              <a:t> age distribution of people seen for HIV care is changing, with older age-groups increasing both in number and proportion. In 2018, over one third (40%) of adults (aged 15+) seen for HIV care in the UK were aged 50 years or older, compared with 18% in 2009. This rise is due to effective treatment leading to fewer HIV-related deaths, and improved survival, as well as on-going diagnoses.</a:t>
            </a:r>
            <a:endParaRPr lang="en-GB"/>
          </a:p>
          <a:p>
            <a:pPr lvl="0"/>
            <a:endParaRPr lang="en-GB"/>
          </a:p>
        </p:txBody>
      </p:sp>
      <p:sp>
        <p:nvSpPr>
          <p:cNvPr id="4" name="Slide Number Placeholder 3">
            <a:extLst>
              <a:ext uri="{FF2B5EF4-FFF2-40B4-BE49-F238E27FC236}">
                <a16:creationId xmlns:a16="http://schemas.microsoft.com/office/drawing/2014/main" id="{A937AFEC-952E-4235-AA9B-E1A4C67DC4B5}"/>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727A94-24AE-4D76-AF0E-0B2239EF548F}" type="slidenum">
              <a:t>19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9CD43-DBA3-412B-8549-0926E6E17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28A33-7F27-4F09-BC86-745C9DFB6AA1}"/>
              </a:ext>
            </a:extLst>
          </p:cNvPr>
          <p:cNvSpPr txBox="1">
            <a:spLocks noGrp="1"/>
          </p:cNvSpPr>
          <p:nvPr>
            <p:ph type="body" sz="quarter" idx="1"/>
          </p:nvPr>
        </p:nvSpPr>
        <p:spPr/>
        <p:txBody>
          <a:bodyPr/>
          <a:lstStyle/>
          <a:p>
            <a:pPr lvl="0"/>
            <a:r>
              <a:rPr lang="en-GB"/>
              <a:t>In 2018, 14% (6,201/43,570) of GBM receiving HIV care were from BAME groups, a similar proportion to that in 2009 (12%, 3,280/27,843). </a:t>
            </a:r>
          </a:p>
        </p:txBody>
      </p:sp>
      <p:sp>
        <p:nvSpPr>
          <p:cNvPr id="4" name="Slide Number Placeholder 3">
            <a:extLst>
              <a:ext uri="{FF2B5EF4-FFF2-40B4-BE49-F238E27FC236}">
                <a16:creationId xmlns:a16="http://schemas.microsoft.com/office/drawing/2014/main" id="{4B3DA7D4-7552-471F-848F-0B701813EF39}"/>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35C620-0916-4A98-96E9-94CCF59ACA7D}" type="slidenum">
              <a:t>20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4F57F-9660-4B74-8362-6B18D0637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07BB9-5BB1-45F5-AADD-7E1235B0C464}"/>
              </a:ext>
            </a:extLst>
          </p:cNvPr>
          <p:cNvSpPr txBox="1">
            <a:spLocks noGrp="1"/>
          </p:cNvSpPr>
          <p:nvPr>
            <p:ph type="body" sz="quarter" idx="1"/>
          </p:nvPr>
        </p:nvSpPr>
        <p:spPr/>
        <p:txBody>
          <a:bodyPr/>
          <a:lstStyle/>
          <a:p>
            <a:pPr lvl="0"/>
            <a:r>
              <a:rPr lang="en-GB"/>
              <a:t>In 2018, 4,453 people (3,266 men and 1,185 women) were newly diagnosed with HIV in the United Kingdom (UK). The number of new diagnoses in the UK has continued to decline since a peak in 2005 (7,929). This is largely due to fewer diagnoses among gay and bisexual men in the most recent years. Reports of AIDS and all-cause deaths among people diagnosed with HIV have remained low since the introduction of effective antiretroviral therapy in the mid-1990s.</a:t>
            </a:r>
          </a:p>
          <a:p>
            <a:pPr lvl="0"/>
            <a:endParaRPr lang="en-GB"/>
          </a:p>
        </p:txBody>
      </p:sp>
      <p:sp>
        <p:nvSpPr>
          <p:cNvPr id="4" name="Slide Number Placeholder 3">
            <a:extLst>
              <a:ext uri="{FF2B5EF4-FFF2-40B4-BE49-F238E27FC236}">
                <a16:creationId xmlns:a16="http://schemas.microsoft.com/office/drawing/2014/main" id="{2ED483A7-D23D-4F0B-B0B4-9A3BBA248050}"/>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1CA1E7-C14F-465E-8EBB-5F58A29544DB}"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71E81-28CE-4E30-A9A3-89F72090F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42DBA-78AC-4BEA-9D2D-5F4CFE8AB6CD}"/>
              </a:ext>
            </a:extLst>
          </p:cNvPr>
          <p:cNvSpPr txBox="1">
            <a:spLocks noGrp="1"/>
          </p:cNvSpPr>
          <p:nvPr>
            <p:ph type="body" sz="quarter" idx="1"/>
          </p:nvPr>
        </p:nvSpPr>
        <p:spPr/>
        <p:txBody>
          <a:bodyPr/>
          <a:lstStyle/>
          <a:p>
            <a:pPr lvl="0"/>
            <a:r>
              <a:rPr lang="en-GB"/>
              <a:t>Among men and women who acquired HIV heterosexually, those of black African ethnicity accounted for the greatest proportion of those receiving care (57%; 24,966/43,850), 26% (11,470/43,850) were of white ethnicity compared to 21% (7,037/32,773) in 2009. In 2018, 152 trans people were receiving care in the UK; 64% were of white ethnicity and 39% were aged between 35-49 years.</a:t>
            </a:r>
          </a:p>
          <a:p>
            <a:pPr lvl="0"/>
            <a:endParaRPr lang="en-GB"/>
          </a:p>
        </p:txBody>
      </p:sp>
      <p:sp>
        <p:nvSpPr>
          <p:cNvPr id="4" name="Slide Number Placeholder 3">
            <a:extLst>
              <a:ext uri="{FF2B5EF4-FFF2-40B4-BE49-F238E27FC236}">
                <a16:creationId xmlns:a16="http://schemas.microsoft.com/office/drawing/2014/main" id="{25A93371-2BE7-4B62-8D6F-AA95F7D5C5FD}"/>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D0D665-E1DA-46CF-A547-FA339CCCD91C}" type="slidenum">
              <a:t>21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CF730-0B85-46A2-8CE5-AEA5C68E7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60009-0F68-459F-B490-557DFCC0A39C}"/>
              </a:ext>
            </a:extLst>
          </p:cNvPr>
          <p:cNvSpPr txBox="1">
            <a:spLocks noGrp="1"/>
          </p:cNvSpPr>
          <p:nvPr>
            <p:ph type="body" sz="quarter" idx="1"/>
          </p:nvPr>
        </p:nvSpPr>
        <p:spPr/>
        <p:txBody>
          <a:bodyPr/>
          <a:lstStyle/>
          <a:p>
            <a:pPr lvl="0"/>
            <a:r>
              <a:rPr lang="en-GB"/>
              <a:t>In 2018, 21% (66/317) of English local authorities had a diagnosed HIV prevalence between 2 and 5 per 1,000 population aged 15-59 years (high diagnosed prevalence), whilst 6% (19/317) had a prevalence greater than 5 per 1,000 (extremely high diagnosed prevalence). All 33 local authorities in London had a diagnosed HIV prevalence greater than 2 per 1,000 and 52% (17/33) had a prevalence greater than 5 per 1,000. Outside London, the five local authorities with the highest diagnosed HIV prevalence were: Brighton and Hove, Manchester, Salford, Blackpool </a:t>
            </a:r>
            <a:r>
              <a:rPr lang="en-GB">
                <a:highlight>
                  <a:srgbClr val="FFFF00"/>
                </a:highlight>
              </a:rPr>
              <a:t>and Luton.</a:t>
            </a:r>
          </a:p>
          <a:p>
            <a:pPr lvl="0"/>
            <a:endParaRPr lang="en-GB"/>
          </a:p>
        </p:txBody>
      </p:sp>
      <p:sp>
        <p:nvSpPr>
          <p:cNvPr id="4" name="Slide Number Placeholder 3">
            <a:extLst>
              <a:ext uri="{FF2B5EF4-FFF2-40B4-BE49-F238E27FC236}">
                <a16:creationId xmlns:a16="http://schemas.microsoft.com/office/drawing/2014/main" id="{010ABFB9-68FA-476F-8305-2523386D63EE}"/>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40541F-849B-488B-B25F-E91382BB976D}" type="slidenum">
              <a:t>22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3848C-A210-4EED-B04C-990471B89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CD827-ACF1-44D6-8486-57C1607DBCB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8DBCCD1-F299-4502-A06D-B6D416881972}"/>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9362C7-A904-4A0F-B1F1-7003B8DAAFE2}" type="slidenum">
              <a:t>23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F3A10-6F13-41C0-8A30-855B06861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42FAC-D4F4-4558-B437-EE3EFDD1738D}"/>
              </a:ext>
            </a:extLst>
          </p:cNvPr>
          <p:cNvSpPr txBox="1">
            <a:spLocks noGrp="1"/>
          </p:cNvSpPr>
          <p:nvPr>
            <p:ph type="body" sz="quarter" idx="1"/>
          </p:nvPr>
        </p:nvSpPr>
        <p:spPr/>
        <p:txBody>
          <a:bodyPr/>
          <a:lstStyle/>
          <a:p>
            <a:pPr lvl="0"/>
            <a:r>
              <a:rPr lang="en-GB" dirty="0"/>
              <a:t>In 2018, over 1.9 million people attended SHS who were eligible for HIV testing. Over 1.1 million of these attendees were tested for HIV, an increase of 6% since 2017 (Appendix 8). </a:t>
            </a:r>
          </a:p>
          <a:p>
            <a:pPr lvl="0"/>
            <a:endParaRPr lang="en-GB" dirty="0"/>
          </a:p>
          <a:p>
            <a:pPr lvl="0"/>
            <a:r>
              <a:rPr lang="en-GB" sz="1200" b="0" i="0" u="none" strike="noStrike" kern="1200" cap="none" spc="0" baseline="0" dirty="0">
                <a:solidFill>
                  <a:srgbClr val="000000"/>
                </a:solidFill>
                <a:uFillTx/>
                <a:latin typeface="Calibri"/>
                <a:ea typeface="ヒラギノ角ゴ Pro W3" pitchFamily="80"/>
                <a:cs typeface="ヒラギノ角ゴ Pro W3" pitchFamily="80"/>
              </a:rPr>
              <a:t>The overall increase in people testing in SHS masked a 2% fall in the number of people testing at a specialist SHS (from 1,012,674 in 2017 to 987,537 in 2018). This was compensated by an increase in people testing in non-specialist SHS and was largely driven by a three-fold rise in the number of people tested for HIV through </a:t>
            </a:r>
            <a:r>
              <a:rPr lang="en-GB" sz="1200" b="0" i="1" u="none" strike="noStrike" kern="1200" cap="none" spc="0" baseline="0" dirty="0" err="1">
                <a:solidFill>
                  <a:srgbClr val="000000"/>
                </a:solidFill>
                <a:uFillTx/>
                <a:latin typeface="Calibri"/>
                <a:ea typeface="ヒラギノ角ゴ Pro W3" pitchFamily="80"/>
                <a:cs typeface="ヒラギノ角ゴ Pro W3" pitchFamily="80"/>
              </a:rPr>
              <a:t>e</a:t>
            </a:r>
            <a:r>
              <a:rPr lang="en-GB" sz="1200" b="0" i="0" u="none" strike="noStrike" kern="1200" cap="none" spc="0" baseline="0" dirty="0" err="1">
                <a:solidFill>
                  <a:srgbClr val="000000"/>
                </a:solidFill>
                <a:uFillTx/>
                <a:latin typeface="Calibri"/>
                <a:ea typeface="ヒラギノ角ゴ Pro W3" pitchFamily="80"/>
                <a:cs typeface="ヒラギノ角ゴ Pro W3" pitchFamily="80"/>
              </a:rPr>
              <a:t>Sexual</a:t>
            </a:r>
            <a:r>
              <a:rPr lang="en-GB" sz="1200" b="0" i="0" u="none" strike="noStrike" kern="1200" cap="none" spc="0" baseline="0" dirty="0">
                <a:solidFill>
                  <a:srgbClr val="000000"/>
                </a:solidFill>
                <a:uFillTx/>
                <a:latin typeface="Calibri"/>
                <a:ea typeface="ヒラギノ角ゴ Pro W3" pitchFamily="80"/>
                <a:cs typeface="ヒラギノ角ゴ Pro W3" pitchFamily="80"/>
              </a:rPr>
              <a:t> Health Services (43,890 in 2017 to 129,687 in 2018). </a:t>
            </a:r>
          </a:p>
          <a:p>
            <a:pPr lvl="0"/>
            <a:endParaRPr lang="en-GB" dirty="0"/>
          </a:p>
          <a:p>
            <a:pPr lvl="0"/>
            <a:r>
              <a:rPr lang="en-GB" dirty="0"/>
              <a:t>Overall test positivity in SHS has continued to fall from 0.2% in 2017 to 0.1% in 2018. In 2018, testing SHS attendees identified 41% (1,661/4,005) of new adult </a:t>
            </a:r>
            <a:r>
              <a:rPr lang="en-GB" sz="1200" b="0" i="0" u="none" strike="noStrike" kern="1200" cap="none" spc="0" baseline="0" dirty="0">
                <a:solidFill>
                  <a:srgbClr val="000000"/>
                </a:solidFill>
                <a:uFillTx/>
                <a:latin typeface="Calibri"/>
                <a:ea typeface="ヒラギノ角ゴ Pro W3" pitchFamily="80"/>
                <a:cs typeface="ヒラギノ角ゴ Pro W3" pitchFamily="80"/>
              </a:rPr>
              <a:t>(15 years and over)</a:t>
            </a:r>
            <a:r>
              <a:rPr lang="en-GB" dirty="0"/>
              <a:t> diagnoses of HIV in England. </a:t>
            </a:r>
          </a:p>
        </p:txBody>
      </p:sp>
      <p:sp>
        <p:nvSpPr>
          <p:cNvPr id="4" name="Slide Number Placeholder 3">
            <a:extLst>
              <a:ext uri="{FF2B5EF4-FFF2-40B4-BE49-F238E27FC236}">
                <a16:creationId xmlns:a16="http://schemas.microsoft.com/office/drawing/2014/main" id="{5F71C67D-B248-4BD9-A200-4E1F5F2F41D5}"/>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A8D3DA-C184-4988-B645-90FCC7F6353D}" type="slidenum">
              <a:t>24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FAC43-11AB-474E-B447-BBA7AA854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70ADB-D862-4B81-98F9-47AB737259BB}"/>
              </a:ext>
            </a:extLst>
          </p:cNvPr>
          <p:cNvSpPr txBox="1">
            <a:spLocks noGrp="1"/>
          </p:cNvSpPr>
          <p:nvPr>
            <p:ph type="body" sz="quarter" idx="1"/>
          </p:nvPr>
        </p:nvSpPr>
        <p:spPr/>
        <p:txBody>
          <a:bodyPr/>
          <a:lstStyle/>
          <a:p>
            <a:pPr lvl="0"/>
            <a:r>
              <a:rPr lang="en-GB" dirty="0"/>
              <a:t>HIV test coverage was 61% in SHS overall, with 760,031 eligible attendees reported as not being tested for HIV. Over half (421,160/760,031) of these attendees were not offered a test despite being eligible for testing. These included 229,883 (22%) heterosexual female attendees, 64,478 (12%) heterosexual male attendees and 13,621 (9%) GBM attendees (Appendix 8).</a:t>
            </a:r>
          </a:p>
        </p:txBody>
      </p:sp>
      <p:sp>
        <p:nvSpPr>
          <p:cNvPr id="4" name="Slide Number Placeholder 3">
            <a:extLst>
              <a:ext uri="{FF2B5EF4-FFF2-40B4-BE49-F238E27FC236}">
                <a16:creationId xmlns:a16="http://schemas.microsoft.com/office/drawing/2014/main" id="{698647E0-D95D-4087-BB4E-4A7BB7CA569D}"/>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90F056-E27A-473D-A4BE-985ED3D56C49}" type="slidenum">
              <a:t>25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E54D1-8D0B-47CD-A081-D24098813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DD1D9-C4F5-44B5-892F-AAC12ABF9D5A}"/>
              </a:ext>
            </a:extLst>
          </p:cNvPr>
          <p:cNvSpPr txBox="1">
            <a:spLocks noGrp="1"/>
          </p:cNvSpPr>
          <p:nvPr>
            <p:ph type="body" sz="quarter" idx="1"/>
          </p:nvPr>
        </p:nvSpPr>
        <p:spPr/>
        <p:txBody>
          <a:bodyPr/>
          <a:lstStyle/>
          <a:p>
            <a:pPr lvl="0"/>
            <a:r>
              <a:rPr lang="en-GB" dirty="0"/>
              <a:t>In 2018, 11% (127,633/1,176,990) of people tested in SHS were GBM and 54% (898/1,661) of new diagnoses made in SHS were in this group (Appendix 8). The number of GBM attending SHS has continued to increase over the past 5 years, as has the number tested for HIV. In 2018, 127,633 GBM were tested for HIV in SHS, a 9% increase from the previous year (116,642 in 2017). Test positivity among GBM has continued to fall, from 0.9% in 2017 to 0.7% in 2018.</a:t>
            </a:r>
          </a:p>
        </p:txBody>
      </p:sp>
      <p:sp>
        <p:nvSpPr>
          <p:cNvPr id="4" name="Slide Number Placeholder 3">
            <a:extLst>
              <a:ext uri="{FF2B5EF4-FFF2-40B4-BE49-F238E27FC236}">
                <a16:creationId xmlns:a16="http://schemas.microsoft.com/office/drawing/2014/main" id="{CB625C73-3F29-4BCA-BB4E-C5233F98CA2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800319-A52D-49BC-829B-FC1329E8FC84}" type="slidenum">
              <a:t>26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133D6-DD05-4625-A59F-4A2969E91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20039-22DA-4E8E-A039-82E6D12360A2}"/>
              </a:ext>
            </a:extLst>
          </p:cNvPr>
          <p:cNvSpPr txBox="1">
            <a:spLocks noGrp="1"/>
          </p:cNvSpPr>
          <p:nvPr>
            <p:ph type="body" sz="quarter" idx="1"/>
          </p:nvPr>
        </p:nvSpPr>
        <p:spPr/>
        <p:txBody>
          <a:bodyPr/>
          <a:lstStyle/>
          <a:p>
            <a:pPr lvl="0"/>
            <a:r>
              <a:rPr lang="en-GB" sz="1200" b="0" i="0" u="none" strike="noStrike" kern="1200" cap="none" spc="0" baseline="0" dirty="0">
                <a:solidFill>
                  <a:srgbClr val="000000"/>
                </a:solidFill>
                <a:uFillTx/>
                <a:latin typeface="Calibri"/>
                <a:ea typeface="ヒラギノ角ゴ Pro W3" pitchFamily="80"/>
                <a:cs typeface="ヒラギノ角ゴ Pro W3" pitchFamily="80"/>
              </a:rPr>
              <a:t>The BASHH standards state that clinics should test 85% of all attendees (with needs relating to STIs) for HIV at their first attendance (31). In 2018, 71% (156/219) of specialist SHS met this target among GBM attendees. This proportion ranged from 58% in Yorkshire and Humber to 80% in the South East. Figure 22 shows the distribution of HIV test coverages at individual specialist clinics for GBM attendees. Each boxplot shows the median test coverage of clinics in a PHE Centre of service and extends to the minimum and maximum coverage of a single clinic in that centre. </a:t>
            </a:r>
            <a:endParaRPr lang="en-GB" dirty="0"/>
          </a:p>
        </p:txBody>
      </p:sp>
      <p:sp>
        <p:nvSpPr>
          <p:cNvPr id="4" name="Slide Number Placeholder 3">
            <a:extLst>
              <a:ext uri="{FF2B5EF4-FFF2-40B4-BE49-F238E27FC236}">
                <a16:creationId xmlns:a16="http://schemas.microsoft.com/office/drawing/2014/main" id="{7A644F77-6D9A-43C7-98CC-BCA74509DC46}"/>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5F5123-5CE4-4372-8601-5F5DEB651EBD}" type="slidenum">
              <a:t>27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9AD5E-29DF-4547-B439-7FCB68339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1A6F2-F04B-49F9-9C35-9CF06A64D3CB}"/>
              </a:ext>
            </a:extLst>
          </p:cNvPr>
          <p:cNvSpPr txBox="1">
            <a:spLocks noGrp="1"/>
          </p:cNvSpPr>
          <p:nvPr>
            <p:ph type="body" sz="quarter" idx="1"/>
          </p:nvPr>
        </p:nvSpPr>
        <p:spPr/>
        <p:txBody>
          <a:bodyPr/>
          <a:lstStyle/>
          <a:p>
            <a:pPr lvl="0"/>
            <a:r>
              <a:rPr lang="en-GB" dirty="0"/>
              <a:t>In 2018, 45% (49,627/110,766) of GBM who were tested for HIV were reported as having had one or more HIV tests during the previous year (at the same specialist SHS). This was an increase from 42% (45,980/109,284) in 2017. </a:t>
            </a:r>
          </a:p>
          <a:p>
            <a:pPr lvl="0"/>
            <a:endParaRPr lang="en-GB" dirty="0"/>
          </a:p>
          <a:p>
            <a:pPr lvl="0"/>
            <a:r>
              <a:rPr lang="en-GB" dirty="0"/>
              <a:t>The proportion of GBM tested for HIV, who had frequently tested for HIV (two or more HIV tests during the previous year, at the same specialist SHS) also increased, from 18% (19,489/109,284) in 2017 to 21% (23,193/110,766) in 2018. Despite this, nearly half (46%, 50,740/110,766) of GBM who tested at a specialist SHS in 2018 had not been tested in the previous two years (at the same service). </a:t>
            </a:r>
          </a:p>
        </p:txBody>
      </p:sp>
      <p:sp>
        <p:nvSpPr>
          <p:cNvPr id="4" name="Slide Number Placeholder 3">
            <a:extLst>
              <a:ext uri="{FF2B5EF4-FFF2-40B4-BE49-F238E27FC236}">
                <a16:creationId xmlns:a16="http://schemas.microsoft.com/office/drawing/2014/main" id="{1850F91C-D945-400E-A9DF-A8F82F8FACEC}"/>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B9E970-05F6-45C8-8F45-66CAB4F2FA3E}" type="slidenum">
              <a:t>28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42340-3A7C-448A-86B3-1EBBA3724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21926-0545-4BF4-90F3-4F88F05CDDD5}"/>
              </a:ext>
            </a:extLst>
          </p:cNvPr>
          <p:cNvSpPr txBox="1">
            <a:spLocks noGrp="1"/>
          </p:cNvSpPr>
          <p:nvPr>
            <p:ph type="body" sz="quarter" idx="1"/>
          </p:nvPr>
        </p:nvSpPr>
        <p:spPr/>
        <p:txBody>
          <a:bodyPr/>
          <a:lstStyle/>
          <a:p>
            <a:pPr lvl="0"/>
            <a:r>
              <a:rPr lang="en-GB" sz="1200" b="0" i="0" u="none" strike="noStrike" kern="1200" cap="none" spc="0" baseline="0" dirty="0">
                <a:solidFill>
                  <a:srgbClr val="000000"/>
                </a:solidFill>
                <a:uFillTx/>
                <a:latin typeface="Calibri"/>
                <a:ea typeface="ヒラギノ角ゴ Pro W3" pitchFamily="80"/>
                <a:cs typeface="ヒラギノ角ゴ Pro W3" pitchFamily="80"/>
              </a:rPr>
              <a:t>GBM with an anogenital bacterial STI diagnosis subsequently have a high incidence of HIV infection. Of the 26,031 GBM diagnosed with an anogenital bacterial STI in 2017, 46% (12,035/26,031) were tested at the same service for HIV in the year following their STI diagnosis (Figure 24). These tests identified 584 new diagnoses of HIV, a positivity of 4.9%. One new HIV diagnosis was made for every 21 men tested in this group (Appendix 14). </a:t>
            </a:r>
          </a:p>
          <a:p>
            <a:pPr lvl="0"/>
            <a:r>
              <a:rPr lang="en-GB" dirty="0"/>
              <a:t> </a:t>
            </a:r>
          </a:p>
          <a:p>
            <a:pPr lvl="0"/>
            <a:r>
              <a:rPr lang="en-GB" dirty="0"/>
              <a:t>Nearly half of this group (47%, 12,125/26,031) did not re-attend the same specialist SHS. Of those who did return to the same service, 10% (1,413/13,906) were not offered a test and 4% (458/12,493) were offered but declined a test.</a:t>
            </a:r>
          </a:p>
        </p:txBody>
      </p:sp>
      <p:sp>
        <p:nvSpPr>
          <p:cNvPr id="4" name="Slide Number Placeholder 3">
            <a:extLst>
              <a:ext uri="{FF2B5EF4-FFF2-40B4-BE49-F238E27FC236}">
                <a16:creationId xmlns:a16="http://schemas.microsoft.com/office/drawing/2014/main" id="{10DAF7BC-AF6F-4468-9DEB-98928FA0A834}"/>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E1C07A-CB4D-45D6-9161-0904888B74C9}" type="slidenum">
              <a:t>29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ED74D-FB89-4704-8C9F-A8397FEA5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1E1DE-2414-4635-A0CA-FA66F2DEF024}"/>
              </a:ext>
            </a:extLst>
          </p:cNvPr>
          <p:cNvSpPr txBox="1">
            <a:spLocks noGrp="1"/>
          </p:cNvSpPr>
          <p:nvPr>
            <p:ph type="body" sz="quarter" idx="1"/>
          </p:nvPr>
        </p:nvSpPr>
        <p:spPr/>
        <p:txBody>
          <a:bodyPr/>
          <a:lstStyle/>
          <a:p>
            <a:pPr lvl="0"/>
            <a:r>
              <a:rPr lang="en-GB" sz="1200" b="0" i="0" u="none" strike="noStrike" kern="1200" cap="none" spc="0" baseline="0" dirty="0">
                <a:solidFill>
                  <a:srgbClr val="000000"/>
                </a:solidFill>
                <a:uFillTx/>
                <a:latin typeface="Calibri"/>
                <a:ea typeface="ヒラギノ角ゴ Pro W3" pitchFamily="80"/>
                <a:cs typeface="ヒラギノ角ゴ Pro W3" pitchFamily="80"/>
              </a:rPr>
              <a:t>The number of heterosexual men and women tested for HIV in all SHS has stayed stable since 2014 (Figure 25). In 2018, test coverage among heterosexual women (55%, 578,424/1,059,934) remained lower than among heterosexual men (76%, 404,435/534,476) (Appendix 15). Test coverage among all heterosexuals was lower in non-specialist SHS (51%, 137,631/269,337) than in specialist SHS (64%, 845,238/1,325,703). In 2018, 8% (88,292/1,059,934) of all heterosexual female SHS attendees attended a sexual reproductive health (SRH) service, where HIV test coverage was 32% (28,447/88,292) (Appendix 9). </a:t>
            </a:r>
            <a:endParaRPr lang="en-GB" dirty="0"/>
          </a:p>
        </p:txBody>
      </p:sp>
      <p:sp>
        <p:nvSpPr>
          <p:cNvPr id="4" name="Slide Number Placeholder 3">
            <a:extLst>
              <a:ext uri="{FF2B5EF4-FFF2-40B4-BE49-F238E27FC236}">
                <a16:creationId xmlns:a16="http://schemas.microsoft.com/office/drawing/2014/main" id="{984240E5-1671-4069-9891-F987A4F9CCE6}"/>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230BE7-1A43-4C8F-8243-70CD16E0650F}" type="slidenum">
              <a:t>30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45F38-D027-4B63-9269-24865E6C2D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A3A3A-AB34-4B2B-A8DD-30D510DC2E5A}"/>
              </a:ext>
            </a:extLst>
          </p:cNvPr>
          <p:cNvSpPr txBox="1">
            <a:spLocks noGrp="1"/>
          </p:cNvSpPr>
          <p:nvPr>
            <p:ph type="body" sz="quarter" idx="1"/>
          </p:nvPr>
        </p:nvSpPr>
        <p:spPr/>
        <p:txBody>
          <a:bodyPr/>
          <a:lstStyle/>
          <a:p>
            <a:pPr lvl="0"/>
            <a:r>
              <a:rPr lang="en-GB"/>
              <a:t>The number of people newly diagnosed with HIV in England has steadily declined since 2005, with a more rapid decrease being observed between 2015 and 2018. Outside of England, numbers remain low, but decreases in the number of people newly diagnosed with HIV were also seen in Wales and Scotland. </a:t>
            </a:r>
          </a:p>
        </p:txBody>
      </p:sp>
      <p:sp>
        <p:nvSpPr>
          <p:cNvPr id="4" name="Slide Number Placeholder 3">
            <a:extLst>
              <a:ext uri="{FF2B5EF4-FFF2-40B4-BE49-F238E27FC236}">
                <a16:creationId xmlns:a16="http://schemas.microsoft.com/office/drawing/2014/main" id="{EB5459B6-99A5-4FA1-B163-AC0406008911}"/>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18F465-EED6-4991-8F4A-25FB31A6AC59}"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64425-B2D2-43E0-9AC7-FDD31CDA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45B2B-12DB-4A69-8387-6647DE241A20}"/>
              </a:ext>
            </a:extLst>
          </p:cNvPr>
          <p:cNvSpPr txBox="1">
            <a:spLocks noGrp="1"/>
          </p:cNvSpPr>
          <p:nvPr>
            <p:ph type="body" sz="quarter" idx="1"/>
          </p:nvPr>
        </p:nvSpPr>
        <p:spPr/>
        <p:txBody>
          <a:bodyPr/>
          <a:lstStyle/>
          <a:p>
            <a:r>
              <a:rPr lang="en-GB" sz="1200" b="0" i="0" u="none" strike="noStrike" kern="1200" cap="none" spc="0" baseline="0" dirty="0">
                <a:solidFill>
                  <a:srgbClr val="000000"/>
                </a:solidFill>
                <a:uFillTx/>
                <a:latin typeface="Calibri"/>
                <a:ea typeface="ヒラギノ角ゴ Pro W3" pitchFamily="80"/>
                <a:cs typeface="ヒラギノ角ゴ Pro W3" pitchFamily="80"/>
              </a:rPr>
              <a:t>The number of black African heterosexual men and women tested for HIV in 2018 at SHS increased by 5% and 4% respectively from 2017. HIV test coverage was higher among black African heterosexual men and women (81% and 64%) than among heterosexual men and women overall (76% and 55%) (Appendix 17). </a:t>
            </a:r>
          </a:p>
          <a:p>
            <a:endParaRPr lang="en-GB" sz="1200" b="0" i="0" u="none" strike="noStrike" kern="1200" cap="none" spc="0" baseline="0" dirty="0">
              <a:solidFill>
                <a:srgbClr val="000000"/>
              </a:solidFill>
              <a:uFillTx/>
              <a:latin typeface="Calibri"/>
              <a:ea typeface="ヒラギノ角ゴ Pro W3" pitchFamily="80"/>
              <a:cs typeface="ヒラギノ角ゴ Pro W3" pitchFamily="80"/>
            </a:endParaRPr>
          </a:p>
          <a:p>
            <a:r>
              <a:rPr lang="en-GB" sz="1200" b="0" i="0" u="none" strike="noStrike" kern="1200" cap="none" spc="0" baseline="0" dirty="0">
                <a:solidFill>
                  <a:srgbClr val="000000"/>
                </a:solidFill>
                <a:uFillTx/>
                <a:latin typeface="Calibri"/>
                <a:ea typeface="ヒラギノ角ゴ Pro W3" pitchFamily="80"/>
                <a:cs typeface="ヒラギノ角ゴ Pro W3" pitchFamily="80"/>
              </a:rPr>
              <a:t>Over the past 5 years, HIV test positivity has continued to fall in this group. In 2014, positivity was 0.9% in men and 1.3% in women, whereas in 2018, positivity was 0.3% in men and 0.4% in women (Figure 26). </a:t>
            </a:r>
            <a:endParaRPr lang="en-GB" dirty="0"/>
          </a:p>
        </p:txBody>
      </p:sp>
      <p:sp>
        <p:nvSpPr>
          <p:cNvPr id="4" name="Slide Number Placeholder 3">
            <a:extLst>
              <a:ext uri="{FF2B5EF4-FFF2-40B4-BE49-F238E27FC236}">
                <a16:creationId xmlns:a16="http://schemas.microsoft.com/office/drawing/2014/main" id="{4C2C6F99-67BB-44EF-AF22-3939E9D0089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13FE5E-729F-45DC-8DF3-4F985658E6A4}" type="slidenum">
              <a:t>31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1BC64-52E8-45DE-9728-9FA1C484A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015C3-A5EA-46EA-BB1D-073077EBCA4F}"/>
              </a:ext>
            </a:extLst>
          </p:cNvPr>
          <p:cNvSpPr txBox="1">
            <a:spLocks noGrp="1"/>
          </p:cNvSpPr>
          <p:nvPr>
            <p:ph type="body" sz="quarter" idx="1"/>
          </p:nvPr>
        </p:nvSpPr>
        <p:spPr/>
        <p:txBody>
          <a:bodyPr/>
          <a:lstStyle/>
          <a:p>
            <a:pPr lvl="0"/>
            <a:r>
              <a:rPr lang="en-GB" sz="1200" b="0" i="0" u="none" strike="noStrike" kern="1200" cap="none" spc="0" baseline="0" dirty="0">
                <a:solidFill>
                  <a:srgbClr val="000000"/>
                </a:solidFill>
                <a:uFillTx/>
                <a:latin typeface="Calibri"/>
                <a:ea typeface="ヒラギノ角ゴ Pro W3" pitchFamily="80"/>
                <a:cs typeface="ヒラギノ角ゴ Pro W3" pitchFamily="80"/>
              </a:rPr>
              <a:t>The number of heterosexual attendees born in a country with high HIV prevalence who were tested for HIV in SHS has remained stable since 2014, as has HIV test coverage. Coverage among heterosexual male and female attendees born in a country with high HIV prevalence (83% and 65%) was higher than among heterosexual men and women overall (76% and 55%). HIV test positivity has fallen among heterosexuals born in a country with high HIV prevalence since 2017; from 0.6% to 0.4% among men, and from 0.8% to 0.5% among women (Figure 28) (Appendix 19). A full list of countries with high HIV prevalence can be found in Appendix 2. </a:t>
            </a:r>
            <a:endParaRPr lang="en-GB" dirty="0"/>
          </a:p>
        </p:txBody>
      </p:sp>
      <p:sp>
        <p:nvSpPr>
          <p:cNvPr id="4" name="Slide Number Placeholder 3">
            <a:extLst>
              <a:ext uri="{FF2B5EF4-FFF2-40B4-BE49-F238E27FC236}">
                <a16:creationId xmlns:a16="http://schemas.microsoft.com/office/drawing/2014/main" id="{C2F61A8B-66EC-4023-B97C-A13DC1784C0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AE873E-CE3B-4F15-986B-8E5690181AB9}" type="slidenum">
              <a:t>32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53232-6665-4012-8240-65CDCF2DF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67357-EB0A-4362-9917-63F5D7F93269}"/>
              </a:ext>
            </a:extLst>
          </p:cNvPr>
          <p:cNvSpPr txBox="1">
            <a:spLocks noGrp="1"/>
          </p:cNvSpPr>
          <p:nvPr>
            <p:ph type="body" sz="quarter" idx="1"/>
          </p:nvPr>
        </p:nvSpPr>
        <p:spPr/>
        <p:txBody>
          <a:bodyPr/>
          <a:lstStyle/>
          <a:p>
            <a:r>
              <a:rPr lang="en-GB" sz="1200" b="0" i="0" u="none" strike="noStrike" kern="1200" cap="none" spc="0" baseline="0" dirty="0">
                <a:solidFill>
                  <a:srgbClr val="000000"/>
                </a:solidFill>
                <a:uFillTx/>
                <a:latin typeface="Calibri"/>
                <a:ea typeface="ヒラギノ角ゴ Pro W3" pitchFamily="80"/>
                <a:cs typeface="ヒラギノ角ゴ Pro W3" pitchFamily="80"/>
              </a:rPr>
              <a:t>In 2018, 265,536 HIV tests were carried out, sold or distributed in community and home settings in England. This included 138,453 tests provided through </a:t>
            </a:r>
            <a:r>
              <a:rPr lang="en-GB" sz="1200" b="0" i="1" u="none" strike="noStrike" kern="1200" cap="none" spc="0" baseline="0" dirty="0" err="1">
                <a:solidFill>
                  <a:srgbClr val="000000"/>
                </a:solidFill>
                <a:uFillTx/>
                <a:latin typeface="Calibri"/>
                <a:ea typeface="ヒラギノ角ゴ Pro W3" pitchFamily="80"/>
                <a:cs typeface="ヒラギノ角ゴ Pro W3" pitchFamily="80"/>
              </a:rPr>
              <a:t>e</a:t>
            </a:r>
            <a:r>
              <a:rPr lang="en-GB" sz="1200" b="0" i="0" u="none" strike="noStrike" kern="1200" cap="none" spc="0" baseline="0" dirty="0" err="1">
                <a:solidFill>
                  <a:srgbClr val="000000"/>
                </a:solidFill>
                <a:uFillTx/>
                <a:latin typeface="Calibri"/>
                <a:ea typeface="ヒラギノ角ゴ Pro W3" pitchFamily="80"/>
                <a:cs typeface="ヒラギノ角ゴ Pro W3" pitchFamily="80"/>
              </a:rPr>
              <a:t>SHS</a:t>
            </a:r>
            <a:r>
              <a:rPr lang="en-GB" sz="1200" b="0" i="0" u="none" strike="noStrike" kern="1200" cap="none" spc="0" baseline="0" dirty="0">
                <a:solidFill>
                  <a:srgbClr val="000000"/>
                </a:solidFill>
                <a:uFillTx/>
                <a:latin typeface="Calibri"/>
                <a:ea typeface="ヒラギノ角ゴ Pro W3" pitchFamily="80"/>
                <a:cs typeface="ヒラギノ角ゴ Pro W3" pitchFamily="80"/>
              </a:rPr>
              <a:t> and 127,083 other online or community-based tests (Figure 34). </a:t>
            </a:r>
          </a:p>
          <a:p>
            <a:endParaRPr lang="en-GB" sz="1200" b="0" i="0" u="none" strike="noStrike" kern="1200" cap="none" spc="0" baseline="0" dirty="0">
              <a:solidFill>
                <a:srgbClr val="000000"/>
              </a:solidFill>
              <a:uFillTx/>
              <a:latin typeface="Calibri"/>
              <a:ea typeface="ヒラギノ角ゴ Pro W3" pitchFamily="80"/>
              <a:cs typeface="ヒラギノ角ゴ Pro W3" pitchFamily="80"/>
            </a:endParaRPr>
          </a:p>
          <a:p>
            <a:r>
              <a:rPr lang="en-GB" sz="1200" b="0" i="0" u="none" strike="noStrike" kern="1200" cap="none" spc="0" baseline="0" dirty="0">
                <a:solidFill>
                  <a:srgbClr val="000000"/>
                </a:solidFill>
                <a:uFillTx/>
                <a:latin typeface="Calibri"/>
                <a:ea typeface="ヒラギノ角ゴ Pro W3" pitchFamily="80"/>
                <a:cs typeface="ヒラギノ角ゴ Pro W3" pitchFamily="80"/>
              </a:rPr>
              <a:t>The 127,083 other online and community-based HIV tests included 24,113 self-sampling test kits returned via the national HIV self-sampling service; 56,712 self-testing HIV kits sold to individuals (39,003) or distributed via retailers (17,709); and 46,258 HIV tests reported through PHE’s ‘Survey of HIV Testing in Community Settings’. A list of the organisations who participated in the survey can be found in Appendix 22. </a:t>
            </a:r>
            <a:endParaRPr lang="en-GB" dirty="0"/>
          </a:p>
        </p:txBody>
      </p:sp>
      <p:sp>
        <p:nvSpPr>
          <p:cNvPr id="4" name="Slide Number Placeholder 3">
            <a:extLst>
              <a:ext uri="{FF2B5EF4-FFF2-40B4-BE49-F238E27FC236}">
                <a16:creationId xmlns:a16="http://schemas.microsoft.com/office/drawing/2014/main" id="{41F37CFA-0DC7-4B06-989F-C168572FA036}"/>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1280F1-A5F8-4147-A01C-7899D8D43E0A}" type="slidenum">
              <a:t>33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FC59B-9F59-4710-9A04-CCF430FB8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2CC84-2C32-4C03-9854-AFEF2B165127}"/>
              </a:ext>
            </a:extLst>
          </p:cNvPr>
          <p:cNvSpPr txBox="1">
            <a:spLocks noGrp="1"/>
          </p:cNvSpPr>
          <p:nvPr>
            <p:ph type="body" sz="quarter" idx="1"/>
          </p:nvPr>
        </p:nvSpPr>
        <p:spPr/>
        <p:txBody>
          <a:bodyPr/>
          <a:lstStyle/>
          <a:p>
            <a:pPr lvl="0"/>
            <a:r>
              <a:rPr lang="en-GB" sz="1200" b="0" i="0" u="none" strike="noStrike" kern="1200" cap="none" spc="0" baseline="0" dirty="0">
                <a:solidFill>
                  <a:srgbClr val="000000"/>
                </a:solidFill>
                <a:uFillTx/>
                <a:latin typeface="Calibri"/>
                <a:ea typeface="ヒラギノ角ゴ Pro W3" pitchFamily="80"/>
                <a:cs typeface="ヒラギノ角ゴ Pro W3" pitchFamily="80"/>
              </a:rPr>
              <a:t>Community testing, </a:t>
            </a:r>
            <a:r>
              <a:rPr lang="en-GB" sz="1200" b="0" i="1" u="none" strike="noStrike" kern="1200" cap="none" spc="0" baseline="0" dirty="0" err="1">
                <a:solidFill>
                  <a:srgbClr val="000000"/>
                </a:solidFill>
                <a:uFillTx/>
                <a:latin typeface="Calibri"/>
                <a:ea typeface="ヒラギノ角ゴ Pro W3" pitchFamily="80"/>
                <a:cs typeface="ヒラギノ角ゴ Pro W3" pitchFamily="80"/>
              </a:rPr>
              <a:t>e</a:t>
            </a:r>
            <a:r>
              <a:rPr lang="en-GB" sz="1200" b="0" i="0" u="none" strike="noStrike" kern="1200" cap="none" spc="0" baseline="0" dirty="0" err="1">
                <a:solidFill>
                  <a:srgbClr val="000000"/>
                </a:solidFill>
                <a:uFillTx/>
                <a:latin typeface="Calibri"/>
                <a:ea typeface="ヒラギノ角ゴ Pro W3" pitchFamily="80"/>
                <a:cs typeface="ヒラギノ角ゴ Pro W3" pitchFamily="80"/>
              </a:rPr>
              <a:t>SHS</a:t>
            </a:r>
            <a:r>
              <a:rPr lang="en-GB" sz="1200" b="0" i="0" u="none" strike="noStrike" kern="1200" cap="none" spc="0" baseline="0" dirty="0">
                <a:solidFill>
                  <a:srgbClr val="000000"/>
                </a:solidFill>
                <a:uFillTx/>
                <a:latin typeface="Calibri"/>
                <a:ea typeface="ヒラギノ角ゴ Pro W3" pitchFamily="80"/>
                <a:cs typeface="ヒラギノ角ゴ Pro W3" pitchFamily="80"/>
              </a:rPr>
              <a:t> self-sampling and national HIV self-sampling services are used by different population groups (Figure 35). The proportion of tests carried out among those of black African ethnicity was higher in community testing services (12%) compared to the national HIV self-sampling service (8%) or </a:t>
            </a:r>
            <a:r>
              <a:rPr lang="en-GB" sz="1200" b="0" i="1" u="none" strike="noStrike" kern="1200" cap="none" spc="0" baseline="0" dirty="0" err="1">
                <a:solidFill>
                  <a:srgbClr val="000000"/>
                </a:solidFill>
                <a:uFillTx/>
                <a:latin typeface="Calibri"/>
                <a:ea typeface="ヒラギノ角ゴ Pro W3" pitchFamily="80"/>
                <a:cs typeface="ヒラギノ角ゴ Pro W3" pitchFamily="80"/>
              </a:rPr>
              <a:t>e</a:t>
            </a:r>
            <a:r>
              <a:rPr lang="en-GB" sz="1200" b="0" i="0" u="none" strike="noStrike" kern="1200" cap="none" spc="0" baseline="0" dirty="0" err="1">
                <a:solidFill>
                  <a:srgbClr val="000000"/>
                </a:solidFill>
                <a:uFillTx/>
                <a:latin typeface="Calibri"/>
                <a:ea typeface="ヒラギノ角ゴ Pro W3" pitchFamily="80"/>
                <a:cs typeface="ヒラギノ角ゴ Pro W3" pitchFamily="80"/>
              </a:rPr>
              <a:t>SHS</a:t>
            </a:r>
            <a:r>
              <a:rPr lang="en-GB" sz="1200" b="0" i="0" u="none" strike="noStrike" kern="1200" cap="none" spc="0" baseline="0" dirty="0">
                <a:solidFill>
                  <a:srgbClr val="000000"/>
                </a:solidFill>
                <a:uFillTx/>
                <a:latin typeface="Calibri"/>
                <a:ea typeface="ヒラギノ角ゴ Pro W3" pitchFamily="80"/>
                <a:cs typeface="ヒラギノ角ゴ Pro W3" pitchFamily="80"/>
              </a:rPr>
              <a:t> self-sampling services (4%). The proportion of tests carried out in GBM was higher in the national HIV self-sampling service (67%) than in community services (46%) or </a:t>
            </a:r>
            <a:r>
              <a:rPr lang="en-GB" sz="1200" b="0" i="1" u="none" strike="noStrike" kern="1200" cap="none" spc="0" baseline="0" dirty="0" err="1">
                <a:solidFill>
                  <a:srgbClr val="000000"/>
                </a:solidFill>
                <a:uFillTx/>
                <a:latin typeface="Calibri"/>
                <a:ea typeface="ヒラギノ角ゴ Pro W3" pitchFamily="80"/>
                <a:cs typeface="ヒラギノ角ゴ Pro W3" pitchFamily="80"/>
              </a:rPr>
              <a:t>e</a:t>
            </a:r>
            <a:r>
              <a:rPr lang="en-GB" sz="1200" b="0" i="0" u="none" strike="noStrike" kern="1200" cap="none" spc="0" baseline="0" dirty="0" err="1">
                <a:solidFill>
                  <a:srgbClr val="000000"/>
                </a:solidFill>
                <a:uFillTx/>
                <a:latin typeface="Calibri"/>
                <a:ea typeface="ヒラギノ角ゴ Pro W3" pitchFamily="80"/>
                <a:cs typeface="ヒラギノ角ゴ Pro W3" pitchFamily="80"/>
              </a:rPr>
              <a:t>SHS</a:t>
            </a:r>
            <a:r>
              <a:rPr lang="en-GB" sz="1200" b="0" i="0" u="none" strike="noStrike" kern="1200" cap="none" spc="0" baseline="0">
                <a:solidFill>
                  <a:srgbClr val="000000"/>
                </a:solidFill>
                <a:uFillTx/>
                <a:latin typeface="Calibri"/>
                <a:ea typeface="ヒラギノ角ゴ Pro W3" pitchFamily="80"/>
                <a:cs typeface="ヒラギノ角ゴ Pro W3" pitchFamily="80"/>
              </a:rPr>
              <a:t> self-sampling services (12%) (Appendix 23). </a:t>
            </a:r>
            <a:endParaRPr lang="en-GB" dirty="0"/>
          </a:p>
        </p:txBody>
      </p:sp>
      <p:sp>
        <p:nvSpPr>
          <p:cNvPr id="4" name="Slide Number Placeholder 3">
            <a:extLst>
              <a:ext uri="{FF2B5EF4-FFF2-40B4-BE49-F238E27FC236}">
                <a16:creationId xmlns:a16="http://schemas.microsoft.com/office/drawing/2014/main" id="{89DEFB95-E015-42D8-A1EA-C2FCCEA0F84D}"/>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397EA8-AE7F-4E6F-BC28-0890583E3C28}" type="slidenum">
              <a:t>34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29DDF-C145-4BEB-92D1-1BAE08DBF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689DD-B739-441A-8C3D-0BFA759149AB}"/>
              </a:ext>
            </a:extLst>
          </p:cNvPr>
          <p:cNvSpPr txBox="1">
            <a:spLocks noGrp="1"/>
          </p:cNvSpPr>
          <p:nvPr>
            <p:ph type="body" sz="quarter" idx="1"/>
          </p:nvPr>
        </p:nvSpPr>
        <p:spPr/>
        <p:txBody>
          <a:bodyPr/>
          <a:lstStyle/>
          <a:p>
            <a:pPr lvl="0"/>
            <a:r>
              <a:rPr lang="en-GB"/>
              <a:t>The number of HIV tests carried out in online and community testing services varied by diagnosed HIV prevalence band. In 2018, 25% of these tests were reported from high prevalence areas, and 40% from extremely high prevalence areas. </a:t>
            </a:r>
          </a:p>
          <a:p>
            <a:pPr lvl="0"/>
            <a:endParaRPr lang="en-GB"/>
          </a:p>
        </p:txBody>
      </p:sp>
      <p:sp>
        <p:nvSpPr>
          <p:cNvPr id="4" name="Slide Number Placeholder 3">
            <a:extLst>
              <a:ext uri="{FF2B5EF4-FFF2-40B4-BE49-F238E27FC236}">
                <a16:creationId xmlns:a16="http://schemas.microsoft.com/office/drawing/2014/main" id="{F73DD7D3-294A-40C0-AE4B-A1A926B1C49E}"/>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734FBE-4F51-4E5D-8B1F-45C33FBC4957}" type="slidenum">
              <a:t>35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D3694-0EDD-4920-83EC-374C1F361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58321-746D-4BD7-B3B3-8A7953485A35}"/>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2510386-535D-4DCF-AA15-9123B3EE3F48}"/>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76C956-C918-4D11-BD72-30C8A064702C}" type="slidenum">
              <a:t>36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046E2-A820-4C70-9080-C6BF4AE2E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D09F5-A352-41E4-9CA6-346D58C9C9F8}"/>
              </a:ext>
            </a:extLst>
          </p:cNvPr>
          <p:cNvSpPr txBox="1">
            <a:spLocks noGrp="1"/>
          </p:cNvSpPr>
          <p:nvPr>
            <p:ph type="body" sz="quarter" idx="1"/>
          </p:nvPr>
        </p:nvSpPr>
        <p:spPr/>
        <p:txBody>
          <a:bodyPr/>
          <a:lstStyle/>
          <a:p>
            <a:pPr lvl="0"/>
            <a:r>
              <a:rPr lang="en-GB"/>
              <a:t>UNAIDS has set a target of 90% of those diagnosed to be receiving treatment. Overall in 2018, 97% of the 96,142 people living with a diagnosed HIV infection in the UK received ART, compared to 82% in 2009. </a:t>
            </a:r>
          </a:p>
          <a:p>
            <a:pPr lvl="0"/>
            <a:endParaRPr lang="en-GB"/>
          </a:p>
        </p:txBody>
      </p:sp>
      <p:sp>
        <p:nvSpPr>
          <p:cNvPr id="4" name="Slide Number Placeholder 3">
            <a:extLst>
              <a:ext uri="{FF2B5EF4-FFF2-40B4-BE49-F238E27FC236}">
                <a16:creationId xmlns:a16="http://schemas.microsoft.com/office/drawing/2014/main" id="{DD5A03D6-1A2A-4E75-9FF3-83EE56371E95}"/>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DD435D-0409-4F44-9830-A605EFBEC896}" type="slidenum">
              <a:t>37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F2688-2829-41B6-83B5-8DAF38771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3EAD7-63EE-46B7-8CFA-4BAA64F6A7CD}"/>
              </a:ext>
            </a:extLst>
          </p:cNvPr>
          <p:cNvSpPr txBox="1">
            <a:spLocks noGrp="1"/>
          </p:cNvSpPr>
          <p:nvPr>
            <p:ph type="body" sz="quarter" idx="1"/>
          </p:nvPr>
        </p:nvSpPr>
        <p:spPr/>
        <p:txBody>
          <a:bodyPr/>
          <a:lstStyle/>
          <a:p>
            <a:pPr lvl="0"/>
            <a:r>
              <a:rPr lang="en-GB"/>
              <a:t>Treatment coverage was high in all geographies and across exposure-groups. However, there was variation in treatment coverage by age, with slightly lower coverage rates among people aged 15-24, 95% (2,405/2,537) compared to those aged 50 and above, 98% (37,325/38,193).</a:t>
            </a:r>
            <a:endParaRPr lang="en-US" i="1"/>
          </a:p>
          <a:p>
            <a:pPr lvl="0"/>
            <a:endParaRPr lang="en-GB"/>
          </a:p>
          <a:p>
            <a:pPr lvl="0"/>
            <a:r>
              <a:rPr lang="en-GB"/>
              <a:t>There were no substantial differences between exposure-groups in terms of treatment coverage, with the slight exception of younger people.</a:t>
            </a:r>
          </a:p>
          <a:p>
            <a:pPr lvl="0"/>
            <a:endParaRPr lang="en-GB"/>
          </a:p>
        </p:txBody>
      </p:sp>
      <p:sp>
        <p:nvSpPr>
          <p:cNvPr id="4" name="Slide Number Placeholder 3">
            <a:extLst>
              <a:ext uri="{FF2B5EF4-FFF2-40B4-BE49-F238E27FC236}">
                <a16:creationId xmlns:a16="http://schemas.microsoft.com/office/drawing/2014/main" id="{E840EC3F-B6AC-45D3-B0E3-B288DDE8B349}"/>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8B5B23-C6DD-4547-89ED-05F2DE04F72F}" type="slidenum">
              <a:t>38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4A1CC-56FD-45B7-9B4A-2E631E3E9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F7827-4C1A-42FD-AE21-74D06E3E62ED}"/>
              </a:ext>
            </a:extLst>
          </p:cNvPr>
          <p:cNvSpPr txBox="1">
            <a:spLocks noGrp="1"/>
          </p:cNvSpPr>
          <p:nvPr>
            <p:ph type="body" sz="quarter" idx="1"/>
          </p:nvPr>
        </p:nvSpPr>
        <p:spPr/>
        <p:txBody>
          <a:bodyPr/>
          <a:lstStyle/>
          <a:p>
            <a:pPr lvl="0"/>
            <a:r>
              <a:rPr lang="en-GB" dirty="0"/>
              <a:t>In 2018, there was some variation by age-group for people receiving antiretroviral therapy with a viral load &lt;200 copies/mL, with more than 95% of those on treatment having a viral load &lt;200 copies/mL among those aged 25 and older. </a:t>
            </a:r>
            <a:r>
              <a:rPr lang="en-GB"/>
              <a:t>However, viral suppression rates were lowest and below the UNAIDS target in people aged 15-24 at 87%. </a:t>
            </a:r>
          </a:p>
        </p:txBody>
      </p:sp>
      <p:sp>
        <p:nvSpPr>
          <p:cNvPr id="4" name="Slide Number Placeholder 3">
            <a:extLst>
              <a:ext uri="{FF2B5EF4-FFF2-40B4-BE49-F238E27FC236}">
                <a16:creationId xmlns:a16="http://schemas.microsoft.com/office/drawing/2014/main" id="{F076473C-28E9-41F6-BDD6-9D2B194DD8DB}"/>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2D7010-8771-4EC8-82F5-97785A00D238}" type="slidenum">
              <a:t>39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77510-C0F8-403F-8823-FC6151908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9450F-9E90-40CE-AE4F-6DED87450C1D}"/>
              </a:ext>
            </a:extLst>
          </p:cNvPr>
          <p:cNvSpPr txBox="1">
            <a:spLocks noGrp="1"/>
          </p:cNvSpPr>
          <p:nvPr>
            <p:ph type="body" sz="quarter" idx="1"/>
          </p:nvPr>
        </p:nvSpPr>
        <p:spPr/>
        <p:txBody>
          <a:bodyPr/>
          <a:lstStyle/>
          <a:p>
            <a:pPr lvl="0"/>
            <a:r>
              <a:rPr lang="en-GB"/>
              <a:t>The proportion of people diagnosed late (CD4 &lt;350 cells/mm</a:t>
            </a:r>
            <a:r>
              <a:rPr lang="en-GB" baseline="30000"/>
              <a:t>3</a:t>
            </a:r>
            <a:r>
              <a:rPr lang="en-GB"/>
              <a:t>) who started treatment within 3 months of diagnosis has remained consistently high at around 80% over the past 5 years. In contrast, this proportion increased among people diagnosed promptly (CD4 ≥350 cells/mm</a:t>
            </a:r>
            <a:r>
              <a:rPr lang="en-GB" baseline="30000"/>
              <a:t>3</a:t>
            </a:r>
            <a:r>
              <a:rPr lang="en-GB"/>
              <a:t>) from 41% (1,094/2,652) in 2014 to 81% (1,483/1,834) in 2018 (a), which reflects the changes in treatment recommendations and subsequent NHS policy. A trend in earlier treatment initiation is observed among all persons diagnosed promptly regardless of exposure category. However, uptake of treatment among PWID (70% 65/93) and people aged 15-24 (75%; 309/413) remains lower than other groups in 2018.</a:t>
            </a:r>
          </a:p>
          <a:p>
            <a:pPr lvl="0"/>
            <a:r>
              <a:rPr lang="en-GB"/>
              <a:t> </a:t>
            </a:r>
          </a:p>
          <a:p>
            <a:pPr lvl="0"/>
            <a:r>
              <a:rPr lang="en-GB"/>
              <a:t>Overall, an estimated 95% of people newly diagnosed and linked to HIV care attained viral suppression within a year of diagnosis. </a:t>
            </a:r>
          </a:p>
          <a:p>
            <a:pPr lvl="0"/>
            <a:endParaRPr lang="en-GB"/>
          </a:p>
        </p:txBody>
      </p:sp>
      <p:sp>
        <p:nvSpPr>
          <p:cNvPr id="4" name="Slide Number Placeholder 3">
            <a:extLst>
              <a:ext uri="{FF2B5EF4-FFF2-40B4-BE49-F238E27FC236}">
                <a16:creationId xmlns:a16="http://schemas.microsoft.com/office/drawing/2014/main" id="{C3EA59BA-0E1E-4989-8E2F-A711221B55A2}"/>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14F7B6-80D8-462A-AFAC-5DA2D0AE4F19}" type="slidenum">
              <a:t>40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9E689-E33C-41B3-8A92-557C4B5CC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D4E3C-9357-4355-B322-14E5ACAF1290}"/>
              </a:ext>
            </a:extLst>
          </p:cNvPr>
          <p:cNvSpPr txBox="1">
            <a:spLocks noGrp="1"/>
          </p:cNvSpPr>
          <p:nvPr>
            <p:ph type="body" sz="quarter" idx="1"/>
          </p:nvPr>
        </p:nvSpPr>
        <p:spPr/>
        <p:txBody>
          <a:bodyPr/>
          <a:lstStyle/>
          <a:p>
            <a:pPr lvl="0"/>
            <a:r>
              <a:rPr lang="en-GB"/>
              <a:t>The total of 4,453 HIV new diagnoses in 2018 represent a 32% decline over the last decade from the 6,565 diagnoses reported in 2009 . This decline is due to a continued sharp decrease in diagnoses in GBM from 2015, and a more gradual decline in diagnoses in both men and women who acquired HIV heterosexually. </a:t>
            </a:r>
          </a:p>
        </p:txBody>
      </p:sp>
      <p:sp>
        <p:nvSpPr>
          <p:cNvPr id="4" name="Slide Number Placeholder 3">
            <a:extLst>
              <a:ext uri="{FF2B5EF4-FFF2-40B4-BE49-F238E27FC236}">
                <a16:creationId xmlns:a16="http://schemas.microsoft.com/office/drawing/2014/main" id="{AA0F99A5-3C3D-4596-B2F7-7DDEA1A17F6F}"/>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741664-8993-41BD-8452-2F9C5DD6800F}"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87E4F-2C33-4226-BC4B-3E580A150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E6C36-2288-4B47-84A9-9BCEB4DDA9F9}"/>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71035636-40C4-4B29-8756-D20D4BE93014}"/>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9D8E25-DA55-4BD8-98F9-D3839F0A22C3}" type="slidenum">
              <a:t>41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D65FE-7D61-4A00-AA06-36CE9D0C8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A467D-5D9E-46C8-A588-2A7698C32D5E}"/>
              </a:ext>
            </a:extLst>
          </p:cNvPr>
          <p:cNvSpPr txBox="1">
            <a:spLocks noGrp="1"/>
          </p:cNvSpPr>
          <p:nvPr>
            <p:ph type="body" sz="quarter" idx="1"/>
          </p:nvPr>
        </p:nvSpPr>
        <p:spPr/>
        <p:txBody>
          <a:bodyPr/>
          <a:lstStyle/>
          <a:p>
            <a:pPr lvl="0"/>
            <a:r>
              <a:rPr lang="en-GB"/>
              <a:t>It is very probable that the scale-up of PrEP use, especially during 2018, will have had a substantial effect at reducing underlying HIV incidence, in addition to the effect of intensified HIV testing combined with immediate treatment initiation in those newly diagnosed with HIV. By the end of 2018, there were an estimated 10,000 GBM on trial PrEP and up to another 5,000 accessing PrEP through other means. Nevertheless, this level of PrEP uptake has yet to have an observable effect on the numbers of recorded recent seroconversions in GBM clinic attendees, which during 2018 was between 31 and 56 in each quarter. Equally, the 2018 quarterly numbers of new HIV diagnoses in GBM clinic attendees has stayed between 200 and 300. Follow-up of these individuals who have recently seroconverted through the SHARE surveillance system has shown that almost all were not taking PrEP, and the circumstances of the few who were, are under investigation.</a:t>
            </a:r>
          </a:p>
        </p:txBody>
      </p:sp>
      <p:sp>
        <p:nvSpPr>
          <p:cNvPr id="4" name="Slide Number Placeholder 3">
            <a:extLst>
              <a:ext uri="{FF2B5EF4-FFF2-40B4-BE49-F238E27FC236}">
                <a16:creationId xmlns:a16="http://schemas.microsoft.com/office/drawing/2014/main" id="{9275773A-8200-4382-A4FA-21A2EBFC8E7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D55E23-4348-41E2-B2F9-3FD00D7BD56E}" type="slidenum">
              <a:t>42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37C6A-8DC6-413A-ADDA-D05D2D1E1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27A04-39B9-49B3-B7F6-0FF9B624563D}"/>
              </a:ext>
            </a:extLst>
          </p:cNvPr>
          <p:cNvSpPr txBox="1">
            <a:spLocks noGrp="1"/>
          </p:cNvSpPr>
          <p:nvPr>
            <p:ph type="body" sz="quarter" idx="1"/>
          </p:nvPr>
        </p:nvSpPr>
        <p:spPr/>
        <p:txBody>
          <a:bodyPr/>
          <a:lstStyle/>
          <a:p>
            <a:pPr lvl="0"/>
            <a:r>
              <a:rPr lang="en-US"/>
              <a:t>Over the past decade, most people newly diagnosed with HIV were aged between 25 and 49 years. Large declines in the number of diagnoses in the 25-34 age group were observed between 2015 and 2018, decreasing from 2,085 to 1,393. The number of diagnoses among people aged 35-49 years saw a similar decline in these years, from 2,363 to 1,607. </a:t>
            </a:r>
            <a:r>
              <a:rPr lang="en-GB"/>
              <a:t>While numbers remain low, the number of new HIV diagnoses in aged 65 years and above has increased from 96 in 2009 to 166 in 2018.</a:t>
            </a:r>
            <a:endParaRPr lang="en-US"/>
          </a:p>
        </p:txBody>
      </p:sp>
      <p:sp>
        <p:nvSpPr>
          <p:cNvPr id="4" name="Slide Number Placeholder 3">
            <a:extLst>
              <a:ext uri="{FF2B5EF4-FFF2-40B4-BE49-F238E27FC236}">
                <a16:creationId xmlns:a16="http://schemas.microsoft.com/office/drawing/2014/main" id="{297FA11A-829C-4EE0-BCDC-FB65FE8D03B5}"/>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1E9E9B-3391-486C-83CB-9CFB050B8089}"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6E49E-D578-4BD2-854F-4145ECB9C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E361C-141E-4352-AAC0-13480AD0A7BE}"/>
              </a:ext>
            </a:extLst>
          </p:cNvPr>
          <p:cNvSpPr txBox="1">
            <a:spLocks noGrp="1"/>
          </p:cNvSpPr>
          <p:nvPr>
            <p:ph type="body" sz="quarter" idx="1"/>
          </p:nvPr>
        </p:nvSpPr>
        <p:spPr/>
        <p:txBody>
          <a:bodyPr/>
          <a:lstStyle/>
          <a:p>
            <a:pPr lvl="0">
              <a:lnSpc>
                <a:spcPct val="80000"/>
              </a:lnSpc>
            </a:pPr>
            <a:r>
              <a:rPr lang="en-GB" sz="700" dirty="0"/>
              <a:t>While a decline in new HIV diagnoses among gay and bisexual men have been observed in in the majority of areas of the UK, the sharpest decline was observed in London where numbers have fallen from 904 in 2017 to 736 in 2018.  The drop in the new HIV diagnoses among gay and bisexual men in London has had a significant impact on the overall numbers of new HIV diagnoses in the most recent years (Figure a).</a:t>
            </a:r>
            <a:endParaRPr lang="en-US" sz="700" dirty="0"/>
          </a:p>
          <a:p>
            <a:pPr lvl="0">
              <a:lnSpc>
                <a:spcPct val="80000"/>
              </a:lnSpc>
            </a:pPr>
            <a:endParaRPr lang="en-GB" sz="700" dirty="0"/>
          </a:p>
          <a:p>
            <a:pPr lvl="0">
              <a:lnSpc>
                <a:spcPct val="80000"/>
              </a:lnSpc>
            </a:pPr>
            <a:r>
              <a:rPr lang="en-GB" sz="700" dirty="0"/>
              <a:t>Almost three-quarters of GBM newly diagnosed in 2018 were aged 25 to 49 years (73%, 1,393/1,908) with a median age at diagnosis of 33 years (inter-quartile range (IQR) 27 to 43); this has not changed substantially over the past 10 years. Across age groups, between 2014 and 2018, the steepest decline in HIV diagnoses among GBM was observed among those aged 15 to 24 years (47%, 505 to 269), followed by 35 to 49 years (42%, 1,027 to 597), 25 to 34 years (37%, 1,269 to 796), 65+ (25%, 40 to 30) and 50-64 (23%, 280 to 216) (Figure b). </a:t>
            </a:r>
          </a:p>
          <a:p>
            <a:pPr lvl="0">
              <a:lnSpc>
                <a:spcPct val="80000"/>
              </a:lnSpc>
            </a:pPr>
            <a:r>
              <a:rPr lang="en-GB" sz="700" dirty="0"/>
              <a:t>  </a:t>
            </a:r>
          </a:p>
          <a:p>
            <a:pPr lvl="0">
              <a:lnSpc>
                <a:spcPct val="80000"/>
              </a:lnSpc>
            </a:pPr>
            <a:r>
              <a:rPr lang="en-GB" sz="700" dirty="0"/>
              <a:t>In 2018, 71% of newly diagnosed GBM were of white ethnicity, and the observed number  of new diagnoses among white GBM declined by 46% since 2015 (2,353 to 1,276). The overall numbers of black, Asian and minority ethnic (BAME) GBM newly diagnosed with HIV were lower, and declines were also observed relative to 2015 among black men (35%, 156 to 101) and Asian men (23%, 176 to 136). New diagnoses among GBM of other/mixed ethnicity has remained stable (1.4%, 277 to 273) (Figure c). </a:t>
            </a:r>
          </a:p>
          <a:p>
            <a:pPr lvl="0">
              <a:lnSpc>
                <a:spcPct val="80000"/>
              </a:lnSpc>
            </a:pPr>
            <a:r>
              <a:rPr lang="en-GB" sz="700" dirty="0"/>
              <a:t> </a:t>
            </a:r>
          </a:p>
          <a:p>
            <a:pPr lvl="0">
              <a:lnSpc>
                <a:spcPct val="80000"/>
              </a:lnSpc>
            </a:pPr>
            <a:r>
              <a:rPr lang="en-GB" sz="700" dirty="0"/>
              <a:t>Almost three quarters (71%, 1,276/1807) of newly diagnosed GBM in 2018 were born in the UK or elsewhere in Europe. Both groups experienced a decline in HIV diagnoses since 2015; 1,627 to 873 (46%) in UK-born men and 705 to 403 (40%) among men born elsewhere in Europe. New diagnoses among GBM born in Northern America declined from 67 to 27 since 2015 (60%), by 42% among GBM born in Oceania (50 to 29), by 25% among GBM born in Asia (203 to 153) and by 9% among GBM born in Africa (85 to 77). New HIV diagnoses among GBM born in Latin America and the Caribbean has remained stable since 2015 and compromised 14% (245) of diagnoses among GBM in 2018 (Figure d). </a:t>
            </a:r>
          </a:p>
        </p:txBody>
      </p:sp>
      <p:sp>
        <p:nvSpPr>
          <p:cNvPr id="4" name="Slide Number Placeholder 3">
            <a:extLst>
              <a:ext uri="{FF2B5EF4-FFF2-40B4-BE49-F238E27FC236}">
                <a16:creationId xmlns:a16="http://schemas.microsoft.com/office/drawing/2014/main" id="{E3D7DC3E-F84E-4142-B06F-3CE77760D279}"/>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EC0120-5C89-4DA0-B438-10F48877C2BE}" type="slidenum">
              <a:t>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8B53-A7E0-45CD-B630-C1081C069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F0D9F-BA4B-4BC3-9869-F7CA191CDDFF}"/>
              </a:ext>
            </a:extLst>
          </p:cNvPr>
          <p:cNvSpPr txBox="1">
            <a:spLocks noGrp="1"/>
          </p:cNvSpPr>
          <p:nvPr>
            <p:ph type="body" sz="quarter" idx="1"/>
          </p:nvPr>
        </p:nvSpPr>
        <p:spPr/>
        <p:txBody>
          <a:bodyPr/>
          <a:lstStyle/>
          <a:p>
            <a:pPr lvl="0">
              <a:lnSpc>
                <a:spcPct val="80000"/>
              </a:lnSpc>
            </a:pPr>
            <a:r>
              <a:rPr lang="en-GB" sz="900"/>
              <a:t>The decline over the last decade was particularly steep among residents in London (63%, from 1,135 to 416) (Figure a).</a:t>
            </a:r>
          </a:p>
          <a:p>
            <a:pPr lvl="0">
              <a:lnSpc>
                <a:spcPct val="80000"/>
              </a:lnSpc>
            </a:pPr>
            <a:r>
              <a:rPr lang="en-GB" sz="900"/>
              <a:t> </a:t>
            </a:r>
          </a:p>
          <a:p>
            <a:pPr lvl="0">
              <a:lnSpc>
                <a:spcPct val="80000"/>
              </a:lnSpc>
            </a:pPr>
            <a:r>
              <a:rPr lang="en-GB" sz="900"/>
              <a:t>The steepest decline in new HIV diagnoses over the last decade was observed among men and women who acquired HIV heterosexually aged 25 to 34 years (67%, 1,089 to 355), followed by 15-24 year olds (66%, 278 to 94). The median age at diagnosis in 2018 was 45 years (IQR: 36 to 53 years) among men and 39 years (IQR: 31 to 49 years) among women. In 2009, the median age at diagnosis was 40 years (IQR: 33 to 47 years) and 34 years (IQR: 29 to 41 years) respectively. Overall, in 2018, 34% (246/724) of men were aged 50 years or over at the time of their diagnosis, in comparison to 23% (187/826) of women. These figures compare to 19% (253/1,320) and 10% (184/1,916) in 2009, respectively (Figure b).</a:t>
            </a:r>
          </a:p>
          <a:p>
            <a:pPr lvl="0">
              <a:lnSpc>
                <a:spcPct val="80000"/>
              </a:lnSpc>
            </a:pPr>
            <a:r>
              <a:rPr lang="en-GB" sz="900"/>
              <a:t> </a:t>
            </a:r>
          </a:p>
          <a:p>
            <a:pPr lvl="0">
              <a:lnSpc>
                <a:spcPct val="80000"/>
              </a:lnSpc>
            </a:pPr>
            <a:r>
              <a:rPr lang="en-GB" sz="900"/>
              <a:t>Black African men and women comprised 44% (643/1,477) of new HIV diagnoses among adults who acquired HIV heterosexually in 2018, compared to 61% (1,961/3,219) of new diagnoses in 2009, representing a 67% decline (643 to 1,961). However, it should be noted that the decline has levelled off since 2017 (626) and 2018 (643). Over the same time, diagnoses among black Caribbean men and women who acquired HIV heterosexually also declined, from 141 in 2009 to 46 in 2018 (67% fall). Men and women who acquired HIV heterosexually and were of white ethnicity comprised 38% (555/1,477) of new diagnoses in 2018, compared to 24% (773/3,219) in 2009 (Figure c).</a:t>
            </a:r>
          </a:p>
          <a:p>
            <a:pPr lvl="0">
              <a:lnSpc>
                <a:spcPct val="80000"/>
              </a:lnSpc>
            </a:pPr>
            <a:r>
              <a:rPr lang="en-GB" sz="900"/>
              <a:t> </a:t>
            </a:r>
          </a:p>
          <a:p>
            <a:pPr lvl="0">
              <a:lnSpc>
                <a:spcPct val="80000"/>
              </a:lnSpc>
            </a:pPr>
            <a:r>
              <a:rPr lang="en-GB" sz="900"/>
              <a:t>In 2018, almost half (47%, 698/1,475) of men and women diagnosed with HIV in the UK who acquired HIV heterosexually were born in a country of high HIV prevalence</a:t>
            </a:r>
            <a:r>
              <a:rPr lang="en-GB" sz="900" baseline="30000"/>
              <a:t> </a:t>
            </a:r>
            <a:r>
              <a:rPr lang="en-GB" sz="900"/>
              <a:t>(Appendix X); 31% (452) were born in the UK. The equivalent figures for 2009 were 63% (1,989/3,137) and 23% (731) respectively. Most people diagnosed in 2018 and born in a high prevalence country were of black African ethnicity (81%, 550/678); the majority of those born in the UK were white (83% 366/439) (Figure d). </a:t>
            </a:r>
          </a:p>
          <a:p>
            <a:pPr lvl="0">
              <a:lnSpc>
                <a:spcPct val="80000"/>
              </a:lnSpc>
            </a:pPr>
            <a:endParaRPr lang="en-GB" sz="900"/>
          </a:p>
          <a:p>
            <a:pPr lvl="0">
              <a:lnSpc>
                <a:spcPct val="80000"/>
              </a:lnSpc>
            </a:pPr>
            <a:endParaRPr lang="en-GB" sz="900"/>
          </a:p>
          <a:p>
            <a:pPr lvl="0">
              <a:lnSpc>
                <a:spcPct val="80000"/>
              </a:lnSpc>
            </a:pPr>
            <a:endParaRPr lang="en-GB" sz="900"/>
          </a:p>
        </p:txBody>
      </p:sp>
      <p:sp>
        <p:nvSpPr>
          <p:cNvPr id="4" name="Slide Number Placeholder 3">
            <a:extLst>
              <a:ext uri="{FF2B5EF4-FFF2-40B4-BE49-F238E27FC236}">
                <a16:creationId xmlns:a16="http://schemas.microsoft.com/office/drawing/2014/main" id="{FA3A0544-6D6B-4EC3-8195-F4829CF0BB48}"/>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117870-A058-4AFF-A650-5F731E57FC84}" type="slidenum">
              <a:t>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ABE1A-F730-4085-99EB-CB68C294C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0239F-8379-4943-9E71-6E64A908C487}"/>
              </a:ext>
            </a:extLst>
          </p:cNvPr>
          <p:cNvSpPr txBox="1">
            <a:spLocks noGrp="1"/>
          </p:cNvSpPr>
          <p:nvPr>
            <p:ph type="body" sz="quarter" idx="1"/>
          </p:nvPr>
        </p:nvSpPr>
        <p:spPr/>
        <p:txBody>
          <a:bodyPr/>
          <a:lstStyle/>
          <a:p>
            <a:pPr lvl="0"/>
            <a:r>
              <a:rPr lang="en-GB"/>
              <a:t>While overall numbers have decreased in all groups, the proportion of people newly diagnosed with HIV who were born in the UK has slightly decreased from 2,767 in 2014 to 1,530 in 2018. Over the past decade, there has been a continued decline in the number of new HIV diagnoses among people born in Africa (from 2,281 in 2009 to 903 in 2018). </a:t>
            </a:r>
          </a:p>
          <a:p>
            <a:pPr lvl="0"/>
            <a:endParaRPr lang="en-GB"/>
          </a:p>
          <a:p>
            <a:pPr lvl="0"/>
            <a:r>
              <a:rPr lang="en-GB"/>
              <a:t>Over the past decade, the proportion of people newly diagnosed with HIV who were born in the UK has slightly decreased from 42% (2,644/6,293) of all diagnoses in 2009 to 40% (1,530/3,799) in 2018, although overall numbers have fallen (figures exclude those with missing country of birth information). Over the same time period, the proportion of people newly diagnosed with HIV who were born in Africa decreased from 36% (2,281/6,293) in 2009 to 24% (903/3,799) in 2018</a:t>
            </a:r>
          </a:p>
        </p:txBody>
      </p:sp>
      <p:sp>
        <p:nvSpPr>
          <p:cNvPr id="4" name="Slide Number Placeholder 3">
            <a:extLst>
              <a:ext uri="{FF2B5EF4-FFF2-40B4-BE49-F238E27FC236}">
                <a16:creationId xmlns:a16="http://schemas.microsoft.com/office/drawing/2014/main" id="{BA5C7277-542B-4D20-AD83-61139A6CB3FE}"/>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A4C7F4-735B-4805-9BCA-D621BF1144A0}"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66191-DA88-4148-AE3A-535E1B01B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15E4C-C81D-4283-B08A-8970444CED95}"/>
              </a:ext>
            </a:extLst>
          </p:cNvPr>
          <p:cNvSpPr txBox="1">
            <a:spLocks noGrp="1"/>
          </p:cNvSpPr>
          <p:nvPr>
            <p:ph type="body" sz="quarter" idx="1"/>
          </p:nvPr>
        </p:nvSpPr>
        <p:spPr/>
        <p:txBody>
          <a:bodyPr/>
          <a:lstStyle/>
          <a:p>
            <a:pPr lvl="0"/>
            <a:r>
              <a:rPr lang="en-GB" dirty="0"/>
              <a:t>By assigning probable country of infection based upon information on CD4 decline and year of UK arrival, the number people who acquired HIV heterosexually and who are likely to have acquired HIV after arrival to the UK can be estimated (14). The model estimated a decline in infections acquired post migration among those born abroad from 777 (uncertainty range 364 to 1,155) in 2009 to 332 (uncertainty range  242 to 417) in 2018 and a decline of infection acquired before UK arrival from 1,000 (uncertainty range  622 to 1,413) to 489 (uncertainty range  404 to 579) over the same time </a:t>
            </a:r>
          </a:p>
        </p:txBody>
      </p:sp>
      <p:sp>
        <p:nvSpPr>
          <p:cNvPr id="4" name="Slide Number Placeholder 3">
            <a:extLst>
              <a:ext uri="{FF2B5EF4-FFF2-40B4-BE49-F238E27FC236}">
                <a16:creationId xmlns:a16="http://schemas.microsoft.com/office/drawing/2014/main" id="{D9E452E1-21C7-4950-B83C-DCF8BC4BED6F}"/>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AAC7C6-5285-4A3A-9EBF-2FEFCA070C53}" type="slidenum">
              <a:t>10</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514F6EF-B67A-4BA8-A4B7-6BFB9759D6CD}"/>
              </a:ext>
            </a:extLst>
          </p:cNvPr>
          <p:cNvSpPr/>
          <p:nvPr/>
        </p:nvSpPr>
        <p:spPr>
          <a:xfrm>
            <a:off x="0" y="2133304"/>
            <a:ext cx="9144000" cy="4724695"/>
          </a:xfrm>
          <a:prstGeom prst="rect">
            <a:avLst/>
          </a:prstGeom>
          <a:solidFill>
            <a:srgbClr val="98002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Rectangle 4">
            <a:extLst>
              <a:ext uri="{FF2B5EF4-FFF2-40B4-BE49-F238E27FC236}">
                <a16:creationId xmlns:a16="http://schemas.microsoft.com/office/drawing/2014/main" id="{7A33EA2A-006B-4D74-9C92-5813C02B2227}"/>
              </a:ext>
            </a:extLst>
          </p:cNvPr>
          <p:cNvSpPr/>
          <p:nvPr/>
        </p:nvSpPr>
        <p:spPr>
          <a:xfrm>
            <a:off x="0" y="1988838"/>
            <a:ext cx="9144000" cy="144466"/>
          </a:xfrm>
          <a:prstGeom prst="rect">
            <a:avLst/>
          </a:prstGeom>
          <a:solidFill>
            <a:srgbClr val="00AE9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8F22AD9C-BF1C-48DA-AD31-3FA67E34FCD2}"/>
              </a:ext>
            </a:extLst>
          </p:cNvPr>
          <p:cNvSpPr txBox="1">
            <a:spLocks noGrp="1"/>
          </p:cNvSpPr>
          <p:nvPr>
            <p:ph type="title"/>
          </p:nvPr>
        </p:nvSpPr>
        <p:spPr>
          <a:xfrm>
            <a:off x="558003" y="2492892"/>
            <a:ext cx="7633648" cy="1724503"/>
          </a:xfrm>
        </p:spPr>
        <p:txBody>
          <a:bodyPr anchor="t">
            <a:noAutofit/>
          </a:bodyPr>
          <a:lstStyle>
            <a:lvl1pPr>
              <a:defRPr sz="4500">
                <a:solidFill>
                  <a:srgbClr val="FFFFFF"/>
                </a:solidFill>
              </a:defRPr>
            </a:lvl1pPr>
          </a:lstStyle>
          <a:p>
            <a:pPr lvl="0"/>
            <a:r>
              <a:rPr lang="en-US"/>
              <a:t>Click to edit Master title style</a:t>
            </a:r>
          </a:p>
        </p:txBody>
      </p:sp>
      <p:sp>
        <p:nvSpPr>
          <p:cNvPr id="5" name="Subtitle 2">
            <a:extLst>
              <a:ext uri="{FF2B5EF4-FFF2-40B4-BE49-F238E27FC236}">
                <a16:creationId xmlns:a16="http://schemas.microsoft.com/office/drawing/2014/main" id="{E235B878-6DF4-4525-B05D-2F363076DD39}"/>
              </a:ext>
            </a:extLst>
          </p:cNvPr>
          <p:cNvSpPr txBox="1">
            <a:spLocks noGrp="1"/>
          </p:cNvSpPr>
          <p:nvPr>
            <p:ph type="subTitle" idx="4294967295"/>
          </p:nvPr>
        </p:nvSpPr>
        <p:spPr>
          <a:xfrm>
            <a:off x="558003" y="6021287"/>
            <a:ext cx="7633648" cy="338337"/>
          </a:xfrm>
        </p:spPr>
        <p:txBody>
          <a:bodyPr anchor="b">
            <a:normAutofit/>
          </a:bodyPr>
          <a:lstStyle>
            <a:lvl1pPr marL="0" indent="0">
              <a:spcBef>
                <a:spcPts val="0"/>
              </a:spcBef>
              <a:defRPr sz="2000">
                <a:solidFill>
                  <a:srgbClr val="FFFFFF"/>
                </a:solidFill>
              </a:defRPr>
            </a:lvl1pPr>
          </a:lstStyle>
          <a:p>
            <a:pPr lvl="0"/>
            <a:r>
              <a:rPr lang="en-US"/>
              <a:t>Click to edit Master subtitle style</a:t>
            </a:r>
          </a:p>
        </p:txBody>
      </p:sp>
      <p:pic>
        <p:nvPicPr>
          <p:cNvPr id="6" name="Picture 8" descr="\\colhpafil004\Colindale_Data\HQ Group and LARS\Group Data\Design\Branding and logos\PHE logos with strapline\Small without Old French text\PHE small logo for A4.jpg">
            <a:extLst>
              <a:ext uri="{FF2B5EF4-FFF2-40B4-BE49-F238E27FC236}">
                <a16:creationId xmlns:a16="http://schemas.microsoft.com/office/drawing/2014/main" id="{46407DAC-2E55-4403-AB8B-D95D94A7B51D}"/>
              </a:ext>
            </a:extLst>
          </p:cNvPr>
          <p:cNvPicPr>
            <a:picLocks noChangeAspect="1"/>
          </p:cNvPicPr>
          <p:nvPr/>
        </p:nvPicPr>
        <p:blipFill>
          <a:blip r:embed="rId2"/>
          <a:srcRect/>
          <a:stretch>
            <a:fillRect/>
          </a:stretch>
        </p:blipFill>
        <p:spPr>
          <a:xfrm>
            <a:off x="0" y="0"/>
            <a:ext cx="3674114" cy="1812285"/>
          </a:xfrm>
          <a:prstGeom prst="rect">
            <a:avLst/>
          </a:prstGeom>
          <a:noFill/>
          <a:ln cap="flat">
            <a:noFill/>
          </a:ln>
        </p:spPr>
      </p:pic>
    </p:spTree>
    <p:extLst>
      <p:ext uri="{BB962C8B-B14F-4D97-AF65-F5344CB8AC3E}">
        <p14:creationId xmlns:p14="http://schemas.microsoft.com/office/powerpoint/2010/main" val="19656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9BCE-6396-46C7-9CF5-1322E6D6CF45}"/>
              </a:ext>
            </a:extLst>
          </p:cNvPr>
          <p:cNvSpPr txBox="1">
            <a:spLocks noGrp="1"/>
          </p:cNvSpPr>
          <p:nvPr>
            <p:ph type="title"/>
          </p:nvPr>
        </p:nvSpPr>
        <p:spPr>
          <a:xfrm>
            <a:off x="562703" y="548676"/>
            <a:ext cx="8028002" cy="648071"/>
          </a:xfrm>
        </p:spPr>
        <p:txBody>
          <a:bodyPr anchor="t"/>
          <a:lstStyle>
            <a:lvl1pPr>
              <a:defRPr sz="2400">
                <a:latin typeface="Arial"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F6629D8-C1B9-4C1E-B11E-6F3D5F9592C5}"/>
              </a:ext>
            </a:extLst>
          </p:cNvPr>
          <p:cNvSpPr txBox="1">
            <a:spLocks noGrp="1"/>
          </p:cNvSpPr>
          <p:nvPr>
            <p:ph idx="1"/>
          </p:nvPr>
        </p:nvSpPr>
        <p:spPr>
          <a:xfrm>
            <a:off x="558003" y="1412775"/>
            <a:ext cx="8028002" cy="4739682"/>
          </a:xfrm>
        </p:spPr>
        <p:txBody>
          <a:bodyPr/>
          <a:lstStyle>
            <a:lvl1pPr marL="4764" indent="-4764">
              <a:lnSpc>
                <a:spcPct val="114000"/>
              </a:lnSpc>
              <a:spcBef>
                <a:spcPts val="0"/>
              </a:spcBef>
              <a:defRPr>
                <a:solidFill>
                  <a:srgbClr val="000000"/>
                </a:solidFill>
              </a:defRPr>
            </a:lvl1pPr>
            <a:lvl2pPr marL="4764" lvl="0" indent="-4764">
              <a:lnSpc>
                <a:spcPct val="114000"/>
              </a:lnSpc>
              <a:spcBef>
                <a:spcPts val="0"/>
              </a:spcBef>
              <a:defRPr>
                <a:cs typeface="ヒラギノ角ゴ Pro W3" pitchFamily="80"/>
              </a:defRPr>
            </a:lvl2pPr>
            <a:lvl3pPr marL="4764" lvl="0" indent="-4764" hangingPunct="0">
              <a:lnSpc>
                <a:spcPct val="114000"/>
              </a:lnSpc>
              <a:spcBef>
                <a:spcPts val="0"/>
              </a:spcBef>
              <a:buNone/>
              <a:defRPr>
                <a:latin typeface="Arial" pitchFamily="34"/>
                <a:ea typeface="ヒラギノ角ゴ Pro W3" pitchFamily="80"/>
                <a:cs typeface="ヒラギノ角ゴ Pro W3" pitchFamily="80"/>
              </a:defRPr>
            </a:lvl3pPr>
            <a:lvl4pPr marL="4764" lvl="0" indent="-4764" hangingPunct="0">
              <a:lnSpc>
                <a:spcPct val="114000"/>
              </a:lnSpc>
              <a:spcBef>
                <a:spcPts val="0"/>
              </a:spcBef>
              <a:buNone/>
              <a:defRPr>
                <a:latin typeface="Arial" pitchFamily="34"/>
                <a:ea typeface="ヒラギノ角ゴ Pro W3" pitchFamily="80"/>
                <a:cs typeface="ヒラギノ角ゴ Pro W3" pitchFamily="80"/>
              </a:defRPr>
            </a:lvl4pPr>
            <a:lvl5pPr marL="4764" lvl="0" indent="-4764" hangingPunct="0">
              <a:lnSpc>
                <a:spcPct val="114000"/>
              </a:lnSpc>
              <a:spcBef>
                <a:spcPts val="0"/>
              </a:spcBef>
              <a:buNone/>
              <a:defRPr>
                <a:latin typeface="Arial" pitchFamily="34"/>
                <a:ea typeface="ヒラギノ角ゴ Pro W3" pitchFamily="80"/>
                <a:cs typeface="ヒラギノ角ゴ Pro W3" pitchFamily="80"/>
              </a:defRPr>
            </a:lvl5pPr>
            <a:lvl6pPr marL="4764" marR="0" lvl="0" indent="-4764" fontAlgn="auto" hangingPunct="0">
              <a:lnSpc>
                <a:spcPct val="114000"/>
              </a:lnSpc>
              <a:spcBef>
                <a:spcPts val="0"/>
              </a:spcBef>
              <a:spcAft>
                <a:spcPts val="0"/>
              </a:spcAft>
              <a:buNone/>
              <a:tabLst/>
              <a:defRPr lang="en-US" b="0" i="0" u="none" strike="noStrike" cap="none" spc="0" baseline="0">
                <a:solidFill>
                  <a:srgbClr val="000000"/>
                </a:solidFill>
                <a:uFillTx/>
                <a:latin typeface="Arial" pitchFamily="34"/>
                <a:ea typeface="ヒラギノ角ゴ Pro W3" pitchFamily="80"/>
                <a:cs typeface="ヒラギノ角ゴ Pro W3" pitchFamily="80"/>
              </a:defRPr>
            </a:lvl6pPr>
            <a:lvl7pPr marL="4764" marR="0" lvl="0" indent="-4764" fontAlgn="auto" hangingPunct="0">
              <a:lnSpc>
                <a:spcPct val="114000"/>
              </a:lnSpc>
              <a:spcBef>
                <a:spcPts val="0"/>
              </a:spcBef>
              <a:spcAft>
                <a:spcPts val="0"/>
              </a:spcAft>
              <a:buNone/>
              <a:tabLst/>
              <a:defRPr lang="en-US" b="0" i="0" u="none" strike="noStrike" cap="none" spc="0" baseline="0">
                <a:solidFill>
                  <a:srgbClr val="000000"/>
                </a:solidFill>
                <a:uFillTx/>
                <a:latin typeface="Arial" pitchFamily="34"/>
                <a:ea typeface="ヒラギノ角ゴ Pro W3" pitchFamily="80"/>
                <a:cs typeface="ヒラギノ角ゴ Pro W3" pitchFamily="80"/>
              </a:defRPr>
            </a:lvl7pPr>
            <a:lvl8pPr marL="4764" marR="0" lvl="0" indent="-4764" fontAlgn="auto" hangingPunct="0">
              <a:lnSpc>
                <a:spcPct val="114000"/>
              </a:lnSpc>
              <a:spcBef>
                <a:spcPts val="0"/>
              </a:spcBef>
              <a:spcAft>
                <a:spcPts val="0"/>
              </a:spcAft>
              <a:buNone/>
              <a:tabLst/>
              <a:defRPr lang="en-US" b="0" i="0" u="none" strike="noStrike" cap="none" spc="0" baseline="0">
                <a:solidFill>
                  <a:srgbClr val="000000"/>
                </a:solidFill>
                <a:uFillTx/>
                <a:latin typeface="Arial" pitchFamily="34"/>
                <a:ea typeface="ヒラギノ角ゴ Pro W3" pitchFamily="80"/>
                <a:cs typeface="ヒラギノ角ゴ Pro W3" pitchFamily="80"/>
              </a:defRPr>
            </a:lvl8pPr>
          </a:lstStyle>
          <a:p>
            <a:pPr lvl="0"/>
            <a:r>
              <a:rPr lang="en-US"/>
              <a:t>Text should be 12-18pt Arial. Do not use other fonts.</a:t>
            </a:r>
          </a:p>
          <a:p>
            <a:pPr lvl="0"/>
            <a:endParaRPr lang="en-US"/>
          </a:p>
          <a:p>
            <a:pPr lvl="0"/>
            <a:r>
              <a:rPr lang="en-US"/>
              <a:t>Note</a:t>
            </a:r>
          </a:p>
          <a:p>
            <a:pPr lvl="0"/>
            <a:r>
              <a:rPr lang="en-US"/>
              <a:t>This template should NOT be used to create publications, as this may mean</a:t>
            </a:r>
          </a:p>
          <a:p>
            <a:pPr lvl="0"/>
            <a:r>
              <a:rPr lang="en-US"/>
              <a:t>publication on GOV.UK will not be possible. </a:t>
            </a:r>
          </a:p>
          <a:p>
            <a:pPr lvl="0"/>
            <a:endParaRPr lang="en-US"/>
          </a:p>
          <a:p>
            <a:pPr lvl="0"/>
            <a:r>
              <a:rPr lang="en-US"/>
              <a:t>Please contact </a:t>
            </a:r>
            <a:r>
              <a:rPr lang="en-US">
                <a:hlinkClick r:id="rId2"/>
              </a:rPr>
              <a:t>publications@phe.gov.uk</a:t>
            </a:r>
            <a:r>
              <a:rPr lang="en-US"/>
              <a:t> for more details</a:t>
            </a:r>
          </a:p>
          <a:p>
            <a:pPr lvl="0"/>
            <a:endParaRPr lang="en-US"/>
          </a:p>
        </p:txBody>
      </p:sp>
      <p:sp>
        <p:nvSpPr>
          <p:cNvPr id="4" name="Slide Number Placeholder 5">
            <a:extLst>
              <a:ext uri="{FF2B5EF4-FFF2-40B4-BE49-F238E27FC236}">
                <a16:creationId xmlns:a16="http://schemas.microsoft.com/office/drawing/2014/main" id="{A8B5FF8C-E1F2-4562-88B3-FC0373345440}"/>
              </a:ext>
            </a:extLst>
          </p:cNvPr>
          <p:cNvSpPr txBox="1">
            <a:spLocks noGrp="1"/>
          </p:cNvSpPr>
          <p:nvPr>
            <p:ph type="sldNum" sz="quarter" idx="8"/>
          </p:nvPr>
        </p:nvSpPr>
        <p:spPr/>
        <p:txBody>
          <a:bodyPr/>
          <a:lstStyle>
            <a:lvl1pPr marL="531815">
              <a:defRPr/>
            </a:lvl1pPr>
          </a:lstStyle>
          <a:p>
            <a:pPr lvl="0"/>
            <a:r>
              <a:rPr lang="en-US"/>
              <a:t>  </a:t>
            </a:r>
            <a:fld id="{BC5AD2D3-2D6B-44CD-8685-2F40E397AA3D}" type="slidenum">
              <a:t>‹#›</a:t>
            </a:fld>
            <a:endParaRPr lang="en-US"/>
          </a:p>
        </p:txBody>
      </p:sp>
      <p:sp>
        <p:nvSpPr>
          <p:cNvPr id="5" name="Footer Placeholder 5">
            <a:extLst>
              <a:ext uri="{FF2B5EF4-FFF2-40B4-BE49-F238E27FC236}">
                <a16:creationId xmlns:a16="http://schemas.microsoft.com/office/drawing/2014/main" id="{DB19E493-22B6-4802-A09E-2AF529B19EEB}"/>
              </a:ext>
            </a:extLst>
          </p:cNvPr>
          <p:cNvSpPr txBox="1">
            <a:spLocks noGrp="1"/>
          </p:cNvSpPr>
          <p:nvPr>
            <p:ph type="ftr" sz="quarter" idx="9"/>
          </p:nvPr>
        </p:nvSpPr>
        <p:spPr/>
        <p:txBody>
          <a:bodyPr/>
          <a:lstStyle>
            <a:lvl1pPr marL="173041">
              <a:defRPr/>
            </a:lvl1pPr>
          </a:lstStyle>
          <a:p>
            <a:pPr lvl="0"/>
            <a:r>
              <a:rPr lang="en-GB"/>
              <a:t>HIV in the United Kingdom: 2019 Slide Set (version 3.0, published 3 September 2019, updated April 2020)</a:t>
            </a:r>
            <a:endParaRPr lang="en-US"/>
          </a:p>
        </p:txBody>
      </p:sp>
    </p:spTree>
    <p:extLst>
      <p:ext uri="{BB962C8B-B14F-4D97-AF65-F5344CB8AC3E}">
        <p14:creationId xmlns:p14="http://schemas.microsoft.com/office/powerpoint/2010/main" val="1303962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F5BDD-5D34-4981-B887-4EE2A4CBA192}"/>
              </a:ext>
            </a:extLst>
          </p:cNvPr>
          <p:cNvSpPr txBox="1">
            <a:spLocks noGrp="1"/>
          </p:cNvSpPr>
          <p:nvPr>
            <p:ph type="title"/>
          </p:nvPr>
        </p:nvSpPr>
        <p:spPr>
          <a:xfrm>
            <a:off x="557217" y="274640"/>
            <a:ext cx="8029574" cy="1143000"/>
          </a:xfrm>
          <a:prstGeom prst="rect">
            <a:avLst/>
          </a:prstGeom>
          <a:noFill/>
          <a:ln>
            <a:noFill/>
          </a:ln>
        </p:spPr>
        <p:txBody>
          <a:bodyPr vert="horz" wrap="square" lIns="0" tIns="0" rIns="0" bIns="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41D53261-4691-45BA-824D-F8114B0F5D38}"/>
              </a:ext>
            </a:extLst>
          </p:cNvPr>
          <p:cNvSpPr txBox="1">
            <a:spLocks noGrp="1"/>
          </p:cNvSpPr>
          <p:nvPr>
            <p:ph type="body" idx="1"/>
          </p:nvPr>
        </p:nvSpPr>
        <p:spPr>
          <a:xfrm>
            <a:off x="557217" y="1600200"/>
            <a:ext cx="8029574" cy="4525959"/>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p:txBody>
      </p:sp>
      <p:sp>
        <p:nvSpPr>
          <p:cNvPr id="4" name="Slide Number Placeholder 5">
            <a:extLst>
              <a:ext uri="{FF2B5EF4-FFF2-40B4-BE49-F238E27FC236}">
                <a16:creationId xmlns:a16="http://schemas.microsoft.com/office/drawing/2014/main" id="{BA3BC855-A582-4012-8516-407981CC090D}"/>
              </a:ext>
            </a:extLst>
          </p:cNvPr>
          <p:cNvSpPr txBox="1">
            <a:spLocks noGrp="1"/>
          </p:cNvSpPr>
          <p:nvPr>
            <p:ph type="sldNum" sz="quarter" idx="4"/>
          </p:nvPr>
        </p:nvSpPr>
        <p:spPr>
          <a:xfrm>
            <a:off x="0" y="6308729"/>
            <a:ext cx="9144000" cy="549270"/>
          </a:xfrm>
          <a:prstGeom prst="rect">
            <a:avLst/>
          </a:prstGeom>
          <a:solidFill>
            <a:srgbClr val="98002E"/>
          </a:solidFill>
          <a:ln>
            <a:noFill/>
          </a:ln>
        </p:spPr>
        <p:txBody>
          <a:bodyPr vert="horz" wrap="square" lIns="0" tIns="0" rIns="91440" bIns="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Arial" pitchFamily="80"/>
                <a:ea typeface="ヒラギノ角ゴ Pro W3" pitchFamily="80"/>
                <a:cs typeface="ヒラギノ角ゴ Pro W3" pitchFamily="80"/>
              </a:defRPr>
            </a:lvl1pPr>
          </a:lstStyle>
          <a:p>
            <a:pPr lvl="0"/>
            <a:r>
              <a:rPr lang="en-US"/>
              <a:t>  </a:t>
            </a:r>
            <a:fld id="{8344DE49-50BF-4A7F-9C1F-50BE0E0763F3}" type="slidenum">
              <a:t>‹#›</a:t>
            </a:fld>
            <a:r>
              <a:rPr lang="en-US"/>
              <a:t> </a:t>
            </a:r>
          </a:p>
        </p:txBody>
      </p:sp>
      <p:sp>
        <p:nvSpPr>
          <p:cNvPr id="5" name="Footer Placeholder 5">
            <a:extLst>
              <a:ext uri="{FF2B5EF4-FFF2-40B4-BE49-F238E27FC236}">
                <a16:creationId xmlns:a16="http://schemas.microsoft.com/office/drawing/2014/main" id="{B1B6DE61-70D1-43AC-BFBA-9AE6BFE8FCE0}"/>
              </a:ext>
            </a:extLst>
          </p:cNvPr>
          <p:cNvSpPr txBox="1">
            <a:spLocks noGrp="1"/>
          </p:cNvSpPr>
          <p:nvPr>
            <p:ph type="ftr" sz="quarter" idx="3"/>
          </p:nvPr>
        </p:nvSpPr>
        <p:spPr>
          <a:xfrm>
            <a:off x="900117" y="6308729"/>
            <a:ext cx="8064377" cy="549270"/>
          </a:xfrm>
          <a:prstGeom prst="rect">
            <a:avLst/>
          </a:prstGeom>
          <a:noFill/>
          <a:ln>
            <a:noFill/>
          </a:ln>
        </p:spPr>
        <p:txBody>
          <a:bodyPr vert="horz" wrap="square" lIns="0" tIns="0" rIns="0" bIns="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FFFFFF"/>
                </a:solidFill>
                <a:uFillTx/>
                <a:latin typeface="Arial" pitchFamily="34"/>
              </a:defRPr>
            </a:lvl1pPr>
          </a:lstStyle>
          <a:p>
            <a:pPr lvl="0"/>
            <a:r>
              <a:rPr lang="en-GB"/>
              <a:t>HIV in the United Kingdom: 2019 Slide Set (version 3.0, published 3 September 2019, updated April 2020)</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marL="0" marR="0" lvl="0" indent="0" algn="l" defTabSz="914400" rtl="0" fontAlgn="auto" hangingPunct="0">
        <a:lnSpc>
          <a:spcPct val="100000"/>
        </a:lnSpc>
        <a:spcBef>
          <a:spcPts val="0"/>
        </a:spcBef>
        <a:spcAft>
          <a:spcPts val="0"/>
        </a:spcAft>
        <a:buNone/>
        <a:tabLst/>
        <a:defRPr lang="en-US" sz="2200" b="0" i="0" u="none" strike="noStrike" kern="1200" cap="none" spc="-150" baseline="0">
          <a:solidFill>
            <a:srgbClr val="00AE9E"/>
          </a:solidFill>
          <a:uFillTx/>
          <a:latin typeface="Arial"/>
          <a:ea typeface="ヒラギノ角ゴ Pro W3" pitchFamily="80"/>
          <a:cs typeface="ヒラギノ角ゴ Pro W3" pitchFamily="80"/>
        </a:defRPr>
      </a:lvl1pPr>
    </p:titleStyle>
    <p:bodyStyle>
      <a:lvl1pPr marL="342900" marR="0" lvl="0" indent="-342900" algn="l" defTabSz="914400" rtl="0" fontAlgn="auto" hangingPunct="0">
        <a:lnSpc>
          <a:spcPct val="100000"/>
        </a:lnSpc>
        <a:spcBef>
          <a:spcPts val="1200"/>
        </a:spcBef>
        <a:spcAft>
          <a:spcPts val="0"/>
        </a:spcAft>
        <a:buNone/>
        <a:tabLst/>
        <a:defRPr lang="en-US" sz="1800" b="0" i="0" u="none" strike="noStrike" kern="1200" cap="none" spc="0" baseline="0">
          <a:solidFill>
            <a:srgbClr val="00AE9E"/>
          </a:solidFill>
          <a:uFillTx/>
          <a:latin typeface="Arial" pitchFamily="34"/>
          <a:ea typeface="ヒラギノ角ゴ Pro W3" pitchFamily="80"/>
          <a:cs typeface="ヒラギノ角ゴ Pro W3" pitchFamily="80"/>
        </a:defRPr>
      </a:lvl1pPr>
      <a:lvl2pPr marL="354009" marR="0" lvl="1" indent="-176214" algn="l" defTabSz="914400" rtl="0" fontAlgn="auto" hangingPunct="0">
        <a:lnSpc>
          <a:spcPct val="100000"/>
        </a:lnSpc>
        <a:spcBef>
          <a:spcPts val="600"/>
        </a:spcBef>
        <a:spcAft>
          <a:spcPts val="0"/>
        </a:spcAft>
        <a:buNone/>
        <a:tabLst/>
        <a:defRPr lang="en-US" sz="1800" b="0" i="0" u="none" strike="noStrike" kern="1200" cap="none" spc="0" baseline="0">
          <a:solidFill>
            <a:srgbClr val="000000"/>
          </a:solidFill>
          <a:uFillTx/>
          <a:latin typeface="Arial" pitchFamily="34"/>
          <a:ea typeface="ヒラギノ角ゴ Pro W3" pitchFamily="80"/>
        </a:defRPr>
      </a:lvl2pPr>
      <a:lvl3pPr marL="25146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25146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514600" marR="0" lvl="5"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v.uk/phe" TargetMode="External"/><Relationship Id="rId2" Type="http://schemas.openxmlformats.org/officeDocument/2006/relationships/hyperlink" Target="mailto:harsqueries@phe.gov.u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PHE_uk" TargetMode="External"/><Relationship Id="rId7" Type="http://schemas.openxmlformats.org/officeDocument/2006/relationships/image" Target="../media/image45.jpg"/><Relationship Id="rId2" Type="http://schemas.openxmlformats.org/officeDocument/2006/relationships/hyperlink" Target="http://www.gov.uk/phe" TargetMode="Externa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hyperlink" Target="https://www.nationalarchives.gov.uk/doc/open-government-licence/version/3/" TargetMode="External"/><Relationship Id="rId4" Type="http://schemas.openxmlformats.org/officeDocument/2006/relationships/hyperlink" Target="http://www.facebook.com/PublicHealthEngla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tmp"/><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9A62-F056-4596-850A-359E1E4F0994}"/>
              </a:ext>
            </a:extLst>
          </p:cNvPr>
          <p:cNvSpPr txBox="1">
            <a:spLocks noGrp="1"/>
          </p:cNvSpPr>
          <p:nvPr>
            <p:ph type="title"/>
          </p:nvPr>
        </p:nvSpPr>
        <p:spPr/>
        <p:txBody>
          <a:bodyPr/>
          <a:lstStyle/>
          <a:p>
            <a:pPr lvl="0"/>
            <a:r>
              <a:rPr lang="en-GB" sz="4800" b="1" dirty="0"/>
              <a:t>HIV in the United Kingdom</a:t>
            </a:r>
            <a:br>
              <a:rPr lang="en-GB" sz="4800" b="1" dirty="0"/>
            </a:br>
            <a:r>
              <a:rPr lang="en-GB" sz="4800" b="1" dirty="0"/>
              <a:t>2019 slide set</a:t>
            </a:r>
            <a:br>
              <a:rPr lang="en-GB" sz="4800" b="1" dirty="0"/>
            </a:br>
            <a:r>
              <a:rPr lang="en-GB" sz="2000" b="1" dirty="0">
                <a:solidFill>
                  <a:srgbClr val="98002E"/>
                </a:solidFill>
              </a:rPr>
              <a:t>a</a:t>
            </a:r>
            <a:br>
              <a:rPr lang="en-GB" sz="4800" b="1" dirty="0"/>
            </a:br>
            <a:r>
              <a:rPr lang="en-GB" sz="2000" dirty="0"/>
              <a:t>Slide set to accompany: </a:t>
            </a:r>
            <a:br>
              <a:rPr lang="en-GB" sz="2000" dirty="0"/>
            </a:br>
            <a:r>
              <a:rPr lang="en-GB" sz="2000" dirty="0"/>
              <a:t>  - Annual HIV data tables (published online September 2019) </a:t>
            </a:r>
            <a:br>
              <a:rPr lang="en-GB" sz="2000" dirty="0"/>
            </a:br>
            <a:r>
              <a:rPr lang="en-GB" sz="2000" dirty="0"/>
              <a:t>  - Annual HIV report (published online January 2020)</a:t>
            </a:r>
            <a:endParaRPr lang="en-GB" dirty="0"/>
          </a:p>
        </p:txBody>
      </p:sp>
      <p:sp>
        <p:nvSpPr>
          <p:cNvPr id="3" name="Subtitle 2">
            <a:extLst>
              <a:ext uri="{FF2B5EF4-FFF2-40B4-BE49-F238E27FC236}">
                <a16:creationId xmlns:a16="http://schemas.microsoft.com/office/drawing/2014/main" id="{C6A4190E-6172-4A7E-8CC3-0F1BDA299468}"/>
              </a:ext>
            </a:extLst>
          </p:cNvPr>
          <p:cNvSpPr txBox="1">
            <a:spLocks noGrp="1"/>
          </p:cNvSpPr>
          <p:nvPr>
            <p:ph type="subTitle" idx="4294967295"/>
          </p:nvPr>
        </p:nvSpPr>
        <p:spPr>
          <a:xfrm>
            <a:off x="558003" y="5373215"/>
            <a:ext cx="7633648" cy="986409"/>
          </a:xfrm>
        </p:spPr>
        <p:txBody>
          <a:bodyPr anchor="b">
            <a:normAutofit/>
          </a:bodyPr>
          <a:lstStyle/>
          <a:p>
            <a:pPr marL="0" lvl="0" indent="0" hangingPunct="1">
              <a:spcBef>
                <a:spcPts val="0"/>
              </a:spcBef>
            </a:pPr>
            <a:r>
              <a:rPr lang="en-GB">
                <a:solidFill>
                  <a:srgbClr val="FFFFFF"/>
                </a:solidFill>
              </a:rPr>
              <a:t>HIV and AIDS Reporting Section</a:t>
            </a:r>
          </a:p>
          <a:p>
            <a:pPr marL="0" lvl="0" indent="0" hangingPunct="1">
              <a:spcBef>
                <a:spcPts val="0"/>
              </a:spcBef>
            </a:pPr>
            <a:r>
              <a:rPr lang="en-GB">
                <a:solidFill>
                  <a:srgbClr val="FFFFFF"/>
                </a:solidFill>
              </a:rPr>
              <a:t>National Infection Service</a:t>
            </a:r>
          </a:p>
          <a:p>
            <a:pPr marL="0" lvl="0" indent="0" hangingPunct="1">
              <a:spcBef>
                <a:spcPts val="0"/>
              </a:spcBef>
            </a:pPr>
            <a:r>
              <a:rPr lang="en-GB">
                <a:solidFill>
                  <a:srgbClr val="FFFFFF"/>
                </a:solidFill>
              </a:rPr>
              <a:t>Public Health England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4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2C99-32BB-4730-8838-9C8B582A0DD7}"/>
              </a:ext>
            </a:extLst>
          </p:cNvPr>
          <p:cNvSpPr txBox="1">
            <a:spLocks noGrp="1"/>
          </p:cNvSpPr>
          <p:nvPr>
            <p:ph type="title"/>
          </p:nvPr>
        </p:nvSpPr>
        <p:spPr>
          <a:xfrm>
            <a:off x="562703" y="273469"/>
            <a:ext cx="8028002" cy="648071"/>
          </a:xfrm>
        </p:spPr>
        <p:txBody>
          <a:bodyPr>
            <a:noAutofit/>
          </a:bodyPr>
          <a:lstStyle/>
          <a:p>
            <a:pPr lvl="0"/>
            <a:r>
              <a:rPr lang="en-GB" sz="2200"/>
              <a:t>Estimated number of new diagnoses among men and women who acquired HIV heterosexually, by those who acquired in the UK and abroad and born abroad: UK, 2009 to 2018</a:t>
            </a:r>
            <a:br>
              <a:rPr lang="en-GB" sz="2200" b="1"/>
            </a:br>
            <a:endParaRPr lang="en-GB" sz="2200"/>
          </a:p>
        </p:txBody>
      </p:sp>
      <p:sp>
        <p:nvSpPr>
          <p:cNvPr id="3" name="Slide Number Placeholder 3">
            <a:extLst>
              <a:ext uri="{FF2B5EF4-FFF2-40B4-BE49-F238E27FC236}">
                <a16:creationId xmlns:a16="http://schemas.microsoft.com/office/drawing/2014/main" id="{1FC9B017-EA25-427A-95C1-71569C7B4673}"/>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A710F4AC-0D56-4758-B063-FC0E38994FE0}" type="slidenum">
              <a:t>10</a:t>
            </a:fld>
            <a:endParaRPr lang="en-US" sz="1400" b="0" i="0" u="none" strike="noStrike" kern="1200" cap="none" spc="0" baseline="0">
              <a:solidFill>
                <a:srgbClr val="FFFFFF"/>
              </a:solidFill>
              <a:uFillTx/>
              <a:latin typeface="Arial" pitchFamily="34"/>
              <a:ea typeface="ヒラギノ角ゴ Pro W3" pitchFamily="80"/>
              <a:cs typeface="Arial" pitchFamily="34"/>
            </a:endParaRPr>
          </a:p>
        </p:txBody>
      </p:sp>
      <p:pic>
        <p:nvPicPr>
          <p:cNvPr id="5" name="Picture 5">
            <a:extLst>
              <a:ext uri="{FF2B5EF4-FFF2-40B4-BE49-F238E27FC236}">
                <a16:creationId xmlns:a16="http://schemas.microsoft.com/office/drawing/2014/main" id="{11785248-CE07-4602-893A-905E58F07264}"/>
              </a:ext>
            </a:extLst>
          </p:cNvPr>
          <p:cNvPicPr>
            <a:picLocks noChangeAspect="1"/>
          </p:cNvPicPr>
          <p:nvPr/>
        </p:nvPicPr>
        <p:blipFill>
          <a:blip r:embed="rId3"/>
          <a:srcRect r="1453"/>
          <a:stretch>
            <a:fillRect/>
          </a:stretch>
        </p:blipFill>
        <p:spPr>
          <a:xfrm>
            <a:off x="491965" y="1730584"/>
            <a:ext cx="8160078" cy="4016300"/>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B5F7-2745-429E-BA54-F14F2E42A3A3}"/>
              </a:ext>
            </a:extLst>
          </p:cNvPr>
          <p:cNvSpPr txBox="1">
            <a:spLocks noGrp="1"/>
          </p:cNvSpPr>
          <p:nvPr>
            <p:ph type="title"/>
          </p:nvPr>
        </p:nvSpPr>
        <p:spPr>
          <a:xfrm>
            <a:off x="562703" y="404649"/>
            <a:ext cx="8028002" cy="648071"/>
          </a:xfrm>
        </p:spPr>
        <p:txBody>
          <a:bodyPr>
            <a:noAutofit/>
          </a:bodyPr>
          <a:lstStyle/>
          <a:p>
            <a:pPr lvl="0"/>
            <a:r>
              <a:rPr lang="en-GB" sz="2200"/>
              <a:t>Estimated number of new diagnoses among men and women who acquired HIV heterosexually, by those who acquired in the UK and abroad and born in the UK: UK, 2009 to 2018</a:t>
            </a:r>
            <a:br>
              <a:rPr lang="en-GB" sz="2200" b="1"/>
            </a:br>
            <a:endParaRPr lang="en-GB" sz="2200"/>
          </a:p>
        </p:txBody>
      </p:sp>
      <p:sp>
        <p:nvSpPr>
          <p:cNvPr id="3" name="Slide Number Placeholder 3">
            <a:extLst>
              <a:ext uri="{FF2B5EF4-FFF2-40B4-BE49-F238E27FC236}">
                <a16:creationId xmlns:a16="http://schemas.microsoft.com/office/drawing/2014/main" id="{23D27879-DE52-46D1-A183-9BB6533C2111}"/>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211013E1-3FC3-4457-BEF3-414B3DD83A0D}" type="slidenum">
              <a:t>11</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65D2555D-D0D9-4E74-8693-09103CD7DE83}"/>
              </a:ext>
            </a:extLst>
          </p:cNvPr>
          <p:cNvPicPr>
            <a:picLocks noChangeAspect="1"/>
          </p:cNvPicPr>
          <p:nvPr/>
        </p:nvPicPr>
        <p:blipFill>
          <a:blip r:embed="rId3"/>
          <a:stretch>
            <a:fillRect/>
          </a:stretch>
        </p:blipFill>
        <p:spPr>
          <a:xfrm>
            <a:off x="444654" y="1781470"/>
            <a:ext cx="7909953" cy="3794138"/>
          </a:xfrm>
          <a:prstGeom prst="rect">
            <a:avLst/>
          </a:prstGeom>
          <a:noFill/>
          <a:ln cap="flat">
            <a:noFill/>
          </a:ln>
        </p:spPr>
      </p:pic>
      <p:sp>
        <p:nvSpPr>
          <p:cNvPr id="6" name="Footer Placeholder 5"/>
          <p:cNvSpPr>
            <a:spLocks noGrp="1"/>
          </p:cNvSpPr>
          <p:nvPr>
            <p:ph type="ftr" sz="quarter" idx="9"/>
          </p:nvPr>
        </p:nvSpPr>
        <p:spPr>
          <a:xfrm>
            <a:off x="874358" y="6310990"/>
            <a:ext cx="8064377" cy="549270"/>
          </a:xfrm>
        </p:spPr>
        <p:txBody>
          <a:bodyPr/>
          <a:lstStyle/>
          <a:p>
            <a:pPr lvl="0"/>
            <a:r>
              <a:rPr lang="en-GB" dirty="0"/>
              <a:t>HIV in the United Kingdom: 2019 Slide Set (version 3.0, published 3 September 2019, updated April 2020)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8BD6-7193-44BF-9E8B-F38F75E3901F}"/>
              </a:ext>
            </a:extLst>
          </p:cNvPr>
          <p:cNvSpPr txBox="1">
            <a:spLocks noGrp="1"/>
          </p:cNvSpPr>
          <p:nvPr>
            <p:ph type="title"/>
          </p:nvPr>
        </p:nvSpPr>
        <p:spPr/>
        <p:txBody>
          <a:bodyPr>
            <a:noAutofit/>
          </a:bodyPr>
          <a:lstStyle/>
          <a:p>
            <a:pPr lvl="0"/>
            <a:r>
              <a:rPr lang="en-GB" sz="2200"/>
              <a:t>Adjusted* number of people diagnosed late by exposure group: UK, 2009 to 2018</a:t>
            </a:r>
            <a:br>
              <a:rPr lang="en-GB" sz="2200" b="1"/>
            </a:br>
            <a:endParaRPr lang="en-GB" sz="2200"/>
          </a:p>
        </p:txBody>
      </p:sp>
      <p:sp>
        <p:nvSpPr>
          <p:cNvPr id="3" name="Slide Number Placeholder 3">
            <a:extLst>
              <a:ext uri="{FF2B5EF4-FFF2-40B4-BE49-F238E27FC236}">
                <a16:creationId xmlns:a16="http://schemas.microsoft.com/office/drawing/2014/main" id="{A894DF72-8C94-4C27-AB8F-0AE77147B98F}"/>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658A97F6-74B7-4255-9CD1-D16EFE2DA166}" type="slidenum">
              <a:t>12</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6C7A2F6D-9FAA-4150-AF2F-C143820BBA17}"/>
              </a:ext>
            </a:extLst>
          </p:cNvPr>
          <p:cNvPicPr>
            <a:picLocks noChangeAspect="1"/>
          </p:cNvPicPr>
          <p:nvPr/>
        </p:nvPicPr>
        <p:blipFill>
          <a:blip r:embed="rId3"/>
          <a:stretch>
            <a:fillRect/>
          </a:stretch>
        </p:blipFill>
        <p:spPr>
          <a:xfrm>
            <a:off x="660489" y="1576928"/>
            <a:ext cx="7823012" cy="4440298"/>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5BB0-9CD3-412E-A031-37C713977BC6}"/>
              </a:ext>
            </a:extLst>
          </p:cNvPr>
          <p:cNvSpPr txBox="1">
            <a:spLocks noGrp="1"/>
          </p:cNvSpPr>
          <p:nvPr>
            <p:ph type="title"/>
          </p:nvPr>
        </p:nvSpPr>
        <p:spPr/>
        <p:txBody>
          <a:bodyPr>
            <a:noAutofit/>
          </a:bodyPr>
          <a:lstStyle/>
          <a:p>
            <a:pPr lvl="0"/>
            <a:r>
              <a:rPr lang="en-GB" sz="2200"/>
              <a:t>Proportion of people</a:t>
            </a:r>
            <a:r>
              <a:rPr lang="en-GB" sz="2200" baseline="30000"/>
              <a:t>1</a:t>
            </a:r>
            <a:r>
              <a:rPr lang="en-GB" sz="2200"/>
              <a:t> diagnosed late with HIV by gender, age-group, ethnicity, exposure-group and area of residence: United Kingdom, 2018</a:t>
            </a:r>
          </a:p>
        </p:txBody>
      </p:sp>
      <p:sp>
        <p:nvSpPr>
          <p:cNvPr id="3" name="Slide Number Placeholder 3">
            <a:extLst>
              <a:ext uri="{FF2B5EF4-FFF2-40B4-BE49-F238E27FC236}">
                <a16:creationId xmlns:a16="http://schemas.microsoft.com/office/drawing/2014/main" id="{FD92FAA9-8C2A-49B6-8D7D-D6310206A77D}"/>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36C86468-AED1-4CDC-98F4-03F2760A5577}" type="slidenum">
              <a:t>13</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TextBox 5">
            <a:extLst>
              <a:ext uri="{FF2B5EF4-FFF2-40B4-BE49-F238E27FC236}">
                <a16:creationId xmlns:a16="http://schemas.microsoft.com/office/drawing/2014/main" id="{18808239-E475-4930-9624-7949191E210D}"/>
              </a:ext>
            </a:extLst>
          </p:cNvPr>
          <p:cNvSpPr txBox="1"/>
          <p:nvPr/>
        </p:nvSpPr>
        <p:spPr>
          <a:xfrm>
            <a:off x="0" y="6062499"/>
            <a:ext cx="4427981"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80"/>
                <a:ea typeface="ヒラギノ角ゴ Pro W3" pitchFamily="80"/>
                <a:cs typeface="ヒラギノ角ゴ Pro W3" pitchFamily="80"/>
              </a:rPr>
              <a:t>1</a:t>
            </a:r>
            <a:r>
              <a:rPr lang="en-GB" sz="1000" b="0" i="0" u="none" strike="noStrike" kern="1200" cap="none" spc="0" baseline="0" dirty="0">
                <a:solidFill>
                  <a:srgbClr val="000000"/>
                </a:solidFill>
                <a:uFillTx/>
                <a:latin typeface="Arial" pitchFamily="80"/>
                <a:ea typeface="ヒラギノ角ゴ Pro W3" pitchFamily="80"/>
                <a:cs typeface="ヒラギノ角ゴ Pro W3" pitchFamily="80"/>
              </a:rPr>
              <a:t> Includes people aged 15 and older</a:t>
            </a:r>
          </a:p>
        </p:txBody>
      </p:sp>
      <p:pic>
        <p:nvPicPr>
          <p:cNvPr id="6" name="Picture 2">
            <a:extLst>
              <a:ext uri="{FF2B5EF4-FFF2-40B4-BE49-F238E27FC236}">
                <a16:creationId xmlns:a16="http://schemas.microsoft.com/office/drawing/2014/main" id="{8E98BEE5-6166-4A45-A7F2-98E8FDF2309F}"/>
              </a:ext>
            </a:extLst>
          </p:cNvPr>
          <p:cNvPicPr>
            <a:picLocks noChangeAspect="1"/>
          </p:cNvPicPr>
          <p:nvPr/>
        </p:nvPicPr>
        <p:blipFill>
          <a:blip r:embed="rId3"/>
          <a:stretch>
            <a:fillRect/>
          </a:stretch>
        </p:blipFill>
        <p:spPr>
          <a:xfrm>
            <a:off x="410373" y="1294634"/>
            <a:ext cx="8035225" cy="4737003"/>
          </a:xfrm>
          <a:prstGeom prst="rect">
            <a:avLst/>
          </a:prstGeom>
          <a:noFill/>
          <a:ln cap="flat">
            <a:noFill/>
          </a:ln>
        </p:spPr>
      </p:pic>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57CC-A3D3-4863-AE57-E65C6B94FC67}"/>
              </a:ext>
            </a:extLst>
          </p:cNvPr>
          <p:cNvSpPr txBox="1">
            <a:spLocks noGrp="1"/>
          </p:cNvSpPr>
          <p:nvPr>
            <p:ph type="title"/>
          </p:nvPr>
        </p:nvSpPr>
        <p:spPr/>
        <p:txBody>
          <a:bodyPr>
            <a:noAutofit/>
          </a:bodyPr>
          <a:lstStyle/>
          <a:p>
            <a:pPr lvl="0"/>
            <a:r>
              <a:rPr lang="en-GB" sz="2200"/>
              <a:t>Setting of first positive test among adults newly diagnosed with HIV by population group</a:t>
            </a:r>
            <a:r>
              <a:rPr lang="en-GB" sz="2200" baseline="30000"/>
              <a:t>1</a:t>
            </a:r>
            <a:r>
              <a:rPr lang="en-GB" sz="2200"/>
              <a:t>: UK, 2018</a:t>
            </a:r>
            <a:br>
              <a:rPr lang="en-GB" i="1"/>
            </a:br>
            <a:br>
              <a:rPr lang="en-GB" sz="2200" b="1"/>
            </a:br>
            <a:endParaRPr lang="en-GB" sz="2200"/>
          </a:p>
        </p:txBody>
      </p:sp>
      <p:sp>
        <p:nvSpPr>
          <p:cNvPr id="3" name="Slide Number Placeholder 3">
            <a:extLst>
              <a:ext uri="{FF2B5EF4-FFF2-40B4-BE49-F238E27FC236}">
                <a16:creationId xmlns:a16="http://schemas.microsoft.com/office/drawing/2014/main" id="{B8E8AD93-A94B-4A5D-A98F-486C550903B1}"/>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2347FE3C-46AD-436B-91DA-AF4BCC15C8FA}" type="slidenum">
              <a:t>14</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D954606C-51A0-4990-9000-C2EACAE3AE7D}"/>
              </a:ext>
            </a:extLst>
          </p:cNvPr>
          <p:cNvPicPr>
            <a:picLocks noChangeAspect="1"/>
          </p:cNvPicPr>
          <p:nvPr/>
        </p:nvPicPr>
        <p:blipFill>
          <a:blip r:embed="rId3"/>
          <a:stretch>
            <a:fillRect/>
          </a:stretch>
        </p:blipFill>
        <p:spPr>
          <a:xfrm>
            <a:off x="1425759" y="1233790"/>
            <a:ext cx="6224375" cy="4595509"/>
          </a:xfrm>
          <a:prstGeom prst="rect">
            <a:avLst/>
          </a:prstGeom>
          <a:noFill/>
          <a:ln cap="flat">
            <a:noFill/>
          </a:ln>
        </p:spPr>
      </p:pic>
      <p:sp>
        <p:nvSpPr>
          <p:cNvPr id="6" name="Rectangle 6">
            <a:extLst>
              <a:ext uri="{FF2B5EF4-FFF2-40B4-BE49-F238E27FC236}">
                <a16:creationId xmlns:a16="http://schemas.microsoft.com/office/drawing/2014/main" id="{70F53CAB-1CB1-430F-A218-7009A66274F1}"/>
              </a:ext>
            </a:extLst>
          </p:cNvPr>
          <p:cNvSpPr/>
          <p:nvPr/>
        </p:nvSpPr>
        <p:spPr>
          <a:xfrm>
            <a:off x="-713" y="5847066"/>
            <a:ext cx="9077321" cy="46166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30000">
                <a:solidFill>
                  <a:srgbClr val="000000"/>
                </a:solidFill>
                <a:uFillTx/>
                <a:latin typeface="Arial" pitchFamily="34"/>
                <a:cs typeface="Arial" pitchFamily="34"/>
              </a:rPr>
              <a:t>1</a:t>
            </a:r>
            <a:r>
              <a:rPr lang="en-GB" sz="800" b="0" i="0" u="none" strike="noStrike" kern="1200" cap="none" spc="0" baseline="0">
                <a:solidFill>
                  <a:srgbClr val="000000"/>
                </a:solidFill>
                <a:uFillTx/>
                <a:latin typeface="Arial" pitchFamily="34"/>
                <a:cs typeface="Arial" pitchFamily="34"/>
              </a:rPr>
              <a:t> Among new HIV diagnoses with setting of diagnosis reported (n=4,019)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30000">
                <a:solidFill>
                  <a:srgbClr val="000000"/>
                </a:solidFill>
                <a:uFillTx/>
                <a:latin typeface="Arial" pitchFamily="34"/>
                <a:cs typeface="Arial" pitchFamily="34"/>
              </a:rPr>
              <a:t>2 </a:t>
            </a:r>
            <a:r>
              <a:rPr lang="en-GB" sz="800" b="0" i="0" u="none" strike="noStrike" kern="1200" cap="none" spc="0" baseline="0">
                <a:solidFill>
                  <a:srgbClr val="000000"/>
                </a:solidFill>
                <a:uFillTx/>
                <a:latin typeface="Arial" pitchFamily="34"/>
                <a:cs typeface="Arial" pitchFamily="34"/>
              </a:rPr>
              <a:t>Other diagnoses settings include: drug misuse services, prisons, blood transfusion service, community service, self-testing, self-sampling, private medical clinics and other services not specified.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30000">
                <a:solidFill>
                  <a:srgbClr val="000000"/>
                </a:solidFill>
                <a:uFillTx/>
                <a:latin typeface="Arial" pitchFamily="34"/>
                <a:cs typeface="Arial" pitchFamily="34"/>
              </a:rPr>
              <a:t>3 </a:t>
            </a:r>
            <a:r>
              <a:rPr lang="en-GB" sz="800" b="0" i="0" u="none" strike="noStrike" kern="1200" cap="none" spc="0" baseline="0">
                <a:solidFill>
                  <a:srgbClr val="000000"/>
                </a:solidFill>
                <a:uFillTx/>
                <a:latin typeface="Arial" pitchFamily="34"/>
                <a:cs typeface="Arial" pitchFamily="34"/>
              </a:rPr>
              <a:t>Other ethnic groups include: black - other, Asian, mixed and other ethnicity.</a:t>
            </a:r>
          </a:p>
        </p:txBody>
      </p:sp>
      <p:sp>
        <p:nvSpPr>
          <p:cNvPr id="7" name="Footer Placeholder 6"/>
          <p:cNvSpPr>
            <a:spLocks noGrp="1"/>
          </p:cNvSpPr>
          <p:nvPr>
            <p:ph type="ftr" sz="quarter" idx="9"/>
          </p:nvPr>
        </p:nvSpPr>
        <p:spPr>
          <a:xfrm>
            <a:off x="900116" y="6332568"/>
            <a:ext cx="8064377" cy="549270"/>
          </a:xfrm>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DC2F-1A0B-4A9C-A045-23183ED4A683}"/>
              </a:ext>
            </a:extLst>
          </p:cNvPr>
          <p:cNvSpPr txBox="1">
            <a:spLocks noGrp="1"/>
          </p:cNvSpPr>
          <p:nvPr>
            <p:ph type="title"/>
          </p:nvPr>
        </p:nvSpPr>
        <p:spPr/>
        <p:txBody>
          <a:bodyPr>
            <a:noAutofit/>
          </a:bodyPr>
          <a:lstStyle/>
          <a:p>
            <a:pPr lvl="0"/>
            <a:r>
              <a:rPr lang="en-GB" sz="2200"/>
              <a:t>One-year mortality (per 1,000) among people</a:t>
            </a:r>
            <a:r>
              <a:rPr lang="en-GB" sz="2200" baseline="30000"/>
              <a:t>1</a:t>
            </a:r>
            <a:r>
              <a:rPr lang="en-GB" sz="2200"/>
              <a:t> newly diagnosed with HIV by CD4 count at diagnosis: United Kingdom, 2018</a:t>
            </a:r>
            <a:br>
              <a:rPr lang="en-GB" sz="2200"/>
            </a:br>
            <a:endParaRPr lang="en-GB" sz="2200"/>
          </a:p>
        </p:txBody>
      </p:sp>
      <p:sp>
        <p:nvSpPr>
          <p:cNvPr id="3" name="Slide Number Placeholder 3">
            <a:extLst>
              <a:ext uri="{FF2B5EF4-FFF2-40B4-BE49-F238E27FC236}">
                <a16:creationId xmlns:a16="http://schemas.microsoft.com/office/drawing/2014/main" id="{5F54E3E8-F0E2-437F-86BE-12F1418BB541}"/>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010926C2-2502-462D-ADFF-354C215BB464}" type="slidenum">
              <a:t>15</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7">
            <a:extLst>
              <a:ext uri="{FF2B5EF4-FFF2-40B4-BE49-F238E27FC236}">
                <a16:creationId xmlns:a16="http://schemas.microsoft.com/office/drawing/2014/main" id="{A88025EB-7425-430B-8FD5-53E24E3F0D3B}"/>
              </a:ext>
            </a:extLst>
          </p:cNvPr>
          <p:cNvPicPr>
            <a:picLocks noChangeAspect="1"/>
          </p:cNvPicPr>
          <p:nvPr/>
        </p:nvPicPr>
        <p:blipFill>
          <a:blip r:embed="rId3"/>
          <a:stretch>
            <a:fillRect/>
          </a:stretch>
        </p:blipFill>
        <p:spPr>
          <a:xfrm>
            <a:off x="554391" y="1278294"/>
            <a:ext cx="8035225" cy="4743102"/>
          </a:xfrm>
          <a:prstGeom prst="rect">
            <a:avLst/>
          </a:prstGeom>
          <a:noFill/>
          <a:ln cap="flat">
            <a:noFill/>
          </a:ln>
        </p:spPr>
      </p:pic>
      <p:sp>
        <p:nvSpPr>
          <p:cNvPr id="6" name="TextBox 8">
            <a:extLst>
              <a:ext uri="{FF2B5EF4-FFF2-40B4-BE49-F238E27FC236}">
                <a16:creationId xmlns:a16="http://schemas.microsoft.com/office/drawing/2014/main" id="{0131408A-998A-4B32-A17F-F732C01FB5E0}"/>
              </a:ext>
            </a:extLst>
          </p:cNvPr>
          <p:cNvSpPr txBox="1"/>
          <p:nvPr/>
        </p:nvSpPr>
        <p:spPr>
          <a:xfrm>
            <a:off x="0" y="6062499"/>
            <a:ext cx="4427981"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80"/>
                <a:ea typeface="ヒラギノ角ゴ Pro W3" pitchFamily="80"/>
                <a:cs typeface="ヒラギノ角ゴ Pro W3" pitchFamily="80"/>
              </a:rPr>
              <a:t>1</a:t>
            </a:r>
            <a:r>
              <a:rPr lang="en-GB" sz="1000" b="0" i="0" u="none" strike="noStrike" kern="1200" cap="none" spc="0" baseline="0" dirty="0">
                <a:solidFill>
                  <a:srgbClr val="000000"/>
                </a:solidFill>
                <a:uFillTx/>
                <a:latin typeface="Arial" pitchFamily="80"/>
                <a:ea typeface="ヒラギノ角ゴ Pro W3" pitchFamily="80"/>
                <a:cs typeface="ヒラギノ角ゴ Pro W3" pitchFamily="80"/>
              </a:rPr>
              <a:t> Includes people aged 15 and older</a:t>
            </a:r>
          </a:p>
        </p:txBody>
      </p:sp>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4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BF34-CB5D-4D5B-A0E8-EEA788A3648F}"/>
              </a:ext>
            </a:extLst>
          </p:cNvPr>
          <p:cNvSpPr txBox="1">
            <a:spLocks noGrp="1"/>
          </p:cNvSpPr>
          <p:nvPr>
            <p:ph type="title"/>
          </p:nvPr>
        </p:nvSpPr>
        <p:spPr/>
        <p:txBody>
          <a:bodyPr>
            <a:noAutofit/>
          </a:bodyPr>
          <a:lstStyle/>
          <a:p>
            <a:pPr lvl="0"/>
            <a:r>
              <a:rPr lang="en-GB" sz="2200"/>
              <a:t>Estimates of HIV incidence in gay and bisexual men: England, 2009 to 2018</a:t>
            </a:r>
            <a:br>
              <a:rPr lang="en-GB"/>
            </a:br>
            <a:br>
              <a:rPr lang="en-GB" sz="2200" b="1"/>
            </a:br>
            <a:endParaRPr lang="en-GB" sz="2200"/>
          </a:p>
        </p:txBody>
      </p:sp>
      <p:sp>
        <p:nvSpPr>
          <p:cNvPr id="3" name="Slide Number Placeholder 3">
            <a:extLst>
              <a:ext uri="{FF2B5EF4-FFF2-40B4-BE49-F238E27FC236}">
                <a16:creationId xmlns:a16="http://schemas.microsoft.com/office/drawing/2014/main" id="{64AC1D76-B1B3-4447-BF8C-E3D8B59D669E}"/>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E71FECBF-05E8-465D-A1AA-7F65FC620D74}" type="slidenum">
              <a:t>16</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8F17B82E-41D1-4CD4-8DCA-F4BFAB4F3C5D}"/>
              </a:ext>
            </a:extLst>
          </p:cNvPr>
          <p:cNvPicPr>
            <a:picLocks noChangeAspect="1"/>
          </p:cNvPicPr>
          <p:nvPr/>
        </p:nvPicPr>
        <p:blipFill>
          <a:blip r:embed="rId3"/>
          <a:stretch>
            <a:fillRect/>
          </a:stretch>
        </p:blipFill>
        <p:spPr>
          <a:xfrm>
            <a:off x="445495" y="1498975"/>
            <a:ext cx="8253008" cy="4239204"/>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4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5D8F-7ABB-4D16-BDAB-2F6A524033FA}"/>
              </a:ext>
            </a:extLst>
          </p:cNvPr>
          <p:cNvSpPr txBox="1">
            <a:spLocks noGrp="1"/>
          </p:cNvSpPr>
          <p:nvPr>
            <p:ph type="title"/>
          </p:nvPr>
        </p:nvSpPr>
        <p:spPr/>
        <p:txBody>
          <a:bodyPr>
            <a:noAutofit/>
          </a:bodyPr>
          <a:lstStyle/>
          <a:p>
            <a:pPr lvl="0"/>
            <a:r>
              <a:rPr lang="en-GB" sz="2200"/>
              <a:t>Estimates of undiagnosed HIV infection in gay and bisexual men using a CD4 back calculation method: England, 2009 to 2018</a:t>
            </a:r>
            <a:br>
              <a:rPr lang="en-GB" sz="2200"/>
            </a:br>
            <a:endParaRPr lang="en-GB" sz="2200"/>
          </a:p>
        </p:txBody>
      </p:sp>
      <p:sp>
        <p:nvSpPr>
          <p:cNvPr id="3" name="Slide Number Placeholder 3">
            <a:extLst>
              <a:ext uri="{FF2B5EF4-FFF2-40B4-BE49-F238E27FC236}">
                <a16:creationId xmlns:a16="http://schemas.microsoft.com/office/drawing/2014/main" id="{F5759724-8F0D-4E3F-AE5B-E732EBDDD896}"/>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0E325B30-AD5F-411D-8CDA-8495537F0845}" type="slidenum">
              <a:t>17</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B944C1D6-1BED-4075-BD99-5AEEC87B2817}"/>
              </a:ext>
            </a:extLst>
          </p:cNvPr>
          <p:cNvPicPr>
            <a:picLocks noChangeAspect="1"/>
          </p:cNvPicPr>
          <p:nvPr/>
        </p:nvPicPr>
        <p:blipFill>
          <a:blip r:embed="rId3"/>
          <a:stretch>
            <a:fillRect/>
          </a:stretch>
        </p:blipFill>
        <p:spPr>
          <a:xfrm>
            <a:off x="662354" y="1431127"/>
            <a:ext cx="7819299" cy="4643213"/>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1B5F-5F49-4C91-A520-CF6B382E4D26}"/>
              </a:ext>
            </a:extLst>
          </p:cNvPr>
          <p:cNvSpPr txBox="1">
            <a:spLocks noGrp="1"/>
          </p:cNvSpPr>
          <p:nvPr>
            <p:ph type="title"/>
          </p:nvPr>
        </p:nvSpPr>
        <p:spPr/>
        <p:txBody>
          <a:bodyPr>
            <a:noAutofit/>
          </a:bodyPr>
          <a:lstStyle/>
          <a:p>
            <a:pPr lvl="0"/>
            <a:r>
              <a:rPr lang="en-GB" sz="2200"/>
              <a:t>Estimated number of people living with HIV (diagnosed and undiagnosed), all ages: UK, 2018</a:t>
            </a:r>
            <a:br>
              <a:rPr lang="en-GB" sz="2200" b="1"/>
            </a:br>
            <a:endParaRPr lang="en-GB" sz="2200"/>
          </a:p>
        </p:txBody>
      </p:sp>
      <p:sp>
        <p:nvSpPr>
          <p:cNvPr id="3" name="Slide Number Placeholder 3">
            <a:extLst>
              <a:ext uri="{FF2B5EF4-FFF2-40B4-BE49-F238E27FC236}">
                <a16:creationId xmlns:a16="http://schemas.microsoft.com/office/drawing/2014/main" id="{7A4575CA-DB0E-493F-959F-E94B1734FDB4}"/>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B5138CE3-C267-470D-BA99-D06A0A802D05}" type="slidenum">
              <a:t>18</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6" descr="Screen Clipping">
            <a:extLst>
              <a:ext uri="{FF2B5EF4-FFF2-40B4-BE49-F238E27FC236}">
                <a16:creationId xmlns:a16="http://schemas.microsoft.com/office/drawing/2014/main" id="{B67A1E3A-757D-4EE0-B9C3-5015538AA67D}"/>
              </a:ext>
            </a:extLst>
          </p:cNvPr>
          <p:cNvPicPr>
            <a:picLocks noChangeAspect="1"/>
          </p:cNvPicPr>
          <p:nvPr/>
        </p:nvPicPr>
        <p:blipFill>
          <a:blip r:embed="rId3"/>
          <a:stretch>
            <a:fillRect/>
          </a:stretch>
        </p:blipFill>
        <p:spPr>
          <a:xfrm>
            <a:off x="562703" y="1331028"/>
            <a:ext cx="7633219" cy="4843412"/>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CE90-E12E-4B4F-A29C-67ACB7FA50D8}"/>
              </a:ext>
            </a:extLst>
          </p:cNvPr>
          <p:cNvSpPr txBox="1">
            <a:spLocks noGrp="1"/>
          </p:cNvSpPr>
          <p:nvPr>
            <p:ph type="title"/>
          </p:nvPr>
        </p:nvSpPr>
        <p:spPr/>
        <p:txBody>
          <a:bodyPr>
            <a:noAutofit/>
          </a:bodyPr>
          <a:lstStyle/>
          <a:p>
            <a:pPr lvl="0"/>
            <a:r>
              <a:rPr lang="en-GB" sz="2200"/>
              <a:t>Number of people</a:t>
            </a:r>
            <a:r>
              <a:rPr lang="en-GB" sz="2200" baseline="30000"/>
              <a:t>1</a:t>
            </a:r>
            <a:r>
              <a:rPr lang="en-GB" sz="2200"/>
              <a:t> seen for HIV care by age-group: United Kingdom, </a:t>
            </a:r>
            <a:br>
              <a:rPr lang="en-GB" sz="2200"/>
            </a:br>
            <a:r>
              <a:rPr lang="en-GB" sz="2200"/>
              <a:t>2009 to 2018</a:t>
            </a:r>
          </a:p>
        </p:txBody>
      </p:sp>
      <p:sp>
        <p:nvSpPr>
          <p:cNvPr id="3" name="Slide Number Placeholder 3">
            <a:extLst>
              <a:ext uri="{FF2B5EF4-FFF2-40B4-BE49-F238E27FC236}">
                <a16:creationId xmlns:a16="http://schemas.microsoft.com/office/drawing/2014/main" id="{FD6F0185-B83F-423E-9EDA-B0CD94A434B7}"/>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BAFEC827-C028-4C03-AACE-1EFB08C83097}" type="slidenum">
              <a:t>19</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TextBox 8">
            <a:extLst>
              <a:ext uri="{FF2B5EF4-FFF2-40B4-BE49-F238E27FC236}">
                <a16:creationId xmlns:a16="http://schemas.microsoft.com/office/drawing/2014/main" id="{1A9E17F0-46F4-4AD2-BDE7-290F32A0B9DD}"/>
              </a:ext>
            </a:extLst>
          </p:cNvPr>
          <p:cNvSpPr txBox="1"/>
          <p:nvPr/>
        </p:nvSpPr>
        <p:spPr>
          <a:xfrm>
            <a:off x="0" y="6062499"/>
            <a:ext cx="4427981"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a:solidFill>
                  <a:srgbClr val="000000"/>
                </a:solidFill>
                <a:uFillTx/>
                <a:latin typeface="Arial" pitchFamily="80"/>
                <a:ea typeface="ヒラギノ角ゴ Pro W3" pitchFamily="80"/>
                <a:cs typeface="ヒラギノ角ゴ Pro W3" pitchFamily="80"/>
              </a:rPr>
              <a:t>1</a:t>
            </a:r>
            <a:r>
              <a:rPr lang="en-GB" sz="1000" b="0" i="0" u="none" strike="noStrike" kern="1200" cap="none" spc="0" baseline="0">
                <a:solidFill>
                  <a:srgbClr val="000000"/>
                </a:solidFill>
                <a:uFillTx/>
                <a:latin typeface="Arial" pitchFamily="80"/>
                <a:ea typeface="ヒラギノ角ゴ Pro W3" pitchFamily="80"/>
                <a:cs typeface="ヒラギノ角ゴ Pro W3" pitchFamily="80"/>
              </a:rPr>
              <a:t> Includes people aged 15 and older</a:t>
            </a:r>
          </a:p>
        </p:txBody>
      </p:sp>
      <p:pic>
        <p:nvPicPr>
          <p:cNvPr id="6" name="Picture 6">
            <a:extLst>
              <a:ext uri="{FF2B5EF4-FFF2-40B4-BE49-F238E27FC236}">
                <a16:creationId xmlns:a16="http://schemas.microsoft.com/office/drawing/2014/main" id="{927B571F-3392-4932-8FE8-7F3F11BF5785}"/>
              </a:ext>
            </a:extLst>
          </p:cNvPr>
          <p:cNvPicPr>
            <a:picLocks noChangeAspect="1"/>
          </p:cNvPicPr>
          <p:nvPr/>
        </p:nvPicPr>
        <p:blipFill>
          <a:blip r:embed="rId3"/>
          <a:stretch>
            <a:fillRect/>
          </a:stretch>
        </p:blipFill>
        <p:spPr>
          <a:xfrm>
            <a:off x="562703" y="1445273"/>
            <a:ext cx="7715259" cy="4368701"/>
          </a:xfrm>
          <a:prstGeom prst="rect">
            <a:avLst/>
          </a:prstGeom>
          <a:noFill/>
          <a:ln cap="flat">
            <a:noFill/>
          </a:ln>
        </p:spPr>
      </p:pic>
      <p:sp>
        <p:nvSpPr>
          <p:cNvPr id="7" name="Footer Placeholder 6"/>
          <p:cNvSpPr>
            <a:spLocks noGrp="1"/>
          </p:cNvSpPr>
          <p:nvPr>
            <p:ph type="ftr" sz="quarter" idx="9"/>
          </p:nvPr>
        </p:nvSpPr>
        <p:spPr>
          <a:xfrm>
            <a:off x="707807" y="6257954"/>
            <a:ext cx="8064377" cy="549270"/>
          </a:xfrm>
        </p:spPr>
        <p:txBody>
          <a:bodyPr/>
          <a:lstStyle/>
          <a:p>
            <a:pPr lvl="0"/>
            <a:r>
              <a:rPr lang="en-GB" dirty="0"/>
              <a:t>HIV in the United Kingdom: 2019 Slide Set (version 3.0, published 3 September 2019, updated April 2020)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9735-B879-4FC5-94DC-B53019F5808F}"/>
              </a:ext>
            </a:extLst>
          </p:cNvPr>
          <p:cNvSpPr txBox="1">
            <a:spLocks noGrp="1"/>
          </p:cNvSpPr>
          <p:nvPr>
            <p:ph type="title"/>
          </p:nvPr>
        </p:nvSpPr>
        <p:spPr/>
        <p:txBody>
          <a:bodyPr/>
          <a:lstStyle/>
          <a:p>
            <a:pPr lvl="0"/>
            <a:r>
              <a:rPr lang="en-GB" sz="4400"/>
              <a:t>HIV prevalence, incidence and care</a:t>
            </a:r>
            <a:br>
              <a:rPr lang="en-GB"/>
            </a:br>
            <a:br>
              <a:rPr lang="en-GB"/>
            </a:br>
            <a:br>
              <a:rPr lang="en-GB"/>
            </a:b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5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3B62-E9D0-4DE9-B930-A6798139A8F0}"/>
              </a:ext>
            </a:extLst>
          </p:cNvPr>
          <p:cNvSpPr txBox="1">
            <a:spLocks noGrp="1"/>
          </p:cNvSpPr>
          <p:nvPr>
            <p:ph type="title"/>
          </p:nvPr>
        </p:nvSpPr>
        <p:spPr/>
        <p:txBody>
          <a:bodyPr>
            <a:noAutofit/>
          </a:bodyPr>
          <a:lstStyle/>
          <a:p>
            <a:pPr lvl="0"/>
            <a:r>
              <a:rPr lang="en-GB" sz="2200"/>
              <a:t>Number of Gay and bisexual men seen for HIV care, by ethnic group: UK, 2009 to 2018</a:t>
            </a:r>
            <a:br>
              <a:rPr lang="en-GB" sz="2200" b="1"/>
            </a:br>
            <a:endParaRPr lang="en-GB" sz="2200"/>
          </a:p>
        </p:txBody>
      </p:sp>
      <p:sp>
        <p:nvSpPr>
          <p:cNvPr id="3" name="Slide Number Placeholder 3">
            <a:extLst>
              <a:ext uri="{FF2B5EF4-FFF2-40B4-BE49-F238E27FC236}">
                <a16:creationId xmlns:a16="http://schemas.microsoft.com/office/drawing/2014/main" id="{55E2BBFF-F6AE-4FC5-9C48-BEED9F685DF1}"/>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924AAEBF-3AD0-48D1-A100-F937148C023B}" type="slidenum">
              <a:t>20</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401AEADD-0372-46C3-BB0B-A71D476707A7}"/>
              </a:ext>
            </a:extLst>
          </p:cNvPr>
          <p:cNvPicPr>
            <a:picLocks noChangeAspect="1"/>
          </p:cNvPicPr>
          <p:nvPr/>
        </p:nvPicPr>
        <p:blipFill>
          <a:blip r:embed="rId3"/>
          <a:stretch>
            <a:fillRect/>
          </a:stretch>
        </p:blipFill>
        <p:spPr>
          <a:xfrm>
            <a:off x="562703" y="1438278"/>
            <a:ext cx="7746787" cy="4261478"/>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5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8C7-A54F-4FEC-8261-AC0BCBE091CA}"/>
              </a:ext>
            </a:extLst>
          </p:cNvPr>
          <p:cNvSpPr txBox="1">
            <a:spLocks noGrp="1"/>
          </p:cNvSpPr>
          <p:nvPr>
            <p:ph type="title"/>
          </p:nvPr>
        </p:nvSpPr>
        <p:spPr/>
        <p:txBody>
          <a:bodyPr>
            <a:noAutofit/>
          </a:bodyPr>
          <a:lstStyle/>
          <a:p>
            <a:pPr lvl="0"/>
            <a:r>
              <a:rPr lang="en-GB" sz="2200"/>
              <a:t>Number of Men and women diagnosed with HIV receiving care and who acquired HIV heterosexually, by ethnic group: UK, 2009 to 2018</a:t>
            </a:r>
            <a:br>
              <a:rPr lang="en-GB" sz="2200" i="1"/>
            </a:br>
            <a:br>
              <a:rPr lang="en-GB" sz="2200" b="1"/>
            </a:br>
            <a:endParaRPr lang="en-GB" sz="2200"/>
          </a:p>
        </p:txBody>
      </p:sp>
      <p:sp>
        <p:nvSpPr>
          <p:cNvPr id="3" name="Slide Number Placeholder 3">
            <a:extLst>
              <a:ext uri="{FF2B5EF4-FFF2-40B4-BE49-F238E27FC236}">
                <a16:creationId xmlns:a16="http://schemas.microsoft.com/office/drawing/2014/main" id="{9CCAD2D5-B5C5-4D30-B82F-253F2D5C2A1D}"/>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F07FC513-4244-4A72-98A7-79381984E7B1}" type="slidenum">
              <a:t>21</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0A133EAF-DD94-4229-9C68-5396DED23A2B}"/>
              </a:ext>
            </a:extLst>
          </p:cNvPr>
          <p:cNvPicPr>
            <a:picLocks noChangeAspect="1"/>
          </p:cNvPicPr>
          <p:nvPr/>
        </p:nvPicPr>
        <p:blipFill>
          <a:blip r:embed="rId3"/>
          <a:stretch>
            <a:fillRect/>
          </a:stretch>
        </p:blipFill>
        <p:spPr>
          <a:xfrm>
            <a:off x="562703" y="1226310"/>
            <a:ext cx="8009065" cy="4405378"/>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0A0C-A432-4056-A941-5C7CE37F988A}"/>
              </a:ext>
            </a:extLst>
          </p:cNvPr>
          <p:cNvSpPr txBox="1">
            <a:spLocks noGrp="1"/>
          </p:cNvSpPr>
          <p:nvPr>
            <p:ph type="title"/>
          </p:nvPr>
        </p:nvSpPr>
        <p:spPr/>
        <p:txBody>
          <a:bodyPr>
            <a:noAutofit/>
          </a:bodyPr>
          <a:lstStyle/>
          <a:p>
            <a:pPr lvl="0"/>
            <a:r>
              <a:rPr lang="en-GB" sz="2200"/>
              <a:t>Diagnosed HIV prevalence (per 1,000 population aged 15 to 59 years): England, 2018</a:t>
            </a:r>
            <a:br>
              <a:rPr lang="en-GB" sz="2200"/>
            </a:br>
            <a:endParaRPr lang="en-GB" sz="2200"/>
          </a:p>
        </p:txBody>
      </p:sp>
      <p:sp>
        <p:nvSpPr>
          <p:cNvPr id="3" name="Slide Number Placeholder 3">
            <a:extLst>
              <a:ext uri="{FF2B5EF4-FFF2-40B4-BE49-F238E27FC236}">
                <a16:creationId xmlns:a16="http://schemas.microsoft.com/office/drawing/2014/main" id="{3745910B-B82C-4D84-A836-28DA47F3C220}"/>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7B5DE110-392A-4F97-B136-B8355E9674BD}" type="slidenum">
              <a:t>22</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Content Placeholder 9" descr="A close up of a logo&#10;&#10;Description generated with high confidence">
            <a:extLst>
              <a:ext uri="{FF2B5EF4-FFF2-40B4-BE49-F238E27FC236}">
                <a16:creationId xmlns:a16="http://schemas.microsoft.com/office/drawing/2014/main" id="{EB715333-7472-4557-9219-0709659F71E8}"/>
              </a:ext>
            </a:extLst>
          </p:cNvPr>
          <p:cNvPicPr>
            <a:picLocks noGrp="1" noChangeAspect="1"/>
          </p:cNvPicPr>
          <p:nvPr>
            <p:ph idx="1"/>
          </p:nvPr>
        </p:nvPicPr>
        <p:blipFill>
          <a:blip r:embed="rId3"/>
          <a:stretch>
            <a:fillRect/>
          </a:stretch>
        </p:blipFill>
        <p:spPr>
          <a:xfrm>
            <a:off x="2313121" y="1412876"/>
            <a:ext cx="4517757" cy="4740277"/>
          </a:xfrm>
        </p:spPr>
      </p:pic>
      <p:sp>
        <p:nvSpPr>
          <p:cNvPr id="6" name="Footer Placeholder 5"/>
          <p:cNvSpPr>
            <a:spLocks noGrp="1"/>
          </p:cNvSpPr>
          <p:nvPr>
            <p:ph type="ftr" sz="quarter" idx="9"/>
          </p:nvPr>
        </p:nvSpPr>
        <p:spPr>
          <a:xfrm>
            <a:off x="874359" y="6308729"/>
            <a:ext cx="8064377" cy="549270"/>
          </a:xfrm>
        </p:spPr>
        <p:txBody>
          <a:bodyPr/>
          <a:lstStyle/>
          <a:p>
            <a:pPr lvl="0"/>
            <a:r>
              <a:rPr lang="en-GB" dirty="0"/>
              <a:t>HIV in the United Kingdom: 2019 Slide Set (version 3.0, published 3 September 2019, updated April 2020)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3FC4-3FEE-48D9-8A54-598A5D4A5F5D}"/>
              </a:ext>
            </a:extLst>
          </p:cNvPr>
          <p:cNvSpPr txBox="1">
            <a:spLocks noGrp="1"/>
          </p:cNvSpPr>
          <p:nvPr>
            <p:ph type="title"/>
          </p:nvPr>
        </p:nvSpPr>
        <p:spPr/>
        <p:txBody>
          <a:bodyPr/>
          <a:lstStyle/>
          <a:p>
            <a:pPr lvl="0"/>
            <a:r>
              <a:rPr lang="en-GB"/>
              <a:t>HIV testing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6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301A-3B7F-4226-AE20-ABDD766F8427}"/>
              </a:ext>
            </a:extLst>
          </p:cNvPr>
          <p:cNvSpPr txBox="1">
            <a:spLocks noGrp="1"/>
          </p:cNvSpPr>
          <p:nvPr>
            <p:ph type="title"/>
          </p:nvPr>
        </p:nvSpPr>
        <p:spPr/>
        <p:txBody>
          <a:bodyPr>
            <a:noAutofit/>
          </a:bodyPr>
          <a:lstStyle/>
          <a:p>
            <a:pPr lvl="0"/>
            <a:r>
              <a:rPr lang="en-GB" sz="2200" dirty="0"/>
              <a:t>Number of eligible</a:t>
            </a:r>
            <a:r>
              <a:rPr lang="en-GB" sz="2200" baseline="30000" dirty="0"/>
              <a:t>1</a:t>
            </a:r>
            <a:r>
              <a:rPr lang="en-GB" sz="2200" dirty="0"/>
              <a:t> attendees, number tested and positivity in all SHS attendees: England, 2014 to 2018</a:t>
            </a:r>
          </a:p>
        </p:txBody>
      </p:sp>
      <p:sp>
        <p:nvSpPr>
          <p:cNvPr id="3" name="Slide Number Placeholder 3">
            <a:extLst>
              <a:ext uri="{FF2B5EF4-FFF2-40B4-BE49-F238E27FC236}">
                <a16:creationId xmlns:a16="http://schemas.microsoft.com/office/drawing/2014/main" id="{158C1446-3849-44C8-90A5-52570060730C}"/>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5A7F5837-943C-4EEE-AC77-8D11518CDAC2}" type="slidenum">
              <a:t>24</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6">
            <a:extLst>
              <a:ext uri="{FF2B5EF4-FFF2-40B4-BE49-F238E27FC236}">
                <a16:creationId xmlns:a16="http://schemas.microsoft.com/office/drawing/2014/main" id="{F989393D-EBA4-4FFA-AC2F-659C70A1501F}"/>
              </a:ext>
            </a:extLst>
          </p:cNvPr>
          <p:cNvSpPr/>
          <p:nvPr/>
        </p:nvSpPr>
        <p:spPr>
          <a:xfrm>
            <a:off x="0" y="5908615"/>
            <a:ext cx="9144000" cy="40011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Times New Roman" pitchFamily="18"/>
                <a:cs typeface="Times New Roman" pitchFamily="18"/>
              </a:rPr>
              <a:t>1</a:t>
            </a:r>
            <a:r>
              <a:rPr lang="en-GB" sz="1000" b="0" i="0" u="none" strike="noStrike" kern="1200" cap="none" spc="0" baseline="0" dirty="0">
                <a:solidFill>
                  <a:srgbClr val="000000"/>
                </a:solidFill>
                <a:uFillTx/>
                <a:latin typeface="Arial" pitchFamily="34"/>
                <a:ea typeface="Times New Roman" pitchFamily="18"/>
                <a:cs typeface="Times New Roman" pitchFamily="18"/>
              </a:rPr>
              <a:t> Eligible SHS attendee: any patient attending a SHS at least once during a calendar year; excluding those patients known to be HIV positive or for whom an HIV test was not appropriate, or for whom the attendance was reported as being and related for reproductive health care only.</a:t>
            </a:r>
          </a:p>
        </p:txBody>
      </p:sp>
      <p:pic>
        <p:nvPicPr>
          <p:cNvPr id="7" name="Picture 6">
            <a:extLst>
              <a:ext uri="{FF2B5EF4-FFF2-40B4-BE49-F238E27FC236}">
                <a16:creationId xmlns:a16="http://schemas.microsoft.com/office/drawing/2014/main" id="{B585591E-C868-48F1-8C44-09117E115186}"/>
              </a:ext>
            </a:extLst>
          </p:cNvPr>
          <p:cNvPicPr>
            <a:picLocks noChangeAspect="1"/>
          </p:cNvPicPr>
          <p:nvPr/>
        </p:nvPicPr>
        <p:blipFill>
          <a:blip r:embed="rId3"/>
          <a:stretch>
            <a:fillRect/>
          </a:stretch>
        </p:blipFill>
        <p:spPr>
          <a:xfrm>
            <a:off x="319989" y="1447761"/>
            <a:ext cx="8504022" cy="3962477"/>
          </a:xfrm>
          <a:prstGeom prst="rect">
            <a:avLst/>
          </a:prstGeom>
        </p:spPr>
      </p:pic>
      <p:sp>
        <p:nvSpPr>
          <p:cNvPr id="6" name="Footer Placeholder 5"/>
          <p:cNvSpPr>
            <a:spLocks noGrp="1"/>
          </p:cNvSpPr>
          <p:nvPr>
            <p:ph type="ftr" sz="quarter" idx="9"/>
          </p:nvPr>
        </p:nvSpPr>
        <p:spPr>
          <a:xfrm>
            <a:off x="759634" y="6308730"/>
            <a:ext cx="8064377" cy="549270"/>
          </a:xfrm>
        </p:spPr>
        <p:txBody>
          <a:bodyPr/>
          <a:lstStyle/>
          <a:p>
            <a:pPr lvl="0"/>
            <a:r>
              <a:rPr lang="en-GB" dirty="0"/>
              <a:t>HIV in the United Kingdom: 2019 Slide Set (version 3.0, published 3 September 2019, updated April 2020)</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6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06ED-CB21-4A87-B718-2F72B4E2AB5C}"/>
              </a:ext>
            </a:extLst>
          </p:cNvPr>
          <p:cNvSpPr txBox="1">
            <a:spLocks noGrp="1"/>
          </p:cNvSpPr>
          <p:nvPr>
            <p:ph type="title"/>
          </p:nvPr>
        </p:nvSpPr>
        <p:spPr/>
        <p:txBody>
          <a:bodyPr>
            <a:noAutofit/>
          </a:bodyPr>
          <a:lstStyle/>
          <a:p>
            <a:pPr lvl="0"/>
            <a:r>
              <a:rPr lang="en-GB" sz="2200" dirty="0"/>
              <a:t>Missed opportunities among eligible</a:t>
            </a:r>
            <a:r>
              <a:rPr lang="en-GB" sz="2200" baseline="30000" dirty="0"/>
              <a:t>1</a:t>
            </a:r>
            <a:r>
              <a:rPr lang="en-GB" sz="2200" dirty="0"/>
              <a:t> attendees not offered or declined an HIV test at all SHS by ethnic group and sexual orientation: England, 2018</a:t>
            </a:r>
            <a:r>
              <a:rPr lang="en-GB" sz="1800" dirty="0"/>
              <a:t> </a:t>
            </a:r>
            <a:br>
              <a:rPr lang="en-GB" dirty="0"/>
            </a:br>
            <a:br>
              <a:rPr lang="en-GB" sz="2200" b="1" dirty="0"/>
            </a:br>
            <a:endParaRPr lang="en-GB" sz="2200" dirty="0"/>
          </a:p>
        </p:txBody>
      </p:sp>
      <p:sp>
        <p:nvSpPr>
          <p:cNvPr id="3" name="Slide Number Placeholder 3">
            <a:extLst>
              <a:ext uri="{FF2B5EF4-FFF2-40B4-BE49-F238E27FC236}">
                <a16:creationId xmlns:a16="http://schemas.microsoft.com/office/drawing/2014/main" id="{92535058-0B32-4D54-8E47-A4CA7757FFCD}"/>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25660CCC-84FD-4CEC-84D9-96098DEA2E05}" type="slidenum">
              <a:t>25</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7">
            <a:extLst>
              <a:ext uri="{FF2B5EF4-FFF2-40B4-BE49-F238E27FC236}">
                <a16:creationId xmlns:a16="http://schemas.microsoft.com/office/drawing/2014/main" id="{6809E057-3DE5-4408-833F-19F16DAEDC69}"/>
              </a:ext>
            </a:extLst>
          </p:cNvPr>
          <p:cNvSpPr/>
          <p:nvPr/>
        </p:nvSpPr>
        <p:spPr>
          <a:xfrm>
            <a:off x="0" y="5908619"/>
            <a:ext cx="9144000" cy="40011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Times New Roman" pitchFamily="18"/>
                <a:cs typeface="Times New Roman" pitchFamily="18"/>
              </a:rPr>
              <a:t>1</a:t>
            </a:r>
            <a:r>
              <a:rPr lang="en-GB" sz="1000" b="0" i="0" u="none" strike="noStrike" kern="1200" cap="none" spc="0" baseline="0" dirty="0">
                <a:solidFill>
                  <a:srgbClr val="000000"/>
                </a:solidFill>
                <a:uFillTx/>
                <a:latin typeface="Arial" pitchFamily="34"/>
                <a:ea typeface="Times New Roman" pitchFamily="18"/>
                <a:cs typeface="Times New Roman" pitchFamily="18"/>
              </a:rPr>
              <a:t> Eligible SHS attendee: any patient attending a SHS at least once during a calendar year; excluding those patients known to be HIV positive or for whom an HIV test was not appropriate, or for whom the attendance was reported as being and related for reproductive health care only.</a:t>
            </a:r>
          </a:p>
        </p:txBody>
      </p:sp>
      <p:pic>
        <p:nvPicPr>
          <p:cNvPr id="6" name="Picture 7">
            <a:extLst>
              <a:ext uri="{FF2B5EF4-FFF2-40B4-BE49-F238E27FC236}">
                <a16:creationId xmlns:a16="http://schemas.microsoft.com/office/drawing/2014/main" id="{15C0CDF2-FFC0-4C07-8069-005A8C39491E}"/>
              </a:ext>
            </a:extLst>
          </p:cNvPr>
          <p:cNvPicPr>
            <a:picLocks noChangeAspect="1"/>
          </p:cNvPicPr>
          <p:nvPr/>
        </p:nvPicPr>
        <p:blipFill>
          <a:blip r:embed="rId3"/>
          <a:stretch>
            <a:fillRect/>
          </a:stretch>
        </p:blipFill>
        <p:spPr>
          <a:xfrm>
            <a:off x="562703" y="1274527"/>
            <a:ext cx="8028002" cy="4314002"/>
          </a:xfrm>
          <a:prstGeom prst="rect">
            <a:avLst/>
          </a:prstGeom>
          <a:noFill/>
          <a:ln cap="flat">
            <a:noFill/>
          </a:ln>
        </p:spPr>
      </p:pic>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6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31C3-8466-4684-9A82-7B2F1942BFB7}"/>
              </a:ext>
            </a:extLst>
          </p:cNvPr>
          <p:cNvSpPr txBox="1">
            <a:spLocks noGrp="1"/>
          </p:cNvSpPr>
          <p:nvPr>
            <p:ph type="title"/>
          </p:nvPr>
        </p:nvSpPr>
        <p:spPr/>
        <p:txBody>
          <a:bodyPr>
            <a:noAutofit/>
          </a:bodyPr>
          <a:lstStyle/>
          <a:p>
            <a:pPr lvl="0"/>
            <a:r>
              <a:rPr lang="en-GB" sz="2200" dirty="0"/>
              <a:t>Trends in eligible</a:t>
            </a:r>
            <a:r>
              <a:rPr lang="en-GB" sz="2200" baseline="30000" dirty="0"/>
              <a:t>1</a:t>
            </a:r>
            <a:r>
              <a:rPr lang="en-GB" sz="2200" dirty="0"/>
              <a:t> attendees, HIV tests and positivity for gay and bisexual male attendees at all SHS: England, 2014 to 2018</a:t>
            </a:r>
            <a:br>
              <a:rPr lang="en-GB" sz="2200" dirty="0"/>
            </a:br>
            <a:br>
              <a:rPr lang="en-GB" sz="2200" dirty="0"/>
            </a:br>
            <a:endParaRPr lang="en-GB" sz="2200" dirty="0"/>
          </a:p>
        </p:txBody>
      </p:sp>
      <p:sp>
        <p:nvSpPr>
          <p:cNvPr id="3" name="Slide Number Placeholder 3">
            <a:extLst>
              <a:ext uri="{FF2B5EF4-FFF2-40B4-BE49-F238E27FC236}">
                <a16:creationId xmlns:a16="http://schemas.microsoft.com/office/drawing/2014/main" id="{CDED8A5A-EFB5-4AD0-8E13-F4C872CDB1B5}"/>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AD01B389-B7DE-4578-A8E4-6E21290A7220}" type="slidenum">
              <a:t>26</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5">
            <a:extLst>
              <a:ext uri="{FF2B5EF4-FFF2-40B4-BE49-F238E27FC236}">
                <a16:creationId xmlns:a16="http://schemas.microsoft.com/office/drawing/2014/main" id="{5124E914-7978-49AC-8895-3100756BBBE3}"/>
              </a:ext>
            </a:extLst>
          </p:cNvPr>
          <p:cNvSpPr/>
          <p:nvPr/>
        </p:nvSpPr>
        <p:spPr>
          <a:xfrm>
            <a:off x="0" y="5908615"/>
            <a:ext cx="9144000" cy="40011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Times New Roman" pitchFamily="18"/>
                <a:cs typeface="Times New Roman" pitchFamily="18"/>
              </a:rPr>
              <a:t>1</a:t>
            </a:r>
            <a:r>
              <a:rPr lang="en-GB" sz="1000" b="0" i="0" u="none" strike="noStrike" kern="1200" cap="none" spc="0" baseline="0" dirty="0">
                <a:solidFill>
                  <a:srgbClr val="000000"/>
                </a:solidFill>
                <a:uFillTx/>
                <a:latin typeface="Arial" pitchFamily="34"/>
                <a:ea typeface="Times New Roman" pitchFamily="18"/>
                <a:cs typeface="Times New Roman" pitchFamily="18"/>
              </a:rPr>
              <a:t> Eligible SHS attendee: any patient attending a SHS at least once during a calendar year; excluding those patients known to be HIV positive or for whom an HIV test was not appropriate, or for whom the attendance was reported as being and related for reproductive health care only.</a:t>
            </a:r>
          </a:p>
        </p:txBody>
      </p:sp>
      <p:pic>
        <p:nvPicPr>
          <p:cNvPr id="6" name="Picture 7">
            <a:extLst>
              <a:ext uri="{FF2B5EF4-FFF2-40B4-BE49-F238E27FC236}">
                <a16:creationId xmlns:a16="http://schemas.microsoft.com/office/drawing/2014/main" id="{9AB8B055-5CB9-48C4-BEE1-47226056AF1A}"/>
              </a:ext>
            </a:extLst>
          </p:cNvPr>
          <p:cNvPicPr>
            <a:picLocks noChangeAspect="1"/>
          </p:cNvPicPr>
          <p:nvPr/>
        </p:nvPicPr>
        <p:blipFill>
          <a:blip r:embed="rId3"/>
          <a:stretch>
            <a:fillRect/>
          </a:stretch>
        </p:blipFill>
        <p:spPr>
          <a:xfrm>
            <a:off x="562703" y="1494870"/>
            <a:ext cx="8028002" cy="3872804"/>
          </a:xfrm>
          <a:prstGeom prst="rect">
            <a:avLst/>
          </a:prstGeom>
          <a:noFill/>
          <a:ln cap="flat">
            <a:noFill/>
          </a:ln>
        </p:spPr>
      </p:pic>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6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DEBC-D8FA-4F74-81E5-46EFE93861D5}"/>
              </a:ext>
            </a:extLst>
          </p:cNvPr>
          <p:cNvSpPr txBox="1">
            <a:spLocks noGrp="1"/>
          </p:cNvSpPr>
          <p:nvPr>
            <p:ph type="title"/>
          </p:nvPr>
        </p:nvSpPr>
        <p:spPr/>
        <p:txBody>
          <a:bodyPr>
            <a:noAutofit/>
          </a:bodyPr>
          <a:lstStyle/>
          <a:p>
            <a:pPr lvl="0"/>
            <a:r>
              <a:rPr lang="en-GB" sz="2200" dirty="0"/>
              <a:t>Proportion of specialist SHS</a:t>
            </a:r>
            <a:r>
              <a:rPr lang="en-GB" sz="2200" baseline="30000" dirty="0"/>
              <a:t>1</a:t>
            </a:r>
            <a:r>
              <a:rPr lang="en-GB" sz="2200" dirty="0"/>
              <a:t> meeting or exceeding BASHH standards (85%) in eligible</a:t>
            </a:r>
            <a:r>
              <a:rPr lang="en-GB" sz="2200" baseline="30000" dirty="0"/>
              <a:t>2</a:t>
            </a:r>
            <a:r>
              <a:rPr lang="en-GB" sz="2200" dirty="0"/>
              <a:t> GBM attendees by PHE Centre of service</a:t>
            </a:r>
            <a:r>
              <a:rPr lang="en-GB" sz="2200" baseline="30000" dirty="0"/>
              <a:t>3</a:t>
            </a:r>
            <a:r>
              <a:rPr lang="en-GB" sz="2200" dirty="0"/>
              <a:t>: England, 2018</a:t>
            </a:r>
            <a:br>
              <a:rPr lang="en-GB" sz="2200" b="1" dirty="0"/>
            </a:br>
            <a:endParaRPr lang="en-GB" sz="2200" dirty="0"/>
          </a:p>
        </p:txBody>
      </p:sp>
      <p:sp>
        <p:nvSpPr>
          <p:cNvPr id="3" name="Slide Number Placeholder 3">
            <a:extLst>
              <a:ext uri="{FF2B5EF4-FFF2-40B4-BE49-F238E27FC236}">
                <a16:creationId xmlns:a16="http://schemas.microsoft.com/office/drawing/2014/main" id="{15BB102D-47D6-4832-A87D-50EFD96069F9}"/>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67EC8D86-5553-4424-A293-886B92CE02FB}" type="slidenum">
              <a:t>27</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5">
            <a:extLst>
              <a:ext uri="{FF2B5EF4-FFF2-40B4-BE49-F238E27FC236}">
                <a16:creationId xmlns:a16="http://schemas.microsoft.com/office/drawing/2014/main" id="{C74823CF-D843-430D-9C81-D12B371492BE}"/>
              </a:ext>
            </a:extLst>
          </p:cNvPr>
          <p:cNvSpPr/>
          <p:nvPr/>
        </p:nvSpPr>
        <p:spPr>
          <a:xfrm>
            <a:off x="0" y="5346546"/>
            <a:ext cx="9144000" cy="1015663"/>
          </a:xfrm>
          <a:prstGeom prst="rect">
            <a:avLst/>
          </a:prstGeom>
          <a:noFill/>
          <a:ln cap="flat">
            <a:noFill/>
            <a:prstDash val="solid"/>
          </a:ln>
        </p:spPr>
        <p:txBody>
          <a:bodyPr vert="horz" wrap="square" lIns="91440" tIns="45720" rIns="91440" bIns="45720" anchor="t" anchorCtr="0" compatLnSpc="1">
            <a:spAutoFit/>
          </a:bodyPr>
          <a:lstStyle/>
          <a:p>
            <a:r>
              <a:rPr lang="en-GB" sz="1000" baseline="30000" dirty="0">
                <a:latin typeface="Arial" panose="020B0604020202020204" pitchFamily="34" charset="0"/>
                <a:cs typeface="Arial" panose="020B0604020202020204" pitchFamily="34" charset="0"/>
              </a:rPr>
              <a:t>1</a:t>
            </a:r>
            <a:r>
              <a:rPr lang="en-GB" sz="1000" dirty="0">
                <a:latin typeface="Arial" panose="020B0604020202020204" pitchFamily="34" charset="0"/>
                <a:cs typeface="Arial" panose="020B0604020202020204" pitchFamily="34" charset="0"/>
              </a:rPr>
              <a:t> Specialist SHS: referring to level 3 sexual health services (including genitourinary medicine (GUM) and integrated GUM/sexual and reproductive health (SRH)). </a:t>
            </a:r>
          </a:p>
          <a:p>
            <a:r>
              <a:rPr lang="en-GB" sz="1000" baseline="30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 Eligible SHS attendee: any patient attending a SHS at least once during a calendar year; excluding those patients known to be HIV positive or for whom an HIV test was not appropriate, or for whom the attendance was reported as being for and related to reproductive health care only. </a:t>
            </a:r>
          </a:p>
          <a:p>
            <a:r>
              <a:rPr lang="en-GB" sz="1000" baseline="30000" dirty="0">
                <a:latin typeface="Arial" panose="020B0604020202020204" pitchFamily="34" charset="0"/>
                <a:cs typeface="Arial" panose="020B0604020202020204" pitchFamily="34" charset="0"/>
              </a:rPr>
              <a:t>3</a:t>
            </a:r>
            <a:r>
              <a:rPr lang="en-GB" sz="1000" dirty="0">
                <a:latin typeface="Arial" panose="020B0604020202020204" pitchFamily="34" charset="0"/>
                <a:cs typeface="Arial" panose="020B0604020202020204" pitchFamily="34" charset="0"/>
              </a:rPr>
              <a:t> Service data: Data represent STI tests &amp; diagnoses made in services in England, regional breakdowns represent service location. Data include non-England residents as well as England residents, therefore numbers will differ from other GUMCAD data presented. </a:t>
            </a:r>
            <a:endParaRPr lang="en-GB" sz="1000"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endParaRPr>
          </a:p>
        </p:txBody>
      </p:sp>
      <p:pic>
        <p:nvPicPr>
          <p:cNvPr id="7" name="Picture 6">
            <a:extLst>
              <a:ext uri="{FF2B5EF4-FFF2-40B4-BE49-F238E27FC236}">
                <a16:creationId xmlns:a16="http://schemas.microsoft.com/office/drawing/2014/main" id="{8F11438C-A102-4876-9EE0-74D972091915}"/>
              </a:ext>
            </a:extLst>
          </p:cNvPr>
          <p:cNvPicPr>
            <a:picLocks noChangeAspect="1"/>
          </p:cNvPicPr>
          <p:nvPr/>
        </p:nvPicPr>
        <p:blipFill>
          <a:blip r:embed="rId3"/>
          <a:stretch>
            <a:fillRect/>
          </a:stretch>
        </p:blipFill>
        <p:spPr>
          <a:xfrm>
            <a:off x="441632" y="1457973"/>
            <a:ext cx="8260735" cy="3942053"/>
          </a:xfrm>
          <a:prstGeom prst="rect">
            <a:avLst/>
          </a:prstGeom>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7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5BB3-6DFB-4F78-9837-D03173EDAF0A}"/>
              </a:ext>
            </a:extLst>
          </p:cNvPr>
          <p:cNvSpPr txBox="1">
            <a:spLocks noGrp="1"/>
          </p:cNvSpPr>
          <p:nvPr>
            <p:ph type="title"/>
          </p:nvPr>
        </p:nvSpPr>
        <p:spPr/>
        <p:txBody>
          <a:bodyPr>
            <a:noAutofit/>
          </a:bodyPr>
          <a:lstStyle/>
          <a:p>
            <a:pPr lvl="0"/>
            <a:r>
              <a:rPr lang="en-GB" dirty="0"/>
              <a:t>Gay and bisexual men testing for HIV at specialist SHS</a:t>
            </a:r>
            <a:r>
              <a:rPr lang="en-GB" baseline="30000" dirty="0"/>
              <a:t>1</a:t>
            </a:r>
            <a:r>
              <a:rPr lang="en-GB" dirty="0"/>
              <a:t>: previous HIV tests at the same clinic: England, 2014 to 2018 </a:t>
            </a:r>
            <a:endParaRPr lang="en-GB" sz="2200" dirty="0"/>
          </a:p>
        </p:txBody>
      </p:sp>
      <p:sp>
        <p:nvSpPr>
          <p:cNvPr id="3" name="Slide Number Placeholder 3">
            <a:extLst>
              <a:ext uri="{FF2B5EF4-FFF2-40B4-BE49-F238E27FC236}">
                <a16:creationId xmlns:a16="http://schemas.microsoft.com/office/drawing/2014/main" id="{4D4BB994-79C3-4739-99EF-DA7FED1A4D88}"/>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74AD8E76-33C8-4CCF-9FE1-D59BAA9A09C2}" type="slidenum">
              <a:t>28</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5">
            <a:extLst>
              <a:ext uri="{FF2B5EF4-FFF2-40B4-BE49-F238E27FC236}">
                <a16:creationId xmlns:a16="http://schemas.microsoft.com/office/drawing/2014/main" id="{8415837B-AF91-435E-ACBE-08916DDEE67F}"/>
              </a:ext>
            </a:extLst>
          </p:cNvPr>
          <p:cNvSpPr/>
          <p:nvPr/>
        </p:nvSpPr>
        <p:spPr>
          <a:xfrm>
            <a:off x="0" y="5293066"/>
            <a:ext cx="9144000" cy="101566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Times New Roman" pitchFamily="18"/>
                <a:cs typeface="Times New Roman" pitchFamily="18"/>
              </a:rPr>
              <a:t>1</a:t>
            </a:r>
            <a:r>
              <a:rPr lang="en-GB" sz="1000" b="0" i="0" u="none" strike="noStrike" kern="1200" cap="none" spc="0" baseline="0" dirty="0">
                <a:solidFill>
                  <a:srgbClr val="000000"/>
                </a:solidFill>
                <a:uFillTx/>
                <a:latin typeface="Arial" pitchFamily="34"/>
                <a:ea typeface="Times New Roman" pitchFamily="18"/>
                <a:cs typeface="Times New Roman" pitchFamily="18"/>
              </a:rPr>
              <a:t> Specialist SHS: referring to level 3 sexual health services (including genitourinary medicine (GUM) and integrated GUM/sexual and reproductive health (SRH)). </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Times New Roman" pitchFamily="18"/>
                <a:cs typeface="Times New Roman" pitchFamily="18"/>
              </a:rPr>
              <a:t>2</a:t>
            </a:r>
            <a:r>
              <a:rPr lang="en-GB" sz="1000" b="0" i="0" u="none" strike="noStrike" kern="1200" cap="none" spc="0" baseline="0" dirty="0">
                <a:solidFill>
                  <a:srgbClr val="000000"/>
                </a:solidFill>
                <a:uFillTx/>
                <a:latin typeface="Arial" pitchFamily="34"/>
                <a:ea typeface="Times New Roman" pitchFamily="18"/>
                <a:cs typeface="Times New Roman" pitchFamily="18"/>
              </a:rPr>
              <a:t> Eligible SHS attendee: any patient attending a SHS at least once during a calendar year; excluding those patients known to be HIV positive or for whom an HIV test was not appropriate, or for whom the attendance was reported as being for and related to reproductive health care only.</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3</a:t>
            </a:r>
            <a:r>
              <a:rPr lang="en-GB" sz="1000" b="0" i="0" u="none" strike="noStrike" kern="1200" cap="none" spc="0" baseline="0" dirty="0">
                <a:solidFill>
                  <a:srgbClr val="000000"/>
                </a:solidFill>
                <a:uFillTx/>
                <a:latin typeface="Arial" pitchFamily="34"/>
                <a:ea typeface="Calibri" pitchFamily="34"/>
                <a:cs typeface="Times New Roman" pitchFamily="18"/>
              </a:rPr>
              <a:t> Previous year: 43 - 365 days before the last test in a calendar year or date of new diagnosis</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4 </a:t>
            </a:r>
            <a:r>
              <a:rPr lang="en-GB" sz="1000" b="0" i="0" u="none" strike="noStrike" kern="1200" cap="none" spc="0" baseline="0" dirty="0">
                <a:solidFill>
                  <a:srgbClr val="000000"/>
                </a:solidFill>
                <a:uFillTx/>
                <a:latin typeface="Arial" pitchFamily="34"/>
                <a:ea typeface="Calibri" pitchFamily="34"/>
                <a:cs typeface="Times New Roman" pitchFamily="18"/>
              </a:rPr>
              <a:t>1-2 years ago: at least one test in the 366 - 730 days and no tests in the 43 - 365 days before the last test in a calendar year or date of new diagnosis</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p:txBody>
      </p:sp>
      <p:pic>
        <p:nvPicPr>
          <p:cNvPr id="6" name="Picture 7">
            <a:extLst>
              <a:ext uri="{FF2B5EF4-FFF2-40B4-BE49-F238E27FC236}">
                <a16:creationId xmlns:a16="http://schemas.microsoft.com/office/drawing/2014/main" id="{9C39258E-E436-430B-918F-A178F5BD5746}"/>
              </a:ext>
            </a:extLst>
          </p:cNvPr>
          <p:cNvPicPr>
            <a:picLocks noChangeAspect="1"/>
          </p:cNvPicPr>
          <p:nvPr/>
        </p:nvPicPr>
        <p:blipFill>
          <a:blip r:embed="rId3"/>
          <a:stretch>
            <a:fillRect/>
          </a:stretch>
        </p:blipFill>
        <p:spPr>
          <a:xfrm>
            <a:off x="538106" y="1672611"/>
            <a:ext cx="8067796" cy="3266803"/>
          </a:xfrm>
          <a:prstGeom prst="rect">
            <a:avLst/>
          </a:prstGeom>
          <a:noFill/>
          <a:ln cap="flat">
            <a:noFill/>
          </a:ln>
        </p:spPr>
      </p:pic>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7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D6E4-A533-4874-ADED-92D6F08FA649}"/>
              </a:ext>
            </a:extLst>
          </p:cNvPr>
          <p:cNvSpPr txBox="1">
            <a:spLocks noGrp="1"/>
          </p:cNvSpPr>
          <p:nvPr>
            <p:ph type="title"/>
          </p:nvPr>
        </p:nvSpPr>
        <p:spPr/>
        <p:txBody>
          <a:bodyPr>
            <a:noAutofit/>
          </a:bodyPr>
          <a:lstStyle/>
          <a:p>
            <a:pPr lvl="0"/>
            <a:r>
              <a:rPr lang="en-GB"/>
              <a:t>HIV testing cascade among gay and bisexual men who had a STI</a:t>
            </a:r>
            <a:r>
              <a:rPr lang="en-GB" baseline="30000"/>
              <a:t>1</a:t>
            </a:r>
            <a:r>
              <a:rPr lang="en-GB"/>
              <a:t> in the past year attending specialist SHS: England, 2017 to 2018 </a:t>
            </a:r>
            <a:br>
              <a:rPr lang="en-GB" sz="2200" b="1"/>
            </a:br>
            <a:endParaRPr lang="en-GB" sz="2200"/>
          </a:p>
        </p:txBody>
      </p:sp>
      <p:sp>
        <p:nvSpPr>
          <p:cNvPr id="3" name="Slide Number Placeholder 3">
            <a:extLst>
              <a:ext uri="{FF2B5EF4-FFF2-40B4-BE49-F238E27FC236}">
                <a16:creationId xmlns:a16="http://schemas.microsoft.com/office/drawing/2014/main" id="{41A3D018-8F49-4EB5-A456-31F3B6FDA86D}"/>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4F7C384B-4980-4608-904D-56EF616DC05C}" type="slidenum">
              <a:t>29</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5">
            <a:extLst>
              <a:ext uri="{FF2B5EF4-FFF2-40B4-BE49-F238E27FC236}">
                <a16:creationId xmlns:a16="http://schemas.microsoft.com/office/drawing/2014/main" id="{12CCFAC4-024F-4A6D-960B-904E2A62318B}"/>
              </a:ext>
            </a:extLst>
          </p:cNvPr>
          <p:cNvSpPr/>
          <p:nvPr/>
        </p:nvSpPr>
        <p:spPr>
          <a:xfrm>
            <a:off x="0" y="5766974"/>
            <a:ext cx="4572000" cy="55399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1</a:t>
            </a:r>
            <a:r>
              <a:rPr lang="en-GB" sz="1000" b="0" i="0" u="none" strike="noStrike" kern="1200" cap="none" spc="0" baseline="0" dirty="0">
                <a:solidFill>
                  <a:srgbClr val="000000"/>
                </a:solidFill>
                <a:uFillTx/>
                <a:latin typeface="Arial" pitchFamily="34"/>
                <a:ea typeface="Calibri" pitchFamily="34"/>
                <a:cs typeface="Times New Roman" pitchFamily="18"/>
              </a:rPr>
              <a:t> GBM with an anogenital STI diagnosis in 2017</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2 </a:t>
            </a:r>
            <a:r>
              <a:rPr lang="en-GB" sz="1000" b="0" i="0" u="none" strike="noStrike" kern="1200" cap="none" spc="0" baseline="0" dirty="0">
                <a:solidFill>
                  <a:srgbClr val="000000"/>
                </a:solidFill>
                <a:uFillTx/>
                <a:latin typeface="Arial" pitchFamily="34"/>
                <a:ea typeface="Calibri" pitchFamily="34"/>
                <a:cs typeface="Times New Roman" pitchFamily="18"/>
              </a:rPr>
              <a:t>Excludes GBM attendees previously diagnosed with HIV </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3</a:t>
            </a:r>
            <a:r>
              <a:rPr lang="en-GB" sz="1000" b="0" i="0" u="none" strike="noStrike" kern="1200" cap="none" spc="0" baseline="0" dirty="0">
                <a:solidFill>
                  <a:srgbClr val="000000"/>
                </a:solidFill>
                <a:uFillTx/>
                <a:latin typeface="Arial" pitchFamily="34"/>
                <a:ea typeface="Calibri" pitchFamily="34"/>
                <a:cs typeface="Times New Roman" pitchFamily="18"/>
              </a:rPr>
              <a:t> </a:t>
            </a:r>
            <a:r>
              <a:rPr lang="en-GB" sz="1000" b="0" i="0" u="none" strike="noStrike" kern="1200" cap="none" spc="0" baseline="0" dirty="0">
                <a:solidFill>
                  <a:srgbClr val="000000"/>
                </a:solidFill>
                <a:uFillTx/>
                <a:latin typeface="Arial" pitchFamily="34"/>
                <a:ea typeface="Times New Roman" pitchFamily="18"/>
                <a:cs typeface="Times New Roman" pitchFamily="18"/>
              </a:rPr>
              <a:t>Offered an HIV test at least once in the 90 - 365 days after STI diagnosis</a:t>
            </a:r>
          </a:p>
        </p:txBody>
      </p:sp>
      <p:pic>
        <p:nvPicPr>
          <p:cNvPr id="7" name="Picture 6">
            <a:extLst>
              <a:ext uri="{FF2B5EF4-FFF2-40B4-BE49-F238E27FC236}">
                <a16:creationId xmlns:a16="http://schemas.microsoft.com/office/drawing/2014/main" id="{402A1EE9-C578-4434-BD0D-3D9184EA352C}"/>
              </a:ext>
            </a:extLst>
          </p:cNvPr>
          <p:cNvPicPr>
            <a:picLocks noChangeAspect="1"/>
          </p:cNvPicPr>
          <p:nvPr/>
        </p:nvPicPr>
        <p:blipFill>
          <a:blip r:embed="rId3"/>
          <a:stretch>
            <a:fillRect/>
          </a:stretch>
        </p:blipFill>
        <p:spPr>
          <a:xfrm>
            <a:off x="433806" y="1747078"/>
            <a:ext cx="8276388" cy="3363844"/>
          </a:xfrm>
          <a:prstGeom prst="rect">
            <a:avLst/>
          </a:prstGeom>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3668-FC9C-4747-8387-4DA2DE5FF2A6}"/>
              </a:ext>
            </a:extLst>
          </p:cNvPr>
          <p:cNvSpPr txBox="1">
            <a:spLocks noGrp="1"/>
          </p:cNvSpPr>
          <p:nvPr>
            <p:ph type="title"/>
          </p:nvPr>
        </p:nvSpPr>
        <p:spPr/>
        <p:txBody>
          <a:bodyPr>
            <a:noAutofit/>
          </a:bodyPr>
          <a:lstStyle/>
          <a:p>
            <a:pPr lvl="0"/>
            <a:r>
              <a:rPr lang="en-GB" sz="2200"/>
              <a:t>Number of people newly diagnosed with HIV and AIDS, and all-cause deaths: United Kingdom, 1999 to 2018</a:t>
            </a:r>
          </a:p>
        </p:txBody>
      </p:sp>
      <p:sp>
        <p:nvSpPr>
          <p:cNvPr id="3" name="Slide Number Placeholder 3">
            <a:extLst>
              <a:ext uri="{FF2B5EF4-FFF2-40B4-BE49-F238E27FC236}">
                <a16:creationId xmlns:a16="http://schemas.microsoft.com/office/drawing/2014/main" id="{B460B802-AFDF-4653-8D19-8D45DAA8B902}"/>
              </a:ext>
            </a:extLst>
          </p:cNvPr>
          <p:cNvSpPr txBox="1"/>
          <p:nvPr/>
        </p:nvSpPr>
        <p:spPr>
          <a:xfrm>
            <a:off x="0" y="630871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r>
              <a:rPr lang="en-US" sz="1050" b="0" i="0" u="none" strike="noStrike" kern="1200" cap="none" spc="0" baseline="0">
                <a:solidFill>
                  <a:srgbClr val="FFFFFF"/>
                </a:solidFill>
                <a:uFillTx/>
                <a:latin typeface="Arial" pitchFamily="34"/>
                <a:ea typeface="ヒラギノ角ゴ Pro W3" pitchFamily="80"/>
                <a:cs typeface="Arial" pitchFamily="34"/>
              </a:rPr>
              <a:t> </a:t>
            </a:r>
            <a:fld id="{B8876CFF-0001-4BAD-A610-64BC6EC29DE9}" type="slidenum">
              <a:t>3</a:t>
            </a:fld>
            <a:endParaRPr lang="en-US" sz="1200" b="0" i="0" u="none" strike="noStrike" kern="1200" cap="none" spc="0" baseline="0">
              <a:solidFill>
                <a:srgbClr val="FFFFFF"/>
              </a:solidFill>
              <a:uFillTx/>
              <a:latin typeface="Arial" pitchFamily="34"/>
              <a:ea typeface="ヒラギノ角ゴ Pro W3" pitchFamily="80"/>
              <a:cs typeface="Arial" pitchFamily="34"/>
            </a:endParaRPr>
          </a:p>
        </p:txBody>
      </p:sp>
      <p:pic>
        <p:nvPicPr>
          <p:cNvPr id="5" name="Picture 9">
            <a:extLst>
              <a:ext uri="{FF2B5EF4-FFF2-40B4-BE49-F238E27FC236}">
                <a16:creationId xmlns:a16="http://schemas.microsoft.com/office/drawing/2014/main" id="{77A1DC9C-199F-40CE-B401-565C99C194C7}"/>
              </a:ext>
            </a:extLst>
          </p:cNvPr>
          <p:cNvPicPr>
            <a:picLocks noChangeAspect="1"/>
          </p:cNvPicPr>
          <p:nvPr/>
        </p:nvPicPr>
        <p:blipFill>
          <a:blip r:embed="rId3"/>
          <a:stretch>
            <a:fillRect/>
          </a:stretch>
        </p:blipFill>
        <p:spPr>
          <a:xfrm>
            <a:off x="557436" y="1301931"/>
            <a:ext cx="8029126" cy="4901604"/>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7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587D-6767-42DE-A14A-4CD9BEC62583}"/>
              </a:ext>
            </a:extLst>
          </p:cNvPr>
          <p:cNvSpPr txBox="1">
            <a:spLocks noGrp="1"/>
          </p:cNvSpPr>
          <p:nvPr>
            <p:ph type="title"/>
          </p:nvPr>
        </p:nvSpPr>
        <p:spPr/>
        <p:txBody>
          <a:bodyPr>
            <a:noAutofit/>
          </a:bodyPr>
          <a:lstStyle/>
          <a:p>
            <a:pPr lvl="0"/>
            <a:r>
              <a:rPr lang="en-GB" sz="2200"/>
              <a:t>Trends in number of heterosexual attendees tested at all SHS by gender: England, 2014 to 2018 </a:t>
            </a:r>
          </a:p>
        </p:txBody>
      </p:sp>
      <p:sp>
        <p:nvSpPr>
          <p:cNvPr id="3" name="Slide Number Placeholder 3">
            <a:extLst>
              <a:ext uri="{FF2B5EF4-FFF2-40B4-BE49-F238E27FC236}">
                <a16:creationId xmlns:a16="http://schemas.microsoft.com/office/drawing/2014/main" id="{A83A6600-B8EF-4D9B-9BF7-79995BE57E3F}"/>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4DA1CBA6-B96F-4B4E-992C-BA80C09B45EC}" type="slidenum">
              <a:t>30</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CF7A6C21-8128-4C96-A651-B2ABDD64AA8A}"/>
              </a:ext>
            </a:extLst>
          </p:cNvPr>
          <p:cNvPicPr>
            <a:picLocks noChangeAspect="1"/>
          </p:cNvPicPr>
          <p:nvPr/>
        </p:nvPicPr>
        <p:blipFill>
          <a:blip r:embed="rId3"/>
          <a:stretch>
            <a:fillRect/>
          </a:stretch>
        </p:blipFill>
        <p:spPr>
          <a:xfrm>
            <a:off x="560947" y="1700976"/>
            <a:ext cx="8028002" cy="3325773"/>
          </a:xfrm>
          <a:prstGeom prst="rect">
            <a:avLst/>
          </a:prstGeom>
          <a:noFill/>
          <a:ln cap="flat">
            <a:noFill/>
          </a:ln>
        </p:spPr>
      </p:pic>
      <p:sp>
        <p:nvSpPr>
          <p:cNvPr id="6" name="Rectangle 5">
            <a:extLst>
              <a:ext uri="{FF2B5EF4-FFF2-40B4-BE49-F238E27FC236}">
                <a16:creationId xmlns:a16="http://schemas.microsoft.com/office/drawing/2014/main" id="{6E3B7B8A-2663-46CE-A3B1-D1BC568B9B17}"/>
              </a:ext>
            </a:extLst>
          </p:cNvPr>
          <p:cNvSpPr/>
          <p:nvPr/>
        </p:nvSpPr>
        <p:spPr>
          <a:xfrm>
            <a:off x="0" y="5908619"/>
            <a:ext cx="9143999" cy="400110"/>
          </a:xfrm>
          <a:prstGeom prst="rect">
            <a:avLst/>
          </a:prstGeom>
        </p:spPr>
        <p:txBody>
          <a:bodyPr wrap="square">
            <a:spAutoFit/>
          </a:bodyPr>
          <a:lstStyle/>
          <a:p>
            <a:r>
              <a:rPr lang="en-GB" sz="1000" b="0" i="0" u="none" strike="noStrike" baseline="30000" dirty="0">
                <a:solidFill>
                  <a:srgbClr val="000000"/>
                </a:solidFill>
                <a:latin typeface="Arial" panose="020B0604020202020204" pitchFamily="34" charset="0"/>
              </a:rPr>
              <a:t>1</a:t>
            </a:r>
            <a:r>
              <a:rPr lang="en-GB" sz="1000" b="0" i="0" u="none" strike="noStrike" baseline="0" dirty="0">
                <a:solidFill>
                  <a:srgbClr val="000000"/>
                </a:solidFill>
                <a:latin typeface="Arial" panose="020B0604020202020204" pitchFamily="34" charset="0"/>
              </a:rPr>
              <a:t> </a:t>
            </a:r>
            <a:r>
              <a:rPr lang="en-GB" sz="1000" dirty="0">
                <a:solidFill>
                  <a:srgbClr val="000000"/>
                </a:solidFill>
                <a:latin typeface="Arial" panose="020B0604020202020204" pitchFamily="34" charset="0"/>
              </a:rPr>
              <a:t>Eligible SHS attendee: any patient attending a SHS at least once during a calendar year; excluding those patients known to be HIV positive or for whom an HIV test was not appropriate, or for whom the attendance was reported as being for and related to reproductive health care only. </a:t>
            </a:r>
            <a:endParaRPr lang="en-GB" sz="1000" dirty="0"/>
          </a:p>
        </p:txBody>
      </p:sp>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8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756A-35D9-4A8C-9773-9B6C5481332F}"/>
              </a:ext>
            </a:extLst>
          </p:cNvPr>
          <p:cNvSpPr txBox="1">
            <a:spLocks noGrp="1"/>
          </p:cNvSpPr>
          <p:nvPr>
            <p:ph type="title"/>
          </p:nvPr>
        </p:nvSpPr>
        <p:spPr/>
        <p:txBody>
          <a:bodyPr>
            <a:noAutofit/>
          </a:bodyPr>
          <a:lstStyle/>
          <a:p>
            <a:pPr lvl="0"/>
            <a:r>
              <a:rPr lang="en-GB" sz="2200"/>
              <a:t>Trends in number of black African heterosexual attendees tested at all SHS by gender: England, 2014 to 2018 </a:t>
            </a:r>
            <a:br>
              <a:rPr lang="en-GB" sz="2200" b="1"/>
            </a:br>
            <a:endParaRPr lang="en-GB" sz="2200"/>
          </a:p>
        </p:txBody>
      </p:sp>
      <p:sp>
        <p:nvSpPr>
          <p:cNvPr id="3" name="Slide Number Placeholder 3">
            <a:extLst>
              <a:ext uri="{FF2B5EF4-FFF2-40B4-BE49-F238E27FC236}">
                <a16:creationId xmlns:a16="http://schemas.microsoft.com/office/drawing/2014/main" id="{D9C6C4AB-9337-4865-96A6-DCC56ADBE73C}"/>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96CD340B-C5CC-42B5-B08E-CE88B6EE4E1F}" type="slidenum">
              <a:t>31</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6">
            <a:extLst>
              <a:ext uri="{FF2B5EF4-FFF2-40B4-BE49-F238E27FC236}">
                <a16:creationId xmlns:a16="http://schemas.microsoft.com/office/drawing/2014/main" id="{CDA41013-8C42-42C6-B7AA-928F5471A1E8}"/>
              </a:ext>
            </a:extLst>
          </p:cNvPr>
          <p:cNvPicPr>
            <a:picLocks noChangeAspect="1"/>
          </p:cNvPicPr>
          <p:nvPr/>
        </p:nvPicPr>
        <p:blipFill>
          <a:blip r:embed="rId3"/>
          <a:stretch>
            <a:fillRect/>
          </a:stretch>
        </p:blipFill>
        <p:spPr>
          <a:xfrm>
            <a:off x="600559" y="1651817"/>
            <a:ext cx="7990146" cy="3411790"/>
          </a:xfrm>
          <a:prstGeom prst="rect">
            <a:avLst/>
          </a:prstGeom>
          <a:noFill/>
          <a:ln cap="flat">
            <a:noFill/>
          </a:ln>
        </p:spPr>
      </p:pic>
      <p:sp>
        <p:nvSpPr>
          <p:cNvPr id="6" name="Rectangle 5">
            <a:extLst>
              <a:ext uri="{FF2B5EF4-FFF2-40B4-BE49-F238E27FC236}">
                <a16:creationId xmlns:a16="http://schemas.microsoft.com/office/drawing/2014/main" id="{2B767F49-6880-4249-8A89-378C9A96B8CD}"/>
              </a:ext>
            </a:extLst>
          </p:cNvPr>
          <p:cNvSpPr/>
          <p:nvPr/>
        </p:nvSpPr>
        <p:spPr>
          <a:xfrm>
            <a:off x="0" y="5908619"/>
            <a:ext cx="9143999" cy="400110"/>
          </a:xfrm>
          <a:prstGeom prst="rect">
            <a:avLst/>
          </a:prstGeom>
        </p:spPr>
        <p:txBody>
          <a:bodyPr wrap="square">
            <a:spAutoFit/>
          </a:bodyPr>
          <a:lstStyle/>
          <a:p>
            <a:r>
              <a:rPr lang="en-GB" sz="1000" b="0" i="0" u="none" strike="noStrike" baseline="30000" dirty="0">
                <a:solidFill>
                  <a:srgbClr val="000000"/>
                </a:solidFill>
                <a:latin typeface="Arial" panose="020B0604020202020204" pitchFamily="34" charset="0"/>
              </a:rPr>
              <a:t>1</a:t>
            </a:r>
            <a:r>
              <a:rPr lang="en-GB" sz="1000" b="0" i="0" u="none" strike="noStrike" baseline="0" dirty="0">
                <a:solidFill>
                  <a:srgbClr val="000000"/>
                </a:solidFill>
                <a:latin typeface="Arial" panose="020B0604020202020204" pitchFamily="34" charset="0"/>
              </a:rPr>
              <a:t> </a:t>
            </a:r>
            <a:r>
              <a:rPr lang="en-GB" sz="1000" dirty="0">
                <a:solidFill>
                  <a:srgbClr val="000000"/>
                </a:solidFill>
                <a:latin typeface="Arial" panose="020B0604020202020204" pitchFamily="34" charset="0"/>
              </a:rPr>
              <a:t>Eligible SHS attendee: any patient attending a SHS at least once during a calendar year; excluding those patients known to be HIV positive or for whom an HIV test was not appropriate, or for whom the attendance was reported as being for and related to reproductive health care only. </a:t>
            </a:r>
            <a:endParaRPr lang="en-GB" sz="1000" dirty="0"/>
          </a:p>
        </p:txBody>
      </p:sp>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7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8C2B-17DF-4470-8FBC-4D24FA7195CC}"/>
              </a:ext>
            </a:extLst>
          </p:cNvPr>
          <p:cNvSpPr txBox="1">
            <a:spLocks noGrp="1"/>
          </p:cNvSpPr>
          <p:nvPr>
            <p:ph type="title"/>
          </p:nvPr>
        </p:nvSpPr>
        <p:spPr/>
        <p:txBody>
          <a:bodyPr>
            <a:noAutofit/>
          </a:bodyPr>
          <a:lstStyle/>
          <a:p>
            <a:pPr lvl="0"/>
            <a:r>
              <a:rPr lang="en-GB" sz="2200"/>
              <a:t>Trends in number tested among heterosexual attendees born in a high prevalence country at all SHS by gender: England, 2014 to 2018 </a:t>
            </a:r>
            <a:br>
              <a:rPr lang="en-GB" sz="2200" b="1"/>
            </a:br>
            <a:endParaRPr lang="en-GB" sz="2200"/>
          </a:p>
        </p:txBody>
      </p:sp>
      <p:sp>
        <p:nvSpPr>
          <p:cNvPr id="3" name="Slide Number Placeholder 3">
            <a:extLst>
              <a:ext uri="{FF2B5EF4-FFF2-40B4-BE49-F238E27FC236}">
                <a16:creationId xmlns:a16="http://schemas.microsoft.com/office/drawing/2014/main" id="{9A203FCA-B396-4912-A584-48A8B7A17F74}"/>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5FB8A541-D3E9-420C-9193-C36580488A41}" type="slidenum">
              <a:t>32</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671C6E76-0EE1-4F5B-A4A7-A61AD9DCB843}"/>
              </a:ext>
            </a:extLst>
          </p:cNvPr>
          <p:cNvPicPr>
            <a:picLocks noChangeAspect="1"/>
          </p:cNvPicPr>
          <p:nvPr/>
        </p:nvPicPr>
        <p:blipFill>
          <a:blip r:embed="rId3"/>
          <a:stretch>
            <a:fillRect/>
          </a:stretch>
        </p:blipFill>
        <p:spPr>
          <a:xfrm>
            <a:off x="623460" y="1752092"/>
            <a:ext cx="7897077" cy="3353816"/>
          </a:xfrm>
          <a:prstGeom prst="rect">
            <a:avLst/>
          </a:prstGeom>
          <a:noFill/>
          <a:ln cap="flat">
            <a:noFill/>
          </a:ln>
        </p:spPr>
      </p:pic>
      <p:sp>
        <p:nvSpPr>
          <p:cNvPr id="6" name="Rectangle 5">
            <a:extLst>
              <a:ext uri="{FF2B5EF4-FFF2-40B4-BE49-F238E27FC236}">
                <a16:creationId xmlns:a16="http://schemas.microsoft.com/office/drawing/2014/main" id="{311083EB-5EAA-4215-B92A-6162C5FC19A3}"/>
              </a:ext>
            </a:extLst>
          </p:cNvPr>
          <p:cNvSpPr/>
          <p:nvPr/>
        </p:nvSpPr>
        <p:spPr>
          <a:xfrm>
            <a:off x="0" y="5908619"/>
            <a:ext cx="9143999" cy="400110"/>
          </a:xfrm>
          <a:prstGeom prst="rect">
            <a:avLst/>
          </a:prstGeom>
        </p:spPr>
        <p:txBody>
          <a:bodyPr wrap="square">
            <a:spAutoFit/>
          </a:bodyPr>
          <a:lstStyle/>
          <a:p>
            <a:r>
              <a:rPr lang="en-GB" sz="1000" b="0" i="0" u="none" strike="noStrike" baseline="30000" dirty="0">
                <a:solidFill>
                  <a:srgbClr val="000000"/>
                </a:solidFill>
                <a:latin typeface="Arial" panose="020B0604020202020204" pitchFamily="34" charset="0"/>
              </a:rPr>
              <a:t>1</a:t>
            </a:r>
            <a:r>
              <a:rPr lang="en-GB" sz="1000" b="0" i="0" u="none" strike="noStrike" baseline="0" dirty="0">
                <a:solidFill>
                  <a:srgbClr val="000000"/>
                </a:solidFill>
                <a:latin typeface="Arial" panose="020B0604020202020204" pitchFamily="34" charset="0"/>
              </a:rPr>
              <a:t> </a:t>
            </a:r>
            <a:r>
              <a:rPr lang="en-GB" sz="1000" dirty="0">
                <a:solidFill>
                  <a:srgbClr val="000000"/>
                </a:solidFill>
                <a:latin typeface="Arial" panose="020B0604020202020204" pitchFamily="34" charset="0"/>
              </a:rPr>
              <a:t>Eligible SHS attendee: any patient attending a SHS at least once during a calendar year; excluding those patients known to be HIV positive or for whom an HIV test was not appropriate, or for whom the attendance was reported as being for and related to reproductive health care only. </a:t>
            </a:r>
            <a:endParaRPr lang="en-GB" sz="1000" dirty="0"/>
          </a:p>
        </p:txBody>
      </p:sp>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9918-A423-4AAE-9415-03AB27A317D5}"/>
              </a:ext>
            </a:extLst>
          </p:cNvPr>
          <p:cNvSpPr txBox="1">
            <a:spLocks noGrp="1"/>
          </p:cNvSpPr>
          <p:nvPr>
            <p:ph type="title"/>
          </p:nvPr>
        </p:nvSpPr>
        <p:spPr/>
        <p:txBody>
          <a:bodyPr>
            <a:noAutofit/>
          </a:bodyPr>
          <a:lstStyle/>
          <a:p>
            <a:pPr lvl="0"/>
            <a:r>
              <a:rPr lang="en-GB"/>
              <a:t>HIV tests carried out through self-testing, self-sampling schemes and community testing services: England, 2018</a:t>
            </a:r>
            <a:br>
              <a:rPr lang="en-GB"/>
            </a:br>
            <a:br>
              <a:rPr lang="en-GB" sz="2200" b="1"/>
            </a:br>
            <a:endParaRPr lang="en-GB" sz="2200"/>
          </a:p>
        </p:txBody>
      </p:sp>
      <p:sp>
        <p:nvSpPr>
          <p:cNvPr id="3" name="Slide Number Placeholder 3">
            <a:extLst>
              <a:ext uri="{FF2B5EF4-FFF2-40B4-BE49-F238E27FC236}">
                <a16:creationId xmlns:a16="http://schemas.microsoft.com/office/drawing/2014/main" id="{07D55CB9-4331-4B77-8577-44DBBDE424E6}"/>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641E8C77-490E-4E79-81E1-4C084CF6E093}" type="slidenum">
              <a:t>33</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5">
            <a:extLst>
              <a:ext uri="{FF2B5EF4-FFF2-40B4-BE49-F238E27FC236}">
                <a16:creationId xmlns:a16="http://schemas.microsoft.com/office/drawing/2014/main" id="{582C9BBB-CC56-4B26-9D86-656930D825C5}"/>
              </a:ext>
            </a:extLst>
          </p:cNvPr>
          <p:cNvSpPr/>
          <p:nvPr/>
        </p:nvSpPr>
        <p:spPr>
          <a:xfrm>
            <a:off x="0" y="5613090"/>
            <a:ext cx="9144000" cy="70788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1</a:t>
            </a:r>
            <a:r>
              <a:rPr lang="en-GB" sz="1000" b="0" i="0" u="none" strike="noStrike" kern="1200" cap="none" spc="0" baseline="0" dirty="0">
                <a:solidFill>
                  <a:srgbClr val="000000"/>
                </a:solidFill>
                <a:uFillTx/>
                <a:latin typeface="Arial" pitchFamily="34"/>
                <a:ea typeface="Calibri" pitchFamily="34"/>
                <a:cs typeface="Times New Roman" pitchFamily="18"/>
              </a:rPr>
              <a:t> Self-tests purchased privately online and distributed via retail pharmacies. Data provided by </a:t>
            </a:r>
            <a:r>
              <a:rPr lang="en-GB" sz="1000" b="0" i="0" u="none" strike="noStrike" kern="1200" cap="none" spc="0" baseline="0" dirty="0" err="1">
                <a:solidFill>
                  <a:srgbClr val="000000"/>
                </a:solidFill>
                <a:uFillTx/>
                <a:latin typeface="Arial" pitchFamily="34"/>
                <a:ea typeface="Calibri" pitchFamily="34"/>
                <a:cs typeface="Times New Roman" pitchFamily="18"/>
              </a:rPr>
              <a:t>Biosure</a:t>
            </a:r>
            <a:r>
              <a:rPr lang="en-GB" sz="1000" b="0" i="0" u="none" strike="noStrike" kern="1200" cap="none" spc="0" baseline="0" dirty="0">
                <a:solidFill>
                  <a:srgbClr val="000000"/>
                </a:solidFill>
                <a:uFillTx/>
                <a:latin typeface="Arial" pitchFamily="34"/>
                <a:ea typeface="Calibri" pitchFamily="34"/>
                <a:cs typeface="Times New Roman" pitchFamily="18"/>
              </a:rPr>
              <a:t> and </a:t>
            </a:r>
            <a:r>
              <a:rPr lang="en-GB" sz="1000" b="0" i="0" u="none" strike="noStrike" kern="1200" cap="none" spc="0" baseline="0" dirty="0" err="1">
                <a:solidFill>
                  <a:srgbClr val="000000"/>
                </a:solidFill>
                <a:uFillTx/>
                <a:latin typeface="Arial" pitchFamily="34"/>
                <a:ea typeface="Calibri" pitchFamily="34"/>
                <a:cs typeface="Times New Roman" pitchFamily="18"/>
              </a:rPr>
              <a:t>Biolytical</a:t>
            </a:r>
            <a:r>
              <a:rPr lang="en-GB" sz="1000" b="0" i="0" u="none" strike="noStrike" kern="1200" cap="none" spc="0" baseline="0" dirty="0">
                <a:solidFill>
                  <a:srgbClr val="000000"/>
                </a:solidFill>
                <a:uFillTx/>
                <a:latin typeface="Arial" pitchFamily="34"/>
                <a:ea typeface="Calibri" pitchFamily="34"/>
                <a:cs typeface="Times New Roman" pitchFamily="18"/>
              </a:rPr>
              <a:t>.</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2</a:t>
            </a:r>
            <a:r>
              <a:rPr lang="en-GB" sz="1000" b="0" i="0" u="none" strike="noStrike" kern="1200" cap="none" spc="0" baseline="0" dirty="0">
                <a:solidFill>
                  <a:srgbClr val="000000"/>
                </a:solidFill>
                <a:uFillTx/>
                <a:latin typeface="Arial" pitchFamily="34"/>
                <a:ea typeface="Calibri" pitchFamily="34"/>
                <a:cs typeface="Times New Roman" pitchFamily="18"/>
              </a:rPr>
              <a:t> Tests returned to self-sampling services which report to the GUMCAD STI Surveillance System. These are also included in the overall SHS HIV testing data.</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3</a:t>
            </a:r>
            <a:r>
              <a:rPr lang="en-GB" sz="1000" b="0" i="0" u="none" strike="noStrike" kern="1200" cap="none" spc="0" baseline="0" dirty="0">
                <a:solidFill>
                  <a:srgbClr val="000000"/>
                </a:solidFill>
                <a:uFillTx/>
                <a:latin typeface="Arial" pitchFamily="34"/>
                <a:ea typeface="Calibri" pitchFamily="34"/>
                <a:cs typeface="Times New Roman" pitchFamily="18"/>
              </a:rPr>
              <a:t> Tests returned to the National HIV self-sampling service.</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Arial" pitchFamily="34"/>
              </a:rPr>
              <a:t>4</a:t>
            </a:r>
            <a:r>
              <a:rPr lang="en-GB" sz="1000" b="0" i="0" u="none" strike="noStrike" kern="1200" cap="none" spc="0" baseline="0" dirty="0">
                <a:solidFill>
                  <a:srgbClr val="000000"/>
                </a:solidFill>
                <a:uFillTx/>
                <a:latin typeface="Arial" pitchFamily="34"/>
                <a:ea typeface="Calibri" pitchFamily="34"/>
                <a:cs typeface="Times New Roman" pitchFamily="18"/>
              </a:rPr>
              <a:t> Tests reported through the national Survey of HIV testing in Community Settings.</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p:txBody>
      </p:sp>
      <p:pic>
        <p:nvPicPr>
          <p:cNvPr id="7" name="Picture 6">
            <a:extLst>
              <a:ext uri="{FF2B5EF4-FFF2-40B4-BE49-F238E27FC236}">
                <a16:creationId xmlns:a16="http://schemas.microsoft.com/office/drawing/2014/main" id="{90AB34C4-30E7-4089-A490-E9E270F8AC3C}"/>
              </a:ext>
            </a:extLst>
          </p:cNvPr>
          <p:cNvPicPr>
            <a:picLocks noChangeAspect="1"/>
          </p:cNvPicPr>
          <p:nvPr/>
        </p:nvPicPr>
        <p:blipFill>
          <a:blip r:embed="rId3"/>
          <a:stretch>
            <a:fillRect/>
          </a:stretch>
        </p:blipFill>
        <p:spPr>
          <a:xfrm>
            <a:off x="322864" y="1591293"/>
            <a:ext cx="8498271" cy="3675413"/>
          </a:xfrm>
          <a:prstGeom prst="rect">
            <a:avLst/>
          </a:prstGeom>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8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802A-831B-4965-907C-53E6A9990624}"/>
              </a:ext>
            </a:extLst>
          </p:cNvPr>
          <p:cNvSpPr txBox="1">
            <a:spLocks noGrp="1"/>
          </p:cNvSpPr>
          <p:nvPr>
            <p:ph type="title"/>
          </p:nvPr>
        </p:nvSpPr>
        <p:spPr/>
        <p:txBody>
          <a:bodyPr>
            <a:noAutofit/>
          </a:bodyPr>
          <a:lstStyle/>
          <a:p>
            <a:pPr marR="504191" lvl="0"/>
            <a:r>
              <a:rPr lang="en-GB" sz="2200" dirty="0">
                <a:cs typeface="Times New Roman" pitchFamily="18"/>
              </a:rPr>
              <a:t>Characteristics of persons tested through community testing services and self-sampling schemes: England, 2018</a:t>
            </a:r>
          </a:p>
        </p:txBody>
      </p:sp>
      <p:sp>
        <p:nvSpPr>
          <p:cNvPr id="3" name="Slide Number Placeholder 3">
            <a:extLst>
              <a:ext uri="{FF2B5EF4-FFF2-40B4-BE49-F238E27FC236}">
                <a16:creationId xmlns:a16="http://schemas.microsoft.com/office/drawing/2014/main" id="{6B590E31-7193-490F-88A3-DD70E039D381}"/>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03A12191-5FC7-4E97-8D23-30E76765E5C8}" type="slidenum">
              <a:t>34</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5">
            <a:extLst>
              <a:ext uri="{FF2B5EF4-FFF2-40B4-BE49-F238E27FC236}">
                <a16:creationId xmlns:a16="http://schemas.microsoft.com/office/drawing/2014/main" id="{5B8B6F1E-B1BD-4CD9-A7CD-BBF674327197}"/>
              </a:ext>
            </a:extLst>
          </p:cNvPr>
          <p:cNvSpPr/>
          <p:nvPr/>
        </p:nvSpPr>
        <p:spPr>
          <a:xfrm>
            <a:off x="0" y="5613090"/>
            <a:ext cx="9144000" cy="70788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Arial" pitchFamily="34"/>
              </a:rPr>
              <a:t>1</a:t>
            </a:r>
            <a:r>
              <a:rPr lang="en-GB" sz="1000" b="0" i="0" u="none" strike="noStrike" kern="1200" cap="none" spc="0" baseline="0" dirty="0">
                <a:solidFill>
                  <a:srgbClr val="000000"/>
                </a:solidFill>
                <a:uFillTx/>
                <a:latin typeface="Arial" pitchFamily="34"/>
                <a:ea typeface="Calibri" pitchFamily="34"/>
                <a:cs typeface="Times New Roman" pitchFamily="18"/>
              </a:rPr>
              <a:t> Tests reported through the national survey of community testing.</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2</a:t>
            </a:r>
            <a:r>
              <a:rPr lang="en-GB" sz="1000" b="0" i="0" u="none" strike="noStrike" kern="1200" cap="none" spc="0" baseline="0" dirty="0">
                <a:solidFill>
                  <a:srgbClr val="000000"/>
                </a:solidFill>
                <a:uFillTx/>
                <a:latin typeface="Arial" pitchFamily="34"/>
                <a:ea typeface="Calibri" pitchFamily="34"/>
                <a:cs typeface="Times New Roman" pitchFamily="18"/>
              </a:rPr>
              <a:t> Tests returned to self-sampling services which report to the GUMCAD STI Surveillance System. These are also included in the overall SHS HIV testing data.</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tab pos="3244218" algn="l"/>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3</a:t>
            </a:r>
            <a:r>
              <a:rPr lang="en-GB" sz="1000" b="0" i="0" u="none" strike="noStrike" kern="1200" cap="none" spc="0" baseline="0" dirty="0">
                <a:solidFill>
                  <a:srgbClr val="000000"/>
                </a:solidFill>
                <a:uFillTx/>
                <a:latin typeface="Arial" pitchFamily="34"/>
                <a:ea typeface="Calibri" pitchFamily="34"/>
                <a:cs typeface="Times New Roman" pitchFamily="18"/>
              </a:rPr>
              <a:t> Tests returned to the National HIV self-sampling service.	</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4</a:t>
            </a:r>
            <a:r>
              <a:rPr lang="en-GB" sz="1000" b="0" i="0" u="none" strike="noStrike" kern="1200" cap="none" spc="0" baseline="0" dirty="0">
                <a:solidFill>
                  <a:srgbClr val="000000"/>
                </a:solidFill>
                <a:uFillTx/>
                <a:latin typeface="Arial" pitchFamily="34"/>
                <a:ea typeface="Calibri" pitchFamily="34"/>
                <a:cs typeface="Times New Roman" pitchFamily="18"/>
              </a:rPr>
              <a:t> Includes cis and trans female. </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p:txBody>
      </p:sp>
      <p:pic>
        <p:nvPicPr>
          <p:cNvPr id="6" name="Picture 6">
            <a:extLst>
              <a:ext uri="{FF2B5EF4-FFF2-40B4-BE49-F238E27FC236}">
                <a16:creationId xmlns:a16="http://schemas.microsoft.com/office/drawing/2014/main" id="{6BD38E0D-3AC0-41A8-BA4B-25BE4DFA388A}"/>
              </a:ext>
            </a:extLst>
          </p:cNvPr>
          <p:cNvPicPr>
            <a:picLocks noChangeAspect="1"/>
          </p:cNvPicPr>
          <p:nvPr/>
        </p:nvPicPr>
        <p:blipFill>
          <a:blip r:embed="rId3"/>
          <a:stretch>
            <a:fillRect/>
          </a:stretch>
        </p:blipFill>
        <p:spPr>
          <a:xfrm>
            <a:off x="476649" y="1441633"/>
            <a:ext cx="7941948" cy="3974732"/>
          </a:xfrm>
          <a:prstGeom prst="rect">
            <a:avLst/>
          </a:prstGeom>
          <a:noFill/>
          <a:ln cap="flat">
            <a:noFill/>
          </a:ln>
        </p:spPr>
      </p:pic>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8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72E8-D833-4803-B77E-E5E523AA689D}"/>
              </a:ext>
            </a:extLst>
          </p:cNvPr>
          <p:cNvSpPr txBox="1">
            <a:spLocks noGrp="1"/>
          </p:cNvSpPr>
          <p:nvPr>
            <p:ph type="title"/>
          </p:nvPr>
        </p:nvSpPr>
        <p:spPr/>
        <p:txBody>
          <a:bodyPr>
            <a:noAutofit/>
          </a:bodyPr>
          <a:lstStyle/>
          <a:p>
            <a:pPr lvl="0"/>
            <a:r>
              <a:rPr lang="en-GB" sz="2200"/>
              <a:t>HIV tests carried out through self-sampling schemes and community testing services: diagnosed prevalence band: England, 2018</a:t>
            </a:r>
            <a:br>
              <a:rPr lang="en-GB" sz="2200" b="1"/>
            </a:br>
            <a:endParaRPr lang="en-GB" sz="2200"/>
          </a:p>
        </p:txBody>
      </p:sp>
      <p:sp>
        <p:nvSpPr>
          <p:cNvPr id="3" name="Slide Number Placeholder 3">
            <a:extLst>
              <a:ext uri="{FF2B5EF4-FFF2-40B4-BE49-F238E27FC236}">
                <a16:creationId xmlns:a16="http://schemas.microsoft.com/office/drawing/2014/main" id="{9A8BA0DF-6BE9-4575-9428-9789D577A7FE}"/>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C9557EAB-71A7-443E-87AF-45728A275646}" type="slidenum">
              <a:t>35</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5" name="Rectangle 5">
            <a:extLst>
              <a:ext uri="{FF2B5EF4-FFF2-40B4-BE49-F238E27FC236}">
                <a16:creationId xmlns:a16="http://schemas.microsoft.com/office/drawing/2014/main" id="{5E5CF111-B62F-415B-98FB-D81704F8689B}"/>
              </a:ext>
            </a:extLst>
          </p:cNvPr>
          <p:cNvSpPr/>
          <p:nvPr/>
        </p:nvSpPr>
        <p:spPr>
          <a:xfrm>
            <a:off x="0" y="5766974"/>
            <a:ext cx="8243882" cy="55399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1</a:t>
            </a:r>
            <a:r>
              <a:rPr lang="en-GB" sz="1000" b="0" i="0" u="none" strike="noStrike" kern="1200" cap="none" spc="0" baseline="0" dirty="0">
                <a:solidFill>
                  <a:srgbClr val="000000"/>
                </a:solidFill>
                <a:uFillTx/>
                <a:latin typeface="Arial" pitchFamily="34"/>
                <a:ea typeface="Calibri" pitchFamily="34"/>
                <a:cs typeface="Times New Roman" pitchFamily="18"/>
              </a:rPr>
              <a:t> Tests reported through the national survey of community testing</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2</a:t>
            </a:r>
            <a:r>
              <a:rPr lang="en-GB" sz="1000" b="0" i="0" u="none" strike="noStrike" kern="1200" cap="none" spc="0" baseline="0" dirty="0">
                <a:solidFill>
                  <a:srgbClr val="000000"/>
                </a:solidFill>
                <a:uFillTx/>
                <a:latin typeface="Arial" pitchFamily="34"/>
                <a:ea typeface="Calibri" pitchFamily="34"/>
                <a:cs typeface="Times New Roman" pitchFamily="18"/>
              </a:rPr>
              <a:t> Tests returned to self-sampling services which report to the GUMCAD STI Surveillance System</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dirty="0">
                <a:solidFill>
                  <a:srgbClr val="000000"/>
                </a:solidFill>
                <a:uFillTx/>
                <a:latin typeface="Arial" pitchFamily="34"/>
                <a:ea typeface="Calibri" pitchFamily="34"/>
                <a:cs typeface="Times New Roman" pitchFamily="18"/>
              </a:rPr>
              <a:t>3</a:t>
            </a:r>
            <a:r>
              <a:rPr lang="en-GB" sz="1000" b="0" i="0" u="none" strike="noStrike" kern="1200" cap="none" spc="0" baseline="0" dirty="0">
                <a:solidFill>
                  <a:srgbClr val="000000"/>
                </a:solidFill>
                <a:uFillTx/>
                <a:latin typeface="Arial" pitchFamily="34"/>
                <a:ea typeface="Calibri" pitchFamily="34"/>
                <a:cs typeface="Times New Roman" pitchFamily="18"/>
              </a:rPr>
              <a:t> Tests returned to the National HIV self-sampling service</a:t>
            </a:r>
            <a:endParaRPr lang="en-GB" sz="1000" b="0" i="0" u="none" strike="noStrike" kern="1200" cap="none" spc="0" baseline="0" dirty="0">
              <a:solidFill>
                <a:srgbClr val="000000"/>
              </a:solidFill>
              <a:uFillTx/>
              <a:latin typeface="Arial" pitchFamily="34"/>
              <a:ea typeface="Times New Roman" pitchFamily="18"/>
              <a:cs typeface="Times New Roman" pitchFamily="18"/>
            </a:endParaRPr>
          </a:p>
        </p:txBody>
      </p:sp>
      <p:pic>
        <p:nvPicPr>
          <p:cNvPr id="6" name="Picture 7">
            <a:extLst>
              <a:ext uri="{FF2B5EF4-FFF2-40B4-BE49-F238E27FC236}">
                <a16:creationId xmlns:a16="http://schemas.microsoft.com/office/drawing/2014/main" id="{E010BFAD-8477-4F69-A373-F9F3F7EEBCC6}"/>
              </a:ext>
            </a:extLst>
          </p:cNvPr>
          <p:cNvPicPr>
            <a:picLocks noChangeAspect="1"/>
          </p:cNvPicPr>
          <p:nvPr/>
        </p:nvPicPr>
        <p:blipFill>
          <a:blip r:embed="rId3"/>
          <a:stretch>
            <a:fillRect/>
          </a:stretch>
        </p:blipFill>
        <p:spPr>
          <a:xfrm>
            <a:off x="562703" y="1751679"/>
            <a:ext cx="8034018" cy="3361096"/>
          </a:xfrm>
          <a:prstGeom prst="rect">
            <a:avLst/>
          </a:prstGeom>
          <a:noFill/>
          <a:ln cap="flat">
            <a:noFill/>
          </a:ln>
        </p:spPr>
      </p:pic>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1825-051E-4B44-8EC7-0549F576467D}"/>
              </a:ext>
            </a:extLst>
          </p:cNvPr>
          <p:cNvSpPr txBox="1">
            <a:spLocks noGrp="1"/>
          </p:cNvSpPr>
          <p:nvPr>
            <p:ph type="title"/>
          </p:nvPr>
        </p:nvSpPr>
        <p:spPr/>
        <p:txBody>
          <a:bodyPr/>
          <a:lstStyle/>
          <a:p>
            <a:pPr lvl="0"/>
            <a:r>
              <a:rPr lang="en-GB"/>
              <a:t>Clinical Care and Treatment as prevention (TasP)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7CFD-EBDF-4F77-B84A-6033C1C7728D}"/>
              </a:ext>
            </a:extLst>
          </p:cNvPr>
          <p:cNvSpPr txBox="1">
            <a:spLocks noGrp="1"/>
          </p:cNvSpPr>
          <p:nvPr>
            <p:ph type="title"/>
          </p:nvPr>
        </p:nvSpPr>
        <p:spPr/>
        <p:txBody>
          <a:bodyPr>
            <a:noAutofit/>
          </a:bodyPr>
          <a:lstStyle/>
          <a:p>
            <a:pPr lvl="0"/>
            <a:r>
              <a:rPr lang="en-GB" sz="2200"/>
              <a:t>Number of people</a:t>
            </a:r>
            <a:r>
              <a:rPr lang="en-GB" sz="2200" baseline="30000"/>
              <a:t>1</a:t>
            </a:r>
            <a:r>
              <a:rPr lang="en-GB" sz="2200"/>
              <a:t> seen for HIV care by ART coverage: United Kingdom, 2009 to 2018</a:t>
            </a:r>
          </a:p>
        </p:txBody>
      </p:sp>
      <p:sp>
        <p:nvSpPr>
          <p:cNvPr id="3" name="Slide Number Placeholder 3">
            <a:extLst>
              <a:ext uri="{FF2B5EF4-FFF2-40B4-BE49-F238E27FC236}">
                <a16:creationId xmlns:a16="http://schemas.microsoft.com/office/drawing/2014/main" id="{C1047BBD-6BA1-4319-BF45-969DC287FBD4}"/>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945AAF05-704F-4D56-A6B9-B800FEE6F036}" type="slidenum">
              <a:t>37</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6">
            <a:extLst>
              <a:ext uri="{FF2B5EF4-FFF2-40B4-BE49-F238E27FC236}">
                <a16:creationId xmlns:a16="http://schemas.microsoft.com/office/drawing/2014/main" id="{641F8CC2-7788-49D6-9322-475B3DD22546}"/>
              </a:ext>
            </a:extLst>
          </p:cNvPr>
          <p:cNvPicPr>
            <a:picLocks noChangeAspect="1"/>
          </p:cNvPicPr>
          <p:nvPr/>
        </p:nvPicPr>
        <p:blipFill>
          <a:blip r:embed="rId3"/>
          <a:stretch>
            <a:fillRect/>
          </a:stretch>
        </p:blipFill>
        <p:spPr>
          <a:xfrm>
            <a:off x="552791" y="1258854"/>
            <a:ext cx="8029126" cy="4743102"/>
          </a:xfrm>
          <a:prstGeom prst="rect">
            <a:avLst/>
          </a:prstGeom>
          <a:noFill/>
          <a:ln cap="flat">
            <a:noFill/>
          </a:ln>
        </p:spPr>
      </p:pic>
      <p:sp>
        <p:nvSpPr>
          <p:cNvPr id="6" name="TextBox 8">
            <a:extLst>
              <a:ext uri="{FF2B5EF4-FFF2-40B4-BE49-F238E27FC236}">
                <a16:creationId xmlns:a16="http://schemas.microsoft.com/office/drawing/2014/main" id="{B8617A52-AFB3-4AC1-B6E9-81B4063EA0C0}"/>
              </a:ext>
            </a:extLst>
          </p:cNvPr>
          <p:cNvSpPr txBox="1"/>
          <p:nvPr/>
        </p:nvSpPr>
        <p:spPr>
          <a:xfrm>
            <a:off x="0" y="6062499"/>
            <a:ext cx="4427981"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a:solidFill>
                  <a:srgbClr val="000000"/>
                </a:solidFill>
                <a:uFillTx/>
                <a:latin typeface="Arial" pitchFamily="80"/>
                <a:ea typeface="ヒラギノ角ゴ Pro W3" pitchFamily="80"/>
                <a:cs typeface="ヒラギノ角ゴ Pro W3" pitchFamily="80"/>
              </a:rPr>
              <a:t>1</a:t>
            </a:r>
            <a:r>
              <a:rPr lang="en-GB" sz="1000" b="0" i="0" u="none" strike="noStrike" kern="1200" cap="none" spc="0" baseline="0">
                <a:solidFill>
                  <a:srgbClr val="000000"/>
                </a:solidFill>
                <a:uFillTx/>
                <a:latin typeface="Arial" pitchFamily="80"/>
                <a:ea typeface="ヒラギノ角ゴ Pro W3" pitchFamily="80"/>
                <a:cs typeface="ヒラギノ角ゴ Pro W3" pitchFamily="80"/>
              </a:rPr>
              <a:t> Includes people aged 15 and older</a:t>
            </a:r>
          </a:p>
        </p:txBody>
      </p:sp>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4338-DEBF-41E1-B9A6-C6E8D0184BC7}"/>
              </a:ext>
            </a:extLst>
          </p:cNvPr>
          <p:cNvSpPr txBox="1">
            <a:spLocks noGrp="1"/>
          </p:cNvSpPr>
          <p:nvPr>
            <p:ph type="title"/>
          </p:nvPr>
        </p:nvSpPr>
        <p:spPr/>
        <p:txBody>
          <a:bodyPr>
            <a:noAutofit/>
          </a:bodyPr>
          <a:lstStyle/>
          <a:p>
            <a:pPr lvl="0"/>
            <a:r>
              <a:rPr lang="en-GB" sz="2200"/>
              <a:t>Proportion of people</a:t>
            </a:r>
            <a:r>
              <a:rPr lang="en-GB" sz="2200" baseline="30000"/>
              <a:t>1</a:t>
            </a:r>
            <a:r>
              <a:rPr lang="en-GB" sz="2200"/>
              <a:t> receiving antiretroviral treatment (ART): </a:t>
            </a:r>
            <a:br>
              <a:rPr lang="en-GB" sz="2200"/>
            </a:br>
            <a:r>
              <a:rPr lang="en-GB" sz="2200"/>
              <a:t>United Kingdom, 2018</a:t>
            </a:r>
            <a:br>
              <a:rPr lang="en-GB" sz="2200"/>
            </a:br>
            <a:endParaRPr lang="en-GB" sz="2200"/>
          </a:p>
        </p:txBody>
      </p:sp>
      <p:sp>
        <p:nvSpPr>
          <p:cNvPr id="3" name="Slide Number Placeholder 3">
            <a:extLst>
              <a:ext uri="{FF2B5EF4-FFF2-40B4-BE49-F238E27FC236}">
                <a16:creationId xmlns:a16="http://schemas.microsoft.com/office/drawing/2014/main" id="{CBD492E7-2751-4FD2-9764-75DA1308818F}"/>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3F5AF980-F626-4050-AFF2-F45C5361CB32}" type="slidenum">
              <a:t>38</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cxnSp>
        <p:nvCxnSpPr>
          <p:cNvPr id="5" name="Straight Connector 6">
            <a:extLst>
              <a:ext uri="{FF2B5EF4-FFF2-40B4-BE49-F238E27FC236}">
                <a16:creationId xmlns:a16="http://schemas.microsoft.com/office/drawing/2014/main" id="{A1FCE5F8-914C-4162-91B6-DD3AC8BCF1FD}"/>
              </a:ext>
            </a:extLst>
          </p:cNvPr>
          <p:cNvCxnSpPr>
            <a:endCxn id="6" idx="1"/>
          </p:cNvCxnSpPr>
          <p:nvPr/>
        </p:nvCxnSpPr>
        <p:spPr>
          <a:xfrm>
            <a:off x="6372197" y="1196748"/>
            <a:ext cx="360045" cy="5"/>
          </a:xfrm>
          <a:prstGeom prst="straightConnector1">
            <a:avLst/>
          </a:prstGeom>
          <a:noFill/>
          <a:ln w="28575" cap="flat">
            <a:solidFill>
              <a:srgbClr val="FF0000"/>
            </a:solidFill>
            <a:custDash>
              <a:ds d="300000" sp="300000"/>
            </a:custDash>
            <a:miter/>
          </a:ln>
        </p:spPr>
      </p:cxnSp>
      <p:sp>
        <p:nvSpPr>
          <p:cNvPr id="6" name="TextBox 2">
            <a:extLst>
              <a:ext uri="{FF2B5EF4-FFF2-40B4-BE49-F238E27FC236}">
                <a16:creationId xmlns:a16="http://schemas.microsoft.com/office/drawing/2014/main" id="{298F101E-5870-4DAD-AF93-FB686737C74D}"/>
              </a:ext>
            </a:extLst>
          </p:cNvPr>
          <p:cNvSpPr txBox="1"/>
          <p:nvPr/>
        </p:nvSpPr>
        <p:spPr>
          <a:xfrm>
            <a:off x="6732242" y="1058253"/>
            <a:ext cx="1550420"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80"/>
                <a:ea typeface="ヒラギノ角ゴ Pro W3" pitchFamily="80"/>
                <a:cs typeface="ヒラギノ角ゴ Pro W3" pitchFamily="80"/>
              </a:rPr>
              <a:t>UNAIDS 90% target</a:t>
            </a:r>
          </a:p>
        </p:txBody>
      </p:sp>
      <p:pic>
        <p:nvPicPr>
          <p:cNvPr id="7" name="Picture 10">
            <a:extLst>
              <a:ext uri="{FF2B5EF4-FFF2-40B4-BE49-F238E27FC236}">
                <a16:creationId xmlns:a16="http://schemas.microsoft.com/office/drawing/2014/main" id="{41890707-FDF5-4C2D-A7D7-37607443EB89}"/>
              </a:ext>
            </a:extLst>
          </p:cNvPr>
          <p:cNvPicPr>
            <a:picLocks noChangeAspect="1"/>
          </p:cNvPicPr>
          <p:nvPr/>
        </p:nvPicPr>
        <p:blipFill>
          <a:blip r:embed="rId3"/>
          <a:stretch>
            <a:fillRect/>
          </a:stretch>
        </p:blipFill>
        <p:spPr>
          <a:xfrm>
            <a:off x="465987" y="1258077"/>
            <a:ext cx="8212025" cy="4743102"/>
          </a:xfrm>
          <a:prstGeom prst="rect">
            <a:avLst/>
          </a:prstGeom>
          <a:noFill/>
          <a:ln cap="flat">
            <a:noFill/>
          </a:ln>
        </p:spPr>
      </p:pic>
      <p:sp>
        <p:nvSpPr>
          <p:cNvPr id="8" name="TextBox 11">
            <a:extLst>
              <a:ext uri="{FF2B5EF4-FFF2-40B4-BE49-F238E27FC236}">
                <a16:creationId xmlns:a16="http://schemas.microsoft.com/office/drawing/2014/main" id="{D339BE8F-3EF3-410A-9D91-E6B4BA0FAB47}"/>
              </a:ext>
            </a:extLst>
          </p:cNvPr>
          <p:cNvSpPr txBox="1"/>
          <p:nvPr/>
        </p:nvSpPr>
        <p:spPr>
          <a:xfrm>
            <a:off x="0" y="6062499"/>
            <a:ext cx="4427981"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a:solidFill>
                  <a:srgbClr val="000000"/>
                </a:solidFill>
                <a:uFillTx/>
                <a:latin typeface="Arial" pitchFamily="80"/>
                <a:ea typeface="ヒラギノ角ゴ Pro W3" pitchFamily="80"/>
                <a:cs typeface="ヒラギノ角ゴ Pro W3" pitchFamily="80"/>
              </a:rPr>
              <a:t>1</a:t>
            </a:r>
            <a:r>
              <a:rPr lang="en-GB" sz="1000" b="0" i="0" u="none" strike="noStrike" kern="1200" cap="none" spc="0" baseline="0">
                <a:solidFill>
                  <a:srgbClr val="000000"/>
                </a:solidFill>
                <a:uFillTx/>
                <a:latin typeface="Arial" pitchFamily="80"/>
                <a:ea typeface="ヒラギノ角ゴ Pro W3" pitchFamily="80"/>
                <a:cs typeface="ヒラギノ角ゴ Pro W3" pitchFamily="80"/>
              </a:rPr>
              <a:t> Includes people aged 15 and older</a:t>
            </a:r>
          </a:p>
        </p:txBody>
      </p:sp>
      <p:sp>
        <p:nvSpPr>
          <p:cNvPr id="9" name="Footer Placeholder 8"/>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A5B1-EB35-466A-BAE3-C6C0C43C163F}"/>
              </a:ext>
            </a:extLst>
          </p:cNvPr>
          <p:cNvSpPr txBox="1">
            <a:spLocks noGrp="1"/>
          </p:cNvSpPr>
          <p:nvPr>
            <p:ph type="title"/>
          </p:nvPr>
        </p:nvSpPr>
        <p:spPr/>
        <p:txBody>
          <a:bodyPr>
            <a:noAutofit/>
          </a:bodyPr>
          <a:lstStyle/>
          <a:p>
            <a:pPr lvl="0"/>
            <a:r>
              <a:rPr lang="en-GB" sz="2200"/>
              <a:t>Proportion of people</a:t>
            </a:r>
            <a:r>
              <a:rPr lang="en-GB" sz="2200" baseline="30000"/>
              <a:t>1</a:t>
            </a:r>
            <a:r>
              <a:rPr lang="en-GB" sz="2200"/>
              <a:t> on antiretroviral therapy with a viral load &lt;200 copies/mL by age-group: England, 2018</a:t>
            </a:r>
          </a:p>
        </p:txBody>
      </p:sp>
      <p:sp>
        <p:nvSpPr>
          <p:cNvPr id="3" name="Slide Number Placeholder 3">
            <a:extLst>
              <a:ext uri="{FF2B5EF4-FFF2-40B4-BE49-F238E27FC236}">
                <a16:creationId xmlns:a16="http://schemas.microsoft.com/office/drawing/2014/main" id="{F35256E5-0C6E-49F7-BCFF-A0355F8C9048}"/>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5A231E02-CFF0-4D47-876D-691E7C25BA50}" type="slidenum">
              <a:t>39</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9">
            <a:extLst>
              <a:ext uri="{FF2B5EF4-FFF2-40B4-BE49-F238E27FC236}">
                <a16:creationId xmlns:a16="http://schemas.microsoft.com/office/drawing/2014/main" id="{04DF1A58-790D-4E9F-8895-EE0E3FBD8193}"/>
              </a:ext>
            </a:extLst>
          </p:cNvPr>
          <p:cNvPicPr>
            <a:picLocks noChangeAspect="1"/>
          </p:cNvPicPr>
          <p:nvPr/>
        </p:nvPicPr>
        <p:blipFill>
          <a:blip r:embed="rId3"/>
          <a:stretch>
            <a:fillRect/>
          </a:stretch>
        </p:blipFill>
        <p:spPr>
          <a:xfrm>
            <a:off x="555479" y="1325495"/>
            <a:ext cx="8035225" cy="4737003"/>
          </a:xfrm>
          <a:prstGeom prst="rect">
            <a:avLst/>
          </a:prstGeom>
          <a:noFill/>
          <a:ln cap="flat">
            <a:noFill/>
          </a:ln>
        </p:spPr>
      </p:pic>
      <p:sp>
        <p:nvSpPr>
          <p:cNvPr id="6" name="TextBox 11">
            <a:extLst>
              <a:ext uri="{FF2B5EF4-FFF2-40B4-BE49-F238E27FC236}">
                <a16:creationId xmlns:a16="http://schemas.microsoft.com/office/drawing/2014/main" id="{E671CEE3-6FDB-4D27-9C9C-81CE50AFB235}"/>
              </a:ext>
            </a:extLst>
          </p:cNvPr>
          <p:cNvSpPr txBox="1"/>
          <p:nvPr/>
        </p:nvSpPr>
        <p:spPr>
          <a:xfrm>
            <a:off x="0" y="6062499"/>
            <a:ext cx="4427981"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a:solidFill>
                  <a:srgbClr val="000000"/>
                </a:solidFill>
                <a:uFillTx/>
                <a:latin typeface="Arial" pitchFamily="80"/>
                <a:ea typeface="ヒラギノ角ゴ Pro W3" pitchFamily="80"/>
                <a:cs typeface="ヒラギノ角ゴ Pro W3" pitchFamily="80"/>
              </a:rPr>
              <a:t>1</a:t>
            </a:r>
            <a:r>
              <a:rPr lang="en-GB" sz="1000" b="0" i="0" u="none" strike="noStrike" kern="1200" cap="none" spc="0" baseline="0">
                <a:solidFill>
                  <a:srgbClr val="000000"/>
                </a:solidFill>
                <a:uFillTx/>
                <a:latin typeface="Arial" pitchFamily="80"/>
                <a:ea typeface="ヒラギノ角ゴ Pro W3" pitchFamily="80"/>
                <a:cs typeface="ヒラギノ角ゴ Pro W3" pitchFamily="80"/>
              </a:rPr>
              <a:t> Includes people aged 15 and older</a:t>
            </a:r>
          </a:p>
        </p:txBody>
      </p:sp>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58D-CDD1-4504-8B02-625FE2B920A5}"/>
              </a:ext>
            </a:extLst>
          </p:cNvPr>
          <p:cNvSpPr txBox="1">
            <a:spLocks noGrp="1"/>
          </p:cNvSpPr>
          <p:nvPr>
            <p:ph type="title"/>
          </p:nvPr>
        </p:nvSpPr>
        <p:spPr/>
        <p:txBody>
          <a:bodyPr>
            <a:noAutofit/>
          </a:bodyPr>
          <a:lstStyle/>
          <a:p>
            <a:pPr lvl="0"/>
            <a:r>
              <a:rPr lang="en-GB" sz="2200"/>
              <a:t>Number of people newly diagnosed with HIV by country of residence: United Kingdom, 2002 to 2018</a:t>
            </a:r>
          </a:p>
        </p:txBody>
      </p:sp>
      <p:sp>
        <p:nvSpPr>
          <p:cNvPr id="3" name="Slide Number Placeholder 3">
            <a:extLst>
              <a:ext uri="{FF2B5EF4-FFF2-40B4-BE49-F238E27FC236}">
                <a16:creationId xmlns:a16="http://schemas.microsoft.com/office/drawing/2014/main" id="{EFF70379-5ECC-4755-B708-1F28EE390C0B}"/>
              </a:ext>
            </a:extLst>
          </p:cNvPr>
          <p:cNvSpPr txBox="1"/>
          <p:nvPr/>
        </p:nvSpPr>
        <p:spPr>
          <a:xfrm>
            <a:off x="0" y="630871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F20E3071-212A-4F61-BFE2-B3F930E9DA1F}" type="slidenum">
              <a:t>4</a:t>
            </a:fld>
            <a:endParaRPr lang="en-US" sz="1400" b="0" i="0" u="none" strike="noStrike" kern="1200" cap="none" spc="0" baseline="0">
              <a:solidFill>
                <a:srgbClr val="FFFFFF"/>
              </a:solidFill>
              <a:uFillTx/>
              <a:latin typeface="Arial" pitchFamily="34"/>
              <a:ea typeface="ヒラギノ角ゴ Pro W3" pitchFamily="80"/>
              <a:cs typeface="Arial" pitchFamily="34"/>
            </a:endParaRPr>
          </a:p>
        </p:txBody>
      </p:sp>
      <p:pic>
        <p:nvPicPr>
          <p:cNvPr id="5" name="Picture 18">
            <a:extLst>
              <a:ext uri="{FF2B5EF4-FFF2-40B4-BE49-F238E27FC236}">
                <a16:creationId xmlns:a16="http://schemas.microsoft.com/office/drawing/2014/main" id="{A6A64A9D-ED63-4B24-AA0C-FBC6F73A0F8C}"/>
              </a:ext>
            </a:extLst>
          </p:cNvPr>
          <p:cNvPicPr>
            <a:picLocks noChangeAspect="1"/>
          </p:cNvPicPr>
          <p:nvPr/>
        </p:nvPicPr>
        <p:blipFill>
          <a:blip r:embed="rId3"/>
          <a:srcRect r="6186"/>
          <a:stretch>
            <a:fillRect/>
          </a:stretch>
        </p:blipFill>
        <p:spPr>
          <a:xfrm>
            <a:off x="677058" y="1353750"/>
            <a:ext cx="7789883" cy="4797966"/>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6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8563-F0A2-4036-9A63-CAD18DB35A1D}"/>
              </a:ext>
            </a:extLst>
          </p:cNvPr>
          <p:cNvSpPr txBox="1">
            <a:spLocks noGrp="1"/>
          </p:cNvSpPr>
          <p:nvPr>
            <p:ph type="title"/>
          </p:nvPr>
        </p:nvSpPr>
        <p:spPr/>
        <p:txBody>
          <a:bodyPr>
            <a:noAutofit/>
          </a:bodyPr>
          <a:lstStyle/>
          <a:p>
            <a:pPr lvl="0"/>
            <a:r>
              <a:rPr lang="en-GB" sz="2200"/>
              <a:t>Proportion of new HIV diagnoses initiating treatment within 91 days by exposure group: United Kingdom, 2014 to 2018</a:t>
            </a:r>
          </a:p>
        </p:txBody>
      </p:sp>
      <p:sp>
        <p:nvSpPr>
          <p:cNvPr id="3" name="Slide Number Placeholder 3">
            <a:extLst>
              <a:ext uri="{FF2B5EF4-FFF2-40B4-BE49-F238E27FC236}">
                <a16:creationId xmlns:a16="http://schemas.microsoft.com/office/drawing/2014/main" id="{C904B18E-E841-47DC-B960-D936F4CE0E6B}"/>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72AC2A46-C2DE-4068-820A-B828F7F9C615}" type="slidenum">
              <a:t>40</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5">
            <a:extLst>
              <a:ext uri="{FF2B5EF4-FFF2-40B4-BE49-F238E27FC236}">
                <a16:creationId xmlns:a16="http://schemas.microsoft.com/office/drawing/2014/main" id="{8B6FA435-E0B6-42EE-99F8-0F131C8EC874}"/>
              </a:ext>
            </a:extLst>
          </p:cNvPr>
          <p:cNvPicPr>
            <a:picLocks noChangeAspect="1"/>
          </p:cNvPicPr>
          <p:nvPr/>
        </p:nvPicPr>
        <p:blipFill>
          <a:blip r:embed="rId3"/>
          <a:stretch>
            <a:fillRect/>
          </a:stretch>
        </p:blipFill>
        <p:spPr>
          <a:xfrm>
            <a:off x="379219" y="1290593"/>
            <a:ext cx="3977594" cy="2520004"/>
          </a:xfrm>
          <a:prstGeom prst="rect">
            <a:avLst/>
          </a:prstGeom>
          <a:noFill/>
          <a:ln cap="flat">
            <a:noFill/>
          </a:ln>
        </p:spPr>
      </p:pic>
      <p:pic>
        <p:nvPicPr>
          <p:cNvPr id="6" name="Picture 7">
            <a:extLst>
              <a:ext uri="{FF2B5EF4-FFF2-40B4-BE49-F238E27FC236}">
                <a16:creationId xmlns:a16="http://schemas.microsoft.com/office/drawing/2014/main" id="{1F89C288-85C6-48E9-92A6-63DFE09F2D54}"/>
              </a:ext>
            </a:extLst>
          </p:cNvPr>
          <p:cNvPicPr>
            <a:picLocks noChangeAspect="1"/>
          </p:cNvPicPr>
          <p:nvPr/>
        </p:nvPicPr>
        <p:blipFill>
          <a:blip r:embed="rId4"/>
          <a:srcRect l="3050"/>
          <a:stretch>
            <a:fillRect/>
          </a:stretch>
        </p:blipFill>
        <p:spPr>
          <a:xfrm>
            <a:off x="4522073" y="1290593"/>
            <a:ext cx="3983272" cy="2520004"/>
          </a:xfrm>
          <a:prstGeom prst="rect">
            <a:avLst/>
          </a:prstGeom>
          <a:noFill/>
          <a:ln cap="flat">
            <a:noFill/>
          </a:ln>
        </p:spPr>
      </p:pic>
      <p:pic>
        <p:nvPicPr>
          <p:cNvPr id="7" name="Picture 8">
            <a:extLst>
              <a:ext uri="{FF2B5EF4-FFF2-40B4-BE49-F238E27FC236}">
                <a16:creationId xmlns:a16="http://schemas.microsoft.com/office/drawing/2014/main" id="{660C8766-E378-4FE6-9CE0-C120D6766425}"/>
              </a:ext>
            </a:extLst>
          </p:cNvPr>
          <p:cNvPicPr>
            <a:picLocks noChangeAspect="1"/>
          </p:cNvPicPr>
          <p:nvPr/>
        </p:nvPicPr>
        <p:blipFill>
          <a:blip r:embed="rId5"/>
          <a:stretch>
            <a:fillRect/>
          </a:stretch>
        </p:blipFill>
        <p:spPr>
          <a:xfrm>
            <a:off x="435583" y="3694880"/>
            <a:ext cx="4086490" cy="2520004"/>
          </a:xfrm>
          <a:prstGeom prst="rect">
            <a:avLst/>
          </a:prstGeom>
          <a:noFill/>
          <a:ln cap="flat">
            <a:noFill/>
          </a:ln>
        </p:spPr>
      </p:pic>
      <p:sp>
        <p:nvSpPr>
          <p:cNvPr id="8" name="Footer Placeholder 7"/>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15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2799-8774-415E-8951-3F31E8F9FE17}"/>
              </a:ext>
            </a:extLst>
          </p:cNvPr>
          <p:cNvSpPr txBox="1">
            <a:spLocks noGrp="1"/>
          </p:cNvSpPr>
          <p:nvPr>
            <p:ph type="title"/>
          </p:nvPr>
        </p:nvSpPr>
        <p:spPr/>
        <p:txBody>
          <a:bodyPr/>
          <a:lstStyle/>
          <a:p>
            <a:pPr lvl="0"/>
            <a:r>
              <a:rPr lang="en-GB"/>
              <a:t>PrEP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15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4492-E0E9-45E2-9649-7163ED87BD12}"/>
              </a:ext>
            </a:extLst>
          </p:cNvPr>
          <p:cNvSpPr txBox="1">
            <a:spLocks noGrp="1"/>
          </p:cNvSpPr>
          <p:nvPr>
            <p:ph type="title"/>
          </p:nvPr>
        </p:nvSpPr>
        <p:spPr>
          <a:xfrm>
            <a:off x="553294" y="225235"/>
            <a:ext cx="8028002" cy="648071"/>
          </a:xfrm>
        </p:spPr>
        <p:txBody>
          <a:bodyPr>
            <a:noAutofit/>
          </a:bodyPr>
          <a:lstStyle/>
          <a:p>
            <a:pPr lvl="0"/>
            <a:r>
              <a:rPr lang="en-GB" sz="2200"/>
              <a:t>Monitoring population effectiveness of PrEP in GBM in England 2015 – 2018: Comparing trends of estimated numbers on PrEP, new HIV diagnoses and recent seroconversions among level 3 GUM clinic GBM attendees</a:t>
            </a:r>
            <a:br>
              <a:rPr lang="en-GB" sz="2200" b="1"/>
            </a:br>
            <a:endParaRPr lang="en-GB" sz="2200"/>
          </a:p>
        </p:txBody>
      </p:sp>
      <p:sp>
        <p:nvSpPr>
          <p:cNvPr id="3" name="Slide Number Placeholder 3">
            <a:extLst>
              <a:ext uri="{FF2B5EF4-FFF2-40B4-BE49-F238E27FC236}">
                <a16:creationId xmlns:a16="http://schemas.microsoft.com/office/drawing/2014/main" id="{91DE7A2A-4189-49A4-875E-6EF1EB2CE0A2}"/>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97827644-0CF5-493F-9209-C12B3BA91FF9}" type="slidenum">
              <a:t>42</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pic>
        <p:nvPicPr>
          <p:cNvPr id="5" name="Picture 13">
            <a:extLst>
              <a:ext uri="{FF2B5EF4-FFF2-40B4-BE49-F238E27FC236}">
                <a16:creationId xmlns:a16="http://schemas.microsoft.com/office/drawing/2014/main" id="{131EF988-0653-49C6-AD86-DA1FBDAF967E}"/>
              </a:ext>
            </a:extLst>
          </p:cNvPr>
          <p:cNvPicPr>
            <a:picLocks noChangeAspect="1"/>
          </p:cNvPicPr>
          <p:nvPr/>
        </p:nvPicPr>
        <p:blipFill>
          <a:blip r:embed="rId3"/>
          <a:srcRect t="4922" r="1674"/>
          <a:stretch>
            <a:fillRect/>
          </a:stretch>
        </p:blipFill>
        <p:spPr>
          <a:xfrm>
            <a:off x="857250" y="1675263"/>
            <a:ext cx="7429500" cy="4338041"/>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4560-3CB7-406E-8405-87ED968CECCD}"/>
              </a:ext>
            </a:extLst>
          </p:cNvPr>
          <p:cNvSpPr txBox="1">
            <a:spLocks noGrp="1"/>
          </p:cNvSpPr>
          <p:nvPr>
            <p:ph type="title"/>
          </p:nvPr>
        </p:nvSpPr>
        <p:spPr>
          <a:xfrm>
            <a:off x="558003" y="578047"/>
            <a:ext cx="8028002" cy="400397"/>
          </a:xfrm>
        </p:spPr>
        <p:txBody>
          <a:bodyPr/>
          <a:lstStyle/>
          <a:p>
            <a:pPr lvl="0"/>
            <a:r>
              <a:rPr lang="en-GB"/>
              <a:t> </a:t>
            </a:r>
            <a:r>
              <a:rPr lang="en-GB" spc="0"/>
              <a:t>Acknowledgements</a:t>
            </a:r>
            <a:r>
              <a:rPr lang="en-GB"/>
              <a:t> </a:t>
            </a:r>
          </a:p>
        </p:txBody>
      </p:sp>
      <p:sp>
        <p:nvSpPr>
          <p:cNvPr id="3" name="Content Placeholder 2">
            <a:extLst>
              <a:ext uri="{FF2B5EF4-FFF2-40B4-BE49-F238E27FC236}">
                <a16:creationId xmlns:a16="http://schemas.microsoft.com/office/drawing/2014/main" id="{879B40B0-2FEA-4BD0-9AC1-EE5A23F82801}"/>
              </a:ext>
            </a:extLst>
          </p:cNvPr>
          <p:cNvSpPr txBox="1">
            <a:spLocks noGrp="1"/>
          </p:cNvSpPr>
          <p:nvPr>
            <p:ph idx="1"/>
          </p:nvPr>
        </p:nvSpPr>
        <p:spPr>
          <a:xfrm>
            <a:off x="583405" y="1017279"/>
            <a:ext cx="8028002" cy="1224134"/>
          </a:xfrm>
        </p:spPr>
        <p:txBody>
          <a:bodyPr/>
          <a:lstStyle/>
          <a:p>
            <a:pPr lvl="0"/>
            <a:r>
              <a:rPr lang="en-GB"/>
              <a:t>We gratefully acknowledge the continuing collaboration of people living with HIV, as well as clinicians, microbiologists, immunologists, public health practitioners, occupational health doctors, nurses and other colleagues who contribute to the surveillance of HIV and STIs and the monitoring of HIV care in the UK. </a:t>
            </a:r>
          </a:p>
          <a:p>
            <a:pPr lvl="0"/>
            <a:endParaRPr lang="en-GB"/>
          </a:p>
        </p:txBody>
      </p:sp>
      <p:sp>
        <p:nvSpPr>
          <p:cNvPr id="4" name="Slide Number Placeholder 3">
            <a:extLst>
              <a:ext uri="{FF2B5EF4-FFF2-40B4-BE49-F238E27FC236}">
                <a16:creationId xmlns:a16="http://schemas.microsoft.com/office/drawing/2014/main" id="{95081511-6B31-4CCC-81AA-F304092B6441}"/>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B24D9EC0-A86B-4D62-9E10-1801DC5751F7}" type="slidenum">
              <a:t>43</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6" name="Title 1">
            <a:extLst>
              <a:ext uri="{FF2B5EF4-FFF2-40B4-BE49-F238E27FC236}">
                <a16:creationId xmlns:a16="http://schemas.microsoft.com/office/drawing/2014/main" id="{C4166DD5-BD64-4C39-B546-DEE76F156E2F}"/>
              </a:ext>
            </a:extLst>
          </p:cNvPr>
          <p:cNvSpPr txBox="1"/>
          <p:nvPr/>
        </p:nvSpPr>
        <p:spPr>
          <a:xfrm>
            <a:off x="575194" y="2670587"/>
            <a:ext cx="8028002" cy="400397"/>
          </a:xfrm>
          <a:prstGeom prst="rect">
            <a:avLst/>
          </a:prstGeom>
          <a:noFill/>
          <a:ln cap="flat">
            <a:noFill/>
          </a:ln>
        </p:spPr>
        <p:txBody>
          <a:bodyPr vert="horz" wrap="square" lIns="0" tIns="0" rIns="0" bIns="0" anchor="t" anchorCtr="0" compatLnSpc="1">
            <a:norm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150" baseline="0">
                <a:solidFill>
                  <a:srgbClr val="00AE9E"/>
                </a:solidFill>
                <a:uFillTx/>
                <a:latin typeface="Arial" pitchFamily="34"/>
                <a:ea typeface="ヒラギノ角ゴ Pro W3" pitchFamily="80"/>
                <a:cs typeface="ヒラギノ角ゴ Pro W3" pitchFamily="80"/>
              </a:rPr>
              <a:t>Further information</a:t>
            </a:r>
          </a:p>
        </p:txBody>
      </p:sp>
      <p:sp>
        <p:nvSpPr>
          <p:cNvPr id="7" name="Content Placeholder 2">
            <a:extLst>
              <a:ext uri="{FF2B5EF4-FFF2-40B4-BE49-F238E27FC236}">
                <a16:creationId xmlns:a16="http://schemas.microsoft.com/office/drawing/2014/main" id="{28293228-5ADD-4DD0-926B-AB4188C0B7F4}"/>
              </a:ext>
            </a:extLst>
          </p:cNvPr>
          <p:cNvSpPr txBox="1"/>
          <p:nvPr/>
        </p:nvSpPr>
        <p:spPr>
          <a:xfrm>
            <a:off x="563928" y="3070984"/>
            <a:ext cx="8028002" cy="2808570"/>
          </a:xfrm>
          <a:prstGeom prst="rect">
            <a:avLst/>
          </a:prstGeom>
          <a:noFill/>
          <a:ln cap="flat">
            <a:noFill/>
          </a:ln>
        </p:spPr>
        <p:txBody>
          <a:bodyPr vert="horz" wrap="square" lIns="0" tIns="0" rIns="0" bIns="0" anchor="t" anchorCtr="0" compatLnSpc="1">
            <a:noAutofit/>
          </a:bodyPr>
          <a:lstStyle/>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Blood Safety, Hepatitis, Sexually Transmitted Infection (STI) and HIV Service</a:t>
            </a:r>
          </a:p>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National Infection Service</a:t>
            </a:r>
          </a:p>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Public Health England</a:t>
            </a:r>
          </a:p>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61 Colindale Avenue</a:t>
            </a:r>
          </a:p>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London</a:t>
            </a:r>
          </a:p>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NW9 5EQ</a:t>
            </a:r>
          </a:p>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a typeface="ヒラギノ角ゴ Pro W3" pitchFamily="80"/>
              <a:cs typeface="ヒラギノ角ゴ Pro W3" pitchFamily="80"/>
            </a:endParaRPr>
          </a:p>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Email: </a:t>
            </a:r>
            <a:r>
              <a:rPr lang="en-GB" sz="1800" b="0" i="0" u="none" strike="noStrike" kern="1200" cap="none" spc="0" baseline="0">
                <a:solidFill>
                  <a:srgbClr val="000000"/>
                </a:solidFill>
                <a:uFillTx/>
                <a:latin typeface="Arial" pitchFamily="34"/>
                <a:ea typeface="ヒラギノ角ゴ Pro W3" pitchFamily="80"/>
                <a:cs typeface="ヒラギノ角ゴ Pro W3" pitchFamily="80"/>
                <a:hlinkClick r:id="rId2"/>
              </a:rPr>
              <a:t>harsqueries@phe.gov.uk</a:t>
            </a:r>
            <a:endParaRPr lang="en-GB" sz="1800" b="0" i="0" u="none" strike="noStrike" kern="1200" cap="none" spc="0" baseline="0">
              <a:solidFill>
                <a:srgbClr val="000000"/>
              </a:solidFill>
              <a:uFillTx/>
              <a:latin typeface="Arial" pitchFamily="34"/>
              <a:ea typeface="ヒラギノ角ゴ Pro W3" pitchFamily="80"/>
              <a:cs typeface="ヒラギノ角ゴ Pro W3" pitchFamily="80"/>
            </a:endParaRPr>
          </a:p>
          <a:p>
            <a:pPr marL="4764" marR="0" lvl="0" indent="-4764"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Website: </a:t>
            </a:r>
            <a:r>
              <a:rPr lang="en-GB" sz="1800" b="0" i="0" u="none" strike="noStrike" kern="1200" cap="none" spc="0" baseline="0">
                <a:solidFill>
                  <a:srgbClr val="000000"/>
                </a:solidFill>
                <a:uFillTx/>
                <a:latin typeface="Arial" pitchFamily="34"/>
                <a:ea typeface="ヒラギノ角ゴ Pro W3" pitchFamily="80"/>
                <a:cs typeface="ヒラギノ角ゴ Pro W3" pitchFamily="80"/>
                <a:hlinkClick r:id="rId3"/>
              </a:rPr>
              <a:t>www.gov.uk/phe</a:t>
            </a:r>
            <a:r>
              <a:rPr lang="en-GB" sz="1800" b="0" i="0" u="none" strike="noStrike" kern="1200" cap="none" spc="0" baseline="0">
                <a:solidFill>
                  <a:srgbClr val="000000"/>
                </a:solidFill>
                <a:uFillTx/>
                <a:latin typeface="Arial" pitchFamily="34"/>
                <a:ea typeface="ヒラギノ角ゴ Pro W3" pitchFamily="80"/>
                <a:cs typeface="ヒラギノ角ゴ Pro W3" pitchFamily="80"/>
              </a:rPr>
              <a:t> </a:t>
            </a:r>
          </a:p>
        </p:txBody>
      </p:sp>
      <p:sp>
        <p:nvSpPr>
          <p:cNvPr id="8" name="Footer Placeholder 7"/>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76346E47-8E95-4B5D-BE1D-EE1EEC3701C9}"/>
              </a:ext>
            </a:extLst>
          </p:cNvPr>
          <p:cNvSpPr txBox="1"/>
          <p:nvPr/>
        </p:nvSpPr>
        <p:spPr>
          <a:xfrm>
            <a:off x="570594" y="1090047"/>
            <a:ext cx="8225156" cy="4732065"/>
          </a:xfrm>
          <a:prstGeom prst="rect">
            <a:avLst/>
          </a:prstGeom>
          <a:noFill/>
          <a:ln cap="flat">
            <a:noFill/>
          </a:ln>
        </p:spPr>
        <p:txBody>
          <a:bodyPr vert="horz" wrap="square" lIns="0" tIns="0" rIns="0" bIns="0" anchor="t" anchorCtr="0" compatLnSpc="1">
            <a:spAutoFit/>
          </a:bodyPr>
          <a:lstStyle/>
          <a:p>
            <a:pPr marL="12701" marR="5084"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5" baseline="0">
                <a:solidFill>
                  <a:srgbClr val="000000"/>
                </a:solidFill>
                <a:uFillTx/>
                <a:latin typeface="Arial"/>
                <a:ea typeface="ヒラギノ角ゴ Pro W3" pitchFamily="80"/>
                <a:cs typeface="Arial"/>
              </a:rPr>
              <a:t>Public </a:t>
            </a:r>
            <a:r>
              <a:rPr lang="en-GB" sz="1200" b="0" i="0" u="none" strike="noStrike" kern="1200" cap="none" spc="0" baseline="0">
                <a:solidFill>
                  <a:srgbClr val="000000"/>
                </a:solidFill>
                <a:uFillTx/>
                <a:latin typeface="Arial"/>
                <a:ea typeface="ヒラギノ角ゴ Pro W3" pitchFamily="80"/>
                <a:cs typeface="Arial"/>
              </a:rPr>
              <a:t>Health </a:t>
            </a:r>
            <a:r>
              <a:rPr lang="en-GB" sz="1200" b="0" i="0" u="none" strike="noStrike" kern="1200" cap="none" spc="-5" baseline="0">
                <a:solidFill>
                  <a:srgbClr val="000000"/>
                </a:solidFill>
                <a:uFillTx/>
                <a:latin typeface="Arial"/>
                <a:ea typeface="ヒラギノ角ゴ Pro W3" pitchFamily="80"/>
                <a:cs typeface="Arial"/>
              </a:rPr>
              <a:t>England exists </a:t>
            </a:r>
            <a:r>
              <a:rPr lang="en-GB" sz="1200" b="0" i="0" u="none" strike="noStrike" kern="1200" cap="none" spc="0" baseline="0">
                <a:solidFill>
                  <a:srgbClr val="000000"/>
                </a:solidFill>
                <a:uFillTx/>
                <a:latin typeface="Arial"/>
                <a:ea typeface="ヒラギノ角ゴ Pro W3" pitchFamily="80"/>
                <a:cs typeface="Arial"/>
              </a:rPr>
              <a:t>to protect </a:t>
            </a:r>
            <a:r>
              <a:rPr lang="en-GB" sz="1200" b="0" i="0" u="none" strike="noStrike" kern="1200" cap="none" spc="-5" baseline="0">
                <a:solidFill>
                  <a:srgbClr val="000000"/>
                </a:solidFill>
                <a:uFillTx/>
                <a:latin typeface="Arial"/>
                <a:ea typeface="ヒラギノ角ゴ Pro W3" pitchFamily="80"/>
                <a:cs typeface="Arial"/>
              </a:rPr>
              <a:t>and improve </a:t>
            </a:r>
            <a:r>
              <a:rPr lang="en-GB" sz="1200" b="0" i="0" u="none" strike="noStrike" kern="1200" cap="none" spc="0" baseline="0">
                <a:solidFill>
                  <a:srgbClr val="000000"/>
                </a:solidFill>
                <a:uFillTx/>
                <a:latin typeface="Arial"/>
                <a:ea typeface="ヒラギノ角ゴ Pro W3" pitchFamily="80"/>
                <a:cs typeface="Arial"/>
              </a:rPr>
              <a:t>the </a:t>
            </a:r>
            <a:r>
              <a:rPr lang="en-GB" sz="1200" b="0" i="0" u="none" strike="noStrike" kern="1200" cap="none" spc="-5" baseline="0">
                <a:solidFill>
                  <a:srgbClr val="000000"/>
                </a:solidFill>
                <a:uFillTx/>
                <a:latin typeface="Arial"/>
                <a:ea typeface="ヒラギノ角ゴ Pro W3" pitchFamily="80"/>
                <a:cs typeface="Arial"/>
              </a:rPr>
              <a:t>nation’s health and wellbeing, and reduce health inequalities. </a:t>
            </a:r>
            <a:r>
              <a:rPr lang="en-GB" sz="1200" b="0" i="0" u="none" strike="noStrike" kern="1200" cap="none" spc="5" baseline="0">
                <a:solidFill>
                  <a:srgbClr val="000000"/>
                </a:solidFill>
                <a:uFillTx/>
                <a:latin typeface="Arial"/>
                <a:ea typeface="ヒラギノ角ゴ Pro W3" pitchFamily="80"/>
                <a:cs typeface="Arial"/>
              </a:rPr>
              <a:t>We  </a:t>
            </a:r>
            <a:r>
              <a:rPr lang="en-GB" sz="1200" b="0" i="0" u="none" strike="noStrike" kern="1200" cap="none" spc="-5" baseline="0">
                <a:solidFill>
                  <a:srgbClr val="000000"/>
                </a:solidFill>
                <a:uFillTx/>
                <a:latin typeface="Arial"/>
                <a:ea typeface="ヒラギノ角ゴ Pro W3" pitchFamily="80"/>
                <a:cs typeface="Arial"/>
              </a:rPr>
              <a:t>do </a:t>
            </a:r>
            <a:r>
              <a:rPr lang="en-GB" sz="1200" b="0" i="0" u="none" strike="noStrike" kern="1200" cap="none" spc="0" baseline="0">
                <a:solidFill>
                  <a:srgbClr val="000000"/>
                </a:solidFill>
                <a:uFillTx/>
                <a:latin typeface="Arial"/>
                <a:ea typeface="ヒラギノ角ゴ Pro W3" pitchFamily="80"/>
                <a:cs typeface="Arial"/>
              </a:rPr>
              <a:t>this </a:t>
            </a:r>
            <a:r>
              <a:rPr lang="en-GB" sz="1200" b="0" i="0" u="none" strike="noStrike" kern="1200" cap="none" spc="-5" baseline="0">
                <a:solidFill>
                  <a:srgbClr val="000000"/>
                </a:solidFill>
                <a:uFillTx/>
                <a:latin typeface="Arial"/>
                <a:ea typeface="ヒラギノ角ゴ Pro W3" pitchFamily="80"/>
                <a:cs typeface="Arial"/>
              </a:rPr>
              <a:t>through world-leading </a:t>
            </a:r>
            <a:r>
              <a:rPr lang="en-GB" sz="1200" b="0" i="0" u="none" strike="noStrike" kern="1200" cap="none" spc="0" baseline="0">
                <a:solidFill>
                  <a:srgbClr val="000000"/>
                </a:solidFill>
                <a:uFillTx/>
                <a:latin typeface="Arial"/>
                <a:ea typeface="ヒラギノ角ゴ Pro W3" pitchFamily="80"/>
                <a:cs typeface="Arial"/>
              </a:rPr>
              <a:t>science, </a:t>
            </a:r>
            <a:r>
              <a:rPr lang="en-GB" sz="1200" b="0" i="0" u="none" strike="noStrike" kern="1200" cap="none" spc="-5" baseline="0">
                <a:solidFill>
                  <a:srgbClr val="000000"/>
                </a:solidFill>
                <a:uFillTx/>
                <a:latin typeface="Arial"/>
                <a:ea typeface="ヒラギノ角ゴ Pro W3" pitchFamily="80"/>
                <a:cs typeface="Arial"/>
              </a:rPr>
              <a:t>knowledge and intelligence, </a:t>
            </a:r>
            <a:r>
              <a:rPr lang="en-GB" sz="1200" b="0" i="0" u="none" strike="noStrike" kern="1200" cap="none" spc="-15" baseline="0">
                <a:solidFill>
                  <a:srgbClr val="000000"/>
                </a:solidFill>
                <a:uFillTx/>
                <a:latin typeface="Arial"/>
                <a:ea typeface="ヒラギノ角ゴ Pro W3" pitchFamily="80"/>
                <a:cs typeface="Arial"/>
              </a:rPr>
              <a:t>advocacy, </a:t>
            </a:r>
            <a:r>
              <a:rPr lang="en-GB" sz="1200" b="0" i="0" u="none" strike="noStrike" kern="1200" cap="none" spc="-5" baseline="0">
                <a:solidFill>
                  <a:srgbClr val="000000"/>
                </a:solidFill>
                <a:uFillTx/>
                <a:latin typeface="Arial"/>
                <a:ea typeface="ヒラギノ角ゴ Pro W3" pitchFamily="80"/>
                <a:cs typeface="Arial"/>
              </a:rPr>
              <a:t>partnerships and </a:t>
            </a:r>
            <a:r>
              <a:rPr lang="en-GB" sz="1200" b="0" i="0" u="none" strike="noStrike" kern="1200" cap="none" spc="0" baseline="0">
                <a:solidFill>
                  <a:srgbClr val="000000"/>
                </a:solidFill>
                <a:uFillTx/>
                <a:latin typeface="Arial"/>
                <a:ea typeface="ヒラギノ角ゴ Pro W3" pitchFamily="80"/>
                <a:cs typeface="Arial"/>
              </a:rPr>
              <a:t>the </a:t>
            </a:r>
            <a:r>
              <a:rPr lang="en-GB" sz="1200" b="0" i="0" u="none" strike="noStrike" kern="1200" cap="none" spc="-5" baseline="0">
                <a:solidFill>
                  <a:srgbClr val="000000"/>
                </a:solidFill>
                <a:uFillTx/>
                <a:latin typeface="Arial"/>
                <a:ea typeface="ヒラギノ角ゴ Pro W3" pitchFamily="80"/>
                <a:cs typeface="Arial"/>
              </a:rPr>
              <a:t>delivery </a:t>
            </a:r>
            <a:r>
              <a:rPr lang="en-GB" sz="1200" b="0" i="0" u="none" strike="noStrike" kern="1200" cap="none" spc="0" baseline="0">
                <a:solidFill>
                  <a:srgbClr val="000000"/>
                </a:solidFill>
                <a:uFillTx/>
                <a:latin typeface="Arial"/>
                <a:ea typeface="ヒラギノ角ゴ Pro W3" pitchFamily="80"/>
                <a:cs typeface="Arial"/>
              </a:rPr>
              <a:t>of </a:t>
            </a:r>
            <a:r>
              <a:rPr lang="en-GB" sz="1200" b="0" i="0" u="none" strike="noStrike" kern="1200" cap="none" spc="-5" baseline="0">
                <a:solidFill>
                  <a:srgbClr val="000000"/>
                </a:solidFill>
                <a:uFillTx/>
                <a:latin typeface="Arial"/>
                <a:ea typeface="ヒラギノ角ゴ Pro W3" pitchFamily="80"/>
                <a:cs typeface="Arial"/>
              </a:rPr>
              <a:t>specialist  </a:t>
            </a:r>
            <a:r>
              <a:rPr lang="en-GB" sz="1200" b="0" i="0" u="none" strike="noStrike" kern="1200" cap="none" spc="0" baseline="0">
                <a:solidFill>
                  <a:srgbClr val="000000"/>
                </a:solidFill>
                <a:uFillTx/>
                <a:latin typeface="Arial"/>
                <a:ea typeface="ヒラギノ角ゴ Pro W3" pitchFamily="80"/>
                <a:cs typeface="Arial"/>
              </a:rPr>
              <a:t>public health </a:t>
            </a:r>
            <a:r>
              <a:rPr lang="en-GB" sz="1200" b="0" i="0" u="none" strike="noStrike" kern="1200" cap="none" spc="-5" baseline="0">
                <a:solidFill>
                  <a:srgbClr val="000000"/>
                </a:solidFill>
                <a:uFillTx/>
                <a:latin typeface="Arial"/>
                <a:ea typeface="ヒラギノ角ゴ Pro W3" pitchFamily="80"/>
                <a:cs typeface="Arial"/>
              </a:rPr>
              <a:t>services. </a:t>
            </a:r>
            <a:r>
              <a:rPr lang="en-GB" sz="1200" b="0" i="0" u="none" strike="noStrike" kern="1200" cap="none" spc="5" baseline="0">
                <a:solidFill>
                  <a:srgbClr val="000000"/>
                </a:solidFill>
                <a:uFillTx/>
                <a:latin typeface="Arial"/>
                <a:ea typeface="ヒラギノ角ゴ Pro W3" pitchFamily="80"/>
                <a:cs typeface="Arial"/>
              </a:rPr>
              <a:t>We </a:t>
            </a:r>
            <a:r>
              <a:rPr lang="en-GB" sz="1200" b="0" i="0" u="none" strike="noStrike" kern="1200" cap="none" spc="0" baseline="0">
                <a:solidFill>
                  <a:srgbClr val="000000"/>
                </a:solidFill>
                <a:uFillTx/>
                <a:latin typeface="Arial"/>
                <a:ea typeface="ヒラギノ角ゴ Pro W3" pitchFamily="80"/>
                <a:cs typeface="Arial"/>
              </a:rPr>
              <a:t>are an </a:t>
            </a:r>
            <a:r>
              <a:rPr lang="en-GB" sz="1200" b="0" i="0" u="none" strike="noStrike" kern="1200" cap="none" spc="-5" baseline="0">
                <a:solidFill>
                  <a:srgbClr val="000000"/>
                </a:solidFill>
                <a:uFillTx/>
                <a:latin typeface="Arial"/>
                <a:ea typeface="ヒラギノ角ゴ Pro W3" pitchFamily="80"/>
                <a:cs typeface="Arial"/>
              </a:rPr>
              <a:t>executive </a:t>
            </a:r>
            <a:r>
              <a:rPr lang="en-GB" sz="1200" b="0" i="0" u="none" strike="noStrike" kern="1200" cap="none" spc="0" baseline="0">
                <a:solidFill>
                  <a:srgbClr val="000000"/>
                </a:solidFill>
                <a:uFillTx/>
                <a:latin typeface="Arial"/>
                <a:ea typeface="ヒラギノ角ゴ Pro W3" pitchFamily="80"/>
                <a:cs typeface="Arial"/>
              </a:rPr>
              <a:t>agency of the Department of Health and Social Care, and a distinct </a:t>
            </a:r>
            <a:r>
              <a:rPr lang="en-GB" sz="1200" b="0" i="0" u="none" strike="noStrike" kern="1200" cap="none" spc="-5" baseline="0">
                <a:solidFill>
                  <a:srgbClr val="000000"/>
                </a:solidFill>
                <a:uFillTx/>
                <a:latin typeface="Arial"/>
                <a:ea typeface="ヒラギノ角ゴ Pro W3" pitchFamily="80"/>
                <a:cs typeface="Arial"/>
              </a:rPr>
              <a:t>delivery  organisation with operational </a:t>
            </a:r>
            <a:r>
              <a:rPr lang="en-GB" sz="1200" b="0" i="0" u="none" strike="noStrike" kern="1200" cap="none" spc="-15" baseline="0">
                <a:solidFill>
                  <a:srgbClr val="000000"/>
                </a:solidFill>
                <a:uFillTx/>
                <a:latin typeface="Arial"/>
                <a:ea typeface="ヒラギノ角ゴ Pro W3" pitchFamily="80"/>
                <a:cs typeface="Arial"/>
              </a:rPr>
              <a:t>autonomy. </a:t>
            </a:r>
            <a:r>
              <a:rPr lang="en-GB" sz="1200" b="0" i="0" u="none" strike="noStrike" kern="1200" cap="none" spc="5" baseline="0">
                <a:solidFill>
                  <a:srgbClr val="000000"/>
                </a:solidFill>
                <a:uFillTx/>
                <a:latin typeface="Arial"/>
                <a:ea typeface="ヒラギノ角ゴ Pro W3" pitchFamily="80"/>
                <a:cs typeface="Arial"/>
              </a:rPr>
              <a:t>We </a:t>
            </a:r>
            <a:r>
              <a:rPr lang="en-GB" sz="1200" b="0" i="0" u="none" strike="noStrike" kern="1200" cap="none" spc="-5" baseline="0">
                <a:solidFill>
                  <a:srgbClr val="000000"/>
                </a:solidFill>
                <a:uFillTx/>
                <a:latin typeface="Arial"/>
                <a:ea typeface="ヒラギノ角ゴ Pro W3" pitchFamily="80"/>
                <a:cs typeface="Arial"/>
              </a:rPr>
              <a:t>provide government, </a:t>
            </a:r>
            <a:r>
              <a:rPr lang="en-GB" sz="1200" b="0" i="0" u="none" strike="noStrike" kern="1200" cap="none" spc="0" baseline="0">
                <a:solidFill>
                  <a:srgbClr val="000000"/>
                </a:solidFill>
                <a:uFillTx/>
                <a:latin typeface="Arial"/>
                <a:ea typeface="ヒラギノ角ゴ Pro W3" pitchFamily="80"/>
                <a:cs typeface="Arial"/>
              </a:rPr>
              <a:t>local </a:t>
            </a:r>
            <a:r>
              <a:rPr lang="en-GB" sz="1200" b="0" i="0" u="none" strike="noStrike" kern="1200" cap="none" spc="-5" baseline="0">
                <a:solidFill>
                  <a:srgbClr val="000000"/>
                </a:solidFill>
                <a:uFillTx/>
                <a:latin typeface="Arial"/>
                <a:ea typeface="ヒラギノ角ゴ Pro W3" pitchFamily="80"/>
                <a:cs typeface="Arial"/>
              </a:rPr>
              <a:t>government, </a:t>
            </a:r>
            <a:r>
              <a:rPr lang="en-GB" sz="1200" b="0" i="0" u="none" strike="noStrike" kern="1200" cap="none" spc="0" baseline="0">
                <a:solidFill>
                  <a:srgbClr val="000000"/>
                </a:solidFill>
                <a:uFillTx/>
                <a:latin typeface="Arial"/>
                <a:ea typeface="ヒラギノ角ゴ Pro W3" pitchFamily="80"/>
                <a:cs typeface="Arial"/>
              </a:rPr>
              <a:t>the </a:t>
            </a:r>
            <a:r>
              <a:rPr lang="en-GB" sz="1200" b="0" i="0" u="none" strike="noStrike" kern="1200" cap="none" spc="-5" baseline="0">
                <a:solidFill>
                  <a:srgbClr val="000000"/>
                </a:solidFill>
                <a:uFillTx/>
                <a:latin typeface="Arial"/>
                <a:ea typeface="ヒラギノ角ゴ Pro W3" pitchFamily="80"/>
                <a:cs typeface="Arial"/>
              </a:rPr>
              <a:t>NHS, Parliament, </a:t>
            </a:r>
            <a:r>
              <a:rPr lang="en-GB" sz="1200" b="0" i="0" u="none" strike="noStrike" kern="1200" cap="none" spc="0" baseline="0">
                <a:solidFill>
                  <a:srgbClr val="000000"/>
                </a:solidFill>
                <a:uFillTx/>
                <a:latin typeface="Arial"/>
                <a:ea typeface="ヒラギノ角ゴ Pro W3" pitchFamily="80"/>
                <a:cs typeface="Arial"/>
              </a:rPr>
              <a:t>industry </a:t>
            </a:r>
            <a:r>
              <a:rPr lang="en-GB" sz="1200" b="0" i="0" u="none" strike="noStrike" kern="1200" cap="none" spc="-5" baseline="0">
                <a:solidFill>
                  <a:srgbClr val="000000"/>
                </a:solidFill>
                <a:uFillTx/>
                <a:latin typeface="Arial"/>
                <a:ea typeface="ヒラギノ角ゴ Pro W3" pitchFamily="80"/>
                <a:cs typeface="Arial"/>
              </a:rPr>
              <a:t>and </a:t>
            </a:r>
            <a:r>
              <a:rPr lang="en-GB" sz="1200" b="0" i="0" u="none" strike="noStrike" kern="1200" cap="none" spc="0" baseline="0">
                <a:solidFill>
                  <a:srgbClr val="000000"/>
                </a:solidFill>
                <a:uFillTx/>
                <a:latin typeface="Arial"/>
                <a:ea typeface="ヒラギノ角ゴ Pro W3" pitchFamily="80"/>
                <a:cs typeface="Arial"/>
              </a:rPr>
              <a:t>the  </a:t>
            </a:r>
            <a:r>
              <a:rPr lang="en-GB" sz="1200" b="0" i="0" u="none" strike="noStrike" kern="1200" cap="none" spc="-5" baseline="0">
                <a:solidFill>
                  <a:srgbClr val="000000"/>
                </a:solidFill>
                <a:uFillTx/>
                <a:latin typeface="Arial"/>
                <a:ea typeface="ヒラギノ角ゴ Pro W3" pitchFamily="80"/>
                <a:cs typeface="Arial"/>
              </a:rPr>
              <a:t>public with evidence-based professional, </a:t>
            </a:r>
            <a:r>
              <a:rPr lang="en-GB" sz="1200" b="0" i="0" u="none" strike="noStrike" kern="1200" cap="none" spc="0" baseline="0">
                <a:solidFill>
                  <a:srgbClr val="000000"/>
                </a:solidFill>
                <a:uFillTx/>
                <a:latin typeface="Arial"/>
                <a:ea typeface="ヒラギノ角ゴ Pro W3" pitchFamily="80"/>
                <a:cs typeface="Arial"/>
              </a:rPr>
              <a:t>scientific </a:t>
            </a:r>
            <a:r>
              <a:rPr lang="en-GB" sz="1200" b="0" i="0" u="none" strike="noStrike" kern="1200" cap="none" spc="-5" baseline="0">
                <a:solidFill>
                  <a:srgbClr val="000000"/>
                </a:solidFill>
                <a:uFillTx/>
                <a:latin typeface="Arial"/>
                <a:ea typeface="ヒラギノ角ゴ Pro W3" pitchFamily="80"/>
                <a:cs typeface="Arial"/>
              </a:rPr>
              <a:t>and delivery expertise and</a:t>
            </a:r>
            <a:r>
              <a:rPr lang="en-GB" sz="1200" b="0" i="0" u="none" strike="noStrike" kern="1200" cap="none" spc="-40" baseline="0">
                <a:solidFill>
                  <a:srgbClr val="000000"/>
                </a:solidFill>
                <a:uFillTx/>
                <a:latin typeface="Arial"/>
                <a:ea typeface="ヒラギノ角ゴ Pro W3" pitchFamily="80"/>
                <a:cs typeface="Arial"/>
              </a:rPr>
              <a:t> </a:t>
            </a:r>
            <a:r>
              <a:rPr lang="en-GB" sz="1200" b="0" i="0" u="none" strike="noStrike" kern="1200" cap="none" spc="0" baseline="0">
                <a:solidFill>
                  <a:srgbClr val="000000"/>
                </a:solidFill>
                <a:uFillTx/>
                <a:latin typeface="Arial"/>
                <a:ea typeface="ヒラギノ角ゴ Pro W3" pitchFamily="80"/>
                <a:cs typeface="Arial"/>
              </a:rPr>
              <a:t>support.</a:t>
            </a:r>
          </a:p>
          <a:p>
            <a:pPr marL="0" marR="0" lvl="0" indent="0" algn="l" defTabSz="914400" rtl="0" fontAlgn="auto" hangingPunct="1">
              <a:lnSpc>
                <a:spcPct val="100000"/>
              </a:lnSpc>
              <a:spcBef>
                <a:spcPts val="5"/>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Times New Roman"/>
              <a:ea typeface="ヒラギノ角ゴ Pro W3" pitchFamily="80"/>
              <a:cs typeface="Times New Roman"/>
            </a:endParaRPr>
          </a:p>
          <a:p>
            <a:pPr marL="12701" marR="6707508"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5" baseline="0">
                <a:solidFill>
                  <a:srgbClr val="000000"/>
                </a:solidFill>
                <a:uFillTx/>
                <a:latin typeface="Arial"/>
                <a:ea typeface="ヒラギノ角ゴ Pro W3" pitchFamily="80"/>
                <a:cs typeface="Arial"/>
              </a:rPr>
              <a:t>Public </a:t>
            </a:r>
            <a:r>
              <a:rPr lang="en-GB" sz="1200" b="0" i="0" u="none" strike="noStrike" kern="1200" cap="none" spc="0" baseline="0">
                <a:solidFill>
                  <a:srgbClr val="000000"/>
                </a:solidFill>
                <a:uFillTx/>
                <a:latin typeface="Arial"/>
                <a:ea typeface="ヒラギノ角ゴ Pro W3" pitchFamily="80"/>
                <a:cs typeface="Arial"/>
              </a:rPr>
              <a:t>Health</a:t>
            </a:r>
            <a:r>
              <a:rPr lang="en-GB" sz="1200" b="0" i="0" u="none" strike="noStrike" kern="1200" cap="none" spc="-80" baseline="0">
                <a:solidFill>
                  <a:srgbClr val="000000"/>
                </a:solidFill>
                <a:uFillTx/>
                <a:latin typeface="Arial"/>
                <a:ea typeface="ヒラギノ角ゴ Pro W3" pitchFamily="80"/>
                <a:cs typeface="Arial"/>
              </a:rPr>
              <a:t> </a:t>
            </a:r>
            <a:r>
              <a:rPr lang="en-GB" sz="1200" b="0" i="0" u="none" strike="noStrike" kern="1200" cap="none" spc="-5" baseline="0">
                <a:solidFill>
                  <a:srgbClr val="000000"/>
                </a:solidFill>
                <a:uFillTx/>
                <a:latin typeface="Arial"/>
                <a:ea typeface="ヒラギノ角ゴ Pro W3" pitchFamily="80"/>
                <a:cs typeface="Arial"/>
              </a:rPr>
              <a:t>England  Wellington</a:t>
            </a:r>
            <a:r>
              <a:rPr lang="en-GB" sz="1200" b="0" i="0" u="none" strike="noStrike" kern="1200" cap="none" spc="-110" baseline="0">
                <a:solidFill>
                  <a:srgbClr val="000000"/>
                </a:solidFill>
                <a:uFillTx/>
                <a:latin typeface="Arial"/>
                <a:ea typeface="ヒラギノ角ゴ Pro W3" pitchFamily="80"/>
                <a:cs typeface="Arial"/>
              </a:rPr>
              <a:t> </a:t>
            </a:r>
            <a:r>
              <a:rPr lang="en-GB" sz="1200" b="0" i="0" u="none" strike="noStrike" kern="1200" cap="none" spc="0" baseline="0">
                <a:solidFill>
                  <a:srgbClr val="000000"/>
                </a:solidFill>
                <a:uFillTx/>
                <a:latin typeface="Arial"/>
                <a:ea typeface="ヒラギノ角ゴ Pro W3" pitchFamily="80"/>
                <a:cs typeface="Arial"/>
              </a:rPr>
              <a:t>House</a:t>
            </a:r>
          </a:p>
          <a:p>
            <a:pPr marL="1270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5" baseline="0">
                <a:solidFill>
                  <a:srgbClr val="000000"/>
                </a:solidFill>
                <a:uFillTx/>
                <a:latin typeface="Arial"/>
                <a:ea typeface="ヒラギノ角ゴ Pro W3" pitchFamily="80"/>
                <a:cs typeface="Arial"/>
              </a:rPr>
              <a:t>133-155 Waterloo</a:t>
            </a:r>
            <a:r>
              <a:rPr lang="en-GB" sz="1200" b="0" i="0" u="none" strike="noStrike" kern="1200" cap="none" spc="-125" baseline="0">
                <a:solidFill>
                  <a:srgbClr val="000000"/>
                </a:solidFill>
                <a:uFillTx/>
                <a:latin typeface="Arial"/>
                <a:ea typeface="ヒラギノ角ゴ Pro W3" pitchFamily="80"/>
                <a:cs typeface="Arial"/>
              </a:rPr>
              <a:t> </a:t>
            </a:r>
            <a:r>
              <a:rPr lang="en-GB" sz="1200" b="0" i="0" u="none" strike="noStrike" kern="1200" cap="none" spc="0" baseline="0">
                <a:solidFill>
                  <a:srgbClr val="000000"/>
                </a:solidFill>
                <a:uFillTx/>
                <a:latin typeface="Arial"/>
                <a:ea typeface="ヒラギノ角ゴ Pro W3" pitchFamily="80"/>
                <a:cs typeface="Arial"/>
              </a:rPr>
              <a:t>Road</a:t>
            </a:r>
          </a:p>
          <a:p>
            <a:pPr marL="12701" marR="6910706"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5" baseline="0">
                <a:solidFill>
                  <a:srgbClr val="000000"/>
                </a:solidFill>
                <a:uFillTx/>
                <a:latin typeface="Arial"/>
                <a:ea typeface="ヒラギノ角ゴ Pro W3" pitchFamily="80"/>
                <a:cs typeface="Arial"/>
              </a:rPr>
              <a:t>London </a:t>
            </a:r>
            <a:r>
              <a:rPr lang="en-GB" sz="1200" b="0" i="0" u="none" strike="noStrike" kern="1200" cap="none" spc="0" baseline="0">
                <a:solidFill>
                  <a:srgbClr val="000000"/>
                </a:solidFill>
                <a:uFillTx/>
                <a:latin typeface="Arial"/>
                <a:ea typeface="ヒラギノ角ゴ Pro W3" pitchFamily="80"/>
                <a:cs typeface="Arial"/>
              </a:rPr>
              <a:t>SE1 8UG  </a:t>
            </a:r>
            <a:r>
              <a:rPr lang="en-GB" sz="1200" b="0" i="0" u="none" strike="noStrike" kern="1200" cap="none" spc="-35" baseline="0">
                <a:solidFill>
                  <a:srgbClr val="000000"/>
                </a:solidFill>
                <a:uFillTx/>
                <a:latin typeface="Arial"/>
                <a:ea typeface="ヒラギノ角ゴ Pro W3" pitchFamily="80"/>
                <a:cs typeface="Arial"/>
              </a:rPr>
              <a:t>Tel: </a:t>
            </a:r>
            <a:r>
              <a:rPr lang="en-GB" sz="1200" b="0" i="0" u="none" strike="noStrike" kern="1200" cap="none" spc="-5" baseline="0">
                <a:solidFill>
                  <a:srgbClr val="000000"/>
                </a:solidFill>
                <a:uFillTx/>
                <a:latin typeface="Arial"/>
                <a:ea typeface="ヒラギノ角ゴ Pro W3" pitchFamily="80"/>
                <a:cs typeface="Arial"/>
              </a:rPr>
              <a:t>020 7654</a:t>
            </a:r>
            <a:r>
              <a:rPr lang="en-GB" sz="1200" b="0" i="0" u="none" strike="noStrike" kern="1200" cap="none" spc="-65" baseline="0">
                <a:solidFill>
                  <a:srgbClr val="000000"/>
                </a:solidFill>
                <a:uFillTx/>
                <a:latin typeface="Arial"/>
                <a:ea typeface="ヒラギノ角ゴ Pro W3" pitchFamily="80"/>
                <a:cs typeface="Arial"/>
              </a:rPr>
              <a:t> </a:t>
            </a:r>
            <a:r>
              <a:rPr lang="en-GB" sz="1200" b="0" i="0" u="none" strike="noStrike" kern="1200" cap="none" spc="-5" baseline="0">
                <a:solidFill>
                  <a:srgbClr val="000000"/>
                </a:solidFill>
                <a:uFillTx/>
                <a:latin typeface="Arial"/>
                <a:ea typeface="ヒラギノ角ゴ Pro W3" pitchFamily="80"/>
                <a:cs typeface="Arial"/>
              </a:rPr>
              <a:t>8000</a:t>
            </a:r>
            <a:endParaRPr lang="en-GB" sz="1200" b="0" i="0" u="none" strike="noStrike" kern="1200" cap="none" spc="0" baseline="0">
              <a:solidFill>
                <a:srgbClr val="000000"/>
              </a:solidFill>
              <a:uFillTx/>
              <a:latin typeface="Arial"/>
              <a:ea typeface="ヒラギノ角ゴ Pro W3" pitchFamily="80"/>
              <a:cs typeface="Arial"/>
            </a:endParaRPr>
          </a:p>
          <a:p>
            <a:pPr marL="12701" marR="6954524"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15" baseline="0">
                <a:solidFill>
                  <a:srgbClr val="98002E"/>
                </a:solidFill>
                <a:uFillTx/>
                <a:latin typeface="Arial"/>
                <a:ea typeface="ヒラギノ角ゴ Pro W3" pitchFamily="80"/>
                <a:cs typeface="Arial"/>
                <a:hlinkClick r:id="rId2"/>
              </a:rPr>
              <a:t>www.gov.uk/phe </a:t>
            </a:r>
            <a:r>
              <a:rPr lang="en-GB" sz="1200" b="0" i="0" u="sng" strike="noStrike" kern="1200" cap="none" spc="-15" baseline="0">
                <a:solidFill>
                  <a:srgbClr val="98002E"/>
                </a:solidFill>
                <a:uFillTx/>
                <a:latin typeface="Arial"/>
                <a:ea typeface="ヒラギノ角ゴ Pro W3" pitchFamily="80"/>
                <a:cs typeface="Arial"/>
              </a:rPr>
              <a:t> </a:t>
            </a:r>
            <a:r>
              <a:rPr lang="en-GB" sz="1200" b="0" i="0" u="none" strike="noStrike" kern="1200" cap="none" spc="-10" baseline="0">
                <a:solidFill>
                  <a:srgbClr val="0D0D0D"/>
                </a:solidFill>
                <a:uFillTx/>
                <a:latin typeface="Arial"/>
                <a:ea typeface="ヒラギノ角ゴ Pro W3" pitchFamily="80"/>
                <a:cs typeface="Arial"/>
              </a:rPr>
              <a:t>Twitter:</a:t>
            </a:r>
            <a:r>
              <a:rPr lang="en-GB" sz="1200" b="0" i="0" u="none" strike="noStrike" kern="1200" cap="none" spc="-55" baseline="0">
                <a:solidFill>
                  <a:srgbClr val="0D0D0D"/>
                </a:solidFill>
                <a:uFillTx/>
                <a:latin typeface="Arial"/>
                <a:ea typeface="ヒラギノ角ゴ Pro W3" pitchFamily="80"/>
                <a:cs typeface="Arial"/>
              </a:rPr>
              <a:t> </a:t>
            </a:r>
            <a:r>
              <a:rPr lang="en-GB" sz="1200" b="0" i="0" u="sng" strike="noStrike" kern="1200" cap="none" spc="-5" baseline="0">
                <a:solidFill>
                  <a:srgbClr val="000000"/>
                </a:solidFill>
                <a:uFillTx/>
                <a:latin typeface="Arial"/>
                <a:ea typeface="ヒラギノ角ゴ Pro W3" pitchFamily="80"/>
                <a:cs typeface="Arial"/>
                <a:hlinkClick r:id="rId3"/>
              </a:rPr>
              <a:t>@PHE_uk</a:t>
            </a:r>
            <a:endParaRPr lang="en-GB" sz="1200" b="0" i="0" u="none" strike="noStrike" kern="1200" cap="none" spc="0" baseline="0">
              <a:solidFill>
                <a:srgbClr val="000000"/>
              </a:solidFill>
              <a:uFillTx/>
              <a:latin typeface="Arial"/>
              <a:ea typeface="ヒラギノ角ゴ Pro W3" pitchFamily="80"/>
              <a:cs typeface="Arial"/>
            </a:endParaRPr>
          </a:p>
          <a:p>
            <a:pPr marL="1270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5" baseline="0">
                <a:solidFill>
                  <a:srgbClr val="000000"/>
                </a:solidFill>
                <a:uFillTx/>
                <a:latin typeface="Arial"/>
                <a:ea typeface="ヒラギノ角ゴ Pro W3" pitchFamily="80"/>
                <a:cs typeface="Arial"/>
              </a:rPr>
              <a:t>Facebook:</a:t>
            </a:r>
            <a:r>
              <a:rPr lang="en-GB" sz="1200" b="0" i="0" u="none" strike="noStrike" kern="1200" cap="none" spc="-80" baseline="0">
                <a:solidFill>
                  <a:srgbClr val="000000"/>
                </a:solidFill>
                <a:uFillTx/>
                <a:latin typeface="Arial"/>
                <a:ea typeface="ヒラギノ角ゴ Pro W3" pitchFamily="80"/>
                <a:cs typeface="Arial"/>
              </a:rPr>
              <a:t> </a:t>
            </a:r>
            <a:r>
              <a:rPr lang="en-GB" sz="1200" b="0" i="0" u="sng" strike="noStrike" kern="1200" cap="none" spc="-5" baseline="0">
                <a:solidFill>
                  <a:srgbClr val="000000"/>
                </a:solidFill>
                <a:uFillTx/>
                <a:latin typeface="Arial"/>
                <a:ea typeface="ヒラギノ角ゴ Pro W3" pitchFamily="80"/>
                <a:cs typeface="Arial"/>
                <a:hlinkClick r:id="rId4"/>
              </a:rPr>
              <a:t>www.facebook.com/PublicHealthEngland</a:t>
            </a:r>
            <a:endParaRPr lang="en-GB" sz="1200" b="0" i="0" u="none" strike="noStrike" kern="1200" cap="none" spc="0" baseline="0">
              <a:solidFill>
                <a:srgbClr val="000000"/>
              </a:solidFill>
              <a:uFillTx/>
              <a:latin typeface="Arial"/>
              <a:ea typeface="ヒラギノ角ゴ Pro W3" pitchFamily="8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Times New Roman"/>
              <a:ea typeface="ヒラギノ角ゴ Pro W3" pitchFamily="80"/>
              <a:cs typeface="Times New Roman"/>
            </a:endParaRPr>
          </a:p>
          <a:p>
            <a:pPr marL="1270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50" b="0" i="0" u="none" strike="noStrike" kern="1200" cap="none" spc="0" baseline="0">
              <a:solidFill>
                <a:srgbClr val="000000"/>
              </a:solidFill>
              <a:uFillTx/>
              <a:latin typeface="Arial"/>
              <a:ea typeface="ヒラギノ角ゴ Pro W3" pitchFamily="80"/>
              <a:cs typeface="Arial"/>
            </a:endParaRPr>
          </a:p>
          <a:p>
            <a:pPr marL="1270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50" b="0" i="0" u="none" strike="noStrike" kern="1200" cap="none" spc="0" baseline="0">
              <a:solidFill>
                <a:srgbClr val="000000"/>
              </a:solidFill>
              <a:uFillTx/>
              <a:latin typeface="Arial"/>
              <a:ea typeface="ヒラギノ角ゴ Pro W3" pitchFamily="80"/>
              <a:cs typeface="Arial"/>
            </a:endParaRPr>
          </a:p>
          <a:p>
            <a:pPr marL="1270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a:ea typeface="ヒラギノ角ゴ Pro W3" pitchFamily="80"/>
                <a:cs typeface="Arial"/>
              </a:rPr>
              <a:t>© </a:t>
            </a:r>
            <a:r>
              <a:rPr lang="en-GB" sz="1200" b="0" i="0" u="none" strike="noStrike" kern="1200" cap="none" spc="-5" baseline="0">
                <a:solidFill>
                  <a:srgbClr val="000000"/>
                </a:solidFill>
                <a:uFillTx/>
                <a:latin typeface="Arial"/>
                <a:ea typeface="ヒラギノ角ゴ Pro W3" pitchFamily="80"/>
                <a:cs typeface="Arial"/>
              </a:rPr>
              <a:t>Crown copyright</a:t>
            </a:r>
            <a:r>
              <a:rPr lang="en-GB" sz="1200" b="0" i="0" u="none" strike="noStrike" kern="1200" cap="none" spc="-60" baseline="0">
                <a:solidFill>
                  <a:srgbClr val="000000"/>
                </a:solidFill>
                <a:uFillTx/>
                <a:latin typeface="Arial"/>
                <a:ea typeface="ヒラギノ角ゴ Pro W3" pitchFamily="80"/>
                <a:cs typeface="Arial"/>
              </a:rPr>
              <a:t> </a:t>
            </a:r>
            <a:r>
              <a:rPr lang="en-GB" sz="1200" b="0" i="0" u="none" strike="noStrike" kern="1200" cap="none" spc="-5" baseline="0">
                <a:solidFill>
                  <a:srgbClr val="000000"/>
                </a:solidFill>
                <a:uFillTx/>
                <a:latin typeface="Arial"/>
                <a:ea typeface="ヒラギノ角ゴ Pro W3" pitchFamily="80"/>
                <a:cs typeface="Arial"/>
              </a:rPr>
              <a:t>2020</a:t>
            </a:r>
            <a:endParaRPr lang="en-GB" sz="1200" b="0" i="0" u="none" strike="noStrike" kern="1200" cap="none" spc="0" baseline="0">
              <a:solidFill>
                <a:srgbClr val="000000"/>
              </a:solidFill>
              <a:uFillTx/>
              <a:latin typeface="Arial"/>
              <a:ea typeface="ヒラギノ角ゴ Pro W3" pitchFamily="80"/>
              <a:cs typeface="Arial"/>
            </a:endParaRPr>
          </a:p>
          <a:p>
            <a:pPr marL="12701" marR="123828"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45" baseline="0">
                <a:solidFill>
                  <a:srgbClr val="000000"/>
                </a:solidFill>
                <a:uFillTx/>
                <a:latin typeface="Arial"/>
                <a:ea typeface="ヒラギノ角ゴ Pro W3" pitchFamily="80"/>
                <a:cs typeface="Arial"/>
              </a:rPr>
              <a:t>You </a:t>
            </a:r>
            <a:r>
              <a:rPr lang="en-GB" sz="1200" b="0" i="0" u="none" strike="noStrike" kern="1200" cap="none" spc="0" baseline="0">
                <a:solidFill>
                  <a:srgbClr val="000000"/>
                </a:solidFill>
                <a:uFillTx/>
                <a:latin typeface="Arial"/>
                <a:ea typeface="ヒラギノ角ゴ Pro W3" pitchFamily="80"/>
                <a:cs typeface="Arial"/>
              </a:rPr>
              <a:t>may re-use this information </a:t>
            </a:r>
            <a:r>
              <a:rPr lang="en-GB" sz="1200" b="0" i="0" u="none" strike="noStrike" kern="1200" cap="none" spc="-5" baseline="0">
                <a:solidFill>
                  <a:srgbClr val="000000"/>
                </a:solidFill>
                <a:uFillTx/>
                <a:latin typeface="Arial"/>
                <a:ea typeface="ヒラギノ角ゴ Pro W3" pitchFamily="80"/>
                <a:cs typeface="Arial"/>
              </a:rPr>
              <a:t>(excluding logos) </a:t>
            </a:r>
            <a:r>
              <a:rPr lang="en-GB" sz="1200" b="0" i="0" u="none" strike="noStrike" kern="1200" cap="none" spc="0" baseline="0">
                <a:solidFill>
                  <a:srgbClr val="000000"/>
                </a:solidFill>
                <a:uFillTx/>
                <a:latin typeface="Arial"/>
                <a:ea typeface="ヒラギノ角ゴ Pro W3" pitchFamily="80"/>
                <a:cs typeface="Arial"/>
              </a:rPr>
              <a:t>free of </a:t>
            </a:r>
            <a:r>
              <a:rPr lang="en-GB" sz="1200" b="0" i="0" u="none" strike="noStrike" kern="1200" cap="none" spc="-5" baseline="0">
                <a:solidFill>
                  <a:srgbClr val="000000"/>
                </a:solidFill>
                <a:uFillTx/>
                <a:latin typeface="Arial"/>
                <a:ea typeface="ヒラギノ角ゴ Pro W3" pitchFamily="80"/>
                <a:cs typeface="Arial"/>
              </a:rPr>
              <a:t>charge in any </a:t>
            </a:r>
            <a:r>
              <a:rPr lang="en-GB" sz="1200" b="0" i="0" u="none" strike="noStrike" kern="1200" cap="none" spc="0" baseline="0">
                <a:solidFill>
                  <a:srgbClr val="000000"/>
                </a:solidFill>
                <a:uFillTx/>
                <a:latin typeface="Arial"/>
                <a:ea typeface="ヒラギノ角ゴ Pro W3" pitchFamily="80"/>
                <a:cs typeface="Arial"/>
              </a:rPr>
              <a:t>format </a:t>
            </a:r>
            <a:r>
              <a:rPr lang="en-GB" sz="1200" b="0" i="0" u="none" strike="noStrike" kern="1200" cap="none" spc="-5" baseline="0">
                <a:solidFill>
                  <a:srgbClr val="000000"/>
                </a:solidFill>
                <a:uFillTx/>
                <a:latin typeface="Arial"/>
                <a:ea typeface="ヒラギノ角ゴ Pro W3" pitchFamily="80"/>
                <a:cs typeface="Arial"/>
              </a:rPr>
              <a:t>or </a:t>
            </a:r>
            <a:r>
              <a:rPr lang="en-GB" sz="1200" b="0" i="0" u="none" strike="noStrike" kern="1200" cap="none" spc="0" baseline="0">
                <a:solidFill>
                  <a:srgbClr val="000000"/>
                </a:solidFill>
                <a:uFillTx/>
                <a:latin typeface="Arial"/>
                <a:ea typeface="ヒラギノ角ゴ Pro W3" pitchFamily="80"/>
                <a:cs typeface="Arial"/>
              </a:rPr>
              <a:t>medium, </a:t>
            </a:r>
            <a:r>
              <a:rPr lang="en-GB" sz="1200" b="0" i="0" u="none" strike="noStrike" kern="1200" cap="none" spc="-5" baseline="0">
                <a:solidFill>
                  <a:srgbClr val="000000"/>
                </a:solidFill>
                <a:uFillTx/>
                <a:latin typeface="Arial"/>
                <a:ea typeface="ヒラギノ角ゴ Pro W3" pitchFamily="80"/>
                <a:cs typeface="Arial"/>
              </a:rPr>
              <a:t>under </a:t>
            </a:r>
            <a:r>
              <a:rPr lang="en-GB" sz="1200" b="0" i="0" u="none" strike="noStrike" kern="1200" cap="none" spc="0" baseline="0">
                <a:solidFill>
                  <a:srgbClr val="000000"/>
                </a:solidFill>
                <a:uFillTx/>
                <a:latin typeface="Arial"/>
                <a:ea typeface="ヒラギノ角ゴ Pro W3" pitchFamily="80"/>
                <a:cs typeface="Arial"/>
              </a:rPr>
              <a:t>the terms of the Open  </a:t>
            </a:r>
            <a:r>
              <a:rPr lang="en-GB" sz="1200" b="0" i="0" u="none" strike="noStrike" kern="1200" cap="none" spc="-5" baseline="0">
                <a:solidFill>
                  <a:srgbClr val="000000"/>
                </a:solidFill>
                <a:uFillTx/>
                <a:latin typeface="Arial"/>
                <a:ea typeface="ヒラギノ角ゴ Pro W3" pitchFamily="80"/>
                <a:cs typeface="Arial"/>
              </a:rPr>
              <a:t>Government </a:t>
            </a:r>
            <a:r>
              <a:rPr lang="en-GB" sz="1200" b="0" i="0" u="none" strike="noStrike" kern="1200" cap="none" spc="0" baseline="0">
                <a:solidFill>
                  <a:srgbClr val="000000"/>
                </a:solidFill>
                <a:uFillTx/>
                <a:latin typeface="Arial"/>
                <a:ea typeface="ヒラギノ角ゴ Pro W3" pitchFamily="80"/>
                <a:cs typeface="Arial"/>
              </a:rPr>
              <a:t>Licence </a:t>
            </a:r>
            <a:r>
              <a:rPr lang="en-GB" sz="1200" b="0" i="0" u="none" strike="noStrike" kern="1200" cap="none" spc="-5" baseline="0">
                <a:solidFill>
                  <a:srgbClr val="000000"/>
                </a:solidFill>
                <a:uFillTx/>
                <a:latin typeface="Arial"/>
                <a:ea typeface="ヒラギノ角ゴ Pro W3" pitchFamily="80"/>
                <a:cs typeface="Arial"/>
              </a:rPr>
              <a:t>v3.0. </a:t>
            </a:r>
            <a:r>
              <a:rPr lang="en-GB" sz="1200" b="0" i="0" u="none" strike="noStrike" kern="1200" cap="none" spc="-65" baseline="0">
                <a:solidFill>
                  <a:srgbClr val="000000"/>
                </a:solidFill>
                <a:uFillTx/>
                <a:latin typeface="Arial"/>
                <a:ea typeface="ヒラギノ角ゴ Pro W3" pitchFamily="80"/>
                <a:cs typeface="Arial"/>
              </a:rPr>
              <a:t>To </a:t>
            </a:r>
            <a:r>
              <a:rPr lang="en-GB" sz="1200" b="0" i="0" u="none" strike="noStrike" kern="1200" cap="none" spc="-5" baseline="0">
                <a:solidFill>
                  <a:srgbClr val="000000"/>
                </a:solidFill>
                <a:uFillTx/>
                <a:latin typeface="Arial"/>
                <a:ea typeface="ヒラギノ角ゴ Pro W3" pitchFamily="80"/>
                <a:cs typeface="Arial"/>
              </a:rPr>
              <a:t>view </a:t>
            </a:r>
            <a:r>
              <a:rPr lang="en-GB" sz="1200" b="0" i="0" u="none" strike="noStrike" kern="1200" cap="none" spc="0" baseline="0">
                <a:solidFill>
                  <a:srgbClr val="000000"/>
                </a:solidFill>
                <a:uFillTx/>
                <a:latin typeface="Arial"/>
                <a:ea typeface="ヒラギノ角ゴ Pro W3" pitchFamily="80"/>
                <a:cs typeface="Arial"/>
              </a:rPr>
              <a:t>this </a:t>
            </a:r>
            <a:r>
              <a:rPr lang="en-GB" sz="1200" b="0" i="0" u="none" strike="noStrike" kern="1200" cap="none" spc="-5" baseline="0">
                <a:solidFill>
                  <a:srgbClr val="000000"/>
                </a:solidFill>
                <a:uFillTx/>
                <a:latin typeface="Arial"/>
                <a:ea typeface="ヒラギノ角ゴ Pro W3" pitchFamily="80"/>
                <a:cs typeface="Arial"/>
              </a:rPr>
              <a:t>licence, visit </a:t>
            </a:r>
            <a:r>
              <a:rPr lang="en-GB" sz="1200" b="0" i="0" u="sng" strike="noStrike" kern="1200" cap="none" spc="0" baseline="0">
                <a:solidFill>
                  <a:srgbClr val="000000"/>
                </a:solidFill>
                <a:uFillTx/>
                <a:latin typeface="Arial"/>
                <a:ea typeface="ヒラギノ角ゴ Pro W3" pitchFamily="80"/>
                <a:cs typeface="Arial"/>
                <a:hlinkClick r:id="rId5"/>
              </a:rPr>
              <a:t>OGL</a:t>
            </a:r>
            <a:r>
              <a:rPr lang="en-GB" sz="1200" b="0" i="0" u="none" strike="noStrike" kern="1200" cap="none" spc="0" baseline="0">
                <a:solidFill>
                  <a:srgbClr val="000000"/>
                </a:solidFill>
                <a:uFillTx/>
                <a:latin typeface="Arial"/>
                <a:ea typeface="ヒラギノ角ゴ Pro W3" pitchFamily="80"/>
                <a:cs typeface="Arial"/>
              </a:rPr>
              <a:t>. </a:t>
            </a:r>
            <a:r>
              <a:rPr lang="en-GB" sz="1200" b="0" i="0" u="none" strike="noStrike" kern="1200" cap="none" spc="5" baseline="0">
                <a:solidFill>
                  <a:srgbClr val="000000"/>
                </a:solidFill>
                <a:uFillTx/>
                <a:latin typeface="Arial"/>
                <a:ea typeface="ヒラギノ角ゴ Pro W3" pitchFamily="80"/>
                <a:cs typeface="Arial"/>
              </a:rPr>
              <a:t>Where </a:t>
            </a:r>
            <a:r>
              <a:rPr lang="en-GB" sz="1200" b="0" i="0" u="none" strike="noStrike" kern="1200" cap="none" spc="-10" baseline="0">
                <a:solidFill>
                  <a:srgbClr val="000000"/>
                </a:solidFill>
                <a:uFillTx/>
                <a:latin typeface="Arial"/>
                <a:ea typeface="ヒラギノ角ゴ Pro W3" pitchFamily="80"/>
                <a:cs typeface="Arial"/>
              </a:rPr>
              <a:t>we </a:t>
            </a:r>
            <a:r>
              <a:rPr lang="en-GB" sz="1200" b="0" i="0" u="none" strike="noStrike" kern="1200" cap="none" spc="-5" baseline="0">
                <a:solidFill>
                  <a:srgbClr val="000000"/>
                </a:solidFill>
                <a:uFillTx/>
                <a:latin typeface="Arial"/>
                <a:ea typeface="ヒラギノ角ゴ Pro W3" pitchFamily="80"/>
                <a:cs typeface="Arial"/>
              </a:rPr>
              <a:t>have </a:t>
            </a:r>
            <a:r>
              <a:rPr lang="en-GB" sz="1200" b="0" i="0" u="none" strike="noStrike" kern="1200" cap="none" spc="0" baseline="0">
                <a:solidFill>
                  <a:srgbClr val="000000"/>
                </a:solidFill>
                <a:uFillTx/>
                <a:latin typeface="Arial"/>
                <a:ea typeface="ヒラギノ角ゴ Pro W3" pitchFamily="80"/>
                <a:cs typeface="Arial"/>
              </a:rPr>
              <a:t>identified </a:t>
            </a:r>
            <a:r>
              <a:rPr lang="en-GB" sz="1200" b="0" i="0" u="none" strike="noStrike" kern="1200" cap="none" spc="-5" baseline="0">
                <a:solidFill>
                  <a:srgbClr val="000000"/>
                </a:solidFill>
                <a:uFillTx/>
                <a:latin typeface="Arial"/>
                <a:ea typeface="ヒラギノ角ゴ Pro W3" pitchFamily="80"/>
                <a:cs typeface="Arial"/>
              </a:rPr>
              <a:t>any third </a:t>
            </a:r>
            <a:r>
              <a:rPr lang="en-GB" sz="1200" b="0" i="0" u="none" strike="noStrike" kern="1200" cap="none" spc="0" baseline="0">
                <a:solidFill>
                  <a:srgbClr val="000000"/>
                </a:solidFill>
                <a:uFillTx/>
                <a:latin typeface="Arial"/>
                <a:ea typeface="ヒラギノ角ゴ Pro W3" pitchFamily="80"/>
                <a:cs typeface="Arial"/>
              </a:rPr>
              <a:t>party </a:t>
            </a:r>
            <a:r>
              <a:rPr lang="en-GB" sz="1200" b="0" i="0" u="none" strike="noStrike" kern="1200" cap="none" spc="-5" baseline="0">
                <a:solidFill>
                  <a:srgbClr val="000000"/>
                </a:solidFill>
                <a:uFillTx/>
                <a:latin typeface="Arial"/>
                <a:ea typeface="ヒラギノ角ゴ Pro W3" pitchFamily="80"/>
                <a:cs typeface="Arial"/>
              </a:rPr>
              <a:t>copyright information  </a:t>
            </a:r>
            <a:r>
              <a:rPr lang="en-GB" sz="1200" b="0" i="0" u="none" strike="noStrike" kern="1200" cap="none" spc="-10" baseline="0">
                <a:solidFill>
                  <a:srgbClr val="000000"/>
                </a:solidFill>
                <a:uFillTx/>
                <a:latin typeface="Arial"/>
                <a:ea typeface="ヒラギノ角ゴ Pro W3" pitchFamily="80"/>
                <a:cs typeface="Arial"/>
              </a:rPr>
              <a:t>you will </a:t>
            </a:r>
            <a:r>
              <a:rPr lang="en-GB" sz="1200" b="0" i="0" u="none" strike="noStrike" kern="1200" cap="none" spc="-5" baseline="0">
                <a:solidFill>
                  <a:srgbClr val="000000"/>
                </a:solidFill>
                <a:uFillTx/>
                <a:latin typeface="Arial"/>
                <a:ea typeface="ヒラギノ角ゴ Pro W3" pitchFamily="80"/>
                <a:cs typeface="Arial"/>
              </a:rPr>
              <a:t>need </a:t>
            </a:r>
            <a:r>
              <a:rPr lang="en-GB" sz="1200" b="0" i="0" u="none" strike="noStrike" kern="1200" cap="none" spc="0" baseline="0">
                <a:solidFill>
                  <a:srgbClr val="000000"/>
                </a:solidFill>
                <a:uFillTx/>
                <a:latin typeface="Arial"/>
                <a:ea typeface="ヒラギノ角ゴ Pro W3" pitchFamily="80"/>
                <a:cs typeface="Arial"/>
              </a:rPr>
              <a:t>to obtain </a:t>
            </a:r>
            <a:r>
              <a:rPr lang="en-GB" sz="1200" b="0" i="0" u="none" strike="noStrike" kern="1200" cap="none" spc="-5" baseline="0">
                <a:solidFill>
                  <a:srgbClr val="000000"/>
                </a:solidFill>
                <a:uFillTx/>
                <a:latin typeface="Arial"/>
                <a:ea typeface="ヒラギノ角ゴ Pro W3" pitchFamily="80"/>
                <a:cs typeface="Arial"/>
              </a:rPr>
              <a:t>permission </a:t>
            </a:r>
            <a:r>
              <a:rPr lang="en-GB" sz="1200" b="0" i="0" u="none" strike="noStrike" kern="1200" cap="none" spc="0" baseline="0">
                <a:solidFill>
                  <a:srgbClr val="000000"/>
                </a:solidFill>
                <a:uFillTx/>
                <a:latin typeface="Arial"/>
                <a:ea typeface="ヒラギノ角ゴ Pro W3" pitchFamily="80"/>
                <a:cs typeface="Arial"/>
              </a:rPr>
              <a:t>from the </a:t>
            </a:r>
            <a:r>
              <a:rPr lang="en-GB" sz="1200" b="0" i="0" u="none" strike="noStrike" kern="1200" cap="none" spc="-5" baseline="0">
                <a:solidFill>
                  <a:srgbClr val="000000"/>
                </a:solidFill>
                <a:uFillTx/>
                <a:latin typeface="Arial"/>
                <a:ea typeface="ヒラギノ角ゴ Pro W3" pitchFamily="80"/>
                <a:cs typeface="Arial"/>
              </a:rPr>
              <a:t>copyright </a:t>
            </a:r>
            <a:r>
              <a:rPr lang="en-GB" sz="1200" b="0" i="0" u="none" strike="noStrike" kern="1200" cap="none" spc="0" baseline="0">
                <a:solidFill>
                  <a:srgbClr val="000000"/>
                </a:solidFill>
                <a:uFillTx/>
                <a:latin typeface="Arial"/>
                <a:ea typeface="ヒラギノ角ゴ Pro W3" pitchFamily="80"/>
                <a:cs typeface="Arial"/>
              </a:rPr>
              <a:t>holders</a:t>
            </a:r>
            <a:r>
              <a:rPr lang="en-GB" sz="1200" b="0" i="0" u="none" strike="noStrike" kern="1200" cap="none" spc="-80" baseline="0">
                <a:solidFill>
                  <a:srgbClr val="000000"/>
                </a:solidFill>
                <a:uFillTx/>
                <a:latin typeface="Arial"/>
                <a:ea typeface="ヒラギノ角ゴ Pro W3" pitchFamily="80"/>
                <a:cs typeface="Arial"/>
              </a:rPr>
              <a:t> </a:t>
            </a:r>
            <a:r>
              <a:rPr lang="en-GB" sz="1200" b="0" i="0" u="none" strike="noStrike" kern="1200" cap="none" spc="0" baseline="0">
                <a:solidFill>
                  <a:srgbClr val="000000"/>
                </a:solidFill>
                <a:uFillTx/>
                <a:latin typeface="Arial"/>
                <a:ea typeface="ヒラギノ角ゴ Pro W3" pitchFamily="80"/>
                <a:cs typeface="Arial"/>
              </a:rPr>
              <a:t>concerned.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50" b="0" i="0" u="none" strike="noStrike" kern="1200" cap="none" spc="0" baseline="0">
              <a:solidFill>
                <a:srgbClr val="000000"/>
              </a:solidFill>
              <a:uFillTx/>
              <a:latin typeface="Times New Roman"/>
              <a:ea typeface="ヒラギノ角ゴ Pro W3" pitchFamily="80"/>
              <a:cs typeface="Times New Roman"/>
            </a:endParaRPr>
          </a:p>
          <a:p>
            <a:pPr marL="1270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5" baseline="0">
                <a:solidFill>
                  <a:srgbClr val="000000"/>
                </a:solidFill>
                <a:uFillTx/>
                <a:latin typeface="Arial"/>
                <a:ea typeface="ヒラギノ角ゴ Pro W3" pitchFamily="80"/>
                <a:cs typeface="Arial"/>
              </a:rPr>
              <a:t>PHE publications gateway </a:t>
            </a:r>
            <a:r>
              <a:rPr lang="en-GB" sz="1200" b="0" i="0" u="none" strike="noStrike" kern="1200" cap="none" spc="0" baseline="0">
                <a:solidFill>
                  <a:srgbClr val="000000"/>
                </a:solidFill>
                <a:uFillTx/>
                <a:latin typeface="Arial"/>
                <a:ea typeface="ヒラギノ角ゴ Pro W3" pitchFamily="80"/>
                <a:cs typeface="Arial"/>
              </a:rPr>
              <a:t>number:</a:t>
            </a:r>
            <a:r>
              <a:rPr lang="en-GB" sz="1200" b="0" i="0" u="none" strike="noStrike" kern="1200" cap="none" spc="-110" baseline="0">
                <a:solidFill>
                  <a:srgbClr val="000000"/>
                </a:solidFill>
                <a:uFillTx/>
                <a:latin typeface="Arial"/>
                <a:ea typeface="ヒラギノ角ゴ Pro W3" pitchFamily="80"/>
                <a:cs typeface="Arial"/>
              </a:rPr>
              <a:t> GW-920	 </a:t>
            </a:r>
            <a:r>
              <a:rPr lang="en-GB" sz="1200" b="0" i="0" u="none" strike="noStrike" kern="1200" cap="none" spc="0" baseline="0">
                <a:solidFill>
                  <a:srgbClr val="000000"/>
                </a:solidFill>
                <a:uFillTx/>
                <a:latin typeface="Arial"/>
                <a:ea typeface="ヒラギノ角ゴ Pro W3" pitchFamily="80"/>
                <a:cs typeface="Arial"/>
              </a:rPr>
              <a:t>PHE supports the </a:t>
            </a:r>
            <a:r>
              <a:rPr lang="en-GB" sz="1200" b="0" i="0" u="none" strike="noStrike" kern="1200" cap="none" spc="-5" baseline="0">
                <a:solidFill>
                  <a:srgbClr val="000000"/>
                </a:solidFill>
                <a:uFillTx/>
                <a:latin typeface="Arial"/>
                <a:ea typeface="ヒラギノ角ゴ Pro W3" pitchFamily="80"/>
                <a:cs typeface="Arial"/>
              </a:rPr>
              <a:t>UN  </a:t>
            </a:r>
            <a:br>
              <a:rPr lang="en-GB" sz="1200" b="0" i="0" u="none" strike="noStrike" kern="1200" cap="none" spc="-5" baseline="0">
                <a:solidFill>
                  <a:srgbClr val="000000"/>
                </a:solidFill>
                <a:uFillTx/>
                <a:latin typeface="Arial"/>
                <a:ea typeface="ヒラギノ角ゴ Pro W3" pitchFamily="80"/>
                <a:cs typeface="Arial"/>
              </a:rPr>
            </a:br>
            <a:r>
              <a:rPr lang="en-GB" sz="1200" b="0" i="0" u="none" strike="noStrike" kern="1200" cap="none" spc="-5" baseline="0">
                <a:solidFill>
                  <a:srgbClr val="000000"/>
                </a:solidFill>
                <a:uFillTx/>
                <a:latin typeface="Arial"/>
                <a:ea typeface="ヒラギノ角ゴ Pro W3" pitchFamily="80"/>
                <a:cs typeface="Arial"/>
              </a:rPr>
              <a:t>				Sustainable Development</a:t>
            </a:r>
            <a:r>
              <a:rPr lang="en-GB" sz="1200" b="0" i="0" u="none" strike="noStrike" kern="1200" cap="none" spc="-65" baseline="0">
                <a:solidFill>
                  <a:srgbClr val="000000"/>
                </a:solidFill>
                <a:uFillTx/>
                <a:latin typeface="Arial"/>
                <a:ea typeface="ヒラギノ角ゴ Pro W3" pitchFamily="80"/>
                <a:cs typeface="Arial"/>
              </a:rPr>
              <a:t> </a:t>
            </a:r>
            <a:r>
              <a:rPr lang="en-GB" sz="1200" b="0" i="0" u="none" strike="noStrike" kern="1200" cap="none" spc="0" baseline="0">
                <a:solidFill>
                  <a:srgbClr val="000000"/>
                </a:solidFill>
                <a:uFillTx/>
                <a:latin typeface="Arial"/>
                <a:ea typeface="ヒラギノ角ゴ Pro W3" pitchFamily="80"/>
                <a:cs typeface="Arial"/>
              </a:rPr>
              <a:t>Goals</a:t>
            </a:r>
          </a:p>
          <a:p>
            <a:pPr marL="1270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highlight>
                <a:srgbClr val="FFFF00"/>
              </a:highlight>
              <a:uFillTx/>
              <a:latin typeface="Arial"/>
              <a:ea typeface="ヒラギノ角ゴ Pro W3" pitchFamily="80"/>
              <a:cs typeface="Arial"/>
            </a:endParaRPr>
          </a:p>
          <a:p>
            <a:pPr marL="0" marR="0" lvl="0" indent="0" algn="l" defTabSz="914400" rtl="0" fontAlgn="auto" hangingPunct="1">
              <a:lnSpc>
                <a:spcPct val="100000"/>
              </a:lnSpc>
              <a:spcBef>
                <a:spcPts val="25"/>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Times New Roman"/>
              <a:ea typeface="ヒラギノ角ゴ Pro W3" pitchFamily="80"/>
              <a:cs typeface="Times New Roman"/>
            </a:endParaRPr>
          </a:p>
        </p:txBody>
      </p:sp>
      <p:sp>
        <p:nvSpPr>
          <p:cNvPr id="3" name="Title 1">
            <a:extLst>
              <a:ext uri="{FF2B5EF4-FFF2-40B4-BE49-F238E27FC236}">
                <a16:creationId xmlns:a16="http://schemas.microsoft.com/office/drawing/2014/main" id="{52688E6A-9494-40A3-BA9C-C9C3C4FF53A7}"/>
              </a:ext>
            </a:extLst>
          </p:cNvPr>
          <p:cNvSpPr txBox="1">
            <a:spLocks noGrp="1"/>
          </p:cNvSpPr>
          <p:nvPr>
            <p:ph type="title"/>
          </p:nvPr>
        </p:nvSpPr>
        <p:spPr/>
        <p:txBody>
          <a:bodyPr/>
          <a:lstStyle/>
          <a:p>
            <a:pPr lvl="0"/>
            <a:r>
              <a:rPr lang="en-GB" spc="-5">
                <a:latin typeface="Arial"/>
                <a:cs typeface="Arial"/>
              </a:rPr>
              <a:t>About Public Health</a:t>
            </a:r>
            <a:r>
              <a:rPr lang="en-GB">
                <a:latin typeface="Arial"/>
                <a:cs typeface="Arial"/>
              </a:rPr>
              <a:t> </a:t>
            </a:r>
            <a:r>
              <a:rPr lang="en-GB" spc="-5">
                <a:latin typeface="Arial"/>
                <a:cs typeface="Arial"/>
              </a:rPr>
              <a:t>England</a:t>
            </a:r>
            <a:endParaRPr lang="en-GB"/>
          </a:p>
        </p:txBody>
      </p:sp>
      <p:sp>
        <p:nvSpPr>
          <p:cNvPr id="4" name="Slide Number Placeholder 3">
            <a:extLst>
              <a:ext uri="{FF2B5EF4-FFF2-40B4-BE49-F238E27FC236}">
                <a16:creationId xmlns:a16="http://schemas.microsoft.com/office/drawing/2014/main" id="{1C673677-0268-4F4E-97BB-C585CB115701}"/>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7199FC76-515F-4A74-B38B-1CB5BCFFE065}" type="slidenum">
              <a:t>44</a:t>
            </a:fld>
            <a:endParaRPr lang="en-US" sz="1200" b="0" i="0" u="none" strike="noStrike" kern="1200" cap="none" spc="0" baseline="0">
              <a:solidFill>
                <a:srgbClr val="FFFFFF"/>
              </a:solidFill>
              <a:uFillTx/>
              <a:latin typeface="Arial" pitchFamily="80"/>
              <a:ea typeface="ヒラギノ角ゴ Pro W3" pitchFamily="80"/>
              <a:cs typeface="ヒラギノ角ゴ Pro W3" pitchFamily="80"/>
            </a:endParaRPr>
          </a:p>
        </p:txBody>
      </p:sp>
      <p:sp>
        <p:nvSpPr>
          <p:cNvPr id="6" name="object 5">
            <a:extLst>
              <a:ext uri="{FF2B5EF4-FFF2-40B4-BE49-F238E27FC236}">
                <a16:creationId xmlns:a16="http://schemas.microsoft.com/office/drawing/2014/main" id="{B5D62FC1-D70B-46EC-82C8-D14AF53B58C8}"/>
              </a:ext>
            </a:extLst>
          </p:cNvPr>
          <p:cNvSpPr/>
          <p:nvPr/>
        </p:nvSpPr>
        <p:spPr>
          <a:xfrm>
            <a:off x="581604" y="5330412"/>
            <a:ext cx="898526" cy="735013"/>
          </a:xfrm>
          <a:prstGeom prst="rect">
            <a:avLst/>
          </a:prstGeom>
          <a:blipFill>
            <a:blip r:embed="rId6">
              <a:alphaModFix/>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Arial" pitchFamily="80"/>
              <a:ea typeface="ヒラギノ角ゴ Pro W3" pitchFamily="80"/>
              <a:cs typeface="ヒラギノ角ゴ Pro W3" pitchFamily="80"/>
            </a:endParaRPr>
          </a:p>
        </p:txBody>
      </p:sp>
      <p:sp>
        <p:nvSpPr>
          <p:cNvPr id="7" name="object 6">
            <a:extLst>
              <a:ext uri="{FF2B5EF4-FFF2-40B4-BE49-F238E27FC236}">
                <a16:creationId xmlns:a16="http://schemas.microsoft.com/office/drawing/2014/main" id="{8A1545E9-5099-4F57-8749-0CD02AC3B675}"/>
              </a:ext>
            </a:extLst>
          </p:cNvPr>
          <p:cNvSpPr/>
          <p:nvPr/>
        </p:nvSpPr>
        <p:spPr>
          <a:xfrm>
            <a:off x="4139955" y="5535311"/>
            <a:ext cx="2252853" cy="426448"/>
          </a:xfrm>
          <a:prstGeom prst="rect">
            <a:avLst/>
          </a:prstGeom>
          <a:blipFill>
            <a:blip r:embed="rId7">
              <a:alphaModFix/>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Arial" pitchFamily="80"/>
              <a:ea typeface="ヒラギノ角ゴ Pro W3" pitchFamily="80"/>
              <a:cs typeface="ヒラギノ角ゴ Pro W3" pitchFamily="80"/>
            </a:endParaRPr>
          </a:p>
        </p:txBody>
      </p:sp>
      <p:sp>
        <p:nvSpPr>
          <p:cNvPr id="8" name="object 2">
            <a:extLst>
              <a:ext uri="{FF2B5EF4-FFF2-40B4-BE49-F238E27FC236}">
                <a16:creationId xmlns:a16="http://schemas.microsoft.com/office/drawing/2014/main" id="{1726A4CD-74CD-45AA-8F3A-B5707CC8F68D}"/>
              </a:ext>
            </a:extLst>
          </p:cNvPr>
          <p:cNvSpPr/>
          <p:nvPr/>
        </p:nvSpPr>
        <p:spPr>
          <a:xfrm>
            <a:off x="560609" y="3717035"/>
            <a:ext cx="655633" cy="371475"/>
          </a:xfrm>
          <a:prstGeom prst="rect">
            <a:avLst/>
          </a:prstGeom>
          <a:blipFill>
            <a:blip r:embed="rId8">
              <a:alphaModFix/>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Arial" pitchFamily="80"/>
              <a:ea typeface="ヒラギノ角ゴ Pro W3" pitchFamily="80"/>
              <a:cs typeface="ヒラギノ角ゴ Pro W3" pitchFamily="80"/>
            </a:endParaRPr>
          </a:p>
        </p:txBody>
      </p:sp>
      <p:sp>
        <p:nvSpPr>
          <p:cNvPr id="9" name="Footer Placeholder 8"/>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0D83-6DAB-4E78-8212-074F132C28B9}"/>
              </a:ext>
            </a:extLst>
          </p:cNvPr>
          <p:cNvSpPr txBox="1">
            <a:spLocks noGrp="1"/>
          </p:cNvSpPr>
          <p:nvPr>
            <p:ph type="title"/>
          </p:nvPr>
        </p:nvSpPr>
        <p:spPr/>
        <p:txBody>
          <a:bodyPr>
            <a:noAutofit/>
          </a:bodyPr>
          <a:lstStyle/>
          <a:p>
            <a:pPr lvl="0"/>
            <a:r>
              <a:rPr lang="en-GB" sz="2200"/>
              <a:t>Number of people newly diagnosed with HIV by exposure-group</a:t>
            </a:r>
            <a:r>
              <a:rPr lang="en-GB" sz="2200" baseline="30000"/>
              <a:t>1</a:t>
            </a:r>
            <a:r>
              <a:rPr lang="en-GB" sz="2200"/>
              <a:t>: </a:t>
            </a:r>
            <a:br>
              <a:rPr lang="en-GB" sz="2200"/>
            </a:br>
            <a:r>
              <a:rPr lang="en-GB" sz="2200"/>
              <a:t>United Kingdom, 2009 to 2018</a:t>
            </a:r>
          </a:p>
        </p:txBody>
      </p:sp>
      <p:sp>
        <p:nvSpPr>
          <p:cNvPr id="3" name="Slide Number Placeholder 3">
            <a:extLst>
              <a:ext uri="{FF2B5EF4-FFF2-40B4-BE49-F238E27FC236}">
                <a16:creationId xmlns:a16="http://schemas.microsoft.com/office/drawing/2014/main" id="{B39CB52F-2452-4047-9B3C-B7B17101BFD0}"/>
              </a:ext>
            </a:extLst>
          </p:cNvPr>
          <p:cNvSpPr txBox="1"/>
          <p:nvPr/>
        </p:nvSpPr>
        <p:spPr>
          <a:xfrm>
            <a:off x="0" y="6348578"/>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8CADFF98-D156-467F-A88D-104EAB8BE234}" type="slidenum">
              <a:t>5</a:t>
            </a:fld>
            <a:endParaRPr lang="en-US" sz="1400" b="0" i="0" u="none" strike="noStrike" kern="1200" cap="none" spc="0" baseline="0">
              <a:solidFill>
                <a:srgbClr val="FFFFFF"/>
              </a:solidFill>
              <a:uFillTx/>
              <a:latin typeface="Arial" pitchFamily="34"/>
              <a:ea typeface="ヒラギノ角ゴ Pro W3" pitchFamily="80"/>
              <a:cs typeface="Arial" pitchFamily="34"/>
            </a:endParaRPr>
          </a:p>
        </p:txBody>
      </p:sp>
      <p:sp>
        <p:nvSpPr>
          <p:cNvPr id="5" name="TextBox 8">
            <a:extLst>
              <a:ext uri="{FF2B5EF4-FFF2-40B4-BE49-F238E27FC236}">
                <a16:creationId xmlns:a16="http://schemas.microsoft.com/office/drawing/2014/main" id="{F35DA96F-2378-47AB-A5B8-ED9A70BE1C28}"/>
              </a:ext>
            </a:extLst>
          </p:cNvPr>
          <p:cNvSpPr txBox="1"/>
          <p:nvPr/>
        </p:nvSpPr>
        <p:spPr>
          <a:xfrm>
            <a:off x="0" y="6062499"/>
            <a:ext cx="4427981"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30000">
                <a:solidFill>
                  <a:srgbClr val="000000"/>
                </a:solidFill>
                <a:uFillTx/>
                <a:latin typeface="Arial" pitchFamily="80"/>
                <a:ea typeface="ヒラギノ角ゴ Pro W3" pitchFamily="80"/>
                <a:cs typeface="ヒラギノ角ゴ Pro W3" pitchFamily="80"/>
              </a:rPr>
              <a:t>1</a:t>
            </a:r>
            <a:r>
              <a:rPr lang="en-GB" sz="1000" b="0" i="0" u="none" strike="noStrike" kern="1200" cap="none" spc="0" baseline="0">
                <a:solidFill>
                  <a:srgbClr val="000000"/>
                </a:solidFill>
                <a:uFillTx/>
                <a:latin typeface="Arial" pitchFamily="80"/>
                <a:ea typeface="ヒラギノ角ゴ Pro W3" pitchFamily="80"/>
                <a:cs typeface="ヒラギノ角ゴ Pro W3" pitchFamily="80"/>
              </a:rPr>
              <a:t> Figures have been adjusted for missing exposure information</a:t>
            </a:r>
          </a:p>
        </p:txBody>
      </p:sp>
      <p:pic>
        <p:nvPicPr>
          <p:cNvPr id="6" name="Picture 14">
            <a:extLst>
              <a:ext uri="{FF2B5EF4-FFF2-40B4-BE49-F238E27FC236}">
                <a16:creationId xmlns:a16="http://schemas.microsoft.com/office/drawing/2014/main" id="{72BA4CF2-3C26-471A-91F3-E1DECEF25444}"/>
              </a:ext>
            </a:extLst>
          </p:cNvPr>
          <p:cNvPicPr>
            <a:picLocks noChangeAspect="1"/>
          </p:cNvPicPr>
          <p:nvPr/>
        </p:nvPicPr>
        <p:blipFill>
          <a:blip r:embed="rId3"/>
          <a:srcRect b="8163"/>
          <a:stretch>
            <a:fillRect/>
          </a:stretch>
        </p:blipFill>
        <p:spPr>
          <a:xfrm>
            <a:off x="240386" y="1544531"/>
            <a:ext cx="8663217" cy="4008775"/>
          </a:xfrm>
          <a:prstGeom prst="rect">
            <a:avLst/>
          </a:prstGeom>
          <a:noFill/>
          <a:ln cap="flat">
            <a:noFill/>
          </a:ln>
        </p:spPr>
      </p:pic>
      <p:sp>
        <p:nvSpPr>
          <p:cNvPr id="7" name="Footer Placeholder 6"/>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7ED9-A714-4A6D-B94C-1AEF284875F3}"/>
              </a:ext>
            </a:extLst>
          </p:cNvPr>
          <p:cNvSpPr txBox="1">
            <a:spLocks noGrp="1"/>
          </p:cNvSpPr>
          <p:nvPr>
            <p:ph type="title"/>
          </p:nvPr>
        </p:nvSpPr>
        <p:spPr/>
        <p:txBody>
          <a:bodyPr>
            <a:noAutofit/>
          </a:bodyPr>
          <a:lstStyle/>
          <a:p>
            <a:pPr lvl="0"/>
            <a:r>
              <a:rPr lang="en-GB" sz="2200"/>
              <a:t>Number of people newly diagnosed with HIV by age-group: </a:t>
            </a:r>
            <a:br>
              <a:rPr lang="en-GB" sz="2200"/>
            </a:br>
            <a:r>
              <a:rPr lang="en-GB" sz="2200"/>
              <a:t>United Kingdom, 2009 to 2018</a:t>
            </a:r>
            <a:br>
              <a:rPr lang="en-GB" sz="2200"/>
            </a:br>
            <a:endParaRPr lang="en-GB" sz="2200"/>
          </a:p>
        </p:txBody>
      </p:sp>
      <p:sp>
        <p:nvSpPr>
          <p:cNvPr id="3" name="Slide Number Placeholder 3">
            <a:extLst>
              <a:ext uri="{FF2B5EF4-FFF2-40B4-BE49-F238E27FC236}">
                <a16:creationId xmlns:a16="http://schemas.microsoft.com/office/drawing/2014/main" id="{B1C4467D-F18F-4B92-B24D-C972E4FDA7AB}"/>
              </a:ext>
            </a:extLst>
          </p:cNvPr>
          <p:cNvSpPr txBox="1"/>
          <p:nvPr/>
        </p:nvSpPr>
        <p:spPr>
          <a:xfrm>
            <a:off x="0" y="6307887"/>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1B69D705-4D51-45F5-A84D-D81A9FABC0EA}" type="slidenum">
              <a:t>6</a:t>
            </a:fld>
            <a:endParaRPr lang="en-US" sz="1400" b="0" i="0" u="none" strike="noStrike" kern="1200" cap="none" spc="0" baseline="0">
              <a:solidFill>
                <a:srgbClr val="FFFFFF"/>
              </a:solidFill>
              <a:uFillTx/>
              <a:latin typeface="Arial" pitchFamily="34"/>
              <a:ea typeface="ヒラギノ角ゴ Pro W3" pitchFamily="80"/>
              <a:cs typeface="Arial" pitchFamily="34"/>
            </a:endParaRPr>
          </a:p>
        </p:txBody>
      </p:sp>
      <p:pic>
        <p:nvPicPr>
          <p:cNvPr id="5" name="Picture 7">
            <a:extLst>
              <a:ext uri="{FF2B5EF4-FFF2-40B4-BE49-F238E27FC236}">
                <a16:creationId xmlns:a16="http://schemas.microsoft.com/office/drawing/2014/main" id="{8C391D52-2A81-4595-9987-69609BE336CF}"/>
              </a:ext>
            </a:extLst>
          </p:cNvPr>
          <p:cNvPicPr>
            <a:picLocks noChangeAspect="1"/>
          </p:cNvPicPr>
          <p:nvPr/>
        </p:nvPicPr>
        <p:blipFill>
          <a:blip r:embed="rId3"/>
          <a:stretch>
            <a:fillRect/>
          </a:stretch>
        </p:blipFill>
        <p:spPr>
          <a:xfrm>
            <a:off x="429411" y="1140375"/>
            <a:ext cx="8285186" cy="5224726"/>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3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8D75-1BB9-483C-9287-C5EDDE42D949}"/>
              </a:ext>
            </a:extLst>
          </p:cNvPr>
          <p:cNvSpPr txBox="1">
            <a:spLocks noGrp="1"/>
          </p:cNvSpPr>
          <p:nvPr>
            <p:ph type="title"/>
          </p:nvPr>
        </p:nvSpPr>
        <p:spPr>
          <a:xfrm>
            <a:off x="558003" y="358234"/>
            <a:ext cx="8028002" cy="648071"/>
          </a:xfrm>
        </p:spPr>
        <p:txBody>
          <a:bodyPr>
            <a:noAutofit/>
          </a:bodyPr>
          <a:lstStyle/>
          <a:p>
            <a:pPr lvl="0"/>
            <a:r>
              <a:rPr lang="en-GB" sz="2200"/>
              <a:t>Number of HIV diagnoses among Gay and Bisexual men, by population characteristics: UK, 2009 to 2018</a:t>
            </a:r>
            <a:br>
              <a:rPr lang="en-GB" sz="2200" b="1"/>
            </a:br>
            <a:endParaRPr lang="en-GB" sz="2200"/>
          </a:p>
        </p:txBody>
      </p:sp>
      <p:sp>
        <p:nvSpPr>
          <p:cNvPr id="3" name="Slide Number Placeholder 3">
            <a:extLst>
              <a:ext uri="{FF2B5EF4-FFF2-40B4-BE49-F238E27FC236}">
                <a16:creationId xmlns:a16="http://schemas.microsoft.com/office/drawing/2014/main" id="{1478B193-43E6-481E-9D57-4FA2C7B7601A}"/>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rial" pitchFamily="34"/>
                <a:ea typeface="ヒラギノ角ゴ Pro W3" pitchFamily="80"/>
                <a:cs typeface="Arial" pitchFamily="34"/>
              </a:rPr>
              <a:t>  </a:t>
            </a:r>
            <a:fld id="{B62B7D2E-564B-4C75-95F0-CD9E98291A0A}" type="slidenum">
              <a:t>7</a:t>
            </a:fld>
            <a:endParaRPr lang="en-US" sz="1400" b="0" i="0" u="none" strike="noStrike" kern="1200" cap="none" spc="0" baseline="0">
              <a:solidFill>
                <a:srgbClr val="FFFFFF"/>
              </a:solidFill>
              <a:uFillTx/>
              <a:latin typeface="Arial" pitchFamily="34"/>
              <a:ea typeface="ヒラギノ角ゴ Pro W3" pitchFamily="80"/>
              <a:cs typeface="Arial" pitchFamily="34"/>
            </a:endParaRPr>
          </a:p>
        </p:txBody>
      </p:sp>
      <p:pic>
        <p:nvPicPr>
          <p:cNvPr id="5" name="Picture 8">
            <a:extLst>
              <a:ext uri="{FF2B5EF4-FFF2-40B4-BE49-F238E27FC236}">
                <a16:creationId xmlns:a16="http://schemas.microsoft.com/office/drawing/2014/main" id="{3BF76AC0-8CA9-4D91-A7BA-B6020F7B18DB}"/>
              </a:ext>
            </a:extLst>
          </p:cNvPr>
          <p:cNvPicPr>
            <a:picLocks noChangeAspect="1"/>
          </p:cNvPicPr>
          <p:nvPr/>
        </p:nvPicPr>
        <p:blipFill>
          <a:blip r:embed="rId3"/>
          <a:stretch>
            <a:fillRect/>
          </a:stretch>
        </p:blipFill>
        <p:spPr>
          <a:xfrm>
            <a:off x="206297" y="1177107"/>
            <a:ext cx="8731404" cy="4822152"/>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1912-47D0-40D3-BDB7-6A0500DB2477}"/>
              </a:ext>
            </a:extLst>
          </p:cNvPr>
          <p:cNvSpPr txBox="1">
            <a:spLocks noGrp="1"/>
          </p:cNvSpPr>
          <p:nvPr>
            <p:ph type="title"/>
          </p:nvPr>
        </p:nvSpPr>
        <p:spPr>
          <a:xfrm>
            <a:off x="558003" y="412723"/>
            <a:ext cx="8028002" cy="648071"/>
          </a:xfrm>
        </p:spPr>
        <p:txBody>
          <a:bodyPr>
            <a:noAutofit/>
          </a:bodyPr>
          <a:lstStyle/>
          <a:p>
            <a:pPr lvl="0"/>
            <a:r>
              <a:rPr lang="en-GB" sz="2200"/>
              <a:t>Number of HIV diagnoses* among men and women who acquired HIV heterosexually, by population characteristics: UK, 2009 to 2018</a:t>
            </a:r>
          </a:p>
        </p:txBody>
      </p:sp>
      <p:sp>
        <p:nvSpPr>
          <p:cNvPr id="3" name="Slide Number Placeholder 3">
            <a:extLst>
              <a:ext uri="{FF2B5EF4-FFF2-40B4-BE49-F238E27FC236}">
                <a16:creationId xmlns:a16="http://schemas.microsoft.com/office/drawing/2014/main" id="{B9604BC4-7181-48A5-B8F2-0D8DD0CDF551}"/>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087102DC-E9E0-4375-8A5E-5CF8378F8040}" type="slidenum">
              <a:t>8</a:t>
            </a:fld>
            <a:endParaRPr lang="en-US" sz="1000" b="0" i="0" u="none" strike="noStrike" kern="1200" cap="none" spc="0" baseline="0">
              <a:solidFill>
                <a:srgbClr val="FFFFFF"/>
              </a:solidFill>
              <a:uFillTx/>
              <a:latin typeface="Arial" pitchFamily="34"/>
              <a:ea typeface="ヒラギノ角ゴ Pro W3" pitchFamily="80"/>
              <a:cs typeface="Arial" pitchFamily="34"/>
            </a:endParaRPr>
          </a:p>
        </p:txBody>
      </p:sp>
      <p:sp>
        <p:nvSpPr>
          <p:cNvPr id="6" name="Footer Placeholder 5"/>
          <p:cNvSpPr>
            <a:spLocks noGrp="1"/>
          </p:cNvSpPr>
          <p:nvPr>
            <p:ph type="ftr" sz="quarter" idx="9"/>
          </p:nvPr>
        </p:nvSpPr>
        <p:spPr>
          <a:xfrm>
            <a:off x="900116" y="6372140"/>
            <a:ext cx="8064377" cy="549270"/>
          </a:xfrm>
        </p:spPr>
        <p:txBody>
          <a:bodyPr/>
          <a:lstStyle/>
          <a:p>
            <a:pPr lvl="0"/>
            <a:r>
              <a:rPr lang="en-GB" dirty="0"/>
              <a:t>HIV in the United Kingdom: 2019 Slide Set (version 3.0, published 3 September 2019, updated April 2020)</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4" y="1349235"/>
            <a:ext cx="4034457" cy="208391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754" y="1231252"/>
            <a:ext cx="4189251" cy="2374834"/>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 y="3584412"/>
            <a:ext cx="4034457" cy="2325224"/>
          </a:xfrm>
          <a:prstGeom prst="rect">
            <a:avLst/>
          </a:prstGeom>
        </p:spPr>
      </p:pic>
      <p:pic>
        <p:nvPicPr>
          <p:cNvPr id="10" name="Picture 9">
            <a:extLst/>
          </p:cNvPr>
          <p:cNvPicPr>
            <a:picLocks noChangeAspect="1"/>
          </p:cNvPicPr>
          <p:nvPr/>
        </p:nvPicPr>
        <p:blipFill rotWithShape="1">
          <a:blip r:embed="rId6"/>
          <a:srcRect l="50321" t="48658" r="-677" b="-1872"/>
          <a:stretch/>
        </p:blipFill>
        <p:spPr>
          <a:xfrm>
            <a:off x="4396754" y="3606087"/>
            <a:ext cx="4189251" cy="2455768"/>
          </a:xfrm>
          <a:prstGeom prst="rect">
            <a:avLst/>
          </a:prstGeom>
          <a:noFill/>
          <a:ln cap="flat">
            <a:noFill/>
          </a:ln>
        </p:spPr>
      </p:pic>
      <p:sp>
        <p:nvSpPr>
          <p:cNvPr id="13" name="TextBox 12"/>
          <p:cNvSpPr txBox="1"/>
          <p:nvPr/>
        </p:nvSpPr>
        <p:spPr>
          <a:xfrm>
            <a:off x="333026" y="5970683"/>
            <a:ext cx="4426857" cy="276999"/>
          </a:xfrm>
          <a:prstGeom prst="rect">
            <a:avLst/>
          </a:prstGeom>
          <a:noFill/>
        </p:spPr>
        <p:txBody>
          <a:bodyPr wrap="square" rtlCol="0">
            <a:spAutoFit/>
          </a:bodyPr>
          <a:lstStyle/>
          <a:p>
            <a:r>
              <a:rPr lang="en-GB" sz="1200" baseline="300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Observed data, not adjusted for missing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9A28-84D5-4A06-81AB-8EBF47785036}"/>
              </a:ext>
            </a:extLst>
          </p:cNvPr>
          <p:cNvSpPr txBox="1">
            <a:spLocks noGrp="1"/>
          </p:cNvSpPr>
          <p:nvPr>
            <p:ph type="title"/>
          </p:nvPr>
        </p:nvSpPr>
        <p:spPr/>
        <p:txBody>
          <a:bodyPr>
            <a:noAutofit/>
          </a:bodyPr>
          <a:lstStyle/>
          <a:p>
            <a:pPr lvl="0"/>
            <a:r>
              <a:rPr lang="en-GB" sz="2200"/>
              <a:t>Proportion of people newly diagnosed with HIV by world region of birth: United Kingdom, 2009 to 2018</a:t>
            </a:r>
            <a:br>
              <a:rPr lang="en-GB" sz="2200"/>
            </a:br>
            <a:endParaRPr lang="en-GB" sz="2200"/>
          </a:p>
        </p:txBody>
      </p:sp>
      <p:sp>
        <p:nvSpPr>
          <p:cNvPr id="3" name="Slide Number Placeholder 3">
            <a:extLst>
              <a:ext uri="{FF2B5EF4-FFF2-40B4-BE49-F238E27FC236}">
                <a16:creationId xmlns:a16="http://schemas.microsoft.com/office/drawing/2014/main" id="{8B6B6825-723C-4E1E-AE4B-542E40C6C233}"/>
              </a:ext>
            </a:extLst>
          </p:cNvPr>
          <p:cNvSpPr txBox="1"/>
          <p:nvPr/>
        </p:nvSpPr>
        <p:spPr>
          <a:xfrm>
            <a:off x="0" y="6308729"/>
            <a:ext cx="9144000" cy="549270"/>
          </a:xfrm>
          <a:prstGeom prst="rect">
            <a:avLst/>
          </a:prstGeom>
          <a:solidFill>
            <a:srgbClr val="98002E"/>
          </a:solidFill>
          <a:ln cap="flat">
            <a:noFill/>
          </a:ln>
        </p:spPr>
        <p:txBody>
          <a:bodyPr vert="horz" wrap="square" lIns="0" tIns="0" rIns="91440" bIns="0" anchor="ctr" anchorCtr="0" compatLnSpc="1">
            <a:noAutofit/>
          </a:bodyPr>
          <a:lstStyle/>
          <a:p>
            <a:pPr marL="531815"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pitchFamily="80"/>
                <a:ea typeface="ヒラギノ角ゴ Pro W3" pitchFamily="80"/>
                <a:cs typeface="ヒラギノ角ゴ Pro W3" pitchFamily="80"/>
              </a:rPr>
              <a:t>  </a:t>
            </a:r>
            <a:fld id="{BA78CE27-CCC6-423F-A7C3-6C06A30DD9C6}" type="slidenum">
              <a:t>9</a:t>
            </a:fld>
            <a:endParaRPr lang="en-US" sz="1000" b="0" i="0" u="none" strike="noStrike" kern="1200" cap="none" spc="0" baseline="0">
              <a:solidFill>
                <a:srgbClr val="FFFFFF"/>
              </a:solidFill>
              <a:uFillTx/>
              <a:latin typeface="Arial" pitchFamily="34"/>
              <a:ea typeface="ヒラギノ角ゴ Pro W3" pitchFamily="80"/>
              <a:cs typeface="Arial" pitchFamily="34"/>
            </a:endParaRPr>
          </a:p>
        </p:txBody>
      </p:sp>
      <p:pic>
        <p:nvPicPr>
          <p:cNvPr id="5" name="Picture 2">
            <a:extLst>
              <a:ext uri="{FF2B5EF4-FFF2-40B4-BE49-F238E27FC236}">
                <a16:creationId xmlns:a16="http://schemas.microsoft.com/office/drawing/2014/main" id="{D115C5D9-002C-4A81-8D23-80EB6CC94B78}"/>
              </a:ext>
            </a:extLst>
          </p:cNvPr>
          <p:cNvPicPr>
            <a:picLocks noChangeAspect="1"/>
          </p:cNvPicPr>
          <p:nvPr/>
        </p:nvPicPr>
        <p:blipFill>
          <a:blip r:embed="rId3"/>
          <a:stretch>
            <a:fillRect/>
          </a:stretch>
        </p:blipFill>
        <p:spPr>
          <a:xfrm>
            <a:off x="601967" y="1412290"/>
            <a:ext cx="7940064" cy="4680905"/>
          </a:xfrm>
          <a:prstGeom prst="rect">
            <a:avLst/>
          </a:prstGeom>
          <a:noFill/>
          <a:ln cap="flat">
            <a:noFill/>
          </a:ln>
        </p:spPr>
      </p:pic>
      <p:sp>
        <p:nvSpPr>
          <p:cNvPr id="6" name="Footer Placeholder 5"/>
          <p:cNvSpPr>
            <a:spLocks noGrp="1"/>
          </p:cNvSpPr>
          <p:nvPr>
            <p:ph type="ftr" sz="quarter" idx="9"/>
          </p:nvPr>
        </p:nvSpPr>
        <p:spPr/>
        <p:txBody>
          <a:bodyPr/>
          <a:lstStyle/>
          <a:p>
            <a:pPr lvl="0"/>
            <a:r>
              <a:rPr lang="en-GB"/>
              <a:t>HIV in the United Kingdom: 2019 Slide Set (version 3.0, published 3 September 2019, updated April 2020)</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6008</TotalTime>
  <Words>6588</Words>
  <Application>Microsoft Office PowerPoint</Application>
  <PresentationFormat>On-screen Show (4:3)</PresentationFormat>
  <Paragraphs>306</Paragraphs>
  <Slides>44</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ヒラギノ角ゴ Pro W3</vt:lpstr>
      <vt:lpstr>Office Theme</vt:lpstr>
      <vt:lpstr>HIV in the United Kingdom 2019 slide set a Slide set to accompany:    - Annual HIV data tables (published online September 2019)    - Annual HIV report (published online January 2020)</vt:lpstr>
      <vt:lpstr>HIV prevalence, incidence and care   </vt:lpstr>
      <vt:lpstr>Number of people newly diagnosed with HIV and AIDS, and all-cause deaths: United Kingdom, 1999 to 2018</vt:lpstr>
      <vt:lpstr>Number of people newly diagnosed with HIV by country of residence: United Kingdom, 2002 to 2018</vt:lpstr>
      <vt:lpstr>Number of people newly diagnosed with HIV by exposure-group1:  United Kingdom, 2009 to 2018</vt:lpstr>
      <vt:lpstr>Number of people newly diagnosed with HIV by age-group:  United Kingdom, 2009 to 2018 </vt:lpstr>
      <vt:lpstr>Number of HIV diagnoses among Gay and Bisexual men, by population characteristics: UK, 2009 to 2018 </vt:lpstr>
      <vt:lpstr>Number of HIV diagnoses* among men and women who acquired HIV heterosexually, by population characteristics: UK, 2009 to 2018</vt:lpstr>
      <vt:lpstr>Proportion of people newly diagnosed with HIV by world region of birth: United Kingdom, 2009 to 2018 </vt:lpstr>
      <vt:lpstr>Estimated number of new diagnoses among men and women who acquired HIV heterosexually, by those who acquired in the UK and abroad and born abroad: UK, 2009 to 2018 </vt:lpstr>
      <vt:lpstr>Estimated number of new diagnoses among men and women who acquired HIV heterosexually, by those who acquired in the UK and abroad and born in the UK: UK, 2009 to 2018 </vt:lpstr>
      <vt:lpstr>Adjusted* number of people diagnosed late by exposure group: UK, 2009 to 2018 </vt:lpstr>
      <vt:lpstr>Proportion of people1 diagnosed late with HIV by gender, age-group, ethnicity, exposure-group and area of residence: United Kingdom, 2018</vt:lpstr>
      <vt:lpstr>Setting of first positive test among adults newly diagnosed with HIV by population group1: UK, 2018  </vt:lpstr>
      <vt:lpstr>One-year mortality (per 1,000) among people1 newly diagnosed with HIV by CD4 count at diagnosis: United Kingdom, 2018 </vt:lpstr>
      <vt:lpstr>Estimates of HIV incidence in gay and bisexual men: England, 2009 to 2018  </vt:lpstr>
      <vt:lpstr>Estimates of undiagnosed HIV infection in gay and bisexual men using a CD4 back calculation method: England, 2009 to 2018 </vt:lpstr>
      <vt:lpstr>Estimated number of people living with HIV (diagnosed and undiagnosed), all ages: UK, 2018 </vt:lpstr>
      <vt:lpstr>Number of people1 seen for HIV care by age-group: United Kingdom,  2009 to 2018</vt:lpstr>
      <vt:lpstr>Number of Gay and bisexual men seen for HIV care, by ethnic group: UK, 2009 to 2018 </vt:lpstr>
      <vt:lpstr>Number of Men and women diagnosed with HIV receiving care and who acquired HIV heterosexually, by ethnic group: UK, 2009 to 2018  </vt:lpstr>
      <vt:lpstr>Diagnosed HIV prevalence (per 1,000 population aged 15 to 59 years): England, 2018 </vt:lpstr>
      <vt:lpstr>HIV testing</vt:lpstr>
      <vt:lpstr>Number of eligible1 attendees, number tested and positivity in all SHS attendees: England, 2014 to 2018</vt:lpstr>
      <vt:lpstr>Missed opportunities among eligible1 attendees not offered or declined an HIV test at all SHS by ethnic group and sexual orientation: England, 2018   </vt:lpstr>
      <vt:lpstr>Trends in eligible1 attendees, HIV tests and positivity for gay and bisexual male attendees at all SHS: England, 2014 to 2018  </vt:lpstr>
      <vt:lpstr>Proportion of specialist SHS1 meeting or exceeding BASHH standards (85%) in eligible2 GBM attendees by PHE Centre of service3: England, 2018 </vt:lpstr>
      <vt:lpstr>Gay and bisexual men testing for HIV at specialist SHS1: previous HIV tests at the same clinic: England, 2014 to 2018 </vt:lpstr>
      <vt:lpstr>HIV testing cascade among gay and bisexual men who had a STI1 in the past year attending specialist SHS: England, 2017 to 2018  </vt:lpstr>
      <vt:lpstr>Trends in number of heterosexual attendees tested at all SHS by gender: England, 2014 to 2018 </vt:lpstr>
      <vt:lpstr>Trends in number of black African heterosexual attendees tested at all SHS by gender: England, 2014 to 2018  </vt:lpstr>
      <vt:lpstr>Trends in number tested among heterosexual attendees born in a high prevalence country at all SHS by gender: England, 2014 to 2018  </vt:lpstr>
      <vt:lpstr>HIV tests carried out through self-testing, self-sampling schemes and community testing services: England, 2018  </vt:lpstr>
      <vt:lpstr>Characteristics of persons tested through community testing services and self-sampling schemes: England, 2018</vt:lpstr>
      <vt:lpstr>HIV tests carried out through self-sampling schemes and community testing services: diagnosed prevalence band: England, 2018 </vt:lpstr>
      <vt:lpstr>Clinical Care and Treatment as prevention (TasP)</vt:lpstr>
      <vt:lpstr>Number of people1 seen for HIV care by ART coverage: United Kingdom, 2009 to 2018</vt:lpstr>
      <vt:lpstr>Proportion of people1 receiving antiretroviral treatment (ART):  United Kingdom, 2018 </vt:lpstr>
      <vt:lpstr>Proportion of people1 on antiretroviral therapy with a viral load &lt;200 copies/mL by age-group: England, 2018</vt:lpstr>
      <vt:lpstr>Proportion of new HIV diagnoses initiating treatment within 91 days by exposure group: United Kingdom, 2014 to 2018</vt:lpstr>
      <vt:lpstr>PrEP</vt:lpstr>
      <vt:lpstr>Monitoring population effectiveness of PrEP in GBM in England 2015 – 2018: Comparing trends of estimated numbers on PrEP, new HIV diagnoses and recent seroconversions among level 3 GUM clinic GBM attendees </vt:lpstr>
      <vt:lpstr> Acknowledgements </vt:lpstr>
      <vt:lpstr>About Public Health England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in the United Kingdom 2019 slide set</dc:title>
  <dc:subject>Sexual health</dc:subject>
  <dc:creator>Public Health England</dc:creator>
  <cp:keywords>HIV; AIDS; HARS; New HIV diagnoses; STI; Sexual Health</cp:keywords>
  <cp:lastModifiedBy>Charlotte OHalloran</cp:lastModifiedBy>
  <cp:revision>394</cp:revision>
  <dcterms:created xsi:type="dcterms:W3CDTF">2012-10-10T09:02:29Z</dcterms:created>
  <dcterms:modified xsi:type="dcterms:W3CDTF">2020-04-06T15:47:50Z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