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6"/>
  </p:notesMasterIdLst>
  <p:sldIdLst>
    <p:sldId id="261" r:id="rId5"/>
    <p:sldId id="262" r:id="rId6"/>
    <p:sldId id="263" r:id="rId7"/>
    <p:sldId id="285" r:id="rId8"/>
    <p:sldId id="264" r:id="rId9"/>
    <p:sldId id="265" r:id="rId10"/>
    <p:sldId id="266" r:id="rId11"/>
    <p:sldId id="283" r:id="rId12"/>
    <p:sldId id="267" r:id="rId13"/>
    <p:sldId id="268" r:id="rId14"/>
    <p:sldId id="269" r:id="rId15"/>
    <p:sldId id="284" r:id="rId16"/>
    <p:sldId id="275" r:id="rId17"/>
    <p:sldId id="276" r:id="rId18"/>
    <p:sldId id="277" r:id="rId19"/>
    <p:sldId id="278" r:id="rId20"/>
    <p:sldId id="279" r:id="rId21"/>
    <p:sldId id="280" r:id="rId22"/>
    <p:sldId id="286" r:id="rId23"/>
    <p:sldId id="281" r:id="rId24"/>
    <p:sldId id="274"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varScale="1">
        <p:scale>
          <a:sx n="87" d="100"/>
          <a:sy n="87" d="100"/>
        </p:scale>
        <p:origin x="108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2/18/2020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v.uk/government/publications/cervical-screening-programme-specific-operating-mode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v.uk/government/publications/cervical-screening-accepting-samples-in-laboratories" TargetMode="External"/><Relationship Id="rId2" Type="http://schemas.openxmlformats.org/officeDocument/2006/relationships/hyperlink" Target="http://www.gov.uk/government/collections/cervical-screening-professional-gui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v.uk/government/publications/cervical-screening-accepting-samples-in-laboratories" TargetMode="External"/><Relationship Id="rId2" Type="http://schemas.openxmlformats.org/officeDocument/2006/relationships/hyperlink" Target="http://www.gov.uk/government/collections/cervical-screening-professional-gui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3: organisation of the NHS Cervical Screening Programme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General practice (1)</a:t>
            </a:r>
          </a:p>
        </p:txBody>
      </p:sp>
      <p:sp>
        <p:nvSpPr>
          <p:cNvPr id="3" name="Content Placeholder 2"/>
          <p:cNvSpPr>
            <a:spLocks noGrp="1"/>
          </p:cNvSpPr>
          <p:nvPr>
            <p:ph idx="1"/>
          </p:nvPr>
        </p:nvSpPr>
        <p:spPr>
          <a:xfrm>
            <a:off x="648456" y="1196752"/>
            <a:ext cx="8028000" cy="4968552"/>
          </a:xfrm>
        </p:spPr>
        <p:txBody>
          <a:bodyPr/>
          <a:lstStyle/>
          <a:p>
            <a:endParaRPr lang="en-GB" dirty="0"/>
          </a:p>
          <a:p>
            <a:r>
              <a:rPr lang="en-GB" sz="1600" dirty="0"/>
              <a:t>GP practices are responsible for: </a:t>
            </a:r>
          </a:p>
          <a:p>
            <a:endParaRPr lang="en-GB" sz="1600" dirty="0"/>
          </a:p>
          <a:p>
            <a:pPr marL="285750" lvl="0" indent="-285750">
              <a:buFont typeface="Arial" panose="020B0604020202020204" pitchFamily="34" charset="0"/>
              <a:buChar char="•"/>
            </a:pPr>
            <a:r>
              <a:rPr lang="en-GB" sz="1600" dirty="0"/>
              <a:t>understanding their contractual obligations and responsibilities in relation to </a:t>
            </a:r>
            <a:br>
              <a:rPr lang="en-GB" sz="1600" dirty="0"/>
            </a:br>
            <a:r>
              <a:rPr lang="en-GB" sz="1600" dirty="0"/>
              <a:t>cervical screening</a:t>
            </a:r>
          </a:p>
          <a:p>
            <a:pPr marL="285750" indent="-285750">
              <a:buFont typeface="Arial" panose="020B0604020202020204" pitchFamily="34" charset="0"/>
              <a:buChar char="•"/>
            </a:pPr>
            <a:r>
              <a:rPr lang="en-GB" sz="1600" dirty="0"/>
              <a:t>performing cervical screening tests on participants in the screening programme </a:t>
            </a:r>
          </a:p>
          <a:p>
            <a:pPr marL="285750" lvl="0" indent="-285750">
              <a:buFont typeface="Arial" panose="020B0604020202020204" pitchFamily="34" charset="0"/>
              <a:buChar char="•"/>
            </a:pPr>
            <a:r>
              <a:rPr lang="en-GB" sz="1600" dirty="0"/>
              <a:t>making sure that all members of staff involved in delivery of the cervical </a:t>
            </a:r>
            <a:br>
              <a:rPr lang="en-GB" sz="1600" dirty="0"/>
            </a:br>
            <a:r>
              <a:rPr lang="en-GB" sz="1600" dirty="0"/>
              <a:t>screening programme:</a:t>
            </a:r>
          </a:p>
          <a:p>
            <a:pPr marL="635000" lvl="1" indent="-285750">
              <a:buFont typeface="Courier New" panose="02070309020205020404" pitchFamily="49" charset="0"/>
              <a:buChar char="o"/>
            </a:pPr>
            <a:r>
              <a:rPr lang="en-GB" sz="1600" dirty="0"/>
              <a:t>comply with national guidance and quality standards</a:t>
            </a:r>
          </a:p>
          <a:p>
            <a:pPr marL="635000" lvl="1" indent="-285750">
              <a:buFont typeface="Courier New" panose="02070309020205020404" pitchFamily="49" charset="0"/>
              <a:buChar char="o"/>
            </a:pPr>
            <a:r>
              <a:rPr lang="en-GB" sz="1600" dirty="0"/>
              <a:t>participate in audit and review to improve the cervical screening service</a:t>
            </a:r>
          </a:p>
          <a:p>
            <a:pPr marL="635000" lvl="1" indent="-285750">
              <a:buFont typeface="Courier New" panose="02070309020205020404" pitchFamily="49" charset="0"/>
              <a:buChar char="o"/>
            </a:pPr>
            <a:r>
              <a:rPr lang="en-GB" sz="1600" dirty="0"/>
              <a:t>are aware of mechanisms by which they can raise concerns, identify risks </a:t>
            </a:r>
            <a:br>
              <a:rPr lang="en-GB" sz="1600" dirty="0"/>
            </a:br>
            <a:r>
              <a:rPr lang="en-GB" sz="1600" dirty="0"/>
              <a:t>and report incidents</a:t>
            </a:r>
          </a:p>
          <a:p>
            <a:pPr marL="635000" lvl="1" indent="-285750">
              <a:buFont typeface="Courier New" panose="02070309020205020404" pitchFamily="49" charset="0"/>
              <a:buChar char="o"/>
            </a:pPr>
            <a:r>
              <a:rPr lang="en-GB" sz="1600" dirty="0"/>
              <a:t>are trained in accordance to programme guidance </a:t>
            </a:r>
          </a:p>
          <a:p>
            <a:pPr marL="635000" lvl="1" indent="-285750">
              <a:buFont typeface="Courier New" panose="02070309020205020404" pitchFamily="49" charset="0"/>
              <a:buChar char="o"/>
            </a:pPr>
            <a:r>
              <a:rPr lang="en-GB" sz="1600" dirty="0"/>
              <a:t>attend regular updates</a:t>
            </a:r>
            <a:r>
              <a:rPr lang="en-GB" sz="1600" u="sng" dirty="0"/>
              <a:t> </a:t>
            </a:r>
            <a:br>
              <a:rPr lang="en-GB" sz="1600" u="sng" dirty="0"/>
            </a:br>
            <a:endParaRPr lang="en-GB" sz="1600" dirty="0"/>
          </a:p>
          <a:p>
            <a:pPr marL="285750" indent="-285750">
              <a:buFont typeface="Arial" panose="020B0604020202020204" pitchFamily="34" charset="0"/>
              <a:buChar char="•"/>
            </a:pPr>
            <a:r>
              <a:rPr lang="en-GB" sz="1600" dirty="0"/>
              <a:t>keeping records to show that the employer has monitored the above</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9466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028000" cy="648072"/>
          </a:xfrm>
        </p:spPr>
        <p:txBody>
          <a:bodyPr>
            <a:noAutofit/>
          </a:bodyPr>
          <a:lstStyle/>
          <a:p>
            <a:r>
              <a:rPr lang="en-GB" dirty="0"/>
              <a:t>General practice (2)</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
        <p:nvSpPr>
          <p:cNvPr id="3" name="Content Placeholder 2"/>
          <p:cNvSpPr>
            <a:spLocks noGrp="1"/>
          </p:cNvSpPr>
          <p:nvPr>
            <p:ph idx="1"/>
          </p:nvPr>
        </p:nvSpPr>
        <p:spPr>
          <a:xfrm>
            <a:off x="539552" y="980728"/>
            <a:ext cx="8028000" cy="4667671"/>
          </a:xfrm>
        </p:spPr>
        <p:txBody>
          <a:bodyPr/>
          <a:lstStyle/>
          <a:p>
            <a:pPr marL="0" indent="0"/>
            <a:endParaRPr lang="en-GB" dirty="0"/>
          </a:p>
          <a:p>
            <a:pPr marL="285750" lvl="0" indent="-285750">
              <a:buFont typeface="Arial" panose="020B0604020202020204" pitchFamily="34" charset="0"/>
              <a:buChar char="•"/>
            </a:pPr>
            <a:r>
              <a:rPr lang="en-GB" sz="1600" dirty="0"/>
              <a:t>reporting areas of concern to their local commissioners</a:t>
            </a:r>
          </a:p>
          <a:p>
            <a:pPr marL="285750" lvl="0" indent="-285750">
              <a:buFont typeface="Arial" panose="020B0604020202020204" pitchFamily="34" charset="0"/>
              <a:buChar char="•"/>
            </a:pPr>
            <a:r>
              <a:rPr lang="en-GB" sz="1600" dirty="0"/>
              <a:t>making sure all sample takers provide people with the necessary information </a:t>
            </a:r>
            <a:br>
              <a:rPr lang="en-GB" sz="1600" dirty="0"/>
            </a:br>
            <a:r>
              <a:rPr lang="en-GB" sz="1600" dirty="0"/>
              <a:t>and are able to support people to make an informed choice about whether </a:t>
            </a:r>
            <a:br>
              <a:rPr lang="en-GB" sz="1600" dirty="0"/>
            </a:br>
            <a:r>
              <a:rPr lang="en-GB" sz="1600" dirty="0"/>
              <a:t>to accept the offer of screening</a:t>
            </a:r>
          </a:p>
          <a:p>
            <a:pPr marL="285750" lvl="0" indent="-285750">
              <a:buFont typeface="Arial" panose="020B0604020202020204" pitchFamily="34" charset="0"/>
              <a:buChar char="•"/>
            </a:pPr>
            <a:r>
              <a:rPr lang="en-GB" sz="1600" dirty="0"/>
              <a:t>making adequate arrangements and reasonable adjustments as required, </a:t>
            </a:r>
            <a:br>
              <a:rPr lang="en-GB" sz="1600" dirty="0"/>
            </a:br>
            <a:r>
              <a:rPr lang="en-GB" sz="1600" dirty="0"/>
              <a:t>to enable people to access cervical screening</a:t>
            </a:r>
          </a:p>
          <a:p>
            <a:pPr marL="285750" lvl="0" indent="-285750">
              <a:buFont typeface="Arial" panose="020B0604020202020204" pitchFamily="34" charset="0"/>
              <a:buChar char="•"/>
            </a:pPr>
            <a:r>
              <a:rPr lang="en-GB" sz="1600" dirty="0"/>
              <a:t>making sure the laboratory returns a result for each sample taken</a:t>
            </a:r>
          </a:p>
          <a:p>
            <a:pPr marL="285750" lvl="0" indent="-285750">
              <a:buFont typeface="Arial" panose="020B0604020202020204" pitchFamily="34" charset="0"/>
              <a:buChar char="•"/>
            </a:pPr>
            <a:r>
              <a:rPr lang="en-GB" sz="1600" dirty="0"/>
              <a:t>making sure processes are in place to inform people of their test results</a:t>
            </a:r>
          </a:p>
          <a:p>
            <a:pPr marL="285750" lvl="0" indent="-285750">
              <a:buFont typeface="Arial" panose="020B0604020202020204" pitchFamily="34" charset="0"/>
              <a:buChar char="•"/>
            </a:pPr>
            <a:r>
              <a:rPr lang="en-GB" sz="1600" dirty="0"/>
              <a:t>making sure failsafe is in place so test results are followed up appropriately</a:t>
            </a:r>
          </a:p>
          <a:p>
            <a:pPr marL="285750" lvl="0" indent="-285750">
              <a:buFont typeface="Arial" panose="020B0604020202020204" pitchFamily="34" charset="0"/>
              <a:buChar char="•"/>
            </a:pPr>
            <a:r>
              <a:rPr lang="en-GB" sz="1600" dirty="0"/>
              <a:t>making sure referral processes are in place so people who require further investigation and treatment are managed appropriately</a:t>
            </a:r>
          </a:p>
          <a:p>
            <a:pPr marL="285750" lvl="0" indent="-285750">
              <a:buFont typeface="Arial" panose="020B0604020202020204" pitchFamily="34" charset="0"/>
              <a:buChar char="•"/>
            </a:pPr>
            <a:r>
              <a:rPr lang="en-GB" sz="1600" dirty="0"/>
              <a:t>making sure processes are in place to respond to failsafe enquiries</a:t>
            </a:r>
          </a:p>
          <a:p>
            <a:pPr marL="285750" lvl="0" indent="-285750">
              <a:buFont typeface="Arial" panose="020B0604020202020204" pitchFamily="34" charset="0"/>
              <a:buChar char="•"/>
            </a:pPr>
            <a:r>
              <a:rPr lang="en-GB" sz="1600" dirty="0"/>
              <a:t>working to improve the uptake and coverage of the cervical screening programme</a:t>
            </a:r>
          </a:p>
          <a:p>
            <a:r>
              <a:rPr lang="en-GB" dirty="0"/>
              <a:t> </a:t>
            </a:r>
          </a:p>
        </p:txBody>
      </p:sp>
    </p:spTree>
    <p:extLst>
      <p:ext uri="{BB962C8B-B14F-4D97-AF65-F5344CB8AC3E}">
        <p14:creationId xmlns:p14="http://schemas.microsoft.com/office/powerpoint/2010/main" val="296169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practice (3)</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In some circumstances a person will not want their test result to be posted </a:t>
            </a:r>
            <a:br>
              <a:rPr lang="en-GB" dirty="0"/>
            </a:br>
            <a:r>
              <a:rPr lang="en-GB" dirty="0"/>
              <a:t>to their home address, or they may not have a correspondence address.</a:t>
            </a:r>
          </a:p>
          <a:p>
            <a:endParaRPr lang="en-GB" dirty="0"/>
          </a:p>
          <a:p>
            <a:r>
              <a:rPr lang="en-GB" dirty="0"/>
              <a:t>The sample taker should agree with the individual an appropriate </a:t>
            </a:r>
            <a:br>
              <a:rPr lang="en-GB" dirty="0"/>
            </a:br>
            <a:r>
              <a:rPr lang="en-GB" dirty="0"/>
              <a:t>arrangement for them to collect their test result. This should be </a:t>
            </a:r>
            <a:br>
              <a:rPr lang="en-GB" dirty="0"/>
            </a:br>
            <a:r>
              <a:rPr lang="en-GB" dirty="0"/>
              <a:t>documented on the test request.</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pPr>
              <a:defRPr/>
            </a:pPr>
            <a:endParaRPr lang="en-GB" dirty="0"/>
          </a:p>
          <a:p>
            <a:pPr>
              <a:defRPr/>
            </a:pPr>
            <a:r>
              <a:rPr lang="en-GB" dirty="0"/>
              <a:t>Topic 3: organisation of the NHS Cervical Screening Programme</a:t>
            </a:r>
          </a:p>
          <a:p>
            <a:pPr>
              <a:defRPr/>
            </a:pPr>
            <a:endParaRPr lang="en-US" dirty="0"/>
          </a:p>
        </p:txBody>
      </p:sp>
    </p:spTree>
    <p:extLst>
      <p:ext uri="{BB962C8B-B14F-4D97-AF65-F5344CB8AC3E}">
        <p14:creationId xmlns:p14="http://schemas.microsoft.com/office/powerpoint/2010/main" val="83965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Other clinicians who provide </a:t>
            </a:r>
            <a:br>
              <a:rPr lang="en-GB" dirty="0"/>
            </a:br>
            <a:r>
              <a:rPr lang="en-GB" dirty="0"/>
              <a:t>cervical screening services</a:t>
            </a:r>
          </a:p>
        </p:txBody>
      </p:sp>
      <p:sp>
        <p:nvSpPr>
          <p:cNvPr id="3" name="Content Placeholder 2"/>
          <p:cNvSpPr>
            <a:spLocks noGrp="1"/>
          </p:cNvSpPr>
          <p:nvPr>
            <p:ph idx="1"/>
          </p:nvPr>
        </p:nvSpPr>
        <p:spPr>
          <a:xfrm>
            <a:off x="648456" y="1700808"/>
            <a:ext cx="8028000" cy="4451647"/>
          </a:xfrm>
        </p:spPr>
        <p:txBody>
          <a:bodyPr/>
          <a:lstStyle/>
          <a:p>
            <a:endParaRPr lang="en-GB" dirty="0"/>
          </a:p>
          <a:p>
            <a:r>
              <a:rPr lang="en-GB" sz="1600" dirty="0"/>
              <a:t>Clinicians who provide cervical screening services in other settings such as integrated sexual health (ISH) clinics or genito-urinary medicine (GUM) clinics are responsible for:</a:t>
            </a:r>
          </a:p>
          <a:p>
            <a:endParaRPr lang="en-GB" sz="1600" dirty="0"/>
          </a:p>
          <a:p>
            <a:pPr marL="285750" lvl="0" indent="-285750">
              <a:buFont typeface="Arial" panose="020B0604020202020204" pitchFamily="34" charset="0"/>
              <a:buChar char="•"/>
            </a:pPr>
            <a:r>
              <a:rPr lang="en-GB" sz="1600" dirty="0"/>
              <a:t>making sure people are provided with information and advice to enable them to make an informed choice about whether to accept the offer of screening</a:t>
            </a:r>
          </a:p>
          <a:p>
            <a:pPr marL="285750" lvl="0" indent="-285750">
              <a:buFont typeface="Arial" panose="020B0604020202020204" pitchFamily="34" charset="0"/>
              <a:buChar char="•"/>
            </a:pPr>
            <a:r>
              <a:rPr lang="en-GB" sz="1600" dirty="0"/>
              <a:t>making arrangements for taking cervical samples</a:t>
            </a:r>
            <a:endParaRPr lang="en-GB" sz="1600" dirty="0">
              <a:highlight>
                <a:srgbClr val="FFFF00"/>
              </a:highlight>
            </a:endParaRPr>
          </a:p>
          <a:p>
            <a:pPr marL="285750" lvl="0" indent="-285750">
              <a:buFont typeface="Arial" panose="020B0604020202020204" pitchFamily="34" charset="0"/>
              <a:buChar char="•"/>
            </a:pPr>
            <a:r>
              <a:rPr lang="en-GB" sz="1600" dirty="0"/>
              <a:t>referring people for further investigation if necessary</a:t>
            </a:r>
          </a:p>
          <a:p>
            <a:pPr marL="285750" lvl="0" indent="-285750">
              <a:buFont typeface="Arial" panose="020B0604020202020204" pitchFamily="34" charset="0"/>
              <a:buChar char="•"/>
            </a:pPr>
            <a:r>
              <a:rPr lang="en-GB" sz="1600" dirty="0"/>
              <a:t>co-operating with laboratory failsafe enquiries</a:t>
            </a:r>
          </a:p>
          <a:p>
            <a:endParaRPr lang="en-GB" sz="1600" dirty="0"/>
          </a:p>
          <a:p>
            <a:r>
              <a:rPr lang="en-GB" sz="1600" dirty="0"/>
              <a:t>In circumstances where a person does not wish the test result to be posted to their address or notified to their GP, the sample taker should agree with the individual an appropriate arrangement for them to collect the test result and appointment details </a:t>
            </a:r>
            <a:br>
              <a:rPr lang="en-GB" sz="1600" dirty="0"/>
            </a:br>
            <a:r>
              <a:rPr lang="en-GB" sz="1600" dirty="0"/>
              <a:t>for any necessary follow-up. The sample taker should document the details on the </a:t>
            </a:r>
            <a:br>
              <a:rPr lang="en-GB" sz="1600" dirty="0"/>
            </a:br>
            <a:r>
              <a:rPr lang="en-GB" sz="1600" dirty="0"/>
              <a:t>test request.</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3494387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Cervical screening laboratories (1)</a:t>
            </a:r>
          </a:p>
        </p:txBody>
      </p:sp>
      <p:sp>
        <p:nvSpPr>
          <p:cNvPr id="3" name="Content Placeholder 2"/>
          <p:cNvSpPr>
            <a:spLocks noGrp="1"/>
          </p:cNvSpPr>
          <p:nvPr>
            <p:ph idx="1"/>
          </p:nvPr>
        </p:nvSpPr>
        <p:spPr>
          <a:xfrm>
            <a:off x="648456" y="1196752"/>
            <a:ext cx="8028000" cy="5040560"/>
          </a:xfrm>
        </p:spPr>
        <p:txBody>
          <a:bodyPr/>
          <a:lstStyle/>
          <a:p>
            <a:endParaRPr lang="en-GB" dirty="0"/>
          </a:p>
          <a:p>
            <a:r>
              <a:rPr lang="en-GB" dirty="0"/>
              <a:t>Cervical screening laboratories that participate in the NHS CSP:</a:t>
            </a:r>
          </a:p>
          <a:p>
            <a:endParaRPr lang="en-GB" sz="1600" dirty="0"/>
          </a:p>
          <a:p>
            <a:pPr marL="285750" lvl="0" indent="-285750">
              <a:buFont typeface="Arial" panose="020B0604020202020204" pitchFamily="34" charset="0"/>
              <a:buChar char="•"/>
            </a:pPr>
            <a:r>
              <a:rPr lang="en-GB" dirty="0"/>
              <a:t>perform HPV testing on samples that are accompanied by an identified </a:t>
            </a:r>
            <a:br>
              <a:rPr lang="en-GB" dirty="0"/>
            </a:br>
            <a:r>
              <a:rPr lang="en-GB" dirty="0"/>
              <a:t>and completed vial and test request form or electronic request</a:t>
            </a:r>
            <a:endParaRPr lang="en-GB" sz="1600" dirty="0"/>
          </a:p>
          <a:p>
            <a:pPr marL="285750" lvl="0" indent="-285750">
              <a:buFont typeface="Arial" panose="020B0604020202020204" pitchFamily="34" charset="0"/>
              <a:buChar char="•"/>
            </a:pPr>
            <a:r>
              <a:rPr lang="en-GB" dirty="0"/>
              <a:t>generate a cytology slide for samples testing HPV positive</a:t>
            </a:r>
            <a:endParaRPr lang="en-GB" sz="1600" dirty="0"/>
          </a:p>
          <a:p>
            <a:pPr marL="285750" lvl="0" indent="-285750">
              <a:buFont typeface="Arial" panose="020B0604020202020204" pitchFamily="34" charset="0"/>
              <a:buChar char="•"/>
            </a:pPr>
            <a:r>
              <a:rPr lang="en-GB" dirty="0"/>
              <a:t>allocate a result code and recommendation for management depending </a:t>
            </a:r>
            <a:br>
              <a:rPr lang="en-GB" dirty="0"/>
            </a:br>
            <a:r>
              <a:rPr lang="en-GB" dirty="0"/>
              <a:t>on the degree of abnormality seen</a:t>
            </a:r>
            <a:endParaRPr lang="en-GB" sz="1600" dirty="0"/>
          </a:p>
          <a:p>
            <a:pPr marL="285750" lvl="0" indent="-285750">
              <a:buFont typeface="Arial" panose="020B0604020202020204" pitchFamily="34" charset="0"/>
              <a:buChar char="•"/>
            </a:pPr>
            <a:r>
              <a:rPr lang="en-GB" dirty="0"/>
              <a:t>notify test results and recommendations for management to the call and recall system using standard action and result codes</a:t>
            </a:r>
            <a:endParaRPr lang="en-GB" sz="1600" dirty="0"/>
          </a:p>
          <a:p>
            <a:pPr marL="285750" lvl="0" indent="-285750">
              <a:buFont typeface="Arial" panose="020B0604020202020204" pitchFamily="34" charset="0"/>
              <a:buChar char="•"/>
            </a:pPr>
            <a:r>
              <a:rPr lang="en-GB" dirty="0"/>
              <a:t>inform the GP or clinician responsible for requesting the test if a person requires referral for colposcopy</a:t>
            </a:r>
            <a:endParaRPr lang="en-GB" sz="1600" dirty="0"/>
          </a:p>
          <a:p>
            <a:pPr marL="285750" lvl="0" indent="-285750">
              <a:buFont typeface="Arial" panose="020B0604020202020204" pitchFamily="34" charset="0"/>
              <a:buChar char="•"/>
            </a:pPr>
            <a:r>
              <a:rPr lang="en-GB" dirty="0"/>
              <a:t>set up and operate a laboratory failsafe system for people who require further investigation or treatment</a:t>
            </a:r>
            <a:endParaRPr lang="en-GB" sz="1600"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656672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Cervical screening laboratories (2)</a:t>
            </a: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host laboratory visits for trainee sample takers and provide trainers </a:t>
            </a:r>
            <a:br>
              <a:rPr lang="en-GB" dirty="0"/>
            </a:br>
            <a:r>
              <a:rPr lang="en-GB" dirty="0"/>
              <a:t>with supporting information (narrative) for their service which includes </a:t>
            </a:r>
            <a:br>
              <a:rPr lang="en-GB" dirty="0"/>
            </a:br>
            <a:r>
              <a:rPr lang="en-GB" dirty="0"/>
              <a:t>an overview of:</a:t>
            </a:r>
          </a:p>
          <a:p>
            <a:pPr marL="635000" lvl="1" indent="-285750">
              <a:buFont typeface="Courier New" panose="02070309020205020404" pitchFamily="49" charset="0"/>
              <a:buChar char="o"/>
            </a:pPr>
            <a:r>
              <a:rPr lang="en-GB" dirty="0"/>
              <a:t>specimen reception (including rejected samples)</a:t>
            </a:r>
            <a:endParaRPr lang="en-GB" sz="1600" dirty="0"/>
          </a:p>
          <a:p>
            <a:pPr marL="635000" lvl="1" indent="-285750">
              <a:buFont typeface="Courier New" panose="02070309020205020404" pitchFamily="49" charset="0"/>
              <a:buChar char="o"/>
            </a:pPr>
            <a:r>
              <a:rPr lang="en-GB" dirty="0"/>
              <a:t>HPV testing</a:t>
            </a:r>
            <a:endParaRPr lang="en-GB" sz="1600" dirty="0"/>
          </a:p>
          <a:p>
            <a:pPr marL="635000" lvl="1" indent="-285750">
              <a:buFont typeface="Courier New" panose="02070309020205020404" pitchFamily="49" charset="0"/>
              <a:buChar char="o"/>
            </a:pPr>
            <a:r>
              <a:rPr lang="en-GB" dirty="0"/>
              <a:t>cytology slide preparation and staining</a:t>
            </a:r>
            <a:endParaRPr lang="en-GB" sz="1600" dirty="0"/>
          </a:p>
          <a:p>
            <a:pPr marL="635000" lvl="1" indent="-285750">
              <a:buFont typeface="Courier New" panose="02070309020205020404" pitchFamily="49" charset="0"/>
              <a:buChar char="o"/>
            </a:pPr>
            <a:r>
              <a:rPr lang="en-GB" dirty="0"/>
              <a:t>cytology screening </a:t>
            </a:r>
            <a:endParaRPr lang="en-GB" sz="1600" dirty="0"/>
          </a:p>
          <a:p>
            <a:pPr marL="635000" lvl="1" indent="-285750">
              <a:buFont typeface="Courier New" panose="02070309020205020404" pitchFamily="49" charset="0"/>
              <a:buChar char="o"/>
            </a:pPr>
            <a:r>
              <a:rPr lang="en-GB" dirty="0"/>
              <a:t>administration (data entry and transfer of results)</a:t>
            </a:r>
            <a:br>
              <a:rPr lang="en-GB" dirty="0"/>
            </a:br>
            <a:endParaRPr lang="en-GB" sz="1600" dirty="0"/>
          </a:p>
          <a:p>
            <a:pPr marL="285750" lvl="0" indent="-285750">
              <a:buFont typeface="Arial" panose="020B0604020202020204" pitchFamily="34" charset="0"/>
              <a:buChar char="•"/>
            </a:pPr>
            <a:r>
              <a:rPr lang="en-GB" dirty="0"/>
              <a:t>may have arrangements for direct referral for colposcopy</a:t>
            </a:r>
            <a:endParaRPr lang="en-GB" sz="1600"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206202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Colposcopy clinics</a:t>
            </a:r>
          </a:p>
        </p:txBody>
      </p:sp>
      <p:sp>
        <p:nvSpPr>
          <p:cNvPr id="3" name="Content Placeholder 2"/>
          <p:cNvSpPr>
            <a:spLocks noGrp="1"/>
          </p:cNvSpPr>
          <p:nvPr>
            <p:ph idx="1"/>
          </p:nvPr>
        </p:nvSpPr>
        <p:spPr>
          <a:xfrm>
            <a:off x="648456" y="908720"/>
            <a:ext cx="8028000" cy="5112568"/>
          </a:xfrm>
        </p:spPr>
        <p:txBody>
          <a:bodyPr/>
          <a:lstStyle/>
          <a:p>
            <a:pPr marL="0" indent="0"/>
            <a:endParaRPr lang="en-GB" dirty="0"/>
          </a:p>
          <a:p>
            <a:pPr marL="0" indent="0"/>
            <a:r>
              <a:rPr lang="en-GB" sz="1600" dirty="0"/>
              <a:t>Colposcopy clinics that participate in the NHS CSP :</a:t>
            </a:r>
          </a:p>
          <a:p>
            <a:pPr marL="0" indent="0"/>
            <a:endParaRPr lang="en-GB" sz="1600" dirty="0"/>
          </a:p>
          <a:p>
            <a:pPr marL="285750" lvl="0" indent="-285750">
              <a:buFont typeface="Arial" panose="020B0604020202020204" pitchFamily="34" charset="0"/>
              <a:buChar char="•"/>
            </a:pPr>
            <a:r>
              <a:rPr lang="en-GB" sz="1600" dirty="0"/>
              <a:t>investigate and treat people with abnormal test results</a:t>
            </a:r>
          </a:p>
          <a:p>
            <a:pPr marL="285750" lvl="0" indent="-285750">
              <a:buFont typeface="Arial" panose="020B0604020202020204" pitchFamily="34" charset="0"/>
              <a:buChar char="•"/>
            </a:pPr>
            <a:r>
              <a:rPr lang="en-GB" sz="1600" dirty="0"/>
              <a:t>provide follow-up after treatment or discharge people back to routine recall</a:t>
            </a:r>
          </a:p>
          <a:p>
            <a:pPr marL="285750" lvl="0" indent="-285750">
              <a:buFont typeface="Arial" panose="020B0604020202020204" pitchFamily="34" charset="0"/>
              <a:buChar char="•"/>
            </a:pPr>
            <a:r>
              <a:rPr lang="en-GB" sz="1600" dirty="0"/>
              <a:t>co-operate with laboratory failsafe enquiries</a:t>
            </a:r>
          </a:p>
          <a:p>
            <a:pPr marL="285750" indent="-285750">
              <a:buFont typeface="Arial" panose="020B0604020202020204" pitchFamily="34" charset="0"/>
              <a:buChar char="•"/>
            </a:pPr>
            <a:r>
              <a:rPr lang="en-GB" sz="1600" dirty="0"/>
              <a:t>may take cervical samples from people referred as their cervix is difficult to visualise</a:t>
            </a:r>
          </a:p>
          <a:p>
            <a:pPr marL="285750" lvl="0" indent="-285750">
              <a:buFont typeface="Arial" panose="020B0604020202020204" pitchFamily="34" charset="0"/>
              <a:buChar char="•"/>
            </a:pPr>
            <a:r>
              <a:rPr lang="en-GB" sz="1600" dirty="0"/>
              <a:t>schedule visits for trainees to attend a clinic, and host a tour to include:</a:t>
            </a:r>
          </a:p>
          <a:p>
            <a:pPr marL="635000" lvl="1" indent="-285750">
              <a:buFont typeface="Courier New" panose="02070309020205020404" pitchFamily="49" charset="0"/>
              <a:buChar char="o"/>
            </a:pPr>
            <a:r>
              <a:rPr lang="en-GB" sz="1600" dirty="0"/>
              <a:t>locating the colposcopy department (information for patients)</a:t>
            </a:r>
          </a:p>
          <a:p>
            <a:pPr marL="635000" lvl="1" indent="-285750">
              <a:buFont typeface="Courier New" panose="02070309020205020404" pitchFamily="49" charset="0"/>
              <a:buChar char="o"/>
            </a:pPr>
            <a:r>
              <a:rPr lang="en-GB" sz="1600" dirty="0"/>
              <a:t>colposcopy facilities and the equipment used</a:t>
            </a:r>
          </a:p>
          <a:p>
            <a:pPr marL="635000" lvl="1" indent="-285750">
              <a:buFont typeface="Courier New" panose="02070309020205020404" pitchFamily="49" charset="0"/>
              <a:buChar char="o"/>
            </a:pPr>
            <a:r>
              <a:rPr lang="en-GB" sz="1600" dirty="0"/>
              <a:t>communication and counselling services</a:t>
            </a:r>
          </a:p>
          <a:p>
            <a:pPr marL="635000" lvl="1" indent="-285750">
              <a:buFont typeface="Courier New" panose="02070309020205020404" pitchFamily="49" charset="0"/>
              <a:buChar char="o"/>
            </a:pPr>
            <a:r>
              <a:rPr lang="en-GB" sz="1600" dirty="0"/>
              <a:t>an overview of direct referral and practice referral including 2 week wait</a:t>
            </a:r>
          </a:p>
          <a:p>
            <a:pPr marL="635000" lvl="1" indent="-285750">
              <a:buFont typeface="Courier New" panose="02070309020205020404" pitchFamily="49" charset="0"/>
              <a:buChar char="o"/>
            </a:pPr>
            <a:r>
              <a:rPr lang="en-GB" sz="1600" dirty="0"/>
              <a:t>witnessing patient experiences during clinic</a:t>
            </a:r>
            <a:br>
              <a:rPr lang="en-GB" sz="1600" dirty="0"/>
            </a:br>
            <a:endParaRPr lang="en-GB" sz="1600" dirty="0"/>
          </a:p>
          <a:p>
            <a:pPr marL="285750" lvl="0" indent="-285750">
              <a:buFont typeface="Arial" panose="020B0604020202020204" pitchFamily="34" charset="0"/>
              <a:buChar char="•"/>
            </a:pPr>
            <a:r>
              <a:rPr lang="en-GB" sz="1600" dirty="0"/>
              <a:t>refer an individual for colposcopy without waiting for their test result if:</a:t>
            </a:r>
          </a:p>
          <a:p>
            <a:pPr marL="635000" lvl="1" indent="-285750">
              <a:buFont typeface="Courier New" panose="02070309020205020404" pitchFamily="49" charset="0"/>
              <a:buChar char="o"/>
            </a:pPr>
            <a:r>
              <a:rPr lang="en-GB" sz="1600" dirty="0"/>
              <a:t>an abnormality of the cervix is identified when the cervix is visualised</a:t>
            </a:r>
          </a:p>
          <a:p>
            <a:pPr marL="635000" lvl="1" indent="-285750">
              <a:buFont typeface="Courier New" panose="02070309020205020404" pitchFamily="49" charset="0"/>
              <a:buChar char="o"/>
            </a:pPr>
            <a:r>
              <a:rPr lang="en-GB" sz="1600" dirty="0"/>
              <a:t>they have symptoms which are suspicious of abnormality</a:t>
            </a:r>
          </a:p>
          <a:p>
            <a:pPr marL="285750" lvl="0" indent="-285750">
              <a:buFont typeface="Arial" panose="020B0604020202020204" pitchFamily="34" charset="0"/>
              <a:buChar char="•"/>
            </a:pPr>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4144012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Cervical screening provider lead</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The NHS CSP requires a cervical screening provider lead (CSPL) based </a:t>
            </a:r>
            <a:br>
              <a:rPr lang="en-GB" dirty="0"/>
            </a:br>
            <a:r>
              <a:rPr lang="en-GB" dirty="0"/>
              <a:t>in a cytology or histology laboratory or in a colposcopy clinic. The CSPL is responsible for:</a:t>
            </a:r>
          </a:p>
          <a:p>
            <a:endParaRPr lang="en-GB" dirty="0"/>
          </a:p>
          <a:p>
            <a:pPr marL="285750" lvl="0" indent="-285750">
              <a:buFont typeface="Arial" panose="020B0604020202020204" pitchFamily="34" charset="0"/>
              <a:buChar char="•"/>
            </a:pPr>
            <a:r>
              <a:rPr lang="en-GB" dirty="0"/>
              <a:t>making sure systems are in place for transferring test results from the laboratory to the call and recall system</a:t>
            </a:r>
          </a:p>
          <a:p>
            <a:pPr marL="285750" lvl="0" indent="-285750">
              <a:buFont typeface="Arial" panose="020B0604020202020204" pitchFamily="34" charset="0"/>
              <a:buChar char="•"/>
            </a:pPr>
            <a:r>
              <a:rPr lang="en-GB" dirty="0"/>
              <a:t>collating histology results with cytology test results</a:t>
            </a:r>
          </a:p>
          <a:p>
            <a:pPr marL="285750" lvl="0" indent="-285750">
              <a:buFont typeface="Arial" panose="020B0604020202020204" pitchFamily="34" charset="0"/>
              <a:buChar char="•"/>
            </a:pPr>
            <a:r>
              <a:rPr lang="en-GB" dirty="0"/>
              <a:t>making sure laboratory failsafe measures are initiated if necessary</a:t>
            </a:r>
          </a:p>
          <a:p>
            <a:pPr marL="285750" indent="-285750">
              <a:buFont typeface="Arial" panose="020B0604020202020204" pitchFamily="34" charset="0"/>
              <a:buChar char="•"/>
            </a:pPr>
            <a:r>
              <a:rPr lang="en-GB" dirty="0"/>
              <a:t>taking a lead role in the audit of invasive cervical cancers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74210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Quality assurance (1)</a:t>
            </a:r>
          </a:p>
        </p:txBody>
      </p:sp>
      <p:sp>
        <p:nvSpPr>
          <p:cNvPr id="3" name="Content Placeholder 2"/>
          <p:cNvSpPr>
            <a:spLocks noGrp="1"/>
          </p:cNvSpPr>
          <p:nvPr>
            <p:ph idx="1"/>
          </p:nvPr>
        </p:nvSpPr>
        <p:spPr>
          <a:xfrm>
            <a:off x="648456" y="1412776"/>
            <a:ext cx="8028000" cy="4739679"/>
          </a:xfrm>
        </p:spPr>
        <p:txBody>
          <a:bodyPr/>
          <a:lstStyle/>
          <a:p>
            <a:r>
              <a:rPr lang="en-GB" dirty="0"/>
              <a:t>Quality assurance (QA) of screening programmes in England became the responsibility of Public Health England (PHE) in April 2013. The Screening Quality Assurance Service (SQAS) is part of the screening division within the PHE Health and Wellbeing directorate, and works alongside NHS screening programme teams.</a:t>
            </a:r>
          </a:p>
          <a:p>
            <a:endParaRPr lang="en-GB" dirty="0"/>
          </a:p>
          <a:p>
            <a:r>
              <a:rPr lang="en-GB" dirty="0"/>
              <a:t>Cervical screening QA covers the identification of eligible people and includes: sample taking, cytology, colposcopy and histopathology. It ends with the diagnosis of cancer, completion of the screening programme at 65 years of age, or the ending of a surveillance period, whichever is later.</a:t>
            </a:r>
          </a:p>
          <a:p>
            <a:endParaRPr lang="en-GB" dirty="0"/>
          </a:p>
          <a:p>
            <a:r>
              <a:rPr lang="en-GB" dirty="0"/>
              <a:t>Refer to the cervical screening programme specific operating model</a:t>
            </a:r>
          </a:p>
          <a:p>
            <a:r>
              <a:rPr lang="en-GB" dirty="0">
                <a:hlinkClick r:id="rId2"/>
              </a:rPr>
              <a:t>www.gov.uk/government/publications/cervical-screening-programme-specific-operating-model</a:t>
            </a:r>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689319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Quality assurance (2)</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The SQAS is responsible for:</a:t>
            </a:r>
          </a:p>
          <a:p>
            <a:r>
              <a:rPr lang="en-GB" dirty="0"/>
              <a:t> </a:t>
            </a:r>
          </a:p>
          <a:p>
            <a:pPr marL="285750" lvl="0" indent="-285750">
              <a:buFont typeface="Arial" panose="020B0604020202020204" pitchFamily="34" charset="0"/>
              <a:buChar char="•"/>
            </a:pPr>
            <a:r>
              <a:rPr lang="en-GB" dirty="0"/>
              <a:t>evaluating the quality of local cervical screening programmes</a:t>
            </a:r>
          </a:p>
          <a:p>
            <a:pPr marL="285750" lvl="0" indent="-285750">
              <a:buFont typeface="Arial" panose="020B0604020202020204" pitchFamily="34" charset="0"/>
              <a:buChar char="•"/>
            </a:pPr>
            <a:r>
              <a:rPr lang="en-GB" dirty="0"/>
              <a:t>supporting quality improvement activities</a:t>
            </a:r>
          </a:p>
          <a:p>
            <a:pPr marL="285750" lvl="0" indent="-285750">
              <a:buFont typeface="Arial" panose="020B0604020202020204" pitchFamily="34" charset="0"/>
              <a:buChar char="•"/>
            </a:pPr>
            <a:r>
              <a:rPr lang="en-GB" dirty="0"/>
              <a:t>arranging QA visits to laboratories and colposcopy clinics</a:t>
            </a:r>
          </a:p>
          <a:p>
            <a:pPr marL="285750" lvl="0" indent="-285750">
              <a:buFont typeface="Arial" panose="020B0604020202020204" pitchFamily="34" charset="0"/>
              <a:buChar char="•"/>
            </a:pPr>
            <a:r>
              <a:rPr lang="en-GB" dirty="0"/>
              <a:t>monitoring primary care elements of local cervical screening programmes</a:t>
            </a:r>
          </a:p>
          <a:p>
            <a:pPr marL="285750" indent="-285750">
              <a:buFont typeface="Arial" panose="020B0604020202020204" pitchFamily="34" charset="0"/>
              <a:buChar char="•"/>
            </a:pPr>
            <a:r>
              <a:rPr lang="en-GB" dirty="0"/>
              <a:t>advising on incident management, sharing the lessons learnt and recommendations with the programme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402246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u="sng" dirty="0">
                <a:solidFill>
                  <a:srgbClr val="98002E"/>
                </a:solidFill>
                <a:hlinkClick r:id="rId2"/>
              </a:rPr>
              <a:t>www.gov.uk/government/publications/cervical-screening-cervical-sample-taker-training</a:t>
            </a:r>
            <a:endParaRPr lang="en-US" u="sng" dirty="0">
              <a:solidFill>
                <a:srgbClr val="98002E"/>
              </a:solidFill>
            </a:endParaRPr>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80426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National co-ordination</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PHE provides expert advice and guidance on screening to the NHS. </a:t>
            </a:r>
            <a:br>
              <a:rPr lang="en-GB" dirty="0"/>
            </a:br>
            <a:r>
              <a:rPr lang="en-GB" dirty="0"/>
              <a:t>NHS England is responsible for delivering the NHS Cervical Screening Programme, which is one of 11 population screening programmes. </a:t>
            </a:r>
          </a:p>
          <a:p>
            <a:endParaRPr lang="en-GB" dirty="0"/>
          </a:p>
          <a:p>
            <a:r>
              <a:rPr lang="en-GB" dirty="0"/>
              <a:t>PHE is responsible for:</a:t>
            </a:r>
          </a:p>
          <a:p>
            <a:endParaRPr lang="en-GB" dirty="0"/>
          </a:p>
          <a:p>
            <a:pPr marL="285750" lvl="0" indent="-285750">
              <a:buFont typeface="Arial" panose="020B0604020202020204" pitchFamily="34" charset="0"/>
              <a:buChar char="•"/>
            </a:pPr>
            <a:r>
              <a:rPr lang="en-GB" dirty="0"/>
              <a:t>improving the overall performance of the programme</a:t>
            </a:r>
          </a:p>
          <a:p>
            <a:pPr marL="285750" lvl="0" indent="-285750">
              <a:buFont typeface="Arial" panose="020B0604020202020204" pitchFamily="34" charset="0"/>
              <a:buChar char="•"/>
            </a:pPr>
            <a:r>
              <a:rPr lang="en-GB" dirty="0"/>
              <a:t>producing guidance and developing standards designed to assure a high quality of cervical screening</a:t>
            </a:r>
          </a:p>
          <a:p>
            <a:pPr marL="285750" lvl="0" indent="-285750">
              <a:buFont typeface="Arial" panose="020B0604020202020204" pitchFamily="34" charset="0"/>
              <a:buChar char="•"/>
            </a:pPr>
            <a:r>
              <a:rPr lang="en-GB" dirty="0"/>
              <a:t>supporting individuals to make an informed decision about attending for screening, through the provision of national leaflets, online content and </a:t>
            </a:r>
            <a:br>
              <a:rPr lang="en-GB" dirty="0"/>
            </a:br>
            <a:r>
              <a:rPr lang="en-GB" dirty="0"/>
              <a:t>letter templates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20</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768021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48456" y="1628800"/>
            <a:ext cx="8028000" cy="4739679"/>
          </a:xfrm>
        </p:spPr>
        <p:txBody>
          <a:bodyPr/>
          <a:lstStyle/>
          <a:p>
            <a:endParaRPr lang="en-GB" dirty="0"/>
          </a:p>
          <a:p>
            <a:endParaRPr lang="en-GB" dirty="0"/>
          </a:p>
          <a:p>
            <a:endParaRPr lang="en-GB" dirty="0"/>
          </a:p>
          <a:p>
            <a:endParaRPr lang="en-GB" dirty="0"/>
          </a:p>
          <a:p>
            <a:r>
              <a:rPr lang="en-GB" dirty="0"/>
              <a:t>End of Topic 3. Organisation of the NHS Cervical Screening Programme</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21</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403654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Screening protocols (1)</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Each practice or clinic must have access to the national guidance for the cervical screening programme. This includes:</a:t>
            </a:r>
          </a:p>
          <a:p>
            <a:endParaRPr lang="en-GB" dirty="0"/>
          </a:p>
          <a:p>
            <a:pPr marL="285750" lvl="0" indent="-285750">
              <a:buFont typeface="Arial" panose="020B0604020202020204" pitchFamily="34" charset="0"/>
              <a:buChar char="•"/>
            </a:pPr>
            <a:r>
              <a:rPr lang="en-GB" dirty="0"/>
              <a:t>the arrangements for call and recall</a:t>
            </a:r>
          </a:p>
          <a:p>
            <a:pPr marL="285750" lvl="0" indent="-285750">
              <a:buFont typeface="Arial" panose="020B0604020202020204" pitchFamily="34" charset="0"/>
              <a:buChar char="•"/>
            </a:pPr>
            <a:r>
              <a:rPr lang="en-GB" dirty="0"/>
              <a:t>the arrangements for people to be notified of their test results</a:t>
            </a:r>
          </a:p>
          <a:p>
            <a:pPr marL="285750" lvl="0" indent="-285750">
              <a:buFont typeface="Arial" panose="020B0604020202020204" pitchFamily="34" charset="0"/>
              <a:buChar char="•"/>
            </a:pPr>
            <a:r>
              <a:rPr lang="en-GB" dirty="0"/>
              <a:t>the content of standard letters and leaflets</a:t>
            </a:r>
          </a:p>
          <a:p>
            <a:pPr marL="285750" lvl="0" indent="-285750">
              <a:buFont typeface="Arial" panose="020B0604020202020204" pitchFamily="34" charset="0"/>
              <a:buChar char="•"/>
            </a:pPr>
            <a:r>
              <a:rPr lang="en-GB" dirty="0"/>
              <a:t>how to fill in the test request form correctly, recording all data requirements in accordance with the national sample acceptance policy</a:t>
            </a:r>
          </a:p>
          <a:p>
            <a:pPr marL="285750" lvl="0" indent="-285750">
              <a:buFont typeface="Arial" panose="020B0604020202020204" pitchFamily="34" charset="0"/>
              <a:buChar char="•"/>
            </a:pPr>
            <a:r>
              <a:rPr lang="en-GB" dirty="0"/>
              <a:t>the importance of correctly handling and labelling the sample</a:t>
            </a:r>
          </a:p>
          <a:p>
            <a:pPr marL="285750" lvl="0" indent="-285750">
              <a:buFont typeface="Arial" panose="020B0604020202020204" pitchFamily="34" charset="0"/>
              <a:buChar char="•"/>
            </a:pPr>
            <a:endParaRPr lang="en-GB" dirty="0"/>
          </a:p>
          <a:p>
            <a:pPr marL="0" indent="0"/>
            <a:r>
              <a:rPr lang="en-GB" sz="1600" dirty="0">
                <a:solidFill>
                  <a:srgbClr val="98002E"/>
                </a:solidFill>
                <a:hlinkClick r:id="rId2"/>
              </a:rPr>
              <a:t>www.gov.uk/government/collections/cervical-screening-professional-guidance</a:t>
            </a:r>
            <a:endParaRPr lang="en-GB" sz="1600" dirty="0">
              <a:solidFill>
                <a:srgbClr val="98002E"/>
              </a:solidFill>
            </a:endParaRPr>
          </a:p>
          <a:p>
            <a:pPr marL="0" indent="0"/>
            <a:endParaRPr lang="en-GB" sz="1600" dirty="0">
              <a:solidFill>
                <a:srgbClr val="98002E"/>
              </a:solidFill>
            </a:endParaRPr>
          </a:p>
          <a:p>
            <a:pPr marL="0" lvl="0" indent="0"/>
            <a:r>
              <a:rPr lang="en-GB" sz="1600" dirty="0">
                <a:solidFill>
                  <a:srgbClr val="98002E"/>
                </a:solidFill>
                <a:hlinkClick r:id="rId3"/>
              </a:rPr>
              <a:t>www.gov.uk/government/publications/cervical-screening-accepting-samples-in-laboratories</a:t>
            </a:r>
            <a:endParaRPr lang="en-GB" sz="1600" dirty="0">
              <a:solidFill>
                <a:srgbClr val="98002E"/>
              </a:solidFill>
            </a:endParaRPr>
          </a:p>
          <a:p>
            <a:pPr marL="0" lvl="0" indent="0"/>
            <a:endParaRPr lang="en-GB" sz="1600" dirty="0"/>
          </a:p>
          <a:p>
            <a:pPr marL="0" indent="0"/>
            <a:endParaRPr lang="en-GB" dirty="0"/>
          </a:p>
          <a:p>
            <a:pPr marL="285750" lvl="0" indent="-2857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15437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Screening protocols (2)</a:t>
            </a: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r>
              <a:rPr lang="en-GB" dirty="0"/>
              <a:t>how to obtain supplies and which ones are recommended for use</a:t>
            </a:r>
          </a:p>
          <a:p>
            <a:pPr marL="285750" lvl="0" indent="-285750">
              <a:buFont typeface="Arial" panose="020B0604020202020204" pitchFamily="34" charset="0"/>
              <a:buChar char="•"/>
            </a:pPr>
            <a:r>
              <a:rPr lang="en-GB" dirty="0"/>
              <a:t>approximate turnaround times for results from the local cervical </a:t>
            </a:r>
            <a:br>
              <a:rPr lang="en-GB" dirty="0"/>
            </a:br>
            <a:r>
              <a:rPr lang="en-GB" dirty="0"/>
              <a:t>screening laboratory</a:t>
            </a:r>
            <a:r>
              <a:rPr lang="en-GB" u="sng" dirty="0"/>
              <a:t> </a:t>
            </a:r>
            <a:endParaRPr lang="en-GB" dirty="0"/>
          </a:p>
          <a:p>
            <a:pPr marL="285750" lvl="0" indent="-285750">
              <a:buFont typeface="Arial" panose="020B0604020202020204" pitchFamily="34" charset="0"/>
              <a:buChar char="•"/>
            </a:pPr>
            <a:r>
              <a:rPr lang="en-GB" dirty="0"/>
              <a:t>failsafe procedures for all test results, that is the number of tests taken </a:t>
            </a:r>
            <a:br>
              <a:rPr lang="en-GB" dirty="0"/>
            </a:br>
            <a:r>
              <a:rPr lang="en-GB" dirty="0"/>
              <a:t>have received a result and are acted on (if something goes wrong, </a:t>
            </a:r>
            <a:br>
              <a:rPr lang="en-GB" dirty="0"/>
            </a:br>
            <a:r>
              <a:rPr lang="en-GB" dirty="0"/>
              <a:t>pathway processes are in place to rectify this) </a:t>
            </a:r>
          </a:p>
          <a:p>
            <a:pPr marL="285750" lvl="0" indent="-285750">
              <a:buFont typeface="Arial" panose="020B0604020202020204" pitchFamily="34" charset="0"/>
              <a:buChar char="•"/>
            </a:pPr>
            <a:r>
              <a:rPr lang="en-GB" dirty="0"/>
              <a:t>local arrangements for referral to colposcopy</a:t>
            </a:r>
          </a:p>
          <a:p>
            <a:pPr marL="285750" lvl="0" indent="-285750">
              <a:buFont typeface="Arial" panose="020B0604020202020204" pitchFamily="34" charset="0"/>
              <a:buChar char="•"/>
            </a:pPr>
            <a:r>
              <a:rPr lang="en-GB" dirty="0"/>
              <a:t>that the sample is appropriate and within the recommended screening interval in accordance with the national sample acceptance policy </a:t>
            </a:r>
          </a:p>
          <a:p>
            <a:pPr marL="285750" lvl="0" indent="-285750">
              <a:buFont typeface="Arial" panose="020B0604020202020204" pitchFamily="34" charset="0"/>
              <a:buChar char="•"/>
            </a:pPr>
            <a:endParaRPr lang="en-GB" dirty="0"/>
          </a:p>
          <a:p>
            <a:pPr marL="0" indent="0"/>
            <a:r>
              <a:rPr lang="en-GB" sz="1600" dirty="0">
                <a:hlinkClick r:id="rId2"/>
              </a:rPr>
              <a:t>www.gov.uk/government/collections/cervical-screening-professional-guidance</a:t>
            </a:r>
            <a:endParaRPr lang="en-GB" sz="1600" dirty="0"/>
          </a:p>
          <a:p>
            <a:pPr marL="0" indent="0"/>
            <a:endParaRPr lang="en-GB" sz="1600" dirty="0"/>
          </a:p>
          <a:p>
            <a:pPr marL="0" lvl="0" indent="0"/>
            <a:r>
              <a:rPr lang="en-GB" sz="1600" dirty="0">
                <a:hlinkClick r:id="rId3"/>
              </a:rPr>
              <a:t>www.gov.uk/government/publications/cervical-screening-accepting-samples-in-laboratories</a:t>
            </a:r>
            <a:endParaRPr lang="en-GB" sz="1600" dirty="0"/>
          </a:p>
          <a:p>
            <a:pPr marL="0" lvl="0" indent="0"/>
            <a:endParaRPr lang="en-GB" sz="1600"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281270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Sample taker professional </a:t>
            </a:r>
            <a:br>
              <a:rPr lang="en-GB" dirty="0"/>
            </a:br>
            <a:r>
              <a:rPr lang="en-GB" dirty="0"/>
              <a:t>responsibilities (1)</a:t>
            </a:r>
          </a:p>
        </p:txBody>
      </p:sp>
      <p:sp>
        <p:nvSpPr>
          <p:cNvPr id="3" name="Content Placeholder 2"/>
          <p:cNvSpPr>
            <a:spLocks noGrp="1"/>
          </p:cNvSpPr>
          <p:nvPr>
            <p:ph idx="1"/>
          </p:nvPr>
        </p:nvSpPr>
        <p:spPr>
          <a:xfrm>
            <a:off x="576448" y="1844824"/>
            <a:ext cx="8028000" cy="3960440"/>
          </a:xfrm>
        </p:spPr>
        <p:txBody>
          <a:bodyPr/>
          <a:lstStyle/>
          <a:p>
            <a:pPr marL="0" lvl="0" indent="0"/>
            <a:endParaRPr lang="en-GB" dirty="0"/>
          </a:p>
          <a:p>
            <a:pPr marL="0" lvl="0" indent="0"/>
            <a:r>
              <a:rPr lang="en-GB" dirty="0"/>
              <a:t>Sample taker responsibilities include:</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only taking samples if they have met the initial training and subsequent </a:t>
            </a:r>
            <a:br>
              <a:rPr lang="en-GB" dirty="0"/>
            </a:br>
            <a:r>
              <a:rPr lang="en-GB" dirty="0"/>
              <a:t>3-yearly national update requirements</a:t>
            </a:r>
          </a:p>
          <a:p>
            <a:pPr marL="285750" lvl="0" indent="-285750">
              <a:buFont typeface="Arial" panose="020B0604020202020204" pitchFamily="34" charset="0"/>
              <a:buChar char="•"/>
            </a:pPr>
            <a:r>
              <a:rPr lang="en-GB" dirty="0"/>
              <a:t>ensuring they are on the sample taker database</a:t>
            </a:r>
          </a:p>
          <a:p>
            <a:pPr marL="285750" lvl="0" indent="-285750">
              <a:buFont typeface="Arial" panose="020B0604020202020204" pitchFamily="34" charset="0"/>
              <a:buChar char="•"/>
            </a:pPr>
            <a:r>
              <a:rPr lang="en-GB" dirty="0"/>
              <a:t>identifying any personal training needs</a:t>
            </a:r>
          </a:p>
          <a:p>
            <a:pPr marL="285750" lvl="0" indent="-285750">
              <a:buFont typeface="Arial" panose="020B0604020202020204" pitchFamily="34" charset="0"/>
              <a:buChar char="•"/>
            </a:pPr>
            <a:r>
              <a:rPr lang="en-GB" dirty="0"/>
              <a:t>understanding how the programme operates and their responsibilities </a:t>
            </a:r>
            <a:br>
              <a:rPr lang="en-GB" dirty="0"/>
            </a:br>
            <a:r>
              <a:rPr lang="en-GB" dirty="0"/>
              <a:t>within it</a:t>
            </a:r>
          </a:p>
          <a:p>
            <a:pPr marL="285750" lvl="0" indent="-285750">
              <a:buFont typeface="Arial" panose="020B0604020202020204" pitchFamily="34" charset="0"/>
              <a:buChar char="•"/>
            </a:pPr>
            <a:r>
              <a:rPr lang="en-GB" dirty="0"/>
              <a:t>keeping up to date with changes in the programme and current best </a:t>
            </a:r>
            <a:br>
              <a:rPr lang="en-GB" dirty="0"/>
            </a:br>
            <a:r>
              <a:rPr lang="en-GB" dirty="0"/>
              <a:t>practice in line with national guidance</a:t>
            </a:r>
          </a:p>
          <a:p>
            <a:pPr marL="285750" lvl="0" indent="-285750">
              <a:buFont typeface="Arial" panose="020B0604020202020204" pitchFamily="34" charset="0"/>
              <a:buChar char="•"/>
            </a:pPr>
            <a:r>
              <a:rPr lang="en-GB" dirty="0"/>
              <a:t>maintaining competency and monitoring their own results</a:t>
            </a:r>
          </a:p>
          <a:p>
            <a:pPr marL="285750" lvl="0" indent="-285750">
              <a:buFont typeface="Arial" panose="020B0604020202020204" pitchFamily="34" charset="0"/>
              <a:buChar char="•"/>
            </a:pPr>
            <a:r>
              <a:rPr lang="en-GB" dirty="0"/>
              <a:t>being accountable for all use of their allocated sample taker pin code</a:t>
            </a:r>
          </a:p>
          <a:p>
            <a:pPr marL="0" lvl="0" indent="0"/>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49329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Sample taker professional </a:t>
            </a:r>
            <a:br>
              <a:rPr lang="en-GB" dirty="0"/>
            </a:br>
            <a:r>
              <a:rPr lang="en-GB" dirty="0"/>
              <a:t>responsibilities (2)</a:t>
            </a:r>
          </a:p>
        </p:txBody>
      </p:sp>
      <p:sp>
        <p:nvSpPr>
          <p:cNvPr id="3" name="Content Placeholder 2"/>
          <p:cNvSpPr>
            <a:spLocks noGrp="1"/>
          </p:cNvSpPr>
          <p:nvPr>
            <p:ph idx="1"/>
          </p:nvPr>
        </p:nvSpPr>
        <p:spPr>
          <a:xfrm>
            <a:off x="576448" y="1988840"/>
            <a:ext cx="8028000" cy="4451647"/>
          </a:xfrm>
        </p:spPr>
        <p:txBody>
          <a:bodyPr/>
          <a:lstStyle/>
          <a:p>
            <a:pPr marL="285750" lvl="0" indent="-285750">
              <a:buFont typeface="Arial" panose="020B0604020202020204" pitchFamily="34" charset="0"/>
              <a:buChar char="•"/>
            </a:pPr>
            <a:r>
              <a:rPr lang="en-GB" sz="1600" dirty="0"/>
              <a:t>making sure the person has been provided with or signposted to the national information leaflet to help them make an informed choice about attending screening</a:t>
            </a:r>
          </a:p>
          <a:p>
            <a:pPr marL="285750" lvl="0" indent="-285750">
              <a:buFont typeface="Arial" panose="020B0604020202020204" pitchFamily="34" charset="0"/>
              <a:buChar char="•"/>
            </a:pPr>
            <a:r>
              <a:rPr lang="en-GB" sz="1600" dirty="0"/>
              <a:t>taking the cervical sample in the correct and appropriate manner</a:t>
            </a:r>
          </a:p>
          <a:p>
            <a:pPr marL="285750" lvl="0" indent="-285750">
              <a:buFont typeface="Arial" panose="020B0604020202020204" pitchFamily="34" charset="0"/>
              <a:buChar char="•"/>
            </a:pPr>
            <a:r>
              <a:rPr lang="en-GB" sz="1600" dirty="0"/>
              <a:t>making sure the person is informed of their test result</a:t>
            </a:r>
          </a:p>
          <a:p>
            <a:pPr marL="285750" lvl="0" indent="-285750">
              <a:buFont typeface="Arial" panose="020B0604020202020204" pitchFamily="34" charset="0"/>
              <a:buChar char="•"/>
            </a:pPr>
            <a:r>
              <a:rPr lang="en-GB" sz="1600" dirty="0"/>
              <a:t>making sure the test result is followed up</a:t>
            </a:r>
          </a:p>
          <a:p>
            <a:pPr marL="285750" lvl="0" indent="-285750">
              <a:buFont typeface="Arial" panose="020B0604020202020204" pitchFamily="34" charset="0"/>
              <a:buChar char="•"/>
            </a:pPr>
            <a:r>
              <a:rPr lang="en-GB" sz="1600" dirty="0"/>
              <a:t>communicating with the individual if their sample is rejected and advising when another sample should be taken (and reflecting on this)</a:t>
            </a:r>
          </a:p>
          <a:p>
            <a:pPr marL="285750" lvl="0" indent="-285750">
              <a:buFont typeface="Arial" panose="020B0604020202020204" pitchFamily="34" charset="0"/>
              <a:buChar char="•"/>
            </a:pPr>
            <a:r>
              <a:rPr lang="en-GB" sz="1600" dirty="0"/>
              <a:t>making sure referrals take place for individuals who require further investigation </a:t>
            </a:r>
            <a:br>
              <a:rPr lang="en-GB" sz="1600" dirty="0"/>
            </a:br>
            <a:r>
              <a:rPr lang="en-GB" sz="1600" dirty="0"/>
              <a:t>and treatment</a:t>
            </a:r>
          </a:p>
          <a:p>
            <a:pPr marL="285750" lvl="0" indent="-285750">
              <a:buFont typeface="Arial" panose="020B0604020202020204" pitchFamily="34" charset="0"/>
              <a:buChar char="•"/>
            </a:pPr>
            <a:r>
              <a:rPr lang="en-GB" sz="1600" dirty="0"/>
              <a:t>co-operating with failsafe enquiries in a timely manner</a:t>
            </a:r>
          </a:p>
          <a:p>
            <a:pPr marL="285750" lvl="0" indent="-285750">
              <a:buFont typeface="Arial" panose="020B0604020202020204" pitchFamily="34" charset="0"/>
              <a:buChar char="•"/>
            </a:pPr>
            <a:r>
              <a:rPr lang="en-GB" sz="1600" dirty="0"/>
              <a:t>making sure reasonable adjustments are offered for individuals who need </a:t>
            </a:r>
            <a:br>
              <a:rPr lang="en-GB" sz="1600" dirty="0"/>
            </a:br>
            <a:r>
              <a:rPr lang="en-GB" sz="1600" dirty="0"/>
              <a:t>additional support</a:t>
            </a:r>
          </a:p>
          <a:p>
            <a:pPr marL="285750" lvl="0" indent="-285750">
              <a:buFont typeface="Arial" panose="020B0604020202020204" pitchFamily="34" charset="0"/>
              <a:buChar char="•"/>
            </a:pPr>
            <a:r>
              <a:rPr lang="en-GB" sz="1600" dirty="0"/>
              <a:t>making sure adverse events and incidents are reported, recorded, discussed </a:t>
            </a:r>
            <a:br>
              <a:rPr lang="en-GB" sz="1600" dirty="0"/>
            </a:br>
            <a:r>
              <a:rPr lang="en-GB" sz="1600" dirty="0"/>
              <a:t>and investigated</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77560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Commissioning (1)</a:t>
            </a:r>
          </a:p>
        </p:txBody>
      </p:sp>
      <p:sp>
        <p:nvSpPr>
          <p:cNvPr id="3" name="Content Placeholder 2"/>
          <p:cNvSpPr>
            <a:spLocks noGrp="1"/>
          </p:cNvSpPr>
          <p:nvPr>
            <p:ph idx="1"/>
          </p:nvPr>
        </p:nvSpPr>
        <p:spPr>
          <a:xfrm>
            <a:off x="648456" y="1196752"/>
            <a:ext cx="8028000" cy="5040560"/>
          </a:xfrm>
        </p:spPr>
        <p:txBody>
          <a:bodyPr/>
          <a:lstStyle/>
          <a:p>
            <a:endParaRPr lang="en-GB" dirty="0"/>
          </a:p>
          <a:p>
            <a:r>
              <a:rPr lang="en-GB" sz="1600" dirty="0"/>
              <a:t>NHS England and Improvement (NHSEI) works closely with PHE and the Department </a:t>
            </a:r>
            <a:br>
              <a:rPr lang="en-GB" sz="1600" dirty="0"/>
            </a:br>
            <a:r>
              <a:rPr lang="en-GB" sz="1600" dirty="0"/>
              <a:t>of Health and Social Care (DHSC) to provide and commission a range of public </a:t>
            </a:r>
            <a:br>
              <a:rPr lang="en-GB" sz="1600" dirty="0"/>
            </a:br>
            <a:r>
              <a:rPr lang="en-GB" sz="1600" dirty="0"/>
              <a:t>health services.</a:t>
            </a:r>
          </a:p>
          <a:p>
            <a:endParaRPr lang="en-GB" sz="1600" dirty="0"/>
          </a:p>
          <a:p>
            <a:r>
              <a:rPr lang="en-GB" sz="1600" dirty="0"/>
              <a:t>For cervical screening, NHS England ensures that arrangements are in place to:</a:t>
            </a:r>
          </a:p>
          <a:p>
            <a:endParaRPr lang="en-GB" sz="1600" dirty="0"/>
          </a:p>
          <a:p>
            <a:pPr marL="285750" lvl="0" indent="-285750">
              <a:buFont typeface="Arial" panose="020B0604020202020204" pitchFamily="34" charset="0"/>
              <a:buChar char="•"/>
            </a:pPr>
            <a:r>
              <a:rPr lang="en-GB" sz="1600" dirty="0"/>
              <a:t>verify the appropriateness for the screening of people on call and recall lists</a:t>
            </a:r>
          </a:p>
          <a:p>
            <a:pPr marL="285750" lvl="0" indent="-285750">
              <a:buFont typeface="Arial" panose="020B0604020202020204" pitchFamily="34" charset="0"/>
              <a:buChar char="•"/>
            </a:pPr>
            <a:r>
              <a:rPr lang="en-GB" sz="1600" dirty="0"/>
              <a:t>make sure that eligible people who are not on NHS lists have access to screening</a:t>
            </a:r>
          </a:p>
          <a:p>
            <a:pPr marL="285750" lvl="0" indent="-285750">
              <a:buFont typeface="Arial" panose="020B0604020202020204" pitchFamily="34" charset="0"/>
              <a:buChar char="•"/>
            </a:pPr>
            <a:r>
              <a:rPr lang="en-GB" sz="1600" dirty="0"/>
              <a:t>make sure that local arrangements are made to cover residential institutions, </a:t>
            </a:r>
            <a:br>
              <a:rPr lang="en-GB" sz="1600" dirty="0"/>
            </a:br>
            <a:r>
              <a:rPr lang="en-GB" sz="1600" dirty="0"/>
              <a:t>including prisons</a:t>
            </a:r>
          </a:p>
          <a:p>
            <a:pPr marL="285750" lvl="0" indent="-285750">
              <a:buFont typeface="Arial" panose="020B0604020202020204" pitchFamily="34" charset="0"/>
              <a:buChar char="•"/>
            </a:pPr>
            <a:r>
              <a:rPr lang="en-GB" sz="1600" dirty="0"/>
              <a:t>make sure that all equipment used complies with national equipment standards</a:t>
            </a:r>
          </a:p>
          <a:p>
            <a:pPr marL="285750" lvl="0" indent="-285750">
              <a:buFont typeface="Arial" panose="020B0604020202020204" pitchFamily="34" charset="0"/>
              <a:buChar char="•"/>
            </a:pPr>
            <a:r>
              <a:rPr lang="en-GB" sz="1600" dirty="0"/>
              <a:t>make sure that staff working in the programme are trained to meet the required standards of competence and are actively involved in continuing personal and professional development</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70748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Commissioning (2)</a:t>
            </a:r>
          </a:p>
        </p:txBody>
      </p:sp>
      <p:sp>
        <p:nvSpPr>
          <p:cNvPr id="3" name="Content Placeholder 2"/>
          <p:cNvSpPr>
            <a:spLocks noGrp="1"/>
          </p:cNvSpPr>
          <p:nvPr>
            <p:ph idx="1"/>
          </p:nvPr>
        </p:nvSpPr>
        <p:spPr>
          <a:xfrm>
            <a:off x="648456" y="1196752"/>
            <a:ext cx="8028000" cy="5040560"/>
          </a:xfrm>
        </p:spPr>
        <p:txBody>
          <a:bodyPr/>
          <a:lstStyle/>
          <a:p>
            <a:endParaRPr lang="en-GB" dirty="0"/>
          </a:p>
          <a:p>
            <a:r>
              <a:rPr lang="en-GB" dirty="0"/>
              <a:t>This includes communicating with laboratories to ensure the provision of:</a:t>
            </a:r>
          </a:p>
          <a:p>
            <a:pPr lvl="0"/>
            <a:endParaRPr lang="en-GB" dirty="0"/>
          </a:p>
          <a:p>
            <a:pPr marL="285750" lvl="0" indent="-285750">
              <a:buFont typeface="Arial" panose="020B0604020202020204" pitchFamily="34" charset="0"/>
              <a:buChar char="•"/>
            </a:pPr>
            <a:r>
              <a:rPr lang="en-GB" dirty="0"/>
              <a:t>sample taker databases</a:t>
            </a:r>
          </a:p>
          <a:p>
            <a:pPr marL="285750" lvl="0" indent="-285750">
              <a:buFont typeface="Arial" panose="020B0604020202020204" pitchFamily="34" charset="0"/>
              <a:buChar char="•"/>
            </a:pPr>
            <a:r>
              <a:rPr lang="en-GB" dirty="0"/>
              <a:t>feedback both by individual sample taker and by general practice or clinic on reporting profiles, workload and error rates (for example incomplete patient identity details)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30176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Call and recall</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sz="1600" dirty="0"/>
              <a:t>A fundamental principle of any screening programme is to ensure that all people who </a:t>
            </a:r>
            <a:br>
              <a:rPr lang="en-GB" sz="1600" dirty="0"/>
            </a:br>
            <a:r>
              <a:rPr lang="en-GB" sz="1600" dirty="0"/>
              <a:t>are eligible for screening receive appropriate invites to participate in a timely manner. </a:t>
            </a:r>
          </a:p>
          <a:p>
            <a:endParaRPr lang="en-GB" sz="1600" dirty="0"/>
          </a:p>
          <a:p>
            <a:r>
              <a:rPr lang="en-GB" sz="1600" dirty="0"/>
              <a:t>The ‘call and recall’ function is an administrative process where:</a:t>
            </a:r>
          </a:p>
          <a:p>
            <a:endParaRPr lang="en-GB" sz="1600" dirty="0"/>
          </a:p>
          <a:p>
            <a:pPr marL="285750" lvl="0" indent="-285750">
              <a:buFont typeface="Arial" panose="020B0604020202020204" pitchFamily="34" charset="0"/>
              <a:buChar char="•"/>
            </a:pPr>
            <a:r>
              <a:rPr lang="en-GB" sz="1600" dirty="0"/>
              <a:t>‘call’ is the initial invite to participate in screening for the first time</a:t>
            </a:r>
          </a:p>
          <a:p>
            <a:pPr marL="285750" lvl="0" indent="-285750">
              <a:buFont typeface="Arial" panose="020B0604020202020204" pitchFamily="34" charset="0"/>
              <a:buChar char="•"/>
            </a:pPr>
            <a:r>
              <a:rPr lang="en-GB" sz="1600" dirty="0"/>
              <a:t>‘recall’ is the invitation to participate in future rounds of screening at appropriate intervals dictated by programme policy</a:t>
            </a:r>
          </a:p>
          <a:p>
            <a:endParaRPr lang="en-GB" sz="1600" dirty="0"/>
          </a:p>
          <a:p>
            <a:r>
              <a:rPr lang="en-GB" sz="1600" dirty="0"/>
              <a:t>The call and recall system:</a:t>
            </a:r>
          </a:p>
          <a:p>
            <a:endParaRPr lang="en-GB" sz="1600" dirty="0"/>
          </a:p>
          <a:p>
            <a:pPr marL="285750" lvl="0" indent="-285750">
              <a:buFont typeface="Arial" panose="020B0604020202020204" pitchFamily="34" charset="0"/>
              <a:buChar char="•"/>
            </a:pPr>
            <a:r>
              <a:rPr lang="en-GB" sz="1600" dirty="0"/>
              <a:t>generates lists of people who are due to be invited for cervical screening</a:t>
            </a:r>
          </a:p>
          <a:p>
            <a:pPr marL="285750" lvl="0" indent="-285750">
              <a:buFont typeface="Arial" panose="020B0604020202020204" pitchFamily="34" charset="0"/>
              <a:buChar char="•"/>
            </a:pPr>
            <a:r>
              <a:rPr lang="en-GB" sz="1600" dirty="0"/>
              <a:t>sends invitation letters and reminder letters to people due for screening</a:t>
            </a:r>
          </a:p>
          <a:p>
            <a:pPr marL="285750" lvl="0" indent="-285750">
              <a:buFont typeface="Arial" panose="020B0604020202020204" pitchFamily="34" charset="0"/>
              <a:buChar char="•"/>
            </a:pPr>
            <a:r>
              <a:rPr lang="en-GB" sz="1600" dirty="0"/>
              <a:t>records test results on a person’s screening history</a:t>
            </a:r>
          </a:p>
          <a:p>
            <a:pPr marL="285750" lvl="0" indent="-285750">
              <a:buFont typeface="Arial" panose="020B0604020202020204" pitchFamily="34" charset="0"/>
              <a:buChar char="•"/>
            </a:pPr>
            <a:r>
              <a:rPr lang="en-GB" sz="1600" dirty="0"/>
              <a:t>sends result letters to people to inform them of their test result</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949206912"/>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98002E"/>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2.xml><?xml version="1.0" encoding="utf-8"?>
<ds:datastoreItem xmlns:ds="http://schemas.openxmlformats.org/officeDocument/2006/customXml" ds:itemID="{7AAA3BD5-90C3-4BC2-94B6-F5B6FAEAFEE3}">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2423</TotalTime>
  <Words>1042</Words>
  <Application>Microsoft Office PowerPoint</Application>
  <PresentationFormat>On-screen Show (4:3)</PresentationFormat>
  <Paragraphs>242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Courier New</vt:lpstr>
      <vt:lpstr>ヒラギノ角ゴ Pro W3</vt:lpstr>
      <vt:lpstr>Office Theme</vt:lpstr>
      <vt:lpstr>Guidance for the training of cervical sample takers</vt:lpstr>
      <vt:lpstr>Note </vt:lpstr>
      <vt:lpstr>Screening protocols (1)</vt:lpstr>
      <vt:lpstr>Screening protocols (2)</vt:lpstr>
      <vt:lpstr>Sample taker professional  responsibilities (1)</vt:lpstr>
      <vt:lpstr>Sample taker professional  responsibilities (2)</vt:lpstr>
      <vt:lpstr>Commissioning (1)</vt:lpstr>
      <vt:lpstr>Commissioning (2)</vt:lpstr>
      <vt:lpstr>Call and recall</vt:lpstr>
      <vt:lpstr>General practice (1)</vt:lpstr>
      <vt:lpstr>General practice (2)</vt:lpstr>
      <vt:lpstr>General practice (3)</vt:lpstr>
      <vt:lpstr>Other clinicians who provide  cervical screening services</vt:lpstr>
      <vt:lpstr>Cervical screening laboratories (1)</vt:lpstr>
      <vt:lpstr>Cervical screening laboratories (2)</vt:lpstr>
      <vt:lpstr>Colposcopy clinics</vt:lpstr>
      <vt:lpstr>Cervical screening provider lead</vt:lpstr>
      <vt:lpstr>Quality assurance (1)</vt:lpstr>
      <vt:lpstr>Quality assurance (2)</vt:lpstr>
      <vt:lpstr>National co-ordination</vt:lpstr>
      <vt:lpstr>Guidance for the training of cervical sample takers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Elaine Gowran</cp:lastModifiedBy>
  <cp:revision>205</cp:revision>
  <dcterms:created xsi:type="dcterms:W3CDTF">2012-10-10T09:02:29Z</dcterms:created>
  <dcterms:modified xsi:type="dcterms:W3CDTF">2020-02-18T10:12:24Z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