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21"/>
  </p:notesMasterIdLst>
  <p:sldIdLst>
    <p:sldId id="261" r:id="rId5"/>
    <p:sldId id="262"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74"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Stubbs" initials="R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707" autoAdjust="0"/>
  </p:normalViewPr>
  <p:slideViewPr>
    <p:cSldViewPr>
      <p:cViewPr varScale="1">
        <p:scale>
          <a:sx n="85" d="100"/>
          <a:sy n="85" d="100"/>
        </p:scale>
        <p:origin x="11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2/18/2020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a:t>Presentation title - edit in Header and Footer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ov.uk/government/publications/cervical-screening-cervical-sample-taker-trai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Guidance for the training of cervical sample takers</a:t>
            </a:r>
          </a:p>
        </p:txBody>
      </p:sp>
      <p:sp>
        <p:nvSpPr>
          <p:cNvPr id="3" name="Subtitle 2"/>
          <p:cNvSpPr>
            <a:spLocks noGrp="1"/>
          </p:cNvSpPr>
          <p:nvPr>
            <p:ph type="subTitle" idx="1"/>
          </p:nvPr>
        </p:nvSpPr>
        <p:spPr>
          <a:xfrm>
            <a:off x="558000" y="5949280"/>
            <a:ext cx="7633648" cy="410344"/>
          </a:xfrm>
        </p:spPr>
        <p:txBody>
          <a:bodyPr>
            <a:normAutofit/>
          </a:bodyPr>
          <a:lstStyle/>
          <a:p>
            <a:r>
              <a:rPr lang="en-GB" dirty="0"/>
              <a:t>Topic 6: understanding the test results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err="1"/>
              <a:t>hrHPV</a:t>
            </a:r>
            <a:r>
              <a:rPr lang="en-GB" dirty="0"/>
              <a:t> positive with cytology abnormal</a:t>
            </a:r>
            <a:endParaRPr lang="en-GB" dirty="0">
              <a:effectLst/>
            </a:endParaRPr>
          </a:p>
        </p:txBody>
      </p:sp>
      <p:sp>
        <p:nvSpPr>
          <p:cNvPr id="3" name="Content Placeholder 2"/>
          <p:cNvSpPr>
            <a:spLocks noGrp="1"/>
          </p:cNvSpPr>
          <p:nvPr>
            <p:ph idx="1"/>
          </p:nvPr>
        </p:nvSpPr>
        <p:spPr>
          <a:xfrm>
            <a:off x="576448" y="1124744"/>
            <a:ext cx="8028000" cy="4739679"/>
          </a:xfrm>
        </p:spPr>
        <p:txBody>
          <a:bodyPr/>
          <a:lstStyle/>
          <a:p>
            <a:endParaRPr lang="en-GB" dirty="0"/>
          </a:p>
          <a:p>
            <a:r>
              <a:rPr lang="en-GB" dirty="0"/>
              <a:t>We refer all abnormal cervical cytology to colposcopy (regardless of grade).</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3206787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Non-cervical abnormality (1)</a:t>
            </a:r>
            <a:endParaRPr lang="en-GB" dirty="0">
              <a:effectLst/>
            </a:endParaRPr>
          </a:p>
        </p:txBody>
      </p:sp>
      <p:sp>
        <p:nvSpPr>
          <p:cNvPr id="3" name="Content Placeholder 2"/>
          <p:cNvSpPr>
            <a:spLocks noGrp="1"/>
          </p:cNvSpPr>
          <p:nvPr>
            <p:ph idx="1"/>
          </p:nvPr>
        </p:nvSpPr>
        <p:spPr>
          <a:xfrm>
            <a:off x="576448" y="1124744"/>
            <a:ext cx="8028000" cy="4739679"/>
          </a:xfrm>
        </p:spPr>
        <p:txBody>
          <a:bodyPr/>
          <a:lstStyle/>
          <a:p>
            <a:endParaRPr lang="en-GB" dirty="0"/>
          </a:p>
          <a:p>
            <a:r>
              <a:rPr lang="en-GB" dirty="0"/>
              <a:t>Cells from a non-cervical cancer may very rarely be present in the cervical sample due to shedding of cancer cells from the endometrium, fallopian tube </a:t>
            </a:r>
            <a:br>
              <a:rPr lang="en-GB" dirty="0"/>
            </a:br>
            <a:r>
              <a:rPr lang="en-GB" dirty="0"/>
              <a:t>or ovaries. </a:t>
            </a:r>
          </a:p>
          <a:p>
            <a:endParaRPr lang="en-GB" dirty="0"/>
          </a:p>
          <a:p>
            <a:r>
              <a:rPr lang="en-GB" dirty="0"/>
              <a:t>A negative cervical sample does not</a:t>
            </a:r>
            <a:r>
              <a:rPr lang="en-GB" b="1" dirty="0"/>
              <a:t> </a:t>
            </a:r>
            <a:r>
              <a:rPr lang="en-GB" dirty="0"/>
              <a:t>exclude non-cervical cancer.</a:t>
            </a:r>
          </a:p>
          <a:p>
            <a:r>
              <a:rPr lang="en-GB" b="1" dirty="0"/>
              <a:t> </a:t>
            </a:r>
            <a:endParaRPr lang="en-GB" dirty="0"/>
          </a:p>
          <a:p>
            <a:r>
              <a:rPr lang="en-GB" dirty="0"/>
              <a:t>The laboratory will report these as ‘glandular neoplasia (non-cervical)’, </a:t>
            </a:r>
            <a:br>
              <a:rPr lang="en-GB" dirty="0"/>
            </a:br>
            <a:r>
              <a:rPr lang="en-GB" dirty="0"/>
              <a:t>with a referral to gynaecology clinic recommended rather than colposcopy.</a:t>
            </a:r>
          </a:p>
          <a:p>
            <a:r>
              <a:rPr lang="en-GB" dirty="0"/>
              <a:t> </a:t>
            </a:r>
          </a:p>
          <a:p>
            <a:r>
              <a:rPr lang="en-GB" dirty="0"/>
              <a:t>The laboratory may not do a direct referral and will specify this in the report. In these circumstances, the GP must make an urgent referral through the cancer wait times (CWT) ‘2-week wait’ pathway.</a:t>
            </a:r>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1323540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Non-cervical abnormality (2)</a:t>
            </a:r>
            <a:endParaRPr lang="en-GB" dirty="0">
              <a:effectLst/>
            </a:endParaRPr>
          </a:p>
        </p:txBody>
      </p:sp>
      <p:sp>
        <p:nvSpPr>
          <p:cNvPr id="3" name="Content Placeholder 2"/>
          <p:cNvSpPr>
            <a:spLocks noGrp="1"/>
          </p:cNvSpPr>
          <p:nvPr>
            <p:ph idx="1"/>
          </p:nvPr>
        </p:nvSpPr>
        <p:spPr>
          <a:xfrm>
            <a:off x="576448" y="1124744"/>
            <a:ext cx="8028000" cy="4739679"/>
          </a:xfrm>
        </p:spPr>
        <p:txBody>
          <a:bodyPr/>
          <a:lstStyle/>
          <a:p>
            <a:endParaRPr lang="en-GB" dirty="0"/>
          </a:p>
          <a:p>
            <a:r>
              <a:rPr lang="en-GB" dirty="0"/>
              <a:t>Referrals to gynaecology clinics are not part of the cervical screening programme and are managed according to local protocols.</a:t>
            </a:r>
          </a:p>
          <a:p>
            <a:r>
              <a:rPr lang="en-GB" dirty="0"/>
              <a:t> </a:t>
            </a:r>
          </a:p>
          <a:p>
            <a:r>
              <a:rPr lang="en-GB" dirty="0"/>
              <a:t>The GP practice makes arrangements to inform the person of their diagnosis of non-cervical glandular neoplasia. The screening (negative) result letter advises the person that there is an abnormality and they need to make an appointment to see their GP as soon as possible. </a:t>
            </a:r>
          </a:p>
          <a:p>
            <a:endParaRPr lang="en-GB" dirty="0"/>
          </a:p>
          <a:p>
            <a:r>
              <a:rPr lang="en-GB" dirty="0"/>
              <a:t>Sample takers should be aware of national protocols for the referral of people for colposcopy and guidelines for the clinical management of people.</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4173570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Post treatment protocol and follow-up</a:t>
            </a:r>
            <a:endParaRPr lang="en-GB" dirty="0">
              <a:effectLst/>
            </a:endParaRPr>
          </a:p>
        </p:txBody>
      </p:sp>
      <p:sp>
        <p:nvSpPr>
          <p:cNvPr id="3" name="Content Placeholder 2"/>
          <p:cNvSpPr>
            <a:spLocks noGrp="1"/>
          </p:cNvSpPr>
          <p:nvPr>
            <p:ph idx="1"/>
          </p:nvPr>
        </p:nvSpPr>
        <p:spPr>
          <a:xfrm>
            <a:off x="611560" y="1124744"/>
            <a:ext cx="8028000" cy="4739679"/>
          </a:xfrm>
        </p:spPr>
        <p:txBody>
          <a:bodyPr/>
          <a:lstStyle/>
          <a:p>
            <a:endParaRPr lang="en-GB" dirty="0"/>
          </a:p>
          <a:p>
            <a:r>
              <a:rPr lang="en-GB" dirty="0"/>
              <a:t>After treatment for cervical intraepithelial neoplasia (CIN) or cervical glandular intraepithelial neoplasia (CGIN), people are invited back 6 months after treatment for a repeat cervical sample. The laboratory will test their sample </a:t>
            </a:r>
            <a:br>
              <a:rPr lang="en-GB" dirty="0"/>
            </a:br>
            <a:r>
              <a:rPr lang="en-GB" dirty="0"/>
              <a:t>for </a:t>
            </a:r>
            <a:r>
              <a:rPr lang="en-GB" dirty="0" err="1"/>
              <a:t>hrHPV</a:t>
            </a:r>
            <a:r>
              <a:rPr lang="en-GB" dirty="0"/>
              <a:t>, historically referred to as a ‘test of cure’ (TOC). </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13</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3629977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Test of cure post CIN</a:t>
            </a:r>
            <a:endParaRPr lang="en-GB" dirty="0">
              <a:effectLst/>
            </a:endParaRPr>
          </a:p>
        </p:txBody>
      </p:sp>
      <p:sp>
        <p:nvSpPr>
          <p:cNvPr id="3" name="Content Placeholder 2"/>
          <p:cNvSpPr>
            <a:spLocks noGrp="1"/>
          </p:cNvSpPr>
          <p:nvPr>
            <p:ph idx="1"/>
          </p:nvPr>
        </p:nvSpPr>
        <p:spPr>
          <a:xfrm>
            <a:off x="648456" y="1124744"/>
            <a:ext cx="8028000" cy="4739679"/>
          </a:xfrm>
        </p:spPr>
        <p:txBody>
          <a:bodyPr/>
          <a:lstStyle/>
          <a:p>
            <a:endParaRPr lang="en-GB" dirty="0"/>
          </a:p>
          <a:p>
            <a:r>
              <a:rPr lang="en-GB" dirty="0"/>
              <a:t>We recall people for a screening test in 3 years (irrespective of age) if their HPV test is negative, and they can be returned to routine recall if the subsequent test result is cytology negative.</a:t>
            </a:r>
          </a:p>
          <a:p>
            <a:r>
              <a:rPr lang="en-GB" dirty="0"/>
              <a:t> </a:t>
            </a:r>
          </a:p>
          <a:p>
            <a:r>
              <a:rPr lang="en-GB" dirty="0"/>
              <a:t>We refer people who are HPV positive (regardless of cytology result) back </a:t>
            </a:r>
            <a:br>
              <a:rPr lang="en-GB" dirty="0"/>
            </a:br>
            <a:r>
              <a:rPr lang="en-GB" dirty="0"/>
              <a:t>to colposcopy. </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14</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2968792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Test of cure post CGIN</a:t>
            </a:r>
            <a:endParaRPr lang="en-GB" dirty="0">
              <a:effectLst/>
            </a:endParaRPr>
          </a:p>
        </p:txBody>
      </p:sp>
      <p:sp>
        <p:nvSpPr>
          <p:cNvPr id="3" name="Content Placeholder 2"/>
          <p:cNvSpPr>
            <a:spLocks noGrp="1"/>
          </p:cNvSpPr>
          <p:nvPr>
            <p:ph idx="1"/>
          </p:nvPr>
        </p:nvSpPr>
        <p:spPr>
          <a:xfrm>
            <a:off x="648456" y="1124744"/>
            <a:ext cx="8028000" cy="4739679"/>
          </a:xfrm>
        </p:spPr>
        <p:txBody>
          <a:bodyPr/>
          <a:lstStyle/>
          <a:p>
            <a:endParaRPr lang="en-GB" dirty="0"/>
          </a:p>
          <a:p>
            <a:r>
              <a:rPr lang="en-GB" dirty="0"/>
              <a:t>The laboratory carries out HPV testing 6 months post-treatment. </a:t>
            </a:r>
          </a:p>
          <a:p>
            <a:endParaRPr lang="en-GB" dirty="0"/>
          </a:p>
          <a:p>
            <a:r>
              <a:rPr lang="en-GB" dirty="0"/>
              <a:t>If the HPV test is negative (provided there is confirmation of the CGIN being completely excised following treatment) we recall the individual for a further TOC in 12 months. </a:t>
            </a:r>
          </a:p>
          <a:p>
            <a:endParaRPr lang="en-GB" dirty="0"/>
          </a:p>
          <a:p>
            <a:r>
              <a:rPr lang="en-GB" dirty="0"/>
              <a:t>If the second TOC is negative for HPV, the individual returns to 3 year recall. </a:t>
            </a:r>
            <a:br>
              <a:rPr lang="en-GB" dirty="0"/>
            </a:br>
            <a:r>
              <a:rPr lang="en-GB" dirty="0"/>
              <a:t>If that follow-up is negative for HPV, routine recall is appropriate. </a:t>
            </a:r>
          </a:p>
          <a:p>
            <a:r>
              <a:rPr lang="en-GB" dirty="0"/>
              <a:t> </a:t>
            </a:r>
          </a:p>
          <a:p>
            <a:r>
              <a:rPr lang="en-GB" dirty="0"/>
              <a:t>At any point in the TOC protocol, a positive HPV test results in referral back </a:t>
            </a:r>
            <a:br>
              <a:rPr lang="en-GB" dirty="0"/>
            </a:br>
            <a:r>
              <a:rPr lang="en-GB" dirty="0"/>
              <a:t>to colposcopy.</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15</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3272593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Guidance for the training of cervical sample takers</a:t>
            </a:r>
          </a:p>
        </p:txBody>
      </p:sp>
      <p:sp>
        <p:nvSpPr>
          <p:cNvPr id="3" name="Content Placeholder 2"/>
          <p:cNvSpPr>
            <a:spLocks noGrp="1"/>
          </p:cNvSpPr>
          <p:nvPr>
            <p:ph idx="1"/>
          </p:nvPr>
        </p:nvSpPr>
        <p:spPr>
          <a:xfrm>
            <a:off x="648456" y="1628800"/>
            <a:ext cx="8028000" cy="4739679"/>
          </a:xfrm>
        </p:spPr>
        <p:txBody>
          <a:bodyPr/>
          <a:lstStyle/>
          <a:p>
            <a:endParaRPr lang="en-GB" dirty="0"/>
          </a:p>
          <a:p>
            <a:endParaRPr lang="en-GB" dirty="0"/>
          </a:p>
          <a:p>
            <a:endParaRPr lang="en-GB" dirty="0"/>
          </a:p>
          <a:p>
            <a:endParaRPr lang="en-GB" dirty="0"/>
          </a:p>
          <a:p>
            <a:r>
              <a:rPr lang="en-GB" dirty="0"/>
              <a:t>End of Topic 6. Understanding the test results</a:t>
            </a:r>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16</a:t>
            </a:fld>
            <a:endParaRPr lang="en-US" dirty="0"/>
          </a:p>
        </p:txBody>
      </p:sp>
      <p:sp>
        <p:nvSpPr>
          <p:cNvPr id="5" name="Footer Placeholder 4"/>
          <p:cNvSpPr>
            <a:spLocks noGrp="1"/>
          </p:cNvSpPr>
          <p:nvPr>
            <p:ph type="ftr" sz="quarter" idx="11"/>
          </p:nvPr>
        </p:nvSpPr>
        <p:spPr/>
        <p:txBody>
          <a:bodyPr/>
          <a:lstStyle/>
          <a:p>
            <a:r>
              <a:rPr lang="en-GB"/>
              <a:t>Topic 6: understanding the test results</a:t>
            </a:r>
            <a:endParaRPr lang="en-GB" dirty="0"/>
          </a:p>
        </p:txBody>
      </p:sp>
    </p:spTree>
    <p:extLst>
      <p:ext uri="{BB962C8B-B14F-4D97-AF65-F5344CB8AC3E}">
        <p14:creationId xmlns:p14="http://schemas.microsoft.com/office/powerpoint/2010/main" val="403654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Note </a:t>
            </a:r>
          </a:p>
        </p:txBody>
      </p:sp>
      <p:sp>
        <p:nvSpPr>
          <p:cNvPr id="3" name="Content Placeholder 2"/>
          <p:cNvSpPr>
            <a:spLocks noGrp="1"/>
          </p:cNvSpPr>
          <p:nvPr>
            <p:ph idx="1"/>
          </p:nvPr>
        </p:nvSpPr>
        <p:spPr/>
        <p:txBody>
          <a:bodyPr/>
          <a:lstStyle/>
          <a:p>
            <a:pPr lvl="0"/>
            <a:r>
              <a:rPr lang="en-US" dirty="0"/>
              <a:t>Use these slides in conjunction with the NHS Cervical Screening Programme publication ‘Guidance for the training of cervical sample takers’, available at:</a:t>
            </a:r>
          </a:p>
          <a:p>
            <a:pPr lvl="0"/>
            <a:endParaRPr lang="en-US" dirty="0"/>
          </a:p>
          <a:p>
            <a:pPr lvl="0"/>
            <a:r>
              <a:rPr lang="en-US" dirty="0">
                <a:hlinkClick r:id="rId2"/>
              </a:rPr>
              <a:t>www.gov.uk/government/publications/cervical-screening-cervical-sample-taker-training</a:t>
            </a:r>
            <a:endParaRPr lang="en-US" dirty="0"/>
          </a:p>
          <a:p>
            <a:pPr lvl="0"/>
            <a:endParaRPr lang="en-US" dirty="0"/>
          </a:p>
          <a:p>
            <a:pPr lvl="0"/>
            <a:endParaRPr lang="en-US" b="1" dirty="0">
              <a:latin typeface="Arial" pitchFamily="84" charset="0"/>
            </a:endParaRPr>
          </a:p>
          <a:p>
            <a:pPr lvl="0"/>
            <a:endParaRPr lang="en-US" dirty="0"/>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280426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Primary HPV screening (1)</a:t>
            </a:r>
          </a:p>
        </p:txBody>
      </p:sp>
      <p:sp>
        <p:nvSpPr>
          <p:cNvPr id="3" name="Content Placeholder 2"/>
          <p:cNvSpPr>
            <a:spLocks noGrp="1"/>
          </p:cNvSpPr>
          <p:nvPr>
            <p:ph idx="1"/>
          </p:nvPr>
        </p:nvSpPr>
        <p:spPr>
          <a:xfrm>
            <a:off x="648456" y="1124744"/>
            <a:ext cx="8028000" cy="4739679"/>
          </a:xfrm>
        </p:spPr>
        <p:txBody>
          <a:bodyPr/>
          <a:lstStyle/>
          <a:p>
            <a:endParaRPr lang="en-GB" dirty="0"/>
          </a:p>
          <a:p>
            <a:r>
              <a:rPr lang="en-GB" dirty="0"/>
              <a:t>Primary HPV screening means that the high-risk human papillomavirus (</a:t>
            </a:r>
            <a:r>
              <a:rPr lang="en-GB" dirty="0" err="1"/>
              <a:t>hrHPV</a:t>
            </a:r>
            <a:r>
              <a:rPr lang="en-GB" dirty="0"/>
              <a:t>) test is the first test performed on the cervical screening sample. </a:t>
            </a:r>
          </a:p>
          <a:p>
            <a:endParaRPr lang="en-GB" dirty="0"/>
          </a:p>
          <a:p>
            <a:r>
              <a:rPr lang="en-GB" dirty="0"/>
              <a:t>Cytology then becomes the triage test, performed only when the </a:t>
            </a:r>
            <a:r>
              <a:rPr lang="en-GB" dirty="0" err="1"/>
              <a:t>hrHPV</a:t>
            </a:r>
            <a:r>
              <a:rPr lang="en-GB" dirty="0"/>
              <a:t> test confirms </a:t>
            </a:r>
            <a:r>
              <a:rPr lang="en-GB" dirty="0" err="1"/>
              <a:t>hrHPV</a:t>
            </a:r>
            <a:r>
              <a:rPr lang="en-GB" dirty="0"/>
              <a:t> to be present.</a:t>
            </a:r>
          </a:p>
          <a:p>
            <a:r>
              <a:rPr lang="en-GB" dirty="0"/>
              <a:t> </a:t>
            </a:r>
          </a:p>
          <a:p>
            <a:r>
              <a:rPr lang="en-GB" dirty="0"/>
              <a:t>Most human papillomavirus (HPV) infections are transient and will eventually become inactive. Occasional HPV infections persist in an active state. The cervical screening laboratory tests for all of the important high risk types. An HPV positive result means there is ‘active’ infection detected which may or may not be transient. An HPV negative sample means there is no active infection at the time of the test. </a:t>
            </a:r>
          </a:p>
          <a:p>
            <a:r>
              <a:rPr lang="en-GB" dirty="0"/>
              <a:t> </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2598087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HPV primary screening (2)</a:t>
            </a:r>
          </a:p>
        </p:txBody>
      </p:sp>
      <p:sp>
        <p:nvSpPr>
          <p:cNvPr id="3" name="Content Placeholder 2"/>
          <p:cNvSpPr>
            <a:spLocks noGrp="1"/>
          </p:cNvSpPr>
          <p:nvPr>
            <p:ph idx="1"/>
          </p:nvPr>
        </p:nvSpPr>
        <p:spPr>
          <a:xfrm>
            <a:off x="576448" y="1124744"/>
            <a:ext cx="8028000" cy="4739679"/>
          </a:xfrm>
        </p:spPr>
        <p:txBody>
          <a:bodyPr/>
          <a:lstStyle/>
          <a:p>
            <a:endParaRPr lang="en-GB" dirty="0"/>
          </a:p>
          <a:p>
            <a:r>
              <a:rPr lang="en-GB" dirty="0" err="1"/>
              <a:t>hrHPV</a:t>
            </a:r>
            <a:r>
              <a:rPr lang="en-GB" dirty="0"/>
              <a:t> testing is performed on the sample taken for a cervical screening test. </a:t>
            </a:r>
          </a:p>
          <a:p>
            <a:endParaRPr lang="en-GB" dirty="0"/>
          </a:p>
          <a:p>
            <a:r>
              <a:rPr lang="en-GB" dirty="0"/>
              <a:t>Where the test result indicates cytology triage, the cervical screening laboratory prepares a slide and examines it under the microscope for abnormal cells. </a:t>
            </a:r>
          </a:p>
          <a:p>
            <a:endParaRPr lang="en-GB" dirty="0"/>
          </a:p>
          <a:p>
            <a:r>
              <a:rPr lang="en-GB" dirty="0"/>
              <a:t>The laboratory prepares the slide from the same sample, so there is no need for the person to return for a second test. </a:t>
            </a:r>
          </a:p>
          <a:p>
            <a:endParaRPr lang="en-GB" dirty="0"/>
          </a:p>
          <a:p>
            <a:r>
              <a:rPr lang="en-GB" dirty="0"/>
              <a:t>The laboratory issues both test results as part of a single report. The management recommendation for a cytology result is included in the report.</a:t>
            </a:r>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1172412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results</a:t>
            </a:r>
          </a:p>
        </p:txBody>
      </p:sp>
      <p:sp>
        <p:nvSpPr>
          <p:cNvPr id="3" name="Content Placeholder 2"/>
          <p:cNvSpPr>
            <a:spLocks noGrp="1"/>
          </p:cNvSpPr>
          <p:nvPr>
            <p:ph idx="1"/>
          </p:nvPr>
        </p:nvSpPr>
        <p:spPr>
          <a:xfrm>
            <a:off x="648456" y="1124744"/>
            <a:ext cx="8028000" cy="4739679"/>
          </a:xfrm>
        </p:spPr>
        <p:txBody>
          <a:bodyPr/>
          <a:lstStyle/>
          <a:p>
            <a:endParaRPr lang="en-GB" dirty="0"/>
          </a:p>
          <a:p>
            <a:r>
              <a:rPr lang="en-GB" dirty="0"/>
              <a:t>The sample taker should understand:</a:t>
            </a:r>
          </a:p>
          <a:p>
            <a:endParaRPr lang="en-GB" dirty="0"/>
          </a:p>
          <a:p>
            <a:pPr marL="285750" lvl="0" indent="-285750">
              <a:buFont typeface="Arial" panose="020B0604020202020204" pitchFamily="34" charset="0"/>
              <a:buChar char="•"/>
            </a:pPr>
            <a:r>
              <a:rPr lang="en-GB" dirty="0"/>
              <a:t>the possible test results</a:t>
            </a:r>
          </a:p>
          <a:p>
            <a:pPr marL="285750" lvl="0" indent="-285750">
              <a:buFont typeface="Arial" panose="020B0604020202020204" pitchFamily="34" charset="0"/>
              <a:buChar char="•"/>
            </a:pPr>
            <a:r>
              <a:rPr lang="en-GB" dirty="0"/>
              <a:t>the meaning of the results</a:t>
            </a:r>
          </a:p>
          <a:p>
            <a:pPr marL="285750" lvl="0" indent="-285750">
              <a:buFont typeface="Arial" panose="020B0604020202020204" pitchFamily="34" charset="0"/>
              <a:buChar char="•"/>
            </a:pPr>
            <a:r>
              <a:rPr lang="en-GB" dirty="0"/>
              <a:t>the reasons for repeating a sample</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757820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hrHPV</a:t>
            </a:r>
            <a:r>
              <a:rPr lang="en-GB" dirty="0"/>
              <a:t> negative</a:t>
            </a:r>
          </a:p>
        </p:txBody>
      </p:sp>
      <p:sp>
        <p:nvSpPr>
          <p:cNvPr id="3" name="Content Placeholder 2"/>
          <p:cNvSpPr>
            <a:spLocks noGrp="1"/>
          </p:cNvSpPr>
          <p:nvPr>
            <p:ph idx="1"/>
          </p:nvPr>
        </p:nvSpPr>
        <p:spPr>
          <a:xfrm>
            <a:off x="576448" y="1124744"/>
            <a:ext cx="8028000" cy="4739679"/>
          </a:xfrm>
        </p:spPr>
        <p:txBody>
          <a:bodyPr/>
          <a:lstStyle/>
          <a:p>
            <a:endParaRPr lang="en-GB" dirty="0"/>
          </a:p>
          <a:p>
            <a:r>
              <a:rPr lang="en-GB" dirty="0"/>
              <a:t>The person returns to routine recall. There will be some exceptions to this </a:t>
            </a:r>
            <a:br>
              <a:rPr lang="en-GB" dirty="0"/>
            </a:br>
            <a:r>
              <a:rPr lang="en-GB" dirty="0"/>
              <a:t>and such cases will be evident in the report from the laboratory. </a:t>
            </a:r>
          </a:p>
          <a:p>
            <a:r>
              <a:rPr lang="en-GB" dirty="0"/>
              <a:t> </a:t>
            </a:r>
          </a:p>
          <a:p>
            <a:r>
              <a:rPr lang="en-GB" dirty="0"/>
              <a:t>The laboratory will not make a slide for cytology if the sample tests negative </a:t>
            </a:r>
            <a:br>
              <a:rPr lang="en-GB" dirty="0"/>
            </a:br>
            <a:r>
              <a:rPr lang="en-GB" dirty="0"/>
              <a:t>for HPV. </a:t>
            </a:r>
          </a:p>
          <a:p>
            <a:endParaRPr lang="en-GB" dirty="0"/>
          </a:p>
          <a:p>
            <a:r>
              <a:rPr lang="en-GB" dirty="0"/>
              <a:t>There are no exceptions to this.</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3556986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hrHPV</a:t>
            </a:r>
            <a:r>
              <a:rPr lang="en-GB" dirty="0"/>
              <a:t> positive</a:t>
            </a:r>
          </a:p>
        </p:txBody>
      </p:sp>
      <p:sp>
        <p:nvSpPr>
          <p:cNvPr id="3" name="Content Placeholder 2"/>
          <p:cNvSpPr>
            <a:spLocks noGrp="1"/>
          </p:cNvSpPr>
          <p:nvPr>
            <p:ph idx="1"/>
          </p:nvPr>
        </p:nvSpPr>
        <p:spPr>
          <a:xfrm>
            <a:off x="576448" y="1124744"/>
            <a:ext cx="8028000" cy="4739679"/>
          </a:xfrm>
        </p:spPr>
        <p:txBody>
          <a:bodyPr/>
          <a:lstStyle/>
          <a:p>
            <a:endParaRPr lang="en-GB" dirty="0"/>
          </a:p>
          <a:p>
            <a:r>
              <a:rPr lang="en-GB" dirty="0"/>
              <a:t>People who test positive for </a:t>
            </a:r>
            <a:r>
              <a:rPr lang="en-GB" dirty="0" err="1"/>
              <a:t>hrHPV</a:t>
            </a:r>
            <a:r>
              <a:rPr lang="en-GB" dirty="0"/>
              <a:t> will have a cytology test performed. </a:t>
            </a:r>
          </a:p>
          <a:p>
            <a:r>
              <a:rPr lang="en-GB" dirty="0"/>
              <a:t> </a:t>
            </a:r>
          </a:p>
          <a:p>
            <a:r>
              <a:rPr lang="en-GB" dirty="0"/>
              <a:t>We refer people to colposcopy with abnormal cytology (borderline changes </a:t>
            </a:r>
            <a:br>
              <a:rPr lang="en-GB" dirty="0"/>
            </a:br>
            <a:r>
              <a:rPr lang="en-GB" dirty="0"/>
              <a:t>or worse).</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1094105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err="1"/>
              <a:t>hrHPV</a:t>
            </a:r>
            <a:r>
              <a:rPr lang="en-GB" dirty="0"/>
              <a:t> positive with cytology negative test result</a:t>
            </a:r>
          </a:p>
        </p:txBody>
      </p:sp>
      <p:sp>
        <p:nvSpPr>
          <p:cNvPr id="3" name="Content Placeholder 2"/>
          <p:cNvSpPr>
            <a:spLocks noGrp="1"/>
          </p:cNvSpPr>
          <p:nvPr>
            <p:ph idx="1"/>
          </p:nvPr>
        </p:nvSpPr>
        <p:spPr>
          <a:xfrm>
            <a:off x="611560" y="1124744"/>
            <a:ext cx="8028000" cy="4739679"/>
          </a:xfrm>
        </p:spPr>
        <p:txBody>
          <a:bodyPr/>
          <a:lstStyle/>
          <a:p>
            <a:endParaRPr lang="en-GB" dirty="0"/>
          </a:p>
          <a:p>
            <a:endParaRPr lang="en-GB" dirty="0"/>
          </a:p>
          <a:p>
            <a:endParaRPr lang="en-GB" dirty="0"/>
          </a:p>
          <a:p>
            <a:r>
              <a:rPr lang="en-GB" dirty="0"/>
              <a:t>We classify adequate samples with no abnormal cells as negative. People who receive a negative cytology report will have a repeat sample in 12 months.</a:t>
            </a:r>
          </a:p>
          <a:p>
            <a:endParaRPr lang="en-GB" dirty="0"/>
          </a:p>
          <a:p>
            <a:r>
              <a:rPr lang="en-GB" dirty="0"/>
              <a:t>If the HPV positive and cytology negative result persists, we refer the patient </a:t>
            </a:r>
            <a:br>
              <a:rPr lang="en-GB" dirty="0"/>
            </a:br>
            <a:r>
              <a:rPr lang="en-GB" dirty="0"/>
              <a:t>to colposcopy on the third occurrence of this result.</a:t>
            </a:r>
          </a:p>
          <a:p>
            <a:r>
              <a:rPr lang="en-GB" dirty="0"/>
              <a:t> </a:t>
            </a:r>
          </a:p>
          <a:p>
            <a:r>
              <a:rPr lang="en-GB" dirty="0"/>
              <a:t>If any repeat test is HPV negative, the laboratory will advise routine recall. </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252674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Inadequate test result</a:t>
            </a:r>
          </a:p>
        </p:txBody>
      </p:sp>
      <p:sp>
        <p:nvSpPr>
          <p:cNvPr id="3" name="Content Placeholder 2"/>
          <p:cNvSpPr>
            <a:spLocks noGrp="1"/>
          </p:cNvSpPr>
          <p:nvPr>
            <p:ph idx="1"/>
          </p:nvPr>
        </p:nvSpPr>
        <p:spPr>
          <a:xfrm>
            <a:off x="576448" y="1124744"/>
            <a:ext cx="8028000" cy="4739679"/>
          </a:xfrm>
        </p:spPr>
        <p:txBody>
          <a:bodyPr/>
          <a:lstStyle/>
          <a:p>
            <a:endParaRPr lang="en-GB" dirty="0"/>
          </a:p>
          <a:p>
            <a:r>
              <a:rPr lang="en-GB" dirty="0"/>
              <a:t>Occasionally an HPV test is unavailable, in which case the laboratory will advise a repeat sample in 3 months. </a:t>
            </a:r>
          </a:p>
          <a:p>
            <a:r>
              <a:rPr lang="en-GB" dirty="0"/>
              <a:t> </a:t>
            </a:r>
          </a:p>
          <a:p>
            <a:r>
              <a:rPr lang="en-GB" dirty="0"/>
              <a:t>Occasionally in a </a:t>
            </a:r>
            <a:r>
              <a:rPr lang="en-GB" dirty="0" err="1"/>
              <a:t>hrHPV</a:t>
            </a:r>
            <a:r>
              <a:rPr lang="en-GB" dirty="0"/>
              <a:t> positive sample, the cytology preparation will be inadequate. The laboratory will advise a repeat sample in 3 months. </a:t>
            </a:r>
          </a:p>
          <a:p>
            <a:r>
              <a:rPr lang="en-GB" dirty="0"/>
              <a:t> </a:t>
            </a:r>
          </a:p>
          <a:p>
            <a:r>
              <a:rPr lang="en-GB" dirty="0"/>
              <a:t>To allow for cell regeneration, the sample taker should not take a repeat sample less than 3 months after the previous test.</a:t>
            </a:r>
          </a:p>
          <a:p>
            <a:r>
              <a:rPr lang="en-GB" dirty="0"/>
              <a:t> </a:t>
            </a:r>
          </a:p>
          <a:p>
            <a:r>
              <a:rPr lang="en-GB" dirty="0"/>
              <a:t>A laboratory will report a sample as inadequate if the sample taker has not completely visualised the cervix, or if they took the sample in an inappropriate manner (for example with a sampling device not approved by the NHS CSP). </a:t>
            </a:r>
          </a:p>
          <a:p>
            <a:r>
              <a:rPr lang="en-GB" dirty="0"/>
              <a:t> </a:t>
            </a:r>
          </a:p>
          <a:p>
            <a:r>
              <a:rPr lang="en-GB" dirty="0"/>
              <a:t>We refer a person to colposcopy after 2 consecutive inadequate samples.</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r>
              <a:rPr lang="en-GB" dirty="0"/>
              <a:t>Topic 6: understanding the test results</a:t>
            </a:r>
          </a:p>
        </p:txBody>
      </p:sp>
    </p:spTree>
    <p:extLst>
      <p:ext uri="{BB962C8B-B14F-4D97-AF65-F5344CB8AC3E}">
        <p14:creationId xmlns:p14="http://schemas.microsoft.com/office/powerpoint/2010/main" val="3397987773"/>
      </p:ext>
    </p:extLst>
  </p:cSld>
  <p:clrMapOvr>
    <a:masterClrMapping/>
  </p:clrMapOvr>
</p:sld>
</file>

<file path=ppt/theme/theme1.xml><?xml version="1.0" encoding="utf-8"?>
<a:theme xmlns:a="http://schemas.openxmlformats.org/drawingml/2006/main" name="Office Theme">
  <a:themeElements>
    <a:clrScheme name="Custom 8">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C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Props1.xml><?xml version="1.0" encoding="utf-8"?>
<ds:datastoreItem xmlns:ds="http://schemas.openxmlformats.org/officeDocument/2006/customXml" ds:itemID="{C9A860C3-64E6-4D2A-94B1-6B6AC446E383}">
  <ds:schemaRefs>
    <ds:schemaRef ds:uri="http://schemas.microsoft.com/sharepoint/v3/contenttype/forms"/>
  </ds:schemaRefs>
</ds:datastoreItem>
</file>

<file path=customXml/itemProps2.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AAA3BD5-90C3-4BC2-94B6-F5B6FAEAFEE3}">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2657</TotalTime>
  <Words>699</Words>
  <Application>Microsoft Office PowerPoint</Application>
  <PresentationFormat>On-screen Show (4:3)</PresentationFormat>
  <Paragraphs>136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ヒラギノ角ゴ Pro W3</vt:lpstr>
      <vt:lpstr>Office Theme</vt:lpstr>
      <vt:lpstr>Guidance for the training of cervical sample takers</vt:lpstr>
      <vt:lpstr>Note </vt:lpstr>
      <vt:lpstr>Primary HPV screening (1)</vt:lpstr>
      <vt:lpstr>HPV primary screening (2)</vt:lpstr>
      <vt:lpstr>Test results</vt:lpstr>
      <vt:lpstr>hrHPV negative</vt:lpstr>
      <vt:lpstr>hrHPV positive</vt:lpstr>
      <vt:lpstr>hrHPV positive with cytology negative test result</vt:lpstr>
      <vt:lpstr>Inadequate test result</vt:lpstr>
      <vt:lpstr>hrHPV positive with cytology abnormal</vt:lpstr>
      <vt:lpstr>Non-cervical abnormality (1)</vt:lpstr>
      <vt:lpstr>Non-cervical abnormality (2)</vt:lpstr>
      <vt:lpstr>Post treatment protocol and follow-up</vt:lpstr>
      <vt:lpstr>Test of cure post CIN</vt:lpstr>
      <vt:lpstr>Test of cure post CGIN</vt:lpstr>
      <vt:lpstr>Guidance for the training of cervical sample takers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for the training of cervical sample takers</dc:title>
  <dc:creator>PHE</dc:creator>
  <cp:keywords>Cervical screening; sample taker training; population screening</cp:keywords>
  <cp:lastModifiedBy>Elaine Gowran</cp:lastModifiedBy>
  <cp:revision>222</cp:revision>
  <dcterms:created xsi:type="dcterms:W3CDTF">2012-10-10T09:02:29Z</dcterms:created>
  <dcterms:modified xsi:type="dcterms:W3CDTF">2020-02-18T11:43:17Z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