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 id="2147483757" r:id="rId2"/>
    <p:sldMasterId id="2147483760" r:id="rId3"/>
  </p:sldMasterIdLst>
  <p:notesMasterIdLst>
    <p:notesMasterId r:id="rId32"/>
  </p:notesMasterIdLst>
  <p:sldIdLst>
    <p:sldId id="283" r:id="rId4"/>
    <p:sldId id="297" r:id="rId5"/>
    <p:sldId id="296" r:id="rId6"/>
    <p:sldId id="260" r:id="rId7"/>
    <p:sldId id="294" r:id="rId8"/>
    <p:sldId id="263" r:id="rId9"/>
    <p:sldId id="291" r:id="rId10"/>
    <p:sldId id="261" r:id="rId11"/>
    <p:sldId id="262" r:id="rId12"/>
    <p:sldId id="295" r:id="rId13"/>
    <p:sldId id="289" r:id="rId14"/>
    <p:sldId id="290" r:id="rId15"/>
    <p:sldId id="281" r:id="rId16"/>
    <p:sldId id="268" r:id="rId17"/>
    <p:sldId id="270" r:id="rId18"/>
    <p:sldId id="271" r:id="rId19"/>
    <p:sldId id="274" r:id="rId20"/>
    <p:sldId id="285" r:id="rId21"/>
    <p:sldId id="275" r:id="rId22"/>
    <p:sldId id="276" r:id="rId23"/>
    <p:sldId id="277" r:id="rId24"/>
    <p:sldId id="278" r:id="rId25"/>
    <p:sldId id="279" r:id="rId26"/>
    <p:sldId id="292" r:id="rId27"/>
    <p:sldId id="293" r:id="rId28"/>
    <p:sldId id="288" r:id="rId29"/>
    <p:sldId id="287" r:id="rId30"/>
    <p:sldId id="286" r:id="rId31"/>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0" clrIdx="0"/>
  <p:cmAuthor id="1" name="Caroline Hancock" initials="CH" lastIdx="12" clrIdx="1"/>
  <p:cmAuthor id="2" name="Shireen Mathrani" initials="SM" lastIdx="6" clrIdx="2"/>
  <p:cmAuthor id="3" name="Paul Niblett" initials="PN" lastIdx="24" clrIdx="3">
    <p:extLst>
      <p:ext uri="{19B8F6BF-5375-455C-9EA6-DF929625EA0E}">
        <p15:presenceInfo xmlns:p15="http://schemas.microsoft.com/office/powerpoint/2012/main" userId="S-1-5-21-3685816821-1215056363-1987234180-42256" providerId="AD"/>
      </p:ext>
    </p:extLst>
  </p:cmAuthor>
  <p:cmAuthor id="4" name="Justine Fitzpatrick" initials="JF" lastIdx="16" clrIdx="4">
    <p:extLst>
      <p:ext uri="{19B8F6BF-5375-455C-9EA6-DF929625EA0E}">
        <p15:presenceInfo xmlns:p15="http://schemas.microsoft.com/office/powerpoint/2012/main" userId="S-1-5-21-3685816821-1215056363-1987234180-84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6C2"/>
    <a:srgbClr val="00AE9E"/>
    <a:srgbClr val="D8D8D8"/>
    <a:srgbClr val="A8AAAD"/>
    <a:srgbClr val="9FFFF6"/>
    <a:srgbClr val="DDDDDD"/>
    <a:srgbClr val="969696"/>
    <a:srgbClr val="71FFC2"/>
    <a:srgbClr val="00D7B6"/>
    <a:srgbClr val="980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8686" autoAdjust="0"/>
  </p:normalViewPr>
  <p:slideViewPr>
    <p:cSldViewPr>
      <p:cViewPr varScale="1">
        <p:scale>
          <a:sx n="78" d="100"/>
          <a:sy n="78" d="100"/>
        </p:scale>
        <p:origin x="2574" y="96"/>
      </p:cViewPr>
      <p:guideLst>
        <p:guide orient="horz" pos="2160"/>
        <p:guide pos="2880"/>
      </p:guideLst>
    </p:cSldViewPr>
  </p:slideViewPr>
  <p:outlineViewPr>
    <p:cViewPr>
      <p:scale>
        <a:sx n="33" d="100"/>
        <a:sy n="33" d="100"/>
      </p:scale>
      <p:origin x="18" y="333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28" tIns="45714" rIns="91428" bIns="45714" rtlCol="0"/>
          <a:lstStyle>
            <a:lvl1pPr algn="l">
              <a:defRPr sz="1200"/>
            </a:lvl1pPr>
          </a:lstStyle>
          <a:p>
            <a:endParaRPr lang="en-US"/>
          </a:p>
        </p:txBody>
      </p:sp>
      <p:sp>
        <p:nvSpPr>
          <p:cNvPr id="3" name="Date Placeholder 2"/>
          <p:cNvSpPr>
            <a:spLocks noGrp="1"/>
          </p:cNvSpPr>
          <p:nvPr>
            <p:ph type="dt" idx="1"/>
          </p:nvPr>
        </p:nvSpPr>
        <p:spPr>
          <a:xfrm>
            <a:off x="3856737" y="0"/>
            <a:ext cx="2950475" cy="497046"/>
          </a:xfrm>
          <a:prstGeom prst="rect">
            <a:avLst/>
          </a:prstGeom>
        </p:spPr>
        <p:txBody>
          <a:bodyPr vert="horz" lIns="91428" tIns="45714" rIns="91428" bIns="45714" rtlCol="0"/>
          <a:lstStyle>
            <a:lvl1pPr algn="r">
              <a:defRPr sz="1200"/>
            </a:lvl1pPr>
          </a:lstStyle>
          <a:p>
            <a:fld id="{7665965F-46C9-4FA8-9786-426A2753F503}" type="datetimeFigureOut">
              <a:rPr lang="en-US" smtClean="0"/>
              <a:pPr/>
              <a:t>2/17/2020</a:t>
            </a:fld>
            <a:endParaRPr lang="en-US"/>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28" tIns="45714" rIns="91428" bIns="45714" rtlCol="0" anchor="ctr"/>
          <a:lstStyle/>
          <a:p>
            <a:endParaRPr lang="en-US"/>
          </a:p>
        </p:txBody>
      </p:sp>
      <p:sp>
        <p:nvSpPr>
          <p:cNvPr id="5" name="Notes Placeholder 4"/>
          <p:cNvSpPr>
            <a:spLocks noGrp="1"/>
          </p:cNvSpPr>
          <p:nvPr>
            <p:ph type="body" sz="quarter" idx="3"/>
          </p:nvPr>
        </p:nvSpPr>
        <p:spPr>
          <a:xfrm>
            <a:off x="680879" y="4721941"/>
            <a:ext cx="5447030" cy="4473416"/>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2154"/>
            <a:ext cx="2950475" cy="497046"/>
          </a:xfrm>
          <a:prstGeom prst="rect">
            <a:avLst/>
          </a:prstGeom>
        </p:spPr>
        <p:txBody>
          <a:bodyPr vert="horz" lIns="91428" tIns="45714" rIns="91428"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28" tIns="45714" rIns="91428" bIns="45714" rtlCol="0" anchor="b"/>
          <a:lstStyle>
            <a:lvl1pPr algn="r">
              <a:defRPr sz="1200"/>
            </a:lvl1pPr>
          </a:lstStyle>
          <a:p>
            <a:fld id="{BF1A7007-A200-4625-857B-C1B607EDAC37}" type="slidenum">
              <a:rPr lang="en-US" smtClean="0"/>
              <a:pPr/>
              <a:t>‹#›</a:t>
            </a:fld>
            <a:endParaRPr lang="en-US"/>
          </a:p>
        </p:txBody>
      </p:sp>
    </p:spTree>
    <p:extLst>
      <p:ext uri="{BB962C8B-B14F-4D97-AF65-F5344CB8AC3E}">
        <p14:creationId xmlns:p14="http://schemas.microsoft.com/office/powerpoint/2010/main" val="90408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72">
              <a:defRPr/>
            </a:pPr>
            <a:r>
              <a:rPr lang="en-GB" dirty="0">
                <a:latin typeface="Arial" panose="020B0604020202020204" pitchFamily="34" charset="0"/>
                <a:cs typeface="Arial" panose="020B0604020202020204" pitchFamily="34" charset="0"/>
              </a:rPr>
              <a:t>These PowerPoint slides present key data and information on adult obesity in clear, easy to understand charts and graphics. They have been produced by the Population Health Analysis team in the Health Improvement Directorate and can be used freely with acknowledgement to ‘Public Health England’.</a:t>
            </a:r>
          </a:p>
          <a:p>
            <a:pPr defTabSz="914272">
              <a:defRPr/>
            </a:pPr>
            <a:endParaRPr lang="en-GB" dirty="0">
              <a:latin typeface="Arial" panose="020B0604020202020204" pitchFamily="34" charset="0"/>
              <a:cs typeface="Arial" panose="020B0604020202020204" pitchFamily="34" charset="0"/>
            </a:endParaRPr>
          </a:p>
          <a:p>
            <a:pPr defTabSz="914272">
              <a:defRPr/>
            </a:pPr>
            <a:r>
              <a:rPr lang="en-GB" dirty="0">
                <a:latin typeface="Arial" panose="020B0604020202020204" pitchFamily="34" charset="0"/>
                <a:cs typeface="Arial" panose="020B0604020202020204" pitchFamily="34" charset="0"/>
              </a:rPr>
              <a:t>These slides should be useful to practitioners and policy makers working to tackle adult obesity at local, regional and national level. For example they are regularly used to make the case for tackling obesity in presentations to health and wellbeing boards, other committees and to elected members as well as in regional and national conference and workshop presentations.</a:t>
            </a:r>
          </a:p>
          <a:p>
            <a:pPr defTabSz="914272">
              <a:defRP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1</a:t>
            </a:fld>
            <a:endParaRPr lang="en-US"/>
          </a:p>
        </p:txBody>
      </p:sp>
    </p:spTree>
    <p:extLst>
      <p:ext uri="{BB962C8B-B14F-4D97-AF65-F5344CB8AC3E}">
        <p14:creationId xmlns:p14="http://schemas.microsoft.com/office/powerpoint/2010/main" val="632511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dirty="0">
                <a:latin typeface="Arial" panose="020B0604020202020204" pitchFamily="34" charset="0"/>
                <a:cs typeface="Arial" panose="020B0604020202020204" pitchFamily="34" charset="0"/>
              </a:rPr>
              <a:t>This chart shows how the prevalence of obesity and overweight among women changes with age. The values above the bars show the total prevalence of excess weight (overweight including obesity).</a:t>
            </a:r>
          </a:p>
          <a:p>
            <a:pPr eaLnBrk="1" hangingPunct="1">
              <a:spcBef>
                <a:spcPct val="0"/>
              </a:spcBef>
            </a:pPr>
            <a:endParaRPr lang="en-GB" dirty="0">
              <a:latin typeface="Arial" panose="020B0604020202020204" pitchFamily="34" charset="0"/>
              <a:cs typeface="Arial" panose="020B0604020202020204" pitchFamily="34" charset="0"/>
            </a:endParaRPr>
          </a:p>
          <a:p>
            <a:pPr eaLnBrk="1" hangingPunct="1">
              <a:spcBef>
                <a:spcPct val="0"/>
              </a:spcBef>
            </a:pPr>
            <a:r>
              <a:rPr lang="en-GB" dirty="0">
                <a:latin typeface="Arial" panose="020B0604020202020204" pitchFamily="34" charset="0"/>
                <a:cs typeface="Arial" panose="020B0604020202020204" pitchFamily="34" charset="0"/>
              </a:rPr>
              <a:t>Prevalence of overweight and obesity is lowest in the 16</a:t>
            </a:r>
            <a:r>
              <a:rPr lang="en-GB" dirty="0">
                <a:latin typeface="Arial" panose="020B0604020202020204" pitchFamily="34" charset="0"/>
                <a:cs typeface="Arial" panose="020B0604020202020204" pitchFamily="34" charset="0"/>
                <a:sym typeface="Symbol"/>
              </a:rPr>
              <a:t> to </a:t>
            </a:r>
            <a:r>
              <a:rPr lang="en-GB" dirty="0">
                <a:latin typeface="Arial" panose="020B0604020202020204" pitchFamily="34" charset="0"/>
                <a:cs typeface="Arial" panose="020B0604020202020204" pitchFamily="34" charset="0"/>
              </a:rPr>
              <a:t>24 age group and increases to the 45 to 54 age group and then, due to overlapping confidence intervals (not displayed), remains steady in the older age groups. Obesity prevalence also increases with age and remains steady after 45</a:t>
            </a:r>
            <a:r>
              <a:rPr lang="en-GB" baseline="0" dirty="0">
                <a:latin typeface="Arial" panose="020B0604020202020204" pitchFamily="34" charset="0"/>
                <a:cs typeface="Arial" panose="020B0604020202020204" pitchFamily="34" charset="0"/>
              </a:rPr>
              <a:t> to 5</a:t>
            </a:r>
            <a:r>
              <a:rPr lang="en-GB" dirty="0">
                <a:latin typeface="Arial" panose="020B0604020202020204" pitchFamily="34" charset="0"/>
                <a:cs typeface="Arial" panose="020B0604020202020204" pitchFamily="34" charset="0"/>
              </a:rPr>
              <a:t>4 years, due to wide and overlapping confidence intervals (not displayed).</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sz="1200" b="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sz="1200" b="0" kern="1200" dirty="0">
                <a:solidFill>
                  <a:schemeClr val="tx1"/>
                </a:solidFill>
                <a:effectLst/>
                <a:latin typeface="Arial" panose="020B0604020202020204" pitchFamily="34" charset="0"/>
                <a:ea typeface="+mn-ea"/>
                <a:cs typeface="Arial" panose="020B0604020202020204" pitchFamily="34" charset="0"/>
              </a:rPr>
              <a:t>Due to rounding, percentages may not sum correctly.</a:t>
            </a:r>
          </a:p>
          <a:p>
            <a:pPr eaLnBrk="1" hangingPunct="1">
              <a:spcBef>
                <a:spcPct val="0"/>
              </a:spcBef>
            </a:pPr>
            <a:endParaRPr lang="en-GB" dirty="0">
              <a:latin typeface="Arial" panose="020B0604020202020204" pitchFamily="34" charset="0"/>
              <a:ea typeface="ＭＳ Ｐゴシック" pitchFamily="34" charset="-128"/>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dirty="0">
                <a:latin typeface="Arial" panose="020B0604020202020204" pitchFamily="34" charset="0"/>
                <a:ea typeface="ＭＳ Ｐゴシック" pitchFamily="34" charset="-128"/>
                <a:cs typeface="Arial" panose="020B0604020202020204" pitchFamily="34" charset="0"/>
              </a:rPr>
              <a:t>The published Health Survey for England</a:t>
            </a:r>
            <a:r>
              <a:rPr lang="en-GB" baseline="0" dirty="0">
                <a:latin typeface="Arial" panose="020B0604020202020204" pitchFamily="34" charset="0"/>
                <a:ea typeface="ＭＳ Ｐゴシック" pitchFamily="34" charset="-128"/>
                <a:cs typeface="Arial" panose="020B0604020202020204" pitchFamily="34" charset="0"/>
              </a:rPr>
              <a:t> data used to produce these charts is available from: https://digital.nhs.uk/data-and-information/publications/statistical/health-survey-for-england/2018</a:t>
            </a:r>
          </a:p>
        </p:txBody>
      </p:sp>
      <p:sp>
        <p:nvSpPr>
          <p:cNvPr id="4" name="Slide Number Placeholder 3"/>
          <p:cNvSpPr>
            <a:spLocks noGrp="1"/>
          </p:cNvSpPr>
          <p:nvPr>
            <p:ph type="sldNum" sz="quarter" idx="10"/>
          </p:nvPr>
        </p:nvSpPr>
        <p:spPr/>
        <p:txBody>
          <a:bodyPr/>
          <a:lstStyle/>
          <a:p>
            <a:fld id="{BF1A7007-A200-4625-857B-C1B607EDAC37}"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72">
              <a:spcBef>
                <a:spcPct val="0"/>
              </a:spcBef>
              <a:defRPr/>
            </a:pPr>
            <a:r>
              <a:rPr lang="en-GB" dirty="0">
                <a:latin typeface="Arial" panose="020B0604020202020204" pitchFamily="34" charset="0"/>
                <a:ea typeface="ＭＳ Ｐゴシック" pitchFamily="34" charset="-128"/>
                <a:cs typeface="Arial" panose="020B0604020202020204" pitchFamily="34" charset="0"/>
              </a:rPr>
              <a:t>Adult (aged 16+ years) age standardised obesity prevalence by English region.</a:t>
            </a:r>
          </a:p>
          <a:p>
            <a:pPr defTabSz="914272">
              <a:spcBef>
                <a:spcPct val="0"/>
              </a:spcBef>
              <a:defRPr/>
            </a:pPr>
            <a:endParaRPr lang="en-GB" dirty="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r>
              <a:rPr lang="en-GB" dirty="0">
                <a:latin typeface="Arial" panose="020B0604020202020204" pitchFamily="34" charset="0"/>
                <a:ea typeface="ＭＳ Ｐゴシック" pitchFamily="34" charset="-128"/>
                <a:cs typeface="Arial" panose="020B0604020202020204" pitchFamily="34" charset="0"/>
              </a:rPr>
              <a:t>Prevalence</a:t>
            </a:r>
            <a:r>
              <a:rPr lang="en-GB" baseline="0" dirty="0">
                <a:latin typeface="Arial" panose="020B0604020202020204" pitchFamily="34" charset="0"/>
                <a:ea typeface="ＭＳ Ｐゴシック" pitchFamily="34" charset="-128"/>
                <a:cs typeface="Arial" panose="020B0604020202020204" pitchFamily="34" charset="0"/>
              </a:rPr>
              <a:t> of obesity among adults varies by region in England. The c</a:t>
            </a:r>
            <a:r>
              <a:rPr lang="en-GB" sz="1200" b="0" kern="1200" dirty="0">
                <a:solidFill>
                  <a:schemeClr val="tx1"/>
                </a:solidFill>
                <a:effectLst/>
                <a:latin typeface="Arial" panose="020B0604020202020204" pitchFamily="34" charset="0"/>
                <a:ea typeface="+mn-ea"/>
                <a:cs typeface="Arial" panose="020B0604020202020204" pitchFamily="34" charset="0"/>
              </a:rPr>
              <a:t>onfidence intervals indicate the level of uncertainty about each value. Wider intervals mean more uncertainty. If confidence intervals overlap we cannot be sure that the two values are significantly different from each other.</a:t>
            </a:r>
            <a:endParaRPr lang="en-GB" baseline="0" dirty="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endParaRPr lang="en-GB" dirty="0">
              <a:latin typeface="Arial" panose="020B0604020202020204" pitchFamily="34" charset="0"/>
              <a:ea typeface="ＭＳ Ｐゴシック" pitchFamily="34" charset="-128"/>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dirty="0">
                <a:latin typeface="Arial" panose="020B0604020202020204" pitchFamily="34" charset="0"/>
                <a:ea typeface="ＭＳ Ｐゴシック" pitchFamily="34" charset="-128"/>
                <a:cs typeface="Arial" panose="020B0604020202020204" pitchFamily="34" charset="0"/>
              </a:rPr>
              <a:t>The published Health Survey for England</a:t>
            </a:r>
            <a:r>
              <a:rPr lang="en-GB" baseline="0" dirty="0">
                <a:latin typeface="Arial" panose="020B0604020202020204" pitchFamily="34" charset="0"/>
                <a:ea typeface="ＭＳ Ｐゴシック" pitchFamily="34" charset="-128"/>
                <a:cs typeface="Arial" panose="020B0604020202020204" pitchFamily="34" charset="0"/>
              </a:rPr>
              <a:t> data used to produce these charts is available from: https://digital.nhs.uk/data-and-information/publications/statistical/health-survey-for-england/2018</a:t>
            </a:r>
            <a:endParaRPr lang="en-GB" dirty="0">
              <a:latin typeface="Arial" panose="020B0604020202020204" pitchFamily="34" charset="0"/>
              <a:cs typeface="Arial" panose="020B0604020202020204" pitchFamily="34" charset="0"/>
            </a:endParaRPr>
          </a:p>
          <a:p>
            <a:pPr eaLnBrk="1" hangingPunct="1">
              <a:spcBef>
                <a:spcPct val="0"/>
              </a:spcBef>
            </a:pPr>
            <a:endParaRPr lang="en-GB" baseline="0" dirty="0">
              <a:latin typeface="Arial" panose="020B0604020202020204" pitchFamily="34" charset="0"/>
              <a:ea typeface="ＭＳ Ｐゴシック"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72">
              <a:spcBef>
                <a:spcPct val="0"/>
              </a:spcBef>
              <a:defRPr/>
            </a:pPr>
            <a:r>
              <a:rPr lang="en-GB" dirty="0">
                <a:latin typeface="Arial" panose="020B0604020202020204" pitchFamily="34" charset="0"/>
                <a:ea typeface="ＭＳ Ｐゴシック" pitchFamily="34" charset="-128"/>
                <a:cs typeface="Arial" panose="020B0604020202020204" pitchFamily="34" charset="0"/>
              </a:rPr>
              <a:t>Adult (aged 16+ years) age standardised obesity prevalence by equivalised household</a:t>
            </a:r>
            <a:r>
              <a:rPr lang="en-GB" baseline="0" dirty="0">
                <a:latin typeface="Arial" panose="020B0604020202020204" pitchFamily="34" charset="0"/>
                <a:ea typeface="ＭＳ Ｐゴシック" pitchFamily="34" charset="-128"/>
                <a:cs typeface="Arial" panose="020B0604020202020204" pitchFamily="34" charset="0"/>
              </a:rPr>
              <a:t> income quintile.</a:t>
            </a:r>
          </a:p>
          <a:p>
            <a:pPr defTabSz="914272">
              <a:spcBef>
                <a:spcPct val="0"/>
              </a:spcBef>
              <a:defRPr/>
            </a:pPr>
            <a:endParaRPr lang="en-GB" dirty="0">
              <a:latin typeface="Arial" panose="020B0604020202020204" pitchFamily="34" charset="0"/>
              <a:ea typeface="ＭＳ Ｐゴシック" pitchFamily="34" charset="-128"/>
              <a:cs typeface="Arial" panose="020B0604020202020204" pitchFamily="34" charset="0"/>
            </a:endParaRPr>
          </a:p>
          <a:p>
            <a:pPr defTabSz="914272">
              <a:spcBef>
                <a:spcPct val="0"/>
              </a:spcBef>
              <a:defRPr/>
            </a:pPr>
            <a:r>
              <a:rPr lang="en-GB" dirty="0">
                <a:latin typeface="Arial" panose="020B0604020202020204" pitchFamily="34" charset="0"/>
                <a:ea typeface="ＭＳ Ｐゴシック" pitchFamily="34" charset="-128"/>
                <a:cs typeface="Arial" panose="020B0604020202020204" pitchFamily="34" charset="0"/>
              </a:rPr>
              <a:t>Equivalised household income is a measure that takes account of the number of adults and dependent children in the household as well as the overall household income. For this analysis, households were split into five equal-sized groups banded by income level (income quintiles). </a:t>
            </a:r>
          </a:p>
          <a:p>
            <a:pPr eaLnBrk="1" hangingPunct="1">
              <a:spcBef>
                <a:spcPct val="0"/>
              </a:spcBef>
            </a:pPr>
            <a:endParaRPr lang="en-GB" dirty="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r>
              <a:rPr lang="en-GB" b="0" dirty="0">
                <a:latin typeface="Arial" panose="020B0604020202020204" pitchFamily="34" charset="0"/>
                <a:ea typeface="ＭＳ Ｐゴシック" pitchFamily="34" charset="-128"/>
                <a:cs typeface="Arial" panose="020B0604020202020204" pitchFamily="34" charset="0"/>
              </a:rPr>
              <a:t>Obesity varies by household income in women. </a:t>
            </a:r>
            <a:r>
              <a:rPr lang="en-GB" b="0" strike="noStrike" baseline="0" dirty="0">
                <a:latin typeface="Arial" panose="020B0604020202020204" pitchFamily="34" charset="0"/>
                <a:ea typeface="ＭＳ Ｐゴシック" pitchFamily="34" charset="-128"/>
                <a:cs typeface="Arial" panose="020B0604020202020204" pitchFamily="34" charset="0"/>
              </a:rPr>
              <a:t>Obesity is more than twice as common among low income women as in women in the highest household income quintile (37.6% compared with 18.3%).</a:t>
            </a:r>
            <a:endParaRPr lang="en-GB" b="0" strike="sngStrike" dirty="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endParaRPr lang="en-GB" b="0" dirty="0">
              <a:latin typeface="Arial" panose="020B0604020202020204" pitchFamily="34" charset="0"/>
              <a:ea typeface="ＭＳ Ｐゴシック" pitchFamily="34" charset="-128"/>
              <a:cs typeface="Arial" panose="020B0604020202020204" pitchFamily="34" charset="0"/>
            </a:endParaRPr>
          </a:p>
          <a:p>
            <a:pPr defTabSz="914272">
              <a:spcBef>
                <a:spcPct val="0"/>
              </a:spcBef>
              <a:defRPr/>
            </a:pPr>
            <a:r>
              <a:rPr lang="en-GB" b="0" strike="noStrike" baseline="0" dirty="0">
                <a:latin typeface="Arial" panose="020B0604020202020204" pitchFamily="34" charset="0"/>
                <a:cs typeface="Arial" panose="020B0604020202020204" pitchFamily="34" charset="0"/>
              </a:rPr>
              <a:t>I</a:t>
            </a:r>
            <a:r>
              <a:rPr lang="en-GB" b="0" strike="noStrike" dirty="0">
                <a:latin typeface="Arial" panose="020B0604020202020204" pitchFamily="34" charset="0"/>
                <a:cs typeface="Arial" panose="020B0604020202020204" pitchFamily="34" charset="0"/>
              </a:rPr>
              <a:t>n</a:t>
            </a:r>
            <a:r>
              <a:rPr lang="en-GB" b="0" dirty="0">
                <a:latin typeface="Arial" panose="020B0604020202020204" pitchFamily="34" charset="0"/>
                <a:cs typeface="Arial" panose="020B0604020202020204" pitchFamily="34" charset="0"/>
              </a:rPr>
              <a:t> men there is a smaller decrease in obesity prevalence from the lowest income quintile to the highest, however this decrease does </a:t>
            </a:r>
            <a:r>
              <a:rPr lang="en-GB" b="0" i="1" dirty="0">
                <a:latin typeface="Arial" panose="020B0604020202020204" pitchFamily="34" charset="0"/>
                <a:cs typeface="Arial" panose="020B0604020202020204" pitchFamily="34" charset="0"/>
              </a:rPr>
              <a:t>not</a:t>
            </a:r>
            <a:r>
              <a:rPr lang="en-GB" b="0" dirty="0">
                <a:latin typeface="Arial" panose="020B0604020202020204" pitchFamily="34" charset="0"/>
                <a:cs typeface="Arial" panose="020B0604020202020204" pitchFamily="34" charset="0"/>
              </a:rPr>
              <a:t> appear to be significantly different across income quintiles. </a:t>
            </a:r>
          </a:p>
          <a:p>
            <a:pPr defTabSz="914272">
              <a:spcBef>
                <a:spcPct val="0"/>
              </a:spcBef>
              <a:defRPr/>
            </a:pPr>
            <a:endParaRPr lang="en-GB" b="0" dirty="0">
              <a:latin typeface="Arial" panose="020B0604020202020204" pitchFamily="34" charset="0"/>
              <a:cs typeface="Arial" panose="020B0604020202020204" pitchFamily="34" charset="0"/>
            </a:endParaRPr>
          </a:p>
          <a:p>
            <a:pPr marL="0" marR="0" lvl="0" indent="0" algn="l" defTabSz="914272" rtl="0" eaLnBrk="1" fontAlgn="auto" latinLnBrk="0" hangingPunct="1">
              <a:lnSpc>
                <a:spcPct val="100000"/>
              </a:lnSpc>
              <a:spcBef>
                <a:spcPct val="0"/>
              </a:spcBef>
              <a:spcAft>
                <a:spcPts val="0"/>
              </a:spcAft>
              <a:buClrTx/>
              <a:buSzTx/>
              <a:buFontTx/>
              <a:buNone/>
              <a:tabLst/>
              <a:defRPr/>
            </a:pPr>
            <a:r>
              <a:rPr lang="en-GB" sz="1200" b="0" kern="1200" dirty="0">
                <a:solidFill>
                  <a:schemeClr val="tx1"/>
                </a:solidFill>
                <a:effectLst/>
                <a:latin typeface="Arial" panose="020B0604020202020204" pitchFamily="34" charset="0"/>
                <a:ea typeface="+mn-ea"/>
                <a:cs typeface="Arial" panose="020B0604020202020204" pitchFamily="34" charset="0"/>
              </a:rPr>
              <a:t>Confidence intervals indicate the level of uncertainty about each value. Wider intervals mean more uncertainty. If confidence intervals overlap we cannot be sure that the two values are significantly different from each other.</a:t>
            </a:r>
            <a:endParaRPr lang="en-GB" b="0" dirty="0">
              <a:latin typeface="Arial" panose="020B0604020202020204" pitchFamily="34" charset="0"/>
              <a:cs typeface="Arial" panose="020B0604020202020204" pitchFamily="34" charset="0"/>
            </a:endParaRPr>
          </a:p>
          <a:p>
            <a:pPr eaLnBrk="1" hangingPunct="1">
              <a:spcBef>
                <a:spcPct val="0"/>
              </a:spcBef>
            </a:pPr>
            <a:endParaRPr lang="en-GB" dirty="0">
              <a:latin typeface="Arial" panose="020B0604020202020204" pitchFamily="34" charset="0"/>
              <a:ea typeface="ＭＳ Ｐゴシック" pitchFamily="34" charset="-128"/>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dirty="0">
                <a:latin typeface="Arial" panose="020B0604020202020204" pitchFamily="34" charset="0"/>
                <a:ea typeface="ＭＳ Ｐゴシック" pitchFamily="34" charset="-128"/>
                <a:cs typeface="Arial" panose="020B0604020202020204" pitchFamily="34" charset="0"/>
              </a:rPr>
              <a:t>The published Health Survey for England</a:t>
            </a:r>
            <a:r>
              <a:rPr lang="en-GB" baseline="0" dirty="0">
                <a:latin typeface="Arial" panose="020B0604020202020204" pitchFamily="34" charset="0"/>
                <a:ea typeface="ＭＳ Ｐゴシック" pitchFamily="34" charset="-128"/>
                <a:cs typeface="Arial" panose="020B0604020202020204" pitchFamily="34" charset="0"/>
              </a:rPr>
              <a:t> data used to produce these charts is available from: https://digital.nhs.uk/data-and-information/publications/statistical/health-survey-for-england/2017</a:t>
            </a:r>
            <a:endParaRPr lang="en-GB" dirty="0">
              <a:latin typeface="Arial" panose="020B0604020202020204" pitchFamily="34" charset="0"/>
              <a:ea typeface="ＭＳ Ｐゴシック" pitchFamily="34" charset="-128"/>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72">
              <a:spcBef>
                <a:spcPct val="0"/>
              </a:spcBef>
              <a:defRPr/>
            </a:pPr>
            <a:r>
              <a:rPr lang="en-GB" dirty="0">
                <a:latin typeface="Arial" panose="020B0604020202020204" pitchFamily="34" charset="0"/>
                <a:ea typeface="ＭＳ Ｐゴシック" pitchFamily="34" charset="-128"/>
                <a:cs typeface="Arial" panose="020B0604020202020204" pitchFamily="34" charset="0"/>
              </a:rPr>
              <a:t>Adult (aged 16+ years) age standardised obesity prevalence by Index of Multiple Deprivation 2015</a:t>
            </a:r>
            <a:r>
              <a:rPr lang="en-GB" baseline="0" dirty="0">
                <a:latin typeface="Arial" panose="020B0604020202020204" pitchFamily="34" charset="0"/>
                <a:ea typeface="ＭＳ Ｐゴシック" pitchFamily="34" charset="-128"/>
                <a:cs typeface="Arial" panose="020B0604020202020204" pitchFamily="34" charset="0"/>
              </a:rPr>
              <a:t> quintile. </a:t>
            </a:r>
          </a:p>
          <a:p>
            <a:pPr defTabSz="914272">
              <a:spcBef>
                <a:spcPct val="0"/>
              </a:spcBef>
              <a:defRPr/>
            </a:pPr>
            <a:endParaRPr lang="en-GB" baseline="0" dirty="0">
              <a:latin typeface="Arial" panose="020B0604020202020204" pitchFamily="34" charset="0"/>
              <a:ea typeface="ＭＳ Ｐゴシック" pitchFamily="34" charset="-128"/>
              <a:cs typeface="Arial" panose="020B0604020202020204" pitchFamily="34" charset="0"/>
            </a:endParaRPr>
          </a:p>
          <a:p>
            <a:pPr defTabSz="914272">
              <a:spcBef>
                <a:spcPct val="0"/>
              </a:spcBef>
              <a:defRPr/>
            </a:pPr>
            <a:r>
              <a:rPr lang="en-GB" sz="1200" b="0" i="0" u="none" strike="noStrike" kern="1200" baseline="0" dirty="0">
                <a:solidFill>
                  <a:schemeClr val="tx1"/>
                </a:solidFill>
                <a:latin typeface="+mn-lt"/>
                <a:ea typeface="+mn-ea"/>
                <a:cs typeface="+mn-cs"/>
              </a:rPr>
              <a:t>The Indices of Multiple Deprivation 2015, which measure and rank local levels of deprivation, are calculated by the Department for Communities and Local Government. The indices are based on 37 indicators, across seven domains (income deprivation; employment deprivation; health deprivation and disability; education, skills and training deprivation; crime; barriers to housing and services; and living environment). The Index of Multiple Deprivation measures the</a:t>
            </a:r>
            <a:r>
              <a:rPr lang="en-GB" sz="1200" b="1" i="0" u="none" strike="noStrike" kern="1200" baseline="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overall deprivation experienced by those living in an area. </a:t>
            </a:r>
            <a:endParaRPr lang="en-GB" baseline="0" dirty="0">
              <a:latin typeface="Arial" panose="020B0604020202020204" pitchFamily="34" charset="0"/>
              <a:ea typeface="ＭＳ Ｐゴシック" pitchFamily="34" charset="-128"/>
              <a:cs typeface="Arial" panose="020B0604020202020204" pitchFamily="34" charset="0"/>
            </a:endParaRPr>
          </a:p>
          <a:p>
            <a:pPr defTabSz="914272">
              <a:spcBef>
                <a:spcPct val="0"/>
              </a:spcBef>
              <a:defRPr/>
            </a:pPr>
            <a:endParaRPr lang="en-GB" baseline="0" dirty="0">
              <a:latin typeface="Arial" panose="020B0604020202020204" pitchFamily="34" charset="0"/>
              <a:ea typeface="ＭＳ Ｐゴシック" pitchFamily="34" charset="-128"/>
              <a:cs typeface="Arial" panose="020B0604020202020204" pitchFamily="34" charset="0"/>
            </a:endParaRPr>
          </a:p>
          <a:p>
            <a:pPr defTabSz="914272">
              <a:spcBef>
                <a:spcPct val="0"/>
              </a:spcBef>
              <a:defRPr/>
            </a:pPr>
            <a:r>
              <a:rPr lang="en-GB" baseline="0" dirty="0">
                <a:latin typeface="Arial" panose="020B0604020202020204" pitchFamily="34" charset="0"/>
                <a:ea typeface="ＭＳ Ｐゴシック" pitchFamily="34" charset="-128"/>
                <a:cs typeface="Arial" panose="020B0604020202020204" pitchFamily="34" charset="0"/>
              </a:rPr>
              <a:t>Women and men living in the most deprived areas are more likely to be obese than those living in the least deprived areas.</a:t>
            </a:r>
          </a:p>
          <a:p>
            <a:pPr defTabSz="914272">
              <a:spcBef>
                <a:spcPct val="0"/>
              </a:spcBef>
              <a:defRPr/>
            </a:pPr>
            <a:endParaRPr lang="en-GB" baseline="0" dirty="0">
              <a:latin typeface="Arial" panose="020B0604020202020204" pitchFamily="34" charset="0"/>
              <a:ea typeface="ＭＳ Ｐゴシック" pitchFamily="34" charset="-128"/>
              <a:cs typeface="Arial" panose="020B0604020202020204" pitchFamily="34" charset="0"/>
            </a:endParaRPr>
          </a:p>
          <a:p>
            <a:pPr marL="0" marR="0" lvl="0" indent="0" algn="l" defTabSz="914272" rtl="0" eaLnBrk="1" fontAlgn="auto" latinLnBrk="0" hangingPunct="1">
              <a:lnSpc>
                <a:spcPct val="100000"/>
              </a:lnSpc>
              <a:spcBef>
                <a:spcPct val="0"/>
              </a:spcBef>
              <a:spcAft>
                <a:spcPts val="0"/>
              </a:spcAft>
              <a:buClrTx/>
              <a:buSzTx/>
              <a:buFontTx/>
              <a:buNone/>
              <a:tabLst/>
              <a:defRPr/>
            </a:pPr>
            <a:r>
              <a:rPr lang="en-GB" sz="1200" b="0" kern="1200" dirty="0">
                <a:solidFill>
                  <a:schemeClr val="tx1"/>
                </a:solidFill>
                <a:effectLst/>
                <a:latin typeface="Arial" panose="020B0604020202020204" pitchFamily="34" charset="0"/>
                <a:ea typeface="+mn-ea"/>
                <a:cs typeface="Arial" panose="020B0604020202020204" pitchFamily="34" charset="0"/>
              </a:rPr>
              <a:t>Confidence intervals indicate the level of uncertainty about each value. Wider intervals mean more uncertainty. If confidence intervals overlap we cannot be sure that the two values are significantly different from each other.</a:t>
            </a:r>
            <a:endParaRPr lang="en-GB" baseline="0" dirty="0">
              <a:latin typeface="Arial" panose="020B0604020202020204" pitchFamily="34" charset="0"/>
              <a:ea typeface="ＭＳ Ｐゴシック" pitchFamily="34" charset="-128"/>
              <a:cs typeface="Arial" panose="020B0604020202020204" pitchFamily="34" charset="0"/>
            </a:endParaRPr>
          </a:p>
          <a:p>
            <a:pPr defTabSz="914272">
              <a:spcBef>
                <a:spcPct val="0"/>
              </a:spcBef>
              <a:defRPr/>
            </a:pPr>
            <a:endParaRPr lang="en-GB" baseline="0" dirty="0">
              <a:latin typeface="Arial" panose="020B0604020202020204" pitchFamily="34" charset="0"/>
              <a:ea typeface="ＭＳ Ｐゴシック" pitchFamily="34" charset="-128"/>
              <a:cs typeface="Arial" panose="020B0604020202020204" pitchFamily="34" charset="0"/>
            </a:endParaRPr>
          </a:p>
          <a:p>
            <a:pPr defTabSz="914272">
              <a:spcBef>
                <a:spcPct val="0"/>
              </a:spcBef>
              <a:defRPr/>
            </a:pPr>
            <a:r>
              <a:rPr lang="en-GB" dirty="0">
                <a:latin typeface="Arial" panose="020B0604020202020204" pitchFamily="34" charset="0"/>
                <a:ea typeface="ＭＳ Ｐゴシック" pitchFamily="34" charset="-128"/>
                <a:cs typeface="Arial" panose="020B0604020202020204" pitchFamily="34" charset="0"/>
              </a:rPr>
              <a:t>The published Health Survey for England</a:t>
            </a:r>
            <a:r>
              <a:rPr lang="en-GB" baseline="0" dirty="0">
                <a:latin typeface="Arial" panose="020B0604020202020204" pitchFamily="34" charset="0"/>
                <a:ea typeface="ＭＳ Ｐゴシック" pitchFamily="34" charset="-128"/>
                <a:cs typeface="Arial" panose="020B0604020202020204" pitchFamily="34" charset="0"/>
              </a:rPr>
              <a:t> data used to produce this chart is available from: https://digital.nhs.uk/data-and-information/publications/statistical/health-survey-for-england/health-survey-for-england-2018</a:t>
            </a:r>
          </a:p>
        </p:txBody>
      </p:sp>
      <p:sp>
        <p:nvSpPr>
          <p:cNvPr id="4" name="Slide Number Placeholder 3"/>
          <p:cNvSpPr>
            <a:spLocks noGrp="1"/>
          </p:cNvSpPr>
          <p:nvPr>
            <p:ph type="sldNum" sz="quarter" idx="10"/>
          </p:nvPr>
        </p:nvSpPr>
        <p:spPr/>
        <p:txBody>
          <a:bodyPr/>
          <a:lstStyle/>
          <a:p>
            <a:fld id="{BF1A7007-A200-4625-857B-C1B607EDAC37}"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GB" dirty="0">
                <a:latin typeface="Arial" panose="020B0604020202020204" pitchFamily="34" charset="0"/>
                <a:ea typeface="ＭＳ Ｐゴシック" pitchFamily="34" charset="-128"/>
                <a:cs typeface="Arial" panose="020B0604020202020204" pitchFamily="34" charset="0"/>
              </a:rPr>
              <a:t>Adult (aged 16+ years) age standardised obesity prevalence by broad ethnic group and sex. Prevalence of obesity is higher in women compared with men for Black and Asian ethnic groups. Asian men have the lowest prevalence of obesity, whereas Black women have the highest. </a:t>
            </a:r>
          </a:p>
          <a:p>
            <a:pPr eaLnBrk="1" hangingPunct="1">
              <a:spcBef>
                <a:spcPct val="0"/>
              </a:spcBef>
            </a:pPr>
            <a:endParaRPr lang="en-GB" dirty="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r>
              <a:rPr lang="en-GB" dirty="0">
                <a:latin typeface="Arial" panose="020B0604020202020204" pitchFamily="34" charset="0"/>
                <a:ea typeface="ＭＳ Ｐゴシック" pitchFamily="34" charset="-128"/>
                <a:cs typeface="Arial" panose="020B0604020202020204" pitchFamily="34" charset="0"/>
              </a:rPr>
              <a:t>Data for specific ethnic categories is not published as part of the Health Survey for England report.</a:t>
            </a:r>
          </a:p>
          <a:p>
            <a:pPr eaLnBrk="1" hangingPunct="1">
              <a:spcBef>
                <a:spcPct val="0"/>
              </a:spcBef>
            </a:pPr>
            <a:endParaRPr lang="en-GB" baseline="0" dirty="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r>
              <a:rPr lang="en-GB" b="0" baseline="0" dirty="0">
                <a:solidFill>
                  <a:srgbClr val="FF0000"/>
                </a:solidFill>
                <a:latin typeface="Arial" panose="020B0604020202020204" pitchFamily="34" charset="0"/>
                <a:ea typeface="ＭＳ Ｐゴシック" pitchFamily="34" charset="-128"/>
                <a:cs typeface="Arial" panose="020B0604020202020204" pitchFamily="34" charset="0"/>
              </a:rPr>
              <a:t>Prevalence figures for these broad ethnic groups should be interpreted with caution as real differences between specific groups within these categories may be hidden by the averages.</a:t>
            </a:r>
          </a:p>
          <a:p>
            <a:pPr eaLnBrk="1" hangingPunct="1">
              <a:spcBef>
                <a:spcPct val="0"/>
              </a:spcBef>
            </a:pPr>
            <a:endParaRPr lang="en-GB" baseline="0" dirty="0">
              <a:latin typeface="Arial" panose="020B0604020202020204" pitchFamily="34" charset="0"/>
              <a:ea typeface="ＭＳ Ｐゴシック" pitchFamily="34" charset="-128"/>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sz="1200" b="0" kern="1200" dirty="0">
                <a:solidFill>
                  <a:schemeClr val="tx1"/>
                </a:solidFill>
                <a:effectLst/>
                <a:latin typeface="Arial" panose="020B0604020202020204" pitchFamily="34" charset="0"/>
                <a:ea typeface="+mn-ea"/>
                <a:cs typeface="Arial" panose="020B0604020202020204" pitchFamily="34" charset="0"/>
              </a:rPr>
              <a:t>Confidence intervals indicate the level of uncertainty about each value. Wider intervals mean more uncertainty. If confidence intervals overlap we cannot be sure that the two values are significantly different from each other.</a:t>
            </a:r>
            <a:endParaRPr lang="en-GB" baseline="0" dirty="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endParaRPr lang="en-GB" dirty="0">
              <a:latin typeface="Arial" panose="020B0604020202020204" pitchFamily="34" charset="0"/>
              <a:ea typeface="ＭＳ Ｐゴシック" pitchFamily="34" charset="-128"/>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dirty="0">
                <a:latin typeface="Arial" panose="020B0604020202020204" pitchFamily="34" charset="0"/>
                <a:ea typeface="ＭＳ Ｐゴシック" pitchFamily="34" charset="-128"/>
                <a:cs typeface="Arial" panose="020B0604020202020204" pitchFamily="34" charset="0"/>
              </a:rPr>
              <a:t>The</a:t>
            </a:r>
            <a:r>
              <a:rPr lang="en-GB" baseline="0" dirty="0">
                <a:latin typeface="Arial" panose="020B0604020202020204" pitchFamily="34" charset="0"/>
                <a:ea typeface="ＭＳ Ｐゴシック" pitchFamily="34" charset="-128"/>
                <a:cs typeface="Arial" panose="020B0604020202020204" pitchFamily="34" charset="0"/>
              </a:rPr>
              <a:t> analysis for this chart was produced using </a:t>
            </a:r>
            <a:r>
              <a:rPr lang="en-GB" dirty="0">
                <a:latin typeface="Arial" panose="020B0604020202020204" pitchFamily="34" charset="0"/>
                <a:ea typeface="ＭＳ Ｐゴシック" pitchFamily="34" charset="-128"/>
                <a:cs typeface="Arial" panose="020B0604020202020204" pitchFamily="34" charset="0"/>
              </a:rPr>
              <a:t>Health Survey for England</a:t>
            </a:r>
            <a:r>
              <a:rPr lang="en-GB" baseline="0" dirty="0">
                <a:latin typeface="Arial" panose="020B0604020202020204" pitchFamily="34" charset="0"/>
                <a:ea typeface="ＭＳ Ｐゴシック" pitchFamily="34" charset="-128"/>
                <a:cs typeface="Arial" panose="020B0604020202020204" pitchFamily="34" charset="0"/>
              </a:rPr>
              <a:t> data from: https://digital.nhs.uk/data-and-information/publications/statistical/health-survey-for-england/2017 </a:t>
            </a:r>
          </a:p>
        </p:txBody>
      </p:sp>
      <p:sp>
        <p:nvSpPr>
          <p:cNvPr id="4" name="Slide Number Placeholder 3"/>
          <p:cNvSpPr>
            <a:spLocks noGrp="1"/>
          </p:cNvSpPr>
          <p:nvPr>
            <p:ph type="sldNum" sz="quarter" idx="10"/>
          </p:nvPr>
        </p:nvSpPr>
        <p:spPr/>
        <p:txBody>
          <a:bodyPr/>
          <a:lstStyle/>
          <a:p>
            <a:fld id="{BF1A7007-A200-4625-857B-C1B607EDAC37}"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a:latin typeface="Arial" panose="020B0604020202020204" pitchFamily="34" charset="0"/>
                <a:cs typeface="Arial" panose="020B0604020202020204" pitchFamily="34" charset="0"/>
              </a:rPr>
              <a:t>There has been an increase in mean waist circumference among both men and women since 1993.</a:t>
            </a:r>
          </a:p>
          <a:p>
            <a:endParaRPr lang="en-GB" baseline="0" dirty="0">
              <a:latin typeface="Arial" panose="020B0604020202020204" pitchFamily="34" charset="0"/>
              <a:cs typeface="Arial" panose="020B0604020202020204" pitchFamily="34" charset="0"/>
            </a:endParaRPr>
          </a:p>
          <a:p>
            <a:r>
              <a:rPr lang="en-GB" baseline="0" dirty="0">
                <a:latin typeface="Arial" panose="020B0604020202020204" pitchFamily="34" charset="0"/>
                <a:cs typeface="Arial" panose="020B0604020202020204" pitchFamily="34" charset="0"/>
              </a:rPr>
              <a:t>There are well documented links between high levels of central adiposity in adults, as measured by waist circumference, waist-to-height or waist-to-hip ratio and risk of obesity-related conditions including type 2 diabetes, hypertension and heart disease. These links remain even once BMI is adjusted for, demonstrating that measures of central adiposity are independent predictors of future obesity-related ill health. </a:t>
            </a:r>
          </a:p>
          <a:p>
            <a:endParaRPr lang="en-GB" baseline="0" dirty="0">
              <a:latin typeface="Arial" panose="020B0604020202020204" pitchFamily="34" charset="0"/>
              <a:cs typeface="Arial" panose="020B0604020202020204" pitchFamily="34" charset="0"/>
            </a:endParaRPr>
          </a:p>
          <a:p>
            <a:r>
              <a:rPr lang="en-GB" baseline="0" dirty="0">
                <a:latin typeface="Arial" panose="020B0604020202020204" pitchFamily="34" charset="0"/>
                <a:cs typeface="Arial" panose="020B0604020202020204" pitchFamily="34" charset="0"/>
              </a:rPr>
              <a:t>For more information on waist circumference and other measures of central adiposity see:</a:t>
            </a:r>
          </a:p>
          <a:p>
            <a:r>
              <a:rPr lang="en-GB" baseline="0" dirty="0">
                <a:latin typeface="Arial" panose="020B0604020202020204" pitchFamily="34" charset="0"/>
                <a:cs typeface="Arial" panose="020B0604020202020204" pitchFamily="34" charset="0"/>
              </a:rPr>
              <a:t>https://khub.net/documents/31798783/32039025/Measures+of+central+adiposity+as+an+indicator+of+obesity/4c335064-07d8-4203-9c61-c64bc50e7ee6</a:t>
            </a:r>
            <a:endParaRPr lang="en-GB" b="0" baseline="0" dirty="0">
              <a:latin typeface="Arial" panose="020B0604020202020204" pitchFamily="34" charset="0"/>
              <a:cs typeface="Arial" panose="020B0604020202020204" pitchFamily="34" charset="0"/>
            </a:endParaRPr>
          </a:p>
          <a:p>
            <a:endParaRPr lang="en-GB" b="1" i="1" baseline="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published Health Survey for England data used to produce this chart is available from: </a:t>
            </a:r>
            <a:r>
              <a:rPr lang="en-GB" baseline="0" dirty="0">
                <a:latin typeface="Arial" panose="020B0604020202020204" pitchFamily="34" charset="0"/>
                <a:ea typeface="ＭＳ Ｐゴシック" pitchFamily="34" charset="-128"/>
                <a:cs typeface="Arial" panose="020B0604020202020204" pitchFamily="34" charset="0"/>
              </a:rPr>
              <a:t>https://digital.nhs.uk/data-and-information/publications/statistical/health-survey-for-england/2018</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72">
              <a:defRPr/>
            </a:pPr>
            <a:r>
              <a:rPr lang="en-GB" dirty="0">
                <a:latin typeface="Arial" panose="020B0604020202020204" pitchFamily="34" charset="0"/>
                <a:cs typeface="Arial" panose="020B0604020202020204" pitchFamily="34" charset="0"/>
              </a:rPr>
              <a:t>The prevalence</a:t>
            </a:r>
            <a:r>
              <a:rPr lang="en-GB" baseline="0" dirty="0">
                <a:latin typeface="Arial" panose="020B0604020202020204" pitchFamily="34" charset="0"/>
                <a:cs typeface="Arial" panose="020B0604020202020204" pitchFamily="34" charset="0"/>
              </a:rPr>
              <a:t> of very high waist circumference </a:t>
            </a:r>
            <a:r>
              <a:rPr lang="en-GB" b="0" baseline="0" dirty="0">
                <a:latin typeface="Arial" panose="020B0604020202020204" pitchFamily="34" charset="0"/>
                <a:cs typeface="Arial" panose="020B0604020202020204" pitchFamily="34" charset="0"/>
              </a:rPr>
              <a:t>is much </a:t>
            </a:r>
            <a:r>
              <a:rPr lang="en-GB" baseline="0" dirty="0">
                <a:latin typeface="Arial" panose="020B0604020202020204" pitchFamily="34" charset="0"/>
                <a:cs typeface="Arial" panose="020B0604020202020204" pitchFamily="34" charset="0"/>
              </a:rPr>
              <a:t>higher among women than men. Both sexes have seen </a:t>
            </a:r>
            <a:r>
              <a:rPr lang="en-GB" b="0" baseline="0" dirty="0">
                <a:latin typeface="Arial" panose="020B0604020202020204" pitchFamily="34" charset="0"/>
                <a:cs typeface="Arial" panose="020B0604020202020204" pitchFamily="34" charset="0"/>
              </a:rPr>
              <a:t>a large </a:t>
            </a:r>
            <a:r>
              <a:rPr lang="en-GB" baseline="0" dirty="0">
                <a:latin typeface="Arial" panose="020B0604020202020204" pitchFamily="34" charset="0"/>
                <a:cs typeface="Arial" panose="020B0604020202020204" pitchFamily="34" charset="0"/>
              </a:rPr>
              <a:t>increase since 1993.</a:t>
            </a:r>
          </a:p>
          <a:p>
            <a:endParaRPr lang="en-GB" baseline="0" dirty="0">
              <a:latin typeface="Arial" panose="020B0604020202020204" pitchFamily="34" charset="0"/>
              <a:cs typeface="Arial" panose="020B0604020202020204" pitchFamily="34" charset="0"/>
            </a:endParaRPr>
          </a:p>
          <a:p>
            <a:r>
              <a:rPr lang="en-GB" baseline="0" dirty="0">
                <a:latin typeface="Arial" panose="020B0604020202020204" pitchFamily="34" charset="0"/>
                <a:cs typeface="Arial" panose="020B0604020202020204" pitchFamily="34" charset="0"/>
              </a:rPr>
              <a:t>There are well documented links between high levels of central adiposity in adults, as measured by waist circumference, waist-to-height or waist-to-hip ratio and risk of obesity-related conditions including type 2 diabetes, hypertension and heart disease. These links remain even once BMI is adjusted for, demonstrating that measures of central adiposity are independent predictors of future obesity-related ill health. </a:t>
            </a:r>
          </a:p>
          <a:p>
            <a:endParaRPr lang="en-GB" baseline="0" dirty="0">
              <a:latin typeface="Arial" panose="020B0604020202020204" pitchFamily="34" charset="0"/>
              <a:cs typeface="Arial" panose="020B0604020202020204" pitchFamily="34" charset="0"/>
            </a:endParaRPr>
          </a:p>
          <a:p>
            <a:r>
              <a:rPr lang="en-GB" baseline="0" dirty="0">
                <a:latin typeface="Arial" panose="020B0604020202020204" pitchFamily="34" charset="0"/>
                <a:cs typeface="Arial" panose="020B0604020202020204" pitchFamily="34" charset="0"/>
              </a:rPr>
              <a:t>For more information on waist circumference and other measures of central adiposity see:</a:t>
            </a:r>
          </a:p>
          <a:p>
            <a:r>
              <a:rPr lang="en-GB" baseline="0" dirty="0">
                <a:latin typeface="Arial" panose="020B0604020202020204" pitchFamily="34" charset="0"/>
                <a:cs typeface="Arial" panose="020B0604020202020204" pitchFamily="34" charset="0"/>
              </a:rPr>
              <a:t>https://khub.net/documents/31798783/32039025/Measures+of+central+adiposity+as+an+indicator+of+obesity/4c335064-07d8-4203-9c61-c64bc50e7ee6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published Health Survey for England data used to produce this chart is available from: </a:t>
            </a:r>
            <a:r>
              <a:rPr lang="en-GB" baseline="0" dirty="0">
                <a:latin typeface="Arial" panose="020B0604020202020204" pitchFamily="34" charset="0"/>
                <a:ea typeface="ＭＳ Ｐゴシック" pitchFamily="34" charset="-128"/>
                <a:cs typeface="Arial" panose="020B0604020202020204" pitchFamily="34" charset="0"/>
              </a:rPr>
              <a:t>https://digital.nhs.uk/data-and-information/publications/statistical/health-survey-for-england/2018</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14272">
              <a:spcBef>
                <a:spcPct val="0"/>
              </a:spcBef>
              <a:defRPr/>
            </a:pPr>
            <a:r>
              <a:rPr lang="en-GB" dirty="0">
                <a:latin typeface="Arial" panose="020B0604020202020204" pitchFamily="34" charset="0"/>
                <a:ea typeface="ＭＳ Ｐゴシック" pitchFamily="34" charset="-128"/>
                <a:cs typeface="Arial" panose="020B0604020202020204" pitchFamily="34" charset="0"/>
              </a:rPr>
              <a:t>The</a:t>
            </a:r>
            <a:r>
              <a:rPr lang="en-GB" baseline="0" dirty="0">
                <a:latin typeface="Arial" panose="020B0604020202020204" pitchFamily="34" charset="0"/>
                <a:ea typeface="ＭＳ Ｐゴシック" pitchFamily="34" charset="-128"/>
                <a:cs typeface="Arial" panose="020B0604020202020204" pitchFamily="34" charset="0"/>
              </a:rPr>
              <a:t> prevalence of very high waist circumference increases with age for both men and women. There is a greater prevalence of very high waist circumference among women compared with men across all age groups.</a:t>
            </a:r>
          </a:p>
          <a:p>
            <a:pPr eaLnBrk="1" hangingPunct="1">
              <a:spcBef>
                <a:spcPct val="0"/>
              </a:spcBef>
            </a:pPr>
            <a:endParaRPr lang="en-GB" baseline="0" dirty="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r>
              <a:rPr lang="en-GB" baseline="0" dirty="0">
                <a:latin typeface="Arial" panose="020B0604020202020204" pitchFamily="34" charset="0"/>
                <a:ea typeface="ＭＳ Ｐゴシック" pitchFamily="34" charset="-128"/>
                <a:cs typeface="Arial" panose="020B0604020202020204" pitchFamily="34" charset="0"/>
              </a:rPr>
              <a:t>There are well documented links between high levels of central adiposity in adults, as measured by waist circumference, waist-to-height or waist-to-hip ratio and risk of obesity-related conditions including type 2 diabetes, hypertension and heart disease. These links remain even once BMI is adjusted for, demonstrating that measures of central adiposity are independent predictors of future obesity-related ill health. </a:t>
            </a:r>
          </a:p>
          <a:p>
            <a:pPr eaLnBrk="1" hangingPunct="1">
              <a:spcBef>
                <a:spcPct val="0"/>
              </a:spcBef>
            </a:pPr>
            <a:endParaRPr lang="en-GB" baseline="0" dirty="0">
              <a:latin typeface="Arial" panose="020B0604020202020204" pitchFamily="34" charset="0"/>
              <a:ea typeface="ＭＳ Ｐゴシック" pitchFamily="34" charset="-128"/>
              <a:cs typeface="Arial" panose="020B0604020202020204" pitchFamily="34" charset="0"/>
            </a:endParaRPr>
          </a:p>
          <a:p>
            <a:r>
              <a:rPr lang="en-GB" baseline="0" dirty="0">
                <a:latin typeface="Arial" panose="020B0604020202020204" pitchFamily="34" charset="0"/>
                <a:cs typeface="Arial" panose="020B0604020202020204" pitchFamily="34" charset="0"/>
              </a:rPr>
              <a:t>For more information on waist circumference and other measures of central adiposity see:</a:t>
            </a:r>
          </a:p>
          <a:p>
            <a:r>
              <a:rPr lang="en-GB" baseline="0" dirty="0">
                <a:latin typeface="Arial" panose="020B0604020202020204" pitchFamily="34" charset="0"/>
                <a:cs typeface="Arial" panose="020B0604020202020204" pitchFamily="34" charset="0"/>
              </a:rPr>
              <a:t>https://khub.net/documents/31798783/32039025/Measures+of+central+adiposity+as+an+indicator+of+obesity/4c335064-07d8-4203-9c61-c64bc50e7ee6 </a:t>
            </a:r>
          </a:p>
          <a:p>
            <a:pPr eaLnBrk="1" hangingPunct="1">
              <a:spcBef>
                <a:spcPct val="0"/>
              </a:spcBef>
            </a:pPr>
            <a:endParaRPr lang="en-GB" b="1" baseline="0" dirty="0">
              <a:latin typeface="Arial" panose="020B0604020202020204" pitchFamily="34" charset="0"/>
              <a:ea typeface="ＭＳ Ｐゴシック" pitchFamily="34" charset="-128"/>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sz="1200" b="0" kern="1200" dirty="0">
                <a:solidFill>
                  <a:schemeClr val="tx1"/>
                </a:solidFill>
                <a:effectLst/>
                <a:latin typeface="Arial" panose="020B0604020202020204" pitchFamily="34" charset="0"/>
                <a:ea typeface="+mn-ea"/>
                <a:cs typeface="Arial" panose="020B0604020202020204" pitchFamily="34" charset="0"/>
              </a:rPr>
              <a:t>Confidence intervals indicate the level of uncertainty about each value. Wider intervals mean more uncertainty. If confidence intervals overlap we cannot be sure that the two values are significantly different from each other.</a:t>
            </a:r>
            <a:endParaRPr lang="en-GB" b="0" baseline="0" dirty="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endParaRPr lang="en-GB" baseline="0" dirty="0">
              <a:latin typeface="Arial" panose="020B0604020202020204" pitchFamily="34" charset="0"/>
              <a:ea typeface="ＭＳ Ｐゴシック" pitchFamily="34" charset="-128"/>
              <a:cs typeface="Arial" panose="020B0604020202020204" pitchFamily="34" charset="0"/>
            </a:endParaRPr>
          </a:p>
          <a:p>
            <a:pPr defTabSz="914272">
              <a:defRPr/>
            </a:pPr>
            <a:r>
              <a:rPr lang="en-GB" dirty="0">
                <a:latin typeface="Arial" panose="020B0604020202020204" pitchFamily="34" charset="0"/>
                <a:cs typeface="Arial" panose="020B0604020202020204" pitchFamily="34" charset="0"/>
              </a:rPr>
              <a:t>The published Health Survey for England data used to produce this chart is available from: </a:t>
            </a:r>
            <a:r>
              <a:rPr lang="en-GB" baseline="0" dirty="0">
                <a:latin typeface="Arial" panose="020B0604020202020204" pitchFamily="34" charset="0"/>
                <a:ea typeface="ＭＳ Ｐゴシック" pitchFamily="34" charset="-128"/>
                <a:cs typeface="Arial" panose="020B0604020202020204" pitchFamily="34" charset="0"/>
              </a:rPr>
              <a:t>https://digital.nhs.uk/data-and-information/publications/statistical/health-survey-for-england/2018</a:t>
            </a:r>
          </a:p>
          <a:p>
            <a:pPr defTabSz="914272">
              <a:defRPr/>
            </a:pPr>
            <a:endParaRPr lang="en-GB" baseline="0" dirty="0">
              <a:latin typeface="Arial" panose="020B0604020202020204" pitchFamily="34" charset="0"/>
              <a:ea typeface="ＭＳ Ｐゴシック" pitchFamily="34" charset="-128"/>
              <a:cs typeface="Arial" panose="020B0604020202020204" pitchFamily="34" charset="0"/>
            </a:endParaRPr>
          </a:p>
          <a:p>
            <a:pPr marL="0" marR="0" lvl="0" indent="0" algn="l" defTabSz="914272" rtl="0" eaLnBrk="1" fontAlgn="auto" latinLnBrk="0" hangingPunct="1">
              <a:lnSpc>
                <a:spcPct val="100000"/>
              </a:lnSpc>
              <a:spcBef>
                <a:spcPts val="0"/>
              </a:spcBef>
              <a:spcAft>
                <a:spcPts val="0"/>
              </a:spcAft>
              <a:buClrTx/>
              <a:buSzTx/>
              <a:buFontTx/>
              <a:buNone/>
              <a:tabLst/>
              <a:defRPr/>
            </a:pPr>
            <a:r>
              <a:rPr lang="en-GB" baseline="0" dirty="0">
                <a:latin typeface="Arial" panose="020B0604020202020204" pitchFamily="34" charset="0"/>
                <a:ea typeface="ＭＳ Ｐゴシック" pitchFamily="34" charset="-128"/>
                <a:cs typeface="Arial" panose="020B0604020202020204" pitchFamily="34" charset="0"/>
              </a:rPr>
              <a:t>The confidence intervals for this data are available at the same link located in Table A2 of the Adult and Child overweight and obesity tables. </a:t>
            </a:r>
            <a:endParaRPr lang="en-GB" dirty="0">
              <a:latin typeface="Arial" panose="020B0604020202020204" pitchFamily="34" charset="0"/>
              <a:ea typeface="ＭＳ Ｐゴシック" pitchFamily="34" charset="-128"/>
              <a:cs typeface="Arial" panose="020B0604020202020204" pitchFamily="34" charset="0"/>
            </a:endParaRPr>
          </a:p>
          <a:p>
            <a:pPr defTabSz="914272">
              <a:defRPr/>
            </a:pPr>
            <a:endParaRPr lang="en-GB" baseline="0" dirty="0">
              <a:latin typeface="Arial" panose="020B0604020202020204" pitchFamily="34" charset="0"/>
              <a:ea typeface="ＭＳ Ｐゴシック" pitchFamily="34" charset="-128"/>
              <a:cs typeface="Arial" panose="020B0604020202020204" pitchFamily="34" charset="0"/>
            </a:endParaRPr>
          </a:p>
          <a:p>
            <a:pPr defTabSz="914272">
              <a:defRP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72" fontAlgn="base">
              <a:spcBef>
                <a:spcPct val="0"/>
              </a:spcBef>
              <a:spcAft>
                <a:spcPct val="0"/>
              </a:spcAft>
              <a:defRPr/>
            </a:pPr>
            <a:r>
              <a:rPr lang="en-GB" i="0" dirty="0">
                <a:latin typeface="Arial" panose="020B0604020202020204" pitchFamily="34" charset="0"/>
                <a:ea typeface="ＭＳ Ｐゴシック" pitchFamily="34" charset="-128"/>
                <a:cs typeface="Arial" panose="020B0604020202020204" pitchFamily="34" charset="0"/>
              </a:rPr>
              <a:t>Increasing proportions of both men and women who have very high </a:t>
            </a:r>
            <a:r>
              <a:rPr lang="en-GB" dirty="0">
                <a:latin typeface="Arial" panose="020B0604020202020204" pitchFamily="34" charset="0"/>
                <a:ea typeface="ＭＳ Ｐゴシック" pitchFamily="34" charset="-128"/>
                <a:cs typeface="Arial" panose="020B0604020202020204" pitchFamily="34" charset="0"/>
              </a:rPr>
              <a:t>waist circumference</a:t>
            </a:r>
            <a:r>
              <a:rPr lang="en-GB" baseline="0" dirty="0">
                <a:latin typeface="Arial" panose="020B0604020202020204" pitchFamily="34" charset="0"/>
                <a:ea typeface="ＭＳ Ｐゴシック" pitchFamily="34" charset="-128"/>
                <a:cs typeface="Arial" panose="020B0604020202020204" pitchFamily="34" charset="0"/>
              </a:rPr>
              <a:t> </a:t>
            </a:r>
            <a:r>
              <a:rPr lang="en-GB" dirty="0">
                <a:latin typeface="Arial" panose="020B0604020202020204" pitchFamily="34" charset="0"/>
                <a:ea typeface="ＭＳ Ｐゴシック" pitchFamily="34" charset="-128"/>
                <a:cs typeface="Arial" panose="020B0604020202020204" pitchFamily="34" charset="0"/>
              </a:rPr>
              <a:t>can be seen in the trend. Waist</a:t>
            </a:r>
            <a:r>
              <a:rPr lang="en-GB" baseline="0" dirty="0">
                <a:latin typeface="Arial" panose="020B0604020202020204" pitchFamily="34" charset="0"/>
                <a:ea typeface="ＭＳ Ｐゴシック" pitchFamily="34" charset="-128"/>
                <a:cs typeface="Arial" panose="020B0604020202020204" pitchFamily="34" charset="0"/>
              </a:rPr>
              <a:t> circumference data was not collected for the whole HSE sample in 1995, 1996, 1999, 2000 and </a:t>
            </a:r>
            <a:r>
              <a:rPr lang="en-GB" b="0" baseline="0" dirty="0">
                <a:latin typeface="Arial" panose="020B0604020202020204" pitchFamily="34" charset="0"/>
                <a:ea typeface="ＭＳ Ｐゴシック" pitchFamily="34" charset="-128"/>
                <a:cs typeface="Arial" panose="020B0604020202020204" pitchFamily="34" charset="0"/>
              </a:rPr>
              <a:t>2004 (as indicated by the dashed lines above). </a:t>
            </a:r>
          </a:p>
          <a:p>
            <a:pPr marL="0" marR="0" lvl="0" indent="0" algn="l" defTabSz="914272" rtl="0" eaLnBrk="1" fontAlgn="base" latinLnBrk="0" hangingPunct="1">
              <a:lnSpc>
                <a:spcPct val="100000"/>
              </a:lnSpc>
              <a:spcBef>
                <a:spcPct val="0"/>
              </a:spcBef>
              <a:spcAft>
                <a:spcPct val="0"/>
              </a:spcAft>
              <a:buClrTx/>
              <a:buSzTx/>
              <a:buFontTx/>
              <a:buNone/>
              <a:tabLst/>
              <a:defRPr/>
            </a:pPr>
            <a:r>
              <a:rPr lang="en-GB" dirty="0">
                <a:latin typeface="Arial" panose="020B0604020202020204" pitchFamily="34" charset="0"/>
                <a:ea typeface="ＭＳ Ｐゴシック" pitchFamily="34" charset="-128"/>
                <a:cs typeface="Arial" panose="020B0604020202020204" pitchFamily="34" charset="0"/>
              </a:rPr>
              <a:t>Data before 2003 are unweighted; whereas from 2003, the data has been weighted for non-response. </a:t>
            </a:r>
          </a:p>
          <a:p>
            <a:pPr defTabSz="914272" fontAlgn="base">
              <a:spcBef>
                <a:spcPct val="0"/>
              </a:spcBef>
              <a:spcAft>
                <a:spcPct val="0"/>
              </a:spcAft>
              <a:defRPr/>
            </a:pPr>
            <a:endParaRPr lang="en-GB" b="0" baseline="0" dirty="0">
              <a:latin typeface="Arial" panose="020B0604020202020204" pitchFamily="34" charset="0"/>
              <a:ea typeface="ＭＳ Ｐゴシック" pitchFamily="34" charset="-128"/>
              <a:cs typeface="Arial" panose="020B0604020202020204" pitchFamily="34" charset="0"/>
            </a:endParaRPr>
          </a:p>
          <a:p>
            <a:r>
              <a:rPr lang="en-GB" baseline="0" dirty="0">
                <a:latin typeface="Arial" panose="020B0604020202020204" pitchFamily="34" charset="0"/>
                <a:cs typeface="Arial" panose="020B0604020202020204" pitchFamily="34" charset="0"/>
              </a:rPr>
              <a:t>There are well documented links between high levels of central adiposity in adults, as measured by waist circumference, waist-to-height or waist-to-hip ratio and risk of obesity-related conditions including type 2 diabetes, hypertension and heart disease. These links remain even once BMI is adjusted for, demonstrating that measures of central adiposity are independent predictors of future obesity-related ill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Arial" panose="020B0604020202020204" pitchFamily="34" charset="0"/>
                <a:ea typeface="+mn-ea"/>
                <a:cs typeface="Arial" panose="020B0604020202020204" pitchFamily="34" charset="0"/>
              </a:rPr>
              <a:t>Confidence intervals indicate the level of uncertainty about each value. Wider intervals mean more uncertainty. If confidence intervals overlap we cannot be sure that the two values are significantly different from each other.</a:t>
            </a:r>
            <a:endParaRPr lang="en-GB" baseline="0" dirty="0">
              <a:latin typeface="Arial" panose="020B0604020202020204" pitchFamily="34" charset="0"/>
              <a:ea typeface="ＭＳ Ｐゴシック" pitchFamily="34" charset="-128"/>
              <a:cs typeface="Arial" panose="020B0604020202020204" pitchFamily="34" charset="0"/>
            </a:endParaRPr>
          </a:p>
          <a:p>
            <a:pPr defTabSz="914272" fontAlgn="base">
              <a:spcBef>
                <a:spcPct val="0"/>
              </a:spcBef>
              <a:spcAft>
                <a:spcPct val="0"/>
              </a:spcAft>
              <a:defRPr/>
            </a:pPr>
            <a:endParaRPr lang="en-GB" dirty="0">
              <a:latin typeface="Arial" panose="020B0604020202020204" pitchFamily="34" charset="0"/>
              <a:ea typeface="ＭＳ Ｐゴシック" pitchFamily="34" charset="-128"/>
              <a:cs typeface="Arial" panose="020B0604020202020204" pitchFamily="34" charset="0"/>
            </a:endParaRPr>
          </a:p>
          <a:p>
            <a:r>
              <a:rPr lang="en-GB" dirty="0">
                <a:latin typeface="Arial" panose="020B0604020202020204" pitchFamily="34" charset="0"/>
                <a:cs typeface="Arial" panose="020B0604020202020204" pitchFamily="34" charset="0"/>
              </a:rPr>
              <a:t>The published Health Survey for England data used to produce this chart is available from: </a:t>
            </a:r>
            <a:r>
              <a:rPr lang="en-GB" baseline="0" dirty="0">
                <a:latin typeface="Arial" panose="020B0604020202020204" pitchFamily="34" charset="0"/>
                <a:ea typeface="ＭＳ Ｐゴシック" pitchFamily="34" charset="-128"/>
                <a:cs typeface="Arial" panose="020B0604020202020204" pitchFamily="34" charset="0"/>
              </a:rPr>
              <a:t>https://digital.nhs.uk/data-and-information/publications/statistical/health-survey-for-england/2018</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eaLnBrk="1" hangingPunct="1">
              <a:spcBef>
                <a:spcPct val="0"/>
              </a:spcBef>
            </a:pPr>
            <a:r>
              <a:rPr lang="en-GB" dirty="0">
                <a:latin typeface="Arial" panose="020B0604020202020204" pitchFamily="34" charset="0"/>
                <a:ea typeface="ＭＳ Ｐゴシック" pitchFamily="34" charset="-128"/>
                <a:cs typeface="Arial" panose="020B0604020202020204" pitchFamily="34" charset="0"/>
              </a:rPr>
              <a:t>Both raised BMI and very high waist circumference are thought to be independent predictors of future obesity related ill heath. Both National Institute</a:t>
            </a:r>
            <a:r>
              <a:rPr lang="en-GB" baseline="0" dirty="0">
                <a:latin typeface="Arial" panose="020B0604020202020204" pitchFamily="34" charset="0"/>
                <a:ea typeface="ＭＳ Ｐゴシック" pitchFamily="34" charset="-128"/>
                <a:cs typeface="Arial" panose="020B0604020202020204" pitchFamily="34" charset="0"/>
              </a:rPr>
              <a:t> of Health and Care Excellence (</a:t>
            </a:r>
            <a:r>
              <a:rPr lang="en-GB" dirty="0">
                <a:latin typeface="Arial" panose="020B0604020202020204" pitchFamily="34" charset="0"/>
                <a:ea typeface="ＭＳ Ｐゴシック" pitchFamily="34" charset="-128"/>
                <a:cs typeface="Arial" panose="020B0604020202020204" pitchFamily="34" charset="0"/>
              </a:rPr>
              <a:t>NICE) and the World Health</a:t>
            </a:r>
            <a:r>
              <a:rPr lang="en-GB" baseline="0" dirty="0">
                <a:latin typeface="Arial" panose="020B0604020202020204" pitchFamily="34" charset="0"/>
                <a:ea typeface="ＭＳ Ｐゴシック" pitchFamily="34" charset="-128"/>
                <a:cs typeface="Arial" panose="020B0604020202020204" pitchFamily="34" charset="0"/>
              </a:rPr>
              <a:t> Organization (</a:t>
            </a:r>
            <a:r>
              <a:rPr lang="en-GB" dirty="0">
                <a:latin typeface="Arial" panose="020B0604020202020204" pitchFamily="34" charset="0"/>
                <a:ea typeface="ＭＳ Ｐゴシック" pitchFamily="34" charset="-128"/>
                <a:cs typeface="Arial" panose="020B0604020202020204" pitchFamily="34" charset="0"/>
              </a:rPr>
              <a:t>WHO) have recommended the use of combined BMI and waist circumference categories for identifying an individual’s risk of obesity related ill health, varying from; ‘No increased risk’, ‘Increased risk’, ‘High risk’ to ‘Very high risk’. In particular, this includes classifying an individuals risk of type 2 diabetes and cardiovascular disease.</a:t>
            </a:r>
          </a:p>
          <a:p>
            <a:pPr eaLnBrk="1" hangingPunct="1">
              <a:spcBef>
                <a:spcPct val="0"/>
              </a:spcBef>
            </a:pPr>
            <a:endParaRPr lang="en-GB" dirty="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r>
              <a:rPr lang="en-GB" dirty="0">
                <a:latin typeface="Arial" panose="020B0604020202020204" pitchFamily="34" charset="0"/>
                <a:ea typeface="ＭＳ Ｐゴシック" pitchFamily="34" charset="-128"/>
                <a:cs typeface="Arial" panose="020B0604020202020204" pitchFamily="34" charset="0"/>
              </a:rPr>
              <a:t>In the chart Obesity I has a BMI range of 30 to less than 35kg/m2. Obese II has a BMI range of 35 to less than 40kg/m2 and Obese III has a BMI range of 40kg/m2 or more.</a:t>
            </a:r>
          </a:p>
          <a:p>
            <a:pPr eaLnBrk="1" hangingPunct="1">
              <a:spcBef>
                <a:spcPct val="0"/>
              </a:spcBef>
            </a:pPr>
            <a:endParaRPr lang="en-GB" dirty="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r>
              <a:rPr lang="en-GB" dirty="0">
                <a:latin typeface="Arial" panose="020B0604020202020204" pitchFamily="34" charset="0"/>
                <a:ea typeface="ＭＳ Ｐゴシック" pitchFamily="34" charset="-128"/>
                <a:cs typeface="Arial" panose="020B0604020202020204" pitchFamily="34" charset="0"/>
              </a:rPr>
              <a:t>This table shows how such categories indicate level of health risk.</a:t>
            </a:r>
          </a:p>
          <a:p>
            <a:pPr eaLnBrk="1" hangingPunct="1">
              <a:spcBef>
                <a:spcPct val="0"/>
              </a:spcBef>
            </a:pPr>
            <a:endParaRPr lang="en-GB" dirty="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r>
              <a:rPr lang="en-GB" dirty="0">
                <a:latin typeface="Arial" panose="020B0604020202020204" pitchFamily="34" charset="0"/>
                <a:ea typeface="ＭＳ Ｐゴシック" pitchFamily="34" charset="-128"/>
                <a:cs typeface="Arial" panose="020B0604020202020204" pitchFamily="34" charset="0"/>
              </a:rPr>
              <a:t>Note that NICE recommends using lower BMI thresholds (23 kg/m2 to indicate increased risk and 27.5 kg/m2 to indicate high risk) to trigger action to prevent type 2 diabetes among Asian (South Asian and Chinese) populations and Black African and African-Caribbean populations</a:t>
            </a:r>
          </a:p>
          <a:p>
            <a:pPr eaLnBrk="1" hangingPunct="1">
              <a:spcBef>
                <a:spcPct val="0"/>
              </a:spcBef>
            </a:pPr>
            <a:endParaRPr lang="en-GB" dirty="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r>
              <a:rPr lang="en-GB" dirty="0">
                <a:latin typeface="Arial" panose="020B0604020202020204" pitchFamily="34" charset="0"/>
                <a:ea typeface="ＭＳ Ｐゴシック" pitchFamily="34" charset="-128"/>
                <a:cs typeface="Arial" panose="020B0604020202020204" pitchFamily="34" charset="0"/>
              </a:rPr>
              <a:t>https://www.nice.org.uk/guidance/ph46/chapter/recommendations#recommendation-1-preventing-type-2-diabetes</a:t>
            </a:r>
          </a:p>
          <a:p>
            <a:pPr eaLnBrk="1" hangingPunct="1">
              <a:spcBef>
                <a:spcPct val="0"/>
              </a:spcBef>
            </a:pPr>
            <a:endParaRPr lang="en-GB" dirty="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r>
              <a:rPr lang="en-GB" dirty="0">
                <a:latin typeface="Arial" panose="020B0604020202020204" pitchFamily="34" charset="0"/>
                <a:ea typeface="ＭＳ Ｐゴシック" pitchFamily="34" charset="-128"/>
                <a:cs typeface="Arial" panose="020B0604020202020204" pitchFamily="34" charset="0"/>
              </a:rPr>
              <a:t>The International Diabetes Federation strategy for type 2 diabetes prevention considers that Asian (South Asian and Chinese) men with a waist circumference greater than 90 cm and women with a waist circumference greater than 80 cm should be considered at increased risk. </a:t>
            </a:r>
          </a:p>
          <a:p>
            <a:pPr eaLnBrk="1" hangingPunct="1">
              <a:spcBef>
                <a:spcPct val="0"/>
              </a:spcBef>
            </a:pPr>
            <a:r>
              <a:rPr lang="en-GB" dirty="0">
                <a:latin typeface="Arial" panose="020B0604020202020204" pitchFamily="34" charset="0"/>
                <a:ea typeface="ＭＳ Ｐゴシック" pitchFamily="34" charset="-128"/>
                <a:cs typeface="Arial" panose="020B0604020202020204" pitchFamily="34" charset="0"/>
              </a:rPr>
              <a:t> </a:t>
            </a:r>
          </a:p>
          <a:p>
            <a:pPr eaLnBrk="1" hangingPunct="1">
              <a:spcBef>
                <a:spcPct val="0"/>
              </a:spcBef>
            </a:pPr>
            <a:r>
              <a:rPr lang="en-GB" dirty="0">
                <a:latin typeface="Arial" panose="020B0604020202020204" pitchFamily="34" charset="0"/>
                <a:ea typeface="ＭＳ Ｐゴシック" pitchFamily="34" charset="-128"/>
                <a:cs typeface="Arial" panose="020B0604020202020204" pitchFamily="34" charset="0"/>
              </a:rPr>
              <a:t>https://onlinelibrary.wiley.com/doi/full/10.1111/j.1464-5491.2007.02157.x</a:t>
            </a:r>
          </a:p>
          <a:p>
            <a:pPr eaLnBrk="1" hangingPunct="1">
              <a:spcBef>
                <a:spcPct val="0"/>
              </a:spcBef>
            </a:pPr>
            <a:endParaRPr lang="en-GB" dirty="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r>
              <a:rPr lang="en-GB" dirty="0">
                <a:latin typeface="Arial" panose="020B0604020202020204" pitchFamily="34" charset="0"/>
                <a:ea typeface="ＭＳ Ｐゴシック" pitchFamily="34" charset="-128"/>
                <a:cs typeface="Arial" panose="020B0604020202020204" pitchFamily="34" charset="0"/>
              </a:rPr>
              <a:t>Adapted from:</a:t>
            </a:r>
          </a:p>
          <a:p>
            <a:pPr defTabSz="914272">
              <a:spcBef>
                <a:spcPct val="0"/>
              </a:spcBef>
              <a:defRPr/>
            </a:pPr>
            <a:r>
              <a:rPr lang="en-GB" dirty="0">
                <a:latin typeface="Arial" panose="020B0604020202020204" pitchFamily="34" charset="0"/>
                <a:ea typeface="ＭＳ Ｐゴシック" pitchFamily="34" charset="-128"/>
                <a:cs typeface="Arial" panose="020B0604020202020204" pitchFamily="34" charset="0"/>
              </a:rPr>
              <a:t>National Institute of Health and Care Excellence. Obesity: the prevention, identification, assessment and management of overweight and obesity in adults and children (https://www.ncbi.nlm.nih.gov/pubmed/22497033) and National Institute of Health and Care Excellence. BMI: preventing ill health and premature death in black, Asian and other minority ethnic groups (https://www.nice.org.uk/guidance/ph46/chapter/recommendations#recommendation-1-preventing-type-2-diabetes)</a:t>
            </a:r>
          </a:p>
          <a:p>
            <a:pPr defTabSz="914272">
              <a:spcBef>
                <a:spcPct val="0"/>
              </a:spcBef>
              <a:defRPr/>
            </a:pPr>
            <a:endParaRPr lang="en-GB" dirty="0">
              <a:latin typeface="Arial" panose="020B0604020202020204" pitchFamily="34" charset="0"/>
              <a:ea typeface="ＭＳ Ｐゴシック"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latin typeface="Arial" panose="020B0604020202020204" pitchFamily="34" charset="0"/>
                <a:ea typeface="ＭＳ Ｐゴシック" pitchFamily="34" charset="-128"/>
                <a:cs typeface="Arial" panose="020B0604020202020204" pitchFamily="34" charset="0"/>
              </a:rPr>
              <a:t>Prevalence</a:t>
            </a:r>
            <a:r>
              <a:rPr lang="en-GB" baseline="0" dirty="0">
                <a:latin typeface="Arial" panose="020B0604020202020204" pitchFamily="34" charset="0"/>
                <a:ea typeface="ＭＳ Ｐゴシック" pitchFamily="34" charset="-128"/>
                <a:cs typeface="Arial" panose="020B0604020202020204" pitchFamily="34" charset="0"/>
              </a:rPr>
              <a:t> of excess weight (overweight including obesity)</a:t>
            </a:r>
            <a:r>
              <a:rPr lang="en-GB" dirty="0">
                <a:latin typeface="Arial" panose="020B0604020202020204" pitchFamily="34" charset="0"/>
                <a:ea typeface="ＭＳ Ｐゴシック" pitchFamily="34" charset="-128"/>
                <a:cs typeface="Arial" panose="020B0604020202020204" pitchFamily="34" charset="0"/>
              </a:rPr>
              <a:t> among adults, Health Survey for England 2018.</a:t>
            </a:r>
          </a:p>
          <a:p>
            <a:endParaRPr lang="en-GB" dirty="0">
              <a:latin typeface="Arial" panose="020B0604020202020204" pitchFamily="34" charset="0"/>
              <a:ea typeface="ＭＳ Ｐゴシック" pitchFamily="34" charset="-128"/>
              <a:cs typeface="Arial" panose="020B0604020202020204" pitchFamily="34" charset="0"/>
            </a:endParaRPr>
          </a:p>
          <a:p>
            <a:r>
              <a:rPr lang="en-GB" dirty="0">
                <a:latin typeface="Arial" panose="020B0604020202020204" pitchFamily="34" charset="0"/>
                <a:ea typeface="ＭＳ Ｐゴシック" pitchFamily="34" charset="-128"/>
                <a:cs typeface="Arial" panose="020B0604020202020204" pitchFamily="34" charset="0"/>
              </a:rPr>
              <a:t>The published Health Survey for England</a:t>
            </a:r>
            <a:r>
              <a:rPr lang="en-GB" baseline="0" dirty="0">
                <a:latin typeface="Arial" panose="020B0604020202020204" pitchFamily="34" charset="0"/>
                <a:ea typeface="ＭＳ Ｐゴシック" pitchFamily="34" charset="-128"/>
                <a:cs typeface="Arial" panose="020B0604020202020204" pitchFamily="34" charset="0"/>
              </a:rPr>
              <a:t> data used to produce this graphic is available from: https://digital.nhs.uk/data-and-information/publications/statistical/health-survey-for-england/2018</a:t>
            </a:r>
          </a:p>
        </p:txBody>
      </p:sp>
      <p:sp>
        <p:nvSpPr>
          <p:cNvPr id="4" name="Slide Number Placeholder 3"/>
          <p:cNvSpPr>
            <a:spLocks noGrp="1"/>
          </p:cNvSpPr>
          <p:nvPr>
            <p:ph type="sldNum" sz="quarter" idx="10"/>
          </p:nvPr>
        </p:nvSpPr>
        <p:spPr/>
        <p:txBody>
          <a:bodyPr/>
          <a:lstStyle/>
          <a:p>
            <a:fld id="{BF1A7007-A200-4625-857B-C1B607EDAC37}"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GB" dirty="0">
                <a:latin typeface="Arial" panose="020B0604020202020204" pitchFamily="34" charset="0"/>
                <a:ea typeface="ＭＳ Ｐゴシック" pitchFamily="34" charset="-128"/>
                <a:cs typeface="Arial" panose="020B0604020202020204" pitchFamily="34" charset="0"/>
              </a:rPr>
              <a:t>This chart shows the change in the England adult population</a:t>
            </a:r>
            <a:r>
              <a:rPr lang="en-GB" altLang="en-US" dirty="0">
                <a:latin typeface="Arial" panose="020B0604020202020204" pitchFamily="34" charset="0"/>
                <a:ea typeface="ＭＳ Ｐゴシック" pitchFamily="34" charset="-128"/>
                <a:cs typeface="Arial" panose="020B0604020202020204" pitchFamily="34" charset="0"/>
              </a:rPr>
              <a:t>’</a:t>
            </a:r>
            <a:r>
              <a:rPr lang="en-GB" dirty="0">
                <a:latin typeface="Arial" panose="020B0604020202020204" pitchFamily="34" charset="0"/>
                <a:ea typeface="ＭＳ Ｐゴシック" pitchFamily="34" charset="-128"/>
                <a:cs typeface="Arial" panose="020B0604020202020204" pitchFamily="34" charset="0"/>
              </a:rPr>
              <a:t>s risk of future obesity related ill health between 1993 </a:t>
            </a:r>
            <a:r>
              <a:rPr lang="en-GB" b="0" dirty="0">
                <a:latin typeface="Arial" panose="020B0604020202020204" pitchFamily="34" charset="0"/>
                <a:ea typeface="ＭＳ Ｐゴシック" pitchFamily="34" charset="-128"/>
                <a:cs typeface="Arial" panose="020B0604020202020204" pitchFamily="34" charset="0"/>
              </a:rPr>
              <a:t>and 2018</a:t>
            </a:r>
            <a:r>
              <a:rPr lang="en-GB" b="0" baseline="0" dirty="0">
                <a:latin typeface="Arial" panose="020B0604020202020204" pitchFamily="34" charset="0"/>
                <a:ea typeface="ＭＳ Ｐゴシック" pitchFamily="34" charset="-128"/>
                <a:cs typeface="Arial" panose="020B0604020202020204" pitchFamily="34" charset="0"/>
              </a:rPr>
              <a:t> </a:t>
            </a:r>
            <a:r>
              <a:rPr lang="en-GB" baseline="0" dirty="0">
                <a:latin typeface="Arial" panose="020B0604020202020204" pitchFamily="34" charset="0"/>
                <a:ea typeface="ＭＳ Ｐゴシック" pitchFamily="34" charset="-128"/>
                <a:cs typeface="Arial" panose="020B0604020202020204" pitchFamily="34" charset="0"/>
              </a:rPr>
              <a:t>u</a:t>
            </a:r>
            <a:r>
              <a:rPr lang="en-GB" dirty="0">
                <a:latin typeface="Arial" panose="020B0604020202020204" pitchFamily="34" charset="0"/>
                <a:ea typeface="ＭＳ Ｐゴシック" pitchFamily="34" charset="-128"/>
                <a:cs typeface="Arial" panose="020B0604020202020204" pitchFamily="34" charset="0"/>
              </a:rPr>
              <a:t>sing the combined BMI and waist circumference categories. There has been a steady increase in the proportion of adults with</a:t>
            </a:r>
            <a:r>
              <a:rPr lang="en-GB" baseline="0" dirty="0">
                <a:latin typeface="Arial" panose="020B0604020202020204" pitchFamily="34" charset="0"/>
                <a:ea typeface="ＭＳ Ｐゴシック" pitchFamily="34" charset="-128"/>
                <a:cs typeface="Arial" panose="020B0604020202020204" pitchFamily="34" charset="0"/>
              </a:rPr>
              <a:t> a very high risk of obesity-related ill-health </a:t>
            </a:r>
            <a:r>
              <a:rPr lang="en-GB" b="0" baseline="0" dirty="0">
                <a:latin typeface="Arial" panose="020B0604020202020204" pitchFamily="34" charset="0"/>
                <a:ea typeface="ＭＳ Ｐゴシック" pitchFamily="34" charset="-128"/>
                <a:cs typeface="Arial" panose="020B0604020202020204" pitchFamily="34" charset="0"/>
              </a:rPr>
              <a:t>since 1993.</a:t>
            </a:r>
          </a:p>
          <a:p>
            <a:pPr eaLnBrk="1" hangingPunct="1">
              <a:spcBef>
                <a:spcPct val="0"/>
              </a:spcBef>
            </a:pPr>
            <a:endParaRPr lang="en-GB" dirty="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r>
              <a:rPr lang="en-GB" dirty="0">
                <a:latin typeface="Arial" panose="020B0604020202020204" pitchFamily="34" charset="0"/>
                <a:ea typeface="ＭＳ Ｐゴシック" pitchFamily="34" charset="-128"/>
                <a:cs typeface="Arial" panose="020B0604020202020204" pitchFamily="34" charset="0"/>
              </a:rPr>
              <a:t>Waist</a:t>
            </a:r>
            <a:r>
              <a:rPr lang="en-GB" baseline="0" dirty="0">
                <a:latin typeface="Arial" panose="020B0604020202020204" pitchFamily="34" charset="0"/>
                <a:ea typeface="ＭＳ Ｐゴシック" pitchFamily="34" charset="-128"/>
                <a:cs typeface="Arial" panose="020B0604020202020204" pitchFamily="34" charset="0"/>
              </a:rPr>
              <a:t> circumference was not collected for the whole HSE sample in 1995, 1996, 1999, 2000 and 2004</a:t>
            </a:r>
            <a:r>
              <a:rPr lang="en-GB" b="0" baseline="0" dirty="0">
                <a:latin typeface="Arial" panose="020B0604020202020204" pitchFamily="34" charset="0"/>
                <a:ea typeface="ＭＳ Ｐゴシック" pitchFamily="34" charset="-128"/>
                <a:cs typeface="Arial" panose="020B0604020202020204" pitchFamily="34" charset="0"/>
              </a:rPr>
              <a:t>, indicated by the gaps in the chart above.</a:t>
            </a:r>
          </a:p>
          <a:p>
            <a:pPr marL="0" marR="0" lvl="0" indent="0" algn="l" defTabSz="914400" rtl="0" eaLnBrk="1" fontAlgn="auto" latinLnBrk="0" hangingPunct="1">
              <a:lnSpc>
                <a:spcPct val="100000"/>
              </a:lnSpc>
              <a:spcBef>
                <a:spcPct val="0"/>
              </a:spcBef>
              <a:spcAft>
                <a:spcPts val="0"/>
              </a:spcAft>
              <a:buClrTx/>
              <a:buSzTx/>
              <a:buFontTx/>
              <a:buNone/>
              <a:tabLst/>
              <a:defRPr/>
            </a:pPr>
            <a:r>
              <a:rPr lang="en-GB" dirty="0">
                <a:latin typeface="Arial" panose="020B0604020202020204" pitchFamily="34" charset="0"/>
                <a:ea typeface="ＭＳ Ｐゴシック" pitchFamily="34" charset="-128"/>
                <a:cs typeface="Arial" panose="020B0604020202020204" pitchFamily="34" charset="0"/>
              </a:rPr>
              <a:t>Data before 2003 are unweighted; whereas from 2003, the data has been weighted for non-response. </a:t>
            </a:r>
          </a:p>
          <a:p>
            <a:pPr eaLnBrk="1" hangingPunct="1">
              <a:spcBef>
                <a:spcPct val="0"/>
              </a:spcBef>
            </a:pPr>
            <a:endParaRPr lang="en-GB" b="0" baseline="0" dirty="0">
              <a:latin typeface="Arial" panose="020B0604020202020204" pitchFamily="34" charset="0"/>
              <a:ea typeface="ＭＳ Ｐゴシック" pitchFamily="34" charset="-128"/>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dirty="0">
                <a:latin typeface="Arial" panose="020B0604020202020204" pitchFamily="34" charset="0"/>
                <a:ea typeface="ＭＳ Ｐゴシック" pitchFamily="34" charset="-128"/>
                <a:cs typeface="Arial" panose="020B0604020202020204" pitchFamily="34" charset="0"/>
              </a:rPr>
              <a:t>Due to rounding, percentages may not sum to 100%.</a:t>
            </a:r>
            <a:endParaRPr lang="en-GB" b="0" baseline="0" dirty="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endParaRPr lang="en-GB" baseline="0" dirty="0">
              <a:latin typeface="Arial" panose="020B0604020202020204" pitchFamily="34" charset="0"/>
              <a:ea typeface="ＭＳ Ｐゴシック" pitchFamily="34" charset="-128"/>
              <a:cs typeface="Arial" panose="020B0604020202020204" pitchFamily="34" charset="0"/>
            </a:endParaRPr>
          </a:p>
          <a:p>
            <a:r>
              <a:rPr lang="en-GB" dirty="0">
                <a:latin typeface="Arial" panose="020B0604020202020204" pitchFamily="34" charset="0"/>
                <a:cs typeface="Arial" panose="020B0604020202020204" pitchFamily="34" charset="0"/>
              </a:rPr>
              <a:t>The published Health Survey for England data used to produce this chart is available from:</a:t>
            </a:r>
            <a:r>
              <a:rPr lang="en-GB" u="none" dirty="0">
                <a:latin typeface="Arial" panose="020B0604020202020204" pitchFamily="34" charset="0"/>
                <a:cs typeface="Arial" panose="020B0604020202020204" pitchFamily="34" charset="0"/>
              </a:rPr>
              <a:t> </a:t>
            </a:r>
            <a:r>
              <a:rPr lang="en-GB" baseline="0" dirty="0">
                <a:latin typeface="Arial" panose="020B0604020202020204" pitchFamily="34" charset="0"/>
                <a:ea typeface="ＭＳ Ｐゴシック" pitchFamily="34" charset="-128"/>
                <a:cs typeface="Arial" panose="020B0604020202020204" pitchFamily="34" charset="0"/>
              </a:rPr>
              <a:t>https://digital.nhs.uk/data-and-information/publications/statistical/health-survey-for-england/2018</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GB" dirty="0">
                <a:solidFill>
                  <a:schemeClr val="tx1"/>
                </a:solidFill>
                <a:latin typeface="Arial" panose="020B0604020202020204" pitchFamily="34" charset="0"/>
                <a:ea typeface="ＭＳ Ｐゴシック" pitchFamily="34" charset="-128"/>
                <a:cs typeface="Arial" panose="020B0604020202020204" pitchFamily="34" charset="0"/>
              </a:rPr>
              <a:t>This chart shows the change in the England adult population</a:t>
            </a:r>
            <a:r>
              <a:rPr lang="en-GB" altLang="en-US" dirty="0">
                <a:solidFill>
                  <a:schemeClr val="tx1"/>
                </a:solidFill>
                <a:latin typeface="Arial" panose="020B0604020202020204" pitchFamily="34" charset="0"/>
                <a:ea typeface="ＭＳ Ｐゴシック" pitchFamily="34" charset="-128"/>
                <a:cs typeface="Arial" panose="020B0604020202020204" pitchFamily="34" charset="0"/>
              </a:rPr>
              <a:t>’</a:t>
            </a:r>
            <a:r>
              <a:rPr lang="en-GB" dirty="0">
                <a:solidFill>
                  <a:schemeClr val="tx1"/>
                </a:solidFill>
                <a:latin typeface="Arial" panose="020B0604020202020204" pitchFamily="34" charset="0"/>
                <a:ea typeface="ＭＳ Ｐゴシック" pitchFamily="34" charset="-128"/>
                <a:cs typeface="Arial" panose="020B0604020202020204" pitchFamily="34" charset="0"/>
              </a:rPr>
              <a:t>s risk of future obesity related ill-health </a:t>
            </a:r>
            <a:r>
              <a:rPr lang="en-GB" b="0" strike="noStrike" dirty="0">
                <a:solidFill>
                  <a:schemeClr val="tx1"/>
                </a:solidFill>
                <a:latin typeface="Arial" panose="020B0604020202020204" pitchFamily="34" charset="0"/>
                <a:ea typeface="ＭＳ Ｐゴシック" pitchFamily="34" charset="-128"/>
                <a:cs typeface="Arial" panose="020B0604020202020204" pitchFamily="34" charset="0"/>
              </a:rPr>
              <a:t>using</a:t>
            </a:r>
            <a:r>
              <a:rPr lang="en-GB" b="1" strike="noStrike" dirty="0">
                <a:solidFill>
                  <a:schemeClr val="tx1"/>
                </a:solidFill>
                <a:latin typeface="Arial" panose="020B0604020202020204" pitchFamily="34" charset="0"/>
                <a:ea typeface="ＭＳ Ｐゴシック" pitchFamily="34" charset="-128"/>
                <a:cs typeface="Arial" panose="020B0604020202020204" pitchFamily="34" charset="0"/>
              </a:rPr>
              <a:t> </a:t>
            </a:r>
            <a:r>
              <a:rPr lang="en-GB" dirty="0">
                <a:solidFill>
                  <a:schemeClr val="tx1"/>
                </a:solidFill>
                <a:latin typeface="Arial" panose="020B0604020202020204" pitchFamily="34" charset="0"/>
                <a:ea typeface="ＭＳ Ｐゴシック" pitchFamily="34" charset="-128"/>
                <a:cs typeface="Arial" panose="020B0604020202020204" pitchFamily="34" charset="0"/>
              </a:rPr>
              <a:t>combined data for 1993</a:t>
            </a:r>
            <a:r>
              <a:rPr lang="en-GB" baseline="0" dirty="0">
                <a:solidFill>
                  <a:schemeClr val="tx1"/>
                </a:solidFill>
                <a:latin typeface="Arial" panose="020B0604020202020204" pitchFamily="34" charset="0"/>
                <a:ea typeface="ＭＳ Ｐゴシック" pitchFamily="34" charset="-128"/>
                <a:cs typeface="Arial" panose="020B0604020202020204" pitchFamily="34" charset="0"/>
              </a:rPr>
              <a:t> and 19</a:t>
            </a:r>
            <a:r>
              <a:rPr lang="en-GB" dirty="0">
                <a:solidFill>
                  <a:schemeClr val="tx1"/>
                </a:solidFill>
                <a:latin typeface="Arial" panose="020B0604020202020204" pitchFamily="34" charset="0"/>
                <a:ea typeface="ＭＳ Ｐゴシック" pitchFamily="34" charset="-128"/>
                <a:cs typeface="Arial" panose="020B0604020202020204" pitchFamily="34" charset="0"/>
              </a:rPr>
              <a:t>94 as well as 2017</a:t>
            </a:r>
            <a:r>
              <a:rPr lang="en-GB" baseline="0" dirty="0">
                <a:solidFill>
                  <a:schemeClr val="tx1"/>
                </a:solidFill>
                <a:latin typeface="Arial" panose="020B0604020202020204" pitchFamily="34" charset="0"/>
                <a:ea typeface="ＭＳ Ｐゴシック" pitchFamily="34" charset="-128"/>
                <a:cs typeface="Arial" panose="020B0604020202020204" pitchFamily="34" charset="0"/>
              </a:rPr>
              <a:t> and 20</a:t>
            </a:r>
            <a:r>
              <a:rPr lang="en-GB" dirty="0">
                <a:solidFill>
                  <a:schemeClr val="tx1"/>
                </a:solidFill>
                <a:latin typeface="Arial" panose="020B0604020202020204" pitchFamily="34" charset="0"/>
                <a:ea typeface="ＭＳ Ｐゴシック" pitchFamily="34" charset="-128"/>
                <a:cs typeface="Arial" panose="020B0604020202020204" pitchFamily="34" charset="0"/>
              </a:rPr>
              <a:t>18.</a:t>
            </a:r>
          </a:p>
          <a:p>
            <a:pPr eaLnBrk="1" hangingPunct="1">
              <a:spcBef>
                <a:spcPct val="0"/>
              </a:spcBef>
            </a:pPr>
            <a:endParaRPr lang="en-GB" dirty="0">
              <a:solidFill>
                <a:schemeClr val="tx1"/>
              </a:solidFill>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r>
              <a:rPr lang="en-GB" dirty="0">
                <a:solidFill>
                  <a:schemeClr val="tx1"/>
                </a:solidFill>
                <a:latin typeface="Arial" panose="020B0604020202020204" pitchFamily="34" charset="0"/>
                <a:ea typeface="ＭＳ Ｐゴシック" pitchFamily="34" charset="-128"/>
                <a:cs typeface="Arial" panose="020B0604020202020204" pitchFamily="34" charset="0"/>
              </a:rPr>
              <a:t>Using the combined BMI and waist circumference categories, a larger proportion of the adult population are now at increased, high, or very</a:t>
            </a:r>
            <a:r>
              <a:rPr lang="en-GB" baseline="0" dirty="0">
                <a:solidFill>
                  <a:schemeClr val="tx1"/>
                </a:solidFill>
                <a:latin typeface="Arial" panose="020B0604020202020204" pitchFamily="34" charset="0"/>
                <a:ea typeface="ＭＳ Ｐゴシック" pitchFamily="34" charset="-128"/>
                <a:cs typeface="Arial" panose="020B0604020202020204" pitchFamily="34" charset="0"/>
              </a:rPr>
              <a:t> high</a:t>
            </a:r>
            <a:r>
              <a:rPr lang="en-GB" dirty="0">
                <a:solidFill>
                  <a:schemeClr val="tx1"/>
                </a:solidFill>
                <a:latin typeface="Arial" panose="020B0604020202020204" pitchFamily="34" charset="0"/>
                <a:ea typeface="ＭＳ Ｐゴシック" pitchFamily="34" charset="-128"/>
                <a:cs typeface="Arial" panose="020B0604020202020204" pitchFamily="34" charset="0"/>
              </a:rPr>
              <a:t> risk of obesity-related ill-health than in 1993</a:t>
            </a:r>
            <a:r>
              <a:rPr lang="en-GB" baseline="0" dirty="0">
                <a:solidFill>
                  <a:schemeClr val="tx1"/>
                </a:solidFill>
                <a:latin typeface="Arial" panose="020B0604020202020204" pitchFamily="34" charset="0"/>
                <a:ea typeface="ＭＳ Ｐゴシック" pitchFamily="34" charset="-128"/>
                <a:cs typeface="Arial" panose="020B0604020202020204" pitchFamily="34" charset="0"/>
              </a:rPr>
              <a:t> to 19</a:t>
            </a:r>
            <a:r>
              <a:rPr lang="en-GB" dirty="0">
                <a:solidFill>
                  <a:schemeClr val="tx1"/>
                </a:solidFill>
                <a:latin typeface="Arial" panose="020B0604020202020204" pitchFamily="34" charset="0"/>
                <a:ea typeface="ＭＳ Ｐゴシック" pitchFamily="34" charset="-128"/>
                <a:cs typeface="Arial" panose="020B0604020202020204" pitchFamily="34" charset="0"/>
              </a:rPr>
              <a:t>94.</a:t>
            </a:r>
            <a:r>
              <a:rPr lang="en-GB" b="1" dirty="0">
                <a:solidFill>
                  <a:schemeClr val="tx1"/>
                </a:solidFill>
                <a:latin typeface="Arial" panose="020B0604020202020204" pitchFamily="34" charset="0"/>
                <a:ea typeface="ＭＳ Ｐゴシック" pitchFamily="34" charset="-128"/>
                <a:cs typeface="Arial" panose="020B0604020202020204" pitchFamily="34" charset="0"/>
              </a:rPr>
              <a:t> </a:t>
            </a:r>
            <a:r>
              <a:rPr lang="en-GB" b="0" dirty="0">
                <a:solidFill>
                  <a:schemeClr val="tx1"/>
                </a:solidFill>
                <a:latin typeface="Arial" panose="020B0604020202020204" pitchFamily="34" charset="0"/>
                <a:ea typeface="ＭＳ Ｐゴシック" pitchFamily="34" charset="-128"/>
                <a:cs typeface="Arial" panose="020B0604020202020204" pitchFamily="34" charset="0"/>
              </a:rPr>
              <a:t>The proportion of men now at very high risk has more than doubled (from 11.3% to 22.9%), while for women the proportion at very high risk has nearly doubled (from 14.8% to 28.2%).</a:t>
            </a:r>
          </a:p>
          <a:p>
            <a:pPr eaLnBrk="1" hangingPunct="1">
              <a:spcBef>
                <a:spcPct val="0"/>
              </a:spcBef>
            </a:pPr>
            <a:endParaRPr lang="en-GB" b="0" dirty="0">
              <a:solidFill>
                <a:schemeClr val="tx1"/>
              </a:solidFill>
              <a:latin typeface="Arial" panose="020B0604020202020204" pitchFamily="34" charset="0"/>
              <a:ea typeface="ＭＳ Ｐゴシック" pitchFamily="34" charset="-128"/>
              <a:cs typeface="Arial" panose="020B0604020202020204" pitchFamily="34" charset="0"/>
            </a:endParaRPr>
          </a:p>
          <a:p>
            <a:pPr defTabSz="914272" fontAlgn="base">
              <a:spcBef>
                <a:spcPct val="0"/>
              </a:spcBef>
              <a:spcAft>
                <a:spcPct val="0"/>
              </a:spcAft>
              <a:defRPr/>
            </a:pPr>
            <a:endParaRPr lang="en-GB" dirty="0">
              <a:solidFill>
                <a:schemeClr val="tx1"/>
              </a:solidFill>
              <a:latin typeface="Arial" panose="020B0604020202020204" pitchFamily="34" charset="0"/>
              <a:ea typeface="ＭＳ Ｐゴシック" pitchFamily="34" charset="-128"/>
              <a:cs typeface="Arial" panose="020B0604020202020204" pitchFamily="34" charset="0"/>
            </a:endParaRPr>
          </a:p>
          <a:p>
            <a:r>
              <a:rPr lang="en-GB" dirty="0">
                <a:latin typeface="Arial" panose="020B0604020202020204" pitchFamily="34" charset="0"/>
                <a:cs typeface="Arial" panose="020B0604020202020204" pitchFamily="34" charset="0"/>
              </a:rPr>
              <a:t>The published Health Survey for England data used to produce this chart is available from: </a:t>
            </a:r>
            <a:r>
              <a:rPr lang="en-GB" baseline="0" dirty="0">
                <a:latin typeface="Arial" panose="020B0604020202020204" pitchFamily="34" charset="0"/>
                <a:ea typeface="ＭＳ Ｐゴシック" pitchFamily="34" charset="-128"/>
                <a:cs typeface="Arial" panose="020B0604020202020204" pitchFamily="34" charset="0"/>
              </a:rPr>
              <a:t>https://digital.nhs.uk/data-and-information/publications/statistical/health-survey-for-england/2018</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dirty="0"/>
              <a:t>This chart shows the prevalence of other measured risk factors associated with poor health which are some of the leading modifiable causes of non-communicable diseases (NCDs) worldwide. It shows the proportion of men with obesity that also have other risk factors and the number of risk factors they have. The chart uses data from the Health Survey for England 2016 and 2017.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Obesity is one of the identified risk factors in the Multiple Risk Factors, Health Survey for England 2017 release. Alongside obesity the other risk factors that have been included for this release include:</a:t>
            </a:r>
          </a:p>
          <a:p>
            <a:pPr marL="171450" indent="-171450">
              <a:buFontTx/>
              <a:buChar char="-"/>
            </a:pPr>
            <a:r>
              <a:rPr lang="en-GB" dirty="0"/>
              <a:t>Smoking: current cigarette smoker</a:t>
            </a:r>
          </a:p>
          <a:p>
            <a:pPr marL="171450" indent="-171450">
              <a:buFontTx/>
              <a:buChar char="-"/>
            </a:pPr>
            <a:r>
              <a:rPr lang="en-GB" dirty="0"/>
              <a:t>Alcohol: drinking more than 14 units of alcohol per week </a:t>
            </a:r>
          </a:p>
          <a:p>
            <a:pPr marL="171450" indent="-171450">
              <a:buFontTx/>
              <a:buChar char="-"/>
            </a:pPr>
            <a:r>
              <a:rPr lang="en-GB" dirty="0"/>
              <a:t>Fruit and Veg: consuming fewer than five portions of fruit and vegetables per day</a:t>
            </a:r>
          </a:p>
          <a:p>
            <a:pPr marL="171450" indent="-171450">
              <a:buFontTx/>
              <a:buChar char="-"/>
            </a:pPr>
            <a:r>
              <a:rPr lang="en-GB" dirty="0"/>
              <a:t>Physical activity: spending less than 30 minutes per week engaged in moderate-to-vigorous intensity physical activity</a:t>
            </a:r>
          </a:p>
          <a:p>
            <a:pPr marL="0" indent="0">
              <a:buFontTx/>
              <a:buNone/>
            </a:pPr>
            <a:endParaRPr lang="en-GB" dirty="0"/>
          </a:p>
          <a:p>
            <a:pPr marL="0" indent="0">
              <a:buFontTx/>
              <a:buNone/>
            </a:pPr>
            <a:r>
              <a:rPr lang="en-GB" dirty="0"/>
              <a:t>The chart shows that the vast majority of men that are obese do have at least one other modifiable risk factor that will negatively influence their health. 47.9% of obese men have 3 or more risks (including obesity). It is important to note that the high proportion of obese men with multiple risk factors is mostly due to many of these individuals (85%) not eating at least 5 portions of fruit and vegetables per day. Other risk factors were less prevalent. </a:t>
            </a:r>
          </a:p>
          <a:p>
            <a:pPr marL="0" indent="0">
              <a:buFontTx/>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ea typeface="ＭＳ Ｐゴシック" pitchFamily="34" charset="-128"/>
                <a:cs typeface="Arial" panose="020B0604020202020204" pitchFamily="34" charset="0"/>
              </a:rPr>
              <a:t>Due to rounding, percentages may not sum correctly.</a:t>
            </a:r>
            <a:endParaRPr lang="en-GB" dirty="0"/>
          </a:p>
          <a:p>
            <a:pPr marL="0" indent="0">
              <a:buFontTx/>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The published Health Survey for England data used to produce this chart is available from: </a:t>
            </a:r>
            <a:r>
              <a:rPr lang="en-GB" baseline="0" dirty="0">
                <a:latin typeface="Arial" panose="020B0604020202020204" pitchFamily="34" charset="0"/>
                <a:ea typeface="ＭＳ Ｐゴシック" pitchFamily="34" charset="-128"/>
                <a:cs typeface="Arial" panose="020B0604020202020204" pitchFamily="34" charset="0"/>
              </a:rPr>
              <a:t>https://digital.nhs.uk/data-and-information/publications/statistical/health-survey-for-england/2017</a:t>
            </a:r>
            <a:endParaRPr lang="en-GB" dirty="0"/>
          </a:p>
          <a:p>
            <a:endParaRPr lang="en-GB" dirty="0"/>
          </a:p>
        </p:txBody>
      </p:sp>
      <p:sp>
        <p:nvSpPr>
          <p:cNvPr id="4" name="Slide Number Placeholder 3"/>
          <p:cNvSpPr>
            <a:spLocks noGrp="1"/>
          </p:cNvSpPr>
          <p:nvPr>
            <p:ph type="sldNum" sz="quarter" idx="5"/>
          </p:nvPr>
        </p:nvSpPr>
        <p:spPr/>
        <p:txBody>
          <a:bodyPr/>
          <a:lstStyle/>
          <a:p>
            <a:fld id="{BF1A7007-A200-4625-857B-C1B607EDAC37}" type="slidenum">
              <a:rPr lang="en-US" smtClean="0"/>
              <a:pPr/>
              <a:t>24</a:t>
            </a:fld>
            <a:endParaRPr lang="en-US"/>
          </a:p>
        </p:txBody>
      </p:sp>
    </p:spTree>
    <p:extLst>
      <p:ext uri="{BB962C8B-B14F-4D97-AF65-F5344CB8AC3E}">
        <p14:creationId xmlns:p14="http://schemas.microsoft.com/office/powerpoint/2010/main" val="2090705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dirty="0"/>
              <a:t>This chart shows the prevalence of other measured risk factors associated with poor health which are some of the leading modifiable causes of non-communicable diseases (NCDs) worldwide. It shows the proportion of women with obesity that also have other risk factors and the number of risk factors they have. The chart uses data from the Health Survey for England 2016 and 2017.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Obesity is one of the identified risk factors in the Multiple Risk Factors, Health Survey for England 2017 release. Alongside obesity the other risk factors that have been included for this release include:</a:t>
            </a:r>
          </a:p>
          <a:p>
            <a:pPr marL="171450" indent="-171450">
              <a:buFontTx/>
              <a:buChar char="-"/>
            </a:pPr>
            <a:r>
              <a:rPr lang="en-GB" dirty="0"/>
              <a:t>Smoking: current cigarette smoker</a:t>
            </a:r>
          </a:p>
          <a:p>
            <a:pPr marL="171450" indent="-171450">
              <a:buFontTx/>
              <a:buChar char="-"/>
            </a:pPr>
            <a:r>
              <a:rPr lang="en-GB" dirty="0"/>
              <a:t>Alcohol: drinking more than 14 units of alcohol per week </a:t>
            </a:r>
          </a:p>
          <a:p>
            <a:pPr marL="171450" indent="-171450">
              <a:buFontTx/>
              <a:buChar char="-"/>
            </a:pPr>
            <a:r>
              <a:rPr lang="en-GB" dirty="0"/>
              <a:t>Fruit and Veg: consuming fewer than five portions of fruit and vegetables per day</a:t>
            </a:r>
          </a:p>
          <a:p>
            <a:pPr marL="171450" indent="-171450">
              <a:buFontTx/>
              <a:buChar char="-"/>
            </a:pPr>
            <a:r>
              <a:rPr lang="en-GB" dirty="0"/>
              <a:t>Physical activity: spending less than 30 minutes per week engaged in moderate-to-vigorous intensity physical activity</a:t>
            </a:r>
          </a:p>
          <a:p>
            <a:pPr marL="0" indent="0">
              <a:buFontTx/>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chart shows that the vast majority of women that are obese do have at least one other modifiable risk factor that will negatively influence their health. 40.7% of obese women have 3 or more risks (including obesity). It is important to note that the high proportion of obese women with multiple risk factors is mostly due to many of these individuals (87.4%) not eating at least 5 portions of fruit and vegetables per day. Other risk factors were less prevalent.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ea typeface="ＭＳ Ｐゴシック"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ea typeface="ＭＳ Ｐゴシック" pitchFamily="34" charset="-128"/>
                <a:cs typeface="Arial" panose="020B0604020202020204" pitchFamily="34" charset="0"/>
              </a:rPr>
              <a:t>Due to rounding, percentages may not sum correctly.</a:t>
            </a:r>
            <a:endParaRPr lang="en-GB" dirty="0"/>
          </a:p>
          <a:p>
            <a:pPr marL="0" indent="0">
              <a:buFontTx/>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The published Health Survey for England data used to produce this chart is available from: </a:t>
            </a:r>
            <a:r>
              <a:rPr lang="en-GB" baseline="0" dirty="0">
                <a:latin typeface="Arial" panose="020B0604020202020204" pitchFamily="34" charset="0"/>
                <a:ea typeface="ＭＳ Ｐゴシック" pitchFamily="34" charset="-128"/>
                <a:cs typeface="Arial" panose="020B0604020202020204" pitchFamily="34" charset="0"/>
              </a:rPr>
              <a:t>https://digital.nhs.uk/data-and-information/publications/statistical/health-survey-for-england/2017</a:t>
            </a:r>
            <a:endParaRPr lang="en-GB" dirty="0"/>
          </a:p>
        </p:txBody>
      </p:sp>
      <p:sp>
        <p:nvSpPr>
          <p:cNvPr id="4" name="Slide Number Placeholder 3"/>
          <p:cNvSpPr>
            <a:spLocks noGrp="1"/>
          </p:cNvSpPr>
          <p:nvPr>
            <p:ph type="sldNum" sz="quarter" idx="5"/>
          </p:nvPr>
        </p:nvSpPr>
        <p:spPr/>
        <p:txBody>
          <a:bodyPr/>
          <a:lstStyle/>
          <a:p>
            <a:fld id="{BF1A7007-A200-4625-857B-C1B607EDAC37}" type="slidenum">
              <a:rPr lang="en-US" smtClean="0"/>
              <a:pPr/>
              <a:t>25</a:t>
            </a:fld>
            <a:endParaRPr lang="en-US"/>
          </a:p>
        </p:txBody>
      </p:sp>
    </p:spTree>
    <p:extLst>
      <p:ext uri="{BB962C8B-B14F-4D97-AF65-F5344CB8AC3E}">
        <p14:creationId xmlns:p14="http://schemas.microsoft.com/office/powerpoint/2010/main" val="393801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BF1A7007-A200-4625-857B-C1B607EDAC37}" type="slidenum">
              <a:rPr lang="en-US" smtClean="0"/>
              <a:pPr/>
              <a:t>26</a:t>
            </a:fld>
            <a:endParaRPr lang="en-US"/>
          </a:p>
        </p:txBody>
      </p:sp>
    </p:spTree>
    <p:extLst>
      <p:ext uri="{BB962C8B-B14F-4D97-AF65-F5344CB8AC3E}">
        <p14:creationId xmlns:p14="http://schemas.microsoft.com/office/powerpoint/2010/main" val="4287317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BF1A7007-A200-4625-857B-C1B607EDAC37}" type="slidenum">
              <a:rPr lang="en-US" smtClean="0"/>
              <a:pPr/>
              <a:t>27</a:t>
            </a:fld>
            <a:endParaRPr lang="en-US"/>
          </a:p>
        </p:txBody>
      </p:sp>
    </p:spTree>
    <p:extLst>
      <p:ext uri="{BB962C8B-B14F-4D97-AF65-F5344CB8AC3E}">
        <p14:creationId xmlns:p14="http://schemas.microsoft.com/office/powerpoint/2010/main" val="803242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BF1A7007-A200-4625-857B-C1B607EDAC37}" type="slidenum">
              <a:rPr lang="en-US" smtClean="0"/>
              <a:pPr/>
              <a:t>28</a:t>
            </a:fld>
            <a:endParaRPr lang="en-US"/>
          </a:p>
        </p:txBody>
      </p:sp>
    </p:spTree>
    <p:extLst>
      <p:ext uri="{BB962C8B-B14F-4D97-AF65-F5344CB8AC3E}">
        <p14:creationId xmlns:p14="http://schemas.microsoft.com/office/powerpoint/2010/main" val="2636943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latin typeface="Arial" panose="020B0604020202020204" pitchFamily="34" charset="0"/>
                <a:ea typeface="ＭＳ Ｐゴシック" pitchFamily="34" charset="-128"/>
                <a:cs typeface="Arial" panose="020B0604020202020204" pitchFamily="34" charset="0"/>
              </a:rPr>
              <a:t>Prevalence</a:t>
            </a:r>
            <a:r>
              <a:rPr lang="en-GB" baseline="0" dirty="0">
                <a:latin typeface="Arial" panose="020B0604020202020204" pitchFamily="34" charset="0"/>
                <a:ea typeface="ＭＳ Ｐゴシック" pitchFamily="34" charset="-128"/>
                <a:cs typeface="Arial" panose="020B0604020202020204" pitchFamily="34" charset="0"/>
              </a:rPr>
              <a:t> of </a:t>
            </a:r>
            <a:r>
              <a:rPr lang="en-GB" dirty="0">
                <a:latin typeface="Arial" panose="020B0604020202020204" pitchFamily="34" charset="0"/>
                <a:ea typeface="ＭＳ Ｐゴシック" pitchFamily="34" charset="-128"/>
                <a:cs typeface="Arial" panose="020B0604020202020204" pitchFamily="34" charset="0"/>
              </a:rPr>
              <a:t>obesity among adults, Health Survey for England 2018.</a:t>
            </a:r>
          </a:p>
          <a:p>
            <a:endParaRPr lang="en-GB" dirty="0">
              <a:latin typeface="Arial" panose="020B0604020202020204" pitchFamily="34" charset="0"/>
              <a:ea typeface="ＭＳ Ｐゴシック" pitchFamily="34" charset="-128"/>
              <a:cs typeface="Arial" panose="020B0604020202020204" pitchFamily="34" charset="0"/>
            </a:endParaRPr>
          </a:p>
          <a:p>
            <a:r>
              <a:rPr lang="en-GB" dirty="0">
                <a:latin typeface="Arial" panose="020B0604020202020204" pitchFamily="34" charset="0"/>
                <a:ea typeface="ＭＳ Ｐゴシック" pitchFamily="34" charset="-128"/>
                <a:cs typeface="Arial" panose="020B0604020202020204" pitchFamily="34" charset="0"/>
              </a:rPr>
              <a:t>The published Health Survey for England</a:t>
            </a:r>
            <a:r>
              <a:rPr lang="en-GB" baseline="0" dirty="0">
                <a:latin typeface="Arial" panose="020B0604020202020204" pitchFamily="34" charset="0"/>
                <a:ea typeface="ＭＳ Ｐゴシック" pitchFamily="34" charset="-128"/>
                <a:cs typeface="Arial" panose="020B0604020202020204" pitchFamily="34" charset="0"/>
              </a:rPr>
              <a:t> data used to produce this graphic is available from: https://digital.nhs.uk/data-and-information/publications/statistical/health-survey-for-england/2018</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5</a:t>
            </a:fld>
            <a:endParaRPr lang="en-US"/>
          </a:p>
        </p:txBody>
      </p:sp>
    </p:spTree>
    <p:extLst>
      <p:ext uri="{BB962C8B-B14F-4D97-AF65-F5344CB8AC3E}">
        <p14:creationId xmlns:p14="http://schemas.microsoft.com/office/powerpoint/2010/main" val="1958674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GB" dirty="0">
                <a:latin typeface="Arial" panose="020B0604020202020204" pitchFamily="34" charset="0"/>
                <a:ea typeface="ＭＳ Ｐゴシック" pitchFamily="34" charset="-128"/>
                <a:cs typeface="Arial" panose="020B0604020202020204" pitchFamily="34" charset="0"/>
              </a:rPr>
              <a:t>Healthy weight prevalence is lower for men than for women. Although obesity prevalence is marginally higher for women than for men, there is a higher prevalence of overweight among men than women.</a:t>
            </a:r>
          </a:p>
          <a:p>
            <a:pPr eaLnBrk="1" hangingPunct="1">
              <a:spcBef>
                <a:spcPct val="0"/>
              </a:spcBef>
            </a:pPr>
            <a:endParaRPr lang="en-GB" dirty="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r>
              <a:rPr lang="en-GB" dirty="0">
                <a:latin typeface="Arial" panose="020B0604020202020204" pitchFamily="34" charset="0"/>
                <a:ea typeface="ＭＳ Ｐゴシック" pitchFamily="34" charset="-128"/>
                <a:cs typeface="Arial" panose="020B0604020202020204" pitchFamily="34" charset="0"/>
              </a:rPr>
              <a:t>Due to rounding, percentages may not sum to 100%.</a:t>
            </a:r>
          </a:p>
          <a:p>
            <a:pPr eaLnBrk="1" hangingPunct="1">
              <a:spcBef>
                <a:spcPct val="0"/>
              </a:spcBef>
            </a:pPr>
            <a:endParaRPr lang="en-GB" dirty="0">
              <a:latin typeface="Arial" panose="020B0604020202020204" pitchFamily="34" charset="0"/>
              <a:ea typeface="ＭＳ Ｐゴシック" pitchFamily="34" charset="-128"/>
              <a:cs typeface="Arial" panose="020B0604020202020204" pitchFamily="34" charset="0"/>
            </a:endParaRPr>
          </a:p>
          <a:p>
            <a:r>
              <a:rPr lang="en-GB" dirty="0">
                <a:latin typeface="Arial" panose="020B0604020202020204" pitchFamily="34" charset="0"/>
                <a:ea typeface="ＭＳ Ｐゴシック" pitchFamily="34" charset="-128"/>
                <a:cs typeface="Arial" panose="020B0604020202020204" pitchFamily="34" charset="0"/>
              </a:rPr>
              <a:t>The published Health Survey for England</a:t>
            </a:r>
            <a:r>
              <a:rPr lang="en-GB" baseline="0" dirty="0">
                <a:latin typeface="Arial" panose="020B0604020202020204" pitchFamily="34" charset="0"/>
                <a:ea typeface="ＭＳ Ｐゴシック" pitchFamily="34" charset="-128"/>
                <a:cs typeface="Arial" panose="020B0604020202020204" pitchFamily="34" charset="0"/>
              </a:rPr>
              <a:t> data used to produce these charts is available from: https://digital.nhs.uk/data-and-information/publications/statistical/health-survey-for-england/2018</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chart displays the proportion of people in each BMI category that described themselves as either “too heavy”, “about the right weight”, “too light” or said that they were not sure. More overweight and obese women are able to identify themselves as having excess weight compared with men, despite more men than women being categorised as overweight and obese, as seen on the previous slide. This question was not asked in the 2017 and 2018 surveys.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ea typeface="ＭＳ Ｐゴシック" pitchFamily="34" charset="-128"/>
                <a:cs typeface="Arial" panose="020B0604020202020204" pitchFamily="34" charset="0"/>
              </a:rPr>
              <a:t>Due to rounding, percentages may not sum to 100%.</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ea typeface="ＭＳ Ｐゴシック" pitchFamily="34" charset="-128"/>
                <a:cs typeface="Arial" panose="020B0604020202020204" pitchFamily="34" charset="0"/>
              </a:rPr>
              <a:t>The published Health Survey for England</a:t>
            </a:r>
            <a:r>
              <a:rPr lang="en-GB" baseline="0" dirty="0">
                <a:latin typeface="Arial" panose="020B0604020202020204" pitchFamily="34" charset="0"/>
                <a:ea typeface="ＭＳ Ｐゴシック" pitchFamily="34" charset="-128"/>
                <a:cs typeface="Arial" panose="020B0604020202020204" pitchFamily="34" charset="0"/>
              </a:rPr>
              <a:t> data used to produce these charts is available from: https://digital.nhs.uk/data-and-information/publications/statistical/health-survey-for-england/health-survey-for-england-2016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BF1A7007-A200-4625-857B-C1B607EDAC37}" type="slidenum">
              <a:rPr lang="en-US" smtClean="0"/>
              <a:pPr/>
              <a:t>7</a:t>
            </a:fld>
            <a:endParaRPr lang="en-US"/>
          </a:p>
        </p:txBody>
      </p:sp>
    </p:spTree>
    <p:extLst>
      <p:ext uri="{BB962C8B-B14F-4D97-AF65-F5344CB8AC3E}">
        <p14:creationId xmlns:p14="http://schemas.microsoft.com/office/powerpoint/2010/main" val="2585071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GB" dirty="0">
                <a:latin typeface="Arial" panose="020B0604020202020204" pitchFamily="34" charset="0"/>
                <a:ea typeface="ＭＳ Ｐゴシック" pitchFamily="34" charset="-128"/>
                <a:cs typeface="Arial" panose="020B0604020202020204" pitchFamily="34" charset="0"/>
              </a:rPr>
              <a:t>The chart shows the three-year averages for obesity prevalence in England from 1993-2018.</a:t>
            </a:r>
          </a:p>
          <a:p>
            <a:pPr eaLnBrk="1" hangingPunct="1">
              <a:spcBef>
                <a:spcPct val="0"/>
              </a:spcBef>
            </a:pPr>
            <a:endParaRPr lang="en-GB" dirty="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r>
              <a:rPr lang="en-GB" dirty="0">
                <a:latin typeface="Arial" panose="020B0604020202020204" pitchFamily="34" charset="0"/>
                <a:ea typeface="ＭＳ Ｐゴシック" pitchFamily="34" charset="-128"/>
                <a:cs typeface="Arial" panose="020B0604020202020204" pitchFamily="34" charset="0"/>
              </a:rPr>
              <a:t>Obesity prevalence</a:t>
            </a:r>
            <a:r>
              <a:rPr lang="en-GB" baseline="0" dirty="0">
                <a:latin typeface="Arial" panose="020B0604020202020204" pitchFamily="34" charset="0"/>
                <a:ea typeface="ＭＳ Ｐゴシック" pitchFamily="34" charset="-128"/>
                <a:cs typeface="Arial" panose="020B0604020202020204" pitchFamily="34" charset="0"/>
              </a:rPr>
              <a:t> continues to rise, particularly among women</a:t>
            </a:r>
            <a:r>
              <a:rPr lang="en-GB" dirty="0">
                <a:latin typeface="Arial" panose="020B0604020202020204" pitchFamily="34" charset="0"/>
                <a:ea typeface="ＭＳ Ｐゴシック" pitchFamily="34" charset="-128"/>
                <a:cs typeface="Arial" panose="020B0604020202020204" pitchFamily="34" charset="0"/>
              </a:rPr>
              <a:t>.</a:t>
            </a:r>
          </a:p>
          <a:p>
            <a:pPr eaLnBrk="1" hangingPunct="1">
              <a:spcBef>
                <a:spcPct val="0"/>
              </a:spcBef>
            </a:pPr>
            <a:endParaRPr lang="en-GB" dirty="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r>
              <a:rPr lang="en-GB" dirty="0">
                <a:latin typeface="Arial" panose="020B0604020202020204" pitchFamily="34" charset="0"/>
                <a:ea typeface="ＭＳ Ｐゴシック" pitchFamily="34" charset="-128"/>
                <a:cs typeface="Arial" panose="020B0604020202020204" pitchFamily="34" charset="0"/>
              </a:rPr>
              <a:t>Women have generally had a higher prevalence of obesity, but the gap between men and women appears to have narrowed slightly over time.</a:t>
            </a:r>
          </a:p>
          <a:p>
            <a:pPr eaLnBrk="1" hangingPunct="1">
              <a:spcBef>
                <a:spcPct val="0"/>
              </a:spcBef>
            </a:pPr>
            <a:endParaRPr lang="en-GB" dirty="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r>
              <a:rPr lang="en-GB" dirty="0">
                <a:latin typeface="Arial" panose="020B0604020202020204" pitchFamily="34" charset="0"/>
                <a:ea typeface="ＭＳ Ｐゴシック" pitchFamily="34" charset="-128"/>
                <a:cs typeface="Arial" panose="020B0604020202020204" pitchFamily="34" charset="0"/>
              </a:rPr>
              <a:t>Three-year averages have been used to smooth out any unusually high or low prevalence values from individual years, so the overall trend over time can be better understood. </a:t>
            </a:r>
          </a:p>
          <a:p>
            <a:pPr eaLnBrk="1" hangingPunct="1">
              <a:spcBef>
                <a:spcPct val="0"/>
              </a:spcBef>
            </a:pPr>
            <a:endParaRPr lang="en-GB" dirty="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r>
              <a:rPr lang="en-GB" dirty="0">
                <a:latin typeface="Arial" panose="020B0604020202020204" pitchFamily="34" charset="0"/>
                <a:ea typeface="ＭＳ Ｐゴシック" pitchFamily="34" charset="-128"/>
                <a:cs typeface="Arial" panose="020B0604020202020204" pitchFamily="34" charset="0"/>
              </a:rPr>
              <a:t>Data before 2003 are unweighted; whereas from 2003, the data has been weighted for non-response. </a:t>
            </a:r>
          </a:p>
          <a:p>
            <a:pPr eaLnBrk="1" hangingPunct="1">
              <a:spcBef>
                <a:spcPct val="0"/>
              </a:spcBef>
            </a:pPr>
            <a:endParaRPr lang="en-GB" dirty="0">
              <a:latin typeface="Arial" panose="020B0604020202020204" pitchFamily="34" charset="0"/>
              <a:ea typeface="ＭＳ Ｐゴシック" pitchFamily="34" charset="-128"/>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dirty="0">
                <a:latin typeface="Arial" panose="020B0604020202020204" pitchFamily="34" charset="0"/>
                <a:ea typeface="ＭＳ Ｐゴシック" pitchFamily="34" charset="-128"/>
                <a:cs typeface="Arial" panose="020B0604020202020204" pitchFamily="34" charset="0"/>
              </a:rPr>
              <a:t>The published Health Survey for England</a:t>
            </a:r>
            <a:r>
              <a:rPr lang="en-GB" baseline="0" dirty="0">
                <a:latin typeface="Arial" panose="020B0604020202020204" pitchFamily="34" charset="0"/>
                <a:ea typeface="ＭＳ Ｐゴシック" pitchFamily="34" charset="-128"/>
                <a:cs typeface="Arial" panose="020B0604020202020204" pitchFamily="34" charset="0"/>
              </a:rPr>
              <a:t> data used to produce these charts is available from: https://digital.nhs.uk/data-and-information/publications/statistical/health-survey-for-england/2018</a:t>
            </a:r>
            <a:endParaRPr lang="en-GB" dirty="0">
              <a:latin typeface="Arial" panose="020B0604020202020204" pitchFamily="34" charset="0"/>
              <a:ea typeface="ＭＳ Ｐゴシック"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GB" dirty="0">
                <a:latin typeface="Arial" panose="020B0604020202020204" pitchFamily="34" charset="0"/>
                <a:ea typeface="ＭＳ Ｐゴシック" pitchFamily="34" charset="-128"/>
                <a:cs typeface="Arial" panose="020B0604020202020204" pitchFamily="34" charset="0"/>
              </a:rPr>
              <a:t>The prevalence of excess weight (overweight</a:t>
            </a:r>
            <a:r>
              <a:rPr lang="en-GB" baseline="0" dirty="0">
                <a:latin typeface="Arial" panose="020B0604020202020204" pitchFamily="34" charset="0"/>
                <a:ea typeface="ＭＳ Ｐゴシック" pitchFamily="34" charset="-128"/>
                <a:cs typeface="Arial" panose="020B0604020202020204" pitchFamily="34" charset="0"/>
              </a:rPr>
              <a:t> including obesity) </a:t>
            </a:r>
            <a:r>
              <a:rPr lang="en-GB" dirty="0">
                <a:latin typeface="Arial" panose="020B0604020202020204" pitchFamily="34" charset="0"/>
                <a:ea typeface="ＭＳ Ｐゴシック" pitchFamily="34" charset="-128"/>
                <a:cs typeface="Arial" panose="020B0604020202020204" pitchFamily="34" charset="0"/>
              </a:rPr>
              <a:t>rose substantially</a:t>
            </a:r>
            <a:r>
              <a:rPr lang="en-GB" baseline="0" dirty="0">
                <a:latin typeface="Arial" panose="020B0604020202020204" pitchFamily="34" charset="0"/>
                <a:ea typeface="ＭＳ Ｐゴシック" pitchFamily="34" charset="-128"/>
                <a:cs typeface="Arial" panose="020B0604020202020204" pitchFamily="34" charset="0"/>
              </a:rPr>
              <a:t> between 1993 and 2002, but has increased much more slowly in both men and women since that time. </a:t>
            </a:r>
            <a:endParaRPr lang="en-GB" dirty="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endParaRPr lang="en-GB" dirty="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r>
              <a:rPr lang="en-GB" dirty="0">
                <a:latin typeface="Arial" panose="020B0604020202020204" pitchFamily="34" charset="0"/>
                <a:ea typeface="ＭＳ Ｐゴシック" pitchFamily="34" charset="-128"/>
                <a:cs typeface="Arial" panose="020B0604020202020204" pitchFamily="34" charset="0"/>
              </a:rPr>
              <a:t>Unlike for obesity,</a:t>
            </a:r>
            <a:r>
              <a:rPr lang="en-GB" baseline="0" dirty="0">
                <a:latin typeface="Arial" panose="020B0604020202020204" pitchFamily="34" charset="0"/>
                <a:ea typeface="ＭＳ Ｐゴシック" pitchFamily="34" charset="-128"/>
                <a:cs typeface="Arial" panose="020B0604020202020204" pitchFamily="34" charset="0"/>
              </a:rPr>
              <a:t> p</a:t>
            </a:r>
            <a:r>
              <a:rPr lang="en-GB" dirty="0">
                <a:latin typeface="Arial" panose="020B0604020202020204" pitchFamily="34" charset="0"/>
                <a:ea typeface="ＭＳ Ｐゴシック" pitchFamily="34" charset="-128"/>
                <a:cs typeface="Arial" panose="020B0604020202020204" pitchFamily="34" charset="0"/>
              </a:rPr>
              <a:t>revalence of excess weight is much higher among men than women.</a:t>
            </a:r>
          </a:p>
          <a:p>
            <a:pPr eaLnBrk="1" hangingPunct="1">
              <a:spcBef>
                <a:spcPct val="0"/>
              </a:spcBef>
            </a:pPr>
            <a:endParaRPr lang="en-GB" dirty="0">
              <a:latin typeface="Arial" panose="020B0604020202020204" pitchFamily="34" charset="0"/>
              <a:ea typeface="ＭＳ Ｐゴシック" pitchFamily="34" charset="-128"/>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dirty="0">
                <a:latin typeface="Arial" panose="020B0604020202020204" pitchFamily="34" charset="0"/>
                <a:ea typeface="ＭＳ Ｐゴシック" pitchFamily="34" charset="-128"/>
                <a:cs typeface="Arial" panose="020B0604020202020204" pitchFamily="34" charset="0"/>
              </a:rPr>
              <a:t>Three-year averages have been used to smooth out any unusually high or low prevalence values from individual years, so the overall trend over time can be better understood.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dirty="0">
              <a:latin typeface="Arial" panose="020B0604020202020204" pitchFamily="34" charset="0"/>
              <a:ea typeface="ＭＳ Ｐゴシック" pitchFamily="34" charset="-128"/>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dirty="0">
                <a:latin typeface="Arial" panose="020B0604020202020204" pitchFamily="34" charset="0"/>
                <a:ea typeface="ＭＳ Ｐゴシック" pitchFamily="34" charset="-128"/>
                <a:cs typeface="Arial" panose="020B0604020202020204" pitchFamily="34" charset="0"/>
              </a:rPr>
              <a:t>Data before 2003 are unweighted; whereas from 2003, the data has been weighted for non-response. </a:t>
            </a:r>
          </a:p>
          <a:p>
            <a:pPr eaLnBrk="1" hangingPunct="1">
              <a:spcBef>
                <a:spcPct val="0"/>
              </a:spcBef>
            </a:pPr>
            <a:endParaRPr lang="en-GB" dirty="0">
              <a:latin typeface="Arial" panose="020B0604020202020204" pitchFamily="34" charset="0"/>
              <a:ea typeface="ＭＳ Ｐゴシック" pitchFamily="34" charset="-128"/>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dirty="0">
                <a:latin typeface="Arial" panose="020B0604020202020204" pitchFamily="34" charset="0"/>
                <a:ea typeface="ＭＳ Ｐゴシック" pitchFamily="34" charset="-128"/>
                <a:cs typeface="Arial" panose="020B0604020202020204" pitchFamily="34" charset="0"/>
              </a:rPr>
              <a:t>The published Health Survey for England</a:t>
            </a:r>
            <a:r>
              <a:rPr lang="en-GB" baseline="0" dirty="0">
                <a:latin typeface="Arial" panose="020B0604020202020204" pitchFamily="34" charset="0"/>
                <a:ea typeface="ＭＳ Ｐゴシック" pitchFamily="34" charset="-128"/>
                <a:cs typeface="Arial" panose="020B0604020202020204" pitchFamily="34" charset="0"/>
              </a:rPr>
              <a:t> data used to produce these charts is available from: https://digital.nhs.uk/data-and-information/publications/statistical/health-survey-for-england/2018</a:t>
            </a:r>
            <a:endParaRPr lang="en-GB" dirty="0">
              <a:latin typeface="Arial" panose="020B0604020202020204" pitchFamily="34" charset="0"/>
              <a:ea typeface="ＭＳ Ｐゴシック"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GB" baseline="0" dirty="0">
                <a:latin typeface="Arial" panose="020B0604020202020204" pitchFamily="34" charset="0"/>
                <a:ea typeface="ＭＳ Ｐゴシック" pitchFamily="34" charset="-128"/>
                <a:cs typeface="Arial" panose="020B0604020202020204" pitchFamily="34" charset="0"/>
              </a:rPr>
              <a:t>The prevalence of severe obesity (BMI ≥40kg/m</a:t>
            </a:r>
            <a:r>
              <a:rPr lang="en-GB" baseline="30000" dirty="0">
                <a:latin typeface="Arial" panose="020B0604020202020204" pitchFamily="34" charset="0"/>
                <a:ea typeface="ＭＳ Ｐゴシック" pitchFamily="34" charset="-128"/>
                <a:cs typeface="Arial" panose="020B0604020202020204" pitchFamily="34" charset="0"/>
              </a:rPr>
              <a:t>2</a:t>
            </a:r>
            <a:r>
              <a:rPr lang="en-GB" baseline="0" dirty="0">
                <a:latin typeface="Arial" panose="020B0604020202020204" pitchFamily="34" charset="0"/>
                <a:ea typeface="ＭＳ Ｐゴシック" pitchFamily="34" charset="-128"/>
                <a:cs typeface="Arial" panose="020B0604020202020204" pitchFamily="34" charset="0"/>
              </a:rPr>
              <a:t>) has increased since 1993 for both men and </a:t>
            </a:r>
            <a:r>
              <a:rPr lang="en-GB" b="0" baseline="0" dirty="0">
                <a:latin typeface="Arial" panose="020B0604020202020204" pitchFamily="34" charset="0"/>
                <a:ea typeface="ＭＳ Ｐゴシック" pitchFamily="34" charset="-128"/>
                <a:cs typeface="Arial" panose="020B0604020202020204" pitchFamily="34" charset="0"/>
              </a:rPr>
              <a:t>women.</a:t>
            </a:r>
            <a:r>
              <a:rPr lang="en-GB" b="0" dirty="0">
                <a:latin typeface="Arial" panose="020B0604020202020204" pitchFamily="34" charset="0"/>
                <a:cs typeface="Arial" panose="020B0604020202020204" pitchFamily="34" charset="0"/>
              </a:rPr>
              <a:t> Overall, a very small proportion of the population are severely obese but the rise in prevalence has been substantial since 1993-1995; a 7 fold increase for men (increasing from 0.3% to 2.1% in 2016-2018) and a 2.9 fold increase for women (increasing from 1.5% to 4.3% in 2016-2018).</a:t>
            </a:r>
            <a:r>
              <a:rPr lang="en-GB" b="0" baseline="0" dirty="0">
                <a:latin typeface="Arial" panose="020B0604020202020204" pitchFamily="34" charset="0"/>
                <a:ea typeface="ＭＳ Ｐゴシック" pitchFamily="34" charset="-128"/>
                <a:cs typeface="Arial" panose="020B0604020202020204" pitchFamily="34" charset="0"/>
              </a:rPr>
              <a:t> </a:t>
            </a:r>
            <a:r>
              <a:rPr lang="en-GB" b="0" dirty="0">
                <a:latin typeface="Arial" panose="020B0604020202020204" pitchFamily="34" charset="0"/>
                <a:cs typeface="Arial" panose="020B0604020202020204" pitchFamily="34" charset="0"/>
              </a:rPr>
              <a:t>Severe obesity prevalence is much higher for women than men. </a:t>
            </a:r>
          </a:p>
          <a:p>
            <a:pPr eaLnBrk="1" hangingPunct="1">
              <a:spcBef>
                <a:spcPct val="0"/>
              </a:spcBef>
            </a:pPr>
            <a:endParaRPr lang="en-GB"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dirty="0">
                <a:latin typeface="Arial" panose="020B0604020202020204" pitchFamily="34" charset="0"/>
                <a:ea typeface="ＭＳ Ｐゴシック" pitchFamily="34" charset="-128"/>
                <a:cs typeface="Arial" panose="020B0604020202020204" pitchFamily="34" charset="0"/>
              </a:rPr>
              <a:t>Three-year averages have been used to smooth out any unusually high or low prevalence values from individual years, so the overall trend over time can be better understood.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dirty="0">
              <a:latin typeface="Arial" panose="020B0604020202020204" pitchFamily="34" charset="0"/>
              <a:ea typeface="ＭＳ Ｐゴシック" pitchFamily="34" charset="-128"/>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dirty="0">
                <a:latin typeface="Arial" panose="020B0604020202020204" pitchFamily="34" charset="0"/>
                <a:ea typeface="ＭＳ Ｐゴシック" pitchFamily="34" charset="-128"/>
                <a:cs typeface="Arial" panose="020B0604020202020204" pitchFamily="34" charset="0"/>
              </a:rPr>
              <a:t>Data before 2003 are unweighted; whereas from 2003, the data has been weighted for non-response. </a:t>
            </a:r>
            <a:endParaRPr lang="en-GB" b="1"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dirty="0">
                <a:latin typeface="Arial" panose="020B0604020202020204" pitchFamily="34" charset="0"/>
                <a:ea typeface="ＭＳ Ｐゴシック" pitchFamily="34" charset="-128"/>
                <a:cs typeface="Arial" panose="020B0604020202020204" pitchFamily="34" charset="0"/>
              </a:rPr>
              <a:t>The published Health Survey for England</a:t>
            </a:r>
            <a:r>
              <a:rPr lang="en-GB" baseline="0" dirty="0">
                <a:latin typeface="Arial" panose="020B0604020202020204" pitchFamily="34" charset="0"/>
                <a:ea typeface="ＭＳ Ｐゴシック" pitchFamily="34" charset="-128"/>
                <a:cs typeface="Arial" panose="020B0604020202020204" pitchFamily="34" charset="0"/>
              </a:rPr>
              <a:t> data used to produce these charts is available from: https://digital.nhs.uk/data-and-information/publications/statistical/health-survey-for-england/2018</a:t>
            </a:r>
          </a:p>
        </p:txBody>
      </p:sp>
      <p:sp>
        <p:nvSpPr>
          <p:cNvPr id="4" name="Slide Number Placeholder 3"/>
          <p:cNvSpPr>
            <a:spLocks noGrp="1"/>
          </p:cNvSpPr>
          <p:nvPr>
            <p:ph type="sldNum" sz="quarter" idx="10"/>
          </p:nvPr>
        </p:nvSpPr>
        <p:spPr/>
        <p:txBody>
          <a:bodyPr/>
          <a:lstStyle/>
          <a:p>
            <a:fld id="{BF1A7007-A200-4625-857B-C1B607EDAC37}" type="slidenum">
              <a:rPr lang="en-US" smtClean="0"/>
              <a:pPr/>
              <a:t>10</a:t>
            </a:fld>
            <a:endParaRPr lang="en-US"/>
          </a:p>
        </p:txBody>
      </p:sp>
    </p:spTree>
    <p:extLst>
      <p:ext uri="{BB962C8B-B14F-4D97-AF65-F5344CB8AC3E}">
        <p14:creationId xmlns:p14="http://schemas.microsoft.com/office/powerpoint/2010/main" val="3638901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GB" dirty="0">
                <a:latin typeface="Arial" panose="020B0604020202020204" pitchFamily="34" charset="0"/>
                <a:cs typeface="Arial" panose="020B0604020202020204" pitchFamily="34" charset="0"/>
              </a:rPr>
              <a:t>This chart shows how the prevalence of obesity and overweight among men changes with age. The values above the bars show the total prevalence of excess weight (overweight including obesity).</a:t>
            </a:r>
          </a:p>
          <a:p>
            <a:pPr eaLnBrk="1" hangingPunct="1">
              <a:spcBef>
                <a:spcPct val="0"/>
              </a:spcBef>
            </a:pPr>
            <a:endParaRPr lang="en-GB" dirty="0">
              <a:latin typeface="Arial" panose="020B0604020202020204" pitchFamily="34" charset="0"/>
              <a:cs typeface="Arial" panose="020B0604020202020204" pitchFamily="34" charset="0"/>
            </a:endParaRPr>
          </a:p>
          <a:p>
            <a:pPr eaLnBrk="1" hangingPunct="1">
              <a:spcBef>
                <a:spcPct val="0"/>
              </a:spcBef>
            </a:pPr>
            <a:r>
              <a:rPr lang="en-GB" dirty="0">
                <a:latin typeface="Arial" panose="020B0604020202020204" pitchFamily="34" charset="0"/>
                <a:cs typeface="Arial" panose="020B0604020202020204" pitchFamily="34" charset="0"/>
              </a:rPr>
              <a:t> Prevalence of overweight and obesity combined is lowest in the 16</a:t>
            </a:r>
            <a:r>
              <a:rPr lang="en-GB" dirty="0">
                <a:latin typeface="Arial" panose="020B0604020202020204" pitchFamily="34" charset="0"/>
                <a:cs typeface="Arial" panose="020B0604020202020204" pitchFamily="34" charset="0"/>
                <a:sym typeface="Symbol"/>
              </a:rPr>
              <a:t> to </a:t>
            </a:r>
            <a:r>
              <a:rPr lang="en-GB" dirty="0">
                <a:latin typeface="Arial" panose="020B0604020202020204" pitchFamily="34" charset="0"/>
                <a:cs typeface="Arial" panose="020B0604020202020204" pitchFamily="34" charset="0"/>
              </a:rPr>
              <a:t>24 age group, increases with age until the 35 to 44 age group and then, due to wide and overlapping confidence intervals (not displayed), remains steady into the older age groups. Obesity prevalence also increases between the younger age groups and the 35-44 age group, then, due to wide and overlapping confidence intervals (not displayed), prevalence remains similar between all following age groups. </a:t>
            </a:r>
            <a:endParaRPr lang="en-GB" dirty="0">
              <a:latin typeface="Arial" panose="020B0604020202020204" pitchFamily="34" charset="0"/>
              <a:ea typeface="ＭＳ Ｐゴシック" pitchFamily="34" charset="-128"/>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GB" sz="1200" b="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sz="1200" b="0" kern="1200" dirty="0">
                <a:solidFill>
                  <a:schemeClr val="tx1"/>
                </a:solidFill>
                <a:effectLst/>
                <a:latin typeface="Arial" panose="020B0604020202020204" pitchFamily="34" charset="0"/>
                <a:ea typeface="+mn-ea"/>
                <a:cs typeface="Arial" panose="020B0604020202020204" pitchFamily="34" charset="0"/>
              </a:rPr>
              <a:t>Due to rounding, the percentages may not sum correctly.</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dirty="0">
              <a:latin typeface="Arial" panose="020B0604020202020204" pitchFamily="34" charset="0"/>
              <a:ea typeface="ＭＳ Ｐゴシック" pitchFamily="34" charset="-128"/>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dirty="0">
                <a:latin typeface="Arial" panose="020B0604020202020204" pitchFamily="34" charset="0"/>
                <a:ea typeface="ＭＳ Ｐゴシック" pitchFamily="34" charset="-128"/>
                <a:cs typeface="Arial" panose="020B0604020202020204" pitchFamily="34" charset="0"/>
              </a:rPr>
              <a:t>The published Health Survey for England</a:t>
            </a:r>
            <a:r>
              <a:rPr lang="en-GB" baseline="0" dirty="0">
                <a:latin typeface="Arial" panose="020B0604020202020204" pitchFamily="34" charset="0"/>
                <a:ea typeface="ＭＳ Ｐゴシック" pitchFamily="34" charset="-128"/>
                <a:cs typeface="Arial" panose="020B0604020202020204" pitchFamily="34" charset="0"/>
              </a:rPr>
              <a:t> data used to produce these charts is available from: https://digital.nhs.uk/data-and-information/publications/statistical/health-survey-for-england/2018</a:t>
            </a:r>
          </a:p>
        </p:txBody>
      </p:sp>
      <p:sp>
        <p:nvSpPr>
          <p:cNvPr id="4" name="Slide Number Placeholder 3"/>
          <p:cNvSpPr>
            <a:spLocks noGrp="1"/>
          </p:cNvSpPr>
          <p:nvPr>
            <p:ph type="sldNum" sz="quarter" idx="10"/>
          </p:nvPr>
        </p:nvSpPr>
        <p:spPr/>
        <p:txBody>
          <a:bodyPr/>
          <a:lstStyle/>
          <a:p>
            <a:fld id="{BF1A7007-A200-4625-857B-C1B607EDAC37}"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1772816"/>
            <a:ext cx="9144000" cy="508518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0" y="1628800"/>
            <a:ext cx="9144000" cy="144016"/>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58000" y="2132856"/>
            <a:ext cx="7633648" cy="2084543"/>
          </a:xfrm>
          <a:ln>
            <a:noFill/>
          </a:ln>
        </p:spPr>
        <p:txBody>
          <a:bodyPr lIns="0" tIns="0" rIns="0" bIns="0" anchor="t">
            <a:noAutofit/>
          </a:bodyPr>
          <a:lstStyle>
            <a:lvl1pPr algn="l">
              <a:defRPr sz="45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8000" y="5445224"/>
            <a:ext cx="7633648" cy="914400"/>
          </a:xfrm>
        </p:spPr>
        <p:txBody>
          <a:bodyPr lIns="0" tIns="0" rIns="0" bIns="0" anchor="b" anchorCtr="0">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PHE_3268_SML_AW.png"/>
          <p:cNvPicPr>
            <a:picLocks noChangeAspect="1"/>
          </p:cNvPicPr>
          <p:nvPr userDrawn="1"/>
        </p:nvPicPr>
        <p:blipFill>
          <a:blip r:embed="rId2" cstate="print"/>
          <a:stretch>
            <a:fillRect/>
          </a:stretch>
        </p:blipFill>
        <p:spPr>
          <a:xfrm>
            <a:off x="539552" y="372812"/>
            <a:ext cx="1440000" cy="89594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a:defRPr/>
            </a:pPr>
            <a:endParaRPr lang="en-US">
              <a:solidFill>
                <a:prstClr val="white"/>
              </a:solidFill>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extLst>
      <p:ext uri="{BB962C8B-B14F-4D97-AF65-F5344CB8AC3E}">
        <p14:creationId xmlns:p14="http://schemas.microsoft.com/office/powerpoint/2010/main" val="3400814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558000" y="1412776"/>
            <a:ext cx="8028000" cy="4739679"/>
          </a:xfrm>
        </p:spPr>
        <p:txBody>
          <a:bodyPr/>
          <a:lstStyle>
            <a:lvl1pPr>
              <a:spcBef>
                <a:spcPts val="1200"/>
              </a:spcBef>
              <a:defRPr sz="1800" b="0" baseline="0">
                <a:solidFill>
                  <a:schemeClr val="tx1"/>
                </a:solidFill>
              </a:defRPr>
            </a:lvl1pPr>
          </a:lstStyle>
          <a:p>
            <a:pPr lvl="0"/>
            <a:r>
              <a:rPr lang="en-US" dirty="0"/>
              <a:t>Text should be 12-18pt Arial. Do not use other fonts.</a:t>
            </a:r>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a:solidFill>
                  <a:prstClr val="white"/>
                </a:solidFill>
              </a:rPr>
              <a:t>  </a:t>
            </a:r>
            <a:fld id="{2565FA6D-D4C8-4C4C-AC4B-3269734D34D8}" type="slidenum">
              <a:rPr lang="en-US" smtClean="0">
                <a:solidFill>
                  <a:prstClr val="white"/>
                </a:solidFill>
              </a:rPr>
              <a:pPr marL="531813">
                <a:defRPr/>
              </a:pPr>
              <a:t>‹#›</a:t>
            </a:fld>
            <a:endParaRPr lang="en-US" dirty="0">
              <a:solidFill>
                <a:prstClr val="white"/>
              </a:solidFill>
            </a:endParaRPr>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US" dirty="0">
                <a:solidFill>
                  <a:prstClr val="white"/>
                </a:solidFill>
              </a:rPr>
              <a:t>Presentation title - edit in Header and Footer</a:t>
            </a:r>
          </a:p>
        </p:txBody>
      </p:sp>
    </p:spTree>
    <p:extLst>
      <p:ext uri="{BB962C8B-B14F-4D97-AF65-F5344CB8AC3E}">
        <p14:creationId xmlns:p14="http://schemas.microsoft.com/office/powerpoint/2010/main" val="2614565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a:defRPr/>
            </a:pPr>
            <a:endParaRPr lang="en-US">
              <a:solidFill>
                <a:prstClr val="white"/>
              </a:solidFill>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extLst>
      <p:ext uri="{BB962C8B-B14F-4D97-AF65-F5344CB8AC3E}">
        <p14:creationId xmlns:p14="http://schemas.microsoft.com/office/powerpoint/2010/main" val="2846850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558000" y="1412776"/>
            <a:ext cx="8028000" cy="4739679"/>
          </a:xfrm>
        </p:spPr>
        <p:txBody>
          <a:bodyPr/>
          <a:lstStyle>
            <a:lvl1pPr>
              <a:spcBef>
                <a:spcPts val="1200"/>
              </a:spcBef>
              <a:defRPr sz="1800" b="0" baseline="0">
                <a:solidFill>
                  <a:schemeClr val="tx1"/>
                </a:solidFill>
              </a:defRPr>
            </a:lvl1pPr>
          </a:lstStyle>
          <a:p>
            <a:pPr lvl="0"/>
            <a:r>
              <a:rPr lang="en-US" dirty="0"/>
              <a:t>Text should be 12-18pt Arial. Do not use other fonts.</a:t>
            </a:r>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a:solidFill>
                  <a:prstClr val="white"/>
                </a:solidFill>
              </a:rPr>
              <a:t>  </a:t>
            </a:r>
            <a:fld id="{2565FA6D-D4C8-4C4C-AC4B-3269734D34D8}" type="slidenum">
              <a:rPr lang="en-US" smtClean="0">
                <a:solidFill>
                  <a:prstClr val="white"/>
                </a:solidFill>
              </a:rPr>
              <a:pPr marL="531813">
                <a:defRPr/>
              </a:pPr>
              <a:t>‹#›</a:t>
            </a:fld>
            <a:endParaRPr lang="en-US" dirty="0">
              <a:solidFill>
                <a:prstClr val="white"/>
              </a:solidFill>
            </a:endParaRPr>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US" dirty="0">
                <a:solidFill>
                  <a:prstClr val="white"/>
                </a:solidFill>
              </a:rPr>
              <a:t>Presentation title - edit in Header and Footer</a:t>
            </a:r>
          </a:p>
        </p:txBody>
      </p:sp>
    </p:spTree>
    <p:extLst>
      <p:ext uri="{BB962C8B-B14F-4D97-AF65-F5344CB8AC3E}">
        <p14:creationId xmlns:p14="http://schemas.microsoft.com/office/powerpoint/2010/main" val="3624528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ictur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309320"/>
            <a:ext cx="9144000" cy="548680"/>
          </a:xfrm>
          <a:prstGeom prst="rect">
            <a:avLst/>
          </a:prstGeom>
          <a:solidFill>
            <a:schemeClr val="bg2"/>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3"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a:t>Patterns and trends in child obesity</a:t>
            </a:r>
            <a:endParaRPr lang="en-US" dirty="0"/>
          </a:p>
        </p:txBody>
      </p:sp>
      <p:sp>
        <p:nvSpPr>
          <p:cNvPr id="8" name="Picture Placeholder 7"/>
          <p:cNvSpPr>
            <a:spLocks noGrp="1"/>
          </p:cNvSpPr>
          <p:nvPr>
            <p:ph type="pic" sz="quarter" idx="13"/>
          </p:nvPr>
        </p:nvSpPr>
        <p:spPr>
          <a:xfrm>
            <a:off x="0" y="0"/>
            <a:ext cx="9144000" cy="6308725"/>
          </a:xfrm>
        </p:spPr>
        <p:txBody>
          <a:bodyPr/>
          <a:lstStyle/>
          <a:p>
            <a:endParaRPr lang="en-US"/>
          </a:p>
        </p:txBody>
      </p:sp>
    </p:spTree>
    <p:extLst>
      <p:ext uri="{BB962C8B-B14F-4D97-AF65-F5344CB8AC3E}">
        <p14:creationId xmlns:p14="http://schemas.microsoft.com/office/powerpoint/2010/main" val="2172589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648072"/>
          </a:xfrm>
        </p:spPr>
        <p:txBody>
          <a:bodyPr lIns="0" tIns="0" rIns="0" bIns="0" anchor="t" anchorCtr="0">
            <a:normAutofit/>
          </a:bodyPr>
          <a:lstStyle>
            <a:lvl1pPr>
              <a:defRPr sz="4000" baseline="0">
                <a:solidFill>
                  <a:schemeClr val="tx2"/>
                </a:solidFill>
                <a:latin typeface="Arial" pitchFamily="34" charset="0"/>
              </a:defRPr>
            </a:lvl1pPr>
          </a:lstStyle>
          <a:p>
            <a:r>
              <a:rPr lang="en-US" dirty="0"/>
              <a:t>Click to edit Master title style</a:t>
            </a:r>
          </a:p>
        </p:txBody>
      </p:sp>
      <p:sp>
        <p:nvSpPr>
          <p:cNvPr id="3" name="Content Placeholder 2"/>
          <p:cNvSpPr>
            <a:spLocks noGrp="1"/>
          </p:cNvSpPr>
          <p:nvPr>
            <p:ph idx="1"/>
          </p:nvPr>
        </p:nvSpPr>
        <p:spPr>
          <a:xfrm>
            <a:off x="558000" y="2088000"/>
            <a:ext cx="8028000" cy="4064455"/>
          </a:xfrm>
        </p:spPr>
        <p:txBody>
          <a:bodyPr lIns="0" tIns="0" rIns="0" bIns="0"/>
          <a:lstStyle>
            <a:lvl1pPr>
              <a:spcBef>
                <a:spcPts val="1200"/>
              </a:spcBef>
              <a:defRPr sz="1800" b="0">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2"/>
          </p:nvPr>
        </p:nvSpPr>
        <p:spPr>
          <a:xfrm>
            <a:off x="0" y="6309320"/>
            <a:ext cx="9144000" cy="548680"/>
          </a:xfrm>
          <a:prstGeom prst="rect">
            <a:avLst/>
          </a:prstGeom>
          <a:solidFill>
            <a:schemeClr val="bg2"/>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7"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a:t>Patterns and trends in adult obesity</a:t>
            </a:r>
            <a:endParaRPr lang="en-US" dirty="0"/>
          </a:p>
        </p:txBody>
      </p:sp>
      <p:pic>
        <p:nvPicPr>
          <p:cNvPr id="6" name="Picture 5" descr="PHE_3268_SML_AW.png"/>
          <p:cNvPicPr>
            <a:picLocks noChangeAspect="1"/>
          </p:cNvPicPr>
          <p:nvPr userDrawn="1"/>
        </p:nvPicPr>
        <p:blipFill>
          <a:blip r:embed="rId2" cstate="print"/>
          <a:stretch>
            <a:fillRect/>
          </a:stretch>
        </p:blipFill>
        <p:spPr>
          <a:xfrm>
            <a:off x="287664" y="268783"/>
            <a:ext cx="1260000" cy="7839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1188000"/>
          </a:xfrm>
        </p:spPr>
        <p:txBody>
          <a:bodyPr lIns="0" tIns="0" rIns="0" bIns="0" anchor="t" anchorCtr="0">
            <a:normAutofit/>
          </a:bodyPr>
          <a:lstStyle>
            <a:lvl1pPr>
              <a:defRPr sz="4000" baseline="0">
                <a:solidFill>
                  <a:schemeClr val="tx2"/>
                </a:solidFill>
                <a:latin typeface="Arial" pitchFamily="34" charset="0"/>
              </a:defRPr>
            </a:lvl1pPr>
          </a:lstStyle>
          <a:p>
            <a:r>
              <a:rPr lang="en-US" dirty="0"/>
              <a:t>Click to edit Master title style</a:t>
            </a:r>
          </a:p>
        </p:txBody>
      </p:sp>
      <p:sp>
        <p:nvSpPr>
          <p:cNvPr id="3" name="Content Placeholder 2"/>
          <p:cNvSpPr>
            <a:spLocks noGrp="1"/>
          </p:cNvSpPr>
          <p:nvPr>
            <p:ph idx="1"/>
          </p:nvPr>
        </p:nvSpPr>
        <p:spPr>
          <a:xfrm>
            <a:off x="558000" y="2628000"/>
            <a:ext cx="8028000" cy="3537304"/>
          </a:xfrm>
        </p:spPr>
        <p:txBody>
          <a:bodyPr lIns="0" tIns="0" rIns="0" bIns="0"/>
          <a:lstStyle>
            <a:lvl1pPr>
              <a:spcBef>
                <a:spcPts val="1200"/>
              </a:spcBef>
              <a:defRPr>
                <a:solidFill>
                  <a:schemeClr val="tx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2"/>
          </p:nvPr>
        </p:nvSpPr>
        <p:spPr>
          <a:xfrm>
            <a:off x="0" y="6309320"/>
            <a:ext cx="9144000" cy="548680"/>
          </a:xfrm>
          <a:prstGeom prst="rect">
            <a:avLst/>
          </a:prstGeom>
          <a:solidFill>
            <a:schemeClr val="bg2"/>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7" name="Footer Placeholder 5"/>
          <p:cNvSpPr>
            <a:spLocks noGrp="1"/>
          </p:cNvSpPr>
          <p:nvPr>
            <p:ph type="ftr" sz="quarter" idx="3"/>
          </p:nvPr>
        </p:nvSpPr>
        <p:spPr>
          <a:xfrm>
            <a:off x="899592" y="6309320"/>
            <a:ext cx="7704856"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a:t>Patterns and trends in adult obesity</a:t>
            </a:r>
            <a:endParaRPr lang="en-US" dirty="0"/>
          </a:p>
        </p:txBody>
      </p:sp>
      <p:pic>
        <p:nvPicPr>
          <p:cNvPr id="8" name="Picture 7"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648000"/>
          </a:xfrm>
        </p:spPr>
        <p:txBody>
          <a:bodyPr lIns="0" tIns="0" rIns="0" bIns="0" anchor="t" anchorCtr="0"/>
          <a:lstStyle/>
          <a:p>
            <a:r>
              <a:rPr lang="en-US" dirty="0"/>
              <a:t>Click to edit Master title style</a:t>
            </a:r>
          </a:p>
        </p:txBody>
      </p:sp>
      <p:sp>
        <p:nvSpPr>
          <p:cNvPr id="3" name="Content Placeholder 2"/>
          <p:cNvSpPr>
            <a:spLocks noGrp="1"/>
          </p:cNvSpPr>
          <p:nvPr>
            <p:ph sz="half" idx="1"/>
          </p:nvPr>
        </p:nvSpPr>
        <p:spPr>
          <a:xfrm>
            <a:off x="558000" y="2088000"/>
            <a:ext cx="3924000" cy="4068000"/>
          </a:xfrm>
        </p:spPr>
        <p:txBody>
          <a:bodyPr lIns="0" tIns="0" rIns="0" bIns="0"/>
          <a:lstStyle>
            <a:lvl1pPr>
              <a:defRPr sz="1800" baseline="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000" y="2088000"/>
            <a:ext cx="3924000" cy="4068000"/>
          </a:xfrm>
        </p:spPr>
        <p:txBody>
          <a:bodyPr lIns="0" tIns="0" rIns="0" bIns="0"/>
          <a:lstStyle>
            <a:lvl1pPr>
              <a:defRPr sz="1800" baseline="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2"/>
          </p:nvPr>
        </p:nvSpPr>
        <p:spPr>
          <a:xfrm>
            <a:off x="0" y="6309320"/>
            <a:ext cx="9144000" cy="548680"/>
          </a:xfrm>
          <a:prstGeom prst="rect">
            <a:avLst/>
          </a:prstGeom>
          <a:solidFill>
            <a:schemeClr val="bg2"/>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7" name="Footer Placeholder 5"/>
          <p:cNvSpPr>
            <a:spLocks noGrp="1"/>
          </p:cNvSpPr>
          <p:nvPr>
            <p:ph type="ftr" sz="quarter" idx="3"/>
          </p:nvPr>
        </p:nvSpPr>
        <p:spPr>
          <a:xfrm>
            <a:off x="899592" y="6309320"/>
            <a:ext cx="7704856"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a:t>Patterns and trends in adult obesity</a:t>
            </a:r>
            <a:endParaRPr lang="en-US" dirty="0"/>
          </a:p>
        </p:txBody>
      </p:sp>
      <p:pic>
        <p:nvPicPr>
          <p:cNvPr id="9" name="Picture 8"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1188000"/>
          </a:xfrm>
        </p:spPr>
        <p:txBody>
          <a:bodyPr lIns="0" tIns="0" rIns="0" bIns="0" anchor="t" anchorCtr="0"/>
          <a:lstStyle/>
          <a:p>
            <a:r>
              <a:rPr lang="en-US" dirty="0"/>
              <a:t>Click to edit Master title style</a:t>
            </a:r>
          </a:p>
        </p:txBody>
      </p:sp>
      <p:sp>
        <p:nvSpPr>
          <p:cNvPr id="3" name="Content Placeholder 2"/>
          <p:cNvSpPr>
            <a:spLocks noGrp="1"/>
          </p:cNvSpPr>
          <p:nvPr>
            <p:ph sz="half" idx="1"/>
          </p:nvPr>
        </p:nvSpPr>
        <p:spPr>
          <a:xfrm>
            <a:off x="558000" y="2628000"/>
            <a:ext cx="3924000" cy="3564000"/>
          </a:xfrm>
        </p:spPr>
        <p:txBody>
          <a:bodyPr lIns="0" tIns="0" rIns="0" bIns="0"/>
          <a:lstStyle>
            <a:lvl1pPr>
              <a:defRPr sz="1800" baseline="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000" y="2628000"/>
            <a:ext cx="3924000" cy="3564000"/>
          </a:xfrm>
        </p:spPr>
        <p:txBody>
          <a:bodyPr lIns="0" tIns="0" rIns="0" bIns="0"/>
          <a:lstStyle>
            <a:lvl1pPr>
              <a:defRPr sz="1800" baseline="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2"/>
          </p:nvPr>
        </p:nvSpPr>
        <p:spPr>
          <a:xfrm>
            <a:off x="0" y="6309320"/>
            <a:ext cx="9144000" cy="548680"/>
          </a:xfrm>
          <a:prstGeom prst="rect">
            <a:avLst/>
          </a:prstGeom>
          <a:solidFill>
            <a:schemeClr val="bg2"/>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7" name="Footer Placeholder 5"/>
          <p:cNvSpPr>
            <a:spLocks noGrp="1"/>
          </p:cNvSpPr>
          <p:nvPr>
            <p:ph type="ftr" sz="quarter" idx="3"/>
          </p:nvPr>
        </p:nvSpPr>
        <p:spPr>
          <a:xfrm>
            <a:off x="899592" y="6309320"/>
            <a:ext cx="7704856"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a:t>Patterns and trends in adult obesity</a:t>
            </a:r>
            <a:endParaRPr lang="en-US" dirty="0"/>
          </a:p>
        </p:txBody>
      </p:sp>
      <p:pic>
        <p:nvPicPr>
          <p:cNvPr id="9" name="Picture 8"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lIns="0" tIns="0" rIns="0" bIns="0"/>
          <a:lstStyle>
            <a:lvl1pPr>
              <a:spcBef>
                <a:spcPts val="12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2"/>
          </p:nvPr>
        </p:nvSpPr>
        <p:spPr>
          <a:xfrm>
            <a:off x="0" y="6309320"/>
            <a:ext cx="9144000" cy="548680"/>
          </a:xfrm>
          <a:prstGeom prst="rect">
            <a:avLst/>
          </a:prstGeom>
          <a:solidFill>
            <a:schemeClr val="bg2"/>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7"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a:t>Patterns and trends in adult obesity</a:t>
            </a:r>
            <a:endParaRPr lang="en-US" dirty="0"/>
          </a:p>
        </p:txBody>
      </p:sp>
      <p:pic>
        <p:nvPicPr>
          <p:cNvPr id="8" name="Picture 7"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3077896" cy="670396"/>
          </a:xfrm>
        </p:spPr>
        <p:txBody>
          <a:bodyPr anchor="t" anchorCtr="0">
            <a:normAutofit/>
          </a:bodyPr>
          <a:lstStyle>
            <a:lvl1pPr algn="l">
              <a:defRPr sz="1800" b="0" i="0" spc="0" baseline="0">
                <a:latin typeface="Arial" pitchFamily="34" charset="0"/>
              </a:defRPr>
            </a:lvl1pPr>
          </a:lstStyle>
          <a:p>
            <a:r>
              <a:rPr lang="en-US" dirty="0"/>
              <a:t>Click to edit Master title style</a:t>
            </a:r>
          </a:p>
        </p:txBody>
      </p:sp>
      <p:sp>
        <p:nvSpPr>
          <p:cNvPr id="3" name="Content Placeholder 2"/>
          <p:cNvSpPr>
            <a:spLocks noGrp="1"/>
          </p:cNvSpPr>
          <p:nvPr>
            <p:ph idx="1"/>
          </p:nvPr>
        </p:nvSpPr>
        <p:spPr>
          <a:xfrm>
            <a:off x="3779912" y="1368001"/>
            <a:ext cx="4799138" cy="4788000"/>
          </a:xfrm>
        </p:spPr>
        <p:txBody>
          <a:bodyPr/>
          <a:lstStyle>
            <a:lvl1pPr>
              <a:defRPr sz="1800" baseline="0"/>
            </a:lvl1pPr>
            <a:lvl2pPr>
              <a:defRPr sz="1800" baseline="0"/>
            </a:lvl2pPr>
            <a:lvl3pPr>
              <a:defRPr sz="1800" baseline="0"/>
            </a:lvl3pPr>
            <a:lvl4pPr>
              <a:defRPr sz="1600" baseline="0"/>
            </a:lvl4pPr>
            <a:lvl5pPr>
              <a:defRPr sz="1600" baseline="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58000" y="2132856"/>
            <a:ext cx="3077896" cy="4032448"/>
          </a:xfrm>
        </p:spPr>
        <p:txBody>
          <a:bodyPr/>
          <a:lstStyle>
            <a:lvl1pPr marL="0" indent="0">
              <a:buNone/>
              <a:defRPr sz="16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a:spLocks noGrp="1"/>
          </p:cNvSpPr>
          <p:nvPr>
            <p:ph type="sldNum" sz="quarter" idx="12"/>
          </p:nvPr>
        </p:nvSpPr>
        <p:spPr>
          <a:xfrm>
            <a:off x="0" y="6309320"/>
            <a:ext cx="9144000" cy="548680"/>
          </a:xfrm>
          <a:prstGeom prst="rect">
            <a:avLst/>
          </a:prstGeom>
          <a:solidFill>
            <a:schemeClr val="bg2"/>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6"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a:t>Patterns and trends in adult obesity</a:t>
            </a:r>
            <a:endParaRPr lang="en-US" dirty="0"/>
          </a:p>
        </p:txBody>
      </p:sp>
      <p:pic>
        <p:nvPicPr>
          <p:cNvPr id="9" name="Picture 8"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10"/>
          <p:cNvSpPr/>
          <p:nvPr userDrawn="1"/>
        </p:nvSpPr>
        <p:spPr>
          <a:xfrm>
            <a:off x="0" y="1772816"/>
            <a:ext cx="9144000" cy="508518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1628800"/>
            <a:ext cx="9144000" cy="144016"/>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558000" y="1800000"/>
            <a:ext cx="8028000" cy="4377600"/>
          </a:xfrm>
        </p:spPr>
        <p:txBody>
          <a:bodyPr lIns="0" tIns="0" rIns="0" bIns="0" anchor="t" anchorCtr="0"/>
          <a:lstStyle>
            <a:lvl1pPr marL="0" indent="0">
              <a:buNone/>
              <a:defRPr sz="3600" b="0"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Slide Number Placeholder 5"/>
          <p:cNvSpPr>
            <a:spLocks noGrp="1"/>
          </p:cNvSpPr>
          <p:nvPr>
            <p:ph type="sldNum" sz="quarter" idx="12"/>
          </p:nvPr>
        </p:nvSpPr>
        <p:spPr>
          <a:xfrm>
            <a:off x="0" y="6309320"/>
            <a:ext cx="9144000" cy="548680"/>
          </a:xfrm>
          <a:prstGeom prst="rect">
            <a:avLst/>
          </a:prstGeom>
          <a:no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9"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a:t>Patterns and trends in adult obesity</a:t>
            </a:r>
            <a:endParaRPr lang="en-US" dirty="0"/>
          </a:p>
        </p:txBody>
      </p:sp>
      <p:pic>
        <p:nvPicPr>
          <p:cNvPr id="10" name="Picture 9"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309320"/>
            <a:ext cx="9144000" cy="548680"/>
          </a:xfrm>
          <a:prstGeom prst="rect">
            <a:avLst/>
          </a:prstGeom>
          <a:solidFill>
            <a:schemeClr val="bg2"/>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3"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a:t>Patterns and trends in adult obesity</a:t>
            </a:r>
            <a:endParaRPr lang="en-US" dirty="0"/>
          </a:p>
        </p:txBody>
      </p:sp>
      <p:sp>
        <p:nvSpPr>
          <p:cNvPr id="8" name="Picture Placeholder 7"/>
          <p:cNvSpPr>
            <a:spLocks noGrp="1"/>
          </p:cNvSpPr>
          <p:nvPr>
            <p:ph type="pic" sz="quarter" idx="13"/>
          </p:nvPr>
        </p:nvSpPr>
        <p:spPr>
          <a:xfrm>
            <a:off x="0" y="0"/>
            <a:ext cx="9144000" cy="6308725"/>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8000" y="274638"/>
            <a:ext cx="8028000" cy="114300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558000" y="1600200"/>
            <a:ext cx="8028000" cy="45259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0" y="6309320"/>
            <a:ext cx="9144000" cy="548680"/>
          </a:xfrm>
          <a:prstGeom prst="rect">
            <a:avLst/>
          </a:prstGeom>
          <a:solidFill>
            <a:schemeClr val="bg2"/>
          </a:solidFill>
        </p:spPr>
        <p:txBody>
          <a:bodyPr lIns="0" tIns="0" bIns="0" anchor="ctr"/>
          <a:lstStyle>
            <a:lvl1pPr marL="540000" algn="l">
              <a:defRPr sz="1200">
                <a:solidFill>
                  <a:schemeClr val="bg1"/>
                </a:solidFill>
              </a:defRPr>
            </a:lvl1pPr>
          </a:lstStyle>
          <a:p>
            <a:fld id="{E051598E-9D06-4046-8EF2-7702044C4E81}" type="slidenum">
              <a:rPr lang="en-US" smtClean="0"/>
              <a:pPr/>
              <a:t>‹#›</a:t>
            </a:fld>
            <a:r>
              <a:rPr lang="en-US" dirty="0"/>
              <a:t> </a:t>
            </a:r>
          </a:p>
        </p:txBody>
      </p:sp>
      <p:sp>
        <p:nvSpPr>
          <p:cNvPr id="6" name="Footer Placeholder 5"/>
          <p:cNvSpPr>
            <a:spLocks noGrp="1"/>
          </p:cNvSpPr>
          <p:nvPr>
            <p:ph type="ftr" sz="quarter" idx="3"/>
          </p:nvPr>
        </p:nvSpPr>
        <p:spPr>
          <a:xfrm>
            <a:off x="899592" y="6309320"/>
            <a:ext cx="7704856"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a:t>Patterns and trends in adult obesity</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54" r:id="rId3"/>
    <p:sldLayoutId id="2147483755" r:id="rId4"/>
    <p:sldLayoutId id="2147483748" r:id="rId5"/>
    <p:sldLayoutId id="2147483756" r:id="rId6"/>
    <p:sldLayoutId id="2147483752" r:id="rId7"/>
    <p:sldLayoutId id="2147483747" r:id="rId8"/>
    <p:sldLayoutId id="2147483751" r:id="rId9"/>
  </p:sldLayoutIdLst>
  <p:hf hdr="0" dt="0"/>
  <p:txStyles>
    <p:titleStyle>
      <a:lvl1pPr algn="l" defTabSz="914400" rtl="0" eaLnBrk="1" latinLnBrk="0" hangingPunct="1">
        <a:spcBef>
          <a:spcPct val="0"/>
        </a:spcBef>
        <a:buNone/>
        <a:defRPr sz="4000" kern="1200" spc="-150" baseline="0">
          <a:solidFill>
            <a:schemeClr val="tx2"/>
          </a:solidFill>
          <a:latin typeface="+mj-lt"/>
          <a:ea typeface="+mj-ea"/>
          <a:cs typeface="+mj-cs"/>
        </a:defRPr>
      </a:lvl1pPr>
    </p:titleStyle>
    <p:bodyStyle>
      <a:lvl1pPr marL="0" indent="0" algn="l" defTabSz="914400" rtl="0" eaLnBrk="1" latinLnBrk="0" hangingPunct="1">
        <a:spcBef>
          <a:spcPts val="1200"/>
        </a:spcBef>
        <a:buFont typeface="Arial" pitchFamily="34" charset="0"/>
        <a:buNone/>
        <a:defRPr sz="1800" b="0" i="0" kern="1200" baseline="0">
          <a:solidFill>
            <a:schemeClr val="tx2"/>
          </a:solidFill>
          <a:latin typeface="Arial" pitchFamily="34" charset="0"/>
          <a:ea typeface="+mn-ea"/>
          <a:cs typeface="+mn-cs"/>
        </a:defRPr>
      </a:lvl1pPr>
      <a:lvl2pPr marL="0" indent="0" algn="l" defTabSz="914400" rtl="0" eaLnBrk="1" latinLnBrk="0" hangingPunct="1">
        <a:spcBef>
          <a:spcPts val="600"/>
        </a:spcBef>
        <a:buFontTx/>
        <a:buNone/>
        <a:defRPr sz="1800" kern="1200" baseline="0">
          <a:solidFill>
            <a:schemeClr val="tx1"/>
          </a:solidFill>
          <a:latin typeface="Arial" pitchFamily="34" charset="0"/>
          <a:ea typeface="+mn-ea"/>
          <a:cs typeface="+mn-cs"/>
        </a:defRPr>
      </a:lvl2pPr>
      <a:lvl3pPr marL="216000" indent="-216000" algn="l" defTabSz="914400" rtl="0" eaLnBrk="1" latinLnBrk="0" hangingPunct="1">
        <a:spcBef>
          <a:spcPts val="600"/>
        </a:spcBef>
        <a:buFont typeface="Arial" pitchFamily="34" charset="0"/>
        <a:buChar char="•"/>
        <a:defRPr sz="1800" kern="1200" baseline="0">
          <a:solidFill>
            <a:schemeClr val="tx1"/>
          </a:solidFill>
          <a:latin typeface="Arial" pitchFamily="34" charset="0"/>
          <a:ea typeface="+mn-ea"/>
          <a:cs typeface="+mn-cs"/>
        </a:defRPr>
      </a:lvl3pPr>
      <a:lvl4pPr marL="900000" indent="-288000" algn="l" defTabSz="914400" rtl="0" eaLnBrk="1" latinLnBrk="0" hangingPunct="1">
        <a:spcBef>
          <a:spcPts val="600"/>
        </a:spcBef>
        <a:buFont typeface="Arial" pitchFamily="34" charset="0"/>
        <a:buChar char="–"/>
        <a:defRPr sz="1600" kern="1200" baseline="0">
          <a:solidFill>
            <a:schemeClr val="tx1"/>
          </a:solidFill>
          <a:latin typeface="Arial" pitchFamily="34" charset="0"/>
          <a:ea typeface="+mn-ea"/>
          <a:cs typeface="+mn-cs"/>
        </a:defRPr>
      </a:lvl4pPr>
      <a:lvl5pPr marL="900000" indent="-288000" algn="l" defTabSz="914400" rtl="0" eaLnBrk="1" latinLnBrk="0" hangingPunct="1">
        <a:spcBef>
          <a:spcPct val="20000"/>
        </a:spcBef>
        <a:buFont typeface="+mj-lt"/>
        <a:buAutoNum type="arabicPeriod"/>
        <a:defRPr sz="1600"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fontAlgn="base">
              <a:spcBef>
                <a:spcPct val="0"/>
              </a:spcBef>
              <a:spcAft>
                <a:spcPct val="0"/>
              </a:spcAft>
              <a:defRPr/>
            </a:pPr>
            <a:r>
              <a:rPr lang="en-US" dirty="0">
                <a:solidFill>
                  <a:prstClr val="white"/>
                </a:solidFill>
              </a:rPr>
              <a:t>  </a:t>
            </a:r>
            <a:fld id="{45F8D313-CCBE-49D6-A3BC-57B1848DFB52}" type="slidenum">
              <a:rPr lang="en-US" smtClean="0">
                <a:solidFill>
                  <a:prstClr val="white"/>
                </a:solidFill>
              </a:rPr>
              <a:pPr fontAlgn="base">
                <a:spcBef>
                  <a:spcPct val="0"/>
                </a:spcBef>
                <a:spcAft>
                  <a:spcPct val="0"/>
                </a:spcAft>
                <a:defRPr/>
              </a:pPr>
              <a:t>‹#›</a:t>
            </a:fld>
            <a:r>
              <a:rPr lang="en-US" dirty="0">
                <a:solidFill>
                  <a:prstClr val="white"/>
                </a:solidFill>
              </a:rPr>
              <a:t> </a:t>
            </a:r>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US" dirty="0">
                <a:solidFill>
                  <a:prstClr val="white"/>
                </a:solidFill>
              </a:rPr>
              <a:t>Presentation title - edit in Header and Footer</a:t>
            </a:r>
          </a:p>
        </p:txBody>
      </p:sp>
    </p:spTree>
    <p:extLst>
      <p:ext uri="{BB962C8B-B14F-4D97-AF65-F5344CB8AC3E}">
        <p14:creationId xmlns:p14="http://schemas.microsoft.com/office/powerpoint/2010/main" val="153120288"/>
      </p:ext>
    </p:extLst>
  </p:cSld>
  <p:clrMap bg1="lt1" tx1="dk1" bg2="lt2" tx2="dk2" accent1="accent1" accent2="accent2" accent3="accent3" accent4="accent4" accent5="accent5" accent6="accent6" hlink="hlink" folHlink="folHlink"/>
  <p:sldLayoutIdLst>
    <p:sldLayoutId id="2147483758" r:id="rId1"/>
    <p:sldLayoutId id="2147483759" r:id="rId2"/>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fontAlgn="base">
              <a:spcBef>
                <a:spcPct val="0"/>
              </a:spcBef>
              <a:spcAft>
                <a:spcPct val="0"/>
              </a:spcAft>
              <a:defRPr/>
            </a:pPr>
            <a:r>
              <a:rPr lang="en-US" dirty="0">
                <a:solidFill>
                  <a:prstClr val="white"/>
                </a:solidFill>
              </a:rPr>
              <a:t>  </a:t>
            </a:r>
            <a:fld id="{45F8D313-CCBE-49D6-A3BC-57B1848DFB52}" type="slidenum">
              <a:rPr lang="en-US" smtClean="0">
                <a:solidFill>
                  <a:prstClr val="white"/>
                </a:solidFill>
              </a:rPr>
              <a:pPr fontAlgn="base">
                <a:spcBef>
                  <a:spcPct val="0"/>
                </a:spcBef>
                <a:spcAft>
                  <a:spcPct val="0"/>
                </a:spcAft>
                <a:defRPr/>
              </a:pPr>
              <a:t>‹#›</a:t>
            </a:fld>
            <a:r>
              <a:rPr lang="en-US" dirty="0">
                <a:solidFill>
                  <a:prstClr val="white"/>
                </a:solidFill>
              </a:rPr>
              <a:t> </a:t>
            </a:r>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US" dirty="0">
                <a:solidFill>
                  <a:prstClr val="white"/>
                </a:solidFill>
              </a:rPr>
              <a:t>Presentation title - edit in Header and Footer</a:t>
            </a:r>
          </a:p>
        </p:txBody>
      </p:sp>
    </p:spTree>
    <p:extLst>
      <p:ext uri="{BB962C8B-B14F-4D97-AF65-F5344CB8AC3E}">
        <p14:creationId xmlns:p14="http://schemas.microsoft.com/office/powerpoint/2010/main" val="2608746945"/>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7.xml"/><Relationship Id="rId3" Type="http://schemas.openxmlformats.org/officeDocument/2006/relationships/slide" Target="slide4.xml"/><Relationship Id="rId7" Type="http://schemas.openxmlformats.org/officeDocument/2006/relationships/slide" Target="slide13.xml"/><Relationship Id="rId12" Type="http://schemas.openxmlformats.org/officeDocument/2006/relationships/slide" Target="slide26.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24.xml"/><Relationship Id="rId5" Type="http://schemas.openxmlformats.org/officeDocument/2006/relationships/slide" Target="slide8.xml"/><Relationship Id="rId10" Type="http://schemas.openxmlformats.org/officeDocument/2006/relationships/slide" Target="slide21.xml"/><Relationship Id="rId4" Type="http://schemas.openxmlformats.org/officeDocument/2006/relationships/slide" Target="slide7.xml"/><Relationship Id="rId9" Type="http://schemas.openxmlformats.org/officeDocument/2006/relationships/slide" Target="slide17.xml"/></Relationships>
</file>

<file path=ppt/slides/_rels/slide2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digital.nhs.uk/data-and-information/publications/statistical/health-survey-for-england"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mailto:obesity-riskfactorsintelligence@phe.gov.uk" TargetMode="External"/><Relationship Id="rId3" Type="http://schemas.openxmlformats.org/officeDocument/2006/relationships/hyperlink" Target="https://khub.net/" TargetMode="External"/><Relationship Id="rId7" Type="http://schemas.openxmlformats.org/officeDocument/2006/relationships/hyperlink" Target="https://fingertips.phe.org.uk/profile/public-health-outcomes-framework/data#page/3/gid/1000042/pat/6/par/E12000007/ati/102/are/E09000002/iid/93088/age/168/sex/4"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fingertips.phe.org.uk/profile/public-health-outcomes-framework/supporting-information/further-info#obesity" TargetMode="External"/><Relationship Id="rId5" Type="http://schemas.openxmlformats.org/officeDocument/2006/relationships/hyperlink" Target="https://www.gov.uk/guidance/phe-data-and-analysis-tools#obesity-diet-and-physical-activity" TargetMode="External"/><Relationship Id="rId4" Type="http://schemas.openxmlformats.org/officeDocument/2006/relationships/hyperlink" Target="https://khub.net/web/phe-obesity-intelligence/public-library" TargetMode="External"/><Relationship Id="rId9" Type="http://schemas.openxmlformats.org/officeDocument/2006/relationships/hyperlink" Target="https://twitter.com/PHE_obesity"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gov.uk/phe" TargetMode="External"/><Relationship Id="rId7" Type="http://schemas.openxmlformats.org/officeDocument/2006/relationships/hyperlink" Target="mailto:psi@nationalarchives.gsi.gov.uk" TargetMode="External"/><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hyperlink" Target="https://www.nationalarchives.gov.uk/doc/open-government-licence/version/3/" TargetMode="External"/><Relationship Id="rId5" Type="http://schemas.openxmlformats.org/officeDocument/2006/relationships/hyperlink" Target="http://www.facebook.com/PublicHealthEngland" TargetMode="External"/><Relationship Id="rId4" Type="http://schemas.openxmlformats.org/officeDocument/2006/relationships/hyperlink" Target="https://twitter.com/PHE_uk"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nice.org.uk/guidance/cg189/ifp/chapter/Obesity-and-being-overweigh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Patterns and trends in</a:t>
            </a:r>
            <a:br>
              <a:rPr lang="en-GB" dirty="0"/>
            </a:br>
            <a:r>
              <a:rPr lang="en-GB" dirty="0"/>
              <a:t>adult obesity</a:t>
            </a:r>
          </a:p>
        </p:txBody>
      </p:sp>
      <p:sp>
        <p:nvSpPr>
          <p:cNvPr id="3" name="Subtitle 2"/>
          <p:cNvSpPr>
            <a:spLocks noGrp="1"/>
          </p:cNvSpPr>
          <p:nvPr>
            <p:ph type="subTitle" idx="1"/>
          </p:nvPr>
        </p:nvSpPr>
        <p:spPr>
          <a:xfrm>
            <a:off x="558000" y="5661248"/>
            <a:ext cx="7633648" cy="698376"/>
          </a:xfrm>
        </p:spPr>
        <p:txBody>
          <a:bodyPr>
            <a:normAutofit/>
          </a:bodyPr>
          <a:lstStyle/>
          <a:p>
            <a:r>
              <a:rPr lang="en-GB" dirty="0"/>
              <a:t>A presentation of the latest data on adult obesity in England</a:t>
            </a:r>
          </a:p>
          <a:p>
            <a:r>
              <a:rPr lang="en-GB" dirty="0"/>
              <a:t>February 2020</a:t>
            </a:r>
          </a:p>
        </p:txBody>
      </p:sp>
    </p:spTree>
    <p:extLst>
      <p:ext uri="{BB962C8B-B14F-4D97-AF65-F5344CB8AC3E}">
        <p14:creationId xmlns:p14="http://schemas.microsoft.com/office/powerpoint/2010/main" val="3301564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763688" y="332656"/>
            <a:ext cx="7200800" cy="899715"/>
          </a:xfrm>
        </p:spPr>
        <p:txBody>
          <a:bodyPr>
            <a:normAutofit/>
          </a:bodyPr>
          <a:lstStyle/>
          <a:p>
            <a:r>
              <a:rPr lang="en-GB" sz="2800" dirty="0">
                <a:solidFill>
                  <a:srgbClr val="00AE9E"/>
                </a:solidFill>
              </a:rPr>
              <a:t>Trend in severe obesity among adults</a:t>
            </a:r>
            <a:br>
              <a:rPr lang="en-GB" dirty="0"/>
            </a:br>
            <a:r>
              <a:rPr lang="en-GB" sz="1800" spc="0" dirty="0">
                <a:solidFill>
                  <a:schemeClr val="tx1"/>
                </a:solidFill>
                <a:cs typeface="Arial" pitchFamily="34" charset="0"/>
              </a:rPr>
              <a:t>Health Survey for England 1993 to 2018 (three-year average)</a:t>
            </a:r>
            <a:endParaRPr lang="en-US" sz="1800" spc="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10</a:t>
            </a:fld>
            <a:endParaRPr lang="en-US" dirty="0"/>
          </a:p>
        </p:txBody>
      </p:sp>
      <p:sp>
        <p:nvSpPr>
          <p:cNvPr id="5" name="Footer Placeholder 4"/>
          <p:cNvSpPr>
            <a:spLocks noGrp="1"/>
          </p:cNvSpPr>
          <p:nvPr>
            <p:ph type="ftr" sz="quarter" idx="3"/>
          </p:nvPr>
        </p:nvSpPr>
        <p:spPr/>
        <p:txBody>
          <a:bodyPr/>
          <a:lstStyle/>
          <a:p>
            <a:r>
              <a:rPr lang="en-GB"/>
              <a:t>Patterns and trends in adult obesity</a:t>
            </a:r>
            <a:endParaRPr lang="en-US" dirty="0"/>
          </a:p>
        </p:txBody>
      </p:sp>
      <p:sp>
        <p:nvSpPr>
          <p:cNvPr id="7" name="TextBox 4"/>
          <p:cNvSpPr txBox="1">
            <a:spLocks noChangeArrowheads="1"/>
          </p:cNvSpPr>
          <p:nvPr/>
        </p:nvSpPr>
        <p:spPr bwMode="auto">
          <a:xfrm>
            <a:off x="2699792" y="6032321"/>
            <a:ext cx="6408712" cy="276999"/>
          </a:xfrm>
          <a:prstGeom prst="rect">
            <a:avLst/>
          </a:prstGeom>
          <a:noFill/>
          <a:ln w="9525">
            <a:noFill/>
            <a:miter lim="800000"/>
            <a:headEnd/>
            <a:tailEnd/>
          </a:ln>
        </p:spPr>
        <p:txBody>
          <a:bodyPr wrap="square">
            <a:spAutoFit/>
          </a:bodyPr>
          <a:lstStyle/>
          <a:p>
            <a:pPr algn="r"/>
            <a:r>
              <a:rPr lang="en-GB" sz="1200" dirty="0">
                <a:latin typeface="+mj-lt"/>
              </a:rPr>
              <a:t>Adult (aged 16+) severe obesity: BMI ≥ 40kg/m</a:t>
            </a:r>
            <a:r>
              <a:rPr lang="en-GB" sz="1200" baseline="30000" dirty="0">
                <a:latin typeface="+mj-lt"/>
              </a:rPr>
              <a:t>2</a:t>
            </a:r>
          </a:p>
        </p:txBody>
      </p:sp>
      <p:pic>
        <p:nvPicPr>
          <p:cNvPr id="6" name="Picture 5">
            <a:extLst>
              <a:ext uri="{FF2B5EF4-FFF2-40B4-BE49-F238E27FC236}">
                <a16:creationId xmlns:a16="http://schemas.microsoft.com/office/drawing/2014/main" id="{866565D0-6DB2-46FE-9BC0-487F5028C07B}"/>
              </a:ext>
            </a:extLst>
          </p:cNvPr>
          <p:cNvPicPr>
            <a:picLocks noChangeAspect="1"/>
          </p:cNvPicPr>
          <p:nvPr/>
        </p:nvPicPr>
        <p:blipFill>
          <a:blip r:embed="rId3"/>
          <a:stretch>
            <a:fillRect/>
          </a:stretch>
        </p:blipFill>
        <p:spPr>
          <a:xfrm>
            <a:off x="107504" y="1318900"/>
            <a:ext cx="8928992" cy="4558372"/>
          </a:xfrm>
          <a:prstGeom prst="rect">
            <a:avLst/>
          </a:prstGeom>
        </p:spPr>
      </p:pic>
    </p:spTree>
    <p:extLst>
      <p:ext uri="{BB962C8B-B14F-4D97-AF65-F5344CB8AC3E}">
        <p14:creationId xmlns:p14="http://schemas.microsoft.com/office/powerpoint/2010/main" val="1139419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763688" y="332656"/>
            <a:ext cx="6768752" cy="764856"/>
          </a:xfrm>
        </p:spPr>
        <p:txBody>
          <a:bodyPr>
            <a:normAutofit/>
          </a:bodyPr>
          <a:lstStyle/>
          <a:p>
            <a:r>
              <a:rPr lang="en-GB" sz="2700" dirty="0">
                <a:solidFill>
                  <a:srgbClr val="00AE9E"/>
                </a:solidFill>
              </a:rPr>
              <a:t>Prevalence of overweight and obesity by age: men</a:t>
            </a:r>
            <a:br>
              <a:rPr lang="en-GB" dirty="0"/>
            </a:br>
            <a:r>
              <a:rPr lang="en-GB" sz="1800" spc="0" dirty="0">
                <a:solidFill>
                  <a:schemeClr val="tx1"/>
                </a:solidFill>
                <a:cs typeface="Arial" pitchFamily="34" charset="0"/>
              </a:rPr>
              <a:t>Health Survey for England 2018</a:t>
            </a:r>
            <a:endParaRPr lang="en-US" sz="2000" spc="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11</a:t>
            </a:fld>
            <a:endParaRPr lang="en-US" dirty="0"/>
          </a:p>
        </p:txBody>
      </p:sp>
      <p:sp>
        <p:nvSpPr>
          <p:cNvPr id="5" name="Footer Placeholder 4"/>
          <p:cNvSpPr>
            <a:spLocks noGrp="1"/>
          </p:cNvSpPr>
          <p:nvPr>
            <p:ph type="ftr" sz="quarter" idx="3"/>
          </p:nvPr>
        </p:nvSpPr>
        <p:spPr/>
        <p:txBody>
          <a:bodyPr/>
          <a:lstStyle/>
          <a:p>
            <a:r>
              <a:rPr lang="en-GB"/>
              <a:t>Patterns and trends in adult obesity</a:t>
            </a:r>
            <a:endParaRPr lang="en-US" dirty="0"/>
          </a:p>
        </p:txBody>
      </p:sp>
      <p:sp>
        <p:nvSpPr>
          <p:cNvPr id="2" name="TextBox 1"/>
          <p:cNvSpPr txBox="1"/>
          <p:nvPr/>
        </p:nvSpPr>
        <p:spPr>
          <a:xfrm>
            <a:off x="377360" y="6032321"/>
            <a:ext cx="8748464" cy="276999"/>
          </a:xfrm>
          <a:prstGeom prst="rect">
            <a:avLst/>
          </a:prstGeom>
          <a:noFill/>
        </p:spPr>
        <p:txBody>
          <a:bodyPr wrap="square" rtlCol="0">
            <a:spAutoFit/>
          </a:bodyPr>
          <a:lstStyle/>
          <a:p>
            <a:pPr algn="r"/>
            <a:r>
              <a:rPr lang="en-GB" sz="1200" dirty="0">
                <a:latin typeface="Arial" panose="020B0604020202020204" pitchFamily="34" charset="0"/>
                <a:cs typeface="Arial" panose="020B0604020202020204" pitchFamily="34" charset="0"/>
              </a:rPr>
              <a:t>Adult (aged 16+) BMI thresholds: Overweight: 25 to &lt;30kg/m</a:t>
            </a:r>
            <a:r>
              <a:rPr lang="en-GB" sz="1200" baseline="30000" dirty="0">
                <a:latin typeface="Arial" panose="020B0604020202020204" pitchFamily="34" charset="0"/>
                <a:cs typeface="Arial" panose="020B0604020202020204" pitchFamily="34" charset="0"/>
              </a:rPr>
              <a:t>2</a:t>
            </a:r>
            <a:r>
              <a:rPr lang="en-GB" sz="1200" dirty="0">
                <a:latin typeface="Arial" panose="020B0604020202020204" pitchFamily="34" charset="0"/>
                <a:cs typeface="Arial" panose="020B0604020202020204" pitchFamily="34" charset="0"/>
              </a:rPr>
              <a:t>; Obese: ≥30kg/m</a:t>
            </a:r>
            <a:r>
              <a:rPr lang="en-GB" sz="1200" baseline="30000" dirty="0">
                <a:latin typeface="Arial" panose="020B0604020202020204" pitchFamily="34" charset="0"/>
                <a:cs typeface="Arial" panose="020B0604020202020204" pitchFamily="34" charset="0"/>
              </a:rPr>
              <a:t>2</a:t>
            </a:r>
          </a:p>
        </p:txBody>
      </p:sp>
      <p:pic>
        <p:nvPicPr>
          <p:cNvPr id="7" name="Picture 6">
            <a:extLst>
              <a:ext uri="{FF2B5EF4-FFF2-40B4-BE49-F238E27FC236}">
                <a16:creationId xmlns:a16="http://schemas.microsoft.com/office/drawing/2014/main" id="{86D6CFC2-CFA9-4DC8-A20D-1EA290FAEC1F}"/>
              </a:ext>
            </a:extLst>
          </p:cNvPr>
          <p:cNvPicPr>
            <a:picLocks noChangeAspect="1"/>
          </p:cNvPicPr>
          <p:nvPr/>
        </p:nvPicPr>
        <p:blipFill rotWithShape="1">
          <a:blip r:embed="rId3"/>
          <a:srcRect b="3413"/>
          <a:stretch/>
        </p:blipFill>
        <p:spPr>
          <a:xfrm>
            <a:off x="539552" y="1200582"/>
            <a:ext cx="8208912" cy="4820706"/>
          </a:xfrm>
          <a:prstGeom prst="rect">
            <a:avLst/>
          </a:prstGeom>
        </p:spPr>
      </p:pic>
    </p:spTree>
    <p:extLst>
      <p:ext uri="{BB962C8B-B14F-4D97-AF65-F5344CB8AC3E}">
        <p14:creationId xmlns:p14="http://schemas.microsoft.com/office/powerpoint/2010/main" val="2168603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800584" y="332656"/>
            <a:ext cx="7163904" cy="764856"/>
          </a:xfrm>
        </p:spPr>
        <p:txBody>
          <a:bodyPr>
            <a:normAutofit/>
          </a:bodyPr>
          <a:lstStyle/>
          <a:p>
            <a:r>
              <a:rPr lang="en-GB" sz="2700" dirty="0">
                <a:solidFill>
                  <a:srgbClr val="00AE9E"/>
                </a:solidFill>
              </a:rPr>
              <a:t>Prevalence of overweight and obesity by age: women</a:t>
            </a:r>
            <a:br>
              <a:rPr lang="en-GB" sz="2400" dirty="0"/>
            </a:br>
            <a:r>
              <a:rPr lang="en-GB" sz="1800" spc="0" dirty="0">
                <a:solidFill>
                  <a:schemeClr val="tx1"/>
                </a:solidFill>
                <a:cs typeface="Arial" pitchFamily="34" charset="0"/>
              </a:rPr>
              <a:t>Health Survey for England 2018</a:t>
            </a:r>
            <a:endParaRPr lang="en-US" sz="2000" spc="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12</a:t>
            </a:fld>
            <a:endParaRPr lang="en-US" dirty="0"/>
          </a:p>
        </p:txBody>
      </p:sp>
      <p:sp>
        <p:nvSpPr>
          <p:cNvPr id="5" name="Footer Placeholder 4"/>
          <p:cNvSpPr>
            <a:spLocks noGrp="1"/>
          </p:cNvSpPr>
          <p:nvPr>
            <p:ph type="ftr" sz="quarter" idx="3"/>
          </p:nvPr>
        </p:nvSpPr>
        <p:spPr/>
        <p:txBody>
          <a:bodyPr/>
          <a:lstStyle/>
          <a:p>
            <a:r>
              <a:rPr lang="en-GB"/>
              <a:t>Patterns and trends in adult obesity</a:t>
            </a:r>
            <a:endParaRPr lang="en-US" dirty="0"/>
          </a:p>
        </p:txBody>
      </p:sp>
      <p:sp>
        <p:nvSpPr>
          <p:cNvPr id="7" name="TextBox 6">
            <a:extLst>
              <a:ext uri="{FF2B5EF4-FFF2-40B4-BE49-F238E27FC236}">
                <a16:creationId xmlns:a16="http://schemas.microsoft.com/office/drawing/2014/main" id="{B57B86CF-24A2-47B2-AB21-486EFE29685D}"/>
              </a:ext>
            </a:extLst>
          </p:cNvPr>
          <p:cNvSpPr txBox="1"/>
          <p:nvPr/>
        </p:nvSpPr>
        <p:spPr>
          <a:xfrm>
            <a:off x="377360" y="6032321"/>
            <a:ext cx="8748464" cy="276999"/>
          </a:xfrm>
          <a:prstGeom prst="rect">
            <a:avLst/>
          </a:prstGeom>
          <a:noFill/>
        </p:spPr>
        <p:txBody>
          <a:bodyPr wrap="square" rtlCol="0">
            <a:spAutoFit/>
          </a:bodyPr>
          <a:lstStyle/>
          <a:p>
            <a:pPr algn="r"/>
            <a:r>
              <a:rPr lang="en-GB" sz="1200" dirty="0">
                <a:latin typeface="Arial" panose="020B0604020202020204" pitchFamily="34" charset="0"/>
                <a:cs typeface="Arial" panose="020B0604020202020204" pitchFamily="34" charset="0"/>
              </a:rPr>
              <a:t>Adult (aged 16+) BMI thresholds: Overweight: 25 to &lt;30kg/m</a:t>
            </a:r>
            <a:r>
              <a:rPr lang="en-GB" sz="1200" baseline="30000" dirty="0">
                <a:latin typeface="Arial" panose="020B0604020202020204" pitchFamily="34" charset="0"/>
                <a:cs typeface="Arial" panose="020B0604020202020204" pitchFamily="34" charset="0"/>
              </a:rPr>
              <a:t>2</a:t>
            </a:r>
            <a:r>
              <a:rPr lang="en-GB" sz="1200" dirty="0">
                <a:latin typeface="Arial" panose="020B0604020202020204" pitchFamily="34" charset="0"/>
                <a:cs typeface="Arial" panose="020B0604020202020204" pitchFamily="34" charset="0"/>
              </a:rPr>
              <a:t>; Obese: ≥30kg/m</a:t>
            </a:r>
            <a:r>
              <a:rPr lang="en-GB" sz="1200" baseline="30000" dirty="0">
                <a:latin typeface="Arial" panose="020B0604020202020204" pitchFamily="34" charset="0"/>
                <a:cs typeface="Arial" panose="020B0604020202020204" pitchFamily="34" charset="0"/>
              </a:rPr>
              <a:t>2</a:t>
            </a:r>
          </a:p>
        </p:txBody>
      </p:sp>
      <p:pic>
        <p:nvPicPr>
          <p:cNvPr id="3" name="Picture 2">
            <a:extLst>
              <a:ext uri="{FF2B5EF4-FFF2-40B4-BE49-F238E27FC236}">
                <a16:creationId xmlns:a16="http://schemas.microsoft.com/office/drawing/2014/main" id="{11FAB8F6-ED62-481E-ACE4-DB3DF23B57AA}"/>
              </a:ext>
            </a:extLst>
          </p:cNvPr>
          <p:cNvPicPr>
            <a:picLocks noChangeAspect="1"/>
          </p:cNvPicPr>
          <p:nvPr/>
        </p:nvPicPr>
        <p:blipFill rotWithShape="1">
          <a:blip r:embed="rId3"/>
          <a:srcRect b="4346"/>
          <a:stretch/>
        </p:blipFill>
        <p:spPr>
          <a:xfrm>
            <a:off x="587992" y="1196753"/>
            <a:ext cx="7968016" cy="4763560"/>
          </a:xfrm>
          <a:prstGeom prst="rect">
            <a:avLst/>
          </a:prstGeom>
        </p:spPr>
      </p:pic>
    </p:spTree>
    <p:extLst>
      <p:ext uri="{BB962C8B-B14F-4D97-AF65-F5344CB8AC3E}">
        <p14:creationId xmlns:p14="http://schemas.microsoft.com/office/powerpoint/2010/main" val="3426538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1CD97B-62C6-4B65-A634-FD79E411A5C4}"/>
              </a:ext>
            </a:extLst>
          </p:cNvPr>
          <p:cNvPicPr>
            <a:picLocks noChangeAspect="1"/>
          </p:cNvPicPr>
          <p:nvPr/>
        </p:nvPicPr>
        <p:blipFill>
          <a:blip r:embed="rId3"/>
          <a:stretch>
            <a:fillRect/>
          </a:stretch>
        </p:blipFill>
        <p:spPr>
          <a:xfrm>
            <a:off x="36927" y="1225080"/>
            <a:ext cx="9070145" cy="4724200"/>
          </a:xfrm>
          <a:prstGeom prst="rect">
            <a:avLst/>
          </a:prstGeom>
        </p:spPr>
      </p:pic>
      <p:sp>
        <p:nvSpPr>
          <p:cNvPr id="16" name="Title 15"/>
          <p:cNvSpPr>
            <a:spLocks noGrp="1"/>
          </p:cNvSpPr>
          <p:nvPr>
            <p:ph type="title"/>
          </p:nvPr>
        </p:nvSpPr>
        <p:spPr>
          <a:xfrm>
            <a:off x="1763688" y="332656"/>
            <a:ext cx="7200800" cy="864096"/>
          </a:xfrm>
        </p:spPr>
        <p:txBody>
          <a:bodyPr>
            <a:normAutofit/>
          </a:bodyPr>
          <a:lstStyle/>
          <a:p>
            <a:r>
              <a:rPr lang="en-GB" sz="2800" dirty="0">
                <a:solidFill>
                  <a:srgbClr val="00AE9E"/>
                </a:solidFill>
              </a:rPr>
              <a:t>Prevalence of adult obesity by region</a:t>
            </a:r>
            <a:br>
              <a:rPr lang="en-GB" dirty="0"/>
            </a:br>
            <a:r>
              <a:rPr lang="en-GB" sz="1800" spc="0" dirty="0">
                <a:solidFill>
                  <a:schemeClr val="tx1"/>
                </a:solidFill>
                <a:cs typeface="Arial" pitchFamily="34" charset="0"/>
              </a:rPr>
              <a:t>Health Survey for England 2018</a:t>
            </a:r>
            <a:endParaRPr lang="en-US" sz="1800" spc="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highlight>
                  <a:srgbClr val="98002E"/>
                </a:highlight>
              </a:rPr>
              <a:pPr/>
              <a:t>13</a:t>
            </a:fld>
            <a:r>
              <a:rPr lang="en-US" dirty="0">
                <a:solidFill>
                  <a:srgbClr val="98002E"/>
                </a:solidFill>
                <a:highlight>
                  <a:srgbClr val="98002E"/>
                </a:highlight>
              </a:rPr>
              <a:t>11</a:t>
            </a:r>
          </a:p>
        </p:txBody>
      </p:sp>
      <p:sp>
        <p:nvSpPr>
          <p:cNvPr id="5" name="Footer Placeholder 4"/>
          <p:cNvSpPr>
            <a:spLocks noGrp="1"/>
          </p:cNvSpPr>
          <p:nvPr>
            <p:ph type="ftr" sz="quarter" idx="3"/>
          </p:nvPr>
        </p:nvSpPr>
        <p:spPr/>
        <p:txBody>
          <a:bodyPr/>
          <a:lstStyle/>
          <a:p>
            <a:r>
              <a:rPr lang="en-GB"/>
              <a:t>Patterns and trends in adult obesity</a:t>
            </a:r>
            <a:endParaRPr lang="en-US" dirty="0"/>
          </a:p>
        </p:txBody>
      </p:sp>
      <p:sp>
        <p:nvSpPr>
          <p:cNvPr id="7" name="TextBox 4"/>
          <p:cNvSpPr txBox="1">
            <a:spLocks noChangeArrowheads="1"/>
          </p:cNvSpPr>
          <p:nvPr/>
        </p:nvSpPr>
        <p:spPr bwMode="auto">
          <a:xfrm>
            <a:off x="3320946" y="5863254"/>
            <a:ext cx="5643542" cy="461665"/>
          </a:xfrm>
          <a:prstGeom prst="rect">
            <a:avLst/>
          </a:prstGeom>
          <a:noFill/>
          <a:ln w="9525">
            <a:noFill/>
            <a:miter lim="800000"/>
            <a:headEnd/>
            <a:tailEnd/>
          </a:ln>
        </p:spPr>
        <p:txBody>
          <a:bodyPr>
            <a:spAutoFit/>
          </a:bodyPr>
          <a:lstStyle/>
          <a:p>
            <a:pPr algn="r"/>
            <a:r>
              <a:rPr lang="en-GB" sz="1200" dirty="0">
                <a:latin typeface="Arial" panose="020B0604020202020204" pitchFamily="34" charset="0"/>
                <a:cs typeface="Arial" panose="020B0604020202020204" pitchFamily="34" charset="0"/>
              </a:rPr>
              <a:t>95% confidence intervals are shown</a:t>
            </a:r>
          </a:p>
          <a:p>
            <a:pPr algn="r"/>
            <a:r>
              <a:rPr lang="en-GB" sz="1200" dirty="0">
                <a:latin typeface="Arial" panose="020B0604020202020204" pitchFamily="34" charset="0"/>
                <a:cs typeface="Arial" panose="020B0604020202020204" pitchFamily="34" charset="0"/>
              </a:rPr>
              <a:t>Adult (aged 16+) obesity: BMI ≥ 30kg/m</a:t>
            </a:r>
            <a:r>
              <a:rPr lang="en-GB" sz="1200" baseline="30000" dirty="0">
                <a:latin typeface="Arial" panose="020B0604020202020204" pitchFamily="34" charset="0"/>
                <a:cs typeface="Arial" panose="020B0604020202020204" pitchFamily="34" charset="0"/>
              </a:rPr>
              <a:t>2</a:t>
            </a:r>
          </a:p>
        </p:txBody>
      </p:sp>
      <p:sp>
        <p:nvSpPr>
          <p:cNvPr id="9" name="TextBox 4">
            <a:extLst>
              <a:ext uri="{FF2B5EF4-FFF2-40B4-BE49-F238E27FC236}">
                <a16:creationId xmlns:a16="http://schemas.microsoft.com/office/drawing/2014/main" id="{BB2202FE-749B-4804-8033-B3B15E24C9F7}"/>
              </a:ext>
            </a:extLst>
          </p:cNvPr>
          <p:cNvSpPr txBox="1">
            <a:spLocks noChangeArrowheads="1"/>
          </p:cNvSpPr>
          <p:nvPr/>
        </p:nvSpPr>
        <p:spPr bwMode="auto">
          <a:xfrm>
            <a:off x="179512" y="6021288"/>
            <a:ext cx="3240360" cy="276999"/>
          </a:xfrm>
          <a:prstGeom prst="rect">
            <a:avLst/>
          </a:prstGeom>
          <a:noFill/>
          <a:ln w="9525">
            <a:noFill/>
            <a:miter lim="800000"/>
            <a:headEnd/>
            <a:tailEnd/>
          </a:ln>
        </p:spPr>
        <p:txBody>
          <a:bodyPr wrap="square">
            <a:spAutoFit/>
          </a:bodyPr>
          <a:lstStyle/>
          <a:p>
            <a:r>
              <a:rPr lang="en-GB" sz="1200" dirty="0">
                <a:latin typeface="Arial" panose="020B0604020202020204" pitchFamily="34" charset="0"/>
                <a:cs typeface="Arial" panose="020B0604020202020204" pitchFamily="34" charset="0"/>
              </a:rPr>
              <a:t>Obesity prevalence is age standardised</a:t>
            </a:r>
            <a:endParaRPr lang="en-GB" sz="1200" baseline="30000" dirty="0">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763688" y="332656"/>
            <a:ext cx="7200800" cy="1008112"/>
          </a:xfrm>
        </p:spPr>
        <p:txBody>
          <a:bodyPr>
            <a:normAutofit/>
          </a:bodyPr>
          <a:lstStyle/>
          <a:p>
            <a:r>
              <a:rPr lang="en-GB" sz="2800" dirty="0">
                <a:solidFill>
                  <a:srgbClr val="00AE9E"/>
                </a:solidFill>
              </a:rPr>
              <a:t>Adult obesity prevalence by income</a:t>
            </a:r>
            <a:br>
              <a:rPr lang="en-GB" dirty="0"/>
            </a:br>
            <a:r>
              <a:rPr lang="en-GB" sz="1800" spc="0" dirty="0">
                <a:solidFill>
                  <a:schemeClr val="tx1"/>
                </a:solidFill>
                <a:cs typeface="Arial" pitchFamily="34" charset="0"/>
              </a:rPr>
              <a:t>Health Survey for England 2017</a:t>
            </a:r>
            <a:endParaRPr lang="en-US" sz="1800" spc="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14</a:t>
            </a:fld>
            <a:endParaRPr lang="en-US" dirty="0"/>
          </a:p>
        </p:txBody>
      </p:sp>
      <p:sp>
        <p:nvSpPr>
          <p:cNvPr id="5" name="Footer Placeholder 4"/>
          <p:cNvSpPr>
            <a:spLocks noGrp="1"/>
          </p:cNvSpPr>
          <p:nvPr>
            <p:ph type="ftr" sz="quarter" idx="3"/>
          </p:nvPr>
        </p:nvSpPr>
        <p:spPr/>
        <p:txBody>
          <a:bodyPr/>
          <a:lstStyle/>
          <a:p>
            <a:r>
              <a:rPr lang="en-GB"/>
              <a:t>Patterns and trends in adult obesity</a:t>
            </a:r>
            <a:endParaRPr lang="en-US" dirty="0"/>
          </a:p>
        </p:txBody>
      </p:sp>
      <p:sp>
        <p:nvSpPr>
          <p:cNvPr id="7" name="TextBox 4"/>
          <p:cNvSpPr txBox="1">
            <a:spLocks noChangeArrowheads="1"/>
          </p:cNvSpPr>
          <p:nvPr/>
        </p:nvSpPr>
        <p:spPr bwMode="auto">
          <a:xfrm>
            <a:off x="5905766" y="5847655"/>
            <a:ext cx="3059832" cy="461665"/>
          </a:xfrm>
          <a:prstGeom prst="rect">
            <a:avLst/>
          </a:prstGeom>
          <a:noFill/>
          <a:ln w="9525">
            <a:noFill/>
            <a:miter lim="800000"/>
            <a:headEnd/>
            <a:tailEnd/>
          </a:ln>
        </p:spPr>
        <p:txBody>
          <a:bodyPr wrap="square">
            <a:spAutoFit/>
          </a:bodyPr>
          <a:lstStyle/>
          <a:p>
            <a:pPr algn="r"/>
            <a:r>
              <a:rPr lang="en-GB" sz="1200" dirty="0">
                <a:latin typeface="Arial" panose="020B0604020202020204" pitchFamily="34" charset="0"/>
                <a:cs typeface="Arial" panose="020B0604020202020204" pitchFamily="34" charset="0"/>
              </a:rPr>
              <a:t>95% confidence intervals are shown</a:t>
            </a:r>
          </a:p>
          <a:p>
            <a:pPr algn="r"/>
            <a:r>
              <a:rPr lang="en-GB" sz="1200" dirty="0">
                <a:latin typeface="Arial" panose="020B0604020202020204" pitchFamily="34" charset="0"/>
                <a:cs typeface="Arial" panose="020B0604020202020204" pitchFamily="34" charset="0"/>
              </a:rPr>
              <a:t>Adult (aged 16+) obesity: BMI ≥ 30kg/m</a:t>
            </a:r>
            <a:r>
              <a:rPr lang="en-GB" sz="1200" baseline="30000" dirty="0">
                <a:latin typeface="Arial" panose="020B0604020202020204" pitchFamily="34" charset="0"/>
                <a:cs typeface="Arial" panose="020B0604020202020204" pitchFamily="34" charset="0"/>
              </a:rPr>
              <a:t>2</a:t>
            </a:r>
          </a:p>
        </p:txBody>
      </p:sp>
      <p:sp>
        <p:nvSpPr>
          <p:cNvPr id="9" name="TextBox 4">
            <a:extLst>
              <a:ext uri="{FF2B5EF4-FFF2-40B4-BE49-F238E27FC236}">
                <a16:creationId xmlns:a16="http://schemas.microsoft.com/office/drawing/2014/main" id="{E3795C29-1D7F-41F4-AFD8-71913991DDDB}"/>
              </a:ext>
            </a:extLst>
          </p:cNvPr>
          <p:cNvSpPr txBox="1">
            <a:spLocks noChangeArrowheads="1"/>
          </p:cNvSpPr>
          <p:nvPr/>
        </p:nvSpPr>
        <p:spPr bwMode="auto">
          <a:xfrm>
            <a:off x="179512" y="6021288"/>
            <a:ext cx="3240360" cy="276999"/>
          </a:xfrm>
          <a:prstGeom prst="rect">
            <a:avLst/>
          </a:prstGeom>
          <a:noFill/>
          <a:ln w="9525">
            <a:noFill/>
            <a:miter lim="800000"/>
            <a:headEnd/>
            <a:tailEnd/>
          </a:ln>
        </p:spPr>
        <p:txBody>
          <a:bodyPr wrap="square">
            <a:spAutoFit/>
          </a:bodyPr>
          <a:lstStyle/>
          <a:p>
            <a:r>
              <a:rPr lang="en-GB" sz="1200" dirty="0">
                <a:latin typeface="Arial" panose="020B0604020202020204" pitchFamily="34" charset="0"/>
                <a:cs typeface="Arial" panose="020B0604020202020204" pitchFamily="34" charset="0"/>
              </a:rPr>
              <a:t>Obesity prevalence is age standardised</a:t>
            </a:r>
            <a:endParaRPr lang="en-GB" sz="1200" baseline="300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C1CA8C43-FAFB-4FD7-AE83-1BF6293D1041}"/>
              </a:ext>
            </a:extLst>
          </p:cNvPr>
          <p:cNvPicPr>
            <a:picLocks noChangeAspect="1"/>
          </p:cNvPicPr>
          <p:nvPr/>
        </p:nvPicPr>
        <p:blipFill>
          <a:blip r:embed="rId3"/>
          <a:stretch>
            <a:fillRect/>
          </a:stretch>
        </p:blipFill>
        <p:spPr>
          <a:xfrm>
            <a:off x="150972" y="1268760"/>
            <a:ext cx="8823810" cy="453650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5684AC-5268-4FD8-B058-68732C21AB27}"/>
              </a:ext>
            </a:extLst>
          </p:cNvPr>
          <p:cNvPicPr>
            <a:picLocks noChangeAspect="1"/>
          </p:cNvPicPr>
          <p:nvPr/>
        </p:nvPicPr>
        <p:blipFill>
          <a:blip r:embed="rId3"/>
          <a:stretch>
            <a:fillRect/>
          </a:stretch>
        </p:blipFill>
        <p:spPr>
          <a:xfrm>
            <a:off x="323528" y="1199748"/>
            <a:ext cx="8496944" cy="4821540"/>
          </a:xfrm>
          <a:prstGeom prst="rect">
            <a:avLst/>
          </a:prstGeom>
        </p:spPr>
      </p:pic>
      <p:sp>
        <p:nvSpPr>
          <p:cNvPr id="16" name="Title 15"/>
          <p:cNvSpPr>
            <a:spLocks noGrp="1"/>
          </p:cNvSpPr>
          <p:nvPr>
            <p:ph type="title"/>
          </p:nvPr>
        </p:nvSpPr>
        <p:spPr>
          <a:xfrm>
            <a:off x="1763688" y="260648"/>
            <a:ext cx="7200800" cy="1008112"/>
          </a:xfrm>
        </p:spPr>
        <p:txBody>
          <a:bodyPr>
            <a:normAutofit/>
          </a:bodyPr>
          <a:lstStyle/>
          <a:p>
            <a:r>
              <a:rPr lang="en-GB" sz="2800" dirty="0">
                <a:solidFill>
                  <a:srgbClr val="00AE9E"/>
                </a:solidFill>
              </a:rPr>
              <a:t>Adult obesity prevalence by deprivation</a:t>
            </a:r>
            <a:br>
              <a:rPr lang="en-GB" dirty="0"/>
            </a:br>
            <a:r>
              <a:rPr lang="en-GB" sz="1800" spc="0" dirty="0">
                <a:solidFill>
                  <a:schemeClr val="tx1"/>
                </a:solidFill>
                <a:cs typeface="Arial" pitchFamily="34" charset="0"/>
              </a:rPr>
              <a:t>Health Survey for England 2018</a:t>
            </a:r>
            <a:endParaRPr lang="en-US" sz="1800" spc="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15</a:t>
            </a:fld>
            <a:endParaRPr lang="en-US" dirty="0"/>
          </a:p>
        </p:txBody>
      </p:sp>
      <p:sp>
        <p:nvSpPr>
          <p:cNvPr id="5" name="Footer Placeholder 4"/>
          <p:cNvSpPr>
            <a:spLocks noGrp="1"/>
          </p:cNvSpPr>
          <p:nvPr>
            <p:ph type="ftr" sz="quarter" idx="3"/>
          </p:nvPr>
        </p:nvSpPr>
        <p:spPr/>
        <p:txBody>
          <a:bodyPr/>
          <a:lstStyle/>
          <a:p>
            <a:r>
              <a:rPr lang="en-GB"/>
              <a:t>Patterns and trends in adult obesity</a:t>
            </a:r>
            <a:endParaRPr lang="en-US" dirty="0"/>
          </a:p>
        </p:txBody>
      </p:sp>
      <p:sp>
        <p:nvSpPr>
          <p:cNvPr id="7" name="TextBox 4"/>
          <p:cNvSpPr txBox="1">
            <a:spLocks noChangeArrowheads="1"/>
          </p:cNvSpPr>
          <p:nvPr/>
        </p:nvSpPr>
        <p:spPr bwMode="auto">
          <a:xfrm>
            <a:off x="5940152" y="5852242"/>
            <a:ext cx="3059832" cy="461665"/>
          </a:xfrm>
          <a:prstGeom prst="rect">
            <a:avLst/>
          </a:prstGeom>
          <a:noFill/>
          <a:ln w="9525">
            <a:noFill/>
            <a:miter lim="800000"/>
            <a:headEnd/>
            <a:tailEnd/>
          </a:ln>
        </p:spPr>
        <p:txBody>
          <a:bodyPr wrap="square">
            <a:spAutoFit/>
          </a:bodyPr>
          <a:lstStyle/>
          <a:p>
            <a:pPr algn="r"/>
            <a:r>
              <a:rPr lang="en-GB" sz="1200" dirty="0">
                <a:latin typeface="Arial" panose="020B0604020202020204" pitchFamily="34" charset="0"/>
                <a:cs typeface="Arial" panose="020B0604020202020204" pitchFamily="34" charset="0"/>
              </a:rPr>
              <a:t>95% confidence intervals are shown</a:t>
            </a:r>
          </a:p>
          <a:p>
            <a:pPr algn="r"/>
            <a:r>
              <a:rPr lang="en-GB" sz="1200" dirty="0">
                <a:latin typeface="Arial" panose="020B0604020202020204" pitchFamily="34" charset="0"/>
                <a:cs typeface="Arial" panose="020B0604020202020204" pitchFamily="34" charset="0"/>
              </a:rPr>
              <a:t>Adult (aged 16+) obesity: BMI ≥ 30kg/m</a:t>
            </a:r>
            <a:r>
              <a:rPr lang="en-GB" sz="1200" baseline="30000" dirty="0">
                <a:latin typeface="Arial" panose="020B0604020202020204" pitchFamily="34" charset="0"/>
                <a:cs typeface="Arial" panose="020B0604020202020204" pitchFamily="34" charset="0"/>
              </a:rPr>
              <a:t>2</a:t>
            </a:r>
          </a:p>
        </p:txBody>
      </p:sp>
      <p:sp>
        <p:nvSpPr>
          <p:cNvPr id="11" name="TextBox 4">
            <a:extLst>
              <a:ext uri="{FF2B5EF4-FFF2-40B4-BE49-F238E27FC236}">
                <a16:creationId xmlns:a16="http://schemas.microsoft.com/office/drawing/2014/main" id="{1D364D58-CEFE-4208-99B0-6C7A9AED69E9}"/>
              </a:ext>
            </a:extLst>
          </p:cNvPr>
          <p:cNvSpPr txBox="1">
            <a:spLocks noChangeArrowheads="1"/>
          </p:cNvSpPr>
          <p:nvPr/>
        </p:nvSpPr>
        <p:spPr bwMode="auto">
          <a:xfrm>
            <a:off x="179512" y="6021288"/>
            <a:ext cx="3240360" cy="276999"/>
          </a:xfrm>
          <a:prstGeom prst="rect">
            <a:avLst/>
          </a:prstGeom>
          <a:noFill/>
          <a:ln w="9525">
            <a:noFill/>
            <a:miter lim="800000"/>
            <a:headEnd/>
            <a:tailEnd/>
          </a:ln>
        </p:spPr>
        <p:txBody>
          <a:bodyPr wrap="square">
            <a:spAutoFit/>
          </a:bodyPr>
          <a:lstStyle/>
          <a:p>
            <a:r>
              <a:rPr lang="en-GB" sz="1200" dirty="0">
                <a:latin typeface="Arial" panose="020B0604020202020204" pitchFamily="34" charset="0"/>
                <a:cs typeface="Arial" panose="020B0604020202020204" pitchFamily="34" charset="0"/>
              </a:rPr>
              <a:t>Obesity prevalence is age standardised</a:t>
            </a:r>
            <a:endParaRPr lang="en-GB" sz="1200" baseline="30000" dirty="0">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51598E-9D06-4046-8EF2-7702044C4E81}" type="slidenum">
              <a:rPr lang="en-US" smtClean="0"/>
              <a:pPr/>
              <a:t>16</a:t>
            </a:fld>
            <a:endParaRPr lang="en-US" dirty="0"/>
          </a:p>
        </p:txBody>
      </p:sp>
      <p:sp>
        <p:nvSpPr>
          <p:cNvPr id="5" name="Footer Placeholder 4"/>
          <p:cNvSpPr>
            <a:spLocks noGrp="1"/>
          </p:cNvSpPr>
          <p:nvPr>
            <p:ph type="ftr" sz="quarter" idx="3"/>
          </p:nvPr>
        </p:nvSpPr>
        <p:spPr/>
        <p:txBody>
          <a:bodyPr/>
          <a:lstStyle/>
          <a:p>
            <a:r>
              <a:rPr lang="en-GB"/>
              <a:t>Patterns and trends in adult obesity</a:t>
            </a:r>
            <a:endParaRPr lang="en-US" dirty="0"/>
          </a:p>
        </p:txBody>
      </p:sp>
      <p:sp>
        <p:nvSpPr>
          <p:cNvPr id="7" name="TextBox 4"/>
          <p:cNvSpPr txBox="1">
            <a:spLocks noChangeArrowheads="1"/>
          </p:cNvSpPr>
          <p:nvPr/>
        </p:nvSpPr>
        <p:spPr bwMode="auto">
          <a:xfrm>
            <a:off x="5904656" y="5877272"/>
            <a:ext cx="3059832" cy="461665"/>
          </a:xfrm>
          <a:prstGeom prst="rect">
            <a:avLst/>
          </a:prstGeom>
          <a:noFill/>
          <a:ln w="9525">
            <a:noFill/>
            <a:miter lim="800000"/>
            <a:headEnd/>
            <a:tailEnd/>
          </a:ln>
        </p:spPr>
        <p:txBody>
          <a:bodyPr wrap="square">
            <a:spAutoFit/>
          </a:bodyPr>
          <a:lstStyle/>
          <a:p>
            <a:pPr algn="r"/>
            <a:r>
              <a:rPr lang="en-GB" sz="1200" dirty="0">
                <a:latin typeface="Arial" panose="020B0604020202020204" pitchFamily="34" charset="0"/>
                <a:cs typeface="Arial" panose="020B0604020202020204" pitchFamily="34" charset="0"/>
              </a:rPr>
              <a:t>95% confidence intervals are shown</a:t>
            </a:r>
          </a:p>
          <a:p>
            <a:pPr algn="r"/>
            <a:r>
              <a:rPr lang="en-GB" sz="1200" dirty="0">
                <a:latin typeface="Arial" panose="020B0604020202020204" pitchFamily="34" charset="0"/>
                <a:cs typeface="Arial" panose="020B0604020202020204" pitchFamily="34" charset="0"/>
              </a:rPr>
              <a:t>Adult (aged 16+) obesity: BMI ≥ 30kg/m</a:t>
            </a:r>
            <a:r>
              <a:rPr lang="en-GB" sz="1200" baseline="30000" dirty="0">
                <a:latin typeface="Arial" panose="020B0604020202020204" pitchFamily="34" charset="0"/>
                <a:cs typeface="Arial" panose="020B0604020202020204" pitchFamily="34" charset="0"/>
              </a:rPr>
              <a:t>2</a:t>
            </a:r>
          </a:p>
        </p:txBody>
      </p:sp>
      <p:sp>
        <p:nvSpPr>
          <p:cNvPr id="8" name="TextBox 4"/>
          <p:cNvSpPr txBox="1">
            <a:spLocks noChangeArrowheads="1"/>
          </p:cNvSpPr>
          <p:nvPr/>
        </p:nvSpPr>
        <p:spPr bwMode="auto">
          <a:xfrm>
            <a:off x="179512" y="6021288"/>
            <a:ext cx="3240360" cy="276999"/>
          </a:xfrm>
          <a:prstGeom prst="rect">
            <a:avLst/>
          </a:prstGeom>
          <a:noFill/>
          <a:ln w="9525">
            <a:noFill/>
            <a:miter lim="800000"/>
            <a:headEnd/>
            <a:tailEnd/>
          </a:ln>
        </p:spPr>
        <p:txBody>
          <a:bodyPr wrap="square">
            <a:spAutoFit/>
          </a:bodyPr>
          <a:lstStyle/>
          <a:p>
            <a:r>
              <a:rPr lang="en-GB" sz="1200" dirty="0">
                <a:latin typeface="Arial" panose="020B0604020202020204" pitchFamily="34" charset="0"/>
                <a:cs typeface="Arial" panose="020B0604020202020204" pitchFamily="34" charset="0"/>
              </a:rPr>
              <a:t>Obesity prevalence is age standardised</a:t>
            </a:r>
            <a:endParaRPr lang="en-GB" sz="1200" baseline="30000" dirty="0">
              <a:latin typeface="Arial" panose="020B0604020202020204" pitchFamily="34" charset="0"/>
              <a:cs typeface="Arial" panose="020B0604020202020204" pitchFamily="34" charset="0"/>
            </a:endParaRPr>
          </a:p>
        </p:txBody>
      </p:sp>
      <p:sp>
        <p:nvSpPr>
          <p:cNvPr id="16" name="Title 15"/>
          <p:cNvSpPr>
            <a:spLocks noGrp="1"/>
          </p:cNvSpPr>
          <p:nvPr>
            <p:ph type="title"/>
          </p:nvPr>
        </p:nvSpPr>
        <p:spPr>
          <a:xfrm>
            <a:off x="1799692" y="260648"/>
            <a:ext cx="7164796" cy="1008112"/>
          </a:xfrm>
        </p:spPr>
        <p:txBody>
          <a:bodyPr>
            <a:normAutofit/>
          </a:bodyPr>
          <a:lstStyle/>
          <a:p>
            <a:r>
              <a:rPr lang="en-GB" sz="2800" dirty="0">
                <a:solidFill>
                  <a:srgbClr val="00AE9E"/>
                </a:solidFill>
              </a:rPr>
              <a:t>Adult obesity prevalence by ethnic group</a:t>
            </a:r>
            <a:br>
              <a:rPr lang="en-GB" dirty="0"/>
            </a:br>
            <a:r>
              <a:rPr lang="en-GB" sz="1800" spc="0" dirty="0">
                <a:solidFill>
                  <a:schemeClr val="tx1"/>
                </a:solidFill>
                <a:cs typeface="Arial" pitchFamily="34" charset="0"/>
              </a:rPr>
              <a:t>Health Survey for England 2017</a:t>
            </a:r>
            <a:endParaRPr lang="en-US" sz="1800" spc="0" dirty="0">
              <a:solidFill>
                <a:schemeClr val="tx1"/>
              </a:solidFill>
              <a:cs typeface="Arial" pitchFamily="34" charset="0"/>
            </a:endParaRPr>
          </a:p>
        </p:txBody>
      </p:sp>
      <p:pic>
        <p:nvPicPr>
          <p:cNvPr id="6" name="Picture 5">
            <a:extLst>
              <a:ext uri="{FF2B5EF4-FFF2-40B4-BE49-F238E27FC236}">
                <a16:creationId xmlns:a16="http://schemas.microsoft.com/office/drawing/2014/main" id="{53FCEF4E-0A29-4FDB-8C04-893C89A8A32D}"/>
              </a:ext>
            </a:extLst>
          </p:cNvPr>
          <p:cNvPicPr>
            <a:picLocks noChangeAspect="1"/>
          </p:cNvPicPr>
          <p:nvPr/>
        </p:nvPicPr>
        <p:blipFill>
          <a:blip r:embed="rId3"/>
          <a:stretch>
            <a:fillRect/>
          </a:stretch>
        </p:blipFill>
        <p:spPr>
          <a:xfrm>
            <a:off x="107504" y="1154013"/>
            <a:ext cx="8964488" cy="479526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763688" y="260648"/>
            <a:ext cx="7200800" cy="1008112"/>
          </a:xfrm>
        </p:spPr>
        <p:txBody>
          <a:bodyPr>
            <a:normAutofit/>
          </a:bodyPr>
          <a:lstStyle/>
          <a:p>
            <a:r>
              <a:rPr lang="en-GB" sz="2800" dirty="0">
                <a:solidFill>
                  <a:srgbClr val="00AE9E"/>
                </a:solidFill>
              </a:rPr>
              <a:t>Adult mean waist circumference</a:t>
            </a:r>
            <a:br>
              <a:rPr lang="en-GB" dirty="0"/>
            </a:br>
            <a:r>
              <a:rPr lang="en-GB" sz="1800" spc="0" dirty="0">
                <a:solidFill>
                  <a:schemeClr val="tx1"/>
                </a:solidFill>
                <a:cs typeface="Arial" pitchFamily="34" charset="0"/>
              </a:rPr>
              <a:t>Health Survey for England 2018</a:t>
            </a:r>
            <a:endParaRPr lang="en-US" sz="1800" spc="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17</a:t>
            </a:fld>
            <a:endParaRPr lang="en-US" dirty="0"/>
          </a:p>
        </p:txBody>
      </p:sp>
      <p:sp>
        <p:nvSpPr>
          <p:cNvPr id="5" name="Footer Placeholder 4"/>
          <p:cNvSpPr>
            <a:spLocks noGrp="1"/>
          </p:cNvSpPr>
          <p:nvPr>
            <p:ph type="ftr" sz="quarter" idx="3"/>
          </p:nvPr>
        </p:nvSpPr>
        <p:spPr/>
        <p:txBody>
          <a:bodyPr/>
          <a:lstStyle/>
          <a:p>
            <a:r>
              <a:rPr lang="en-GB"/>
              <a:t>Patterns and trends in adult obesity</a:t>
            </a:r>
            <a:endParaRPr lang="en-US" dirty="0"/>
          </a:p>
        </p:txBody>
      </p:sp>
      <p:sp>
        <p:nvSpPr>
          <p:cNvPr id="10" name="Rectangle 9"/>
          <p:cNvSpPr>
            <a:spLocks noChangeArrowheads="1"/>
          </p:cNvSpPr>
          <p:nvPr/>
        </p:nvSpPr>
        <p:spPr bwMode="auto">
          <a:xfrm>
            <a:off x="3275856" y="6021288"/>
            <a:ext cx="5714986" cy="461665"/>
          </a:xfrm>
          <a:prstGeom prst="rect">
            <a:avLst/>
          </a:prstGeom>
          <a:noFill/>
          <a:ln w="9525">
            <a:noFill/>
            <a:miter lim="800000"/>
            <a:headEnd/>
            <a:tailEnd/>
          </a:ln>
        </p:spPr>
        <p:txBody>
          <a:bodyPr>
            <a:spAutoFit/>
          </a:bodyPr>
          <a:lstStyle/>
          <a:p>
            <a:pPr algn="r"/>
            <a:r>
              <a:rPr lang="en-GB" sz="1200" dirty="0">
                <a:latin typeface="Arial" panose="020B0604020202020204" pitchFamily="34" charset="0"/>
                <a:cs typeface="Arial" panose="020B0604020202020204" pitchFamily="34" charset="0"/>
              </a:rPr>
              <a:t>Adults aged 16+</a:t>
            </a:r>
          </a:p>
          <a:p>
            <a:pPr algn="r"/>
            <a:endParaRPr lang="en-GB" sz="12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3239898-6EE0-48C2-B7E6-F18793B9A79D}"/>
              </a:ext>
            </a:extLst>
          </p:cNvPr>
          <p:cNvPicPr>
            <a:picLocks noChangeAspect="1"/>
          </p:cNvPicPr>
          <p:nvPr/>
        </p:nvPicPr>
        <p:blipFill>
          <a:blip r:embed="rId3"/>
          <a:stretch>
            <a:fillRect/>
          </a:stretch>
        </p:blipFill>
        <p:spPr>
          <a:xfrm>
            <a:off x="0" y="1389629"/>
            <a:ext cx="9144000" cy="434362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763688" y="260648"/>
            <a:ext cx="7200800" cy="1080120"/>
          </a:xfrm>
        </p:spPr>
        <p:txBody>
          <a:bodyPr>
            <a:normAutofit/>
          </a:bodyPr>
          <a:lstStyle/>
          <a:p>
            <a:r>
              <a:rPr lang="en-GB" sz="2800" dirty="0">
                <a:solidFill>
                  <a:srgbClr val="00AE9E"/>
                </a:solidFill>
              </a:rPr>
              <a:t>Adult very high waist circumference</a:t>
            </a:r>
            <a:br>
              <a:rPr lang="en-GB" dirty="0"/>
            </a:br>
            <a:r>
              <a:rPr lang="en-GB" sz="1800" spc="0" dirty="0">
                <a:solidFill>
                  <a:schemeClr val="tx1"/>
                </a:solidFill>
                <a:cs typeface="Arial" pitchFamily="34" charset="0"/>
              </a:rPr>
              <a:t>Health Survey for England 2018</a:t>
            </a:r>
            <a:endParaRPr lang="en-US" sz="1800" spc="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18</a:t>
            </a:fld>
            <a:endParaRPr lang="en-US" dirty="0"/>
          </a:p>
        </p:txBody>
      </p:sp>
      <p:sp>
        <p:nvSpPr>
          <p:cNvPr id="5" name="Footer Placeholder 4"/>
          <p:cNvSpPr>
            <a:spLocks noGrp="1"/>
          </p:cNvSpPr>
          <p:nvPr>
            <p:ph type="ftr" sz="quarter" idx="3"/>
          </p:nvPr>
        </p:nvSpPr>
        <p:spPr/>
        <p:txBody>
          <a:bodyPr/>
          <a:lstStyle/>
          <a:p>
            <a:r>
              <a:rPr lang="en-GB"/>
              <a:t>Patterns and trends in adult obesity</a:t>
            </a:r>
            <a:endParaRPr lang="en-US" dirty="0"/>
          </a:p>
        </p:txBody>
      </p:sp>
      <p:sp>
        <p:nvSpPr>
          <p:cNvPr id="10" name="Rectangle 9"/>
          <p:cNvSpPr>
            <a:spLocks noChangeArrowheads="1"/>
          </p:cNvSpPr>
          <p:nvPr/>
        </p:nvSpPr>
        <p:spPr bwMode="auto">
          <a:xfrm>
            <a:off x="251520" y="5806425"/>
            <a:ext cx="8739322" cy="646331"/>
          </a:xfrm>
          <a:prstGeom prst="rect">
            <a:avLst/>
          </a:prstGeom>
          <a:noFill/>
          <a:ln w="9525">
            <a:noFill/>
            <a:miter lim="800000"/>
            <a:headEnd/>
            <a:tailEnd/>
          </a:ln>
        </p:spPr>
        <p:txBody>
          <a:bodyPr wrap="square">
            <a:spAutoFit/>
          </a:bodyPr>
          <a:lstStyle/>
          <a:p>
            <a:pPr algn="r"/>
            <a:r>
              <a:rPr lang="en-GB" sz="1200" dirty="0">
                <a:latin typeface="Arial" panose="020B0604020202020204" pitchFamily="34" charset="0"/>
                <a:cs typeface="Arial" panose="020B0604020202020204" pitchFamily="34" charset="0"/>
              </a:rPr>
              <a:t>Adults aged 16+</a:t>
            </a:r>
          </a:p>
          <a:p>
            <a:pPr algn="r"/>
            <a:r>
              <a:rPr lang="en-GB" sz="1200" dirty="0">
                <a:latin typeface="Arial" panose="020B0604020202020204" pitchFamily="34" charset="0"/>
                <a:cs typeface="Arial" panose="020B0604020202020204" pitchFamily="34" charset="0"/>
              </a:rPr>
              <a:t>Very high waist circumference is taken to be greater than 102cm in men and greater than 88cm in women</a:t>
            </a:r>
          </a:p>
          <a:p>
            <a:pPr algn="r"/>
            <a:endParaRPr lang="en-GB" sz="12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066C0D9-8EB4-429A-85EA-843C4BCB811C}"/>
              </a:ext>
            </a:extLst>
          </p:cNvPr>
          <p:cNvPicPr>
            <a:picLocks noChangeAspect="1"/>
          </p:cNvPicPr>
          <p:nvPr/>
        </p:nvPicPr>
        <p:blipFill>
          <a:blip r:embed="rId3"/>
          <a:stretch>
            <a:fillRect/>
          </a:stretch>
        </p:blipFill>
        <p:spPr>
          <a:xfrm>
            <a:off x="0" y="1389629"/>
            <a:ext cx="9144000" cy="4343627"/>
          </a:xfrm>
          <a:prstGeom prst="rect">
            <a:avLst/>
          </a:prstGeom>
        </p:spPr>
      </p:pic>
    </p:spTree>
    <p:extLst>
      <p:ext uri="{BB962C8B-B14F-4D97-AF65-F5344CB8AC3E}">
        <p14:creationId xmlns:p14="http://schemas.microsoft.com/office/powerpoint/2010/main" val="1533068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763688" y="260648"/>
            <a:ext cx="7200800" cy="936104"/>
          </a:xfrm>
        </p:spPr>
        <p:txBody>
          <a:bodyPr>
            <a:normAutofit/>
          </a:bodyPr>
          <a:lstStyle/>
          <a:p>
            <a:r>
              <a:rPr lang="en-GB" sz="2800" dirty="0">
                <a:solidFill>
                  <a:srgbClr val="00AE9E"/>
                </a:solidFill>
              </a:rPr>
              <a:t>Adult very high waist circumference by age</a:t>
            </a:r>
            <a:br>
              <a:rPr lang="en-GB" sz="3200" dirty="0"/>
            </a:br>
            <a:r>
              <a:rPr lang="en-GB" sz="1800" spc="0" dirty="0">
                <a:solidFill>
                  <a:schemeClr val="tx1"/>
                </a:solidFill>
                <a:cs typeface="Arial" pitchFamily="34" charset="0"/>
              </a:rPr>
              <a:t>Health Survey for England 2018</a:t>
            </a:r>
            <a:endParaRPr lang="en-US" sz="2000" spc="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19</a:t>
            </a:fld>
            <a:endParaRPr lang="en-US" dirty="0"/>
          </a:p>
        </p:txBody>
      </p:sp>
      <p:sp>
        <p:nvSpPr>
          <p:cNvPr id="5" name="Footer Placeholder 4"/>
          <p:cNvSpPr>
            <a:spLocks noGrp="1"/>
          </p:cNvSpPr>
          <p:nvPr>
            <p:ph type="ftr" sz="quarter" idx="3"/>
          </p:nvPr>
        </p:nvSpPr>
        <p:spPr/>
        <p:txBody>
          <a:bodyPr/>
          <a:lstStyle/>
          <a:p>
            <a:r>
              <a:rPr lang="en-GB"/>
              <a:t>Patterns and trends in adult obesity</a:t>
            </a:r>
            <a:endParaRPr lang="en-US" dirty="0"/>
          </a:p>
        </p:txBody>
      </p:sp>
      <p:sp>
        <p:nvSpPr>
          <p:cNvPr id="10" name="Rectangle 9"/>
          <p:cNvSpPr>
            <a:spLocks noChangeArrowheads="1"/>
          </p:cNvSpPr>
          <p:nvPr/>
        </p:nvSpPr>
        <p:spPr bwMode="auto">
          <a:xfrm>
            <a:off x="107504" y="5878433"/>
            <a:ext cx="8883338" cy="461665"/>
          </a:xfrm>
          <a:prstGeom prst="rect">
            <a:avLst/>
          </a:prstGeom>
          <a:noFill/>
          <a:ln w="9525">
            <a:noFill/>
            <a:miter lim="800000"/>
            <a:headEnd/>
            <a:tailEnd/>
          </a:ln>
        </p:spPr>
        <p:txBody>
          <a:bodyPr wrap="square">
            <a:spAutoFit/>
          </a:bodyPr>
          <a:lstStyle/>
          <a:p>
            <a:pPr algn="r"/>
            <a:r>
              <a:rPr lang="en-GB" sz="1200" dirty="0">
                <a:latin typeface="Arial" panose="020B0604020202020204" pitchFamily="34" charset="0"/>
                <a:cs typeface="Arial" panose="020B0604020202020204" pitchFamily="34" charset="0"/>
              </a:rPr>
              <a:t>Adults aged 16+.  95% confidence intervals are shown </a:t>
            </a:r>
          </a:p>
          <a:p>
            <a:pPr algn="r"/>
            <a:r>
              <a:rPr lang="en-GB" sz="1200" dirty="0">
                <a:latin typeface="Arial" panose="020B0604020202020204" pitchFamily="34" charset="0"/>
                <a:cs typeface="Arial" panose="020B0604020202020204" pitchFamily="34" charset="0"/>
              </a:rPr>
              <a:t>Very high waist circumference is taken to be greater than 102cm in men and greater than 88cm in women</a:t>
            </a:r>
          </a:p>
        </p:txBody>
      </p:sp>
      <p:pic>
        <p:nvPicPr>
          <p:cNvPr id="2" name="Picture 1">
            <a:extLst>
              <a:ext uri="{FF2B5EF4-FFF2-40B4-BE49-F238E27FC236}">
                <a16:creationId xmlns:a16="http://schemas.microsoft.com/office/drawing/2014/main" id="{D77C1339-D762-4E50-8D2D-2630211AD626}"/>
              </a:ext>
            </a:extLst>
          </p:cNvPr>
          <p:cNvPicPr>
            <a:picLocks noChangeAspect="1"/>
          </p:cNvPicPr>
          <p:nvPr/>
        </p:nvPicPr>
        <p:blipFill>
          <a:blip r:embed="rId3"/>
          <a:stretch>
            <a:fillRect/>
          </a:stretch>
        </p:blipFill>
        <p:spPr>
          <a:xfrm>
            <a:off x="243807" y="1120290"/>
            <a:ext cx="8748464" cy="482769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C7E8EE-EDBD-4D42-89AA-932066069536}"/>
              </a:ext>
            </a:extLst>
          </p:cNvPr>
          <p:cNvSpPr>
            <a:spLocks noGrp="1"/>
          </p:cNvSpPr>
          <p:nvPr>
            <p:ph idx="1"/>
          </p:nvPr>
        </p:nvSpPr>
        <p:spPr>
          <a:xfrm>
            <a:off x="395536" y="1268760"/>
            <a:ext cx="8334480" cy="4680520"/>
          </a:xfrm>
        </p:spPr>
        <p:txBody>
          <a:bodyPr>
            <a:normAutofit/>
          </a:bodyPr>
          <a:lstStyle/>
          <a:p>
            <a:pPr marL="285750" indent="-285750">
              <a:buFont typeface="Arial" panose="020B0604020202020204" pitchFamily="34" charset="0"/>
              <a:buChar char="•"/>
            </a:pPr>
            <a:r>
              <a:rPr lang="en-GB" sz="1600" dirty="0">
                <a:hlinkClick r:id="rId2" action="ppaction://hlinksldjump"/>
              </a:rPr>
              <a:t>Adult body mass index classification (slide 3)</a:t>
            </a:r>
            <a:endParaRPr lang="en-GB" sz="1600" dirty="0"/>
          </a:p>
          <a:p>
            <a:pPr marL="285750" indent="-285750">
              <a:buFont typeface="Arial" panose="020B0604020202020204" pitchFamily="34" charset="0"/>
              <a:buChar char="•"/>
            </a:pPr>
            <a:r>
              <a:rPr lang="en-GB" sz="1600" dirty="0">
                <a:hlinkClick r:id="rId3" action="ppaction://hlinksldjump"/>
              </a:rPr>
              <a:t>Latest prevalence by BMI category (slides 4-6)</a:t>
            </a:r>
            <a:endParaRPr lang="en-GB" sz="1600" dirty="0"/>
          </a:p>
          <a:p>
            <a:pPr marL="285750" indent="-285750">
              <a:buFont typeface="Arial" panose="020B0604020202020204" pitchFamily="34" charset="0"/>
              <a:buChar char="•"/>
            </a:pPr>
            <a:r>
              <a:rPr lang="en-GB" sz="1600" dirty="0">
                <a:hlinkClick r:id="rId4" action="ppaction://hlinksldjump"/>
              </a:rPr>
              <a:t>Perception of own weight (slide 7)</a:t>
            </a:r>
            <a:endParaRPr lang="en-GB" sz="1600" dirty="0"/>
          </a:p>
          <a:p>
            <a:pPr marL="285750" indent="-285750">
              <a:buFont typeface="Arial" panose="020B0604020202020204" pitchFamily="34" charset="0"/>
              <a:buChar char="•"/>
            </a:pPr>
            <a:r>
              <a:rPr lang="en-GB" sz="1600" dirty="0">
                <a:hlinkClick r:id="rId5" action="ppaction://hlinksldjump"/>
              </a:rPr>
              <a:t>Trends by BMI category (slides 8-10)</a:t>
            </a:r>
            <a:endParaRPr lang="en-GB" sz="1600" dirty="0"/>
          </a:p>
          <a:p>
            <a:pPr marL="285750" indent="-285750">
              <a:buFont typeface="Arial" panose="020B0604020202020204" pitchFamily="34" charset="0"/>
              <a:buChar char="•"/>
            </a:pPr>
            <a:r>
              <a:rPr lang="en-GB" sz="1600" dirty="0">
                <a:hlinkClick r:id="rId6" action="ppaction://hlinksldjump"/>
              </a:rPr>
              <a:t>Latest prevalence of obesity by age (slides 11-12)</a:t>
            </a:r>
            <a:endParaRPr lang="en-GB" sz="1600" dirty="0"/>
          </a:p>
          <a:p>
            <a:pPr marL="285750" indent="-285750">
              <a:buFont typeface="Arial" panose="020B0604020202020204" pitchFamily="34" charset="0"/>
              <a:buChar char="•"/>
            </a:pPr>
            <a:r>
              <a:rPr lang="en-GB" sz="1600" dirty="0">
                <a:hlinkClick r:id="rId7" action="ppaction://hlinksldjump"/>
              </a:rPr>
              <a:t>Latest prevalence of obesity by region (slide 13)</a:t>
            </a:r>
            <a:endParaRPr lang="en-GB" sz="1600" dirty="0"/>
          </a:p>
          <a:p>
            <a:pPr marL="285750" indent="-285750">
              <a:buFont typeface="Arial" panose="020B0604020202020204" pitchFamily="34" charset="0"/>
              <a:buChar char="•"/>
            </a:pPr>
            <a:r>
              <a:rPr lang="en-GB" sz="1600" dirty="0">
                <a:hlinkClick r:id="rId8" action="ppaction://hlinksldjump"/>
              </a:rPr>
              <a:t>Latest prevalence of obesity by socioeconomic status and ethnicity (slides 14-16)</a:t>
            </a:r>
            <a:endParaRPr lang="en-GB" sz="1600" dirty="0"/>
          </a:p>
          <a:p>
            <a:pPr marL="285750" indent="-285750">
              <a:buFont typeface="Arial" panose="020B0604020202020204" pitchFamily="34" charset="0"/>
              <a:buChar char="•"/>
            </a:pPr>
            <a:r>
              <a:rPr lang="en-GB" sz="1600" dirty="0">
                <a:hlinkClick r:id="rId9" action="ppaction://hlinksldjump"/>
              </a:rPr>
              <a:t>Waist circumference latest prevalence and trends (slides 17-20)</a:t>
            </a:r>
            <a:endParaRPr lang="en-GB" sz="1600" dirty="0"/>
          </a:p>
          <a:p>
            <a:pPr marL="285750" indent="-285750">
              <a:buFont typeface="Arial" panose="020B0604020202020204" pitchFamily="34" charset="0"/>
              <a:buChar char="•"/>
            </a:pPr>
            <a:r>
              <a:rPr lang="en-GB" sz="1600" dirty="0">
                <a:hlinkClick r:id="rId10" action="ppaction://hlinksldjump"/>
              </a:rPr>
              <a:t>Trends by health risk categories for BMI and waist circumference (slides 21-23)</a:t>
            </a:r>
            <a:endParaRPr lang="en-GB" sz="1600" dirty="0"/>
          </a:p>
          <a:p>
            <a:pPr marL="285750" indent="-285750">
              <a:buFont typeface="Arial" panose="020B0604020202020204" pitchFamily="34" charset="0"/>
              <a:buChar char="•"/>
            </a:pPr>
            <a:r>
              <a:rPr lang="en-GB" sz="1600" dirty="0">
                <a:hlinkClick r:id="rId11" action="ppaction://hlinksldjump"/>
              </a:rPr>
              <a:t>Prevalence of multiple risk factors (slides 24-25)</a:t>
            </a:r>
            <a:endParaRPr lang="en-GB" sz="1600" dirty="0"/>
          </a:p>
          <a:p>
            <a:pPr marL="285750" indent="-285750">
              <a:buFont typeface="Arial" panose="020B0604020202020204" pitchFamily="34" charset="0"/>
              <a:buChar char="•"/>
            </a:pPr>
            <a:r>
              <a:rPr lang="en-GB" sz="1600" dirty="0">
                <a:hlinkClick r:id="rId12" action="ppaction://hlinksldjump"/>
              </a:rPr>
              <a:t>Data sources (slide 26)</a:t>
            </a:r>
            <a:endParaRPr lang="en-GB" sz="1600" dirty="0"/>
          </a:p>
          <a:p>
            <a:pPr marL="285750" indent="-285750">
              <a:buFont typeface="Arial" panose="020B0604020202020204" pitchFamily="34" charset="0"/>
              <a:buChar char="•"/>
            </a:pPr>
            <a:r>
              <a:rPr lang="en-GB" sz="1600" dirty="0">
                <a:hlinkClick r:id="rId13" action="ppaction://hlinksldjump"/>
              </a:rPr>
              <a:t>Further information (slide 27)</a:t>
            </a: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p:txBody>
      </p:sp>
      <p:sp>
        <p:nvSpPr>
          <p:cNvPr id="4" name="Slide Number Placeholder 3">
            <a:extLst>
              <a:ext uri="{FF2B5EF4-FFF2-40B4-BE49-F238E27FC236}">
                <a16:creationId xmlns:a16="http://schemas.microsoft.com/office/drawing/2014/main" id="{BD111C1A-9F2F-48A5-BAEF-A3B2FDE1A3DE}"/>
              </a:ext>
            </a:extLst>
          </p:cNvPr>
          <p:cNvSpPr>
            <a:spLocks noGrp="1"/>
          </p:cNvSpPr>
          <p:nvPr>
            <p:ph type="sldNum" sz="quarter" idx="12"/>
          </p:nvPr>
        </p:nvSpPr>
        <p:spPr/>
        <p:txBody>
          <a:bodyPr/>
          <a:lstStyle/>
          <a:p>
            <a:fld id="{E051598E-9D06-4046-8EF2-7702044C4E81}" type="slidenum">
              <a:rPr lang="en-US" smtClean="0"/>
              <a:pPr/>
              <a:t>2</a:t>
            </a:fld>
            <a:endParaRPr lang="en-US" dirty="0"/>
          </a:p>
        </p:txBody>
      </p:sp>
      <p:sp>
        <p:nvSpPr>
          <p:cNvPr id="5" name="Footer Placeholder 4">
            <a:extLst>
              <a:ext uri="{FF2B5EF4-FFF2-40B4-BE49-F238E27FC236}">
                <a16:creationId xmlns:a16="http://schemas.microsoft.com/office/drawing/2014/main" id="{681AFD0E-A043-422D-849C-5BE3105FB35A}"/>
              </a:ext>
            </a:extLst>
          </p:cNvPr>
          <p:cNvSpPr>
            <a:spLocks noGrp="1"/>
          </p:cNvSpPr>
          <p:nvPr>
            <p:ph type="ftr" sz="quarter" idx="3"/>
          </p:nvPr>
        </p:nvSpPr>
        <p:spPr/>
        <p:txBody>
          <a:bodyPr/>
          <a:lstStyle/>
          <a:p>
            <a:r>
              <a:rPr lang="en-GB"/>
              <a:t>Patterns and trends in adult obesity</a:t>
            </a:r>
            <a:endParaRPr lang="en-US" dirty="0"/>
          </a:p>
        </p:txBody>
      </p:sp>
      <p:sp>
        <p:nvSpPr>
          <p:cNvPr id="6" name="Title 15">
            <a:extLst>
              <a:ext uri="{FF2B5EF4-FFF2-40B4-BE49-F238E27FC236}">
                <a16:creationId xmlns:a16="http://schemas.microsoft.com/office/drawing/2014/main" id="{B561DCED-58EB-4B4E-A730-4763B7F0F216}"/>
              </a:ext>
            </a:extLst>
          </p:cNvPr>
          <p:cNvSpPr txBox="1">
            <a:spLocks/>
          </p:cNvSpPr>
          <p:nvPr/>
        </p:nvSpPr>
        <p:spPr>
          <a:xfrm>
            <a:off x="1835696" y="432048"/>
            <a:ext cx="6912767" cy="548680"/>
          </a:xfrm>
          <a:prstGeom prst="rect">
            <a:avLst/>
          </a:prstGeom>
        </p:spPr>
        <p:txBody>
          <a:bodyPr vert="horz" lIns="0" tIns="0" rIns="0" bIns="0" rtlCol="0" anchor="t" anchorCtr="0">
            <a:normAutofit/>
          </a:bodyPr>
          <a:lstStyle>
            <a:lvl1pPr algn="l" defTabSz="914400" rtl="0" eaLnBrk="1" latinLnBrk="0" hangingPunct="1">
              <a:spcBef>
                <a:spcPct val="0"/>
              </a:spcBef>
              <a:buNone/>
              <a:defRPr sz="4000" kern="1200" spc="-150" baseline="0">
                <a:solidFill>
                  <a:schemeClr val="tx2"/>
                </a:solidFill>
                <a:latin typeface="Arial" pitchFamily="34" charset="0"/>
                <a:ea typeface="+mj-ea"/>
                <a:cs typeface="+mj-cs"/>
              </a:defRPr>
            </a:lvl1pPr>
          </a:lstStyle>
          <a:p>
            <a:r>
              <a:rPr lang="en-GB" sz="3600" dirty="0">
                <a:solidFill>
                  <a:srgbClr val="00AE9E"/>
                </a:solidFill>
              </a:rPr>
              <a:t>Contents</a:t>
            </a:r>
            <a:endParaRPr lang="en-US" sz="2400" spc="0" dirty="0">
              <a:solidFill>
                <a:schemeClr val="tx1"/>
              </a:solidFill>
              <a:cs typeface="Arial" pitchFamily="34" charset="0"/>
            </a:endParaRPr>
          </a:p>
        </p:txBody>
      </p:sp>
    </p:spTree>
    <p:extLst>
      <p:ext uri="{BB962C8B-B14F-4D97-AF65-F5344CB8AC3E}">
        <p14:creationId xmlns:p14="http://schemas.microsoft.com/office/powerpoint/2010/main" val="2132064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763688" y="332656"/>
            <a:ext cx="7380312" cy="764856"/>
          </a:xfrm>
        </p:spPr>
        <p:txBody>
          <a:bodyPr>
            <a:normAutofit fontScale="90000"/>
          </a:bodyPr>
          <a:lstStyle/>
          <a:p>
            <a:r>
              <a:rPr lang="en-GB" sz="3000" dirty="0">
                <a:solidFill>
                  <a:srgbClr val="00AE9E"/>
                </a:solidFill>
              </a:rPr>
              <a:t>Trend in very high waist circumference among adults</a:t>
            </a:r>
            <a:br>
              <a:rPr lang="en-GB" dirty="0"/>
            </a:br>
            <a:r>
              <a:rPr lang="en-GB" sz="2000" spc="0" dirty="0">
                <a:solidFill>
                  <a:schemeClr val="tx1"/>
                </a:solidFill>
                <a:cs typeface="Arial" pitchFamily="34" charset="0"/>
              </a:rPr>
              <a:t>Health Survey for England 1993 to 2018</a:t>
            </a:r>
            <a:endParaRPr lang="en-US" sz="2000" spc="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20</a:t>
            </a:fld>
            <a:endParaRPr lang="en-US" dirty="0"/>
          </a:p>
        </p:txBody>
      </p:sp>
      <p:sp>
        <p:nvSpPr>
          <p:cNvPr id="5" name="Footer Placeholder 4"/>
          <p:cNvSpPr>
            <a:spLocks noGrp="1"/>
          </p:cNvSpPr>
          <p:nvPr>
            <p:ph type="ftr" sz="quarter" idx="3"/>
          </p:nvPr>
        </p:nvSpPr>
        <p:spPr/>
        <p:txBody>
          <a:bodyPr/>
          <a:lstStyle/>
          <a:p>
            <a:r>
              <a:rPr lang="en-GB"/>
              <a:t>Patterns and trends in adult obesity</a:t>
            </a:r>
            <a:endParaRPr lang="en-US" dirty="0"/>
          </a:p>
        </p:txBody>
      </p:sp>
      <p:sp>
        <p:nvSpPr>
          <p:cNvPr id="10" name="Rectangle 9"/>
          <p:cNvSpPr>
            <a:spLocks noChangeArrowheads="1"/>
          </p:cNvSpPr>
          <p:nvPr/>
        </p:nvSpPr>
        <p:spPr bwMode="auto">
          <a:xfrm>
            <a:off x="755576" y="5878433"/>
            <a:ext cx="8235266" cy="461665"/>
          </a:xfrm>
          <a:prstGeom prst="rect">
            <a:avLst/>
          </a:prstGeom>
          <a:noFill/>
          <a:ln w="9525">
            <a:noFill/>
            <a:miter lim="800000"/>
            <a:headEnd/>
            <a:tailEnd/>
          </a:ln>
        </p:spPr>
        <p:txBody>
          <a:bodyPr wrap="square">
            <a:spAutoFit/>
          </a:bodyPr>
          <a:lstStyle/>
          <a:p>
            <a:pPr algn="r"/>
            <a:r>
              <a:rPr lang="en-GB" sz="1200" dirty="0">
                <a:latin typeface="Arial" panose="020B0604020202020204" pitchFamily="34" charset="0"/>
                <a:cs typeface="Arial" panose="020B0604020202020204" pitchFamily="34" charset="0"/>
              </a:rPr>
              <a:t>Adults aged 16+.  95% confidence intervals are shown</a:t>
            </a:r>
          </a:p>
          <a:p>
            <a:pPr algn="r"/>
            <a:r>
              <a:rPr lang="en-GB" sz="1200" dirty="0">
                <a:latin typeface="Arial" panose="020B0604020202020204" pitchFamily="34" charset="0"/>
                <a:cs typeface="Arial" panose="020B0604020202020204" pitchFamily="34" charset="0"/>
              </a:rPr>
              <a:t>Very high waist circumference is taken to be greater than 102cm in men and greater than 88cm in women</a:t>
            </a:r>
          </a:p>
        </p:txBody>
      </p:sp>
      <p:pic>
        <p:nvPicPr>
          <p:cNvPr id="6" name="Picture 5">
            <a:extLst>
              <a:ext uri="{FF2B5EF4-FFF2-40B4-BE49-F238E27FC236}">
                <a16:creationId xmlns:a16="http://schemas.microsoft.com/office/drawing/2014/main" id="{846C5003-E061-4EC8-8CA2-3A1BC805FB04}"/>
              </a:ext>
            </a:extLst>
          </p:cNvPr>
          <p:cNvPicPr>
            <a:picLocks noChangeAspect="1"/>
          </p:cNvPicPr>
          <p:nvPr/>
        </p:nvPicPr>
        <p:blipFill>
          <a:blip r:embed="rId3"/>
          <a:stretch>
            <a:fillRect/>
          </a:stretch>
        </p:blipFill>
        <p:spPr>
          <a:xfrm>
            <a:off x="179512" y="1324666"/>
            <a:ext cx="8784976" cy="455260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763688" y="260648"/>
            <a:ext cx="7200800" cy="1008112"/>
          </a:xfrm>
        </p:spPr>
        <p:txBody>
          <a:bodyPr>
            <a:normAutofit/>
          </a:bodyPr>
          <a:lstStyle/>
          <a:p>
            <a:r>
              <a:rPr lang="en-GB" sz="2800" dirty="0">
                <a:solidFill>
                  <a:srgbClr val="00AE9E"/>
                </a:solidFill>
              </a:rPr>
              <a:t>Health risk categories</a:t>
            </a:r>
            <a:br>
              <a:rPr lang="en-GB" dirty="0"/>
            </a:br>
            <a:r>
              <a:rPr lang="en-GB" sz="1800" spc="0" dirty="0">
                <a:solidFill>
                  <a:schemeClr val="tx1"/>
                </a:solidFill>
                <a:cs typeface="Arial" pitchFamily="34" charset="0"/>
              </a:rPr>
              <a:t>Health Survey for England/NICE</a:t>
            </a:r>
            <a:endParaRPr lang="en-US" sz="1800" spc="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21</a:t>
            </a:fld>
            <a:endParaRPr lang="en-US" dirty="0"/>
          </a:p>
        </p:txBody>
      </p:sp>
      <p:sp>
        <p:nvSpPr>
          <p:cNvPr id="5" name="Footer Placeholder 4"/>
          <p:cNvSpPr>
            <a:spLocks noGrp="1"/>
          </p:cNvSpPr>
          <p:nvPr>
            <p:ph type="ftr" sz="quarter" idx="3"/>
          </p:nvPr>
        </p:nvSpPr>
        <p:spPr/>
        <p:txBody>
          <a:bodyPr/>
          <a:lstStyle/>
          <a:p>
            <a:r>
              <a:rPr lang="en-GB"/>
              <a:t>Patterns and trends in adult obesity</a:t>
            </a:r>
            <a:endParaRPr lang="en-US" dirty="0"/>
          </a:p>
        </p:txBody>
      </p:sp>
      <p:pic>
        <p:nvPicPr>
          <p:cNvPr id="7" name="Picture 6">
            <a:extLst>
              <a:ext uri="{FF2B5EF4-FFF2-40B4-BE49-F238E27FC236}">
                <a16:creationId xmlns:a16="http://schemas.microsoft.com/office/drawing/2014/main" id="{CC6CF883-78BF-4C7C-8625-5386AA499FB1}"/>
              </a:ext>
            </a:extLst>
          </p:cNvPr>
          <p:cNvPicPr>
            <a:picLocks noChangeAspect="1"/>
          </p:cNvPicPr>
          <p:nvPr/>
        </p:nvPicPr>
        <p:blipFill>
          <a:blip r:embed="rId3"/>
          <a:stretch>
            <a:fillRect/>
          </a:stretch>
        </p:blipFill>
        <p:spPr>
          <a:xfrm>
            <a:off x="1077356" y="1291150"/>
            <a:ext cx="6989288" cy="42757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619672" y="332656"/>
            <a:ext cx="7461688" cy="764856"/>
          </a:xfrm>
        </p:spPr>
        <p:txBody>
          <a:bodyPr>
            <a:normAutofit fontScale="90000"/>
          </a:bodyPr>
          <a:lstStyle/>
          <a:p>
            <a:r>
              <a:rPr lang="en-GB" sz="3100" dirty="0">
                <a:solidFill>
                  <a:srgbClr val="00AE9E"/>
                </a:solidFill>
              </a:rPr>
              <a:t>Trend in prevalence of health risk categories</a:t>
            </a:r>
            <a:br>
              <a:rPr lang="en-GB" dirty="0"/>
            </a:br>
            <a:r>
              <a:rPr lang="en-GB" sz="2000" spc="0" dirty="0">
                <a:solidFill>
                  <a:schemeClr val="tx1"/>
                </a:solidFill>
                <a:cs typeface="Arial" pitchFamily="34" charset="0"/>
              </a:rPr>
              <a:t>Using BMI and waist circumference: Health Survey for England 2018</a:t>
            </a:r>
            <a:endParaRPr lang="en-US" sz="2000" spc="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22</a:t>
            </a:fld>
            <a:endParaRPr lang="en-US" dirty="0"/>
          </a:p>
        </p:txBody>
      </p:sp>
      <p:sp>
        <p:nvSpPr>
          <p:cNvPr id="5" name="Footer Placeholder 4"/>
          <p:cNvSpPr>
            <a:spLocks noGrp="1"/>
          </p:cNvSpPr>
          <p:nvPr>
            <p:ph type="ftr" sz="quarter" idx="3"/>
          </p:nvPr>
        </p:nvSpPr>
        <p:spPr/>
        <p:txBody>
          <a:bodyPr/>
          <a:lstStyle/>
          <a:p>
            <a:r>
              <a:rPr lang="en-GB"/>
              <a:t>Patterns and trends in adult obesity</a:t>
            </a:r>
            <a:endParaRPr lang="en-US" dirty="0"/>
          </a:p>
        </p:txBody>
      </p:sp>
      <p:sp>
        <p:nvSpPr>
          <p:cNvPr id="6" name="Rectangle 5"/>
          <p:cNvSpPr>
            <a:spLocks noChangeArrowheads="1"/>
          </p:cNvSpPr>
          <p:nvPr/>
        </p:nvSpPr>
        <p:spPr bwMode="auto">
          <a:xfrm>
            <a:off x="-252536" y="6032321"/>
            <a:ext cx="9217024" cy="276999"/>
          </a:xfrm>
          <a:prstGeom prst="rect">
            <a:avLst/>
          </a:prstGeom>
          <a:noFill/>
          <a:ln w="9525">
            <a:noFill/>
            <a:miter lim="800000"/>
            <a:headEnd/>
            <a:tailEnd/>
          </a:ln>
        </p:spPr>
        <p:txBody>
          <a:bodyPr wrap="square">
            <a:spAutoFit/>
          </a:bodyPr>
          <a:lstStyle/>
          <a:p>
            <a:pPr algn="r"/>
            <a:r>
              <a:rPr lang="en-GB" sz="1200" dirty="0">
                <a:latin typeface="Arial" panose="020B0604020202020204" pitchFamily="34" charset="0"/>
                <a:cs typeface="Arial" panose="020B0604020202020204" pitchFamily="34" charset="0"/>
              </a:rPr>
              <a:t>Adults aged 16+. Using combined waist circumference and BMI classification, as recommended by NICE</a:t>
            </a:r>
          </a:p>
        </p:txBody>
      </p:sp>
      <p:pic>
        <p:nvPicPr>
          <p:cNvPr id="2" name="Picture 1">
            <a:extLst>
              <a:ext uri="{FF2B5EF4-FFF2-40B4-BE49-F238E27FC236}">
                <a16:creationId xmlns:a16="http://schemas.microsoft.com/office/drawing/2014/main" id="{A5D6FFFA-613E-4491-ABBD-27339E8666C1}"/>
              </a:ext>
            </a:extLst>
          </p:cNvPr>
          <p:cNvPicPr>
            <a:picLocks noChangeAspect="1"/>
          </p:cNvPicPr>
          <p:nvPr/>
        </p:nvPicPr>
        <p:blipFill>
          <a:blip r:embed="rId3"/>
          <a:stretch>
            <a:fillRect/>
          </a:stretch>
        </p:blipFill>
        <p:spPr>
          <a:xfrm>
            <a:off x="385509" y="1192578"/>
            <a:ext cx="8434963" cy="482871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1F7A2E3-E8C6-4BAE-9EEE-4FF6CEC426B6}"/>
              </a:ext>
            </a:extLst>
          </p:cNvPr>
          <p:cNvPicPr>
            <a:picLocks noChangeAspect="1"/>
          </p:cNvPicPr>
          <p:nvPr/>
        </p:nvPicPr>
        <p:blipFill>
          <a:blip r:embed="rId3"/>
          <a:stretch>
            <a:fillRect/>
          </a:stretch>
        </p:blipFill>
        <p:spPr>
          <a:xfrm>
            <a:off x="791580" y="1772816"/>
            <a:ext cx="7812012" cy="4402703"/>
          </a:xfrm>
          <a:prstGeom prst="rect">
            <a:avLst/>
          </a:prstGeom>
        </p:spPr>
      </p:pic>
      <p:sp>
        <p:nvSpPr>
          <p:cNvPr id="4" name="Slide Number Placeholder 3"/>
          <p:cNvSpPr>
            <a:spLocks noGrp="1"/>
          </p:cNvSpPr>
          <p:nvPr>
            <p:ph type="sldNum" sz="quarter" idx="12"/>
          </p:nvPr>
        </p:nvSpPr>
        <p:spPr/>
        <p:txBody>
          <a:bodyPr/>
          <a:lstStyle/>
          <a:p>
            <a:fld id="{E051598E-9D06-4046-8EF2-7702044C4E81}" type="slidenum">
              <a:rPr lang="en-US" smtClean="0"/>
              <a:pPr/>
              <a:t>23</a:t>
            </a:fld>
            <a:endParaRPr lang="en-US" dirty="0"/>
          </a:p>
        </p:txBody>
      </p:sp>
      <p:sp>
        <p:nvSpPr>
          <p:cNvPr id="5" name="Footer Placeholder 4"/>
          <p:cNvSpPr>
            <a:spLocks noGrp="1"/>
          </p:cNvSpPr>
          <p:nvPr>
            <p:ph type="ftr" sz="quarter" idx="3"/>
          </p:nvPr>
        </p:nvSpPr>
        <p:spPr/>
        <p:txBody>
          <a:bodyPr/>
          <a:lstStyle/>
          <a:p>
            <a:r>
              <a:rPr lang="en-GB"/>
              <a:t>Patterns and trends in adult obesity</a:t>
            </a:r>
            <a:endParaRPr lang="en-US" dirty="0"/>
          </a:p>
        </p:txBody>
      </p:sp>
      <p:sp>
        <p:nvSpPr>
          <p:cNvPr id="6" name="Rectangle 5"/>
          <p:cNvSpPr>
            <a:spLocks noChangeArrowheads="1"/>
          </p:cNvSpPr>
          <p:nvPr/>
        </p:nvSpPr>
        <p:spPr bwMode="auto">
          <a:xfrm>
            <a:off x="35496" y="6021288"/>
            <a:ext cx="8955346" cy="276999"/>
          </a:xfrm>
          <a:prstGeom prst="rect">
            <a:avLst/>
          </a:prstGeom>
          <a:noFill/>
          <a:ln w="9525">
            <a:noFill/>
            <a:miter lim="800000"/>
            <a:headEnd/>
            <a:tailEnd/>
          </a:ln>
        </p:spPr>
        <p:txBody>
          <a:bodyPr wrap="square">
            <a:spAutoFit/>
          </a:bodyPr>
          <a:lstStyle/>
          <a:p>
            <a:pPr algn="r"/>
            <a:r>
              <a:rPr lang="en-GB" sz="1200" dirty="0">
                <a:latin typeface="Arial" panose="020B0604020202020204" pitchFamily="34" charset="0"/>
                <a:cs typeface="Arial" panose="020B0604020202020204" pitchFamily="34" charset="0"/>
              </a:rPr>
              <a:t>Adults aged 16+. Using combined waist circumference and BMI classification, as recommended by NICE</a:t>
            </a:r>
          </a:p>
        </p:txBody>
      </p:sp>
      <p:sp>
        <p:nvSpPr>
          <p:cNvPr id="7" name="TextBox 6"/>
          <p:cNvSpPr txBox="1"/>
          <p:nvPr/>
        </p:nvSpPr>
        <p:spPr>
          <a:xfrm>
            <a:off x="179512" y="1658389"/>
            <a:ext cx="1224136" cy="338554"/>
          </a:xfrm>
          <a:prstGeom prst="rect">
            <a:avLst/>
          </a:prstGeom>
          <a:noFill/>
        </p:spPr>
        <p:txBody>
          <a:bodyPr wrap="square" rtlCol="0">
            <a:spAutoFit/>
          </a:bodyPr>
          <a:lstStyle/>
          <a:p>
            <a:r>
              <a:rPr lang="en-GB" sz="1600" b="1" dirty="0">
                <a:latin typeface="Calibri" pitchFamily="34" charset="0"/>
                <a:cs typeface="Calibri" pitchFamily="34" charset="0"/>
              </a:rPr>
              <a:t>1993-1994</a:t>
            </a:r>
          </a:p>
        </p:txBody>
      </p:sp>
      <p:sp>
        <p:nvSpPr>
          <p:cNvPr id="8" name="TextBox 7"/>
          <p:cNvSpPr txBox="1"/>
          <p:nvPr/>
        </p:nvSpPr>
        <p:spPr>
          <a:xfrm>
            <a:off x="179512" y="3849131"/>
            <a:ext cx="1944216" cy="338554"/>
          </a:xfrm>
          <a:prstGeom prst="rect">
            <a:avLst/>
          </a:prstGeom>
          <a:noFill/>
        </p:spPr>
        <p:txBody>
          <a:bodyPr wrap="square" rtlCol="0">
            <a:spAutoFit/>
          </a:bodyPr>
          <a:lstStyle/>
          <a:p>
            <a:r>
              <a:rPr lang="en-GB" sz="1600" b="1" dirty="0">
                <a:latin typeface="Calibri" pitchFamily="34" charset="0"/>
                <a:cs typeface="Calibri" pitchFamily="34" charset="0"/>
              </a:rPr>
              <a:t>2017</a:t>
            </a:r>
            <a:r>
              <a:rPr lang="en-GB" sz="1600" b="1" dirty="0">
                <a:latin typeface="Calibri" pitchFamily="34" charset="0"/>
                <a:cs typeface="Calibri" pitchFamily="34" charset="0"/>
                <a:sym typeface="Symbol"/>
              </a:rPr>
              <a:t>-</a:t>
            </a:r>
            <a:r>
              <a:rPr lang="en-GB" sz="1600" b="1" dirty="0">
                <a:latin typeface="Calibri" pitchFamily="34" charset="0"/>
                <a:cs typeface="Calibri" pitchFamily="34" charset="0"/>
              </a:rPr>
              <a:t>2018</a:t>
            </a:r>
          </a:p>
        </p:txBody>
      </p:sp>
      <p:sp>
        <p:nvSpPr>
          <p:cNvPr id="16" name="Title 15"/>
          <p:cNvSpPr>
            <a:spLocks noGrp="1"/>
          </p:cNvSpPr>
          <p:nvPr>
            <p:ph type="title"/>
          </p:nvPr>
        </p:nvSpPr>
        <p:spPr>
          <a:xfrm>
            <a:off x="1745142" y="188640"/>
            <a:ext cx="6858450" cy="998556"/>
          </a:xfrm>
        </p:spPr>
        <p:txBody>
          <a:bodyPr>
            <a:normAutofit fontScale="90000"/>
          </a:bodyPr>
          <a:lstStyle/>
          <a:p>
            <a:r>
              <a:rPr lang="en-GB" sz="3100" dirty="0">
                <a:solidFill>
                  <a:srgbClr val="00AE9E"/>
                </a:solidFill>
              </a:rPr>
              <a:t>Change in prevalence of health risk categories</a:t>
            </a:r>
            <a:br>
              <a:rPr lang="en-GB" dirty="0"/>
            </a:br>
            <a:r>
              <a:rPr lang="en-GB" sz="2000" spc="0" dirty="0">
                <a:solidFill>
                  <a:schemeClr val="tx1"/>
                </a:solidFill>
                <a:cs typeface="Arial" pitchFamily="34" charset="0"/>
              </a:rPr>
              <a:t>Using BMI and waist circumference</a:t>
            </a:r>
            <a:br>
              <a:rPr lang="en-GB" sz="2000" spc="0" dirty="0">
                <a:solidFill>
                  <a:schemeClr val="tx1"/>
                </a:solidFill>
                <a:cs typeface="Arial" pitchFamily="34" charset="0"/>
              </a:rPr>
            </a:br>
            <a:r>
              <a:rPr lang="en-GB" sz="2000" spc="0" dirty="0">
                <a:solidFill>
                  <a:schemeClr val="tx1"/>
                </a:solidFill>
                <a:cs typeface="Arial" pitchFamily="34" charset="0"/>
              </a:rPr>
              <a:t>Health Survey for England 2018</a:t>
            </a:r>
            <a:endParaRPr lang="en-US" sz="1800" spc="0" dirty="0">
              <a:solidFill>
                <a:schemeClr val="tx1"/>
              </a:solidFill>
              <a:cs typeface="Arial" pitchFamily="34" charset="0"/>
            </a:endParaRPr>
          </a:p>
        </p:txBody>
      </p:sp>
      <p:grpSp>
        <p:nvGrpSpPr>
          <p:cNvPr id="2" name="Group 1"/>
          <p:cNvGrpSpPr/>
          <p:nvPr/>
        </p:nvGrpSpPr>
        <p:grpSpPr>
          <a:xfrm>
            <a:off x="2101628" y="1340768"/>
            <a:ext cx="5710732" cy="554793"/>
            <a:chOff x="1820292" y="1044580"/>
            <a:chExt cx="5888360" cy="550466"/>
          </a:xfrm>
        </p:grpSpPr>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0673" t="3808" r="10115" b="84398"/>
            <a:stretch/>
          </p:blipFill>
          <p:spPr bwMode="auto">
            <a:xfrm>
              <a:off x="1820292" y="1290246"/>
              <a:ext cx="5776044"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1958" t="1671" r="8988" b="92699"/>
            <a:stretch/>
          </p:blipFill>
          <p:spPr bwMode="auto">
            <a:xfrm>
              <a:off x="1932607" y="1044580"/>
              <a:ext cx="577604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7A56CD-C415-452B-AF46-19632EDBDCFB}"/>
              </a:ext>
            </a:extLst>
          </p:cNvPr>
          <p:cNvPicPr>
            <a:picLocks noChangeAspect="1"/>
          </p:cNvPicPr>
          <p:nvPr/>
        </p:nvPicPr>
        <p:blipFill rotWithShape="1">
          <a:blip r:embed="rId3"/>
          <a:srcRect l="7022" r="9433"/>
          <a:stretch/>
        </p:blipFill>
        <p:spPr>
          <a:xfrm>
            <a:off x="107504" y="1268760"/>
            <a:ext cx="4464496" cy="4652008"/>
          </a:xfrm>
          <a:prstGeom prst="rect">
            <a:avLst/>
          </a:prstGeom>
        </p:spPr>
      </p:pic>
      <p:sp>
        <p:nvSpPr>
          <p:cNvPr id="4" name="Slide Number Placeholder 3">
            <a:extLst>
              <a:ext uri="{FF2B5EF4-FFF2-40B4-BE49-F238E27FC236}">
                <a16:creationId xmlns:a16="http://schemas.microsoft.com/office/drawing/2014/main" id="{B1DCAAD4-202D-4063-8C05-D9E449EFD0C7}"/>
              </a:ext>
            </a:extLst>
          </p:cNvPr>
          <p:cNvSpPr>
            <a:spLocks noGrp="1"/>
          </p:cNvSpPr>
          <p:nvPr>
            <p:ph type="sldNum" sz="quarter" idx="12"/>
          </p:nvPr>
        </p:nvSpPr>
        <p:spPr/>
        <p:txBody>
          <a:bodyPr/>
          <a:lstStyle/>
          <a:p>
            <a:fld id="{E051598E-9D06-4046-8EF2-7702044C4E81}" type="slidenum">
              <a:rPr lang="en-US" smtClean="0"/>
              <a:pPr/>
              <a:t>24</a:t>
            </a:fld>
            <a:endParaRPr lang="en-US" dirty="0"/>
          </a:p>
        </p:txBody>
      </p:sp>
      <p:sp>
        <p:nvSpPr>
          <p:cNvPr id="5" name="Footer Placeholder 4">
            <a:extLst>
              <a:ext uri="{FF2B5EF4-FFF2-40B4-BE49-F238E27FC236}">
                <a16:creationId xmlns:a16="http://schemas.microsoft.com/office/drawing/2014/main" id="{28E9DB87-7368-4642-838C-8053C435C3CE}"/>
              </a:ext>
            </a:extLst>
          </p:cNvPr>
          <p:cNvSpPr>
            <a:spLocks noGrp="1"/>
          </p:cNvSpPr>
          <p:nvPr>
            <p:ph type="ftr" sz="quarter" idx="3"/>
          </p:nvPr>
        </p:nvSpPr>
        <p:spPr/>
        <p:txBody>
          <a:bodyPr/>
          <a:lstStyle/>
          <a:p>
            <a:r>
              <a:rPr lang="en-GB"/>
              <a:t>Patterns and trends in adult obesity</a:t>
            </a:r>
            <a:endParaRPr lang="en-US" dirty="0"/>
          </a:p>
        </p:txBody>
      </p:sp>
      <p:sp>
        <p:nvSpPr>
          <p:cNvPr id="6" name="Title 15">
            <a:extLst>
              <a:ext uri="{FF2B5EF4-FFF2-40B4-BE49-F238E27FC236}">
                <a16:creationId xmlns:a16="http://schemas.microsoft.com/office/drawing/2014/main" id="{B8B4E2E4-D643-44D9-B6F5-79853F1C043F}"/>
              </a:ext>
            </a:extLst>
          </p:cNvPr>
          <p:cNvSpPr>
            <a:spLocks noGrp="1"/>
          </p:cNvSpPr>
          <p:nvPr>
            <p:ph type="title"/>
          </p:nvPr>
        </p:nvSpPr>
        <p:spPr>
          <a:xfrm>
            <a:off x="1763688" y="332656"/>
            <a:ext cx="7200800" cy="910843"/>
          </a:xfrm>
        </p:spPr>
        <p:txBody>
          <a:bodyPr>
            <a:normAutofit fontScale="90000"/>
          </a:bodyPr>
          <a:lstStyle/>
          <a:p>
            <a:r>
              <a:rPr lang="en-GB" sz="3100" dirty="0">
                <a:solidFill>
                  <a:srgbClr val="00AE9E"/>
                </a:solidFill>
              </a:rPr>
              <a:t>Prevalence of multiple risk factors: Obese men</a:t>
            </a:r>
            <a:br>
              <a:rPr lang="en-GB" dirty="0"/>
            </a:br>
            <a:r>
              <a:rPr lang="en-GB" sz="2000" spc="0" dirty="0">
                <a:solidFill>
                  <a:schemeClr val="tx1"/>
                </a:solidFill>
                <a:cs typeface="Arial" pitchFamily="34" charset="0"/>
              </a:rPr>
              <a:t>Health Survey for England 2016 and 2017</a:t>
            </a:r>
            <a:endParaRPr lang="en-US" sz="1800" spc="0" dirty="0">
              <a:solidFill>
                <a:schemeClr val="tx1"/>
              </a:solidFill>
              <a:cs typeface="Arial" pitchFamily="34" charset="0"/>
            </a:endParaRPr>
          </a:p>
        </p:txBody>
      </p:sp>
      <p:sp>
        <p:nvSpPr>
          <p:cNvPr id="8" name="TextBox 4">
            <a:extLst>
              <a:ext uri="{FF2B5EF4-FFF2-40B4-BE49-F238E27FC236}">
                <a16:creationId xmlns:a16="http://schemas.microsoft.com/office/drawing/2014/main" id="{6A3747C2-2EEE-4B2D-89A5-CC91B37A2F83}"/>
              </a:ext>
            </a:extLst>
          </p:cNvPr>
          <p:cNvSpPr txBox="1">
            <a:spLocks noChangeArrowheads="1"/>
          </p:cNvSpPr>
          <p:nvPr/>
        </p:nvSpPr>
        <p:spPr bwMode="auto">
          <a:xfrm>
            <a:off x="3320946" y="6021288"/>
            <a:ext cx="5643542" cy="276999"/>
          </a:xfrm>
          <a:prstGeom prst="rect">
            <a:avLst/>
          </a:prstGeom>
          <a:noFill/>
          <a:ln w="9525">
            <a:noFill/>
            <a:miter lim="800000"/>
            <a:headEnd/>
            <a:tailEnd/>
          </a:ln>
        </p:spPr>
        <p:txBody>
          <a:bodyPr>
            <a:spAutoFit/>
          </a:bodyPr>
          <a:lstStyle/>
          <a:p>
            <a:pPr algn="r"/>
            <a:r>
              <a:rPr lang="en-GB" sz="1200" dirty="0">
                <a:latin typeface="Arial" panose="020B0604020202020204" pitchFamily="34" charset="0"/>
                <a:cs typeface="Arial" panose="020B0604020202020204" pitchFamily="34" charset="0"/>
              </a:rPr>
              <a:t>Adult (aged 16+) obesity: BMI ≥ 30kg/m</a:t>
            </a:r>
            <a:r>
              <a:rPr lang="en-GB" sz="1200" baseline="30000" dirty="0">
                <a:latin typeface="Arial" panose="020B0604020202020204" pitchFamily="34" charset="0"/>
                <a:cs typeface="Arial" panose="020B0604020202020204" pitchFamily="34" charset="0"/>
              </a:rPr>
              <a:t>2   </a:t>
            </a:r>
          </a:p>
        </p:txBody>
      </p:sp>
      <p:sp>
        <p:nvSpPr>
          <p:cNvPr id="2" name="TextBox 1">
            <a:extLst>
              <a:ext uri="{FF2B5EF4-FFF2-40B4-BE49-F238E27FC236}">
                <a16:creationId xmlns:a16="http://schemas.microsoft.com/office/drawing/2014/main" id="{63BE3BBE-C902-4A30-BB3D-83735B9501D7}"/>
              </a:ext>
            </a:extLst>
          </p:cNvPr>
          <p:cNvSpPr txBox="1"/>
          <p:nvPr/>
        </p:nvSpPr>
        <p:spPr>
          <a:xfrm>
            <a:off x="4427984" y="1872551"/>
            <a:ext cx="4608512" cy="2970044"/>
          </a:xfrm>
          <a:prstGeom prst="rect">
            <a:avLst/>
          </a:prstGeom>
          <a:noFill/>
        </p:spPr>
        <p:txBody>
          <a:bodyPr wrap="square" rtlCol="0">
            <a:spAutoFit/>
          </a:bodyPr>
          <a:lstStyle/>
          <a:p>
            <a:r>
              <a:rPr lang="en-GB" sz="1700" dirty="0"/>
              <a:t>Obesity (</a:t>
            </a:r>
            <a:r>
              <a:rPr lang="en-GB" sz="1700" dirty="0">
                <a:latin typeface="Arial" panose="020B0604020202020204" pitchFamily="34" charset="0"/>
                <a:cs typeface="Arial" panose="020B0604020202020204" pitchFamily="34" charset="0"/>
              </a:rPr>
              <a:t>BMI ≥ 30kg/m</a:t>
            </a:r>
            <a:r>
              <a:rPr lang="en-GB" sz="1700" baseline="30000" dirty="0">
                <a:latin typeface="Arial" panose="020B0604020202020204" pitchFamily="34" charset="0"/>
                <a:cs typeface="Arial" panose="020B0604020202020204" pitchFamily="34" charset="0"/>
              </a:rPr>
              <a:t>2</a:t>
            </a:r>
            <a:r>
              <a:rPr lang="en-GB" sz="1700" dirty="0">
                <a:latin typeface="Arial" panose="020B0604020202020204" pitchFamily="34" charset="0"/>
                <a:cs typeface="Arial" panose="020B0604020202020204" pitchFamily="34" charset="0"/>
              </a:rPr>
              <a:t>) plus one or more of:</a:t>
            </a:r>
          </a:p>
          <a:p>
            <a:endParaRPr lang="en-GB" sz="1700" dirty="0">
              <a:latin typeface="Arial" panose="020B0604020202020204" pitchFamily="34" charset="0"/>
              <a:cs typeface="Arial" panose="020B0604020202020204" pitchFamily="34" charset="0"/>
            </a:endParaRPr>
          </a:p>
          <a:p>
            <a:pPr marL="285750" indent="-285750">
              <a:buFontTx/>
              <a:buChar char="-"/>
            </a:pPr>
            <a:r>
              <a:rPr lang="en-GB" sz="1700" dirty="0">
                <a:latin typeface="Arial" panose="020B0604020202020204" pitchFamily="34" charset="0"/>
                <a:cs typeface="Arial" panose="020B0604020202020204" pitchFamily="34" charset="0"/>
              </a:rPr>
              <a:t>Being a current cigarette smoker</a:t>
            </a:r>
          </a:p>
          <a:p>
            <a:endParaRPr lang="en-GB" sz="1700" dirty="0">
              <a:latin typeface="Arial" panose="020B0604020202020204" pitchFamily="34" charset="0"/>
              <a:cs typeface="Arial" panose="020B0604020202020204" pitchFamily="34" charset="0"/>
            </a:endParaRPr>
          </a:p>
          <a:p>
            <a:pPr marL="285750" indent="-285750">
              <a:buFontTx/>
              <a:buChar char="-"/>
            </a:pPr>
            <a:r>
              <a:rPr lang="en-GB" sz="1700" dirty="0">
                <a:latin typeface="Arial" panose="020B0604020202020204" pitchFamily="34" charset="0"/>
                <a:cs typeface="Arial" panose="020B0604020202020204" pitchFamily="34" charset="0"/>
              </a:rPr>
              <a:t>Drinking &gt;14 units of alcohol per week</a:t>
            </a:r>
          </a:p>
          <a:p>
            <a:endParaRPr lang="en-GB" sz="1700" dirty="0">
              <a:latin typeface="Arial" panose="020B0604020202020204" pitchFamily="34" charset="0"/>
              <a:cs typeface="Arial" panose="020B0604020202020204" pitchFamily="34" charset="0"/>
            </a:endParaRPr>
          </a:p>
          <a:p>
            <a:pPr marL="285750" indent="-285750">
              <a:buFontTx/>
              <a:buChar char="-"/>
            </a:pPr>
            <a:r>
              <a:rPr lang="en-GB" sz="1700" dirty="0">
                <a:latin typeface="Arial" panose="020B0604020202020204" pitchFamily="34" charset="0"/>
                <a:cs typeface="Arial" panose="020B0604020202020204" pitchFamily="34" charset="0"/>
              </a:rPr>
              <a:t>Consuming &lt;5 fruit and vegetables per day</a:t>
            </a:r>
          </a:p>
          <a:p>
            <a:endParaRPr lang="en-GB" sz="1700" dirty="0">
              <a:latin typeface="Arial" panose="020B0604020202020204" pitchFamily="34" charset="0"/>
              <a:cs typeface="Arial" panose="020B0604020202020204" pitchFamily="34" charset="0"/>
            </a:endParaRPr>
          </a:p>
          <a:p>
            <a:pPr marL="285750" indent="-285750">
              <a:buFontTx/>
              <a:buChar char="-"/>
            </a:pPr>
            <a:r>
              <a:rPr lang="en-GB" sz="1700" dirty="0"/>
              <a:t>Spending &lt;30 minutes per week engaged in moderate-to-vigorous intensity physical activity </a:t>
            </a:r>
          </a:p>
        </p:txBody>
      </p:sp>
    </p:spTree>
    <p:extLst>
      <p:ext uri="{BB962C8B-B14F-4D97-AF65-F5344CB8AC3E}">
        <p14:creationId xmlns:p14="http://schemas.microsoft.com/office/powerpoint/2010/main" val="570088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22A4A11-2D05-455F-923E-036FE430D2AA}"/>
              </a:ext>
            </a:extLst>
          </p:cNvPr>
          <p:cNvPicPr>
            <a:picLocks noChangeAspect="1"/>
          </p:cNvPicPr>
          <p:nvPr/>
        </p:nvPicPr>
        <p:blipFill rotWithShape="1">
          <a:blip r:embed="rId3"/>
          <a:srcRect l="6361" r="8385"/>
          <a:stretch/>
        </p:blipFill>
        <p:spPr>
          <a:xfrm>
            <a:off x="179512" y="1340768"/>
            <a:ext cx="4392488" cy="4618814"/>
          </a:xfrm>
          <a:prstGeom prst="rect">
            <a:avLst/>
          </a:prstGeom>
        </p:spPr>
      </p:pic>
      <p:sp>
        <p:nvSpPr>
          <p:cNvPr id="4" name="Slide Number Placeholder 3">
            <a:extLst>
              <a:ext uri="{FF2B5EF4-FFF2-40B4-BE49-F238E27FC236}">
                <a16:creationId xmlns:a16="http://schemas.microsoft.com/office/drawing/2014/main" id="{0075DE92-9A7E-46AE-A4E3-CA7FDEF69CF9}"/>
              </a:ext>
            </a:extLst>
          </p:cNvPr>
          <p:cNvSpPr>
            <a:spLocks noGrp="1"/>
          </p:cNvSpPr>
          <p:nvPr>
            <p:ph type="sldNum" sz="quarter" idx="12"/>
          </p:nvPr>
        </p:nvSpPr>
        <p:spPr/>
        <p:txBody>
          <a:bodyPr/>
          <a:lstStyle/>
          <a:p>
            <a:fld id="{E051598E-9D06-4046-8EF2-7702044C4E81}" type="slidenum">
              <a:rPr lang="en-US" smtClean="0"/>
              <a:pPr/>
              <a:t>25</a:t>
            </a:fld>
            <a:endParaRPr lang="en-US" dirty="0"/>
          </a:p>
        </p:txBody>
      </p:sp>
      <p:sp>
        <p:nvSpPr>
          <p:cNvPr id="5" name="Footer Placeholder 4">
            <a:extLst>
              <a:ext uri="{FF2B5EF4-FFF2-40B4-BE49-F238E27FC236}">
                <a16:creationId xmlns:a16="http://schemas.microsoft.com/office/drawing/2014/main" id="{733716B2-9896-45D3-A8DE-AF146F85C72A}"/>
              </a:ext>
            </a:extLst>
          </p:cNvPr>
          <p:cNvSpPr>
            <a:spLocks noGrp="1"/>
          </p:cNvSpPr>
          <p:nvPr>
            <p:ph type="ftr" sz="quarter" idx="3"/>
          </p:nvPr>
        </p:nvSpPr>
        <p:spPr/>
        <p:txBody>
          <a:bodyPr/>
          <a:lstStyle/>
          <a:p>
            <a:r>
              <a:rPr lang="en-GB"/>
              <a:t>Patterns and trends in adult obesity</a:t>
            </a:r>
            <a:endParaRPr lang="en-US" dirty="0"/>
          </a:p>
        </p:txBody>
      </p:sp>
      <p:sp>
        <p:nvSpPr>
          <p:cNvPr id="7" name="Title 15">
            <a:extLst>
              <a:ext uri="{FF2B5EF4-FFF2-40B4-BE49-F238E27FC236}">
                <a16:creationId xmlns:a16="http://schemas.microsoft.com/office/drawing/2014/main" id="{E16FDDFE-ED25-41BD-8557-D2140F5436CE}"/>
              </a:ext>
            </a:extLst>
          </p:cNvPr>
          <p:cNvSpPr>
            <a:spLocks noGrp="1"/>
          </p:cNvSpPr>
          <p:nvPr>
            <p:ph type="title"/>
          </p:nvPr>
        </p:nvSpPr>
        <p:spPr>
          <a:xfrm>
            <a:off x="1763688" y="332656"/>
            <a:ext cx="7200800" cy="910843"/>
          </a:xfrm>
        </p:spPr>
        <p:txBody>
          <a:bodyPr>
            <a:normAutofit fontScale="90000"/>
          </a:bodyPr>
          <a:lstStyle/>
          <a:p>
            <a:r>
              <a:rPr lang="en-GB" sz="3100" dirty="0">
                <a:solidFill>
                  <a:srgbClr val="00AE9E"/>
                </a:solidFill>
              </a:rPr>
              <a:t>Prevalence of multiple risk factors: Obese women</a:t>
            </a:r>
            <a:br>
              <a:rPr lang="en-GB" dirty="0"/>
            </a:br>
            <a:r>
              <a:rPr lang="en-GB" sz="2000" spc="0" dirty="0">
                <a:solidFill>
                  <a:schemeClr val="tx1"/>
                </a:solidFill>
                <a:cs typeface="Arial" pitchFamily="34" charset="0"/>
              </a:rPr>
              <a:t>Health Survey for England 2016 and 2017</a:t>
            </a:r>
            <a:endParaRPr lang="en-US" sz="1800" spc="0" dirty="0">
              <a:solidFill>
                <a:schemeClr val="tx1"/>
              </a:solidFill>
              <a:cs typeface="Arial" pitchFamily="34" charset="0"/>
            </a:endParaRPr>
          </a:p>
        </p:txBody>
      </p:sp>
      <p:sp>
        <p:nvSpPr>
          <p:cNvPr id="8" name="TextBox 7">
            <a:extLst>
              <a:ext uri="{FF2B5EF4-FFF2-40B4-BE49-F238E27FC236}">
                <a16:creationId xmlns:a16="http://schemas.microsoft.com/office/drawing/2014/main" id="{2E5D1BA5-0F5E-4FD1-9C73-D542CF34CDCB}"/>
              </a:ext>
            </a:extLst>
          </p:cNvPr>
          <p:cNvSpPr txBox="1"/>
          <p:nvPr/>
        </p:nvSpPr>
        <p:spPr>
          <a:xfrm>
            <a:off x="4453240" y="1826384"/>
            <a:ext cx="4608512" cy="2970044"/>
          </a:xfrm>
          <a:prstGeom prst="rect">
            <a:avLst/>
          </a:prstGeom>
          <a:noFill/>
        </p:spPr>
        <p:txBody>
          <a:bodyPr wrap="square" rtlCol="0">
            <a:spAutoFit/>
          </a:bodyPr>
          <a:lstStyle/>
          <a:p>
            <a:r>
              <a:rPr lang="en-GB" sz="1700" dirty="0"/>
              <a:t>Obesity (</a:t>
            </a:r>
            <a:r>
              <a:rPr lang="en-GB" sz="1700" dirty="0">
                <a:latin typeface="Arial" panose="020B0604020202020204" pitchFamily="34" charset="0"/>
                <a:cs typeface="Arial" panose="020B0604020202020204" pitchFamily="34" charset="0"/>
              </a:rPr>
              <a:t>BMI ≥ 30kg/m</a:t>
            </a:r>
            <a:r>
              <a:rPr lang="en-GB" sz="1700" baseline="30000" dirty="0">
                <a:latin typeface="Arial" panose="020B0604020202020204" pitchFamily="34" charset="0"/>
                <a:cs typeface="Arial" panose="020B0604020202020204" pitchFamily="34" charset="0"/>
              </a:rPr>
              <a:t>2</a:t>
            </a:r>
            <a:r>
              <a:rPr lang="en-GB" sz="1700" dirty="0">
                <a:latin typeface="Arial" panose="020B0604020202020204" pitchFamily="34" charset="0"/>
                <a:cs typeface="Arial" panose="020B0604020202020204" pitchFamily="34" charset="0"/>
              </a:rPr>
              <a:t>) plus one or more of:</a:t>
            </a:r>
          </a:p>
          <a:p>
            <a:endParaRPr lang="en-GB" sz="1700" dirty="0">
              <a:latin typeface="Arial" panose="020B0604020202020204" pitchFamily="34" charset="0"/>
              <a:cs typeface="Arial" panose="020B0604020202020204" pitchFamily="34" charset="0"/>
            </a:endParaRPr>
          </a:p>
          <a:p>
            <a:pPr marL="285750" indent="-285750">
              <a:buFontTx/>
              <a:buChar char="-"/>
            </a:pPr>
            <a:r>
              <a:rPr lang="en-GB" sz="1700" dirty="0">
                <a:latin typeface="Arial" panose="020B0604020202020204" pitchFamily="34" charset="0"/>
                <a:cs typeface="Arial" panose="020B0604020202020204" pitchFamily="34" charset="0"/>
              </a:rPr>
              <a:t>Being a current cigarette smoker</a:t>
            </a:r>
          </a:p>
          <a:p>
            <a:endParaRPr lang="en-GB" sz="1700" dirty="0">
              <a:latin typeface="Arial" panose="020B0604020202020204" pitchFamily="34" charset="0"/>
              <a:cs typeface="Arial" panose="020B0604020202020204" pitchFamily="34" charset="0"/>
            </a:endParaRPr>
          </a:p>
          <a:p>
            <a:pPr marL="285750" indent="-285750">
              <a:buFontTx/>
              <a:buChar char="-"/>
            </a:pPr>
            <a:r>
              <a:rPr lang="en-GB" sz="1700" dirty="0">
                <a:latin typeface="Arial" panose="020B0604020202020204" pitchFamily="34" charset="0"/>
                <a:cs typeface="Arial" panose="020B0604020202020204" pitchFamily="34" charset="0"/>
              </a:rPr>
              <a:t>Drinking &gt;14 units of alcohol per week</a:t>
            </a:r>
          </a:p>
          <a:p>
            <a:endParaRPr lang="en-GB" sz="1700" dirty="0">
              <a:latin typeface="Arial" panose="020B0604020202020204" pitchFamily="34" charset="0"/>
              <a:cs typeface="Arial" panose="020B0604020202020204" pitchFamily="34" charset="0"/>
            </a:endParaRPr>
          </a:p>
          <a:p>
            <a:pPr marL="285750" indent="-285750">
              <a:buFontTx/>
              <a:buChar char="-"/>
            </a:pPr>
            <a:r>
              <a:rPr lang="en-GB" sz="1700" dirty="0">
                <a:latin typeface="Arial" panose="020B0604020202020204" pitchFamily="34" charset="0"/>
                <a:cs typeface="Arial" panose="020B0604020202020204" pitchFamily="34" charset="0"/>
              </a:rPr>
              <a:t>Consuming &lt;5 fruit and vegetables per day</a:t>
            </a:r>
          </a:p>
          <a:p>
            <a:endParaRPr lang="en-GB" sz="1700" dirty="0">
              <a:latin typeface="Arial" panose="020B0604020202020204" pitchFamily="34" charset="0"/>
              <a:cs typeface="Arial" panose="020B0604020202020204" pitchFamily="34" charset="0"/>
            </a:endParaRPr>
          </a:p>
          <a:p>
            <a:pPr marL="285750" indent="-285750">
              <a:buFontTx/>
              <a:buChar char="-"/>
            </a:pPr>
            <a:r>
              <a:rPr lang="en-GB" sz="1700" dirty="0"/>
              <a:t>Spending &lt;30 minutes per week engaged in moderate-to-vigorous intensity physical activity </a:t>
            </a:r>
          </a:p>
        </p:txBody>
      </p:sp>
      <p:sp>
        <p:nvSpPr>
          <p:cNvPr id="9" name="TextBox 4">
            <a:extLst>
              <a:ext uri="{FF2B5EF4-FFF2-40B4-BE49-F238E27FC236}">
                <a16:creationId xmlns:a16="http://schemas.microsoft.com/office/drawing/2014/main" id="{63292870-1053-4938-A241-B4DDCBA309F5}"/>
              </a:ext>
            </a:extLst>
          </p:cNvPr>
          <p:cNvSpPr txBox="1">
            <a:spLocks noChangeArrowheads="1"/>
          </p:cNvSpPr>
          <p:nvPr/>
        </p:nvSpPr>
        <p:spPr bwMode="auto">
          <a:xfrm>
            <a:off x="3320946" y="6021288"/>
            <a:ext cx="5643542" cy="276999"/>
          </a:xfrm>
          <a:prstGeom prst="rect">
            <a:avLst/>
          </a:prstGeom>
          <a:noFill/>
          <a:ln w="9525">
            <a:noFill/>
            <a:miter lim="800000"/>
            <a:headEnd/>
            <a:tailEnd/>
          </a:ln>
        </p:spPr>
        <p:txBody>
          <a:bodyPr>
            <a:spAutoFit/>
          </a:bodyPr>
          <a:lstStyle/>
          <a:p>
            <a:pPr algn="r"/>
            <a:r>
              <a:rPr lang="en-GB" sz="1200" dirty="0">
                <a:latin typeface="Arial" panose="020B0604020202020204" pitchFamily="34" charset="0"/>
                <a:cs typeface="Arial" panose="020B0604020202020204" pitchFamily="34" charset="0"/>
              </a:rPr>
              <a:t>Adult (aged 16+) obesity: BMI ≥ 30kg/m</a:t>
            </a:r>
            <a:r>
              <a:rPr lang="en-GB" sz="1200" baseline="30000" dirty="0">
                <a:latin typeface="Arial" panose="020B0604020202020204" pitchFamily="34" charset="0"/>
                <a:cs typeface="Arial" panose="020B0604020202020204" pitchFamily="34" charset="0"/>
              </a:rPr>
              <a:t>2   </a:t>
            </a:r>
          </a:p>
        </p:txBody>
      </p:sp>
    </p:spTree>
    <p:extLst>
      <p:ext uri="{BB962C8B-B14F-4D97-AF65-F5344CB8AC3E}">
        <p14:creationId xmlns:p14="http://schemas.microsoft.com/office/powerpoint/2010/main" val="1726861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51598E-9D06-4046-8EF2-7702044C4E81}" type="slidenum">
              <a:rPr lang="en-US" smtClean="0"/>
              <a:pPr/>
              <a:t>26</a:t>
            </a:fld>
            <a:endParaRPr lang="en-US" dirty="0"/>
          </a:p>
        </p:txBody>
      </p:sp>
      <p:sp>
        <p:nvSpPr>
          <p:cNvPr id="5" name="Footer Placeholder 4"/>
          <p:cNvSpPr>
            <a:spLocks noGrp="1"/>
          </p:cNvSpPr>
          <p:nvPr>
            <p:ph type="ftr" sz="quarter" idx="3"/>
          </p:nvPr>
        </p:nvSpPr>
        <p:spPr/>
        <p:txBody>
          <a:bodyPr/>
          <a:lstStyle/>
          <a:p>
            <a:r>
              <a:rPr lang="en-GB"/>
              <a:t>Patterns and trends in adult obesity</a:t>
            </a:r>
            <a:endParaRPr lang="en-US" dirty="0"/>
          </a:p>
        </p:txBody>
      </p:sp>
      <p:sp>
        <p:nvSpPr>
          <p:cNvPr id="6" name="Title 1"/>
          <p:cNvSpPr>
            <a:spLocks noGrp="1"/>
          </p:cNvSpPr>
          <p:nvPr>
            <p:ph type="title"/>
          </p:nvPr>
        </p:nvSpPr>
        <p:spPr>
          <a:xfrm>
            <a:off x="1763688" y="476672"/>
            <a:ext cx="6390264" cy="504056"/>
          </a:xfrm>
        </p:spPr>
        <p:txBody>
          <a:bodyPr>
            <a:normAutofit/>
          </a:bodyPr>
          <a:lstStyle/>
          <a:p>
            <a:r>
              <a:rPr lang="en-GB" sz="2800" dirty="0">
                <a:solidFill>
                  <a:srgbClr val="00AE9E"/>
                </a:solidFill>
              </a:rPr>
              <a:t>Data sources</a:t>
            </a:r>
            <a:endParaRPr lang="en-GB" sz="2800" dirty="0"/>
          </a:p>
        </p:txBody>
      </p:sp>
      <p:sp>
        <p:nvSpPr>
          <p:cNvPr id="7" name="Content Placeholder 2"/>
          <p:cNvSpPr>
            <a:spLocks noGrp="1"/>
          </p:cNvSpPr>
          <p:nvPr>
            <p:ph idx="1"/>
          </p:nvPr>
        </p:nvSpPr>
        <p:spPr>
          <a:xfrm>
            <a:off x="539552" y="1412776"/>
            <a:ext cx="8046448" cy="4739679"/>
          </a:xfrm>
        </p:spPr>
        <p:txBody>
          <a:bodyPr>
            <a:normAutofit/>
          </a:bodyPr>
          <a:lstStyle/>
          <a:p>
            <a:pPr>
              <a:lnSpc>
                <a:spcPct val="120000"/>
              </a:lnSpc>
              <a:spcBef>
                <a:spcPts val="0"/>
              </a:spcBef>
            </a:pPr>
            <a:r>
              <a:rPr lang="en-GB" b="1" dirty="0"/>
              <a:t>Health Survey for England (HSE)</a:t>
            </a:r>
          </a:p>
          <a:p>
            <a:pPr>
              <a:lnSpc>
                <a:spcPct val="120000"/>
              </a:lnSpc>
              <a:spcBef>
                <a:spcPts val="0"/>
              </a:spcBef>
            </a:pPr>
            <a:r>
              <a:rPr lang="en-GB" sz="1700" dirty="0">
                <a:hlinkClick r:id="rId3"/>
              </a:rPr>
              <a:t>https://digital.nhs.uk/data-and-information/publications/statistical/health-survey-for-england</a:t>
            </a:r>
            <a:endParaRPr lang="en-GB" sz="1700" dirty="0"/>
          </a:p>
          <a:p>
            <a:pPr>
              <a:lnSpc>
                <a:spcPct val="120000"/>
              </a:lnSpc>
              <a:spcBef>
                <a:spcPts val="0"/>
              </a:spcBef>
            </a:pPr>
            <a:endParaRPr lang="en-GB" sz="1700" dirty="0"/>
          </a:p>
          <a:p>
            <a:pPr>
              <a:lnSpc>
                <a:spcPct val="120000"/>
              </a:lnSpc>
              <a:spcBef>
                <a:spcPts val="0"/>
              </a:spcBef>
            </a:pPr>
            <a:r>
              <a:rPr lang="en-GB" sz="1700" dirty="0"/>
              <a:t>The HSE is a cross-sectional survey which samples a representative proportion of the population. The next report on the HSE 2019 is due to be published online in December 2020. The data should be available from the UK Data Archive in the summer following publication of the report.</a:t>
            </a:r>
          </a:p>
          <a:p>
            <a:pPr>
              <a:lnSpc>
                <a:spcPct val="120000"/>
              </a:lnSpc>
              <a:spcBef>
                <a:spcPts val="0"/>
              </a:spcBef>
            </a:pPr>
            <a:endParaRPr lang="en-GB" sz="1700" dirty="0"/>
          </a:p>
          <a:p>
            <a:pPr>
              <a:lnSpc>
                <a:spcPct val="120000"/>
              </a:lnSpc>
              <a:spcBef>
                <a:spcPts val="0"/>
              </a:spcBef>
            </a:pPr>
            <a:endParaRPr lang="en-GB" dirty="0"/>
          </a:p>
        </p:txBody>
      </p:sp>
    </p:spTree>
    <p:extLst>
      <p:ext uri="{BB962C8B-B14F-4D97-AF65-F5344CB8AC3E}">
        <p14:creationId xmlns:p14="http://schemas.microsoft.com/office/powerpoint/2010/main" val="1181393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51598E-9D06-4046-8EF2-7702044C4E81}" type="slidenum">
              <a:rPr lang="en-US" smtClean="0"/>
              <a:pPr/>
              <a:t>27</a:t>
            </a:fld>
            <a:endParaRPr lang="en-US" dirty="0"/>
          </a:p>
        </p:txBody>
      </p:sp>
      <p:sp>
        <p:nvSpPr>
          <p:cNvPr id="5" name="Footer Placeholder 4"/>
          <p:cNvSpPr>
            <a:spLocks noGrp="1"/>
          </p:cNvSpPr>
          <p:nvPr>
            <p:ph type="ftr" sz="quarter" idx="3"/>
          </p:nvPr>
        </p:nvSpPr>
        <p:spPr/>
        <p:txBody>
          <a:bodyPr/>
          <a:lstStyle/>
          <a:p>
            <a:r>
              <a:rPr lang="en-GB" dirty="0"/>
              <a:t>Patterns and trends in adult obesity</a:t>
            </a:r>
            <a:endParaRPr lang="en-US" dirty="0"/>
          </a:p>
        </p:txBody>
      </p:sp>
      <p:sp>
        <p:nvSpPr>
          <p:cNvPr id="7" name="Title 1"/>
          <p:cNvSpPr>
            <a:spLocks noGrp="1"/>
          </p:cNvSpPr>
          <p:nvPr>
            <p:ph type="title"/>
          </p:nvPr>
        </p:nvSpPr>
        <p:spPr>
          <a:xfrm>
            <a:off x="1854144" y="404664"/>
            <a:ext cx="6822312" cy="648072"/>
          </a:xfrm>
        </p:spPr>
        <p:txBody>
          <a:bodyPr>
            <a:normAutofit/>
          </a:bodyPr>
          <a:lstStyle/>
          <a:p>
            <a:r>
              <a:rPr lang="en-GB" sz="3200" dirty="0">
                <a:solidFill>
                  <a:srgbClr val="00AE9E"/>
                </a:solidFill>
              </a:rPr>
              <a:t>For more information</a:t>
            </a:r>
            <a:endParaRPr lang="en-GB" sz="3600" dirty="0">
              <a:solidFill>
                <a:srgbClr val="00AE9E"/>
              </a:solidFill>
            </a:endParaRPr>
          </a:p>
        </p:txBody>
      </p:sp>
      <p:sp>
        <p:nvSpPr>
          <p:cNvPr id="8" name="Text Placeholder 1"/>
          <p:cNvSpPr txBox="1">
            <a:spLocks/>
          </p:cNvSpPr>
          <p:nvPr/>
        </p:nvSpPr>
        <p:spPr>
          <a:xfrm>
            <a:off x="684424" y="1268760"/>
            <a:ext cx="7992032" cy="4737094"/>
          </a:xfrm>
          <a:prstGeom prst="rect">
            <a:avLst/>
          </a:prstGeom>
        </p:spPr>
        <p:txBody>
          <a:bodyPr vert="horz" lIns="0" tIns="0" rIns="0" bIns="0" rtlCol="0" anchor="b">
            <a:normAutofit fontScale="85000" lnSpcReduction="20000"/>
          </a:bodyPr>
          <a:lstStyle>
            <a:lvl1pPr marL="0" indent="0" algn="l" defTabSz="914400" rtl="0" eaLnBrk="1" latinLnBrk="0" hangingPunct="1">
              <a:spcBef>
                <a:spcPts val="0"/>
              </a:spcBef>
              <a:buFont typeface="Arial" pitchFamily="34" charset="0"/>
              <a:buNone/>
              <a:defRPr sz="2000" b="0" i="0" kern="1200" baseline="0">
                <a:solidFill>
                  <a:schemeClr val="bg1"/>
                </a:solidFill>
                <a:latin typeface="Arial" pitchFamily="34" charset="0"/>
                <a:ea typeface="+mn-ea"/>
                <a:cs typeface="+mn-cs"/>
              </a:defRPr>
            </a:lvl1pPr>
            <a:lvl2pPr marL="457200" indent="0" algn="ctr" defTabSz="914400" rtl="0" eaLnBrk="1" latinLnBrk="0" hangingPunct="1">
              <a:spcBef>
                <a:spcPts val="600"/>
              </a:spcBef>
              <a:buFontTx/>
              <a:buNone/>
              <a:defRPr sz="1800" kern="1200" baseline="0">
                <a:solidFill>
                  <a:schemeClr val="tx1">
                    <a:tint val="75000"/>
                  </a:schemeClr>
                </a:solidFill>
                <a:latin typeface="Arial" pitchFamily="34" charset="0"/>
                <a:ea typeface="+mn-ea"/>
                <a:cs typeface="+mn-cs"/>
              </a:defRPr>
            </a:lvl2pPr>
            <a:lvl3pPr marL="914400" indent="0" algn="ctr" defTabSz="914400" rtl="0" eaLnBrk="1" latinLnBrk="0" hangingPunct="1">
              <a:spcBef>
                <a:spcPts val="600"/>
              </a:spcBef>
              <a:buFont typeface="Arial" pitchFamily="34" charset="0"/>
              <a:buNone/>
              <a:defRPr sz="1800" kern="1200" baseline="0">
                <a:solidFill>
                  <a:schemeClr val="tx1">
                    <a:tint val="75000"/>
                  </a:schemeClr>
                </a:solidFill>
                <a:latin typeface="Arial" pitchFamily="34" charset="0"/>
                <a:ea typeface="+mn-ea"/>
                <a:cs typeface="+mn-cs"/>
              </a:defRPr>
            </a:lvl3pPr>
            <a:lvl4pPr marL="1371600" indent="0" algn="ctr" defTabSz="914400" rtl="0" eaLnBrk="1" latinLnBrk="0" hangingPunct="1">
              <a:spcBef>
                <a:spcPts val="600"/>
              </a:spcBef>
              <a:buFont typeface="Arial" pitchFamily="34" charset="0"/>
              <a:buNone/>
              <a:defRPr sz="1600" kern="1200" baseline="0">
                <a:solidFill>
                  <a:schemeClr val="tx1">
                    <a:tint val="75000"/>
                  </a:schemeClr>
                </a:solidFill>
                <a:latin typeface="Arial" pitchFamily="34" charset="0"/>
                <a:ea typeface="+mn-ea"/>
                <a:cs typeface="+mn-cs"/>
              </a:defRPr>
            </a:lvl4pPr>
            <a:lvl5pPr marL="1828800" indent="0" algn="ctr" defTabSz="914400" rtl="0" eaLnBrk="1" latinLnBrk="0" hangingPunct="1">
              <a:spcBef>
                <a:spcPct val="20000"/>
              </a:spcBef>
              <a:buFont typeface="+mj-lt"/>
              <a:buNone/>
              <a:defRPr sz="1600" kern="1200" baseline="0">
                <a:solidFill>
                  <a:schemeClr val="tx1">
                    <a:tint val="75000"/>
                  </a:schemeClr>
                </a:solidFill>
                <a:latin typeface="Arial"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723900" indent="-723900"/>
            <a:r>
              <a:rPr lang="en-GB" b="1" dirty="0">
                <a:solidFill>
                  <a:schemeClr val="tx1"/>
                </a:solidFill>
              </a:rPr>
              <a:t>PHE</a:t>
            </a:r>
            <a:r>
              <a:rPr lang="en-GB" sz="1900" b="1" dirty="0">
                <a:solidFill>
                  <a:schemeClr val="tx1"/>
                </a:solidFill>
              </a:rPr>
              <a:t> Obesity Intelligence Knowledge Hub</a:t>
            </a:r>
          </a:p>
          <a:p>
            <a:pPr marL="723900" indent="-723900"/>
            <a:r>
              <a:rPr lang="en-GB" sz="1900" dirty="0">
                <a:solidFill>
                  <a:schemeClr val="tx1"/>
                </a:solidFill>
              </a:rPr>
              <a:t>Register on </a:t>
            </a:r>
            <a:r>
              <a:rPr lang="en-GB" sz="1900" dirty="0">
                <a:solidFill>
                  <a:schemeClr val="tx1"/>
                </a:solidFill>
                <a:hlinkClick r:id="rId3"/>
              </a:rPr>
              <a:t>https://khub.net/</a:t>
            </a:r>
            <a:r>
              <a:rPr lang="en-GB" sz="1900" dirty="0">
                <a:solidFill>
                  <a:schemeClr val="tx1"/>
                </a:solidFill>
              </a:rPr>
              <a:t> and join the PHE Obesity Intelligence group</a:t>
            </a:r>
          </a:p>
          <a:p>
            <a:pPr marL="723900" indent="-723900"/>
            <a:endParaRPr lang="en-GB" sz="1900" dirty="0">
              <a:solidFill>
                <a:schemeClr val="tx1"/>
              </a:solidFill>
            </a:endParaRPr>
          </a:p>
          <a:p>
            <a:pPr marL="723900" indent="-723900"/>
            <a:r>
              <a:rPr lang="en-GB" sz="1900" b="1" dirty="0">
                <a:solidFill>
                  <a:schemeClr val="tx1"/>
                </a:solidFill>
              </a:rPr>
              <a:t>PHE Obesity Intelligence Knowledge Hub public library (no need to join)</a:t>
            </a:r>
          </a:p>
          <a:p>
            <a:pPr marL="723900" indent="-723900"/>
            <a:r>
              <a:rPr lang="en-GB" sz="1900" dirty="0">
                <a:solidFill>
                  <a:schemeClr val="tx1"/>
                </a:solidFill>
                <a:hlinkClick r:id="rId4"/>
              </a:rPr>
              <a:t>https://khub.net/web/phe-obesity-intelligence/public-library</a:t>
            </a:r>
            <a:endParaRPr lang="en-GB" sz="1900" dirty="0">
              <a:solidFill>
                <a:schemeClr val="tx1"/>
              </a:solidFill>
            </a:endParaRPr>
          </a:p>
          <a:p>
            <a:pPr marL="723900" indent="-723900"/>
            <a:endParaRPr lang="en-GB" sz="1900" u="sng" dirty="0">
              <a:solidFill>
                <a:schemeClr val="tx1"/>
              </a:solidFill>
            </a:endParaRPr>
          </a:p>
          <a:p>
            <a:pPr marL="723900" indent="-723900"/>
            <a:r>
              <a:rPr lang="en-GB" sz="1900" b="1" dirty="0">
                <a:solidFill>
                  <a:schemeClr val="tx1"/>
                </a:solidFill>
              </a:rPr>
              <a:t>PHE Web</a:t>
            </a:r>
          </a:p>
          <a:p>
            <a:pPr marL="723900" indent="-723900"/>
            <a:r>
              <a:rPr lang="en-GB" sz="1900" dirty="0">
                <a:solidFill>
                  <a:schemeClr val="tx1"/>
                </a:solidFill>
                <a:hlinkClick r:id="rId5"/>
              </a:rPr>
              <a:t>https://www.gov.uk/guidance/phe-data-and-analysis-tools#obesity-diet-and-physical-activity</a:t>
            </a:r>
            <a:endParaRPr lang="en-GB" sz="1900" dirty="0">
              <a:solidFill>
                <a:schemeClr val="tx1"/>
              </a:solidFill>
            </a:endParaRPr>
          </a:p>
          <a:p>
            <a:pPr marL="723900"/>
            <a:endParaRPr lang="en-GB" sz="1900" dirty="0">
              <a:solidFill>
                <a:schemeClr val="tx1"/>
              </a:solidFill>
            </a:endParaRPr>
          </a:p>
          <a:p>
            <a:pPr marL="723900" indent="-723900"/>
            <a:r>
              <a:rPr lang="en-GB" sz="1900" b="1" dirty="0">
                <a:solidFill>
                  <a:schemeClr val="tx1"/>
                </a:solidFill>
              </a:rPr>
              <a:t>Adult BMI data by local authority</a:t>
            </a:r>
          </a:p>
          <a:p>
            <a:pPr marL="723900" indent="-723900"/>
            <a:r>
              <a:rPr lang="en-GB" sz="1900" dirty="0">
                <a:solidFill>
                  <a:schemeClr val="tx1"/>
                </a:solidFill>
                <a:hlinkClick r:id="rId6"/>
              </a:rPr>
              <a:t>https://fingertips.phe.org.uk/profile/public-health-outcomes-framework/supporting-information/further-info#obesity</a:t>
            </a:r>
            <a:endParaRPr lang="en-GB" sz="1900" dirty="0">
              <a:solidFill>
                <a:schemeClr val="tx1"/>
              </a:solidFill>
            </a:endParaRPr>
          </a:p>
          <a:p>
            <a:pPr marL="723900" indent="-723900"/>
            <a:endParaRPr lang="en-GB" sz="1900" b="1" dirty="0">
              <a:solidFill>
                <a:schemeClr val="tx1"/>
              </a:solidFill>
            </a:endParaRPr>
          </a:p>
          <a:p>
            <a:pPr marL="723900" indent="-723900"/>
            <a:r>
              <a:rPr lang="en-GB" sz="1900" b="1" dirty="0">
                <a:solidFill>
                  <a:schemeClr val="tx1"/>
                </a:solidFill>
              </a:rPr>
              <a:t>Adult overweight and obese indicator (Public Health Outcomes Framework)</a:t>
            </a:r>
          </a:p>
          <a:p>
            <a:pPr marL="723900" indent="-723900"/>
            <a:r>
              <a:rPr lang="en-GB" sz="1900" dirty="0">
                <a:solidFill>
                  <a:schemeClr val="tx1"/>
                </a:solidFill>
                <a:hlinkClick r:id="rId7"/>
              </a:rPr>
              <a:t>https://fingertips.phe.org.uk/profile/public-health-outcomes-framework/data#page/3/gid/1000042/pat/6/par/E12000007/ati/102/are/E09000002/iid/93088/age/168/sex/4</a:t>
            </a:r>
            <a:endParaRPr lang="en-GB" sz="1900" dirty="0">
              <a:solidFill>
                <a:schemeClr val="tx1"/>
              </a:solidFill>
            </a:endParaRPr>
          </a:p>
          <a:p>
            <a:endParaRPr lang="en-GB" sz="1900" dirty="0">
              <a:solidFill>
                <a:schemeClr val="tx1"/>
              </a:solidFill>
            </a:endParaRPr>
          </a:p>
          <a:p>
            <a:r>
              <a:rPr lang="en-GB" sz="1900" b="1" dirty="0">
                <a:solidFill>
                  <a:schemeClr val="tx1"/>
                </a:solidFill>
              </a:rPr>
              <a:t>Email: </a:t>
            </a:r>
            <a:r>
              <a:rPr lang="en-GB" sz="1900" dirty="0">
                <a:solidFill>
                  <a:schemeClr val="tx1"/>
                </a:solidFill>
                <a:hlinkClick r:id="rId8"/>
              </a:rPr>
              <a:t>obesity-riskfactorsintelligence@phe.gov.uk</a:t>
            </a:r>
            <a:r>
              <a:rPr lang="en-GB" sz="1900" dirty="0">
                <a:solidFill>
                  <a:schemeClr val="tx1"/>
                </a:solidFill>
              </a:rPr>
              <a:t>  </a:t>
            </a:r>
          </a:p>
          <a:p>
            <a:endParaRPr lang="en-GB" sz="1900" dirty="0">
              <a:solidFill>
                <a:schemeClr val="tx1"/>
              </a:solidFill>
            </a:endParaRPr>
          </a:p>
          <a:p>
            <a:r>
              <a:rPr lang="en-GB" sz="1900" b="1" dirty="0">
                <a:solidFill>
                  <a:schemeClr val="tx1"/>
                </a:solidFill>
              </a:rPr>
              <a:t>Twitter: </a:t>
            </a:r>
            <a:r>
              <a:rPr lang="en-GB" sz="1900" dirty="0">
                <a:solidFill>
                  <a:schemeClr val="tx1"/>
                </a:solidFill>
                <a:hlinkClick r:id="rId9"/>
              </a:rPr>
              <a:t>@PHE_Obesity</a:t>
            </a:r>
            <a:endParaRPr lang="en-GB" sz="1900" dirty="0">
              <a:solidFill>
                <a:schemeClr val="tx1"/>
              </a:solidFill>
            </a:endParaRPr>
          </a:p>
          <a:p>
            <a:r>
              <a:rPr lang="en-GB" sz="2400" dirty="0">
                <a:solidFill>
                  <a:schemeClr val="tx1"/>
                </a:solidFill>
              </a:rPr>
              <a:t>  </a:t>
            </a:r>
          </a:p>
        </p:txBody>
      </p:sp>
    </p:spTree>
    <p:extLst>
      <p:ext uri="{BB962C8B-B14F-4D97-AF65-F5344CB8AC3E}">
        <p14:creationId xmlns:p14="http://schemas.microsoft.com/office/powerpoint/2010/main" val="2718254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051598E-9D06-4046-8EF2-7702044C4E81}" type="slidenum">
              <a:rPr lang="en-US" smtClean="0">
                <a:solidFill>
                  <a:prstClr val="white"/>
                </a:solidFill>
              </a:rPr>
              <a:pPr/>
              <a:t>28</a:t>
            </a:fld>
            <a:endParaRPr lang="en-US" dirty="0">
              <a:solidFill>
                <a:prstClr val="white"/>
              </a:solidFill>
            </a:endParaRPr>
          </a:p>
        </p:txBody>
      </p:sp>
      <p:sp>
        <p:nvSpPr>
          <p:cNvPr id="3" name="Footer Placeholder 2"/>
          <p:cNvSpPr>
            <a:spLocks noGrp="1"/>
          </p:cNvSpPr>
          <p:nvPr>
            <p:ph type="ftr" sz="quarter" idx="3"/>
          </p:nvPr>
        </p:nvSpPr>
        <p:spPr/>
        <p:txBody>
          <a:bodyPr/>
          <a:lstStyle/>
          <a:p>
            <a:r>
              <a:rPr lang="en-GB" dirty="0">
                <a:solidFill>
                  <a:prstClr val="white"/>
                </a:solidFill>
              </a:rPr>
              <a:t>Patterns and trends in adult obesity</a:t>
            </a:r>
            <a:endParaRPr lang="en-US" dirty="0">
              <a:solidFill>
                <a:prstClr val="white"/>
              </a:solidFill>
            </a:endParaRPr>
          </a:p>
        </p:txBody>
      </p:sp>
      <p:sp>
        <p:nvSpPr>
          <p:cNvPr id="5" name="Rectangle 2"/>
          <p:cNvSpPr>
            <a:spLocks noChangeArrowheads="1"/>
          </p:cNvSpPr>
          <p:nvPr/>
        </p:nvSpPr>
        <p:spPr bwMode="auto">
          <a:xfrm>
            <a:off x="261352" y="219998"/>
            <a:ext cx="8372168"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6030913" algn="l"/>
              </a:tabLst>
            </a:pPr>
            <a:r>
              <a:rPr lang="en-GB" sz="2400" dirty="0">
                <a:solidFill>
                  <a:srgbClr val="98002E"/>
                </a:solidFill>
                <a:ea typeface="Times New Roman" pitchFamily="18" charset="0"/>
                <a:cs typeface="Times New Roman" pitchFamily="18" charset="0"/>
              </a:rPr>
              <a:t>A</a:t>
            </a:r>
            <a:r>
              <a:rPr lang="en-GB" sz="2400" dirty="0" bmk="">
                <a:solidFill>
                  <a:srgbClr val="98002E"/>
                </a:solidFill>
                <a:ea typeface="Times New Roman" pitchFamily="18" charset="0"/>
                <a:cs typeface="Times New Roman" pitchFamily="18" charset="0"/>
              </a:rPr>
              <a:t>bout Public Health England</a:t>
            </a:r>
            <a:endParaRPr lang="en-GB" sz="900" dirty="0">
              <a:solidFill>
                <a:prstClr val="black"/>
              </a:solidFill>
              <a:cs typeface="Arial" pitchFamily="34" charset="0"/>
            </a:endParaRPr>
          </a:p>
          <a:p>
            <a:pPr eaLnBrk="0" fontAlgn="base" hangingPunct="0">
              <a:spcBef>
                <a:spcPct val="0"/>
              </a:spcBef>
              <a:spcAft>
                <a:spcPct val="0"/>
              </a:spcAft>
              <a:tabLst>
                <a:tab pos="6030913" algn="l"/>
              </a:tabLst>
            </a:pPr>
            <a:endParaRPr lang="en-GB" sz="1200" dirty="0">
              <a:solidFill>
                <a:prstClr val="black"/>
              </a:solidFill>
              <a:ea typeface="Times New Roman" pitchFamily="18" charset="0"/>
              <a:cs typeface="Times New Roman" pitchFamily="18" charset="0"/>
            </a:endParaRPr>
          </a:p>
          <a:p>
            <a:pPr eaLnBrk="0" fontAlgn="base" hangingPunct="0">
              <a:spcBef>
                <a:spcPct val="0"/>
              </a:spcBef>
              <a:spcAft>
                <a:spcPct val="0"/>
              </a:spcAft>
              <a:tabLst>
                <a:tab pos="6030913" algn="l"/>
              </a:tabLst>
            </a:pPr>
            <a:r>
              <a:rPr lang="en-GB" sz="1200" dirty="0">
                <a:solidFill>
                  <a:prstClr val="black"/>
                </a:solidFill>
                <a:ea typeface="Times New Roman" pitchFamily="18" charset="0"/>
                <a:cs typeface="Times New Roman" pitchFamily="18" charset="0"/>
              </a:rPr>
              <a:t>Public Health England exists to protect and improve the nation's health and wellbeing, and reduce health inequalities. We do this through world-leading science, knowledge and intelligence, advocacy, partnerships and the delivery of specialist public health services. We are an executive agency of the Department of Health and Social Care, and a distinct delivery organisation with operational autonomy. We provide central government, local government, the NHS, Parliament, industry and the public with evidence-based professional, scientific and delivery expertise and support. </a:t>
            </a:r>
            <a:endParaRPr lang="en-GB" sz="900" dirty="0">
              <a:solidFill>
                <a:prstClr val="black"/>
              </a:solidFill>
              <a:cs typeface="Arial" pitchFamily="34" charset="0"/>
            </a:endParaRPr>
          </a:p>
          <a:p>
            <a:pPr eaLnBrk="0" fontAlgn="base" hangingPunct="0">
              <a:spcBef>
                <a:spcPct val="0"/>
              </a:spcBef>
              <a:spcAft>
                <a:spcPct val="0"/>
              </a:spcAft>
              <a:tabLst>
                <a:tab pos="6030913" algn="l"/>
              </a:tabLst>
            </a:pPr>
            <a:endParaRPr lang="en-GB" sz="1200" dirty="0">
              <a:solidFill>
                <a:prstClr val="black"/>
              </a:solidFill>
              <a:ea typeface="Times New Roman" pitchFamily="18" charset="0"/>
              <a:cs typeface="Times New Roman" pitchFamily="18" charset="0"/>
            </a:endParaRPr>
          </a:p>
          <a:p>
            <a:pPr eaLnBrk="0" fontAlgn="base" hangingPunct="0">
              <a:spcBef>
                <a:spcPct val="0"/>
              </a:spcBef>
              <a:spcAft>
                <a:spcPct val="0"/>
              </a:spcAft>
              <a:tabLst>
                <a:tab pos="6030913" algn="l"/>
              </a:tabLst>
            </a:pPr>
            <a:endParaRPr lang="en-GB" sz="1200" dirty="0">
              <a:solidFill>
                <a:prstClr val="black"/>
              </a:solidFill>
              <a:ea typeface="Times New Roman" pitchFamily="18" charset="0"/>
              <a:cs typeface="Times New Roman" pitchFamily="18" charset="0"/>
            </a:endParaRPr>
          </a:p>
          <a:p>
            <a:pPr eaLnBrk="0" fontAlgn="base" hangingPunct="0">
              <a:spcBef>
                <a:spcPct val="0"/>
              </a:spcBef>
              <a:spcAft>
                <a:spcPct val="0"/>
              </a:spcAft>
              <a:tabLst>
                <a:tab pos="6030913" algn="l"/>
              </a:tabLst>
            </a:pPr>
            <a:endParaRPr lang="en-GB" sz="1200" dirty="0">
              <a:solidFill>
                <a:prstClr val="black"/>
              </a:solidFill>
              <a:ea typeface="Times New Roman" pitchFamily="18" charset="0"/>
              <a:cs typeface="Times New Roman" pitchFamily="18" charset="0"/>
            </a:endParaRPr>
          </a:p>
          <a:p>
            <a:pPr eaLnBrk="0" fontAlgn="base" hangingPunct="0">
              <a:spcBef>
                <a:spcPct val="0"/>
              </a:spcBef>
              <a:spcAft>
                <a:spcPct val="0"/>
              </a:spcAft>
              <a:tabLst>
                <a:tab pos="6030913" algn="l"/>
              </a:tabLst>
            </a:pPr>
            <a:endParaRPr lang="en-GB" sz="1200" dirty="0">
              <a:solidFill>
                <a:prstClr val="black"/>
              </a:solidFill>
              <a:ea typeface="Times New Roman" pitchFamily="18" charset="0"/>
              <a:cs typeface="Times New Roman" pitchFamily="18" charset="0"/>
            </a:endParaRPr>
          </a:p>
          <a:p>
            <a:pPr eaLnBrk="0" fontAlgn="base" hangingPunct="0">
              <a:spcBef>
                <a:spcPct val="0"/>
              </a:spcBef>
              <a:spcAft>
                <a:spcPct val="0"/>
              </a:spcAft>
              <a:tabLst>
                <a:tab pos="6030913" algn="l"/>
              </a:tabLst>
            </a:pPr>
            <a:endParaRPr lang="en-GB" sz="1200" dirty="0">
              <a:solidFill>
                <a:prstClr val="black"/>
              </a:solidFill>
              <a:ea typeface="Times New Roman" pitchFamily="18" charset="0"/>
              <a:cs typeface="Times New Roman" pitchFamily="18" charset="0"/>
            </a:endParaRPr>
          </a:p>
          <a:p>
            <a:pPr eaLnBrk="0" fontAlgn="base" hangingPunct="0">
              <a:spcBef>
                <a:spcPct val="0"/>
              </a:spcBef>
              <a:spcAft>
                <a:spcPct val="0"/>
              </a:spcAft>
              <a:tabLst>
                <a:tab pos="6030913" algn="l"/>
              </a:tabLst>
            </a:pPr>
            <a:r>
              <a:rPr lang="en-GB" sz="1200" dirty="0">
                <a:solidFill>
                  <a:prstClr val="black"/>
                </a:solidFill>
                <a:ea typeface="Times New Roman" pitchFamily="18" charset="0"/>
                <a:cs typeface="Times New Roman" pitchFamily="18" charset="0"/>
              </a:rPr>
              <a:t>Public Health England</a:t>
            </a:r>
            <a:br>
              <a:rPr lang="en-GB" sz="1200" dirty="0">
                <a:solidFill>
                  <a:prstClr val="black"/>
                </a:solidFill>
                <a:ea typeface="Times New Roman" pitchFamily="18" charset="0"/>
                <a:cs typeface="Times New Roman" pitchFamily="18" charset="0"/>
              </a:rPr>
            </a:br>
            <a:r>
              <a:rPr lang="en-GB" sz="1200" dirty="0">
                <a:solidFill>
                  <a:prstClr val="black"/>
                </a:solidFill>
                <a:ea typeface="Times New Roman" pitchFamily="18" charset="0"/>
                <a:cs typeface="Times New Roman" pitchFamily="18" charset="0"/>
              </a:rPr>
              <a:t>Wellington House </a:t>
            </a:r>
            <a:endParaRPr lang="en-GB" sz="900" dirty="0">
              <a:solidFill>
                <a:prstClr val="black"/>
              </a:solidFill>
              <a:cs typeface="Arial" pitchFamily="34" charset="0"/>
            </a:endParaRPr>
          </a:p>
          <a:p>
            <a:pPr eaLnBrk="0" fontAlgn="base" hangingPunct="0">
              <a:spcBef>
                <a:spcPct val="0"/>
              </a:spcBef>
              <a:spcAft>
                <a:spcPct val="0"/>
              </a:spcAft>
              <a:tabLst>
                <a:tab pos="6030913" algn="l"/>
              </a:tabLst>
            </a:pPr>
            <a:r>
              <a:rPr lang="en-GB" sz="1200" dirty="0">
                <a:solidFill>
                  <a:prstClr val="black"/>
                </a:solidFill>
                <a:ea typeface="Times New Roman" pitchFamily="18" charset="0"/>
                <a:cs typeface="Times New Roman" pitchFamily="18" charset="0"/>
              </a:rPr>
              <a:t>133-155 Waterloo Road</a:t>
            </a:r>
            <a:br>
              <a:rPr lang="en-GB" sz="1200" dirty="0">
                <a:solidFill>
                  <a:prstClr val="black"/>
                </a:solidFill>
                <a:ea typeface="Times New Roman" pitchFamily="18" charset="0"/>
                <a:cs typeface="Times New Roman" pitchFamily="18" charset="0"/>
              </a:rPr>
            </a:br>
            <a:r>
              <a:rPr lang="en-GB" sz="1200" dirty="0">
                <a:solidFill>
                  <a:prstClr val="black"/>
                </a:solidFill>
                <a:ea typeface="Times New Roman" pitchFamily="18" charset="0"/>
                <a:cs typeface="Times New Roman" pitchFamily="18" charset="0"/>
              </a:rPr>
              <a:t>London SE1 8UG</a:t>
            </a:r>
            <a:br>
              <a:rPr lang="en-GB" sz="1200" dirty="0">
                <a:solidFill>
                  <a:prstClr val="black"/>
                </a:solidFill>
                <a:ea typeface="Times New Roman" pitchFamily="18" charset="0"/>
                <a:cs typeface="Times New Roman" pitchFamily="18" charset="0"/>
              </a:rPr>
            </a:br>
            <a:r>
              <a:rPr lang="en-GB" sz="1200" dirty="0">
                <a:solidFill>
                  <a:prstClr val="black"/>
                </a:solidFill>
                <a:ea typeface="Times New Roman" pitchFamily="18" charset="0"/>
                <a:cs typeface="Times New Roman" pitchFamily="18" charset="0"/>
              </a:rPr>
              <a:t>Tel: 020 7654 8000</a:t>
            </a:r>
            <a:br>
              <a:rPr lang="en-GB" sz="1200" dirty="0">
                <a:solidFill>
                  <a:prstClr val="black"/>
                </a:solidFill>
                <a:ea typeface="Times New Roman" pitchFamily="18" charset="0"/>
                <a:cs typeface="Times New Roman" pitchFamily="18" charset="0"/>
              </a:rPr>
            </a:br>
            <a:r>
              <a:rPr lang="en-GB" sz="1200" dirty="0">
                <a:solidFill>
                  <a:srgbClr val="98002E"/>
                </a:solidFill>
                <a:ea typeface="Times New Roman" pitchFamily="18" charset="0"/>
                <a:cs typeface="Times New Roman" pitchFamily="18" charset="0"/>
                <a:hlinkClick r:id="rId3"/>
              </a:rPr>
              <a:t>www.gov.uk/phe</a:t>
            </a:r>
            <a:r>
              <a:rPr lang="en-GB" sz="1200" dirty="0">
                <a:solidFill>
                  <a:srgbClr val="98002E"/>
                </a:solidFill>
                <a:ea typeface="Times New Roman" pitchFamily="18" charset="0"/>
                <a:cs typeface="Times New Roman" pitchFamily="18" charset="0"/>
              </a:rPr>
              <a:t> </a:t>
            </a:r>
            <a:br>
              <a:rPr lang="en-GB" sz="1200" dirty="0">
                <a:solidFill>
                  <a:srgbClr val="98002E"/>
                </a:solidFill>
                <a:ea typeface="Times New Roman" pitchFamily="18" charset="0"/>
                <a:cs typeface="Times New Roman" pitchFamily="18" charset="0"/>
              </a:rPr>
            </a:br>
            <a:r>
              <a:rPr lang="en-GB" sz="1200" dirty="0">
                <a:solidFill>
                  <a:srgbClr val="98002E"/>
                </a:solidFill>
                <a:ea typeface="Times New Roman" pitchFamily="18" charset="0"/>
                <a:cs typeface="Times New Roman" pitchFamily="18" charset="0"/>
              </a:rPr>
              <a:t>Twitter: </a:t>
            </a:r>
            <a:r>
              <a:rPr lang="en-GB" sz="1200" dirty="0">
                <a:solidFill>
                  <a:srgbClr val="98002E"/>
                </a:solidFill>
                <a:ea typeface="Times New Roman" pitchFamily="18" charset="0"/>
                <a:cs typeface="Times New Roman" pitchFamily="18" charset="0"/>
                <a:hlinkClick r:id="rId4"/>
              </a:rPr>
              <a:t>@</a:t>
            </a:r>
            <a:r>
              <a:rPr lang="en-GB" sz="1200" dirty="0" err="1">
                <a:solidFill>
                  <a:srgbClr val="98002E"/>
                </a:solidFill>
                <a:ea typeface="Times New Roman" pitchFamily="18" charset="0"/>
                <a:cs typeface="Times New Roman" pitchFamily="18" charset="0"/>
                <a:hlinkClick r:id="rId4"/>
              </a:rPr>
              <a:t>PHE_uk</a:t>
            </a:r>
            <a:endParaRPr lang="en-GB" sz="900" dirty="0">
              <a:solidFill>
                <a:prstClr val="black"/>
              </a:solidFill>
              <a:cs typeface="Arial" pitchFamily="34" charset="0"/>
            </a:endParaRPr>
          </a:p>
          <a:p>
            <a:pPr eaLnBrk="0" fontAlgn="base" hangingPunct="0">
              <a:spcBef>
                <a:spcPct val="0"/>
              </a:spcBef>
              <a:spcAft>
                <a:spcPct val="0"/>
              </a:spcAft>
              <a:tabLst>
                <a:tab pos="6030913" algn="l"/>
              </a:tabLst>
            </a:pPr>
            <a:r>
              <a:rPr lang="en-GB" sz="1200" dirty="0">
                <a:solidFill>
                  <a:prstClr val="black"/>
                </a:solidFill>
                <a:ea typeface="Times New Roman" pitchFamily="18" charset="0"/>
                <a:cs typeface="Times New Roman" pitchFamily="18" charset="0"/>
              </a:rPr>
              <a:t>Facebook: </a:t>
            </a:r>
            <a:r>
              <a:rPr lang="en-GB" sz="1200" dirty="0">
                <a:solidFill>
                  <a:prstClr val="black"/>
                </a:solidFill>
                <a:ea typeface="Times New Roman" pitchFamily="18" charset="0"/>
                <a:cs typeface="Times New Roman" pitchFamily="18" charset="0"/>
                <a:hlinkClick r:id="rId5"/>
              </a:rPr>
              <a:t>www.facebook.com/PublicHealthEngland</a:t>
            </a:r>
            <a:r>
              <a:rPr lang="en-GB" sz="1200" dirty="0">
                <a:solidFill>
                  <a:prstClr val="black"/>
                </a:solidFill>
                <a:ea typeface="Times New Roman" pitchFamily="18" charset="0"/>
                <a:cs typeface="Times New Roman" pitchFamily="18" charset="0"/>
              </a:rPr>
              <a:t> </a:t>
            </a:r>
            <a:endParaRPr lang="en-GB" sz="900" dirty="0">
              <a:solidFill>
                <a:prstClr val="black"/>
              </a:solidFill>
              <a:cs typeface="Arial" pitchFamily="34" charset="0"/>
            </a:endParaRPr>
          </a:p>
          <a:p>
            <a:pPr eaLnBrk="0" fontAlgn="base" hangingPunct="0">
              <a:spcBef>
                <a:spcPct val="0"/>
              </a:spcBef>
              <a:spcAft>
                <a:spcPct val="0"/>
              </a:spcAft>
              <a:tabLst>
                <a:tab pos="6030913" algn="l"/>
              </a:tabLst>
            </a:pPr>
            <a:endParaRPr lang="en-GB" sz="900" dirty="0">
              <a:solidFill>
                <a:prstClr val="black"/>
              </a:solidFill>
              <a:cs typeface="Arial" pitchFamily="34" charset="0"/>
            </a:endParaRPr>
          </a:p>
          <a:p>
            <a:pPr eaLnBrk="0" fontAlgn="base" hangingPunct="0">
              <a:spcBef>
                <a:spcPct val="0"/>
              </a:spcBef>
              <a:spcAft>
                <a:spcPct val="0"/>
              </a:spcAft>
              <a:tabLst>
                <a:tab pos="6030913" algn="l"/>
              </a:tabLst>
            </a:pPr>
            <a:r>
              <a:rPr lang="en-GB" sz="1200" dirty="0">
                <a:solidFill>
                  <a:prstClr val="black"/>
                </a:solidFill>
                <a:ea typeface="Times New Roman" pitchFamily="18" charset="0"/>
                <a:cs typeface="Times New Roman" pitchFamily="18" charset="0"/>
              </a:rPr>
              <a:t>© Crown copyright 2020</a:t>
            </a:r>
            <a:br>
              <a:rPr lang="en-GB" sz="1200" dirty="0">
                <a:solidFill>
                  <a:prstClr val="black"/>
                </a:solidFill>
                <a:ea typeface="Times New Roman" pitchFamily="18" charset="0"/>
                <a:cs typeface="Times New Roman" pitchFamily="18" charset="0"/>
              </a:rPr>
            </a:br>
            <a:r>
              <a:rPr lang="en-GB" sz="1200" dirty="0">
                <a:solidFill>
                  <a:prstClr val="black"/>
                </a:solidFill>
                <a:ea typeface="Times New Roman" pitchFamily="18" charset="0"/>
                <a:cs typeface="Times New Roman" pitchFamily="18" charset="0"/>
              </a:rPr>
              <a:t>You may re-use this information (excluding logos) free of charge in any format or medium, under the terms of the Open Government Licence v3.0. To view this licence, visit </a:t>
            </a:r>
            <a:r>
              <a:rPr lang="en-GB" sz="1200" u="sng" dirty="0">
                <a:solidFill>
                  <a:prstClr val="black"/>
                </a:solidFill>
                <a:ea typeface="Times New Roman" pitchFamily="18" charset="0"/>
                <a:cs typeface="Times New Roman" pitchFamily="18" charset="0"/>
                <a:hlinkClick r:id="rId6"/>
              </a:rPr>
              <a:t>https://www.nationalarchives.gov.uk/doc/open-government-licence/version/3/</a:t>
            </a:r>
            <a:r>
              <a:rPr lang="en-GB" sz="1200" dirty="0">
                <a:solidFill>
                  <a:prstClr val="black"/>
                </a:solidFill>
                <a:ea typeface="Times New Roman" pitchFamily="18" charset="0"/>
                <a:cs typeface="Times New Roman" pitchFamily="18" charset="0"/>
                <a:hlinkClick r:id="rId6"/>
              </a:rPr>
              <a:t> </a:t>
            </a:r>
            <a:r>
              <a:rPr lang="en-GB" sz="1200" dirty="0">
                <a:solidFill>
                  <a:prstClr val="black"/>
                </a:solidFill>
                <a:ea typeface="Times New Roman" pitchFamily="18" charset="0"/>
                <a:cs typeface="Times New Roman" pitchFamily="18" charset="0"/>
              </a:rPr>
              <a:t>or email </a:t>
            </a:r>
            <a:r>
              <a:rPr lang="en-GB" sz="1200" dirty="0">
                <a:solidFill>
                  <a:prstClr val="black"/>
                </a:solidFill>
                <a:ea typeface="Times New Roman" pitchFamily="18" charset="0"/>
                <a:cs typeface="Times New Roman" pitchFamily="18" charset="0"/>
                <a:hlinkClick r:id="rId7"/>
              </a:rPr>
              <a:t>psi@nationalarchives.gsi.gov.uk</a:t>
            </a:r>
            <a:r>
              <a:rPr lang="en-GB" sz="1200" dirty="0">
                <a:solidFill>
                  <a:prstClr val="black"/>
                </a:solidFill>
                <a:ea typeface="Times New Roman" pitchFamily="18" charset="0"/>
                <a:cs typeface="Times New Roman" pitchFamily="18" charset="0"/>
              </a:rPr>
              <a:t>. Where we have identified any third party copyright information you will need to obtain permission from the copyright holders concerned.  </a:t>
            </a:r>
          </a:p>
          <a:p>
            <a:pPr eaLnBrk="0" fontAlgn="base" hangingPunct="0">
              <a:spcBef>
                <a:spcPct val="0"/>
              </a:spcBef>
              <a:spcAft>
                <a:spcPct val="0"/>
              </a:spcAft>
              <a:tabLst>
                <a:tab pos="6030913" algn="l"/>
              </a:tabLst>
            </a:pPr>
            <a:endParaRPr lang="en-GB" sz="900" dirty="0">
              <a:solidFill>
                <a:prstClr val="black"/>
              </a:solidFill>
              <a:cs typeface="Arial" pitchFamily="34" charset="0"/>
            </a:endParaRPr>
          </a:p>
          <a:p>
            <a:pPr eaLnBrk="0" fontAlgn="base" hangingPunct="0">
              <a:spcBef>
                <a:spcPct val="0"/>
              </a:spcBef>
              <a:spcAft>
                <a:spcPct val="0"/>
              </a:spcAft>
              <a:tabLst>
                <a:tab pos="6030913" algn="l"/>
              </a:tabLst>
            </a:pPr>
            <a:r>
              <a:rPr lang="en-GB" sz="1200" dirty="0">
                <a:solidFill>
                  <a:prstClr val="black"/>
                </a:solidFill>
                <a:ea typeface="Times New Roman" pitchFamily="18" charset="0"/>
                <a:cs typeface="Times New Roman" pitchFamily="18" charset="0"/>
              </a:rPr>
              <a:t>Published February 2020</a:t>
            </a:r>
            <a:br>
              <a:rPr lang="en-GB" sz="1200" dirty="0">
                <a:solidFill>
                  <a:prstClr val="black"/>
                </a:solidFill>
                <a:ea typeface="Times New Roman" pitchFamily="18" charset="0"/>
                <a:cs typeface="Times New Roman" pitchFamily="18" charset="0"/>
              </a:rPr>
            </a:br>
            <a:r>
              <a:rPr lang="en-GB" sz="1200" dirty="0">
                <a:solidFill>
                  <a:prstClr val="black"/>
                </a:solidFill>
                <a:ea typeface="Times New Roman" pitchFamily="18" charset="0"/>
                <a:cs typeface="Times New Roman" pitchFamily="18" charset="0"/>
              </a:rPr>
              <a:t>PHE publications gateway number: GW-1091</a:t>
            </a:r>
            <a:endParaRPr lang="en-GB" sz="900" b="1" strike="sngStrike" dirty="0">
              <a:solidFill>
                <a:prstClr val="black"/>
              </a:solidFill>
              <a:highlight>
                <a:srgbClr val="FFFF00"/>
              </a:highlight>
              <a:cs typeface="Arial" pitchFamily="34" charset="0"/>
            </a:endParaRPr>
          </a:p>
        </p:txBody>
      </p:sp>
      <p:sp>
        <p:nvSpPr>
          <p:cNvPr id="7" name="Rectangle 3"/>
          <p:cNvSpPr>
            <a:spLocks noChangeArrowheads="1"/>
          </p:cNvSpPr>
          <p:nvPr/>
        </p:nvSpPr>
        <p:spPr bwMode="auto">
          <a:xfrm>
            <a:off x="0" y="-1197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br>
              <a:rPr lang="en-GB" sz="1200">
                <a:solidFill>
                  <a:prstClr val="black"/>
                </a:solidFill>
                <a:ea typeface="Times New Roman" pitchFamily="18" charset="0"/>
                <a:cs typeface="Arial" pitchFamily="34" charset="0"/>
              </a:rPr>
            </a:br>
            <a:endParaRPr lang="en-GB">
              <a:solidFill>
                <a:prstClr val="black"/>
              </a:solidFill>
              <a:cs typeface="Arial" pitchFamily="34" charset="0"/>
            </a:endParaRPr>
          </a:p>
        </p:txBody>
      </p:sp>
    </p:spTree>
    <p:extLst>
      <p:ext uri="{BB962C8B-B14F-4D97-AF65-F5344CB8AC3E}">
        <p14:creationId xmlns:p14="http://schemas.microsoft.com/office/powerpoint/2010/main" val="2276257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39FB4E-36E2-4C1A-BA09-D2CC5CAB4406}"/>
              </a:ext>
            </a:extLst>
          </p:cNvPr>
          <p:cNvSpPr>
            <a:spLocks noGrp="1"/>
          </p:cNvSpPr>
          <p:nvPr>
            <p:ph type="sldNum" sz="quarter" idx="12"/>
          </p:nvPr>
        </p:nvSpPr>
        <p:spPr/>
        <p:txBody>
          <a:bodyPr/>
          <a:lstStyle/>
          <a:p>
            <a:fld id="{E051598E-9D06-4046-8EF2-7702044C4E81}" type="slidenum">
              <a:rPr lang="en-US" smtClean="0"/>
              <a:pPr/>
              <a:t>3</a:t>
            </a:fld>
            <a:endParaRPr lang="en-US" dirty="0"/>
          </a:p>
        </p:txBody>
      </p:sp>
      <p:sp>
        <p:nvSpPr>
          <p:cNvPr id="5" name="Footer Placeholder 4">
            <a:extLst>
              <a:ext uri="{FF2B5EF4-FFF2-40B4-BE49-F238E27FC236}">
                <a16:creationId xmlns:a16="http://schemas.microsoft.com/office/drawing/2014/main" id="{410D9235-3464-4853-BF19-FEDE395A5E92}"/>
              </a:ext>
            </a:extLst>
          </p:cNvPr>
          <p:cNvSpPr>
            <a:spLocks noGrp="1"/>
          </p:cNvSpPr>
          <p:nvPr>
            <p:ph type="ftr" sz="quarter" idx="3"/>
          </p:nvPr>
        </p:nvSpPr>
        <p:spPr/>
        <p:txBody>
          <a:bodyPr/>
          <a:lstStyle/>
          <a:p>
            <a:r>
              <a:rPr lang="en-GB"/>
              <a:t>Patterns and trends in adult obesity</a:t>
            </a:r>
            <a:endParaRPr lang="en-US" dirty="0"/>
          </a:p>
        </p:txBody>
      </p:sp>
      <p:sp>
        <p:nvSpPr>
          <p:cNvPr id="6" name="Title 15">
            <a:extLst>
              <a:ext uri="{FF2B5EF4-FFF2-40B4-BE49-F238E27FC236}">
                <a16:creationId xmlns:a16="http://schemas.microsoft.com/office/drawing/2014/main" id="{683B0406-B115-4480-BC2B-B630F1A095E5}"/>
              </a:ext>
            </a:extLst>
          </p:cNvPr>
          <p:cNvSpPr>
            <a:spLocks noGrp="1"/>
          </p:cNvSpPr>
          <p:nvPr>
            <p:ph type="title"/>
          </p:nvPr>
        </p:nvSpPr>
        <p:spPr>
          <a:xfrm>
            <a:off x="1835696" y="432048"/>
            <a:ext cx="6912767" cy="548680"/>
          </a:xfrm>
        </p:spPr>
        <p:txBody>
          <a:bodyPr>
            <a:normAutofit/>
          </a:bodyPr>
          <a:lstStyle/>
          <a:p>
            <a:r>
              <a:rPr lang="en-GB" sz="3600" dirty="0">
                <a:solidFill>
                  <a:srgbClr val="00AE9E"/>
                </a:solidFill>
              </a:rPr>
              <a:t>Adult body mass index classification</a:t>
            </a:r>
            <a:endParaRPr lang="en-US" sz="2400" spc="0" dirty="0">
              <a:solidFill>
                <a:schemeClr val="tx1"/>
              </a:solidFill>
              <a:cs typeface="Arial" pitchFamily="34" charset="0"/>
            </a:endParaRPr>
          </a:p>
        </p:txBody>
      </p:sp>
      <p:graphicFrame>
        <p:nvGraphicFramePr>
          <p:cNvPr id="7" name="Table 6">
            <a:extLst>
              <a:ext uri="{FF2B5EF4-FFF2-40B4-BE49-F238E27FC236}">
                <a16:creationId xmlns:a16="http://schemas.microsoft.com/office/drawing/2014/main" id="{478C2979-A0D6-43D1-BD78-E4F7E2C3C2C6}"/>
              </a:ext>
            </a:extLst>
          </p:cNvPr>
          <p:cNvGraphicFramePr>
            <a:graphicFrameLocks noGrp="1"/>
          </p:cNvGraphicFramePr>
          <p:nvPr>
            <p:extLst>
              <p:ext uri="{D42A27DB-BD31-4B8C-83A1-F6EECF244321}">
                <p14:modId xmlns:p14="http://schemas.microsoft.com/office/powerpoint/2010/main" val="1184515239"/>
              </p:ext>
            </p:extLst>
          </p:nvPr>
        </p:nvGraphicFramePr>
        <p:xfrm>
          <a:off x="1403648" y="2788136"/>
          <a:ext cx="6096000" cy="22250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885842612"/>
                    </a:ext>
                  </a:extLst>
                </a:gridCol>
                <a:gridCol w="3048000">
                  <a:extLst>
                    <a:ext uri="{9D8B030D-6E8A-4147-A177-3AD203B41FA5}">
                      <a16:colId xmlns:a16="http://schemas.microsoft.com/office/drawing/2014/main" val="4244373967"/>
                    </a:ext>
                  </a:extLst>
                </a:gridCol>
              </a:tblGrid>
              <a:tr h="370840">
                <a:tc>
                  <a:txBody>
                    <a:bodyPr/>
                    <a:lstStyle/>
                    <a:p>
                      <a:r>
                        <a:rPr lang="en-GB" dirty="0"/>
                        <a:t>BMI Range</a:t>
                      </a:r>
                    </a:p>
                  </a:txBody>
                  <a:tcPr/>
                </a:tc>
                <a:tc>
                  <a:txBody>
                    <a:bodyPr/>
                    <a:lstStyle/>
                    <a:p>
                      <a:r>
                        <a:rPr lang="en-GB" dirty="0"/>
                        <a:t>BMI Category</a:t>
                      </a:r>
                    </a:p>
                  </a:txBody>
                  <a:tcPr/>
                </a:tc>
                <a:extLst>
                  <a:ext uri="{0D108BD9-81ED-4DB2-BD59-A6C34878D82A}">
                    <a16:rowId xmlns:a16="http://schemas.microsoft.com/office/drawing/2014/main" val="1736796079"/>
                  </a:ext>
                </a:extLst>
              </a:tr>
              <a:tr h="370840">
                <a:tc>
                  <a:txBody>
                    <a:bodyPr/>
                    <a:lstStyle/>
                    <a:p>
                      <a:r>
                        <a:rPr lang="en-GB" dirty="0"/>
                        <a:t>Less than 18.5kg/m</a:t>
                      </a:r>
                      <a:r>
                        <a:rPr lang="en-GB" baseline="30000" dirty="0"/>
                        <a:t>2</a:t>
                      </a:r>
                    </a:p>
                  </a:txBody>
                  <a:tcPr/>
                </a:tc>
                <a:tc>
                  <a:txBody>
                    <a:bodyPr/>
                    <a:lstStyle/>
                    <a:p>
                      <a:r>
                        <a:rPr lang="en-GB" dirty="0"/>
                        <a:t>Underweight</a:t>
                      </a:r>
                    </a:p>
                  </a:txBody>
                  <a:tcPr/>
                </a:tc>
                <a:extLst>
                  <a:ext uri="{0D108BD9-81ED-4DB2-BD59-A6C34878D82A}">
                    <a16:rowId xmlns:a16="http://schemas.microsoft.com/office/drawing/2014/main" val="3549677828"/>
                  </a:ext>
                </a:extLst>
              </a:tr>
              <a:tr h="370840">
                <a:tc>
                  <a:txBody>
                    <a:bodyPr/>
                    <a:lstStyle/>
                    <a:p>
                      <a:r>
                        <a:rPr lang="en-GB" dirty="0"/>
                        <a:t>18.5 to &lt;25kg/m</a:t>
                      </a:r>
                      <a:r>
                        <a:rPr lang="en-GB" baseline="30000" dirty="0"/>
                        <a:t>2</a:t>
                      </a:r>
                      <a:endParaRPr lang="en-GB" dirty="0"/>
                    </a:p>
                  </a:txBody>
                  <a:tcPr/>
                </a:tc>
                <a:tc>
                  <a:txBody>
                    <a:bodyPr/>
                    <a:lstStyle/>
                    <a:p>
                      <a:r>
                        <a:rPr lang="en-GB" dirty="0"/>
                        <a:t>Healthy weight</a:t>
                      </a:r>
                    </a:p>
                  </a:txBody>
                  <a:tcPr/>
                </a:tc>
                <a:extLst>
                  <a:ext uri="{0D108BD9-81ED-4DB2-BD59-A6C34878D82A}">
                    <a16:rowId xmlns:a16="http://schemas.microsoft.com/office/drawing/2014/main" val="620998081"/>
                  </a:ext>
                </a:extLst>
              </a:tr>
              <a:tr h="370840">
                <a:tc>
                  <a:txBody>
                    <a:bodyPr/>
                    <a:lstStyle/>
                    <a:p>
                      <a:r>
                        <a:rPr lang="en-GB" dirty="0"/>
                        <a:t>25 to &lt;30kg/m</a:t>
                      </a:r>
                      <a:r>
                        <a:rPr lang="en-GB" baseline="30000" dirty="0"/>
                        <a:t>2</a:t>
                      </a:r>
                      <a:endParaRPr lang="en-GB" dirty="0"/>
                    </a:p>
                  </a:txBody>
                  <a:tcPr/>
                </a:tc>
                <a:tc>
                  <a:txBody>
                    <a:bodyPr/>
                    <a:lstStyle/>
                    <a:p>
                      <a:r>
                        <a:rPr lang="en-GB" dirty="0"/>
                        <a:t>Overweight</a:t>
                      </a:r>
                    </a:p>
                  </a:txBody>
                  <a:tcPr/>
                </a:tc>
                <a:extLst>
                  <a:ext uri="{0D108BD9-81ED-4DB2-BD59-A6C34878D82A}">
                    <a16:rowId xmlns:a16="http://schemas.microsoft.com/office/drawing/2014/main" val="2427385994"/>
                  </a:ext>
                </a:extLst>
              </a:tr>
              <a:tr h="370840">
                <a:tc>
                  <a:txBody>
                    <a:bodyPr/>
                    <a:lstStyle/>
                    <a:p>
                      <a:r>
                        <a:rPr lang="en-GB" dirty="0"/>
                        <a:t>30 to &lt;40kg/m</a:t>
                      </a:r>
                      <a:r>
                        <a:rPr lang="en-GB" baseline="30000" dirty="0"/>
                        <a:t>2</a:t>
                      </a:r>
                      <a:endParaRPr lang="en-GB" dirty="0"/>
                    </a:p>
                  </a:txBody>
                  <a:tcPr/>
                </a:tc>
                <a:tc>
                  <a:txBody>
                    <a:bodyPr/>
                    <a:lstStyle/>
                    <a:p>
                      <a:r>
                        <a:rPr lang="en-GB" dirty="0"/>
                        <a:t>Obese</a:t>
                      </a:r>
                    </a:p>
                  </a:txBody>
                  <a:tcPr/>
                </a:tc>
                <a:extLst>
                  <a:ext uri="{0D108BD9-81ED-4DB2-BD59-A6C34878D82A}">
                    <a16:rowId xmlns:a16="http://schemas.microsoft.com/office/drawing/2014/main" val="1188842813"/>
                  </a:ext>
                </a:extLst>
              </a:tr>
              <a:tr h="370840">
                <a:tc>
                  <a:txBody>
                    <a:bodyPr/>
                    <a:lstStyle/>
                    <a:p>
                      <a:r>
                        <a:rPr lang="en-GB" dirty="0"/>
                        <a:t>40kg/m</a:t>
                      </a:r>
                      <a:r>
                        <a:rPr lang="en-GB" baseline="30000" dirty="0"/>
                        <a:t>2</a:t>
                      </a:r>
                      <a:r>
                        <a:rPr lang="en-GB" dirty="0"/>
                        <a:t> or more</a:t>
                      </a:r>
                    </a:p>
                  </a:txBody>
                  <a:tcPr/>
                </a:tc>
                <a:tc>
                  <a:txBody>
                    <a:bodyPr/>
                    <a:lstStyle/>
                    <a:p>
                      <a:r>
                        <a:rPr lang="en-GB" dirty="0"/>
                        <a:t>Severely obese</a:t>
                      </a:r>
                    </a:p>
                  </a:txBody>
                  <a:tcPr/>
                </a:tc>
                <a:extLst>
                  <a:ext uri="{0D108BD9-81ED-4DB2-BD59-A6C34878D82A}">
                    <a16:rowId xmlns:a16="http://schemas.microsoft.com/office/drawing/2014/main" val="2635912153"/>
                  </a:ext>
                </a:extLst>
              </a:tr>
            </a:tbl>
          </a:graphicData>
        </a:graphic>
      </p:graphicFrame>
      <p:sp>
        <p:nvSpPr>
          <p:cNvPr id="8" name="Rectangle 7">
            <a:extLst>
              <a:ext uri="{FF2B5EF4-FFF2-40B4-BE49-F238E27FC236}">
                <a16:creationId xmlns:a16="http://schemas.microsoft.com/office/drawing/2014/main" id="{3F317F04-7531-4049-8962-C191CDE10DCB}"/>
              </a:ext>
            </a:extLst>
          </p:cNvPr>
          <p:cNvSpPr/>
          <p:nvPr/>
        </p:nvSpPr>
        <p:spPr>
          <a:xfrm>
            <a:off x="183290" y="5853298"/>
            <a:ext cx="7308303" cy="307777"/>
          </a:xfrm>
          <a:prstGeom prst="rect">
            <a:avLst/>
          </a:prstGeom>
        </p:spPr>
        <p:txBody>
          <a:bodyPr wrap="square">
            <a:spAutoFit/>
          </a:bodyPr>
          <a:lstStyle/>
          <a:p>
            <a:r>
              <a:rPr lang="en-GB" sz="1400" dirty="0">
                <a:hlinkClick r:id="rId2"/>
              </a:rPr>
              <a:t>https://www.nice.org.uk/guidance/cg189/ifp/chapter/Obesity-and-being-overweight</a:t>
            </a:r>
            <a:endParaRPr lang="en-GB" sz="1400" dirty="0"/>
          </a:p>
        </p:txBody>
      </p:sp>
      <p:sp>
        <p:nvSpPr>
          <p:cNvPr id="9" name="Rectangle 8">
            <a:extLst>
              <a:ext uri="{FF2B5EF4-FFF2-40B4-BE49-F238E27FC236}">
                <a16:creationId xmlns:a16="http://schemas.microsoft.com/office/drawing/2014/main" id="{52BB5CA5-9340-4765-A753-01EBA9ACD718}"/>
              </a:ext>
            </a:extLst>
          </p:cNvPr>
          <p:cNvSpPr/>
          <p:nvPr/>
        </p:nvSpPr>
        <p:spPr>
          <a:xfrm>
            <a:off x="539552" y="1363021"/>
            <a:ext cx="8208912" cy="923330"/>
          </a:xfrm>
          <a:prstGeom prst="rect">
            <a:avLst/>
          </a:prstGeom>
        </p:spPr>
        <p:txBody>
          <a:bodyPr wrap="square">
            <a:spAutoFit/>
          </a:bodyPr>
          <a:lstStyle/>
          <a:p>
            <a:r>
              <a:rPr lang="en-GB" dirty="0"/>
              <a:t>In this presentation of data body mass index (BMI) is classified according to the following table, using BMI thresholds for adults recommended by the National Institute for Health and Care Excellence (NICE).</a:t>
            </a:r>
          </a:p>
        </p:txBody>
      </p:sp>
    </p:spTree>
    <p:extLst>
      <p:ext uri="{BB962C8B-B14F-4D97-AF65-F5344CB8AC3E}">
        <p14:creationId xmlns:p14="http://schemas.microsoft.com/office/powerpoint/2010/main" val="10517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763688" y="260648"/>
            <a:ext cx="7200799" cy="864096"/>
          </a:xfrm>
        </p:spPr>
        <p:txBody>
          <a:bodyPr>
            <a:normAutofit/>
          </a:bodyPr>
          <a:lstStyle/>
          <a:p>
            <a:r>
              <a:rPr lang="en-GB" sz="2800" dirty="0">
                <a:solidFill>
                  <a:srgbClr val="00AE9E"/>
                </a:solidFill>
              </a:rPr>
              <a:t>Overweight and obesity among adults</a:t>
            </a:r>
            <a:br>
              <a:rPr lang="en-GB" dirty="0"/>
            </a:br>
            <a:r>
              <a:rPr lang="en-GB" sz="1800" spc="0" dirty="0">
                <a:solidFill>
                  <a:schemeClr val="tx1"/>
                </a:solidFill>
                <a:cs typeface="Arial" pitchFamily="34" charset="0"/>
              </a:rPr>
              <a:t>Health Survey for England 2018</a:t>
            </a:r>
            <a:endParaRPr lang="en-US" sz="1800" spc="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4</a:t>
            </a:fld>
            <a:endParaRPr lang="en-US" dirty="0"/>
          </a:p>
        </p:txBody>
      </p:sp>
      <p:sp>
        <p:nvSpPr>
          <p:cNvPr id="5" name="Footer Placeholder 4"/>
          <p:cNvSpPr>
            <a:spLocks noGrp="1"/>
          </p:cNvSpPr>
          <p:nvPr>
            <p:ph type="ftr" sz="quarter" idx="3"/>
          </p:nvPr>
        </p:nvSpPr>
        <p:spPr/>
        <p:txBody>
          <a:bodyPr/>
          <a:lstStyle/>
          <a:p>
            <a:r>
              <a:rPr lang="en-GB" dirty="0"/>
              <a:t>Patterns and trends in adult obesity</a:t>
            </a:r>
            <a:endParaRPr lang="en-US" dirty="0"/>
          </a:p>
        </p:txBody>
      </p:sp>
      <p:sp>
        <p:nvSpPr>
          <p:cNvPr id="7" name="TextBox 4"/>
          <p:cNvSpPr txBox="1">
            <a:spLocks noChangeArrowheads="1"/>
          </p:cNvSpPr>
          <p:nvPr/>
        </p:nvSpPr>
        <p:spPr bwMode="auto">
          <a:xfrm>
            <a:off x="3320946" y="6021288"/>
            <a:ext cx="5643542" cy="276999"/>
          </a:xfrm>
          <a:prstGeom prst="rect">
            <a:avLst/>
          </a:prstGeom>
          <a:noFill/>
          <a:ln w="9525">
            <a:noFill/>
            <a:miter lim="800000"/>
            <a:headEnd/>
            <a:tailEnd/>
          </a:ln>
        </p:spPr>
        <p:txBody>
          <a:bodyPr>
            <a:spAutoFit/>
          </a:bodyPr>
          <a:lstStyle/>
          <a:p>
            <a:pPr algn="r"/>
            <a:r>
              <a:rPr lang="en-GB" sz="1200" dirty="0">
                <a:latin typeface="Arial" panose="020B0604020202020204" pitchFamily="34" charset="0"/>
                <a:cs typeface="Arial" panose="020B0604020202020204" pitchFamily="34" charset="0"/>
              </a:rPr>
              <a:t>Adult (aged 16+) overweight including obesity: BMI ≥ 25kg/m</a:t>
            </a:r>
            <a:r>
              <a:rPr lang="en-GB" sz="1200" baseline="30000" dirty="0">
                <a:latin typeface="Arial" panose="020B0604020202020204" pitchFamily="34" charset="0"/>
                <a:cs typeface="Arial" panose="020B0604020202020204" pitchFamily="34" charset="0"/>
              </a:rPr>
              <a:t>2</a:t>
            </a:r>
          </a:p>
        </p:txBody>
      </p:sp>
      <p:sp>
        <p:nvSpPr>
          <p:cNvPr id="39" name="Rectangle 3"/>
          <p:cNvSpPr>
            <a:spLocks noChangeArrowheads="1"/>
          </p:cNvSpPr>
          <p:nvPr/>
        </p:nvSpPr>
        <p:spPr bwMode="auto">
          <a:xfrm>
            <a:off x="323528" y="1268760"/>
            <a:ext cx="842493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i="0" u="none" strike="noStrike" cap="none" normalizeH="0" baseline="0" dirty="0">
                <a:ln>
                  <a:noFill/>
                </a:ln>
                <a:solidFill>
                  <a:schemeClr val="tx1">
                    <a:lumMod val="75000"/>
                    <a:lumOff val="25000"/>
                  </a:schemeClr>
                </a:solidFill>
                <a:effectLst/>
                <a:latin typeface="Arial" pitchFamily="34" charset="0"/>
                <a:ea typeface="Calibri" pitchFamily="34" charset="0"/>
                <a:cs typeface="Arial" pitchFamily="34" charset="0"/>
              </a:rPr>
              <a:t>Almost 7 out of 10 </a:t>
            </a:r>
            <a:r>
              <a:rPr kumimoji="0" lang="en-GB" i="0" u="none" strike="noStrike" cap="none" normalizeH="0" baseline="0" dirty="0">
                <a:ln>
                  <a:noFill/>
                </a:ln>
                <a:solidFill>
                  <a:srgbClr val="00AE9E"/>
                </a:solidFill>
                <a:effectLst/>
                <a:latin typeface="Arial" pitchFamily="34" charset="0"/>
                <a:ea typeface="Calibri" pitchFamily="34" charset="0"/>
                <a:cs typeface="Arial" pitchFamily="34" charset="0"/>
              </a:rPr>
              <a:t>men</a:t>
            </a:r>
            <a:r>
              <a:rPr kumimoji="0" lang="en-GB" i="0" u="none" strike="noStrike" cap="none" normalizeH="0" baseline="0" dirty="0">
                <a:ln>
                  <a:noFill/>
                </a:ln>
                <a:solidFill>
                  <a:schemeClr val="tx1">
                    <a:lumMod val="75000"/>
                    <a:lumOff val="25000"/>
                  </a:schemeClr>
                </a:solidFill>
                <a:effectLst/>
                <a:latin typeface="Arial" pitchFamily="34" charset="0"/>
                <a:ea typeface="Calibri" pitchFamily="34" charset="0"/>
                <a:cs typeface="Arial" pitchFamily="34" charset="0"/>
              </a:rPr>
              <a:t> are overweight or obese (66.9%)</a:t>
            </a:r>
            <a:endParaRPr kumimoji="0" lang="en-GB"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40" name="Rectangle 4"/>
          <p:cNvSpPr>
            <a:spLocks noChangeArrowheads="1"/>
          </p:cNvSpPr>
          <p:nvPr/>
        </p:nvSpPr>
        <p:spPr bwMode="auto">
          <a:xfrm>
            <a:off x="323528" y="3645024"/>
            <a:ext cx="6263253"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dirty="0">
                <a:solidFill>
                  <a:schemeClr val="tx1">
                    <a:lumMod val="75000"/>
                    <a:lumOff val="25000"/>
                  </a:schemeClr>
                </a:solidFill>
                <a:latin typeface="Arial" pitchFamily="34" charset="0"/>
                <a:ea typeface="Calibri" pitchFamily="34" charset="0"/>
                <a:cs typeface="Arial" pitchFamily="34" charset="0"/>
              </a:rPr>
              <a:t>Almost</a:t>
            </a:r>
            <a:r>
              <a:rPr kumimoji="0" lang="en-GB" i="0" u="none" strike="noStrike" cap="none" normalizeH="0" baseline="0" dirty="0">
                <a:ln>
                  <a:noFill/>
                </a:ln>
                <a:solidFill>
                  <a:schemeClr val="tx1">
                    <a:lumMod val="75000"/>
                    <a:lumOff val="25000"/>
                  </a:schemeClr>
                </a:solidFill>
                <a:effectLst/>
                <a:latin typeface="Arial" pitchFamily="34" charset="0"/>
                <a:ea typeface="Calibri" pitchFamily="34" charset="0"/>
                <a:cs typeface="Arial" pitchFamily="34" charset="0"/>
              </a:rPr>
              <a:t> 6 out of 10 </a:t>
            </a:r>
            <a:r>
              <a:rPr kumimoji="0" lang="en-GB" i="0" u="none" strike="noStrike" cap="none" normalizeH="0" baseline="0" dirty="0">
                <a:ln>
                  <a:noFill/>
                </a:ln>
                <a:solidFill>
                  <a:srgbClr val="98002E"/>
                </a:solidFill>
                <a:effectLst/>
                <a:latin typeface="Arial" pitchFamily="34" charset="0"/>
                <a:ea typeface="Calibri" pitchFamily="34" charset="0"/>
                <a:cs typeface="Arial" pitchFamily="34" charset="0"/>
              </a:rPr>
              <a:t>women</a:t>
            </a:r>
            <a:r>
              <a:rPr kumimoji="0" lang="en-GB" i="0" u="none" strike="noStrike" cap="none" normalizeH="0" baseline="0" dirty="0">
                <a:ln>
                  <a:noFill/>
                </a:ln>
                <a:solidFill>
                  <a:schemeClr val="accent2">
                    <a:lumMod val="60000"/>
                    <a:lumOff val="40000"/>
                  </a:schemeClr>
                </a:solidFill>
                <a:effectLst/>
                <a:latin typeface="Arial" pitchFamily="34" charset="0"/>
                <a:ea typeface="Calibri" pitchFamily="34" charset="0"/>
                <a:cs typeface="Arial" pitchFamily="34" charset="0"/>
              </a:rPr>
              <a:t> </a:t>
            </a:r>
            <a:r>
              <a:rPr kumimoji="0" lang="en-GB" i="0" u="none" strike="noStrike" cap="none" normalizeH="0" baseline="0" dirty="0">
                <a:ln>
                  <a:noFill/>
                </a:ln>
                <a:solidFill>
                  <a:schemeClr val="tx1">
                    <a:lumMod val="75000"/>
                    <a:lumOff val="25000"/>
                  </a:schemeClr>
                </a:solidFill>
                <a:effectLst/>
                <a:latin typeface="Arial" pitchFamily="34" charset="0"/>
                <a:ea typeface="Calibri" pitchFamily="34" charset="0"/>
                <a:cs typeface="Arial" pitchFamily="34" charset="0"/>
              </a:rPr>
              <a:t>are overweight or obese (59.7%)</a:t>
            </a:r>
            <a:endParaRPr kumimoji="0" lang="en-GB"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pic>
        <p:nvPicPr>
          <p:cNvPr id="8" name="Picture 7">
            <a:extLst>
              <a:ext uri="{FF2B5EF4-FFF2-40B4-BE49-F238E27FC236}">
                <a16:creationId xmlns:a16="http://schemas.microsoft.com/office/drawing/2014/main" id="{C70956EE-C629-44AD-B49D-0EE3C39AA2FA}"/>
              </a:ext>
            </a:extLst>
          </p:cNvPr>
          <p:cNvPicPr>
            <a:picLocks noChangeAspect="1"/>
          </p:cNvPicPr>
          <p:nvPr/>
        </p:nvPicPr>
        <p:blipFill rotWithShape="1">
          <a:blip r:embed="rId3"/>
          <a:srcRect l="1176"/>
          <a:stretch/>
        </p:blipFill>
        <p:spPr>
          <a:xfrm>
            <a:off x="35496" y="1628800"/>
            <a:ext cx="9036496" cy="1980691"/>
          </a:xfrm>
          <a:prstGeom prst="rect">
            <a:avLst/>
          </a:prstGeom>
        </p:spPr>
      </p:pic>
      <p:pic>
        <p:nvPicPr>
          <p:cNvPr id="9" name="Picture 8">
            <a:extLst>
              <a:ext uri="{FF2B5EF4-FFF2-40B4-BE49-F238E27FC236}">
                <a16:creationId xmlns:a16="http://schemas.microsoft.com/office/drawing/2014/main" id="{31877232-F38D-4AB4-A0B6-3CA77E59FD56}"/>
              </a:ext>
            </a:extLst>
          </p:cNvPr>
          <p:cNvPicPr>
            <a:picLocks noChangeAspect="1"/>
          </p:cNvPicPr>
          <p:nvPr/>
        </p:nvPicPr>
        <p:blipFill rotWithShape="1">
          <a:blip r:embed="rId4"/>
          <a:srcRect l="388"/>
          <a:stretch/>
        </p:blipFill>
        <p:spPr>
          <a:xfrm>
            <a:off x="0" y="4010399"/>
            <a:ext cx="9108504" cy="201088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763688" y="260648"/>
            <a:ext cx="7200799" cy="864096"/>
          </a:xfrm>
        </p:spPr>
        <p:txBody>
          <a:bodyPr>
            <a:normAutofit/>
          </a:bodyPr>
          <a:lstStyle/>
          <a:p>
            <a:r>
              <a:rPr lang="en-GB" sz="2800" dirty="0">
                <a:solidFill>
                  <a:srgbClr val="00AE9E"/>
                </a:solidFill>
              </a:rPr>
              <a:t>Obesity among adults</a:t>
            </a:r>
            <a:br>
              <a:rPr lang="en-GB" dirty="0"/>
            </a:br>
            <a:r>
              <a:rPr lang="en-GB" sz="1800" spc="0" dirty="0">
                <a:solidFill>
                  <a:schemeClr val="tx1"/>
                </a:solidFill>
                <a:cs typeface="Arial" pitchFamily="34" charset="0"/>
              </a:rPr>
              <a:t>Health Survey for England 2018</a:t>
            </a:r>
            <a:endParaRPr lang="en-US" sz="1800" spc="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5</a:t>
            </a:fld>
            <a:endParaRPr lang="en-US" dirty="0"/>
          </a:p>
        </p:txBody>
      </p:sp>
      <p:sp>
        <p:nvSpPr>
          <p:cNvPr id="5" name="Footer Placeholder 4"/>
          <p:cNvSpPr>
            <a:spLocks noGrp="1"/>
          </p:cNvSpPr>
          <p:nvPr>
            <p:ph type="ftr" sz="quarter" idx="3"/>
          </p:nvPr>
        </p:nvSpPr>
        <p:spPr/>
        <p:txBody>
          <a:bodyPr/>
          <a:lstStyle/>
          <a:p>
            <a:r>
              <a:rPr lang="en-GB" dirty="0"/>
              <a:t>Patterns and trends in adult obesity</a:t>
            </a:r>
            <a:endParaRPr lang="en-US" dirty="0"/>
          </a:p>
        </p:txBody>
      </p:sp>
      <p:sp>
        <p:nvSpPr>
          <p:cNvPr id="7" name="TextBox 4"/>
          <p:cNvSpPr txBox="1">
            <a:spLocks noChangeArrowheads="1"/>
          </p:cNvSpPr>
          <p:nvPr/>
        </p:nvSpPr>
        <p:spPr bwMode="auto">
          <a:xfrm>
            <a:off x="3320946" y="6021288"/>
            <a:ext cx="5643542" cy="276999"/>
          </a:xfrm>
          <a:prstGeom prst="rect">
            <a:avLst/>
          </a:prstGeom>
          <a:noFill/>
          <a:ln w="9525">
            <a:noFill/>
            <a:miter lim="800000"/>
            <a:headEnd/>
            <a:tailEnd/>
          </a:ln>
        </p:spPr>
        <p:txBody>
          <a:bodyPr>
            <a:spAutoFit/>
          </a:bodyPr>
          <a:lstStyle/>
          <a:p>
            <a:pPr algn="r"/>
            <a:r>
              <a:rPr lang="en-GB" sz="1200" dirty="0">
                <a:latin typeface="Arial" panose="020B0604020202020204" pitchFamily="34" charset="0"/>
                <a:cs typeface="Arial" panose="020B0604020202020204" pitchFamily="34" charset="0"/>
              </a:rPr>
              <a:t>Adult (aged 16+) obesity: BMI ≥ 30kg/m</a:t>
            </a:r>
            <a:r>
              <a:rPr lang="en-GB" sz="1200" baseline="30000" dirty="0">
                <a:latin typeface="Arial" panose="020B0604020202020204" pitchFamily="34" charset="0"/>
                <a:cs typeface="Arial" panose="020B0604020202020204" pitchFamily="34" charset="0"/>
              </a:rPr>
              <a:t>2</a:t>
            </a:r>
          </a:p>
        </p:txBody>
      </p:sp>
      <p:sp>
        <p:nvSpPr>
          <p:cNvPr id="39" name="Rectangle 3"/>
          <p:cNvSpPr>
            <a:spLocks noChangeArrowheads="1"/>
          </p:cNvSpPr>
          <p:nvPr/>
        </p:nvSpPr>
        <p:spPr bwMode="auto">
          <a:xfrm>
            <a:off x="323528" y="1268760"/>
            <a:ext cx="842493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i="0" u="none" strike="noStrike" cap="none" normalizeH="0" baseline="0" dirty="0">
                <a:ln>
                  <a:noFill/>
                </a:ln>
                <a:solidFill>
                  <a:schemeClr val="tx1">
                    <a:lumMod val="75000"/>
                    <a:lumOff val="25000"/>
                  </a:schemeClr>
                </a:solidFill>
                <a:effectLst/>
                <a:latin typeface="Arial" pitchFamily="34" charset="0"/>
                <a:ea typeface="Calibri" pitchFamily="34" charset="0"/>
                <a:cs typeface="Arial" pitchFamily="34" charset="0"/>
              </a:rPr>
              <a:t>Almost </a:t>
            </a:r>
            <a:r>
              <a:rPr kumimoji="0" lang="en-GB" sz="2000" b="1" i="0" u="none" strike="noStrike" cap="none" normalizeH="0" baseline="0" dirty="0">
                <a:ln>
                  <a:noFill/>
                </a:ln>
                <a:solidFill>
                  <a:schemeClr val="tx1">
                    <a:lumMod val="75000"/>
                    <a:lumOff val="25000"/>
                  </a:schemeClr>
                </a:solidFill>
                <a:effectLst/>
                <a:latin typeface="Arial" pitchFamily="34" charset="0"/>
                <a:ea typeface="Calibri" pitchFamily="34" charset="0"/>
                <a:cs typeface="Arial" pitchFamily="34" charset="0"/>
              </a:rPr>
              <a:t>3 out of 10 </a:t>
            </a:r>
            <a:r>
              <a:rPr kumimoji="0" lang="en-GB" sz="2000" i="0" u="none" strike="noStrike" cap="none" normalizeH="0" baseline="0" dirty="0">
                <a:ln>
                  <a:noFill/>
                </a:ln>
                <a:solidFill>
                  <a:srgbClr val="00AE9E"/>
                </a:solidFill>
                <a:effectLst/>
                <a:latin typeface="Arial" pitchFamily="34" charset="0"/>
                <a:ea typeface="Calibri" pitchFamily="34" charset="0"/>
                <a:cs typeface="Arial" pitchFamily="34" charset="0"/>
              </a:rPr>
              <a:t>men</a:t>
            </a:r>
            <a:r>
              <a:rPr kumimoji="0" lang="en-GB" sz="2000" i="0" u="none" strike="noStrike" cap="none" normalizeH="0" baseline="0" dirty="0">
                <a:ln>
                  <a:noFill/>
                </a:ln>
                <a:solidFill>
                  <a:schemeClr val="tx1">
                    <a:lumMod val="75000"/>
                    <a:lumOff val="25000"/>
                  </a:schemeClr>
                </a:solidFill>
                <a:effectLst/>
                <a:latin typeface="Arial" pitchFamily="34" charset="0"/>
                <a:ea typeface="Calibri" pitchFamily="34" charset="0"/>
                <a:cs typeface="Arial" pitchFamily="34" charset="0"/>
              </a:rPr>
              <a:t> are obese (</a:t>
            </a:r>
            <a:r>
              <a:rPr lang="en-GB" sz="2000" dirty="0">
                <a:solidFill>
                  <a:schemeClr val="tx1">
                    <a:lumMod val="75000"/>
                    <a:lumOff val="25000"/>
                  </a:schemeClr>
                </a:solidFill>
                <a:latin typeface="Arial" pitchFamily="34" charset="0"/>
                <a:ea typeface="Calibri" pitchFamily="34" charset="0"/>
                <a:cs typeface="Arial" pitchFamily="34" charset="0"/>
              </a:rPr>
              <a:t>26.2</a:t>
            </a:r>
            <a:r>
              <a:rPr kumimoji="0" lang="en-GB" sz="2000" i="0" u="none" strike="noStrike" cap="none" normalizeH="0" baseline="0" dirty="0">
                <a:ln>
                  <a:noFill/>
                </a:ln>
                <a:solidFill>
                  <a:schemeClr val="tx1">
                    <a:lumMod val="75000"/>
                    <a:lumOff val="25000"/>
                  </a:schemeClr>
                </a:solidFill>
                <a:effectLst/>
                <a:latin typeface="Arial" pitchFamily="34" charset="0"/>
                <a:ea typeface="Calibri" pitchFamily="34" charset="0"/>
                <a:cs typeface="Arial" pitchFamily="34" charset="0"/>
              </a:rPr>
              <a:t>%)</a:t>
            </a:r>
            <a:endParaRPr kumimoji="0" lang="en-GB" sz="200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40" name="Rectangle 4"/>
          <p:cNvSpPr>
            <a:spLocks noChangeArrowheads="1"/>
          </p:cNvSpPr>
          <p:nvPr/>
        </p:nvSpPr>
        <p:spPr bwMode="auto">
          <a:xfrm>
            <a:off x="346885" y="3676962"/>
            <a:ext cx="5479385"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2000" dirty="0">
                <a:solidFill>
                  <a:schemeClr val="tx1">
                    <a:lumMod val="75000"/>
                    <a:lumOff val="25000"/>
                  </a:schemeClr>
                </a:solidFill>
                <a:latin typeface="Arial" pitchFamily="34" charset="0"/>
                <a:ea typeface="Calibri" pitchFamily="34" charset="0"/>
                <a:cs typeface="Arial" pitchFamily="34" charset="0"/>
              </a:rPr>
              <a:t>Almost </a:t>
            </a:r>
            <a:r>
              <a:rPr lang="en-GB" sz="2000" b="1" dirty="0">
                <a:solidFill>
                  <a:schemeClr val="tx1">
                    <a:lumMod val="75000"/>
                    <a:lumOff val="25000"/>
                  </a:schemeClr>
                </a:solidFill>
                <a:latin typeface="Arial" pitchFamily="34" charset="0"/>
                <a:ea typeface="Calibri" pitchFamily="34" charset="0"/>
                <a:cs typeface="Arial" pitchFamily="34" charset="0"/>
              </a:rPr>
              <a:t>3</a:t>
            </a:r>
            <a:r>
              <a:rPr kumimoji="0" lang="en-GB" sz="2000" b="1" i="0" u="none" strike="noStrike" cap="none" normalizeH="0" baseline="0" dirty="0">
                <a:ln>
                  <a:noFill/>
                </a:ln>
                <a:solidFill>
                  <a:schemeClr val="tx1">
                    <a:lumMod val="75000"/>
                    <a:lumOff val="25000"/>
                  </a:schemeClr>
                </a:solidFill>
                <a:effectLst/>
                <a:latin typeface="Arial" pitchFamily="34" charset="0"/>
                <a:ea typeface="Calibri" pitchFamily="34" charset="0"/>
                <a:cs typeface="Arial" pitchFamily="34" charset="0"/>
              </a:rPr>
              <a:t> out of 10 </a:t>
            </a:r>
            <a:r>
              <a:rPr kumimoji="0" lang="en-GB" sz="2000" i="0" u="none" strike="noStrike" cap="none" normalizeH="0" baseline="0" dirty="0">
                <a:ln>
                  <a:noFill/>
                </a:ln>
                <a:solidFill>
                  <a:srgbClr val="98002E"/>
                </a:solidFill>
                <a:effectLst/>
                <a:latin typeface="Arial" pitchFamily="34" charset="0"/>
                <a:ea typeface="Calibri" pitchFamily="34" charset="0"/>
                <a:cs typeface="Arial" pitchFamily="34" charset="0"/>
              </a:rPr>
              <a:t>women</a:t>
            </a:r>
            <a:r>
              <a:rPr kumimoji="0" lang="en-GB" sz="2000" i="0" u="none" strike="noStrike" cap="none" normalizeH="0" baseline="0" dirty="0">
                <a:ln>
                  <a:noFill/>
                </a:ln>
                <a:solidFill>
                  <a:schemeClr val="accent2">
                    <a:lumMod val="60000"/>
                    <a:lumOff val="40000"/>
                  </a:schemeClr>
                </a:solidFill>
                <a:effectLst/>
                <a:latin typeface="Arial" pitchFamily="34" charset="0"/>
                <a:ea typeface="Calibri" pitchFamily="34" charset="0"/>
                <a:cs typeface="Arial" pitchFamily="34" charset="0"/>
              </a:rPr>
              <a:t> </a:t>
            </a:r>
            <a:r>
              <a:rPr kumimoji="0" lang="en-GB" sz="2000" i="0" u="none" strike="noStrike" cap="none" normalizeH="0" baseline="0" dirty="0">
                <a:ln>
                  <a:noFill/>
                </a:ln>
                <a:solidFill>
                  <a:schemeClr val="tx1">
                    <a:lumMod val="75000"/>
                    <a:lumOff val="25000"/>
                  </a:schemeClr>
                </a:solidFill>
                <a:effectLst/>
                <a:latin typeface="Arial" pitchFamily="34" charset="0"/>
                <a:ea typeface="Calibri" pitchFamily="34" charset="0"/>
                <a:cs typeface="Arial" pitchFamily="34" charset="0"/>
              </a:rPr>
              <a:t>are obese (</a:t>
            </a:r>
            <a:r>
              <a:rPr lang="en-GB" sz="2000" dirty="0">
                <a:solidFill>
                  <a:schemeClr val="tx1">
                    <a:lumMod val="75000"/>
                    <a:lumOff val="25000"/>
                  </a:schemeClr>
                </a:solidFill>
                <a:latin typeface="Arial" pitchFamily="34" charset="0"/>
                <a:ea typeface="Calibri" pitchFamily="34" charset="0"/>
                <a:cs typeface="Arial" pitchFamily="34" charset="0"/>
              </a:rPr>
              <a:t>29.2</a:t>
            </a:r>
            <a:r>
              <a:rPr kumimoji="0" lang="en-GB" sz="2000" i="0" u="none" strike="noStrike" cap="none" normalizeH="0" baseline="0" dirty="0">
                <a:ln>
                  <a:noFill/>
                </a:ln>
                <a:solidFill>
                  <a:schemeClr val="tx1">
                    <a:lumMod val="75000"/>
                    <a:lumOff val="25000"/>
                  </a:schemeClr>
                </a:solidFill>
                <a:effectLst/>
                <a:latin typeface="Arial" pitchFamily="34" charset="0"/>
                <a:ea typeface="Calibri" pitchFamily="34" charset="0"/>
                <a:cs typeface="Arial" pitchFamily="34" charset="0"/>
              </a:rPr>
              <a:t>%)</a:t>
            </a:r>
            <a:endParaRPr kumimoji="0" lang="en-GB" sz="200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pic>
        <p:nvPicPr>
          <p:cNvPr id="6" name="Picture 5">
            <a:extLst>
              <a:ext uri="{FF2B5EF4-FFF2-40B4-BE49-F238E27FC236}">
                <a16:creationId xmlns:a16="http://schemas.microsoft.com/office/drawing/2014/main" id="{A218A529-BDC7-43CB-8BAC-59D55AAD45B0}"/>
              </a:ext>
            </a:extLst>
          </p:cNvPr>
          <p:cNvPicPr>
            <a:picLocks noChangeAspect="1"/>
          </p:cNvPicPr>
          <p:nvPr/>
        </p:nvPicPr>
        <p:blipFill>
          <a:blip r:embed="rId3"/>
          <a:stretch>
            <a:fillRect/>
          </a:stretch>
        </p:blipFill>
        <p:spPr>
          <a:xfrm>
            <a:off x="107504" y="1724314"/>
            <a:ext cx="8928992" cy="1952234"/>
          </a:xfrm>
          <a:prstGeom prst="rect">
            <a:avLst/>
          </a:prstGeom>
        </p:spPr>
      </p:pic>
      <p:pic>
        <p:nvPicPr>
          <p:cNvPr id="8" name="Picture 7">
            <a:extLst>
              <a:ext uri="{FF2B5EF4-FFF2-40B4-BE49-F238E27FC236}">
                <a16:creationId xmlns:a16="http://schemas.microsoft.com/office/drawing/2014/main" id="{7B7201CF-A8BD-42FD-8C10-5BF40B5F31CB}"/>
              </a:ext>
            </a:extLst>
          </p:cNvPr>
          <p:cNvPicPr>
            <a:picLocks noChangeAspect="1"/>
          </p:cNvPicPr>
          <p:nvPr/>
        </p:nvPicPr>
        <p:blipFill>
          <a:blip r:embed="rId4"/>
          <a:stretch>
            <a:fillRect/>
          </a:stretch>
        </p:blipFill>
        <p:spPr>
          <a:xfrm>
            <a:off x="107504" y="4100571"/>
            <a:ext cx="8928992" cy="1951776"/>
          </a:xfrm>
          <a:prstGeom prst="rect">
            <a:avLst/>
          </a:prstGeom>
        </p:spPr>
      </p:pic>
    </p:spTree>
    <p:extLst>
      <p:ext uri="{BB962C8B-B14F-4D97-AF65-F5344CB8AC3E}">
        <p14:creationId xmlns:p14="http://schemas.microsoft.com/office/powerpoint/2010/main" val="989386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51598E-9D06-4046-8EF2-7702044C4E81}" type="slidenum">
              <a:rPr lang="en-US" smtClean="0"/>
              <a:pPr/>
              <a:t>6</a:t>
            </a:fld>
            <a:endParaRPr lang="en-US" dirty="0"/>
          </a:p>
        </p:txBody>
      </p:sp>
      <p:sp>
        <p:nvSpPr>
          <p:cNvPr id="5" name="Footer Placeholder 4"/>
          <p:cNvSpPr>
            <a:spLocks noGrp="1"/>
          </p:cNvSpPr>
          <p:nvPr>
            <p:ph type="ftr" sz="quarter" idx="3"/>
          </p:nvPr>
        </p:nvSpPr>
        <p:spPr/>
        <p:txBody>
          <a:bodyPr/>
          <a:lstStyle/>
          <a:p>
            <a:r>
              <a:rPr lang="en-GB"/>
              <a:t>Patterns and trends in adult obesity</a:t>
            </a:r>
            <a:endParaRPr lang="en-US" dirty="0"/>
          </a:p>
        </p:txBody>
      </p:sp>
      <p:sp>
        <p:nvSpPr>
          <p:cNvPr id="16" name="Title 15"/>
          <p:cNvSpPr>
            <a:spLocks noGrp="1"/>
          </p:cNvSpPr>
          <p:nvPr>
            <p:ph type="title"/>
          </p:nvPr>
        </p:nvSpPr>
        <p:spPr>
          <a:xfrm>
            <a:off x="1763688" y="332656"/>
            <a:ext cx="7200800" cy="792088"/>
          </a:xfrm>
        </p:spPr>
        <p:txBody>
          <a:bodyPr>
            <a:normAutofit/>
          </a:bodyPr>
          <a:lstStyle/>
          <a:p>
            <a:r>
              <a:rPr lang="en-GB" sz="2800" dirty="0">
                <a:solidFill>
                  <a:srgbClr val="00AE9E"/>
                </a:solidFill>
              </a:rPr>
              <a:t>Adult BMI status by sex</a:t>
            </a:r>
            <a:br>
              <a:rPr lang="en-GB" dirty="0"/>
            </a:br>
            <a:r>
              <a:rPr lang="en-GB" sz="1800" spc="0" dirty="0">
                <a:solidFill>
                  <a:schemeClr val="tx1"/>
                </a:solidFill>
                <a:cs typeface="Arial" pitchFamily="34" charset="0"/>
              </a:rPr>
              <a:t>Health Survey for England 2018</a:t>
            </a:r>
            <a:endParaRPr lang="en-US" sz="1800" spc="0" dirty="0">
              <a:solidFill>
                <a:schemeClr val="tx1"/>
              </a:solidFill>
              <a:cs typeface="Arial" pitchFamily="34" charset="0"/>
            </a:endParaRPr>
          </a:p>
        </p:txBody>
      </p:sp>
      <p:sp>
        <p:nvSpPr>
          <p:cNvPr id="3" name="Rectangle 2">
            <a:extLst>
              <a:ext uri="{FF2B5EF4-FFF2-40B4-BE49-F238E27FC236}">
                <a16:creationId xmlns:a16="http://schemas.microsoft.com/office/drawing/2014/main" id="{CAE9322C-34C1-4700-AFD2-8E37B4E14EF4}"/>
              </a:ext>
            </a:extLst>
          </p:cNvPr>
          <p:cNvSpPr/>
          <p:nvPr/>
        </p:nvSpPr>
        <p:spPr>
          <a:xfrm>
            <a:off x="84356" y="5847655"/>
            <a:ext cx="8952140" cy="461665"/>
          </a:xfrm>
          <a:prstGeom prst="rect">
            <a:avLst/>
          </a:prstGeom>
        </p:spPr>
        <p:txBody>
          <a:bodyPr wrap="square">
            <a:spAutoFit/>
          </a:bodyPr>
          <a:lstStyle/>
          <a:p>
            <a:r>
              <a:rPr lang="en-GB" sz="1200" b="1" dirty="0">
                <a:latin typeface="Arial" panose="020B0604020202020204" pitchFamily="34" charset="0"/>
                <a:cs typeface="Arial" panose="020B0604020202020204" pitchFamily="34" charset="0"/>
              </a:rPr>
              <a:t>Adult (aged 16+) BMI thresholds:</a:t>
            </a:r>
          </a:p>
          <a:p>
            <a:r>
              <a:rPr lang="en-GB" sz="1200" dirty="0">
                <a:latin typeface="Arial" panose="020B0604020202020204" pitchFamily="34" charset="0"/>
                <a:cs typeface="Arial" panose="020B0604020202020204" pitchFamily="34" charset="0"/>
              </a:rPr>
              <a:t>Underweight: &lt;18.5kg/m</a:t>
            </a:r>
            <a:r>
              <a:rPr lang="en-GB" sz="1200" baseline="30000" dirty="0">
                <a:latin typeface="Arial" panose="020B0604020202020204" pitchFamily="34" charset="0"/>
                <a:cs typeface="Arial" panose="020B0604020202020204" pitchFamily="34" charset="0"/>
              </a:rPr>
              <a:t>2 </a:t>
            </a:r>
            <a:r>
              <a:rPr lang="en-GB" sz="1200" dirty="0">
                <a:latin typeface="Arial" panose="020B0604020202020204" pitchFamily="34" charset="0"/>
                <a:cs typeface="Arial" panose="020B0604020202020204" pitchFamily="34" charset="0"/>
              </a:rPr>
              <a:t>Healthy weight: 18.5 to &lt;25kg/m</a:t>
            </a:r>
            <a:r>
              <a:rPr lang="en-GB" sz="1200" baseline="30000" dirty="0">
                <a:latin typeface="Arial" panose="020B0604020202020204" pitchFamily="34" charset="0"/>
                <a:cs typeface="Arial" panose="020B0604020202020204" pitchFamily="34" charset="0"/>
              </a:rPr>
              <a:t>2 </a:t>
            </a:r>
            <a:r>
              <a:rPr lang="en-GB" sz="1200" dirty="0">
                <a:latin typeface="Arial" panose="020B0604020202020204" pitchFamily="34" charset="0"/>
                <a:cs typeface="Arial" panose="020B0604020202020204" pitchFamily="34" charset="0"/>
              </a:rPr>
              <a:t>Overweight: 25 to &lt;30kg/m</a:t>
            </a:r>
            <a:r>
              <a:rPr lang="en-GB" sz="1200" baseline="30000" dirty="0">
                <a:latin typeface="Arial" panose="020B0604020202020204" pitchFamily="34" charset="0"/>
                <a:cs typeface="Arial" panose="020B0604020202020204" pitchFamily="34" charset="0"/>
              </a:rPr>
              <a:t>2 </a:t>
            </a:r>
            <a:r>
              <a:rPr lang="en-GB" sz="1200" dirty="0">
                <a:latin typeface="Arial" panose="020B0604020202020204" pitchFamily="34" charset="0"/>
                <a:cs typeface="Arial" panose="020B0604020202020204" pitchFamily="34" charset="0"/>
              </a:rPr>
              <a:t>Obese: ≥30kg/m</a:t>
            </a:r>
            <a:r>
              <a:rPr lang="en-GB" sz="1200" baseline="30000" dirty="0">
                <a:latin typeface="Arial" panose="020B0604020202020204" pitchFamily="34" charset="0"/>
                <a:cs typeface="Arial" panose="020B0604020202020204" pitchFamily="34" charset="0"/>
              </a:rPr>
              <a:t>2</a:t>
            </a:r>
            <a:endParaRPr lang="en-GB" sz="12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98A95D0A-C5A2-468E-9D4E-F83A1885A326}"/>
              </a:ext>
            </a:extLst>
          </p:cNvPr>
          <p:cNvPicPr>
            <a:picLocks noChangeAspect="1"/>
          </p:cNvPicPr>
          <p:nvPr/>
        </p:nvPicPr>
        <p:blipFill>
          <a:blip r:embed="rId3"/>
          <a:stretch>
            <a:fillRect/>
          </a:stretch>
        </p:blipFill>
        <p:spPr>
          <a:xfrm>
            <a:off x="0" y="1307326"/>
            <a:ext cx="9144000" cy="449793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8FA4C03-A893-43F7-9FF3-DA3A6DA34E0E}"/>
              </a:ext>
            </a:extLst>
          </p:cNvPr>
          <p:cNvPicPr>
            <a:picLocks noChangeAspect="1"/>
          </p:cNvPicPr>
          <p:nvPr/>
        </p:nvPicPr>
        <p:blipFill>
          <a:blip r:embed="rId3"/>
          <a:stretch>
            <a:fillRect/>
          </a:stretch>
        </p:blipFill>
        <p:spPr>
          <a:xfrm>
            <a:off x="506663" y="1581405"/>
            <a:ext cx="4497385" cy="4223859"/>
          </a:xfrm>
          <a:prstGeom prst="rect">
            <a:avLst/>
          </a:prstGeom>
        </p:spPr>
      </p:pic>
      <p:sp>
        <p:nvSpPr>
          <p:cNvPr id="4" name="Slide Number Placeholder 3">
            <a:extLst>
              <a:ext uri="{FF2B5EF4-FFF2-40B4-BE49-F238E27FC236}">
                <a16:creationId xmlns:a16="http://schemas.microsoft.com/office/drawing/2014/main" id="{79139979-6898-443B-9BBA-5BE107B19AC2}"/>
              </a:ext>
            </a:extLst>
          </p:cNvPr>
          <p:cNvSpPr>
            <a:spLocks noGrp="1"/>
          </p:cNvSpPr>
          <p:nvPr>
            <p:ph type="sldNum" sz="quarter" idx="12"/>
          </p:nvPr>
        </p:nvSpPr>
        <p:spPr/>
        <p:txBody>
          <a:bodyPr/>
          <a:lstStyle/>
          <a:p>
            <a:fld id="{E051598E-9D06-4046-8EF2-7702044C4E81}" type="slidenum">
              <a:rPr lang="en-US" smtClean="0"/>
              <a:pPr/>
              <a:t>7</a:t>
            </a:fld>
            <a:endParaRPr lang="en-US" dirty="0"/>
          </a:p>
        </p:txBody>
      </p:sp>
      <p:sp>
        <p:nvSpPr>
          <p:cNvPr id="5" name="Footer Placeholder 4">
            <a:extLst>
              <a:ext uri="{FF2B5EF4-FFF2-40B4-BE49-F238E27FC236}">
                <a16:creationId xmlns:a16="http://schemas.microsoft.com/office/drawing/2014/main" id="{631112B4-CF8D-47B1-9E6F-9EC3A9CCF6F3}"/>
              </a:ext>
            </a:extLst>
          </p:cNvPr>
          <p:cNvSpPr>
            <a:spLocks noGrp="1"/>
          </p:cNvSpPr>
          <p:nvPr>
            <p:ph type="ftr" sz="quarter" idx="3"/>
          </p:nvPr>
        </p:nvSpPr>
        <p:spPr/>
        <p:txBody>
          <a:bodyPr/>
          <a:lstStyle/>
          <a:p>
            <a:r>
              <a:rPr lang="en-GB"/>
              <a:t>Patterns and trends in adult obesity</a:t>
            </a:r>
            <a:endParaRPr lang="en-US" dirty="0"/>
          </a:p>
        </p:txBody>
      </p:sp>
      <p:sp>
        <p:nvSpPr>
          <p:cNvPr id="6" name="Title 15">
            <a:extLst>
              <a:ext uri="{FF2B5EF4-FFF2-40B4-BE49-F238E27FC236}">
                <a16:creationId xmlns:a16="http://schemas.microsoft.com/office/drawing/2014/main" id="{F47FC0FA-E165-47E1-969E-E575EFC91A45}"/>
              </a:ext>
            </a:extLst>
          </p:cNvPr>
          <p:cNvSpPr>
            <a:spLocks noGrp="1"/>
          </p:cNvSpPr>
          <p:nvPr>
            <p:ph type="title"/>
          </p:nvPr>
        </p:nvSpPr>
        <p:spPr>
          <a:xfrm>
            <a:off x="1763688" y="260648"/>
            <a:ext cx="7200800" cy="1008112"/>
          </a:xfrm>
        </p:spPr>
        <p:txBody>
          <a:bodyPr>
            <a:normAutofit/>
          </a:bodyPr>
          <a:lstStyle/>
          <a:p>
            <a:r>
              <a:rPr lang="en-GB" sz="2800" dirty="0">
                <a:solidFill>
                  <a:srgbClr val="00AE9E"/>
                </a:solidFill>
              </a:rPr>
              <a:t>Perception of own weight</a:t>
            </a:r>
            <a:br>
              <a:rPr lang="en-GB" dirty="0"/>
            </a:br>
            <a:r>
              <a:rPr lang="en-GB" sz="1800" spc="0" dirty="0">
                <a:solidFill>
                  <a:schemeClr val="tx1"/>
                </a:solidFill>
                <a:cs typeface="Arial" pitchFamily="34" charset="0"/>
              </a:rPr>
              <a:t>Health Survey for England 2016</a:t>
            </a:r>
            <a:endParaRPr lang="en-US" sz="1800" spc="0" dirty="0">
              <a:solidFill>
                <a:schemeClr val="tx1"/>
              </a:solidFill>
              <a:cs typeface="Arial" pitchFamily="34" charset="0"/>
            </a:endParaRPr>
          </a:p>
        </p:txBody>
      </p:sp>
      <p:sp>
        <p:nvSpPr>
          <p:cNvPr id="14" name="TextBox 13">
            <a:extLst>
              <a:ext uri="{FF2B5EF4-FFF2-40B4-BE49-F238E27FC236}">
                <a16:creationId xmlns:a16="http://schemas.microsoft.com/office/drawing/2014/main" id="{940B57F5-7565-4FA2-995B-150AFAEC76AD}"/>
              </a:ext>
            </a:extLst>
          </p:cNvPr>
          <p:cNvSpPr txBox="1"/>
          <p:nvPr/>
        </p:nvSpPr>
        <p:spPr>
          <a:xfrm>
            <a:off x="485866" y="1259468"/>
            <a:ext cx="743161" cy="369332"/>
          </a:xfrm>
          <a:prstGeom prst="rect">
            <a:avLst/>
          </a:prstGeom>
          <a:noFill/>
        </p:spPr>
        <p:txBody>
          <a:bodyPr wrap="square" rtlCol="0">
            <a:spAutoFit/>
          </a:bodyPr>
          <a:lstStyle/>
          <a:p>
            <a:r>
              <a:rPr lang="en-GB" b="1" dirty="0">
                <a:solidFill>
                  <a:srgbClr val="00AE9E"/>
                </a:solidFill>
              </a:rPr>
              <a:t>Men</a:t>
            </a:r>
          </a:p>
        </p:txBody>
      </p:sp>
      <p:sp>
        <p:nvSpPr>
          <p:cNvPr id="15" name="TextBox 14">
            <a:extLst>
              <a:ext uri="{FF2B5EF4-FFF2-40B4-BE49-F238E27FC236}">
                <a16:creationId xmlns:a16="http://schemas.microsoft.com/office/drawing/2014/main" id="{F0A81B28-4E46-4EF1-9E87-0713C76A19A5}"/>
              </a:ext>
            </a:extLst>
          </p:cNvPr>
          <p:cNvSpPr txBox="1"/>
          <p:nvPr/>
        </p:nvSpPr>
        <p:spPr>
          <a:xfrm>
            <a:off x="4788024" y="1259468"/>
            <a:ext cx="1080120" cy="369332"/>
          </a:xfrm>
          <a:prstGeom prst="rect">
            <a:avLst/>
          </a:prstGeom>
          <a:noFill/>
        </p:spPr>
        <p:txBody>
          <a:bodyPr wrap="square" rtlCol="0">
            <a:spAutoFit/>
          </a:bodyPr>
          <a:lstStyle/>
          <a:p>
            <a:r>
              <a:rPr lang="en-GB" b="1" dirty="0">
                <a:solidFill>
                  <a:srgbClr val="98002E"/>
                </a:solidFill>
              </a:rPr>
              <a:t>Women</a:t>
            </a:r>
          </a:p>
        </p:txBody>
      </p:sp>
      <p:pic>
        <p:nvPicPr>
          <p:cNvPr id="3" name="Picture 2">
            <a:extLst>
              <a:ext uri="{FF2B5EF4-FFF2-40B4-BE49-F238E27FC236}">
                <a16:creationId xmlns:a16="http://schemas.microsoft.com/office/drawing/2014/main" id="{702560F8-0EF3-4505-A6EE-26BFD3CCEA44}"/>
              </a:ext>
            </a:extLst>
          </p:cNvPr>
          <p:cNvPicPr>
            <a:picLocks noChangeAspect="1"/>
          </p:cNvPicPr>
          <p:nvPr/>
        </p:nvPicPr>
        <p:blipFill>
          <a:blip r:embed="rId4"/>
          <a:stretch>
            <a:fillRect/>
          </a:stretch>
        </p:blipFill>
        <p:spPr>
          <a:xfrm>
            <a:off x="4819654" y="1595048"/>
            <a:ext cx="3712786" cy="4383404"/>
          </a:xfrm>
          <a:prstGeom prst="rect">
            <a:avLst/>
          </a:prstGeom>
        </p:spPr>
      </p:pic>
      <p:cxnSp>
        <p:nvCxnSpPr>
          <p:cNvPr id="8" name="Straight Connector 7">
            <a:extLst>
              <a:ext uri="{FF2B5EF4-FFF2-40B4-BE49-F238E27FC236}">
                <a16:creationId xmlns:a16="http://schemas.microsoft.com/office/drawing/2014/main" id="{3945A88E-83D7-4A09-A900-7A83B2395471}"/>
              </a:ext>
            </a:extLst>
          </p:cNvPr>
          <p:cNvCxnSpPr>
            <a:cxnSpLocks/>
          </p:cNvCxnSpPr>
          <p:nvPr/>
        </p:nvCxnSpPr>
        <p:spPr>
          <a:xfrm flipH="1">
            <a:off x="2483769" y="1595048"/>
            <a:ext cx="124568" cy="321784"/>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6B08349-5A8F-4C55-846C-7F627177A723}"/>
              </a:ext>
            </a:extLst>
          </p:cNvPr>
          <p:cNvSpPr txBox="1"/>
          <p:nvPr/>
        </p:nvSpPr>
        <p:spPr>
          <a:xfrm>
            <a:off x="2410730" y="1375898"/>
            <a:ext cx="535272"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0.7%</a:t>
            </a:r>
          </a:p>
        </p:txBody>
      </p:sp>
      <p:sp>
        <p:nvSpPr>
          <p:cNvPr id="17" name="Rectangle 16">
            <a:extLst>
              <a:ext uri="{FF2B5EF4-FFF2-40B4-BE49-F238E27FC236}">
                <a16:creationId xmlns:a16="http://schemas.microsoft.com/office/drawing/2014/main" id="{ADE528AD-B236-4A34-9CA7-869AD3686D63}"/>
              </a:ext>
            </a:extLst>
          </p:cNvPr>
          <p:cNvSpPr/>
          <p:nvPr/>
        </p:nvSpPr>
        <p:spPr>
          <a:xfrm>
            <a:off x="84356" y="5847655"/>
            <a:ext cx="8952140" cy="461665"/>
          </a:xfrm>
          <a:prstGeom prst="rect">
            <a:avLst/>
          </a:prstGeom>
        </p:spPr>
        <p:txBody>
          <a:bodyPr wrap="square">
            <a:spAutoFit/>
          </a:bodyPr>
          <a:lstStyle/>
          <a:p>
            <a:pPr algn="r"/>
            <a:r>
              <a:rPr lang="en-GB" sz="1200" b="1" dirty="0">
                <a:latin typeface="Arial" panose="020B0604020202020204" pitchFamily="34" charset="0"/>
                <a:cs typeface="Arial" panose="020B0604020202020204" pitchFamily="34" charset="0"/>
              </a:rPr>
              <a:t>Adult (aged 16+) BMI thresholds:</a:t>
            </a:r>
          </a:p>
          <a:p>
            <a:pPr algn="r"/>
            <a:r>
              <a:rPr lang="en-GB" sz="1200" dirty="0">
                <a:latin typeface="Arial" panose="020B0604020202020204" pitchFamily="34" charset="0"/>
                <a:cs typeface="Arial" panose="020B0604020202020204" pitchFamily="34" charset="0"/>
              </a:rPr>
              <a:t>Underweight: &lt;18.5kg/m</a:t>
            </a:r>
            <a:r>
              <a:rPr lang="en-GB" sz="1200" baseline="30000" dirty="0">
                <a:latin typeface="Arial" panose="020B0604020202020204" pitchFamily="34" charset="0"/>
                <a:cs typeface="Arial" panose="020B0604020202020204" pitchFamily="34" charset="0"/>
              </a:rPr>
              <a:t>2 </a:t>
            </a:r>
            <a:r>
              <a:rPr lang="en-GB" sz="1200" dirty="0">
                <a:latin typeface="Arial" panose="020B0604020202020204" pitchFamily="34" charset="0"/>
                <a:cs typeface="Arial" panose="020B0604020202020204" pitchFamily="34" charset="0"/>
              </a:rPr>
              <a:t>Healthy weight: 18.5 to &lt;25kg/m</a:t>
            </a:r>
            <a:r>
              <a:rPr lang="en-GB" sz="1200" baseline="30000" dirty="0">
                <a:latin typeface="Arial" panose="020B0604020202020204" pitchFamily="34" charset="0"/>
                <a:cs typeface="Arial" panose="020B0604020202020204" pitchFamily="34" charset="0"/>
              </a:rPr>
              <a:t>2 </a:t>
            </a:r>
            <a:r>
              <a:rPr lang="en-GB" sz="1200" dirty="0">
                <a:latin typeface="Arial" panose="020B0604020202020204" pitchFamily="34" charset="0"/>
                <a:cs typeface="Arial" panose="020B0604020202020204" pitchFamily="34" charset="0"/>
              </a:rPr>
              <a:t>Overweight: 25 to &lt;30kg/m</a:t>
            </a:r>
            <a:r>
              <a:rPr lang="en-GB" sz="1200" baseline="30000" dirty="0">
                <a:latin typeface="Arial" panose="020B0604020202020204" pitchFamily="34" charset="0"/>
                <a:cs typeface="Arial" panose="020B0604020202020204" pitchFamily="34" charset="0"/>
              </a:rPr>
              <a:t>2 </a:t>
            </a:r>
            <a:r>
              <a:rPr lang="en-GB" sz="1200" dirty="0">
                <a:latin typeface="Arial" panose="020B0604020202020204" pitchFamily="34" charset="0"/>
                <a:cs typeface="Arial" panose="020B0604020202020204" pitchFamily="34" charset="0"/>
              </a:rPr>
              <a:t>Obese: ≥30kg/m</a:t>
            </a:r>
            <a:r>
              <a:rPr lang="en-GB" sz="1200" baseline="30000" dirty="0">
                <a:latin typeface="Arial" panose="020B0604020202020204" pitchFamily="34" charset="0"/>
                <a:cs typeface="Arial" panose="020B0604020202020204" pitchFamily="34" charset="0"/>
              </a:rPr>
              <a:t>2</a:t>
            </a:r>
            <a:endParaRPr lang="en-GB" sz="1200" dirty="0">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6DA9AAD2-87B7-4CEE-90C6-BDB637E0850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2836" t="41878" r="7263" b="28075"/>
          <a:stretch/>
        </p:blipFill>
        <p:spPr bwMode="auto">
          <a:xfrm>
            <a:off x="7812360" y="2531220"/>
            <a:ext cx="1026583" cy="169333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4358A3F7-DE46-4D4E-8469-C9F162C2EB36}"/>
              </a:ext>
            </a:extLst>
          </p:cNvPr>
          <p:cNvPicPr>
            <a:picLocks noChangeAspect="1"/>
          </p:cNvPicPr>
          <p:nvPr/>
        </p:nvPicPr>
        <p:blipFill rotWithShape="1">
          <a:blip r:embed="rId6"/>
          <a:srcRect l="68356" t="39634" r="12965" b="26065"/>
          <a:stretch/>
        </p:blipFill>
        <p:spPr>
          <a:xfrm>
            <a:off x="3563888" y="2541866"/>
            <a:ext cx="973667" cy="1679222"/>
          </a:xfrm>
          <a:prstGeom prst="rect">
            <a:avLst/>
          </a:prstGeom>
        </p:spPr>
      </p:pic>
    </p:spTree>
    <p:extLst>
      <p:ext uri="{BB962C8B-B14F-4D97-AF65-F5344CB8AC3E}">
        <p14:creationId xmlns:p14="http://schemas.microsoft.com/office/powerpoint/2010/main" val="3561973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51598E-9D06-4046-8EF2-7702044C4E81}" type="slidenum">
              <a:rPr lang="en-US" smtClean="0"/>
              <a:pPr/>
              <a:t>8</a:t>
            </a:fld>
            <a:endParaRPr lang="en-US" dirty="0"/>
          </a:p>
        </p:txBody>
      </p:sp>
      <p:sp>
        <p:nvSpPr>
          <p:cNvPr id="5" name="Footer Placeholder 4"/>
          <p:cNvSpPr>
            <a:spLocks noGrp="1"/>
          </p:cNvSpPr>
          <p:nvPr>
            <p:ph type="ftr" sz="quarter" idx="3"/>
          </p:nvPr>
        </p:nvSpPr>
        <p:spPr/>
        <p:txBody>
          <a:bodyPr/>
          <a:lstStyle/>
          <a:p>
            <a:r>
              <a:rPr lang="en-GB"/>
              <a:t>Patterns and trends in adult obesity</a:t>
            </a:r>
            <a:endParaRPr lang="en-US" dirty="0"/>
          </a:p>
        </p:txBody>
      </p:sp>
      <p:sp>
        <p:nvSpPr>
          <p:cNvPr id="7" name="TextBox 4"/>
          <p:cNvSpPr txBox="1">
            <a:spLocks noChangeArrowheads="1"/>
          </p:cNvSpPr>
          <p:nvPr/>
        </p:nvSpPr>
        <p:spPr bwMode="auto">
          <a:xfrm>
            <a:off x="3320946" y="6021288"/>
            <a:ext cx="5643542" cy="276999"/>
          </a:xfrm>
          <a:prstGeom prst="rect">
            <a:avLst/>
          </a:prstGeom>
          <a:noFill/>
          <a:ln w="9525">
            <a:noFill/>
            <a:miter lim="800000"/>
            <a:headEnd/>
            <a:tailEnd/>
          </a:ln>
        </p:spPr>
        <p:txBody>
          <a:bodyPr>
            <a:spAutoFit/>
          </a:bodyPr>
          <a:lstStyle/>
          <a:p>
            <a:pPr algn="r"/>
            <a:r>
              <a:rPr lang="en-GB" sz="1200" dirty="0">
                <a:latin typeface="Arial" panose="020B0604020202020204" pitchFamily="34" charset="0"/>
                <a:cs typeface="Arial" panose="020B0604020202020204" pitchFamily="34" charset="0"/>
              </a:rPr>
              <a:t>Adult (aged 16+) obesity: BMI ≥ 30kg/m</a:t>
            </a:r>
            <a:r>
              <a:rPr lang="en-GB" sz="1200" baseline="30000" dirty="0">
                <a:latin typeface="Arial" panose="020B0604020202020204" pitchFamily="34" charset="0"/>
                <a:cs typeface="Arial" panose="020B0604020202020204" pitchFamily="34" charset="0"/>
              </a:rPr>
              <a:t>2</a:t>
            </a:r>
          </a:p>
        </p:txBody>
      </p:sp>
      <p:sp>
        <p:nvSpPr>
          <p:cNvPr id="16" name="Title 15"/>
          <p:cNvSpPr>
            <a:spLocks noGrp="1"/>
          </p:cNvSpPr>
          <p:nvPr>
            <p:ph type="title"/>
          </p:nvPr>
        </p:nvSpPr>
        <p:spPr>
          <a:xfrm>
            <a:off x="1763688" y="332656"/>
            <a:ext cx="7200800" cy="764856"/>
          </a:xfrm>
        </p:spPr>
        <p:txBody>
          <a:bodyPr>
            <a:normAutofit fontScale="90000"/>
          </a:bodyPr>
          <a:lstStyle/>
          <a:p>
            <a:r>
              <a:rPr lang="en-GB" sz="3100" dirty="0">
                <a:solidFill>
                  <a:srgbClr val="00AE9E"/>
                </a:solidFill>
              </a:rPr>
              <a:t>Trend in obesity prevalence among adults</a:t>
            </a:r>
            <a:br>
              <a:rPr lang="en-GB" dirty="0"/>
            </a:br>
            <a:r>
              <a:rPr lang="en-GB" sz="2000" spc="0" dirty="0">
                <a:solidFill>
                  <a:schemeClr val="tx1"/>
                </a:solidFill>
                <a:cs typeface="Arial" pitchFamily="34" charset="0"/>
              </a:rPr>
              <a:t>Health Survey for England 1993 to 2018 (three-year averages)</a:t>
            </a:r>
            <a:endParaRPr lang="en-US" sz="3100" spc="0" dirty="0">
              <a:solidFill>
                <a:schemeClr val="tx1"/>
              </a:solidFill>
              <a:cs typeface="Arial" pitchFamily="34" charset="0"/>
            </a:endParaRPr>
          </a:p>
        </p:txBody>
      </p:sp>
      <p:pic>
        <p:nvPicPr>
          <p:cNvPr id="3" name="Picture 2">
            <a:extLst>
              <a:ext uri="{FF2B5EF4-FFF2-40B4-BE49-F238E27FC236}">
                <a16:creationId xmlns:a16="http://schemas.microsoft.com/office/drawing/2014/main" id="{42A88F32-4B4C-41C7-9A82-61D5A887EFC8}"/>
              </a:ext>
            </a:extLst>
          </p:cNvPr>
          <p:cNvPicPr>
            <a:picLocks noChangeAspect="1"/>
          </p:cNvPicPr>
          <p:nvPr/>
        </p:nvPicPr>
        <p:blipFill>
          <a:blip r:embed="rId3"/>
          <a:stretch>
            <a:fillRect/>
          </a:stretch>
        </p:blipFill>
        <p:spPr>
          <a:xfrm>
            <a:off x="107504" y="1196752"/>
            <a:ext cx="8928992" cy="481876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51598E-9D06-4046-8EF2-7702044C4E81}" type="slidenum">
              <a:rPr lang="en-US" smtClean="0"/>
              <a:pPr/>
              <a:t>9</a:t>
            </a:fld>
            <a:endParaRPr lang="en-US" dirty="0"/>
          </a:p>
        </p:txBody>
      </p:sp>
      <p:sp>
        <p:nvSpPr>
          <p:cNvPr id="5" name="Footer Placeholder 4"/>
          <p:cNvSpPr>
            <a:spLocks noGrp="1"/>
          </p:cNvSpPr>
          <p:nvPr>
            <p:ph type="ftr" sz="quarter" idx="3"/>
          </p:nvPr>
        </p:nvSpPr>
        <p:spPr/>
        <p:txBody>
          <a:bodyPr/>
          <a:lstStyle/>
          <a:p>
            <a:r>
              <a:rPr lang="en-GB"/>
              <a:t>Patterns and trends in adult obesity</a:t>
            </a:r>
            <a:endParaRPr lang="en-US" dirty="0"/>
          </a:p>
        </p:txBody>
      </p:sp>
      <p:sp>
        <p:nvSpPr>
          <p:cNvPr id="7" name="TextBox 4"/>
          <p:cNvSpPr txBox="1">
            <a:spLocks noChangeArrowheads="1"/>
          </p:cNvSpPr>
          <p:nvPr/>
        </p:nvSpPr>
        <p:spPr bwMode="auto">
          <a:xfrm>
            <a:off x="3320946" y="6021288"/>
            <a:ext cx="5643542" cy="276999"/>
          </a:xfrm>
          <a:prstGeom prst="rect">
            <a:avLst/>
          </a:prstGeom>
          <a:noFill/>
          <a:ln w="9525">
            <a:noFill/>
            <a:miter lim="800000"/>
            <a:headEnd/>
            <a:tailEnd/>
          </a:ln>
        </p:spPr>
        <p:txBody>
          <a:bodyPr>
            <a:spAutoFit/>
          </a:bodyPr>
          <a:lstStyle/>
          <a:p>
            <a:pPr algn="r"/>
            <a:r>
              <a:rPr lang="en-GB" sz="1200" dirty="0">
                <a:latin typeface="Arial" panose="020B0604020202020204" pitchFamily="34" charset="0"/>
                <a:cs typeface="Arial" panose="020B0604020202020204" pitchFamily="34" charset="0"/>
              </a:rPr>
              <a:t>Adult (aged 16+) overweight including obesity: BMI ≥ 25kg/m</a:t>
            </a:r>
            <a:r>
              <a:rPr lang="en-GB" sz="1200" baseline="30000" dirty="0">
                <a:latin typeface="Arial" panose="020B0604020202020204" pitchFamily="34" charset="0"/>
                <a:cs typeface="Arial" panose="020B0604020202020204" pitchFamily="34" charset="0"/>
              </a:rPr>
              <a:t>2</a:t>
            </a:r>
          </a:p>
        </p:txBody>
      </p:sp>
      <p:sp>
        <p:nvSpPr>
          <p:cNvPr id="16" name="Title 15"/>
          <p:cNvSpPr>
            <a:spLocks noGrp="1"/>
          </p:cNvSpPr>
          <p:nvPr>
            <p:ph type="title"/>
          </p:nvPr>
        </p:nvSpPr>
        <p:spPr>
          <a:xfrm>
            <a:off x="1763688" y="332656"/>
            <a:ext cx="7200800" cy="764856"/>
          </a:xfrm>
        </p:spPr>
        <p:txBody>
          <a:bodyPr>
            <a:normAutofit fontScale="90000"/>
          </a:bodyPr>
          <a:lstStyle/>
          <a:p>
            <a:r>
              <a:rPr lang="en-GB" sz="3100" dirty="0">
                <a:solidFill>
                  <a:srgbClr val="00AE9E"/>
                </a:solidFill>
              </a:rPr>
              <a:t>Trend in excess weight among adults</a:t>
            </a:r>
            <a:br>
              <a:rPr lang="en-GB" dirty="0"/>
            </a:br>
            <a:r>
              <a:rPr lang="en-GB" sz="2000" spc="0" dirty="0">
                <a:solidFill>
                  <a:schemeClr val="tx1"/>
                </a:solidFill>
                <a:cs typeface="Arial" pitchFamily="34" charset="0"/>
              </a:rPr>
              <a:t>Health Survey for England 1993 to 2018 (three-year average)</a:t>
            </a:r>
            <a:endParaRPr lang="en-US" sz="2000" spc="0" dirty="0">
              <a:solidFill>
                <a:schemeClr val="tx1"/>
              </a:solidFill>
              <a:cs typeface="Arial" pitchFamily="34" charset="0"/>
            </a:endParaRPr>
          </a:p>
        </p:txBody>
      </p:sp>
      <p:pic>
        <p:nvPicPr>
          <p:cNvPr id="6" name="Picture 5">
            <a:extLst>
              <a:ext uri="{FF2B5EF4-FFF2-40B4-BE49-F238E27FC236}">
                <a16:creationId xmlns:a16="http://schemas.microsoft.com/office/drawing/2014/main" id="{041A4AF4-F79D-4EF5-B79D-1DE5C6ACD406}"/>
              </a:ext>
            </a:extLst>
          </p:cNvPr>
          <p:cNvPicPr>
            <a:picLocks noChangeAspect="1"/>
          </p:cNvPicPr>
          <p:nvPr/>
        </p:nvPicPr>
        <p:blipFill>
          <a:blip r:embed="rId3"/>
          <a:stretch>
            <a:fillRect/>
          </a:stretch>
        </p:blipFill>
        <p:spPr>
          <a:xfrm>
            <a:off x="251520" y="1143942"/>
            <a:ext cx="8748464" cy="4949353"/>
          </a:xfrm>
          <a:prstGeom prst="rect">
            <a:avLst/>
          </a:prstGeom>
        </p:spPr>
      </p:pic>
    </p:spTree>
  </p:cSld>
  <p:clrMapOvr>
    <a:masterClrMapping/>
  </p:clrMapOvr>
</p:sld>
</file>

<file path=ppt/theme/theme1.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13200</TotalTime>
  <Words>5164</Words>
  <Application>Microsoft Office PowerPoint</Application>
  <PresentationFormat>On-screen Show (4:3)</PresentationFormat>
  <Paragraphs>428</Paragraphs>
  <Slides>28</Slides>
  <Notes>26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28</vt:i4>
      </vt:variant>
    </vt:vector>
  </HeadingPairs>
  <TitlesOfParts>
    <vt:vector size="37" baseType="lpstr">
      <vt:lpstr>ＭＳ Ｐゴシック</vt:lpstr>
      <vt:lpstr>Arial</vt:lpstr>
      <vt:lpstr>Calibri</vt:lpstr>
      <vt:lpstr>Symbol</vt:lpstr>
      <vt:lpstr>Times New Roman</vt:lpstr>
      <vt:lpstr>ヒラギノ角ゴ Pro W3</vt:lpstr>
      <vt:lpstr>Office Theme</vt:lpstr>
      <vt:lpstr>1_Office Theme</vt:lpstr>
      <vt:lpstr>2_Office Theme</vt:lpstr>
      <vt:lpstr>Patterns and trends in adult obesity</vt:lpstr>
      <vt:lpstr>PowerPoint Presentation</vt:lpstr>
      <vt:lpstr>Adult body mass index classification</vt:lpstr>
      <vt:lpstr>Overweight and obesity among adults Health Survey for England 2018</vt:lpstr>
      <vt:lpstr>Obesity among adults Health Survey for England 2018</vt:lpstr>
      <vt:lpstr>Adult BMI status by sex Health Survey for England 2018</vt:lpstr>
      <vt:lpstr>Perception of own weight Health Survey for England 2016</vt:lpstr>
      <vt:lpstr>Trend in obesity prevalence among adults Health Survey for England 1993 to 2018 (three-year averages)</vt:lpstr>
      <vt:lpstr>Trend in excess weight among adults Health Survey for England 1993 to 2018 (three-year average)</vt:lpstr>
      <vt:lpstr>Trend in severe obesity among adults Health Survey for England 1993 to 2018 (three-year average)</vt:lpstr>
      <vt:lpstr>Prevalence of overweight and obesity by age: men Health Survey for England 2018</vt:lpstr>
      <vt:lpstr>Prevalence of overweight and obesity by age: women Health Survey for England 2018</vt:lpstr>
      <vt:lpstr>Prevalence of adult obesity by region Health Survey for England 2018</vt:lpstr>
      <vt:lpstr>Adult obesity prevalence by income Health Survey for England 2017</vt:lpstr>
      <vt:lpstr>Adult obesity prevalence by deprivation Health Survey for England 2018</vt:lpstr>
      <vt:lpstr>Adult obesity prevalence by ethnic group Health Survey for England 2017</vt:lpstr>
      <vt:lpstr>Adult mean waist circumference Health Survey for England 2018</vt:lpstr>
      <vt:lpstr>Adult very high waist circumference Health Survey for England 2018</vt:lpstr>
      <vt:lpstr>Adult very high waist circumference by age Health Survey for England 2018</vt:lpstr>
      <vt:lpstr>Trend in very high waist circumference among adults Health Survey for England 1993 to 2018</vt:lpstr>
      <vt:lpstr>Health risk categories Health Survey for England/NICE</vt:lpstr>
      <vt:lpstr>Trend in prevalence of health risk categories Using BMI and waist circumference: Health Survey for England 2018</vt:lpstr>
      <vt:lpstr>Change in prevalence of health risk categories Using BMI and waist circumference Health Survey for England 2018</vt:lpstr>
      <vt:lpstr>Prevalence of multiple risk factors: Obese men Health Survey for England 2016 and 2017</vt:lpstr>
      <vt:lpstr>Prevalence of multiple risk factors: Obese women Health Survey for England 2016 and 2017</vt:lpstr>
      <vt:lpstr>Data sources</vt:lpstr>
      <vt:lpstr>For more information</vt:lpstr>
      <vt:lpstr>PowerPoint Presentation</vt:lpstr>
    </vt:vector>
  </TitlesOfParts>
  <Company>Cabinet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Caroline Hancock</dc:creator>
  <cp:lastModifiedBy>Caroline Hancock</cp:lastModifiedBy>
  <cp:revision>682</cp:revision>
  <cp:lastPrinted>2019-03-13T16:12:35Z</cp:lastPrinted>
  <dcterms:created xsi:type="dcterms:W3CDTF">2012-10-10T09:02:29Z</dcterms:created>
  <dcterms:modified xsi:type="dcterms:W3CDTF">2020-02-17T12:28:06Z</dcterms:modified>
</cp:coreProperties>
</file>