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1446"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BD4865-5BE1-4CE9-B43A-C663CE72EE2B}"/>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a:extLst>
              <a:ext uri="{FF2B5EF4-FFF2-40B4-BE49-F238E27FC236}">
                <a16:creationId xmlns:a16="http://schemas.microsoft.com/office/drawing/2014/main" id="{C1FD6650-3988-4F6D-91CB-23C7A7F82194}"/>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a:extLst>
              <a:ext uri="{FF2B5EF4-FFF2-40B4-BE49-F238E27FC236}">
                <a16:creationId xmlns:a16="http://schemas.microsoft.com/office/drawing/2014/main" id="{47B32B9A-8283-4822-8DC6-69E92FBA371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6044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p>
        </p:txBody>
      </p:sp>
      <p:sp>
        <p:nvSpPr>
          <p:cNvPr id="3" name="Slide Number Placeholder 5">
            <a:extLst>
              <a:ext uri="{FF2B5EF4-FFF2-40B4-BE49-F238E27FC236}">
                <a16:creationId xmlns:a16="http://schemas.microsoft.com/office/drawing/2014/main" id="{CAD17364-B18E-41C2-951E-3BEBC6A6893B}"/>
              </a:ext>
            </a:extLst>
          </p:cNvPr>
          <p:cNvSpPr>
            <a:spLocks noGrp="1"/>
          </p:cNvSpPr>
          <p:nvPr>
            <p:ph type="sldNum" sz="quarter" idx="14"/>
          </p:nvPr>
        </p:nvSpPr>
        <p:spPr/>
        <p:txBody>
          <a:bodyPr/>
          <a:lstStyle>
            <a:lvl1pPr marL="185098" algn="l">
              <a:defRPr>
                <a:solidFill>
                  <a:schemeClr val="bg1"/>
                </a:solidFill>
              </a:defRPr>
            </a:lvl1pPr>
          </a:lstStyle>
          <a:p>
            <a:fld id="{C5FCEA29-1DD4-4F3D-A630-8E028659C193}" type="slidenum">
              <a:rPr lang="en-GB" smtClean="0"/>
              <a:t>‹#›</a:t>
            </a:fld>
            <a:endParaRPr lang="en-GB"/>
          </a:p>
        </p:txBody>
      </p:sp>
      <p:sp>
        <p:nvSpPr>
          <p:cNvPr id="4" name="Footer Placeholder 5">
            <a:extLst>
              <a:ext uri="{FF2B5EF4-FFF2-40B4-BE49-F238E27FC236}">
                <a16:creationId xmlns:a16="http://schemas.microsoft.com/office/drawing/2014/main" id="{3DF47963-319B-4DFB-B938-3EB330AD54BC}"/>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3453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C79FF4-CFCC-4FE2-B417-17C5AE026ED4}"/>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a:extLst>
              <a:ext uri="{FF2B5EF4-FFF2-40B4-BE49-F238E27FC236}">
                <a16:creationId xmlns:a16="http://schemas.microsoft.com/office/drawing/2014/main" id="{B41D1928-D32E-4675-A6DD-7D4E946083A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458BED05-C1EB-4714-ACC6-A26DE3203649}"/>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77BE93ED-2BB6-455A-B785-C1466D1E3D73}" type="datetimeFigureOut">
              <a:rPr lang="en-GB" smtClean="0"/>
              <a:t>17/02/2020</a:t>
            </a:fld>
            <a:endParaRPr lang="en-GB"/>
          </a:p>
        </p:txBody>
      </p:sp>
      <p:sp>
        <p:nvSpPr>
          <p:cNvPr id="7" name="Footer Placeholder 4">
            <a:extLst>
              <a:ext uri="{FF2B5EF4-FFF2-40B4-BE49-F238E27FC236}">
                <a16:creationId xmlns:a16="http://schemas.microsoft.com/office/drawing/2014/main" id="{599BD900-90DF-4F36-984C-7D088897202E}"/>
              </a:ext>
            </a:extLst>
          </p:cNvPr>
          <p:cNvSpPr>
            <a:spLocks noGrp="1"/>
          </p:cNvSpPr>
          <p:nvPr>
            <p:ph type="ftr" sz="quarter" idx="15"/>
          </p:nvPr>
        </p:nvSpPr>
        <p:spPr/>
        <p:txBody>
          <a:bodyPr/>
          <a:lstStyle>
            <a:lvl1pPr>
              <a:defRPr/>
            </a:lvl1pPr>
          </a:lstStyle>
          <a:p>
            <a:endParaRPr lang="en-GB"/>
          </a:p>
        </p:txBody>
      </p:sp>
      <p:sp>
        <p:nvSpPr>
          <p:cNvPr id="8" name="Slide Number Placeholder 5">
            <a:extLst>
              <a:ext uri="{FF2B5EF4-FFF2-40B4-BE49-F238E27FC236}">
                <a16:creationId xmlns:a16="http://schemas.microsoft.com/office/drawing/2014/main" id="{6566E54F-3FBD-40F7-8611-DBF740C443FF}"/>
              </a:ext>
            </a:extLst>
          </p:cNvPr>
          <p:cNvSpPr>
            <a:spLocks noGrp="1"/>
          </p:cNvSpPr>
          <p:nvPr>
            <p:ph type="sldNum" sz="quarter" idx="16"/>
          </p:nvPr>
        </p:nvSpPr>
        <p:spPr/>
        <p:txBody>
          <a:bodyPr/>
          <a:lstStyle>
            <a:lvl1pPr>
              <a:defRPr/>
            </a:lvl1pPr>
          </a:lstStyle>
          <a:p>
            <a:fld id="{C5FCEA29-1DD4-4F3D-A630-8E028659C193}" type="slidenum">
              <a:rPr lang="en-GB" smtClean="0"/>
              <a:t>‹#›</a:t>
            </a:fld>
            <a:endParaRPr lang="en-GB"/>
          </a:p>
        </p:txBody>
      </p:sp>
    </p:spTree>
    <p:extLst>
      <p:ext uri="{BB962C8B-B14F-4D97-AF65-F5344CB8AC3E}">
        <p14:creationId xmlns:p14="http://schemas.microsoft.com/office/powerpoint/2010/main" val="84658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09C30F-6A7A-41E5-A92E-52188FAB077C}"/>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a:extLst>
              <a:ext uri="{FF2B5EF4-FFF2-40B4-BE49-F238E27FC236}">
                <a16:creationId xmlns:a16="http://schemas.microsoft.com/office/drawing/2014/main" id="{4944763A-8173-4582-AD92-F4DD2BF8079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DDD9A462-AA3C-4788-83A1-72D6F4933734}"/>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77BE93ED-2BB6-455A-B785-C1466D1E3D73}" type="datetimeFigureOut">
              <a:rPr lang="en-GB" smtClean="0"/>
              <a:t>17/02/2020</a:t>
            </a:fld>
            <a:endParaRPr lang="en-GB"/>
          </a:p>
        </p:txBody>
      </p:sp>
      <p:sp>
        <p:nvSpPr>
          <p:cNvPr id="6" name="Footer Placeholder 3">
            <a:extLst>
              <a:ext uri="{FF2B5EF4-FFF2-40B4-BE49-F238E27FC236}">
                <a16:creationId xmlns:a16="http://schemas.microsoft.com/office/drawing/2014/main" id="{51C6B066-2B59-4DB8-A337-4B53110CFDED}"/>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35504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C3F2A-36D5-49F9-A1F4-C664D01B55FF}"/>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a:extLst>
              <a:ext uri="{FF2B5EF4-FFF2-40B4-BE49-F238E27FC236}">
                <a16:creationId xmlns:a16="http://schemas.microsoft.com/office/drawing/2014/main" id="{B2B4F8A0-F2B0-4CBE-9753-305CA6AE5E54}"/>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77BE93ED-2BB6-455A-B785-C1466D1E3D73}" type="datetimeFigureOut">
              <a:rPr lang="en-GB" smtClean="0"/>
              <a:t>17/02/2020</a:t>
            </a:fld>
            <a:endParaRPr lang="en-GB"/>
          </a:p>
        </p:txBody>
      </p:sp>
      <p:sp>
        <p:nvSpPr>
          <p:cNvPr id="4" name="Footer Placeholder 2">
            <a:extLst>
              <a:ext uri="{FF2B5EF4-FFF2-40B4-BE49-F238E27FC236}">
                <a16:creationId xmlns:a16="http://schemas.microsoft.com/office/drawing/2014/main" id="{A8FB409D-941E-4681-80C0-2A200F294372}"/>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98863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7C67C7-E04E-4FF8-B8C0-68749432C4F8}"/>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BCAED1F6-4069-4C38-B667-3329B36176D1}"/>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86B3507D-6359-47C7-9848-4FB54097D11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8997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60F0DDFB-0C90-4E11-B423-B1BB6FCCAFB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F2C68633-6BA0-4B22-9B4C-A5AFF00469AF}"/>
              </a:ext>
            </a:extLst>
          </p:cNvPr>
          <p:cNvSpPr>
            <a:spLocks noGrp="1"/>
          </p:cNvSpPr>
          <p:nvPr>
            <p:ph type="sldNum" sz="quarter" idx="10"/>
          </p:nvPr>
        </p:nvSpPr>
        <p:spPr/>
        <p:txBody>
          <a:bodyPr/>
          <a:lstStyle>
            <a:lvl1pPr marL="185098" algn="l">
              <a:defRPr>
                <a:solidFill>
                  <a:schemeClr val="bg1"/>
                </a:solidFill>
              </a:defRPr>
            </a:lvl1pPr>
          </a:lstStyle>
          <a:p>
            <a:fld id="{C5FCEA29-1DD4-4F3D-A630-8E028659C193}" type="slidenum">
              <a:rPr lang="en-GB" smtClean="0"/>
              <a:t>‹#›</a:t>
            </a:fld>
            <a:endParaRPr lang="en-GB"/>
          </a:p>
        </p:txBody>
      </p:sp>
      <p:sp>
        <p:nvSpPr>
          <p:cNvPr id="6" name="Footer Placeholder 5">
            <a:extLst>
              <a:ext uri="{FF2B5EF4-FFF2-40B4-BE49-F238E27FC236}">
                <a16:creationId xmlns:a16="http://schemas.microsoft.com/office/drawing/2014/main" id="{37B3D47E-08E9-458E-8F4F-39C4E08103F2}"/>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35106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78FD2052-F3AE-4F9D-B7F2-13DBAD66B74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A8AB26A-9736-4055-B261-E98123203ACE}"/>
              </a:ext>
            </a:extLst>
          </p:cNvPr>
          <p:cNvSpPr>
            <a:spLocks noGrp="1"/>
          </p:cNvSpPr>
          <p:nvPr>
            <p:ph type="sldNum" sz="quarter" idx="10"/>
          </p:nvPr>
        </p:nvSpPr>
        <p:spPr/>
        <p:txBody>
          <a:bodyPr/>
          <a:lstStyle>
            <a:lvl1pPr marL="185098" algn="l">
              <a:defRPr>
                <a:solidFill>
                  <a:schemeClr val="bg1"/>
                </a:solidFill>
              </a:defRPr>
            </a:lvl1pPr>
          </a:lstStyle>
          <a:p>
            <a:fld id="{C5FCEA29-1DD4-4F3D-A630-8E028659C193}" type="slidenum">
              <a:rPr lang="en-GB" smtClean="0"/>
              <a:t>‹#›</a:t>
            </a:fld>
            <a:endParaRPr lang="en-GB"/>
          </a:p>
        </p:txBody>
      </p:sp>
      <p:sp>
        <p:nvSpPr>
          <p:cNvPr id="6" name="Footer Placeholder 5">
            <a:extLst>
              <a:ext uri="{FF2B5EF4-FFF2-40B4-BE49-F238E27FC236}">
                <a16:creationId xmlns:a16="http://schemas.microsoft.com/office/drawing/2014/main" id="{28D3D1B5-5316-4858-AF64-8AA5470871C1}"/>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16206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64D06A66-4BAB-45E1-9CA1-F28D3C47801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247E950-E1E4-4E94-B5DA-E8AF650B1577}"/>
              </a:ext>
            </a:extLst>
          </p:cNvPr>
          <p:cNvSpPr>
            <a:spLocks noGrp="1"/>
          </p:cNvSpPr>
          <p:nvPr>
            <p:ph type="sldNum" sz="quarter" idx="10"/>
          </p:nvPr>
        </p:nvSpPr>
        <p:spPr/>
        <p:txBody>
          <a:bodyPr/>
          <a:lstStyle>
            <a:lvl1pPr marL="185098" algn="l">
              <a:defRPr>
                <a:solidFill>
                  <a:schemeClr val="bg1"/>
                </a:solidFill>
              </a:defRPr>
            </a:lvl1pPr>
          </a:lstStyle>
          <a:p>
            <a:fld id="{C5FCEA29-1DD4-4F3D-A630-8E028659C193}" type="slidenum">
              <a:rPr lang="en-GB" smtClean="0"/>
              <a:t>‹#›</a:t>
            </a:fld>
            <a:endParaRPr lang="en-GB"/>
          </a:p>
        </p:txBody>
      </p:sp>
      <p:sp>
        <p:nvSpPr>
          <p:cNvPr id="7" name="Footer Placeholder 5">
            <a:extLst>
              <a:ext uri="{FF2B5EF4-FFF2-40B4-BE49-F238E27FC236}">
                <a16:creationId xmlns:a16="http://schemas.microsoft.com/office/drawing/2014/main" id="{B782D44D-2CE8-4532-AF2B-DBD293D645B7}"/>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59548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44C6DD02-1A19-4CBD-87E7-E43065AFE27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10B03DE-DD08-49A5-B75F-0D5DE58536CD}"/>
              </a:ext>
            </a:extLst>
          </p:cNvPr>
          <p:cNvSpPr>
            <a:spLocks noGrp="1"/>
          </p:cNvSpPr>
          <p:nvPr>
            <p:ph type="sldNum" sz="quarter" idx="10"/>
          </p:nvPr>
        </p:nvSpPr>
        <p:spPr/>
        <p:txBody>
          <a:bodyPr/>
          <a:lstStyle>
            <a:lvl1pPr marL="185098" algn="l">
              <a:defRPr>
                <a:solidFill>
                  <a:schemeClr val="bg1"/>
                </a:solidFill>
              </a:defRPr>
            </a:lvl1pPr>
          </a:lstStyle>
          <a:p>
            <a:fld id="{C5FCEA29-1DD4-4F3D-A630-8E028659C193}" type="slidenum">
              <a:rPr lang="en-GB" smtClean="0"/>
              <a:t>‹#›</a:t>
            </a:fld>
            <a:endParaRPr lang="en-GB"/>
          </a:p>
        </p:txBody>
      </p:sp>
      <p:sp>
        <p:nvSpPr>
          <p:cNvPr id="7" name="Footer Placeholder 5">
            <a:extLst>
              <a:ext uri="{FF2B5EF4-FFF2-40B4-BE49-F238E27FC236}">
                <a16:creationId xmlns:a16="http://schemas.microsoft.com/office/drawing/2014/main" id="{3CF46E7C-74E1-4D7F-924C-98FBDCBD1FC7}"/>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25902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EA784494-CDE1-4634-B888-30F82DF5F22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109C828-8BB3-420B-92A4-D9DA8CAF14B0}"/>
              </a:ext>
            </a:extLst>
          </p:cNvPr>
          <p:cNvSpPr>
            <a:spLocks noGrp="1"/>
          </p:cNvSpPr>
          <p:nvPr>
            <p:ph type="sldNum" sz="quarter" idx="10"/>
          </p:nvPr>
        </p:nvSpPr>
        <p:spPr/>
        <p:txBody>
          <a:bodyPr/>
          <a:lstStyle>
            <a:lvl1pPr marL="185098" algn="l">
              <a:defRPr>
                <a:solidFill>
                  <a:schemeClr val="bg1"/>
                </a:solidFill>
              </a:defRPr>
            </a:lvl1pPr>
          </a:lstStyle>
          <a:p>
            <a:fld id="{C5FCEA29-1DD4-4F3D-A630-8E028659C193}" type="slidenum">
              <a:rPr lang="en-GB" smtClean="0"/>
              <a:t>‹#›</a:t>
            </a:fld>
            <a:endParaRPr lang="en-GB"/>
          </a:p>
        </p:txBody>
      </p:sp>
      <p:sp>
        <p:nvSpPr>
          <p:cNvPr id="6" name="Footer Placeholder 5">
            <a:extLst>
              <a:ext uri="{FF2B5EF4-FFF2-40B4-BE49-F238E27FC236}">
                <a16:creationId xmlns:a16="http://schemas.microsoft.com/office/drawing/2014/main" id="{1E675F46-B1B0-41A5-BF93-05E5B0654E04}"/>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35855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F55B13C4-E204-446E-9215-D71F128B933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Edit Master text styles</a:t>
            </a:r>
          </a:p>
        </p:txBody>
      </p:sp>
      <p:sp>
        <p:nvSpPr>
          <p:cNvPr id="6" name="Slide Number Placeholder 5">
            <a:extLst>
              <a:ext uri="{FF2B5EF4-FFF2-40B4-BE49-F238E27FC236}">
                <a16:creationId xmlns:a16="http://schemas.microsoft.com/office/drawing/2014/main" id="{31D23CB2-091B-4F20-9C52-7E3BAE4E72FA}"/>
              </a:ext>
            </a:extLst>
          </p:cNvPr>
          <p:cNvSpPr>
            <a:spLocks noGrp="1"/>
          </p:cNvSpPr>
          <p:nvPr>
            <p:ph type="sldNum" sz="quarter" idx="10"/>
          </p:nvPr>
        </p:nvSpPr>
        <p:spPr/>
        <p:txBody>
          <a:bodyPr/>
          <a:lstStyle>
            <a:lvl1pPr marL="185098" algn="l">
              <a:defRPr>
                <a:solidFill>
                  <a:schemeClr val="bg1"/>
                </a:solidFill>
              </a:defRPr>
            </a:lvl1pPr>
          </a:lstStyle>
          <a:p>
            <a:fld id="{C5FCEA29-1DD4-4F3D-A630-8E028659C193}" type="slidenum">
              <a:rPr lang="en-GB" smtClean="0"/>
              <a:t>‹#›</a:t>
            </a:fld>
            <a:endParaRPr lang="en-GB"/>
          </a:p>
        </p:txBody>
      </p:sp>
      <p:sp>
        <p:nvSpPr>
          <p:cNvPr id="7" name="Footer Placeholder 5">
            <a:extLst>
              <a:ext uri="{FF2B5EF4-FFF2-40B4-BE49-F238E27FC236}">
                <a16:creationId xmlns:a16="http://schemas.microsoft.com/office/drawing/2014/main" id="{5D9610A3-BBCB-4D57-8A41-5E9685E81764}"/>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2661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95CBF9-31B7-46FA-9BC2-5AEF85C51FFB}"/>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C1FB4A01-771C-47CF-B179-859A3FFACB32}"/>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5B9D9844-1B9F-4A73-A950-23B1728D74E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EBC9C89E-ADC6-44DE-AF04-B01D201B5C78}"/>
              </a:ext>
            </a:extLst>
          </p:cNvPr>
          <p:cNvSpPr>
            <a:spLocks noGrp="1"/>
          </p:cNvSpPr>
          <p:nvPr>
            <p:ph type="sldNum" sz="quarter" idx="10"/>
          </p:nvPr>
        </p:nvSpPr>
        <p:spPr>
          <a:noFill/>
        </p:spPr>
        <p:txBody>
          <a:bodyPr/>
          <a:lstStyle>
            <a:lvl1pPr marL="185098" algn="l">
              <a:defRPr>
                <a:solidFill>
                  <a:schemeClr val="bg1"/>
                </a:solidFill>
              </a:defRPr>
            </a:lvl1pPr>
          </a:lstStyle>
          <a:p>
            <a:fld id="{C5FCEA29-1DD4-4F3D-A630-8E028659C193}" type="slidenum">
              <a:rPr lang="en-GB" smtClean="0"/>
              <a:t>‹#›</a:t>
            </a:fld>
            <a:endParaRPr lang="en-GB"/>
          </a:p>
        </p:txBody>
      </p:sp>
      <p:sp>
        <p:nvSpPr>
          <p:cNvPr id="8" name="Footer Placeholder 5">
            <a:extLst>
              <a:ext uri="{FF2B5EF4-FFF2-40B4-BE49-F238E27FC236}">
                <a16:creationId xmlns:a16="http://schemas.microsoft.com/office/drawing/2014/main" id="{A5AA4DD2-C38F-4DBA-B9E2-C7071A74BA87}"/>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3114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8835F1-949E-410F-84A7-9DC2B6528EDB}"/>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89904C23-A788-47AA-9ADF-C7495EF09EE8}"/>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24A06E6A-1873-4EDE-B94F-C1B9A125E9B3}"/>
              </a:ext>
            </a:extLst>
          </p:cNvPr>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C5FCEA29-1DD4-4F3D-A630-8E028659C193}" type="slidenum">
              <a:rPr lang="en-GB" smtClean="0"/>
              <a:t>‹#›</a:t>
            </a:fld>
            <a:endParaRPr lang="en-GB"/>
          </a:p>
        </p:txBody>
      </p:sp>
      <p:sp>
        <p:nvSpPr>
          <p:cNvPr id="6" name="Footer Placeholder 5">
            <a:extLst>
              <a:ext uri="{FF2B5EF4-FFF2-40B4-BE49-F238E27FC236}">
                <a16:creationId xmlns:a16="http://schemas.microsoft.com/office/drawing/2014/main" id="{6CD4972F-8247-42D8-99C7-F57971140279}"/>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33688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content.digital.nhs.uk/ncmp"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6" Type="http://schemas.openxmlformats.org/officeDocument/2006/relationships/hyperlink" Target="https://twitter.com/PHE_obesity" TargetMode="External"/><Relationship Id="rId5" Type="http://schemas.openxmlformats.org/officeDocument/2006/relationships/hyperlink" Target="mailto:ncmp@phe.gov.uk" TargetMode="External"/><Relationship Id="rId4" Type="http://schemas.openxmlformats.org/officeDocument/2006/relationships/hyperlink" Target="https://www.gov.uk/guidance/phe-data-and-analysis-tools#obesity-diet-and-physical-activit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hyperlink" Target="https://www.nationalarchives.gov.uk/doc/open-government-licence/version/3/" TargetMode="External"/><Relationship Id="rId5" Type="http://schemas.openxmlformats.org/officeDocument/2006/relationships/image" Target="../media/image37.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9D64-1363-4E44-8D60-860BA2E9C8F4}"/>
              </a:ext>
            </a:extLst>
          </p:cNvPr>
          <p:cNvSpPr>
            <a:spLocks noGrp="1"/>
          </p:cNvSpPr>
          <p:nvPr>
            <p:ph type="ctrTitle"/>
          </p:nvPr>
        </p:nvSpPr>
        <p:spPr/>
        <p:txBody>
          <a:bodyPr/>
          <a:lstStyle/>
          <a:p>
            <a:r>
              <a:rPr lang="en-GB"/>
              <a:t>Patterns and trends in child obesity in London</a:t>
            </a:r>
          </a:p>
        </p:txBody>
      </p:sp>
      <p:sp>
        <p:nvSpPr>
          <p:cNvPr id="3" name="Subtitle 2">
            <a:extLst>
              <a:ext uri="{FF2B5EF4-FFF2-40B4-BE49-F238E27FC236}">
                <a16:creationId xmlns:a16="http://schemas.microsoft.com/office/drawing/2014/main" id="{5BCCC9F0-7D6D-4777-8770-BF047FDF9D95}"/>
              </a:ext>
            </a:extLst>
          </p:cNvPr>
          <p:cNvSpPr>
            <a:spLocks noGrp="1"/>
          </p:cNvSpPr>
          <p:nvPr>
            <p:ph type="subTitle" idx="1"/>
          </p:nvPr>
        </p:nvSpPr>
        <p:spPr/>
        <p:txBody>
          <a:bodyPr/>
          <a:lstStyle/>
          <a:p>
            <a:r>
              <a:rPr lang="en-GB"/>
              <a:t>A presentation of the latest data on child obesity at regional level
Februrary 2020</a:t>
            </a:r>
          </a:p>
        </p:txBody>
      </p:sp>
    </p:spTree>
    <p:extLst>
      <p:ext uri="{BB962C8B-B14F-4D97-AF65-F5344CB8AC3E}">
        <p14:creationId xmlns:p14="http://schemas.microsoft.com/office/powerpoint/2010/main" val="361882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4ABB-4A7D-4DC4-806F-D04A7690D566}"/>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0C7FBA1-D54A-4E8E-B558-D4514E761C6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F532B0E3-6334-4188-BF16-23EC9BA7FCC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7DC934C4-E3A1-4188-942C-60B2A9B9BD18}"/>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73A558F7-E24B-47A3-9921-A8899FF7DA4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632647"/>
            <a:ext cx="5943600" cy="4278506"/>
          </a:xfrm>
          <a:prstGeom prst="rect">
            <a:avLst/>
          </a:prstGeom>
        </p:spPr>
      </p:pic>
      <p:sp>
        <p:nvSpPr>
          <p:cNvPr id="8" name="TextBox 7">
            <a:extLst>
              <a:ext uri="{FF2B5EF4-FFF2-40B4-BE49-F238E27FC236}">
                <a16:creationId xmlns:a16="http://schemas.microsoft.com/office/drawing/2014/main" id="{BC475D45-B1F3-4828-9A31-6B9DA77AB4EC}"/>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2834B53A-EA1A-4FFF-909F-BE95B052DC8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10     Patterns and trends in child obesity in London</a:t>
            </a:r>
          </a:p>
        </p:txBody>
      </p:sp>
    </p:spTree>
    <p:extLst>
      <p:ext uri="{BB962C8B-B14F-4D97-AF65-F5344CB8AC3E}">
        <p14:creationId xmlns:p14="http://schemas.microsoft.com/office/powerpoint/2010/main" val="81658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E309-9642-44C7-839B-32FE15AF2CC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303D76A-FE4C-4FDC-BA47-EE4542D7C2BB}"/>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BD13814D-BA8F-429C-A03E-4616FA544FE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by sex and age</a:t>
            </a:r>
          </a:p>
        </p:txBody>
      </p:sp>
      <p:sp>
        <p:nvSpPr>
          <p:cNvPr id="5" name="TextBox 4">
            <a:extLst>
              <a:ext uri="{FF2B5EF4-FFF2-40B4-BE49-F238E27FC236}">
                <a16:creationId xmlns:a16="http://schemas.microsoft.com/office/drawing/2014/main" id="{48E0AFA6-34D8-4DE8-B9D7-BD07B39DDBFC}"/>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 </a:t>
            </a:r>
          </a:p>
        </p:txBody>
      </p:sp>
      <p:pic>
        <p:nvPicPr>
          <p:cNvPr id="7" name="Picture 6">
            <a:extLst>
              <a:ext uri="{FF2B5EF4-FFF2-40B4-BE49-F238E27FC236}">
                <a16:creationId xmlns:a16="http://schemas.microsoft.com/office/drawing/2014/main" id="{077B1A14-AFC6-40C6-9AE8-8EE2BCCC567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769807"/>
            <a:ext cx="5943600" cy="4278506"/>
          </a:xfrm>
          <a:prstGeom prst="rect">
            <a:avLst/>
          </a:prstGeom>
        </p:spPr>
      </p:pic>
      <p:sp>
        <p:nvSpPr>
          <p:cNvPr id="8" name="TextBox 7">
            <a:extLst>
              <a:ext uri="{FF2B5EF4-FFF2-40B4-BE49-F238E27FC236}">
                <a16:creationId xmlns:a16="http://schemas.microsoft.com/office/drawing/2014/main" id="{7BC79BF9-F950-4682-8976-492B967DCEC6}"/>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D349ACA0-F9A8-4679-A6A2-D55BB000FAF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11     Patterns and trends in child obesity in London</a:t>
            </a:r>
          </a:p>
        </p:txBody>
      </p:sp>
    </p:spTree>
    <p:extLst>
      <p:ext uri="{BB962C8B-B14F-4D97-AF65-F5344CB8AC3E}">
        <p14:creationId xmlns:p14="http://schemas.microsoft.com/office/powerpoint/2010/main" val="55282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A7FE-6D76-420E-A39E-1FECCBC67EC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F42E607-C550-423C-BAA9-E63CFEE43419}"/>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8E9BB0A6-448B-4FCC-A5BE-A3CBDBEA4CB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severe obesity by age and sex</a:t>
            </a:r>
          </a:p>
        </p:txBody>
      </p:sp>
      <p:sp>
        <p:nvSpPr>
          <p:cNvPr id="5" name="TextBox 4">
            <a:extLst>
              <a:ext uri="{FF2B5EF4-FFF2-40B4-BE49-F238E27FC236}">
                <a16:creationId xmlns:a16="http://schemas.microsoft.com/office/drawing/2014/main" id="{6EDB3FDE-C554-4DE5-B495-3FA33A2DA0B3}"/>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A5D06598-9D37-4E42-B36F-A64749BD80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075970"/>
            <a:ext cx="5943600" cy="3803340"/>
          </a:xfrm>
          <a:prstGeom prst="rect">
            <a:avLst/>
          </a:prstGeom>
        </p:spPr>
      </p:pic>
      <p:sp>
        <p:nvSpPr>
          <p:cNvPr id="8" name="TextBox 7">
            <a:extLst>
              <a:ext uri="{FF2B5EF4-FFF2-40B4-BE49-F238E27FC236}">
                <a16:creationId xmlns:a16="http://schemas.microsoft.com/office/drawing/2014/main" id="{49123C75-2A99-44D2-A931-D8751DB6D76E}"/>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43782C31-7B8E-48DB-BD9F-276FEA51D856}"/>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12     Patterns and trends in child obesity in London</a:t>
            </a:r>
          </a:p>
        </p:txBody>
      </p:sp>
    </p:spTree>
    <p:extLst>
      <p:ext uri="{BB962C8B-B14F-4D97-AF65-F5344CB8AC3E}">
        <p14:creationId xmlns:p14="http://schemas.microsoft.com/office/powerpoint/2010/main" val="117921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6583-C768-4292-807E-E3A34AA4B16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10FDB97-B5DA-423F-943C-0EB7C177E4F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96E9CC1D-0AF8-4752-B64F-89FBA56F871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3F083106-A624-44DB-97CC-4240A9C562F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London District and Unitary Authorities</a:t>
            </a:r>
          </a:p>
        </p:txBody>
      </p:sp>
      <p:sp>
        <p:nvSpPr>
          <p:cNvPr id="6" name="TextBox 5">
            <a:extLst>
              <a:ext uri="{FF2B5EF4-FFF2-40B4-BE49-F238E27FC236}">
                <a16:creationId xmlns:a16="http://schemas.microsoft.com/office/drawing/2014/main" id="{BD977A73-7B4B-4B7A-AC27-5D4B4C6176E2}"/>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B9B3796E-6169-4147-8734-8AFD1E48A33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F39E52B3-74CF-45D2-9934-4167E3D9DF71}"/>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F08E3D83-E112-4B63-B7FA-CC80EBE6CC3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13     Patterns and trends in child obesity in London</a:t>
            </a:r>
          </a:p>
        </p:txBody>
      </p:sp>
    </p:spTree>
    <p:extLst>
      <p:ext uri="{BB962C8B-B14F-4D97-AF65-F5344CB8AC3E}">
        <p14:creationId xmlns:p14="http://schemas.microsoft.com/office/powerpoint/2010/main" val="2825383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8B54-7AF0-400A-8BC1-668344757C5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0E76A5E7-19E5-4987-90F0-2722B1C473E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5D8A8530-50CE-4BAB-A85A-3D328A4492F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6E84C6CA-D598-45C5-9BEB-7760537D7B4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London District and Unitary Authorities</a:t>
            </a:r>
          </a:p>
        </p:txBody>
      </p:sp>
      <p:sp>
        <p:nvSpPr>
          <p:cNvPr id="6" name="TextBox 5">
            <a:extLst>
              <a:ext uri="{FF2B5EF4-FFF2-40B4-BE49-F238E27FC236}">
                <a16:creationId xmlns:a16="http://schemas.microsoft.com/office/drawing/2014/main" id="{10C3090E-C88E-4D87-95C5-F0AC7A50E9F0}"/>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9B9F449F-2884-4959-B6C3-3D47AF0F004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615E7085-8A2B-4A0D-A6AA-B9064A0D6414}"/>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DAA8EE12-D2B0-4D55-926A-BE72D2CED887}"/>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14     Patterns and trends in child obesity in London</a:t>
            </a:r>
          </a:p>
        </p:txBody>
      </p:sp>
    </p:spTree>
    <p:extLst>
      <p:ext uri="{BB962C8B-B14F-4D97-AF65-F5344CB8AC3E}">
        <p14:creationId xmlns:p14="http://schemas.microsoft.com/office/powerpoint/2010/main" val="197682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71AA-E5DD-4D96-A32E-D3B7B9BBA86D}"/>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E107F38-8CED-40B5-99FE-EFCD9AD24A0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1D8AB33F-6C9A-42DA-A005-9763169416AD}"/>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2018/19</a:t>
            </a:r>
          </a:p>
        </p:txBody>
      </p:sp>
      <p:sp>
        <p:nvSpPr>
          <p:cNvPr id="5" name="TextBox 4">
            <a:extLst>
              <a:ext uri="{FF2B5EF4-FFF2-40B4-BE49-F238E27FC236}">
                <a16:creationId xmlns:a16="http://schemas.microsoft.com/office/drawing/2014/main" id="{D5E15214-BFFF-4EF9-884A-C577FACEEDF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London District and Unitary Authorities</a:t>
            </a:r>
          </a:p>
        </p:txBody>
      </p:sp>
      <p:sp>
        <p:nvSpPr>
          <p:cNvPr id="6" name="TextBox 5">
            <a:extLst>
              <a:ext uri="{FF2B5EF4-FFF2-40B4-BE49-F238E27FC236}">
                <a16:creationId xmlns:a16="http://schemas.microsoft.com/office/drawing/2014/main" id="{CFC8C960-C1F7-4DB2-8F64-3884F0783E7C}"/>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82FE7FA7-8C08-4AD9-8ECD-F8607C943FF9}"/>
              </a:ext>
            </a:extLst>
          </p:cNvPr>
          <p:cNvSpPr txBox="1"/>
          <p:nvPr/>
        </p:nvSpPr>
        <p:spPr>
          <a:xfrm>
            <a:off x="509168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7464D36C-EF3B-4822-840D-130816230BF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7BDDABA7-39D9-449D-A563-6F7CA806297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BBCA8D61-F53B-43FE-977F-CF189F7EF40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15     Patterns and trends in child obesity in London</a:t>
            </a:r>
          </a:p>
        </p:txBody>
      </p:sp>
    </p:spTree>
    <p:extLst>
      <p:ext uri="{BB962C8B-B14F-4D97-AF65-F5344CB8AC3E}">
        <p14:creationId xmlns:p14="http://schemas.microsoft.com/office/powerpoint/2010/main" val="327298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3BC5-C031-48F4-8186-A20DE0B1A856}"/>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5E00F71-343B-4F3E-8CE1-D28279FA5521}"/>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B953F745-ABB4-47B7-9AB6-6D76F1DE571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regional deprivation and age</a:t>
            </a:r>
          </a:p>
        </p:txBody>
      </p:sp>
      <p:pic>
        <p:nvPicPr>
          <p:cNvPr id="6" name="Picture 5">
            <a:extLst>
              <a:ext uri="{FF2B5EF4-FFF2-40B4-BE49-F238E27FC236}">
                <a16:creationId xmlns:a16="http://schemas.microsoft.com/office/drawing/2014/main" id="{B0ABA34F-D3AD-4346-BC54-4E0F6ADDE09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2CDAFE71-88A9-4CAC-B06E-C6E1C4A0CE6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63D080EC-E6F9-49AF-A12E-FAD0D565318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B8FCA7F7-C1E3-473B-B7E5-4DB2C5D98887}"/>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D46EB23E-AE63-4ED2-BB8B-9B76E5D621E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16     Patterns and trends in child obesity in London</a:t>
            </a:r>
          </a:p>
        </p:txBody>
      </p:sp>
    </p:spTree>
    <p:extLst>
      <p:ext uri="{BB962C8B-B14F-4D97-AF65-F5344CB8AC3E}">
        <p14:creationId xmlns:p14="http://schemas.microsoft.com/office/powerpoint/2010/main" val="419309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ED65-43A9-40E9-9D0C-B8130DFB7291}"/>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6A75042-0087-468A-89DD-B39F965DCF3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DF152322-05F5-42BC-BAA7-05302460D37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regional deprivation and age</a:t>
            </a:r>
          </a:p>
        </p:txBody>
      </p:sp>
      <p:pic>
        <p:nvPicPr>
          <p:cNvPr id="6" name="Picture 5">
            <a:extLst>
              <a:ext uri="{FF2B5EF4-FFF2-40B4-BE49-F238E27FC236}">
                <a16:creationId xmlns:a16="http://schemas.microsoft.com/office/drawing/2014/main" id="{44744EDB-FA62-4393-BFA3-9ECD346C11E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5E95B7CD-92EB-4BFF-BB89-46E7500B224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4AB0DD08-5F99-42F4-BD56-81020C61AB5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023FC0B8-3CBD-4CF2-ADDA-B2D98F70E5D3}"/>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71EFAD56-B983-4FB5-AFEB-34C4924E0BB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17     Patterns and trends in child obesity in London</a:t>
            </a:r>
          </a:p>
        </p:txBody>
      </p:sp>
    </p:spTree>
    <p:extLst>
      <p:ext uri="{BB962C8B-B14F-4D97-AF65-F5344CB8AC3E}">
        <p14:creationId xmlns:p14="http://schemas.microsoft.com/office/powerpoint/2010/main" val="1120956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8514-04B4-4081-ABBB-2D44A8D9366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EBC377F-7D86-4D54-9F92-08BD9EDA473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Slope Index of Inequality</a:t>
            </a:r>
          </a:p>
        </p:txBody>
      </p:sp>
      <p:sp>
        <p:nvSpPr>
          <p:cNvPr id="4" name="TextBox 3">
            <a:extLst>
              <a:ext uri="{FF2B5EF4-FFF2-40B4-BE49-F238E27FC236}">
                <a16:creationId xmlns:a16="http://schemas.microsoft.com/office/drawing/2014/main" id="{1E8D6C01-2263-4500-B3CE-238AB391D535}"/>
              </a:ext>
            </a:extLst>
          </p:cNvPr>
          <p:cNvSpPr txBox="1"/>
          <p:nvPr/>
        </p:nvSpPr>
        <p:spPr>
          <a:xfrm>
            <a:off x="515112" y="1920240"/>
            <a:ext cx="8420100" cy="289310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Slope Index of Inequality (SII) is a measure of the social gradient in an indicator and shows how much the indicator varies with deprivation (by deprivation decile).</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It takes account of inequalities across the whole range of deprivation within each region and summarises this into a single number.</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higher the value of the SII, the greater the inequality within an area. The SII is greater in Year 6 children than in Reception.</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Increasing SII over time indicates widening inequality.</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For further information on the SII see: Regidor E. Measures of health inequalities: part 2. Journal of Epidemiology &amp; Community Health 2004 –58:900-903.</a:t>
            </a:r>
          </a:p>
        </p:txBody>
      </p:sp>
      <p:sp>
        <p:nvSpPr>
          <p:cNvPr id="5" name="TextBox 4">
            <a:extLst>
              <a:ext uri="{FF2B5EF4-FFF2-40B4-BE49-F238E27FC236}">
                <a16:creationId xmlns:a16="http://schemas.microsoft.com/office/drawing/2014/main" id="{E5FF5544-A9FB-4D93-AB96-090A7550AF6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18     Patterns and trends in child obesity in London</a:t>
            </a:r>
          </a:p>
        </p:txBody>
      </p:sp>
    </p:spTree>
    <p:extLst>
      <p:ext uri="{BB962C8B-B14F-4D97-AF65-F5344CB8AC3E}">
        <p14:creationId xmlns:p14="http://schemas.microsoft.com/office/powerpoint/2010/main" val="81327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5C94-6014-49BF-85F3-5094559E02A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B96731F-3365-45CF-8811-3DC08BB8E32D}"/>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CB0D1471-C926-43DB-965F-261894B6FE0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slope index of inequality by age</a:t>
            </a:r>
          </a:p>
        </p:txBody>
      </p:sp>
      <p:sp>
        <p:nvSpPr>
          <p:cNvPr id="5" name="TextBox 4">
            <a:extLst>
              <a:ext uri="{FF2B5EF4-FFF2-40B4-BE49-F238E27FC236}">
                <a16:creationId xmlns:a16="http://schemas.microsoft.com/office/drawing/2014/main" id="{4FDEE8AB-A533-4FA2-9007-3DE3DC91AD0D}"/>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9C374337-7913-4451-AB11-26A7002B880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194761"/>
            <a:ext cx="5943600" cy="3565757"/>
          </a:xfrm>
          <a:prstGeom prst="rect">
            <a:avLst/>
          </a:prstGeom>
        </p:spPr>
      </p:pic>
      <p:sp>
        <p:nvSpPr>
          <p:cNvPr id="8" name="TextBox 7">
            <a:extLst>
              <a:ext uri="{FF2B5EF4-FFF2-40B4-BE49-F238E27FC236}">
                <a16:creationId xmlns:a16="http://schemas.microsoft.com/office/drawing/2014/main" id="{C7B88B89-3950-4022-9864-CB36BBE55073}"/>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562475F0-0D12-4D1B-A4BD-2C2D69262FD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19     Patterns and trends in child obesity in London</a:t>
            </a:r>
          </a:p>
        </p:txBody>
      </p:sp>
    </p:spTree>
    <p:extLst>
      <p:ext uri="{BB962C8B-B14F-4D97-AF65-F5344CB8AC3E}">
        <p14:creationId xmlns:p14="http://schemas.microsoft.com/office/powerpoint/2010/main" val="227174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AE1F-4C3F-4645-84FA-EFDE7BAB247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2BFAFF5-0ACA-48C1-A3E8-0C5C9F130A84}"/>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A6EC866D-22E8-41B5-851F-B4B6F879710F}"/>
              </a:ext>
            </a:extLst>
          </p:cNvPr>
          <p:cNvSpPr txBox="1"/>
          <p:nvPr/>
        </p:nvSpPr>
        <p:spPr>
          <a:xfrm>
            <a:off x="515112" y="1920240"/>
            <a:ext cx="842010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data in this slide pack is from the National Child Measurement Programme (NCMP).</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includes the majority of children in those year groups.</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number of children measured in London in 2018/19 was 92,786 in Reception, and 93,704 in Year 6. The participation rate in London in 2018/19 was 95.2% for children in Reception and 95.4% for children in Year 6.</a:t>
            </a:r>
          </a:p>
        </p:txBody>
      </p:sp>
      <p:sp>
        <p:nvSpPr>
          <p:cNvPr id="5" name="TextBox 4">
            <a:extLst>
              <a:ext uri="{FF2B5EF4-FFF2-40B4-BE49-F238E27FC236}">
                <a16:creationId xmlns:a16="http://schemas.microsoft.com/office/drawing/2014/main" id="{4B78FB04-0330-44F4-9E5B-4390F1FD61DF}"/>
              </a:ext>
            </a:extLst>
          </p:cNvPr>
          <p:cNvSpPr txBox="1"/>
          <p:nvPr/>
        </p:nvSpPr>
        <p:spPr>
          <a:xfrm>
            <a:off x="495300" y="54864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NCMP website:</a:t>
            </a:r>
          </a:p>
        </p:txBody>
      </p:sp>
      <p:sp>
        <p:nvSpPr>
          <p:cNvPr id="6" name="TextBox 5">
            <a:hlinkClick r:id="rId2"/>
            <a:extLst>
              <a:ext uri="{FF2B5EF4-FFF2-40B4-BE49-F238E27FC236}">
                <a16:creationId xmlns:a16="http://schemas.microsoft.com/office/drawing/2014/main" id="{BEA61309-1F47-4AC2-A397-7C0D4F61CDC9}"/>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http://content.digital.nhs.uk/ncmp</a:t>
            </a:r>
          </a:p>
        </p:txBody>
      </p:sp>
      <p:sp>
        <p:nvSpPr>
          <p:cNvPr id="7" name="TextBox 6">
            <a:extLst>
              <a:ext uri="{FF2B5EF4-FFF2-40B4-BE49-F238E27FC236}">
                <a16:creationId xmlns:a16="http://schemas.microsoft.com/office/drawing/2014/main" id="{5D03971A-C550-4216-B0CE-A2F532C5ABC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     Patterns and trends in child obesity in London</a:t>
            </a:r>
          </a:p>
        </p:txBody>
      </p:sp>
    </p:spTree>
    <p:extLst>
      <p:ext uri="{BB962C8B-B14F-4D97-AF65-F5344CB8AC3E}">
        <p14:creationId xmlns:p14="http://schemas.microsoft.com/office/powerpoint/2010/main" val="313736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76BB-99B9-4487-83FD-D97469A67A0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BBB862F-5CA3-403D-A6BE-D403C5EF790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14288C26-43E6-45E9-8D8E-01140679513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AF9A847F-4D87-4C29-A6AD-C7F5278F7412}"/>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7" name="Picture 6">
            <a:extLst>
              <a:ext uri="{FF2B5EF4-FFF2-40B4-BE49-F238E27FC236}">
                <a16:creationId xmlns:a16="http://schemas.microsoft.com/office/drawing/2014/main" id="{766DF83D-9165-4DBD-8A54-CE156682234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20A6F993-147F-4AD3-971F-43CC40AD9910}"/>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674A4B97-4BA7-4883-AC59-BA09C70D6714}"/>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20     Patterns and trends in child obesity in London</a:t>
            </a:r>
          </a:p>
        </p:txBody>
      </p:sp>
    </p:spTree>
    <p:extLst>
      <p:ext uri="{BB962C8B-B14F-4D97-AF65-F5344CB8AC3E}">
        <p14:creationId xmlns:p14="http://schemas.microsoft.com/office/powerpoint/2010/main" val="132156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C7B7-83A6-4475-BAD6-7D766A27B34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E39D6F7-36F8-4038-94FD-36F7B4661B4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0C53CAED-9E9F-4280-A50B-90545334FB8A}"/>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97D7B95A-8112-4A69-8AE7-99256C7D9241}"/>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7" name="Picture 6">
            <a:extLst>
              <a:ext uri="{FF2B5EF4-FFF2-40B4-BE49-F238E27FC236}">
                <a16:creationId xmlns:a16="http://schemas.microsoft.com/office/drawing/2014/main" id="{589C1B3B-61FB-47FB-9221-41231C7E14B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7C1E6AAD-D40C-4335-8DFA-B2CC2F6B0EA5}"/>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1E3CFBC4-5AB7-4CEC-9842-09D47ECDC158}"/>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21     Patterns and trends in child obesity in London</a:t>
            </a:r>
          </a:p>
        </p:txBody>
      </p:sp>
    </p:spTree>
    <p:extLst>
      <p:ext uri="{BB962C8B-B14F-4D97-AF65-F5344CB8AC3E}">
        <p14:creationId xmlns:p14="http://schemas.microsoft.com/office/powerpoint/2010/main" val="377597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83B0-C88D-4EED-AA56-460B10CBEF6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2C91B5D-FA43-4D80-9F38-E53EC457B4C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95CA3107-D54E-4EF5-8CE8-DDDD04BA443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Obesity prevalence by ethnic group and age</a:t>
            </a:r>
          </a:p>
        </p:txBody>
      </p:sp>
      <p:sp>
        <p:nvSpPr>
          <p:cNvPr id="5" name="TextBox 4">
            <a:extLst>
              <a:ext uri="{FF2B5EF4-FFF2-40B4-BE49-F238E27FC236}">
                <a16:creationId xmlns:a16="http://schemas.microsoft.com/office/drawing/2014/main" id="{0A4560B9-FED4-41DB-94F5-EC04628C2676}"/>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64CF63F5-378F-4BC1-9A77-22416C1776A4}"/>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A340ADA5-B5DE-45CF-86D1-08768DC7F8B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C135EA83-D1A6-4A55-9D5F-B95D1480A05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E32328DC-270F-4B8F-882F-36D14016075D}"/>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84BE1A11-B3F3-4FEC-A987-E62F0B7827C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22     Patterns and trends in child obesity in London</a:t>
            </a:r>
          </a:p>
        </p:txBody>
      </p:sp>
    </p:spTree>
    <p:extLst>
      <p:ext uri="{BB962C8B-B14F-4D97-AF65-F5344CB8AC3E}">
        <p14:creationId xmlns:p14="http://schemas.microsoft.com/office/powerpoint/2010/main" val="541891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6C1A-2692-4DA6-B9EA-C3ABBD3D572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A3A2B63-9164-4A79-9992-4A9526A1BF8D}"/>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23BE0D09-4014-4AB7-80FC-4A1BE8A8DF8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Severe obesity prevalence by ethnic group and age</a:t>
            </a:r>
          </a:p>
        </p:txBody>
      </p:sp>
      <p:sp>
        <p:nvSpPr>
          <p:cNvPr id="5" name="TextBox 4">
            <a:extLst>
              <a:ext uri="{FF2B5EF4-FFF2-40B4-BE49-F238E27FC236}">
                <a16:creationId xmlns:a16="http://schemas.microsoft.com/office/drawing/2014/main" id="{029A90FE-4D35-4A6E-B3B2-DB3E2146882C}"/>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D25CE771-B7DF-49BD-A7FE-1770B6B7F14E}"/>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FCBC1C88-8EF3-4F18-B3A0-526B0574130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8378B9D2-1498-4258-B7E9-2CE8BBA0919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4F7EBD51-9C98-42BA-94A6-A09BE6E691ED}"/>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26FABB6C-7455-40A7-952E-2ECD79FD039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23     Patterns and trends in child obesity in London</a:t>
            </a:r>
          </a:p>
        </p:txBody>
      </p:sp>
    </p:spTree>
    <p:extLst>
      <p:ext uri="{BB962C8B-B14F-4D97-AF65-F5344CB8AC3E}">
        <p14:creationId xmlns:p14="http://schemas.microsoft.com/office/powerpoint/2010/main" val="941170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77A1-39FD-4B03-8BE1-88BA5CAA683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993BA5E-EF8F-4313-9BD7-3CF7B669C7A9}"/>
              </a:ext>
            </a:extLst>
          </p:cNvPr>
          <p:cNvSpPr txBox="1"/>
          <p:nvPr/>
        </p:nvSpPr>
        <p:spPr>
          <a:xfrm>
            <a:off x="2526030" y="240030"/>
            <a:ext cx="7429500" cy="954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NCMP and Child Obesity Profile - an online tool</a:t>
            </a:r>
          </a:p>
        </p:txBody>
      </p:sp>
      <p:sp>
        <p:nvSpPr>
          <p:cNvPr id="4" name="TextBox 3">
            <a:extLst>
              <a:ext uri="{FF2B5EF4-FFF2-40B4-BE49-F238E27FC236}">
                <a16:creationId xmlns:a16="http://schemas.microsoft.com/office/drawing/2014/main" id="{293E1EA5-AF57-483C-9123-84A152AD8F3A}"/>
              </a:ext>
            </a:extLst>
          </p:cNvPr>
          <p:cNvSpPr txBox="1"/>
          <p:nvPr/>
        </p:nvSpPr>
        <p:spPr>
          <a:xfrm>
            <a:off x="5448300" y="1268730"/>
            <a:ext cx="39624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 obesity data from the NCMP 2006/07 to 2018/19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ECED08D3-9013-4848-B703-54B01AEB8378}"/>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D839620D-09C6-4670-9FE5-99D07EA41EF7}"/>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64EFE118-4B30-4AD5-A8A8-3CA4F801FD9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24     Patterns and trends in child obesity in London</a:t>
            </a:r>
          </a:p>
        </p:txBody>
      </p:sp>
      <p:pic>
        <p:nvPicPr>
          <p:cNvPr id="9" name="Picture 8">
            <a:extLst>
              <a:ext uri="{FF2B5EF4-FFF2-40B4-BE49-F238E27FC236}">
                <a16:creationId xmlns:a16="http://schemas.microsoft.com/office/drawing/2014/main" id="{99B65C9D-107D-4682-83FD-B2830CF07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91" y="1381230"/>
            <a:ext cx="4140000" cy="4612417"/>
          </a:xfrm>
          <a:prstGeom prst="rect">
            <a:avLst/>
          </a:prstGeom>
        </p:spPr>
      </p:pic>
    </p:spTree>
    <p:extLst>
      <p:ext uri="{BB962C8B-B14F-4D97-AF65-F5344CB8AC3E}">
        <p14:creationId xmlns:p14="http://schemas.microsoft.com/office/powerpoint/2010/main" val="3514088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4829-9F9C-4C78-9120-0A3BF561468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86F4ADE-D3BB-4CE7-82B1-04C3DED6228A}"/>
              </a:ext>
            </a:extLst>
          </p:cNvPr>
          <p:cNvSpPr txBox="1"/>
          <p:nvPr/>
        </p:nvSpPr>
        <p:spPr>
          <a:xfrm>
            <a:off x="2526030" y="342900"/>
            <a:ext cx="69342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908F6E72-96E3-48D6-B437-8689966C4698}"/>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1166B71F-234C-4CCB-BBA4-26A12B5AB26D}"/>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A1A5B5C4-6B1D-4329-A507-FE833D68F4D0}"/>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72422A7A-FAFB-4BEA-A4DD-FFE852AE2FE3}"/>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4B7FC0F2-E624-4541-A12D-9D57C1AC9ECB}"/>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CA235A8E-8690-47F3-B68E-51C95C142AE2}"/>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750348CB-8702-432B-876B-16560E527772}"/>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Email:</a:t>
            </a:r>
          </a:p>
        </p:txBody>
      </p:sp>
      <p:sp>
        <p:nvSpPr>
          <p:cNvPr id="11" name="TextBox 10">
            <a:hlinkClick r:id="rId5"/>
            <a:extLst>
              <a:ext uri="{FF2B5EF4-FFF2-40B4-BE49-F238E27FC236}">
                <a16:creationId xmlns:a16="http://schemas.microsoft.com/office/drawing/2014/main" id="{B27FA835-F5A8-47AF-BD72-CD8AA918158E}"/>
              </a:ext>
            </a:extLst>
          </p:cNvPr>
          <p:cNvSpPr txBox="1"/>
          <p:nvPr/>
        </p:nvSpPr>
        <p:spPr>
          <a:xfrm>
            <a:off x="1287780" y="39776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ncmp@phe.gov.uk</a:t>
            </a:r>
          </a:p>
        </p:txBody>
      </p:sp>
      <p:sp>
        <p:nvSpPr>
          <p:cNvPr id="12" name="TextBox 11">
            <a:extLst>
              <a:ext uri="{FF2B5EF4-FFF2-40B4-BE49-F238E27FC236}">
                <a16:creationId xmlns:a16="http://schemas.microsoft.com/office/drawing/2014/main" id="{1F5300AE-FEC4-400E-A0C4-5CA21DC527F2}"/>
              </a:ext>
            </a:extLst>
          </p:cNvPr>
          <p:cNvSpPr txBox="1"/>
          <p:nvPr/>
        </p:nvSpPr>
        <p:spPr>
          <a:xfrm>
            <a:off x="495300" y="43205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Twitter:</a:t>
            </a:r>
          </a:p>
        </p:txBody>
      </p:sp>
      <p:sp>
        <p:nvSpPr>
          <p:cNvPr id="13" name="TextBox 12">
            <a:hlinkClick r:id="rId6"/>
            <a:extLst>
              <a:ext uri="{FF2B5EF4-FFF2-40B4-BE49-F238E27FC236}">
                <a16:creationId xmlns:a16="http://schemas.microsoft.com/office/drawing/2014/main" id="{9B18F7AE-B221-4970-89B5-43555F8ABCA5}"/>
              </a:ext>
            </a:extLst>
          </p:cNvPr>
          <p:cNvSpPr txBox="1"/>
          <p:nvPr/>
        </p:nvSpPr>
        <p:spPr>
          <a:xfrm>
            <a:off x="1386840" y="43205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@PHE_Obesity</a:t>
            </a:r>
          </a:p>
        </p:txBody>
      </p:sp>
      <p:sp>
        <p:nvSpPr>
          <p:cNvPr id="14" name="TextBox 13">
            <a:extLst>
              <a:ext uri="{FF2B5EF4-FFF2-40B4-BE49-F238E27FC236}">
                <a16:creationId xmlns:a16="http://schemas.microsoft.com/office/drawing/2014/main" id="{5B831592-EC0E-447B-8682-66F3E78C08B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25     Patterns and trends in child obesity in London</a:t>
            </a:r>
          </a:p>
        </p:txBody>
      </p:sp>
    </p:spTree>
    <p:extLst>
      <p:ext uri="{BB962C8B-B14F-4D97-AF65-F5344CB8AC3E}">
        <p14:creationId xmlns:p14="http://schemas.microsoft.com/office/powerpoint/2010/main" val="455147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970D78-CDC7-4F80-90B9-B596B9B4C0D1}"/>
              </a:ext>
            </a:extLst>
          </p:cNvPr>
          <p:cNvSpPr txBox="1"/>
          <p:nvPr/>
        </p:nvSpPr>
        <p:spPr>
          <a:xfrm>
            <a:off x="495300" y="342900"/>
            <a:ext cx="8915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About Public Health England</a:t>
            </a:r>
          </a:p>
        </p:txBody>
      </p:sp>
      <p:sp>
        <p:nvSpPr>
          <p:cNvPr id="3" name="TextBox 2">
            <a:extLst>
              <a:ext uri="{FF2B5EF4-FFF2-40B4-BE49-F238E27FC236}">
                <a16:creationId xmlns:a16="http://schemas.microsoft.com/office/drawing/2014/main" id="{DCB97C3B-63D5-43D4-AEA3-A67653AA1BE7}"/>
              </a:ext>
            </a:extLst>
          </p:cNvPr>
          <p:cNvSpPr txBox="1"/>
          <p:nvPr/>
        </p:nvSpPr>
        <p:spPr>
          <a:xfrm>
            <a:off x="495300" y="96012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p>
        </p:txBody>
      </p:sp>
      <p:sp>
        <p:nvSpPr>
          <p:cNvPr id="4" name="TextBox 3">
            <a:extLst>
              <a:ext uri="{FF2B5EF4-FFF2-40B4-BE49-F238E27FC236}">
                <a16:creationId xmlns:a16="http://schemas.microsoft.com/office/drawing/2014/main" id="{B6F01869-E1D5-4E21-8C9B-8646373E4174}"/>
              </a:ext>
            </a:extLst>
          </p:cNvPr>
          <p:cNvSpPr txBox="1"/>
          <p:nvPr/>
        </p:nvSpPr>
        <p:spPr>
          <a:xfrm>
            <a:off x="495300" y="2400300"/>
            <a:ext cx="5943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2ECE0B86-736D-49A5-80B0-065C567CE53F}"/>
              </a:ext>
            </a:extLst>
          </p:cNvPr>
          <p:cNvSpPr txBox="1"/>
          <p:nvPr/>
        </p:nvSpPr>
        <p:spPr>
          <a:xfrm>
            <a:off x="495300" y="274320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www.gov.uk/phe</a:t>
            </a:r>
          </a:p>
        </p:txBody>
      </p:sp>
      <p:sp>
        <p:nvSpPr>
          <p:cNvPr id="6" name="TextBox 5">
            <a:extLst>
              <a:ext uri="{FF2B5EF4-FFF2-40B4-BE49-F238E27FC236}">
                <a16:creationId xmlns:a16="http://schemas.microsoft.com/office/drawing/2014/main" id="{024DDBB4-B275-48BF-943C-D6294EFC51EC}"/>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C3810CDD-C143-4B47-B7DD-EC83833F3480}"/>
              </a:ext>
            </a:extLst>
          </p:cNvPr>
          <p:cNvSpPr txBox="1"/>
          <p:nvPr/>
        </p:nvSpPr>
        <p:spPr>
          <a:xfrm>
            <a:off x="104013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@PHE_uk</a:t>
            </a:r>
          </a:p>
        </p:txBody>
      </p:sp>
      <p:sp>
        <p:nvSpPr>
          <p:cNvPr id="8" name="TextBox 7">
            <a:extLst>
              <a:ext uri="{FF2B5EF4-FFF2-40B4-BE49-F238E27FC236}">
                <a16:creationId xmlns:a16="http://schemas.microsoft.com/office/drawing/2014/main" id="{17994CF6-D704-4D48-97BC-9D7387BF7A05}"/>
              </a:ext>
            </a:extLst>
          </p:cNvPr>
          <p:cNvSpPr txBox="1"/>
          <p:nvPr/>
        </p:nvSpPr>
        <p:spPr>
          <a:xfrm>
            <a:off x="49530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C1B47882-A8F0-43D1-A486-7C3D8CE3F845}"/>
              </a:ext>
            </a:extLst>
          </p:cNvPr>
          <p:cNvSpPr txBox="1"/>
          <p:nvPr/>
        </p:nvSpPr>
        <p:spPr>
          <a:xfrm>
            <a:off x="123825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www.facebook.com/PublicHealthEngland</a:t>
            </a:r>
          </a:p>
        </p:txBody>
      </p:sp>
      <p:sp>
        <p:nvSpPr>
          <p:cNvPr id="11" name="TextBox 10">
            <a:extLst>
              <a:ext uri="{FF2B5EF4-FFF2-40B4-BE49-F238E27FC236}">
                <a16:creationId xmlns:a16="http://schemas.microsoft.com/office/drawing/2014/main" id="{F9972400-9B2A-4654-88D4-F65FDA38D3B2}"/>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2020 
PHE publications gateway number: GW-1091</a:t>
            </a:r>
          </a:p>
        </p:txBody>
      </p:sp>
      <p:pic>
        <p:nvPicPr>
          <p:cNvPr id="13" name="Picture 12">
            <a:extLst>
              <a:ext uri="{FF2B5EF4-FFF2-40B4-BE49-F238E27FC236}">
                <a16:creationId xmlns:a16="http://schemas.microsoft.com/office/drawing/2014/main" id="{BC2BC96F-623F-46E9-BAF2-11E2ED9879E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47878" y="5417820"/>
            <a:ext cx="845820" cy="685800"/>
          </a:xfrm>
          <a:prstGeom prst="rect">
            <a:avLst/>
          </a:prstGeom>
        </p:spPr>
      </p:pic>
      <p:sp>
        <p:nvSpPr>
          <p:cNvPr id="14" name="TextBox 13">
            <a:extLst>
              <a:ext uri="{FF2B5EF4-FFF2-40B4-BE49-F238E27FC236}">
                <a16:creationId xmlns:a16="http://schemas.microsoft.com/office/drawing/2014/main" id="{3E9BC0C0-7616-411D-B254-2CC5FFCCF71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26     Patterns and trends in child obesity in London</a:t>
            </a:r>
          </a:p>
        </p:txBody>
      </p:sp>
      <p:sp>
        <p:nvSpPr>
          <p:cNvPr id="15" name="TextBox 14">
            <a:extLst>
              <a:ext uri="{FF2B5EF4-FFF2-40B4-BE49-F238E27FC236}">
                <a16:creationId xmlns:a16="http://schemas.microsoft.com/office/drawing/2014/main" id="{1606803E-2CA8-4C64-9B06-56FDEB6E4162}"/>
              </a:ext>
            </a:extLst>
          </p:cNvPr>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2020 
You may re-use this information (excluding logos) free of charge in any format or medium, under the terms of the Open Government Licence v3.0. To view this licence, visit </a:t>
            </a:r>
            <a:r>
              <a:rPr lang="en-GB" sz="1200" u="sng" dirty="0">
                <a:solidFill>
                  <a:srgbClr val="98002E"/>
                </a:solidFill>
                <a:hlinkClick r:id="rId6"/>
              </a:rPr>
              <a:t>https://www.nationalarchives.gov.uk/doc/open-government-licence/version/3/</a:t>
            </a:r>
            <a:r>
              <a:rPr lang="en-GB" sz="1200" dirty="0">
                <a:solidFill>
                  <a:srgbClr val="000000"/>
                </a:solidFill>
                <a:latin typeface="Arial" panose="020B0604020202020204" pitchFamily="34" charset="0"/>
              </a:rPr>
              <a:t> Where we have identified any third party copyright information you will need to obtain permission from the copyright holders concerned.</a:t>
            </a:r>
          </a:p>
        </p:txBody>
      </p:sp>
    </p:spTree>
    <p:extLst>
      <p:ext uri="{BB962C8B-B14F-4D97-AF65-F5344CB8AC3E}">
        <p14:creationId xmlns:p14="http://schemas.microsoft.com/office/powerpoint/2010/main" val="123505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4340-ED9F-4A21-9344-255D99FF0D4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D46943D-8419-4A28-86F4-1142468E1AB2}"/>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156805CA-6FB4-4964-9C36-BE093168B753}"/>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For population monitoring purposes body mass index (BMI) is classified according to the following image using the British 1990 growth reference (UK90 ). This helps examine patterns in children’s weight status across the country and over time.</a:t>
            </a:r>
          </a:p>
        </p:txBody>
      </p:sp>
      <p:sp>
        <p:nvSpPr>
          <p:cNvPr id="5" name="TextBox 4">
            <a:extLst>
              <a:ext uri="{FF2B5EF4-FFF2-40B4-BE49-F238E27FC236}">
                <a16:creationId xmlns:a16="http://schemas.microsoft.com/office/drawing/2014/main" id="{164B7239-E707-422F-AF1A-D1A0277EBE0C}"/>
              </a:ext>
            </a:extLst>
          </p:cNvPr>
          <p:cNvSpPr txBox="1"/>
          <p:nvPr/>
        </p:nvSpPr>
        <p:spPr>
          <a:xfrm>
            <a:off x="4152900" y="1943100"/>
            <a:ext cx="635000" cy="21544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800">
                <a:solidFill>
                  <a:srgbClr val="000000"/>
                </a:solidFill>
                <a:latin typeface="Arial" panose="020B0604020202020204" pitchFamily="34" charset="0"/>
              </a:rPr>
              <a:t>1</a:t>
            </a:r>
          </a:p>
        </p:txBody>
      </p:sp>
      <p:pic>
        <p:nvPicPr>
          <p:cNvPr id="7" name="Picture 6">
            <a:extLst>
              <a:ext uri="{FF2B5EF4-FFF2-40B4-BE49-F238E27FC236}">
                <a16:creationId xmlns:a16="http://schemas.microsoft.com/office/drawing/2014/main" id="{2949C6D2-B4C9-4A7D-8C15-472CA4B5D1F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3590" y="2777490"/>
            <a:ext cx="8918821" cy="2400300"/>
          </a:xfrm>
          <a:prstGeom prst="rect">
            <a:avLst/>
          </a:prstGeom>
        </p:spPr>
      </p:pic>
      <p:sp>
        <p:nvSpPr>
          <p:cNvPr id="8" name="TextBox 7">
            <a:extLst>
              <a:ext uri="{FF2B5EF4-FFF2-40B4-BE49-F238E27FC236}">
                <a16:creationId xmlns:a16="http://schemas.microsoft.com/office/drawing/2014/main" id="{011B96C6-3BC7-4F3E-A665-25462D452ED3}"/>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9" name="TextBox 8">
            <a:extLst>
              <a:ext uri="{FF2B5EF4-FFF2-40B4-BE49-F238E27FC236}">
                <a16:creationId xmlns:a16="http://schemas.microsoft.com/office/drawing/2014/main" id="{6368CF6D-C673-414E-8866-0846D51812C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3     Patterns and trends in child obesity in London</a:t>
            </a:r>
          </a:p>
        </p:txBody>
      </p:sp>
    </p:spTree>
    <p:extLst>
      <p:ext uri="{BB962C8B-B14F-4D97-AF65-F5344CB8AC3E}">
        <p14:creationId xmlns:p14="http://schemas.microsoft.com/office/powerpoint/2010/main" val="358196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67A2-B0EE-463B-8FC2-253156C84CC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F67F5B6-A2A9-494C-A5EC-75ED423142E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4FAC13B8-577B-48AD-8219-CE540744361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excess weight by sex and age</a:t>
            </a:r>
          </a:p>
        </p:txBody>
      </p:sp>
      <p:sp>
        <p:nvSpPr>
          <p:cNvPr id="5" name="TextBox 4">
            <a:extLst>
              <a:ext uri="{FF2B5EF4-FFF2-40B4-BE49-F238E27FC236}">
                <a16:creationId xmlns:a16="http://schemas.microsoft.com/office/drawing/2014/main" id="{92F58D4F-0DBC-4A80-B7E9-554F9C105920}"/>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AD166729-E762-4AD5-919B-57F0104B1DD6}"/>
              </a:ext>
            </a:extLst>
          </p:cNvPr>
          <p:cNvSpPr txBox="1"/>
          <p:nvPr/>
        </p:nvSpPr>
        <p:spPr>
          <a:xfrm>
            <a:off x="128778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Reception (aged 4-5 years) are overweight or obese (21.8%)</a:t>
            </a:r>
          </a:p>
        </p:txBody>
      </p:sp>
      <p:sp>
        <p:nvSpPr>
          <p:cNvPr id="7" name="TextBox 6">
            <a:extLst>
              <a:ext uri="{FF2B5EF4-FFF2-40B4-BE49-F238E27FC236}">
                <a16:creationId xmlns:a16="http://schemas.microsoft.com/office/drawing/2014/main" id="{35F5CD0A-2279-4312-811B-974848EBAF78}"/>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22.5%</a:t>
            </a:r>
          </a:p>
        </p:txBody>
      </p:sp>
      <p:sp>
        <p:nvSpPr>
          <p:cNvPr id="8" name="TextBox 7">
            <a:extLst>
              <a:ext uri="{FF2B5EF4-FFF2-40B4-BE49-F238E27FC236}">
                <a16:creationId xmlns:a16="http://schemas.microsoft.com/office/drawing/2014/main" id="{75D90C66-3341-4684-9E64-1519BE8EEC9D}"/>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21.0%</a:t>
            </a:r>
          </a:p>
        </p:txBody>
      </p:sp>
      <p:pic>
        <p:nvPicPr>
          <p:cNvPr id="10" name="Picture 9">
            <a:extLst>
              <a:ext uri="{FF2B5EF4-FFF2-40B4-BE49-F238E27FC236}">
                <a16:creationId xmlns:a16="http://schemas.microsoft.com/office/drawing/2014/main" id="{3A982C83-A619-4A5D-BB92-1FAA1053E53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382810" y="2331720"/>
            <a:ext cx="3177980" cy="1234440"/>
          </a:xfrm>
          <a:prstGeom prst="rect">
            <a:avLst/>
          </a:prstGeom>
        </p:spPr>
      </p:pic>
      <p:pic>
        <p:nvPicPr>
          <p:cNvPr id="12" name="Picture 11">
            <a:extLst>
              <a:ext uri="{FF2B5EF4-FFF2-40B4-BE49-F238E27FC236}">
                <a16:creationId xmlns:a16="http://schemas.microsoft.com/office/drawing/2014/main" id="{2AAF626E-5449-4135-9CBF-A6C0A2F525D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346585" y="2331720"/>
            <a:ext cx="3175229" cy="1234440"/>
          </a:xfrm>
          <a:prstGeom prst="rect">
            <a:avLst/>
          </a:prstGeom>
        </p:spPr>
      </p:pic>
      <p:sp>
        <p:nvSpPr>
          <p:cNvPr id="13" name="TextBox 12">
            <a:extLst>
              <a:ext uri="{FF2B5EF4-FFF2-40B4-BE49-F238E27FC236}">
                <a16:creationId xmlns:a16="http://schemas.microsoft.com/office/drawing/2014/main" id="{1A6A7FD7-2B60-4BDE-A684-64A323E1302C}"/>
              </a:ext>
            </a:extLst>
          </p:cNvPr>
          <p:cNvSpPr txBox="1"/>
          <p:nvPr/>
        </p:nvSpPr>
        <p:spPr>
          <a:xfrm>
            <a:off x="1287780" y="37719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2 in 5 children in Year 6 (aged 10-11 years) are overweight or obese (37.9%)</a:t>
            </a:r>
          </a:p>
        </p:txBody>
      </p:sp>
      <p:sp>
        <p:nvSpPr>
          <p:cNvPr id="14" name="TextBox 13">
            <a:extLst>
              <a:ext uri="{FF2B5EF4-FFF2-40B4-BE49-F238E27FC236}">
                <a16:creationId xmlns:a16="http://schemas.microsoft.com/office/drawing/2014/main" id="{BB0E92D1-BDA8-47A6-9971-036F80753602}"/>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41.1%</a:t>
            </a:r>
          </a:p>
        </p:txBody>
      </p:sp>
      <p:sp>
        <p:nvSpPr>
          <p:cNvPr id="15" name="TextBox 14">
            <a:extLst>
              <a:ext uri="{FF2B5EF4-FFF2-40B4-BE49-F238E27FC236}">
                <a16:creationId xmlns:a16="http://schemas.microsoft.com/office/drawing/2014/main" id="{F11EB416-748A-4FD8-A4EE-4519B5691842}"/>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34.7%</a:t>
            </a:r>
          </a:p>
        </p:txBody>
      </p:sp>
      <p:pic>
        <p:nvPicPr>
          <p:cNvPr id="17" name="Picture 16">
            <a:extLst>
              <a:ext uri="{FF2B5EF4-FFF2-40B4-BE49-F238E27FC236}">
                <a16:creationId xmlns:a16="http://schemas.microsoft.com/office/drawing/2014/main" id="{CBA58BB1-AF02-4D87-9E04-1E53E34DEDC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382810" y="4389120"/>
            <a:ext cx="3177980" cy="1234440"/>
          </a:xfrm>
          <a:prstGeom prst="rect">
            <a:avLst/>
          </a:prstGeom>
        </p:spPr>
      </p:pic>
      <p:pic>
        <p:nvPicPr>
          <p:cNvPr id="19" name="Picture 18">
            <a:extLst>
              <a:ext uri="{FF2B5EF4-FFF2-40B4-BE49-F238E27FC236}">
                <a16:creationId xmlns:a16="http://schemas.microsoft.com/office/drawing/2014/main" id="{FE41F598-0744-440E-999F-81E868A51F6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346585" y="4389120"/>
            <a:ext cx="3175229" cy="1234440"/>
          </a:xfrm>
          <a:prstGeom prst="rect">
            <a:avLst/>
          </a:prstGeom>
        </p:spPr>
      </p:pic>
      <p:sp>
        <p:nvSpPr>
          <p:cNvPr id="20" name="TextBox 19">
            <a:extLst>
              <a:ext uri="{FF2B5EF4-FFF2-40B4-BE49-F238E27FC236}">
                <a16:creationId xmlns:a16="http://schemas.microsoft.com/office/drawing/2014/main" id="{767CC881-219D-48FD-BC6F-D685BAD8F6E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4     Patterns and trends in child obesity in London</a:t>
            </a:r>
          </a:p>
        </p:txBody>
      </p:sp>
    </p:spTree>
    <p:extLst>
      <p:ext uri="{BB962C8B-B14F-4D97-AF65-F5344CB8AC3E}">
        <p14:creationId xmlns:p14="http://schemas.microsoft.com/office/powerpoint/2010/main" val="67891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0F99-8838-4D75-A066-CA328EB9141C}"/>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13C21E1-A54F-46B3-9838-60993249F58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3AA79737-9022-4386-8528-993D6665361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and sex</a:t>
            </a:r>
          </a:p>
        </p:txBody>
      </p:sp>
      <p:sp>
        <p:nvSpPr>
          <p:cNvPr id="5" name="TextBox 4">
            <a:extLst>
              <a:ext uri="{FF2B5EF4-FFF2-40B4-BE49-F238E27FC236}">
                <a16:creationId xmlns:a16="http://schemas.microsoft.com/office/drawing/2014/main" id="{97AB561B-958F-48C7-A79A-9B74502073AE}"/>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456B21C7-92C7-4832-9C67-219D730292F0}"/>
              </a:ext>
            </a:extLst>
          </p:cNvPr>
          <p:cNvSpPr txBox="1"/>
          <p:nvPr/>
        </p:nvSpPr>
        <p:spPr>
          <a:xfrm>
            <a:off x="198120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10 children in Reception (aged 4-5 years) are obese (10.2%)</a:t>
            </a:r>
          </a:p>
        </p:txBody>
      </p:sp>
      <p:pic>
        <p:nvPicPr>
          <p:cNvPr id="8" name="Picture 7">
            <a:extLst>
              <a:ext uri="{FF2B5EF4-FFF2-40B4-BE49-F238E27FC236}">
                <a16:creationId xmlns:a16="http://schemas.microsoft.com/office/drawing/2014/main" id="{6F5935D7-4B63-46E2-A82B-E409F88B3E1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81238" y="2057400"/>
            <a:ext cx="4943525" cy="960120"/>
          </a:xfrm>
          <a:prstGeom prst="rect">
            <a:avLst/>
          </a:prstGeom>
        </p:spPr>
      </p:pic>
      <p:sp>
        <p:nvSpPr>
          <p:cNvPr id="9" name="TextBox 8">
            <a:extLst>
              <a:ext uri="{FF2B5EF4-FFF2-40B4-BE49-F238E27FC236}">
                <a16:creationId xmlns:a16="http://schemas.microsoft.com/office/drawing/2014/main" id="{7517FCEC-AF18-476D-B90F-D7B3646698EC}"/>
              </a:ext>
            </a:extLst>
          </p:cNvPr>
          <p:cNvSpPr txBox="1"/>
          <p:nvPr/>
        </p:nvSpPr>
        <p:spPr>
          <a:xfrm>
            <a:off x="1382676"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Boys: 10.8%</a:t>
            </a:r>
          </a:p>
        </p:txBody>
      </p:sp>
      <p:pic>
        <p:nvPicPr>
          <p:cNvPr id="11" name="Picture 10">
            <a:extLst>
              <a:ext uri="{FF2B5EF4-FFF2-40B4-BE49-F238E27FC236}">
                <a16:creationId xmlns:a16="http://schemas.microsoft.com/office/drawing/2014/main" id="{8C7B3073-6559-4A45-9F21-89851294E68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83377" y="3017520"/>
            <a:ext cx="4939245" cy="960120"/>
          </a:xfrm>
          <a:prstGeom prst="rect">
            <a:avLst/>
          </a:prstGeom>
        </p:spPr>
      </p:pic>
      <p:sp>
        <p:nvSpPr>
          <p:cNvPr id="12" name="TextBox 11">
            <a:extLst>
              <a:ext uri="{FF2B5EF4-FFF2-40B4-BE49-F238E27FC236}">
                <a16:creationId xmlns:a16="http://schemas.microsoft.com/office/drawing/2014/main" id="{039854EE-0BF7-402D-93D4-99A94C058D9B}"/>
              </a:ext>
            </a:extLst>
          </p:cNvPr>
          <p:cNvSpPr txBox="1"/>
          <p:nvPr/>
        </p:nvSpPr>
        <p:spPr>
          <a:xfrm>
            <a:off x="1382676"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Girls: 9.5%</a:t>
            </a:r>
          </a:p>
        </p:txBody>
      </p:sp>
      <p:sp>
        <p:nvSpPr>
          <p:cNvPr id="13" name="TextBox 12">
            <a:extLst>
              <a:ext uri="{FF2B5EF4-FFF2-40B4-BE49-F238E27FC236}">
                <a16:creationId xmlns:a16="http://schemas.microsoft.com/office/drawing/2014/main" id="{CF5F1BBB-80C4-4786-8135-96AF4FBE88BF}"/>
              </a:ext>
            </a:extLst>
          </p:cNvPr>
          <p:cNvSpPr txBox="1"/>
          <p:nvPr/>
        </p:nvSpPr>
        <p:spPr>
          <a:xfrm>
            <a:off x="2080260" y="4203954"/>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Over 1 in 5 children in Year 6 (aged 10-11 years) are obese (23.2%)</a:t>
            </a:r>
          </a:p>
        </p:txBody>
      </p:sp>
      <p:sp>
        <p:nvSpPr>
          <p:cNvPr id="14" name="TextBox 13">
            <a:extLst>
              <a:ext uri="{FF2B5EF4-FFF2-40B4-BE49-F238E27FC236}">
                <a16:creationId xmlns:a16="http://schemas.microsoft.com/office/drawing/2014/main" id="{43BB36C8-0F34-4AB3-93D0-252CA06821D8}"/>
              </a:ext>
            </a:extLst>
          </p:cNvPr>
          <p:cNvSpPr txBox="1"/>
          <p:nvPr/>
        </p:nvSpPr>
        <p:spPr>
          <a:xfrm>
            <a:off x="22288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26.2%</a:t>
            </a:r>
          </a:p>
        </p:txBody>
      </p:sp>
      <p:sp>
        <p:nvSpPr>
          <p:cNvPr id="15" name="TextBox 14">
            <a:extLst>
              <a:ext uri="{FF2B5EF4-FFF2-40B4-BE49-F238E27FC236}">
                <a16:creationId xmlns:a16="http://schemas.microsoft.com/office/drawing/2014/main" id="{408A8780-DA25-42E1-B1D4-D0EA7452347B}"/>
              </a:ext>
            </a:extLst>
          </p:cNvPr>
          <p:cNvSpPr txBox="1"/>
          <p:nvPr/>
        </p:nvSpPr>
        <p:spPr>
          <a:xfrm>
            <a:off x="61912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20.2%</a:t>
            </a:r>
          </a:p>
        </p:txBody>
      </p:sp>
      <p:pic>
        <p:nvPicPr>
          <p:cNvPr id="17" name="Picture 16">
            <a:extLst>
              <a:ext uri="{FF2B5EF4-FFF2-40B4-BE49-F238E27FC236}">
                <a16:creationId xmlns:a16="http://schemas.microsoft.com/office/drawing/2014/main" id="{7BF66E9E-3D76-46BD-AC79-8A86FC34883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869180"/>
            <a:ext cx="2824871" cy="1097280"/>
          </a:xfrm>
          <a:prstGeom prst="rect">
            <a:avLst/>
          </a:prstGeom>
        </p:spPr>
      </p:pic>
      <p:pic>
        <p:nvPicPr>
          <p:cNvPr id="19" name="Picture 18">
            <a:extLst>
              <a:ext uri="{FF2B5EF4-FFF2-40B4-BE49-F238E27FC236}">
                <a16:creationId xmlns:a16="http://schemas.microsoft.com/office/drawing/2014/main" id="{E9C988B2-C110-4C31-A87F-C123209BAA5E}"/>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869180"/>
            <a:ext cx="2822426" cy="1097280"/>
          </a:xfrm>
          <a:prstGeom prst="rect">
            <a:avLst/>
          </a:prstGeom>
        </p:spPr>
      </p:pic>
      <p:sp>
        <p:nvSpPr>
          <p:cNvPr id="20" name="TextBox 19">
            <a:extLst>
              <a:ext uri="{FF2B5EF4-FFF2-40B4-BE49-F238E27FC236}">
                <a16:creationId xmlns:a16="http://schemas.microsoft.com/office/drawing/2014/main" id="{98805156-C80C-41EB-BF9C-5FAF08605B9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5     Patterns and trends in child obesity in London</a:t>
            </a:r>
          </a:p>
        </p:txBody>
      </p:sp>
    </p:spTree>
    <p:extLst>
      <p:ext uri="{BB962C8B-B14F-4D97-AF65-F5344CB8AC3E}">
        <p14:creationId xmlns:p14="http://schemas.microsoft.com/office/powerpoint/2010/main" val="223637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BD75-BEB8-4C53-9FBF-7F6507057C6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006B6C5-E786-43C5-B533-1D125639189A}"/>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368AF604-F01C-4B2B-AC3C-F8F395C7F1A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32B6B506-C725-4BDA-BAC7-385A7CF8070F}"/>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pic>
        <p:nvPicPr>
          <p:cNvPr id="7" name="Picture 6">
            <a:extLst>
              <a:ext uri="{FF2B5EF4-FFF2-40B4-BE49-F238E27FC236}">
                <a16:creationId xmlns:a16="http://schemas.microsoft.com/office/drawing/2014/main" id="{97C49ED9-75B8-45FE-B0C4-31B1CC653E3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9" name="Picture 8">
            <a:extLst>
              <a:ext uri="{FF2B5EF4-FFF2-40B4-BE49-F238E27FC236}">
                <a16:creationId xmlns:a16="http://schemas.microsoft.com/office/drawing/2014/main" id="{D41930F2-4A66-4908-A576-EAF3EDCEE3B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10" name="TextBox 9">
            <a:extLst>
              <a:ext uri="{FF2B5EF4-FFF2-40B4-BE49-F238E27FC236}">
                <a16:creationId xmlns:a16="http://schemas.microsoft.com/office/drawing/2014/main" id="{35B5241A-F328-4984-9442-9A3BD9EC859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6     Patterns and trends in child obesity in London</a:t>
            </a:r>
          </a:p>
        </p:txBody>
      </p:sp>
    </p:spTree>
    <p:extLst>
      <p:ext uri="{BB962C8B-B14F-4D97-AF65-F5344CB8AC3E}">
        <p14:creationId xmlns:p14="http://schemas.microsoft.com/office/powerpoint/2010/main" val="46452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5FDE-4C01-410B-9154-8771F168563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475F1883-2B88-440F-AEF2-719E9911F12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5D2659FF-7AF6-4B2D-A334-6144DF3F3A7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FEFBD73F-5A61-4289-8641-5C77D9239E5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43C14906-DB68-4BDE-BD8F-29F45431DB6B}"/>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7" name="TextBox 6">
            <a:extLst>
              <a:ext uri="{FF2B5EF4-FFF2-40B4-BE49-F238E27FC236}">
                <a16:creationId xmlns:a16="http://schemas.microsoft.com/office/drawing/2014/main" id="{8B17181C-C2A4-4A2B-B4C0-D7594DED729B}"/>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pic>
        <p:nvPicPr>
          <p:cNvPr id="9" name="Picture 8">
            <a:extLst>
              <a:ext uri="{FF2B5EF4-FFF2-40B4-BE49-F238E27FC236}">
                <a16:creationId xmlns:a16="http://schemas.microsoft.com/office/drawing/2014/main" id="{6C6754BA-157B-41C0-8C55-7B7D8048CD1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1" name="Picture 10">
            <a:extLst>
              <a:ext uri="{FF2B5EF4-FFF2-40B4-BE49-F238E27FC236}">
                <a16:creationId xmlns:a16="http://schemas.microsoft.com/office/drawing/2014/main" id="{1EF9FF39-42D5-44E3-A4E3-CE51822B4B5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2" name="TextBox 11">
            <a:extLst>
              <a:ext uri="{FF2B5EF4-FFF2-40B4-BE49-F238E27FC236}">
                <a16:creationId xmlns:a16="http://schemas.microsoft.com/office/drawing/2014/main" id="{4ECF2833-E515-4294-BE62-D712AF600A9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7     Patterns and trends in child obesity in London</a:t>
            </a:r>
          </a:p>
        </p:txBody>
      </p:sp>
    </p:spTree>
    <p:extLst>
      <p:ext uri="{BB962C8B-B14F-4D97-AF65-F5344CB8AC3E}">
        <p14:creationId xmlns:p14="http://schemas.microsoft.com/office/powerpoint/2010/main" val="338778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9987-4775-46EF-90F0-274F1F6AF8E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EA905CD-85C6-464C-83E5-0C872031B14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7E4A004D-B38E-4190-AA42-6B2BB62FA47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region and age</a:t>
            </a:r>
          </a:p>
        </p:txBody>
      </p:sp>
      <p:sp>
        <p:nvSpPr>
          <p:cNvPr id="5" name="TextBox 4">
            <a:extLst>
              <a:ext uri="{FF2B5EF4-FFF2-40B4-BE49-F238E27FC236}">
                <a16:creationId xmlns:a16="http://schemas.microsoft.com/office/drawing/2014/main" id="{3E608D34-7E16-4118-A3D7-1BAA6E6EC259}"/>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4C2FC623-4297-4949-BBB7-6D2634DC281F}"/>
              </a:ext>
            </a:extLst>
          </p:cNvPr>
          <p:cNvSpPr txBox="1"/>
          <p:nvPr/>
        </p:nvSpPr>
        <p:spPr>
          <a:xfrm>
            <a:off x="505206"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D4B50BBF-BB2E-4798-BCFC-C82E30AAFDB2}"/>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138438A7-D818-4AFF-A38A-2B80EF3B8B2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6CFF6DFC-48B4-417D-A3A4-63B26AB6008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FD039429-9219-464E-8D14-B0512577023F}"/>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7D561AC2-8720-4C55-B6D3-1398BE701DF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8     Patterns and trends in child obesity in London</a:t>
            </a:r>
          </a:p>
        </p:txBody>
      </p:sp>
    </p:spTree>
    <p:extLst>
      <p:ext uri="{BB962C8B-B14F-4D97-AF65-F5344CB8AC3E}">
        <p14:creationId xmlns:p14="http://schemas.microsoft.com/office/powerpoint/2010/main" val="40380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F869-A44A-42E1-994C-68B99B3B9C0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81C6B747-DF39-45CE-A359-2ABC3A648AF1}"/>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London</a:t>
            </a:r>
          </a:p>
        </p:txBody>
      </p:sp>
      <p:sp>
        <p:nvSpPr>
          <p:cNvPr id="4" name="TextBox 3">
            <a:extLst>
              <a:ext uri="{FF2B5EF4-FFF2-40B4-BE49-F238E27FC236}">
                <a16:creationId xmlns:a16="http://schemas.microsoft.com/office/drawing/2014/main" id="{D43EB3AA-F948-4624-96DE-E1574584859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0420E0CB-90CA-4A9C-B5A2-8087389C5F95}"/>
              </a:ext>
            </a:extLst>
          </p:cNvPr>
          <p:cNvSpPr txBox="1"/>
          <p:nvPr/>
        </p:nvSpPr>
        <p:spPr>
          <a:xfrm>
            <a:off x="79248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50DF0F9F-BF11-4021-8797-7B568827D90A}"/>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10DB7700-109A-49C0-A551-237A243941A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0" name="Picture 9">
            <a:extLst>
              <a:ext uri="{FF2B5EF4-FFF2-40B4-BE49-F238E27FC236}">
                <a16:creationId xmlns:a16="http://schemas.microsoft.com/office/drawing/2014/main" id="{935FBDFE-9E70-4FCB-A9A2-0C404BB2725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1" name="TextBox 10">
            <a:extLst>
              <a:ext uri="{FF2B5EF4-FFF2-40B4-BE49-F238E27FC236}">
                <a16:creationId xmlns:a16="http://schemas.microsoft.com/office/drawing/2014/main" id="{C9AD9F05-D728-4F09-B5D2-5FFDA487A3A8}"/>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12" name="TextBox 11">
            <a:extLst>
              <a:ext uri="{FF2B5EF4-FFF2-40B4-BE49-F238E27FC236}">
                <a16:creationId xmlns:a16="http://schemas.microsoft.com/office/drawing/2014/main" id="{DAC2ACA1-EF1F-4C71-8BE6-0B22C29FECC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9     Patterns and trends in child obesity in London</a:t>
            </a:r>
          </a:p>
        </p:txBody>
      </p:sp>
    </p:spTree>
    <p:extLst>
      <p:ext uri="{BB962C8B-B14F-4D97-AF65-F5344CB8AC3E}">
        <p14:creationId xmlns:p14="http://schemas.microsoft.com/office/powerpoint/2010/main" val="114501613"/>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11</TotalTime>
  <Words>1616</Words>
  <Application>Microsoft Office PowerPoint</Application>
  <PresentationFormat>A4 Paper (210x297 mm)</PresentationFormat>
  <Paragraphs>190</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template</vt:lpstr>
      <vt:lpstr>Patterns and trends in child obesity in London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London</dc:title>
  <dc:creator>Catherine Bray</dc:creator>
  <cp:lastModifiedBy>Caroline Hancock</cp:lastModifiedBy>
  <cp:revision>5</cp:revision>
  <dcterms:created xsi:type="dcterms:W3CDTF">2020-01-20T17:03:24Z</dcterms:created>
  <dcterms:modified xsi:type="dcterms:W3CDTF">2020-02-17T13:08:14Z</dcterms:modified>
</cp:coreProperties>
</file>