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3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6B7B07-7631-4160-A739-4629E4CA8D58}"/>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985C4FA3-B0A4-46E3-9C43-EE246F5DED17}"/>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53369F81-880A-468B-9487-0B76A0E1150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2459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CBFD1054-7C5E-4E21-9A17-297FB36854E6}"/>
              </a:ext>
            </a:extLst>
          </p:cNvPr>
          <p:cNvSpPr>
            <a:spLocks noGrp="1"/>
          </p:cNvSpPr>
          <p:nvPr>
            <p:ph type="sldNum" sz="quarter" idx="14"/>
          </p:nvPr>
        </p:nvSpPr>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4" name="Footer Placeholder 5">
            <a:extLst>
              <a:ext uri="{FF2B5EF4-FFF2-40B4-BE49-F238E27FC236}">
                <a16:creationId xmlns:a16="http://schemas.microsoft.com/office/drawing/2014/main" id="{88534156-EA91-4EC1-B64A-B14B6399F742}"/>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2881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7FBD5B-8982-40C1-837C-92B63EEBAE2B}"/>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66FB07C3-C1A5-4172-B7B3-543854CA863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3C697B10-84C5-44DE-8FC0-C2914CA0DE07}"/>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447721D-A7AB-4DE4-95EF-BC9280601A2B}" type="datetimeFigureOut">
              <a:rPr lang="en-GB" smtClean="0"/>
              <a:t>17/02/2020</a:t>
            </a:fld>
            <a:endParaRPr lang="en-GB"/>
          </a:p>
        </p:txBody>
      </p:sp>
      <p:sp>
        <p:nvSpPr>
          <p:cNvPr id="7" name="Footer Placeholder 4">
            <a:extLst>
              <a:ext uri="{FF2B5EF4-FFF2-40B4-BE49-F238E27FC236}">
                <a16:creationId xmlns:a16="http://schemas.microsoft.com/office/drawing/2014/main" id="{20568C46-3F73-4EE3-8A35-6E7634C45726}"/>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BD3816EE-51DF-4396-A810-94F403526A7C}"/>
              </a:ext>
            </a:extLst>
          </p:cNvPr>
          <p:cNvSpPr>
            <a:spLocks noGrp="1"/>
          </p:cNvSpPr>
          <p:nvPr>
            <p:ph type="sldNum" sz="quarter" idx="16"/>
          </p:nvPr>
        </p:nvSpPr>
        <p:spPr/>
        <p:txBody>
          <a:bodyPr/>
          <a:lstStyle>
            <a:lvl1pPr>
              <a:defRPr/>
            </a:lvl1pPr>
          </a:lstStyle>
          <a:p>
            <a:fld id="{662A7DA5-BA0C-424E-BB09-C6CE0FAED850}" type="slidenum">
              <a:rPr lang="en-GB" smtClean="0"/>
              <a:t>‹#›</a:t>
            </a:fld>
            <a:endParaRPr lang="en-GB"/>
          </a:p>
        </p:txBody>
      </p:sp>
    </p:spTree>
    <p:extLst>
      <p:ext uri="{BB962C8B-B14F-4D97-AF65-F5344CB8AC3E}">
        <p14:creationId xmlns:p14="http://schemas.microsoft.com/office/powerpoint/2010/main" val="3371050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E0BF5D-7240-4997-AD31-D709541215F1}"/>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8B116416-653B-4F4D-BBDC-A521AD83142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696D124B-CC2A-49B5-A79C-DEB3B1879C82}"/>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447721D-A7AB-4DE4-95EF-BC9280601A2B}" type="datetimeFigureOut">
              <a:rPr lang="en-GB" smtClean="0"/>
              <a:t>17/02/2020</a:t>
            </a:fld>
            <a:endParaRPr lang="en-GB"/>
          </a:p>
        </p:txBody>
      </p:sp>
      <p:sp>
        <p:nvSpPr>
          <p:cNvPr id="6" name="Footer Placeholder 3">
            <a:extLst>
              <a:ext uri="{FF2B5EF4-FFF2-40B4-BE49-F238E27FC236}">
                <a16:creationId xmlns:a16="http://schemas.microsoft.com/office/drawing/2014/main" id="{1C9B67E7-C8FA-456F-8AEA-18ABB91DD08C}"/>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21356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AF2E2D-6947-41BE-9130-C49DAB17BFFE}"/>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0F5A0237-0FA4-48A8-A1A4-6ABF4093239A}"/>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447721D-A7AB-4DE4-95EF-BC9280601A2B}" type="datetimeFigureOut">
              <a:rPr lang="en-GB" smtClean="0"/>
              <a:t>17/02/2020</a:t>
            </a:fld>
            <a:endParaRPr lang="en-GB"/>
          </a:p>
        </p:txBody>
      </p:sp>
      <p:sp>
        <p:nvSpPr>
          <p:cNvPr id="4" name="Footer Placeholder 2">
            <a:extLst>
              <a:ext uri="{FF2B5EF4-FFF2-40B4-BE49-F238E27FC236}">
                <a16:creationId xmlns:a16="http://schemas.microsoft.com/office/drawing/2014/main" id="{13C0C30A-314A-4E52-9310-6C7C3E385AE7}"/>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73564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0F9BD9-CCCC-46D6-9B4F-75F782EF74F4}"/>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34DF4F87-F032-437F-954F-490A5CEC12CC}"/>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8F538375-0F18-4B9D-B2C3-E6FC218FD03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304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A4923688-DF06-4A09-B34A-615A577CC3A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6C1DB7F-D46D-4813-99BF-13DBC99103C6}"/>
              </a:ext>
            </a:extLst>
          </p:cNvPr>
          <p:cNvSpPr>
            <a:spLocks noGrp="1"/>
          </p:cNvSpPr>
          <p:nvPr>
            <p:ph type="sldNum" sz="quarter" idx="10"/>
          </p:nvPr>
        </p:nvSpPr>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6" name="Footer Placeholder 5">
            <a:extLst>
              <a:ext uri="{FF2B5EF4-FFF2-40B4-BE49-F238E27FC236}">
                <a16:creationId xmlns:a16="http://schemas.microsoft.com/office/drawing/2014/main" id="{433C2A9A-66F1-4EFD-9C14-02A6164B4874}"/>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1654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20CD298D-E867-4D86-B7FF-ADAA45D702C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3D0051F4-61BD-4A8E-83BC-29820C5CBA4A}"/>
              </a:ext>
            </a:extLst>
          </p:cNvPr>
          <p:cNvSpPr>
            <a:spLocks noGrp="1"/>
          </p:cNvSpPr>
          <p:nvPr>
            <p:ph type="sldNum" sz="quarter" idx="10"/>
          </p:nvPr>
        </p:nvSpPr>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6" name="Footer Placeholder 5">
            <a:extLst>
              <a:ext uri="{FF2B5EF4-FFF2-40B4-BE49-F238E27FC236}">
                <a16:creationId xmlns:a16="http://schemas.microsoft.com/office/drawing/2014/main" id="{23CF65AF-DBC5-423D-AA82-F56D5ADC4C2B}"/>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0176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B149EC3E-887F-49E1-84C8-10EB9493A4E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11C8DC0-A982-4307-A44D-77F6B3BD15B1}"/>
              </a:ext>
            </a:extLst>
          </p:cNvPr>
          <p:cNvSpPr>
            <a:spLocks noGrp="1"/>
          </p:cNvSpPr>
          <p:nvPr>
            <p:ph type="sldNum" sz="quarter" idx="10"/>
          </p:nvPr>
        </p:nvSpPr>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7" name="Footer Placeholder 5">
            <a:extLst>
              <a:ext uri="{FF2B5EF4-FFF2-40B4-BE49-F238E27FC236}">
                <a16:creationId xmlns:a16="http://schemas.microsoft.com/office/drawing/2014/main" id="{5BA3C691-1B1A-411E-9938-09F898EFB54B}"/>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651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78DBCF21-F21C-42FD-9FAB-AEAE0D0EA07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5DEC89E-0B6C-49FE-BC5D-59BCBA780967}"/>
              </a:ext>
            </a:extLst>
          </p:cNvPr>
          <p:cNvSpPr>
            <a:spLocks noGrp="1"/>
          </p:cNvSpPr>
          <p:nvPr>
            <p:ph type="sldNum" sz="quarter" idx="10"/>
          </p:nvPr>
        </p:nvSpPr>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7" name="Footer Placeholder 5">
            <a:extLst>
              <a:ext uri="{FF2B5EF4-FFF2-40B4-BE49-F238E27FC236}">
                <a16:creationId xmlns:a16="http://schemas.microsoft.com/office/drawing/2014/main" id="{832166C2-9068-4778-BE77-E8D1471B7563}"/>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7302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0221437D-79E3-4E6F-A95A-6BEF37C687C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4BB2BFF-60F0-462E-931F-BF5CB506648E}"/>
              </a:ext>
            </a:extLst>
          </p:cNvPr>
          <p:cNvSpPr>
            <a:spLocks noGrp="1"/>
          </p:cNvSpPr>
          <p:nvPr>
            <p:ph type="sldNum" sz="quarter" idx="10"/>
          </p:nvPr>
        </p:nvSpPr>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6" name="Footer Placeholder 5">
            <a:extLst>
              <a:ext uri="{FF2B5EF4-FFF2-40B4-BE49-F238E27FC236}">
                <a16:creationId xmlns:a16="http://schemas.microsoft.com/office/drawing/2014/main" id="{22B8AAB7-FE6E-4893-AD13-BBCC6AE296C0}"/>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6438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7DF38718-2A88-49B3-98EA-14288DD3338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4FCF1565-9B6B-45B9-ADB9-AFFC6D320AC1}"/>
              </a:ext>
            </a:extLst>
          </p:cNvPr>
          <p:cNvSpPr>
            <a:spLocks noGrp="1"/>
          </p:cNvSpPr>
          <p:nvPr>
            <p:ph type="sldNum" sz="quarter" idx="10"/>
          </p:nvPr>
        </p:nvSpPr>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7" name="Footer Placeholder 5">
            <a:extLst>
              <a:ext uri="{FF2B5EF4-FFF2-40B4-BE49-F238E27FC236}">
                <a16:creationId xmlns:a16="http://schemas.microsoft.com/office/drawing/2014/main" id="{902FD006-9339-47C2-9617-01FEE6C8EF4B}"/>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636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23853-A504-48BA-B493-0C08A47B1253}"/>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A56F5861-D5D5-42C7-9950-D74D31DF9AD9}"/>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98B655E6-0E66-4EEF-9EC0-90DBE4D909B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CDD02765-4294-4541-9C6C-C975B2BBBCF5}"/>
              </a:ext>
            </a:extLst>
          </p:cNvPr>
          <p:cNvSpPr>
            <a:spLocks noGrp="1"/>
          </p:cNvSpPr>
          <p:nvPr>
            <p:ph type="sldNum" sz="quarter" idx="10"/>
          </p:nvPr>
        </p:nvSpPr>
        <p:spPr>
          <a:noFill/>
        </p:spPr>
        <p:txBody>
          <a:bodyPr/>
          <a:lstStyle>
            <a:lvl1pPr marL="185098" algn="l">
              <a:defRPr>
                <a:solidFill>
                  <a:schemeClr val="bg1"/>
                </a:solidFill>
              </a:defRPr>
            </a:lvl1pPr>
          </a:lstStyle>
          <a:p>
            <a:fld id="{662A7DA5-BA0C-424E-BB09-C6CE0FAED850}" type="slidenum">
              <a:rPr lang="en-GB" smtClean="0"/>
              <a:t>‹#›</a:t>
            </a:fld>
            <a:endParaRPr lang="en-GB"/>
          </a:p>
        </p:txBody>
      </p:sp>
      <p:sp>
        <p:nvSpPr>
          <p:cNvPr id="8" name="Footer Placeholder 5">
            <a:extLst>
              <a:ext uri="{FF2B5EF4-FFF2-40B4-BE49-F238E27FC236}">
                <a16:creationId xmlns:a16="http://schemas.microsoft.com/office/drawing/2014/main" id="{7FD67D8C-DEBB-44E5-B877-40755C12EEB2}"/>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571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7E9D91-E1DC-4D9A-A6AB-FDBADF2AB652}"/>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F7B823F3-EEAF-4156-AF12-FE6173DF0678}"/>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E28DE355-C652-4E35-B544-B9CBB08F7035}"/>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662A7DA5-BA0C-424E-BB09-C6CE0FAED850}" type="slidenum">
              <a:rPr lang="en-GB" smtClean="0"/>
              <a:t>‹#›</a:t>
            </a:fld>
            <a:endParaRPr lang="en-GB"/>
          </a:p>
        </p:txBody>
      </p:sp>
      <p:sp>
        <p:nvSpPr>
          <p:cNvPr id="6" name="Footer Placeholder 5">
            <a:extLst>
              <a:ext uri="{FF2B5EF4-FFF2-40B4-BE49-F238E27FC236}">
                <a16:creationId xmlns:a16="http://schemas.microsoft.com/office/drawing/2014/main" id="{629E77A1-8644-47A5-B23D-FFF0554B9112}"/>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26182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7.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9210-B8DF-4513-AB8A-1326E21854CE}"/>
              </a:ext>
            </a:extLst>
          </p:cNvPr>
          <p:cNvSpPr>
            <a:spLocks noGrp="1"/>
          </p:cNvSpPr>
          <p:nvPr>
            <p:ph type="ctrTitle"/>
          </p:nvPr>
        </p:nvSpPr>
        <p:spPr/>
        <p:txBody>
          <a:bodyPr>
            <a:normAutofit/>
          </a:bodyPr>
          <a:lstStyle/>
          <a:p>
            <a:r>
              <a:rPr lang="en-GB"/>
              <a:t>Patterns and trends in child obesity in the North East</a:t>
            </a:r>
          </a:p>
        </p:txBody>
      </p:sp>
      <p:sp>
        <p:nvSpPr>
          <p:cNvPr id="3" name="Subtitle 2">
            <a:extLst>
              <a:ext uri="{FF2B5EF4-FFF2-40B4-BE49-F238E27FC236}">
                <a16:creationId xmlns:a16="http://schemas.microsoft.com/office/drawing/2014/main" id="{EE7AB052-8213-45E5-87A5-C86E485F9D77}"/>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252394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11EC-3018-44FB-B7CE-759A5B5435A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4CDE7A7-AF53-4364-827A-685E32467E6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B654D603-F6E7-4B19-8C54-984566B1FC8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95826AFC-9872-4F22-A6DE-2FC8FDA2526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2689A356-4EF9-4F90-9A63-32E768D70F6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A93A6100-8E68-4D69-B83B-9FB12BF02CC9}"/>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BC1A813E-B5B3-44E8-A449-D0241719842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the North East</a:t>
            </a:r>
          </a:p>
        </p:txBody>
      </p:sp>
    </p:spTree>
    <p:extLst>
      <p:ext uri="{BB962C8B-B14F-4D97-AF65-F5344CB8AC3E}">
        <p14:creationId xmlns:p14="http://schemas.microsoft.com/office/powerpoint/2010/main" val="338131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AF26-4F83-4F0F-B4A4-CF5F831C1BB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631D071-1985-4D2B-AEF8-855D53530B7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251C25BD-55EB-4FAA-8065-DB66FD7429F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EE65492D-B50A-4A52-BDBF-513EE7AAEBA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E3565949-CACE-4AB8-8888-8D6B7464F53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577DDC07-B6E6-475E-A46A-914ABABFDE78}"/>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5D35A099-59CB-4AAC-8801-76650724427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the North East</a:t>
            </a:r>
          </a:p>
        </p:txBody>
      </p:sp>
    </p:spTree>
    <p:extLst>
      <p:ext uri="{BB962C8B-B14F-4D97-AF65-F5344CB8AC3E}">
        <p14:creationId xmlns:p14="http://schemas.microsoft.com/office/powerpoint/2010/main" val="158154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3BDE-D9ED-4B69-823B-35B43CE0E10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58A88E0-17DE-48B2-82B9-BD84B2948FF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25C8E05E-75EB-4488-A9BD-21061B0037F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097D1C41-667C-462E-B0E8-381A662DB60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2B551505-C3E4-49BB-B7AE-66248220A01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E013B9DC-6D1D-4F6E-AD57-5C0059AEC96A}"/>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E4A0AECF-A1C6-47C6-B7B0-8C016402CF5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North East</a:t>
            </a:r>
          </a:p>
        </p:txBody>
      </p:sp>
    </p:spTree>
    <p:extLst>
      <p:ext uri="{BB962C8B-B14F-4D97-AF65-F5344CB8AC3E}">
        <p14:creationId xmlns:p14="http://schemas.microsoft.com/office/powerpoint/2010/main" val="179440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0CA4-5DC3-4C10-9770-FB833E22CEF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365461B-1FAC-4F4C-B28E-A0AD0D36627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CEBEAF92-3386-4DCF-B843-1F3240AECF4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29FDD0CD-B853-4C04-A5CD-EEA6A741A18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North East District and Unitary Authorities</a:t>
            </a:r>
          </a:p>
        </p:txBody>
      </p:sp>
      <p:sp>
        <p:nvSpPr>
          <p:cNvPr id="6" name="TextBox 5">
            <a:extLst>
              <a:ext uri="{FF2B5EF4-FFF2-40B4-BE49-F238E27FC236}">
                <a16:creationId xmlns:a16="http://schemas.microsoft.com/office/drawing/2014/main" id="{474AFC52-34BD-4DA6-BC6A-846153DCFF32}"/>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5C7F7B7C-EC71-409A-8047-1E7FA60985C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C96CF205-78A8-4217-ABB6-099B9597A34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823AA336-6426-4958-8D22-2F8AF36619A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the North East</a:t>
            </a:r>
          </a:p>
        </p:txBody>
      </p:sp>
    </p:spTree>
    <p:extLst>
      <p:ext uri="{BB962C8B-B14F-4D97-AF65-F5344CB8AC3E}">
        <p14:creationId xmlns:p14="http://schemas.microsoft.com/office/powerpoint/2010/main" val="280122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2765-2AF6-435B-8052-47AAC5ABB82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D739FA1-6F22-43C0-9918-B2F4E44CE6B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6F3F75D5-72CC-43EC-A676-DB22DCC6554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5589183D-BFD2-41C0-B3C7-3D9335C7B17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North East District and Unitary Authorities</a:t>
            </a:r>
          </a:p>
        </p:txBody>
      </p:sp>
      <p:sp>
        <p:nvSpPr>
          <p:cNvPr id="6" name="TextBox 5">
            <a:extLst>
              <a:ext uri="{FF2B5EF4-FFF2-40B4-BE49-F238E27FC236}">
                <a16:creationId xmlns:a16="http://schemas.microsoft.com/office/drawing/2014/main" id="{90B4446A-AD99-4111-98F4-2D78693B3A24}"/>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3761A5D8-3417-4C2A-B4FA-4D12446D81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2EC1DC87-D131-47E8-9BA1-333666EB181D}"/>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AB1C3628-8A30-4C25-9EF5-6028995A80A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the North East</a:t>
            </a:r>
          </a:p>
        </p:txBody>
      </p:sp>
    </p:spTree>
    <p:extLst>
      <p:ext uri="{BB962C8B-B14F-4D97-AF65-F5344CB8AC3E}">
        <p14:creationId xmlns:p14="http://schemas.microsoft.com/office/powerpoint/2010/main" val="398712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5328-7641-4F01-826E-D555A9B30B7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3D3FB28-5B78-4F95-83BA-48182C4E12D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5AB3E547-2DEA-4970-9B4D-E5C0144D3CB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DFF12009-F8B2-4425-B187-8856A1D837F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North East District and Unitary Authorities</a:t>
            </a:r>
          </a:p>
        </p:txBody>
      </p:sp>
      <p:sp>
        <p:nvSpPr>
          <p:cNvPr id="6" name="TextBox 5">
            <a:extLst>
              <a:ext uri="{FF2B5EF4-FFF2-40B4-BE49-F238E27FC236}">
                <a16:creationId xmlns:a16="http://schemas.microsoft.com/office/drawing/2014/main" id="{354196AD-C8D4-48D4-91A2-823A6D2D7FF3}"/>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650D839C-D628-4B12-9BED-CA67B6FF477F}"/>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E3D33A2F-56D5-46F2-AE80-FEA0A2FF1C7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A11654C9-E144-4027-B53E-C5A3A283A4E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53F5AC7E-5D05-449A-B817-071F10EAB81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the North East</a:t>
            </a:r>
          </a:p>
        </p:txBody>
      </p:sp>
    </p:spTree>
    <p:extLst>
      <p:ext uri="{BB962C8B-B14F-4D97-AF65-F5344CB8AC3E}">
        <p14:creationId xmlns:p14="http://schemas.microsoft.com/office/powerpoint/2010/main" val="143127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009-2A48-4668-8D97-EDC5AC871B3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5C29929-A2D8-41BF-A4E9-89CADC2F77E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1BDD0D66-CD2B-4453-A9C2-AD65CD90C70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75CDDA98-4AFE-453D-8336-B050010DD6F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1BB1ADF7-A4D1-44B9-9B83-40B497A3D1E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552376CE-7356-4FB7-8DA1-01E39582EAA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FC0ED981-71A8-4131-B8B8-CC932513E811}"/>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6B23A2ED-BDD6-45C1-815D-5069C78BC18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the North East</a:t>
            </a:r>
          </a:p>
        </p:txBody>
      </p:sp>
    </p:spTree>
    <p:extLst>
      <p:ext uri="{BB962C8B-B14F-4D97-AF65-F5344CB8AC3E}">
        <p14:creationId xmlns:p14="http://schemas.microsoft.com/office/powerpoint/2010/main" val="329977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0700-C68B-41BA-A85C-B94986630A5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3EF707A-5561-4B42-98C1-B43625A2D38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F1CBEF5F-DF1C-4348-83D3-965B77243AA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5523A130-3307-4396-A568-F7DD8F91820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5124ACA4-E0CC-4126-843B-84232644244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172AB479-FDEB-4901-8204-FA1D269C5F4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8A8117A3-FCB6-4141-9E2B-FD9D7BDA6448}"/>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FCA7338E-F273-4ADB-B756-13932B429C3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the North East</a:t>
            </a:r>
          </a:p>
        </p:txBody>
      </p:sp>
    </p:spTree>
    <p:extLst>
      <p:ext uri="{BB962C8B-B14F-4D97-AF65-F5344CB8AC3E}">
        <p14:creationId xmlns:p14="http://schemas.microsoft.com/office/powerpoint/2010/main" val="133813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FFFD-8ED9-4614-88E2-AE01878C68E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8B08E19-95B2-401B-9A51-AD010806AD0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4A1836B8-38C5-4A07-85C1-8673E539AD71}"/>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65F23AD0-AACB-4ACB-862F-5585F1D7460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the North East</a:t>
            </a:r>
          </a:p>
        </p:txBody>
      </p:sp>
    </p:spTree>
    <p:extLst>
      <p:ext uri="{BB962C8B-B14F-4D97-AF65-F5344CB8AC3E}">
        <p14:creationId xmlns:p14="http://schemas.microsoft.com/office/powerpoint/2010/main" val="63346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1803-7AF8-4C26-8F2C-3DA47E0E787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85F4B34-BFD4-4A2C-9B6A-31005A54516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A837EC2B-69D2-40F1-B726-DF2B1B38823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E57D973E-E2D4-4CDB-AF31-BE6F686F619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5B529200-7B36-4ED1-8AB3-08D79EE27E8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B97C3369-9A3F-438B-BA75-F99041035B9D}"/>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88BB77D8-7B0F-43D2-A1AD-7AAF95CE6AB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the North East</a:t>
            </a:r>
          </a:p>
        </p:txBody>
      </p:sp>
    </p:spTree>
    <p:extLst>
      <p:ext uri="{BB962C8B-B14F-4D97-AF65-F5344CB8AC3E}">
        <p14:creationId xmlns:p14="http://schemas.microsoft.com/office/powerpoint/2010/main" val="224204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089B-5E39-4DAB-A0B4-D5ED90BC58F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AF88087-E05B-4EDC-9D38-466E19E1C28A}"/>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F14A800A-8DF4-49F7-A78F-0D2EBACCD05D}"/>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the North East in 2018/19 was 28,044 in Reception, and 28,705 in Year 6. The participation rate in the North East in 2018/19 was 95.7% for children in Reception and 95.7% for children in Year 6.</a:t>
            </a:r>
          </a:p>
        </p:txBody>
      </p:sp>
      <p:sp>
        <p:nvSpPr>
          <p:cNvPr id="5" name="TextBox 4">
            <a:extLst>
              <a:ext uri="{FF2B5EF4-FFF2-40B4-BE49-F238E27FC236}">
                <a16:creationId xmlns:a16="http://schemas.microsoft.com/office/drawing/2014/main" id="{DEF25279-F14E-4312-B59D-3BC191E01FE8}"/>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B61C1255-1B72-416B-9252-05535EF173A7}"/>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4F4B9281-8899-403B-8CB7-8CD369693EE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North East</a:t>
            </a:r>
          </a:p>
        </p:txBody>
      </p:sp>
    </p:spTree>
    <p:extLst>
      <p:ext uri="{BB962C8B-B14F-4D97-AF65-F5344CB8AC3E}">
        <p14:creationId xmlns:p14="http://schemas.microsoft.com/office/powerpoint/2010/main" val="189564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F63C-FC3E-40E1-A134-53FACCDD82E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BA0636B-7FCA-4C87-9788-5C0467659D6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B00BDEFE-C3F7-45E9-A65F-D9E79E570B8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5A084D6A-7BC6-42FE-AC3B-F8126FA68041}"/>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314125DC-1A3E-4FA5-9CB7-5FDE16A2A1B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7B5CFD49-277D-47BF-A20B-8B0A2A3B421C}"/>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1A4417F8-CD80-4C5E-8A33-FFE49CFFA5C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the North East</a:t>
            </a:r>
          </a:p>
        </p:txBody>
      </p:sp>
    </p:spTree>
    <p:extLst>
      <p:ext uri="{BB962C8B-B14F-4D97-AF65-F5344CB8AC3E}">
        <p14:creationId xmlns:p14="http://schemas.microsoft.com/office/powerpoint/2010/main" val="341300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FCE3-CE5E-45F2-83F3-50E1D5F4260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AA367EB-7AD8-4CBF-A194-138FFE733F1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DAC81544-EE53-44F3-BDA3-5FF1CD6124A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C66E3C6A-7549-4EDA-BA16-AF9E9FF7620E}"/>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55305D7F-2D53-40D2-B69C-594741206D4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ABF58390-78AC-4101-941A-E8031EC69C7A}"/>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AC306676-68A9-477E-BF80-C1926FCDEB5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the North East</a:t>
            </a:r>
          </a:p>
        </p:txBody>
      </p:sp>
    </p:spTree>
    <p:extLst>
      <p:ext uri="{BB962C8B-B14F-4D97-AF65-F5344CB8AC3E}">
        <p14:creationId xmlns:p14="http://schemas.microsoft.com/office/powerpoint/2010/main" val="400136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DBAE-5C14-4D16-A26D-1B0FE64E8AB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1F6A294-28CF-4F61-95C0-27F8D7CF7D2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2CB67F3C-0992-43DD-9F66-04BA1441D51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6642CF5E-FF29-41D8-B1AF-705D7B3A73AA}"/>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24733B56-E4AE-4B38-9FD2-145CE5017CEE}"/>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D6F06E89-1D81-4DE6-A559-6CB4527AA83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934584E6-B460-42DD-8054-852E95D307A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7F43DB2C-B00D-45E8-98E3-4AE175A5684F}"/>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9E3885FD-AB10-4420-BD8A-F54BB515F10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the North East</a:t>
            </a:r>
          </a:p>
        </p:txBody>
      </p:sp>
    </p:spTree>
    <p:extLst>
      <p:ext uri="{BB962C8B-B14F-4D97-AF65-F5344CB8AC3E}">
        <p14:creationId xmlns:p14="http://schemas.microsoft.com/office/powerpoint/2010/main" val="390866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DB02-ADE1-4777-8A60-32EF0D01ADC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E0E2A02-4D26-4E30-A52B-F53EA8610D0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A9FEACC4-3239-44CA-81ED-6B9C97DC490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3E3E3127-1C41-4F1D-871B-78AF620224C5}"/>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7A9A9C09-A809-417D-8F5F-DD8D052D46F1}"/>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D5B4A0A6-031D-41A2-A47E-F399E75653F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ADB0D9FB-B082-4C7F-8A55-DB964EA9B1E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46FB4B09-35EB-432B-91B8-405D3C1DBD2D}"/>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0AAB11E4-844C-44F3-9FE2-CD40A5CDBA0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the North East</a:t>
            </a:r>
          </a:p>
        </p:txBody>
      </p:sp>
    </p:spTree>
    <p:extLst>
      <p:ext uri="{BB962C8B-B14F-4D97-AF65-F5344CB8AC3E}">
        <p14:creationId xmlns:p14="http://schemas.microsoft.com/office/powerpoint/2010/main" val="38627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935F-980E-44F8-B572-FEC41A48763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05144BD-B261-4E4D-BB0B-CA903DD4318B}"/>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577DEAD8-EB94-4E4A-AB35-A5D5C54D3172}"/>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78D005E2-83CC-4F75-A04D-698C2BF4902D}"/>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8B1DB995-1950-4AB4-A5C3-4C465F482DA8}"/>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E46901A9-707F-438C-B446-2D7426C2FAB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the North East</a:t>
            </a:r>
          </a:p>
        </p:txBody>
      </p:sp>
      <p:pic>
        <p:nvPicPr>
          <p:cNvPr id="9" name="Picture 8">
            <a:extLst>
              <a:ext uri="{FF2B5EF4-FFF2-40B4-BE49-F238E27FC236}">
                <a16:creationId xmlns:a16="http://schemas.microsoft.com/office/drawing/2014/main" id="{A3C7ED2C-2435-496F-8552-837922E5D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3" y="1399882"/>
            <a:ext cx="4232331" cy="4657614"/>
          </a:xfrm>
          <a:prstGeom prst="rect">
            <a:avLst/>
          </a:prstGeom>
        </p:spPr>
      </p:pic>
    </p:spTree>
    <p:extLst>
      <p:ext uri="{BB962C8B-B14F-4D97-AF65-F5344CB8AC3E}">
        <p14:creationId xmlns:p14="http://schemas.microsoft.com/office/powerpoint/2010/main" val="341766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D202-3041-4BD2-A1CE-76CFBE8DFE5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C0C2239-7727-4F6B-B3EA-9E1EB47B07E9}"/>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949D0F86-B57D-4EF2-B49F-E1A17A3AD025}"/>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33F4F527-6710-4A38-AF88-CEFE94184234}"/>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96BC986B-E920-4DCD-ADD2-5338188CDB69}"/>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632B5EB3-4039-4F94-B586-164D44FA5270}"/>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A8393327-B479-489F-A55B-938C06A884CC}"/>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0852D96D-B5FB-4C07-A6F3-3098E4CB90FC}"/>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84F379D3-24C2-4170-A9ED-1C570E3D9182}"/>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7B5A7C4B-09F1-41C7-B522-5F2927F48FAF}"/>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1F35CB17-533A-4131-BA34-187BC1DF5465}"/>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237CA9A1-A7B1-4AF1-ABBE-3DBBB90922BB}"/>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CF8C48B1-FB03-4D3C-B2B5-3BFDA3F54DD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the North East</a:t>
            </a:r>
          </a:p>
        </p:txBody>
      </p:sp>
    </p:spTree>
    <p:extLst>
      <p:ext uri="{BB962C8B-B14F-4D97-AF65-F5344CB8AC3E}">
        <p14:creationId xmlns:p14="http://schemas.microsoft.com/office/powerpoint/2010/main" val="295629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73BBC-636B-4AEA-9323-31D811A2D920}"/>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CF3D6CE5-194D-432B-B70D-184E2BE62408}"/>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5909C0E2-3BA8-4A92-8FDB-6FBD70FBECF7}"/>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DA511EEA-FDA0-4214-AB1F-DD53E4F5E70C}"/>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75F9CAAE-D1FC-44BE-BD96-AA4BBD28B44B}"/>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130E9A47-03C9-4946-A22F-7EE1446D8C0A}"/>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51619E58-9290-4495-96C3-B22B99C00274}"/>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DCAC2DA4-8EEF-4C59-AC2A-783CAC3C18D3}"/>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1" name="TextBox 10">
            <a:extLst>
              <a:ext uri="{FF2B5EF4-FFF2-40B4-BE49-F238E27FC236}">
                <a16:creationId xmlns:a16="http://schemas.microsoft.com/office/drawing/2014/main" id="{F1C6D82F-06DE-4697-82C8-7FD2CB242F16}"/>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GW-1091</a:t>
            </a:r>
          </a:p>
        </p:txBody>
      </p:sp>
      <p:pic>
        <p:nvPicPr>
          <p:cNvPr id="13" name="Picture 12">
            <a:extLst>
              <a:ext uri="{FF2B5EF4-FFF2-40B4-BE49-F238E27FC236}">
                <a16:creationId xmlns:a16="http://schemas.microsoft.com/office/drawing/2014/main" id="{68E6C5C7-F900-407F-8872-F6613CE9ADF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3AF2CD85-6E60-419D-A4B9-2BE81AFA6B8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the North East</a:t>
            </a:r>
          </a:p>
        </p:txBody>
      </p:sp>
      <p:sp>
        <p:nvSpPr>
          <p:cNvPr id="15" name="TextBox 14">
            <a:extLst>
              <a:ext uri="{FF2B5EF4-FFF2-40B4-BE49-F238E27FC236}">
                <a16:creationId xmlns:a16="http://schemas.microsoft.com/office/drawing/2014/main" id="{B7185D85-7A78-449E-8DE7-8DEBC95116E7}"/>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6"/>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Tree>
    <p:extLst>
      <p:ext uri="{BB962C8B-B14F-4D97-AF65-F5344CB8AC3E}">
        <p14:creationId xmlns:p14="http://schemas.microsoft.com/office/powerpoint/2010/main" val="323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59A2-94E4-4294-A1A6-BAB1C370D04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B9095A8-820D-4AFA-870F-55A04E6C326F}"/>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862CEF08-0A8B-4521-871B-B566973BB234}"/>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2A07BBCF-9AFF-4F28-B715-6C8C20EA7C05}"/>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78A24D96-14D2-4E10-9C71-4D4CD3301F7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EC70F7ED-639A-4A09-9AD2-BE34B696EC93}"/>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1EBC137C-82C3-4029-A797-FF263B69176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the North East</a:t>
            </a:r>
          </a:p>
        </p:txBody>
      </p:sp>
    </p:spTree>
    <p:extLst>
      <p:ext uri="{BB962C8B-B14F-4D97-AF65-F5344CB8AC3E}">
        <p14:creationId xmlns:p14="http://schemas.microsoft.com/office/powerpoint/2010/main" val="311237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012F-6EA8-4089-9488-260A2674B9F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0CC65E0-A7F8-487A-9DF3-6D9FB266C34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3430062C-6C7E-416C-AB16-C16A97DDED6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49661C77-3843-4E62-9F46-450D579CFA7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8350BD98-C4DD-4E95-9DD5-3BAF7FDDA72C}"/>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4 children in Reception (aged 4-5 years) are overweight or obese (24.3%)</a:t>
            </a:r>
          </a:p>
        </p:txBody>
      </p:sp>
      <p:sp>
        <p:nvSpPr>
          <p:cNvPr id="7" name="TextBox 6">
            <a:extLst>
              <a:ext uri="{FF2B5EF4-FFF2-40B4-BE49-F238E27FC236}">
                <a16:creationId xmlns:a16="http://schemas.microsoft.com/office/drawing/2014/main" id="{FBFE6C01-D3E5-47D2-A9CE-F7D00D8DB7E9}"/>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25.0%</a:t>
            </a:r>
          </a:p>
        </p:txBody>
      </p:sp>
      <p:sp>
        <p:nvSpPr>
          <p:cNvPr id="8" name="TextBox 7">
            <a:extLst>
              <a:ext uri="{FF2B5EF4-FFF2-40B4-BE49-F238E27FC236}">
                <a16:creationId xmlns:a16="http://schemas.microsoft.com/office/drawing/2014/main" id="{223BF0FF-0A3C-4EAC-B39D-682699A1DA37}"/>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23.6%</a:t>
            </a:r>
          </a:p>
        </p:txBody>
      </p:sp>
      <p:pic>
        <p:nvPicPr>
          <p:cNvPr id="10" name="Picture 9">
            <a:extLst>
              <a:ext uri="{FF2B5EF4-FFF2-40B4-BE49-F238E27FC236}">
                <a16:creationId xmlns:a16="http://schemas.microsoft.com/office/drawing/2014/main" id="{1D3D9084-451D-432E-8005-A8A0E1B16CB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00608" y="2331720"/>
            <a:ext cx="2542384" cy="1234440"/>
          </a:xfrm>
          <a:prstGeom prst="rect">
            <a:avLst/>
          </a:prstGeom>
        </p:spPr>
      </p:pic>
      <p:pic>
        <p:nvPicPr>
          <p:cNvPr id="12" name="Picture 11">
            <a:extLst>
              <a:ext uri="{FF2B5EF4-FFF2-40B4-BE49-F238E27FC236}">
                <a16:creationId xmlns:a16="http://schemas.microsoft.com/office/drawing/2014/main" id="{901EEFF6-DCE1-4714-BA66-9A95F5ACA8C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64108" y="2331720"/>
            <a:ext cx="2540183" cy="1234440"/>
          </a:xfrm>
          <a:prstGeom prst="rect">
            <a:avLst/>
          </a:prstGeom>
        </p:spPr>
      </p:pic>
      <p:sp>
        <p:nvSpPr>
          <p:cNvPr id="13" name="TextBox 12">
            <a:extLst>
              <a:ext uri="{FF2B5EF4-FFF2-40B4-BE49-F238E27FC236}">
                <a16:creationId xmlns:a16="http://schemas.microsoft.com/office/drawing/2014/main" id="{668B8AC1-9B33-4FA3-8B7A-C1F8B4C2C1BD}"/>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2 in 5 children in Year 6 (aged 10-11 years) are overweight or obese (37.5%)</a:t>
            </a:r>
          </a:p>
        </p:txBody>
      </p:sp>
      <p:sp>
        <p:nvSpPr>
          <p:cNvPr id="14" name="TextBox 13">
            <a:extLst>
              <a:ext uri="{FF2B5EF4-FFF2-40B4-BE49-F238E27FC236}">
                <a16:creationId xmlns:a16="http://schemas.microsoft.com/office/drawing/2014/main" id="{03AF252E-4215-4D07-843A-795F394C2504}"/>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40.2%</a:t>
            </a:r>
          </a:p>
        </p:txBody>
      </p:sp>
      <p:sp>
        <p:nvSpPr>
          <p:cNvPr id="15" name="TextBox 14">
            <a:extLst>
              <a:ext uri="{FF2B5EF4-FFF2-40B4-BE49-F238E27FC236}">
                <a16:creationId xmlns:a16="http://schemas.microsoft.com/office/drawing/2014/main" id="{C7407A1E-D74B-4CFE-82C2-237C9BAD2C90}"/>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34.7%</a:t>
            </a:r>
          </a:p>
        </p:txBody>
      </p:sp>
      <p:pic>
        <p:nvPicPr>
          <p:cNvPr id="17" name="Picture 16">
            <a:extLst>
              <a:ext uri="{FF2B5EF4-FFF2-40B4-BE49-F238E27FC236}">
                <a16:creationId xmlns:a16="http://schemas.microsoft.com/office/drawing/2014/main" id="{6728FA4A-7FE6-4EC3-BD2F-EC24271A7B7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382810" y="4389120"/>
            <a:ext cx="3177980" cy="1234440"/>
          </a:xfrm>
          <a:prstGeom prst="rect">
            <a:avLst/>
          </a:prstGeom>
        </p:spPr>
      </p:pic>
      <p:pic>
        <p:nvPicPr>
          <p:cNvPr id="19" name="Picture 18">
            <a:extLst>
              <a:ext uri="{FF2B5EF4-FFF2-40B4-BE49-F238E27FC236}">
                <a16:creationId xmlns:a16="http://schemas.microsoft.com/office/drawing/2014/main" id="{A6CF8AB6-3AFD-411E-AA8B-0EB6F013AC66}"/>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346585" y="4389120"/>
            <a:ext cx="3175229" cy="1234440"/>
          </a:xfrm>
          <a:prstGeom prst="rect">
            <a:avLst/>
          </a:prstGeom>
        </p:spPr>
      </p:pic>
      <p:sp>
        <p:nvSpPr>
          <p:cNvPr id="20" name="TextBox 19">
            <a:extLst>
              <a:ext uri="{FF2B5EF4-FFF2-40B4-BE49-F238E27FC236}">
                <a16:creationId xmlns:a16="http://schemas.microsoft.com/office/drawing/2014/main" id="{2379963F-5376-4B72-B194-2158045D770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the North East</a:t>
            </a:r>
          </a:p>
        </p:txBody>
      </p:sp>
    </p:spTree>
    <p:extLst>
      <p:ext uri="{BB962C8B-B14F-4D97-AF65-F5344CB8AC3E}">
        <p14:creationId xmlns:p14="http://schemas.microsoft.com/office/powerpoint/2010/main" val="358529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35A6-D9FF-450B-BAD3-3E858CD274C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BC347AC-1D2E-4401-87D6-68F47A829CE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0DC99D58-C9C6-4F29-976D-9DB19BFAF98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A12ECBC6-2D0C-43EA-BE1C-E49FBC40517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7015B3EE-40FA-4667-9831-A7C09F40046D}"/>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(10.8%)</a:t>
            </a:r>
          </a:p>
        </p:txBody>
      </p:sp>
      <p:pic>
        <p:nvPicPr>
          <p:cNvPr id="8" name="Picture 7">
            <a:extLst>
              <a:ext uri="{FF2B5EF4-FFF2-40B4-BE49-F238E27FC236}">
                <a16:creationId xmlns:a16="http://schemas.microsoft.com/office/drawing/2014/main" id="{A60F490A-0A8F-4B39-B3FD-7C8742B57C3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2D23F4F1-5728-4360-962F-A9F4BFDBCA87}"/>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11.3%</a:t>
            </a:r>
          </a:p>
        </p:txBody>
      </p:sp>
      <p:pic>
        <p:nvPicPr>
          <p:cNvPr id="11" name="Picture 10">
            <a:extLst>
              <a:ext uri="{FF2B5EF4-FFF2-40B4-BE49-F238E27FC236}">
                <a16:creationId xmlns:a16="http://schemas.microsoft.com/office/drawing/2014/main" id="{78AAB984-A623-496D-B8D9-4F6E9820AF6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AB34422E-01FA-4C5A-9669-C0E52EB4D928}"/>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10.3%</a:t>
            </a:r>
          </a:p>
        </p:txBody>
      </p:sp>
      <p:sp>
        <p:nvSpPr>
          <p:cNvPr id="13" name="TextBox 12">
            <a:extLst>
              <a:ext uri="{FF2B5EF4-FFF2-40B4-BE49-F238E27FC236}">
                <a16:creationId xmlns:a16="http://schemas.microsoft.com/office/drawing/2014/main" id="{E1BCFC81-EDDA-442E-B5DD-A7F6BEA20B20}"/>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Over 1 in 5 children in Year 6 (aged 10-11 years) are obese (22.8%)</a:t>
            </a:r>
          </a:p>
        </p:txBody>
      </p:sp>
      <p:sp>
        <p:nvSpPr>
          <p:cNvPr id="14" name="TextBox 13">
            <a:extLst>
              <a:ext uri="{FF2B5EF4-FFF2-40B4-BE49-F238E27FC236}">
                <a16:creationId xmlns:a16="http://schemas.microsoft.com/office/drawing/2014/main" id="{467A9CB6-0464-4F54-9AC5-7DC43BAC5339}"/>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25.5%</a:t>
            </a:r>
          </a:p>
        </p:txBody>
      </p:sp>
      <p:sp>
        <p:nvSpPr>
          <p:cNvPr id="15" name="TextBox 14">
            <a:extLst>
              <a:ext uri="{FF2B5EF4-FFF2-40B4-BE49-F238E27FC236}">
                <a16:creationId xmlns:a16="http://schemas.microsoft.com/office/drawing/2014/main" id="{1B2FA67C-337C-4F49-AA30-F2735DE7FA80}"/>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20.0%</a:t>
            </a:r>
          </a:p>
        </p:txBody>
      </p:sp>
      <p:pic>
        <p:nvPicPr>
          <p:cNvPr id="17" name="Picture 16">
            <a:extLst>
              <a:ext uri="{FF2B5EF4-FFF2-40B4-BE49-F238E27FC236}">
                <a16:creationId xmlns:a16="http://schemas.microsoft.com/office/drawing/2014/main" id="{B31149C5-D7FF-4989-805F-85F804718E2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E7C41173-B521-47CF-BF58-F4CD1BA9EEA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6C58B1B7-C27D-4AC0-855F-A568AE592E4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the North East</a:t>
            </a:r>
          </a:p>
        </p:txBody>
      </p:sp>
    </p:spTree>
    <p:extLst>
      <p:ext uri="{BB962C8B-B14F-4D97-AF65-F5344CB8AC3E}">
        <p14:creationId xmlns:p14="http://schemas.microsoft.com/office/powerpoint/2010/main" val="149234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3B39-35FA-41C3-B644-D0BC41AC646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554F075-1A87-4897-9212-5A3B26540A9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E7D536C4-5E5D-437B-9BD7-07C4C5225C9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9086150B-7ED7-4678-A9E0-968630A228B2}"/>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28BCEA70-F821-48F3-A6DB-BA8DD8B1AC1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08299122-F1FC-4FA0-B354-467A7CCB6E2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63F1E426-E8FC-4ADD-9D85-210FCC4D67E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the North East</a:t>
            </a:r>
          </a:p>
        </p:txBody>
      </p:sp>
    </p:spTree>
    <p:extLst>
      <p:ext uri="{BB962C8B-B14F-4D97-AF65-F5344CB8AC3E}">
        <p14:creationId xmlns:p14="http://schemas.microsoft.com/office/powerpoint/2010/main" val="424751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AB44-0A41-4E86-8667-0C0475929A4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DF087FF-C66C-421A-A6BE-1E33B8F8948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DA387FBC-8BE2-4855-9115-464E763F231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06709369-6516-4282-8305-58E7B9F0F88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5EE06EB3-DD35-40AA-8CED-7F8BFEF6DFB3}"/>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5F61D845-2C85-4B76-94CB-897015049A2E}"/>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F9701160-3EB1-446F-ACA9-033A13A6A42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F09F918A-058C-4CCC-BE88-8DFC5DEC796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DF46A508-801F-4B34-A563-82FA317A4FE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the North East</a:t>
            </a:r>
          </a:p>
        </p:txBody>
      </p:sp>
    </p:spTree>
    <p:extLst>
      <p:ext uri="{BB962C8B-B14F-4D97-AF65-F5344CB8AC3E}">
        <p14:creationId xmlns:p14="http://schemas.microsoft.com/office/powerpoint/2010/main" val="339360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3F07-71DF-4C2A-9C15-24C0BF6D7D9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91260B3-08EF-4BBD-9560-1D3B7A2494E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B0410135-40FB-4DAF-85C0-F2AFB9A9321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C17874E3-3D0B-42C7-8EE2-1EE7F7F6A937}"/>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8E57790B-73E1-4F7B-A555-A15DA074336F}"/>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906F258F-9B0F-4BDF-989C-1645CD4E7FFC}"/>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A66B5FC4-2311-4CC7-A3D7-8A82D1F4444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FE142995-68E8-4A3D-9BC1-211B5E333EF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F96344D4-C950-42DE-BD39-F42E722F2DAA}"/>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1FD6E718-13EB-4FAB-ABF9-23EAEA983F0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the North East</a:t>
            </a:r>
          </a:p>
        </p:txBody>
      </p:sp>
    </p:spTree>
    <p:extLst>
      <p:ext uri="{BB962C8B-B14F-4D97-AF65-F5344CB8AC3E}">
        <p14:creationId xmlns:p14="http://schemas.microsoft.com/office/powerpoint/2010/main" val="264857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E92D-5BD9-4056-A905-64E9395EA61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16D6C9E-0DE3-4D9B-A779-1DCE0680B28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North East</a:t>
            </a:r>
          </a:p>
        </p:txBody>
      </p:sp>
      <p:sp>
        <p:nvSpPr>
          <p:cNvPr id="4" name="TextBox 3">
            <a:extLst>
              <a:ext uri="{FF2B5EF4-FFF2-40B4-BE49-F238E27FC236}">
                <a16:creationId xmlns:a16="http://schemas.microsoft.com/office/drawing/2014/main" id="{5BCFB1F0-2E76-45CB-B08A-322D273C00A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A77EC84C-82E8-40BA-9B9A-61E0E489C275}"/>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7E14D1E7-C6E6-4844-B32D-C7B7BCFDAA2B}"/>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0CC3AD65-2FD0-4362-96CC-70A200E926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00721430-52CE-4940-92F1-20B6B4E9FD3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08977906-7BD7-4CE4-9139-9BC3AFFD4430}"/>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02AD3415-F6D1-40D6-96FF-91A613BAD12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the North East</a:t>
            </a:r>
          </a:p>
        </p:txBody>
      </p:sp>
    </p:spTree>
    <p:extLst>
      <p:ext uri="{BB962C8B-B14F-4D97-AF65-F5344CB8AC3E}">
        <p14:creationId xmlns:p14="http://schemas.microsoft.com/office/powerpoint/2010/main" val="2140024178"/>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18</TotalTime>
  <Words>1713</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the North East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North East</dc:title>
  <dc:creator>Catherine Bray</dc:creator>
  <cp:lastModifiedBy>Caroline Hancock</cp:lastModifiedBy>
  <cp:revision>3</cp:revision>
  <dcterms:created xsi:type="dcterms:W3CDTF">2020-01-20T17:06:04Z</dcterms:created>
  <dcterms:modified xsi:type="dcterms:W3CDTF">2020-02-17T13:12:55Z</dcterms:modified>
</cp:coreProperties>
</file>