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906000" cy="6858000" type="A4"/>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8" d="100"/>
          <a:sy n="108" d="100"/>
        </p:scale>
        <p:origin x="1446" y="10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69ABF7-8590-4B04-8DA9-47621C167F20}"/>
              </a:ext>
            </a:extLst>
          </p:cNvPr>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a:extLst>
              <a:ext uri="{FF2B5EF4-FFF2-40B4-BE49-F238E27FC236}">
                <a16:creationId xmlns:a16="http://schemas.microsoft.com/office/drawing/2014/main" id="{01DE7FD0-5114-4709-86E0-D57DFB0B5776}"/>
              </a:ext>
            </a:extLst>
          </p:cNvPr>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a:extLst>
              <a:ext uri="{FF2B5EF4-FFF2-40B4-BE49-F238E27FC236}">
                <a16:creationId xmlns:a16="http://schemas.microsoft.com/office/drawing/2014/main" id="{2AC36964-874A-4765-9259-22E4F888B57D}"/>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31026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a:t>Click icon to add picture</a:t>
            </a:r>
          </a:p>
        </p:txBody>
      </p:sp>
      <p:sp>
        <p:nvSpPr>
          <p:cNvPr id="3" name="Slide Number Placeholder 5">
            <a:extLst>
              <a:ext uri="{FF2B5EF4-FFF2-40B4-BE49-F238E27FC236}">
                <a16:creationId xmlns:a16="http://schemas.microsoft.com/office/drawing/2014/main" id="{97E18002-D089-4B7E-9FD1-F4709D1A1C71}"/>
              </a:ext>
            </a:extLst>
          </p:cNvPr>
          <p:cNvSpPr>
            <a:spLocks noGrp="1"/>
          </p:cNvSpPr>
          <p:nvPr>
            <p:ph type="sldNum" sz="quarter" idx="14"/>
          </p:nvPr>
        </p:nvSpPr>
        <p:spPr/>
        <p:txBody>
          <a:bodyPr/>
          <a:lstStyle>
            <a:lvl1pPr marL="185098" algn="l">
              <a:defRPr>
                <a:solidFill>
                  <a:schemeClr val="bg1"/>
                </a:solidFill>
              </a:defRPr>
            </a:lvl1pPr>
          </a:lstStyle>
          <a:p>
            <a:fld id="{0493490E-689A-40D2-9CC6-A578421F7F4B}" type="slidenum">
              <a:rPr lang="en-GB" smtClean="0"/>
              <a:t>‹#›</a:t>
            </a:fld>
            <a:endParaRPr lang="en-GB"/>
          </a:p>
        </p:txBody>
      </p:sp>
      <p:sp>
        <p:nvSpPr>
          <p:cNvPr id="4" name="Footer Placeholder 5">
            <a:extLst>
              <a:ext uri="{FF2B5EF4-FFF2-40B4-BE49-F238E27FC236}">
                <a16:creationId xmlns:a16="http://schemas.microsoft.com/office/drawing/2014/main" id="{39D8FB6B-A1A3-4CAB-93A5-F5AFBFB6F302}"/>
              </a:ext>
            </a:extLst>
          </p:cNvPr>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30665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1D758D-4807-4A82-8CC0-80D899B4D4FC}"/>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a:extLst>
              <a:ext uri="{FF2B5EF4-FFF2-40B4-BE49-F238E27FC236}">
                <a16:creationId xmlns:a16="http://schemas.microsoft.com/office/drawing/2014/main" id="{0FBF6413-26F9-4EC4-9251-9BA79F3692C2}"/>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3">
            <a:extLst>
              <a:ext uri="{FF2B5EF4-FFF2-40B4-BE49-F238E27FC236}">
                <a16:creationId xmlns:a16="http://schemas.microsoft.com/office/drawing/2014/main" id="{4BE89A2C-43AB-4995-AAE3-23D38D4FF9F3}"/>
              </a:ext>
            </a:extLst>
          </p:cNvPr>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46281DF6-A6F9-4FF6-8B7A-7470BF402B36}" type="datetimeFigureOut">
              <a:rPr lang="en-GB" smtClean="0"/>
              <a:t>17/02/2020</a:t>
            </a:fld>
            <a:endParaRPr lang="en-GB"/>
          </a:p>
        </p:txBody>
      </p:sp>
      <p:sp>
        <p:nvSpPr>
          <p:cNvPr id="7" name="Footer Placeholder 4">
            <a:extLst>
              <a:ext uri="{FF2B5EF4-FFF2-40B4-BE49-F238E27FC236}">
                <a16:creationId xmlns:a16="http://schemas.microsoft.com/office/drawing/2014/main" id="{D8CB70DD-CD4D-4E3B-AC72-6EF10E237927}"/>
              </a:ext>
            </a:extLst>
          </p:cNvPr>
          <p:cNvSpPr>
            <a:spLocks noGrp="1"/>
          </p:cNvSpPr>
          <p:nvPr>
            <p:ph type="ftr" sz="quarter" idx="15"/>
          </p:nvPr>
        </p:nvSpPr>
        <p:spPr/>
        <p:txBody>
          <a:bodyPr/>
          <a:lstStyle>
            <a:lvl1pPr>
              <a:defRPr/>
            </a:lvl1pPr>
          </a:lstStyle>
          <a:p>
            <a:endParaRPr lang="en-GB"/>
          </a:p>
        </p:txBody>
      </p:sp>
      <p:sp>
        <p:nvSpPr>
          <p:cNvPr id="8" name="Slide Number Placeholder 5">
            <a:extLst>
              <a:ext uri="{FF2B5EF4-FFF2-40B4-BE49-F238E27FC236}">
                <a16:creationId xmlns:a16="http://schemas.microsoft.com/office/drawing/2014/main" id="{A8B9A4E4-8C9C-4A5F-B677-B993C7062430}"/>
              </a:ext>
            </a:extLst>
          </p:cNvPr>
          <p:cNvSpPr>
            <a:spLocks noGrp="1"/>
          </p:cNvSpPr>
          <p:nvPr>
            <p:ph type="sldNum" sz="quarter" idx="16"/>
          </p:nvPr>
        </p:nvSpPr>
        <p:spPr/>
        <p:txBody>
          <a:bodyPr/>
          <a:lstStyle>
            <a:lvl1pPr>
              <a:defRPr/>
            </a:lvl1pPr>
          </a:lstStyle>
          <a:p>
            <a:fld id="{0493490E-689A-40D2-9CC6-A578421F7F4B}" type="slidenum">
              <a:rPr lang="en-GB" smtClean="0"/>
              <a:t>‹#›</a:t>
            </a:fld>
            <a:endParaRPr lang="en-GB"/>
          </a:p>
        </p:txBody>
      </p:sp>
    </p:spTree>
    <p:extLst>
      <p:ext uri="{BB962C8B-B14F-4D97-AF65-F5344CB8AC3E}">
        <p14:creationId xmlns:p14="http://schemas.microsoft.com/office/powerpoint/2010/main" val="217772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DDA8E2-F93B-4969-AF65-782055C4FAA9}"/>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a:extLst>
              <a:ext uri="{FF2B5EF4-FFF2-40B4-BE49-F238E27FC236}">
                <a16:creationId xmlns:a16="http://schemas.microsoft.com/office/drawing/2014/main" id="{E6B3965A-118D-448A-985D-FDB442D1EDC2}"/>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a:t>Click to edit Master title style</a:t>
            </a:r>
            <a:endParaRPr lang="en-GB"/>
          </a:p>
        </p:txBody>
      </p:sp>
      <p:sp>
        <p:nvSpPr>
          <p:cNvPr id="5" name="Date Placeholder 2">
            <a:extLst>
              <a:ext uri="{FF2B5EF4-FFF2-40B4-BE49-F238E27FC236}">
                <a16:creationId xmlns:a16="http://schemas.microsoft.com/office/drawing/2014/main" id="{BF88326C-E618-4002-AF5E-2DB35B962D2C}"/>
              </a:ext>
            </a:extLst>
          </p:cNvPr>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46281DF6-A6F9-4FF6-8B7A-7470BF402B36}" type="datetimeFigureOut">
              <a:rPr lang="en-GB" smtClean="0"/>
              <a:t>17/02/2020</a:t>
            </a:fld>
            <a:endParaRPr lang="en-GB"/>
          </a:p>
        </p:txBody>
      </p:sp>
      <p:sp>
        <p:nvSpPr>
          <p:cNvPr id="6" name="Footer Placeholder 3">
            <a:extLst>
              <a:ext uri="{FF2B5EF4-FFF2-40B4-BE49-F238E27FC236}">
                <a16:creationId xmlns:a16="http://schemas.microsoft.com/office/drawing/2014/main" id="{B34764A2-258A-42C3-8AC9-9BD876A88B5F}"/>
              </a:ext>
            </a:extLst>
          </p:cNvPr>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3715774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DD6126-6A02-4A37-8EDF-168115938B43}"/>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a:extLst>
              <a:ext uri="{FF2B5EF4-FFF2-40B4-BE49-F238E27FC236}">
                <a16:creationId xmlns:a16="http://schemas.microsoft.com/office/drawing/2014/main" id="{167DDB94-CC1F-4176-87C8-D61F42672DC4}"/>
              </a:ext>
            </a:extLst>
          </p:cNvPr>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46281DF6-A6F9-4FF6-8B7A-7470BF402B36}" type="datetimeFigureOut">
              <a:rPr lang="en-GB" smtClean="0"/>
              <a:t>17/02/2020</a:t>
            </a:fld>
            <a:endParaRPr lang="en-GB"/>
          </a:p>
        </p:txBody>
      </p:sp>
      <p:sp>
        <p:nvSpPr>
          <p:cNvPr id="4" name="Footer Placeholder 2">
            <a:extLst>
              <a:ext uri="{FF2B5EF4-FFF2-40B4-BE49-F238E27FC236}">
                <a16:creationId xmlns:a16="http://schemas.microsoft.com/office/drawing/2014/main" id="{FFBFBCED-4934-48B4-A3C2-1193143ECE7D}"/>
              </a:ext>
            </a:extLst>
          </p:cNvPr>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160680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D5E41C-EA72-4CD6-A64D-4D2AB1C9A91C}"/>
              </a:ext>
            </a:extLst>
          </p:cNvPr>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a:extLst>
              <a:ext uri="{FF2B5EF4-FFF2-40B4-BE49-F238E27FC236}">
                <a16:creationId xmlns:a16="http://schemas.microsoft.com/office/drawing/2014/main" id="{FEA447C1-5789-4644-B1E6-4E7508510725}"/>
              </a:ext>
            </a:extLst>
          </p:cNvPr>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a:extLst>
              <a:ext uri="{FF2B5EF4-FFF2-40B4-BE49-F238E27FC236}">
                <a16:creationId xmlns:a16="http://schemas.microsoft.com/office/drawing/2014/main" id="{D66F8546-7510-4E8C-93B2-BF6227CACE78}"/>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56810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56D6CEF1-3414-4AE2-B357-4A52EF6FEB6E}"/>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241FD76-AF85-49E4-B969-5F2F155AE07A}"/>
              </a:ext>
            </a:extLst>
          </p:cNvPr>
          <p:cNvSpPr>
            <a:spLocks noGrp="1"/>
          </p:cNvSpPr>
          <p:nvPr>
            <p:ph type="sldNum" sz="quarter" idx="10"/>
          </p:nvPr>
        </p:nvSpPr>
        <p:spPr/>
        <p:txBody>
          <a:bodyPr/>
          <a:lstStyle>
            <a:lvl1pPr marL="185098" algn="l">
              <a:defRPr>
                <a:solidFill>
                  <a:schemeClr val="bg1"/>
                </a:solidFill>
              </a:defRPr>
            </a:lvl1pPr>
          </a:lstStyle>
          <a:p>
            <a:fld id="{0493490E-689A-40D2-9CC6-A578421F7F4B}" type="slidenum">
              <a:rPr lang="en-GB" smtClean="0"/>
              <a:t>‹#›</a:t>
            </a:fld>
            <a:endParaRPr lang="en-GB"/>
          </a:p>
        </p:txBody>
      </p:sp>
      <p:sp>
        <p:nvSpPr>
          <p:cNvPr id="6" name="Footer Placeholder 5">
            <a:extLst>
              <a:ext uri="{FF2B5EF4-FFF2-40B4-BE49-F238E27FC236}">
                <a16:creationId xmlns:a16="http://schemas.microsoft.com/office/drawing/2014/main" id="{C58665A3-BB2D-4752-89C8-6ED77BCB50C9}"/>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907922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F2674930-DFE3-4A60-AE0B-9D41C908ED8A}"/>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26EDD372-B4BC-4FC9-8389-D124AE0882E0}"/>
              </a:ext>
            </a:extLst>
          </p:cNvPr>
          <p:cNvSpPr>
            <a:spLocks noGrp="1"/>
          </p:cNvSpPr>
          <p:nvPr>
            <p:ph type="sldNum" sz="quarter" idx="10"/>
          </p:nvPr>
        </p:nvSpPr>
        <p:spPr/>
        <p:txBody>
          <a:bodyPr/>
          <a:lstStyle>
            <a:lvl1pPr marL="185098" algn="l">
              <a:defRPr>
                <a:solidFill>
                  <a:schemeClr val="bg1"/>
                </a:solidFill>
              </a:defRPr>
            </a:lvl1pPr>
          </a:lstStyle>
          <a:p>
            <a:fld id="{0493490E-689A-40D2-9CC6-A578421F7F4B}" type="slidenum">
              <a:rPr lang="en-GB" smtClean="0"/>
              <a:t>‹#›</a:t>
            </a:fld>
            <a:endParaRPr lang="en-GB"/>
          </a:p>
        </p:txBody>
      </p:sp>
      <p:sp>
        <p:nvSpPr>
          <p:cNvPr id="6" name="Footer Placeholder 5">
            <a:extLst>
              <a:ext uri="{FF2B5EF4-FFF2-40B4-BE49-F238E27FC236}">
                <a16:creationId xmlns:a16="http://schemas.microsoft.com/office/drawing/2014/main" id="{6F468419-FB8D-4F84-BAB1-A050AA2197BC}"/>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35777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841DE262-024F-4A2C-A621-47F1BE13AD43}"/>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7636FC8F-4555-4781-9E77-F7A29E12D8C1}"/>
              </a:ext>
            </a:extLst>
          </p:cNvPr>
          <p:cNvSpPr>
            <a:spLocks noGrp="1"/>
          </p:cNvSpPr>
          <p:nvPr>
            <p:ph type="sldNum" sz="quarter" idx="10"/>
          </p:nvPr>
        </p:nvSpPr>
        <p:spPr/>
        <p:txBody>
          <a:bodyPr/>
          <a:lstStyle>
            <a:lvl1pPr marL="185098" algn="l">
              <a:defRPr>
                <a:solidFill>
                  <a:schemeClr val="bg1"/>
                </a:solidFill>
              </a:defRPr>
            </a:lvl1pPr>
          </a:lstStyle>
          <a:p>
            <a:fld id="{0493490E-689A-40D2-9CC6-A578421F7F4B}" type="slidenum">
              <a:rPr lang="en-GB" smtClean="0"/>
              <a:t>‹#›</a:t>
            </a:fld>
            <a:endParaRPr lang="en-GB"/>
          </a:p>
        </p:txBody>
      </p:sp>
      <p:sp>
        <p:nvSpPr>
          <p:cNvPr id="7" name="Footer Placeholder 5">
            <a:extLst>
              <a:ext uri="{FF2B5EF4-FFF2-40B4-BE49-F238E27FC236}">
                <a16:creationId xmlns:a16="http://schemas.microsoft.com/office/drawing/2014/main" id="{FFE3E05C-7432-4680-A52C-FA45FE9D4032}"/>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593222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635B3DC1-6068-4DB2-A40C-FE165B6F11F2}"/>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10C2292A-7A47-49EF-B229-DA105F2B8F09}"/>
              </a:ext>
            </a:extLst>
          </p:cNvPr>
          <p:cNvSpPr>
            <a:spLocks noGrp="1"/>
          </p:cNvSpPr>
          <p:nvPr>
            <p:ph type="sldNum" sz="quarter" idx="10"/>
          </p:nvPr>
        </p:nvSpPr>
        <p:spPr/>
        <p:txBody>
          <a:bodyPr/>
          <a:lstStyle>
            <a:lvl1pPr marL="185098" algn="l">
              <a:defRPr>
                <a:solidFill>
                  <a:schemeClr val="bg1"/>
                </a:solidFill>
              </a:defRPr>
            </a:lvl1pPr>
          </a:lstStyle>
          <a:p>
            <a:fld id="{0493490E-689A-40D2-9CC6-A578421F7F4B}" type="slidenum">
              <a:rPr lang="en-GB" smtClean="0"/>
              <a:t>‹#›</a:t>
            </a:fld>
            <a:endParaRPr lang="en-GB"/>
          </a:p>
        </p:txBody>
      </p:sp>
      <p:sp>
        <p:nvSpPr>
          <p:cNvPr id="7" name="Footer Placeholder 5">
            <a:extLst>
              <a:ext uri="{FF2B5EF4-FFF2-40B4-BE49-F238E27FC236}">
                <a16:creationId xmlns:a16="http://schemas.microsoft.com/office/drawing/2014/main" id="{77B8BBB7-5F94-45E3-BA6B-89C91333AFF4}"/>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44836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7B9B8C47-9E6A-4C4B-B5AB-C790E03CA009}"/>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AFAA58FF-72D7-461D-A4AE-5C411847364C}"/>
              </a:ext>
            </a:extLst>
          </p:cNvPr>
          <p:cNvSpPr>
            <a:spLocks noGrp="1"/>
          </p:cNvSpPr>
          <p:nvPr>
            <p:ph type="sldNum" sz="quarter" idx="10"/>
          </p:nvPr>
        </p:nvSpPr>
        <p:spPr/>
        <p:txBody>
          <a:bodyPr/>
          <a:lstStyle>
            <a:lvl1pPr marL="185098" algn="l">
              <a:defRPr>
                <a:solidFill>
                  <a:schemeClr val="bg1"/>
                </a:solidFill>
              </a:defRPr>
            </a:lvl1pPr>
          </a:lstStyle>
          <a:p>
            <a:fld id="{0493490E-689A-40D2-9CC6-A578421F7F4B}" type="slidenum">
              <a:rPr lang="en-GB" smtClean="0"/>
              <a:t>‹#›</a:t>
            </a:fld>
            <a:endParaRPr lang="en-GB"/>
          </a:p>
        </p:txBody>
      </p:sp>
      <p:sp>
        <p:nvSpPr>
          <p:cNvPr id="6" name="Footer Placeholder 5">
            <a:extLst>
              <a:ext uri="{FF2B5EF4-FFF2-40B4-BE49-F238E27FC236}">
                <a16:creationId xmlns:a16="http://schemas.microsoft.com/office/drawing/2014/main" id="{111AB66F-B932-448B-9987-26E229BBD957}"/>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4062708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B9C69893-6D57-47E2-AABD-70B72E5328EE}"/>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a:t>Edit Master text styles</a:t>
            </a:r>
          </a:p>
        </p:txBody>
      </p:sp>
      <p:sp>
        <p:nvSpPr>
          <p:cNvPr id="6" name="Slide Number Placeholder 5">
            <a:extLst>
              <a:ext uri="{FF2B5EF4-FFF2-40B4-BE49-F238E27FC236}">
                <a16:creationId xmlns:a16="http://schemas.microsoft.com/office/drawing/2014/main" id="{2C7E41F0-E81A-41A0-84FA-BC67B7F1E88C}"/>
              </a:ext>
            </a:extLst>
          </p:cNvPr>
          <p:cNvSpPr>
            <a:spLocks noGrp="1"/>
          </p:cNvSpPr>
          <p:nvPr>
            <p:ph type="sldNum" sz="quarter" idx="10"/>
          </p:nvPr>
        </p:nvSpPr>
        <p:spPr/>
        <p:txBody>
          <a:bodyPr/>
          <a:lstStyle>
            <a:lvl1pPr marL="185098" algn="l">
              <a:defRPr>
                <a:solidFill>
                  <a:schemeClr val="bg1"/>
                </a:solidFill>
              </a:defRPr>
            </a:lvl1pPr>
          </a:lstStyle>
          <a:p>
            <a:fld id="{0493490E-689A-40D2-9CC6-A578421F7F4B}" type="slidenum">
              <a:rPr lang="en-GB" smtClean="0"/>
              <a:t>‹#›</a:t>
            </a:fld>
            <a:endParaRPr lang="en-GB"/>
          </a:p>
        </p:txBody>
      </p:sp>
      <p:sp>
        <p:nvSpPr>
          <p:cNvPr id="7" name="Footer Placeholder 5">
            <a:extLst>
              <a:ext uri="{FF2B5EF4-FFF2-40B4-BE49-F238E27FC236}">
                <a16:creationId xmlns:a16="http://schemas.microsoft.com/office/drawing/2014/main" id="{43F04EA0-6B51-4D0D-9482-0631630EC798}"/>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26876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020592-F52D-4369-9916-6383F570BE20}"/>
              </a:ext>
            </a:extLst>
          </p:cNvPr>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a:extLst>
              <a:ext uri="{FF2B5EF4-FFF2-40B4-BE49-F238E27FC236}">
                <a16:creationId xmlns:a16="http://schemas.microsoft.com/office/drawing/2014/main" id="{88571E40-DF0D-4501-AC53-E00B110CCD4F}"/>
              </a:ext>
            </a:extLst>
          </p:cNvPr>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a:extLst>
              <a:ext uri="{FF2B5EF4-FFF2-40B4-BE49-F238E27FC236}">
                <a16:creationId xmlns:a16="http://schemas.microsoft.com/office/drawing/2014/main" id="{0DAA8A1C-51E3-4EB8-94A3-56C8B0F95EF0}"/>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51C153ED-4654-4823-B676-4FADF6E7098C}"/>
              </a:ext>
            </a:extLst>
          </p:cNvPr>
          <p:cNvSpPr>
            <a:spLocks noGrp="1"/>
          </p:cNvSpPr>
          <p:nvPr>
            <p:ph type="sldNum" sz="quarter" idx="10"/>
          </p:nvPr>
        </p:nvSpPr>
        <p:spPr>
          <a:noFill/>
        </p:spPr>
        <p:txBody>
          <a:bodyPr/>
          <a:lstStyle>
            <a:lvl1pPr marL="185098" algn="l">
              <a:defRPr>
                <a:solidFill>
                  <a:schemeClr val="bg1"/>
                </a:solidFill>
              </a:defRPr>
            </a:lvl1pPr>
          </a:lstStyle>
          <a:p>
            <a:fld id="{0493490E-689A-40D2-9CC6-A578421F7F4B}" type="slidenum">
              <a:rPr lang="en-GB" smtClean="0"/>
              <a:t>‹#›</a:t>
            </a:fld>
            <a:endParaRPr lang="en-GB"/>
          </a:p>
        </p:txBody>
      </p:sp>
      <p:sp>
        <p:nvSpPr>
          <p:cNvPr id="8" name="Footer Placeholder 5">
            <a:extLst>
              <a:ext uri="{FF2B5EF4-FFF2-40B4-BE49-F238E27FC236}">
                <a16:creationId xmlns:a16="http://schemas.microsoft.com/office/drawing/2014/main" id="{F2165874-A42B-4247-A36A-D5ACF666EF34}"/>
              </a:ext>
            </a:extLst>
          </p:cNvPr>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03451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4716EF-F4F5-4E9F-9D62-CE864D6C567B}"/>
              </a:ext>
            </a:extLst>
          </p:cNvPr>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EAD127A5-BF9E-4901-B656-362069D60AA7}"/>
              </a:ext>
            </a:extLst>
          </p:cNvPr>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lide Number Placeholder 5">
            <a:extLst>
              <a:ext uri="{FF2B5EF4-FFF2-40B4-BE49-F238E27FC236}">
                <a16:creationId xmlns:a16="http://schemas.microsoft.com/office/drawing/2014/main" id="{194844B9-2228-41E6-80CB-41DF0E66EF68}"/>
              </a:ext>
            </a:extLst>
          </p:cNvPr>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0493490E-689A-40D2-9CC6-A578421F7F4B}" type="slidenum">
              <a:rPr lang="en-GB" smtClean="0"/>
              <a:t>‹#›</a:t>
            </a:fld>
            <a:endParaRPr lang="en-GB"/>
          </a:p>
        </p:txBody>
      </p:sp>
      <p:sp>
        <p:nvSpPr>
          <p:cNvPr id="6" name="Footer Placeholder 5">
            <a:extLst>
              <a:ext uri="{FF2B5EF4-FFF2-40B4-BE49-F238E27FC236}">
                <a16:creationId xmlns:a16="http://schemas.microsoft.com/office/drawing/2014/main" id="{DF7D8D3E-7B19-4752-B0EE-ED0B5AE6F38D}"/>
              </a:ext>
            </a:extLst>
          </p:cNvPr>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8746051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content.digital.nhs.uk/ncmp"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fingertips.phe.org.uk/profile/national-child-measurement-programme"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khub.net/web/phe-obesity-intelligence/public-library" TargetMode="External"/><Relationship Id="rId2" Type="http://schemas.openxmlformats.org/officeDocument/2006/relationships/hyperlink" Target="https://khub.net/" TargetMode="External"/><Relationship Id="rId1" Type="http://schemas.openxmlformats.org/officeDocument/2006/relationships/slideLayout" Target="../slideLayouts/slideLayout12.xml"/><Relationship Id="rId6" Type="http://schemas.openxmlformats.org/officeDocument/2006/relationships/hyperlink" Target="https://twitter.com/PHE_obesity" TargetMode="External"/><Relationship Id="rId5" Type="http://schemas.openxmlformats.org/officeDocument/2006/relationships/hyperlink" Target="mailto:ncmp@phe.gov.uk" TargetMode="External"/><Relationship Id="rId4" Type="http://schemas.openxmlformats.org/officeDocument/2006/relationships/hyperlink" Target="https://www.gov.uk/guidance/phe-data-and-analysis-tools#obesity-diet-and-physical-activity"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6" Type="http://schemas.openxmlformats.org/officeDocument/2006/relationships/hyperlink" Target="https://www.nationalarchives.gov.uk/doc/open-government-licence/version/3/" TargetMode="External"/><Relationship Id="rId5" Type="http://schemas.openxmlformats.org/officeDocument/2006/relationships/image" Target="../media/image37.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07B54-B02D-4BB3-ACF0-D1015F983BA7}"/>
              </a:ext>
            </a:extLst>
          </p:cNvPr>
          <p:cNvSpPr>
            <a:spLocks noGrp="1"/>
          </p:cNvSpPr>
          <p:nvPr>
            <p:ph type="ctrTitle"/>
          </p:nvPr>
        </p:nvSpPr>
        <p:spPr/>
        <p:txBody>
          <a:bodyPr>
            <a:normAutofit/>
          </a:bodyPr>
          <a:lstStyle/>
          <a:p>
            <a:r>
              <a:rPr lang="en-GB"/>
              <a:t>Patterns and trends in child obesity in the South West</a:t>
            </a:r>
          </a:p>
        </p:txBody>
      </p:sp>
      <p:sp>
        <p:nvSpPr>
          <p:cNvPr id="3" name="Subtitle 2">
            <a:extLst>
              <a:ext uri="{FF2B5EF4-FFF2-40B4-BE49-F238E27FC236}">
                <a16:creationId xmlns:a16="http://schemas.microsoft.com/office/drawing/2014/main" id="{090AE150-4BBF-49D6-B7ED-A42CF56C275B}"/>
              </a:ext>
            </a:extLst>
          </p:cNvPr>
          <p:cNvSpPr>
            <a:spLocks noGrp="1"/>
          </p:cNvSpPr>
          <p:nvPr>
            <p:ph type="subTitle" idx="1"/>
          </p:nvPr>
        </p:nvSpPr>
        <p:spPr/>
        <p:txBody>
          <a:bodyPr/>
          <a:lstStyle/>
          <a:p>
            <a:r>
              <a:rPr lang="en-GB"/>
              <a:t>A presentation of the latest data on child obesity at regional level
Februrary 2020</a:t>
            </a:r>
          </a:p>
        </p:txBody>
      </p:sp>
    </p:spTree>
    <p:extLst>
      <p:ext uri="{BB962C8B-B14F-4D97-AF65-F5344CB8AC3E}">
        <p14:creationId xmlns:p14="http://schemas.microsoft.com/office/powerpoint/2010/main" val="3828583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AA5AB-0C0E-4720-AA28-19F4F09F3E37}"/>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A318E0B9-26A3-43D5-BC0F-2477D23CB81E}"/>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B33F00B2-D181-4E05-ADD8-837A3ABA1B40}"/>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excess weight by sex and age</a:t>
            </a:r>
          </a:p>
        </p:txBody>
      </p:sp>
      <p:sp>
        <p:nvSpPr>
          <p:cNvPr id="5" name="TextBox 4">
            <a:extLst>
              <a:ext uri="{FF2B5EF4-FFF2-40B4-BE49-F238E27FC236}">
                <a16:creationId xmlns:a16="http://schemas.microsoft.com/office/drawing/2014/main" id="{BF3BB04E-0FCB-43A4-B9C9-41BA51B32645}"/>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a:t>
            </a:r>
          </a:p>
        </p:txBody>
      </p:sp>
      <p:pic>
        <p:nvPicPr>
          <p:cNvPr id="7" name="Picture 6">
            <a:extLst>
              <a:ext uri="{FF2B5EF4-FFF2-40B4-BE49-F238E27FC236}">
                <a16:creationId xmlns:a16="http://schemas.microsoft.com/office/drawing/2014/main" id="{738B247A-682B-4E1C-9604-7966F11D0B9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1632647"/>
            <a:ext cx="5943600" cy="4278506"/>
          </a:xfrm>
          <a:prstGeom prst="rect">
            <a:avLst/>
          </a:prstGeom>
        </p:spPr>
      </p:pic>
      <p:sp>
        <p:nvSpPr>
          <p:cNvPr id="8" name="TextBox 7">
            <a:extLst>
              <a:ext uri="{FF2B5EF4-FFF2-40B4-BE49-F238E27FC236}">
                <a16:creationId xmlns:a16="http://schemas.microsoft.com/office/drawing/2014/main" id="{1AE0AE8B-BC41-4FB6-9DCF-C7331AB60F36}"/>
              </a:ext>
            </a:extLst>
          </p:cNvPr>
          <p:cNvSpPr txBox="1"/>
          <p:nvPr/>
        </p:nvSpPr>
        <p:spPr>
          <a:xfrm>
            <a:off x="127000" y="59055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F9C76FCC-93F1-47F7-BF94-6C55DBADDB94}"/>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10     Patterns and trends in child obesity in the South West</a:t>
            </a:r>
          </a:p>
        </p:txBody>
      </p:sp>
    </p:spTree>
    <p:extLst>
      <p:ext uri="{BB962C8B-B14F-4D97-AF65-F5344CB8AC3E}">
        <p14:creationId xmlns:p14="http://schemas.microsoft.com/office/powerpoint/2010/main" val="1384846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FD0F-00BB-4E04-9527-A706DF523EE3}"/>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B643791B-761E-4436-A315-E5512FFFA453}"/>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A58D1D24-1D4E-46CB-AA9C-403F7B493F74}"/>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obesity by sex and age</a:t>
            </a:r>
          </a:p>
        </p:txBody>
      </p:sp>
      <p:sp>
        <p:nvSpPr>
          <p:cNvPr id="5" name="TextBox 4">
            <a:extLst>
              <a:ext uri="{FF2B5EF4-FFF2-40B4-BE49-F238E27FC236}">
                <a16:creationId xmlns:a16="http://schemas.microsoft.com/office/drawing/2014/main" id="{F3F8D873-77C5-4BBA-A176-180425729869}"/>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 </a:t>
            </a:r>
          </a:p>
        </p:txBody>
      </p:sp>
      <p:pic>
        <p:nvPicPr>
          <p:cNvPr id="7" name="Picture 6">
            <a:extLst>
              <a:ext uri="{FF2B5EF4-FFF2-40B4-BE49-F238E27FC236}">
                <a16:creationId xmlns:a16="http://schemas.microsoft.com/office/drawing/2014/main" id="{A3934F3F-0944-4A9F-9171-C6F2F15F061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1769807"/>
            <a:ext cx="5943600" cy="4278506"/>
          </a:xfrm>
          <a:prstGeom prst="rect">
            <a:avLst/>
          </a:prstGeom>
        </p:spPr>
      </p:pic>
      <p:sp>
        <p:nvSpPr>
          <p:cNvPr id="8" name="TextBox 7">
            <a:extLst>
              <a:ext uri="{FF2B5EF4-FFF2-40B4-BE49-F238E27FC236}">
                <a16:creationId xmlns:a16="http://schemas.microsoft.com/office/drawing/2014/main" id="{C16A0927-23A2-4C8F-889E-4F943F81458E}"/>
              </a:ext>
            </a:extLst>
          </p:cNvPr>
          <p:cNvSpPr txBox="1"/>
          <p:nvPr/>
        </p:nvSpPr>
        <p:spPr>
          <a:xfrm>
            <a:off x="127000" y="59055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FE188F36-CAE6-4106-973F-26EFC4266327}"/>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11     Patterns and trends in child obesity in the South West</a:t>
            </a:r>
          </a:p>
        </p:txBody>
      </p:sp>
    </p:spTree>
    <p:extLst>
      <p:ext uri="{BB962C8B-B14F-4D97-AF65-F5344CB8AC3E}">
        <p14:creationId xmlns:p14="http://schemas.microsoft.com/office/powerpoint/2010/main" val="590175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4648C-1710-41B1-A49F-F9A3E461BB01}"/>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084670F3-7FBA-4F4D-9229-CE681CF4AEA8}"/>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6A9BF4BA-7A8C-4DB8-B415-7F5A7154750E}"/>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severe obesity by age and sex</a:t>
            </a:r>
          </a:p>
        </p:txBody>
      </p:sp>
      <p:sp>
        <p:nvSpPr>
          <p:cNvPr id="5" name="TextBox 4">
            <a:extLst>
              <a:ext uri="{FF2B5EF4-FFF2-40B4-BE49-F238E27FC236}">
                <a16:creationId xmlns:a16="http://schemas.microsoft.com/office/drawing/2014/main" id="{1FD1FEA5-7297-432B-8A63-71B78E8437E1}"/>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a:t>
            </a:r>
          </a:p>
        </p:txBody>
      </p:sp>
      <p:pic>
        <p:nvPicPr>
          <p:cNvPr id="7" name="Picture 6">
            <a:extLst>
              <a:ext uri="{FF2B5EF4-FFF2-40B4-BE49-F238E27FC236}">
                <a16:creationId xmlns:a16="http://schemas.microsoft.com/office/drawing/2014/main" id="{154314F4-F4B3-4806-8C56-7E404894440C}"/>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2075970"/>
            <a:ext cx="5943600" cy="3803340"/>
          </a:xfrm>
          <a:prstGeom prst="rect">
            <a:avLst/>
          </a:prstGeom>
        </p:spPr>
      </p:pic>
      <p:sp>
        <p:nvSpPr>
          <p:cNvPr id="8" name="TextBox 7">
            <a:extLst>
              <a:ext uri="{FF2B5EF4-FFF2-40B4-BE49-F238E27FC236}">
                <a16:creationId xmlns:a16="http://schemas.microsoft.com/office/drawing/2014/main" id="{33CABBC9-4343-4741-AA13-197699C3D6A0}"/>
              </a:ext>
            </a:extLst>
          </p:cNvPr>
          <p:cNvSpPr txBox="1"/>
          <p:nvPr/>
        </p:nvSpPr>
        <p:spPr>
          <a:xfrm>
            <a:off x="127000" y="59055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6A0D16C3-5FDC-4D08-8573-FB9728AE2B5D}"/>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12     Patterns and trends in child obesity in the South West</a:t>
            </a:r>
          </a:p>
        </p:txBody>
      </p:sp>
    </p:spTree>
    <p:extLst>
      <p:ext uri="{BB962C8B-B14F-4D97-AF65-F5344CB8AC3E}">
        <p14:creationId xmlns:p14="http://schemas.microsoft.com/office/powerpoint/2010/main" val="3373455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F0104-3C8A-495A-BD30-1AD39EC42D8F}"/>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CCBAB144-3A1F-4DBF-A9AE-85588B059542}"/>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B77000A2-10B1-4027-8A63-CE77ED75F5E8}"/>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2018/19</a:t>
            </a:r>
          </a:p>
        </p:txBody>
      </p:sp>
      <p:sp>
        <p:nvSpPr>
          <p:cNvPr id="5" name="TextBox 4">
            <a:extLst>
              <a:ext uri="{FF2B5EF4-FFF2-40B4-BE49-F238E27FC236}">
                <a16:creationId xmlns:a16="http://schemas.microsoft.com/office/drawing/2014/main" id="{A56B9310-5740-4916-8BF5-8D79AFB6C330}"/>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South West District and Unitary Authorities</a:t>
            </a:r>
          </a:p>
        </p:txBody>
      </p:sp>
      <p:sp>
        <p:nvSpPr>
          <p:cNvPr id="6" name="TextBox 5">
            <a:extLst>
              <a:ext uri="{FF2B5EF4-FFF2-40B4-BE49-F238E27FC236}">
                <a16:creationId xmlns:a16="http://schemas.microsoft.com/office/drawing/2014/main" id="{81CA1780-5F62-463F-93D6-C1FD9E1B914C}"/>
              </a:ext>
            </a:extLst>
          </p:cNvPr>
          <p:cNvSpPr txBox="1"/>
          <p:nvPr/>
        </p:nvSpPr>
        <p:spPr>
          <a:xfrm>
            <a:off x="515112"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pic>
        <p:nvPicPr>
          <p:cNvPr id="8" name="Picture 7">
            <a:extLst>
              <a:ext uri="{FF2B5EF4-FFF2-40B4-BE49-F238E27FC236}">
                <a16:creationId xmlns:a16="http://schemas.microsoft.com/office/drawing/2014/main" id="{A6C7F428-6171-4491-BBC6-6875CF8C9FD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9530" y="2124698"/>
            <a:ext cx="9608820" cy="3568724"/>
          </a:xfrm>
          <a:prstGeom prst="rect">
            <a:avLst/>
          </a:prstGeom>
        </p:spPr>
      </p:pic>
      <p:sp>
        <p:nvSpPr>
          <p:cNvPr id="9" name="TextBox 8">
            <a:extLst>
              <a:ext uri="{FF2B5EF4-FFF2-40B4-BE49-F238E27FC236}">
                <a16:creationId xmlns:a16="http://schemas.microsoft.com/office/drawing/2014/main" id="{3BE1D1F6-2A80-4B27-AFD0-EDD9774E1F21}"/>
              </a:ext>
            </a:extLst>
          </p:cNvPr>
          <p:cNvSpPr txBox="1"/>
          <p:nvPr/>
        </p:nvSpPr>
        <p:spPr>
          <a:xfrm>
            <a:off x="5448300" y="5829300"/>
            <a:ext cx="39624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95% confidence intervals are shown</a:t>
            </a:r>
          </a:p>
        </p:txBody>
      </p:sp>
      <p:sp>
        <p:nvSpPr>
          <p:cNvPr id="10" name="TextBox 9">
            <a:extLst>
              <a:ext uri="{FF2B5EF4-FFF2-40B4-BE49-F238E27FC236}">
                <a16:creationId xmlns:a16="http://schemas.microsoft.com/office/drawing/2014/main" id="{2D8B0FDD-1A4A-4457-AC6E-C61BD85738BF}"/>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13     Patterns and trends in child obesity in the South West</a:t>
            </a:r>
          </a:p>
        </p:txBody>
      </p:sp>
    </p:spTree>
    <p:extLst>
      <p:ext uri="{BB962C8B-B14F-4D97-AF65-F5344CB8AC3E}">
        <p14:creationId xmlns:p14="http://schemas.microsoft.com/office/powerpoint/2010/main" val="3191906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89DDA-72B2-4371-A3DD-66892542DD5F}"/>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5136B781-4659-4C0F-9654-3CA9B67CAD0D}"/>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E544C3C7-9D86-49DB-B59C-D53BBDAD6D5E}"/>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2018/19</a:t>
            </a:r>
          </a:p>
        </p:txBody>
      </p:sp>
      <p:sp>
        <p:nvSpPr>
          <p:cNvPr id="5" name="TextBox 4">
            <a:extLst>
              <a:ext uri="{FF2B5EF4-FFF2-40B4-BE49-F238E27FC236}">
                <a16:creationId xmlns:a16="http://schemas.microsoft.com/office/drawing/2014/main" id="{6DC12856-78EB-4189-83B5-602FF58B2FA8}"/>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South West District and Unitary Authorities</a:t>
            </a:r>
          </a:p>
        </p:txBody>
      </p:sp>
      <p:sp>
        <p:nvSpPr>
          <p:cNvPr id="6" name="TextBox 5">
            <a:extLst>
              <a:ext uri="{FF2B5EF4-FFF2-40B4-BE49-F238E27FC236}">
                <a16:creationId xmlns:a16="http://schemas.microsoft.com/office/drawing/2014/main" id="{5FD6D48B-1938-4058-AF16-1354E40EB6D6}"/>
              </a:ext>
            </a:extLst>
          </p:cNvPr>
          <p:cNvSpPr txBox="1"/>
          <p:nvPr/>
        </p:nvSpPr>
        <p:spPr>
          <a:xfrm>
            <a:off x="515112"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825B979F-D156-4FE9-968B-2FEC00CA7F1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9530" y="2124698"/>
            <a:ext cx="9608820" cy="3568724"/>
          </a:xfrm>
          <a:prstGeom prst="rect">
            <a:avLst/>
          </a:prstGeom>
        </p:spPr>
      </p:pic>
      <p:sp>
        <p:nvSpPr>
          <p:cNvPr id="9" name="TextBox 8">
            <a:extLst>
              <a:ext uri="{FF2B5EF4-FFF2-40B4-BE49-F238E27FC236}">
                <a16:creationId xmlns:a16="http://schemas.microsoft.com/office/drawing/2014/main" id="{D5E87DAE-6A0F-4493-9D3F-3618BC3036AC}"/>
              </a:ext>
            </a:extLst>
          </p:cNvPr>
          <p:cNvSpPr txBox="1"/>
          <p:nvPr/>
        </p:nvSpPr>
        <p:spPr>
          <a:xfrm>
            <a:off x="5448300" y="5829300"/>
            <a:ext cx="39624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95% confidence intervals are shown</a:t>
            </a:r>
          </a:p>
        </p:txBody>
      </p:sp>
      <p:sp>
        <p:nvSpPr>
          <p:cNvPr id="10" name="TextBox 9">
            <a:extLst>
              <a:ext uri="{FF2B5EF4-FFF2-40B4-BE49-F238E27FC236}">
                <a16:creationId xmlns:a16="http://schemas.microsoft.com/office/drawing/2014/main" id="{59C87185-21C4-45DE-B335-EE73D5ED2A8D}"/>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14     Patterns and trends in child obesity in the South West</a:t>
            </a:r>
          </a:p>
        </p:txBody>
      </p:sp>
    </p:spTree>
    <p:extLst>
      <p:ext uri="{BB962C8B-B14F-4D97-AF65-F5344CB8AC3E}">
        <p14:creationId xmlns:p14="http://schemas.microsoft.com/office/powerpoint/2010/main" val="4272975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40DBD-1AA1-44ED-91F2-93E9CD67F811}"/>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0A8CBE97-D402-4FFB-BC8C-5CF20E05D412}"/>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3BB37EC5-DF44-4E74-A00D-28D8F08CCC2E}"/>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by age, 2018/19</a:t>
            </a:r>
          </a:p>
        </p:txBody>
      </p:sp>
      <p:sp>
        <p:nvSpPr>
          <p:cNvPr id="5" name="TextBox 4">
            <a:extLst>
              <a:ext uri="{FF2B5EF4-FFF2-40B4-BE49-F238E27FC236}">
                <a16:creationId xmlns:a16="http://schemas.microsoft.com/office/drawing/2014/main" id="{721749D4-BA68-404A-AE25-3A8BA32D362A}"/>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South West District and Unitary Authorities</a:t>
            </a:r>
          </a:p>
        </p:txBody>
      </p:sp>
      <p:sp>
        <p:nvSpPr>
          <p:cNvPr id="6" name="TextBox 5">
            <a:extLst>
              <a:ext uri="{FF2B5EF4-FFF2-40B4-BE49-F238E27FC236}">
                <a16:creationId xmlns:a16="http://schemas.microsoft.com/office/drawing/2014/main" id="{B6E4621F-F022-4CDF-AE9E-1DC945E404B4}"/>
              </a:ext>
            </a:extLst>
          </p:cNvPr>
          <p:cNvSpPr txBox="1"/>
          <p:nvPr/>
        </p:nvSpPr>
        <p:spPr>
          <a:xfrm>
            <a:off x="515112"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7" name="TextBox 6">
            <a:extLst>
              <a:ext uri="{FF2B5EF4-FFF2-40B4-BE49-F238E27FC236}">
                <a16:creationId xmlns:a16="http://schemas.microsoft.com/office/drawing/2014/main" id="{31559E79-8384-4697-806E-6009C7ED46F5}"/>
              </a:ext>
            </a:extLst>
          </p:cNvPr>
          <p:cNvSpPr txBox="1"/>
          <p:nvPr/>
        </p:nvSpPr>
        <p:spPr>
          <a:xfrm>
            <a:off x="5091684"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9" name="Picture 8">
            <a:extLst>
              <a:ext uri="{FF2B5EF4-FFF2-40B4-BE49-F238E27FC236}">
                <a16:creationId xmlns:a16="http://schemas.microsoft.com/office/drawing/2014/main" id="{E9FD51C9-4DD3-4A26-8A3E-3D4A5EC9627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59130" y="2023110"/>
            <a:ext cx="3634740" cy="3634740"/>
          </a:xfrm>
          <a:prstGeom prst="rect">
            <a:avLst/>
          </a:prstGeom>
        </p:spPr>
      </p:pic>
      <p:pic>
        <p:nvPicPr>
          <p:cNvPr id="11" name="Picture 10">
            <a:extLst>
              <a:ext uri="{FF2B5EF4-FFF2-40B4-BE49-F238E27FC236}">
                <a16:creationId xmlns:a16="http://schemas.microsoft.com/office/drawing/2014/main" id="{E5500DF4-5F4A-4E06-9CB0-352FD0F4ED4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16830" y="2023110"/>
            <a:ext cx="3634740" cy="3634740"/>
          </a:xfrm>
          <a:prstGeom prst="rect">
            <a:avLst/>
          </a:prstGeom>
        </p:spPr>
      </p:pic>
      <p:sp>
        <p:nvSpPr>
          <p:cNvPr id="12" name="TextBox 11">
            <a:extLst>
              <a:ext uri="{FF2B5EF4-FFF2-40B4-BE49-F238E27FC236}">
                <a16:creationId xmlns:a16="http://schemas.microsoft.com/office/drawing/2014/main" id="{8253CDBE-2F4B-42CB-80B5-8A9C0860C516}"/>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15     Patterns and trends in child obesity in the South West</a:t>
            </a:r>
          </a:p>
        </p:txBody>
      </p:sp>
    </p:spTree>
    <p:extLst>
      <p:ext uri="{BB962C8B-B14F-4D97-AF65-F5344CB8AC3E}">
        <p14:creationId xmlns:p14="http://schemas.microsoft.com/office/powerpoint/2010/main" val="1934283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0A375-C148-4652-9017-007D63B3B8FD}"/>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5068CD37-1175-4AD2-B481-583BD684350D}"/>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C537FBB9-3D37-46F0-AF8E-4362004A1D79}"/>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Obesity prevalence by regional deprivation and age</a:t>
            </a:r>
          </a:p>
        </p:txBody>
      </p:sp>
      <p:pic>
        <p:nvPicPr>
          <p:cNvPr id="6" name="Picture 5">
            <a:extLst>
              <a:ext uri="{FF2B5EF4-FFF2-40B4-BE49-F238E27FC236}">
                <a16:creationId xmlns:a16="http://schemas.microsoft.com/office/drawing/2014/main" id="{7B8C016C-5F5A-4F19-A884-D91043BA331C}"/>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238250" y="1726297"/>
            <a:ext cx="7429500" cy="3405406"/>
          </a:xfrm>
          <a:prstGeom prst="rect">
            <a:avLst/>
          </a:prstGeom>
        </p:spPr>
      </p:pic>
      <p:pic>
        <p:nvPicPr>
          <p:cNvPr id="8" name="Picture 7">
            <a:extLst>
              <a:ext uri="{FF2B5EF4-FFF2-40B4-BE49-F238E27FC236}">
                <a16:creationId xmlns:a16="http://schemas.microsoft.com/office/drawing/2014/main" id="{AA3A4E09-C6D2-421A-82A5-1B73B43E747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4020" y="4996771"/>
            <a:ext cx="3368040" cy="704939"/>
          </a:xfrm>
          <a:prstGeom prst="rect">
            <a:avLst/>
          </a:prstGeom>
        </p:spPr>
      </p:pic>
      <p:pic>
        <p:nvPicPr>
          <p:cNvPr id="10" name="Picture 9">
            <a:extLst>
              <a:ext uri="{FF2B5EF4-FFF2-40B4-BE49-F238E27FC236}">
                <a16:creationId xmlns:a16="http://schemas.microsoft.com/office/drawing/2014/main" id="{95BFB516-46DE-47F7-A34E-0CC98FDDABF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250180" y="4996771"/>
            <a:ext cx="3368040" cy="704939"/>
          </a:xfrm>
          <a:prstGeom prst="rect">
            <a:avLst/>
          </a:prstGeom>
        </p:spPr>
      </p:pic>
      <p:sp>
        <p:nvSpPr>
          <p:cNvPr id="11" name="TextBox 10">
            <a:extLst>
              <a:ext uri="{FF2B5EF4-FFF2-40B4-BE49-F238E27FC236}">
                <a16:creationId xmlns:a16="http://schemas.microsoft.com/office/drawing/2014/main" id="{4DD616AB-1A26-4962-9124-8B5F26EA3929}"/>
              </a:ext>
            </a:extLst>
          </p:cNvPr>
          <p:cNvSpPr txBox="1"/>
          <p:nvPr/>
        </p:nvSpPr>
        <p:spPr>
          <a:xfrm>
            <a:off x="5448300" y="5692140"/>
            <a:ext cx="396240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Region-specific deprivation deciles displayed (IMD 2015)
 95% confidence intervals are shown</a:t>
            </a:r>
          </a:p>
        </p:txBody>
      </p:sp>
      <p:sp>
        <p:nvSpPr>
          <p:cNvPr id="12" name="TextBox 11">
            <a:extLst>
              <a:ext uri="{FF2B5EF4-FFF2-40B4-BE49-F238E27FC236}">
                <a16:creationId xmlns:a16="http://schemas.microsoft.com/office/drawing/2014/main" id="{55E34CEA-2EBF-444B-9B3D-10E33C3DB8BE}"/>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16     Patterns and trends in child obesity in the South West</a:t>
            </a:r>
          </a:p>
        </p:txBody>
      </p:sp>
    </p:spTree>
    <p:extLst>
      <p:ext uri="{BB962C8B-B14F-4D97-AF65-F5344CB8AC3E}">
        <p14:creationId xmlns:p14="http://schemas.microsoft.com/office/powerpoint/2010/main" val="251595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B2C49-7EF5-49E9-B238-2CFC5D4D1051}"/>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7A041C9D-EA0E-4FCC-BBA4-DEFCDB32EF8B}"/>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9B92E396-E68E-4FE1-94AB-8BA0A21CDFA4}"/>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Severe obesity prevalence by regional deprivation and age</a:t>
            </a:r>
          </a:p>
        </p:txBody>
      </p:sp>
      <p:pic>
        <p:nvPicPr>
          <p:cNvPr id="6" name="Picture 5">
            <a:extLst>
              <a:ext uri="{FF2B5EF4-FFF2-40B4-BE49-F238E27FC236}">
                <a16:creationId xmlns:a16="http://schemas.microsoft.com/office/drawing/2014/main" id="{B2CFA57B-25A5-470B-9DFB-C5951186D3E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238250" y="1726297"/>
            <a:ext cx="7429500" cy="3405406"/>
          </a:xfrm>
          <a:prstGeom prst="rect">
            <a:avLst/>
          </a:prstGeom>
        </p:spPr>
      </p:pic>
      <p:pic>
        <p:nvPicPr>
          <p:cNvPr id="8" name="Picture 7">
            <a:extLst>
              <a:ext uri="{FF2B5EF4-FFF2-40B4-BE49-F238E27FC236}">
                <a16:creationId xmlns:a16="http://schemas.microsoft.com/office/drawing/2014/main" id="{0FC1B729-C798-4439-B907-B9DC7BBA7B0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4020" y="4996771"/>
            <a:ext cx="3368040" cy="704939"/>
          </a:xfrm>
          <a:prstGeom prst="rect">
            <a:avLst/>
          </a:prstGeom>
        </p:spPr>
      </p:pic>
      <p:pic>
        <p:nvPicPr>
          <p:cNvPr id="10" name="Picture 9">
            <a:extLst>
              <a:ext uri="{FF2B5EF4-FFF2-40B4-BE49-F238E27FC236}">
                <a16:creationId xmlns:a16="http://schemas.microsoft.com/office/drawing/2014/main" id="{1E770F4E-7A86-4C6C-A33D-86DDCD93014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250180" y="4996771"/>
            <a:ext cx="3368040" cy="704939"/>
          </a:xfrm>
          <a:prstGeom prst="rect">
            <a:avLst/>
          </a:prstGeom>
        </p:spPr>
      </p:pic>
      <p:sp>
        <p:nvSpPr>
          <p:cNvPr id="11" name="TextBox 10">
            <a:extLst>
              <a:ext uri="{FF2B5EF4-FFF2-40B4-BE49-F238E27FC236}">
                <a16:creationId xmlns:a16="http://schemas.microsoft.com/office/drawing/2014/main" id="{0759774A-E39C-4B79-B832-8F267A0FF9C5}"/>
              </a:ext>
            </a:extLst>
          </p:cNvPr>
          <p:cNvSpPr txBox="1"/>
          <p:nvPr/>
        </p:nvSpPr>
        <p:spPr>
          <a:xfrm>
            <a:off x="5448300" y="5692140"/>
            <a:ext cx="396240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Region-specific deprivation deciles displayed (IMD 2015)
 95% confidence intervals are shown</a:t>
            </a:r>
          </a:p>
        </p:txBody>
      </p:sp>
      <p:sp>
        <p:nvSpPr>
          <p:cNvPr id="12" name="TextBox 11">
            <a:extLst>
              <a:ext uri="{FF2B5EF4-FFF2-40B4-BE49-F238E27FC236}">
                <a16:creationId xmlns:a16="http://schemas.microsoft.com/office/drawing/2014/main" id="{EC0614FE-6B43-457D-B5DD-1D047B2BEDAE}"/>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17     Patterns and trends in child obesity in the South West</a:t>
            </a:r>
          </a:p>
        </p:txBody>
      </p:sp>
    </p:spTree>
    <p:extLst>
      <p:ext uri="{BB962C8B-B14F-4D97-AF65-F5344CB8AC3E}">
        <p14:creationId xmlns:p14="http://schemas.microsoft.com/office/powerpoint/2010/main" val="747901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DC7FB-793A-44CC-8949-0A55DBDC470A}"/>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F956372D-8813-470B-B408-2DFECBEF6B2F}"/>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Slope Index of Inequality</a:t>
            </a:r>
          </a:p>
        </p:txBody>
      </p:sp>
      <p:sp>
        <p:nvSpPr>
          <p:cNvPr id="4" name="TextBox 3">
            <a:extLst>
              <a:ext uri="{FF2B5EF4-FFF2-40B4-BE49-F238E27FC236}">
                <a16:creationId xmlns:a16="http://schemas.microsoft.com/office/drawing/2014/main" id="{86507C7C-9FF1-4417-98A2-79FE078583AB}"/>
              </a:ext>
            </a:extLst>
          </p:cNvPr>
          <p:cNvSpPr txBox="1"/>
          <p:nvPr/>
        </p:nvSpPr>
        <p:spPr>
          <a:xfrm>
            <a:off x="515112" y="1920240"/>
            <a:ext cx="8420100" cy="289310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The Slope Index of Inequality (SII) is a measure of the social gradient in an indicator and shows how much the indicator varies with deprivation (by deprivation decile).</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It takes account of inequalities across the whole range of deprivation within each region and summarises this into a single number.</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The higher the value of the SII, the greater the inequality within an area. The SII is greater in Year 6 children than in Reception.</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Increasing SII over time indicates widening inequality.</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For further information on the SII see: Regidor E. Measures of health inequalities: part 2. Journal of Epidemiology &amp; Community Health 2004 –58:900-903.</a:t>
            </a:r>
          </a:p>
        </p:txBody>
      </p:sp>
      <p:sp>
        <p:nvSpPr>
          <p:cNvPr id="5" name="TextBox 4">
            <a:extLst>
              <a:ext uri="{FF2B5EF4-FFF2-40B4-BE49-F238E27FC236}">
                <a16:creationId xmlns:a16="http://schemas.microsoft.com/office/drawing/2014/main" id="{AEAE029E-6CD5-4074-BE60-59F60C549E76}"/>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18     Patterns and trends in child obesity in the South West</a:t>
            </a:r>
          </a:p>
        </p:txBody>
      </p:sp>
    </p:spTree>
    <p:extLst>
      <p:ext uri="{BB962C8B-B14F-4D97-AF65-F5344CB8AC3E}">
        <p14:creationId xmlns:p14="http://schemas.microsoft.com/office/powerpoint/2010/main" val="1345442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AAE9F-E45E-4E40-B6EB-68E6FB8D0E2E}"/>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434F1C88-8A3E-4191-B33B-3C7E8CEB17FC}"/>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50DB35C4-024D-494D-97FA-45F028ABD285}"/>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slope index of inequality by age</a:t>
            </a:r>
          </a:p>
        </p:txBody>
      </p:sp>
      <p:sp>
        <p:nvSpPr>
          <p:cNvPr id="5" name="TextBox 4">
            <a:extLst>
              <a:ext uri="{FF2B5EF4-FFF2-40B4-BE49-F238E27FC236}">
                <a16:creationId xmlns:a16="http://schemas.microsoft.com/office/drawing/2014/main" id="{CEAFA8BD-B003-418C-BFDE-010B426ADBF8}"/>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a:t>
            </a:r>
          </a:p>
        </p:txBody>
      </p:sp>
      <p:pic>
        <p:nvPicPr>
          <p:cNvPr id="7" name="Picture 6">
            <a:extLst>
              <a:ext uri="{FF2B5EF4-FFF2-40B4-BE49-F238E27FC236}">
                <a16:creationId xmlns:a16="http://schemas.microsoft.com/office/drawing/2014/main" id="{ED3B10E8-AC22-4939-887E-B63B1DC3141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2194761"/>
            <a:ext cx="5943600" cy="3565757"/>
          </a:xfrm>
          <a:prstGeom prst="rect">
            <a:avLst/>
          </a:prstGeom>
        </p:spPr>
      </p:pic>
      <p:sp>
        <p:nvSpPr>
          <p:cNvPr id="8" name="TextBox 7">
            <a:extLst>
              <a:ext uri="{FF2B5EF4-FFF2-40B4-BE49-F238E27FC236}">
                <a16:creationId xmlns:a16="http://schemas.microsoft.com/office/drawing/2014/main" id="{C6526FF4-C365-410B-8434-813BB7869BA1}"/>
              </a:ext>
            </a:extLst>
          </p:cNvPr>
          <p:cNvSpPr txBox="1"/>
          <p:nvPr/>
        </p:nvSpPr>
        <p:spPr>
          <a:xfrm>
            <a:off x="127000" y="57150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4574FCBF-388E-4EA0-B0BD-D7007100B97D}"/>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19     Patterns and trends in child obesity in the South West</a:t>
            </a:r>
          </a:p>
        </p:txBody>
      </p:sp>
    </p:spTree>
    <p:extLst>
      <p:ext uri="{BB962C8B-B14F-4D97-AF65-F5344CB8AC3E}">
        <p14:creationId xmlns:p14="http://schemas.microsoft.com/office/powerpoint/2010/main" val="2428555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47-D237-40BB-B242-81023223DDE7}"/>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460DB067-9802-4FD7-A75D-48B2126D0469}"/>
              </a:ext>
            </a:extLst>
          </p:cNvPr>
          <p:cNvSpPr txBox="1"/>
          <p:nvPr/>
        </p:nvSpPr>
        <p:spPr>
          <a:xfrm>
            <a:off x="2526030" y="240030"/>
            <a:ext cx="7429500" cy="107721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National Child Measurement Programme</a:t>
            </a:r>
          </a:p>
        </p:txBody>
      </p:sp>
      <p:sp>
        <p:nvSpPr>
          <p:cNvPr id="4" name="TextBox 3">
            <a:extLst>
              <a:ext uri="{FF2B5EF4-FFF2-40B4-BE49-F238E27FC236}">
                <a16:creationId xmlns:a16="http://schemas.microsoft.com/office/drawing/2014/main" id="{F673F57A-E497-4437-8804-D477FA94938B}"/>
              </a:ext>
            </a:extLst>
          </p:cNvPr>
          <p:cNvSpPr txBox="1"/>
          <p:nvPr/>
        </p:nvSpPr>
        <p:spPr>
          <a:xfrm>
            <a:off x="515112" y="1920240"/>
            <a:ext cx="842010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The data in this slide pack is from the National Child Measurement Programme (NCMP).</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The NCMP is an annual programme that measures the height and weight of children in Reception (aged 4 to 5 years) and Year 6 (aged 10 to 11 years) in England. Although the NCMP only covers certain age groups, it includes the majority of children in those year groups.</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The number of children measured in the South West in 2018/19 was 53,903 in Reception, and 52,985 in Year 6. The participation rate in the South West in 2018/19 was 93.3% for children in Reception and 90.4% for children in Year 6.</a:t>
            </a:r>
          </a:p>
        </p:txBody>
      </p:sp>
      <p:sp>
        <p:nvSpPr>
          <p:cNvPr id="5" name="TextBox 4">
            <a:extLst>
              <a:ext uri="{FF2B5EF4-FFF2-40B4-BE49-F238E27FC236}">
                <a16:creationId xmlns:a16="http://schemas.microsoft.com/office/drawing/2014/main" id="{40638E9A-F155-4BA4-957B-943DBD6D8646}"/>
              </a:ext>
            </a:extLst>
          </p:cNvPr>
          <p:cNvSpPr txBox="1"/>
          <p:nvPr/>
        </p:nvSpPr>
        <p:spPr>
          <a:xfrm>
            <a:off x="495300" y="54864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NCMP website:</a:t>
            </a:r>
          </a:p>
        </p:txBody>
      </p:sp>
      <p:sp>
        <p:nvSpPr>
          <p:cNvPr id="6" name="TextBox 5">
            <a:hlinkClick r:id="rId2"/>
            <a:extLst>
              <a:ext uri="{FF2B5EF4-FFF2-40B4-BE49-F238E27FC236}">
                <a16:creationId xmlns:a16="http://schemas.microsoft.com/office/drawing/2014/main" id="{97391B0E-433E-43EC-B8A7-25212789AD4A}"/>
              </a:ext>
            </a:extLst>
          </p:cNvPr>
          <p:cNvSpPr txBox="1"/>
          <p:nvPr/>
        </p:nvSpPr>
        <p:spPr>
          <a:xfrm>
            <a:off x="495300" y="58293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u="sng">
                <a:solidFill>
                  <a:srgbClr val="98002E"/>
                </a:solidFill>
                <a:latin typeface="Arial" panose="020B0604020202020204" pitchFamily="34" charset="0"/>
              </a:rPr>
              <a:t>http://content.digital.nhs.uk/ncmp</a:t>
            </a:r>
          </a:p>
        </p:txBody>
      </p:sp>
      <p:sp>
        <p:nvSpPr>
          <p:cNvPr id="7" name="TextBox 6">
            <a:extLst>
              <a:ext uri="{FF2B5EF4-FFF2-40B4-BE49-F238E27FC236}">
                <a16:creationId xmlns:a16="http://schemas.microsoft.com/office/drawing/2014/main" id="{A809CE71-DFC2-45BE-9E15-996F4D8A3B92}"/>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     Patterns and trends in child obesity in the South West</a:t>
            </a:r>
          </a:p>
        </p:txBody>
      </p:sp>
    </p:spTree>
    <p:extLst>
      <p:ext uri="{BB962C8B-B14F-4D97-AF65-F5344CB8AC3E}">
        <p14:creationId xmlns:p14="http://schemas.microsoft.com/office/powerpoint/2010/main" val="3595856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E94B1-D507-4C00-AF3E-53C1E88214B9}"/>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1D0BF8D4-1414-4D62-9535-B7DD834AF53B}"/>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B8F63C26-A2C6-4506-9B69-3D8F09FE2843}"/>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Obesity prevalence by ethnic group and sex</a:t>
            </a:r>
          </a:p>
        </p:txBody>
      </p:sp>
      <p:sp>
        <p:nvSpPr>
          <p:cNvPr id="5" name="TextBox 4">
            <a:extLst>
              <a:ext uri="{FF2B5EF4-FFF2-40B4-BE49-F238E27FC236}">
                <a16:creationId xmlns:a16="http://schemas.microsoft.com/office/drawing/2014/main" id="{CECEF9D5-9234-43E7-A243-9DA482340BFD}"/>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pic>
        <p:nvPicPr>
          <p:cNvPr id="7" name="Picture 6">
            <a:extLst>
              <a:ext uri="{FF2B5EF4-FFF2-40B4-BE49-F238E27FC236}">
                <a16:creationId xmlns:a16="http://schemas.microsoft.com/office/drawing/2014/main" id="{89821F46-8255-488A-B498-F7835047492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0600" y="2286419"/>
            <a:ext cx="7924800" cy="2970961"/>
          </a:xfrm>
          <a:prstGeom prst="rect">
            <a:avLst/>
          </a:prstGeom>
        </p:spPr>
      </p:pic>
      <p:sp>
        <p:nvSpPr>
          <p:cNvPr id="8" name="TextBox 7">
            <a:extLst>
              <a:ext uri="{FF2B5EF4-FFF2-40B4-BE49-F238E27FC236}">
                <a16:creationId xmlns:a16="http://schemas.microsoft.com/office/drawing/2014/main" id="{89AADFAA-F1E5-4646-B4E2-50046460C9A6}"/>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95% confidence intervals are shown</a:t>
            </a:r>
          </a:p>
        </p:txBody>
      </p:sp>
      <p:sp>
        <p:nvSpPr>
          <p:cNvPr id="9" name="TextBox 8">
            <a:extLst>
              <a:ext uri="{FF2B5EF4-FFF2-40B4-BE49-F238E27FC236}">
                <a16:creationId xmlns:a16="http://schemas.microsoft.com/office/drawing/2014/main" id="{37785302-6D09-499C-8D1D-F93B21ED68DF}"/>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20     Patterns and trends in child obesity in the South West</a:t>
            </a:r>
          </a:p>
        </p:txBody>
      </p:sp>
    </p:spTree>
    <p:extLst>
      <p:ext uri="{BB962C8B-B14F-4D97-AF65-F5344CB8AC3E}">
        <p14:creationId xmlns:p14="http://schemas.microsoft.com/office/powerpoint/2010/main" val="3502888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CE12B-7211-4F91-9E03-7DDF37D625F7}"/>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E55DC715-2197-454E-B2EC-E7778C62E2F5}"/>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2BE740CF-DE22-4279-A87C-17A11D51C54C}"/>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Obesity prevalence by ethnic group and sex</a:t>
            </a:r>
          </a:p>
        </p:txBody>
      </p:sp>
      <p:sp>
        <p:nvSpPr>
          <p:cNvPr id="5" name="TextBox 4">
            <a:extLst>
              <a:ext uri="{FF2B5EF4-FFF2-40B4-BE49-F238E27FC236}">
                <a16:creationId xmlns:a16="http://schemas.microsoft.com/office/drawing/2014/main" id="{0920509A-4AAA-40E5-BA1C-8A2AA099EC93}"/>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7" name="Picture 6">
            <a:extLst>
              <a:ext uri="{FF2B5EF4-FFF2-40B4-BE49-F238E27FC236}">
                <a16:creationId xmlns:a16="http://schemas.microsoft.com/office/drawing/2014/main" id="{C0CFBBE0-B9C9-4324-A3C3-59381ED16CF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0600" y="2286419"/>
            <a:ext cx="7924800" cy="2970961"/>
          </a:xfrm>
          <a:prstGeom prst="rect">
            <a:avLst/>
          </a:prstGeom>
        </p:spPr>
      </p:pic>
      <p:sp>
        <p:nvSpPr>
          <p:cNvPr id="8" name="TextBox 7">
            <a:extLst>
              <a:ext uri="{FF2B5EF4-FFF2-40B4-BE49-F238E27FC236}">
                <a16:creationId xmlns:a16="http://schemas.microsoft.com/office/drawing/2014/main" id="{2642A404-11F7-4D44-89C1-6B1FD1C24872}"/>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95% confidence intervals are shown</a:t>
            </a:r>
          </a:p>
        </p:txBody>
      </p:sp>
      <p:sp>
        <p:nvSpPr>
          <p:cNvPr id="9" name="TextBox 8">
            <a:extLst>
              <a:ext uri="{FF2B5EF4-FFF2-40B4-BE49-F238E27FC236}">
                <a16:creationId xmlns:a16="http://schemas.microsoft.com/office/drawing/2014/main" id="{9BC12FEF-FB2C-45A6-8E95-1183D4FBFF05}"/>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21     Patterns and trends in child obesity in the South West</a:t>
            </a:r>
          </a:p>
        </p:txBody>
      </p:sp>
    </p:spTree>
    <p:extLst>
      <p:ext uri="{BB962C8B-B14F-4D97-AF65-F5344CB8AC3E}">
        <p14:creationId xmlns:p14="http://schemas.microsoft.com/office/powerpoint/2010/main" val="1276914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E504-8C39-432C-8E3E-BF51688C0E00}"/>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CF0A9B76-3477-45B7-8ED5-0F01EFC439CC}"/>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DC1D94E5-01EC-49C8-AC1A-494A68BD962B}"/>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dirty="0">
                <a:solidFill>
                  <a:srgbClr val="000000"/>
                </a:solidFill>
                <a:latin typeface="Arial" panose="020B0604020202020204" pitchFamily="34" charset="0"/>
              </a:rPr>
              <a:t>Obesity prevalence by ethnic group and age</a:t>
            </a:r>
          </a:p>
        </p:txBody>
      </p:sp>
      <p:sp>
        <p:nvSpPr>
          <p:cNvPr id="5" name="TextBox 4">
            <a:extLst>
              <a:ext uri="{FF2B5EF4-FFF2-40B4-BE49-F238E27FC236}">
                <a16:creationId xmlns:a16="http://schemas.microsoft.com/office/drawing/2014/main" id="{D900C6BA-C1A9-4E93-93D5-16226402512B}"/>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947AA47C-C132-4F0C-A776-0C74EFFC210A}"/>
              </a:ext>
            </a:extLst>
          </p:cNvPr>
          <p:cNvSpPr txBox="1"/>
          <p:nvPr/>
        </p:nvSpPr>
        <p:spPr>
          <a:xfrm>
            <a:off x="5448300" y="1714500"/>
            <a:ext cx="44577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5E1F980A-9D7C-4631-9847-EB1886AC25F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3703" y="2057400"/>
            <a:ext cx="3956195" cy="3429000"/>
          </a:xfrm>
          <a:prstGeom prst="rect">
            <a:avLst/>
          </a:prstGeom>
        </p:spPr>
      </p:pic>
      <p:pic>
        <p:nvPicPr>
          <p:cNvPr id="10" name="Picture 9">
            <a:extLst>
              <a:ext uri="{FF2B5EF4-FFF2-40B4-BE49-F238E27FC236}">
                <a16:creationId xmlns:a16="http://schemas.microsoft.com/office/drawing/2014/main" id="{366F2C45-348C-465C-B897-06D8F3FB0FA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956103" y="2057400"/>
            <a:ext cx="3956195" cy="3429000"/>
          </a:xfrm>
          <a:prstGeom prst="rect">
            <a:avLst/>
          </a:prstGeom>
        </p:spPr>
      </p:pic>
      <p:sp>
        <p:nvSpPr>
          <p:cNvPr id="11" name="TextBox 10">
            <a:extLst>
              <a:ext uri="{FF2B5EF4-FFF2-40B4-BE49-F238E27FC236}">
                <a16:creationId xmlns:a16="http://schemas.microsoft.com/office/drawing/2014/main" id="{28C10284-5C01-43DC-BBAC-55099574BAFE}"/>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95% confidence intervals are shown</a:t>
            </a:r>
          </a:p>
        </p:txBody>
      </p:sp>
      <p:sp>
        <p:nvSpPr>
          <p:cNvPr id="12" name="TextBox 11">
            <a:extLst>
              <a:ext uri="{FF2B5EF4-FFF2-40B4-BE49-F238E27FC236}">
                <a16:creationId xmlns:a16="http://schemas.microsoft.com/office/drawing/2014/main" id="{F3AA2378-D89F-4C2C-9322-ADD3DB32E3E4}"/>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22     Patterns and trends in child obesity in the South West</a:t>
            </a:r>
          </a:p>
        </p:txBody>
      </p:sp>
    </p:spTree>
    <p:extLst>
      <p:ext uri="{BB962C8B-B14F-4D97-AF65-F5344CB8AC3E}">
        <p14:creationId xmlns:p14="http://schemas.microsoft.com/office/powerpoint/2010/main" val="1287352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CC81A-781B-4016-A4E5-99EFCCFA2E4B}"/>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CBBE0200-0343-4B24-B93B-620DEA1F1425}"/>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331545EF-AC72-4A00-BFC4-302439AEEF93}"/>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dirty="0">
                <a:solidFill>
                  <a:srgbClr val="000000"/>
                </a:solidFill>
                <a:latin typeface="Arial" panose="020B0604020202020204" pitchFamily="34" charset="0"/>
              </a:rPr>
              <a:t>Severe obesity prevalence by ethnic group and age</a:t>
            </a:r>
          </a:p>
        </p:txBody>
      </p:sp>
      <p:sp>
        <p:nvSpPr>
          <p:cNvPr id="5" name="TextBox 4">
            <a:extLst>
              <a:ext uri="{FF2B5EF4-FFF2-40B4-BE49-F238E27FC236}">
                <a16:creationId xmlns:a16="http://schemas.microsoft.com/office/drawing/2014/main" id="{F4BBA34B-E5E7-4409-B963-E28FCD99B9FF}"/>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5A8C2318-1236-4A8F-B090-6DAFF04FEF58}"/>
              </a:ext>
            </a:extLst>
          </p:cNvPr>
          <p:cNvSpPr txBox="1"/>
          <p:nvPr/>
        </p:nvSpPr>
        <p:spPr>
          <a:xfrm>
            <a:off x="5448300" y="1714500"/>
            <a:ext cx="44577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1C34C8F1-798F-4A0C-B9C4-A8BF11E6021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3703" y="2057400"/>
            <a:ext cx="3956195" cy="3429000"/>
          </a:xfrm>
          <a:prstGeom prst="rect">
            <a:avLst/>
          </a:prstGeom>
        </p:spPr>
      </p:pic>
      <p:pic>
        <p:nvPicPr>
          <p:cNvPr id="10" name="Picture 9">
            <a:extLst>
              <a:ext uri="{FF2B5EF4-FFF2-40B4-BE49-F238E27FC236}">
                <a16:creationId xmlns:a16="http://schemas.microsoft.com/office/drawing/2014/main" id="{A3CCE7B5-E0C1-409B-ACC3-2E357E768E3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956103" y="2057400"/>
            <a:ext cx="3956195" cy="3429000"/>
          </a:xfrm>
          <a:prstGeom prst="rect">
            <a:avLst/>
          </a:prstGeom>
        </p:spPr>
      </p:pic>
      <p:sp>
        <p:nvSpPr>
          <p:cNvPr id="11" name="TextBox 10">
            <a:extLst>
              <a:ext uri="{FF2B5EF4-FFF2-40B4-BE49-F238E27FC236}">
                <a16:creationId xmlns:a16="http://schemas.microsoft.com/office/drawing/2014/main" id="{5EBB6022-F1E6-47C9-88E9-BF9878E347B0}"/>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95% confidence intervals are shown</a:t>
            </a:r>
          </a:p>
        </p:txBody>
      </p:sp>
      <p:sp>
        <p:nvSpPr>
          <p:cNvPr id="12" name="TextBox 11">
            <a:extLst>
              <a:ext uri="{FF2B5EF4-FFF2-40B4-BE49-F238E27FC236}">
                <a16:creationId xmlns:a16="http://schemas.microsoft.com/office/drawing/2014/main" id="{CFF1A978-2ABC-49A8-B0FD-91353753F6C9}"/>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23     Patterns and trends in child obesity in the South West</a:t>
            </a:r>
          </a:p>
        </p:txBody>
      </p:sp>
    </p:spTree>
    <p:extLst>
      <p:ext uri="{BB962C8B-B14F-4D97-AF65-F5344CB8AC3E}">
        <p14:creationId xmlns:p14="http://schemas.microsoft.com/office/powerpoint/2010/main" val="2472535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BE0AA-18C1-43CA-B3C2-D7CE79703967}"/>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6C3E2350-703B-4ACA-AA3D-B54C077A68AD}"/>
              </a:ext>
            </a:extLst>
          </p:cNvPr>
          <p:cNvSpPr txBox="1"/>
          <p:nvPr/>
        </p:nvSpPr>
        <p:spPr>
          <a:xfrm>
            <a:off x="2526030" y="240030"/>
            <a:ext cx="7429500" cy="954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NCMP and Child Obesity Profile - an online tool</a:t>
            </a:r>
          </a:p>
        </p:txBody>
      </p:sp>
      <p:sp>
        <p:nvSpPr>
          <p:cNvPr id="4" name="TextBox 3">
            <a:extLst>
              <a:ext uri="{FF2B5EF4-FFF2-40B4-BE49-F238E27FC236}">
                <a16:creationId xmlns:a16="http://schemas.microsoft.com/office/drawing/2014/main" id="{F6F09630-2F5E-48A8-A6CE-172AAE9EE88C}"/>
              </a:ext>
            </a:extLst>
          </p:cNvPr>
          <p:cNvSpPr txBox="1"/>
          <p:nvPr/>
        </p:nvSpPr>
        <p:spPr>
          <a:xfrm>
            <a:off x="5448300" y="1268730"/>
            <a:ext cx="3962400" cy="375487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 obesity data from the NCMP 2006/07 to 2018/19 is available in an online tool.
The tool provides local authority level child data (underweight, healthy weight, overweight, obesity, excess weight - overweight including obesity, severe obesity) for Reception (aged 4-5 years) and Year 6 (aged 10-11 years).
The tool also presents trend data and enables easy comparison of local authority data, allowing users to compare regional neighbours and local authorities with similar characteristics. Inequalities data (sex, deprivation and ethnic group) is also available by local authority.
View the online tool:</a:t>
            </a:r>
          </a:p>
        </p:txBody>
      </p:sp>
      <p:sp>
        <p:nvSpPr>
          <p:cNvPr id="5" name="TextBox 4">
            <a:hlinkClick r:id="rId2"/>
            <a:extLst>
              <a:ext uri="{FF2B5EF4-FFF2-40B4-BE49-F238E27FC236}">
                <a16:creationId xmlns:a16="http://schemas.microsoft.com/office/drawing/2014/main" id="{826E078B-C846-4B94-9CA0-888D3A4093C6}"/>
              </a:ext>
            </a:extLst>
          </p:cNvPr>
          <p:cNvSpPr txBox="1"/>
          <p:nvPr/>
        </p:nvSpPr>
        <p:spPr>
          <a:xfrm>
            <a:off x="5448300" y="5726430"/>
            <a:ext cx="44577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u="sng">
                <a:solidFill>
                  <a:srgbClr val="98002E"/>
                </a:solidFill>
                <a:latin typeface="Arial" panose="020B0604020202020204" pitchFamily="34" charset="0"/>
              </a:rPr>
              <a:t>http://fingertips.phe.org.uk/profile/national-child-measurement-programme</a:t>
            </a:r>
          </a:p>
        </p:txBody>
      </p:sp>
      <p:sp>
        <p:nvSpPr>
          <p:cNvPr id="6" name="TextBox 5">
            <a:extLst>
              <a:ext uri="{FF2B5EF4-FFF2-40B4-BE49-F238E27FC236}">
                <a16:creationId xmlns:a16="http://schemas.microsoft.com/office/drawing/2014/main" id="{B622D5C4-2AAF-4D54-9850-765FDC11E825}"/>
              </a:ext>
            </a:extLst>
          </p:cNvPr>
          <p:cNvSpPr txBox="1"/>
          <p:nvPr/>
        </p:nvSpPr>
        <p:spPr>
          <a:xfrm>
            <a:off x="297180" y="6035040"/>
            <a:ext cx="49530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Screenshot of webpage</a:t>
            </a:r>
          </a:p>
        </p:txBody>
      </p:sp>
      <p:sp>
        <p:nvSpPr>
          <p:cNvPr id="7" name="TextBox 6">
            <a:extLst>
              <a:ext uri="{FF2B5EF4-FFF2-40B4-BE49-F238E27FC236}">
                <a16:creationId xmlns:a16="http://schemas.microsoft.com/office/drawing/2014/main" id="{05CB732A-7F8E-4338-83D4-B94452084AF8}"/>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24     Patterns and trends in child obesity in the South West</a:t>
            </a:r>
          </a:p>
        </p:txBody>
      </p:sp>
      <p:pic>
        <p:nvPicPr>
          <p:cNvPr id="9" name="Picture 8">
            <a:extLst>
              <a:ext uri="{FF2B5EF4-FFF2-40B4-BE49-F238E27FC236}">
                <a16:creationId xmlns:a16="http://schemas.microsoft.com/office/drawing/2014/main" id="{7D377D4C-C366-4E72-9E5E-A668323E8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460" y="1379139"/>
            <a:ext cx="4176000" cy="4603775"/>
          </a:xfrm>
          <a:prstGeom prst="rect">
            <a:avLst/>
          </a:prstGeom>
        </p:spPr>
      </p:pic>
    </p:spTree>
    <p:extLst>
      <p:ext uri="{BB962C8B-B14F-4D97-AF65-F5344CB8AC3E}">
        <p14:creationId xmlns:p14="http://schemas.microsoft.com/office/powerpoint/2010/main" val="1579713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3EE04-A42D-448A-BBA3-7A65763E62D0}"/>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75F0315F-757F-4C0F-8678-388CD9B4505A}"/>
              </a:ext>
            </a:extLst>
          </p:cNvPr>
          <p:cNvSpPr txBox="1"/>
          <p:nvPr/>
        </p:nvSpPr>
        <p:spPr>
          <a:xfrm>
            <a:off x="2526030" y="342900"/>
            <a:ext cx="69342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Further information:</a:t>
            </a:r>
          </a:p>
        </p:txBody>
      </p:sp>
      <p:sp>
        <p:nvSpPr>
          <p:cNvPr id="4" name="TextBox 3">
            <a:extLst>
              <a:ext uri="{FF2B5EF4-FFF2-40B4-BE49-F238E27FC236}">
                <a16:creationId xmlns:a16="http://schemas.microsoft.com/office/drawing/2014/main" id="{B83500C2-BEAB-4CEA-9AE7-15DA91786862}"/>
              </a:ext>
            </a:extLst>
          </p:cNvPr>
          <p:cNvSpPr txBox="1"/>
          <p:nvPr/>
        </p:nvSpPr>
        <p:spPr>
          <a:xfrm>
            <a:off x="495300" y="150876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PHE Obesity Intelligence Knowledge Hub:</a:t>
            </a:r>
          </a:p>
        </p:txBody>
      </p:sp>
      <p:sp>
        <p:nvSpPr>
          <p:cNvPr id="5" name="TextBox 4">
            <a:hlinkClick r:id="rId2"/>
            <a:extLst>
              <a:ext uri="{FF2B5EF4-FFF2-40B4-BE49-F238E27FC236}">
                <a16:creationId xmlns:a16="http://schemas.microsoft.com/office/drawing/2014/main" id="{3E583450-26E9-4D80-9D94-2A6BCE513DA6}"/>
              </a:ext>
            </a:extLst>
          </p:cNvPr>
          <p:cNvSpPr txBox="1"/>
          <p:nvPr/>
        </p:nvSpPr>
        <p:spPr>
          <a:xfrm>
            <a:off x="1188720" y="185166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Sign up on https://khub.net/ and join the PHE Obesity Intelligence group</a:t>
            </a:r>
          </a:p>
        </p:txBody>
      </p:sp>
      <p:sp>
        <p:nvSpPr>
          <p:cNvPr id="6" name="TextBox 5">
            <a:extLst>
              <a:ext uri="{FF2B5EF4-FFF2-40B4-BE49-F238E27FC236}">
                <a16:creationId xmlns:a16="http://schemas.microsoft.com/office/drawing/2014/main" id="{7D226BE9-142A-4401-8622-3B9D5B8B9F50}"/>
              </a:ext>
            </a:extLst>
          </p:cNvPr>
          <p:cNvSpPr txBox="1"/>
          <p:nvPr/>
        </p:nvSpPr>
        <p:spPr>
          <a:xfrm>
            <a:off x="495300" y="233172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PHE Obesity Intelligence Knowledge Hub public library (no need to join):</a:t>
            </a:r>
          </a:p>
        </p:txBody>
      </p:sp>
      <p:sp>
        <p:nvSpPr>
          <p:cNvPr id="7" name="TextBox 6">
            <a:hlinkClick r:id="rId3"/>
            <a:extLst>
              <a:ext uri="{FF2B5EF4-FFF2-40B4-BE49-F238E27FC236}">
                <a16:creationId xmlns:a16="http://schemas.microsoft.com/office/drawing/2014/main" id="{ED991CED-6676-453C-8BEA-246E7C9207AE}"/>
              </a:ext>
            </a:extLst>
          </p:cNvPr>
          <p:cNvSpPr txBox="1"/>
          <p:nvPr/>
        </p:nvSpPr>
        <p:spPr>
          <a:xfrm>
            <a:off x="1188720" y="267462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https://khub.net/web/phe-obesity-intelligence/public-library</a:t>
            </a:r>
          </a:p>
        </p:txBody>
      </p:sp>
      <p:sp>
        <p:nvSpPr>
          <p:cNvPr id="8" name="TextBox 7">
            <a:extLst>
              <a:ext uri="{FF2B5EF4-FFF2-40B4-BE49-F238E27FC236}">
                <a16:creationId xmlns:a16="http://schemas.microsoft.com/office/drawing/2014/main" id="{A33BD50B-BB26-4242-A5E4-F83ED56993B8}"/>
              </a:ext>
            </a:extLst>
          </p:cNvPr>
          <p:cNvSpPr txBox="1"/>
          <p:nvPr/>
        </p:nvSpPr>
        <p:spPr>
          <a:xfrm>
            <a:off x="495300" y="315468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PHE Web:</a:t>
            </a:r>
          </a:p>
        </p:txBody>
      </p:sp>
      <p:sp>
        <p:nvSpPr>
          <p:cNvPr id="9" name="TextBox 8">
            <a:hlinkClick r:id="rId4"/>
            <a:extLst>
              <a:ext uri="{FF2B5EF4-FFF2-40B4-BE49-F238E27FC236}">
                <a16:creationId xmlns:a16="http://schemas.microsoft.com/office/drawing/2014/main" id="{9F068E25-17E8-4D91-BB07-8617752C98E5}"/>
              </a:ext>
            </a:extLst>
          </p:cNvPr>
          <p:cNvSpPr txBox="1"/>
          <p:nvPr/>
        </p:nvSpPr>
        <p:spPr>
          <a:xfrm>
            <a:off x="1188720" y="349758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https://www.gov.uk/guidance/phe-data-and-analysis-tools#obesity-diet-and-physical-activity</a:t>
            </a:r>
          </a:p>
        </p:txBody>
      </p:sp>
      <p:sp>
        <p:nvSpPr>
          <p:cNvPr id="10" name="TextBox 9">
            <a:extLst>
              <a:ext uri="{FF2B5EF4-FFF2-40B4-BE49-F238E27FC236}">
                <a16:creationId xmlns:a16="http://schemas.microsoft.com/office/drawing/2014/main" id="{9AA85245-A64D-493F-A203-A4278DBF8D73}"/>
              </a:ext>
            </a:extLst>
          </p:cNvPr>
          <p:cNvSpPr txBox="1"/>
          <p:nvPr/>
        </p:nvSpPr>
        <p:spPr>
          <a:xfrm>
            <a:off x="495300" y="397764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Email:</a:t>
            </a:r>
          </a:p>
        </p:txBody>
      </p:sp>
      <p:sp>
        <p:nvSpPr>
          <p:cNvPr id="11" name="TextBox 10">
            <a:hlinkClick r:id="rId5"/>
            <a:extLst>
              <a:ext uri="{FF2B5EF4-FFF2-40B4-BE49-F238E27FC236}">
                <a16:creationId xmlns:a16="http://schemas.microsoft.com/office/drawing/2014/main" id="{B1E10EB4-C99B-4626-8CCB-C4D14ABEEE35}"/>
              </a:ext>
            </a:extLst>
          </p:cNvPr>
          <p:cNvSpPr txBox="1"/>
          <p:nvPr/>
        </p:nvSpPr>
        <p:spPr>
          <a:xfrm>
            <a:off x="1287780" y="397764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ncmp@phe.gov.uk</a:t>
            </a:r>
          </a:p>
        </p:txBody>
      </p:sp>
      <p:sp>
        <p:nvSpPr>
          <p:cNvPr id="12" name="TextBox 11">
            <a:extLst>
              <a:ext uri="{FF2B5EF4-FFF2-40B4-BE49-F238E27FC236}">
                <a16:creationId xmlns:a16="http://schemas.microsoft.com/office/drawing/2014/main" id="{2DDB82AE-76E0-4914-BC41-7B468BFB3C1C}"/>
              </a:ext>
            </a:extLst>
          </p:cNvPr>
          <p:cNvSpPr txBox="1"/>
          <p:nvPr/>
        </p:nvSpPr>
        <p:spPr>
          <a:xfrm>
            <a:off x="495300" y="432054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Twitter:</a:t>
            </a:r>
          </a:p>
        </p:txBody>
      </p:sp>
      <p:sp>
        <p:nvSpPr>
          <p:cNvPr id="13" name="TextBox 12">
            <a:hlinkClick r:id="rId6"/>
            <a:extLst>
              <a:ext uri="{FF2B5EF4-FFF2-40B4-BE49-F238E27FC236}">
                <a16:creationId xmlns:a16="http://schemas.microsoft.com/office/drawing/2014/main" id="{29F57495-B39C-48D4-BB21-A1CE15C7F1CC}"/>
              </a:ext>
            </a:extLst>
          </p:cNvPr>
          <p:cNvSpPr txBox="1"/>
          <p:nvPr/>
        </p:nvSpPr>
        <p:spPr>
          <a:xfrm>
            <a:off x="1386840" y="432054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@PHE_Obesity</a:t>
            </a:r>
          </a:p>
        </p:txBody>
      </p:sp>
      <p:sp>
        <p:nvSpPr>
          <p:cNvPr id="14" name="TextBox 13">
            <a:extLst>
              <a:ext uri="{FF2B5EF4-FFF2-40B4-BE49-F238E27FC236}">
                <a16:creationId xmlns:a16="http://schemas.microsoft.com/office/drawing/2014/main" id="{96AE2943-F88A-4A39-8B27-41AAEA9F0051}"/>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25     Patterns and trends in child obesity in the South West</a:t>
            </a:r>
          </a:p>
        </p:txBody>
      </p:sp>
    </p:spTree>
    <p:extLst>
      <p:ext uri="{BB962C8B-B14F-4D97-AF65-F5344CB8AC3E}">
        <p14:creationId xmlns:p14="http://schemas.microsoft.com/office/powerpoint/2010/main" val="1959598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2D6A14-D355-4326-B14A-CD8B6512B0B7}"/>
              </a:ext>
            </a:extLst>
          </p:cNvPr>
          <p:cNvSpPr txBox="1"/>
          <p:nvPr/>
        </p:nvSpPr>
        <p:spPr>
          <a:xfrm>
            <a:off x="495300" y="342900"/>
            <a:ext cx="89154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About Public Health England</a:t>
            </a:r>
          </a:p>
        </p:txBody>
      </p:sp>
      <p:sp>
        <p:nvSpPr>
          <p:cNvPr id="3" name="TextBox 2">
            <a:extLst>
              <a:ext uri="{FF2B5EF4-FFF2-40B4-BE49-F238E27FC236}">
                <a16:creationId xmlns:a16="http://schemas.microsoft.com/office/drawing/2014/main" id="{F2457A2D-C6A7-4EBE-82BD-B44E79A5F74A}"/>
              </a:ext>
            </a:extLst>
          </p:cNvPr>
          <p:cNvSpPr txBox="1"/>
          <p:nvPr/>
        </p:nvSpPr>
        <p:spPr>
          <a:xfrm>
            <a:off x="495300" y="96012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p>
        </p:txBody>
      </p:sp>
      <p:sp>
        <p:nvSpPr>
          <p:cNvPr id="4" name="TextBox 3">
            <a:extLst>
              <a:ext uri="{FF2B5EF4-FFF2-40B4-BE49-F238E27FC236}">
                <a16:creationId xmlns:a16="http://schemas.microsoft.com/office/drawing/2014/main" id="{166D0D1D-D365-48CA-99DF-0CCD0E437EC6}"/>
              </a:ext>
            </a:extLst>
          </p:cNvPr>
          <p:cNvSpPr txBox="1"/>
          <p:nvPr/>
        </p:nvSpPr>
        <p:spPr>
          <a:xfrm>
            <a:off x="495300" y="2400300"/>
            <a:ext cx="5943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Public Health England, Wellington House, 133-155 Waterloo Road, London SE1 8UG
Tel: 020 7654 8000</a:t>
            </a:r>
          </a:p>
        </p:txBody>
      </p:sp>
      <p:sp>
        <p:nvSpPr>
          <p:cNvPr id="5" name="TextBox 4">
            <a:hlinkClick r:id="rId2"/>
            <a:extLst>
              <a:ext uri="{FF2B5EF4-FFF2-40B4-BE49-F238E27FC236}">
                <a16:creationId xmlns:a16="http://schemas.microsoft.com/office/drawing/2014/main" id="{4CF23BF6-D076-4BF6-BE20-51B32667F4FC}"/>
              </a:ext>
            </a:extLst>
          </p:cNvPr>
          <p:cNvSpPr txBox="1"/>
          <p:nvPr/>
        </p:nvSpPr>
        <p:spPr>
          <a:xfrm>
            <a:off x="495300" y="274320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a:solidFill>
                  <a:srgbClr val="98002E"/>
                </a:solidFill>
                <a:latin typeface="Arial" panose="020B0604020202020204" pitchFamily="34" charset="0"/>
              </a:rPr>
              <a:t>www.gov.uk/phe</a:t>
            </a:r>
          </a:p>
        </p:txBody>
      </p:sp>
      <p:sp>
        <p:nvSpPr>
          <p:cNvPr id="6" name="TextBox 5">
            <a:extLst>
              <a:ext uri="{FF2B5EF4-FFF2-40B4-BE49-F238E27FC236}">
                <a16:creationId xmlns:a16="http://schemas.microsoft.com/office/drawing/2014/main" id="{16917369-F8AC-4181-BAB5-7F56E3C609D4}"/>
              </a:ext>
            </a:extLst>
          </p:cNvPr>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Twitter: </a:t>
            </a:r>
          </a:p>
        </p:txBody>
      </p:sp>
      <p:sp>
        <p:nvSpPr>
          <p:cNvPr id="7" name="TextBox 6">
            <a:hlinkClick r:id="rId3"/>
            <a:extLst>
              <a:ext uri="{FF2B5EF4-FFF2-40B4-BE49-F238E27FC236}">
                <a16:creationId xmlns:a16="http://schemas.microsoft.com/office/drawing/2014/main" id="{A1126864-0BD9-4C78-9A17-4E8F2ADA7190}"/>
              </a:ext>
            </a:extLst>
          </p:cNvPr>
          <p:cNvSpPr txBox="1"/>
          <p:nvPr/>
        </p:nvSpPr>
        <p:spPr>
          <a:xfrm>
            <a:off x="104013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a:solidFill>
                  <a:srgbClr val="98002E"/>
                </a:solidFill>
                <a:latin typeface="Arial" panose="020B0604020202020204" pitchFamily="34" charset="0"/>
              </a:rPr>
              <a:t>@PHE_uk</a:t>
            </a:r>
          </a:p>
        </p:txBody>
      </p:sp>
      <p:sp>
        <p:nvSpPr>
          <p:cNvPr id="8" name="TextBox 7">
            <a:extLst>
              <a:ext uri="{FF2B5EF4-FFF2-40B4-BE49-F238E27FC236}">
                <a16:creationId xmlns:a16="http://schemas.microsoft.com/office/drawing/2014/main" id="{D066F945-B031-4A32-A194-79D5DA2CCB25}"/>
              </a:ext>
            </a:extLst>
          </p:cNvPr>
          <p:cNvSpPr txBox="1"/>
          <p:nvPr/>
        </p:nvSpPr>
        <p:spPr>
          <a:xfrm>
            <a:off x="495300" y="3696462"/>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Facebook: </a:t>
            </a:r>
          </a:p>
        </p:txBody>
      </p:sp>
      <p:sp>
        <p:nvSpPr>
          <p:cNvPr id="9" name="TextBox 8">
            <a:hlinkClick r:id="rId4"/>
            <a:extLst>
              <a:ext uri="{FF2B5EF4-FFF2-40B4-BE49-F238E27FC236}">
                <a16:creationId xmlns:a16="http://schemas.microsoft.com/office/drawing/2014/main" id="{20876CAB-80DF-4C0D-B524-2DBC6CBDB836}"/>
              </a:ext>
            </a:extLst>
          </p:cNvPr>
          <p:cNvSpPr txBox="1"/>
          <p:nvPr/>
        </p:nvSpPr>
        <p:spPr>
          <a:xfrm>
            <a:off x="1238250" y="3696462"/>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a:solidFill>
                  <a:srgbClr val="98002E"/>
                </a:solidFill>
                <a:latin typeface="Arial" panose="020B0604020202020204" pitchFamily="34" charset="0"/>
              </a:rPr>
              <a:t>www.facebook.com/PublicHealthEngland</a:t>
            </a:r>
          </a:p>
        </p:txBody>
      </p:sp>
      <p:sp>
        <p:nvSpPr>
          <p:cNvPr id="11" name="TextBox 10">
            <a:extLst>
              <a:ext uri="{FF2B5EF4-FFF2-40B4-BE49-F238E27FC236}">
                <a16:creationId xmlns:a16="http://schemas.microsoft.com/office/drawing/2014/main" id="{9CA9DFCE-4697-4767-8B78-D3AF614B10DE}"/>
              </a:ext>
            </a:extLst>
          </p:cNvPr>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dirty="0">
                <a:solidFill>
                  <a:srgbClr val="000000"/>
                </a:solidFill>
                <a:latin typeface="Arial" panose="020B0604020202020204" pitchFamily="34" charset="0"/>
              </a:rPr>
              <a:t>Published February 2020 
PHE publications gateway number: GW-1091</a:t>
            </a:r>
          </a:p>
        </p:txBody>
      </p:sp>
      <p:pic>
        <p:nvPicPr>
          <p:cNvPr id="13" name="Picture 12">
            <a:extLst>
              <a:ext uri="{FF2B5EF4-FFF2-40B4-BE49-F238E27FC236}">
                <a16:creationId xmlns:a16="http://schemas.microsoft.com/office/drawing/2014/main" id="{35E7631D-5664-439C-8DA8-1DCCF73866DA}"/>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47878" y="5417820"/>
            <a:ext cx="845820" cy="685800"/>
          </a:xfrm>
          <a:prstGeom prst="rect">
            <a:avLst/>
          </a:prstGeom>
        </p:spPr>
      </p:pic>
      <p:sp>
        <p:nvSpPr>
          <p:cNvPr id="14" name="TextBox 13">
            <a:extLst>
              <a:ext uri="{FF2B5EF4-FFF2-40B4-BE49-F238E27FC236}">
                <a16:creationId xmlns:a16="http://schemas.microsoft.com/office/drawing/2014/main" id="{DCEF4B70-6797-491A-BB0F-00D4C18913B6}"/>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26     Patterns and trends in child obesity in the South West</a:t>
            </a:r>
          </a:p>
        </p:txBody>
      </p:sp>
      <p:sp>
        <p:nvSpPr>
          <p:cNvPr id="15" name="TextBox 14">
            <a:extLst>
              <a:ext uri="{FF2B5EF4-FFF2-40B4-BE49-F238E27FC236}">
                <a16:creationId xmlns:a16="http://schemas.microsoft.com/office/drawing/2014/main" id="{E99C6822-B5FA-4D43-A0DF-53D53AB9F379}"/>
              </a:ext>
            </a:extLst>
          </p:cNvPr>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dirty="0">
                <a:solidFill>
                  <a:srgbClr val="000000"/>
                </a:solidFill>
                <a:latin typeface="Arial" panose="020B0604020202020204" pitchFamily="34" charset="0"/>
              </a:rPr>
              <a:t>© Crown copyright 2020 
You may re-use this information (excluding logos) free of charge in any format or medium, under the terms of the Open Government Licence v3.0. To view this licence, visit </a:t>
            </a:r>
            <a:r>
              <a:rPr lang="en-GB" sz="1200" u="sng" dirty="0">
                <a:solidFill>
                  <a:srgbClr val="98002E"/>
                </a:solidFill>
                <a:hlinkClick r:id="rId6"/>
              </a:rPr>
              <a:t>https://www.nationalarchives.gov.uk/doc/open-government-licence/version/3/</a:t>
            </a:r>
            <a:r>
              <a:rPr lang="en-GB" sz="1200" dirty="0">
                <a:solidFill>
                  <a:srgbClr val="000000"/>
                </a:solidFill>
                <a:latin typeface="Arial" panose="020B0604020202020204" pitchFamily="34" charset="0"/>
              </a:rPr>
              <a:t> Where we have identified any third party copyright information you will need to obtain permission from the copyright holders concerned.</a:t>
            </a:r>
          </a:p>
        </p:txBody>
      </p:sp>
    </p:spTree>
    <p:extLst>
      <p:ext uri="{BB962C8B-B14F-4D97-AF65-F5344CB8AC3E}">
        <p14:creationId xmlns:p14="http://schemas.microsoft.com/office/powerpoint/2010/main" val="100436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176E2-3929-4165-A162-141FB38E25B4}"/>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8348659D-1587-4A5A-9523-9935E58F7F6B}"/>
              </a:ext>
            </a:extLst>
          </p:cNvPr>
          <p:cNvSpPr txBox="1"/>
          <p:nvPr/>
        </p:nvSpPr>
        <p:spPr>
          <a:xfrm>
            <a:off x="2526030" y="240030"/>
            <a:ext cx="7429500" cy="107721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BMI classification definitions for population monitoring</a:t>
            </a:r>
          </a:p>
        </p:txBody>
      </p:sp>
      <p:sp>
        <p:nvSpPr>
          <p:cNvPr id="4" name="TextBox 3">
            <a:extLst>
              <a:ext uri="{FF2B5EF4-FFF2-40B4-BE49-F238E27FC236}">
                <a16:creationId xmlns:a16="http://schemas.microsoft.com/office/drawing/2014/main" id="{FDB30741-6B99-4BA0-A67A-E0F2BB726A8B}"/>
              </a:ext>
            </a:extLst>
          </p:cNvPr>
          <p:cNvSpPr txBox="1"/>
          <p:nvPr/>
        </p:nvSpPr>
        <p:spPr>
          <a:xfrm>
            <a:off x="515112" y="1714500"/>
            <a:ext cx="842010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For population monitoring purposes body mass index (BMI) is classified according to the following image using the British 1990 growth reference (UK90 ). This helps examine patterns in children’s weight status across the country and over time.</a:t>
            </a:r>
          </a:p>
        </p:txBody>
      </p:sp>
      <p:sp>
        <p:nvSpPr>
          <p:cNvPr id="5" name="TextBox 4">
            <a:extLst>
              <a:ext uri="{FF2B5EF4-FFF2-40B4-BE49-F238E27FC236}">
                <a16:creationId xmlns:a16="http://schemas.microsoft.com/office/drawing/2014/main" id="{64E1484F-4E2D-4CF2-9BCA-8C3D2FA17EB2}"/>
              </a:ext>
            </a:extLst>
          </p:cNvPr>
          <p:cNvSpPr txBox="1"/>
          <p:nvPr/>
        </p:nvSpPr>
        <p:spPr>
          <a:xfrm>
            <a:off x="4152900" y="1943100"/>
            <a:ext cx="635000" cy="21544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800">
                <a:solidFill>
                  <a:srgbClr val="000000"/>
                </a:solidFill>
                <a:latin typeface="Arial" panose="020B0604020202020204" pitchFamily="34" charset="0"/>
              </a:rPr>
              <a:t>1</a:t>
            </a:r>
          </a:p>
        </p:txBody>
      </p:sp>
      <p:pic>
        <p:nvPicPr>
          <p:cNvPr id="7" name="Picture 6">
            <a:extLst>
              <a:ext uri="{FF2B5EF4-FFF2-40B4-BE49-F238E27FC236}">
                <a16:creationId xmlns:a16="http://schemas.microsoft.com/office/drawing/2014/main" id="{CE008624-107C-41C0-A57F-2A467EC0CE4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93590" y="2777490"/>
            <a:ext cx="8918821" cy="2400300"/>
          </a:xfrm>
          <a:prstGeom prst="rect">
            <a:avLst/>
          </a:prstGeom>
        </p:spPr>
      </p:pic>
      <p:sp>
        <p:nvSpPr>
          <p:cNvPr id="8" name="TextBox 7">
            <a:extLst>
              <a:ext uri="{FF2B5EF4-FFF2-40B4-BE49-F238E27FC236}">
                <a16:creationId xmlns:a16="http://schemas.microsoft.com/office/drawing/2014/main" id="{97884EF6-3FB1-44E3-8904-AA903D1938D2}"/>
              </a:ext>
            </a:extLst>
          </p:cNvPr>
          <p:cNvSpPr txBox="1"/>
          <p:nvPr/>
        </p:nvSpPr>
        <p:spPr>
          <a:xfrm>
            <a:off x="25400" y="5905500"/>
            <a:ext cx="94107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1 Cole TJ, Freeman JV, Preece MA. Body mass index reference curves for the UK, 1990. Archives of Disease in Childhood 1995 73:25-29.</a:t>
            </a:r>
          </a:p>
        </p:txBody>
      </p:sp>
      <p:sp>
        <p:nvSpPr>
          <p:cNvPr id="9" name="TextBox 8">
            <a:extLst>
              <a:ext uri="{FF2B5EF4-FFF2-40B4-BE49-F238E27FC236}">
                <a16:creationId xmlns:a16="http://schemas.microsoft.com/office/drawing/2014/main" id="{0734843C-964D-49C2-AE78-B40397093EEA}"/>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3     Patterns and trends in child obesity in the South West</a:t>
            </a:r>
          </a:p>
        </p:txBody>
      </p:sp>
    </p:spTree>
    <p:extLst>
      <p:ext uri="{BB962C8B-B14F-4D97-AF65-F5344CB8AC3E}">
        <p14:creationId xmlns:p14="http://schemas.microsoft.com/office/powerpoint/2010/main" val="2731231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C255-0755-4E34-AE57-BE6DDD527D99}"/>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D5486E62-6E21-4649-A732-D8BD164E8353}"/>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A2973AA3-751C-4C62-87B0-CB5B89B683A8}"/>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excess weight by sex and age</a:t>
            </a:r>
          </a:p>
        </p:txBody>
      </p:sp>
      <p:sp>
        <p:nvSpPr>
          <p:cNvPr id="5" name="TextBox 4">
            <a:extLst>
              <a:ext uri="{FF2B5EF4-FFF2-40B4-BE49-F238E27FC236}">
                <a16:creationId xmlns:a16="http://schemas.microsoft.com/office/drawing/2014/main" id="{7B92527A-6D07-4F46-85FA-315D4F99F0E8}"/>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sp>
        <p:nvSpPr>
          <p:cNvPr id="6" name="TextBox 5">
            <a:extLst>
              <a:ext uri="{FF2B5EF4-FFF2-40B4-BE49-F238E27FC236}">
                <a16:creationId xmlns:a16="http://schemas.microsoft.com/office/drawing/2014/main" id="{5CC9A60D-951B-4130-A384-04A2AFADEC75}"/>
              </a:ext>
            </a:extLst>
          </p:cNvPr>
          <p:cNvSpPr txBox="1"/>
          <p:nvPr/>
        </p:nvSpPr>
        <p:spPr>
          <a:xfrm>
            <a:off x="1287780" y="1714500"/>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Over 1 in 5 children in Reception (aged 4-5 years) are overweight or obese (22%)</a:t>
            </a:r>
          </a:p>
        </p:txBody>
      </p:sp>
      <p:sp>
        <p:nvSpPr>
          <p:cNvPr id="7" name="TextBox 6">
            <a:extLst>
              <a:ext uri="{FF2B5EF4-FFF2-40B4-BE49-F238E27FC236}">
                <a16:creationId xmlns:a16="http://schemas.microsoft.com/office/drawing/2014/main" id="{ABB83513-FC1B-4FA9-8E06-A90F7C95A4C5}"/>
              </a:ext>
            </a:extLst>
          </p:cNvPr>
          <p:cNvSpPr txBox="1"/>
          <p:nvPr/>
        </p:nvSpPr>
        <p:spPr>
          <a:xfrm>
            <a:off x="2228850" y="2009394"/>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Boys: 22.6%</a:t>
            </a:r>
          </a:p>
        </p:txBody>
      </p:sp>
      <p:sp>
        <p:nvSpPr>
          <p:cNvPr id="8" name="TextBox 7">
            <a:extLst>
              <a:ext uri="{FF2B5EF4-FFF2-40B4-BE49-F238E27FC236}">
                <a16:creationId xmlns:a16="http://schemas.microsoft.com/office/drawing/2014/main" id="{364D37E4-0B56-4276-98DC-A7AF75DEF807}"/>
              </a:ext>
            </a:extLst>
          </p:cNvPr>
          <p:cNvSpPr txBox="1"/>
          <p:nvPr/>
        </p:nvSpPr>
        <p:spPr>
          <a:xfrm>
            <a:off x="6191250" y="2009394"/>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Girls: 21.5%</a:t>
            </a:r>
          </a:p>
        </p:txBody>
      </p:sp>
      <p:pic>
        <p:nvPicPr>
          <p:cNvPr id="10" name="Picture 9">
            <a:extLst>
              <a:ext uri="{FF2B5EF4-FFF2-40B4-BE49-F238E27FC236}">
                <a16:creationId xmlns:a16="http://schemas.microsoft.com/office/drawing/2014/main" id="{0E19B8D0-7480-410D-B8AE-1505052CC3AB}"/>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382810" y="2331720"/>
            <a:ext cx="3177980" cy="1234440"/>
          </a:xfrm>
          <a:prstGeom prst="rect">
            <a:avLst/>
          </a:prstGeom>
        </p:spPr>
      </p:pic>
      <p:pic>
        <p:nvPicPr>
          <p:cNvPr id="12" name="Picture 11">
            <a:extLst>
              <a:ext uri="{FF2B5EF4-FFF2-40B4-BE49-F238E27FC236}">
                <a16:creationId xmlns:a16="http://schemas.microsoft.com/office/drawing/2014/main" id="{FE3659C1-3C7D-41AC-B850-DEEFEAA96E1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346585" y="2331720"/>
            <a:ext cx="3175229" cy="1234440"/>
          </a:xfrm>
          <a:prstGeom prst="rect">
            <a:avLst/>
          </a:prstGeom>
        </p:spPr>
      </p:pic>
      <p:sp>
        <p:nvSpPr>
          <p:cNvPr id="13" name="TextBox 12">
            <a:extLst>
              <a:ext uri="{FF2B5EF4-FFF2-40B4-BE49-F238E27FC236}">
                <a16:creationId xmlns:a16="http://schemas.microsoft.com/office/drawing/2014/main" id="{652E753B-2A50-42C2-9053-95FE07ED9CE9}"/>
              </a:ext>
            </a:extLst>
          </p:cNvPr>
          <p:cNvSpPr txBox="1"/>
          <p:nvPr/>
        </p:nvSpPr>
        <p:spPr>
          <a:xfrm>
            <a:off x="1287780" y="3771900"/>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Almost 1 in 3 children in Year 6 (aged 10-11 years) are overweight or obese (29.9%)</a:t>
            </a:r>
          </a:p>
        </p:txBody>
      </p:sp>
      <p:sp>
        <p:nvSpPr>
          <p:cNvPr id="14" name="TextBox 13">
            <a:extLst>
              <a:ext uri="{FF2B5EF4-FFF2-40B4-BE49-F238E27FC236}">
                <a16:creationId xmlns:a16="http://schemas.microsoft.com/office/drawing/2014/main" id="{B7E53A10-9AD3-4462-AF2D-4079D1957D21}"/>
              </a:ext>
            </a:extLst>
          </p:cNvPr>
          <p:cNvSpPr txBox="1"/>
          <p:nvPr/>
        </p:nvSpPr>
        <p:spPr>
          <a:xfrm>
            <a:off x="2228850" y="408051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Boys: 32.0%</a:t>
            </a:r>
          </a:p>
        </p:txBody>
      </p:sp>
      <p:sp>
        <p:nvSpPr>
          <p:cNvPr id="15" name="TextBox 14">
            <a:extLst>
              <a:ext uri="{FF2B5EF4-FFF2-40B4-BE49-F238E27FC236}">
                <a16:creationId xmlns:a16="http://schemas.microsoft.com/office/drawing/2014/main" id="{18E8265A-4D02-4805-A288-0F4E6D1A15B2}"/>
              </a:ext>
            </a:extLst>
          </p:cNvPr>
          <p:cNvSpPr txBox="1"/>
          <p:nvPr/>
        </p:nvSpPr>
        <p:spPr>
          <a:xfrm>
            <a:off x="6191250" y="408051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Girls: 27.7%</a:t>
            </a:r>
          </a:p>
        </p:txBody>
      </p:sp>
      <p:pic>
        <p:nvPicPr>
          <p:cNvPr id="17" name="Picture 16">
            <a:extLst>
              <a:ext uri="{FF2B5EF4-FFF2-40B4-BE49-F238E27FC236}">
                <a16:creationId xmlns:a16="http://schemas.microsoft.com/office/drawing/2014/main" id="{62205C92-5EB2-46CF-92F4-81978FAC459B}"/>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2018406" y="4389120"/>
            <a:ext cx="1906788" cy="1234440"/>
          </a:xfrm>
          <a:prstGeom prst="rect">
            <a:avLst/>
          </a:prstGeom>
        </p:spPr>
      </p:pic>
      <p:pic>
        <p:nvPicPr>
          <p:cNvPr id="19" name="Picture 18">
            <a:extLst>
              <a:ext uri="{FF2B5EF4-FFF2-40B4-BE49-F238E27FC236}">
                <a16:creationId xmlns:a16="http://schemas.microsoft.com/office/drawing/2014/main" id="{F9100B5B-1EE5-46E5-9342-A8984829C9D2}"/>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981631" y="4389120"/>
            <a:ext cx="1905138" cy="1234440"/>
          </a:xfrm>
          <a:prstGeom prst="rect">
            <a:avLst/>
          </a:prstGeom>
        </p:spPr>
      </p:pic>
      <p:sp>
        <p:nvSpPr>
          <p:cNvPr id="20" name="TextBox 19">
            <a:extLst>
              <a:ext uri="{FF2B5EF4-FFF2-40B4-BE49-F238E27FC236}">
                <a16:creationId xmlns:a16="http://schemas.microsoft.com/office/drawing/2014/main" id="{C3FD7202-D62F-4E6F-9197-E4F12A357085}"/>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4     Patterns and trends in child obesity in the South West</a:t>
            </a:r>
          </a:p>
        </p:txBody>
      </p:sp>
    </p:spTree>
    <p:extLst>
      <p:ext uri="{BB962C8B-B14F-4D97-AF65-F5344CB8AC3E}">
        <p14:creationId xmlns:p14="http://schemas.microsoft.com/office/powerpoint/2010/main" val="4016801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FC1C2-E9CD-464F-8E4E-A997A6226BAC}"/>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223CD484-AD65-48C4-8CEB-87313E32F113}"/>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CE7C6492-DD80-4CE8-904A-E622171DB5BC}"/>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by age and sex</a:t>
            </a:r>
          </a:p>
        </p:txBody>
      </p:sp>
      <p:sp>
        <p:nvSpPr>
          <p:cNvPr id="5" name="TextBox 4">
            <a:extLst>
              <a:ext uri="{FF2B5EF4-FFF2-40B4-BE49-F238E27FC236}">
                <a16:creationId xmlns:a16="http://schemas.microsoft.com/office/drawing/2014/main" id="{3AED973F-D606-4133-9169-6E10623673E8}"/>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sp>
        <p:nvSpPr>
          <p:cNvPr id="6" name="TextBox 5">
            <a:extLst>
              <a:ext uri="{FF2B5EF4-FFF2-40B4-BE49-F238E27FC236}">
                <a16:creationId xmlns:a16="http://schemas.microsoft.com/office/drawing/2014/main" id="{02643231-DC9B-41C9-BF34-E43D16903AD8}"/>
              </a:ext>
            </a:extLst>
          </p:cNvPr>
          <p:cNvSpPr txBox="1"/>
          <p:nvPr/>
        </p:nvSpPr>
        <p:spPr>
          <a:xfrm>
            <a:off x="1981200" y="1714500"/>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Almost 1 in 10 children in Reception (aged 4-5 years) are obese (8.7%)</a:t>
            </a:r>
          </a:p>
        </p:txBody>
      </p:sp>
      <p:pic>
        <p:nvPicPr>
          <p:cNvPr id="8" name="Picture 7">
            <a:extLst>
              <a:ext uri="{FF2B5EF4-FFF2-40B4-BE49-F238E27FC236}">
                <a16:creationId xmlns:a16="http://schemas.microsoft.com/office/drawing/2014/main" id="{0479E78A-767F-4B2D-A2E0-3D832F72875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481238" y="2057400"/>
            <a:ext cx="4943525" cy="960120"/>
          </a:xfrm>
          <a:prstGeom prst="rect">
            <a:avLst/>
          </a:prstGeom>
        </p:spPr>
      </p:pic>
      <p:sp>
        <p:nvSpPr>
          <p:cNvPr id="9" name="TextBox 8">
            <a:extLst>
              <a:ext uri="{FF2B5EF4-FFF2-40B4-BE49-F238E27FC236}">
                <a16:creationId xmlns:a16="http://schemas.microsoft.com/office/drawing/2014/main" id="{5215DD88-B34F-454A-8263-67A081CBD565}"/>
              </a:ext>
            </a:extLst>
          </p:cNvPr>
          <p:cNvSpPr txBox="1"/>
          <p:nvPr/>
        </p:nvSpPr>
        <p:spPr>
          <a:xfrm>
            <a:off x="1382676" y="250317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Boys: 9.1%</a:t>
            </a:r>
          </a:p>
        </p:txBody>
      </p:sp>
      <p:pic>
        <p:nvPicPr>
          <p:cNvPr id="11" name="Picture 10">
            <a:extLst>
              <a:ext uri="{FF2B5EF4-FFF2-40B4-BE49-F238E27FC236}">
                <a16:creationId xmlns:a16="http://schemas.microsoft.com/office/drawing/2014/main" id="{0E46F8FB-8D4D-4E7D-8405-EE25A24A6F7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483377" y="3017520"/>
            <a:ext cx="4939245" cy="960120"/>
          </a:xfrm>
          <a:prstGeom prst="rect">
            <a:avLst/>
          </a:prstGeom>
        </p:spPr>
      </p:pic>
      <p:sp>
        <p:nvSpPr>
          <p:cNvPr id="12" name="TextBox 11">
            <a:extLst>
              <a:ext uri="{FF2B5EF4-FFF2-40B4-BE49-F238E27FC236}">
                <a16:creationId xmlns:a16="http://schemas.microsoft.com/office/drawing/2014/main" id="{ED5D6A8A-7F3D-425A-8A20-FAF48CCB5332}"/>
              </a:ext>
            </a:extLst>
          </p:cNvPr>
          <p:cNvSpPr txBox="1"/>
          <p:nvPr/>
        </p:nvSpPr>
        <p:spPr>
          <a:xfrm>
            <a:off x="1382676" y="346329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Girls: 8.4%</a:t>
            </a:r>
          </a:p>
        </p:txBody>
      </p:sp>
      <p:sp>
        <p:nvSpPr>
          <p:cNvPr id="13" name="TextBox 12">
            <a:extLst>
              <a:ext uri="{FF2B5EF4-FFF2-40B4-BE49-F238E27FC236}">
                <a16:creationId xmlns:a16="http://schemas.microsoft.com/office/drawing/2014/main" id="{81795591-255F-443B-B3FD-B1C184ADA640}"/>
              </a:ext>
            </a:extLst>
          </p:cNvPr>
          <p:cNvSpPr txBox="1"/>
          <p:nvPr/>
        </p:nvSpPr>
        <p:spPr>
          <a:xfrm>
            <a:off x="2080260" y="4203954"/>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Around 1 in 5 children in Year 6 (aged 10-11 years) are obese (16.5%)</a:t>
            </a:r>
          </a:p>
        </p:txBody>
      </p:sp>
      <p:sp>
        <p:nvSpPr>
          <p:cNvPr id="14" name="TextBox 13">
            <a:extLst>
              <a:ext uri="{FF2B5EF4-FFF2-40B4-BE49-F238E27FC236}">
                <a16:creationId xmlns:a16="http://schemas.microsoft.com/office/drawing/2014/main" id="{9D04A21A-8870-4031-AC69-6AF7320BABBA}"/>
              </a:ext>
            </a:extLst>
          </p:cNvPr>
          <p:cNvSpPr txBox="1"/>
          <p:nvPr/>
        </p:nvSpPr>
        <p:spPr>
          <a:xfrm>
            <a:off x="2228850" y="459486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Boys: 18.6%</a:t>
            </a:r>
          </a:p>
        </p:txBody>
      </p:sp>
      <p:sp>
        <p:nvSpPr>
          <p:cNvPr id="15" name="TextBox 14">
            <a:extLst>
              <a:ext uri="{FF2B5EF4-FFF2-40B4-BE49-F238E27FC236}">
                <a16:creationId xmlns:a16="http://schemas.microsoft.com/office/drawing/2014/main" id="{8AB3E0B0-2672-4600-8D2B-1FD1118DC24F}"/>
              </a:ext>
            </a:extLst>
          </p:cNvPr>
          <p:cNvSpPr txBox="1"/>
          <p:nvPr/>
        </p:nvSpPr>
        <p:spPr>
          <a:xfrm>
            <a:off x="6191250" y="459486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Girls: 14.3%</a:t>
            </a:r>
          </a:p>
        </p:txBody>
      </p:sp>
      <p:pic>
        <p:nvPicPr>
          <p:cNvPr id="17" name="Picture 16">
            <a:extLst>
              <a:ext uri="{FF2B5EF4-FFF2-40B4-BE49-F238E27FC236}">
                <a16:creationId xmlns:a16="http://schemas.microsoft.com/office/drawing/2014/main" id="{9EF9FC1C-90F3-49D9-B75B-69F84A7178ED}"/>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559364" y="4869180"/>
            <a:ext cx="2824871" cy="1097280"/>
          </a:xfrm>
          <a:prstGeom prst="rect">
            <a:avLst/>
          </a:prstGeom>
        </p:spPr>
      </p:pic>
      <p:pic>
        <p:nvPicPr>
          <p:cNvPr id="19" name="Picture 18">
            <a:extLst>
              <a:ext uri="{FF2B5EF4-FFF2-40B4-BE49-F238E27FC236}">
                <a16:creationId xmlns:a16="http://schemas.microsoft.com/office/drawing/2014/main" id="{F28AF771-91A6-4255-9FB5-6495E4E06484}"/>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522987" y="4869180"/>
            <a:ext cx="2822426" cy="1097280"/>
          </a:xfrm>
          <a:prstGeom prst="rect">
            <a:avLst/>
          </a:prstGeom>
        </p:spPr>
      </p:pic>
      <p:sp>
        <p:nvSpPr>
          <p:cNvPr id="20" name="TextBox 19">
            <a:extLst>
              <a:ext uri="{FF2B5EF4-FFF2-40B4-BE49-F238E27FC236}">
                <a16:creationId xmlns:a16="http://schemas.microsoft.com/office/drawing/2014/main" id="{11D4B498-113D-4FD6-A4D2-4882ED0BE8A2}"/>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5     Patterns and trends in child obesity in the South West</a:t>
            </a:r>
          </a:p>
        </p:txBody>
      </p:sp>
    </p:spTree>
    <p:extLst>
      <p:ext uri="{BB962C8B-B14F-4D97-AF65-F5344CB8AC3E}">
        <p14:creationId xmlns:p14="http://schemas.microsoft.com/office/powerpoint/2010/main" val="131280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E32BE-9D73-4CA2-8992-00ECC61BB94A}"/>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8289763B-1D78-4463-9F2B-E2456DAC73DA}"/>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AA10BCAB-D484-44F0-8255-FD9DE977A202}"/>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BMI status of children by age</a:t>
            </a:r>
          </a:p>
        </p:txBody>
      </p:sp>
      <p:sp>
        <p:nvSpPr>
          <p:cNvPr id="5" name="TextBox 4">
            <a:extLst>
              <a:ext uri="{FF2B5EF4-FFF2-40B4-BE49-F238E27FC236}">
                <a16:creationId xmlns:a16="http://schemas.microsoft.com/office/drawing/2014/main" id="{C8944281-2E94-43A6-BDEC-6A1F3EDBFEC4}"/>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pic>
        <p:nvPicPr>
          <p:cNvPr id="7" name="Picture 6">
            <a:extLst>
              <a:ext uri="{FF2B5EF4-FFF2-40B4-BE49-F238E27FC236}">
                <a16:creationId xmlns:a16="http://schemas.microsoft.com/office/drawing/2014/main" id="{8D7862E9-3D8D-4AFA-A461-4DD7E032885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28600" y="1028700"/>
            <a:ext cx="5486400" cy="5486400"/>
          </a:xfrm>
          <a:prstGeom prst="rect">
            <a:avLst/>
          </a:prstGeom>
        </p:spPr>
      </p:pic>
      <p:pic>
        <p:nvPicPr>
          <p:cNvPr id="9" name="Picture 8">
            <a:extLst>
              <a:ext uri="{FF2B5EF4-FFF2-40B4-BE49-F238E27FC236}">
                <a16:creationId xmlns:a16="http://schemas.microsoft.com/office/drawing/2014/main" id="{9A64F9CF-D7AB-4E3D-9824-AD7A52E8C7F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191000" y="1028700"/>
            <a:ext cx="5486400" cy="5486400"/>
          </a:xfrm>
          <a:prstGeom prst="rect">
            <a:avLst/>
          </a:prstGeom>
        </p:spPr>
      </p:pic>
      <p:sp>
        <p:nvSpPr>
          <p:cNvPr id="10" name="TextBox 9">
            <a:extLst>
              <a:ext uri="{FF2B5EF4-FFF2-40B4-BE49-F238E27FC236}">
                <a16:creationId xmlns:a16="http://schemas.microsoft.com/office/drawing/2014/main" id="{BCBD2C0F-79DB-4913-8EDE-5B2966C43A09}"/>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6     Patterns and trends in child obesity in the South West</a:t>
            </a:r>
          </a:p>
        </p:txBody>
      </p:sp>
    </p:spTree>
    <p:extLst>
      <p:ext uri="{BB962C8B-B14F-4D97-AF65-F5344CB8AC3E}">
        <p14:creationId xmlns:p14="http://schemas.microsoft.com/office/powerpoint/2010/main" val="2981106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3A2ED-18E3-420C-A704-4BC91D976CE3}"/>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99526C1C-FFDE-4803-AD6B-60B983D9A2A7}"/>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9ED7EB4C-C489-4FBF-A69C-48124619412F}"/>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BMI status of children by age</a:t>
            </a:r>
          </a:p>
        </p:txBody>
      </p:sp>
      <p:sp>
        <p:nvSpPr>
          <p:cNvPr id="5" name="TextBox 4">
            <a:extLst>
              <a:ext uri="{FF2B5EF4-FFF2-40B4-BE49-F238E27FC236}">
                <a16:creationId xmlns:a16="http://schemas.microsoft.com/office/drawing/2014/main" id="{2FB4152F-A295-48EF-987E-9B9F1068D716}"/>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sp>
        <p:nvSpPr>
          <p:cNvPr id="6" name="TextBox 5">
            <a:extLst>
              <a:ext uri="{FF2B5EF4-FFF2-40B4-BE49-F238E27FC236}">
                <a16:creationId xmlns:a16="http://schemas.microsoft.com/office/drawing/2014/main" id="{993984C6-B7F4-4556-8A2C-1D55AB709705}"/>
              </a:ext>
            </a:extLst>
          </p:cNvPr>
          <p:cNvSpPr txBox="1"/>
          <p:nvPr/>
        </p:nvSpPr>
        <p:spPr>
          <a:xfrm>
            <a:off x="99060" y="2537460"/>
            <a:ext cx="1485900" cy="3308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50" b="1">
                <a:solidFill>
                  <a:srgbClr val="000000"/>
                </a:solidFill>
                <a:latin typeface="Arial" panose="020B0604020202020204" pitchFamily="34" charset="0"/>
              </a:rPr>
              <a:t>Reception</a:t>
            </a:r>
          </a:p>
        </p:txBody>
      </p:sp>
      <p:sp>
        <p:nvSpPr>
          <p:cNvPr id="7" name="TextBox 6">
            <a:extLst>
              <a:ext uri="{FF2B5EF4-FFF2-40B4-BE49-F238E27FC236}">
                <a16:creationId xmlns:a16="http://schemas.microsoft.com/office/drawing/2014/main" id="{8BE8F079-4B42-4BA1-B9C5-24DECBF184D7}"/>
              </a:ext>
            </a:extLst>
          </p:cNvPr>
          <p:cNvSpPr txBox="1"/>
          <p:nvPr/>
        </p:nvSpPr>
        <p:spPr>
          <a:xfrm>
            <a:off x="99060" y="4594860"/>
            <a:ext cx="1485900" cy="3308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50" b="1">
                <a:solidFill>
                  <a:srgbClr val="000000"/>
                </a:solidFill>
                <a:latin typeface="Arial" panose="020B0604020202020204" pitchFamily="34" charset="0"/>
              </a:rPr>
              <a:t>Year 6</a:t>
            </a:r>
          </a:p>
        </p:txBody>
      </p:sp>
      <p:pic>
        <p:nvPicPr>
          <p:cNvPr id="9" name="Picture 8">
            <a:extLst>
              <a:ext uri="{FF2B5EF4-FFF2-40B4-BE49-F238E27FC236}">
                <a16:creationId xmlns:a16="http://schemas.microsoft.com/office/drawing/2014/main" id="{5BDC21CC-0E47-4BC1-A87F-739581BB817C}"/>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92480" y="1399303"/>
            <a:ext cx="9113520" cy="2276313"/>
          </a:xfrm>
          <a:prstGeom prst="rect">
            <a:avLst/>
          </a:prstGeom>
        </p:spPr>
      </p:pic>
      <p:pic>
        <p:nvPicPr>
          <p:cNvPr id="11" name="Picture 10">
            <a:extLst>
              <a:ext uri="{FF2B5EF4-FFF2-40B4-BE49-F238E27FC236}">
                <a16:creationId xmlns:a16="http://schemas.microsoft.com/office/drawing/2014/main" id="{25B41576-8320-4AA8-8052-4EF14F4C9A2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92480" y="3422414"/>
            <a:ext cx="9113520" cy="2276313"/>
          </a:xfrm>
          <a:prstGeom prst="rect">
            <a:avLst/>
          </a:prstGeom>
        </p:spPr>
      </p:pic>
      <p:sp>
        <p:nvSpPr>
          <p:cNvPr id="12" name="TextBox 11">
            <a:extLst>
              <a:ext uri="{FF2B5EF4-FFF2-40B4-BE49-F238E27FC236}">
                <a16:creationId xmlns:a16="http://schemas.microsoft.com/office/drawing/2014/main" id="{433B16D8-9B1B-4F1F-9235-ED81FCFD3F22}"/>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7     Patterns and trends in child obesity in the South West</a:t>
            </a:r>
          </a:p>
        </p:txBody>
      </p:sp>
    </p:spTree>
    <p:extLst>
      <p:ext uri="{BB962C8B-B14F-4D97-AF65-F5344CB8AC3E}">
        <p14:creationId xmlns:p14="http://schemas.microsoft.com/office/powerpoint/2010/main" val="703708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0AEA6-C08C-49DC-83BD-24A026FC8FF2}"/>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B14D34FA-1743-4523-A022-A6DF5394A090}"/>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EAC13F7F-CDB7-42EC-A3F7-4A948731EFA8}"/>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by region and age</a:t>
            </a:r>
          </a:p>
        </p:txBody>
      </p:sp>
      <p:sp>
        <p:nvSpPr>
          <p:cNvPr id="5" name="TextBox 4">
            <a:extLst>
              <a:ext uri="{FF2B5EF4-FFF2-40B4-BE49-F238E27FC236}">
                <a16:creationId xmlns:a16="http://schemas.microsoft.com/office/drawing/2014/main" id="{BFFF99AF-B38A-471D-8BFB-1B3FAFB9716B}"/>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sp>
        <p:nvSpPr>
          <p:cNvPr id="6" name="TextBox 5">
            <a:extLst>
              <a:ext uri="{FF2B5EF4-FFF2-40B4-BE49-F238E27FC236}">
                <a16:creationId xmlns:a16="http://schemas.microsoft.com/office/drawing/2014/main" id="{7DC6CD05-279C-4E40-9EBD-40F444C75CDA}"/>
              </a:ext>
            </a:extLst>
          </p:cNvPr>
          <p:cNvSpPr txBox="1"/>
          <p:nvPr/>
        </p:nvSpPr>
        <p:spPr>
          <a:xfrm>
            <a:off x="505206"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7" name="TextBox 6">
            <a:extLst>
              <a:ext uri="{FF2B5EF4-FFF2-40B4-BE49-F238E27FC236}">
                <a16:creationId xmlns:a16="http://schemas.microsoft.com/office/drawing/2014/main" id="{ABAC08AE-0E65-4B63-AFA8-10A37EDEB476}"/>
              </a:ext>
            </a:extLst>
          </p:cNvPr>
          <p:cNvSpPr txBox="1"/>
          <p:nvPr/>
        </p:nvSpPr>
        <p:spPr>
          <a:xfrm>
            <a:off x="5190744"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9" name="Picture 8">
            <a:extLst>
              <a:ext uri="{FF2B5EF4-FFF2-40B4-BE49-F238E27FC236}">
                <a16:creationId xmlns:a16="http://schemas.microsoft.com/office/drawing/2014/main" id="{30E6F660-342C-4A5E-A3F2-5321B3D6349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163669" y="2160270"/>
            <a:ext cx="3616263" cy="3634740"/>
          </a:xfrm>
          <a:prstGeom prst="rect">
            <a:avLst/>
          </a:prstGeom>
        </p:spPr>
      </p:pic>
      <p:pic>
        <p:nvPicPr>
          <p:cNvPr id="11" name="Picture 10">
            <a:extLst>
              <a:ext uri="{FF2B5EF4-FFF2-40B4-BE49-F238E27FC236}">
                <a16:creationId xmlns:a16="http://schemas.microsoft.com/office/drawing/2014/main" id="{02CB8CE9-8555-468B-B7B5-A3EC8408619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26069" y="2160270"/>
            <a:ext cx="3616263" cy="3634740"/>
          </a:xfrm>
          <a:prstGeom prst="rect">
            <a:avLst/>
          </a:prstGeom>
        </p:spPr>
      </p:pic>
      <p:sp>
        <p:nvSpPr>
          <p:cNvPr id="12" name="TextBox 11">
            <a:extLst>
              <a:ext uri="{FF2B5EF4-FFF2-40B4-BE49-F238E27FC236}">
                <a16:creationId xmlns:a16="http://schemas.microsoft.com/office/drawing/2014/main" id="{D9958FC9-0F1E-4D56-B55D-2E2E56A24C27}"/>
              </a:ext>
            </a:extLst>
          </p:cNvPr>
          <p:cNvSpPr txBox="1"/>
          <p:nvPr/>
        </p:nvSpPr>
        <p:spPr>
          <a:xfrm>
            <a:off x="5448300" y="5829300"/>
            <a:ext cx="39624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95% confidence intervals are shown</a:t>
            </a:r>
          </a:p>
        </p:txBody>
      </p:sp>
      <p:sp>
        <p:nvSpPr>
          <p:cNvPr id="13" name="TextBox 12">
            <a:extLst>
              <a:ext uri="{FF2B5EF4-FFF2-40B4-BE49-F238E27FC236}">
                <a16:creationId xmlns:a16="http://schemas.microsoft.com/office/drawing/2014/main" id="{8D334590-7E79-4E7D-8A72-D5435166DCD7}"/>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8     Patterns and trends in child obesity in the South West</a:t>
            </a:r>
          </a:p>
        </p:txBody>
      </p:sp>
    </p:spTree>
    <p:extLst>
      <p:ext uri="{BB962C8B-B14F-4D97-AF65-F5344CB8AC3E}">
        <p14:creationId xmlns:p14="http://schemas.microsoft.com/office/powerpoint/2010/main" val="132691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07DC9-C627-4C0A-90C9-660128D6A690}"/>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D13B94C0-5274-414F-A126-E54F1232D907}"/>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South West</a:t>
            </a:r>
          </a:p>
        </p:txBody>
      </p:sp>
      <p:sp>
        <p:nvSpPr>
          <p:cNvPr id="4" name="TextBox 3">
            <a:extLst>
              <a:ext uri="{FF2B5EF4-FFF2-40B4-BE49-F238E27FC236}">
                <a16:creationId xmlns:a16="http://schemas.microsoft.com/office/drawing/2014/main" id="{60A6F5A0-26BC-4BE7-89BA-AB522916099A}"/>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obesity and excess weight by age</a:t>
            </a:r>
          </a:p>
        </p:txBody>
      </p:sp>
      <p:sp>
        <p:nvSpPr>
          <p:cNvPr id="5" name="TextBox 4">
            <a:extLst>
              <a:ext uri="{FF2B5EF4-FFF2-40B4-BE49-F238E27FC236}">
                <a16:creationId xmlns:a16="http://schemas.microsoft.com/office/drawing/2014/main" id="{11441509-D744-400F-8A4B-A0DB7AC975E7}"/>
              </a:ext>
            </a:extLst>
          </p:cNvPr>
          <p:cNvSpPr txBox="1"/>
          <p:nvPr/>
        </p:nvSpPr>
        <p:spPr>
          <a:xfrm>
            <a:off x="79248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8A64557D-82EE-4C97-AEEC-CA4C2F0C2C3C}"/>
              </a:ext>
            </a:extLst>
          </p:cNvPr>
          <p:cNvSpPr txBox="1"/>
          <p:nvPr/>
        </p:nvSpPr>
        <p:spPr>
          <a:xfrm>
            <a:off x="5190744"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32061BDB-A203-43DC-A7C3-0B03B3C249A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53471" y="2263140"/>
            <a:ext cx="3646058" cy="3429000"/>
          </a:xfrm>
          <a:prstGeom prst="rect">
            <a:avLst/>
          </a:prstGeom>
        </p:spPr>
      </p:pic>
      <p:pic>
        <p:nvPicPr>
          <p:cNvPr id="10" name="Picture 9">
            <a:extLst>
              <a:ext uri="{FF2B5EF4-FFF2-40B4-BE49-F238E27FC236}">
                <a16:creationId xmlns:a16="http://schemas.microsoft.com/office/drawing/2014/main" id="{1F50A45D-362D-40DB-A8C9-C61EB4F78762}"/>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11171" y="2263140"/>
            <a:ext cx="3646058" cy="3429000"/>
          </a:xfrm>
          <a:prstGeom prst="rect">
            <a:avLst/>
          </a:prstGeom>
        </p:spPr>
      </p:pic>
      <p:sp>
        <p:nvSpPr>
          <p:cNvPr id="11" name="TextBox 10">
            <a:extLst>
              <a:ext uri="{FF2B5EF4-FFF2-40B4-BE49-F238E27FC236}">
                <a16:creationId xmlns:a16="http://schemas.microsoft.com/office/drawing/2014/main" id="{D879280E-9942-4E44-A96F-69C2537A974E}"/>
              </a:ext>
            </a:extLst>
          </p:cNvPr>
          <p:cNvSpPr txBox="1"/>
          <p:nvPr/>
        </p:nvSpPr>
        <p:spPr>
          <a:xfrm>
            <a:off x="127000" y="57150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12" name="TextBox 11">
            <a:extLst>
              <a:ext uri="{FF2B5EF4-FFF2-40B4-BE49-F238E27FC236}">
                <a16:creationId xmlns:a16="http://schemas.microsoft.com/office/drawing/2014/main" id="{B0085F17-9973-4780-B5DC-905D2A392602}"/>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9     Patterns and trends in child obesity in the South West</a:t>
            </a:r>
          </a:p>
        </p:txBody>
      </p:sp>
    </p:spTree>
    <p:extLst>
      <p:ext uri="{BB962C8B-B14F-4D97-AF65-F5344CB8AC3E}">
        <p14:creationId xmlns:p14="http://schemas.microsoft.com/office/powerpoint/2010/main" val="294999665"/>
      </p:ext>
    </p:extLst>
  </p:cSld>
  <p:clrMapOvr>
    <a:masterClrMapping/>
  </p:clrMapOvr>
</p:sld>
</file>

<file path=ppt/theme/theme1.xml><?xml version="1.0" encoding="utf-8"?>
<a:theme xmlns:a="http://schemas.openxmlformats.org/drawingml/2006/main" name="templat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pot [Compatibility Mode]" id="{9CC728FF-132C-457F-A70D-E4C8E28DFC79}" vid="{CCA9F1EE-6726-405C-82CD-013B009F47AE}"/>
    </a:ext>
  </a:extLst>
</a:theme>
</file>

<file path=docProps/app.xml><?xml version="1.0" encoding="utf-8"?>
<Properties xmlns="http://schemas.openxmlformats.org/officeDocument/2006/extended-properties" xmlns:vt="http://schemas.openxmlformats.org/officeDocument/2006/docPropsVTypes">
  <Template>template</Template>
  <TotalTime>4</TotalTime>
  <Words>1713</Words>
  <Application>Microsoft Office PowerPoint</Application>
  <PresentationFormat>A4 Paper (210x297 mm)</PresentationFormat>
  <Paragraphs>190</Paragraphs>
  <Slides>26</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26</vt:i4>
      </vt:variant>
    </vt:vector>
  </HeadingPairs>
  <TitlesOfParts>
    <vt:vector size="28" baseType="lpstr">
      <vt:lpstr>Arial</vt:lpstr>
      <vt:lpstr>template</vt:lpstr>
      <vt:lpstr>Patterns and trends in child obesity in the South West</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Patterns and trends in child obesity in the South West</dc:title>
  <dc:creator>Catherine Bray</dc:creator>
  <cp:lastModifiedBy>Caroline Hancock</cp:lastModifiedBy>
  <cp:revision>4</cp:revision>
  <dcterms:created xsi:type="dcterms:W3CDTF">2020-01-20T16:54:53Z</dcterms:created>
  <dcterms:modified xsi:type="dcterms:W3CDTF">2020-02-17T13:19:08Z</dcterms:modified>
</cp:coreProperties>
</file>