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Lst>
  <p:sldSz cx="9906000" cy="6858000" type="A4"/>
  <p:notesSz cx="6858000" cy="9144000"/>
  <p:defaultTextStyle>
    <a:defPPr>
      <a:defRPr lang="en-GB"/>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12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howGuides="1">
      <p:cViewPr varScale="1">
        <p:scale>
          <a:sx n="108" d="100"/>
          <a:sy n="108" d="100"/>
        </p:scale>
        <p:origin x="1446" y="108"/>
      </p:cViewPr>
      <p:guideLst>
        <p:guide orient="horz" pos="2160"/>
        <p:guide pos="312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1_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331F2D7-7F39-40F1-BD84-CC600EB3AF5B}"/>
              </a:ext>
            </a:extLst>
          </p:cNvPr>
          <p:cNvSpPr/>
          <p:nvPr/>
        </p:nvSpPr>
        <p:spPr>
          <a:xfrm>
            <a:off x="0" y="2133600"/>
            <a:ext cx="9906000" cy="47244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618">
              <a:solidFill>
                <a:prstClr val="white"/>
              </a:solidFill>
            </a:endParaRPr>
          </a:p>
        </p:txBody>
      </p:sp>
      <p:sp>
        <p:nvSpPr>
          <p:cNvPr id="5" name="Rectangle 4">
            <a:extLst>
              <a:ext uri="{FF2B5EF4-FFF2-40B4-BE49-F238E27FC236}">
                <a16:creationId xmlns:a16="http://schemas.microsoft.com/office/drawing/2014/main" id="{48BEFE94-8468-41DA-ACE7-CABA7F981CCF}"/>
              </a:ext>
            </a:extLst>
          </p:cNvPr>
          <p:cNvSpPr>
            <a:spLocks noChangeArrowheads="1"/>
          </p:cNvSpPr>
          <p:nvPr/>
        </p:nvSpPr>
        <p:spPr bwMode="auto">
          <a:xfrm>
            <a:off x="0" y="1989138"/>
            <a:ext cx="9906000" cy="144462"/>
          </a:xfrm>
          <a:prstGeom prst="rect">
            <a:avLst/>
          </a:prstGeom>
          <a:solidFill>
            <a:srgbClr val="00AE9E"/>
          </a:solidFill>
          <a:ln w="9525">
            <a:noFill/>
            <a:miter lim="800000"/>
            <a:headEnd/>
            <a:tailEnd/>
          </a:ln>
        </p:spPr>
        <p:txBody>
          <a:bodyPr anchor="ctr"/>
          <a:lstStyle/>
          <a:p>
            <a:pPr algn="ctr" eaLnBrk="1" fontAlgn="auto" hangingPunct="1">
              <a:spcBef>
                <a:spcPts val="0"/>
              </a:spcBef>
              <a:spcAft>
                <a:spcPts val="0"/>
              </a:spcAft>
              <a:defRPr/>
            </a:pPr>
            <a:endParaRPr lang="en-US" sz="618">
              <a:solidFill>
                <a:prstClr val="white"/>
              </a:solidFill>
              <a:latin typeface="+mn-lt"/>
            </a:endParaRPr>
          </a:p>
        </p:txBody>
      </p:sp>
      <p:pic>
        <p:nvPicPr>
          <p:cNvPr id="6" name="Picture 9" descr="PHE_3268_SML_AW.png">
            <a:extLst>
              <a:ext uri="{FF2B5EF4-FFF2-40B4-BE49-F238E27FC236}">
                <a16:creationId xmlns:a16="http://schemas.microsoft.com/office/drawing/2014/main" id="{81382F11-D9FC-4696-86AE-DE24D3E5F54F}"/>
              </a:ext>
            </a:extLst>
          </p:cNvPr>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719138" y="373063"/>
            <a:ext cx="1439862"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04500" y="2492904"/>
            <a:ext cx="8269785" cy="1724503"/>
          </a:xfrm>
          <a:ln>
            <a:noFill/>
          </a:ln>
        </p:spPr>
        <p:txBody>
          <a:bodyPr anchor="t">
            <a:noAutofit/>
          </a:bodyPr>
          <a:lstStyle>
            <a:lvl1pPr algn="l">
              <a:defRPr sz="3656" baseline="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604500" y="6021288"/>
            <a:ext cx="8269785" cy="338336"/>
          </a:xfrm>
        </p:spPr>
        <p:txBody>
          <a:bodyPr anchor="b"/>
          <a:lstStyle>
            <a:lvl1pPr marL="0" indent="0" algn="l">
              <a:spcBef>
                <a:spcPts val="0"/>
              </a:spcBef>
              <a:buNone/>
              <a:defRPr sz="1625" b="0" i="0">
                <a:solidFill>
                  <a:schemeClr val="bg1"/>
                </a:solidFill>
              </a:defRPr>
            </a:lvl1pPr>
            <a:lvl2pPr marL="156716" indent="0" algn="ctr">
              <a:buNone/>
              <a:defRPr>
                <a:solidFill>
                  <a:schemeClr val="tx1">
                    <a:tint val="75000"/>
                  </a:schemeClr>
                </a:solidFill>
              </a:defRPr>
            </a:lvl2pPr>
            <a:lvl3pPr marL="313432" indent="0" algn="ctr">
              <a:buNone/>
              <a:defRPr>
                <a:solidFill>
                  <a:schemeClr val="tx1">
                    <a:tint val="75000"/>
                  </a:schemeClr>
                </a:solidFill>
              </a:defRPr>
            </a:lvl3pPr>
            <a:lvl4pPr marL="470148" indent="0" algn="ctr">
              <a:buNone/>
              <a:defRPr>
                <a:solidFill>
                  <a:schemeClr val="tx1">
                    <a:tint val="75000"/>
                  </a:schemeClr>
                </a:solidFill>
              </a:defRPr>
            </a:lvl4pPr>
            <a:lvl5pPr marL="626864" indent="0" algn="ctr">
              <a:buNone/>
              <a:defRPr>
                <a:solidFill>
                  <a:schemeClr val="tx1">
                    <a:tint val="75000"/>
                  </a:schemeClr>
                </a:solidFill>
              </a:defRPr>
            </a:lvl5pPr>
            <a:lvl6pPr marL="783580" indent="0" algn="ctr">
              <a:buNone/>
              <a:defRPr>
                <a:solidFill>
                  <a:schemeClr val="tx1">
                    <a:tint val="75000"/>
                  </a:schemeClr>
                </a:solidFill>
              </a:defRPr>
            </a:lvl6pPr>
            <a:lvl7pPr marL="940297" indent="0" algn="ctr">
              <a:buNone/>
              <a:defRPr>
                <a:solidFill>
                  <a:schemeClr val="tx1">
                    <a:tint val="75000"/>
                  </a:schemeClr>
                </a:solidFill>
              </a:defRPr>
            </a:lvl7pPr>
            <a:lvl8pPr marL="1097012" indent="0" algn="ctr">
              <a:buNone/>
              <a:defRPr>
                <a:solidFill>
                  <a:schemeClr val="tx1">
                    <a:tint val="75000"/>
                  </a:schemeClr>
                </a:solidFill>
              </a:defRPr>
            </a:lvl8pPr>
            <a:lvl9pPr marL="1253728"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77772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icture Only">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0" y="8"/>
            <a:ext cx="9906000" cy="6308725"/>
          </a:xfrm>
        </p:spPr>
        <p:txBody>
          <a:bodyPr rtlCol="0">
            <a:normAutofit/>
          </a:bodyPr>
          <a:lstStyle/>
          <a:p>
            <a:pPr lvl="0"/>
            <a:r>
              <a:rPr lang="en-US" noProof="0"/>
              <a:t>Click icon to add picture</a:t>
            </a:r>
          </a:p>
        </p:txBody>
      </p:sp>
      <p:sp>
        <p:nvSpPr>
          <p:cNvPr id="3" name="Slide Number Placeholder 5">
            <a:extLst>
              <a:ext uri="{FF2B5EF4-FFF2-40B4-BE49-F238E27FC236}">
                <a16:creationId xmlns:a16="http://schemas.microsoft.com/office/drawing/2014/main" id="{F84D5543-E5D2-4EE2-B6CB-F52704F3889F}"/>
              </a:ext>
            </a:extLst>
          </p:cNvPr>
          <p:cNvSpPr>
            <a:spLocks noGrp="1"/>
          </p:cNvSpPr>
          <p:nvPr>
            <p:ph type="sldNum" sz="quarter" idx="14"/>
          </p:nvPr>
        </p:nvSpPr>
        <p:spPr/>
        <p:txBody>
          <a:bodyPr/>
          <a:lstStyle>
            <a:lvl1pPr marL="185098" algn="l">
              <a:defRPr>
                <a:solidFill>
                  <a:schemeClr val="bg1"/>
                </a:solidFill>
              </a:defRPr>
            </a:lvl1pPr>
          </a:lstStyle>
          <a:p>
            <a:fld id="{D20D721A-1A4A-475C-9C9D-DC28F1A696BF}" type="slidenum">
              <a:rPr lang="en-GB" smtClean="0"/>
              <a:t>‹#›</a:t>
            </a:fld>
            <a:endParaRPr lang="en-GB"/>
          </a:p>
        </p:txBody>
      </p:sp>
      <p:sp>
        <p:nvSpPr>
          <p:cNvPr id="4" name="Footer Placeholder 5">
            <a:extLst>
              <a:ext uri="{FF2B5EF4-FFF2-40B4-BE49-F238E27FC236}">
                <a16:creationId xmlns:a16="http://schemas.microsoft.com/office/drawing/2014/main" id="{4217B293-71D4-4675-BBEE-96C3170890A0}"/>
              </a:ext>
            </a:extLst>
          </p:cNvPr>
          <p:cNvSpPr>
            <a:spLocks noGrp="1"/>
          </p:cNvSpPr>
          <p:nvPr>
            <p:ph type="ftr" sz="quarter" idx="15"/>
          </p:nvPr>
        </p:nvSpPr>
        <p:spPr>
          <a:xfrm>
            <a:off x="974725" y="6308725"/>
            <a:ext cx="8345488" cy="549275"/>
          </a:xfrm>
        </p:spPr>
        <p:txBody>
          <a:bodyPr/>
          <a:lstStyle>
            <a:lvl1pPr algn="l">
              <a:defRPr sz="411" baseline="0">
                <a:solidFill>
                  <a:schemeClr val="bg1"/>
                </a:solidFill>
                <a:latin typeface="Arial" pitchFamily="34" charset="0"/>
              </a:defRPr>
            </a:lvl1pPr>
          </a:lstStyle>
          <a:p>
            <a:endParaRPr lang="en-GB"/>
          </a:p>
        </p:txBody>
      </p:sp>
    </p:spTree>
    <p:extLst>
      <p:ext uri="{BB962C8B-B14F-4D97-AF65-F5344CB8AC3E}">
        <p14:creationId xmlns:p14="http://schemas.microsoft.com/office/powerpoint/2010/main" val="33166816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Title and Tex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5D97CFF-A3A9-4BAE-A77B-4642F1E8FD87}"/>
              </a:ext>
            </a:extLst>
          </p:cNvPr>
          <p:cNvSpPr/>
          <p:nvPr/>
        </p:nvSpPr>
        <p:spPr>
          <a:xfrm>
            <a:off x="0" y="6308725"/>
            <a:ext cx="9906000" cy="54927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618"/>
          </a:p>
        </p:txBody>
      </p:sp>
      <p:pic>
        <p:nvPicPr>
          <p:cNvPr id="5" name="Picture 9" descr="PHE_3268_SML_AW.png">
            <a:extLst>
              <a:ext uri="{FF2B5EF4-FFF2-40B4-BE49-F238E27FC236}">
                <a16:creationId xmlns:a16="http://schemas.microsoft.com/office/drawing/2014/main" id="{53742F34-F7D0-4EBD-B5A4-D230D6BE1B50}"/>
              </a:ext>
            </a:extLst>
          </p:cNvPr>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719138" y="373063"/>
            <a:ext cx="1439862"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534731" y="249286"/>
            <a:ext cx="6786754" cy="1143000"/>
          </a:xfrm>
        </p:spPr>
        <p:txBody>
          <a:bodyPr/>
          <a:lstStyle>
            <a:lvl1pPr>
              <a:defRPr sz="3250"/>
            </a:lvl1pPr>
          </a:lstStyle>
          <a:p>
            <a:r>
              <a:rPr lang="en-US"/>
              <a:t>Click to edit Master title style</a:t>
            </a:r>
            <a:endParaRPr lang="en-GB" dirty="0"/>
          </a:p>
        </p:txBody>
      </p:sp>
      <p:sp>
        <p:nvSpPr>
          <p:cNvPr id="10" name="Text Placeholder 9"/>
          <p:cNvSpPr>
            <a:spLocks noGrp="1"/>
          </p:cNvSpPr>
          <p:nvPr>
            <p:ph type="body" sz="quarter" idx="13"/>
          </p:nvPr>
        </p:nvSpPr>
        <p:spPr>
          <a:xfrm>
            <a:off x="584517" y="1700213"/>
            <a:ext cx="8736756" cy="3744912"/>
          </a:xfrm>
        </p:spPr>
        <p:txBody>
          <a:bodyPr/>
          <a:lstStyle>
            <a:lvl1pPr>
              <a:defRPr sz="1463">
                <a:ln>
                  <a:noFill/>
                </a:ln>
                <a:solidFill>
                  <a:sysClr val="windowText" lastClr="000000"/>
                </a:solidFill>
              </a:defRPr>
            </a:lvl1pPr>
            <a:lvl2pPr>
              <a:defRPr sz="1463">
                <a:ln>
                  <a:noFill/>
                </a:ln>
                <a:solidFill>
                  <a:sysClr val="windowText" lastClr="000000"/>
                </a:solidFill>
              </a:defRPr>
            </a:lvl2pPr>
            <a:lvl3pPr>
              <a:defRPr sz="1463">
                <a:ln>
                  <a:noFill/>
                </a:ln>
                <a:solidFill>
                  <a:sysClr val="windowText" lastClr="000000"/>
                </a:solidFill>
              </a:defRPr>
            </a:lvl3pPr>
            <a:lvl4pPr>
              <a:defRPr sz="1463">
                <a:ln>
                  <a:noFill/>
                </a:ln>
                <a:solidFill>
                  <a:sysClr val="windowText" lastClr="000000"/>
                </a:solidFill>
              </a:defRPr>
            </a:lvl4pPr>
            <a:lvl5pPr>
              <a:defRPr sz="1463">
                <a:ln>
                  <a:noFill/>
                </a:ln>
                <a:solidFill>
                  <a:sysClr val="windowText" lastClr="000000"/>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Date Placeholder 3">
            <a:extLst>
              <a:ext uri="{FF2B5EF4-FFF2-40B4-BE49-F238E27FC236}">
                <a16:creationId xmlns:a16="http://schemas.microsoft.com/office/drawing/2014/main" id="{7AFAE416-F8B4-41CD-BD11-1C881ADA0D87}"/>
              </a:ext>
            </a:extLst>
          </p:cNvPr>
          <p:cNvSpPr>
            <a:spLocks noGrp="1"/>
          </p:cNvSpPr>
          <p:nvPr>
            <p:ph type="dt" sz="half" idx="14"/>
          </p:nvPr>
        </p:nvSpPr>
        <p:spPr>
          <a:xfrm>
            <a:off x="495300" y="6356350"/>
            <a:ext cx="2311400" cy="365125"/>
          </a:xfrm>
          <a:prstGeom prst="rect">
            <a:avLst/>
          </a:prstGeom>
        </p:spPr>
        <p:txBody>
          <a:bodyPr/>
          <a:lstStyle>
            <a:lvl1pPr eaLnBrk="1" fontAlgn="auto" hangingPunct="1">
              <a:spcBef>
                <a:spcPts val="0"/>
              </a:spcBef>
              <a:spcAft>
                <a:spcPts val="0"/>
              </a:spcAft>
              <a:defRPr>
                <a:latin typeface="+mn-lt"/>
              </a:defRPr>
            </a:lvl1pPr>
          </a:lstStyle>
          <a:p>
            <a:fld id="{5FD72545-7DB9-4F9B-B11E-CDEB55E0722F}" type="datetimeFigureOut">
              <a:rPr lang="en-GB" smtClean="0"/>
              <a:t>17/02/2020</a:t>
            </a:fld>
            <a:endParaRPr lang="en-GB"/>
          </a:p>
        </p:txBody>
      </p:sp>
      <p:sp>
        <p:nvSpPr>
          <p:cNvPr id="7" name="Footer Placeholder 4">
            <a:extLst>
              <a:ext uri="{FF2B5EF4-FFF2-40B4-BE49-F238E27FC236}">
                <a16:creationId xmlns:a16="http://schemas.microsoft.com/office/drawing/2014/main" id="{D8C83DE6-14D4-4A76-BB86-17F2E3949943}"/>
              </a:ext>
            </a:extLst>
          </p:cNvPr>
          <p:cNvSpPr>
            <a:spLocks noGrp="1"/>
          </p:cNvSpPr>
          <p:nvPr>
            <p:ph type="ftr" sz="quarter" idx="15"/>
          </p:nvPr>
        </p:nvSpPr>
        <p:spPr/>
        <p:txBody>
          <a:bodyPr/>
          <a:lstStyle>
            <a:lvl1pPr>
              <a:defRPr/>
            </a:lvl1pPr>
          </a:lstStyle>
          <a:p>
            <a:endParaRPr lang="en-GB"/>
          </a:p>
        </p:txBody>
      </p:sp>
      <p:sp>
        <p:nvSpPr>
          <p:cNvPr id="8" name="Slide Number Placeholder 5">
            <a:extLst>
              <a:ext uri="{FF2B5EF4-FFF2-40B4-BE49-F238E27FC236}">
                <a16:creationId xmlns:a16="http://schemas.microsoft.com/office/drawing/2014/main" id="{6711032F-BD99-4199-862E-AEAB272DE66C}"/>
              </a:ext>
            </a:extLst>
          </p:cNvPr>
          <p:cNvSpPr>
            <a:spLocks noGrp="1"/>
          </p:cNvSpPr>
          <p:nvPr>
            <p:ph type="sldNum" sz="quarter" idx="16"/>
          </p:nvPr>
        </p:nvSpPr>
        <p:spPr/>
        <p:txBody>
          <a:bodyPr/>
          <a:lstStyle>
            <a:lvl1pPr>
              <a:defRPr/>
            </a:lvl1pPr>
          </a:lstStyle>
          <a:p>
            <a:fld id="{D20D721A-1A4A-475C-9C9D-DC28F1A696BF}" type="slidenum">
              <a:rPr lang="en-GB" smtClean="0"/>
              <a:t>‹#›</a:t>
            </a:fld>
            <a:endParaRPr lang="en-GB"/>
          </a:p>
        </p:txBody>
      </p:sp>
    </p:spTree>
    <p:extLst>
      <p:ext uri="{BB962C8B-B14F-4D97-AF65-F5344CB8AC3E}">
        <p14:creationId xmlns:p14="http://schemas.microsoft.com/office/powerpoint/2010/main" val="1204254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Title Onl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8A62341-3360-41DB-A9F5-6A58146231D7}"/>
              </a:ext>
            </a:extLst>
          </p:cNvPr>
          <p:cNvSpPr/>
          <p:nvPr/>
        </p:nvSpPr>
        <p:spPr>
          <a:xfrm>
            <a:off x="0" y="6308725"/>
            <a:ext cx="9906000" cy="54927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618"/>
          </a:p>
        </p:txBody>
      </p:sp>
      <p:pic>
        <p:nvPicPr>
          <p:cNvPr id="4" name="Picture 9" descr="PHE_3268_SML_AW.png">
            <a:extLst>
              <a:ext uri="{FF2B5EF4-FFF2-40B4-BE49-F238E27FC236}">
                <a16:creationId xmlns:a16="http://schemas.microsoft.com/office/drawing/2014/main" id="{619C29DD-9293-4728-99C5-95594E1531A9}"/>
              </a:ext>
            </a:extLst>
          </p:cNvPr>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719138" y="373063"/>
            <a:ext cx="1439862"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a:spLocks noGrp="1"/>
          </p:cNvSpPr>
          <p:nvPr>
            <p:ph type="title"/>
          </p:nvPr>
        </p:nvSpPr>
        <p:spPr>
          <a:xfrm>
            <a:off x="2554233" y="274638"/>
            <a:ext cx="6747267" cy="1143000"/>
          </a:xfrm>
        </p:spPr>
        <p:txBody>
          <a:bodyPr/>
          <a:lstStyle>
            <a:lvl1pPr>
              <a:defRPr sz="3250"/>
            </a:lvl1pPr>
          </a:lstStyle>
          <a:p>
            <a:r>
              <a:rPr lang="en-US"/>
              <a:t>Click to edit Master title style</a:t>
            </a:r>
            <a:endParaRPr lang="en-GB"/>
          </a:p>
        </p:txBody>
      </p:sp>
      <p:sp>
        <p:nvSpPr>
          <p:cNvPr id="5" name="Date Placeholder 2">
            <a:extLst>
              <a:ext uri="{FF2B5EF4-FFF2-40B4-BE49-F238E27FC236}">
                <a16:creationId xmlns:a16="http://schemas.microsoft.com/office/drawing/2014/main" id="{AA27E74A-875E-41AF-8DBF-0F3652476836}"/>
              </a:ext>
            </a:extLst>
          </p:cNvPr>
          <p:cNvSpPr>
            <a:spLocks noGrp="1"/>
          </p:cNvSpPr>
          <p:nvPr>
            <p:ph type="dt" sz="half" idx="10"/>
          </p:nvPr>
        </p:nvSpPr>
        <p:spPr>
          <a:xfrm>
            <a:off x="495300" y="6356350"/>
            <a:ext cx="2311400" cy="365125"/>
          </a:xfrm>
          <a:prstGeom prst="rect">
            <a:avLst/>
          </a:prstGeom>
        </p:spPr>
        <p:txBody>
          <a:bodyPr/>
          <a:lstStyle>
            <a:lvl1pPr eaLnBrk="1" fontAlgn="auto" hangingPunct="1">
              <a:spcBef>
                <a:spcPts val="0"/>
              </a:spcBef>
              <a:spcAft>
                <a:spcPts val="0"/>
              </a:spcAft>
              <a:defRPr>
                <a:latin typeface="+mn-lt"/>
              </a:defRPr>
            </a:lvl1pPr>
          </a:lstStyle>
          <a:p>
            <a:fld id="{5FD72545-7DB9-4F9B-B11E-CDEB55E0722F}" type="datetimeFigureOut">
              <a:rPr lang="en-GB" smtClean="0"/>
              <a:t>17/02/2020</a:t>
            </a:fld>
            <a:endParaRPr lang="en-GB"/>
          </a:p>
        </p:txBody>
      </p:sp>
      <p:sp>
        <p:nvSpPr>
          <p:cNvPr id="6" name="Footer Placeholder 3">
            <a:extLst>
              <a:ext uri="{FF2B5EF4-FFF2-40B4-BE49-F238E27FC236}">
                <a16:creationId xmlns:a16="http://schemas.microsoft.com/office/drawing/2014/main" id="{38C1E84E-F440-4D08-8BB3-EB24AF6D20AD}"/>
              </a:ext>
            </a:extLst>
          </p:cNvPr>
          <p:cNvSpPr>
            <a:spLocks noGrp="1"/>
          </p:cNvSpPr>
          <p:nvPr>
            <p:ph type="ftr" sz="quarter" idx="11"/>
          </p:nvPr>
        </p:nvSpPr>
        <p:spPr/>
        <p:txBody>
          <a:bodyPr/>
          <a:lstStyle>
            <a:lvl1pPr>
              <a:defRPr/>
            </a:lvl1pPr>
          </a:lstStyle>
          <a:p>
            <a:endParaRPr lang="en-GB"/>
          </a:p>
        </p:txBody>
      </p:sp>
    </p:spTree>
    <p:extLst>
      <p:ext uri="{BB962C8B-B14F-4D97-AF65-F5344CB8AC3E}">
        <p14:creationId xmlns:p14="http://schemas.microsoft.com/office/powerpoint/2010/main" val="35253070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660012C-B668-4508-9523-EF580CADEB1C}"/>
              </a:ext>
            </a:extLst>
          </p:cNvPr>
          <p:cNvSpPr/>
          <p:nvPr/>
        </p:nvSpPr>
        <p:spPr>
          <a:xfrm>
            <a:off x="0" y="6308725"/>
            <a:ext cx="9906000" cy="54927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618"/>
          </a:p>
        </p:txBody>
      </p:sp>
      <p:sp>
        <p:nvSpPr>
          <p:cNvPr id="3" name="Date Placeholder 1">
            <a:extLst>
              <a:ext uri="{FF2B5EF4-FFF2-40B4-BE49-F238E27FC236}">
                <a16:creationId xmlns:a16="http://schemas.microsoft.com/office/drawing/2014/main" id="{EC5B99A0-DA1A-4A47-ACEC-A3806D4F4EDE}"/>
              </a:ext>
            </a:extLst>
          </p:cNvPr>
          <p:cNvSpPr>
            <a:spLocks noGrp="1"/>
          </p:cNvSpPr>
          <p:nvPr>
            <p:ph type="dt" sz="half" idx="10"/>
          </p:nvPr>
        </p:nvSpPr>
        <p:spPr>
          <a:xfrm>
            <a:off x="495300" y="6356350"/>
            <a:ext cx="2311400" cy="365125"/>
          </a:xfrm>
          <a:prstGeom prst="rect">
            <a:avLst/>
          </a:prstGeom>
        </p:spPr>
        <p:txBody>
          <a:bodyPr/>
          <a:lstStyle>
            <a:lvl1pPr eaLnBrk="1" fontAlgn="auto" hangingPunct="1">
              <a:spcBef>
                <a:spcPts val="0"/>
              </a:spcBef>
              <a:spcAft>
                <a:spcPts val="0"/>
              </a:spcAft>
              <a:defRPr>
                <a:latin typeface="+mn-lt"/>
              </a:defRPr>
            </a:lvl1pPr>
          </a:lstStyle>
          <a:p>
            <a:fld id="{5FD72545-7DB9-4F9B-B11E-CDEB55E0722F}" type="datetimeFigureOut">
              <a:rPr lang="en-GB" smtClean="0"/>
              <a:t>17/02/2020</a:t>
            </a:fld>
            <a:endParaRPr lang="en-GB"/>
          </a:p>
        </p:txBody>
      </p:sp>
      <p:sp>
        <p:nvSpPr>
          <p:cNvPr id="4" name="Footer Placeholder 2">
            <a:extLst>
              <a:ext uri="{FF2B5EF4-FFF2-40B4-BE49-F238E27FC236}">
                <a16:creationId xmlns:a16="http://schemas.microsoft.com/office/drawing/2014/main" id="{EA583AFD-53A2-4E6F-9897-C5AB1C8AD394}"/>
              </a:ext>
            </a:extLst>
          </p:cNvPr>
          <p:cNvSpPr>
            <a:spLocks noGrp="1"/>
          </p:cNvSpPr>
          <p:nvPr>
            <p:ph type="ftr" sz="quarter" idx="11"/>
          </p:nvPr>
        </p:nvSpPr>
        <p:spPr/>
        <p:txBody>
          <a:bodyPr/>
          <a:lstStyle>
            <a:lvl1pPr>
              <a:defRPr/>
            </a:lvl1pPr>
          </a:lstStyle>
          <a:p>
            <a:endParaRPr lang="en-GB"/>
          </a:p>
        </p:txBody>
      </p:sp>
    </p:spTree>
    <p:extLst>
      <p:ext uri="{BB962C8B-B14F-4D97-AF65-F5344CB8AC3E}">
        <p14:creationId xmlns:p14="http://schemas.microsoft.com/office/powerpoint/2010/main" val="10288811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AFE69FC-9E48-4B90-AAE2-747AABFE777F}"/>
              </a:ext>
            </a:extLst>
          </p:cNvPr>
          <p:cNvSpPr/>
          <p:nvPr/>
        </p:nvSpPr>
        <p:spPr>
          <a:xfrm>
            <a:off x="0" y="1773238"/>
            <a:ext cx="9906000" cy="5084762"/>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618"/>
          </a:p>
        </p:txBody>
      </p:sp>
      <p:sp>
        <p:nvSpPr>
          <p:cNvPr id="5" name="Rectangle 4">
            <a:extLst>
              <a:ext uri="{FF2B5EF4-FFF2-40B4-BE49-F238E27FC236}">
                <a16:creationId xmlns:a16="http://schemas.microsoft.com/office/drawing/2014/main" id="{DEE7B637-05D2-437F-BDA4-8FAD85B5F6B2}"/>
              </a:ext>
            </a:extLst>
          </p:cNvPr>
          <p:cNvSpPr/>
          <p:nvPr/>
        </p:nvSpPr>
        <p:spPr>
          <a:xfrm>
            <a:off x="0" y="1628775"/>
            <a:ext cx="9906000" cy="144463"/>
          </a:xfrm>
          <a:prstGeom prst="rect">
            <a:avLst/>
          </a:prstGeom>
          <a:solidFill>
            <a:srgbClr val="00AE9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618"/>
          </a:p>
        </p:txBody>
      </p:sp>
      <p:pic>
        <p:nvPicPr>
          <p:cNvPr id="6" name="Picture 9" descr="PHE_3268_SML_AW.png">
            <a:extLst>
              <a:ext uri="{FF2B5EF4-FFF2-40B4-BE49-F238E27FC236}">
                <a16:creationId xmlns:a16="http://schemas.microsoft.com/office/drawing/2014/main" id="{EF9FD065-CC87-4863-8538-EDDC95C77B96}"/>
              </a:ext>
            </a:extLst>
          </p:cNvPr>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719138" y="373063"/>
            <a:ext cx="1439862"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04500" y="2132864"/>
            <a:ext cx="8269785" cy="2084543"/>
          </a:xfrm>
          <a:ln>
            <a:noFill/>
          </a:ln>
        </p:spPr>
        <p:txBody>
          <a:bodyPr anchor="t">
            <a:noAutofit/>
          </a:bodyPr>
          <a:lstStyle>
            <a:lvl1pPr algn="l">
              <a:defRPr sz="3656" baseline="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604500" y="5445224"/>
            <a:ext cx="8269785" cy="914400"/>
          </a:xfrm>
        </p:spPr>
        <p:txBody>
          <a:bodyPr anchor="b"/>
          <a:lstStyle>
            <a:lvl1pPr marL="0" indent="0" algn="l">
              <a:spcBef>
                <a:spcPts val="0"/>
              </a:spcBef>
              <a:buNone/>
              <a:defRPr sz="1625" b="0" i="0">
                <a:solidFill>
                  <a:schemeClr val="bg1"/>
                </a:solidFill>
              </a:defRPr>
            </a:lvl1pPr>
            <a:lvl2pPr marL="156716" indent="0" algn="ctr">
              <a:buNone/>
              <a:defRPr>
                <a:solidFill>
                  <a:schemeClr val="tx1">
                    <a:tint val="75000"/>
                  </a:schemeClr>
                </a:solidFill>
              </a:defRPr>
            </a:lvl2pPr>
            <a:lvl3pPr marL="313432" indent="0" algn="ctr">
              <a:buNone/>
              <a:defRPr>
                <a:solidFill>
                  <a:schemeClr val="tx1">
                    <a:tint val="75000"/>
                  </a:schemeClr>
                </a:solidFill>
              </a:defRPr>
            </a:lvl3pPr>
            <a:lvl4pPr marL="470148" indent="0" algn="ctr">
              <a:buNone/>
              <a:defRPr>
                <a:solidFill>
                  <a:schemeClr val="tx1">
                    <a:tint val="75000"/>
                  </a:schemeClr>
                </a:solidFill>
              </a:defRPr>
            </a:lvl4pPr>
            <a:lvl5pPr marL="626864" indent="0" algn="ctr">
              <a:buNone/>
              <a:defRPr>
                <a:solidFill>
                  <a:schemeClr val="tx1">
                    <a:tint val="75000"/>
                  </a:schemeClr>
                </a:solidFill>
              </a:defRPr>
            </a:lvl5pPr>
            <a:lvl6pPr marL="783580" indent="0" algn="ctr">
              <a:buNone/>
              <a:defRPr>
                <a:solidFill>
                  <a:schemeClr val="tx1">
                    <a:tint val="75000"/>
                  </a:schemeClr>
                </a:solidFill>
              </a:defRPr>
            </a:lvl6pPr>
            <a:lvl7pPr marL="940297" indent="0" algn="ctr">
              <a:buNone/>
              <a:defRPr>
                <a:solidFill>
                  <a:schemeClr val="tx1">
                    <a:tint val="75000"/>
                  </a:schemeClr>
                </a:solidFill>
              </a:defRPr>
            </a:lvl7pPr>
            <a:lvl8pPr marL="1097012" indent="0" algn="ctr">
              <a:buNone/>
              <a:defRPr>
                <a:solidFill>
                  <a:schemeClr val="tx1">
                    <a:tint val="75000"/>
                  </a:schemeClr>
                </a:solidFill>
              </a:defRPr>
            </a:lvl8pPr>
            <a:lvl9pPr marL="1253728"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6437460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1 line) and Content">
    <p:spTree>
      <p:nvGrpSpPr>
        <p:cNvPr id="1" name=""/>
        <p:cNvGrpSpPr/>
        <p:nvPr/>
      </p:nvGrpSpPr>
      <p:grpSpPr>
        <a:xfrm>
          <a:off x="0" y="0"/>
          <a:ext cx="0" cy="0"/>
          <a:chOff x="0" y="0"/>
          <a:chExt cx="0" cy="0"/>
        </a:xfrm>
      </p:grpSpPr>
      <p:pic>
        <p:nvPicPr>
          <p:cNvPr id="4" name="Picture 9" descr="PHE_3268_SML_AW.png">
            <a:extLst>
              <a:ext uri="{FF2B5EF4-FFF2-40B4-BE49-F238E27FC236}">
                <a16:creationId xmlns:a16="http://schemas.microsoft.com/office/drawing/2014/main" id="{F516F8BF-513B-4C87-9AD8-86928C5A3079}"/>
              </a:ext>
            </a:extLst>
          </p:cNvPr>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719138" y="373063"/>
            <a:ext cx="1439862"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04500" y="1368000"/>
            <a:ext cx="8697000" cy="648072"/>
          </a:xfrm>
        </p:spPr>
        <p:txBody>
          <a:bodyPr anchor="t" anchorCtr="0"/>
          <a:lstStyle>
            <a:lvl1pPr>
              <a:defRPr sz="1372" baseline="0">
                <a:solidFill>
                  <a:schemeClr val="tx2"/>
                </a:solidFill>
                <a:latin typeface="Arial"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604500" y="2088005"/>
            <a:ext cx="8697000" cy="4064455"/>
          </a:xfrm>
        </p:spPr>
        <p:txBody>
          <a:bodyPr/>
          <a:lstStyle>
            <a:lvl1pPr>
              <a:spcBef>
                <a:spcPts val="411"/>
              </a:spcBef>
              <a:defRPr sz="618" b="0">
                <a:solidFill>
                  <a:schemeClr val="tx1"/>
                </a:solidFill>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5">
            <a:extLst>
              <a:ext uri="{FF2B5EF4-FFF2-40B4-BE49-F238E27FC236}">
                <a16:creationId xmlns:a16="http://schemas.microsoft.com/office/drawing/2014/main" id="{34D129A0-1A1C-442F-957B-5131C663DB3E}"/>
              </a:ext>
            </a:extLst>
          </p:cNvPr>
          <p:cNvSpPr>
            <a:spLocks noGrp="1"/>
          </p:cNvSpPr>
          <p:nvPr>
            <p:ph type="sldNum" sz="quarter" idx="10"/>
          </p:nvPr>
        </p:nvSpPr>
        <p:spPr/>
        <p:txBody>
          <a:bodyPr/>
          <a:lstStyle>
            <a:lvl1pPr marL="185098" algn="l">
              <a:defRPr>
                <a:solidFill>
                  <a:schemeClr val="bg1"/>
                </a:solidFill>
              </a:defRPr>
            </a:lvl1pPr>
          </a:lstStyle>
          <a:p>
            <a:fld id="{D20D721A-1A4A-475C-9C9D-DC28F1A696BF}" type="slidenum">
              <a:rPr lang="en-GB" smtClean="0"/>
              <a:t>‹#›</a:t>
            </a:fld>
            <a:endParaRPr lang="en-GB"/>
          </a:p>
        </p:txBody>
      </p:sp>
      <p:sp>
        <p:nvSpPr>
          <p:cNvPr id="6" name="Footer Placeholder 5">
            <a:extLst>
              <a:ext uri="{FF2B5EF4-FFF2-40B4-BE49-F238E27FC236}">
                <a16:creationId xmlns:a16="http://schemas.microsoft.com/office/drawing/2014/main" id="{CB6FE4FC-A99B-4EE9-B986-D4308ED768F2}"/>
              </a:ext>
            </a:extLst>
          </p:cNvPr>
          <p:cNvSpPr>
            <a:spLocks noGrp="1"/>
          </p:cNvSpPr>
          <p:nvPr>
            <p:ph type="ftr" sz="quarter" idx="11"/>
          </p:nvPr>
        </p:nvSpPr>
        <p:spPr>
          <a:xfrm>
            <a:off x="974725" y="6308725"/>
            <a:ext cx="8345488" cy="549275"/>
          </a:xfrm>
        </p:spPr>
        <p:txBody>
          <a:bodyPr/>
          <a:lstStyle>
            <a:lvl1pPr algn="l">
              <a:defRPr sz="411" baseline="0">
                <a:solidFill>
                  <a:schemeClr val="bg1"/>
                </a:solidFill>
                <a:latin typeface="Arial" pitchFamily="34" charset="0"/>
              </a:defRPr>
            </a:lvl1pPr>
          </a:lstStyle>
          <a:p>
            <a:endParaRPr lang="en-GB"/>
          </a:p>
        </p:txBody>
      </p:sp>
    </p:spTree>
    <p:extLst>
      <p:ext uri="{BB962C8B-B14F-4D97-AF65-F5344CB8AC3E}">
        <p14:creationId xmlns:p14="http://schemas.microsoft.com/office/powerpoint/2010/main" val="20187056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2 lines) and Content">
    <p:spTree>
      <p:nvGrpSpPr>
        <p:cNvPr id="1" name=""/>
        <p:cNvGrpSpPr/>
        <p:nvPr/>
      </p:nvGrpSpPr>
      <p:grpSpPr>
        <a:xfrm>
          <a:off x="0" y="0"/>
          <a:ext cx="0" cy="0"/>
          <a:chOff x="0" y="0"/>
          <a:chExt cx="0" cy="0"/>
        </a:xfrm>
      </p:grpSpPr>
      <p:pic>
        <p:nvPicPr>
          <p:cNvPr id="4" name="Picture 9" descr="PHE_3268_SML_AW.png">
            <a:extLst>
              <a:ext uri="{FF2B5EF4-FFF2-40B4-BE49-F238E27FC236}">
                <a16:creationId xmlns:a16="http://schemas.microsoft.com/office/drawing/2014/main" id="{9B251F06-EBD1-4478-B896-B0F445E98B4C}"/>
              </a:ext>
            </a:extLst>
          </p:cNvPr>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719138" y="373063"/>
            <a:ext cx="1439862"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04500" y="1368000"/>
            <a:ext cx="8697000" cy="1188000"/>
          </a:xfrm>
        </p:spPr>
        <p:txBody>
          <a:bodyPr anchor="t" anchorCtr="0"/>
          <a:lstStyle>
            <a:lvl1pPr>
              <a:defRPr sz="1372" baseline="0">
                <a:solidFill>
                  <a:schemeClr val="tx2"/>
                </a:solidFill>
                <a:latin typeface="Arial"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604500" y="2628000"/>
            <a:ext cx="8697000" cy="3537304"/>
          </a:xfrm>
        </p:spPr>
        <p:txBody>
          <a:bodyPr/>
          <a:lstStyle>
            <a:lvl1pPr>
              <a:spcBef>
                <a:spcPts val="411"/>
              </a:spcBef>
              <a:defRPr>
                <a:solidFill>
                  <a:schemeClr val="tx2"/>
                </a:solidFill>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5">
            <a:extLst>
              <a:ext uri="{FF2B5EF4-FFF2-40B4-BE49-F238E27FC236}">
                <a16:creationId xmlns:a16="http://schemas.microsoft.com/office/drawing/2014/main" id="{38B625F1-7F29-4F2E-9ACB-B102095CA3FB}"/>
              </a:ext>
            </a:extLst>
          </p:cNvPr>
          <p:cNvSpPr>
            <a:spLocks noGrp="1"/>
          </p:cNvSpPr>
          <p:nvPr>
            <p:ph type="sldNum" sz="quarter" idx="10"/>
          </p:nvPr>
        </p:nvSpPr>
        <p:spPr/>
        <p:txBody>
          <a:bodyPr/>
          <a:lstStyle>
            <a:lvl1pPr marL="185098" algn="l">
              <a:defRPr>
                <a:solidFill>
                  <a:schemeClr val="bg1"/>
                </a:solidFill>
              </a:defRPr>
            </a:lvl1pPr>
          </a:lstStyle>
          <a:p>
            <a:fld id="{D20D721A-1A4A-475C-9C9D-DC28F1A696BF}" type="slidenum">
              <a:rPr lang="en-GB" smtClean="0"/>
              <a:t>‹#›</a:t>
            </a:fld>
            <a:endParaRPr lang="en-GB"/>
          </a:p>
        </p:txBody>
      </p:sp>
      <p:sp>
        <p:nvSpPr>
          <p:cNvPr id="6" name="Footer Placeholder 5">
            <a:extLst>
              <a:ext uri="{FF2B5EF4-FFF2-40B4-BE49-F238E27FC236}">
                <a16:creationId xmlns:a16="http://schemas.microsoft.com/office/drawing/2014/main" id="{B9A80CA8-3899-4289-B7C2-F2437EA85FB6}"/>
              </a:ext>
            </a:extLst>
          </p:cNvPr>
          <p:cNvSpPr>
            <a:spLocks noGrp="1"/>
          </p:cNvSpPr>
          <p:nvPr>
            <p:ph type="ftr" sz="quarter" idx="11"/>
          </p:nvPr>
        </p:nvSpPr>
        <p:spPr/>
        <p:txBody>
          <a:bodyPr/>
          <a:lstStyle>
            <a:lvl1pPr algn="l">
              <a:defRPr sz="411" baseline="0">
                <a:solidFill>
                  <a:schemeClr val="bg1"/>
                </a:solidFill>
                <a:latin typeface="Arial" pitchFamily="34" charset="0"/>
              </a:defRPr>
            </a:lvl1pPr>
          </a:lstStyle>
          <a:p>
            <a:endParaRPr lang="en-GB"/>
          </a:p>
        </p:txBody>
      </p:sp>
    </p:spTree>
    <p:extLst>
      <p:ext uri="{BB962C8B-B14F-4D97-AF65-F5344CB8AC3E}">
        <p14:creationId xmlns:p14="http://schemas.microsoft.com/office/powerpoint/2010/main" val="8573924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itle (1 line) and Two Col Content">
    <p:spTree>
      <p:nvGrpSpPr>
        <p:cNvPr id="1" name=""/>
        <p:cNvGrpSpPr/>
        <p:nvPr/>
      </p:nvGrpSpPr>
      <p:grpSpPr>
        <a:xfrm>
          <a:off x="0" y="0"/>
          <a:ext cx="0" cy="0"/>
          <a:chOff x="0" y="0"/>
          <a:chExt cx="0" cy="0"/>
        </a:xfrm>
      </p:grpSpPr>
      <p:pic>
        <p:nvPicPr>
          <p:cNvPr id="5" name="Picture 9" descr="PHE_3268_SML_AW.png">
            <a:extLst>
              <a:ext uri="{FF2B5EF4-FFF2-40B4-BE49-F238E27FC236}">
                <a16:creationId xmlns:a16="http://schemas.microsoft.com/office/drawing/2014/main" id="{EBE68618-14AC-4838-9BC5-FD3863BF91E3}"/>
              </a:ext>
            </a:extLst>
          </p:cNvPr>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719138" y="373063"/>
            <a:ext cx="1439862"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04500" y="1368000"/>
            <a:ext cx="8697000" cy="648000"/>
          </a:xfrm>
        </p:spPr>
        <p:txBody>
          <a:bodyPr anchor="t" anchorCtr="0"/>
          <a:lstStyle/>
          <a:p>
            <a:r>
              <a:rPr lang="en-US"/>
              <a:t>Click to edit Master title style</a:t>
            </a:r>
            <a:endParaRPr lang="en-US" dirty="0"/>
          </a:p>
        </p:txBody>
      </p:sp>
      <p:sp>
        <p:nvSpPr>
          <p:cNvPr id="3" name="Content Placeholder 2"/>
          <p:cNvSpPr>
            <a:spLocks noGrp="1"/>
          </p:cNvSpPr>
          <p:nvPr>
            <p:ph sz="half" idx="1"/>
          </p:nvPr>
        </p:nvSpPr>
        <p:spPr>
          <a:xfrm>
            <a:off x="604500" y="2088000"/>
            <a:ext cx="4251000" cy="4068000"/>
          </a:xfrm>
        </p:spPr>
        <p:txBody>
          <a:bodyPr/>
          <a:lstStyle>
            <a:lvl1pPr>
              <a:defRPr sz="618" baseline="0"/>
            </a:lvl1pPr>
            <a:lvl2pPr>
              <a:defRPr sz="618"/>
            </a:lvl2pPr>
            <a:lvl3pPr>
              <a:defRPr sz="618"/>
            </a:lvl3pPr>
            <a:lvl4pPr>
              <a:defRPr sz="548"/>
            </a:lvl4pPr>
            <a:lvl5pPr>
              <a:defRPr sz="548"/>
            </a:lvl5pPr>
            <a:lvl6pPr>
              <a:defRPr sz="618"/>
            </a:lvl6pPr>
            <a:lvl7pPr>
              <a:defRPr sz="618"/>
            </a:lvl7pPr>
            <a:lvl8pPr>
              <a:defRPr sz="618"/>
            </a:lvl8pPr>
            <a:lvl9pPr>
              <a:defRPr sz="618"/>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50500" y="2088000"/>
            <a:ext cx="4251000" cy="4068000"/>
          </a:xfrm>
        </p:spPr>
        <p:txBody>
          <a:bodyPr/>
          <a:lstStyle>
            <a:lvl1pPr>
              <a:defRPr sz="618" baseline="0"/>
            </a:lvl1pPr>
            <a:lvl2pPr>
              <a:defRPr sz="618"/>
            </a:lvl2pPr>
            <a:lvl3pPr>
              <a:defRPr sz="618"/>
            </a:lvl3pPr>
            <a:lvl4pPr>
              <a:defRPr sz="548"/>
            </a:lvl4pPr>
            <a:lvl5pPr>
              <a:defRPr sz="548"/>
            </a:lvl5pPr>
            <a:lvl6pPr>
              <a:defRPr sz="618"/>
            </a:lvl6pPr>
            <a:lvl7pPr>
              <a:defRPr sz="618"/>
            </a:lvl7pPr>
            <a:lvl8pPr>
              <a:defRPr sz="618"/>
            </a:lvl8pPr>
            <a:lvl9pPr>
              <a:defRPr sz="618"/>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30CE495B-40E0-4082-87E9-80D452DD1FB2}"/>
              </a:ext>
            </a:extLst>
          </p:cNvPr>
          <p:cNvSpPr>
            <a:spLocks noGrp="1"/>
          </p:cNvSpPr>
          <p:nvPr>
            <p:ph type="sldNum" sz="quarter" idx="10"/>
          </p:nvPr>
        </p:nvSpPr>
        <p:spPr/>
        <p:txBody>
          <a:bodyPr/>
          <a:lstStyle>
            <a:lvl1pPr marL="185098" algn="l">
              <a:defRPr>
                <a:solidFill>
                  <a:schemeClr val="bg1"/>
                </a:solidFill>
              </a:defRPr>
            </a:lvl1pPr>
          </a:lstStyle>
          <a:p>
            <a:fld id="{D20D721A-1A4A-475C-9C9D-DC28F1A696BF}" type="slidenum">
              <a:rPr lang="en-GB" smtClean="0"/>
              <a:t>‹#›</a:t>
            </a:fld>
            <a:endParaRPr lang="en-GB"/>
          </a:p>
        </p:txBody>
      </p:sp>
      <p:sp>
        <p:nvSpPr>
          <p:cNvPr id="7" name="Footer Placeholder 5">
            <a:extLst>
              <a:ext uri="{FF2B5EF4-FFF2-40B4-BE49-F238E27FC236}">
                <a16:creationId xmlns:a16="http://schemas.microsoft.com/office/drawing/2014/main" id="{BB09FEE6-4CEF-4F8D-8662-EDDFB382AA20}"/>
              </a:ext>
            </a:extLst>
          </p:cNvPr>
          <p:cNvSpPr>
            <a:spLocks noGrp="1"/>
          </p:cNvSpPr>
          <p:nvPr>
            <p:ph type="ftr" sz="quarter" idx="11"/>
          </p:nvPr>
        </p:nvSpPr>
        <p:spPr/>
        <p:txBody>
          <a:bodyPr/>
          <a:lstStyle>
            <a:lvl1pPr algn="l">
              <a:defRPr sz="411" baseline="0">
                <a:solidFill>
                  <a:schemeClr val="bg1"/>
                </a:solidFill>
                <a:latin typeface="Arial" pitchFamily="34" charset="0"/>
              </a:defRPr>
            </a:lvl1pPr>
          </a:lstStyle>
          <a:p>
            <a:endParaRPr lang="en-GB"/>
          </a:p>
        </p:txBody>
      </p:sp>
    </p:spTree>
    <p:extLst>
      <p:ext uri="{BB962C8B-B14F-4D97-AF65-F5344CB8AC3E}">
        <p14:creationId xmlns:p14="http://schemas.microsoft.com/office/powerpoint/2010/main" val="9661140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itle (2 lines) and Two Col Content">
    <p:spTree>
      <p:nvGrpSpPr>
        <p:cNvPr id="1" name=""/>
        <p:cNvGrpSpPr/>
        <p:nvPr/>
      </p:nvGrpSpPr>
      <p:grpSpPr>
        <a:xfrm>
          <a:off x="0" y="0"/>
          <a:ext cx="0" cy="0"/>
          <a:chOff x="0" y="0"/>
          <a:chExt cx="0" cy="0"/>
        </a:xfrm>
      </p:grpSpPr>
      <p:pic>
        <p:nvPicPr>
          <p:cNvPr id="5" name="Picture 9" descr="PHE_3268_SML_AW.png">
            <a:extLst>
              <a:ext uri="{FF2B5EF4-FFF2-40B4-BE49-F238E27FC236}">
                <a16:creationId xmlns:a16="http://schemas.microsoft.com/office/drawing/2014/main" id="{DFA84D6E-4E7E-4F42-9AFD-EB5581306E0D}"/>
              </a:ext>
            </a:extLst>
          </p:cNvPr>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719138" y="373063"/>
            <a:ext cx="1439862"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04500" y="1368000"/>
            <a:ext cx="8697000" cy="1188000"/>
          </a:xfrm>
        </p:spPr>
        <p:txBody>
          <a:bodyPr anchor="t" anchorCtr="0"/>
          <a:lstStyle/>
          <a:p>
            <a:r>
              <a:rPr lang="en-US"/>
              <a:t>Click to edit Master title style</a:t>
            </a:r>
            <a:endParaRPr lang="en-US" dirty="0"/>
          </a:p>
        </p:txBody>
      </p:sp>
      <p:sp>
        <p:nvSpPr>
          <p:cNvPr id="3" name="Content Placeholder 2"/>
          <p:cNvSpPr>
            <a:spLocks noGrp="1"/>
          </p:cNvSpPr>
          <p:nvPr>
            <p:ph sz="half" idx="1"/>
          </p:nvPr>
        </p:nvSpPr>
        <p:spPr>
          <a:xfrm>
            <a:off x="604500" y="2628000"/>
            <a:ext cx="4251000" cy="3564000"/>
          </a:xfrm>
        </p:spPr>
        <p:txBody>
          <a:bodyPr/>
          <a:lstStyle>
            <a:lvl1pPr>
              <a:defRPr sz="618" baseline="0"/>
            </a:lvl1pPr>
            <a:lvl2pPr>
              <a:defRPr sz="618"/>
            </a:lvl2pPr>
            <a:lvl3pPr>
              <a:defRPr sz="618"/>
            </a:lvl3pPr>
            <a:lvl4pPr>
              <a:defRPr sz="548"/>
            </a:lvl4pPr>
            <a:lvl5pPr>
              <a:defRPr sz="548"/>
            </a:lvl5pPr>
            <a:lvl6pPr>
              <a:defRPr sz="618"/>
            </a:lvl6pPr>
            <a:lvl7pPr>
              <a:defRPr sz="618"/>
            </a:lvl7pPr>
            <a:lvl8pPr>
              <a:defRPr sz="618"/>
            </a:lvl8pPr>
            <a:lvl9pPr>
              <a:defRPr sz="618"/>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50500" y="2628000"/>
            <a:ext cx="4251000" cy="3564000"/>
          </a:xfrm>
        </p:spPr>
        <p:txBody>
          <a:bodyPr/>
          <a:lstStyle>
            <a:lvl1pPr>
              <a:defRPr sz="618" baseline="0"/>
            </a:lvl1pPr>
            <a:lvl2pPr>
              <a:defRPr sz="618"/>
            </a:lvl2pPr>
            <a:lvl3pPr>
              <a:defRPr sz="618"/>
            </a:lvl3pPr>
            <a:lvl4pPr>
              <a:defRPr sz="548"/>
            </a:lvl4pPr>
            <a:lvl5pPr>
              <a:defRPr sz="548"/>
            </a:lvl5pPr>
            <a:lvl6pPr>
              <a:defRPr sz="618"/>
            </a:lvl6pPr>
            <a:lvl7pPr>
              <a:defRPr sz="618"/>
            </a:lvl7pPr>
            <a:lvl8pPr>
              <a:defRPr sz="618"/>
            </a:lvl8pPr>
            <a:lvl9pPr>
              <a:defRPr sz="618"/>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DF0F322D-D4B1-499B-B1E9-8B5C09EA8739}"/>
              </a:ext>
            </a:extLst>
          </p:cNvPr>
          <p:cNvSpPr>
            <a:spLocks noGrp="1"/>
          </p:cNvSpPr>
          <p:nvPr>
            <p:ph type="sldNum" sz="quarter" idx="10"/>
          </p:nvPr>
        </p:nvSpPr>
        <p:spPr/>
        <p:txBody>
          <a:bodyPr/>
          <a:lstStyle>
            <a:lvl1pPr marL="185098" algn="l">
              <a:defRPr>
                <a:solidFill>
                  <a:schemeClr val="bg1"/>
                </a:solidFill>
              </a:defRPr>
            </a:lvl1pPr>
          </a:lstStyle>
          <a:p>
            <a:fld id="{D20D721A-1A4A-475C-9C9D-DC28F1A696BF}" type="slidenum">
              <a:rPr lang="en-GB" smtClean="0"/>
              <a:t>‹#›</a:t>
            </a:fld>
            <a:endParaRPr lang="en-GB"/>
          </a:p>
        </p:txBody>
      </p:sp>
      <p:sp>
        <p:nvSpPr>
          <p:cNvPr id="7" name="Footer Placeholder 5">
            <a:extLst>
              <a:ext uri="{FF2B5EF4-FFF2-40B4-BE49-F238E27FC236}">
                <a16:creationId xmlns:a16="http://schemas.microsoft.com/office/drawing/2014/main" id="{7D4A3B1C-E9F7-43E9-9BD3-A95D7031FE77}"/>
              </a:ext>
            </a:extLst>
          </p:cNvPr>
          <p:cNvSpPr>
            <a:spLocks noGrp="1"/>
          </p:cNvSpPr>
          <p:nvPr>
            <p:ph type="ftr" sz="quarter" idx="11"/>
          </p:nvPr>
        </p:nvSpPr>
        <p:spPr/>
        <p:txBody>
          <a:bodyPr/>
          <a:lstStyle>
            <a:lvl1pPr algn="l">
              <a:defRPr sz="411" baseline="0">
                <a:solidFill>
                  <a:schemeClr val="bg1"/>
                </a:solidFill>
                <a:latin typeface="Arial" pitchFamily="34" charset="0"/>
              </a:defRPr>
            </a:lvl1pPr>
          </a:lstStyle>
          <a:p>
            <a:endParaRPr lang="en-GB"/>
          </a:p>
        </p:txBody>
      </p:sp>
    </p:spTree>
    <p:extLst>
      <p:ext uri="{BB962C8B-B14F-4D97-AF65-F5344CB8AC3E}">
        <p14:creationId xmlns:p14="http://schemas.microsoft.com/office/powerpoint/2010/main" val="9532063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ntent Only">
    <p:spTree>
      <p:nvGrpSpPr>
        <p:cNvPr id="1" name=""/>
        <p:cNvGrpSpPr/>
        <p:nvPr/>
      </p:nvGrpSpPr>
      <p:grpSpPr>
        <a:xfrm>
          <a:off x="0" y="0"/>
          <a:ext cx="0" cy="0"/>
          <a:chOff x="0" y="0"/>
          <a:chExt cx="0" cy="0"/>
        </a:xfrm>
      </p:grpSpPr>
      <p:pic>
        <p:nvPicPr>
          <p:cNvPr id="4" name="Picture 9" descr="PHE_3268_SML_AW.png">
            <a:extLst>
              <a:ext uri="{FF2B5EF4-FFF2-40B4-BE49-F238E27FC236}">
                <a16:creationId xmlns:a16="http://schemas.microsoft.com/office/drawing/2014/main" id="{D87469DC-9EAE-41C0-8B73-C410BA0FCE32}"/>
              </a:ext>
            </a:extLst>
          </p:cNvPr>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719138" y="373063"/>
            <a:ext cx="1439862"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604500" y="1367999"/>
            <a:ext cx="8697000" cy="4788000"/>
          </a:xfrm>
        </p:spPr>
        <p:txBody>
          <a:bodyPr/>
          <a:lstStyle>
            <a:lvl1pPr>
              <a:spcBef>
                <a:spcPts val="411"/>
              </a:spcBef>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5">
            <a:extLst>
              <a:ext uri="{FF2B5EF4-FFF2-40B4-BE49-F238E27FC236}">
                <a16:creationId xmlns:a16="http://schemas.microsoft.com/office/drawing/2014/main" id="{FEAAC8E7-1A2A-4200-9D58-2679A05D447D}"/>
              </a:ext>
            </a:extLst>
          </p:cNvPr>
          <p:cNvSpPr>
            <a:spLocks noGrp="1"/>
          </p:cNvSpPr>
          <p:nvPr>
            <p:ph type="sldNum" sz="quarter" idx="10"/>
          </p:nvPr>
        </p:nvSpPr>
        <p:spPr/>
        <p:txBody>
          <a:bodyPr/>
          <a:lstStyle>
            <a:lvl1pPr marL="185098" algn="l">
              <a:defRPr>
                <a:solidFill>
                  <a:schemeClr val="bg1"/>
                </a:solidFill>
              </a:defRPr>
            </a:lvl1pPr>
          </a:lstStyle>
          <a:p>
            <a:fld id="{D20D721A-1A4A-475C-9C9D-DC28F1A696BF}" type="slidenum">
              <a:rPr lang="en-GB" smtClean="0"/>
              <a:t>‹#›</a:t>
            </a:fld>
            <a:endParaRPr lang="en-GB"/>
          </a:p>
        </p:txBody>
      </p:sp>
      <p:sp>
        <p:nvSpPr>
          <p:cNvPr id="6" name="Footer Placeholder 5">
            <a:extLst>
              <a:ext uri="{FF2B5EF4-FFF2-40B4-BE49-F238E27FC236}">
                <a16:creationId xmlns:a16="http://schemas.microsoft.com/office/drawing/2014/main" id="{DA030CE4-3C68-4AD0-B5CF-7572663DCAB2}"/>
              </a:ext>
            </a:extLst>
          </p:cNvPr>
          <p:cNvSpPr>
            <a:spLocks noGrp="1"/>
          </p:cNvSpPr>
          <p:nvPr>
            <p:ph type="ftr" sz="quarter" idx="11"/>
          </p:nvPr>
        </p:nvSpPr>
        <p:spPr>
          <a:xfrm>
            <a:off x="974725" y="6308725"/>
            <a:ext cx="8345488" cy="549275"/>
          </a:xfrm>
        </p:spPr>
        <p:txBody>
          <a:bodyPr/>
          <a:lstStyle>
            <a:lvl1pPr algn="l">
              <a:defRPr sz="411" baseline="0">
                <a:solidFill>
                  <a:schemeClr val="bg1"/>
                </a:solidFill>
                <a:latin typeface="Arial" pitchFamily="34" charset="0"/>
              </a:defRPr>
            </a:lvl1pPr>
          </a:lstStyle>
          <a:p>
            <a:endParaRPr lang="en-GB"/>
          </a:p>
        </p:txBody>
      </p:sp>
    </p:spTree>
    <p:extLst>
      <p:ext uri="{BB962C8B-B14F-4D97-AF65-F5344CB8AC3E}">
        <p14:creationId xmlns:p14="http://schemas.microsoft.com/office/powerpoint/2010/main" val="17995064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9" descr="PHE_3268_SML_AW.png">
            <a:extLst>
              <a:ext uri="{FF2B5EF4-FFF2-40B4-BE49-F238E27FC236}">
                <a16:creationId xmlns:a16="http://schemas.microsoft.com/office/drawing/2014/main" id="{02E62C5B-192F-41CE-9C7F-E3ADBC2768E8}"/>
              </a:ext>
            </a:extLst>
          </p:cNvPr>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719138" y="373063"/>
            <a:ext cx="1439862"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04500" y="1368000"/>
            <a:ext cx="3334387" cy="670396"/>
          </a:xfrm>
        </p:spPr>
        <p:txBody>
          <a:bodyPr anchor="t" anchorCtr="0"/>
          <a:lstStyle>
            <a:lvl1pPr algn="l">
              <a:defRPr sz="618" b="0" i="0" spc="0" baseline="0">
                <a:latin typeface="Arial"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4094907" y="1368001"/>
            <a:ext cx="5199066" cy="4788000"/>
          </a:xfrm>
        </p:spPr>
        <p:txBody>
          <a:bodyPr/>
          <a:lstStyle>
            <a:lvl1pPr>
              <a:defRPr sz="618" baseline="0"/>
            </a:lvl1pPr>
            <a:lvl2pPr>
              <a:defRPr sz="618" baseline="0"/>
            </a:lvl2pPr>
            <a:lvl3pPr>
              <a:defRPr sz="618" baseline="0"/>
            </a:lvl3pPr>
            <a:lvl4pPr>
              <a:defRPr sz="548" baseline="0"/>
            </a:lvl4pPr>
            <a:lvl5pPr>
              <a:defRPr sz="548" baseline="0"/>
            </a:lvl5pPr>
            <a:lvl6pPr>
              <a:defRPr sz="686"/>
            </a:lvl6pPr>
            <a:lvl7pPr>
              <a:defRPr sz="686"/>
            </a:lvl7pPr>
            <a:lvl8pPr>
              <a:defRPr sz="686"/>
            </a:lvl8pPr>
            <a:lvl9pPr>
              <a:defRPr sz="686"/>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4500" y="2132856"/>
            <a:ext cx="3334387" cy="4032448"/>
          </a:xfrm>
        </p:spPr>
        <p:txBody>
          <a:bodyPr/>
          <a:lstStyle>
            <a:lvl1pPr marL="0" indent="0">
              <a:buNone/>
              <a:defRPr sz="548" baseline="0">
                <a:solidFill>
                  <a:schemeClr val="tx1"/>
                </a:solidFill>
              </a:defRPr>
            </a:lvl1pPr>
            <a:lvl2pPr marL="156716" indent="0">
              <a:buNone/>
              <a:defRPr sz="411"/>
            </a:lvl2pPr>
            <a:lvl3pPr marL="313432" indent="0">
              <a:buNone/>
              <a:defRPr sz="343"/>
            </a:lvl3pPr>
            <a:lvl4pPr marL="470148" indent="0">
              <a:buNone/>
              <a:defRPr sz="309"/>
            </a:lvl4pPr>
            <a:lvl5pPr marL="626864" indent="0">
              <a:buNone/>
              <a:defRPr sz="309"/>
            </a:lvl5pPr>
            <a:lvl6pPr marL="783580" indent="0">
              <a:buNone/>
              <a:defRPr sz="309"/>
            </a:lvl6pPr>
            <a:lvl7pPr marL="940297" indent="0">
              <a:buNone/>
              <a:defRPr sz="309"/>
            </a:lvl7pPr>
            <a:lvl8pPr marL="1097012" indent="0">
              <a:buNone/>
              <a:defRPr sz="309"/>
            </a:lvl8pPr>
            <a:lvl9pPr marL="1253728" indent="0">
              <a:buNone/>
              <a:defRPr sz="309"/>
            </a:lvl9pPr>
          </a:lstStyle>
          <a:p>
            <a:pPr lvl="0"/>
            <a:r>
              <a:rPr lang="en-US"/>
              <a:t>Edit Master text styles</a:t>
            </a:r>
          </a:p>
        </p:txBody>
      </p:sp>
      <p:sp>
        <p:nvSpPr>
          <p:cNvPr id="6" name="Slide Number Placeholder 5">
            <a:extLst>
              <a:ext uri="{FF2B5EF4-FFF2-40B4-BE49-F238E27FC236}">
                <a16:creationId xmlns:a16="http://schemas.microsoft.com/office/drawing/2014/main" id="{5AA4DD58-A7E6-4D2F-8055-2289D6B02AE0}"/>
              </a:ext>
            </a:extLst>
          </p:cNvPr>
          <p:cNvSpPr>
            <a:spLocks noGrp="1"/>
          </p:cNvSpPr>
          <p:nvPr>
            <p:ph type="sldNum" sz="quarter" idx="10"/>
          </p:nvPr>
        </p:nvSpPr>
        <p:spPr/>
        <p:txBody>
          <a:bodyPr/>
          <a:lstStyle>
            <a:lvl1pPr marL="185098" algn="l">
              <a:defRPr>
                <a:solidFill>
                  <a:schemeClr val="bg1"/>
                </a:solidFill>
              </a:defRPr>
            </a:lvl1pPr>
          </a:lstStyle>
          <a:p>
            <a:fld id="{D20D721A-1A4A-475C-9C9D-DC28F1A696BF}" type="slidenum">
              <a:rPr lang="en-GB" smtClean="0"/>
              <a:t>‹#›</a:t>
            </a:fld>
            <a:endParaRPr lang="en-GB"/>
          </a:p>
        </p:txBody>
      </p:sp>
      <p:sp>
        <p:nvSpPr>
          <p:cNvPr id="7" name="Footer Placeholder 5">
            <a:extLst>
              <a:ext uri="{FF2B5EF4-FFF2-40B4-BE49-F238E27FC236}">
                <a16:creationId xmlns:a16="http://schemas.microsoft.com/office/drawing/2014/main" id="{B0976E6C-9A46-418C-B91B-39A34940411A}"/>
              </a:ext>
            </a:extLst>
          </p:cNvPr>
          <p:cNvSpPr>
            <a:spLocks noGrp="1"/>
          </p:cNvSpPr>
          <p:nvPr>
            <p:ph type="ftr" sz="quarter" idx="11"/>
          </p:nvPr>
        </p:nvSpPr>
        <p:spPr>
          <a:xfrm>
            <a:off x="974725" y="6308725"/>
            <a:ext cx="8345488" cy="549275"/>
          </a:xfrm>
        </p:spPr>
        <p:txBody>
          <a:bodyPr/>
          <a:lstStyle>
            <a:lvl1pPr algn="l">
              <a:defRPr sz="411" baseline="0">
                <a:solidFill>
                  <a:schemeClr val="bg1"/>
                </a:solidFill>
                <a:latin typeface="Arial" pitchFamily="34" charset="0"/>
              </a:defRPr>
            </a:lvl1pPr>
          </a:lstStyle>
          <a:p>
            <a:endParaRPr lang="en-GB"/>
          </a:p>
        </p:txBody>
      </p:sp>
    </p:spTree>
    <p:extLst>
      <p:ext uri="{BB962C8B-B14F-4D97-AF65-F5344CB8AC3E}">
        <p14:creationId xmlns:p14="http://schemas.microsoft.com/office/powerpoint/2010/main" val="7714389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787F2D2-9CC3-4272-81F2-3C5D062F96E6}"/>
              </a:ext>
            </a:extLst>
          </p:cNvPr>
          <p:cNvSpPr/>
          <p:nvPr/>
        </p:nvSpPr>
        <p:spPr>
          <a:xfrm>
            <a:off x="0" y="1773238"/>
            <a:ext cx="9906000" cy="5084762"/>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618"/>
          </a:p>
        </p:txBody>
      </p:sp>
      <p:sp>
        <p:nvSpPr>
          <p:cNvPr id="5" name="Rectangle 4">
            <a:extLst>
              <a:ext uri="{FF2B5EF4-FFF2-40B4-BE49-F238E27FC236}">
                <a16:creationId xmlns:a16="http://schemas.microsoft.com/office/drawing/2014/main" id="{19B4D8E2-168E-4D91-A7D9-E47D3B9A5D61}"/>
              </a:ext>
            </a:extLst>
          </p:cNvPr>
          <p:cNvSpPr/>
          <p:nvPr/>
        </p:nvSpPr>
        <p:spPr>
          <a:xfrm>
            <a:off x="0" y="1628775"/>
            <a:ext cx="9906000" cy="144463"/>
          </a:xfrm>
          <a:prstGeom prst="rect">
            <a:avLst/>
          </a:prstGeom>
          <a:solidFill>
            <a:srgbClr val="00AE9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618"/>
          </a:p>
        </p:txBody>
      </p:sp>
      <p:pic>
        <p:nvPicPr>
          <p:cNvPr id="6" name="Picture 9" descr="PHE_3268_SML_AW.png">
            <a:extLst>
              <a:ext uri="{FF2B5EF4-FFF2-40B4-BE49-F238E27FC236}">
                <a16:creationId xmlns:a16="http://schemas.microsoft.com/office/drawing/2014/main" id="{C1E8D40C-40D9-4F60-8AEC-DD839D2102D6}"/>
              </a:ext>
            </a:extLst>
          </p:cNvPr>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719138" y="373063"/>
            <a:ext cx="1439862"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Placeholder 2"/>
          <p:cNvSpPr>
            <a:spLocks noGrp="1"/>
          </p:cNvSpPr>
          <p:nvPr>
            <p:ph type="body" idx="1"/>
          </p:nvPr>
        </p:nvSpPr>
        <p:spPr>
          <a:xfrm>
            <a:off x="604500" y="1800000"/>
            <a:ext cx="8697000" cy="4377600"/>
          </a:xfrm>
        </p:spPr>
        <p:txBody>
          <a:bodyPr/>
          <a:lstStyle>
            <a:lvl1pPr marL="0" indent="0">
              <a:buNone/>
              <a:defRPr sz="2925" b="0" i="0">
                <a:solidFill>
                  <a:schemeClr val="bg1"/>
                </a:solidFill>
              </a:defRPr>
            </a:lvl1pPr>
            <a:lvl2pPr marL="156716" indent="0">
              <a:buNone/>
              <a:defRPr sz="618">
                <a:solidFill>
                  <a:schemeClr val="tx1">
                    <a:tint val="75000"/>
                  </a:schemeClr>
                </a:solidFill>
              </a:defRPr>
            </a:lvl2pPr>
            <a:lvl3pPr marL="313432" indent="0">
              <a:buNone/>
              <a:defRPr sz="548">
                <a:solidFill>
                  <a:schemeClr val="tx1">
                    <a:tint val="75000"/>
                  </a:schemeClr>
                </a:solidFill>
              </a:defRPr>
            </a:lvl3pPr>
            <a:lvl4pPr marL="470148" indent="0">
              <a:buNone/>
              <a:defRPr sz="480">
                <a:solidFill>
                  <a:schemeClr val="tx1">
                    <a:tint val="75000"/>
                  </a:schemeClr>
                </a:solidFill>
              </a:defRPr>
            </a:lvl4pPr>
            <a:lvl5pPr marL="626864" indent="0">
              <a:buNone/>
              <a:defRPr sz="480">
                <a:solidFill>
                  <a:schemeClr val="tx1">
                    <a:tint val="75000"/>
                  </a:schemeClr>
                </a:solidFill>
              </a:defRPr>
            </a:lvl5pPr>
            <a:lvl6pPr marL="783580" indent="0">
              <a:buNone/>
              <a:defRPr sz="480">
                <a:solidFill>
                  <a:schemeClr val="tx1">
                    <a:tint val="75000"/>
                  </a:schemeClr>
                </a:solidFill>
              </a:defRPr>
            </a:lvl6pPr>
            <a:lvl7pPr marL="940297" indent="0">
              <a:buNone/>
              <a:defRPr sz="480">
                <a:solidFill>
                  <a:schemeClr val="tx1">
                    <a:tint val="75000"/>
                  </a:schemeClr>
                </a:solidFill>
              </a:defRPr>
            </a:lvl7pPr>
            <a:lvl8pPr marL="1097012" indent="0">
              <a:buNone/>
              <a:defRPr sz="480">
                <a:solidFill>
                  <a:schemeClr val="tx1">
                    <a:tint val="75000"/>
                  </a:schemeClr>
                </a:solidFill>
              </a:defRPr>
            </a:lvl8pPr>
            <a:lvl9pPr marL="1253728" indent="0">
              <a:buNone/>
              <a:defRPr sz="480">
                <a:solidFill>
                  <a:schemeClr val="tx1">
                    <a:tint val="75000"/>
                  </a:schemeClr>
                </a:solidFill>
              </a:defRPr>
            </a:lvl9pPr>
          </a:lstStyle>
          <a:p>
            <a:pPr lvl="0"/>
            <a:r>
              <a:rPr lang="en-US"/>
              <a:t>Edit Master text styles</a:t>
            </a:r>
          </a:p>
        </p:txBody>
      </p:sp>
      <p:sp>
        <p:nvSpPr>
          <p:cNvPr id="7" name="Slide Number Placeholder 5">
            <a:extLst>
              <a:ext uri="{FF2B5EF4-FFF2-40B4-BE49-F238E27FC236}">
                <a16:creationId xmlns:a16="http://schemas.microsoft.com/office/drawing/2014/main" id="{C8EA6881-127F-4463-B976-81118B0BF9D3}"/>
              </a:ext>
            </a:extLst>
          </p:cNvPr>
          <p:cNvSpPr>
            <a:spLocks noGrp="1"/>
          </p:cNvSpPr>
          <p:nvPr>
            <p:ph type="sldNum" sz="quarter" idx="10"/>
          </p:nvPr>
        </p:nvSpPr>
        <p:spPr>
          <a:noFill/>
        </p:spPr>
        <p:txBody>
          <a:bodyPr/>
          <a:lstStyle>
            <a:lvl1pPr marL="185098" algn="l">
              <a:defRPr>
                <a:solidFill>
                  <a:schemeClr val="bg1"/>
                </a:solidFill>
              </a:defRPr>
            </a:lvl1pPr>
          </a:lstStyle>
          <a:p>
            <a:fld id="{D20D721A-1A4A-475C-9C9D-DC28F1A696BF}" type="slidenum">
              <a:rPr lang="en-GB" smtClean="0"/>
              <a:t>‹#›</a:t>
            </a:fld>
            <a:endParaRPr lang="en-GB"/>
          </a:p>
        </p:txBody>
      </p:sp>
      <p:sp>
        <p:nvSpPr>
          <p:cNvPr id="8" name="Footer Placeholder 5">
            <a:extLst>
              <a:ext uri="{FF2B5EF4-FFF2-40B4-BE49-F238E27FC236}">
                <a16:creationId xmlns:a16="http://schemas.microsoft.com/office/drawing/2014/main" id="{60EE25B4-5DEC-46B9-AA89-9A0B05258B13}"/>
              </a:ext>
            </a:extLst>
          </p:cNvPr>
          <p:cNvSpPr>
            <a:spLocks noGrp="1"/>
          </p:cNvSpPr>
          <p:nvPr>
            <p:ph type="ftr" sz="quarter" idx="11"/>
          </p:nvPr>
        </p:nvSpPr>
        <p:spPr>
          <a:xfrm>
            <a:off x="974725" y="6308725"/>
            <a:ext cx="8345488" cy="549275"/>
          </a:xfrm>
        </p:spPr>
        <p:txBody>
          <a:bodyPr/>
          <a:lstStyle>
            <a:lvl1pPr algn="l">
              <a:defRPr sz="975" baseline="0">
                <a:solidFill>
                  <a:schemeClr val="bg1"/>
                </a:solidFill>
                <a:latin typeface="Arial" pitchFamily="34" charset="0"/>
              </a:defRPr>
            </a:lvl1pPr>
          </a:lstStyle>
          <a:p>
            <a:endParaRPr lang="en-GB"/>
          </a:p>
        </p:txBody>
      </p:sp>
    </p:spTree>
    <p:extLst>
      <p:ext uri="{BB962C8B-B14F-4D97-AF65-F5344CB8AC3E}">
        <p14:creationId xmlns:p14="http://schemas.microsoft.com/office/powerpoint/2010/main" val="22653408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8784210-8510-4595-9CBC-62170D6D7AF4}"/>
              </a:ext>
            </a:extLst>
          </p:cNvPr>
          <p:cNvSpPr>
            <a:spLocks noGrp="1"/>
          </p:cNvSpPr>
          <p:nvPr>
            <p:ph type="title"/>
          </p:nvPr>
        </p:nvSpPr>
        <p:spPr>
          <a:xfrm>
            <a:off x="604838" y="274638"/>
            <a:ext cx="8696325" cy="1143000"/>
          </a:xfrm>
          <a:prstGeom prst="rect">
            <a:avLst/>
          </a:prstGeom>
        </p:spPr>
        <p:txBody>
          <a:bodyPr vert="horz" lIns="0" tIns="0" rIns="0" bIns="0" rtlCol="0" anchor="ctr">
            <a:normAutofit/>
          </a:bodyPr>
          <a:lstStyle/>
          <a:p>
            <a:r>
              <a:rPr lang="en-US"/>
              <a:t>Click to edit Master title style</a:t>
            </a:r>
            <a:endParaRPr lang="en-US" dirty="0"/>
          </a:p>
        </p:txBody>
      </p:sp>
      <p:sp>
        <p:nvSpPr>
          <p:cNvPr id="1027" name="Text Placeholder 2">
            <a:extLst>
              <a:ext uri="{FF2B5EF4-FFF2-40B4-BE49-F238E27FC236}">
                <a16:creationId xmlns:a16="http://schemas.microsoft.com/office/drawing/2014/main" id="{925EBA72-1F24-4CFB-8FF2-586F15726449}"/>
              </a:ext>
            </a:extLst>
          </p:cNvPr>
          <p:cNvSpPr>
            <a:spLocks noGrp="1"/>
          </p:cNvSpPr>
          <p:nvPr>
            <p:ph type="body" idx="1"/>
          </p:nvPr>
        </p:nvSpPr>
        <p:spPr bwMode="auto">
          <a:xfrm>
            <a:off x="604838" y="1600200"/>
            <a:ext cx="8696325"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7" name="Slide Number Placeholder 5">
            <a:extLst>
              <a:ext uri="{FF2B5EF4-FFF2-40B4-BE49-F238E27FC236}">
                <a16:creationId xmlns:a16="http://schemas.microsoft.com/office/drawing/2014/main" id="{3F57F984-B72B-4924-861F-85A8CD4D05FE}"/>
              </a:ext>
            </a:extLst>
          </p:cNvPr>
          <p:cNvSpPr>
            <a:spLocks noGrp="1"/>
          </p:cNvSpPr>
          <p:nvPr>
            <p:ph type="sldNum" sz="quarter" idx="4"/>
          </p:nvPr>
        </p:nvSpPr>
        <p:spPr>
          <a:xfrm>
            <a:off x="0" y="6308725"/>
            <a:ext cx="9906000" cy="549275"/>
          </a:xfrm>
          <a:prstGeom prst="rect">
            <a:avLst/>
          </a:prstGeom>
          <a:solidFill>
            <a:schemeClr val="bg2"/>
          </a:solidFill>
        </p:spPr>
        <p:txBody>
          <a:bodyPr lIns="0" tIns="0" bIns="0" anchor="ctr"/>
          <a:lstStyle>
            <a:lvl1pPr marL="185098" algn="l" eaLnBrk="1" fontAlgn="auto" hangingPunct="1">
              <a:spcBef>
                <a:spcPts val="0"/>
              </a:spcBef>
              <a:spcAft>
                <a:spcPts val="0"/>
              </a:spcAft>
              <a:defRPr sz="411">
                <a:solidFill>
                  <a:schemeClr val="bg1"/>
                </a:solidFill>
                <a:latin typeface="+mn-lt"/>
              </a:defRPr>
            </a:lvl1pPr>
          </a:lstStyle>
          <a:p>
            <a:fld id="{D20D721A-1A4A-475C-9C9D-DC28F1A696BF}" type="slidenum">
              <a:rPr lang="en-GB" smtClean="0"/>
              <a:t>‹#›</a:t>
            </a:fld>
            <a:endParaRPr lang="en-GB"/>
          </a:p>
        </p:txBody>
      </p:sp>
      <p:sp>
        <p:nvSpPr>
          <p:cNvPr id="6" name="Footer Placeholder 5">
            <a:extLst>
              <a:ext uri="{FF2B5EF4-FFF2-40B4-BE49-F238E27FC236}">
                <a16:creationId xmlns:a16="http://schemas.microsoft.com/office/drawing/2014/main" id="{5FC21664-ED94-4F3C-BBA7-8911F5BAE8E1}"/>
              </a:ext>
            </a:extLst>
          </p:cNvPr>
          <p:cNvSpPr>
            <a:spLocks noGrp="1"/>
          </p:cNvSpPr>
          <p:nvPr>
            <p:ph type="ftr" sz="quarter" idx="3"/>
          </p:nvPr>
        </p:nvSpPr>
        <p:spPr>
          <a:xfrm>
            <a:off x="974725" y="6308725"/>
            <a:ext cx="8347075" cy="549275"/>
          </a:xfrm>
          <a:prstGeom prst="rect">
            <a:avLst/>
          </a:prstGeom>
        </p:spPr>
        <p:txBody>
          <a:bodyPr vert="horz" lIns="0" tIns="0" rIns="0" bIns="0" rtlCol="0" anchor="ctr"/>
          <a:lstStyle>
            <a:lvl1pPr algn="l" eaLnBrk="1" fontAlgn="auto" hangingPunct="1">
              <a:spcBef>
                <a:spcPts val="0"/>
              </a:spcBef>
              <a:spcAft>
                <a:spcPts val="0"/>
              </a:spcAft>
              <a:defRPr sz="411" baseline="0">
                <a:solidFill>
                  <a:schemeClr val="bg1"/>
                </a:solidFill>
                <a:latin typeface="Arial" pitchFamily="34" charset="0"/>
              </a:defRPr>
            </a:lvl1pPr>
          </a:lstStyle>
          <a:p>
            <a:endParaRPr lang="en-GB"/>
          </a:p>
        </p:txBody>
      </p:sp>
    </p:spTree>
    <p:extLst>
      <p:ext uri="{BB962C8B-B14F-4D97-AF65-F5344CB8AC3E}">
        <p14:creationId xmlns:p14="http://schemas.microsoft.com/office/powerpoint/2010/main" val="140485890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p:txStyles>
    <p:titleStyle>
      <a:lvl1pPr algn="l" defTabSz="312738" rtl="0" eaLnBrk="1" fontAlgn="base" hangingPunct="1">
        <a:spcBef>
          <a:spcPct val="0"/>
        </a:spcBef>
        <a:spcAft>
          <a:spcPct val="0"/>
        </a:spcAft>
        <a:defRPr sz="1300" kern="1200" spc="-52">
          <a:solidFill>
            <a:schemeClr val="tx2"/>
          </a:solidFill>
          <a:latin typeface="+mj-lt"/>
          <a:ea typeface="+mj-ea"/>
          <a:cs typeface="+mj-cs"/>
        </a:defRPr>
      </a:lvl1pPr>
      <a:lvl2pPr algn="l" defTabSz="312738" rtl="0" eaLnBrk="1" fontAlgn="base" hangingPunct="1">
        <a:spcBef>
          <a:spcPct val="0"/>
        </a:spcBef>
        <a:spcAft>
          <a:spcPct val="0"/>
        </a:spcAft>
        <a:defRPr sz="1300">
          <a:solidFill>
            <a:schemeClr val="tx2"/>
          </a:solidFill>
          <a:latin typeface="Arial" panose="020B0604020202020204" pitchFamily="34" charset="0"/>
        </a:defRPr>
      </a:lvl2pPr>
      <a:lvl3pPr algn="l" defTabSz="312738" rtl="0" eaLnBrk="1" fontAlgn="base" hangingPunct="1">
        <a:spcBef>
          <a:spcPct val="0"/>
        </a:spcBef>
        <a:spcAft>
          <a:spcPct val="0"/>
        </a:spcAft>
        <a:defRPr sz="1300">
          <a:solidFill>
            <a:schemeClr val="tx2"/>
          </a:solidFill>
          <a:latin typeface="Arial" panose="020B0604020202020204" pitchFamily="34" charset="0"/>
        </a:defRPr>
      </a:lvl3pPr>
      <a:lvl4pPr algn="l" defTabSz="312738" rtl="0" eaLnBrk="1" fontAlgn="base" hangingPunct="1">
        <a:spcBef>
          <a:spcPct val="0"/>
        </a:spcBef>
        <a:spcAft>
          <a:spcPct val="0"/>
        </a:spcAft>
        <a:defRPr sz="1300">
          <a:solidFill>
            <a:schemeClr val="tx2"/>
          </a:solidFill>
          <a:latin typeface="Arial" panose="020B0604020202020204" pitchFamily="34" charset="0"/>
        </a:defRPr>
      </a:lvl4pPr>
      <a:lvl5pPr algn="l" defTabSz="312738" rtl="0" eaLnBrk="1" fontAlgn="base" hangingPunct="1">
        <a:spcBef>
          <a:spcPct val="0"/>
        </a:spcBef>
        <a:spcAft>
          <a:spcPct val="0"/>
        </a:spcAft>
        <a:defRPr sz="1300">
          <a:solidFill>
            <a:schemeClr val="tx2"/>
          </a:solidFill>
          <a:latin typeface="Arial" panose="020B0604020202020204" pitchFamily="34" charset="0"/>
        </a:defRPr>
      </a:lvl5pPr>
      <a:lvl6pPr marL="371475" algn="l" defTabSz="313432" rtl="0" eaLnBrk="1" fontAlgn="base" hangingPunct="1">
        <a:spcBef>
          <a:spcPct val="0"/>
        </a:spcBef>
        <a:spcAft>
          <a:spcPct val="0"/>
        </a:spcAft>
        <a:defRPr sz="1300">
          <a:solidFill>
            <a:schemeClr val="tx2"/>
          </a:solidFill>
          <a:latin typeface="Arial" panose="020B0604020202020204" pitchFamily="34" charset="0"/>
        </a:defRPr>
      </a:lvl6pPr>
      <a:lvl7pPr marL="742950" algn="l" defTabSz="313432" rtl="0" eaLnBrk="1" fontAlgn="base" hangingPunct="1">
        <a:spcBef>
          <a:spcPct val="0"/>
        </a:spcBef>
        <a:spcAft>
          <a:spcPct val="0"/>
        </a:spcAft>
        <a:defRPr sz="1300">
          <a:solidFill>
            <a:schemeClr val="tx2"/>
          </a:solidFill>
          <a:latin typeface="Arial" panose="020B0604020202020204" pitchFamily="34" charset="0"/>
        </a:defRPr>
      </a:lvl7pPr>
      <a:lvl8pPr marL="1114425" algn="l" defTabSz="313432" rtl="0" eaLnBrk="1" fontAlgn="base" hangingPunct="1">
        <a:spcBef>
          <a:spcPct val="0"/>
        </a:spcBef>
        <a:spcAft>
          <a:spcPct val="0"/>
        </a:spcAft>
        <a:defRPr sz="1300">
          <a:solidFill>
            <a:schemeClr val="tx2"/>
          </a:solidFill>
          <a:latin typeface="Arial" panose="020B0604020202020204" pitchFamily="34" charset="0"/>
        </a:defRPr>
      </a:lvl8pPr>
      <a:lvl9pPr marL="1485900" algn="l" defTabSz="313432" rtl="0" eaLnBrk="1" fontAlgn="base" hangingPunct="1">
        <a:spcBef>
          <a:spcPct val="0"/>
        </a:spcBef>
        <a:spcAft>
          <a:spcPct val="0"/>
        </a:spcAft>
        <a:defRPr sz="1300">
          <a:solidFill>
            <a:schemeClr val="tx2"/>
          </a:solidFill>
          <a:latin typeface="Arial" panose="020B0604020202020204" pitchFamily="34" charset="0"/>
        </a:defRPr>
      </a:lvl9pPr>
    </p:titleStyle>
    <p:bodyStyle>
      <a:lvl1pPr algn="l" defTabSz="312738" rtl="0" eaLnBrk="1" fontAlgn="base" hangingPunct="1">
        <a:spcBef>
          <a:spcPts val="400"/>
        </a:spcBef>
        <a:spcAft>
          <a:spcPct val="0"/>
        </a:spcAft>
        <a:buFont typeface="Arial" panose="020B0604020202020204" pitchFamily="34" charset="0"/>
        <a:defRPr sz="500" kern="1200">
          <a:solidFill>
            <a:schemeClr val="tx2"/>
          </a:solidFill>
          <a:latin typeface="Arial" pitchFamily="34" charset="0"/>
          <a:ea typeface="+mn-ea"/>
          <a:cs typeface="+mn-cs"/>
        </a:defRPr>
      </a:lvl1pPr>
      <a:lvl2pPr algn="l" defTabSz="312738" rtl="0" eaLnBrk="1" fontAlgn="base" hangingPunct="1">
        <a:spcBef>
          <a:spcPts val="200"/>
        </a:spcBef>
        <a:spcAft>
          <a:spcPct val="0"/>
        </a:spcAft>
        <a:defRPr sz="500" kern="1200">
          <a:solidFill>
            <a:schemeClr val="tx1"/>
          </a:solidFill>
          <a:latin typeface="Arial" pitchFamily="34" charset="0"/>
          <a:ea typeface="+mn-ea"/>
          <a:cs typeface="+mn-cs"/>
        </a:defRPr>
      </a:lvl2pPr>
      <a:lvl3pPr marL="73025" indent="-73025" algn="l" defTabSz="312738" rtl="0" eaLnBrk="1" fontAlgn="base" hangingPunct="1">
        <a:spcBef>
          <a:spcPts val="200"/>
        </a:spcBef>
        <a:spcAft>
          <a:spcPct val="0"/>
        </a:spcAft>
        <a:buFont typeface="Arial" panose="020B0604020202020204" pitchFamily="34" charset="0"/>
        <a:buChar char="•"/>
        <a:defRPr sz="500" kern="1200">
          <a:solidFill>
            <a:schemeClr val="tx1"/>
          </a:solidFill>
          <a:latin typeface="Arial" pitchFamily="34" charset="0"/>
          <a:ea typeface="+mn-ea"/>
          <a:cs typeface="+mn-cs"/>
        </a:defRPr>
      </a:lvl3pPr>
      <a:lvl4pPr marL="307975" indent="-96838" algn="l" defTabSz="312738" rtl="0" eaLnBrk="1" fontAlgn="base" hangingPunct="1">
        <a:spcBef>
          <a:spcPts val="200"/>
        </a:spcBef>
        <a:spcAft>
          <a:spcPct val="0"/>
        </a:spcAft>
        <a:buFont typeface="Arial" panose="020B0604020202020204" pitchFamily="34" charset="0"/>
        <a:buChar char="–"/>
        <a:defRPr sz="400" kern="1200">
          <a:solidFill>
            <a:schemeClr val="tx1"/>
          </a:solidFill>
          <a:latin typeface="Arial" pitchFamily="34" charset="0"/>
          <a:ea typeface="+mn-ea"/>
          <a:cs typeface="+mn-cs"/>
        </a:defRPr>
      </a:lvl4pPr>
      <a:lvl5pPr marL="307975" indent="-96838" algn="l" defTabSz="312738" rtl="0" eaLnBrk="1" fontAlgn="base" hangingPunct="1">
        <a:spcBef>
          <a:spcPct val="20000"/>
        </a:spcBef>
        <a:spcAft>
          <a:spcPct val="0"/>
        </a:spcAft>
        <a:buFont typeface="Arial" panose="020B0604020202020204" pitchFamily="34" charset="0"/>
        <a:buAutoNum type="arabicPeriod"/>
        <a:defRPr sz="400" kern="1200">
          <a:solidFill>
            <a:schemeClr val="tx1"/>
          </a:solidFill>
          <a:latin typeface="Arial" pitchFamily="34" charset="0"/>
          <a:ea typeface="+mn-ea"/>
          <a:cs typeface="+mn-cs"/>
        </a:defRPr>
      </a:lvl5pPr>
      <a:lvl6pPr marL="861938" indent="-78358" algn="l" defTabSz="313432" rtl="0" eaLnBrk="1" latinLnBrk="0" hangingPunct="1">
        <a:spcBef>
          <a:spcPct val="20000"/>
        </a:spcBef>
        <a:buFont typeface="Arial" pitchFamily="34" charset="0"/>
        <a:buChar char="•"/>
        <a:defRPr sz="686" kern="1200">
          <a:solidFill>
            <a:schemeClr val="tx1"/>
          </a:solidFill>
          <a:latin typeface="+mn-lt"/>
          <a:ea typeface="+mn-ea"/>
          <a:cs typeface="+mn-cs"/>
        </a:defRPr>
      </a:lvl6pPr>
      <a:lvl7pPr marL="1018655" indent="-78358" algn="l" defTabSz="313432" rtl="0" eaLnBrk="1" latinLnBrk="0" hangingPunct="1">
        <a:spcBef>
          <a:spcPct val="20000"/>
        </a:spcBef>
        <a:buFont typeface="Arial" pitchFamily="34" charset="0"/>
        <a:buChar char="•"/>
        <a:defRPr sz="686" kern="1200">
          <a:solidFill>
            <a:schemeClr val="tx1"/>
          </a:solidFill>
          <a:latin typeface="+mn-lt"/>
          <a:ea typeface="+mn-ea"/>
          <a:cs typeface="+mn-cs"/>
        </a:defRPr>
      </a:lvl7pPr>
      <a:lvl8pPr marL="1175371" indent="-78358" algn="l" defTabSz="313432" rtl="0" eaLnBrk="1" latinLnBrk="0" hangingPunct="1">
        <a:spcBef>
          <a:spcPct val="20000"/>
        </a:spcBef>
        <a:buFont typeface="Arial" pitchFamily="34" charset="0"/>
        <a:buChar char="•"/>
        <a:defRPr sz="686" kern="1200">
          <a:solidFill>
            <a:schemeClr val="tx1"/>
          </a:solidFill>
          <a:latin typeface="+mn-lt"/>
          <a:ea typeface="+mn-ea"/>
          <a:cs typeface="+mn-cs"/>
        </a:defRPr>
      </a:lvl8pPr>
      <a:lvl9pPr marL="1332086" indent="-78358" algn="l" defTabSz="313432" rtl="0" eaLnBrk="1" latinLnBrk="0" hangingPunct="1">
        <a:spcBef>
          <a:spcPct val="20000"/>
        </a:spcBef>
        <a:buFont typeface="Arial" pitchFamily="34" charset="0"/>
        <a:buChar char="•"/>
        <a:defRPr sz="686" kern="1200">
          <a:solidFill>
            <a:schemeClr val="tx1"/>
          </a:solidFill>
          <a:latin typeface="+mn-lt"/>
          <a:ea typeface="+mn-ea"/>
          <a:cs typeface="+mn-cs"/>
        </a:defRPr>
      </a:lvl9pPr>
    </p:bodyStyle>
    <p:otherStyle>
      <a:defPPr>
        <a:defRPr lang="en-US"/>
      </a:defPPr>
      <a:lvl1pPr marL="0" algn="l" defTabSz="313432" rtl="0" eaLnBrk="1" latinLnBrk="0" hangingPunct="1">
        <a:defRPr sz="618" kern="1200">
          <a:solidFill>
            <a:schemeClr val="tx1"/>
          </a:solidFill>
          <a:latin typeface="+mn-lt"/>
          <a:ea typeface="+mn-ea"/>
          <a:cs typeface="+mn-cs"/>
        </a:defRPr>
      </a:lvl1pPr>
      <a:lvl2pPr marL="156716" algn="l" defTabSz="313432" rtl="0" eaLnBrk="1" latinLnBrk="0" hangingPunct="1">
        <a:defRPr sz="618" kern="1200">
          <a:solidFill>
            <a:schemeClr val="tx1"/>
          </a:solidFill>
          <a:latin typeface="+mn-lt"/>
          <a:ea typeface="+mn-ea"/>
          <a:cs typeface="+mn-cs"/>
        </a:defRPr>
      </a:lvl2pPr>
      <a:lvl3pPr marL="313432" algn="l" defTabSz="313432" rtl="0" eaLnBrk="1" latinLnBrk="0" hangingPunct="1">
        <a:defRPr sz="618" kern="1200">
          <a:solidFill>
            <a:schemeClr val="tx1"/>
          </a:solidFill>
          <a:latin typeface="+mn-lt"/>
          <a:ea typeface="+mn-ea"/>
          <a:cs typeface="+mn-cs"/>
        </a:defRPr>
      </a:lvl3pPr>
      <a:lvl4pPr marL="470148" algn="l" defTabSz="313432" rtl="0" eaLnBrk="1" latinLnBrk="0" hangingPunct="1">
        <a:defRPr sz="618" kern="1200">
          <a:solidFill>
            <a:schemeClr val="tx1"/>
          </a:solidFill>
          <a:latin typeface="+mn-lt"/>
          <a:ea typeface="+mn-ea"/>
          <a:cs typeface="+mn-cs"/>
        </a:defRPr>
      </a:lvl4pPr>
      <a:lvl5pPr marL="626864" algn="l" defTabSz="313432" rtl="0" eaLnBrk="1" latinLnBrk="0" hangingPunct="1">
        <a:defRPr sz="618" kern="1200">
          <a:solidFill>
            <a:schemeClr val="tx1"/>
          </a:solidFill>
          <a:latin typeface="+mn-lt"/>
          <a:ea typeface="+mn-ea"/>
          <a:cs typeface="+mn-cs"/>
        </a:defRPr>
      </a:lvl5pPr>
      <a:lvl6pPr marL="783580" algn="l" defTabSz="313432" rtl="0" eaLnBrk="1" latinLnBrk="0" hangingPunct="1">
        <a:defRPr sz="618" kern="1200">
          <a:solidFill>
            <a:schemeClr val="tx1"/>
          </a:solidFill>
          <a:latin typeface="+mn-lt"/>
          <a:ea typeface="+mn-ea"/>
          <a:cs typeface="+mn-cs"/>
        </a:defRPr>
      </a:lvl6pPr>
      <a:lvl7pPr marL="940297" algn="l" defTabSz="313432" rtl="0" eaLnBrk="1" latinLnBrk="0" hangingPunct="1">
        <a:defRPr sz="618" kern="1200">
          <a:solidFill>
            <a:schemeClr val="tx1"/>
          </a:solidFill>
          <a:latin typeface="+mn-lt"/>
          <a:ea typeface="+mn-ea"/>
          <a:cs typeface="+mn-cs"/>
        </a:defRPr>
      </a:lvl7pPr>
      <a:lvl8pPr marL="1097012" algn="l" defTabSz="313432" rtl="0" eaLnBrk="1" latinLnBrk="0" hangingPunct="1">
        <a:defRPr sz="618" kern="1200">
          <a:solidFill>
            <a:schemeClr val="tx1"/>
          </a:solidFill>
          <a:latin typeface="+mn-lt"/>
          <a:ea typeface="+mn-ea"/>
          <a:cs typeface="+mn-cs"/>
        </a:defRPr>
      </a:lvl8pPr>
      <a:lvl9pPr marL="1253728" algn="l" defTabSz="313432" rtl="0" eaLnBrk="1" latinLnBrk="0" hangingPunct="1">
        <a:defRPr sz="61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8.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hyperlink" Target="http://content.digital.nhs.uk/ncmp" TargetMode="Externa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hyperlink" Target="http://fingertips.phe.org.uk/profile/national-child-measurement-programme" TargetMode="Externa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hyperlink" Target="https://khub.net/web/phe-obesity-intelligence/public-library" TargetMode="External"/><Relationship Id="rId2" Type="http://schemas.openxmlformats.org/officeDocument/2006/relationships/hyperlink" Target="https://khub.net/" TargetMode="External"/><Relationship Id="rId1" Type="http://schemas.openxmlformats.org/officeDocument/2006/relationships/slideLayout" Target="../slideLayouts/slideLayout12.xml"/><Relationship Id="rId6" Type="http://schemas.openxmlformats.org/officeDocument/2006/relationships/hyperlink" Target="https://twitter.com/PHE_obesity" TargetMode="External"/><Relationship Id="rId5" Type="http://schemas.openxmlformats.org/officeDocument/2006/relationships/hyperlink" Target="mailto:ncmp@phe.gov.uk" TargetMode="External"/><Relationship Id="rId4" Type="http://schemas.openxmlformats.org/officeDocument/2006/relationships/hyperlink" Target="https://www.gov.uk/guidance/phe-data-and-analysis-tools#obesity-diet-and-physical-activity"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twitter.com/PHE_uk" TargetMode="External"/><Relationship Id="rId2" Type="http://schemas.openxmlformats.org/officeDocument/2006/relationships/hyperlink" Target="http://www.gov.uk/phe" TargetMode="External"/><Relationship Id="rId1" Type="http://schemas.openxmlformats.org/officeDocument/2006/relationships/slideLayout" Target="../slideLayouts/slideLayout13.xml"/><Relationship Id="rId6" Type="http://schemas.openxmlformats.org/officeDocument/2006/relationships/hyperlink" Target="https://www.nationalarchives.gov.uk/doc/open-government-licence/version/3/" TargetMode="External"/><Relationship Id="rId5" Type="http://schemas.openxmlformats.org/officeDocument/2006/relationships/image" Target="../media/image37.png"/><Relationship Id="rId4" Type="http://schemas.openxmlformats.org/officeDocument/2006/relationships/hyperlink" Target="http://www.facebook.com/PublicHealthEngland"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2.xml"/><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2.xml"/><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EAE95F-12A1-4442-86F0-05A3DE0AA758}"/>
              </a:ext>
            </a:extLst>
          </p:cNvPr>
          <p:cNvSpPr>
            <a:spLocks noGrp="1"/>
          </p:cNvSpPr>
          <p:nvPr>
            <p:ph type="ctrTitle"/>
          </p:nvPr>
        </p:nvSpPr>
        <p:spPr/>
        <p:txBody>
          <a:bodyPr>
            <a:normAutofit/>
          </a:bodyPr>
          <a:lstStyle/>
          <a:p>
            <a:r>
              <a:rPr lang="en-GB"/>
              <a:t>Patterns and trends in child obesity in Yorkshire and the Humber</a:t>
            </a:r>
          </a:p>
        </p:txBody>
      </p:sp>
      <p:sp>
        <p:nvSpPr>
          <p:cNvPr id="3" name="Subtitle 2">
            <a:extLst>
              <a:ext uri="{FF2B5EF4-FFF2-40B4-BE49-F238E27FC236}">
                <a16:creationId xmlns:a16="http://schemas.microsoft.com/office/drawing/2014/main" id="{3134472F-09A9-4D23-8EE4-3A6B72ADA4E1}"/>
              </a:ext>
            </a:extLst>
          </p:cNvPr>
          <p:cNvSpPr>
            <a:spLocks noGrp="1"/>
          </p:cNvSpPr>
          <p:nvPr>
            <p:ph type="subTitle" idx="1"/>
          </p:nvPr>
        </p:nvSpPr>
        <p:spPr/>
        <p:txBody>
          <a:bodyPr/>
          <a:lstStyle/>
          <a:p>
            <a:r>
              <a:rPr lang="en-GB"/>
              <a:t>A presentation of the latest data on child obesity at regional level
Februrary 2020</a:t>
            </a:r>
          </a:p>
        </p:txBody>
      </p:sp>
    </p:spTree>
    <p:extLst>
      <p:ext uri="{BB962C8B-B14F-4D97-AF65-F5344CB8AC3E}">
        <p14:creationId xmlns:p14="http://schemas.microsoft.com/office/powerpoint/2010/main" val="40904753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8712D3-0CC8-42A9-996E-C0346196B55D}"/>
              </a:ext>
            </a:extLst>
          </p:cNvPr>
          <p:cNvSpPr>
            <a:spLocks noGrp="1"/>
          </p:cNvSpPr>
          <p:nvPr>
            <p:ph type="title"/>
          </p:nvPr>
        </p:nvSpPr>
        <p:spPr/>
        <p:txBody>
          <a:bodyPr/>
          <a:lstStyle/>
          <a:p>
            <a:r>
              <a:rPr lang="en-GB"/>
              <a:t> </a:t>
            </a:r>
          </a:p>
        </p:txBody>
      </p:sp>
      <p:sp>
        <p:nvSpPr>
          <p:cNvPr id="3" name="TextBox 2">
            <a:extLst>
              <a:ext uri="{FF2B5EF4-FFF2-40B4-BE49-F238E27FC236}">
                <a16:creationId xmlns:a16="http://schemas.microsoft.com/office/drawing/2014/main" id="{8C7F9B16-0A54-4DE6-A7E3-407815FBD3DF}"/>
              </a:ext>
            </a:extLst>
          </p:cNvPr>
          <p:cNvSpPr txBox="1"/>
          <p:nvPr/>
        </p:nvSpPr>
        <p:spPr>
          <a:xfrm>
            <a:off x="2526030" y="240030"/>
            <a:ext cx="7429500" cy="52322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2800">
                <a:solidFill>
                  <a:srgbClr val="98002E"/>
                </a:solidFill>
                <a:latin typeface="Arial" panose="020B0604020202020204" pitchFamily="34" charset="0"/>
              </a:rPr>
              <a:t>Child obesity in Yorkshire and the Humber</a:t>
            </a:r>
          </a:p>
        </p:txBody>
      </p:sp>
      <p:sp>
        <p:nvSpPr>
          <p:cNvPr id="4" name="TextBox 3">
            <a:extLst>
              <a:ext uri="{FF2B5EF4-FFF2-40B4-BE49-F238E27FC236}">
                <a16:creationId xmlns:a16="http://schemas.microsoft.com/office/drawing/2014/main" id="{A4223193-5933-4D25-9F8F-7C2927D74381}"/>
              </a:ext>
            </a:extLst>
          </p:cNvPr>
          <p:cNvSpPr txBox="1"/>
          <p:nvPr/>
        </p:nvSpPr>
        <p:spPr>
          <a:xfrm>
            <a:off x="2526030" y="788670"/>
            <a:ext cx="69342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a:solidFill>
                  <a:srgbClr val="000000"/>
                </a:solidFill>
                <a:latin typeface="Arial" panose="020B0604020202020204" pitchFamily="34" charset="0"/>
              </a:rPr>
              <a:t>Trend in the prevalence of excess weight by sex and age</a:t>
            </a:r>
          </a:p>
        </p:txBody>
      </p:sp>
      <p:sp>
        <p:nvSpPr>
          <p:cNvPr id="5" name="TextBox 4">
            <a:extLst>
              <a:ext uri="{FF2B5EF4-FFF2-40B4-BE49-F238E27FC236}">
                <a16:creationId xmlns:a16="http://schemas.microsoft.com/office/drawing/2014/main" id="{417F30C3-460D-4778-BA97-0C3B476D00F7}"/>
              </a:ext>
            </a:extLst>
          </p:cNvPr>
          <p:cNvSpPr txBox="1"/>
          <p:nvPr/>
        </p:nvSpPr>
        <p:spPr>
          <a:xfrm>
            <a:off x="2526030" y="1131570"/>
            <a:ext cx="74295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a:solidFill>
                  <a:srgbClr val="000000"/>
                </a:solidFill>
                <a:latin typeface="Arial" panose="020B0604020202020204" pitchFamily="34" charset="0"/>
              </a:rPr>
              <a:t>Reception (aged 4-5 years) and Year 6 (aged 10-11 years)</a:t>
            </a:r>
          </a:p>
        </p:txBody>
      </p:sp>
      <p:pic>
        <p:nvPicPr>
          <p:cNvPr id="7" name="Picture 6">
            <a:extLst>
              <a:ext uri="{FF2B5EF4-FFF2-40B4-BE49-F238E27FC236}">
                <a16:creationId xmlns:a16="http://schemas.microsoft.com/office/drawing/2014/main" id="{387010D7-3CE5-43AF-B07B-CA8BDA0C5D12}"/>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1981200" y="1632647"/>
            <a:ext cx="5943600" cy="4278506"/>
          </a:xfrm>
          <a:prstGeom prst="rect">
            <a:avLst/>
          </a:prstGeom>
        </p:spPr>
      </p:pic>
      <p:sp>
        <p:nvSpPr>
          <p:cNvPr id="8" name="TextBox 7">
            <a:extLst>
              <a:ext uri="{FF2B5EF4-FFF2-40B4-BE49-F238E27FC236}">
                <a16:creationId xmlns:a16="http://schemas.microsoft.com/office/drawing/2014/main" id="{0F1F1FB6-41C4-4B4D-A74A-DF2E710557BB}"/>
              </a:ext>
            </a:extLst>
          </p:cNvPr>
          <p:cNvSpPr txBox="1"/>
          <p:nvPr/>
        </p:nvSpPr>
        <p:spPr>
          <a:xfrm>
            <a:off x="127000" y="5905500"/>
            <a:ext cx="9608820" cy="43088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100">
                <a:solidFill>
                  <a:srgbClr val="000000"/>
                </a:solidFill>
                <a:latin typeface="Arial" panose="020B0604020202020204" pitchFamily="34" charset="0"/>
              </a:rPr>
              <a:t>Note: for Year 6, comparisons are not possible with the first years of the NCMP (2006/07 to 2008/09) as low participation levels led to underestimation of obesity prevalence</a:t>
            </a:r>
          </a:p>
        </p:txBody>
      </p:sp>
      <p:sp>
        <p:nvSpPr>
          <p:cNvPr id="9" name="TextBox 8">
            <a:extLst>
              <a:ext uri="{FF2B5EF4-FFF2-40B4-BE49-F238E27FC236}">
                <a16:creationId xmlns:a16="http://schemas.microsoft.com/office/drawing/2014/main" id="{CFB10E4E-E78F-483B-913E-4425C7E40054}"/>
              </a:ext>
            </a:extLst>
          </p:cNvPr>
          <p:cNvSpPr txBox="1"/>
          <p:nvPr/>
        </p:nvSpPr>
        <p:spPr>
          <a:xfrm>
            <a:off x="63500" y="6413500"/>
            <a:ext cx="87630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a:solidFill>
                  <a:srgbClr val="FFFFFF"/>
                </a:solidFill>
                <a:latin typeface="Arial" panose="020B0604020202020204" pitchFamily="34" charset="0"/>
              </a:rPr>
              <a:t>10     Patterns and trends in child obesity in Yorkshire and the Humber</a:t>
            </a:r>
          </a:p>
        </p:txBody>
      </p:sp>
    </p:spTree>
    <p:extLst>
      <p:ext uri="{BB962C8B-B14F-4D97-AF65-F5344CB8AC3E}">
        <p14:creationId xmlns:p14="http://schemas.microsoft.com/office/powerpoint/2010/main" val="37421147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12CF19-5A1D-4E92-A1A8-517ADF542E11}"/>
              </a:ext>
            </a:extLst>
          </p:cNvPr>
          <p:cNvSpPr>
            <a:spLocks noGrp="1"/>
          </p:cNvSpPr>
          <p:nvPr>
            <p:ph type="title"/>
          </p:nvPr>
        </p:nvSpPr>
        <p:spPr/>
        <p:txBody>
          <a:bodyPr/>
          <a:lstStyle/>
          <a:p>
            <a:r>
              <a:rPr lang="en-GB"/>
              <a:t> </a:t>
            </a:r>
          </a:p>
        </p:txBody>
      </p:sp>
      <p:sp>
        <p:nvSpPr>
          <p:cNvPr id="3" name="TextBox 2">
            <a:extLst>
              <a:ext uri="{FF2B5EF4-FFF2-40B4-BE49-F238E27FC236}">
                <a16:creationId xmlns:a16="http://schemas.microsoft.com/office/drawing/2014/main" id="{C4396462-3A1F-4BB0-A254-559DA1FB53DB}"/>
              </a:ext>
            </a:extLst>
          </p:cNvPr>
          <p:cNvSpPr txBox="1"/>
          <p:nvPr/>
        </p:nvSpPr>
        <p:spPr>
          <a:xfrm>
            <a:off x="2526030" y="240030"/>
            <a:ext cx="7429500" cy="52322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2800">
                <a:solidFill>
                  <a:srgbClr val="98002E"/>
                </a:solidFill>
                <a:latin typeface="Arial" panose="020B0604020202020204" pitchFamily="34" charset="0"/>
              </a:rPr>
              <a:t>Child obesity in Yorkshire and the Humber</a:t>
            </a:r>
          </a:p>
        </p:txBody>
      </p:sp>
      <p:sp>
        <p:nvSpPr>
          <p:cNvPr id="4" name="TextBox 3">
            <a:extLst>
              <a:ext uri="{FF2B5EF4-FFF2-40B4-BE49-F238E27FC236}">
                <a16:creationId xmlns:a16="http://schemas.microsoft.com/office/drawing/2014/main" id="{E6F43E15-5F64-4DCD-9069-A5C6EAF9BAB9}"/>
              </a:ext>
            </a:extLst>
          </p:cNvPr>
          <p:cNvSpPr txBox="1"/>
          <p:nvPr/>
        </p:nvSpPr>
        <p:spPr>
          <a:xfrm>
            <a:off x="2526030" y="788670"/>
            <a:ext cx="69342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a:solidFill>
                  <a:srgbClr val="000000"/>
                </a:solidFill>
                <a:latin typeface="Arial" panose="020B0604020202020204" pitchFamily="34" charset="0"/>
              </a:rPr>
              <a:t>Trend in the prevalence of obesity by sex and age</a:t>
            </a:r>
          </a:p>
        </p:txBody>
      </p:sp>
      <p:sp>
        <p:nvSpPr>
          <p:cNvPr id="5" name="TextBox 4">
            <a:extLst>
              <a:ext uri="{FF2B5EF4-FFF2-40B4-BE49-F238E27FC236}">
                <a16:creationId xmlns:a16="http://schemas.microsoft.com/office/drawing/2014/main" id="{2D09B1B6-BEB5-4339-B4E7-40C79010FC78}"/>
              </a:ext>
            </a:extLst>
          </p:cNvPr>
          <p:cNvSpPr txBox="1"/>
          <p:nvPr/>
        </p:nvSpPr>
        <p:spPr>
          <a:xfrm>
            <a:off x="2526030" y="1131570"/>
            <a:ext cx="74295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a:solidFill>
                  <a:srgbClr val="000000"/>
                </a:solidFill>
                <a:latin typeface="Arial" panose="020B0604020202020204" pitchFamily="34" charset="0"/>
              </a:rPr>
              <a:t>Reception (aged 4-5 years) and Year 6 (aged 10-11 years) </a:t>
            </a:r>
          </a:p>
        </p:txBody>
      </p:sp>
      <p:pic>
        <p:nvPicPr>
          <p:cNvPr id="7" name="Picture 6">
            <a:extLst>
              <a:ext uri="{FF2B5EF4-FFF2-40B4-BE49-F238E27FC236}">
                <a16:creationId xmlns:a16="http://schemas.microsoft.com/office/drawing/2014/main" id="{436DDC9C-5215-47A1-A9A7-229DBEE8F48C}"/>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1981200" y="1769807"/>
            <a:ext cx="5943600" cy="4278506"/>
          </a:xfrm>
          <a:prstGeom prst="rect">
            <a:avLst/>
          </a:prstGeom>
        </p:spPr>
      </p:pic>
      <p:sp>
        <p:nvSpPr>
          <p:cNvPr id="8" name="TextBox 7">
            <a:extLst>
              <a:ext uri="{FF2B5EF4-FFF2-40B4-BE49-F238E27FC236}">
                <a16:creationId xmlns:a16="http://schemas.microsoft.com/office/drawing/2014/main" id="{BA1C2E05-CD55-4BBE-8F1B-55B37388FDE9}"/>
              </a:ext>
            </a:extLst>
          </p:cNvPr>
          <p:cNvSpPr txBox="1"/>
          <p:nvPr/>
        </p:nvSpPr>
        <p:spPr>
          <a:xfrm>
            <a:off x="127000" y="5905500"/>
            <a:ext cx="9608820" cy="43088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100">
                <a:solidFill>
                  <a:srgbClr val="000000"/>
                </a:solidFill>
                <a:latin typeface="Arial" panose="020B0604020202020204" pitchFamily="34" charset="0"/>
              </a:rPr>
              <a:t>Note: for Year 6, comparisons are not possible with the first years of the NCMP (2006/07 to 2008/09) as low participation levels led to underestimation of obesity prevalence</a:t>
            </a:r>
          </a:p>
        </p:txBody>
      </p:sp>
      <p:sp>
        <p:nvSpPr>
          <p:cNvPr id="9" name="TextBox 8">
            <a:extLst>
              <a:ext uri="{FF2B5EF4-FFF2-40B4-BE49-F238E27FC236}">
                <a16:creationId xmlns:a16="http://schemas.microsoft.com/office/drawing/2014/main" id="{8AE3A7BC-BCA0-460D-AC12-98F02A1292B8}"/>
              </a:ext>
            </a:extLst>
          </p:cNvPr>
          <p:cNvSpPr txBox="1"/>
          <p:nvPr/>
        </p:nvSpPr>
        <p:spPr>
          <a:xfrm>
            <a:off x="63500" y="6413500"/>
            <a:ext cx="87630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a:solidFill>
                  <a:srgbClr val="FFFFFF"/>
                </a:solidFill>
                <a:latin typeface="Arial" panose="020B0604020202020204" pitchFamily="34" charset="0"/>
              </a:rPr>
              <a:t>11     Patterns and trends in child obesity in Yorkshire and the Humber</a:t>
            </a:r>
          </a:p>
        </p:txBody>
      </p:sp>
    </p:spTree>
    <p:extLst>
      <p:ext uri="{BB962C8B-B14F-4D97-AF65-F5344CB8AC3E}">
        <p14:creationId xmlns:p14="http://schemas.microsoft.com/office/powerpoint/2010/main" val="6875634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E53E39-89E0-4DBC-B87F-BBA59CF48A40}"/>
              </a:ext>
            </a:extLst>
          </p:cNvPr>
          <p:cNvSpPr>
            <a:spLocks noGrp="1"/>
          </p:cNvSpPr>
          <p:nvPr>
            <p:ph type="title"/>
          </p:nvPr>
        </p:nvSpPr>
        <p:spPr/>
        <p:txBody>
          <a:bodyPr/>
          <a:lstStyle/>
          <a:p>
            <a:r>
              <a:rPr lang="en-GB"/>
              <a:t> </a:t>
            </a:r>
          </a:p>
        </p:txBody>
      </p:sp>
      <p:sp>
        <p:nvSpPr>
          <p:cNvPr id="3" name="TextBox 2">
            <a:extLst>
              <a:ext uri="{FF2B5EF4-FFF2-40B4-BE49-F238E27FC236}">
                <a16:creationId xmlns:a16="http://schemas.microsoft.com/office/drawing/2014/main" id="{A4061249-67E0-4867-924E-F2A40A0CA0B8}"/>
              </a:ext>
            </a:extLst>
          </p:cNvPr>
          <p:cNvSpPr txBox="1"/>
          <p:nvPr/>
        </p:nvSpPr>
        <p:spPr>
          <a:xfrm>
            <a:off x="2526030" y="240030"/>
            <a:ext cx="7429500" cy="52322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2800">
                <a:solidFill>
                  <a:srgbClr val="98002E"/>
                </a:solidFill>
                <a:latin typeface="Arial" panose="020B0604020202020204" pitchFamily="34" charset="0"/>
              </a:rPr>
              <a:t>Child obesity in Yorkshire and the Humber</a:t>
            </a:r>
          </a:p>
        </p:txBody>
      </p:sp>
      <p:sp>
        <p:nvSpPr>
          <p:cNvPr id="4" name="TextBox 3">
            <a:extLst>
              <a:ext uri="{FF2B5EF4-FFF2-40B4-BE49-F238E27FC236}">
                <a16:creationId xmlns:a16="http://schemas.microsoft.com/office/drawing/2014/main" id="{9D6F1599-16DE-4EED-99C1-2A342D9B7C24}"/>
              </a:ext>
            </a:extLst>
          </p:cNvPr>
          <p:cNvSpPr txBox="1"/>
          <p:nvPr/>
        </p:nvSpPr>
        <p:spPr>
          <a:xfrm>
            <a:off x="2526030" y="788670"/>
            <a:ext cx="69342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a:solidFill>
                  <a:srgbClr val="000000"/>
                </a:solidFill>
                <a:latin typeface="Arial" panose="020B0604020202020204" pitchFamily="34" charset="0"/>
              </a:rPr>
              <a:t>Trend in the prevalence of severe obesity by age and sex</a:t>
            </a:r>
          </a:p>
        </p:txBody>
      </p:sp>
      <p:sp>
        <p:nvSpPr>
          <p:cNvPr id="5" name="TextBox 4">
            <a:extLst>
              <a:ext uri="{FF2B5EF4-FFF2-40B4-BE49-F238E27FC236}">
                <a16:creationId xmlns:a16="http://schemas.microsoft.com/office/drawing/2014/main" id="{ABB25605-1434-40EB-990F-70DA1F134AB5}"/>
              </a:ext>
            </a:extLst>
          </p:cNvPr>
          <p:cNvSpPr txBox="1"/>
          <p:nvPr/>
        </p:nvSpPr>
        <p:spPr>
          <a:xfrm>
            <a:off x="2526030" y="1131570"/>
            <a:ext cx="74295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a:solidFill>
                  <a:srgbClr val="000000"/>
                </a:solidFill>
                <a:latin typeface="Arial" panose="020B0604020202020204" pitchFamily="34" charset="0"/>
              </a:rPr>
              <a:t>Reception (aged 4-5 years) and Year 6 (aged 10-11 years)</a:t>
            </a:r>
          </a:p>
        </p:txBody>
      </p:sp>
      <p:pic>
        <p:nvPicPr>
          <p:cNvPr id="7" name="Picture 6">
            <a:extLst>
              <a:ext uri="{FF2B5EF4-FFF2-40B4-BE49-F238E27FC236}">
                <a16:creationId xmlns:a16="http://schemas.microsoft.com/office/drawing/2014/main" id="{BDA46DA5-70DC-422D-82A6-F7D121797CB6}"/>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1981200" y="2075970"/>
            <a:ext cx="5943600" cy="3803340"/>
          </a:xfrm>
          <a:prstGeom prst="rect">
            <a:avLst/>
          </a:prstGeom>
        </p:spPr>
      </p:pic>
      <p:sp>
        <p:nvSpPr>
          <p:cNvPr id="8" name="TextBox 7">
            <a:extLst>
              <a:ext uri="{FF2B5EF4-FFF2-40B4-BE49-F238E27FC236}">
                <a16:creationId xmlns:a16="http://schemas.microsoft.com/office/drawing/2014/main" id="{49607A66-9874-4469-A88F-9003DBF4EECA}"/>
              </a:ext>
            </a:extLst>
          </p:cNvPr>
          <p:cNvSpPr txBox="1"/>
          <p:nvPr/>
        </p:nvSpPr>
        <p:spPr>
          <a:xfrm>
            <a:off x="127000" y="5905500"/>
            <a:ext cx="9608820" cy="43088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100">
                <a:solidFill>
                  <a:srgbClr val="000000"/>
                </a:solidFill>
                <a:latin typeface="Arial" panose="020B0604020202020204" pitchFamily="34" charset="0"/>
              </a:rPr>
              <a:t>Note: for Year 6, comparisons are not possible with the first years of the NCMP (2006/07 to 2008/09) as low participation levels led to underestimation of obesity prevalence</a:t>
            </a:r>
          </a:p>
        </p:txBody>
      </p:sp>
      <p:sp>
        <p:nvSpPr>
          <p:cNvPr id="9" name="TextBox 8">
            <a:extLst>
              <a:ext uri="{FF2B5EF4-FFF2-40B4-BE49-F238E27FC236}">
                <a16:creationId xmlns:a16="http://schemas.microsoft.com/office/drawing/2014/main" id="{4DB3610A-B992-4A96-9502-E30BC33FB053}"/>
              </a:ext>
            </a:extLst>
          </p:cNvPr>
          <p:cNvSpPr txBox="1"/>
          <p:nvPr/>
        </p:nvSpPr>
        <p:spPr>
          <a:xfrm>
            <a:off x="63500" y="6413500"/>
            <a:ext cx="87630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a:solidFill>
                  <a:srgbClr val="FFFFFF"/>
                </a:solidFill>
                <a:latin typeface="Arial" panose="020B0604020202020204" pitchFamily="34" charset="0"/>
              </a:rPr>
              <a:t>12     Patterns and trends in child obesity in Yorkshire and the Humber</a:t>
            </a:r>
          </a:p>
        </p:txBody>
      </p:sp>
    </p:spTree>
    <p:extLst>
      <p:ext uri="{BB962C8B-B14F-4D97-AF65-F5344CB8AC3E}">
        <p14:creationId xmlns:p14="http://schemas.microsoft.com/office/powerpoint/2010/main" val="20409251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61D619-FAAB-4456-93A9-3E0EA9D78F00}"/>
              </a:ext>
            </a:extLst>
          </p:cNvPr>
          <p:cNvSpPr>
            <a:spLocks noGrp="1"/>
          </p:cNvSpPr>
          <p:nvPr>
            <p:ph type="title"/>
          </p:nvPr>
        </p:nvSpPr>
        <p:spPr/>
        <p:txBody>
          <a:bodyPr/>
          <a:lstStyle/>
          <a:p>
            <a:r>
              <a:rPr lang="en-GB"/>
              <a:t> </a:t>
            </a:r>
          </a:p>
        </p:txBody>
      </p:sp>
      <p:sp>
        <p:nvSpPr>
          <p:cNvPr id="3" name="TextBox 2">
            <a:extLst>
              <a:ext uri="{FF2B5EF4-FFF2-40B4-BE49-F238E27FC236}">
                <a16:creationId xmlns:a16="http://schemas.microsoft.com/office/drawing/2014/main" id="{3C0924A4-A3DC-490B-934D-FCF67BA18327}"/>
              </a:ext>
            </a:extLst>
          </p:cNvPr>
          <p:cNvSpPr txBox="1"/>
          <p:nvPr/>
        </p:nvSpPr>
        <p:spPr>
          <a:xfrm>
            <a:off x="2526030" y="240030"/>
            <a:ext cx="7429500" cy="52322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2800">
                <a:solidFill>
                  <a:srgbClr val="98002E"/>
                </a:solidFill>
                <a:latin typeface="Arial" panose="020B0604020202020204" pitchFamily="34" charset="0"/>
              </a:rPr>
              <a:t>Child obesity in Yorkshire and the Humber</a:t>
            </a:r>
          </a:p>
        </p:txBody>
      </p:sp>
      <p:sp>
        <p:nvSpPr>
          <p:cNvPr id="4" name="TextBox 3">
            <a:extLst>
              <a:ext uri="{FF2B5EF4-FFF2-40B4-BE49-F238E27FC236}">
                <a16:creationId xmlns:a16="http://schemas.microsoft.com/office/drawing/2014/main" id="{01B9228F-48CB-461A-A6E3-AA20DAEBA290}"/>
              </a:ext>
            </a:extLst>
          </p:cNvPr>
          <p:cNvSpPr txBox="1"/>
          <p:nvPr/>
        </p:nvSpPr>
        <p:spPr>
          <a:xfrm>
            <a:off x="2526030" y="788670"/>
            <a:ext cx="69342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a:solidFill>
                  <a:srgbClr val="000000"/>
                </a:solidFill>
                <a:latin typeface="Arial" panose="020B0604020202020204" pitchFamily="34" charset="0"/>
              </a:rPr>
              <a:t>Prevalence of obesity, 2018/19</a:t>
            </a:r>
          </a:p>
        </p:txBody>
      </p:sp>
      <p:sp>
        <p:nvSpPr>
          <p:cNvPr id="5" name="TextBox 4">
            <a:extLst>
              <a:ext uri="{FF2B5EF4-FFF2-40B4-BE49-F238E27FC236}">
                <a16:creationId xmlns:a16="http://schemas.microsoft.com/office/drawing/2014/main" id="{744B0E8E-4D9D-4381-92F5-270FB5EB5B88}"/>
              </a:ext>
            </a:extLst>
          </p:cNvPr>
          <p:cNvSpPr txBox="1"/>
          <p:nvPr/>
        </p:nvSpPr>
        <p:spPr>
          <a:xfrm>
            <a:off x="2526030" y="1131570"/>
            <a:ext cx="74295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a:solidFill>
                  <a:srgbClr val="000000"/>
                </a:solidFill>
                <a:latin typeface="Arial" panose="020B0604020202020204" pitchFamily="34" charset="0"/>
              </a:rPr>
              <a:t>Yorkshire and the Humber District and Unitary Authorities</a:t>
            </a:r>
          </a:p>
        </p:txBody>
      </p:sp>
      <p:sp>
        <p:nvSpPr>
          <p:cNvPr id="6" name="TextBox 5">
            <a:extLst>
              <a:ext uri="{FF2B5EF4-FFF2-40B4-BE49-F238E27FC236}">
                <a16:creationId xmlns:a16="http://schemas.microsoft.com/office/drawing/2014/main" id="{12F98BF6-9B21-4A97-81DD-8E045CD6B978}"/>
              </a:ext>
            </a:extLst>
          </p:cNvPr>
          <p:cNvSpPr txBox="1"/>
          <p:nvPr/>
        </p:nvSpPr>
        <p:spPr>
          <a:xfrm>
            <a:off x="515112" y="1714500"/>
            <a:ext cx="49530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400">
                <a:solidFill>
                  <a:srgbClr val="000000"/>
                </a:solidFill>
                <a:latin typeface="Arial" panose="020B0604020202020204" pitchFamily="34" charset="0"/>
              </a:rPr>
              <a:t>Children in Reception (aged 4-5 years)</a:t>
            </a:r>
          </a:p>
        </p:txBody>
      </p:sp>
      <p:pic>
        <p:nvPicPr>
          <p:cNvPr id="8" name="Picture 7">
            <a:extLst>
              <a:ext uri="{FF2B5EF4-FFF2-40B4-BE49-F238E27FC236}">
                <a16:creationId xmlns:a16="http://schemas.microsoft.com/office/drawing/2014/main" id="{1D450630-2EA0-4953-BE79-1E1ADCE0B992}"/>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49530" y="2124698"/>
            <a:ext cx="9608820" cy="3568724"/>
          </a:xfrm>
          <a:prstGeom prst="rect">
            <a:avLst/>
          </a:prstGeom>
        </p:spPr>
      </p:pic>
      <p:sp>
        <p:nvSpPr>
          <p:cNvPr id="9" name="TextBox 8">
            <a:extLst>
              <a:ext uri="{FF2B5EF4-FFF2-40B4-BE49-F238E27FC236}">
                <a16:creationId xmlns:a16="http://schemas.microsoft.com/office/drawing/2014/main" id="{01AA4280-BA26-4F2D-B289-ADB4DCF727DF}"/>
              </a:ext>
            </a:extLst>
          </p:cNvPr>
          <p:cNvSpPr txBox="1"/>
          <p:nvPr/>
        </p:nvSpPr>
        <p:spPr>
          <a:xfrm>
            <a:off x="5448300" y="5829300"/>
            <a:ext cx="3962400" cy="26161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r"/>
            <a:r>
              <a:rPr lang="en-GB" sz="1100">
                <a:solidFill>
                  <a:srgbClr val="000000"/>
                </a:solidFill>
                <a:latin typeface="Arial" panose="020B0604020202020204" pitchFamily="34" charset="0"/>
              </a:rPr>
              <a:t>95% confidence intervals are shown</a:t>
            </a:r>
          </a:p>
        </p:txBody>
      </p:sp>
      <p:sp>
        <p:nvSpPr>
          <p:cNvPr id="10" name="TextBox 9">
            <a:extLst>
              <a:ext uri="{FF2B5EF4-FFF2-40B4-BE49-F238E27FC236}">
                <a16:creationId xmlns:a16="http://schemas.microsoft.com/office/drawing/2014/main" id="{CAA75465-56E9-4FE4-98C3-ED952FC11DF1}"/>
              </a:ext>
            </a:extLst>
          </p:cNvPr>
          <p:cNvSpPr txBox="1"/>
          <p:nvPr/>
        </p:nvSpPr>
        <p:spPr>
          <a:xfrm>
            <a:off x="63500" y="6413500"/>
            <a:ext cx="87630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a:solidFill>
                  <a:srgbClr val="FFFFFF"/>
                </a:solidFill>
                <a:latin typeface="Arial" panose="020B0604020202020204" pitchFamily="34" charset="0"/>
              </a:rPr>
              <a:t>13     Patterns and trends in child obesity in Yorkshire and the Humber</a:t>
            </a:r>
          </a:p>
        </p:txBody>
      </p:sp>
    </p:spTree>
    <p:extLst>
      <p:ext uri="{BB962C8B-B14F-4D97-AF65-F5344CB8AC3E}">
        <p14:creationId xmlns:p14="http://schemas.microsoft.com/office/powerpoint/2010/main" val="7867730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8C1FD5-5334-4547-8D5F-53A111FD4FB4}"/>
              </a:ext>
            </a:extLst>
          </p:cNvPr>
          <p:cNvSpPr>
            <a:spLocks noGrp="1"/>
          </p:cNvSpPr>
          <p:nvPr>
            <p:ph type="title"/>
          </p:nvPr>
        </p:nvSpPr>
        <p:spPr/>
        <p:txBody>
          <a:bodyPr/>
          <a:lstStyle/>
          <a:p>
            <a:r>
              <a:rPr lang="en-GB"/>
              <a:t> </a:t>
            </a:r>
          </a:p>
        </p:txBody>
      </p:sp>
      <p:sp>
        <p:nvSpPr>
          <p:cNvPr id="3" name="TextBox 2">
            <a:extLst>
              <a:ext uri="{FF2B5EF4-FFF2-40B4-BE49-F238E27FC236}">
                <a16:creationId xmlns:a16="http://schemas.microsoft.com/office/drawing/2014/main" id="{64E538AD-61C3-4A47-9009-4A12EBAF8D0F}"/>
              </a:ext>
            </a:extLst>
          </p:cNvPr>
          <p:cNvSpPr txBox="1"/>
          <p:nvPr/>
        </p:nvSpPr>
        <p:spPr>
          <a:xfrm>
            <a:off x="2526030" y="240030"/>
            <a:ext cx="7429500" cy="52322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2800">
                <a:solidFill>
                  <a:srgbClr val="98002E"/>
                </a:solidFill>
                <a:latin typeface="Arial" panose="020B0604020202020204" pitchFamily="34" charset="0"/>
              </a:rPr>
              <a:t>Child obesity in Yorkshire and the Humber</a:t>
            </a:r>
          </a:p>
        </p:txBody>
      </p:sp>
      <p:sp>
        <p:nvSpPr>
          <p:cNvPr id="4" name="TextBox 3">
            <a:extLst>
              <a:ext uri="{FF2B5EF4-FFF2-40B4-BE49-F238E27FC236}">
                <a16:creationId xmlns:a16="http://schemas.microsoft.com/office/drawing/2014/main" id="{3FA0C003-E6B8-49C3-9389-5006836B82DD}"/>
              </a:ext>
            </a:extLst>
          </p:cNvPr>
          <p:cNvSpPr txBox="1"/>
          <p:nvPr/>
        </p:nvSpPr>
        <p:spPr>
          <a:xfrm>
            <a:off x="2526030" y="788670"/>
            <a:ext cx="69342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a:solidFill>
                  <a:srgbClr val="000000"/>
                </a:solidFill>
                <a:latin typeface="Arial" panose="020B0604020202020204" pitchFamily="34" charset="0"/>
              </a:rPr>
              <a:t>Prevalence of obesity, 2018/19</a:t>
            </a:r>
          </a:p>
        </p:txBody>
      </p:sp>
      <p:sp>
        <p:nvSpPr>
          <p:cNvPr id="5" name="TextBox 4">
            <a:extLst>
              <a:ext uri="{FF2B5EF4-FFF2-40B4-BE49-F238E27FC236}">
                <a16:creationId xmlns:a16="http://schemas.microsoft.com/office/drawing/2014/main" id="{4BE50DBB-1E3B-4FA9-95C1-59DB96BFCED2}"/>
              </a:ext>
            </a:extLst>
          </p:cNvPr>
          <p:cNvSpPr txBox="1"/>
          <p:nvPr/>
        </p:nvSpPr>
        <p:spPr>
          <a:xfrm>
            <a:off x="2526030" y="1131570"/>
            <a:ext cx="74295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a:solidFill>
                  <a:srgbClr val="000000"/>
                </a:solidFill>
                <a:latin typeface="Arial" panose="020B0604020202020204" pitchFamily="34" charset="0"/>
              </a:rPr>
              <a:t>Yorkshire and the Humber District and Unitary Authorities</a:t>
            </a:r>
          </a:p>
        </p:txBody>
      </p:sp>
      <p:sp>
        <p:nvSpPr>
          <p:cNvPr id="6" name="TextBox 5">
            <a:extLst>
              <a:ext uri="{FF2B5EF4-FFF2-40B4-BE49-F238E27FC236}">
                <a16:creationId xmlns:a16="http://schemas.microsoft.com/office/drawing/2014/main" id="{E4887A1B-7413-4136-A572-89EAD1E67D77}"/>
              </a:ext>
            </a:extLst>
          </p:cNvPr>
          <p:cNvSpPr txBox="1"/>
          <p:nvPr/>
        </p:nvSpPr>
        <p:spPr>
          <a:xfrm>
            <a:off x="515112" y="1714500"/>
            <a:ext cx="49530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400">
                <a:solidFill>
                  <a:srgbClr val="000000"/>
                </a:solidFill>
                <a:latin typeface="Arial" panose="020B0604020202020204" pitchFamily="34" charset="0"/>
              </a:rPr>
              <a:t>Children in Year 6 (aged 10-11 years)</a:t>
            </a:r>
          </a:p>
        </p:txBody>
      </p:sp>
      <p:pic>
        <p:nvPicPr>
          <p:cNvPr id="8" name="Picture 7">
            <a:extLst>
              <a:ext uri="{FF2B5EF4-FFF2-40B4-BE49-F238E27FC236}">
                <a16:creationId xmlns:a16="http://schemas.microsoft.com/office/drawing/2014/main" id="{9E0E0AA6-0874-4703-8BA8-626628C06F0A}"/>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49530" y="2124698"/>
            <a:ext cx="9608820" cy="3568724"/>
          </a:xfrm>
          <a:prstGeom prst="rect">
            <a:avLst/>
          </a:prstGeom>
        </p:spPr>
      </p:pic>
      <p:sp>
        <p:nvSpPr>
          <p:cNvPr id="9" name="TextBox 8">
            <a:extLst>
              <a:ext uri="{FF2B5EF4-FFF2-40B4-BE49-F238E27FC236}">
                <a16:creationId xmlns:a16="http://schemas.microsoft.com/office/drawing/2014/main" id="{DF1FD25E-F342-476D-AE43-2380DAFECC53}"/>
              </a:ext>
            </a:extLst>
          </p:cNvPr>
          <p:cNvSpPr txBox="1"/>
          <p:nvPr/>
        </p:nvSpPr>
        <p:spPr>
          <a:xfrm>
            <a:off x="5448300" y="5829300"/>
            <a:ext cx="3962400" cy="26161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r"/>
            <a:r>
              <a:rPr lang="en-GB" sz="1100">
                <a:solidFill>
                  <a:srgbClr val="000000"/>
                </a:solidFill>
                <a:latin typeface="Arial" panose="020B0604020202020204" pitchFamily="34" charset="0"/>
              </a:rPr>
              <a:t>95% confidence intervals are shown</a:t>
            </a:r>
          </a:p>
        </p:txBody>
      </p:sp>
      <p:sp>
        <p:nvSpPr>
          <p:cNvPr id="10" name="TextBox 9">
            <a:extLst>
              <a:ext uri="{FF2B5EF4-FFF2-40B4-BE49-F238E27FC236}">
                <a16:creationId xmlns:a16="http://schemas.microsoft.com/office/drawing/2014/main" id="{81B2CA4E-6881-4EAE-BB46-B65DD8C4E040}"/>
              </a:ext>
            </a:extLst>
          </p:cNvPr>
          <p:cNvSpPr txBox="1"/>
          <p:nvPr/>
        </p:nvSpPr>
        <p:spPr>
          <a:xfrm>
            <a:off x="63500" y="6413500"/>
            <a:ext cx="87630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a:solidFill>
                  <a:srgbClr val="FFFFFF"/>
                </a:solidFill>
                <a:latin typeface="Arial" panose="020B0604020202020204" pitchFamily="34" charset="0"/>
              </a:rPr>
              <a:t>14     Patterns and trends in child obesity in Yorkshire and the Humber</a:t>
            </a:r>
          </a:p>
        </p:txBody>
      </p:sp>
    </p:spTree>
    <p:extLst>
      <p:ext uri="{BB962C8B-B14F-4D97-AF65-F5344CB8AC3E}">
        <p14:creationId xmlns:p14="http://schemas.microsoft.com/office/powerpoint/2010/main" val="40432882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BE7EED-3DDA-45CC-BD2E-B4585B5081BA}"/>
              </a:ext>
            </a:extLst>
          </p:cNvPr>
          <p:cNvSpPr>
            <a:spLocks noGrp="1"/>
          </p:cNvSpPr>
          <p:nvPr>
            <p:ph type="title"/>
          </p:nvPr>
        </p:nvSpPr>
        <p:spPr/>
        <p:txBody>
          <a:bodyPr/>
          <a:lstStyle/>
          <a:p>
            <a:r>
              <a:rPr lang="en-GB"/>
              <a:t> </a:t>
            </a:r>
          </a:p>
        </p:txBody>
      </p:sp>
      <p:sp>
        <p:nvSpPr>
          <p:cNvPr id="3" name="TextBox 2">
            <a:extLst>
              <a:ext uri="{FF2B5EF4-FFF2-40B4-BE49-F238E27FC236}">
                <a16:creationId xmlns:a16="http://schemas.microsoft.com/office/drawing/2014/main" id="{AB16CC25-F831-4A9A-AAE0-A5CACF1F6E49}"/>
              </a:ext>
            </a:extLst>
          </p:cNvPr>
          <p:cNvSpPr txBox="1"/>
          <p:nvPr/>
        </p:nvSpPr>
        <p:spPr>
          <a:xfrm>
            <a:off x="2526030" y="240030"/>
            <a:ext cx="7429500" cy="52322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2800">
                <a:solidFill>
                  <a:srgbClr val="98002E"/>
                </a:solidFill>
                <a:latin typeface="Arial" panose="020B0604020202020204" pitchFamily="34" charset="0"/>
              </a:rPr>
              <a:t>Child obesity in Yorkshire and the Humber</a:t>
            </a:r>
          </a:p>
        </p:txBody>
      </p:sp>
      <p:sp>
        <p:nvSpPr>
          <p:cNvPr id="4" name="TextBox 3">
            <a:extLst>
              <a:ext uri="{FF2B5EF4-FFF2-40B4-BE49-F238E27FC236}">
                <a16:creationId xmlns:a16="http://schemas.microsoft.com/office/drawing/2014/main" id="{AF878A80-AD09-4530-8BAA-B48E5B6E30E5}"/>
              </a:ext>
            </a:extLst>
          </p:cNvPr>
          <p:cNvSpPr txBox="1"/>
          <p:nvPr/>
        </p:nvSpPr>
        <p:spPr>
          <a:xfrm>
            <a:off x="2526030" y="788670"/>
            <a:ext cx="69342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a:solidFill>
                  <a:srgbClr val="000000"/>
                </a:solidFill>
                <a:latin typeface="Arial" panose="020B0604020202020204" pitchFamily="34" charset="0"/>
              </a:rPr>
              <a:t>Prevalence of obesity by age, 2018/19</a:t>
            </a:r>
          </a:p>
        </p:txBody>
      </p:sp>
      <p:sp>
        <p:nvSpPr>
          <p:cNvPr id="5" name="TextBox 4">
            <a:extLst>
              <a:ext uri="{FF2B5EF4-FFF2-40B4-BE49-F238E27FC236}">
                <a16:creationId xmlns:a16="http://schemas.microsoft.com/office/drawing/2014/main" id="{B2CEC3C3-574D-41E7-A2F1-F44871A9070F}"/>
              </a:ext>
            </a:extLst>
          </p:cNvPr>
          <p:cNvSpPr txBox="1"/>
          <p:nvPr/>
        </p:nvSpPr>
        <p:spPr>
          <a:xfrm>
            <a:off x="2526030" y="1131570"/>
            <a:ext cx="74295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a:solidFill>
                  <a:srgbClr val="000000"/>
                </a:solidFill>
                <a:latin typeface="Arial" panose="020B0604020202020204" pitchFamily="34" charset="0"/>
              </a:rPr>
              <a:t>Yorkshire and the Humber District and Unitary Authorities</a:t>
            </a:r>
          </a:p>
        </p:txBody>
      </p:sp>
      <p:sp>
        <p:nvSpPr>
          <p:cNvPr id="6" name="TextBox 5">
            <a:extLst>
              <a:ext uri="{FF2B5EF4-FFF2-40B4-BE49-F238E27FC236}">
                <a16:creationId xmlns:a16="http://schemas.microsoft.com/office/drawing/2014/main" id="{713FBD1B-68CB-4D6C-934E-528C62DFEE43}"/>
              </a:ext>
            </a:extLst>
          </p:cNvPr>
          <p:cNvSpPr txBox="1"/>
          <p:nvPr/>
        </p:nvSpPr>
        <p:spPr>
          <a:xfrm>
            <a:off x="515112" y="1714500"/>
            <a:ext cx="49530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400">
                <a:solidFill>
                  <a:srgbClr val="000000"/>
                </a:solidFill>
                <a:latin typeface="Arial" panose="020B0604020202020204" pitchFamily="34" charset="0"/>
              </a:rPr>
              <a:t>Children in Reception (aged 4-5 years)</a:t>
            </a:r>
          </a:p>
        </p:txBody>
      </p:sp>
      <p:sp>
        <p:nvSpPr>
          <p:cNvPr id="7" name="TextBox 6">
            <a:extLst>
              <a:ext uri="{FF2B5EF4-FFF2-40B4-BE49-F238E27FC236}">
                <a16:creationId xmlns:a16="http://schemas.microsoft.com/office/drawing/2014/main" id="{F2F5DF90-D69F-411D-99C4-DEB56F717108}"/>
              </a:ext>
            </a:extLst>
          </p:cNvPr>
          <p:cNvSpPr txBox="1"/>
          <p:nvPr/>
        </p:nvSpPr>
        <p:spPr>
          <a:xfrm>
            <a:off x="5091684" y="1714500"/>
            <a:ext cx="49530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400">
                <a:solidFill>
                  <a:srgbClr val="000000"/>
                </a:solidFill>
                <a:latin typeface="Arial" panose="020B0604020202020204" pitchFamily="34" charset="0"/>
              </a:rPr>
              <a:t>Children in Year 6 (aged 10-11 years)</a:t>
            </a:r>
          </a:p>
        </p:txBody>
      </p:sp>
      <p:pic>
        <p:nvPicPr>
          <p:cNvPr id="9" name="Picture 8">
            <a:extLst>
              <a:ext uri="{FF2B5EF4-FFF2-40B4-BE49-F238E27FC236}">
                <a16:creationId xmlns:a16="http://schemas.microsoft.com/office/drawing/2014/main" id="{539C2537-537F-4418-AFC9-3EEE771931BA}"/>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659130" y="2023110"/>
            <a:ext cx="3634740" cy="3634740"/>
          </a:xfrm>
          <a:prstGeom prst="rect">
            <a:avLst/>
          </a:prstGeom>
        </p:spPr>
      </p:pic>
      <p:pic>
        <p:nvPicPr>
          <p:cNvPr id="11" name="Picture 10">
            <a:extLst>
              <a:ext uri="{FF2B5EF4-FFF2-40B4-BE49-F238E27FC236}">
                <a16:creationId xmlns:a16="http://schemas.microsoft.com/office/drawing/2014/main" id="{FC9F4A45-2CB8-45C2-9ABB-730E67BB61FA}"/>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5116830" y="2023110"/>
            <a:ext cx="3634740" cy="3634740"/>
          </a:xfrm>
          <a:prstGeom prst="rect">
            <a:avLst/>
          </a:prstGeom>
        </p:spPr>
      </p:pic>
      <p:sp>
        <p:nvSpPr>
          <p:cNvPr id="12" name="TextBox 11">
            <a:extLst>
              <a:ext uri="{FF2B5EF4-FFF2-40B4-BE49-F238E27FC236}">
                <a16:creationId xmlns:a16="http://schemas.microsoft.com/office/drawing/2014/main" id="{F7EBF054-0CDC-4B94-9BF0-ABB4AFD1018C}"/>
              </a:ext>
            </a:extLst>
          </p:cNvPr>
          <p:cNvSpPr txBox="1"/>
          <p:nvPr/>
        </p:nvSpPr>
        <p:spPr>
          <a:xfrm>
            <a:off x="63500" y="6413500"/>
            <a:ext cx="87630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a:solidFill>
                  <a:srgbClr val="FFFFFF"/>
                </a:solidFill>
                <a:latin typeface="Arial" panose="020B0604020202020204" pitchFamily="34" charset="0"/>
              </a:rPr>
              <a:t>15     Patterns and trends in child obesity in Yorkshire and the Humber</a:t>
            </a:r>
          </a:p>
        </p:txBody>
      </p:sp>
    </p:spTree>
    <p:extLst>
      <p:ext uri="{BB962C8B-B14F-4D97-AF65-F5344CB8AC3E}">
        <p14:creationId xmlns:p14="http://schemas.microsoft.com/office/powerpoint/2010/main" val="36019756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83D847-29F5-42CB-B03A-73050BE8342A}"/>
              </a:ext>
            </a:extLst>
          </p:cNvPr>
          <p:cNvSpPr>
            <a:spLocks noGrp="1"/>
          </p:cNvSpPr>
          <p:nvPr>
            <p:ph type="title"/>
          </p:nvPr>
        </p:nvSpPr>
        <p:spPr/>
        <p:txBody>
          <a:bodyPr/>
          <a:lstStyle/>
          <a:p>
            <a:r>
              <a:rPr lang="en-GB"/>
              <a:t> </a:t>
            </a:r>
          </a:p>
        </p:txBody>
      </p:sp>
      <p:sp>
        <p:nvSpPr>
          <p:cNvPr id="3" name="TextBox 2">
            <a:extLst>
              <a:ext uri="{FF2B5EF4-FFF2-40B4-BE49-F238E27FC236}">
                <a16:creationId xmlns:a16="http://schemas.microsoft.com/office/drawing/2014/main" id="{CF1BD5C1-7E44-44F2-AF6B-643A25FFCD64}"/>
              </a:ext>
            </a:extLst>
          </p:cNvPr>
          <p:cNvSpPr txBox="1"/>
          <p:nvPr/>
        </p:nvSpPr>
        <p:spPr>
          <a:xfrm>
            <a:off x="2526030" y="240030"/>
            <a:ext cx="7429500" cy="52322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2800">
                <a:solidFill>
                  <a:srgbClr val="98002E"/>
                </a:solidFill>
                <a:latin typeface="Arial" panose="020B0604020202020204" pitchFamily="34" charset="0"/>
              </a:rPr>
              <a:t>Child obesity in Yorkshire and the Humber</a:t>
            </a:r>
          </a:p>
        </p:txBody>
      </p:sp>
      <p:sp>
        <p:nvSpPr>
          <p:cNvPr id="4" name="TextBox 3">
            <a:extLst>
              <a:ext uri="{FF2B5EF4-FFF2-40B4-BE49-F238E27FC236}">
                <a16:creationId xmlns:a16="http://schemas.microsoft.com/office/drawing/2014/main" id="{A2EB137B-2B84-4495-8052-2AFA622CFEBA}"/>
              </a:ext>
            </a:extLst>
          </p:cNvPr>
          <p:cNvSpPr txBox="1"/>
          <p:nvPr/>
        </p:nvSpPr>
        <p:spPr>
          <a:xfrm>
            <a:off x="2526030" y="788670"/>
            <a:ext cx="69342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a:solidFill>
                  <a:srgbClr val="000000"/>
                </a:solidFill>
                <a:latin typeface="Arial" panose="020B0604020202020204" pitchFamily="34" charset="0"/>
              </a:rPr>
              <a:t>Obesity prevalence by regional deprivation and age</a:t>
            </a:r>
          </a:p>
        </p:txBody>
      </p:sp>
      <p:pic>
        <p:nvPicPr>
          <p:cNvPr id="6" name="Picture 5">
            <a:extLst>
              <a:ext uri="{FF2B5EF4-FFF2-40B4-BE49-F238E27FC236}">
                <a16:creationId xmlns:a16="http://schemas.microsoft.com/office/drawing/2014/main" id="{23291E63-BC1A-4032-B713-26A8FD40042F}"/>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1238250" y="1726297"/>
            <a:ext cx="7429500" cy="3405406"/>
          </a:xfrm>
          <a:prstGeom prst="rect">
            <a:avLst/>
          </a:prstGeom>
        </p:spPr>
      </p:pic>
      <p:pic>
        <p:nvPicPr>
          <p:cNvPr id="8" name="Picture 7">
            <a:extLst>
              <a:ext uri="{FF2B5EF4-FFF2-40B4-BE49-F238E27FC236}">
                <a16:creationId xmlns:a16="http://schemas.microsoft.com/office/drawing/2014/main" id="{49295206-02C8-4759-9E72-E4231B69F5EE}"/>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1684020" y="4996771"/>
            <a:ext cx="3368040" cy="704939"/>
          </a:xfrm>
          <a:prstGeom prst="rect">
            <a:avLst/>
          </a:prstGeom>
        </p:spPr>
      </p:pic>
      <p:pic>
        <p:nvPicPr>
          <p:cNvPr id="10" name="Picture 9">
            <a:extLst>
              <a:ext uri="{FF2B5EF4-FFF2-40B4-BE49-F238E27FC236}">
                <a16:creationId xmlns:a16="http://schemas.microsoft.com/office/drawing/2014/main" id="{17B24AB2-CD18-44D2-BF09-29760B4BE017}"/>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5250180" y="4996771"/>
            <a:ext cx="3368040" cy="704939"/>
          </a:xfrm>
          <a:prstGeom prst="rect">
            <a:avLst/>
          </a:prstGeom>
        </p:spPr>
      </p:pic>
      <p:sp>
        <p:nvSpPr>
          <p:cNvPr id="11" name="TextBox 10">
            <a:extLst>
              <a:ext uri="{FF2B5EF4-FFF2-40B4-BE49-F238E27FC236}">
                <a16:creationId xmlns:a16="http://schemas.microsoft.com/office/drawing/2014/main" id="{7D7466DF-42AE-4F4B-92C7-65C1671A786C}"/>
              </a:ext>
            </a:extLst>
          </p:cNvPr>
          <p:cNvSpPr txBox="1"/>
          <p:nvPr/>
        </p:nvSpPr>
        <p:spPr>
          <a:xfrm>
            <a:off x="5448300" y="5692140"/>
            <a:ext cx="3962400" cy="60016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r"/>
            <a:r>
              <a:rPr lang="en-GB" sz="1100">
                <a:solidFill>
                  <a:srgbClr val="000000"/>
                </a:solidFill>
                <a:latin typeface="Arial" panose="020B0604020202020204" pitchFamily="34" charset="0"/>
              </a:rPr>
              <a:t>Data grouped over 3 years ( 2016/17-2018/19 )
 Region-specific deprivation deciles displayed (IMD 2015)
 95% confidence intervals are shown</a:t>
            </a:r>
          </a:p>
        </p:txBody>
      </p:sp>
      <p:sp>
        <p:nvSpPr>
          <p:cNvPr id="12" name="TextBox 11">
            <a:extLst>
              <a:ext uri="{FF2B5EF4-FFF2-40B4-BE49-F238E27FC236}">
                <a16:creationId xmlns:a16="http://schemas.microsoft.com/office/drawing/2014/main" id="{592273A6-9499-4ADA-A60A-8FDCF5984215}"/>
              </a:ext>
            </a:extLst>
          </p:cNvPr>
          <p:cNvSpPr txBox="1"/>
          <p:nvPr/>
        </p:nvSpPr>
        <p:spPr>
          <a:xfrm>
            <a:off x="63500" y="6413500"/>
            <a:ext cx="87630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a:solidFill>
                  <a:srgbClr val="FFFFFF"/>
                </a:solidFill>
                <a:latin typeface="Arial" panose="020B0604020202020204" pitchFamily="34" charset="0"/>
              </a:rPr>
              <a:t>16     Patterns and trends in child obesity in Yorkshire and the Humber</a:t>
            </a:r>
          </a:p>
        </p:txBody>
      </p:sp>
    </p:spTree>
    <p:extLst>
      <p:ext uri="{BB962C8B-B14F-4D97-AF65-F5344CB8AC3E}">
        <p14:creationId xmlns:p14="http://schemas.microsoft.com/office/powerpoint/2010/main" val="36247173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1CFAD4-090E-41F2-9AC7-D7F3D1C962BC}"/>
              </a:ext>
            </a:extLst>
          </p:cNvPr>
          <p:cNvSpPr>
            <a:spLocks noGrp="1"/>
          </p:cNvSpPr>
          <p:nvPr>
            <p:ph type="title"/>
          </p:nvPr>
        </p:nvSpPr>
        <p:spPr/>
        <p:txBody>
          <a:bodyPr/>
          <a:lstStyle/>
          <a:p>
            <a:r>
              <a:rPr lang="en-GB"/>
              <a:t> </a:t>
            </a:r>
          </a:p>
        </p:txBody>
      </p:sp>
      <p:sp>
        <p:nvSpPr>
          <p:cNvPr id="3" name="TextBox 2">
            <a:extLst>
              <a:ext uri="{FF2B5EF4-FFF2-40B4-BE49-F238E27FC236}">
                <a16:creationId xmlns:a16="http://schemas.microsoft.com/office/drawing/2014/main" id="{D389C25C-944A-4F2F-A5C6-F66EC7466CDA}"/>
              </a:ext>
            </a:extLst>
          </p:cNvPr>
          <p:cNvSpPr txBox="1"/>
          <p:nvPr/>
        </p:nvSpPr>
        <p:spPr>
          <a:xfrm>
            <a:off x="2526030" y="240030"/>
            <a:ext cx="7429500" cy="52322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2800">
                <a:solidFill>
                  <a:srgbClr val="98002E"/>
                </a:solidFill>
                <a:latin typeface="Arial" panose="020B0604020202020204" pitchFamily="34" charset="0"/>
              </a:rPr>
              <a:t>Child obesity in Yorkshire and the Humber</a:t>
            </a:r>
          </a:p>
        </p:txBody>
      </p:sp>
      <p:sp>
        <p:nvSpPr>
          <p:cNvPr id="4" name="TextBox 3">
            <a:extLst>
              <a:ext uri="{FF2B5EF4-FFF2-40B4-BE49-F238E27FC236}">
                <a16:creationId xmlns:a16="http://schemas.microsoft.com/office/drawing/2014/main" id="{B39863C0-EDCD-4A64-B770-0D1E4BD7B9DA}"/>
              </a:ext>
            </a:extLst>
          </p:cNvPr>
          <p:cNvSpPr txBox="1"/>
          <p:nvPr/>
        </p:nvSpPr>
        <p:spPr>
          <a:xfrm>
            <a:off x="2526030" y="788670"/>
            <a:ext cx="69342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a:solidFill>
                  <a:srgbClr val="000000"/>
                </a:solidFill>
                <a:latin typeface="Arial" panose="020B0604020202020204" pitchFamily="34" charset="0"/>
              </a:rPr>
              <a:t>Severe obesity prevalence by regional deprivation and age</a:t>
            </a:r>
          </a:p>
        </p:txBody>
      </p:sp>
      <p:pic>
        <p:nvPicPr>
          <p:cNvPr id="6" name="Picture 5">
            <a:extLst>
              <a:ext uri="{FF2B5EF4-FFF2-40B4-BE49-F238E27FC236}">
                <a16:creationId xmlns:a16="http://schemas.microsoft.com/office/drawing/2014/main" id="{C0BAE3DC-0586-451B-AB2B-05FE7618FA53}"/>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1238250" y="1726297"/>
            <a:ext cx="7429500" cy="3405406"/>
          </a:xfrm>
          <a:prstGeom prst="rect">
            <a:avLst/>
          </a:prstGeom>
        </p:spPr>
      </p:pic>
      <p:pic>
        <p:nvPicPr>
          <p:cNvPr id="8" name="Picture 7">
            <a:extLst>
              <a:ext uri="{FF2B5EF4-FFF2-40B4-BE49-F238E27FC236}">
                <a16:creationId xmlns:a16="http://schemas.microsoft.com/office/drawing/2014/main" id="{F654199B-770A-4563-9BC3-28A26122FD2F}"/>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1684020" y="4996771"/>
            <a:ext cx="3368040" cy="704939"/>
          </a:xfrm>
          <a:prstGeom prst="rect">
            <a:avLst/>
          </a:prstGeom>
        </p:spPr>
      </p:pic>
      <p:pic>
        <p:nvPicPr>
          <p:cNvPr id="10" name="Picture 9">
            <a:extLst>
              <a:ext uri="{FF2B5EF4-FFF2-40B4-BE49-F238E27FC236}">
                <a16:creationId xmlns:a16="http://schemas.microsoft.com/office/drawing/2014/main" id="{878B68DE-EF6A-443C-86C2-C62F4C911AEB}"/>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5250180" y="4996771"/>
            <a:ext cx="3368040" cy="704939"/>
          </a:xfrm>
          <a:prstGeom prst="rect">
            <a:avLst/>
          </a:prstGeom>
        </p:spPr>
      </p:pic>
      <p:sp>
        <p:nvSpPr>
          <p:cNvPr id="11" name="TextBox 10">
            <a:extLst>
              <a:ext uri="{FF2B5EF4-FFF2-40B4-BE49-F238E27FC236}">
                <a16:creationId xmlns:a16="http://schemas.microsoft.com/office/drawing/2014/main" id="{0BB4AB43-1D05-4786-AA27-E682FA70D387}"/>
              </a:ext>
            </a:extLst>
          </p:cNvPr>
          <p:cNvSpPr txBox="1"/>
          <p:nvPr/>
        </p:nvSpPr>
        <p:spPr>
          <a:xfrm>
            <a:off x="5448300" y="5692140"/>
            <a:ext cx="3962400" cy="60016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r"/>
            <a:r>
              <a:rPr lang="en-GB" sz="1100">
                <a:solidFill>
                  <a:srgbClr val="000000"/>
                </a:solidFill>
                <a:latin typeface="Arial" panose="020B0604020202020204" pitchFamily="34" charset="0"/>
              </a:rPr>
              <a:t>Data grouped over 3 years ( 2016/17-2018/19 )
 Region-specific deprivation deciles displayed (IMD 2015)
 95% confidence intervals are shown</a:t>
            </a:r>
          </a:p>
        </p:txBody>
      </p:sp>
      <p:sp>
        <p:nvSpPr>
          <p:cNvPr id="12" name="TextBox 11">
            <a:extLst>
              <a:ext uri="{FF2B5EF4-FFF2-40B4-BE49-F238E27FC236}">
                <a16:creationId xmlns:a16="http://schemas.microsoft.com/office/drawing/2014/main" id="{0683D34E-11EE-4CA7-94F2-B0290F20F821}"/>
              </a:ext>
            </a:extLst>
          </p:cNvPr>
          <p:cNvSpPr txBox="1"/>
          <p:nvPr/>
        </p:nvSpPr>
        <p:spPr>
          <a:xfrm>
            <a:off x="63500" y="6413500"/>
            <a:ext cx="87630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a:solidFill>
                  <a:srgbClr val="FFFFFF"/>
                </a:solidFill>
                <a:latin typeface="Arial" panose="020B0604020202020204" pitchFamily="34" charset="0"/>
              </a:rPr>
              <a:t>17     Patterns and trends in child obesity in Yorkshire and the Humber</a:t>
            </a:r>
          </a:p>
        </p:txBody>
      </p:sp>
    </p:spTree>
    <p:extLst>
      <p:ext uri="{BB962C8B-B14F-4D97-AF65-F5344CB8AC3E}">
        <p14:creationId xmlns:p14="http://schemas.microsoft.com/office/powerpoint/2010/main" val="24386604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35D00F-03E7-4DAA-9F76-D92D01DC08BD}"/>
              </a:ext>
            </a:extLst>
          </p:cNvPr>
          <p:cNvSpPr>
            <a:spLocks noGrp="1"/>
          </p:cNvSpPr>
          <p:nvPr>
            <p:ph type="title"/>
          </p:nvPr>
        </p:nvSpPr>
        <p:spPr/>
        <p:txBody>
          <a:bodyPr/>
          <a:lstStyle/>
          <a:p>
            <a:r>
              <a:rPr lang="en-GB"/>
              <a:t> </a:t>
            </a:r>
          </a:p>
        </p:txBody>
      </p:sp>
      <p:sp>
        <p:nvSpPr>
          <p:cNvPr id="3" name="TextBox 2">
            <a:extLst>
              <a:ext uri="{FF2B5EF4-FFF2-40B4-BE49-F238E27FC236}">
                <a16:creationId xmlns:a16="http://schemas.microsoft.com/office/drawing/2014/main" id="{1D491DEF-9B6D-45A1-B202-1F4A2778B5B3}"/>
              </a:ext>
            </a:extLst>
          </p:cNvPr>
          <p:cNvSpPr txBox="1"/>
          <p:nvPr/>
        </p:nvSpPr>
        <p:spPr>
          <a:xfrm>
            <a:off x="2526030" y="240030"/>
            <a:ext cx="7429500" cy="58477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200">
                <a:solidFill>
                  <a:srgbClr val="98002E"/>
                </a:solidFill>
                <a:latin typeface="Arial" panose="020B0604020202020204" pitchFamily="34" charset="0"/>
              </a:rPr>
              <a:t>Slope Index of Inequality</a:t>
            </a:r>
          </a:p>
        </p:txBody>
      </p:sp>
      <p:sp>
        <p:nvSpPr>
          <p:cNvPr id="4" name="TextBox 3">
            <a:extLst>
              <a:ext uri="{FF2B5EF4-FFF2-40B4-BE49-F238E27FC236}">
                <a16:creationId xmlns:a16="http://schemas.microsoft.com/office/drawing/2014/main" id="{A71C3942-C651-4612-86FE-F7E5FE9409ED}"/>
              </a:ext>
            </a:extLst>
          </p:cNvPr>
          <p:cNvSpPr txBox="1"/>
          <p:nvPr/>
        </p:nvSpPr>
        <p:spPr>
          <a:xfrm>
            <a:off x="515112" y="1920240"/>
            <a:ext cx="8420100" cy="289310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400">
                <a:solidFill>
                  <a:srgbClr val="000000"/>
                </a:solidFill>
                <a:latin typeface="Arial" panose="020B0604020202020204" pitchFamily="34" charset="0"/>
              </a:rPr>
              <a:t>The Slope Index of Inequality (SII) is a measure of the social gradient in an indicator and shows how much the indicator varies with deprivation (by deprivation decile).</a:t>
            </a:r>
          </a:p>
          <a:p>
            <a:endParaRPr lang="en-GB" sz="1400">
              <a:solidFill>
                <a:srgbClr val="000000"/>
              </a:solidFill>
              <a:latin typeface="Arial" panose="020B0604020202020204" pitchFamily="34" charset="0"/>
            </a:endParaRPr>
          </a:p>
          <a:p>
            <a:r>
              <a:rPr lang="en-GB" sz="1400">
                <a:solidFill>
                  <a:srgbClr val="000000"/>
                </a:solidFill>
                <a:latin typeface="Arial" panose="020B0604020202020204" pitchFamily="34" charset="0"/>
              </a:rPr>
              <a:t>It takes account of inequalities across the whole range of deprivation within each region and summarises this into a single number.</a:t>
            </a:r>
          </a:p>
          <a:p>
            <a:endParaRPr lang="en-GB" sz="1400">
              <a:solidFill>
                <a:srgbClr val="000000"/>
              </a:solidFill>
              <a:latin typeface="Arial" panose="020B0604020202020204" pitchFamily="34" charset="0"/>
            </a:endParaRPr>
          </a:p>
          <a:p>
            <a:r>
              <a:rPr lang="en-GB" sz="1400">
                <a:solidFill>
                  <a:srgbClr val="000000"/>
                </a:solidFill>
                <a:latin typeface="Arial" panose="020B0604020202020204" pitchFamily="34" charset="0"/>
              </a:rPr>
              <a:t>The higher the value of the SII, the greater the inequality within an area. The SII is greater in Year 6 children than in Reception.</a:t>
            </a:r>
          </a:p>
          <a:p>
            <a:endParaRPr lang="en-GB" sz="1400">
              <a:solidFill>
                <a:srgbClr val="000000"/>
              </a:solidFill>
              <a:latin typeface="Arial" panose="020B0604020202020204" pitchFamily="34" charset="0"/>
            </a:endParaRPr>
          </a:p>
          <a:p>
            <a:r>
              <a:rPr lang="en-GB" sz="1400">
                <a:solidFill>
                  <a:srgbClr val="000000"/>
                </a:solidFill>
                <a:latin typeface="Arial" panose="020B0604020202020204" pitchFamily="34" charset="0"/>
              </a:rPr>
              <a:t>Increasing SII over time indicates widening inequality.</a:t>
            </a:r>
          </a:p>
          <a:p>
            <a:endParaRPr lang="en-GB" sz="1400">
              <a:solidFill>
                <a:srgbClr val="000000"/>
              </a:solidFill>
              <a:latin typeface="Arial" panose="020B0604020202020204" pitchFamily="34" charset="0"/>
            </a:endParaRPr>
          </a:p>
          <a:p>
            <a:r>
              <a:rPr lang="en-GB" sz="1400">
                <a:solidFill>
                  <a:srgbClr val="000000"/>
                </a:solidFill>
                <a:latin typeface="Arial" panose="020B0604020202020204" pitchFamily="34" charset="0"/>
              </a:rPr>
              <a:t>For further information on the SII see: Regidor E. Measures of health inequalities: part 2. Journal of Epidemiology &amp; Community Health 2004 –58:900-903.</a:t>
            </a:r>
          </a:p>
        </p:txBody>
      </p:sp>
      <p:sp>
        <p:nvSpPr>
          <p:cNvPr id="5" name="TextBox 4">
            <a:extLst>
              <a:ext uri="{FF2B5EF4-FFF2-40B4-BE49-F238E27FC236}">
                <a16:creationId xmlns:a16="http://schemas.microsoft.com/office/drawing/2014/main" id="{41F39A4F-8B82-431E-A48A-F6D11863C3D4}"/>
              </a:ext>
            </a:extLst>
          </p:cNvPr>
          <p:cNvSpPr txBox="1"/>
          <p:nvPr/>
        </p:nvSpPr>
        <p:spPr>
          <a:xfrm>
            <a:off x="63500" y="6413500"/>
            <a:ext cx="87630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a:solidFill>
                  <a:srgbClr val="FFFFFF"/>
                </a:solidFill>
                <a:latin typeface="Arial" panose="020B0604020202020204" pitchFamily="34" charset="0"/>
              </a:rPr>
              <a:t>18     Patterns and trends in child obesity in Yorkshire and the Humber</a:t>
            </a:r>
          </a:p>
        </p:txBody>
      </p:sp>
    </p:spTree>
    <p:extLst>
      <p:ext uri="{BB962C8B-B14F-4D97-AF65-F5344CB8AC3E}">
        <p14:creationId xmlns:p14="http://schemas.microsoft.com/office/powerpoint/2010/main" val="12677865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A3B4CE-A24F-4EDE-9C3A-D3B59D174CF7}"/>
              </a:ext>
            </a:extLst>
          </p:cNvPr>
          <p:cNvSpPr>
            <a:spLocks noGrp="1"/>
          </p:cNvSpPr>
          <p:nvPr>
            <p:ph type="title"/>
          </p:nvPr>
        </p:nvSpPr>
        <p:spPr/>
        <p:txBody>
          <a:bodyPr/>
          <a:lstStyle/>
          <a:p>
            <a:r>
              <a:rPr lang="en-GB"/>
              <a:t> </a:t>
            </a:r>
          </a:p>
        </p:txBody>
      </p:sp>
      <p:sp>
        <p:nvSpPr>
          <p:cNvPr id="3" name="TextBox 2">
            <a:extLst>
              <a:ext uri="{FF2B5EF4-FFF2-40B4-BE49-F238E27FC236}">
                <a16:creationId xmlns:a16="http://schemas.microsoft.com/office/drawing/2014/main" id="{1DE944E0-FBFE-4021-9D0F-4D624C638B63}"/>
              </a:ext>
            </a:extLst>
          </p:cNvPr>
          <p:cNvSpPr txBox="1"/>
          <p:nvPr/>
        </p:nvSpPr>
        <p:spPr>
          <a:xfrm>
            <a:off x="2526030" y="240030"/>
            <a:ext cx="7429500" cy="52322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2800">
                <a:solidFill>
                  <a:srgbClr val="98002E"/>
                </a:solidFill>
                <a:latin typeface="Arial" panose="020B0604020202020204" pitchFamily="34" charset="0"/>
              </a:rPr>
              <a:t>Child obesity in Yorkshire and the Humber</a:t>
            </a:r>
          </a:p>
        </p:txBody>
      </p:sp>
      <p:sp>
        <p:nvSpPr>
          <p:cNvPr id="4" name="TextBox 3">
            <a:extLst>
              <a:ext uri="{FF2B5EF4-FFF2-40B4-BE49-F238E27FC236}">
                <a16:creationId xmlns:a16="http://schemas.microsoft.com/office/drawing/2014/main" id="{35E9B245-FD8E-4701-B8AF-85176C77E56E}"/>
              </a:ext>
            </a:extLst>
          </p:cNvPr>
          <p:cNvSpPr txBox="1"/>
          <p:nvPr/>
        </p:nvSpPr>
        <p:spPr>
          <a:xfrm>
            <a:off x="2526030" y="788670"/>
            <a:ext cx="69342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a:solidFill>
                  <a:srgbClr val="000000"/>
                </a:solidFill>
                <a:latin typeface="Arial" panose="020B0604020202020204" pitchFamily="34" charset="0"/>
              </a:rPr>
              <a:t>Trend in the slope index of inequality by age</a:t>
            </a:r>
          </a:p>
        </p:txBody>
      </p:sp>
      <p:sp>
        <p:nvSpPr>
          <p:cNvPr id="5" name="TextBox 4">
            <a:extLst>
              <a:ext uri="{FF2B5EF4-FFF2-40B4-BE49-F238E27FC236}">
                <a16:creationId xmlns:a16="http://schemas.microsoft.com/office/drawing/2014/main" id="{181B7020-9CD3-4898-9B1C-93D108306688}"/>
              </a:ext>
            </a:extLst>
          </p:cNvPr>
          <p:cNvSpPr txBox="1"/>
          <p:nvPr/>
        </p:nvSpPr>
        <p:spPr>
          <a:xfrm>
            <a:off x="2526030" y="1131570"/>
            <a:ext cx="74295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a:solidFill>
                  <a:srgbClr val="000000"/>
                </a:solidFill>
                <a:latin typeface="Arial" panose="020B0604020202020204" pitchFamily="34" charset="0"/>
              </a:rPr>
              <a:t>Reception (aged 4-5 years) and Year 6 (aged 10-11 years)</a:t>
            </a:r>
          </a:p>
        </p:txBody>
      </p:sp>
      <p:pic>
        <p:nvPicPr>
          <p:cNvPr id="7" name="Picture 6">
            <a:extLst>
              <a:ext uri="{FF2B5EF4-FFF2-40B4-BE49-F238E27FC236}">
                <a16:creationId xmlns:a16="http://schemas.microsoft.com/office/drawing/2014/main" id="{E6ECF64C-D367-4566-BCE3-F541F1CE61CF}"/>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1981200" y="2194761"/>
            <a:ext cx="5943600" cy="3565757"/>
          </a:xfrm>
          <a:prstGeom prst="rect">
            <a:avLst/>
          </a:prstGeom>
        </p:spPr>
      </p:pic>
      <p:sp>
        <p:nvSpPr>
          <p:cNvPr id="8" name="TextBox 7">
            <a:extLst>
              <a:ext uri="{FF2B5EF4-FFF2-40B4-BE49-F238E27FC236}">
                <a16:creationId xmlns:a16="http://schemas.microsoft.com/office/drawing/2014/main" id="{13BD40E5-0A50-4A27-B37B-B6056FA87D30}"/>
              </a:ext>
            </a:extLst>
          </p:cNvPr>
          <p:cNvSpPr txBox="1"/>
          <p:nvPr/>
        </p:nvSpPr>
        <p:spPr>
          <a:xfrm>
            <a:off x="127000" y="5715000"/>
            <a:ext cx="9608820" cy="43088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100">
                <a:solidFill>
                  <a:srgbClr val="000000"/>
                </a:solidFill>
                <a:latin typeface="Arial" panose="020B0604020202020204" pitchFamily="34" charset="0"/>
              </a:rPr>
              <a:t>Note: for Year 6, comparisons are not possible with the first years of the NCMP (2006/07 to 2008/09) as low participation levels led to underestimation of obesity prevalence</a:t>
            </a:r>
          </a:p>
        </p:txBody>
      </p:sp>
      <p:sp>
        <p:nvSpPr>
          <p:cNvPr id="9" name="TextBox 8">
            <a:extLst>
              <a:ext uri="{FF2B5EF4-FFF2-40B4-BE49-F238E27FC236}">
                <a16:creationId xmlns:a16="http://schemas.microsoft.com/office/drawing/2014/main" id="{F08A38BD-31B5-4049-92FC-119EB43D48BB}"/>
              </a:ext>
            </a:extLst>
          </p:cNvPr>
          <p:cNvSpPr txBox="1"/>
          <p:nvPr/>
        </p:nvSpPr>
        <p:spPr>
          <a:xfrm>
            <a:off x="63500" y="6413500"/>
            <a:ext cx="87630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a:solidFill>
                  <a:srgbClr val="FFFFFF"/>
                </a:solidFill>
                <a:latin typeface="Arial" panose="020B0604020202020204" pitchFamily="34" charset="0"/>
              </a:rPr>
              <a:t>19     Patterns and trends in child obesity in Yorkshire and the Humber</a:t>
            </a:r>
          </a:p>
        </p:txBody>
      </p:sp>
    </p:spTree>
    <p:extLst>
      <p:ext uri="{BB962C8B-B14F-4D97-AF65-F5344CB8AC3E}">
        <p14:creationId xmlns:p14="http://schemas.microsoft.com/office/powerpoint/2010/main" val="30613948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0DD68D-3076-44FB-85C7-02452336801F}"/>
              </a:ext>
            </a:extLst>
          </p:cNvPr>
          <p:cNvSpPr>
            <a:spLocks noGrp="1"/>
          </p:cNvSpPr>
          <p:nvPr>
            <p:ph type="title"/>
          </p:nvPr>
        </p:nvSpPr>
        <p:spPr/>
        <p:txBody>
          <a:bodyPr/>
          <a:lstStyle/>
          <a:p>
            <a:r>
              <a:rPr lang="en-GB"/>
              <a:t> </a:t>
            </a:r>
          </a:p>
        </p:txBody>
      </p:sp>
      <p:sp>
        <p:nvSpPr>
          <p:cNvPr id="3" name="TextBox 2">
            <a:extLst>
              <a:ext uri="{FF2B5EF4-FFF2-40B4-BE49-F238E27FC236}">
                <a16:creationId xmlns:a16="http://schemas.microsoft.com/office/drawing/2014/main" id="{98BF97DD-4F1F-478E-825D-2BA05F6B498F}"/>
              </a:ext>
            </a:extLst>
          </p:cNvPr>
          <p:cNvSpPr txBox="1"/>
          <p:nvPr/>
        </p:nvSpPr>
        <p:spPr>
          <a:xfrm>
            <a:off x="2526030" y="240030"/>
            <a:ext cx="7429500" cy="107721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200">
                <a:solidFill>
                  <a:srgbClr val="98002E"/>
                </a:solidFill>
                <a:latin typeface="Arial" panose="020B0604020202020204" pitchFamily="34" charset="0"/>
              </a:rPr>
              <a:t>National Child Measurement Programme</a:t>
            </a:r>
          </a:p>
        </p:txBody>
      </p:sp>
      <p:sp>
        <p:nvSpPr>
          <p:cNvPr id="4" name="TextBox 3">
            <a:extLst>
              <a:ext uri="{FF2B5EF4-FFF2-40B4-BE49-F238E27FC236}">
                <a16:creationId xmlns:a16="http://schemas.microsoft.com/office/drawing/2014/main" id="{BA9BADC1-3F91-4199-B4A9-2A8756F8485A}"/>
              </a:ext>
            </a:extLst>
          </p:cNvPr>
          <p:cNvSpPr txBox="1"/>
          <p:nvPr/>
        </p:nvSpPr>
        <p:spPr>
          <a:xfrm>
            <a:off x="515112" y="1920240"/>
            <a:ext cx="8420100" cy="203132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400">
                <a:solidFill>
                  <a:srgbClr val="000000"/>
                </a:solidFill>
                <a:latin typeface="Arial" panose="020B0604020202020204" pitchFamily="34" charset="0"/>
              </a:rPr>
              <a:t>The data in this slide pack is from the National Child Measurement Programme (NCMP).</a:t>
            </a:r>
          </a:p>
          <a:p>
            <a:endParaRPr lang="en-GB" sz="1400">
              <a:solidFill>
                <a:srgbClr val="000000"/>
              </a:solidFill>
              <a:latin typeface="Arial" panose="020B0604020202020204" pitchFamily="34" charset="0"/>
            </a:endParaRPr>
          </a:p>
          <a:p>
            <a:r>
              <a:rPr lang="en-GB" sz="1400">
                <a:solidFill>
                  <a:srgbClr val="000000"/>
                </a:solidFill>
                <a:latin typeface="Arial" panose="020B0604020202020204" pitchFamily="34" charset="0"/>
              </a:rPr>
              <a:t>The NCMP is an annual programme that measures the height and weight of children in Reception (aged 4 to 5 years) and Year 6 (aged 10 to 11 years) in England. Although the NCMP only covers certain age groups, it includes the majority of children in those year groups.</a:t>
            </a:r>
          </a:p>
          <a:p>
            <a:endParaRPr lang="en-GB" sz="1400">
              <a:solidFill>
                <a:srgbClr val="000000"/>
              </a:solidFill>
              <a:latin typeface="Arial" panose="020B0604020202020204" pitchFamily="34" charset="0"/>
            </a:endParaRPr>
          </a:p>
          <a:p>
            <a:r>
              <a:rPr lang="en-GB" sz="1400">
                <a:solidFill>
                  <a:srgbClr val="000000"/>
                </a:solidFill>
                <a:latin typeface="Arial" panose="020B0604020202020204" pitchFamily="34" charset="0"/>
              </a:rPr>
              <a:t>The number of children measured in Yorkshire and the Humber in 2018/19 was 59,825 in Reception, and 60,976 in Year 6. The participation rate in Yorkshire and the Humber in 2018/19 was 95.0% for children in Reception and 94.9% for children in Year 6.</a:t>
            </a:r>
          </a:p>
        </p:txBody>
      </p:sp>
      <p:sp>
        <p:nvSpPr>
          <p:cNvPr id="5" name="TextBox 4">
            <a:extLst>
              <a:ext uri="{FF2B5EF4-FFF2-40B4-BE49-F238E27FC236}">
                <a16:creationId xmlns:a16="http://schemas.microsoft.com/office/drawing/2014/main" id="{0E75D157-1FD6-4D42-A41C-D1A81857EF1B}"/>
              </a:ext>
            </a:extLst>
          </p:cNvPr>
          <p:cNvSpPr txBox="1"/>
          <p:nvPr/>
        </p:nvSpPr>
        <p:spPr>
          <a:xfrm>
            <a:off x="495300" y="5486400"/>
            <a:ext cx="49530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400">
                <a:solidFill>
                  <a:srgbClr val="000000"/>
                </a:solidFill>
                <a:latin typeface="Arial" panose="020B0604020202020204" pitchFamily="34" charset="0"/>
              </a:rPr>
              <a:t>NCMP website:</a:t>
            </a:r>
          </a:p>
        </p:txBody>
      </p:sp>
      <p:sp>
        <p:nvSpPr>
          <p:cNvPr id="6" name="TextBox 5">
            <a:hlinkClick r:id="rId2"/>
            <a:extLst>
              <a:ext uri="{FF2B5EF4-FFF2-40B4-BE49-F238E27FC236}">
                <a16:creationId xmlns:a16="http://schemas.microsoft.com/office/drawing/2014/main" id="{D52BCFD6-4348-45D2-9C4A-9817442BFECC}"/>
              </a:ext>
            </a:extLst>
          </p:cNvPr>
          <p:cNvSpPr txBox="1"/>
          <p:nvPr/>
        </p:nvSpPr>
        <p:spPr>
          <a:xfrm>
            <a:off x="495300" y="5829300"/>
            <a:ext cx="49530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400" u="sng">
                <a:solidFill>
                  <a:srgbClr val="98002E"/>
                </a:solidFill>
                <a:latin typeface="Arial" panose="020B0604020202020204" pitchFamily="34" charset="0"/>
              </a:rPr>
              <a:t>http://content.digital.nhs.uk/ncmp</a:t>
            </a:r>
          </a:p>
        </p:txBody>
      </p:sp>
      <p:sp>
        <p:nvSpPr>
          <p:cNvPr id="7" name="TextBox 6">
            <a:extLst>
              <a:ext uri="{FF2B5EF4-FFF2-40B4-BE49-F238E27FC236}">
                <a16:creationId xmlns:a16="http://schemas.microsoft.com/office/drawing/2014/main" id="{18389E4F-38CE-4DBC-882D-E4741D6B1F00}"/>
              </a:ext>
            </a:extLst>
          </p:cNvPr>
          <p:cNvSpPr txBox="1"/>
          <p:nvPr/>
        </p:nvSpPr>
        <p:spPr>
          <a:xfrm>
            <a:off x="63500" y="6413500"/>
            <a:ext cx="87630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a:solidFill>
                  <a:srgbClr val="FFFFFF"/>
                </a:solidFill>
                <a:latin typeface="Arial" panose="020B0604020202020204" pitchFamily="34" charset="0"/>
              </a:rPr>
              <a:t>2     Patterns and trends in child obesity in Yorkshire and the Humber</a:t>
            </a:r>
          </a:p>
        </p:txBody>
      </p:sp>
    </p:spTree>
    <p:extLst>
      <p:ext uri="{BB962C8B-B14F-4D97-AF65-F5344CB8AC3E}">
        <p14:creationId xmlns:p14="http://schemas.microsoft.com/office/powerpoint/2010/main" val="26111744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C6A6D3-E473-42C7-88A3-883C74D594A9}"/>
              </a:ext>
            </a:extLst>
          </p:cNvPr>
          <p:cNvSpPr>
            <a:spLocks noGrp="1"/>
          </p:cNvSpPr>
          <p:nvPr>
            <p:ph type="title"/>
          </p:nvPr>
        </p:nvSpPr>
        <p:spPr/>
        <p:txBody>
          <a:bodyPr/>
          <a:lstStyle/>
          <a:p>
            <a:r>
              <a:rPr lang="en-GB"/>
              <a:t> </a:t>
            </a:r>
          </a:p>
        </p:txBody>
      </p:sp>
      <p:sp>
        <p:nvSpPr>
          <p:cNvPr id="3" name="TextBox 2">
            <a:extLst>
              <a:ext uri="{FF2B5EF4-FFF2-40B4-BE49-F238E27FC236}">
                <a16:creationId xmlns:a16="http://schemas.microsoft.com/office/drawing/2014/main" id="{434C7911-925D-4C2C-A684-8E88E9790FE7}"/>
              </a:ext>
            </a:extLst>
          </p:cNvPr>
          <p:cNvSpPr txBox="1"/>
          <p:nvPr/>
        </p:nvSpPr>
        <p:spPr>
          <a:xfrm>
            <a:off x="2526030" y="240030"/>
            <a:ext cx="7429500" cy="52322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2800">
                <a:solidFill>
                  <a:srgbClr val="98002E"/>
                </a:solidFill>
                <a:latin typeface="Arial" panose="020B0604020202020204" pitchFamily="34" charset="0"/>
              </a:rPr>
              <a:t>Child obesity in Yorkshire and the Humber</a:t>
            </a:r>
          </a:p>
        </p:txBody>
      </p:sp>
      <p:sp>
        <p:nvSpPr>
          <p:cNvPr id="4" name="TextBox 3">
            <a:extLst>
              <a:ext uri="{FF2B5EF4-FFF2-40B4-BE49-F238E27FC236}">
                <a16:creationId xmlns:a16="http://schemas.microsoft.com/office/drawing/2014/main" id="{3CFBACDE-501A-4EC8-836E-18C5C7FBB251}"/>
              </a:ext>
            </a:extLst>
          </p:cNvPr>
          <p:cNvSpPr txBox="1"/>
          <p:nvPr/>
        </p:nvSpPr>
        <p:spPr>
          <a:xfrm>
            <a:off x="2526030" y="788670"/>
            <a:ext cx="69342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a:solidFill>
                  <a:srgbClr val="000000"/>
                </a:solidFill>
                <a:latin typeface="Arial" panose="020B0604020202020204" pitchFamily="34" charset="0"/>
              </a:rPr>
              <a:t>Obesity prevalence by ethnic group and sex</a:t>
            </a:r>
          </a:p>
        </p:txBody>
      </p:sp>
      <p:sp>
        <p:nvSpPr>
          <p:cNvPr id="5" name="TextBox 4">
            <a:extLst>
              <a:ext uri="{FF2B5EF4-FFF2-40B4-BE49-F238E27FC236}">
                <a16:creationId xmlns:a16="http://schemas.microsoft.com/office/drawing/2014/main" id="{AD51BC45-A254-4F6C-9BBE-9FEDC092D221}"/>
              </a:ext>
            </a:extLst>
          </p:cNvPr>
          <p:cNvSpPr txBox="1"/>
          <p:nvPr/>
        </p:nvSpPr>
        <p:spPr>
          <a:xfrm>
            <a:off x="495300" y="1714500"/>
            <a:ext cx="49530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400">
                <a:solidFill>
                  <a:srgbClr val="000000"/>
                </a:solidFill>
                <a:latin typeface="Arial" panose="020B0604020202020204" pitchFamily="34" charset="0"/>
              </a:rPr>
              <a:t>Children in Reception (aged 4-5 years)</a:t>
            </a:r>
          </a:p>
        </p:txBody>
      </p:sp>
      <p:pic>
        <p:nvPicPr>
          <p:cNvPr id="7" name="Picture 6">
            <a:extLst>
              <a:ext uri="{FF2B5EF4-FFF2-40B4-BE49-F238E27FC236}">
                <a16:creationId xmlns:a16="http://schemas.microsoft.com/office/drawing/2014/main" id="{FE73BEC0-4F4D-443C-8DA6-8FE7589E72BB}"/>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990600" y="2286419"/>
            <a:ext cx="7924800" cy="2970961"/>
          </a:xfrm>
          <a:prstGeom prst="rect">
            <a:avLst/>
          </a:prstGeom>
        </p:spPr>
      </p:pic>
      <p:sp>
        <p:nvSpPr>
          <p:cNvPr id="8" name="TextBox 7">
            <a:extLst>
              <a:ext uri="{FF2B5EF4-FFF2-40B4-BE49-F238E27FC236}">
                <a16:creationId xmlns:a16="http://schemas.microsoft.com/office/drawing/2014/main" id="{24AE8B54-A24B-4C4B-AA99-12F9529CCD30}"/>
              </a:ext>
            </a:extLst>
          </p:cNvPr>
          <p:cNvSpPr txBox="1"/>
          <p:nvPr/>
        </p:nvSpPr>
        <p:spPr>
          <a:xfrm>
            <a:off x="5448300" y="5829300"/>
            <a:ext cx="3962400" cy="43088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r"/>
            <a:r>
              <a:rPr lang="en-GB" sz="1100">
                <a:solidFill>
                  <a:srgbClr val="000000"/>
                </a:solidFill>
                <a:latin typeface="Arial" panose="020B0604020202020204" pitchFamily="34" charset="0"/>
              </a:rPr>
              <a:t>Data grouped over 3 years ( 2016/17-2018/19 )
 95% confidence intervals are shown</a:t>
            </a:r>
          </a:p>
        </p:txBody>
      </p:sp>
      <p:sp>
        <p:nvSpPr>
          <p:cNvPr id="9" name="TextBox 8">
            <a:extLst>
              <a:ext uri="{FF2B5EF4-FFF2-40B4-BE49-F238E27FC236}">
                <a16:creationId xmlns:a16="http://schemas.microsoft.com/office/drawing/2014/main" id="{8CC244ED-C5E5-48F1-8DA6-E35710A6E7A9}"/>
              </a:ext>
            </a:extLst>
          </p:cNvPr>
          <p:cNvSpPr txBox="1"/>
          <p:nvPr/>
        </p:nvSpPr>
        <p:spPr>
          <a:xfrm>
            <a:off x="63500" y="6413500"/>
            <a:ext cx="87630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a:solidFill>
                  <a:srgbClr val="FFFFFF"/>
                </a:solidFill>
                <a:latin typeface="Arial" panose="020B0604020202020204" pitchFamily="34" charset="0"/>
              </a:rPr>
              <a:t>20     Patterns and trends in child obesity in Yorkshire and the Humber</a:t>
            </a:r>
          </a:p>
        </p:txBody>
      </p:sp>
    </p:spTree>
    <p:extLst>
      <p:ext uri="{BB962C8B-B14F-4D97-AF65-F5344CB8AC3E}">
        <p14:creationId xmlns:p14="http://schemas.microsoft.com/office/powerpoint/2010/main" val="24646704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036F63-0459-49CE-B55D-B5BB1453BD7A}"/>
              </a:ext>
            </a:extLst>
          </p:cNvPr>
          <p:cNvSpPr>
            <a:spLocks noGrp="1"/>
          </p:cNvSpPr>
          <p:nvPr>
            <p:ph type="title"/>
          </p:nvPr>
        </p:nvSpPr>
        <p:spPr/>
        <p:txBody>
          <a:bodyPr/>
          <a:lstStyle/>
          <a:p>
            <a:r>
              <a:rPr lang="en-GB"/>
              <a:t> </a:t>
            </a:r>
          </a:p>
        </p:txBody>
      </p:sp>
      <p:sp>
        <p:nvSpPr>
          <p:cNvPr id="3" name="TextBox 2">
            <a:extLst>
              <a:ext uri="{FF2B5EF4-FFF2-40B4-BE49-F238E27FC236}">
                <a16:creationId xmlns:a16="http://schemas.microsoft.com/office/drawing/2014/main" id="{ED006623-94A0-4BF9-A2AC-B0C53D14F798}"/>
              </a:ext>
            </a:extLst>
          </p:cNvPr>
          <p:cNvSpPr txBox="1"/>
          <p:nvPr/>
        </p:nvSpPr>
        <p:spPr>
          <a:xfrm>
            <a:off x="2526030" y="240030"/>
            <a:ext cx="7429500" cy="52322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2800">
                <a:solidFill>
                  <a:srgbClr val="98002E"/>
                </a:solidFill>
                <a:latin typeface="Arial" panose="020B0604020202020204" pitchFamily="34" charset="0"/>
              </a:rPr>
              <a:t>Child obesity in Yorkshire and the Humber</a:t>
            </a:r>
          </a:p>
        </p:txBody>
      </p:sp>
      <p:sp>
        <p:nvSpPr>
          <p:cNvPr id="4" name="TextBox 3">
            <a:extLst>
              <a:ext uri="{FF2B5EF4-FFF2-40B4-BE49-F238E27FC236}">
                <a16:creationId xmlns:a16="http://schemas.microsoft.com/office/drawing/2014/main" id="{67559F9F-2FEF-4B30-A429-F809E89E6741}"/>
              </a:ext>
            </a:extLst>
          </p:cNvPr>
          <p:cNvSpPr txBox="1"/>
          <p:nvPr/>
        </p:nvSpPr>
        <p:spPr>
          <a:xfrm>
            <a:off x="2526030" y="788670"/>
            <a:ext cx="69342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a:solidFill>
                  <a:srgbClr val="000000"/>
                </a:solidFill>
                <a:latin typeface="Arial" panose="020B0604020202020204" pitchFamily="34" charset="0"/>
              </a:rPr>
              <a:t>Obesity prevalence by ethnic group and sex</a:t>
            </a:r>
          </a:p>
        </p:txBody>
      </p:sp>
      <p:sp>
        <p:nvSpPr>
          <p:cNvPr id="5" name="TextBox 4">
            <a:extLst>
              <a:ext uri="{FF2B5EF4-FFF2-40B4-BE49-F238E27FC236}">
                <a16:creationId xmlns:a16="http://schemas.microsoft.com/office/drawing/2014/main" id="{AAD9A168-182D-4131-A7AC-DEAD1DE44997}"/>
              </a:ext>
            </a:extLst>
          </p:cNvPr>
          <p:cNvSpPr txBox="1"/>
          <p:nvPr/>
        </p:nvSpPr>
        <p:spPr>
          <a:xfrm>
            <a:off x="495300" y="1714500"/>
            <a:ext cx="49530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400">
                <a:solidFill>
                  <a:srgbClr val="000000"/>
                </a:solidFill>
                <a:latin typeface="Arial" panose="020B0604020202020204" pitchFamily="34" charset="0"/>
              </a:rPr>
              <a:t>Children in Year 6 (aged 10-11 years)</a:t>
            </a:r>
          </a:p>
        </p:txBody>
      </p:sp>
      <p:pic>
        <p:nvPicPr>
          <p:cNvPr id="7" name="Picture 6">
            <a:extLst>
              <a:ext uri="{FF2B5EF4-FFF2-40B4-BE49-F238E27FC236}">
                <a16:creationId xmlns:a16="http://schemas.microsoft.com/office/drawing/2014/main" id="{40E88DF4-AD44-4083-9FDF-8B29A6857B5C}"/>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990600" y="2286419"/>
            <a:ext cx="7924800" cy="2970961"/>
          </a:xfrm>
          <a:prstGeom prst="rect">
            <a:avLst/>
          </a:prstGeom>
        </p:spPr>
      </p:pic>
      <p:sp>
        <p:nvSpPr>
          <p:cNvPr id="8" name="TextBox 7">
            <a:extLst>
              <a:ext uri="{FF2B5EF4-FFF2-40B4-BE49-F238E27FC236}">
                <a16:creationId xmlns:a16="http://schemas.microsoft.com/office/drawing/2014/main" id="{727871CB-6649-44FF-83E0-9E137059C27C}"/>
              </a:ext>
            </a:extLst>
          </p:cNvPr>
          <p:cNvSpPr txBox="1"/>
          <p:nvPr/>
        </p:nvSpPr>
        <p:spPr>
          <a:xfrm>
            <a:off x="5448300" y="5829300"/>
            <a:ext cx="3962400" cy="43088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r"/>
            <a:r>
              <a:rPr lang="en-GB" sz="1100">
                <a:solidFill>
                  <a:srgbClr val="000000"/>
                </a:solidFill>
                <a:latin typeface="Arial" panose="020B0604020202020204" pitchFamily="34" charset="0"/>
              </a:rPr>
              <a:t>Data grouped over 3 years ( 2016/17-2018/19 )
 95% confidence intervals are shown</a:t>
            </a:r>
          </a:p>
        </p:txBody>
      </p:sp>
      <p:sp>
        <p:nvSpPr>
          <p:cNvPr id="9" name="TextBox 8">
            <a:extLst>
              <a:ext uri="{FF2B5EF4-FFF2-40B4-BE49-F238E27FC236}">
                <a16:creationId xmlns:a16="http://schemas.microsoft.com/office/drawing/2014/main" id="{9A4A1FD0-5324-44AC-8EC4-787C510025A0}"/>
              </a:ext>
            </a:extLst>
          </p:cNvPr>
          <p:cNvSpPr txBox="1"/>
          <p:nvPr/>
        </p:nvSpPr>
        <p:spPr>
          <a:xfrm>
            <a:off x="63500" y="6413500"/>
            <a:ext cx="87630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a:solidFill>
                  <a:srgbClr val="FFFFFF"/>
                </a:solidFill>
                <a:latin typeface="Arial" panose="020B0604020202020204" pitchFamily="34" charset="0"/>
              </a:rPr>
              <a:t>21     Patterns and trends in child obesity in Yorkshire and the Humber</a:t>
            </a:r>
          </a:p>
        </p:txBody>
      </p:sp>
    </p:spTree>
    <p:extLst>
      <p:ext uri="{BB962C8B-B14F-4D97-AF65-F5344CB8AC3E}">
        <p14:creationId xmlns:p14="http://schemas.microsoft.com/office/powerpoint/2010/main" val="29336561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E2F24B-A402-4009-9D89-7B028C14174B}"/>
              </a:ext>
            </a:extLst>
          </p:cNvPr>
          <p:cNvSpPr>
            <a:spLocks noGrp="1"/>
          </p:cNvSpPr>
          <p:nvPr>
            <p:ph type="title"/>
          </p:nvPr>
        </p:nvSpPr>
        <p:spPr/>
        <p:txBody>
          <a:bodyPr/>
          <a:lstStyle/>
          <a:p>
            <a:r>
              <a:rPr lang="en-GB"/>
              <a:t> </a:t>
            </a:r>
          </a:p>
        </p:txBody>
      </p:sp>
      <p:sp>
        <p:nvSpPr>
          <p:cNvPr id="3" name="TextBox 2">
            <a:extLst>
              <a:ext uri="{FF2B5EF4-FFF2-40B4-BE49-F238E27FC236}">
                <a16:creationId xmlns:a16="http://schemas.microsoft.com/office/drawing/2014/main" id="{E6618BD7-1CF7-4F8E-9A0A-E2EDBB804130}"/>
              </a:ext>
            </a:extLst>
          </p:cNvPr>
          <p:cNvSpPr txBox="1"/>
          <p:nvPr/>
        </p:nvSpPr>
        <p:spPr>
          <a:xfrm>
            <a:off x="2526030" y="240030"/>
            <a:ext cx="7429500" cy="52322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2800">
                <a:solidFill>
                  <a:srgbClr val="98002E"/>
                </a:solidFill>
                <a:latin typeface="Arial" panose="020B0604020202020204" pitchFamily="34" charset="0"/>
              </a:rPr>
              <a:t>Child obesity in Yorkshire and the Humber</a:t>
            </a:r>
          </a:p>
        </p:txBody>
      </p:sp>
      <p:sp>
        <p:nvSpPr>
          <p:cNvPr id="4" name="TextBox 3">
            <a:extLst>
              <a:ext uri="{FF2B5EF4-FFF2-40B4-BE49-F238E27FC236}">
                <a16:creationId xmlns:a16="http://schemas.microsoft.com/office/drawing/2014/main" id="{DCE1A364-60D3-450C-A495-A68F3D8A6769}"/>
              </a:ext>
            </a:extLst>
          </p:cNvPr>
          <p:cNvSpPr txBox="1"/>
          <p:nvPr/>
        </p:nvSpPr>
        <p:spPr>
          <a:xfrm>
            <a:off x="2526030" y="788670"/>
            <a:ext cx="69342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dirty="0">
                <a:solidFill>
                  <a:srgbClr val="000000"/>
                </a:solidFill>
                <a:latin typeface="Arial" panose="020B0604020202020204" pitchFamily="34" charset="0"/>
              </a:rPr>
              <a:t>Obesity prevalence by ethnic group and age</a:t>
            </a:r>
          </a:p>
        </p:txBody>
      </p:sp>
      <p:sp>
        <p:nvSpPr>
          <p:cNvPr id="5" name="TextBox 4">
            <a:extLst>
              <a:ext uri="{FF2B5EF4-FFF2-40B4-BE49-F238E27FC236}">
                <a16:creationId xmlns:a16="http://schemas.microsoft.com/office/drawing/2014/main" id="{9C401001-0BEF-467C-A10D-90C32B89E343}"/>
              </a:ext>
            </a:extLst>
          </p:cNvPr>
          <p:cNvSpPr txBox="1"/>
          <p:nvPr/>
        </p:nvSpPr>
        <p:spPr>
          <a:xfrm>
            <a:off x="495300" y="1714500"/>
            <a:ext cx="49530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400">
                <a:solidFill>
                  <a:srgbClr val="000000"/>
                </a:solidFill>
                <a:latin typeface="Arial" panose="020B0604020202020204" pitchFamily="34" charset="0"/>
              </a:rPr>
              <a:t>Children in Reception (aged 4-5 years)</a:t>
            </a:r>
          </a:p>
        </p:txBody>
      </p:sp>
      <p:sp>
        <p:nvSpPr>
          <p:cNvPr id="6" name="TextBox 5">
            <a:extLst>
              <a:ext uri="{FF2B5EF4-FFF2-40B4-BE49-F238E27FC236}">
                <a16:creationId xmlns:a16="http://schemas.microsoft.com/office/drawing/2014/main" id="{72BB3DE6-BE7E-4797-8BED-9241603EDDFB}"/>
              </a:ext>
            </a:extLst>
          </p:cNvPr>
          <p:cNvSpPr txBox="1"/>
          <p:nvPr/>
        </p:nvSpPr>
        <p:spPr>
          <a:xfrm>
            <a:off x="5448300" y="1714500"/>
            <a:ext cx="44577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400">
                <a:solidFill>
                  <a:srgbClr val="000000"/>
                </a:solidFill>
                <a:latin typeface="Arial" panose="020B0604020202020204" pitchFamily="34" charset="0"/>
              </a:rPr>
              <a:t>Children in Year 6 (aged 10-11 years)</a:t>
            </a:r>
          </a:p>
        </p:txBody>
      </p:sp>
      <p:pic>
        <p:nvPicPr>
          <p:cNvPr id="8" name="Picture 7">
            <a:extLst>
              <a:ext uri="{FF2B5EF4-FFF2-40B4-BE49-F238E27FC236}">
                <a16:creationId xmlns:a16="http://schemas.microsoft.com/office/drawing/2014/main" id="{E80D0898-F168-4B55-9C0E-F098F0E62C01}"/>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993703" y="2057400"/>
            <a:ext cx="3956195" cy="3429000"/>
          </a:xfrm>
          <a:prstGeom prst="rect">
            <a:avLst/>
          </a:prstGeom>
        </p:spPr>
      </p:pic>
      <p:pic>
        <p:nvPicPr>
          <p:cNvPr id="10" name="Picture 9">
            <a:extLst>
              <a:ext uri="{FF2B5EF4-FFF2-40B4-BE49-F238E27FC236}">
                <a16:creationId xmlns:a16="http://schemas.microsoft.com/office/drawing/2014/main" id="{52B2266B-40F3-460B-A90A-0EFE02F632C7}"/>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4956103" y="2057400"/>
            <a:ext cx="3956195" cy="3429000"/>
          </a:xfrm>
          <a:prstGeom prst="rect">
            <a:avLst/>
          </a:prstGeom>
        </p:spPr>
      </p:pic>
      <p:sp>
        <p:nvSpPr>
          <p:cNvPr id="11" name="TextBox 10">
            <a:extLst>
              <a:ext uri="{FF2B5EF4-FFF2-40B4-BE49-F238E27FC236}">
                <a16:creationId xmlns:a16="http://schemas.microsoft.com/office/drawing/2014/main" id="{E4BAD2AE-2E5A-49DE-AB59-2C5D9AB4252C}"/>
              </a:ext>
            </a:extLst>
          </p:cNvPr>
          <p:cNvSpPr txBox="1"/>
          <p:nvPr/>
        </p:nvSpPr>
        <p:spPr>
          <a:xfrm>
            <a:off x="5448300" y="5829300"/>
            <a:ext cx="3962400" cy="43088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r"/>
            <a:r>
              <a:rPr lang="en-GB" sz="1100">
                <a:solidFill>
                  <a:srgbClr val="000000"/>
                </a:solidFill>
                <a:latin typeface="Arial" panose="020B0604020202020204" pitchFamily="34" charset="0"/>
              </a:rPr>
              <a:t>Data grouped over 3 years ( 2016/17-2018/19 )
 95% confidence intervals are shown</a:t>
            </a:r>
          </a:p>
        </p:txBody>
      </p:sp>
      <p:sp>
        <p:nvSpPr>
          <p:cNvPr id="12" name="TextBox 11">
            <a:extLst>
              <a:ext uri="{FF2B5EF4-FFF2-40B4-BE49-F238E27FC236}">
                <a16:creationId xmlns:a16="http://schemas.microsoft.com/office/drawing/2014/main" id="{442E1591-03E4-4096-B126-95E538FA39F4}"/>
              </a:ext>
            </a:extLst>
          </p:cNvPr>
          <p:cNvSpPr txBox="1"/>
          <p:nvPr/>
        </p:nvSpPr>
        <p:spPr>
          <a:xfrm>
            <a:off x="63500" y="6413500"/>
            <a:ext cx="87630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a:solidFill>
                  <a:srgbClr val="FFFFFF"/>
                </a:solidFill>
                <a:latin typeface="Arial" panose="020B0604020202020204" pitchFamily="34" charset="0"/>
              </a:rPr>
              <a:t>22     Patterns and trends in child obesity in Yorkshire and the Humber</a:t>
            </a:r>
          </a:p>
        </p:txBody>
      </p:sp>
    </p:spTree>
    <p:extLst>
      <p:ext uri="{BB962C8B-B14F-4D97-AF65-F5344CB8AC3E}">
        <p14:creationId xmlns:p14="http://schemas.microsoft.com/office/powerpoint/2010/main" val="19405104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9CAE93-9C2C-48FA-A7D8-C04139D45F12}"/>
              </a:ext>
            </a:extLst>
          </p:cNvPr>
          <p:cNvSpPr>
            <a:spLocks noGrp="1"/>
          </p:cNvSpPr>
          <p:nvPr>
            <p:ph type="title"/>
          </p:nvPr>
        </p:nvSpPr>
        <p:spPr/>
        <p:txBody>
          <a:bodyPr/>
          <a:lstStyle/>
          <a:p>
            <a:r>
              <a:rPr lang="en-GB"/>
              <a:t> </a:t>
            </a:r>
          </a:p>
        </p:txBody>
      </p:sp>
      <p:sp>
        <p:nvSpPr>
          <p:cNvPr id="3" name="TextBox 2">
            <a:extLst>
              <a:ext uri="{FF2B5EF4-FFF2-40B4-BE49-F238E27FC236}">
                <a16:creationId xmlns:a16="http://schemas.microsoft.com/office/drawing/2014/main" id="{2B0C450D-3889-4525-9758-F75116F01DAF}"/>
              </a:ext>
            </a:extLst>
          </p:cNvPr>
          <p:cNvSpPr txBox="1"/>
          <p:nvPr/>
        </p:nvSpPr>
        <p:spPr>
          <a:xfrm>
            <a:off x="2526030" y="240030"/>
            <a:ext cx="7429500" cy="52322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2800">
                <a:solidFill>
                  <a:srgbClr val="98002E"/>
                </a:solidFill>
                <a:latin typeface="Arial" panose="020B0604020202020204" pitchFamily="34" charset="0"/>
              </a:rPr>
              <a:t>Child obesity in Yorkshire and the Humber</a:t>
            </a:r>
          </a:p>
        </p:txBody>
      </p:sp>
      <p:sp>
        <p:nvSpPr>
          <p:cNvPr id="4" name="TextBox 3">
            <a:extLst>
              <a:ext uri="{FF2B5EF4-FFF2-40B4-BE49-F238E27FC236}">
                <a16:creationId xmlns:a16="http://schemas.microsoft.com/office/drawing/2014/main" id="{01E070FF-6390-42E1-AF91-B9E3E43287B9}"/>
              </a:ext>
            </a:extLst>
          </p:cNvPr>
          <p:cNvSpPr txBox="1"/>
          <p:nvPr/>
        </p:nvSpPr>
        <p:spPr>
          <a:xfrm>
            <a:off x="2526030" y="788670"/>
            <a:ext cx="69342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dirty="0">
                <a:solidFill>
                  <a:srgbClr val="000000"/>
                </a:solidFill>
                <a:latin typeface="Arial" panose="020B0604020202020204" pitchFamily="34" charset="0"/>
              </a:rPr>
              <a:t>Severe obesity prevalence by ethnic group and age</a:t>
            </a:r>
          </a:p>
        </p:txBody>
      </p:sp>
      <p:sp>
        <p:nvSpPr>
          <p:cNvPr id="5" name="TextBox 4">
            <a:extLst>
              <a:ext uri="{FF2B5EF4-FFF2-40B4-BE49-F238E27FC236}">
                <a16:creationId xmlns:a16="http://schemas.microsoft.com/office/drawing/2014/main" id="{942A9F33-3342-406C-A24D-494F7F363FCE}"/>
              </a:ext>
            </a:extLst>
          </p:cNvPr>
          <p:cNvSpPr txBox="1"/>
          <p:nvPr/>
        </p:nvSpPr>
        <p:spPr>
          <a:xfrm>
            <a:off x="495300" y="1714500"/>
            <a:ext cx="49530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400">
                <a:solidFill>
                  <a:srgbClr val="000000"/>
                </a:solidFill>
                <a:latin typeface="Arial" panose="020B0604020202020204" pitchFamily="34" charset="0"/>
              </a:rPr>
              <a:t>Children in Reception (aged 4-5 years)</a:t>
            </a:r>
          </a:p>
        </p:txBody>
      </p:sp>
      <p:sp>
        <p:nvSpPr>
          <p:cNvPr id="6" name="TextBox 5">
            <a:extLst>
              <a:ext uri="{FF2B5EF4-FFF2-40B4-BE49-F238E27FC236}">
                <a16:creationId xmlns:a16="http://schemas.microsoft.com/office/drawing/2014/main" id="{9127A3C6-0D0C-4840-A49A-627E78442C1B}"/>
              </a:ext>
            </a:extLst>
          </p:cNvPr>
          <p:cNvSpPr txBox="1"/>
          <p:nvPr/>
        </p:nvSpPr>
        <p:spPr>
          <a:xfrm>
            <a:off x="5448300" y="1714500"/>
            <a:ext cx="44577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400">
                <a:solidFill>
                  <a:srgbClr val="000000"/>
                </a:solidFill>
                <a:latin typeface="Arial" panose="020B0604020202020204" pitchFamily="34" charset="0"/>
              </a:rPr>
              <a:t>Children in Year 6 (aged 10-11 years)</a:t>
            </a:r>
          </a:p>
        </p:txBody>
      </p:sp>
      <p:pic>
        <p:nvPicPr>
          <p:cNvPr id="8" name="Picture 7">
            <a:extLst>
              <a:ext uri="{FF2B5EF4-FFF2-40B4-BE49-F238E27FC236}">
                <a16:creationId xmlns:a16="http://schemas.microsoft.com/office/drawing/2014/main" id="{24E8E291-DC0D-42D2-929C-4620C8C2D1D0}"/>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993703" y="2057400"/>
            <a:ext cx="3956195" cy="3429000"/>
          </a:xfrm>
          <a:prstGeom prst="rect">
            <a:avLst/>
          </a:prstGeom>
        </p:spPr>
      </p:pic>
      <p:pic>
        <p:nvPicPr>
          <p:cNvPr id="10" name="Picture 9">
            <a:extLst>
              <a:ext uri="{FF2B5EF4-FFF2-40B4-BE49-F238E27FC236}">
                <a16:creationId xmlns:a16="http://schemas.microsoft.com/office/drawing/2014/main" id="{226F7501-0450-4002-B1BB-6CAF31C35036}"/>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4956103" y="2057400"/>
            <a:ext cx="3956195" cy="3429000"/>
          </a:xfrm>
          <a:prstGeom prst="rect">
            <a:avLst/>
          </a:prstGeom>
        </p:spPr>
      </p:pic>
      <p:sp>
        <p:nvSpPr>
          <p:cNvPr id="11" name="TextBox 10">
            <a:extLst>
              <a:ext uri="{FF2B5EF4-FFF2-40B4-BE49-F238E27FC236}">
                <a16:creationId xmlns:a16="http://schemas.microsoft.com/office/drawing/2014/main" id="{28698A37-1E92-4777-A5DD-E8BC6B2E2025}"/>
              </a:ext>
            </a:extLst>
          </p:cNvPr>
          <p:cNvSpPr txBox="1"/>
          <p:nvPr/>
        </p:nvSpPr>
        <p:spPr>
          <a:xfrm>
            <a:off x="5448300" y="5829300"/>
            <a:ext cx="3962400" cy="43088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r"/>
            <a:r>
              <a:rPr lang="en-GB" sz="1100">
                <a:solidFill>
                  <a:srgbClr val="000000"/>
                </a:solidFill>
                <a:latin typeface="Arial" panose="020B0604020202020204" pitchFamily="34" charset="0"/>
              </a:rPr>
              <a:t>Data grouped over 3 years ( 2016/17-2018/19 )
 95% confidence intervals are shown</a:t>
            </a:r>
          </a:p>
        </p:txBody>
      </p:sp>
      <p:sp>
        <p:nvSpPr>
          <p:cNvPr id="12" name="TextBox 11">
            <a:extLst>
              <a:ext uri="{FF2B5EF4-FFF2-40B4-BE49-F238E27FC236}">
                <a16:creationId xmlns:a16="http://schemas.microsoft.com/office/drawing/2014/main" id="{D34C94AF-A852-4DC5-888B-D86A7D37B44A}"/>
              </a:ext>
            </a:extLst>
          </p:cNvPr>
          <p:cNvSpPr txBox="1"/>
          <p:nvPr/>
        </p:nvSpPr>
        <p:spPr>
          <a:xfrm>
            <a:off x="63500" y="6413500"/>
            <a:ext cx="87630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a:solidFill>
                  <a:srgbClr val="FFFFFF"/>
                </a:solidFill>
                <a:latin typeface="Arial" panose="020B0604020202020204" pitchFamily="34" charset="0"/>
              </a:rPr>
              <a:t>23     Patterns and trends in child obesity in Yorkshire and the Humber</a:t>
            </a:r>
          </a:p>
        </p:txBody>
      </p:sp>
    </p:spTree>
    <p:extLst>
      <p:ext uri="{BB962C8B-B14F-4D97-AF65-F5344CB8AC3E}">
        <p14:creationId xmlns:p14="http://schemas.microsoft.com/office/powerpoint/2010/main" val="8979755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3E351C-E362-481D-A0E4-4390B811CC2F}"/>
              </a:ext>
            </a:extLst>
          </p:cNvPr>
          <p:cNvSpPr>
            <a:spLocks noGrp="1"/>
          </p:cNvSpPr>
          <p:nvPr>
            <p:ph type="title"/>
          </p:nvPr>
        </p:nvSpPr>
        <p:spPr/>
        <p:txBody>
          <a:bodyPr/>
          <a:lstStyle/>
          <a:p>
            <a:r>
              <a:rPr lang="en-GB"/>
              <a:t> </a:t>
            </a:r>
          </a:p>
        </p:txBody>
      </p:sp>
      <p:sp>
        <p:nvSpPr>
          <p:cNvPr id="3" name="TextBox 2">
            <a:extLst>
              <a:ext uri="{FF2B5EF4-FFF2-40B4-BE49-F238E27FC236}">
                <a16:creationId xmlns:a16="http://schemas.microsoft.com/office/drawing/2014/main" id="{0CC8ED99-E915-4CBA-8D38-F74D28114671}"/>
              </a:ext>
            </a:extLst>
          </p:cNvPr>
          <p:cNvSpPr txBox="1"/>
          <p:nvPr/>
        </p:nvSpPr>
        <p:spPr>
          <a:xfrm>
            <a:off x="2526030" y="240030"/>
            <a:ext cx="7429500" cy="95410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2800">
                <a:solidFill>
                  <a:srgbClr val="98002E"/>
                </a:solidFill>
                <a:latin typeface="Arial" panose="020B0604020202020204" pitchFamily="34" charset="0"/>
              </a:rPr>
              <a:t>NCMP and Child Obesity Profile - an online tool</a:t>
            </a:r>
          </a:p>
        </p:txBody>
      </p:sp>
      <p:sp>
        <p:nvSpPr>
          <p:cNvPr id="4" name="TextBox 3">
            <a:extLst>
              <a:ext uri="{FF2B5EF4-FFF2-40B4-BE49-F238E27FC236}">
                <a16:creationId xmlns:a16="http://schemas.microsoft.com/office/drawing/2014/main" id="{2CF4C845-6FDF-4543-946B-555358D0FAFA}"/>
              </a:ext>
            </a:extLst>
          </p:cNvPr>
          <p:cNvSpPr txBox="1"/>
          <p:nvPr/>
        </p:nvSpPr>
        <p:spPr>
          <a:xfrm>
            <a:off x="5448300" y="1268730"/>
            <a:ext cx="3962400" cy="375487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400">
                <a:solidFill>
                  <a:srgbClr val="000000"/>
                </a:solidFill>
                <a:latin typeface="Arial" panose="020B0604020202020204" pitchFamily="34" charset="0"/>
              </a:rPr>
              <a:t>Child obesity data from the NCMP 2006/07 to 2018/19 is available in an online tool.
The tool provides local authority level child data (underweight, healthy weight, overweight, obesity, excess weight - overweight including obesity, severe obesity) for Reception (aged 4-5 years) and Year 6 (aged 10-11 years).
The tool also presents trend data and enables easy comparison of local authority data, allowing users to compare regional neighbours and local authorities with similar characteristics. Inequalities data (sex, deprivation and ethnic group) is also available by local authority.
View the online tool:</a:t>
            </a:r>
          </a:p>
        </p:txBody>
      </p:sp>
      <p:sp>
        <p:nvSpPr>
          <p:cNvPr id="5" name="TextBox 4">
            <a:hlinkClick r:id="rId2"/>
            <a:extLst>
              <a:ext uri="{FF2B5EF4-FFF2-40B4-BE49-F238E27FC236}">
                <a16:creationId xmlns:a16="http://schemas.microsoft.com/office/drawing/2014/main" id="{5CB8F1F1-6011-41F4-968F-4371BFD24A23}"/>
              </a:ext>
            </a:extLst>
          </p:cNvPr>
          <p:cNvSpPr txBox="1"/>
          <p:nvPr/>
        </p:nvSpPr>
        <p:spPr>
          <a:xfrm>
            <a:off x="5448300" y="5726430"/>
            <a:ext cx="4457700" cy="52322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400" u="sng">
                <a:solidFill>
                  <a:srgbClr val="98002E"/>
                </a:solidFill>
                <a:latin typeface="Arial" panose="020B0604020202020204" pitchFamily="34" charset="0"/>
              </a:rPr>
              <a:t>http://fingertips.phe.org.uk/profile/national-child-measurement-programme</a:t>
            </a:r>
          </a:p>
        </p:txBody>
      </p:sp>
      <p:sp>
        <p:nvSpPr>
          <p:cNvPr id="6" name="TextBox 5">
            <a:extLst>
              <a:ext uri="{FF2B5EF4-FFF2-40B4-BE49-F238E27FC236}">
                <a16:creationId xmlns:a16="http://schemas.microsoft.com/office/drawing/2014/main" id="{6CAC4A75-35C4-4B7D-88B3-74E746271A5C}"/>
              </a:ext>
            </a:extLst>
          </p:cNvPr>
          <p:cNvSpPr txBox="1"/>
          <p:nvPr/>
        </p:nvSpPr>
        <p:spPr>
          <a:xfrm>
            <a:off x="297180" y="6035040"/>
            <a:ext cx="4953000" cy="26161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100">
                <a:solidFill>
                  <a:srgbClr val="000000"/>
                </a:solidFill>
                <a:latin typeface="Arial" panose="020B0604020202020204" pitchFamily="34" charset="0"/>
              </a:rPr>
              <a:t>Screenshot of webpage</a:t>
            </a:r>
          </a:p>
        </p:txBody>
      </p:sp>
      <p:sp>
        <p:nvSpPr>
          <p:cNvPr id="7" name="TextBox 6">
            <a:extLst>
              <a:ext uri="{FF2B5EF4-FFF2-40B4-BE49-F238E27FC236}">
                <a16:creationId xmlns:a16="http://schemas.microsoft.com/office/drawing/2014/main" id="{A2F5EC92-6A41-49A7-8FE6-404602B2A611}"/>
              </a:ext>
            </a:extLst>
          </p:cNvPr>
          <p:cNvSpPr txBox="1"/>
          <p:nvPr/>
        </p:nvSpPr>
        <p:spPr>
          <a:xfrm>
            <a:off x="63500" y="6413500"/>
            <a:ext cx="87630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a:solidFill>
                  <a:srgbClr val="FFFFFF"/>
                </a:solidFill>
                <a:latin typeface="Arial" panose="020B0604020202020204" pitchFamily="34" charset="0"/>
              </a:rPr>
              <a:t>24     Patterns and trends in child obesity in Yorkshire and the Humber</a:t>
            </a:r>
          </a:p>
        </p:txBody>
      </p:sp>
      <p:pic>
        <p:nvPicPr>
          <p:cNvPr id="9" name="Picture 8">
            <a:extLst>
              <a:ext uri="{FF2B5EF4-FFF2-40B4-BE49-F238E27FC236}">
                <a16:creationId xmlns:a16="http://schemas.microsoft.com/office/drawing/2014/main" id="{E2885928-DB90-43B8-A3DE-47858628FAB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3055" y="1432356"/>
            <a:ext cx="4176000" cy="4626370"/>
          </a:xfrm>
          <a:prstGeom prst="rect">
            <a:avLst/>
          </a:prstGeom>
        </p:spPr>
      </p:pic>
    </p:spTree>
    <p:extLst>
      <p:ext uri="{BB962C8B-B14F-4D97-AF65-F5344CB8AC3E}">
        <p14:creationId xmlns:p14="http://schemas.microsoft.com/office/powerpoint/2010/main" val="28161873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3590CB-A7B1-4B17-8ECE-06265FC1DDD0}"/>
              </a:ext>
            </a:extLst>
          </p:cNvPr>
          <p:cNvSpPr>
            <a:spLocks noGrp="1"/>
          </p:cNvSpPr>
          <p:nvPr>
            <p:ph type="title"/>
          </p:nvPr>
        </p:nvSpPr>
        <p:spPr/>
        <p:txBody>
          <a:bodyPr/>
          <a:lstStyle/>
          <a:p>
            <a:r>
              <a:rPr lang="en-GB"/>
              <a:t> </a:t>
            </a:r>
          </a:p>
        </p:txBody>
      </p:sp>
      <p:sp>
        <p:nvSpPr>
          <p:cNvPr id="3" name="TextBox 2">
            <a:extLst>
              <a:ext uri="{FF2B5EF4-FFF2-40B4-BE49-F238E27FC236}">
                <a16:creationId xmlns:a16="http://schemas.microsoft.com/office/drawing/2014/main" id="{990B2491-24E8-478C-839E-A8ED55AFD2AD}"/>
              </a:ext>
            </a:extLst>
          </p:cNvPr>
          <p:cNvSpPr txBox="1"/>
          <p:nvPr/>
        </p:nvSpPr>
        <p:spPr>
          <a:xfrm>
            <a:off x="2526030" y="342900"/>
            <a:ext cx="6934200" cy="52322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2800">
                <a:solidFill>
                  <a:srgbClr val="98002E"/>
                </a:solidFill>
                <a:latin typeface="Arial" panose="020B0604020202020204" pitchFamily="34" charset="0"/>
              </a:rPr>
              <a:t>Further information:</a:t>
            </a:r>
          </a:p>
        </p:txBody>
      </p:sp>
      <p:sp>
        <p:nvSpPr>
          <p:cNvPr id="4" name="TextBox 3">
            <a:extLst>
              <a:ext uri="{FF2B5EF4-FFF2-40B4-BE49-F238E27FC236}">
                <a16:creationId xmlns:a16="http://schemas.microsoft.com/office/drawing/2014/main" id="{71A225CE-EAAA-4414-A55F-A9A0738C141C}"/>
              </a:ext>
            </a:extLst>
          </p:cNvPr>
          <p:cNvSpPr txBox="1"/>
          <p:nvPr/>
        </p:nvSpPr>
        <p:spPr>
          <a:xfrm>
            <a:off x="495300" y="1508760"/>
            <a:ext cx="89154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b="1">
                <a:solidFill>
                  <a:srgbClr val="000000"/>
                </a:solidFill>
                <a:latin typeface="Arial" panose="020B0604020202020204" pitchFamily="34" charset="0"/>
              </a:rPr>
              <a:t>PHE Obesity Intelligence Knowledge Hub:</a:t>
            </a:r>
          </a:p>
        </p:txBody>
      </p:sp>
      <p:sp>
        <p:nvSpPr>
          <p:cNvPr id="5" name="TextBox 4">
            <a:hlinkClick r:id="rId2"/>
            <a:extLst>
              <a:ext uri="{FF2B5EF4-FFF2-40B4-BE49-F238E27FC236}">
                <a16:creationId xmlns:a16="http://schemas.microsoft.com/office/drawing/2014/main" id="{18A93506-5509-4195-BFB0-69825C68621E}"/>
              </a:ext>
            </a:extLst>
          </p:cNvPr>
          <p:cNvSpPr txBox="1"/>
          <p:nvPr/>
        </p:nvSpPr>
        <p:spPr>
          <a:xfrm>
            <a:off x="1188720" y="1851660"/>
            <a:ext cx="84201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u="sng">
                <a:solidFill>
                  <a:srgbClr val="98002E"/>
                </a:solidFill>
                <a:latin typeface="Arial" panose="020B0604020202020204" pitchFamily="34" charset="0"/>
              </a:rPr>
              <a:t>Sign up on https://khub.net/ and join the PHE Obesity Intelligence group</a:t>
            </a:r>
          </a:p>
        </p:txBody>
      </p:sp>
      <p:sp>
        <p:nvSpPr>
          <p:cNvPr id="6" name="TextBox 5">
            <a:extLst>
              <a:ext uri="{FF2B5EF4-FFF2-40B4-BE49-F238E27FC236}">
                <a16:creationId xmlns:a16="http://schemas.microsoft.com/office/drawing/2014/main" id="{9F8EB7B6-3D11-4DB1-AD59-1093F59DD761}"/>
              </a:ext>
            </a:extLst>
          </p:cNvPr>
          <p:cNvSpPr txBox="1"/>
          <p:nvPr/>
        </p:nvSpPr>
        <p:spPr>
          <a:xfrm>
            <a:off x="495300" y="2331720"/>
            <a:ext cx="89154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b="1">
                <a:solidFill>
                  <a:srgbClr val="000000"/>
                </a:solidFill>
                <a:latin typeface="Arial" panose="020B0604020202020204" pitchFamily="34" charset="0"/>
              </a:rPr>
              <a:t>PHE Obesity Intelligence Knowledge Hub public library (no need to join):</a:t>
            </a:r>
          </a:p>
        </p:txBody>
      </p:sp>
      <p:sp>
        <p:nvSpPr>
          <p:cNvPr id="7" name="TextBox 6">
            <a:hlinkClick r:id="rId3"/>
            <a:extLst>
              <a:ext uri="{FF2B5EF4-FFF2-40B4-BE49-F238E27FC236}">
                <a16:creationId xmlns:a16="http://schemas.microsoft.com/office/drawing/2014/main" id="{FF09082A-F3C8-4A61-A077-2410E782F425}"/>
              </a:ext>
            </a:extLst>
          </p:cNvPr>
          <p:cNvSpPr txBox="1"/>
          <p:nvPr/>
        </p:nvSpPr>
        <p:spPr>
          <a:xfrm>
            <a:off x="1188720" y="2674620"/>
            <a:ext cx="84201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u="sng">
                <a:solidFill>
                  <a:srgbClr val="98002E"/>
                </a:solidFill>
                <a:latin typeface="Arial" panose="020B0604020202020204" pitchFamily="34" charset="0"/>
              </a:rPr>
              <a:t>https://khub.net/web/phe-obesity-intelligence/public-library</a:t>
            </a:r>
          </a:p>
        </p:txBody>
      </p:sp>
      <p:sp>
        <p:nvSpPr>
          <p:cNvPr id="8" name="TextBox 7">
            <a:extLst>
              <a:ext uri="{FF2B5EF4-FFF2-40B4-BE49-F238E27FC236}">
                <a16:creationId xmlns:a16="http://schemas.microsoft.com/office/drawing/2014/main" id="{69F3E9FD-9797-478F-9960-CE9D5E7D8297}"/>
              </a:ext>
            </a:extLst>
          </p:cNvPr>
          <p:cNvSpPr txBox="1"/>
          <p:nvPr/>
        </p:nvSpPr>
        <p:spPr>
          <a:xfrm>
            <a:off x="495300" y="3154680"/>
            <a:ext cx="89154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b="1">
                <a:solidFill>
                  <a:srgbClr val="000000"/>
                </a:solidFill>
                <a:latin typeface="Arial" panose="020B0604020202020204" pitchFamily="34" charset="0"/>
              </a:rPr>
              <a:t>PHE Web:</a:t>
            </a:r>
          </a:p>
        </p:txBody>
      </p:sp>
      <p:sp>
        <p:nvSpPr>
          <p:cNvPr id="9" name="TextBox 8">
            <a:hlinkClick r:id="rId4"/>
            <a:extLst>
              <a:ext uri="{FF2B5EF4-FFF2-40B4-BE49-F238E27FC236}">
                <a16:creationId xmlns:a16="http://schemas.microsoft.com/office/drawing/2014/main" id="{2725816C-AAA5-4CCE-B672-F4C67AE35D30}"/>
              </a:ext>
            </a:extLst>
          </p:cNvPr>
          <p:cNvSpPr txBox="1"/>
          <p:nvPr/>
        </p:nvSpPr>
        <p:spPr>
          <a:xfrm>
            <a:off x="1188720" y="3497580"/>
            <a:ext cx="84201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u="sng">
                <a:solidFill>
                  <a:srgbClr val="98002E"/>
                </a:solidFill>
                <a:latin typeface="Arial" panose="020B0604020202020204" pitchFamily="34" charset="0"/>
              </a:rPr>
              <a:t>https://www.gov.uk/guidance/phe-data-and-analysis-tools#obesity-diet-and-physical-activity</a:t>
            </a:r>
          </a:p>
        </p:txBody>
      </p:sp>
      <p:sp>
        <p:nvSpPr>
          <p:cNvPr id="10" name="TextBox 9">
            <a:extLst>
              <a:ext uri="{FF2B5EF4-FFF2-40B4-BE49-F238E27FC236}">
                <a16:creationId xmlns:a16="http://schemas.microsoft.com/office/drawing/2014/main" id="{0155567A-CC7E-47FB-85DA-20854BAE01E2}"/>
              </a:ext>
            </a:extLst>
          </p:cNvPr>
          <p:cNvSpPr txBox="1"/>
          <p:nvPr/>
        </p:nvSpPr>
        <p:spPr>
          <a:xfrm>
            <a:off x="495300" y="3977640"/>
            <a:ext cx="89154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b="1">
                <a:solidFill>
                  <a:srgbClr val="000000"/>
                </a:solidFill>
                <a:latin typeface="Arial" panose="020B0604020202020204" pitchFamily="34" charset="0"/>
              </a:rPr>
              <a:t>Email:</a:t>
            </a:r>
          </a:p>
        </p:txBody>
      </p:sp>
      <p:sp>
        <p:nvSpPr>
          <p:cNvPr id="11" name="TextBox 10">
            <a:hlinkClick r:id="rId5"/>
            <a:extLst>
              <a:ext uri="{FF2B5EF4-FFF2-40B4-BE49-F238E27FC236}">
                <a16:creationId xmlns:a16="http://schemas.microsoft.com/office/drawing/2014/main" id="{93C69B1A-FB3A-43A7-862D-8A9E7BA7D5AD}"/>
              </a:ext>
            </a:extLst>
          </p:cNvPr>
          <p:cNvSpPr txBox="1"/>
          <p:nvPr/>
        </p:nvSpPr>
        <p:spPr>
          <a:xfrm>
            <a:off x="1287780" y="3977640"/>
            <a:ext cx="84201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u="sng">
                <a:solidFill>
                  <a:srgbClr val="98002E"/>
                </a:solidFill>
                <a:latin typeface="Arial" panose="020B0604020202020204" pitchFamily="34" charset="0"/>
              </a:rPr>
              <a:t>ncmp@phe.gov.uk</a:t>
            </a:r>
          </a:p>
        </p:txBody>
      </p:sp>
      <p:sp>
        <p:nvSpPr>
          <p:cNvPr id="12" name="TextBox 11">
            <a:extLst>
              <a:ext uri="{FF2B5EF4-FFF2-40B4-BE49-F238E27FC236}">
                <a16:creationId xmlns:a16="http://schemas.microsoft.com/office/drawing/2014/main" id="{DC0D0B53-3A72-41E3-8A5C-E58C0EC09BCE}"/>
              </a:ext>
            </a:extLst>
          </p:cNvPr>
          <p:cNvSpPr txBox="1"/>
          <p:nvPr/>
        </p:nvSpPr>
        <p:spPr>
          <a:xfrm>
            <a:off x="495300" y="4320540"/>
            <a:ext cx="89154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b="1">
                <a:solidFill>
                  <a:srgbClr val="000000"/>
                </a:solidFill>
                <a:latin typeface="Arial" panose="020B0604020202020204" pitchFamily="34" charset="0"/>
              </a:rPr>
              <a:t>Twitter:</a:t>
            </a:r>
          </a:p>
        </p:txBody>
      </p:sp>
      <p:sp>
        <p:nvSpPr>
          <p:cNvPr id="13" name="TextBox 12">
            <a:hlinkClick r:id="rId6"/>
            <a:extLst>
              <a:ext uri="{FF2B5EF4-FFF2-40B4-BE49-F238E27FC236}">
                <a16:creationId xmlns:a16="http://schemas.microsoft.com/office/drawing/2014/main" id="{5DE2675A-CC18-4F4B-9E59-9FE489361791}"/>
              </a:ext>
            </a:extLst>
          </p:cNvPr>
          <p:cNvSpPr txBox="1"/>
          <p:nvPr/>
        </p:nvSpPr>
        <p:spPr>
          <a:xfrm>
            <a:off x="1386840" y="4320540"/>
            <a:ext cx="84201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u="sng">
                <a:solidFill>
                  <a:srgbClr val="98002E"/>
                </a:solidFill>
                <a:latin typeface="Arial" panose="020B0604020202020204" pitchFamily="34" charset="0"/>
              </a:rPr>
              <a:t>@PHE_Obesity</a:t>
            </a:r>
          </a:p>
        </p:txBody>
      </p:sp>
      <p:sp>
        <p:nvSpPr>
          <p:cNvPr id="14" name="TextBox 13">
            <a:extLst>
              <a:ext uri="{FF2B5EF4-FFF2-40B4-BE49-F238E27FC236}">
                <a16:creationId xmlns:a16="http://schemas.microsoft.com/office/drawing/2014/main" id="{10453FB3-E0FA-4EC8-9B9E-09A77EB95501}"/>
              </a:ext>
            </a:extLst>
          </p:cNvPr>
          <p:cNvSpPr txBox="1"/>
          <p:nvPr/>
        </p:nvSpPr>
        <p:spPr>
          <a:xfrm>
            <a:off x="63500" y="6413500"/>
            <a:ext cx="87630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a:solidFill>
                  <a:srgbClr val="FFFFFF"/>
                </a:solidFill>
                <a:latin typeface="Arial" panose="020B0604020202020204" pitchFamily="34" charset="0"/>
              </a:rPr>
              <a:t>25     Patterns and trends in child obesity in Yorkshire and the Humber</a:t>
            </a:r>
          </a:p>
        </p:txBody>
      </p:sp>
    </p:spTree>
    <p:extLst>
      <p:ext uri="{BB962C8B-B14F-4D97-AF65-F5344CB8AC3E}">
        <p14:creationId xmlns:p14="http://schemas.microsoft.com/office/powerpoint/2010/main" val="12709394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6340C0B-FA23-41BD-BE16-9E003B99EA35}"/>
              </a:ext>
            </a:extLst>
          </p:cNvPr>
          <p:cNvSpPr txBox="1"/>
          <p:nvPr/>
        </p:nvSpPr>
        <p:spPr>
          <a:xfrm>
            <a:off x="495300" y="342900"/>
            <a:ext cx="8915400" cy="58477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200">
                <a:solidFill>
                  <a:srgbClr val="98002E"/>
                </a:solidFill>
                <a:latin typeface="Arial" panose="020B0604020202020204" pitchFamily="34" charset="0"/>
              </a:rPr>
              <a:t>About Public Health England</a:t>
            </a:r>
          </a:p>
        </p:txBody>
      </p:sp>
      <p:sp>
        <p:nvSpPr>
          <p:cNvPr id="3" name="TextBox 2">
            <a:extLst>
              <a:ext uri="{FF2B5EF4-FFF2-40B4-BE49-F238E27FC236}">
                <a16:creationId xmlns:a16="http://schemas.microsoft.com/office/drawing/2014/main" id="{D2645915-0BEB-4F18-9420-4EB9ECAFFADA}"/>
              </a:ext>
            </a:extLst>
          </p:cNvPr>
          <p:cNvSpPr txBox="1"/>
          <p:nvPr/>
        </p:nvSpPr>
        <p:spPr>
          <a:xfrm>
            <a:off x="495300" y="960120"/>
            <a:ext cx="8915400" cy="1015663"/>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a:solidFill>
                  <a:srgbClr val="000000"/>
                </a:solidFill>
                <a:latin typeface="Arial" panose="020B0604020202020204" pitchFamily="34" charset="0"/>
              </a:rPr>
              <a:t>Public Health England exists to protect and improve the nation’s health and wellbeing, and reduce health inequalities. We do this through world-leading science, knowledge and intelligence, advocacy, partnerships and the delivery of specialist public health services. We are an executive agency of the Department of Health and Social Care, and a distinct delivery organisation with operational autonomy. We provide government, local government, the NHS, Parliament, industry and the public with evidence-based professional, scientific and delivery expertise and support.</a:t>
            </a:r>
          </a:p>
        </p:txBody>
      </p:sp>
      <p:sp>
        <p:nvSpPr>
          <p:cNvPr id="4" name="TextBox 3">
            <a:extLst>
              <a:ext uri="{FF2B5EF4-FFF2-40B4-BE49-F238E27FC236}">
                <a16:creationId xmlns:a16="http://schemas.microsoft.com/office/drawing/2014/main" id="{94FEC636-31F4-4C39-8D7B-95EFD4BD3D5E}"/>
              </a:ext>
            </a:extLst>
          </p:cNvPr>
          <p:cNvSpPr txBox="1"/>
          <p:nvPr/>
        </p:nvSpPr>
        <p:spPr>
          <a:xfrm>
            <a:off x="495300" y="2400300"/>
            <a:ext cx="5943600" cy="46166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a:solidFill>
                  <a:srgbClr val="000000"/>
                </a:solidFill>
                <a:latin typeface="Arial" panose="020B0604020202020204" pitchFamily="34" charset="0"/>
              </a:rPr>
              <a:t>Public Health England, Wellington House, 133-155 Waterloo Road, London SE1 8UG
Tel: 020 7654 8000</a:t>
            </a:r>
          </a:p>
        </p:txBody>
      </p:sp>
      <p:sp>
        <p:nvSpPr>
          <p:cNvPr id="5" name="TextBox 4">
            <a:hlinkClick r:id="rId2"/>
            <a:extLst>
              <a:ext uri="{FF2B5EF4-FFF2-40B4-BE49-F238E27FC236}">
                <a16:creationId xmlns:a16="http://schemas.microsoft.com/office/drawing/2014/main" id="{55065B3C-41F5-4833-AC0C-388E3FC36B95}"/>
              </a:ext>
            </a:extLst>
          </p:cNvPr>
          <p:cNvSpPr txBox="1"/>
          <p:nvPr/>
        </p:nvSpPr>
        <p:spPr>
          <a:xfrm>
            <a:off x="495300" y="2743200"/>
            <a:ext cx="2971800" cy="276999"/>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u="sng">
                <a:solidFill>
                  <a:srgbClr val="98002E"/>
                </a:solidFill>
                <a:latin typeface="Arial" panose="020B0604020202020204" pitchFamily="34" charset="0"/>
              </a:rPr>
              <a:t>www.gov.uk/phe</a:t>
            </a:r>
          </a:p>
        </p:txBody>
      </p:sp>
      <p:sp>
        <p:nvSpPr>
          <p:cNvPr id="6" name="TextBox 5">
            <a:extLst>
              <a:ext uri="{FF2B5EF4-FFF2-40B4-BE49-F238E27FC236}">
                <a16:creationId xmlns:a16="http://schemas.microsoft.com/office/drawing/2014/main" id="{E050E83F-4A63-4E09-BA3A-C8B5583145F8}"/>
              </a:ext>
            </a:extLst>
          </p:cNvPr>
          <p:cNvSpPr txBox="1"/>
          <p:nvPr/>
        </p:nvSpPr>
        <p:spPr>
          <a:xfrm>
            <a:off x="495300" y="3497580"/>
            <a:ext cx="2971800" cy="276999"/>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a:solidFill>
                  <a:srgbClr val="000000"/>
                </a:solidFill>
                <a:latin typeface="Arial" panose="020B0604020202020204" pitchFamily="34" charset="0"/>
              </a:rPr>
              <a:t>Twitter: </a:t>
            </a:r>
          </a:p>
        </p:txBody>
      </p:sp>
      <p:sp>
        <p:nvSpPr>
          <p:cNvPr id="7" name="TextBox 6">
            <a:hlinkClick r:id="rId3"/>
            <a:extLst>
              <a:ext uri="{FF2B5EF4-FFF2-40B4-BE49-F238E27FC236}">
                <a16:creationId xmlns:a16="http://schemas.microsoft.com/office/drawing/2014/main" id="{241D895D-D5D2-422B-B698-5EB62B628F35}"/>
              </a:ext>
            </a:extLst>
          </p:cNvPr>
          <p:cNvSpPr txBox="1"/>
          <p:nvPr/>
        </p:nvSpPr>
        <p:spPr>
          <a:xfrm>
            <a:off x="1040130" y="3497580"/>
            <a:ext cx="2971800" cy="276999"/>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u="sng">
                <a:solidFill>
                  <a:srgbClr val="98002E"/>
                </a:solidFill>
                <a:latin typeface="Arial" panose="020B0604020202020204" pitchFamily="34" charset="0"/>
              </a:rPr>
              <a:t>@PHE_uk</a:t>
            </a:r>
          </a:p>
        </p:txBody>
      </p:sp>
      <p:sp>
        <p:nvSpPr>
          <p:cNvPr id="8" name="TextBox 7">
            <a:extLst>
              <a:ext uri="{FF2B5EF4-FFF2-40B4-BE49-F238E27FC236}">
                <a16:creationId xmlns:a16="http://schemas.microsoft.com/office/drawing/2014/main" id="{8E52AA78-EA66-49FC-9AC7-15BB17DEA4A0}"/>
              </a:ext>
            </a:extLst>
          </p:cNvPr>
          <p:cNvSpPr txBox="1"/>
          <p:nvPr/>
        </p:nvSpPr>
        <p:spPr>
          <a:xfrm>
            <a:off x="495300" y="3696462"/>
            <a:ext cx="2971800" cy="276999"/>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a:solidFill>
                  <a:srgbClr val="000000"/>
                </a:solidFill>
                <a:latin typeface="Arial" panose="020B0604020202020204" pitchFamily="34" charset="0"/>
              </a:rPr>
              <a:t>Facebook: </a:t>
            </a:r>
          </a:p>
        </p:txBody>
      </p:sp>
      <p:sp>
        <p:nvSpPr>
          <p:cNvPr id="9" name="TextBox 8">
            <a:hlinkClick r:id="rId4"/>
            <a:extLst>
              <a:ext uri="{FF2B5EF4-FFF2-40B4-BE49-F238E27FC236}">
                <a16:creationId xmlns:a16="http://schemas.microsoft.com/office/drawing/2014/main" id="{4F71BA40-6AC2-4710-8126-FC39AA61B19E}"/>
              </a:ext>
            </a:extLst>
          </p:cNvPr>
          <p:cNvSpPr txBox="1"/>
          <p:nvPr/>
        </p:nvSpPr>
        <p:spPr>
          <a:xfrm>
            <a:off x="1238250" y="3696462"/>
            <a:ext cx="2971800" cy="276999"/>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u="sng">
                <a:solidFill>
                  <a:srgbClr val="98002E"/>
                </a:solidFill>
                <a:latin typeface="Arial" panose="020B0604020202020204" pitchFamily="34" charset="0"/>
              </a:rPr>
              <a:t>www.facebook.com/PublicHealthEngland</a:t>
            </a:r>
          </a:p>
        </p:txBody>
      </p:sp>
      <p:sp>
        <p:nvSpPr>
          <p:cNvPr id="11" name="TextBox 10">
            <a:extLst>
              <a:ext uri="{FF2B5EF4-FFF2-40B4-BE49-F238E27FC236}">
                <a16:creationId xmlns:a16="http://schemas.microsoft.com/office/drawing/2014/main" id="{798A2C1B-7EC6-4B47-8B46-0FDA8C0A0B09}"/>
              </a:ext>
            </a:extLst>
          </p:cNvPr>
          <p:cNvSpPr txBox="1"/>
          <p:nvPr/>
        </p:nvSpPr>
        <p:spPr>
          <a:xfrm>
            <a:off x="495300" y="4937760"/>
            <a:ext cx="4953000" cy="46166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dirty="0">
                <a:solidFill>
                  <a:srgbClr val="000000"/>
                </a:solidFill>
                <a:latin typeface="Arial" panose="020B0604020202020204" pitchFamily="34" charset="0"/>
              </a:rPr>
              <a:t>Published February 2020 
PHE publications gateway number: GW-1091</a:t>
            </a:r>
          </a:p>
        </p:txBody>
      </p:sp>
      <p:pic>
        <p:nvPicPr>
          <p:cNvPr id="13" name="Picture 12">
            <a:extLst>
              <a:ext uri="{FF2B5EF4-FFF2-40B4-BE49-F238E27FC236}">
                <a16:creationId xmlns:a16="http://schemas.microsoft.com/office/drawing/2014/main" id="{AFACDAB4-621D-4D16-AF31-844085F0184F}"/>
              </a:ext>
            </a:extLst>
          </p:cNvPr>
          <p:cNvPicPr>
            <a:picLocks/>
          </p:cNvPicPr>
          <p:nvPr/>
        </p:nvPicPr>
        <p:blipFill>
          <a:blip r:embed="rId5">
            <a:extLst>
              <a:ext uri="{28A0092B-C50C-407E-A947-70E740481C1C}">
                <a14:useLocalDpi xmlns:a14="http://schemas.microsoft.com/office/drawing/2010/main" val="0"/>
              </a:ext>
            </a:extLst>
          </a:blip>
          <a:stretch>
            <a:fillRect/>
          </a:stretch>
        </p:blipFill>
        <p:spPr>
          <a:xfrm>
            <a:off x="547878" y="5417820"/>
            <a:ext cx="845820" cy="685800"/>
          </a:xfrm>
          <a:prstGeom prst="rect">
            <a:avLst/>
          </a:prstGeom>
        </p:spPr>
      </p:pic>
      <p:sp>
        <p:nvSpPr>
          <p:cNvPr id="14" name="TextBox 13">
            <a:extLst>
              <a:ext uri="{FF2B5EF4-FFF2-40B4-BE49-F238E27FC236}">
                <a16:creationId xmlns:a16="http://schemas.microsoft.com/office/drawing/2014/main" id="{D1B1F50D-4D3D-4E4D-A9BE-CCD580918AA2}"/>
              </a:ext>
            </a:extLst>
          </p:cNvPr>
          <p:cNvSpPr txBox="1"/>
          <p:nvPr/>
        </p:nvSpPr>
        <p:spPr>
          <a:xfrm>
            <a:off x="63500" y="6413500"/>
            <a:ext cx="87630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a:solidFill>
                  <a:srgbClr val="FFFFFF"/>
                </a:solidFill>
                <a:latin typeface="Arial" panose="020B0604020202020204" pitchFamily="34" charset="0"/>
              </a:rPr>
              <a:t>26     Patterns and trends in child obesity in Yorkshire and the Humber</a:t>
            </a:r>
          </a:p>
        </p:txBody>
      </p:sp>
      <p:sp>
        <p:nvSpPr>
          <p:cNvPr id="15" name="TextBox 14">
            <a:extLst>
              <a:ext uri="{FF2B5EF4-FFF2-40B4-BE49-F238E27FC236}">
                <a16:creationId xmlns:a16="http://schemas.microsoft.com/office/drawing/2014/main" id="{031B1CC6-2D4F-439E-A0C2-55935A5E1C22}"/>
              </a:ext>
            </a:extLst>
          </p:cNvPr>
          <p:cNvSpPr txBox="1"/>
          <p:nvPr/>
        </p:nvSpPr>
        <p:spPr>
          <a:xfrm>
            <a:off x="495300" y="4011930"/>
            <a:ext cx="8915400" cy="1015663"/>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dirty="0">
                <a:solidFill>
                  <a:srgbClr val="000000"/>
                </a:solidFill>
                <a:latin typeface="Arial" panose="020B0604020202020204" pitchFamily="34" charset="0"/>
              </a:rPr>
              <a:t>© Crown copyright 2020 
You may re-use this information (excluding logos) free of charge in any format or medium, under the terms of the Open Government Licence v3.0. To view this licence, visit </a:t>
            </a:r>
            <a:r>
              <a:rPr lang="en-GB" sz="1200" u="sng" dirty="0">
                <a:solidFill>
                  <a:srgbClr val="98002E"/>
                </a:solidFill>
                <a:hlinkClick r:id="rId6"/>
              </a:rPr>
              <a:t>https://www.nationalarchives.gov.uk/doc/open-government-licence/version/3/</a:t>
            </a:r>
            <a:r>
              <a:rPr lang="en-GB" sz="1200" dirty="0">
                <a:solidFill>
                  <a:srgbClr val="000000"/>
                </a:solidFill>
                <a:latin typeface="Arial" panose="020B0604020202020204" pitchFamily="34" charset="0"/>
              </a:rPr>
              <a:t> Where we have identified any third party copyright information you will need to obtain permission from the copyright holders concerned.</a:t>
            </a:r>
          </a:p>
        </p:txBody>
      </p:sp>
    </p:spTree>
    <p:extLst>
      <p:ext uri="{BB962C8B-B14F-4D97-AF65-F5344CB8AC3E}">
        <p14:creationId xmlns:p14="http://schemas.microsoft.com/office/powerpoint/2010/main" val="3527736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FB0519-593E-435D-ABA4-F8DC61FB827D}"/>
              </a:ext>
            </a:extLst>
          </p:cNvPr>
          <p:cNvSpPr>
            <a:spLocks noGrp="1"/>
          </p:cNvSpPr>
          <p:nvPr>
            <p:ph type="title"/>
          </p:nvPr>
        </p:nvSpPr>
        <p:spPr/>
        <p:txBody>
          <a:bodyPr/>
          <a:lstStyle/>
          <a:p>
            <a:r>
              <a:rPr lang="en-GB"/>
              <a:t> </a:t>
            </a:r>
          </a:p>
        </p:txBody>
      </p:sp>
      <p:sp>
        <p:nvSpPr>
          <p:cNvPr id="3" name="TextBox 2">
            <a:extLst>
              <a:ext uri="{FF2B5EF4-FFF2-40B4-BE49-F238E27FC236}">
                <a16:creationId xmlns:a16="http://schemas.microsoft.com/office/drawing/2014/main" id="{55F7068C-85B4-49E1-BCEB-DC74E1F83D4F}"/>
              </a:ext>
            </a:extLst>
          </p:cNvPr>
          <p:cNvSpPr txBox="1"/>
          <p:nvPr/>
        </p:nvSpPr>
        <p:spPr>
          <a:xfrm>
            <a:off x="2526030" y="240030"/>
            <a:ext cx="7429500" cy="95410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2800">
                <a:solidFill>
                  <a:srgbClr val="98002E"/>
                </a:solidFill>
                <a:latin typeface="Arial" panose="020B0604020202020204" pitchFamily="34" charset="0"/>
              </a:rPr>
              <a:t>Child BMI classification definitions for population monitoring</a:t>
            </a:r>
          </a:p>
        </p:txBody>
      </p:sp>
      <p:sp>
        <p:nvSpPr>
          <p:cNvPr id="4" name="TextBox 3">
            <a:extLst>
              <a:ext uri="{FF2B5EF4-FFF2-40B4-BE49-F238E27FC236}">
                <a16:creationId xmlns:a16="http://schemas.microsoft.com/office/drawing/2014/main" id="{843C1112-06C5-4630-89B4-3A09B41326E2}"/>
              </a:ext>
            </a:extLst>
          </p:cNvPr>
          <p:cNvSpPr txBox="1"/>
          <p:nvPr/>
        </p:nvSpPr>
        <p:spPr>
          <a:xfrm>
            <a:off x="515112" y="1714500"/>
            <a:ext cx="8420100" cy="73866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400">
                <a:solidFill>
                  <a:srgbClr val="000000"/>
                </a:solidFill>
                <a:latin typeface="Arial" panose="020B0604020202020204" pitchFamily="34" charset="0"/>
              </a:rPr>
              <a:t>For population monitoring purposes body mass index (BMI) is classified according to the following image using the British 1990 growth reference (UK90 ). This helps examine patterns in children’s weight status across the country and over time.</a:t>
            </a:r>
          </a:p>
        </p:txBody>
      </p:sp>
      <p:sp>
        <p:nvSpPr>
          <p:cNvPr id="5" name="TextBox 4">
            <a:extLst>
              <a:ext uri="{FF2B5EF4-FFF2-40B4-BE49-F238E27FC236}">
                <a16:creationId xmlns:a16="http://schemas.microsoft.com/office/drawing/2014/main" id="{585B66C7-66F5-4F6F-BA6F-F692D435FDB7}"/>
              </a:ext>
            </a:extLst>
          </p:cNvPr>
          <p:cNvSpPr txBox="1"/>
          <p:nvPr/>
        </p:nvSpPr>
        <p:spPr>
          <a:xfrm>
            <a:off x="4152900" y="1943100"/>
            <a:ext cx="635000" cy="21544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800">
                <a:solidFill>
                  <a:srgbClr val="000000"/>
                </a:solidFill>
                <a:latin typeface="Arial" panose="020B0604020202020204" pitchFamily="34" charset="0"/>
              </a:rPr>
              <a:t>1</a:t>
            </a:r>
          </a:p>
        </p:txBody>
      </p:sp>
      <p:pic>
        <p:nvPicPr>
          <p:cNvPr id="7" name="Picture 6">
            <a:extLst>
              <a:ext uri="{FF2B5EF4-FFF2-40B4-BE49-F238E27FC236}">
                <a16:creationId xmlns:a16="http://schemas.microsoft.com/office/drawing/2014/main" id="{A96F8A10-F175-4E14-B0CD-342E9700E2D1}"/>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493590" y="2777490"/>
            <a:ext cx="8918821" cy="2400300"/>
          </a:xfrm>
          <a:prstGeom prst="rect">
            <a:avLst/>
          </a:prstGeom>
        </p:spPr>
      </p:pic>
      <p:sp>
        <p:nvSpPr>
          <p:cNvPr id="8" name="TextBox 7">
            <a:extLst>
              <a:ext uri="{FF2B5EF4-FFF2-40B4-BE49-F238E27FC236}">
                <a16:creationId xmlns:a16="http://schemas.microsoft.com/office/drawing/2014/main" id="{CCF7831D-0CF3-4B09-93CA-1E5E2D237B95}"/>
              </a:ext>
            </a:extLst>
          </p:cNvPr>
          <p:cNvSpPr txBox="1"/>
          <p:nvPr/>
        </p:nvSpPr>
        <p:spPr>
          <a:xfrm>
            <a:off x="25400" y="5905500"/>
            <a:ext cx="9410700" cy="26161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100">
                <a:solidFill>
                  <a:srgbClr val="000000"/>
                </a:solidFill>
                <a:latin typeface="Arial" panose="020B0604020202020204" pitchFamily="34" charset="0"/>
              </a:rPr>
              <a:t>1 Cole TJ, Freeman JV, Preece MA. Body mass index reference curves for the UK, 1990. Archives of Disease in Childhood 1995 73:25-29.</a:t>
            </a:r>
          </a:p>
        </p:txBody>
      </p:sp>
      <p:sp>
        <p:nvSpPr>
          <p:cNvPr id="9" name="TextBox 8">
            <a:extLst>
              <a:ext uri="{FF2B5EF4-FFF2-40B4-BE49-F238E27FC236}">
                <a16:creationId xmlns:a16="http://schemas.microsoft.com/office/drawing/2014/main" id="{29CB91B6-9421-4479-B916-566B4DF3EE8A}"/>
              </a:ext>
            </a:extLst>
          </p:cNvPr>
          <p:cNvSpPr txBox="1"/>
          <p:nvPr/>
        </p:nvSpPr>
        <p:spPr>
          <a:xfrm>
            <a:off x="63500" y="6413500"/>
            <a:ext cx="87630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a:solidFill>
                  <a:srgbClr val="FFFFFF"/>
                </a:solidFill>
                <a:latin typeface="Arial" panose="020B0604020202020204" pitchFamily="34" charset="0"/>
              </a:rPr>
              <a:t>3     Patterns and trends in child obesity in Yorkshire and the Humber</a:t>
            </a:r>
          </a:p>
        </p:txBody>
      </p:sp>
    </p:spTree>
    <p:extLst>
      <p:ext uri="{BB962C8B-B14F-4D97-AF65-F5344CB8AC3E}">
        <p14:creationId xmlns:p14="http://schemas.microsoft.com/office/powerpoint/2010/main" val="6493123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511AF7-D6F0-4C5F-99D3-E1327771973A}"/>
              </a:ext>
            </a:extLst>
          </p:cNvPr>
          <p:cNvSpPr>
            <a:spLocks noGrp="1"/>
          </p:cNvSpPr>
          <p:nvPr>
            <p:ph type="title"/>
          </p:nvPr>
        </p:nvSpPr>
        <p:spPr/>
        <p:txBody>
          <a:bodyPr/>
          <a:lstStyle/>
          <a:p>
            <a:r>
              <a:rPr lang="en-GB"/>
              <a:t> </a:t>
            </a:r>
          </a:p>
        </p:txBody>
      </p:sp>
      <p:sp>
        <p:nvSpPr>
          <p:cNvPr id="3" name="TextBox 2">
            <a:extLst>
              <a:ext uri="{FF2B5EF4-FFF2-40B4-BE49-F238E27FC236}">
                <a16:creationId xmlns:a16="http://schemas.microsoft.com/office/drawing/2014/main" id="{D0AA6719-CE14-488A-AE49-8AB52121140A}"/>
              </a:ext>
            </a:extLst>
          </p:cNvPr>
          <p:cNvSpPr txBox="1"/>
          <p:nvPr/>
        </p:nvSpPr>
        <p:spPr>
          <a:xfrm>
            <a:off x="2526030" y="240030"/>
            <a:ext cx="7429500" cy="52322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2800">
                <a:solidFill>
                  <a:srgbClr val="98002E"/>
                </a:solidFill>
                <a:latin typeface="Arial" panose="020B0604020202020204" pitchFamily="34" charset="0"/>
              </a:rPr>
              <a:t>Child obesity in Yorkshire and the Humber</a:t>
            </a:r>
          </a:p>
        </p:txBody>
      </p:sp>
      <p:sp>
        <p:nvSpPr>
          <p:cNvPr id="4" name="TextBox 3">
            <a:extLst>
              <a:ext uri="{FF2B5EF4-FFF2-40B4-BE49-F238E27FC236}">
                <a16:creationId xmlns:a16="http://schemas.microsoft.com/office/drawing/2014/main" id="{CDC6E4D8-5EBF-4614-BCB8-06FFF241BD8A}"/>
              </a:ext>
            </a:extLst>
          </p:cNvPr>
          <p:cNvSpPr txBox="1"/>
          <p:nvPr/>
        </p:nvSpPr>
        <p:spPr>
          <a:xfrm>
            <a:off x="2526030" y="788670"/>
            <a:ext cx="69342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a:solidFill>
                  <a:srgbClr val="000000"/>
                </a:solidFill>
                <a:latin typeface="Arial" panose="020B0604020202020204" pitchFamily="34" charset="0"/>
              </a:rPr>
              <a:t>Prevalence of excess weight by sex and age</a:t>
            </a:r>
          </a:p>
        </p:txBody>
      </p:sp>
      <p:sp>
        <p:nvSpPr>
          <p:cNvPr id="5" name="TextBox 4">
            <a:extLst>
              <a:ext uri="{FF2B5EF4-FFF2-40B4-BE49-F238E27FC236}">
                <a16:creationId xmlns:a16="http://schemas.microsoft.com/office/drawing/2014/main" id="{E330C67F-213A-45BC-8226-467664A5DA20}"/>
              </a:ext>
            </a:extLst>
          </p:cNvPr>
          <p:cNvSpPr txBox="1"/>
          <p:nvPr/>
        </p:nvSpPr>
        <p:spPr>
          <a:xfrm>
            <a:off x="2526030" y="1131570"/>
            <a:ext cx="74295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a:solidFill>
                  <a:srgbClr val="000000"/>
                </a:solidFill>
                <a:latin typeface="Arial" panose="020B0604020202020204" pitchFamily="34" charset="0"/>
              </a:rPr>
              <a:t>2018/19</a:t>
            </a:r>
          </a:p>
        </p:txBody>
      </p:sp>
      <p:sp>
        <p:nvSpPr>
          <p:cNvPr id="6" name="TextBox 5">
            <a:extLst>
              <a:ext uri="{FF2B5EF4-FFF2-40B4-BE49-F238E27FC236}">
                <a16:creationId xmlns:a16="http://schemas.microsoft.com/office/drawing/2014/main" id="{D8AA5EF6-863E-4CB2-859A-6DBDE126D37D}"/>
              </a:ext>
            </a:extLst>
          </p:cNvPr>
          <p:cNvSpPr txBox="1"/>
          <p:nvPr/>
        </p:nvSpPr>
        <p:spPr>
          <a:xfrm>
            <a:off x="1287780" y="1714500"/>
            <a:ext cx="84201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400" b="1">
                <a:solidFill>
                  <a:srgbClr val="000000"/>
                </a:solidFill>
                <a:latin typeface="Arial" panose="020B0604020202020204" pitchFamily="34" charset="0"/>
              </a:rPr>
              <a:t>Around 1 in 4 children in Reception (aged 4-5 years) are overweight or obese (23.7%)</a:t>
            </a:r>
          </a:p>
        </p:txBody>
      </p:sp>
      <p:sp>
        <p:nvSpPr>
          <p:cNvPr id="7" name="TextBox 6">
            <a:extLst>
              <a:ext uri="{FF2B5EF4-FFF2-40B4-BE49-F238E27FC236}">
                <a16:creationId xmlns:a16="http://schemas.microsoft.com/office/drawing/2014/main" id="{AF80FC2E-7A2C-4CE8-B33A-9332F2FD0464}"/>
              </a:ext>
            </a:extLst>
          </p:cNvPr>
          <p:cNvSpPr txBox="1"/>
          <p:nvPr/>
        </p:nvSpPr>
        <p:spPr>
          <a:xfrm>
            <a:off x="2228850" y="2009394"/>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a:solidFill>
                  <a:srgbClr val="000000"/>
                </a:solidFill>
                <a:latin typeface="Arial" panose="020B0604020202020204" pitchFamily="34" charset="0"/>
              </a:rPr>
              <a:t>Boys: 24.2%</a:t>
            </a:r>
          </a:p>
        </p:txBody>
      </p:sp>
      <p:sp>
        <p:nvSpPr>
          <p:cNvPr id="8" name="TextBox 7">
            <a:extLst>
              <a:ext uri="{FF2B5EF4-FFF2-40B4-BE49-F238E27FC236}">
                <a16:creationId xmlns:a16="http://schemas.microsoft.com/office/drawing/2014/main" id="{5633B46B-40CB-4CB1-8F7A-7FCEF0896FAA}"/>
              </a:ext>
            </a:extLst>
          </p:cNvPr>
          <p:cNvSpPr txBox="1"/>
          <p:nvPr/>
        </p:nvSpPr>
        <p:spPr>
          <a:xfrm>
            <a:off x="6191250" y="2009394"/>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a:solidFill>
                  <a:srgbClr val="000000"/>
                </a:solidFill>
                <a:latin typeface="Arial" panose="020B0604020202020204" pitchFamily="34" charset="0"/>
              </a:rPr>
              <a:t>Girls: 23.1%</a:t>
            </a:r>
          </a:p>
        </p:txBody>
      </p:sp>
      <p:pic>
        <p:nvPicPr>
          <p:cNvPr id="10" name="Picture 9">
            <a:extLst>
              <a:ext uri="{FF2B5EF4-FFF2-40B4-BE49-F238E27FC236}">
                <a16:creationId xmlns:a16="http://schemas.microsoft.com/office/drawing/2014/main" id="{AC6FC63A-385D-449F-B486-6E860C254987}"/>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1700608" y="2331720"/>
            <a:ext cx="2542384" cy="1234440"/>
          </a:xfrm>
          <a:prstGeom prst="rect">
            <a:avLst/>
          </a:prstGeom>
        </p:spPr>
      </p:pic>
      <p:pic>
        <p:nvPicPr>
          <p:cNvPr id="12" name="Picture 11">
            <a:extLst>
              <a:ext uri="{FF2B5EF4-FFF2-40B4-BE49-F238E27FC236}">
                <a16:creationId xmlns:a16="http://schemas.microsoft.com/office/drawing/2014/main" id="{2DA240CD-D4C2-4976-8812-DADA3F654D88}"/>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5664108" y="2331720"/>
            <a:ext cx="2540183" cy="1234440"/>
          </a:xfrm>
          <a:prstGeom prst="rect">
            <a:avLst/>
          </a:prstGeom>
        </p:spPr>
      </p:pic>
      <p:sp>
        <p:nvSpPr>
          <p:cNvPr id="13" name="TextBox 12">
            <a:extLst>
              <a:ext uri="{FF2B5EF4-FFF2-40B4-BE49-F238E27FC236}">
                <a16:creationId xmlns:a16="http://schemas.microsoft.com/office/drawing/2014/main" id="{09651B69-F7B4-4F9E-8051-D84BB1CF2A7C}"/>
              </a:ext>
            </a:extLst>
          </p:cNvPr>
          <p:cNvSpPr txBox="1"/>
          <p:nvPr/>
        </p:nvSpPr>
        <p:spPr>
          <a:xfrm>
            <a:off x="1287780" y="3771900"/>
            <a:ext cx="84201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400" b="1">
                <a:solidFill>
                  <a:srgbClr val="000000"/>
                </a:solidFill>
                <a:latin typeface="Arial" panose="020B0604020202020204" pitchFamily="34" charset="0"/>
              </a:rPr>
              <a:t>Around 1 in 3 children in Year 6 (aged 10-11 years) are overweight or obese (35.1%)</a:t>
            </a:r>
          </a:p>
        </p:txBody>
      </p:sp>
      <p:sp>
        <p:nvSpPr>
          <p:cNvPr id="14" name="TextBox 13">
            <a:extLst>
              <a:ext uri="{FF2B5EF4-FFF2-40B4-BE49-F238E27FC236}">
                <a16:creationId xmlns:a16="http://schemas.microsoft.com/office/drawing/2014/main" id="{4320BF00-59F7-4BEA-8497-BBCE3F47C497}"/>
              </a:ext>
            </a:extLst>
          </p:cNvPr>
          <p:cNvSpPr txBox="1"/>
          <p:nvPr/>
        </p:nvSpPr>
        <p:spPr>
          <a:xfrm>
            <a:off x="2228850" y="408051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a:solidFill>
                  <a:srgbClr val="000000"/>
                </a:solidFill>
                <a:latin typeface="Arial" panose="020B0604020202020204" pitchFamily="34" charset="0"/>
              </a:rPr>
              <a:t>Boys: 37.6%</a:t>
            </a:r>
          </a:p>
        </p:txBody>
      </p:sp>
      <p:sp>
        <p:nvSpPr>
          <p:cNvPr id="15" name="TextBox 14">
            <a:extLst>
              <a:ext uri="{FF2B5EF4-FFF2-40B4-BE49-F238E27FC236}">
                <a16:creationId xmlns:a16="http://schemas.microsoft.com/office/drawing/2014/main" id="{ACC05475-0FD7-47A9-8B65-D0E62D726B02}"/>
              </a:ext>
            </a:extLst>
          </p:cNvPr>
          <p:cNvSpPr txBox="1"/>
          <p:nvPr/>
        </p:nvSpPr>
        <p:spPr>
          <a:xfrm>
            <a:off x="6191250" y="408051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a:solidFill>
                  <a:srgbClr val="000000"/>
                </a:solidFill>
                <a:latin typeface="Arial" panose="020B0604020202020204" pitchFamily="34" charset="0"/>
              </a:rPr>
              <a:t>Girls: 32.4%</a:t>
            </a:r>
          </a:p>
        </p:txBody>
      </p:sp>
      <p:pic>
        <p:nvPicPr>
          <p:cNvPr id="17" name="Picture 16">
            <a:extLst>
              <a:ext uri="{FF2B5EF4-FFF2-40B4-BE49-F238E27FC236}">
                <a16:creationId xmlns:a16="http://schemas.microsoft.com/office/drawing/2014/main" id="{9C57A0D5-2A8E-48F4-AC18-8591804967BA}"/>
              </a:ext>
            </a:extLst>
          </p:cNvPr>
          <p:cNvPicPr>
            <a:picLocks/>
          </p:cNvPicPr>
          <p:nvPr/>
        </p:nvPicPr>
        <p:blipFill>
          <a:blip r:embed="rId4">
            <a:extLst>
              <a:ext uri="{28A0092B-C50C-407E-A947-70E740481C1C}">
                <a14:useLocalDpi xmlns:a14="http://schemas.microsoft.com/office/drawing/2010/main" val="0"/>
              </a:ext>
            </a:extLst>
          </a:blip>
          <a:stretch>
            <a:fillRect/>
          </a:stretch>
        </p:blipFill>
        <p:spPr>
          <a:xfrm>
            <a:off x="2018406" y="4389120"/>
            <a:ext cx="1906788" cy="1234440"/>
          </a:xfrm>
          <a:prstGeom prst="rect">
            <a:avLst/>
          </a:prstGeom>
        </p:spPr>
      </p:pic>
      <p:pic>
        <p:nvPicPr>
          <p:cNvPr id="19" name="Picture 18">
            <a:extLst>
              <a:ext uri="{FF2B5EF4-FFF2-40B4-BE49-F238E27FC236}">
                <a16:creationId xmlns:a16="http://schemas.microsoft.com/office/drawing/2014/main" id="{EDEE56D5-8820-4665-AEE6-69D840903338}"/>
              </a:ext>
            </a:extLst>
          </p:cNvPr>
          <p:cNvPicPr>
            <a:picLocks/>
          </p:cNvPicPr>
          <p:nvPr/>
        </p:nvPicPr>
        <p:blipFill>
          <a:blip r:embed="rId5">
            <a:extLst>
              <a:ext uri="{28A0092B-C50C-407E-A947-70E740481C1C}">
                <a14:useLocalDpi xmlns:a14="http://schemas.microsoft.com/office/drawing/2010/main" val="0"/>
              </a:ext>
            </a:extLst>
          </a:blip>
          <a:stretch>
            <a:fillRect/>
          </a:stretch>
        </p:blipFill>
        <p:spPr>
          <a:xfrm>
            <a:off x="5981631" y="4389120"/>
            <a:ext cx="1905138" cy="1234440"/>
          </a:xfrm>
          <a:prstGeom prst="rect">
            <a:avLst/>
          </a:prstGeom>
        </p:spPr>
      </p:pic>
      <p:sp>
        <p:nvSpPr>
          <p:cNvPr id="20" name="TextBox 19">
            <a:extLst>
              <a:ext uri="{FF2B5EF4-FFF2-40B4-BE49-F238E27FC236}">
                <a16:creationId xmlns:a16="http://schemas.microsoft.com/office/drawing/2014/main" id="{14F34B48-9793-4B2A-9CDC-81737DE44D04}"/>
              </a:ext>
            </a:extLst>
          </p:cNvPr>
          <p:cNvSpPr txBox="1"/>
          <p:nvPr/>
        </p:nvSpPr>
        <p:spPr>
          <a:xfrm>
            <a:off x="63500" y="6413500"/>
            <a:ext cx="87630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a:solidFill>
                  <a:srgbClr val="FFFFFF"/>
                </a:solidFill>
                <a:latin typeface="Arial" panose="020B0604020202020204" pitchFamily="34" charset="0"/>
              </a:rPr>
              <a:t>4     Patterns and trends in child obesity in Yorkshire and the Humber</a:t>
            </a:r>
          </a:p>
        </p:txBody>
      </p:sp>
    </p:spTree>
    <p:extLst>
      <p:ext uri="{BB962C8B-B14F-4D97-AF65-F5344CB8AC3E}">
        <p14:creationId xmlns:p14="http://schemas.microsoft.com/office/powerpoint/2010/main" val="5609942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331D6B-FAB9-42DE-9B02-02D68CFEF1BC}"/>
              </a:ext>
            </a:extLst>
          </p:cNvPr>
          <p:cNvSpPr>
            <a:spLocks noGrp="1"/>
          </p:cNvSpPr>
          <p:nvPr>
            <p:ph type="title"/>
          </p:nvPr>
        </p:nvSpPr>
        <p:spPr/>
        <p:txBody>
          <a:bodyPr/>
          <a:lstStyle/>
          <a:p>
            <a:r>
              <a:rPr lang="en-GB"/>
              <a:t> </a:t>
            </a:r>
          </a:p>
        </p:txBody>
      </p:sp>
      <p:sp>
        <p:nvSpPr>
          <p:cNvPr id="3" name="TextBox 2">
            <a:extLst>
              <a:ext uri="{FF2B5EF4-FFF2-40B4-BE49-F238E27FC236}">
                <a16:creationId xmlns:a16="http://schemas.microsoft.com/office/drawing/2014/main" id="{42DD8331-0A4D-42E9-9059-A96F5E64272D}"/>
              </a:ext>
            </a:extLst>
          </p:cNvPr>
          <p:cNvSpPr txBox="1"/>
          <p:nvPr/>
        </p:nvSpPr>
        <p:spPr>
          <a:xfrm>
            <a:off x="2526030" y="240030"/>
            <a:ext cx="7429500" cy="52322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2800">
                <a:solidFill>
                  <a:srgbClr val="98002E"/>
                </a:solidFill>
                <a:latin typeface="Arial" panose="020B0604020202020204" pitchFamily="34" charset="0"/>
              </a:rPr>
              <a:t>Child obesity in Yorkshire and the Humber</a:t>
            </a:r>
          </a:p>
        </p:txBody>
      </p:sp>
      <p:sp>
        <p:nvSpPr>
          <p:cNvPr id="4" name="TextBox 3">
            <a:extLst>
              <a:ext uri="{FF2B5EF4-FFF2-40B4-BE49-F238E27FC236}">
                <a16:creationId xmlns:a16="http://schemas.microsoft.com/office/drawing/2014/main" id="{48B25DEF-D133-429C-A1BA-1FCFD4F90DD2}"/>
              </a:ext>
            </a:extLst>
          </p:cNvPr>
          <p:cNvSpPr txBox="1"/>
          <p:nvPr/>
        </p:nvSpPr>
        <p:spPr>
          <a:xfrm>
            <a:off x="2526030" y="788670"/>
            <a:ext cx="69342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a:solidFill>
                  <a:srgbClr val="000000"/>
                </a:solidFill>
                <a:latin typeface="Arial" panose="020B0604020202020204" pitchFamily="34" charset="0"/>
              </a:rPr>
              <a:t>Prevalence of obesity by age and sex</a:t>
            </a:r>
          </a:p>
        </p:txBody>
      </p:sp>
      <p:sp>
        <p:nvSpPr>
          <p:cNvPr id="5" name="TextBox 4">
            <a:extLst>
              <a:ext uri="{FF2B5EF4-FFF2-40B4-BE49-F238E27FC236}">
                <a16:creationId xmlns:a16="http://schemas.microsoft.com/office/drawing/2014/main" id="{C553CC56-5328-460B-AF9F-50D99C8F5B6B}"/>
              </a:ext>
            </a:extLst>
          </p:cNvPr>
          <p:cNvSpPr txBox="1"/>
          <p:nvPr/>
        </p:nvSpPr>
        <p:spPr>
          <a:xfrm>
            <a:off x="2526030" y="1131570"/>
            <a:ext cx="74295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a:solidFill>
                  <a:srgbClr val="000000"/>
                </a:solidFill>
                <a:latin typeface="Arial" panose="020B0604020202020204" pitchFamily="34" charset="0"/>
              </a:rPr>
              <a:t>2018/19</a:t>
            </a:r>
          </a:p>
        </p:txBody>
      </p:sp>
      <p:sp>
        <p:nvSpPr>
          <p:cNvPr id="6" name="TextBox 5">
            <a:extLst>
              <a:ext uri="{FF2B5EF4-FFF2-40B4-BE49-F238E27FC236}">
                <a16:creationId xmlns:a16="http://schemas.microsoft.com/office/drawing/2014/main" id="{CA434546-CFFA-49BD-9E58-7FD5FD1A3B65}"/>
              </a:ext>
            </a:extLst>
          </p:cNvPr>
          <p:cNvSpPr txBox="1"/>
          <p:nvPr/>
        </p:nvSpPr>
        <p:spPr>
          <a:xfrm>
            <a:off x="1981200" y="1714500"/>
            <a:ext cx="84201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400" b="1">
                <a:solidFill>
                  <a:srgbClr val="000000"/>
                </a:solidFill>
                <a:latin typeface="Arial" panose="020B0604020202020204" pitchFamily="34" charset="0"/>
              </a:rPr>
              <a:t>Around 1 in 10 children in Reception (aged 4-5 years) are obese (10.2%)</a:t>
            </a:r>
          </a:p>
        </p:txBody>
      </p:sp>
      <p:pic>
        <p:nvPicPr>
          <p:cNvPr id="8" name="Picture 7">
            <a:extLst>
              <a:ext uri="{FF2B5EF4-FFF2-40B4-BE49-F238E27FC236}">
                <a16:creationId xmlns:a16="http://schemas.microsoft.com/office/drawing/2014/main" id="{8A4CAF2F-3BA4-492E-8DBA-1C5068796833}"/>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2481238" y="2057400"/>
            <a:ext cx="4943525" cy="960120"/>
          </a:xfrm>
          <a:prstGeom prst="rect">
            <a:avLst/>
          </a:prstGeom>
        </p:spPr>
      </p:pic>
      <p:sp>
        <p:nvSpPr>
          <p:cNvPr id="9" name="TextBox 8">
            <a:extLst>
              <a:ext uri="{FF2B5EF4-FFF2-40B4-BE49-F238E27FC236}">
                <a16:creationId xmlns:a16="http://schemas.microsoft.com/office/drawing/2014/main" id="{ED3E1458-2242-456C-A902-72761AAC965F}"/>
              </a:ext>
            </a:extLst>
          </p:cNvPr>
          <p:cNvSpPr txBox="1"/>
          <p:nvPr/>
        </p:nvSpPr>
        <p:spPr>
          <a:xfrm>
            <a:off x="1382676" y="250317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400">
                <a:solidFill>
                  <a:srgbClr val="000000"/>
                </a:solidFill>
                <a:latin typeface="Arial" panose="020B0604020202020204" pitchFamily="34" charset="0"/>
              </a:rPr>
              <a:t>Boys: 10.6%</a:t>
            </a:r>
          </a:p>
        </p:txBody>
      </p:sp>
      <p:pic>
        <p:nvPicPr>
          <p:cNvPr id="11" name="Picture 10">
            <a:extLst>
              <a:ext uri="{FF2B5EF4-FFF2-40B4-BE49-F238E27FC236}">
                <a16:creationId xmlns:a16="http://schemas.microsoft.com/office/drawing/2014/main" id="{661521BD-412F-43AA-9048-06C9AC379279}"/>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2483377" y="3017520"/>
            <a:ext cx="4939245" cy="960120"/>
          </a:xfrm>
          <a:prstGeom prst="rect">
            <a:avLst/>
          </a:prstGeom>
        </p:spPr>
      </p:pic>
      <p:sp>
        <p:nvSpPr>
          <p:cNvPr id="12" name="TextBox 11">
            <a:extLst>
              <a:ext uri="{FF2B5EF4-FFF2-40B4-BE49-F238E27FC236}">
                <a16:creationId xmlns:a16="http://schemas.microsoft.com/office/drawing/2014/main" id="{962A3301-4DD2-45FB-ACFF-D80FD995C3A8}"/>
              </a:ext>
            </a:extLst>
          </p:cNvPr>
          <p:cNvSpPr txBox="1"/>
          <p:nvPr/>
        </p:nvSpPr>
        <p:spPr>
          <a:xfrm>
            <a:off x="1382676" y="346329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400">
                <a:solidFill>
                  <a:srgbClr val="000000"/>
                </a:solidFill>
                <a:latin typeface="Arial" panose="020B0604020202020204" pitchFamily="34" charset="0"/>
              </a:rPr>
              <a:t>Girls: 9.9%</a:t>
            </a:r>
          </a:p>
        </p:txBody>
      </p:sp>
      <p:sp>
        <p:nvSpPr>
          <p:cNvPr id="13" name="TextBox 12">
            <a:extLst>
              <a:ext uri="{FF2B5EF4-FFF2-40B4-BE49-F238E27FC236}">
                <a16:creationId xmlns:a16="http://schemas.microsoft.com/office/drawing/2014/main" id="{737AC31D-A8BC-459F-8374-F788A2B18C42}"/>
              </a:ext>
            </a:extLst>
          </p:cNvPr>
          <p:cNvSpPr txBox="1"/>
          <p:nvPr/>
        </p:nvSpPr>
        <p:spPr>
          <a:xfrm>
            <a:off x="2080260" y="4203954"/>
            <a:ext cx="84201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400" b="1">
                <a:solidFill>
                  <a:srgbClr val="000000"/>
                </a:solidFill>
                <a:latin typeface="Arial" panose="020B0604020202020204" pitchFamily="34" charset="0"/>
              </a:rPr>
              <a:t>Around 1 in 5 children in Year 6 (aged 10-11 years) are obese (21%)</a:t>
            </a:r>
          </a:p>
        </p:txBody>
      </p:sp>
      <p:sp>
        <p:nvSpPr>
          <p:cNvPr id="14" name="TextBox 13">
            <a:extLst>
              <a:ext uri="{FF2B5EF4-FFF2-40B4-BE49-F238E27FC236}">
                <a16:creationId xmlns:a16="http://schemas.microsoft.com/office/drawing/2014/main" id="{3E5C8810-FD37-40F7-8C26-E2084345C852}"/>
              </a:ext>
            </a:extLst>
          </p:cNvPr>
          <p:cNvSpPr txBox="1"/>
          <p:nvPr/>
        </p:nvSpPr>
        <p:spPr>
          <a:xfrm>
            <a:off x="2228850" y="459486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a:solidFill>
                  <a:srgbClr val="000000"/>
                </a:solidFill>
                <a:latin typeface="Arial" panose="020B0604020202020204" pitchFamily="34" charset="0"/>
              </a:rPr>
              <a:t>Boys: 23.4%</a:t>
            </a:r>
          </a:p>
        </p:txBody>
      </p:sp>
      <p:sp>
        <p:nvSpPr>
          <p:cNvPr id="15" name="TextBox 14">
            <a:extLst>
              <a:ext uri="{FF2B5EF4-FFF2-40B4-BE49-F238E27FC236}">
                <a16:creationId xmlns:a16="http://schemas.microsoft.com/office/drawing/2014/main" id="{60E55A12-5469-4B7B-A6CD-3F3A77F4B618}"/>
              </a:ext>
            </a:extLst>
          </p:cNvPr>
          <p:cNvSpPr txBox="1"/>
          <p:nvPr/>
        </p:nvSpPr>
        <p:spPr>
          <a:xfrm>
            <a:off x="6191250" y="459486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a:solidFill>
                  <a:srgbClr val="000000"/>
                </a:solidFill>
                <a:latin typeface="Arial" panose="020B0604020202020204" pitchFamily="34" charset="0"/>
              </a:rPr>
              <a:t>Girls: 18.5%</a:t>
            </a:r>
          </a:p>
        </p:txBody>
      </p:sp>
      <p:pic>
        <p:nvPicPr>
          <p:cNvPr id="17" name="Picture 16">
            <a:extLst>
              <a:ext uri="{FF2B5EF4-FFF2-40B4-BE49-F238E27FC236}">
                <a16:creationId xmlns:a16="http://schemas.microsoft.com/office/drawing/2014/main" id="{19BEB1DF-5789-442A-AD51-09F9C55DDD38}"/>
              </a:ext>
            </a:extLst>
          </p:cNvPr>
          <p:cNvPicPr>
            <a:picLocks/>
          </p:cNvPicPr>
          <p:nvPr/>
        </p:nvPicPr>
        <p:blipFill>
          <a:blip r:embed="rId4">
            <a:extLst>
              <a:ext uri="{28A0092B-C50C-407E-A947-70E740481C1C}">
                <a14:useLocalDpi xmlns:a14="http://schemas.microsoft.com/office/drawing/2010/main" val="0"/>
              </a:ext>
            </a:extLst>
          </a:blip>
          <a:stretch>
            <a:fillRect/>
          </a:stretch>
        </p:blipFill>
        <p:spPr>
          <a:xfrm>
            <a:off x="1559364" y="4869180"/>
            <a:ext cx="2824871" cy="1097280"/>
          </a:xfrm>
          <a:prstGeom prst="rect">
            <a:avLst/>
          </a:prstGeom>
        </p:spPr>
      </p:pic>
      <p:pic>
        <p:nvPicPr>
          <p:cNvPr id="19" name="Picture 18">
            <a:extLst>
              <a:ext uri="{FF2B5EF4-FFF2-40B4-BE49-F238E27FC236}">
                <a16:creationId xmlns:a16="http://schemas.microsoft.com/office/drawing/2014/main" id="{424D8D9D-5AC6-498C-A72F-3F6E8FB38A48}"/>
              </a:ext>
            </a:extLst>
          </p:cNvPr>
          <p:cNvPicPr>
            <a:picLocks/>
          </p:cNvPicPr>
          <p:nvPr/>
        </p:nvPicPr>
        <p:blipFill>
          <a:blip r:embed="rId5">
            <a:extLst>
              <a:ext uri="{28A0092B-C50C-407E-A947-70E740481C1C}">
                <a14:useLocalDpi xmlns:a14="http://schemas.microsoft.com/office/drawing/2010/main" val="0"/>
              </a:ext>
            </a:extLst>
          </a:blip>
          <a:stretch>
            <a:fillRect/>
          </a:stretch>
        </p:blipFill>
        <p:spPr>
          <a:xfrm>
            <a:off x="5522987" y="4869180"/>
            <a:ext cx="2822426" cy="1097280"/>
          </a:xfrm>
          <a:prstGeom prst="rect">
            <a:avLst/>
          </a:prstGeom>
        </p:spPr>
      </p:pic>
      <p:sp>
        <p:nvSpPr>
          <p:cNvPr id="20" name="TextBox 19">
            <a:extLst>
              <a:ext uri="{FF2B5EF4-FFF2-40B4-BE49-F238E27FC236}">
                <a16:creationId xmlns:a16="http://schemas.microsoft.com/office/drawing/2014/main" id="{F72B9A3C-C454-4A29-9CC7-F3FE7F51AB61}"/>
              </a:ext>
            </a:extLst>
          </p:cNvPr>
          <p:cNvSpPr txBox="1"/>
          <p:nvPr/>
        </p:nvSpPr>
        <p:spPr>
          <a:xfrm>
            <a:off x="63500" y="6413500"/>
            <a:ext cx="87630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a:solidFill>
                  <a:srgbClr val="FFFFFF"/>
                </a:solidFill>
                <a:latin typeface="Arial" panose="020B0604020202020204" pitchFamily="34" charset="0"/>
              </a:rPr>
              <a:t>5     Patterns and trends in child obesity in Yorkshire and the Humber</a:t>
            </a:r>
          </a:p>
        </p:txBody>
      </p:sp>
    </p:spTree>
    <p:extLst>
      <p:ext uri="{BB962C8B-B14F-4D97-AF65-F5344CB8AC3E}">
        <p14:creationId xmlns:p14="http://schemas.microsoft.com/office/powerpoint/2010/main" val="21236296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A1BEF7-7AEB-41E3-AAC1-743B60788C8B}"/>
              </a:ext>
            </a:extLst>
          </p:cNvPr>
          <p:cNvSpPr>
            <a:spLocks noGrp="1"/>
          </p:cNvSpPr>
          <p:nvPr>
            <p:ph type="title"/>
          </p:nvPr>
        </p:nvSpPr>
        <p:spPr/>
        <p:txBody>
          <a:bodyPr/>
          <a:lstStyle/>
          <a:p>
            <a:r>
              <a:rPr lang="en-GB"/>
              <a:t> </a:t>
            </a:r>
          </a:p>
        </p:txBody>
      </p:sp>
      <p:sp>
        <p:nvSpPr>
          <p:cNvPr id="3" name="TextBox 2">
            <a:extLst>
              <a:ext uri="{FF2B5EF4-FFF2-40B4-BE49-F238E27FC236}">
                <a16:creationId xmlns:a16="http://schemas.microsoft.com/office/drawing/2014/main" id="{7E724B11-CBFF-4AA4-B88D-8E181A59722E}"/>
              </a:ext>
            </a:extLst>
          </p:cNvPr>
          <p:cNvSpPr txBox="1"/>
          <p:nvPr/>
        </p:nvSpPr>
        <p:spPr>
          <a:xfrm>
            <a:off x="2526030" y="240030"/>
            <a:ext cx="7429500" cy="52322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2800">
                <a:solidFill>
                  <a:srgbClr val="98002E"/>
                </a:solidFill>
                <a:latin typeface="Arial" panose="020B0604020202020204" pitchFamily="34" charset="0"/>
              </a:rPr>
              <a:t>Child obesity in Yorkshire and the Humber</a:t>
            </a:r>
          </a:p>
        </p:txBody>
      </p:sp>
      <p:sp>
        <p:nvSpPr>
          <p:cNvPr id="4" name="TextBox 3">
            <a:extLst>
              <a:ext uri="{FF2B5EF4-FFF2-40B4-BE49-F238E27FC236}">
                <a16:creationId xmlns:a16="http://schemas.microsoft.com/office/drawing/2014/main" id="{9F3FC815-8ABF-4F77-B3A8-1AC0B2117A8B}"/>
              </a:ext>
            </a:extLst>
          </p:cNvPr>
          <p:cNvSpPr txBox="1"/>
          <p:nvPr/>
        </p:nvSpPr>
        <p:spPr>
          <a:xfrm>
            <a:off x="2526030" y="788670"/>
            <a:ext cx="69342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a:solidFill>
                  <a:srgbClr val="000000"/>
                </a:solidFill>
                <a:latin typeface="Arial" panose="020B0604020202020204" pitchFamily="34" charset="0"/>
              </a:rPr>
              <a:t>BMI status of children by age</a:t>
            </a:r>
          </a:p>
        </p:txBody>
      </p:sp>
      <p:sp>
        <p:nvSpPr>
          <p:cNvPr id="5" name="TextBox 4">
            <a:extLst>
              <a:ext uri="{FF2B5EF4-FFF2-40B4-BE49-F238E27FC236}">
                <a16:creationId xmlns:a16="http://schemas.microsoft.com/office/drawing/2014/main" id="{6F265ED7-EC3E-4900-99CA-B50E4DEF7B90}"/>
              </a:ext>
            </a:extLst>
          </p:cNvPr>
          <p:cNvSpPr txBox="1"/>
          <p:nvPr/>
        </p:nvSpPr>
        <p:spPr>
          <a:xfrm>
            <a:off x="2526030" y="1131570"/>
            <a:ext cx="74295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a:solidFill>
                  <a:srgbClr val="000000"/>
                </a:solidFill>
                <a:latin typeface="Arial" panose="020B0604020202020204" pitchFamily="34" charset="0"/>
              </a:rPr>
              <a:t>2018/19</a:t>
            </a:r>
          </a:p>
        </p:txBody>
      </p:sp>
      <p:pic>
        <p:nvPicPr>
          <p:cNvPr id="7" name="Picture 6">
            <a:extLst>
              <a:ext uri="{FF2B5EF4-FFF2-40B4-BE49-F238E27FC236}">
                <a16:creationId xmlns:a16="http://schemas.microsoft.com/office/drawing/2014/main" id="{3B95B3DD-0DCD-4B15-8A7F-251B96EA2FBF}"/>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228600" y="1028700"/>
            <a:ext cx="5486400" cy="5486400"/>
          </a:xfrm>
          <a:prstGeom prst="rect">
            <a:avLst/>
          </a:prstGeom>
        </p:spPr>
      </p:pic>
      <p:pic>
        <p:nvPicPr>
          <p:cNvPr id="9" name="Picture 8">
            <a:extLst>
              <a:ext uri="{FF2B5EF4-FFF2-40B4-BE49-F238E27FC236}">
                <a16:creationId xmlns:a16="http://schemas.microsoft.com/office/drawing/2014/main" id="{173B9211-60A3-4AFE-AF9C-F0BE695655E7}"/>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4191000" y="1028700"/>
            <a:ext cx="5486400" cy="5486400"/>
          </a:xfrm>
          <a:prstGeom prst="rect">
            <a:avLst/>
          </a:prstGeom>
        </p:spPr>
      </p:pic>
      <p:sp>
        <p:nvSpPr>
          <p:cNvPr id="10" name="TextBox 9">
            <a:extLst>
              <a:ext uri="{FF2B5EF4-FFF2-40B4-BE49-F238E27FC236}">
                <a16:creationId xmlns:a16="http://schemas.microsoft.com/office/drawing/2014/main" id="{DF5C6ED8-0F75-44B2-A110-5B1250C5A28C}"/>
              </a:ext>
            </a:extLst>
          </p:cNvPr>
          <p:cNvSpPr txBox="1"/>
          <p:nvPr/>
        </p:nvSpPr>
        <p:spPr>
          <a:xfrm>
            <a:off x="63500" y="6413500"/>
            <a:ext cx="87630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a:solidFill>
                  <a:srgbClr val="FFFFFF"/>
                </a:solidFill>
                <a:latin typeface="Arial" panose="020B0604020202020204" pitchFamily="34" charset="0"/>
              </a:rPr>
              <a:t>6     Patterns and trends in child obesity in Yorkshire and the Humber</a:t>
            </a:r>
          </a:p>
        </p:txBody>
      </p:sp>
    </p:spTree>
    <p:extLst>
      <p:ext uri="{BB962C8B-B14F-4D97-AF65-F5344CB8AC3E}">
        <p14:creationId xmlns:p14="http://schemas.microsoft.com/office/powerpoint/2010/main" val="31774306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C9F717-53C7-468C-8B7A-7A2029324E08}"/>
              </a:ext>
            </a:extLst>
          </p:cNvPr>
          <p:cNvSpPr>
            <a:spLocks noGrp="1"/>
          </p:cNvSpPr>
          <p:nvPr>
            <p:ph type="title"/>
          </p:nvPr>
        </p:nvSpPr>
        <p:spPr/>
        <p:txBody>
          <a:bodyPr/>
          <a:lstStyle/>
          <a:p>
            <a:r>
              <a:rPr lang="en-GB"/>
              <a:t> </a:t>
            </a:r>
          </a:p>
        </p:txBody>
      </p:sp>
      <p:sp>
        <p:nvSpPr>
          <p:cNvPr id="3" name="TextBox 2">
            <a:extLst>
              <a:ext uri="{FF2B5EF4-FFF2-40B4-BE49-F238E27FC236}">
                <a16:creationId xmlns:a16="http://schemas.microsoft.com/office/drawing/2014/main" id="{D05E988A-DE7E-4D75-884C-8863101B2BA3}"/>
              </a:ext>
            </a:extLst>
          </p:cNvPr>
          <p:cNvSpPr txBox="1"/>
          <p:nvPr/>
        </p:nvSpPr>
        <p:spPr>
          <a:xfrm>
            <a:off x="2526030" y="240030"/>
            <a:ext cx="7429500" cy="52322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2800">
                <a:solidFill>
                  <a:srgbClr val="98002E"/>
                </a:solidFill>
                <a:latin typeface="Arial" panose="020B0604020202020204" pitchFamily="34" charset="0"/>
              </a:rPr>
              <a:t>Child obesity in Yorkshire and the Humber</a:t>
            </a:r>
          </a:p>
        </p:txBody>
      </p:sp>
      <p:sp>
        <p:nvSpPr>
          <p:cNvPr id="4" name="TextBox 3">
            <a:extLst>
              <a:ext uri="{FF2B5EF4-FFF2-40B4-BE49-F238E27FC236}">
                <a16:creationId xmlns:a16="http://schemas.microsoft.com/office/drawing/2014/main" id="{2C8B7D99-CCFF-4C55-8169-5EDCB7DFC8DD}"/>
              </a:ext>
            </a:extLst>
          </p:cNvPr>
          <p:cNvSpPr txBox="1"/>
          <p:nvPr/>
        </p:nvSpPr>
        <p:spPr>
          <a:xfrm>
            <a:off x="2526030" y="788670"/>
            <a:ext cx="69342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a:solidFill>
                  <a:srgbClr val="000000"/>
                </a:solidFill>
                <a:latin typeface="Arial" panose="020B0604020202020204" pitchFamily="34" charset="0"/>
              </a:rPr>
              <a:t>BMI status of children by age</a:t>
            </a:r>
          </a:p>
        </p:txBody>
      </p:sp>
      <p:sp>
        <p:nvSpPr>
          <p:cNvPr id="5" name="TextBox 4">
            <a:extLst>
              <a:ext uri="{FF2B5EF4-FFF2-40B4-BE49-F238E27FC236}">
                <a16:creationId xmlns:a16="http://schemas.microsoft.com/office/drawing/2014/main" id="{B34534C3-C470-42FB-B898-9F3FFCF6FD6D}"/>
              </a:ext>
            </a:extLst>
          </p:cNvPr>
          <p:cNvSpPr txBox="1"/>
          <p:nvPr/>
        </p:nvSpPr>
        <p:spPr>
          <a:xfrm>
            <a:off x="2526030" y="1131570"/>
            <a:ext cx="74295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a:solidFill>
                  <a:srgbClr val="000000"/>
                </a:solidFill>
                <a:latin typeface="Arial" panose="020B0604020202020204" pitchFamily="34" charset="0"/>
              </a:rPr>
              <a:t>2018/19</a:t>
            </a:r>
          </a:p>
        </p:txBody>
      </p:sp>
      <p:sp>
        <p:nvSpPr>
          <p:cNvPr id="6" name="TextBox 5">
            <a:extLst>
              <a:ext uri="{FF2B5EF4-FFF2-40B4-BE49-F238E27FC236}">
                <a16:creationId xmlns:a16="http://schemas.microsoft.com/office/drawing/2014/main" id="{7814D73F-D792-4207-A404-2F1D84B9A2C9}"/>
              </a:ext>
            </a:extLst>
          </p:cNvPr>
          <p:cNvSpPr txBox="1"/>
          <p:nvPr/>
        </p:nvSpPr>
        <p:spPr>
          <a:xfrm>
            <a:off x="99060" y="2537460"/>
            <a:ext cx="1485900" cy="33086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550" b="1">
                <a:solidFill>
                  <a:srgbClr val="000000"/>
                </a:solidFill>
                <a:latin typeface="Arial" panose="020B0604020202020204" pitchFamily="34" charset="0"/>
              </a:rPr>
              <a:t>Reception</a:t>
            </a:r>
          </a:p>
        </p:txBody>
      </p:sp>
      <p:sp>
        <p:nvSpPr>
          <p:cNvPr id="7" name="TextBox 6">
            <a:extLst>
              <a:ext uri="{FF2B5EF4-FFF2-40B4-BE49-F238E27FC236}">
                <a16:creationId xmlns:a16="http://schemas.microsoft.com/office/drawing/2014/main" id="{79305083-0E8A-4BB7-82A5-09E40AF969AD}"/>
              </a:ext>
            </a:extLst>
          </p:cNvPr>
          <p:cNvSpPr txBox="1"/>
          <p:nvPr/>
        </p:nvSpPr>
        <p:spPr>
          <a:xfrm>
            <a:off x="99060" y="4594860"/>
            <a:ext cx="1485900" cy="33086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550" b="1">
                <a:solidFill>
                  <a:srgbClr val="000000"/>
                </a:solidFill>
                <a:latin typeface="Arial" panose="020B0604020202020204" pitchFamily="34" charset="0"/>
              </a:rPr>
              <a:t>Year 6</a:t>
            </a:r>
          </a:p>
        </p:txBody>
      </p:sp>
      <p:pic>
        <p:nvPicPr>
          <p:cNvPr id="9" name="Picture 8">
            <a:extLst>
              <a:ext uri="{FF2B5EF4-FFF2-40B4-BE49-F238E27FC236}">
                <a16:creationId xmlns:a16="http://schemas.microsoft.com/office/drawing/2014/main" id="{4C58953C-B480-4B21-87A7-44730F85934F}"/>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792480" y="1399303"/>
            <a:ext cx="9113520" cy="2276313"/>
          </a:xfrm>
          <a:prstGeom prst="rect">
            <a:avLst/>
          </a:prstGeom>
        </p:spPr>
      </p:pic>
      <p:pic>
        <p:nvPicPr>
          <p:cNvPr id="11" name="Picture 10">
            <a:extLst>
              <a:ext uri="{FF2B5EF4-FFF2-40B4-BE49-F238E27FC236}">
                <a16:creationId xmlns:a16="http://schemas.microsoft.com/office/drawing/2014/main" id="{404FB017-5205-4440-94EB-D720AEDB138E}"/>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792480" y="3422414"/>
            <a:ext cx="9113520" cy="2276313"/>
          </a:xfrm>
          <a:prstGeom prst="rect">
            <a:avLst/>
          </a:prstGeom>
        </p:spPr>
      </p:pic>
      <p:sp>
        <p:nvSpPr>
          <p:cNvPr id="12" name="TextBox 11">
            <a:extLst>
              <a:ext uri="{FF2B5EF4-FFF2-40B4-BE49-F238E27FC236}">
                <a16:creationId xmlns:a16="http://schemas.microsoft.com/office/drawing/2014/main" id="{8D285C3B-E99A-4EEE-8745-B30CC6F06215}"/>
              </a:ext>
            </a:extLst>
          </p:cNvPr>
          <p:cNvSpPr txBox="1"/>
          <p:nvPr/>
        </p:nvSpPr>
        <p:spPr>
          <a:xfrm>
            <a:off x="63500" y="6413500"/>
            <a:ext cx="87630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a:solidFill>
                  <a:srgbClr val="FFFFFF"/>
                </a:solidFill>
                <a:latin typeface="Arial" panose="020B0604020202020204" pitchFamily="34" charset="0"/>
              </a:rPr>
              <a:t>7     Patterns and trends in child obesity in Yorkshire and the Humber</a:t>
            </a:r>
          </a:p>
        </p:txBody>
      </p:sp>
    </p:spTree>
    <p:extLst>
      <p:ext uri="{BB962C8B-B14F-4D97-AF65-F5344CB8AC3E}">
        <p14:creationId xmlns:p14="http://schemas.microsoft.com/office/powerpoint/2010/main" val="14959822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18381F-F13F-4008-9A3B-4C6D098D8665}"/>
              </a:ext>
            </a:extLst>
          </p:cNvPr>
          <p:cNvSpPr>
            <a:spLocks noGrp="1"/>
          </p:cNvSpPr>
          <p:nvPr>
            <p:ph type="title"/>
          </p:nvPr>
        </p:nvSpPr>
        <p:spPr/>
        <p:txBody>
          <a:bodyPr/>
          <a:lstStyle/>
          <a:p>
            <a:r>
              <a:rPr lang="en-GB"/>
              <a:t> </a:t>
            </a:r>
          </a:p>
        </p:txBody>
      </p:sp>
      <p:sp>
        <p:nvSpPr>
          <p:cNvPr id="3" name="TextBox 2">
            <a:extLst>
              <a:ext uri="{FF2B5EF4-FFF2-40B4-BE49-F238E27FC236}">
                <a16:creationId xmlns:a16="http://schemas.microsoft.com/office/drawing/2014/main" id="{9E4E58E9-17CA-4F7F-8DD7-E70CB27F2015}"/>
              </a:ext>
            </a:extLst>
          </p:cNvPr>
          <p:cNvSpPr txBox="1"/>
          <p:nvPr/>
        </p:nvSpPr>
        <p:spPr>
          <a:xfrm>
            <a:off x="2526030" y="240030"/>
            <a:ext cx="7429500" cy="52322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2800">
                <a:solidFill>
                  <a:srgbClr val="98002E"/>
                </a:solidFill>
                <a:latin typeface="Arial" panose="020B0604020202020204" pitchFamily="34" charset="0"/>
              </a:rPr>
              <a:t>Child obesity in Yorkshire and the Humber</a:t>
            </a:r>
          </a:p>
        </p:txBody>
      </p:sp>
      <p:sp>
        <p:nvSpPr>
          <p:cNvPr id="4" name="TextBox 3">
            <a:extLst>
              <a:ext uri="{FF2B5EF4-FFF2-40B4-BE49-F238E27FC236}">
                <a16:creationId xmlns:a16="http://schemas.microsoft.com/office/drawing/2014/main" id="{12102825-B83C-4151-9893-CF69D45474DA}"/>
              </a:ext>
            </a:extLst>
          </p:cNvPr>
          <p:cNvSpPr txBox="1"/>
          <p:nvPr/>
        </p:nvSpPr>
        <p:spPr>
          <a:xfrm>
            <a:off x="2526030" y="788670"/>
            <a:ext cx="69342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a:solidFill>
                  <a:srgbClr val="000000"/>
                </a:solidFill>
                <a:latin typeface="Arial" panose="020B0604020202020204" pitchFamily="34" charset="0"/>
              </a:rPr>
              <a:t>Prevalence of obesity by region and age</a:t>
            </a:r>
          </a:p>
        </p:txBody>
      </p:sp>
      <p:sp>
        <p:nvSpPr>
          <p:cNvPr id="5" name="TextBox 4">
            <a:extLst>
              <a:ext uri="{FF2B5EF4-FFF2-40B4-BE49-F238E27FC236}">
                <a16:creationId xmlns:a16="http://schemas.microsoft.com/office/drawing/2014/main" id="{D98975FC-6928-448A-A85A-89BEC4527C51}"/>
              </a:ext>
            </a:extLst>
          </p:cNvPr>
          <p:cNvSpPr txBox="1"/>
          <p:nvPr/>
        </p:nvSpPr>
        <p:spPr>
          <a:xfrm>
            <a:off x="2526030" y="1131570"/>
            <a:ext cx="74295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a:solidFill>
                  <a:srgbClr val="000000"/>
                </a:solidFill>
                <a:latin typeface="Arial" panose="020B0604020202020204" pitchFamily="34" charset="0"/>
              </a:rPr>
              <a:t>2018/19</a:t>
            </a:r>
          </a:p>
        </p:txBody>
      </p:sp>
      <p:sp>
        <p:nvSpPr>
          <p:cNvPr id="6" name="TextBox 5">
            <a:extLst>
              <a:ext uri="{FF2B5EF4-FFF2-40B4-BE49-F238E27FC236}">
                <a16:creationId xmlns:a16="http://schemas.microsoft.com/office/drawing/2014/main" id="{0E973CB3-7F4E-4B80-9502-0FDEFF54BF24}"/>
              </a:ext>
            </a:extLst>
          </p:cNvPr>
          <p:cNvSpPr txBox="1"/>
          <p:nvPr/>
        </p:nvSpPr>
        <p:spPr>
          <a:xfrm>
            <a:off x="505206" y="1714500"/>
            <a:ext cx="49530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400">
                <a:solidFill>
                  <a:srgbClr val="000000"/>
                </a:solidFill>
                <a:latin typeface="Arial" panose="020B0604020202020204" pitchFamily="34" charset="0"/>
              </a:rPr>
              <a:t>Children in Reception (aged 4-5 years)</a:t>
            </a:r>
          </a:p>
        </p:txBody>
      </p:sp>
      <p:sp>
        <p:nvSpPr>
          <p:cNvPr id="7" name="TextBox 6">
            <a:extLst>
              <a:ext uri="{FF2B5EF4-FFF2-40B4-BE49-F238E27FC236}">
                <a16:creationId xmlns:a16="http://schemas.microsoft.com/office/drawing/2014/main" id="{FC3C4A21-37FF-4BCA-BB25-EC9D62C1A4D2}"/>
              </a:ext>
            </a:extLst>
          </p:cNvPr>
          <p:cNvSpPr txBox="1"/>
          <p:nvPr/>
        </p:nvSpPr>
        <p:spPr>
          <a:xfrm>
            <a:off x="5190744" y="1714500"/>
            <a:ext cx="49530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400">
                <a:solidFill>
                  <a:srgbClr val="000000"/>
                </a:solidFill>
                <a:latin typeface="Arial" panose="020B0604020202020204" pitchFamily="34" charset="0"/>
              </a:rPr>
              <a:t>Children in Year 6 (aged 10-11 years)</a:t>
            </a:r>
          </a:p>
        </p:txBody>
      </p:sp>
      <p:pic>
        <p:nvPicPr>
          <p:cNvPr id="9" name="Picture 8">
            <a:extLst>
              <a:ext uri="{FF2B5EF4-FFF2-40B4-BE49-F238E27FC236}">
                <a16:creationId xmlns:a16="http://schemas.microsoft.com/office/drawing/2014/main" id="{8F7E49A8-C210-4D5C-B272-37433039F2B8}"/>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1163669" y="2160270"/>
            <a:ext cx="3616263" cy="3634740"/>
          </a:xfrm>
          <a:prstGeom prst="rect">
            <a:avLst/>
          </a:prstGeom>
        </p:spPr>
      </p:pic>
      <p:pic>
        <p:nvPicPr>
          <p:cNvPr id="11" name="Picture 10">
            <a:extLst>
              <a:ext uri="{FF2B5EF4-FFF2-40B4-BE49-F238E27FC236}">
                <a16:creationId xmlns:a16="http://schemas.microsoft.com/office/drawing/2014/main" id="{2B8EFDA4-18A1-461E-9AA9-8CEE8479EC6D}"/>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5126069" y="2160270"/>
            <a:ext cx="3616263" cy="3634740"/>
          </a:xfrm>
          <a:prstGeom prst="rect">
            <a:avLst/>
          </a:prstGeom>
        </p:spPr>
      </p:pic>
      <p:sp>
        <p:nvSpPr>
          <p:cNvPr id="12" name="TextBox 11">
            <a:extLst>
              <a:ext uri="{FF2B5EF4-FFF2-40B4-BE49-F238E27FC236}">
                <a16:creationId xmlns:a16="http://schemas.microsoft.com/office/drawing/2014/main" id="{164B734E-58DE-48D2-800F-7960432CD5DE}"/>
              </a:ext>
            </a:extLst>
          </p:cNvPr>
          <p:cNvSpPr txBox="1"/>
          <p:nvPr/>
        </p:nvSpPr>
        <p:spPr>
          <a:xfrm>
            <a:off x="5448300" y="5829300"/>
            <a:ext cx="3962400" cy="26161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r"/>
            <a:r>
              <a:rPr lang="en-GB" sz="1100">
                <a:solidFill>
                  <a:srgbClr val="000000"/>
                </a:solidFill>
                <a:latin typeface="Arial" panose="020B0604020202020204" pitchFamily="34" charset="0"/>
              </a:rPr>
              <a:t>95% confidence intervals are shown</a:t>
            </a:r>
          </a:p>
        </p:txBody>
      </p:sp>
      <p:sp>
        <p:nvSpPr>
          <p:cNvPr id="13" name="TextBox 12">
            <a:extLst>
              <a:ext uri="{FF2B5EF4-FFF2-40B4-BE49-F238E27FC236}">
                <a16:creationId xmlns:a16="http://schemas.microsoft.com/office/drawing/2014/main" id="{5A5A70E0-8524-4485-830F-12B0A279AB6D}"/>
              </a:ext>
            </a:extLst>
          </p:cNvPr>
          <p:cNvSpPr txBox="1"/>
          <p:nvPr/>
        </p:nvSpPr>
        <p:spPr>
          <a:xfrm>
            <a:off x="63500" y="6413500"/>
            <a:ext cx="87630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a:solidFill>
                  <a:srgbClr val="FFFFFF"/>
                </a:solidFill>
                <a:latin typeface="Arial" panose="020B0604020202020204" pitchFamily="34" charset="0"/>
              </a:rPr>
              <a:t>8     Patterns and trends in child obesity in Yorkshire and the Humber</a:t>
            </a:r>
          </a:p>
        </p:txBody>
      </p:sp>
    </p:spTree>
    <p:extLst>
      <p:ext uri="{BB962C8B-B14F-4D97-AF65-F5344CB8AC3E}">
        <p14:creationId xmlns:p14="http://schemas.microsoft.com/office/powerpoint/2010/main" val="36259363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B955AC-0271-48B7-B3F5-7C733D9AF574}"/>
              </a:ext>
            </a:extLst>
          </p:cNvPr>
          <p:cNvSpPr>
            <a:spLocks noGrp="1"/>
          </p:cNvSpPr>
          <p:nvPr>
            <p:ph type="title"/>
          </p:nvPr>
        </p:nvSpPr>
        <p:spPr/>
        <p:txBody>
          <a:bodyPr/>
          <a:lstStyle/>
          <a:p>
            <a:r>
              <a:rPr lang="en-GB"/>
              <a:t> </a:t>
            </a:r>
          </a:p>
        </p:txBody>
      </p:sp>
      <p:sp>
        <p:nvSpPr>
          <p:cNvPr id="3" name="TextBox 2">
            <a:extLst>
              <a:ext uri="{FF2B5EF4-FFF2-40B4-BE49-F238E27FC236}">
                <a16:creationId xmlns:a16="http://schemas.microsoft.com/office/drawing/2014/main" id="{B82AA405-DA75-4CBF-8215-050E51657167}"/>
              </a:ext>
            </a:extLst>
          </p:cNvPr>
          <p:cNvSpPr txBox="1"/>
          <p:nvPr/>
        </p:nvSpPr>
        <p:spPr>
          <a:xfrm>
            <a:off x="2526030" y="240030"/>
            <a:ext cx="7429500" cy="52322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2800">
                <a:solidFill>
                  <a:srgbClr val="98002E"/>
                </a:solidFill>
                <a:latin typeface="Arial" panose="020B0604020202020204" pitchFamily="34" charset="0"/>
              </a:rPr>
              <a:t>Child obesity in Yorkshire and the Humber</a:t>
            </a:r>
          </a:p>
        </p:txBody>
      </p:sp>
      <p:sp>
        <p:nvSpPr>
          <p:cNvPr id="4" name="TextBox 3">
            <a:extLst>
              <a:ext uri="{FF2B5EF4-FFF2-40B4-BE49-F238E27FC236}">
                <a16:creationId xmlns:a16="http://schemas.microsoft.com/office/drawing/2014/main" id="{4217815D-FBCD-469D-A0F3-A2DA93FEC4C5}"/>
              </a:ext>
            </a:extLst>
          </p:cNvPr>
          <p:cNvSpPr txBox="1"/>
          <p:nvPr/>
        </p:nvSpPr>
        <p:spPr>
          <a:xfrm>
            <a:off x="2526030" y="788670"/>
            <a:ext cx="69342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a:solidFill>
                  <a:srgbClr val="000000"/>
                </a:solidFill>
                <a:latin typeface="Arial" panose="020B0604020202020204" pitchFamily="34" charset="0"/>
              </a:rPr>
              <a:t>Trend in the prevalence of obesity and excess weight by age</a:t>
            </a:r>
          </a:p>
        </p:txBody>
      </p:sp>
      <p:sp>
        <p:nvSpPr>
          <p:cNvPr id="5" name="TextBox 4">
            <a:extLst>
              <a:ext uri="{FF2B5EF4-FFF2-40B4-BE49-F238E27FC236}">
                <a16:creationId xmlns:a16="http://schemas.microsoft.com/office/drawing/2014/main" id="{583B6121-3406-41CF-A9BA-33F840B11893}"/>
              </a:ext>
            </a:extLst>
          </p:cNvPr>
          <p:cNvSpPr txBox="1"/>
          <p:nvPr/>
        </p:nvSpPr>
        <p:spPr>
          <a:xfrm>
            <a:off x="792480" y="1714500"/>
            <a:ext cx="49530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400">
                <a:solidFill>
                  <a:srgbClr val="000000"/>
                </a:solidFill>
                <a:latin typeface="Arial" panose="020B0604020202020204" pitchFamily="34" charset="0"/>
              </a:rPr>
              <a:t>Children in Reception (aged 4-5 years)</a:t>
            </a:r>
          </a:p>
        </p:txBody>
      </p:sp>
      <p:sp>
        <p:nvSpPr>
          <p:cNvPr id="6" name="TextBox 5">
            <a:extLst>
              <a:ext uri="{FF2B5EF4-FFF2-40B4-BE49-F238E27FC236}">
                <a16:creationId xmlns:a16="http://schemas.microsoft.com/office/drawing/2014/main" id="{457A64D1-8BD1-4A5C-82CB-E09D650D1BC2}"/>
              </a:ext>
            </a:extLst>
          </p:cNvPr>
          <p:cNvSpPr txBox="1"/>
          <p:nvPr/>
        </p:nvSpPr>
        <p:spPr>
          <a:xfrm>
            <a:off x="5190744" y="1714500"/>
            <a:ext cx="49530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400">
                <a:solidFill>
                  <a:srgbClr val="000000"/>
                </a:solidFill>
                <a:latin typeface="Arial" panose="020B0604020202020204" pitchFamily="34" charset="0"/>
              </a:rPr>
              <a:t>Children in Year 6 (aged 10-11 years)</a:t>
            </a:r>
          </a:p>
        </p:txBody>
      </p:sp>
      <p:pic>
        <p:nvPicPr>
          <p:cNvPr id="8" name="Picture 7">
            <a:extLst>
              <a:ext uri="{FF2B5EF4-FFF2-40B4-BE49-F238E27FC236}">
                <a16:creationId xmlns:a16="http://schemas.microsoft.com/office/drawing/2014/main" id="{ABD7F95E-CF06-4C6F-9BC8-C9DFE2806E83}"/>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653471" y="2263140"/>
            <a:ext cx="3646058" cy="3429000"/>
          </a:xfrm>
          <a:prstGeom prst="rect">
            <a:avLst/>
          </a:prstGeom>
        </p:spPr>
      </p:pic>
      <p:pic>
        <p:nvPicPr>
          <p:cNvPr id="10" name="Picture 9">
            <a:extLst>
              <a:ext uri="{FF2B5EF4-FFF2-40B4-BE49-F238E27FC236}">
                <a16:creationId xmlns:a16="http://schemas.microsoft.com/office/drawing/2014/main" id="{CA6BF741-2A75-4DB0-9BFE-DD65CAFFF5DD}"/>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5111171" y="2263140"/>
            <a:ext cx="3646058" cy="3429000"/>
          </a:xfrm>
          <a:prstGeom prst="rect">
            <a:avLst/>
          </a:prstGeom>
        </p:spPr>
      </p:pic>
      <p:sp>
        <p:nvSpPr>
          <p:cNvPr id="11" name="TextBox 10">
            <a:extLst>
              <a:ext uri="{FF2B5EF4-FFF2-40B4-BE49-F238E27FC236}">
                <a16:creationId xmlns:a16="http://schemas.microsoft.com/office/drawing/2014/main" id="{9FA1CBEE-AE74-4065-8078-B85DDF37CB7A}"/>
              </a:ext>
            </a:extLst>
          </p:cNvPr>
          <p:cNvSpPr txBox="1"/>
          <p:nvPr/>
        </p:nvSpPr>
        <p:spPr>
          <a:xfrm>
            <a:off x="127000" y="5715000"/>
            <a:ext cx="9608820" cy="43088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100">
                <a:solidFill>
                  <a:srgbClr val="000000"/>
                </a:solidFill>
                <a:latin typeface="Arial" panose="020B0604020202020204" pitchFamily="34" charset="0"/>
              </a:rPr>
              <a:t>Note: for Year 6, comparisons are not possible with the first years of the NCMP (2006/07 to 2008/09) as low participation levels led to underestimation of obesity prevalence</a:t>
            </a:r>
          </a:p>
        </p:txBody>
      </p:sp>
      <p:sp>
        <p:nvSpPr>
          <p:cNvPr id="12" name="TextBox 11">
            <a:extLst>
              <a:ext uri="{FF2B5EF4-FFF2-40B4-BE49-F238E27FC236}">
                <a16:creationId xmlns:a16="http://schemas.microsoft.com/office/drawing/2014/main" id="{4B683427-1186-4AAF-8293-6BFC68A7E522}"/>
              </a:ext>
            </a:extLst>
          </p:cNvPr>
          <p:cNvSpPr txBox="1"/>
          <p:nvPr/>
        </p:nvSpPr>
        <p:spPr>
          <a:xfrm>
            <a:off x="63500" y="6413500"/>
            <a:ext cx="87630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a:solidFill>
                  <a:srgbClr val="FFFFFF"/>
                </a:solidFill>
                <a:latin typeface="Arial" panose="020B0604020202020204" pitchFamily="34" charset="0"/>
              </a:rPr>
              <a:t>9     Patterns and trends in child obesity in Yorkshire and the Humber</a:t>
            </a:r>
          </a:p>
        </p:txBody>
      </p:sp>
    </p:spTree>
    <p:extLst>
      <p:ext uri="{BB962C8B-B14F-4D97-AF65-F5344CB8AC3E}">
        <p14:creationId xmlns:p14="http://schemas.microsoft.com/office/powerpoint/2010/main" val="442691559"/>
      </p:ext>
    </p:extLst>
  </p:cSld>
  <p:clrMapOvr>
    <a:masterClrMapping/>
  </p:clrMapOvr>
</p:sld>
</file>

<file path=ppt/theme/theme1.xml><?xml version="1.0" encoding="utf-8"?>
<a:theme xmlns:a="http://schemas.openxmlformats.org/drawingml/2006/main" name="template">
  <a:themeElements>
    <a:clrScheme name="Public Health England">
      <a:dk1>
        <a:sysClr val="windowText" lastClr="000000"/>
      </a:dk1>
      <a:lt1>
        <a:sysClr val="window" lastClr="FFFFFF"/>
      </a:lt1>
      <a:dk2>
        <a:srgbClr val="009966"/>
      </a:dk2>
      <a:lt2>
        <a:srgbClr val="98002E"/>
      </a:lt2>
      <a:accent1>
        <a:srgbClr val="11175E"/>
      </a:accent1>
      <a:accent2>
        <a:srgbClr val="D8B5A3"/>
      </a:accent2>
      <a:accent3>
        <a:srgbClr val="F9A25E"/>
      </a:accent3>
      <a:accent4>
        <a:srgbClr val="EEB111"/>
      </a:accent4>
      <a:accent5>
        <a:srgbClr val="00B274"/>
      </a:accent5>
      <a:accent6>
        <a:srgbClr val="A7A9AC"/>
      </a:accent6>
      <a:hlink>
        <a:srgbClr val="000000"/>
      </a:hlink>
      <a:folHlink>
        <a:srgbClr val="0000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emplate.pot [Compatibility Mode]" id="{9CC728FF-132C-457F-A70D-E4C8E28DFC79}" vid="{CCA9F1EE-6726-405C-82CD-013B009F47AE}"/>
    </a:ext>
  </a:extLst>
</a:theme>
</file>

<file path=docProps/app.xml><?xml version="1.0" encoding="utf-8"?>
<Properties xmlns="http://schemas.openxmlformats.org/officeDocument/2006/extended-properties" xmlns:vt="http://schemas.openxmlformats.org/officeDocument/2006/docPropsVTypes">
  <Template>template</Template>
  <TotalTime>16</TotalTime>
  <Words>1766</Words>
  <Application>Microsoft Office PowerPoint</Application>
  <PresentationFormat>A4 Paper (210x297 mm)</PresentationFormat>
  <Paragraphs>190</Paragraphs>
  <Slides>26</Slides>
  <Notes>0</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26</vt:i4>
      </vt:variant>
    </vt:vector>
  </HeadingPairs>
  <TitlesOfParts>
    <vt:vector size="28" baseType="lpstr">
      <vt:lpstr>Arial</vt:lpstr>
      <vt:lpstr>template</vt:lpstr>
      <vt:lpstr>Patterns and trends in child obesity in Yorkshire and the Humber</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Patterns and trends in child obesity in Yorkshire and the Humber</dc:title>
  <dc:creator>Catherine Bray</dc:creator>
  <cp:lastModifiedBy>Caroline Hancock</cp:lastModifiedBy>
  <cp:revision>4</cp:revision>
  <dcterms:created xsi:type="dcterms:W3CDTF">2020-01-20T17:08:26Z</dcterms:created>
  <dcterms:modified xsi:type="dcterms:W3CDTF">2020-02-17T13:26:12Z</dcterms:modified>
</cp:coreProperties>
</file>