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1"/>
  </p:notesMasterIdLst>
  <p:sldIdLst>
    <p:sldId id="259" r:id="rId2"/>
    <p:sldId id="317" r:id="rId3"/>
    <p:sldId id="330" r:id="rId4"/>
    <p:sldId id="293" r:id="rId5"/>
    <p:sldId id="338" r:id="rId6"/>
    <p:sldId id="301" r:id="rId7"/>
    <p:sldId id="339" r:id="rId8"/>
    <p:sldId id="284" r:id="rId9"/>
    <p:sldId id="312" r:id="rId10"/>
    <p:sldId id="305" r:id="rId11"/>
    <p:sldId id="331" r:id="rId12"/>
    <p:sldId id="322" r:id="rId13"/>
    <p:sldId id="323" r:id="rId14"/>
    <p:sldId id="261" r:id="rId15"/>
    <p:sldId id="281" r:id="rId16"/>
    <p:sldId id="294" r:id="rId17"/>
    <p:sldId id="282" r:id="rId18"/>
    <p:sldId id="283" r:id="rId19"/>
    <p:sldId id="319" r:id="rId20"/>
    <p:sldId id="332" r:id="rId21"/>
    <p:sldId id="285" r:id="rId22"/>
    <p:sldId id="286" r:id="rId23"/>
    <p:sldId id="327" r:id="rId24"/>
    <p:sldId id="328" r:id="rId25"/>
    <p:sldId id="333" r:id="rId26"/>
    <p:sldId id="287" r:id="rId27"/>
    <p:sldId id="288" r:id="rId28"/>
    <p:sldId id="315" r:id="rId29"/>
    <p:sldId id="291" r:id="rId30"/>
    <p:sldId id="292" r:id="rId31"/>
    <p:sldId id="316" r:id="rId32"/>
    <p:sldId id="334" r:id="rId33"/>
    <p:sldId id="302" r:id="rId34"/>
    <p:sldId id="314" r:id="rId35"/>
    <p:sldId id="335" r:id="rId36"/>
    <p:sldId id="299" r:id="rId37"/>
    <p:sldId id="300" r:id="rId38"/>
    <p:sldId id="336" r:id="rId39"/>
    <p:sldId id="324" r:id="rId40"/>
    <p:sldId id="325" r:id="rId41"/>
    <p:sldId id="326" r:id="rId42"/>
    <p:sldId id="337" r:id="rId43"/>
    <p:sldId id="295" r:id="rId44"/>
    <p:sldId id="296" r:id="rId45"/>
    <p:sldId id="329" r:id="rId46"/>
    <p:sldId id="306" r:id="rId47"/>
    <p:sldId id="318" r:id="rId48"/>
    <p:sldId id="303" r:id="rId49"/>
    <p:sldId id="304" r:id="rId5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3156">
          <p15:clr>
            <a:srgbClr val="A4A3A4"/>
          </p15:clr>
        </p15:guide>
        <p15:guide id="4" pos="2170">
          <p15:clr>
            <a:srgbClr val="A4A3A4"/>
          </p15:clr>
        </p15:guide>
        <p15:guide id="5" orient="horz" pos="3103">
          <p15:clr>
            <a:srgbClr val="A4A3A4"/>
          </p15:clr>
        </p15:guide>
        <p15:guide id="6" orient="horz" pos="3131">
          <p15:clr>
            <a:srgbClr val="A4A3A4"/>
          </p15:clr>
        </p15:guide>
        <p15:guide id="7" pos="2116">
          <p15:clr>
            <a:srgbClr val="A4A3A4"/>
          </p15:clr>
        </p15:guide>
        <p15:guide id="8"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 Swanston" initials="DS" lastIdx="1" clrIdx="0"/>
  <p:cmAuthor id="1" name="Shireen Mathrani" initials="SM" lastIdx="18" clrIdx="1"/>
  <p:cmAuthor id="2" name="Shireen" initials="S" lastIdx="25" clrIdx="2">
    <p:extLst/>
  </p:cmAuthor>
  <p:cmAuthor id="3" name="Administrator" initials="A" lastIdx="1" clrIdx="3"/>
  <p:cmAuthor id="4" name="Caroline Hancock" initials="CH" lastIdx="12" clrIdx="4"/>
  <p:cmAuthor id="5" name="Paul Niblett" initials="PN" lastIdx="29" clrIdx="5">
    <p:extLst>
      <p:ext uri="{19B8F6BF-5375-455C-9EA6-DF929625EA0E}">
        <p15:presenceInfo xmlns:p15="http://schemas.microsoft.com/office/powerpoint/2012/main" userId="S-1-5-21-3685816821-1215056363-1987234180-42256" providerId="AD"/>
      </p:ext>
    </p:extLst>
  </p:cmAuthor>
  <p:cmAuthor id="6" name="Justine Fitzpatrick" initials="JF" lastIdx="12" clrIdx="6">
    <p:extLst>
      <p:ext uri="{19B8F6BF-5375-455C-9EA6-DF929625EA0E}">
        <p15:presenceInfo xmlns:p15="http://schemas.microsoft.com/office/powerpoint/2012/main" userId="S-1-5-21-3685816821-1215056363-1987234180-8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48" autoAdjust="0"/>
    <p:restoredTop sz="69143" autoAdjust="0"/>
  </p:normalViewPr>
  <p:slideViewPr>
    <p:cSldViewPr>
      <p:cViewPr varScale="1">
        <p:scale>
          <a:sx n="79" d="100"/>
          <a:sy n="79" d="100"/>
        </p:scale>
        <p:origin x="21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66" y="-96"/>
      </p:cViewPr>
      <p:guideLst>
        <p:guide orient="horz" pos="3127"/>
        <p:guide pos="2141"/>
        <p:guide orient="horz" pos="3156"/>
        <p:guide pos="2170"/>
        <p:guide orient="horz" pos="3103"/>
        <p:guide orient="horz" pos="3131"/>
        <p:guide pos="2116"/>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4" cy="497046"/>
          </a:xfrm>
          <a:prstGeom prst="rect">
            <a:avLst/>
          </a:prstGeom>
        </p:spPr>
        <p:txBody>
          <a:bodyPr vert="horz" lIns="91568" tIns="45784" rIns="91568" bIns="45784" rtlCol="0"/>
          <a:lstStyle>
            <a:lvl1pPr algn="l">
              <a:defRPr sz="1200"/>
            </a:lvl1pPr>
          </a:lstStyle>
          <a:p>
            <a:endParaRPr lang="en-US" dirty="0"/>
          </a:p>
        </p:txBody>
      </p:sp>
      <p:sp>
        <p:nvSpPr>
          <p:cNvPr id="3" name="Date Placeholder 2"/>
          <p:cNvSpPr>
            <a:spLocks noGrp="1"/>
          </p:cNvSpPr>
          <p:nvPr>
            <p:ph type="dt" idx="1"/>
          </p:nvPr>
        </p:nvSpPr>
        <p:spPr>
          <a:xfrm>
            <a:off x="3856738" y="1"/>
            <a:ext cx="2950474" cy="497046"/>
          </a:xfrm>
          <a:prstGeom prst="rect">
            <a:avLst/>
          </a:prstGeom>
        </p:spPr>
        <p:txBody>
          <a:bodyPr vert="horz" lIns="91568" tIns="45784" rIns="91568" bIns="45784" rtlCol="0"/>
          <a:lstStyle>
            <a:lvl1pPr algn="r">
              <a:defRPr sz="1200"/>
            </a:lvl1pPr>
          </a:lstStyle>
          <a:p>
            <a:fld id="{7665965F-46C9-4FA8-9786-426A2753F503}" type="datetimeFigureOut">
              <a:rPr lang="en-US" smtClean="0"/>
              <a:pPr/>
              <a:t>2/17/2020</a:t>
            </a:fld>
            <a:endParaRPr lang="en-US" dirty="0"/>
          </a:p>
        </p:txBody>
      </p:sp>
      <p:sp>
        <p:nvSpPr>
          <p:cNvPr id="4" name="Slide Image Placeholder 3"/>
          <p:cNvSpPr>
            <a:spLocks noGrp="1" noRot="1" noChangeAspect="1"/>
          </p:cNvSpPr>
          <p:nvPr>
            <p:ph type="sldImg" idx="2"/>
          </p:nvPr>
        </p:nvSpPr>
        <p:spPr>
          <a:xfrm>
            <a:off x="919163" y="744538"/>
            <a:ext cx="4970462" cy="3729037"/>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68" tIns="45784" rIns="91568" bIns="45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2155"/>
            <a:ext cx="2950474" cy="497046"/>
          </a:xfrm>
          <a:prstGeom prst="rect">
            <a:avLst/>
          </a:prstGeom>
        </p:spPr>
        <p:txBody>
          <a:bodyPr vert="horz" lIns="91568" tIns="45784" rIns="91568" bIns="457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8" y="9442155"/>
            <a:ext cx="2950474" cy="497046"/>
          </a:xfrm>
          <a:prstGeom prst="rect">
            <a:avLst/>
          </a:prstGeom>
        </p:spPr>
        <p:txBody>
          <a:bodyPr vert="horz" lIns="91568" tIns="45784" rIns="91568" bIns="45784" rtlCol="0" anchor="b"/>
          <a:lstStyle>
            <a:lvl1pPr algn="r">
              <a:defRPr sz="1200"/>
            </a:lvl1pPr>
          </a:lstStyle>
          <a:p>
            <a:fld id="{BF1A7007-A200-4625-857B-C1B607EDAC37}" type="slidenum">
              <a:rPr lang="en-US" smtClean="0"/>
              <a:pPr/>
              <a:t>‹#›</a:t>
            </a:fld>
            <a:endParaRPr lang="en-US" dirty="0"/>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78">
              <a:defRPr/>
            </a:pPr>
            <a:r>
              <a:rPr lang="en-GB" dirty="0"/>
              <a:t>These PowerPoint slides present key data and information on child obesity and excess weight in clear, easy to understand charts and graphics. They have been produced by the Population Health Analysis team in </a:t>
            </a:r>
            <a:r>
              <a:rPr lang="en-GB" b="0" dirty="0"/>
              <a:t>the Health Improvement </a:t>
            </a:r>
            <a:r>
              <a:rPr lang="en-GB" dirty="0"/>
              <a:t>Directorate and can be used freely with acknowledgement to ‘Public Health England’.</a:t>
            </a:r>
          </a:p>
          <a:p>
            <a:pPr defTabSz="915678">
              <a:defRPr/>
            </a:pPr>
            <a:endParaRPr lang="en-GB" dirty="0">
              <a:solidFill>
                <a:schemeClr val="tx1"/>
              </a:solidFill>
              <a:latin typeface="Arial" panose="020B0604020202020204" pitchFamily="34" charset="0"/>
              <a:cs typeface="Arial" panose="020B0604020202020204" pitchFamily="34" charset="0"/>
            </a:endParaRPr>
          </a:p>
          <a:p>
            <a:pPr defTabSz="915678">
              <a:defRPr/>
            </a:pPr>
            <a:r>
              <a:rPr lang="en-GB" dirty="0"/>
              <a:t>These slides should be useful to practitioners and policy makers working to tackle child obesity at local, regional and national level. For example they are regularly used to make the case for tackling obesity in presentations to health and wellbeing boards, other committees and to elected members as well as in regional and national conference and workshop presentations.</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 statistically significant change has occurred in the prevalence</a:t>
            </a:r>
            <a:r>
              <a:rPr lang="en-GB" baseline="0" dirty="0"/>
              <a:t> of obesity (including severe obesity) or prevalence of severe obesity among children in Reception between 2006/07 and 2018/19. Prevalence of underweight has seen a small, but statistically significant, decrease over this period.</a:t>
            </a:r>
          </a:p>
          <a:p>
            <a:endParaRPr lang="en-GB" dirty="0"/>
          </a:p>
          <a:p>
            <a:r>
              <a:rPr lang="en-GB" dirty="0"/>
              <a:t>Public Health England publishes a </a:t>
            </a:r>
            <a:r>
              <a:rPr lang="en-GB" b="0" dirty="0"/>
              <a:t>slide set </a:t>
            </a:r>
            <a:r>
              <a:rPr lang="en-GB" dirty="0"/>
              <a:t>annually which examines trends in underweight, overweight, and obesity prevalence among children using data from the National Child Measurement Programme: </a:t>
            </a:r>
          </a:p>
          <a:p>
            <a:r>
              <a:rPr lang="en-GB" dirty="0"/>
              <a:t>https://www.gov.uk/government/statistics/national-child-measurement-programme-ncmp-trends-in-child-bmi</a:t>
            </a:r>
          </a:p>
          <a:p>
            <a:r>
              <a:rPr lang="en-GB" dirty="0"/>
              <a:t> </a:t>
            </a:r>
          </a:p>
          <a:p>
            <a:r>
              <a:rPr lang="en-GB" baseline="0" dirty="0">
                <a:solidFill>
                  <a:schemeClr val="tx1"/>
                </a:solidFill>
                <a:ea typeface="ＭＳ Ｐゴシック" pitchFamily="34" charset="-128"/>
              </a:rPr>
              <a:t>National Child Measurement Programme data source: NHS Digital </a:t>
            </a:r>
            <a:r>
              <a:rPr lang="en-GB" u="none" baseline="0" dirty="0">
                <a:solidFill>
                  <a:schemeClr val="tx1"/>
                </a:solidFill>
                <a:ea typeface="ＭＳ Ｐゴシック" pitchFamily="34" charset="-128"/>
              </a:rPr>
              <a:t>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Analysis of trend using NCMP data from 2009/10 to 2018/19 shows an overall increasing trend in both obesity (including severe</a:t>
            </a:r>
            <a:r>
              <a:rPr lang="en-GB" baseline="0" dirty="0"/>
              <a:t> obesity)</a:t>
            </a:r>
            <a:r>
              <a:rPr lang="en-GB" dirty="0"/>
              <a:t> prevalence and severe obesity prevalence among children in Year 6. Prevalence </a:t>
            </a:r>
            <a:r>
              <a:rPr lang="en-GB" baseline="0" dirty="0"/>
              <a:t>of underweight has shown no statistically significant change during this period.</a:t>
            </a:r>
            <a:endParaRPr lang="en-GB" dirty="0"/>
          </a:p>
          <a:p>
            <a:endParaRPr lang="en-GB" dirty="0"/>
          </a:p>
          <a:p>
            <a:r>
              <a:rPr lang="en-GB" dirty="0"/>
              <a:t>Public Health England publishes a </a:t>
            </a:r>
            <a:r>
              <a:rPr lang="en-GB" b="0" dirty="0"/>
              <a:t>slide set </a:t>
            </a:r>
            <a:r>
              <a:rPr lang="en-GB" dirty="0"/>
              <a:t>annually which examines trends in underweight, overweight, and obesity prevalence among children using data from the National Child Measurement Programme: </a:t>
            </a:r>
          </a:p>
          <a:p>
            <a:r>
              <a:rPr lang="en-GB" dirty="0"/>
              <a:t>https://www.gov.uk/government/statistics/national-child-measurement-programme-ncmp-trends-in-child-bmi</a:t>
            </a:r>
          </a:p>
          <a:p>
            <a:r>
              <a:rPr lang="en-GB" dirty="0"/>
              <a:t> </a:t>
            </a:r>
          </a:p>
          <a:p>
            <a:r>
              <a:rPr lang="en-GB" baseline="0" dirty="0">
                <a:solidFill>
                  <a:schemeClr val="tx1"/>
                </a:solidFill>
                <a:ea typeface="ＭＳ Ｐゴシック" pitchFamily="34" charset="-128"/>
              </a:rPr>
              <a:t>National Child Measurement Programme data source: NHS Digital </a:t>
            </a:r>
            <a:r>
              <a:rPr lang="en-GB" u="none" baseline="0" dirty="0">
                <a:solidFill>
                  <a:schemeClr val="tx1"/>
                </a:solidFill>
                <a:ea typeface="ＭＳ Ｐゴシック" pitchFamily="34" charset="-128"/>
              </a:rPr>
              <a:t>https://digital.nhs.uk/services/national-child-measurement-programme/</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pattern of increase in obesity between 1995 and 2004 was similar among both younger and older children (aged 2-10 and 11-15 respectively). Since then, the proportion of children who are </a:t>
            </a:r>
            <a:r>
              <a:rPr lang="en-GB" b="0" dirty="0"/>
              <a:t>obese has </a:t>
            </a:r>
            <a:r>
              <a:rPr lang="en-GB" dirty="0"/>
              <a:t>remained broadly steady.</a:t>
            </a:r>
            <a:r>
              <a:rPr lang="en-GB" b="1" dirty="0"/>
              <a:t> </a:t>
            </a:r>
            <a:r>
              <a:rPr lang="en-GB" dirty="0"/>
              <a:t>It is important to exercise caution in interpreting </a:t>
            </a:r>
            <a:r>
              <a:rPr lang="en-GB" b="0" dirty="0"/>
              <a:t>this</a:t>
            </a:r>
            <a:r>
              <a:rPr lang="en-GB" dirty="0"/>
              <a:t> data due to the relatively small sample sizes.</a:t>
            </a:r>
          </a:p>
          <a:p>
            <a:endParaRPr lang="en-GB" b="0" baseline="0" dirty="0">
              <a:solidFill>
                <a:schemeClr val="tx1"/>
              </a:solidFill>
              <a:ea typeface="ＭＳ Ｐゴシック" pitchFamily="34" charset="-128"/>
            </a:endParaRPr>
          </a:p>
          <a:p>
            <a:r>
              <a:rPr lang="en-GB" b="0" baseline="0" dirty="0">
                <a:solidFill>
                  <a:schemeClr val="tx1"/>
                </a:solidFill>
                <a:ea typeface="ＭＳ Ｐゴシック" pitchFamily="34" charset="-128"/>
              </a:rPr>
              <a:t>The actions in the government’s 2018 publication, Childhood obesity: a plan for action, chapter 2 aim to "halve childhood obesity and to significantly reduce the gap in obesity between children from the most and least deprived areas by 2030”. See  https://www.gov.uk/government/publications/childhood-obesity-a-plan-for-action-chapter-2</a:t>
            </a:r>
          </a:p>
          <a:p>
            <a:endParaRPr lang="en-GB" baseline="0" dirty="0"/>
          </a:p>
          <a:p>
            <a:r>
              <a:rPr lang="en-GB" dirty="0"/>
              <a:t>The published Health Survey for England data used to produce this chart are available from:</a:t>
            </a:r>
          </a:p>
          <a:p>
            <a:r>
              <a:rPr lang="en-GB" dirty="0"/>
              <a:t>https://digital.nhs.uk/pubs/hse2018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prevalence of child excess weight (overweight including obesity) increased between 1995 and 2004. Since then, there is some evidence of a levelling of child excess weight prevalence for 2-10 and 11-15 year-olds. It is important to exercise caution in interpreting </a:t>
            </a:r>
            <a:r>
              <a:rPr lang="en-GB" b="0" dirty="0"/>
              <a:t>this</a:t>
            </a:r>
            <a:r>
              <a:rPr lang="en-GB" b="1" dirty="0"/>
              <a:t> </a:t>
            </a:r>
            <a:r>
              <a:rPr lang="en-GB" dirty="0"/>
              <a:t>data due to the relatively small sample sizes.</a:t>
            </a:r>
          </a:p>
          <a:p>
            <a:endParaRPr lang="en-GB" dirty="0"/>
          </a:p>
          <a:p>
            <a:r>
              <a:rPr lang="en-GB" dirty="0"/>
              <a:t>The published Health Survey for England data used to produce this chart are available from:</a:t>
            </a:r>
          </a:p>
          <a:p>
            <a:r>
              <a:rPr lang="en-GB" dirty="0"/>
              <a:t>https://digital.nhs.uk/pubs/hse2018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prevalence of child excess weight and child obesity increased between 1995 and 2004. Since 2004 there is some evidence of a levelling of both child obesity and excess weight prevalence for 2-15 year-olds. It is important to exercise caution in interpreting this data due to the relatively small sample sizes.</a:t>
            </a:r>
          </a:p>
          <a:p>
            <a:endParaRPr lang="en-GB" dirty="0"/>
          </a:p>
          <a:p>
            <a:r>
              <a:rPr lang="en-GB" dirty="0"/>
              <a:t>The published Health Survey for England data used to produce this chart are available from:</a:t>
            </a:r>
          </a:p>
          <a:p>
            <a:r>
              <a:rPr lang="en-GB" dirty="0"/>
              <a:t>https://digital.nhs.uk/pubs/hse2018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Analysis of trend using NCMP data from 2006/07 to 2018/19 shows an overall downward trend in obesity prevalence among boys in Reception (4-5 year-olds) while the trend among girls of this age appears to be relatively stable over time. Obesity prevalence among boys and girls in Year 6 (10-11 year-olds) shows an upward trend.</a:t>
            </a:r>
          </a:p>
          <a:p>
            <a:endParaRPr lang="en-GB" dirty="0"/>
          </a:p>
          <a:p>
            <a:r>
              <a:rPr lang="en-GB" dirty="0"/>
              <a:t>Public Health England publishes a </a:t>
            </a:r>
            <a:r>
              <a:rPr lang="en-GB" b="0" dirty="0"/>
              <a:t>slide set </a:t>
            </a:r>
            <a:r>
              <a:rPr lang="en-GB" dirty="0"/>
              <a:t>annually which examines trends in underweight, overweight, and obesity prevalence among children using data from the National Child Measurement Programme: </a:t>
            </a:r>
          </a:p>
          <a:p>
            <a:r>
              <a:rPr lang="en-GB" dirty="0"/>
              <a:t>https://www.gov.uk/government/statistics/national-child-measurement-programme-ncmp-trends-in-child-bmi</a:t>
            </a:r>
          </a:p>
          <a:p>
            <a:r>
              <a:rPr lang="en-GB" dirty="0"/>
              <a:t> </a:t>
            </a:r>
          </a:p>
          <a:p>
            <a:r>
              <a:rPr lang="en-GB" baseline="0" dirty="0">
                <a:solidFill>
                  <a:schemeClr val="tx1"/>
                </a:solidFill>
                <a:ea typeface="ＭＳ Ｐゴシック" pitchFamily="34" charset="-128"/>
              </a:rPr>
              <a:t>National Child Measurement Programme data source: NHS Digital </a:t>
            </a:r>
            <a:r>
              <a:rPr lang="en-GB" u="none" baseline="0" dirty="0">
                <a:solidFill>
                  <a:schemeClr val="tx1"/>
                </a:solidFill>
                <a:ea typeface="ＭＳ Ｐゴシック" pitchFamily="34" charset="-128"/>
              </a:rPr>
              <a:t>https://digital.nhs.uk/services/national-child-measurement-programme/</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Analysis of trends using NCMP data from 2006/07 to 2018/19 shows a downward trend in excess weight (overweight including obesity) prevalence among boys in Reception (4-5 year-olds), while the trend among girls of this age is showing a very small, but statistically significant, increase. Excess weight prevalence among boys and girls in Year 6 (10-11 year-olds) shows an upward trend. </a:t>
            </a:r>
          </a:p>
          <a:p>
            <a:endParaRPr lang="en-GB" dirty="0"/>
          </a:p>
          <a:p>
            <a:r>
              <a:rPr lang="en-GB" dirty="0"/>
              <a:t>Public Health England publishes a </a:t>
            </a:r>
            <a:r>
              <a:rPr lang="en-GB" b="0" dirty="0"/>
              <a:t>slide set </a:t>
            </a:r>
            <a:r>
              <a:rPr lang="en-GB" dirty="0"/>
              <a:t>annually which examines trends in underweight, overweight, and obesity prevalence among children using data from the National Child Measurement Programme:</a:t>
            </a:r>
          </a:p>
          <a:p>
            <a:r>
              <a:rPr lang="en-GB" b="0" dirty="0"/>
              <a:t>https://www.gov.uk/government/statistics/national-child-measurement-programme-ncmp-trends-in-child-bmi</a:t>
            </a:r>
          </a:p>
          <a:p>
            <a:r>
              <a:rPr lang="en-GB" dirty="0"/>
              <a:t> </a:t>
            </a:r>
          </a:p>
          <a:p>
            <a:r>
              <a:rPr lang="en-GB" baseline="0" dirty="0">
                <a:solidFill>
                  <a:schemeClr val="tx1"/>
                </a:solidFill>
                <a:ea typeface="ＭＳ Ｐゴシック" pitchFamily="34" charset="-128"/>
              </a:rPr>
              <a:t>National Child Measurement Programme data source: NHS Digital </a:t>
            </a:r>
            <a:r>
              <a:rPr lang="en-GB" u="none" baseline="0" dirty="0">
                <a:solidFill>
                  <a:schemeClr val="tx1"/>
                </a:solidFill>
                <a:ea typeface="ＭＳ Ｐゴシック" pitchFamily="34" charset="-128"/>
              </a:rPr>
              <a:t>https://digital.nhs.uk/services/national-child-measurement-programme/</a:t>
            </a:r>
            <a:endParaRPr lang="en-GB" baseline="0" dirty="0"/>
          </a:p>
          <a:p>
            <a:r>
              <a:rPr lang="en-GB" dirty="0"/>
              <a:t> </a:t>
            </a:r>
          </a:p>
          <a:p>
            <a:r>
              <a:rPr lang="en-GB" dirty="0"/>
              <a:t>Prevalence of excess weight using NCMP data is being monitored by local authorities as part of the Public Health Outcomes Framework (PHOF)</a:t>
            </a:r>
          </a:p>
          <a:p>
            <a:r>
              <a:rPr lang="en-GB" dirty="0"/>
              <a:t>https://www.gov.uk/government/publications/public-health-outcomes-framework-2016-to-2019</a:t>
            </a:r>
          </a:p>
          <a:p>
            <a:r>
              <a:rPr lang="en-GB" dirty="0"/>
              <a:t>https://www.gov.uk/government/consultations/public-health-outcomes-framework-proposed-changes-2019-to-2020</a:t>
            </a:r>
          </a:p>
          <a:p>
            <a:r>
              <a:rPr lang="en-GB" dirty="0"/>
              <a:t>https://fingertips.phe.org.uk/profile/public-health-outcomes-framework</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Analysis of trends using NCMP data from 2006/07 to 2018/19 show</a:t>
            </a:r>
            <a:r>
              <a:rPr lang="en-GB" baseline="0" dirty="0"/>
              <a:t> no statistically significant change </a:t>
            </a:r>
            <a:r>
              <a:rPr lang="en-GB" dirty="0"/>
              <a:t>in severe obesity prevalence among boys or girls in Reception (4-5 year-olds). Severe obesity prevalence among boys and girls in Year 6 (10-11 year-olds) shows an upward trend.</a:t>
            </a:r>
          </a:p>
          <a:p>
            <a:endParaRPr lang="en-GB" dirty="0"/>
          </a:p>
          <a:p>
            <a:pPr defTabSz="905805">
              <a:defRPr/>
            </a:pPr>
            <a:r>
              <a:rPr lang="en-GB" dirty="0"/>
              <a:t>Public Health England publishes a </a:t>
            </a:r>
            <a:r>
              <a:rPr lang="en-GB" b="0" dirty="0"/>
              <a:t>slide set </a:t>
            </a:r>
            <a:r>
              <a:rPr lang="en-GB" dirty="0"/>
              <a:t>annually which examines trends in underweight, overweight, and obesity prevalence among children using data from the National Child Measurement Programme: </a:t>
            </a:r>
          </a:p>
          <a:p>
            <a:pPr defTabSz="905805">
              <a:defRPr/>
            </a:pPr>
            <a:r>
              <a:rPr lang="en-GB" dirty="0"/>
              <a:t>https://www.gov.uk/government/statistics/national-child-measurement-programme-ncmp-trends-in-child-bmi</a:t>
            </a:r>
          </a:p>
          <a:p>
            <a:pPr defTabSz="905805">
              <a:defRPr/>
            </a:pPr>
            <a:r>
              <a:rPr lang="en-GB" dirty="0"/>
              <a:t> </a:t>
            </a:r>
          </a:p>
          <a:p>
            <a:r>
              <a:rPr lang="en-GB" dirty="0"/>
              <a:t>National Child Measurement Programme data source: NHS Digital 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chart shows the distribution of BMI z score for boys and girls in Reception </a:t>
            </a:r>
            <a:r>
              <a:rPr lang="en-GB" b="0" dirty="0"/>
              <a:t>year (4-5 year-olds) compared </a:t>
            </a:r>
            <a:r>
              <a:rPr lang="en-GB" dirty="0"/>
              <a:t>to the British 1990 (UK90) growth reference baseline. BMI z score is a standard deviation score which adjusts BMI for age and sex of children based on the UK90 growth reference. The centiles for population monitoring (85</a:t>
            </a:r>
            <a:r>
              <a:rPr lang="en-GB" baseline="30000" dirty="0"/>
              <a:t>th</a:t>
            </a:r>
            <a:r>
              <a:rPr lang="en-GB" dirty="0"/>
              <a:t> and 95</a:t>
            </a:r>
            <a:r>
              <a:rPr lang="en-GB" baseline="30000" dirty="0"/>
              <a:t>th</a:t>
            </a:r>
            <a:r>
              <a:rPr lang="en-GB" dirty="0"/>
              <a:t>) and clinical (91</a:t>
            </a:r>
            <a:r>
              <a:rPr lang="en-GB" baseline="30000" dirty="0"/>
              <a:t>st</a:t>
            </a:r>
            <a:r>
              <a:rPr lang="en-GB" baseline="0" dirty="0"/>
              <a:t>, </a:t>
            </a:r>
            <a:r>
              <a:rPr lang="en-GB" dirty="0"/>
              <a:t>98</a:t>
            </a:r>
            <a:r>
              <a:rPr lang="en-GB" baseline="30000" dirty="0"/>
              <a:t>th, </a:t>
            </a:r>
            <a:r>
              <a:rPr lang="en-GB" baseline="0" dirty="0"/>
              <a:t>and 99.6</a:t>
            </a:r>
            <a:r>
              <a:rPr lang="en-GB" baseline="30000" dirty="0"/>
              <a:t>th</a:t>
            </a:r>
            <a:r>
              <a:rPr lang="en-GB" baseline="0" dirty="0"/>
              <a:t>)</a:t>
            </a:r>
            <a:r>
              <a:rPr lang="en-GB" dirty="0"/>
              <a:t> definition for overweight,</a:t>
            </a:r>
            <a:r>
              <a:rPr lang="en-GB" baseline="0" dirty="0"/>
              <a:t> </a:t>
            </a:r>
            <a:r>
              <a:rPr lang="en-GB" dirty="0"/>
              <a:t>obesity, and severe</a:t>
            </a:r>
            <a:r>
              <a:rPr lang="en-GB" baseline="0" dirty="0"/>
              <a:t> obesity</a:t>
            </a:r>
            <a:r>
              <a:rPr lang="en-GB" dirty="0"/>
              <a:t> are marked as vertical lines on the chart. BMI below the 2</a:t>
            </a:r>
            <a:r>
              <a:rPr lang="en-GB" baseline="30000" dirty="0"/>
              <a:t>nd</a:t>
            </a:r>
            <a:r>
              <a:rPr lang="en-GB" dirty="0"/>
              <a:t> centile is commonly used for underweight classification for both clinical and population monitoring.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both boys and girls the whole curve has shifted slightly to the right since 1990, however the shape of the distribution is very similar. This shows that the rise in BMI since 1990 is spread across the whole population, meaning that on average Reception aged children are slightly heavier. The average BMI centile has increased among Reception children from the 50</a:t>
            </a:r>
            <a:r>
              <a:rPr lang="en-GB" baseline="30000" dirty="0"/>
              <a:t>th</a:t>
            </a:r>
            <a:r>
              <a:rPr lang="en-GB" dirty="0"/>
              <a:t> in the UK90 reference population to the 59</a:t>
            </a:r>
            <a:r>
              <a:rPr lang="en-GB" baseline="30000" dirty="0"/>
              <a:t>th</a:t>
            </a:r>
            <a:r>
              <a:rPr lang="en-GB" dirty="0"/>
              <a:t> centile in 2018/19.</a:t>
            </a:r>
          </a:p>
          <a:p>
            <a:endParaRPr lang="en-GB" dirty="0"/>
          </a:p>
          <a:p>
            <a:endParaRPr lang="en-GB"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chart shows the distribution of BMI z score for boys and girls in Year 6 </a:t>
            </a:r>
            <a:r>
              <a:rPr lang="en-GB" b="0" dirty="0"/>
              <a:t>(10-11 year-olds) compared </a:t>
            </a:r>
            <a:r>
              <a:rPr lang="en-GB" dirty="0"/>
              <a:t>to the British 1990 (UK90) growth reference baseline. BMI z score is a standard deviation score which adjusts BMI for age and sex of children based on the UK90 growth reference. The centiles for population monitoring (85</a:t>
            </a:r>
            <a:r>
              <a:rPr lang="en-GB" baseline="30000" dirty="0"/>
              <a:t>th</a:t>
            </a:r>
            <a:r>
              <a:rPr lang="en-GB" dirty="0"/>
              <a:t> and 95</a:t>
            </a:r>
            <a:r>
              <a:rPr lang="en-GB" baseline="30000" dirty="0"/>
              <a:t>th</a:t>
            </a:r>
            <a:r>
              <a:rPr lang="en-GB" dirty="0"/>
              <a:t>) and clinical (91</a:t>
            </a:r>
            <a:r>
              <a:rPr lang="en-GB" baseline="30000" dirty="0"/>
              <a:t>st</a:t>
            </a:r>
            <a:r>
              <a:rPr lang="en-GB" baseline="0" dirty="0"/>
              <a:t>, </a:t>
            </a:r>
            <a:r>
              <a:rPr lang="en-GB" dirty="0"/>
              <a:t>98</a:t>
            </a:r>
            <a:r>
              <a:rPr lang="en-GB" baseline="30000" dirty="0"/>
              <a:t>th, </a:t>
            </a:r>
            <a:r>
              <a:rPr lang="en-GB" baseline="0" dirty="0"/>
              <a:t>and 99.6</a:t>
            </a:r>
            <a:r>
              <a:rPr lang="en-GB" baseline="30000" dirty="0"/>
              <a:t>th</a:t>
            </a:r>
            <a:r>
              <a:rPr lang="en-GB" baseline="0" dirty="0"/>
              <a:t>)</a:t>
            </a:r>
            <a:r>
              <a:rPr lang="en-GB" dirty="0"/>
              <a:t> definition for overweight,</a:t>
            </a:r>
            <a:r>
              <a:rPr lang="en-GB" baseline="0" dirty="0"/>
              <a:t> </a:t>
            </a:r>
            <a:r>
              <a:rPr lang="en-GB" dirty="0"/>
              <a:t>obesity, and severe</a:t>
            </a:r>
            <a:r>
              <a:rPr lang="en-GB" baseline="0" dirty="0"/>
              <a:t> obesity</a:t>
            </a:r>
            <a:r>
              <a:rPr lang="en-GB" dirty="0"/>
              <a:t> are marked as vertical lines on the chart. BMI below the 2</a:t>
            </a:r>
            <a:r>
              <a:rPr lang="en-GB" baseline="30000" dirty="0"/>
              <a:t>nd</a:t>
            </a:r>
            <a:r>
              <a:rPr lang="en-GB" dirty="0"/>
              <a:t> centile is commonly used for underweight classification for both clinical and population monitoring.</a:t>
            </a:r>
          </a:p>
          <a:p>
            <a:endParaRPr lang="en-GB" dirty="0"/>
          </a:p>
          <a:p>
            <a:r>
              <a:rPr lang="en-GB" dirty="0"/>
              <a:t>The shape of the distribution has changed considerably since the 1990 baseline. The curve is now more skewed, with a higher proportion of children in Year 6 at the right hand side of the chart with higher BMI values, above the 85th centile (classed as overweight or obese). The average BMI centile has increased among Year 6 children from the 50</a:t>
            </a:r>
            <a:r>
              <a:rPr lang="en-GB" baseline="30000" dirty="0"/>
              <a:t>th</a:t>
            </a:r>
            <a:r>
              <a:rPr lang="en-GB" dirty="0"/>
              <a:t> in the UK90 reference population to the 62</a:t>
            </a:r>
            <a:r>
              <a:rPr lang="en-GB" baseline="30000" dirty="0"/>
              <a:t>nd</a:t>
            </a:r>
            <a:r>
              <a:rPr lang="en-GB" dirty="0"/>
              <a:t> centile in 2018/19.</a:t>
            </a:r>
          </a:p>
          <a:p>
            <a:endParaRPr lang="en-GB" dirty="0"/>
          </a:p>
          <a:p>
            <a:r>
              <a:rPr lang="en-GB" dirty="0"/>
              <a:t>National Child Measurement Programme data source: NHS Digital 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73638" cy="3729037"/>
          </a:xfrm>
        </p:spPr>
      </p:sp>
      <p:sp>
        <p:nvSpPr>
          <p:cNvPr id="3" name="Notes Placeholder 2"/>
          <p:cNvSpPr>
            <a:spLocks noGrp="1"/>
          </p:cNvSpPr>
          <p:nvPr>
            <p:ph type="body" idx="1"/>
          </p:nvPr>
        </p:nvSpPr>
        <p:spPr/>
        <p:txBody>
          <a:bodyPr/>
          <a:lstStyle/>
          <a:p>
            <a:r>
              <a:rPr lang="en-GB" dirty="0"/>
              <a:t>Assessing the BMI of children is more complicated than for adults because a child’s BMI changes as they mature. Growth patterns differ between boys and girls, so both the age and sex of a child needs to be taken into account when estimating whether BMI is too high or too low. In England the British 1990 growth reference (UK90) for BMI is commonly used to determine weight status according to a child’s age and sex. Each child’s BMI is calculated and compared with the BMI distribution for children of their age and sex from the UK90 growth reference.</a:t>
            </a:r>
          </a:p>
        </p:txBody>
      </p:sp>
      <p:sp>
        <p:nvSpPr>
          <p:cNvPr id="4" name="Slide Number Placeholder 3"/>
          <p:cNvSpPr>
            <a:spLocks noGrp="1"/>
          </p:cNvSpPr>
          <p:nvPr>
            <p:ph type="sldNum" sz="quarter" idx="10"/>
          </p:nvPr>
        </p:nvSpPr>
        <p:spPr/>
        <p:txBody>
          <a:bodyPr/>
          <a:lstStyle/>
          <a:p>
            <a:fld id="{547F75A4-3649-4832-9265-9F1EA009DC9F}" type="slidenum">
              <a:rPr lang="en-GB" smtClean="0"/>
              <a:t>2</a:t>
            </a:fld>
            <a:endParaRPr lang="en-GB" dirty="0"/>
          </a:p>
        </p:txBody>
      </p:sp>
    </p:spTree>
    <p:extLst>
      <p:ext uri="{BB962C8B-B14F-4D97-AF65-F5344CB8AC3E}">
        <p14:creationId xmlns:p14="http://schemas.microsoft.com/office/powerpoint/2010/main" val="2781947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chart shows the distribution of BMI z score for children in Reception </a:t>
            </a:r>
            <a:r>
              <a:rPr lang="en-GB" b="0" dirty="0"/>
              <a:t>year (4-5 year-olds) in 2006/07 and 2018/19 with a comparison </a:t>
            </a:r>
            <a:r>
              <a:rPr lang="en-GB" dirty="0"/>
              <a:t>to the British 1990 (UK90) growth reference baseline. BMI z score is a standard deviation score which adjusts BMI for age and sex of children based on the UK90 growth reference. The centiles for population monitoring (85</a:t>
            </a:r>
            <a:r>
              <a:rPr lang="en-GB" baseline="30000" dirty="0"/>
              <a:t>th</a:t>
            </a:r>
            <a:r>
              <a:rPr lang="en-GB" dirty="0"/>
              <a:t> and 95</a:t>
            </a:r>
            <a:r>
              <a:rPr lang="en-GB" baseline="30000" dirty="0"/>
              <a:t>th</a:t>
            </a:r>
            <a:r>
              <a:rPr lang="en-GB" dirty="0"/>
              <a:t>) and clinical (91</a:t>
            </a:r>
            <a:r>
              <a:rPr lang="en-GB" baseline="30000" dirty="0"/>
              <a:t>st</a:t>
            </a:r>
            <a:r>
              <a:rPr lang="en-GB" baseline="0" dirty="0"/>
              <a:t>, </a:t>
            </a:r>
            <a:r>
              <a:rPr lang="en-GB" dirty="0"/>
              <a:t>98</a:t>
            </a:r>
            <a:r>
              <a:rPr lang="en-GB" baseline="30000" dirty="0"/>
              <a:t>th, </a:t>
            </a:r>
            <a:r>
              <a:rPr lang="en-GB" baseline="0" dirty="0"/>
              <a:t>and 99.6</a:t>
            </a:r>
            <a:r>
              <a:rPr lang="en-GB" baseline="30000" dirty="0"/>
              <a:t>th</a:t>
            </a:r>
            <a:r>
              <a:rPr lang="en-GB" baseline="0" dirty="0"/>
              <a:t>)</a:t>
            </a:r>
            <a:r>
              <a:rPr lang="en-GB" dirty="0"/>
              <a:t> definition for overweight,</a:t>
            </a:r>
            <a:r>
              <a:rPr lang="en-GB" baseline="0" dirty="0"/>
              <a:t> </a:t>
            </a:r>
            <a:r>
              <a:rPr lang="en-GB" dirty="0"/>
              <a:t>obesity, and severe</a:t>
            </a:r>
            <a:r>
              <a:rPr lang="en-GB" baseline="0" dirty="0"/>
              <a:t> obesity</a:t>
            </a:r>
            <a:r>
              <a:rPr lang="en-GB" dirty="0"/>
              <a:t> are marked as vertical lines on the chart. BMI below the 2</a:t>
            </a:r>
            <a:r>
              <a:rPr lang="en-GB" baseline="30000" dirty="0"/>
              <a:t>nd</a:t>
            </a:r>
            <a:r>
              <a:rPr lang="en-GB" dirty="0"/>
              <a:t> centile is commonly used for underweight classification for both clinical and population monitoring. </a:t>
            </a:r>
          </a:p>
          <a:p>
            <a:endParaRPr lang="en-GB" dirty="0"/>
          </a:p>
          <a:p>
            <a:r>
              <a:rPr lang="en-GB" dirty="0"/>
              <a:t>For Reception children there has been very little change to the distribution between 2006/07 and 2018/19. The whole curve has shifted slightly to the right since 1990, and the shape of the distribution is very similar. This shows that the rise in BMI since 1990 is spread across the whole population, meaning that on average all Reception aged children are slightly heavier.</a:t>
            </a:r>
          </a:p>
          <a:p>
            <a:endParaRPr lang="en-GB"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23</a:t>
            </a:fld>
            <a:endParaRPr lang="en-US" dirty="0"/>
          </a:p>
        </p:txBody>
      </p:sp>
    </p:spTree>
    <p:extLst>
      <p:ext uri="{BB962C8B-B14F-4D97-AF65-F5344CB8AC3E}">
        <p14:creationId xmlns:p14="http://schemas.microsoft.com/office/powerpoint/2010/main" val="2212814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chart shows the distribution of BMI z score for children in Year 6 </a:t>
            </a:r>
            <a:r>
              <a:rPr lang="en-GB" b="0" dirty="0"/>
              <a:t>(10-11 year-olds) in 2006/07 and 2018/19 with a comparison to </a:t>
            </a:r>
            <a:r>
              <a:rPr lang="en-GB" dirty="0"/>
              <a:t>the British 1990 (UK90) growth reference baseline. BMI z score is a standard deviation score which adjusts BMI for age and sex of children based on the UK90 growth reference. The centiles for population monitoring (85</a:t>
            </a:r>
            <a:r>
              <a:rPr lang="en-GB" baseline="30000" dirty="0"/>
              <a:t>th</a:t>
            </a:r>
            <a:r>
              <a:rPr lang="en-GB" dirty="0"/>
              <a:t> and 95</a:t>
            </a:r>
            <a:r>
              <a:rPr lang="en-GB" baseline="30000" dirty="0"/>
              <a:t>th</a:t>
            </a:r>
            <a:r>
              <a:rPr lang="en-GB" dirty="0"/>
              <a:t>) and clinical (91</a:t>
            </a:r>
            <a:r>
              <a:rPr lang="en-GB" baseline="30000" dirty="0"/>
              <a:t>st</a:t>
            </a:r>
            <a:r>
              <a:rPr lang="en-GB" baseline="0" dirty="0"/>
              <a:t>, </a:t>
            </a:r>
            <a:r>
              <a:rPr lang="en-GB" dirty="0"/>
              <a:t>98</a:t>
            </a:r>
            <a:r>
              <a:rPr lang="en-GB" baseline="30000" dirty="0"/>
              <a:t>th, </a:t>
            </a:r>
            <a:r>
              <a:rPr lang="en-GB" baseline="0" dirty="0"/>
              <a:t>and 99.6</a:t>
            </a:r>
            <a:r>
              <a:rPr lang="en-GB" baseline="30000" dirty="0"/>
              <a:t>th</a:t>
            </a:r>
            <a:r>
              <a:rPr lang="en-GB" baseline="0" dirty="0"/>
              <a:t>)</a:t>
            </a:r>
            <a:r>
              <a:rPr lang="en-GB" dirty="0"/>
              <a:t> definition for overweight,</a:t>
            </a:r>
            <a:r>
              <a:rPr lang="en-GB" baseline="0" dirty="0"/>
              <a:t> </a:t>
            </a:r>
            <a:r>
              <a:rPr lang="en-GB" dirty="0"/>
              <a:t>obesity, and severe</a:t>
            </a:r>
            <a:r>
              <a:rPr lang="en-GB" baseline="0" dirty="0"/>
              <a:t> obesity</a:t>
            </a:r>
            <a:r>
              <a:rPr lang="en-GB" dirty="0"/>
              <a:t> are marked as vertical lines on the chart. BMI below the 2</a:t>
            </a:r>
            <a:r>
              <a:rPr lang="en-GB" baseline="30000" dirty="0"/>
              <a:t>nd</a:t>
            </a:r>
            <a:r>
              <a:rPr lang="en-GB" dirty="0"/>
              <a:t> centile is commonly used for underweight classification for both clinical and population monitoring.</a:t>
            </a:r>
          </a:p>
          <a:p>
            <a:endParaRPr lang="en-GB" dirty="0"/>
          </a:p>
          <a:p>
            <a:r>
              <a:rPr lang="en-GB" dirty="0"/>
              <a:t>The shape of the distribution has changed slightly between 2006/07 and 2018/19, and a large change has occurred since the 1990 baseline. The curve is now slightly more skewed compared to 2006/07, with a higher proportion of children in Year 6 at the right hand side of the chart with higher BMI values, above the 95th centile (classed as obese or severely obese).</a:t>
            </a:r>
          </a:p>
          <a:p>
            <a:endParaRPr lang="en-GB" dirty="0"/>
          </a:p>
          <a:p>
            <a:r>
              <a:rPr lang="en-GB" dirty="0"/>
              <a:t>National Child Measurement Programme data source: NHS Digital 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24</a:t>
            </a:fld>
            <a:endParaRPr lang="en-US" dirty="0"/>
          </a:p>
        </p:txBody>
      </p:sp>
    </p:spTree>
    <p:extLst>
      <p:ext uri="{BB962C8B-B14F-4D97-AF65-F5344CB8AC3E}">
        <p14:creationId xmlns:p14="http://schemas.microsoft.com/office/powerpoint/2010/main" val="144015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 obesity prevalence is strongly correlated with socioeconomic status and is highest among children living in the most deprived local authorities.</a:t>
            </a:r>
          </a:p>
          <a:p>
            <a:endParaRPr lang="en-GB" b="0" dirty="0"/>
          </a:p>
          <a:p>
            <a:r>
              <a:rPr lang="en-GB" b="0" dirty="0"/>
              <a:t>This slide shows the pattern for children in Year 6 (10-11 year-olds), but a very similar pattern is seen in the Reception year (4-5 year-olds).</a:t>
            </a:r>
          </a:p>
          <a:p>
            <a:r>
              <a:rPr lang="en-GB" dirty="0"/>
              <a:t> </a:t>
            </a:r>
          </a:p>
          <a:p>
            <a:r>
              <a:rPr lang="en-GB" dirty="0"/>
              <a:t>The data represents the local authority of residence for the children measured.</a:t>
            </a:r>
          </a:p>
          <a:p>
            <a:endParaRPr lang="en-GB"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 obesity prevalence is closely associated with socioeconomic status. More deprived populations tend to have higher obesity prevalence.</a:t>
            </a:r>
          </a:p>
          <a:p>
            <a:r>
              <a:rPr lang="en-GB" dirty="0"/>
              <a:t>Obesity prevalence in the most deprived 10% of areas in England is more than twice the prevalence in the least deprived 10%.</a:t>
            </a:r>
          </a:p>
          <a:p>
            <a:endParaRPr lang="en-GB" dirty="0"/>
          </a:p>
          <a:p>
            <a:r>
              <a:rPr lang="en-GB" dirty="0"/>
              <a:t>The deprivation deciles in this analysis have been assigned using the lower super output area (LSOA) of residence of children measured.</a:t>
            </a:r>
          </a:p>
          <a:p>
            <a:endParaRPr lang="en-GB"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ea typeface="ＭＳ Ｐゴシック" pitchFamily="34" charset="-128"/>
            </a:endParaRPr>
          </a:p>
          <a:p>
            <a:r>
              <a:rPr lang="en-GB" dirty="0">
                <a:ea typeface="ＭＳ Ｐゴシック" pitchFamily="34" charset="-128"/>
              </a:rPr>
              <a:t>PHE produces tools providing data on health inequalities at England and local authority levels. (1) The Health Inequalities Dashboard provides information to monitor progress on reducing inequalities within England. It presents measures of inequality for 18 key indicators, each drawn from the Public Health Outcomes Framework. (2) </a:t>
            </a:r>
            <a:r>
              <a:rPr lang="en-GB" sz="1200" b="0" i="0" kern="1200" dirty="0">
                <a:solidFill>
                  <a:schemeClr val="tx1"/>
                </a:solidFill>
                <a:effectLst/>
                <a:latin typeface="+mn-lt"/>
                <a:ea typeface="+mn-ea"/>
                <a:cs typeface="+mn-cs"/>
              </a:rPr>
              <a:t>The Segment Tool provides information on the causes of death and age groups that are driving inequalities in life expectancy at local area level. </a:t>
            </a:r>
            <a:r>
              <a:rPr lang="en-GB" dirty="0">
                <a:ea typeface="ＭＳ Ｐゴシック" pitchFamily="34" charset="-128"/>
              </a:rPr>
              <a:t>https://fingertips.phe.org.uk/profile/inequality-tools</a:t>
            </a:r>
          </a:p>
          <a:p>
            <a:endParaRPr lang="en-GB" dirty="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 severe obesity prevalence is closely associated with socioeconomic status. More deprived populations tend to have higher severe obesity prevalence.</a:t>
            </a:r>
          </a:p>
          <a:p>
            <a:endParaRPr lang="en-GB" dirty="0"/>
          </a:p>
          <a:p>
            <a:r>
              <a:rPr lang="en-GB" b="0" dirty="0"/>
              <a:t>Among Year 6 children, severe obesity prevalence in the most deprived 10% of areas in England is more than 4 times the prevalence in the least deprived 10%, and among Reception</a:t>
            </a:r>
            <a:r>
              <a:rPr lang="en-GB" b="0" baseline="0" dirty="0"/>
              <a:t> children </a:t>
            </a:r>
            <a:r>
              <a:rPr lang="en-GB" b="0" dirty="0"/>
              <a:t>nearly 4 times </a:t>
            </a:r>
            <a:r>
              <a:rPr lang="en-GB" b="0" baseline="0" dirty="0"/>
              <a:t>the prevalence in the least deprived 10%.</a:t>
            </a:r>
          </a:p>
          <a:p>
            <a:endParaRPr lang="en-GB" b="0" dirty="0"/>
          </a:p>
          <a:p>
            <a:r>
              <a:rPr lang="en-GB" dirty="0"/>
              <a:t>The deprivation deciles in this analysis have been assigned using the lower super output area (LSOA) of residence of children measured.</a:t>
            </a:r>
          </a:p>
          <a:p>
            <a:endParaRPr lang="en-GB"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inequalities</a:t>
            </a:r>
            <a:r>
              <a:rPr lang="en-GB" baseline="0" dirty="0"/>
              <a:t> gap in child </a:t>
            </a:r>
            <a:r>
              <a:rPr lang="en-GB" b="0" baseline="0" dirty="0"/>
              <a:t>obesity is widening among children in Reception. Prevalence of obesity</a:t>
            </a:r>
            <a:r>
              <a:rPr lang="en-GB" b="0" strike="noStrike" baseline="0" dirty="0"/>
              <a:t> is </a:t>
            </a:r>
            <a:r>
              <a:rPr lang="en-GB" b="0" baseline="0" dirty="0"/>
              <a:t>decreasing at the fastest rate among the least deprived children in Reception year (4-5 year-olds) while among the most deprived children it showed little sign of change between 2006/07 and 2014/15 and an increasing trend in the most recent years (2015/16 to 2018/19). </a:t>
            </a:r>
          </a:p>
          <a:p>
            <a:endParaRPr lang="en-GB" baseline="0" dirty="0"/>
          </a:p>
          <a:p>
            <a:r>
              <a:rPr lang="en-GB" dirty="0"/>
              <a:t>The deprivation deciles in this analysis have been assigned at the time of measurement using the lower super output area (LSOA) of residence of children measured. Deprivation is measured using the 2015 Index of Multiple Deprivation.</a:t>
            </a:r>
          </a:p>
          <a:p>
            <a:endParaRPr lang="en-GB" dirty="0"/>
          </a:p>
          <a:p>
            <a:r>
              <a:rPr lang="en-GB" dirty="0"/>
              <a:t>Data for other deprivation deciles is available in</a:t>
            </a:r>
            <a:r>
              <a:rPr lang="en-GB" baseline="0" dirty="0"/>
              <a:t> our Fingertips tool: https://fingertips.phe.org.uk/profile/national-child-measurement-programme</a:t>
            </a:r>
            <a:endParaRPr lang="en-GB" dirty="0"/>
          </a:p>
          <a:p>
            <a:endParaRPr lang="en-GB" baseline="0"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inequalities gap in child obesity is</a:t>
            </a:r>
            <a:r>
              <a:rPr lang="en-GB" b="1" dirty="0"/>
              <a:t> </a:t>
            </a:r>
            <a:r>
              <a:rPr lang="en-GB" dirty="0"/>
              <a:t>widening among children in Year 6. Prevalence of obesity shows a pattern of increase over time among the most deprived Year 6 children (10-11 </a:t>
            </a:r>
            <a:r>
              <a:rPr lang="en-GB" b="0" dirty="0"/>
              <a:t>year</a:t>
            </a:r>
            <a:r>
              <a:rPr lang="en-GB" b="0" strike="noStrike" dirty="0"/>
              <a:t>-olds</a:t>
            </a:r>
            <a:r>
              <a:rPr lang="en-GB" b="0" dirty="0"/>
              <a:t>)</a:t>
            </a:r>
            <a:r>
              <a:rPr lang="en-GB" dirty="0"/>
              <a:t> whereas prevalence has remained relatively stable among the least deprived children.</a:t>
            </a:r>
          </a:p>
          <a:p>
            <a:r>
              <a:rPr lang="en-GB" dirty="0"/>
              <a:t> </a:t>
            </a:r>
          </a:p>
          <a:p>
            <a:r>
              <a:rPr lang="en-GB" dirty="0"/>
              <a:t>The deprivation deciles in this analysis have been assigned at the time of measurement using the lower super output area (LSOA) of residence of children measured.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Data for other deprivation deciles is available in</a:t>
            </a:r>
            <a:r>
              <a:rPr lang="en-GB" baseline="0" dirty="0"/>
              <a:t> our Fingertips tool: https://fingertips.phe.org.uk/profile/national-child-measurement-programme</a:t>
            </a:r>
            <a:endParaRPr lang="en-GB" dirty="0"/>
          </a:p>
          <a:p>
            <a:endParaRPr lang="en-GB" dirty="0"/>
          </a:p>
          <a:p>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baseline="0" dirty="0">
              <a:solidFill>
                <a:schemeClr val="tx1"/>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Slope Index of Inequality (SII) is a measure of the social gradient in an indicator and shows how much the indicator varies with deprivation (by deprivation decile). This is a better measure of changes in inequalities compared to looking at the gap between the most and least deprived deciles as the SII takes account of inequalities across the whole range of deprivation within England and summarises this into a single number. The higher the value of the SII, the greater the inequality within an area. </a:t>
            </a:r>
            <a:r>
              <a:rPr lang="en-GB" sz="1200" dirty="0"/>
              <a:t>The SII is greater in Year 6 children than in Reception, and has been widening at a faster rate in Year 6 than in Reception.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baseline="0" dirty="0">
              <a:solidFill>
                <a:schemeClr val="tx1"/>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Obesity prevalence in Reception aged children </a:t>
            </a:r>
            <a:r>
              <a:rPr lang="en-GB" b="0" dirty="0"/>
              <a:t>(4-5 year-olds) </a:t>
            </a:r>
            <a:r>
              <a:rPr lang="en-GB" dirty="0"/>
              <a:t>is highest among children from Black African, Black other, and Mixed</a:t>
            </a:r>
            <a:r>
              <a:rPr lang="en-GB" b="1" dirty="0"/>
              <a:t>: </a:t>
            </a:r>
            <a:r>
              <a:rPr lang="en-GB" dirty="0"/>
              <a:t>White and Black African ethnic groups.</a:t>
            </a:r>
          </a:p>
          <a:p>
            <a:r>
              <a:rPr lang="en-GB" dirty="0"/>
              <a:t>Children in Year 6 </a:t>
            </a:r>
            <a:r>
              <a:rPr lang="en-GB" b="0" dirty="0"/>
              <a:t>(10-11 year-olds) </a:t>
            </a:r>
            <a:r>
              <a:rPr lang="en-GB" dirty="0"/>
              <a:t>from most minority ethnic groups (with the exception of Mixed</a:t>
            </a:r>
            <a:r>
              <a:rPr lang="en-GB" b="1" dirty="0"/>
              <a:t>:</a:t>
            </a:r>
            <a:r>
              <a:rPr lang="en-GB" dirty="0"/>
              <a:t> White and Asian, and White Irish) are more likely to be obese than White British children.</a:t>
            </a:r>
          </a:p>
          <a:p>
            <a:endParaRPr lang="en-GB" dirty="0"/>
          </a:p>
          <a:p>
            <a:r>
              <a:rPr lang="en-GB" dirty="0"/>
              <a:t>The ‘Not stated’ category includes records that have no ethnic group given (where ethnic coding is blank).</a:t>
            </a:r>
          </a:p>
          <a:p>
            <a:endParaRPr lang="en-GB" dirty="0"/>
          </a:p>
          <a:p>
            <a:pPr defTabSz="905805">
              <a:defRPr/>
            </a:pPr>
            <a:r>
              <a:rPr lang="en-GB" dirty="0"/>
              <a:t>Some of these differences may be due to the influence of other factors such as area deprivation.</a:t>
            </a:r>
          </a:p>
          <a:p>
            <a:endParaRPr lang="en-GB" baseline="0"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Severe obesity prevalence in Reception aged children </a:t>
            </a:r>
            <a:r>
              <a:rPr lang="en-GB" b="0" dirty="0"/>
              <a:t>(4-5 year-olds) </a:t>
            </a:r>
            <a:r>
              <a:rPr lang="en-GB" dirty="0"/>
              <a:t>is highest among children from Black other, Black African, and Bangladeshi ethnic groups.</a:t>
            </a:r>
          </a:p>
          <a:p>
            <a:endParaRPr lang="en-GB" dirty="0"/>
          </a:p>
          <a:p>
            <a:r>
              <a:rPr lang="en-GB" dirty="0"/>
              <a:t>In Year 6 (10-11 year-olds) severe obesity prevalence is highest among children from Black Caribbean, Black other, Mixed: White and Black African, and Black African ethnic groups. </a:t>
            </a:r>
          </a:p>
          <a:p>
            <a:endParaRPr lang="en-GB" dirty="0"/>
          </a:p>
          <a:p>
            <a:r>
              <a:rPr lang="en-GB" dirty="0"/>
              <a:t>The ‘Not stated’ category includes records that have no ethnic group given (where ethnic coding is blank).</a:t>
            </a:r>
          </a:p>
          <a:p>
            <a:endParaRPr lang="en-GB" dirty="0"/>
          </a:p>
          <a:p>
            <a:pPr defTabSz="905805">
              <a:defRPr/>
            </a:pPr>
            <a:r>
              <a:rPr lang="en-GB" dirty="0"/>
              <a:t>Some of these differences may be due to the influence of other factors such as area deprivation.</a:t>
            </a:r>
          </a:p>
          <a:p>
            <a:endParaRPr lang="en-GB" baseline="0"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78">
              <a:defRPr/>
            </a:pPr>
            <a:r>
              <a:rPr lang="en-GB" dirty="0"/>
              <a:t>The National Child Measurement Programme (NCMP) measures the height and weight of over 1 million children (aged 4-5 and 10-11 years) each year in primary schools in England.</a:t>
            </a:r>
          </a:p>
          <a:p>
            <a:pPr defTabSz="915678">
              <a:defRPr/>
            </a:pPr>
            <a:endParaRPr lang="en-GB" dirty="0"/>
          </a:p>
          <a:p>
            <a:r>
              <a:rPr lang="en-GB" baseline="0" dirty="0">
                <a:solidFill>
                  <a:schemeClr val="tx1"/>
                </a:solidFill>
                <a:ea typeface="ＭＳ Ｐゴシック" pitchFamily="34" charset="-128"/>
              </a:rPr>
              <a:t>National Child Measurement Programme data source: NHS Digital https://digital.nhs.uk/services/national-child-measurement-programme/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The prevalence of obesity among children in Reception (4-5 year </a:t>
            </a:r>
            <a:r>
              <a:rPr lang="en-GB" b="0" baseline="0" dirty="0"/>
              <a:t>olds</a:t>
            </a:r>
            <a:r>
              <a:rPr lang="en-GB" baseline="0" dirty="0"/>
              <a:t>) varies by region across England</a:t>
            </a:r>
            <a:r>
              <a:rPr lang="en-GB" b="0" baseline="0" dirty="0"/>
              <a:t>. In 2018/19 obesity prevalence was highest in the North East and lowest in the South East.</a:t>
            </a:r>
          </a:p>
          <a:p>
            <a:endParaRPr lang="en-GB" b="0" baseline="0" dirty="0"/>
          </a:p>
          <a:p>
            <a:pPr defTabSz="915678">
              <a:defRPr/>
            </a:pPr>
            <a:r>
              <a:rPr lang="en-GB" dirty="0"/>
              <a:t>In this analysis postcode of child</a:t>
            </a:r>
            <a:r>
              <a:rPr lang="en-GB" baseline="0" dirty="0"/>
              <a:t> </a:t>
            </a:r>
            <a:r>
              <a:rPr lang="en-GB" dirty="0"/>
              <a:t>has been used to calculate regional data. England total includes records where the child could not be assigned to a local authority/region due to no child postcode or an invalid child postcode being provided. In 2018/19 99.9% of records included a valid child postcode.</a:t>
            </a:r>
          </a:p>
          <a:p>
            <a:pPr defTabSz="915678">
              <a:defRPr/>
            </a:pPr>
            <a:endParaRPr lang="en-GB" dirty="0"/>
          </a:p>
          <a:p>
            <a:pPr defTabSz="915678">
              <a:defRPr/>
            </a:pPr>
            <a:r>
              <a:rPr lang="en-GB" dirty="0"/>
              <a:t>PHE has also published</a:t>
            </a:r>
            <a:r>
              <a:rPr lang="en-GB" baseline="0" dirty="0"/>
              <a:t> </a:t>
            </a:r>
            <a:r>
              <a:rPr lang="en-GB" dirty="0"/>
              <a:t>regional child obesity slide sets showing customised data on the patterns and trends in child obesity for each region from the NCMP, in clear, easy to understand charts and graphics.</a:t>
            </a:r>
          </a:p>
          <a:p>
            <a:r>
              <a:rPr lang="en-GB" baseline="0" dirty="0"/>
              <a:t>Regional patterns and trends in child obesity: presentations: https://www.gov.uk/guidance/phe-data-and-analysis-tools#obesity-diet-and-physical-activity</a:t>
            </a:r>
          </a:p>
          <a:p>
            <a:endParaRPr lang="en-GB" baseline="0"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The prevalence of obesity among children in Year 6 (10-11 year</a:t>
            </a:r>
            <a:r>
              <a:rPr lang="en-GB" b="0" baseline="0" dirty="0"/>
              <a:t>-olds</a:t>
            </a:r>
            <a:r>
              <a:rPr lang="en-GB" baseline="0" dirty="0"/>
              <a:t>) varies by region in England. I</a:t>
            </a:r>
            <a:r>
              <a:rPr lang="en-GB" b="0" baseline="0" dirty="0"/>
              <a:t>n 2017/18 obesity prevalence was highest in London and lowest in the South West.</a:t>
            </a:r>
          </a:p>
          <a:p>
            <a:endParaRPr lang="en-GB" baseline="0" dirty="0"/>
          </a:p>
          <a:p>
            <a:pPr defTabSz="915678">
              <a:defRPr/>
            </a:pPr>
            <a:r>
              <a:rPr lang="en-GB" dirty="0"/>
              <a:t>In this analysis postcode of child</a:t>
            </a:r>
            <a:r>
              <a:rPr lang="en-GB" baseline="0" dirty="0"/>
              <a:t> </a:t>
            </a:r>
            <a:r>
              <a:rPr lang="en-GB" dirty="0"/>
              <a:t>has been used to calculate regional data. England total includes records where the child could not be assigned to a local authority/region due to no child postcode or an invalid child postcode being provided. In 2018/19 99.9% of records included a valid child postcode.</a:t>
            </a:r>
          </a:p>
          <a:p>
            <a:pPr defTabSz="915678">
              <a:defRPr/>
            </a:pPr>
            <a:endParaRPr lang="en-GB" dirty="0"/>
          </a:p>
          <a:p>
            <a:pPr defTabSz="915678">
              <a:defRPr/>
            </a:pPr>
            <a:r>
              <a:rPr lang="en-GB" dirty="0"/>
              <a:t>PHE has also published</a:t>
            </a:r>
            <a:r>
              <a:rPr lang="en-GB" baseline="0" dirty="0"/>
              <a:t> </a:t>
            </a:r>
            <a:r>
              <a:rPr lang="en-GB" dirty="0"/>
              <a:t>regional child obesity slide sets showing customised data on the patterns and trends in child obesity for each region from the NCMP, in clear, easy to understand charts and graphics.</a:t>
            </a:r>
          </a:p>
          <a:p>
            <a:r>
              <a:rPr lang="en-GB" baseline="0" dirty="0"/>
              <a:t>Regional patterns and trends in child obesity: presentations: https://www.gov.uk/guidance/phe-data-and-analysis-tools#obesity-diet-and-physical-activity</a:t>
            </a:r>
          </a:p>
          <a:p>
            <a:endParaRPr lang="en-GB" baseline="0" dirty="0"/>
          </a:p>
          <a:p>
            <a:r>
              <a:rPr lang="en-GB" baseline="0" dirty="0">
                <a:solidFill>
                  <a:schemeClr val="tx1"/>
                </a:solidFill>
                <a:ea typeface="ＭＳ Ｐゴシック" pitchFamily="34" charset="-128"/>
              </a:rPr>
              <a:t>National Child Measurement Programme data source: NHS Digital </a:t>
            </a:r>
            <a:r>
              <a:rPr lang="en-GB" dirty="0"/>
              <a:t>https://digital.nhs.uk/services/national-child-measurement-programme/</a:t>
            </a:r>
            <a:endParaRPr lang="en-GB" baseline="0" dirty="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Children’s BMI status was associated with their mother’s BMI status. Obesity was most common in children with obese mothers (26%), less common in children whose mothers were overweight but not obese (16%) and was least common in children whose mothers were neither overweight nor obese (7%). </a:t>
            </a:r>
          </a:p>
          <a:p>
            <a:endParaRPr lang="en-GB" dirty="0"/>
          </a:p>
          <a:p>
            <a:r>
              <a:rPr lang="en-GB" dirty="0"/>
              <a:t>The published Health Survey for England data used to produce this chart are available from:</a:t>
            </a:r>
          </a:p>
          <a:p>
            <a:r>
              <a:rPr lang="en-GB" dirty="0"/>
              <a:t>https://digital.nhs.uk/pubs/hse2018</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Text in notes adapted from: https://files.digital.nhs.uk/3F/6971DC/HSE17-Adult-Child-BMI-rep.pdf</a:t>
            </a:r>
          </a:p>
          <a:p>
            <a:r>
              <a:rPr lang="en-GB" dirty="0"/>
              <a:t>Copyright © 2018 NHS Digital </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39</a:t>
            </a:fld>
            <a:endParaRPr lang="en-US" dirty="0"/>
          </a:p>
        </p:txBody>
      </p:sp>
    </p:spTree>
    <p:extLst>
      <p:ext uri="{BB962C8B-B14F-4D97-AF65-F5344CB8AC3E}">
        <p14:creationId xmlns:p14="http://schemas.microsoft.com/office/powerpoint/2010/main" val="4147356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rPr>
              <a:t>Children’s BMI status was also associated with their father’s BMI status. Over one-fifth (22%) of children with obese fathers were obese, compared to 14% of children whose fathers were overweight but not obese, and 9% of children whose fathers were neither overweight nor obese. </a:t>
            </a:r>
          </a:p>
          <a:p>
            <a:endParaRPr lang="en-GB" dirty="0"/>
          </a:p>
          <a:p>
            <a:r>
              <a:rPr lang="en-GB" dirty="0"/>
              <a:t>The published Health Survey for England data used to produce this chart are available from:</a:t>
            </a:r>
          </a:p>
          <a:p>
            <a:r>
              <a:rPr lang="en-GB" dirty="0"/>
              <a:t>https://digital.nhs.uk/pubs/hse2018</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Text in notes adapted from: https://files.digital.nhs.uk/3F/6971DC/HSE17-Adult-Child-BMI-rep.pdf</a:t>
            </a:r>
          </a:p>
          <a:p>
            <a:r>
              <a:rPr lang="en-GB" dirty="0"/>
              <a:t>Copyright © 2018 NHS Digital </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40</a:t>
            </a:fld>
            <a:endParaRPr lang="en-US" dirty="0"/>
          </a:p>
        </p:txBody>
      </p:sp>
    </p:spTree>
    <p:extLst>
      <p:ext uri="{BB962C8B-B14F-4D97-AF65-F5344CB8AC3E}">
        <p14:creationId xmlns:p14="http://schemas.microsoft.com/office/powerpoint/2010/main" val="562157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0" i="0" u="none" strike="noStrike" baseline="0" dirty="0">
                <a:solidFill>
                  <a:srgbClr val="000000"/>
                </a:solidFill>
                <a:latin typeface="Arial" panose="020B0604020202020204" pitchFamily="34" charset="0"/>
              </a:rPr>
              <a:t>In 2015 and 2016 (but not in 2017 or 2018), parents were asked to give their opinion on the weight of each of their children. Overall, the majority of parents believed their child was about the right weight. 84% of children aged 2 to 15 were described by their mother as being about the right weight, 9% of children were described as too heavy and 8% were described as too light. Similarly, 84% of children aged 2 to 15 were described by their father as being about the right weight, 8% were reported as too heavy and 8% were felt to be too light. </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The majority (89%) of mothers and fathers of children who were neither overweight nor obese described them as being about the right weight. </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The majority of overweight children were also described as being about the right weight by their mothers (90%) and fathers (87%). A small proportion of parents of overweight children described their child as being too heavy (9% of mothers and 13% of fathers). Around half of parents of obese children (47% of mothers and 52% of fathers) said their child was about the right weight. But similar proportions, 52% of mothers and 46% of fathers of obese children, described their child as too heavy.</a:t>
            </a:r>
          </a:p>
          <a:p>
            <a:endParaRPr lang="en-GB" sz="1200" b="0" i="0" u="none" strike="noStrike" baseline="0" dirty="0">
              <a:solidFill>
                <a:srgbClr val="000000"/>
              </a:solidFill>
              <a:latin typeface="Arial" panose="020B0604020202020204" pitchFamily="34" charset="0"/>
            </a:endParaRPr>
          </a:p>
          <a:p>
            <a:r>
              <a:rPr lang="en-GB" dirty="0"/>
              <a:t>The published Health Survey for England data used to produce this chart are available from:</a:t>
            </a:r>
          </a:p>
          <a:p>
            <a:r>
              <a:rPr lang="en-GB" dirty="0"/>
              <a:t>https://digital.nhs.uk/pubs/hse2017</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Text in notes from: https://files.digital.nhs.uk/3F/6971DC/HSE17-Adult-Child-BMI-rep.pdf</a:t>
            </a:r>
          </a:p>
          <a:p>
            <a:r>
              <a:rPr lang="en-GB" dirty="0"/>
              <a:t>Copyright © 2018 NHS Digital </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41</a:t>
            </a:fld>
            <a:endParaRPr lang="en-US" dirty="0"/>
          </a:p>
        </p:txBody>
      </p:sp>
    </p:spTree>
    <p:extLst>
      <p:ext uri="{BB962C8B-B14F-4D97-AF65-F5344CB8AC3E}">
        <p14:creationId xmlns:p14="http://schemas.microsoft.com/office/powerpoint/2010/main" val="4257999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Local authority level </a:t>
            </a:r>
            <a:r>
              <a:rPr lang="en-GB" baseline="0" dirty="0"/>
              <a:t>data from the National Child Measurement </a:t>
            </a:r>
            <a:r>
              <a:rPr lang="en-GB" b="0" baseline="0" dirty="0"/>
              <a:t>Programme is available in an online tool. Users can examine data on prevalence of underweight, healthy weight, overweight, obesity, excess weight (overweight including obesity) and severe obesity. Data can be compared between local authorities and over time for individual local authorities. The tool also includes inequalities data (sex, deprivation, ethnic group) for child obesity by local authority.</a:t>
            </a:r>
          </a:p>
          <a:p>
            <a:endParaRPr lang="en-GB" baseline="0" dirty="0"/>
          </a:p>
          <a:p>
            <a:r>
              <a:rPr lang="en-GB" baseline="0" dirty="0"/>
              <a:t>http://fingertips.phe.org.uk/profile/national-child-measurement-programme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43</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78">
              <a:defRPr/>
            </a:pPr>
            <a:r>
              <a:rPr lang="en-GB" dirty="0"/>
              <a:t>Local authority level </a:t>
            </a:r>
            <a:r>
              <a:rPr lang="en-GB" baseline="0" dirty="0"/>
              <a:t>data from the National Child Measurement </a:t>
            </a:r>
            <a:r>
              <a:rPr lang="en-GB" b="0" baseline="0" dirty="0"/>
              <a:t>Programme is available in an online tool. Users can examine data on prevalence of underweight, healthy weight, overweight, obesity, excess weight (overweight including obesity) and severe obesity. Data can be compared between local authorities and over time for individual local authorities. The tool also includes inequalities data (sex, deprivation, ethnic group) for child obesity by local authority.</a:t>
            </a:r>
            <a:endParaRPr lang="en-GB" b="0" dirty="0"/>
          </a:p>
          <a:p>
            <a:endParaRPr lang="en-GB" dirty="0"/>
          </a:p>
          <a:p>
            <a:r>
              <a:rPr lang="en-GB" dirty="0"/>
              <a:t>http://fingertips.phe.org.uk/profile/national-child-measurement-programme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78">
              <a:defRPr/>
            </a:pPr>
            <a:r>
              <a:rPr lang="en-GB" sz="1200" b="0" i="0" kern="1200" dirty="0">
                <a:solidFill>
                  <a:schemeClr val="tx1"/>
                </a:solidFill>
                <a:effectLst/>
                <a:latin typeface="+mn-lt"/>
                <a:ea typeface="+mn-ea"/>
                <a:cs typeface="+mn-cs"/>
              </a:rPr>
              <a:t>To help understand some of the diversity within local authorities and examine pockets of high child obesity prevalence, Public Health England produces data by Middle Super Output Area (MSOA) and Ward for all of England. A new domain has been added to the NCMP and Child Obesity Profile to display trend data on the prevalence of excess weight (overweight including obesity) and obesity. Data from the NCMP is presented for MSOAs, Electoral Wards, Clinical Commissioning Groups (CCG), local authorities, and England.</a:t>
            </a:r>
          </a:p>
          <a:p>
            <a:pPr defTabSz="915678">
              <a:defRPr/>
            </a:pPr>
            <a:endParaRPr lang="en-GB" dirty="0"/>
          </a:p>
          <a:p>
            <a:r>
              <a:rPr lang="en-GB" dirty="0"/>
              <a:t>http://fingertips.phe.org.uk/profile/national-child-measurement-programme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45</a:t>
            </a:fld>
            <a:endParaRPr lang="en-US" dirty="0"/>
          </a:p>
        </p:txBody>
      </p:sp>
    </p:spTree>
    <p:extLst>
      <p:ext uri="{BB962C8B-B14F-4D97-AF65-F5344CB8AC3E}">
        <p14:creationId xmlns:p14="http://schemas.microsoft.com/office/powerpoint/2010/main" val="3808135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46</a:t>
            </a:fld>
            <a:endParaRPr lang="en-US" dirty="0"/>
          </a:p>
        </p:txBody>
      </p:sp>
    </p:spTree>
    <p:extLst>
      <p:ext uri="{BB962C8B-B14F-4D97-AF65-F5344CB8AC3E}">
        <p14:creationId xmlns:p14="http://schemas.microsoft.com/office/powerpoint/2010/main" val="2747899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47</a:t>
            </a:fld>
            <a:endParaRPr lang="en-US" dirty="0"/>
          </a:p>
        </p:txBody>
      </p:sp>
    </p:spTree>
    <p:extLst>
      <p:ext uri="{BB962C8B-B14F-4D97-AF65-F5344CB8AC3E}">
        <p14:creationId xmlns:p14="http://schemas.microsoft.com/office/powerpoint/2010/main" val="277968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78">
              <a:defRPr/>
            </a:pPr>
            <a:r>
              <a:rPr lang="en-GB" dirty="0"/>
              <a:t>The National Child Measurement Programme (NCMP) measures the height and weight of over 1 million children (aged 4-5 and 10-11 years) each year in primary schools in England.</a:t>
            </a:r>
          </a:p>
          <a:p>
            <a:pPr defTabSz="915678">
              <a:defRPr/>
            </a:pPr>
            <a:endParaRPr lang="en-GB" dirty="0"/>
          </a:p>
          <a:p>
            <a:r>
              <a:rPr lang="en-GB" baseline="0" dirty="0">
                <a:solidFill>
                  <a:schemeClr val="tx1"/>
                </a:solidFill>
                <a:ea typeface="ＭＳ Ｐゴシック" pitchFamily="34" charset="-128"/>
              </a:rPr>
              <a:t>National Child Measurement Programme data source: NHS Digital https://digital.nhs.uk/services/national-child-measurement-programme/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dirty="0"/>
          </a:p>
        </p:txBody>
      </p:sp>
    </p:spTree>
    <p:extLst>
      <p:ext uri="{BB962C8B-B14F-4D97-AF65-F5344CB8AC3E}">
        <p14:creationId xmlns:p14="http://schemas.microsoft.com/office/powerpoint/2010/main" val="3424331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48</a:t>
            </a:fld>
            <a:endParaRPr lang="en-US" dirty="0"/>
          </a:p>
        </p:txBody>
      </p:sp>
    </p:spTree>
    <p:extLst>
      <p:ext uri="{BB962C8B-B14F-4D97-AF65-F5344CB8AC3E}">
        <p14:creationId xmlns:p14="http://schemas.microsoft.com/office/powerpoint/2010/main" val="2779682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49</a:t>
            </a:fld>
            <a:endParaRPr lang="en-US" dirty="0"/>
          </a:p>
        </p:txBody>
      </p:sp>
    </p:spTree>
    <p:extLst>
      <p:ext uri="{BB962C8B-B14F-4D97-AF65-F5344CB8AC3E}">
        <p14:creationId xmlns:p14="http://schemas.microsoft.com/office/powerpoint/2010/main" val="153074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a:solidFill>
                  <a:schemeClr val="tx1"/>
                </a:solidFill>
                <a:ea typeface="ＭＳ Ｐゴシック" pitchFamily="34" charset="-128"/>
              </a:rPr>
              <a:t>The actions in the government’s ‘Childhood obesity: a plan for action’ (2016) aim to s</a:t>
            </a:r>
            <a:r>
              <a:rPr lang="en-GB" dirty="0"/>
              <a:t>ignificantly reduce England’s rate of childhood obesity within the next 10 years. See </a:t>
            </a:r>
          </a:p>
          <a:p>
            <a:r>
              <a:rPr lang="en-GB" dirty="0"/>
              <a:t>https://www.gov.uk/government/publications/childhood-obesity-a-plan-for-action</a:t>
            </a:r>
          </a:p>
          <a:p>
            <a:endParaRPr lang="en-GB" b="1" baseline="0" dirty="0"/>
          </a:p>
          <a:p>
            <a:r>
              <a:rPr lang="en-GB" b="0" baseline="0" dirty="0"/>
              <a:t>Chapter</a:t>
            </a:r>
            <a:r>
              <a:rPr lang="en-GB" b="1" baseline="0" dirty="0"/>
              <a:t> </a:t>
            </a:r>
            <a:r>
              <a:rPr lang="en-GB" dirty="0"/>
              <a:t>2 of the government’s plan for action (2018) outlines the actions the government will take towards its goal of halving childhood obesity and reducing the gap in obesity between children from the most and least deprived areas by 2030. https://www.gov.uk/government/publications/childhood-obesity-a-plan-for-action-chapter-2</a:t>
            </a:r>
          </a:p>
          <a:p>
            <a:endParaRPr lang="en-GB" baseline="0" dirty="0">
              <a:solidFill>
                <a:schemeClr val="tx1"/>
              </a:solidFill>
              <a:ea typeface="ＭＳ Ｐゴシック" pitchFamily="34" charset="-128"/>
            </a:endParaRPr>
          </a:p>
          <a:p>
            <a:r>
              <a:rPr lang="en-GB" baseline="0" dirty="0">
                <a:solidFill>
                  <a:schemeClr val="tx1"/>
                </a:solidFill>
                <a:ea typeface="ＭＳ Ｐゴシック" pitchFamily="34" charset="-128"/>
              </a:rPr>
              <a:t>National Child Measurement Programme data source: NHS Digital https://digital.nhs.uk/services/national-child-measurement-programme/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a:solidFill>
                  <a:schemeClr val="tx1"/>
                </a:solidFill>
                <a:ea typeface="ＭＳ Ｐゴシック" pitchFamily="34" charset="-128"/>
              </a:rPr>
              <a:t>The actions in the government’s ‘Childhood obesity: a plan for action’ (2016) aim to s</a:t>
            </a:r>
            <a:r>
              <a:rPr lang="en-GB" dirty="0"/>
              <a:t>ignificantly reduce England’s rate of childhood obesity within the next 10 years. See </a:t>
            </a:r>
          </a:p>
          <a:p>
            <a:r>
              <a:rPr lang="en-GB" dirty="0"/>
              <a:t>https://www.gov.uk/government/publications/childhood-obesity-a-plan-for-action</a:t>
            </a:r>
          </a:p>
          <a:p>
            <a:endParaRPr lang="en-GB" b="1" baseline="0" dirty="0"/>
          </a:p>
          <a:p>
            <a:r>
              <a:rPr lang="en-GB" b="0" baseline="0" dirty="0"/>
              <a:t>Chapter</a:t>
            </a:r>
            <a:r>
              <a:rPr lang="en-GB" b="1" baseline="0" dirty="0"/>
              <a:t> </a:t>
            </a:r>
            <a:r>
              <a:rPr lang="en-GB" dirty="0"/>
              <a:t>2 of the government’s plan for action (2018) outlines the actions the government will take towards its goal of halving childhood obesity and reducing the gap in obesity between children from the most and least deprived areas by 2030. https://www.gov.uk/government/publications/childhood-obesity-a-plan-for-action-chapter-2</a:t>
            </a:r>
          </a:p>
          <a:p>
            <a:endParaRPr lang="en-GB" baseline="0" dirty="0">
              <a:solidFill>
                <a:schemeClr val="tx1"/>
              </a:solidFill>
              <a:ea typeface="ＭＳ Ｐゴシック" pitchFamily="34" charset="-128"/>
            </a:endParaRPr>
          </a:p>
          <a:p>
            <a:r>
              <a:rPr lang="en-GB" baseline="0" dirty="0">
                <a:solidFill>
                  <a:schemeClr val="tx1"/>
                </a:solidFill>
                <a:ea typeface="ＭＳ Ｐゴシック" pitchFamily="34" charset="-128"/>
              </a:rPr>
              <a:t>National Child Measurement Programme data source: NHS Digital https://digital.nhs.uk/services/national-child-measurement-programme/</a:t>
            </a:r>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dirty="0"/>
          </a:p>
        </p:txBody>
      </p:sp>
    </p:spTree>
    <p:extLst>
      <p:ext uri="{BB962C8B-B14F-4D97-AF65-F5344CB8AC3E}">
        <p14:creationId xmlns:p14="http://schemas.microsoft.com/office/powerpoint/2010/main" val="370439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solidFill>
                  <a:schemeClr val="tx1"/>
                </a:solidFill>
                <a:ea typeface="ＭＳ Ｐゴシック" pitchFamily="34" charset="-128"/>
              </a:rPr>
              <a:t>National Child Measurement Programme data source: NHS Digital https://digital.nhs.uk/services/national-child-measurement-programme/</a:t>
            </a:r>
            <a:endParaRPr lang="en-GB" baseline="0" dirty="0">
              <a:solidFill>
                <a:srgbClr val="00B0F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solidFill>
                  <a:schemeClr val="tx1"/>
                </a:solidFill>
                <a:ea typeface="ＭＳ Ｐゴシック" pitchFamily="34" charset="-128"/>
              </a:rPr>
              <a:t>National Child Measurement Programme data source: NHS Digital https://digital.nhs.uk/services/national-child-measurement-programme/</a:t>
            </a:r>
            <a:endParaRPr lang="en-GB" baseline="0" dirty="0">
              <a:solidFill>
                <a:srgbClr val="00B0F0"/>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78">
              <a:defRPr/>
            </a:pPr>
            <a:r>
              <a:rPr lang="en-GB" dirty="0"/>
              <a:t>Prevalence of overweight and obesity increases with age among girls and boys.</a:t>
            </a:r>
            <a:endParaRPr lang="en-GB" b="0" baseline="0" dirty="0"/>
          </a:p>
          <a:p>
            <a:pPr marL="0" marR="0" lvl="0" indent="0" algn="l" defTabSz="915678"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5678" rtl="0" eaLnBrk="1" fontAlgn="auto" latinLnBrk="0" hangingPunct="1">
              <a:lnSpc>
                <a:spcPct val="100000"/>
              </a:lnSpc>
              <a:spcBef>
                <a:spcPts val="0"/>
              </a:spcBef>
              <a:spcAft>
                <a:spcPts val="0"/>
              </a:spcAft>
              <a:buClrTx/>
              <a:buSzTx/>
              <a:buFontTx/>
              <a:buNone/>
              <a:tabLst/>
              <a:defRPr/>
            </a:pPr>
            <a:r>
              <a:rPr lang="en-GB" b="0" dirty="0"/>
              <a:t>The Health Survey for England is an annual survey that measures the height and weight of a sample of the population aged 2-15 years.</a:t>
            </a:r>
            <a:r>
              <a:rPr lang="en-GB" b="0" baseline="0" dirty="0"/>
              <a:t> Child measurements are available from 1995. </a:t>
            </a:r>
          </a:p>
          <a:p>
            <a:pPr defTabSz="915678">
              <a:defRPr/>
            </a:pPr>
            <a:endParaRPr lang="en-GB" dirty="0"/>
          </a:p>
          <a:p>
            <a:r>
              <a:rPr lang="en-GB" dirty="0"/>
              <a:t>The published Health Survey for England data used to produce this chart are available from:</a:t>
            </a:r>
          </a:p>
          <a:p>
            <a:pPr defTabSz="905805">
              <a:defRPr/>
            </a:pPr>
            <a:r>
              <a:rPr lang="en-GB" dirty="0"/>
              <a:t>https://digital.nhs.uk/pubs/hse2018</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dirty="0"/>
          </a:p>
        </p:txBody>
      </p:sp>
    </p:spTree>
    <p:extLst>
      <p:ext uri="{BB962C8B-B14F-4D97-AF65-F5344CB8AC3E}">
        <p14:creationId xmlns:p14="http://schemas.microsoft.com/office/powerpoint/2010/main" val="603644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dirty="0">
              <a:solidFill>
                <a:prstClr val="white"/>
              </a:solidFill>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156070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6"/>
            <a:ext cx="9144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dirty="0"/>
          </a:p>
        </p:txBody>
      </p:sp>
      <p:pic>
        <p:nvPicPr>
          <p:cNvPr id="5" name="Picture 9" descr="PHE_3268_SML_AW.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820" y="373064"/>
            <a:ext cx="132910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39752" y="249286"/>
            <a:ext cx="6264696"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39554" y="1700213"/>
            <a:ext cx="8064698"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fld id="{39EFC1A1-8007-412F-ABFB-45E6DAC5C7CD}" type="datetimeFigureOut">
              <a:rPr lang="en-GB" smtClean="0"/>
              <a:t>17/02/2020</a:t>
            </a:fld>
            <a:endParaRPr lang="en-GB" dirty="0"/>
          </a:p>
        </p:txBody>
      </p:sp>
      <p:sp>
        <p:nvSpPr>
          <p:cNvPr id="7" name="Footer Placeholder 4"/>
          <p:cNvSpPr>
            <a:spLocks noGrp="1"/>
          </p:cNvSpPr>
          <p:nvPr>
            <p:ph type="ftr" sz="quarter" idx="15"/>
          </p:nvPr>
        </p:nvSpPr>
        <p:spPr/>
        <p:txBody>
          <a:bodyPr/>
          <a:lstStyle>
            <a:lvl1pPr>
              <a:defRPr/>
            </a:lvl1pPr>
          </a:lstStyle>
          <a:p>
            <a:endParaRPr lang="en-GB" dirty="0"/>
          </a:p>
        </p:txBody>
      </p:sp>
      <p:sp>
        <p:nvSpPr>
          <p:cNvPr id="8" name="Slide Number Placeholder 5"/>
          <p:cNvSpPr>
            <a:spLocks noGrp="1"/>
          </p:cNvSpPr>
          <p:nvPr>
            <p:ph type="sldNum" sz="quarter" idx="16"/>
          </p:nvPr>
        </p:nvSpPr>
        <p:spPr/>
        <p:txBody>
          <a:bodyPr/>
          <a:lstStyle>
            <a:lvl1pPr>
              <a:defRPr/>
            </a:lvl1pPr>
          </a:lstStyle>
          <a:p>
            <a:fld id="{7B65FF55-A8D8-448D-AA35-8E09A3343249}" type="slidenum">
              <a:rPr lang="en-GB" smtClean="0"/>
              <a:t>‹#›</a:t>
            </a:fld>
            <a:endParaRPr lang="en-GB" dirty="0"/>
          </a:p>
        </p:txBody>
      </p:sp>
    </p:spTree>
    <p:extLst>
      <p:ext uri="{BB962C8B-B14F-4D97-AF65-F5344CB8AC3E}">
        <p14:creationId xmlns:p14="http://schemas.microsoft.com/office/powerpoint/2010/main" val="63510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a:t> </a:t>
            </a:r>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dirty="0"/>
              <a:t>Patterns and trends in child obesity</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45" r:id="rId2"/>
    <p:sldLayoutId id="2147483746" r:id="rId3"/>
    <p:sldLayoutId id="2147483754" r:id="rId4"/>
    <p:sldLayoutId id="2147483755" r:id="rId5"/>
    <p:sldLayoutId id="2147483748" r:id="rId6"/>
    <p:sldLayoutId id="2147483756" r:id="rId7"/>
    <p:sldLayoutId id="2147483752" r:id="rId8"/>
    <p:sldLayoutId id="2147483747" r:id="rId9"/>
    <p:sldLayoutId id="2147483751" r:id="rId10"/>
    <p:sldLayoutId id="2147483758" r:id="rId11"/>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fingertips.phe.org.uk/profile/national-child-measurement-programme"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hyperlink" Target="http://fingertips.phe.org.uk/profile/national-child-measurement-programme"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hyperlink" Target="http://fingertips.phe.org.uk/profile/national-child-measurement-programme"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hyperlink" Target="https://digital.nhs.uk/data-and-information/areas-of-interest/public-health/health-survey-for-england-health-social-care-and-lifestyle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digital.nhs.uk/services/national-child-measurement-programm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national-child-measurement-programme-ncmp-trends-in-child-bmi"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www.gov.uk/government/publications/national-child-measurement-programme-data-sharing-and-analysis" TargetMode="External"/><Relationship Id="rId5" Type="http://schemas.openxmlformats.org/officeDocument/2006/relationships/hyperlink" Target="https://app.box.com/s/og3q86aqejc99okxe9xyvpfvo21xai21/folder/45752850527" TargetMode="External"/><Relationship Id="rId4" Type="http://schemas.openxmlformats.org/officeDocument/2006/relationships/hyperlink" Target="http://fingertips.phe.org.uk/profile/national-child-measurement-programm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uidance/phe-data-and-analysis-tools#obesity-diet-and-physical-activity" TargetMode="External"/><Relationship Id="rId7" Type="http://schemas.openxmlformats.org/officeDocument/2006/relationships/hyperlink" Target="https://twitter.com/PHE_obesit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mailto:ncmp@phe.gov.uk" TargetMode="External"/><Relationship Id="rId5" Type="http://schemas.openxmlformats.org/officeDocument/2006/relationships/hyperlink" Target="https://khub.net/" TargetMode="External"/><Relationship Id="rId4" Type="http://schemas.openxmlformats.org/officeDocument/2006/relationships/hyperlink" Target="https://khub.net/web/phe-obesity-intelligence/public-library"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www.gov.uk/phe" TargetMode="External"/><Relationship Id="rId7"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hyperlink" Target="https://www.nationalarchives.gov.uk/doc/open-government-licence/version/3/" TargetMode="External"/><Relationship Id="rId5" Type="http://schemas.openxmlformats.org/officeDocument/2006/relationships/hyperlink" Target="http://www.facebook.com/PublicHealthEngland" TargetMode="External"/><Relationship Id="rId4" Type="http://schemas.openxmlformats.org/officeDocument/2006/relationships/hyperlink" Target="https://twitter.com/PHE_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Patterns and trends in</a:t>
            </a:r>
            <a:br>
              <a:rPr lang="en-GB" dirty="0"/>
            </a:br>
            <a:r>
              <a:rPr lang="en-GB" dirty="0"/>
              <a:t>child obesity</a:t>
            </a:r>
            <a:endParaRPr lang="en-US" dirty="0"/>
          </a:p>
        </p:txBody>
      </p:sp>
      <p:sp>
        <p:nvSpPr>
          <p:cNvPr id="3" name="Subtitle 2"/>
          <p:cNvSpPr>
            <a:spLocks noGrp="1"/>
          </p:cNvSpPr>
          <p:nvPr>
            <p:ph type="subTitle" idx="1"/>
          </p:nvPr>
        </p:nvSpPr>
        <p:spPr>
          <a:xfrm>
            <a:off x="395536" y="5445224"/>
            <a:ext cx="7633648" cy="864096"/>
          </a:xfrm>
        </p:spPr>
        <p:txBody>
          <a:bodyPr>
            <a:normAutofit/>
          </a:bodyPr>
          <a:lstStyle/>
          <a:p>
            <a:r>
              <a:rPr lang="en-GB" dirty="0"/>
              <a:t>A presentation of the latest data on child obesity in England</a:t>
            </a:r>
          </a:p>
          <a:p>
            <a:r>
              <a:rPr lang="en-GB" dirty="0"/>
              <a:t>Updated February 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itle 15"/>
          <p:cNvSpPr>
            <a:spLocks noGrp="1"/>
          </p:cNvSpPr>
          <p:nvPr>
            <p:ph type="title"/>
          </p:nvPr>
        </p:nvSpPr>
        <p:spPr>
          <a:xfrm>
            <a:off x="2195736" y="332656"/>
            <a:ext cx="6731856" cy="936104"/>
          </a:xfrm>
        </p:spPr>
        <p:txBody>
          <a:bodyPr>
            <a:normAutofit/>
          </a:bodyPr>
          <a:lstStyle/>
          <a:p>
            <a:r>
              <a:rPr lang="en-GB" sz="3300" dirty="0">
                <a:solidFill>
                  <a:srgbClr val="00AE9E"/>
                </a:solidFill>
              </a:rPr>
              <a:t>Prevalence of overweight and obesity</a:t>
            </a:r>
            <a:br>
              <a:rPr lang="en-GB" dirty="0"/>
            </a:br>
            <a:r>
              <a:rPr lang="en-GB" sz="2200" dirty="0">
                <a:solidFill>
                  <a:schemeClr val="tx1"/>
                </a:solidFill>
                <a:cs typeface="Arial" pitchFamily="34" charset="0"/>
              </a:rPr>
              <a:t>Health Survey for England 2017 and 2018</a:t>
            </a:r>
            <a:endParaRPr lang="en-US" sz="2200" dirty="0">
              <a:solidFill>
                <a:schemeClr val="tx1"/>
              </a:solidFill>
              <a:cs typeface="Arial" pitchFamily="34" charset="0"/>
            </a:endParaRPr>
          </a:p>
        </p:txBody>
      </p:sp>
      <p:pic>
        <p:nvPicPr>
          <p:cNvPr id="2" name="Picture 1">
            <a:extLst>
              <a:ext uri="{FF2B5EF4-FFF2-40B4-BE49-F238E27FC236}">
                <a16:creationId xmlns:a16="http://schemas.microsoft.com/office/drawing/2014/main" id="{124DF4C6-B894-4943-8F2B-101DD87F8BFD}"/>
              </a:ext>
            </a:extLst>
          </p:cNvPr>
          <p:cNvPicPr>
            <a:picLocks noChangeAspect="1"/>
          </p:cNvPicPr>
          <p:nvPr/>
        </p:nvPicPr>
        <p:blipFill>
          <a:blip r:embed="rId3"/>
          <a:stretch>
            <a:fillRect/>
          </a:stretch>
        </p:blipFill>
        <p:spPr>
          <a:xfrm>
            <a:off x="216408" y="1381042"/>
            <a:ext cx="8711184" cy="4856270"/>
          </a:xfrm>
          <a:prstGeom prst="rect">
            <a:avLst/>
          </a:prstGeom>
        </p:spPr>
      </p:pic>
    </p:spTree>
    <p:extLst>
      <p:ext uri="{BB962C8B-B14F-4D97-AF65-F5344CB8AC3E}">
        <p14:creationId xmlns:p14="http://schemas.microsoft.com/office/powerpoint/2010/main" val="19837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E26CA2-AD63-4565-A7EB-8001898222F2}"/>
              </a:ext>
            </a:extLst>
          </p:cNvPr>
          <p:cNvSpPr>
            <a:spLocks noGrp="1"/>
          </p:cNvSpPr>
          <p:nvPr>
            <p:ph type="body" idx="1"/>
          </p:nvPr>
        </p:nvSpPr>
        <p:spPr/>
        <p:txBody>
          <a:bodyPr/>
          <a:lstStyle/>
          <a:p>
            <a:endParaRPr lang="en-GB" dirty="0"/>
          </a:p>
          <a:p>
            <a:r>
              <a:rPr lang="en-GB" dirty="0"/>
              <a:t>Trends in child overweight and obesity</a:t>
            </a:r>
          </a:p>
        </p:txBody>
      </p:sp>
      <p:sp>
        <p:nvSpPr>
          <p:cNvPr id="3" name="Slide Number Placeholder 2">
            <a:extLst>
              <a:ext uri="{FF2B5EF4-FFF2-40B4-BE49-F238E27FC236}">
                <a16:creationId xmlns:a16="http://schemas.microsoft.com/office/drawing/2014/main" id="{3D101522-9486-4E2D-8E94-94134B46EE3F}"/>
              </a:ext>
            </a:extLst>
          </p:cNvPr>
          <p:cNvSpPr>
            <a:spLocks noGrp="1"/>
          </p:cNvSpPr>
          <p:nvPr>
            <p:ph type="sldNum" sz="quarter" idx="12"/>
          </p:nvPr>
        </p:nvSpPr>
        <p:spPr/>
        <p:txBody>
          <a:bodyPr/>
          <a:lstStyle/>
          <a:p>
            <a:fld id="{E051598E-9D06-4046-8EF2-7702044C4E81}" type="slidenum">
              <a:rPr lang="en-US" smtClean="0"/>
              <a:pPr/>
              <a:t>11</a:t>
            </a:fld>
            <a:endParaRPr lang="en-US" dirty="0"/>
          </a:p>
        </p:txBody>
      </p:sp>
      <p:sp>
        <p:nvSpPr>
          <p:cNvPr id="4" name="Footer Placeholder 3">
            <a:extLst>
              <a:ext uri="{FF2B5EF4-FFF2-40B4-BE49-F238E27FC236}">
                <a16:creationId xmlns:a16="http://schemas.microsoft.com/office/drawing/2014/main" id="{CAA41F04-1ABB-47C0-B4A9-C53DBF43885F}"/>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18938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12</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10" name="Title 15"/>
          <p:cNvSpPr txBox="1">
            <a:spLocks/>
          </p:cNvSpPr>
          <p:nvPr/>
        </p:nvSpPr>
        <p:spPr>
          <a:xfrm>
            <a:off x="2051720" y="287880"/>
            <a:ext cx="6912768" cy="908872"/>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300" dirty="0">
                <a:solidFill>
                  <a:srgbClr val="00AE9E"/>
                </a:solidFill>
              </a:rPr>
              <a:t>Trends by BMI category – Reception</a:t>
            </a:r>
          </a:p>
          <a:p>
            <a:r>
              <a:rPr lang="en-GB" sz="2000" dirty="0">
                <a:solidFill>
                  <a:schemeClr val="tx1"/>
                </a:solidFill>
                <a:cs typeface="Arial" pitchFamily="34" charset="0"/>
              </a:rPr>
              <a:t>National Child Measurement Programme 2006/07 to 2018/19</a:t>
            </a:r>
            <a:endParaRPr lang="en-US" sz="2000" dirty="0">
              <a:solidFill>
                <a:schemeClr val="tx1"/>
              </a:solidFill>
              <a:cs typeface="Arial" pitchFamily="34" charset="0"/>
            </a:endParaRPr>
          </a:p>
        </p:txBody>
      </p:sp>
      <p:pic>
        <p:nvPicPr>
          <p:cNvPr id="7" name="Picture 6">
            <a:extLst>
              <a:ext uri="{FF2B5EF4-FFF2-40B4-BE49-F238E27FC236}">
                <a16:creationId xmlns:a16="http://schemas.microsoft.com/office/drawing/2014/main" id="{419C65A5-750F-4DE9-A223-9A1E02B9AF27}"/>
              </a:ext>
            </a:extLst>
          </p:cNvPr>
          <p:cNvPicPr>
            <a:picLocks noChangeAspect="1"/>
          </p:cNvPicPr>
          <p:nvPr/>
        </p:nvPicPr>
        <p:blipFill>
          <a:blip r:embed="rId3"/>
          <a:stretch>
            <a:fillRect/>
          </a:stretch>
        </p:blipFill>
        <p:spPr>
          <a:xfrm>
            <a:off x="460068" y="1438862"/>
            <a:ext cx="8223863" cy="4654434"/>
          </a:xfrm>
          <a:prstGeom prst="rect">
            <a:avLst/>
          </a:prstGeom>
        </p:spPr>
      </p:pic>
    </p:spTree>
    <p:extLst>
      <p:ext uri="{BB962C8B-B14F-4D97-AF65-F5344CB8AC3E}">
        <p14:creationId xmlns:p14="http://schemas.microsoft.com/office/powerpoint/2010/main" val="200801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13</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10" name="Title 15"/>
          <p:cNvSpPr txBox="1">
            <a:spLocks/>
          </p:cNvSpPr>
          <p:nvPr/>
        </p:nvSpPr>
        <p:spPr>
          <a:xfrm>
            <a:off x="2051720" y="287880"/>
            <a:ext cx="6912768" cy="908872"/>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300" dirty="0">
                <a:solidFill>
                  <a:srgbClr val="00AE9E"/>
                </a:solidFill>
              </a:rPr>
              <a:t>Trends by BMI category – Year 6</a:t>
            </a:r>
          </a:p>
          <a:p>
            <a:r>
              <a:rPr lang="en-GB" sz="2000" dirty="0">
                <a:solidFill>
                  <a:schemeClr val="tx1"/>
                </a:solidFill>
                <a:cs typeface="Arial" pitchFamily="34" charset="0"/>
              </a:rPr>
              <a:t>National Child Measurement Programme 2006/07 to 2018/19</a:t>
            </a:r>
            <a:endParaRPr lang="en-US" sz="2000" dirty="0">
              <a:solidFill>
                <a:schemeClr val="tx1"/>
              </a:solidFill>
              <a:cs typeface="Arial" pitchFamily="34" charset="0"/>
            </a:endParaRPr>
          </a:p>
        </p:txBody>
      </p:sp>
      <p:pic>
        <p:nvPicPr>
          <p:cNvPr id="8" name="Picture 7">
            <a:extLst>
              <a:ext uri="{FF2B5EF4-FFF2-40B4-BE49-F238E27FC236}">
                <a16:creationId xmlns:a16="http://schemas.microsoft.com/office/drawing/2014/main" id="{A37B02FF-6DBD-4842-A3C4-642FE27E3274}"/>
              </a:ext>
            </a:extLst>
          </p:cNvPr>
          <p:cNvPicPr>
            <a:picLocks noChangeAspect="1"/>
          </p:cNvPicPr>
          <p:nvPr/>
        </p:nvPicPr>
        <p:blipFill>
          <a:blip r:embed="rId3"/>
          <a:stretch>
            <a:fillRect/>
          </a:stretch>
        </p:blipFill>
        <p:spPr>
          <a:xfrm>
            <a:off x="460068" y="1366854"/>
            <a:ext cx="8223863" cy="4654434"/>
          </a:xfrm>
          <a:prstGeom prst="rect">
            <a:avLst/>
          </a:prstGeom>
        </p:spPr>
      </p:pic>
      <p:sp>
        <p:nvSpPr>
          <p:cNvPr id="9" name="Rectangle 8">
            <a:extLst>
              <a:ext uri="{FF2B5EF4-FFF2-40B4-BE49-F238E27FC236}">
                <a16:creationId xmlns:a16="http://schemas.microsoft.com/office/drawing/2014/main" id="{5B058CC0-54EB-442D-95E7-1FD4E5C925D0}"/>
              </a:ext>
            </a:extLst>
          </p:cNvPr>
          <p:cNvSpPr/>
          <p:nvPr/>
        </p:nvSpPr>
        <p:spPr>
          <a:xfrm>
            <a:off x="3923928" y="6309320"/>
            <a:ext cx="5237820" cy="400110"/>
          </a:xfrm>
          <a:prstGeom prst="rect">
            <a:avLst/>
          </a:prstGeom>
        </p:spPr>
        <p:txBody>
          <a:bodyPr wrap="square">
            <a:spAutoFit/>
          </a:bodyPr>
          <a:lstStyle/>
          <a:p>
            <a:pPr algn="r"/>
            <a:r>
              <a:rPr lang="en-GB" sz="1000" dirty="0">
                <a:solidFill>
                  <a:schemeClr val="bg1"/>
                </a:solidFill>
                <a:latin typeface="Arial" panose="020B0604020202020204" pitchFamily="34" charset="0"/>
                <a:cs typeface="Arial" panose="020B0604020202020204" pitchFamily="34" charset="0"/>
              </a:rPr>
              <a:t>Note: for Year 6, comparisons are not possible with the first years of the NCMP (2006/07 to 2008/09) as low participation levels led to underestimation of obesity prevalence</a:t>
            </a:r>
          </a:p>
        </p:txBody>
      </p:sp>
    </p:spTree>
    <p:extLst>
      <p:ext uri="{BB962C8B-B14F-4D97-AF65-F5344CB8AC3E}">
        <p14:creationId xmlns:p14="http://schemas.microsoft.com/office/powerpoint/2010/main" val="10537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fontScale="90000"/>
          </a:bodyPr>
          <a:lstStyle/>
          <a:p>
            <a:r>
              <a:rPr lang="en-GB" sz="3300" dirty="0">
                <a:solidFill>
                  <a:srgbClr val="00AE9E"/>
                </a:solidFill>
              </a:rPr>
              <a:t>Trend in the prevalence of obesity</a:t>
            </a:r>
            <a:br>
              <a:rPr lang="en-GB" dirty="0"/>
            </a:br>
            <a:r>
              <a:rPr lang="en-GB" sz="2200" dirty="0">
                <a:solidFill>
                  <a:schemeClr val="tx1"/>
                </a:solidFill>
                <a:cs typeface="Arial" pitchFamily="34" charset="0"/>
              </a:rPr>
              <a:t>Children aged 2-10 and 11-15 years; Health Survey for England </a:t>
            </a:r>
            <a:br>
              <a:rPr lang="en-GB" sz="2200" dirty="0">
                <a:solidFill>
                  <a:schemeClr val="tx1"/>
                </a:solidFill>
                <a:cs typeface="Arial" pitchFamily="34" charset="0"/>
              </a:rPr>
            </a:br>
            <a:r>
              <a:rPr lang="en-GB" sz="2200" dirty="0">
                <a:solidFill>
                  <a:schemeClr val="tx1"/>
                </a:solidFill>
                <a:cs typeface="Arial" pitchFamily="34" charset="0"/>
              </a:rPr>
              <a:t>1995-2018</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14</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extBox 7"/>
          <p:cNvSpPr txBox="1"/>
          <p:nvPr/>
        </p:nvSpPr>
        <p:spPr>
          <a:xfrm>
            <a:off x="5270942" y="6047710"/>
            <a:ext cx="3851920" cy="261610"/>
          </a:xfrm>
          <a:prstGeom prst="rect">
            <a:avLst/>
          </a:prstGeom>
          <a:noFill/>
        </p:spPr>
        <p:txBody>
          <a:bodyPr wrap="square" rtlCol="0">
            <a:spAutoFit/>
          </a:bodyPr>
          <a:lstStyle/>
          <a:p>
            <a:pPr algn="r"/>
            <a:r>
              <a:rPr lang="en-GB" sz="1100" dirty="0">
                <a:latin typeface="Arial" panose="020B0604020202020204" pitchFamily="34" charset="0"/>
                <a:cs typeface="Arial" panose="020B0604020202020204" pitchFamily="34" charset="0"/>
              </a:rPr>
              <a:t>95% confidence intervals are displayed on the chart</a:t>
            </a:r>
          </a:p>
        </p:txBody>
      </p:sp>
      <p:pic>
        <p:nvPicPr>
          <p:cNvPr id="3" name="Picture 2">
            <a:extLst>
              <a:ext uri="{FF2B5EF4-FFF2-40B4-BE49-F238E27FC236}">
                <a16:creationId xmlns:a16="http://schemas.microsoft.com/office/drawing/2014/main" id="{CF28B80C-E57E-4143-AF72-CF993D43BCCA}"/>
              </a:ext>
            </a:extLst>
          </p:cNvPr>
          <p:cNvPicPr>
            <a:picLocks noChangeAspect="1"/>
          </p:cNvPicPr>
          <p:nvPr/>
        </p:nvPicPr>
        <p:blipFill>
          <a:blip r:embed="rId3"/>
          <a:stretch>
            <a:fillRect/>
          </a:stretch>
        </p:blipFill>
        <p:spPr>
          <a:xfrm>
            <a:off x="160625" y="1412776"/>
            <a:ext cx="8822750" cy="46712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fontScale="90000"/>
          </a:bodyPr>
          <a:lstStyle/>
          <a:p>
            <a:r>
              <a:rPr lang="en-GB" sz="3300" dirty="0">
                <a:solidFill>
                  <a:srgbClr val="00AE9E"/>
                </a:solidFill>
              </a:rPr>
              <a:t>Trend in the prevalence of excess weight</a:t>
            </a:r>
            <a:br>
              <a:rPr lang="en-GB" dirty="0"/>
            </a:br>
            <a:r>
              <a:rPr lang="en-GB" sz="2200" dirty="0">
                <a:solidFill>
                  <a:schemeClr val="tx1"/>
                </a:solidFill>
                <a:cs typeface="Arial" pitchFamily="34" charset="0"/>
              </a:rPr>
              <a:t>Children aged 2-10 and 11-15 years; Health Survey for England </a:t>
            </a:r>
            <a:br>
              <a:rPr lang="en-GB" sz="2200" dirty="0">
                <a:solidFill>
                  <a:schemeClr val="tx1"/>
                </a:solidFill>
                <a:cs typeface="Arial" pitchFamily="34" charset="0"/>
              </a:rPr>
            </a:br>
            <a:r>
              <a:rPr lang="en-GB" sz="2200" dirty="0">
                <a:solidFill>
                  <a:schemeClr val="tx1"/>
                </a:solidFill>
                <a:cs typeface="Arial" pitchFamily="34" charset="0"/>
              </a:rPr>
              <a:t>1995-2018</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15</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7" name="TextBox 6">
            <a:extLst>
              <a:ext uri="{FF2B5EF4-FFF2-40B4-BE49-F238E27FC236}">
                <a16:creationId xmlns:a16="http://schemas.microsoft.com/office/drawing/2014/main" id="{501F1392-6356-40C0-AEB2-5C79E1F7D15E}"/>
              </a:ext>
            </a:extLst>
          </p:cNvPr>
          <p:cNvSpPr txBox="1"/>
          <p:nvPr/>
        </p:nvSpPr>
        <p:spPr>
          <a:xfrm>
            <a:off x="5292080" y="6021289"/>
            <a:ext cx="3851920" cy="261610"/>
          </a:xfrm>
          <a:prstGeom prst="rect">
            <a:avLst/>
          </a:prstGeom>
          <a:noFill/>
        </p:spPr>
        <p:txBody>
          <a:bodyPr wrap="square" rtlCol="0">
            <a:spAutoFit/>
          </a:bodyPr>
          <a:lstStyle/>
          <a:p>
            <a:pPr algn="r"/>
            <a:r>
              <a:rPr lang="en-GB" sz="1100" dirty="0">
                <a:latin typeface="Arial" panose="020B0604020202020204" pitchFamily="34" charset="0"/>
                <a:cs typeface="Arial" panose="020B0604020202020204" pitchFamily="34" charset="0"/>
              </a:rPr>
              <a:t>95% confidence intervals are displayed on the chart</a:t>
            </a:r>
          </a:p>
        </p:txBody>
      </p:sp>
      <p:pic>
        <p:nvPicPr>
          <p:cNvPr id="3" name="Picture 2">
            <a:extLst>
              <a:ext uri="{FF2B5EF4-FFF2-40B4-BE49-F238E27FC236}">
                <a16:creationId xmlns:a16="http://schemas.microsoft.com/office/drawing/2014/main" id="{12909716-B2E9-4CF6-9D85-51658AF9E803}"/>
              </a:ext>
            </a:extLst>
          </p:cNvPr>
          <p:cNvPicPr>
            <a:picLocks noChangeAspect="1"/>
          </p:cNvPicPr>
          <p:nvPr/>
        </p:nvPicPr>
        <p:blipFill>
          <a:blip r:embed="rId3"/>
          <a:stretch>
            <a:fillRect/>
          </a:stretch>
        </p:blipFill>
        <p:spPr>
          <a:xfrm>
            <a:off x="179513" y="1399244"/>
            <a:ext cx="8784974" cy="46940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7"/>
            <a:ext cx="6731856" cy="1255315"/>
          </a:xfrm>
        </p:spPr>
        <p:txBody>
          <a:bodyPr>
            <a:normAutofit/>
          </a:bodyPr>
          <a:lstStyle/>
          <a:p>
            <a:pPr>
              <a:lnSpc>
                <a:spcPts val="3100"/>
              </a:lnSpc>
            </a:pPr>
            <a:r>
              <a:rPr lang="en-GB" sz="3000" dirty="0">
                <a:solidFill>
                  <a:srgbClr val="00AE9E"/>
                </a:solidFill>
              </a:rPr>
              <a:t>Trend in the prevalence of obesity and excess weight </a:t>
            </a:r>
            <a:br>
              <a:rPr lang="en-GB" sz="3600" dirty="0">
                <a:solidFill>
                  <a:srgbClr val="00AE9E"/>
                </a:solidFill>
              </a:rPr>
            </a:br>
            <a:r>
              <a:rPr lang="en-GB" sz="2000" dirty="0">
                <a:solidFill>
                  <a:schemeClr val="tx1"/>
                </a:solidFill>
              </a:rPr>
              <a:t>Children aged 2-15 years;</a:t>
            </a:r>
            <a:r>
              <a:rPr lang="en-GB" dirty="0"/>
              <a:t> </a:t>
            </a:r>
            <a:r>
              <a:rPr lang="en-GB" sz="2000" dirty="0">
                <a:solidFill>
                  <a:schemeClr val="tx1"/>
                </a:solidFill>
                <a:cs typeface="Arial" pitchFamily="34" charset="0"/>
              </a:rPr>
              <a:t>Health Survey for England 1995-2018</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16</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7" name="TextBox 6">
            <a:extLst>
              <a:ext uri="{FF2B5EF4-FFF2-40B4-BE49-F238E27FC236}">
                <a16:creationId xmlns:a16="http://schemas.microsoft.com/office/drawing/2014/main" id="{08DB3EAD-8A90-4C1F-ABCA-1C6C72947C00}"/>
              </a:ext>
            </a:extLst>
          </p:cNvPr>
          <p:cNvSpPr txBox="1"/>
          <p:nvPr/>
        </p:nvSpPr>
        <p:spPr>
          <a:xfrm>
            <a:off x="5292080" y="6021289"/>
            <a:ext cx="3851920" cy="261610"/>
          </a:xfrm>
          <a:prstGeom prst="rect">
            <a:avLst/>
          </a:prstGeom>
          <a:noFill/>
        </p:spPr>
        <p:txBody>
          <a:bodyPr wrap="square" rtlCol="0">
            <a:spAutoFit/>
          </a:bodyPr>
          <a:lstStyle/>
          <a:p>
            <a:pPr algn="r"/>
            <a:r>
              <a:rPr lang="en-GB" sz="1100" dirty="0">
                <a:latin typeface="Arial" panose="020B0604020202020204" pitchFamily="34" charset="0"/>
                <a:cs typeface="Arial" panose="020B0604020202020204" pitchFamily="34" charset="0"/>
              </a:rPr>
              <a:t>95% confidence intervals are displayed on the chart</a:t>
            </a:r>
          </a:p>
        </p:txBody>
      </p:sp>
      <p:pic>
        <p:nvPicPr>
          <p:cNvPr id="2" name="Picture 1">
            <a:extLst>
              <a:ext uri="{FF2B5EF4-FFF2-40B4-BE49-F238E27FC236}">
                <a16:creationId xmlns:a16="http://schemas.microsoft.com/office/drawing/2014/main" id="{B76920E7-F381-4357-B41B-510D37D9FDD1}"/>
              </a:ext>
            </a:extLst>
          </p:cNvPr>
          <p:cNvPicPr>
            <a:picLocks noChangeAspect="1"/>
          </p:cNvPicPr>
          <p:nvPr/>
        </p:nvPicPr>
        <p:blipFill>
          <a:blip r:embed="rId3"/>
          <a:stretch>
            <a:fillRect/>
          </a:stretch>
        </p:blipFill>
        <p:spPr>
          <a:xfrm>
            <a:off x="147824" y="1559328"/>
            <a:ext cx="8848352" cy="44619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17</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10" name="Title 15"/>
          <p:cNvSpPr txBox="1">
            <a:spLocks/>
          </p:cNvSpPr>
          <p:nvPr/>
        </p:nvSpPr>
        <p:spPr>
          <a:xfrm>
            <a:off x="2051720" y="287880"/>
            <a:ext cx="6912768" cy="908872"/>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100" dirty="0">
                <a:solidFill>
                  <a:srgbClr val="00AE9E"/>
                </a:solidFill>
              </a:rPr>
              <a:t>Prevalence of obesity by age and sex</a:t>
            </a:r>
          </a:p>
          <a:p>
            <a:r>
              <a:rPr lang="en-GB" sz="2000" dirty="0">
                <a:solidFill>
                  <a:schemeClr val="tx1"/>
                </a:solidFill>
                <a:cs typeface="Arial" pitchFamily="34" charset="0"/>
              </a:rPr>
              <a:t>National Child Measurement Programme 2006/07 to 2018/19</a:t>
            </a:r>
            <a:endParaRPr lang="en-US" sz="2000" dirty="0">
              <a:solidFill>
                <a:schemeClr val="tx1"/>
              </a:solidFill>
              <a:cs typeface="Arial" pitchFamily="34" charset="0"/>
            </a:endParaRPr>
          </a:p>
        </p:txBody>
      </p:sp>
      <p:sp>
        <p:nvSpPr>
          <p:cNvPr id="6" name="Rectangle 5">
            <a:extLst>
              <a:ext uri="{FF2B5EF4-FFF2-40B4-BE49-F238E27FC236}">
                <a16:creationId xmlns:a16="http://schemas.microsoft.com/office/drawing/2014/main" id="{0180EADE-1BF6-4E3D-AE85-A1EE50D230FD}"/>
              </a:ext>
            </a:extLst>
          </p:cNvPr>
          <p:cNvSpPr/>
          <p:nvPr/>
        </p:nvSpPr>
        <p:spPr>
          <a:xfrm>
            <a:off x="3923928" y="6309320"/>
            <a:ext cx="5237820" cy="400110"/>
          </a:xfrm>
          <a:prstGeom prst="rect">
            <a:avLst/>
          </a:prstGeom>
        </p:spPr>
        <p:txBody>
          <a:bodyPr wrap="square">
            <a:spAutoFit/>
          </a:bodyPr>
          <a:lstStyle/>
          <a:p>
            <a:pPr algn="r"/>
            <a:r>
              <a:rPr lang="en-GB" sz="1000" dirty="0">
                <a:solidFill>
                  <a:schemeClr val="bg1"/>
                </a:solidFill>
                <a:latin typeface="Arial" panose="020B0604020202020204" pitchFamily="34" charset="0"/>
                <a:cs typeface="Arial" panose="020B0604020202020204" pitchFamily="34" charset="0"/>
              </a:rPr>
              <a:t>Note: for Year 6, comparisons are not possible with the first years of the NCMP (2006/07 to 2008/09) as low participation levels led to underestimation of obesity prevalence</a:t>
            </a:r>
          </a:p>
        </p:txBody>
      </p:sp>
      <p:pic>
        <p:nvPicPr>
          <p:cNvPr id="3" name="Picture 2">
            <a:extLst>
              <a:ext uri="{FF2B5EF4-FFF2-40B4-BE49-F238E27FC236}">
                <a16:creationId xmlns:a16="http://schemas.microsoft.com/office/drawing/2014/main" id="{4CCD2239-B8C7-476B-B09A-4F45D3F3805E}"/>
              </a:ext>
            </a:extLst>
          </p:cNvPr>
          <p:cNvPicPr>
            <a:picLocks noChangeAspect="1"/>
          </p:cNvPicPr>
          <p:nvPr/>
        </p:nvPicPr>
        <p:blipFill>
          <a:blip r:embed="rId3"/>
          <a:stretch>
            <a:fillRect/>
          </a:stretch>
        </p:blipFill>
        <p:spPr>
          <a:xfrm>
            <a:off x="179512" y="1252310"/>
            <a:ext cx="8784976" cy="49129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18</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itle 15"/>
          <p:cNvSpPr txBox="1">
            <a:spLocks/>
          </p:cNvSpPr>
          <p:nvPr/>
        </p:nvSpPr>
        <p:spPr>
          <a:xfrm>
            <a:off x="2051720" y="332656"/>
            <a:ext cx="6912768" cy="836864"/>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100" dirty="0">
                <a:solidFill>
                  <a:srgbClr val="00AE9E"/>
                </a:solidFill>
              </a:rPr>
              <a:t>Prevalence of excess weight by age and sex </a:t>
            </a:r>
            <a:r>
              <a:rPr lang="en-GB" sz="2000" dirty="0">
                <a:solidFill>
                  <a:schemeClr val="tx1"/>
                </a:solidFill>
                <a:cs typeface="Arial" pitchFamily="34" charset="0"/>
              </a:rPr>
              <a:t>National Child Measurement Programme 2006/07 to 2018/19</a:t>
            </a:r>
            <a:endParaRPr lang="en-US" sz="2000" dirty="0">
              <a:solidFill>
                <a:schemeClr val="tx1"/>
              </a:solidFill>
              <a:cs typeface="Arial" pitchFamily="34" charset="0"/>
            </a:endParaRPr>
          </a:p>
        </p:txBody>
      </p:sp>
      <p:sp>
        <p:nvSpPr>
          <p:cNvPr id="9" name="Rectangle 8">
            <a:extLst>
              <a:ext uri="{FF2B5EF4-FFF2-40B4-BE49-F238E27FC236}">
                <a16:creationId xmlns:a16="http://schemas.microsoft.com/office/drawing/2014/main" id="{61B49B11-85A0-4DBB-B0BE-872A393D6CD6}"/>
              </a:ext>
            </a:extLst>
          </p:cNvPr>
          <p:cNvSpPr/>
          <p:nvPr/>
        </p:nvSpPr>
        <p:spPr>
          <a:xfrm>
            <a:off x="3923928" y="6309320"/>
            <a:ext cx="5237820" cy="400110"/>
          </a:xfrm>
          <a:prstGeom prst="rect">
            <a:avLst/>
          </a:prstGeom>
        </p:spPr>
        <p:txBody>
          <a:bodyPr wrap="square">
            <a:spAutoFit/>
          </a:bodyPr>
          <a:lstStyle/>
          <a:p>
            <a:pPr algn="r"/>
            <a:r>
              <a:rPr lang="en-GB" sz="1000" dirty="0">
                <a:solidFill>
                  <a:schemeClr val="bg1"/>
                </a:solidFill>
                <a:latin typeface="Arial" panose="020B0604020202020204" pitchFamily="34" charset="0"/>
                <a:cs typeface="Arial" panose="020B0604020202020204" pitchFamily="34" charset="0"/>
              </a:rPr>
              <a:t>Note: for Year 6, comparisons are not possible with the first years of the NCMP (2006/07 to 2008/09) as low participation levels led to underestimation of obesity prevalence</a:t>
            </a:r>
          </a:p>
        </p:txBody>
      </p:sp>
      <p:pic>
        <p:nvPicPr>
          <p:cNvPr id="6" name="Picture 5">
            <a:extLst>
              <a:ext uri="{FF2B5EF4-FFF2-40B4-BE49-F238E27FC236}">
                <a16:creationId xmlns:a16="http://schemas.microsoft.com/office/drawing/2014/main" id="{73CDB182-E22E-49EA-9903-CAE01E4338AA}"/>
              </a:ext>
            </a:extLst>
          </p:cNvPr>
          <p:cNvPicPr>
            <a:picLocks noChangeAspect="1"/>
          </p:cNvPicPr>
          <p:nvPr/>
        </p:nvPicPr>
        <p:blipFill>
          <a:blip r:embed="rId3"/>
          <a:stretch>
            <a:fillRect/>
          </a:stretch>
        </p:blipFill>
        <p:spPr>
          <a:xfrm>
            <a:off x="179512" y="1225724"/>
            <a:ext cx="8784976" cy="49395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19</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itle 15"/>
          <p:cNvSpPr txBox="1">
            <a:spLocks/>
          </p:cNvSpPr>
          <p:nvPr/>
        </p:nvSpPr>
        <p:spPr>
          <a:xfrm>
            <a:off x="2051720" y="332656"/>
            <a:ext cx="6912768" cy="836864"/>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100" dirty="0">
                <a:solidFill>
                  <a:srgbClr val="00AE9E"/>
                </a:solidFill>
              </a:rPr>
              <a:t>Prevalence of severe obesity by age and sex </a:t>
            </a:r>
            <a:r>
              <a:rPr lang="en-GB" sz="2000" dirty="0">
                <a:solidFill>
                  <a:schemeClr val="tx1"/>
                </a:solidFill>
                <a:cs typeface="Arial" pitchFamily="34" charset="0"/>
              </a:rPr>
              <a:t>National Child Measurement Programme 2006/07 to 2018/19</a:t>
            </a:r>
            <a:endParaRPr lang="en-US" sz="2000" dirty="0">
              <a:solidFill>
                <a:schemeClr val="tx1"/>
              </a:solidFill>
              <a:cs typeface="Arial" pitchFamily="34" charset="0"/>
            </a:endParaRPr>
          </a:p>
        </p:txBody>
      </p:sp>
      <p:sp>
        <p:nvSpPr>
          <p:cNvPr id="9" name="Rectangle 8">
            <a:extLst>
              <a:ext uri="{FF2B5EF4-FFF2-40B4-BE49-F238E27FC236}">
                <a16:creationId xmlns:a16="http://schemas.microsoft.com/office/drawing/2014/main" id="{6FCA5576-00BB-4056-A6CF-CFF486B86EF5}"/>
              </a:ext>
            </a:extLst>
          </p:cNvPr>
          <p:cNvSpPr/>
          <p:nvPr/>
        </p:nvSpPr>
        <p:spPr>
          <a:xfrm>
            <a:off x="3923928" y="6309320"/>
            <a:ext cx="5237820" cy="400110"/>
          </a:xfrm>
          <a:prstGeom prst="rect">
            <a:avLst/>
          </a:prstGeom>
        </p:spPr>
        <p:txBody>
          <a:bodyPr wrap="square">
            <a:spAutoFit/>
          </a:bodyPr>
          <a:lstStyle/>
          <a:p>
            <a:pPr algn="r"/>
            <a:r>
              <a:rPr lang="en-GB" sz="1000" dirty="0">
                <a:solidFill>
                  <a:schemeClr val="bg1"/>
                </a:solidFill>
                <a:latin typeface="Arial" panose="020B0604020202020204" pitchFamily="34" charset="0"/>
                <a:cs typeface="Arial" panose="020B0604020202020204" pitchFamily="34" charset="0"/>
              </a:rPr>
              <a:t>Note: for Year 6, comparisons are not possible with the first years of the NCMP (2006/07 to 2008/09) as low participation levels led to underestimation of obesity prevalence</a:t>
            </a:r>
          </a:p>
        </p:txBody>
      </p:sp>
      <p:pic>
        <p:nvPicPr>
          <p:cNvPr id="3" name="Picture 2">
            <a:extLst>
              <a:ext uri="{FF2B5EF4-FFF2-40B4-BE49-F238E27FC236}">
                <a16:creationId xmlns:a16="http://schemas.microsoft.com/office/drawing/2014/main" id="{88938AD1-47E1-4EBD-B612-33BDD45D586D}"/>
              </a:ext>
            </a:extLst>
          </p:cNvPr>
          <p:cNvPicPr>
            <a:picLocks noChangeAspect="1"/>
          </p:cNvPicPr>
          <p:nvPr/>
        </p:nvPicPr>
        <p:blipFill>
          <a:blip r:embed="rId3"/>
          <a:stretch>
            <a:fillRect/>
          </a:stretch>
        </p:blipFill>
        <p:spPr>
          <a:xfrm>
            <a:off x="179512" y="1268760"/>
            <a:ext cx="8784976" cy="4924734"/>
          </a:xfrm>
          <a:prstGeom prst="rect">
            <a:avLst/>
          </a:prstGeom>
        </p:spPr>
      </p:pic>
    </p:spTree>
    <p:extLst>
      <p:ext uri="{BB962C8B-B14F-4D97-AF65-F5344CB8AC3E}">
        <p14:creationId xmlns:p14="http://schemas.microsoft.com/office/powerpoint/2010/main" val="24405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a:solidFill>
                  <a:srgbClr val="00AE9E"/>
                </a:solidFill>
              </a:rPr>
              <a:t>Child body mass index classification</a:t>
            </a:r>
            <a:br>
              <a:rPr lang="en-GB" dirty="0">
                <a:solidFill>
                  <a:srgbClr val="00AE9E"/>
                </a:solidFill>
              </a:rPr>
            </a:br>
            <a:r>
              <a:rPr lang="en-GB" sz="3000" dirty="0">
                <a:solidFill>
                  <a:srgbClr val="00AE9E"/>
                </a:solidFill>
              </a:rPr>
              <a:t>Definitions for population monitoring</a:t>
            </a:r>
          </a:p>
        </p:txBody>
      </p:sp>
      <p:sp>
        <p:nvSpPr>
          <p:cNvPr id="7" name="Slide Number Placeholder 3"/>
          <p:cNvSpPr>
            <a:spLocks noGrp="1"/>
          </p:cNvSpPr>
          <p:nvPr>
            <p:ph type="sldNum" sz="quarter" idx="4294967295"/>
          </p:nvPr>
        </p:nvSpPr>
        <p:spPr>
          <a:xfrm>
            <a:off x="0" y="6308726"/>
            <a:ext cx="450927" cy="549275"/>
          </a:xfrm>
          <a:prstGeom prst="rect">
            <a:avLst/>
          </a:prstGeom>
        </p:spPr>
        <p:txBody>
          <a:bodyPr/>
          <a:lstStyle/>
          <a:p>
            <a:r>
              <a:rPr lang="en-GB" sz="1200" dirty="0"/>
              <a:t>2</a:t>
            </a:r>
            <a:endParaRPr sz="1200" dirty="0"/>
          </a:p>
        </p:txBody>
      </p:sp>
      <p:sp>
        <p:nvSpPr>
          <p:cNvPr id="8" name="Footer Placeholder 4"/>
          <p:cNvSpPr txBox="1">
            <a:spLocks/>
          </p:cNvSpPr>
          <p:nvPr/>
        </p:nvSpPr>
        <p:spPr>
          <a:xfrm>
            <a:off x="1040423" y="6308726"/>
            <a:ext cx="7703527" cy="549275"/>
          </a:xfrm>
          <a:prstGeom prst="rect">
            <a:avLst/>
          </a:prstGeom>
        </p:spPr>
        <p:txBody>
          <a:bodyPr vert="horz" lIns="0" tIns="0" rIns="0" bIns="0" rtlCol="0" anchor="ctr"/>
          <a:lstStyle>
            <a:defPPr>
              <a:defRPr lang="en-US"/>
            </a:defPPr>
            <a:lvl1pPr marL="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Patterns and trends in child obesity</a:t>
            </a:r>
          </a:p>
        </p:txBody>
      </p:sp>
      <p:sp>
        <p:nvSpPr>
          <p:cNvPr id="5" name="TextBox 4"/>
          <p:cNvSpPr txBox="1"/>
          <p:nvPr/>
        </p:nvSpPr>
        <p:spPr>
          <a:xfrm>
            <a:off x="583865" y="5517233"/>
            <a:ext cx="7976271" cy="461665"/>
          </a:xfrm>
          <a:prstGeom prst="rect">
            <a:avLst/>
          </a:prstGeom>
          <a:noFill/>
        </p:spPr>
        <p:txBody>
          <a:bodyPr wrap="square" rtlCol="0">
            <a:spAutoFit/>
          </a:bodyPr>
          <a:lstStyle/>
          <a:p>
            <a:r>
              <a:rPr lang="en-GB" sz="1200" baseline="30000" dirty="0"/>
              <a:t>1</a:t>
            </a:r>
            <a:r>
              <a:rPr lang="en-GB" sz="1200" dirty="0"/>
              <a:t> Cole TJ, Freeman JV, Preece MA. Body mass index reference curves for the UK, 1990. Archives of Disease in Childhood 1995 73:25-29.</a:t>
            </a:r>
          </a:p>
        </p:txBody>
      </p:sp>
      <p:sp>
        <p:nvSpPr>
          <p:cNvPr id="10" name="TextBox 9">
            <a:extLst>
              <a:ext uri="{FF2B5EF4-FFF2-40B4-BE49-F238E27FC236}">
                <a16:creationId xmlns:a16="http://schemas.microsoft.com/office/drawing/2014/main" id="{0E1D0E72-ABED-45AA-BF31-135C781035A3}"/>
              </a:ext>
            </a:extLst>
          </p:cNvPr>
          <p:cNvSpPr txBox="1"/>
          <p:nvPr/>
        </p:nvSpPr>
        <p:spPr>
          <a:xfrm>
            <a:off x="683568" y="1765910"/>
            <a:ext cx="7876568" cy="738664"/>
          </a:xfrm>
          <a:prstGeom prst="rect">
            <a:avLst/>
          </a:prstGeom>
          <a:noFill/>
          <a:ln w="12700" cap="flat" cmpd="sng" algn="ctr">
            <a:solidFill>
              <a:schemeClr val="tx1">
                <a:alpha val="0"/>
              </a:schemeClr>
            </a:solidFill>
            <a:prstDash val="solid"/>
            <a:round/>
            <a:headEnd type="none" w="med" len="med"/>
            <a:tailEnd type="none" w="med" len="med"/>
          </a:ln>
        </p:spPr>
        <p:txBody>
          <a:bodyPr vert="horz" wrap="square" rtlCol="0">
            <a:spAutoFit/>
          </a:bodyPr>
          <a:lstStyle/>
          <a:p>
            <a:r>
              <a:rPr lang="en-GB" sz="1400" dirty="0">
                <a:solidFill>
                  <a:srgbClr val="000000"/>
                </a:solidFill>
                <a:latin typeface="Arial" panose="020B0604020202020204" pitchFamily="34" charset="0"/>
              </a:rPr>
              <a:t>For population monitoring purposes body mass index (BMI) is classified according to the following image using the British 1990 growth reference (UK90). This helps examine patterns in children’s weight status across the country and over time.</a:t>
            </a:r>
          </a:p>
        </p:txBody>
      </p:sp>
      <p:pic>
        <p:nvPicPr>
          <p:cNvPr id="11" name="Picture 10">
            <a:extLst>
              <a:ext uri="{FF2B5EF4-FFF2-40B4-BE49-F238E27FC236}">
                <a16:creationId xmlns:a16="http://schemas.microsoft.com/office/drawing/2014/main" id="{3BC7F919-176D-4EEA-9B03-63C0A079CF7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79512" y="2828900"/>
            <a:ext cx="8918821" cy="2400300"/>
          </a:xfrm>
          <a:prstGeom prst="rect">
            <a:avLst/>
          </a:prstGeom>
        </p:spPr>
      </p:pic>
    </p:spTree>
    <p:extLst>
      <p:ext uri="{BB962C8B-B14F-4D97-AF65-F5344CB8AC3E}">
        <p14:creationId xmlns:p14="http://schemas.microsoft.com/office/powerpoint/2010/main" val="3671072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577667-BF88-4AD2-8B2F-6B09F688FE9E}"/>
              </a:ext>
            </a:extLst>
          </p:cNvPr>
          <p:cNvSpPr>
            <a:spLocks noGrp="1"/>
          </p:cNvSpPr>
          <p:nvPr>
            <p:ph type="body" idx="1"/>
          </p:nvPr>
        </p:nvSpPr>
        <p:spPr/>
        <p:txBody>
          <a:bodyPr/>
          <a:lstStyle/>
          <a:p>
            <a:endParaRPr lang="en-GB" dirty="0"/>
          </a:p>
          <a:p>
            <a:r>
              <a:rPr lang="en-GB" dirty="0"/>
              <a:t>BMI distribution by age and sex</a:t>
            </a:r>
          </a:p>
        </p:txBody>
      </p:sp>
      <p:sp>
        <p:nvSpPr>
          <p:cNvPr id="3" name="Slide Number Placeholder 2">
            <a:extLst>
              <a:ext uri="{FF2B5EF4-FFF2-40B4-BE49-F238E27FC236}">
                <a16:creationId xmlns:a16="http://schemas.microsoft.com/office/drawing/2014/main" id="{380552CC-361E-4DE7-A99B-1386DB019A45}"/>
              </a:ext>
            </a:extLst>
          </p:cNvPr>
          <p:cNvSpPr>
            <a:spLocks noGrp="1"/>
          </p:cNvSpPr>
          <p:nvPr>
            <p:ph type="sldNum" sz="quarter" idx="12"/>
          </p:nvPr>
        </p:nvSpPr>
        <p:spPr/>
        <p:txBody>
          <a:bodyPr/>
          <a:lstStyle/>
          <a:p>
            <a:fld id="{E051598E-9D06-4046-8EF2-7702044C4E81}" type="slidenum">
              <a:rPr lang="en-US" smtClean="0"/>
              <a:pPr/>
              <a:t>20</a:t>
            </a:fld>
            <a:endParaRPr lang="en-US" dirty="0"/>
          </a:p>
        </p:txBody>
      </p:sp>
      <p:sp>
        <p:nvSpPr>
          <p:cNvPr id="4" name="Footer Placeholder 3">
            <a:extLst>
              <a:ext uri="{FF2B5EF4-FFF2-40B4-BE49-F238E27FC236}">
                <a16:creationId xmlns:a16="http://schemas.microsoft.com/office/drawing/2014/main" id="{1E795ED0-816C-430D-B813-A6478F4A5B8E}"/>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231096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BMI distribution – Reception children</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21</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6" name="Picture 5">
            <a:extLst>
              <a:ext uri="{FF2B5EF4-FFF2-40B4-BE49-F238E27FC236}">
                <a16:creationId xmlns:a16="http://schemas.microsoft.com/office/drawing/2014/main" id="{0B87A0C4-398E-4897-8C30-B1832677D73C}"/>
              </a:ext>
            </a:extLst>
          </p:cNvPr>
          <p:cNvPicPr>
            <a:picLocks noChangeAspect="1"/>
          </p:cNvPicPr>
          <p:nvPr/>
        </p:nvPicPr>
        <p:blipFill>
          <a:blip r:embed="rId3"/>
          <a:stretch>
            <a:fillRect/>
          </a:stretch>
        </p:blipFill>
        <p:spPr>
          <a:xfrm>
            <a:off x="116206" y="1196754"/>
            <a:ext cx="8911588" cy="50405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BMI distribution – Year 6 children</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22</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3" name="Picture 2">
            <a:extLst>
              <a:ext uri="{FF2B5EF4-FFF2-40B4-BE49-F238E27FC236}">
                <a16:creationId xmlns:a16="http://schemas.microsoft.com/office/drawing/2014/main" id="{535622D7-00E8-489E-AB0C-75006D34E6AE}"/>
              </a:ext>
            </a:extLst>
          </p:cNvPr>
          <p:cNvPicPr>
            <a:picLocks noChangeAspect="1"/>
          </p:cNvPicPr>
          <p:nvPr/>
        </p:nvPicPr>
        <p:blipFill>
          <a:blip r:embed="rId3"/>
          <a:stretch>
            <a:fillRect/>
          </a:stretch>
        </p:blipFill>
        <p:spPr>
          <a:xfrm>
            <a:off x="124807" y="1196752"/>
            <a:ext cx="8894386" cy="50405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792088"/>
          </a:xfrm>
        </p:spPr>
        <p:txBody>
          <a:bodyPr>
            <a:normAutofit fontScale="90000"/>
          </a:bodyPr>
          <a:lstStyle/>
          <a:p>
            <a:r>
              <a:rPr lang="en-GB" sz="3000" dirty="0">
                <a:solidFill>
                  <a:srgbClr val="00AE9E"/>
                </a:solidFill>
              </a:rPr>
              <a:t>BMI distribution 2006/07 to 2018/19 – Reception</a:t>
            </a:r>
            <a:br>
              <a:rPr lang="en-GB" dirty="0"/>
            </a:br>
            <a:r>
              <a:rPr lang="en-GB" sz="2200" dirty="0">
                <a:solidFill>
                  <a:schemeClr val="tx1"/>
                </a:solidFill>
                <a:cs typeface="Arial" pitchFamily="34" charset="0"/>
              </a:rPr>
              <a:t>National Child Measurement Programme</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23</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6" name="Picture 5">
            <a:extLst>
              <a:ext uri="{FF2B5EF4-FFF2-40B4-BE49-F238E27FC236}">
                <a16:creationId xmlns:a16="http://schemas.microsoft.com/office/drawing/2014/main" id="{2C3DEC38-54AA-4F5E-930A-BC18B803ED19}"/>
              </a:ext>
            </a:extLst>
          </p:cNvPr>
          <p:cNvPicPr>
            <a:picLocks noChangeAspect="1"/>
          </p:cNvPicPr>
          <p:nvPr/>
        </p:nvPicPr>
        <p:blipFill>
          <a:blip r:embed="rId3"/>
          <a:stretch>
            <a:fillRect/>
          </a:stretch>
        </p:blipFill>
        <p:spPr>
          <a:xfrm>
            <a:off x="179512" y="1306092"/>
            <a:ext cx="8784976" cy="4931220"/>
          </a:xfrm>
          <a:prstGeom prst="rect">
            <a:avLst/>
          </a:prstGeom>
        </p:spPr>
      </p:pic>
    </p:spTree>
    <p:extLst>
      <p:ext uri="{BB962C8B-B14F-4D97-AF65-F5344CB8AC3E}">
        <p14:creationId xmlns:p14="http://schemas.microsoft.com/office/powerpoint/2010/main" val="1333781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2700" dirty="0">
                <a:solidFill>
                  <a:srgbClr val="00AE9E"/>
                </a:solidFill>
              </a:rPr>
              <a:t>BMI distribution 2006/07 to 2018/19 – Year 6</a:t>
            </a:r>
            <a:br>
              <a:rPr lang="en-GB" sz="2700" dirty="0"/>
            </a:br>
            <a:r>
              <a:rPr lang="en-GB" sz="2000" dirty="0">
                <a:solidFill>
                  <a:schemeClr val="tx1"/>
                </a:solidFill>
                <a:cs typeface="Arial" pitchFamily="34" charset="0"/>
              </a:rPr>
              <a:t>National Child Measurement Programme</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24</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6" name="Picture 5">
            <a:extLst>
              <a:ext uri="{FF2B5EF4-FFF2-40B4-BE49-F238E27FC236}">
                <a16:creationId xmlns:a16="http://schemas.microsoft.com/office/drawing/2014/main" id="{EE3B3E1D-8B24-49D7-938A-D44A24F798AD}"/>
              </a:ext>
            </a:extLst>
          </p:cNvPr>
          <p:cNvPicPr>
            <a:picLocks noChangeAspect="1"/>
          </p:cNvPicPr>
          <p:nvPr/>
        </p:nvPicPr>
        <p:blipFill>
          <a:blip r:embed="rId3"/>
          <a:stretch>
            <a:fillRect/>
          </a:stretch>
        </p:blipFill>
        <p:spPr>
          <a:xfrm>
            <a:off x="107504" y="1215558"/>
            <a:ext cx="8928992" cy="5021754"/>
          </a:xfrm>
          <a:prstGeom prst="rect">
            <a:avLst/>
          </a:prstGeom>
        </p:spPr>
      </p:pic>
    </p:spTree>
    <p:extLst>
      <p:ext uri="{BB962C8B-B14F-4D97-AF65-F5344CB8AC3E}">
        <p14:creationId xmlns:p14="http://schemas.microsoft.com/office/powerpoint/2010/main" val="203472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7A6D9B-F4D5-4540-85FE-70E81822EF3C}"/>
              </a:ext>
            </a:extLst>
          </p:cNvPr>
          <p:cNvSpPr>
            <a:spLocks noGrp="1"/>
          </p:cNvSpPr>
          <p:nvPr>
            <p:ph type="body" idx="1"/>
          </p:nvPr>
        </p:nvSpPr>
        <p:spPr/>
        <p:txBody>
          <a:bodyPr/>
          <a:lstStyle/>
          <a:p>
            <a:endParaRPr lang="en-GB" dirty="0"/>
          </a:p>
          <a:p>
            <a:r>
              <a:rPr lang="en-GB" dirty="0"/>
              <a:t>Obesity and deprivation</a:t>
            </a:r>
          </a:p>
        </p:txBody>
      </p:sp>
      <p:sp>
        <p:nvSpPr>
          <p:cNvPr id="3" name="Slide Number Placeholder 2">
            <a:extLst>
              <a:ext uri="{FF2B5EF4-FFF2-40B4-BE49-F238E27FC236}">
                <a16:creationId xmlns:a16="http://schemas.microsoft.com/office/drawing/2014/main" id="{16F48C8A-F096-4C63-8EEA-FC40B052B283}"/>
              </a:ext>
            </a:extLst>
          </p:cNvPr>
          <p:cNvSpPr>
            <a:spLocks noGrp="1"/>
          </p:cNvSpPr>
          <p:nvPr>
            <p:ph type="sldNum" sz="quarter" idx="12"/>
          </p:nvPr>
        </p:nvSpPr>
        <p:spPr/>
        <p:txBody>
          <a:bodyPr/>
          <a:lstStyle/>
          <a:p>
            <a:fld id="{E051598E-9D06-4046-8EF2-7702044C4E81}" type="slidenum">
              <a:rPr lang="en-US" smtClean="0"/>
              <a:pPr/>
              <a:t>25</a:t>
            </a:fld>
            <a:endParaRPr lang="en-US" dirty="0"/>
          </a:p>
        </p:txBody>
      </p:sp>
      <p:sp>
        <p:nvSpPr>
          <p:cNvPr id="4" name="Footer Placeholder 3">
            <a:extLst>
              <a:ext uri="{FF2B5EF4-FFF2-40B4-BE49-F238E27FC236}">
                <a16:creationId xmlns:a16="http://schemas.microsoft.com/office/drawing/2014/main" id="{0A571493-F952-4AC5-B87A-593E8C80D359}"/>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399371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Obesity prevalence and deprivation</a:t>
            </a:r>
            <a:br>
              <a:rPr lang="en-GB" dirty="0"/>
            </a:br>
            <a:r>
              <a:rPr lang="en-GB" sz="2000" dirty="0">
                <a:solidFill>
                  <a:schemeClr val="tx1"/>
                </a:solidFill>
                <a:cs typeface="Arial" pitchFamily="34" charset="0"/>
              </a:rPr>
              <a:t>National Child Measurement Programme 2018/19 – Year 6 children</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26</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extBox 7"/>
          <p:cNvSpPr txBox="1"/>
          <p:nvPr/>
        </p:nvSpPr>
        <p:spPr>
          <a:xfrm>
            <a:off x="467544" y="1218238"/>
            <a:ext cx="6696744" cy="338554"/>
          </a:xfrm>
          <a:prstGeom prst="rect">
            <a:avLst/>
          </a:prstGeom>
          <a:noFill/>
        </p:spPr>
        <p:txBody>
          <a:bodyPr wrap="square" rtlCol="0">
            <a:spAutoFit/>
          </a:bodyPr>
          <a:lstStyle/>
          <a:p>
            <a:r>
              <a:rPr lang="en-GB" sz="1600" dirty="0"/>
              <a:t>Local authorities in England</a:t>
            </a:r>
            <a:endParaRPr lang="en-GB" sz="1600" dirty="0">
              <a:solidFill>
                <a:srgbClr val="FF0000"/>
              </a:solidFill>
            </a:endParaRPr>
          </a:p>
        </p:txBody>
      </p:sp>
      <p:pic>
        <p:nvPicPr>
          <p:cNvPr id="2" name="Picture 1">
            <a:extLst>
              <a:ext uri="{FF2B5EF4-FFF2-40B4-BE49-F238E27FC236}">
                <a16:creationId xmlns:a16="http://schemas.microsoft.com/office/drawing/2014/main" id="{E0C45DCF-0F8F-46DA-BE81-6647C2912177}"/>
              </a:ext>
            </a:extLst>
          </p:cNvPr>
          <p:cNvPicPr>
            <a:picLocks noChangeAspect="1"/>
          </p:cNvPicPr>
          <p:nvPr/>
        </p:nvPicPr>
        <p:blipFill>
          <a:blip r:embed="rId3"/>
          <a:stretch>
            <a:fillRect/>
          </a:stretch>
        </p:blipFill>
        <p:spPr>
          <a:xfrm>
            <a:off x="539552" y="1613084"/>
            <a:ext cx="7920878" cy="440820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Obesity prevalence by deprivation decile</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27</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3" name="Picture 2">
            <a:extLst>
              <a:ext uri="{FF2B5EF4-FFF2-40B4-BE49-F238E27FC236}">
                <a16:creationId xmlns:a16="http://schemas.microsoft.com/office/drawing/2014/main" id="{59B6D0BF-F406-4678-B28E-460AD87002AA}"/>
              </a:ext>
            </a:extLst>
          </p:cNvPr>
          <p:cNvPicPr>
            <a:picLocks noChangeAspect="1"/>
          </p:cNvPicPr>
          <p:nvPr/>
        </p:nvPicPr>
        <p:blipFill>
          <a:blip r:embed="rId3"/>
          <a:stretch>
            <a:fillRect/>
          </a:stretch>
        </p:blipFill>
        <p:spPr>
          <a:xfrm>
            <a:off x="179512" y="1285040"/>
            <a:ext cx="8784976" cy="488134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648"/>
            <a:ext cx="7092280" cy="960040"/>
          </a:xfrm>
        </p:spPr>
        <p:txBody>
          <a:bodyPr>
            <a:normAutofit fontScale="90000"/>
          </a:bodyPr>
          <a:lstStyle/>
          <a:p>
            <a:r>
              <a:rPr lang="en-GB" sz="3300" spc="-200" dirty="0">
                <a:solidFill>
                  <a:srgbClr val="00AE9E"/>
                </a:solidFill>
              </a:rPr>
              <a:t>Severe obesity prevalence by deprivation decile</a:t>
            </a:r>
            <a:br>
              <a:rPr lang="en-GB" dirty="0"/>
            </a:br>
            <a:r>
              <a:rPr lang="en-GB" sz="2200" dirty="0">
                <a:solidFill>
                  <a:schemeClr val="tx1"/>
                </a:solidFill>
                <a:cs typeface="Arial" pitchFamily="34" charset="0"/>
              </a:rPr>
              <a:t>National Child Measurement Programme 2018/19</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28</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3" name="Picture 2">
            <a:extLst>
              <a:ext uri="{FF2B5EF4-FFF2-40B4-BE49-F238E27FC236}">
                <a16:creationId xmlns:a16="http://schemas.microsoft.com/office/drawing/2014/main" id="{9752AA90-1957-4A23-ACEE-F140E854B3F4}"/>
              </a:ext>
            </a:extLst>
          </p:cNvPr>
          <p:cNvPicPr>
            <a:picLocks noChangeAspect="1"/>
          </p:cNvPicPr>
          <p:nvPr/>
        </p:nvPicPr>
        <p:blipFill>
          <a:blip r:embed="rId3"/>
          <a:stretch>
            <a:fillRect/>
          </a:stretch>
        </p:blipFill>
        <p:spPr>
          <a:xfrm>
            <a:off x="165834" y="1268760"/>
            <a:ext cx="8812332" cy="4896544"/>
          </a:xfrm>
          <a:prstGeom prst="rect">
            <a:avLst/>
          </a:prstGeom>
        </p:spPr>
      </p:pic>
    </p:spTree>
    <p:extLst>
      <p:ext uri="{BB962C8B-B14F-4D97-AF65-F5344CB8AC3E}">
        <p14:creationId xmlns:p14="http://schemas.microsoft.com/office/powerpoint/2010/main" val="422399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29</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10" name="Title 15"/>
          <p:cNvSpPr>
            <a:spLocks noGrp="1"/>
          </p:cNvSpPr>
          <p:nvPr>
            <p:ph type="title"/>
          </p:nvPr>
        </p:nvSpPr>
        <p:spPr>
          <a:xfrm>
            <a:off x="2123728" y="188640"/>
            <a:ext cx="6696744" cy="1224136"/>
          </a:xfrm>
        </p:spPr>
        <p:txBody>
          <a:bodyPr>
            <a:normAutofit fontScale="90000"/>
          </a:bodyPr>
          <a:lstStyle/>
          <a:p>
            <a:r>
              <a:rPr lang="en-GB" sz="3300" dirty="0">
                <a:solidFill>
                  <a:srgbClr val="00AE9E"/>
                </a:solidFill>
              </a:rPr>
              <a:t>Obesity prevalence by deprivation decile – Reception</a:t>
            </a:r>
            <a:br>
              <a:rPr lang="en-GB" sz="3000" dirty="0">
                <a:solidFill>
                  <a:srgbClr val="00AE9E"/>
                </a:solidFill>
              </a:rPr>
            </a:br>
            <a:br>
              <a:rPr lang="en-GB" sz="300" dirty="0">
                <a:solidFill>
                  <a:srgbClr val="00AE9E"/>
                </a:solidFill>
              </a:rPr>
            </a:br>
            <a:r>
              <a:rPr lang="en-GB" sz="2200" dirty="0">
                <a:solidFill>
                  <a:schemeClr val="tx1"/>
                </a:solidFill>
                <a:cs typeface="Arial" pitchFamily="34" charset="0"/>
              </a:rPr>
              <a:t>National Child Measurement Programme 2006/07 to 2018/19</a:t>
            </a:r>
            <a:endParaRPr lang="en-US" sz="2200" dirty="0">
              <a:solidFill>
                <a:schemeClr val="tx1"/>
              </a:solidFill>
              <a:cs typeface="Arial" pitchFamily="34" charset="0"/>
            </a:endParaRPr>
          </a:p>
        </p:txBody>
      </p:sp>
      <p:pic>
        <p:nvPicPr>
          <p:cNvPr id="3" name="Picture 2">
            <a:extLst>
              <a:ext uri="{FF2B5EF4-FFF2-40B4-BE49-F238E27FC236}">
                <a16:creationId xmlns:a16="http://schemas.microsoft.com/office/drawing/2014/main" id="{FA2622BB-F9C4-468D-B3DA-8D591F867010}"/>
              </a:ext>
            </a:extLst>
          </p:cNvPr>
          <p:cNvPicPr>
            <a:picLocks noChangeAspect="1"/>
          </p:cNvPicPr>
          <p:nvPr/>
        </p:nvPicPr>
        <p:blipFill>
          <a:blip r:embed="rId3"/>
          <a:stretch>
            <a:fillRect/>
          </a:stretch>
        </p:blipFill>
        <p:spPr>
          <a:xfrm>
            <a:off x="209574" y="1556792"/>
            <a:ext cx="8826922" cy="4608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098F6-5585-47C5-B6B1-81C4E9D49413}"/>
              </a:ext>
            </a:extLst>
          </p:cNvPr>
          <p:cNvSpPr>
            <a:spLocks noGrp="1"/>
          </p:cNvSpPr>
          <p:nvPr>
            <p:ph type="body" idx="1"/>
          </p:nvPr>
        </p:nvSpPr>
        <p:spPr/>
        <p:txBody>
          <a:bodyPr/>
          <a:lstStyle/>
          <a:p>
            <a:endParaRPr lang="en-GB" dirty="0"/>
          </a:p>
          <a:p>
            <a:r>
              <a:rPr lang="en-GB" dirty="0"/>
              <a:t>Latest data showing overweight and obesity by age and sex</a:t>
            </a:r>
          </a:p>
        </p:txBody>
      </p:sp>
      <p:sp>
        <p:nvSpPr>
          <p:cNvPr id="3" name="Slide Number Placeholder 2">
            <a:extLst>
              <a:ext uri="{FF2B5EF4-FFF2-40B4-BE49-F238E27FC236}">
                <a16:creationId xmlns:a16="http://schemas.microsoft.com/office/drawing/2014/main" id="{5A146C55-CC40-4BEA-BF4D-5E4D223C5844}"/>
              </a:ext>
            </a:extLst>
          </p:cNvPr>
          <p:cNvSpPr>
            <a:spLocks noGrp="1"/>
          </p:cNvSpPr>
          <p:nvPr>
            <p:ph type="sldNum" sz="quarter" idx="12"/>
          </p:nvPr>
        </p:nvSpPr>
        <p:spPr/>
        <p:txBody>
          <a:bodyPr/>
          <a:lstStyle/>
          <a:p>
            <a:fld id="{E051598E-9D06-4046-8EF2-7702044C4E81}" type="slidenum">
              <a:rPr lang="en-US" smtClean="0"/>
              <a:pPr/>
              <a:t>3</a:t>
            </a:fld>
            <a:endParaRPr lang="en-US" dirty="0"/>
          </a:p>
        </p:txBody>
      </p:sp>
      <p:sp>
        <p:nvSpPr>
          <p:cNvPr id="4" name="Footer Placeholder 3">
            <a:extLst>
              <a:ext uri="{FF2B5EF4-FFF2-40B4-BE49-F238E27FC236}">
                <a16:creationId xmlns:a16="http://schemas.microsoft.com/office/drawing/2014/main" id="{5DBEDD8A-D0E8-47B0-876E-3362A8B3ACC4}"/>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374151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23728" y="188640"/>
            <a:ext cx="6408712" cy="1224136"/>
          </a:xfrm>
        </p:spPr>
        <p:txBody>
          <a:bodyPr>
            <a:normAutofit fontScale="90000"/>
          </a:bodyPr>
          <a:lstStyle/>
          <a:p>
            <a:r>
              <a:rPr lang="en-GB" sz="3300" dirty="0">
                <a:solidFill>
                  <a:srgbClr val="00AE9E"/>
                </a:solidFill>
              </a:rPr>
              <a:t>Obesity prevalence by deprivation decile – Year 6 </a:t>
            </a:r>
            <a:br>
              <a:rPr lang="en-GB" sz="3000" dirty="0">
                <a:solidFill>
                  <a:srgbClr val="00AE9E"/>
                </a:solidFill>
              </a:rPr>
            </a:br>
            <a:br>
              <a:rPr lang="en-GB" sz="300" dirty="0">
                <a:solidFill>
                  <a:srgbClr val="00AE9E"/>
                </a:solidFill>
              </a:rPr>
            </a:br>
            <a:r>
              <a:rPr lang="en-GB" sz="2200" dirty="0">
                <a:solidFill>
                  <a:schemeClr val="tx1"/>
                </a:solidFill>
                <a:cs typeface="Arial" pitchFamily="34" charset="0"/>
              </a:rPr>
              <a:t>National Child Measurement Programme 2006/07 to 2018/19</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30</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extBox 7"/>
          <p:cNvSpPr txBox="1"/>
          <p:nvPr/>
        </p:nvSpPr>
        <p:spPr>
          <a:xfrm>
            <a:off x="143080" y="1555219"/>
            <a:ext cx="4608512" cy="338554"/>
          </a:xfrm>
          <a:prstGeom prst="rect">
            <a:avLst/>
          </a:prstGeom>
          <a:noFill/>
        </p:spPr>
        <p:txBody>
          <a:bodyPr wrap="square" rtlCol="0">
            <a:spAutoFit/>
          </a:bodyPr>
          <a:lstStyle/>
          <a:p>
            <a:endParaRPr lang="en-GB" sz="1600" dirty="0"/>
          </a:p>
        </p:txBody>
      </p:sp>
      <p:pic>
        <p:nvPicPr>
          <p:cNvPr id="3" name="Picture 2">
            <a:extLst>
              <a:ext uri="{FF2B5EF4-FFF2-40B4-BE49-F238E27FC236}">
                <a16:creationId xmlns:a16="http://schemas.microsoft.com/office/drawing/2014/main" id="{D6E6EEF2-0065-480A-A972-653A68C5483D}"/>
              </a:ext>
            </a:extLst>
          </p:cNvPr>
          <p:cNvPicPr>
            <a:picLocks noChangeAspect="1"/>
          </p:cNvPicPr>
          <p:nvPr/>
        </p:nvPicPr>
        <p:blipFill>
          <a:blip r:embed="rId3"/>
          <a:stretch>
            <a:fillRect/>
          </a:stretch>
        </p:blipFill>
        <p:spPr>
          <a:xfrm>
            <a:off x="178656" y="1545626"/>
            <a:ext cx="8857840" cy="4619678"/>
          </a:xfrm>
          <a:prstGeom prst="rect">
            <a:avLst/>
          </a:prstGeom>
        </p:spPr>
      </p:pic>
      <p:sp>
        <p:nvSpPr>
          <p:cNvPr id="9" name="Rectangle 8">
            <a:extLst>
              <a:ext uri="{FF2B5EF4-FFF2-40B4-BE49-F238E27FC236}">
                <a16:creationId xmlns:a16="http://schemas.microsoft.com/office/drawing/2014/main" id="{0B8E641F-10EE-4C60-94FB-77360A81107D}"/>
              </a:ext>
            </a:extLst>
          </p:cNvPr>
          <p:cNvSpPr/>
          <p:nvPr/>
        </p:nvSpPr>
        <p:spPr>
          <a:xfrm>
            <a:off x="3923928" y="6309320"/>
            <a:ext cx="5237820" cy="400110"/>
          </a:xfrm>
          <a:prstGeom prst="rect">
            <a:avLst/>
          </a:prstGeom>
        </p:spPr>
        <p:txBody>
          <a:bodyPr wrap="square">
            <a:spAutoFit/>
          </a:bodyPr>
          <a:lstStyle/>
          <a:p>
            <a:pPr algn="r"/>
            <a:r>
              <a:rPr lang="en-GB" sz="1000" dirty="0">
                <a:solidFill>
                  <a:schemeClr val="bg1"/>
                </a:solidFill>
                <a:latin typeface="Arial" panose="020B0604020202020204" pitchFamily="34" charset="0"/>
                <a:cs typeface="Arial" panose="020B0604020202020204" pitchFamily="34" charset="0"/>
              </a:rPr>
              <a:t>Note: for Year 6, comparisons are not possible with the first years of the NCMP (2006/07 to 2008/09) as low participation levels led to underestimation of obesity prevalence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23728" y="188639"/>
            <a:ext cx="6408712" cy="1366579"/>
          </a:xfrm>
        </p:spPr>
        <p:txBody>
          <a:bodyPr>
            <a:normAutofit fontScale="90000"/>
          </a:bodyPr>
          <a:lstStyle/>
          <a:p>
            <a:r>
              <a:rPr lang="en-GB" sz="3300" dirty="0">
                <a:solidFill>
                  <a:srgbClr val="00AE9E"/>
                </a:solidFill>
              </a:rPr>
              <a:t>Trend in slope index of inequality – </a:t>
            </a:r>
            <a:br>
              <a:rPr lang="en-GB" sz="3300" dirty="0">
                <a:solidFill>
                  <a:srgbClr val="00AE9E"/>
                </a:solidFill>
              </a:rPr>
            </a:br>
            <a:r>
              <a:rPr lang="en-GB" sz="3300" dirty="0">
                <a:solidFill>
                  <a:srgbClr val="00AE9E"/>
                </a:solidFill>
              </a:rPr>
              <a:t>obesity prevalence</a:t>
            </a:r>
            <a:br>
              <a:rPr lang="en-GB" sz="3000" dirty="0">
                <a:solidFill>
                  <a:srgbClr val="00AE9E"/>
                </a:solidFill>
              </a:rPr>
            </a:br>
            <a:br>
              <a:rPr lang="en-GB" sz="300" dirty="0">
                <a:solidFill>
                  <a:srgbClr val="00AE9E"/>
                </a:solidFill>
              </a:rPr>
            </a:br>
            <a:r>
              <a:rPr lang="en-GB" sz="2200" dirty="0">
                <a:solidFill>
                  <a:schemeClr val="tx1"/>
                </a:solidFill>
                <a:cs typeface="Arial" pitchFamily="34" charset="0"/>
              </a:rPr>
              <a:t>National Child Measurement Programme 2006/07 to 2018/19</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31</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8" name="TextBox 7"/>
          <p:cNvSpPr txBox="1"/>
          <p:nvPr/>
        </p:nvSpPr>
        <p:spPr>
          <a:xfrm>
            <a:off x="143080" y="1555219"/>
            <a:ext cx="4608512" cy="338554"/>
          </a:xfrm>
          <a:prstGeom prst="rect">
            <a:avLst/>
          </a:prstGeom>
          <a:noFill/>
        </p:spPr>
        <p:txBody>
          <a:bodyPr wrap="square" rtlCol="0">
            <a:spAutoFit/>
          </a:bodyPr>
          <a:lstStyle/>
          <a:p>
            <a:endParaRPr lang="en-GB" sz="1600" dirty="0"/>
          </a:p>
        </p:txBody>
      </p:sp>
      <p:pic>
        <p:nvPicPr>
          <p:cNvPr id="6" name="Picture 5">
            <a:extLst>
              <a:ext uri="{FF2B5EF4-FFF2-40B4-BE49-F238E27FC236}">
                <a16:creationId xmlns:a16="http://schemas.microsoft.com/office/drawing/2014/main" id="{7D95929B-CB61-4E85-9FEA-AD44A38CD19C}"/>
              </a:ext>
            </a:extLst>
          </p:cNvPr>
          <p:cNvPicPr>
            <a:picLocks noChangeAspect="1"/>
          </p:cNvPicPr>
          <p:nvPr/>
        </p:nvPicPr>
        <p:blipFill>
          <a:blip r:embed="rId3"/>
          <a:stretch>
            <a:fillRect/>
          </a:stretch>
        </p:blipFill>
        <p:spPr>
          <a:xfrm>
            <a:off x="519806" y="1533045"/>
            <a:ext cx="8104388" cy="4704267"/>
          </a:xfrm>
          <a:prstGeom prst="rect">
            <a:avLst/>
          </a:prstGeom>
        </p:spPr>
      </p:pic>
    </p:spTree>
    <p:extLst>
      <p:ext uri="{BB962C8B-B14F-4D97-AF65-F5344CB8AC3E}">
        <p14:creationId xmlns:p14="http://schemas.microsoft.com/office/powerpoint/2010/main" val="202365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D644-ADE4-4A1E-9448-3C23888E09A0}"/>
              </a:ext>
            </a:extLst>
          </p:cNvPr>
          <p:cNvSpPr>
            <a:spLocks noGrp="1"/>
          </p:cNvSpPr>
          <p:nvPr>
            <p:ph type="body" idx="1"/>
          </p:nvPr>
        </p:nvSpPr>
        <p:spPr/>
        <p:txBody>
          <a:bodyPr/>
          <a:lstStyle/>
          <a:p>
            <a:endParaRPr lang="en-GB" dirty="0"/>
          </a:p>
          <a:p>
            <a:r>
              <a:rPr lang="en-GB" dirty="0"/>
              <a:t>Obesity and ethnicity</a:t>
            </a:r>
          </a:p>
        </p:txBody>
      </p:sp>
      <p:sp>
        <p:nvSpPr>
          <p:cNvPr id="3" name="Slide Number Placeholder 2">
            <a:extLst>
              <a:ext uri="{FF2B5EF4-FFF2-40B4-BE49-F238E27FC236}">
                <a16:creationId xmlns:a16="http://schemas.microsoft.com/office/drawing/2014/main" id="{6A3383DC-DD1E-4B84-BAFE-FB4DB96D9E52}"/>
              </a:ext>
            </a:extLst>
          </p:cNvPr>
          <p:cNvSpPr>
            <a:spLocks noGrp="1"/>
          </p:cNvSpPr>
          <p:nvPr>
            <p:ph type="sldNum" sz="quarter" idx="12"/>
          </p:nvPr>
        </p:nvSpPr>
        <p:spPr/>
        <p:txBody>
          <a:bodyPr/>
          <a:lstStyle/>
          <a:p>
            <a:fld id="{E051598E-9D06-4046-8EF2-7702044C4E81}" type="slidenum">
              <a:rPr lang="en-US" smtClean="0"/>
              <a:pPr/>
              <a:t>32</a:t>
            </a:fld>
            <a:endParaRPr lang="en-US" dirty="0"/>
          </a:p>
        </p:txBody>
      </p:sp>
      <p:sp>
        <p:nvSpPr>
          <p:cNvPr id="4" name="Footer Placeholder 3">
            <a:extLst>
              <a:ext uri="{FF2B5EF4-FFF2-40B4-BE49-F238E27FC236}">
                <a16:creationId xmlns:a16="http://schemas.microsoft.com/office/drawing/2014/main" id="{BFE6970B-3C6D-4186-B105-E3DE262EADBB}"/>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1875879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Obesity prevalence by ethnic group</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33</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7" name="TextBox 6"/>
          <p:cNvSpPr txBox="1"/>
          <p:nvPr/>
        </p:nvSpPr>
        <p:spPr>
          <a:xfrm>
            <a:off x="251520" y="1290246"/>
            <a:ext cx="4608512" cy="338554"/>
          </a:xfrm>
          <a:prstGeom prst="rect">
            <a:avLst/>
          </a:prstGeom>
          <a:noFill/>
        </p:spPr>
        <p:txBody>
          <a:bodyPr wrap="square" rtlCol="0">
            <a:spAutoFit/>
          </a:bodyPr>
          <a:lstStyle/>
          <a:p>
            <a:r>
              <a:rPr lang="en-GB" sz="1600" dirty="0"/>
              <a:t>Children in Reception (aged 4-5 years)</a:t>
            </a:r>
          </a:p>
        </p:txBody>
      </p:sp>
      <p:sp>
        <p:nvSpPr>
          <p:cNvPr id="9" name="TextBox 8"/>
          <p:cNvSpPr txBox="1"/>
          <p:nvPr/>
        </p:nvSpPr>
        <p:spPr>
          <a:xfrm>
            <a:off x="4644008" y="1290246"/>
            <a:ext cx="4608512" cy="338554"/>
          </a:xfrm>
          <a:prstGeom prst="rect">
            <a:avLst/>
          </a:prstGeom>
          <a:noFill/>
        </p:spPr>
        <p:txBody>
          <a:bodyPr wrap="square" rtlCol="0">
            <a:spAutoFit/>
          </a:bodyPr>
          <a:lstStyle/>
          <a:p>
            <a:r>
              <a:rPr lang="en-GB" sz="1600" dirty="0"/>
              <a:t>Children in Year 6 (aged 10-11 years)</a:t>
            </a:r>
          </a:p>
        </p:txBody>
      </p:sp>
      <p:pic>
        <p:nvPicPr>
          <p:cNvPr id="3" name="Picture 2">
            <a:extLst>
              <a:ext uri="{FF2B5EF4-FFF2-40B4-BE49-F238E27FC236}">
                <a16:creationId xmlns:a16="http://schemas.microsoft.com/office/drawing/2014/main" id="{B7C7AC43-4CD5-4771-9F70-856DD6EFA440}"/>
              </a:ext>
            </a:extLst>
          </p:cNvPr>
          <p:cNvPicPr>
            <a:picLocks noChangeAspect="1"/>
          </p:cNvPicPr>
          <p:nvPr/>
        </p:nvPicPr>
        <p:blipFill>
          <a:blip r:embed="rId3"/>
          <a:stretch>
            <a:fillRect/>
          </a:stretch>
        </p:blipFill>
        <p:spPr>
          <a:xfrm>
            <a:off x="323528" y="1556792"/>
            <a:ext cx="8352928" cy="4648926"/>
          </a:xfrm>
          <a:prstGeom prst="rect">
            <a:avLst/>
          </a:prstGeom>
        </p:spPr>
      </p:pic>
    </p:spTree>
    <p:extLst>
      <p:ext uri="{BB962C8B-B14F-4D97-AF65-F5344CB8AC3E}">
        <p14:creationId xmlns:p14="http://schemas.microsoft.com/office/powerpoint/2010/main" val="3824540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Severe obesity prevalence by ethnic group</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34</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7" name="TextBox 6"/>
          <p:cNvSpPr txBox="1"/>
          <p:nvPr/>
        </p:nvSpPr>
        <p:spPr>
          <a:xfrm>
            <a:off x="251520" y="1290246"/>
            <a:ext cx="4608512" cy="338554"/>
          </a:xfrm>
          <a:prstGeom prst="rect">
            <a:avLst/>
          </a:prstGeom>
          <a:noFill/>
        </p:spPr>
        <p:txBody>
          <a:bodyPr wrap="square" rtlCol="0">
            <a:spAutoFit/>
          </a:bodyPr>
          <a:lstStyle/>
          <a:p>
            <a:r>
              <a:rPr lang="en-GB" sz="1600" dirty="0"/>
              <a:t>Children in Reception (aged 4-5 years)</a:t>
            </a:r>
          </a:p>
        </p:txBody>
      </p:sp>
      <p:sp>
        <p:nvSpPr>
          <p:cNvPr id="9" name="TextBox 8"/>
          <p:cNvSpPr txBox="1"/>
          <p:nvPr/>
        </p:nvSpPr>
        <p:spPr>
          <a:xfrm>
            <a:off x="4644008" y="1290246"/>
            <a:ext cx="4608512" cy="338554"/>
          </a:xfrm>
          <a:prstGeom prst="rect">
            <a:avLst/>
          </a:prstGeom>
          <a:noFill/>
        </p:spPr>
        <p:txBody>
          <a:bodyPr wrap="square" rtlCol="0">
            <a:spAutoFit/>
          </a:bodyPr>
          <a:lstStyle/>
          <a:p>
            <a:r>
              <a:rPr lang="en-GB" sz="1600" dirty="0"/>
              <a:t>Children in Year 6 (aged 10-11 years)</a:t>
            </a:r>
          </a:p>
        </p:txBody>
      </p:sp>
      <p:pic>
        <p:nvPicPr>
          <p:cNvPr id="2" name="Picture 1">
            <a:extLst>
              <a:ext uri="{FF2B5EF4-FFF2-40B4-BE49-F238E27FC236}">
                <a16:creationId xmlns:a16="http://schemas.microsoft.com/office/drawing/2014/main" id="{F8003555-BE96-4B25-8FD7-29CD1C2E18C0}"/>
              </a:ext>
            </a:extLst>
          </p:cNvPr>
          <p:cNvPicPr>
            <a:picLocks noChangeAspect="1"/>
          </p:cNvPicPr>
          <p:nvPr/>
        </p:nvPicPr>
        <p:blipFill>
          <a:blip r:embed="rId3"/>
          <a:stretch>
            <a:fillRect/>
          </a:stretch>
        </p:blipFill>
        <p:spPr>
          <a:xfrm>
            <a:off x="323528" y="1556792"/>
            <a:ext cx="8352928" cy="4648926"/>
          </a:xfrm>
          <a:prstGeom prst="rect">
            <a:avLst/>
          </a:prstGeom>
        </p:spPr>
      </p:pic>
    </p:spTree>
    <p:extLst>
      <p:ext uri="{BB962C8B-B14F-4D97-AF65-F5344CB8AC3E}">
        <p14:creationId xmlns:p14="http://schemas.microsoft.com/office/powerpoint/2010/main" val="1342408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3CA31-E61D-4838-BE82-E75417902C78}"/>
              </a:ext>
            </a:extLst>
          </p:cNvPr>
          <p:cNvSpPr>
            <a:spLocks noGrp="1"/>
          </p:cNvSpPr>
          <p:nvPr>
            <p:ph type="body" idx="1"/>
          </p:nvPr>
        </p:nvSpPr>
        <p:spPr/>
        <p:txBody>
          <a:bodyPr/>
          <a:lstStyle/>
          <a:p>
            <a:endParaRPr lang="en-GB" dirty="0"/>
          </a:p>
          <a:p>
            <a:r>
              <a:rPr lang="en-GB" dirty="0"/>
              <a:t>Obesity prevalence by region</a:t>
            </a:r>
          </a:p>
        </p:txBody>
      </p:sp>
      <p:sp>
        <p:nvSpPr>
          <p:cNvPr id="3" name="Slide Number Placeholder 2">
            <a:extLst>
              <a:ext uri="{FF2B5EF4-FFF2-40B4-BE49-F238E27FC236}">
                <a16:creationId xmlns:a16="http://schemas.microsoft.com/office/drawing/2014/main" id="{C5DDA810-13BF-4C98-8427-06C082422CD4}"/>
              </a:ext>
            </a:extLst>
          </p:cNvPr>
          <p:cNvSpPr>
            <a:spLocks noGrp="1"/>
          </p:cNvSpPr>
          <p:nvPr>
            <p:ph type="sldNum" sz="quarter" idx="12"/>
          </p:nvPr>
        </p:nvSpPr>
        <p:spPr/>
        <p:txBody>
          <a:bodyPr/>
          <a:lstStyle/>
          <a:p>
            <a:fld id="{E051598E-9D06-4046-8EF2-7702044C4E81}" type="slidenum">
              <a:rPr lang="en-US" smtClean="0"/>
              <a:pPr/>
              <a:t>35</a:t>
            </a:fld>
            <a:endParaRPr lang="en-US" dirty="0"/>
          </a:p>
        </p:txBody>
      </p:sp>
      <p:sp>
        <p:nvSpPr>
          <p:cNvPr id="4" name="Footer Placeholder 3">
            <a:extLst>
              <a:ext uri="{FF2B5EF4-FFF2-40B4-BE49-F238E27FC236}">
                <a16:creationId xmlns:a16="http://schemas.microsoft.com/office/drawing/2014/main" id="{AC91D64F-8AD3-47E8-BE7D-DA9A79934F86}"/>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276501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Obesity prevalence by region </a:t>
            </a:r>
            <a:r>
              <a:rPr lang="en-GB" sz="3200" dirty="0">
                <a:solidFill>
                  <a:srgbClr val="00AE9E"/>
                </a:solidFill>
              </a:rPr>
              <a:t>– </a:t>
            </a:r>
            <a:r>
              <a:rPr lang="en-GB" sz="3000" dirty="0">
                <a:solidFill>
                  <a:srgbClr val="00AE9E"/>
                </a:solidFill>
              </a:rPr>
              <a:t>Reception</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36</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7" name="TextBox 6"/>
          <p:cNvSpPr txBox="1"/>
          <p:nvPr/>
        </p:nvSpPr>
        <p:spPr>
          <a:xfrm>
            <a:off x="467544" y="1268760"/>
            <a:ext cx="4608512" cy="338554"/>
          </a:xfrm>
          <a:prstGeom prst="rect">
            <a:avLst/>
          </a:prstGeom>
          <a:noFill/>
        </p:spPr>
        <p:txBody>
          <a:bodyPr wrap="square" rtlCol="0">
            <a:spAutoFit/>
          </a:bodyPr>
          <a:lstStyle/>
          <a:p>
            <a:endParaRPr lang="en-GB" sz="1600" dirty="0"/>
          </a:p>
        </p:txBody>
      </p:sp>
      <p:pic>
        <p:nvPicPr>
          <p:cNvPr id="3" name="Picture 2">
            <a:extLst>
              <a:ext uri="{FF2B5EF4-FFF2-40B4-BE49-F238E27FC236}">
                <a16:creationId xmlns:a16="http://schemas.microsoft.com/office/drawing/2014/main" id="{9A653442-0DB6-4978-836A-86354A0F5E97}"/>
              </a:ext>
            </a:extLst>
          </p:cNvPr>
          <p:cNvPicPr>
            <a:picLocks noChangeAspect="1"/>
          </p:cNvPicPr>
          <p:nvPr/>
        </p:nvPicPr>
        <p:blipFill>
          <a:blip r:embed="rId3"/>
          <a:stretch>
            <a:fillRect/>
          </a:stretch>
        </p:blipFill>
        <p:spPr>
          <a:xfrm>
            <a:off x="405309" y="1293845"/>
            <a:ext cx="8333382" cy="494346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864096"/>
          </a:xfrm>
        </p:spPr>
        <p:txBody>
          <a:bodyPr>
            <a:normAutofit/>
          </a:bodyPr>
          <a:lstStyle/>
          <a:p>
            <a:r>
              <a:rPr lang="en-GB" sz="3000" dirty="0">
                <a:solidFill>
                  <a:srgbClr val="00AE9E"/>
                </a:solidFill>
              </a:rPr>
              <a:t>Obesity prevalence by region </a:t>
            </a:r>
            <a:r>
              <a:rPr lang="en-GB" sz="3200" dirty="0">
                <a:solidFill>
                  <a:srgbClr val="00AE9E"/>
                </a:solidFill>
              </a:rPr>
              <a:t>– </a:t>
            </a:r>
            <a:r>
              <a:rPr lang="en-GB" sz="3000" dirty="0">
                <a:solidFill>
                  <a:srgbClr val="00AE9E"/>
                </a:solidFill>
              </a:rPr>
              <a:t>Year 6</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37</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7" name="TextBox 6"/>
          <p:cNvSpPr txBox="1"/>
          <p:nvPr/>
        </p:nvSpPr>
        <p:spPr>
          <a:xfrm>
            <a:off x="467544" y="1268760"/>
            <a:ext cx="4608512" cy="338554"/>
          </a:xfrm>
          <a:prstGeom prst="rect">
            <a:avLst/>
          </a:prstGeom>
          <a:noFill/>
        </p:spPr>
        <p:txBody>
          <a:bodyPr wrap="square" rtlCol="0">
            <a:spAutoFit/>
          </a:bodyPr>
          <a:lstStyle/>
          <a:p>
            <a:endParaRPr lang="en-GB" sz="1600" dirty="0"/>
          </a:p>
        </p:txBody>
      </p:sp>
      <p:pic>
        <p:nvPicPr>
          <p:cNvPr id="3" name="Picture 2">
            <a:extLst>
              <a:ext uri="{FF2B5EF4-FFF2-40B4-BE49-F238E27FC236}">
                <a16:creationId xmlns:a16="http://schemas.microsoft.com/office/drawing/2014/main" id="{AA73D9D1-0F94-4F2D-AC92-A2D7C654578E}"/>
              </a:ext>
            </a:extLst>
          </p:cNvPr>
          <p:cNvPicPr>
            <a:picLocks noChangeAspect="1"/>
          </p:cNvPicPr>
          <p:nvPr/>
        </p:nvPicPr>
        <p:blipFill>
          <a:blip r:embed="rId3"/>
          <a:stretch>
            <a:fillRect/>
          </a:stretch>
        </p:blipFill>
        <p:spPr>
          <a:xfrm>
            <a:off x="415265" y="1303812"/>
            <a:ext cx="8313470" cy="493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70E483-0F6A-4143-8077-E1EFA78D946C}"/>
              </a:ext>
            </a:extLst>
          </p:cNvPr>
          <p:cNvSpPr>
            <a:spLocks noGrp="1"/>
          </p:cNvSpPr>
          <p:nvPr>
            <p:ph type="body" idx="1"/>
          </p:nvPr>
        </p:nvSpPr>
        <p:spPr/>
        <p:txBody>
          <a:bodyPr/>
          <a:lstStyle/>
          <a:p>
            <a:endParaRPr lang="en-GB" dirty="0"/>
          </a:p>
          <a:p>
            <a:r>
              <a:rPr lang="en-GB" dirty="0"/>
              <a:t>Child overweight and obesity by parents BMI status and parent’s perception of child’s BMI status</a:t>
            </a:r>
          </a:p>
        </p:txBody>
      </p:sp>
      <p:sp>
        <p:nvSpPr>
          <p:cNvPr id="3" name="Slide Number Placeholder 2">
            <a:extLst>
              <a:ext uri="{FF2B5EF4-FFF2-40B4-BE49-F238E27FC236}">
                <a16:creationId xmlns:a16="http://schemas.microsoft.com/office/drawing/2014/main" id="{06646D9D-1BE0-4151-B1E0-11EC09CC6A00}"/>
              </a:ext>
            </a:extLst>
          </p:cNvPr>
          <p:cNvSpPr>
            <a:spLocks noGrp="1"/>
          </p:cNvSpPr>
          <p:nvPr>
            <p:ph type="sldNum" sz="quarter" idx="12"/>
          </p:nvPr>
        </p:nvSpPr>
        <p:spPr/>
        <p:txBody>
          <a:bodyPr/>
          <a:lstStyle/>
          <a:p>
            <a:fld id="{E051598E-9D06-4046-8EF2-7702044C4E81}" type="slidenum">
              <a:rPr lang="en-US" smtClean="0"/>
              <a:pPr/>
              <a:t>38</a:t>
            </a:fld>
            <a:endParaRPr lang="en-US" dirty="0"/>
          </a:p>
        </p:txBody>
      </p:sp>
      <p:sp>
        <p:nvSpPr>
          <p:cNvPr id="4" name="Footer Placeholder 3">
            <a:extLst>
              <a:ext uri="{FF2B5EF4-FFF2-40B4-BE49-F238E27FC236}">
                <a16:creationId xmlns:a16="http://schemas.microsoft.com/office/drawing/2014/main" id="{ECC0208B-179C-44FE-BB73-AF77557119F1}"/>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1637780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224136"/>
          </a:xfrm>
        </p:spPr>
        <p:txBody>
          <a:bodyPr>
            <a:normAutofit fontScale="90000"/>
          </a:bodyPr>
          <a:lstStyle/>
          <a:p>
            <a:r>
              <a:rPr lang="en-GB" sz="3300" dirty="0">
                <a:solidFill>
                  <a:srgbClr val="00AE9E"/>
                </a:solidFill>
              </a:rPr>
              <a:t>Child overweight and obesity by mother’s BMI status and sex of child</a:t>
            </a:r>
            <a:br>
              <a:rPr lang="en-GB" dirty="0"/>
            </a:br>
            <a:r>
              <a:rPr lang="en-GB" sz="2200" dirty="0">
                <a:solidFill>
                  <a:schemeClr val="tx1"/>
                </a:solidFill>
                <a:cs typeface="Arial" pitchFamily="34" charset="0"/>
              </a:rPr>
              <a:t>Health Survey for England 2017 and 2018</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39</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2" name="Picture 1">
            <a:extLst>
              <a:ext uri="{FF2B5EF4-FFF2-40B4-BE49-F238E27FC236}">
                <a16:creationId xmlns:a16="http://schemas.microsoft.com/office/drawing/2014/main" id="{D0024F04-4EAF-4C97-8D5E-1ADC3D68B1D0}"/>
              </a:ext>
            </a:extLst>
          </p:cNvPr>
          <p:cNvPicPr>
            <a:picLocks noChangeAspect="1"/>
          </p:cNvPicPr>
          <p:nvPr/>
        </p:nvPicPr>
        <p:blipFill>
          <a:blip r:embed="rId3"/>
          <a:stretch>
            <a:fillRect/>
          </a:stretch>
        </p:blipFill>
        <p:spPr>
          <a:xfrm>
            <a:off x="291836" y="1556793"/>
            <a:ext cx="8560328" cy="4681188"/>
          </a:xfrm>
          <a:prstGeom prst="rect">
            <a:avLst/>
          </a:prstGeom>
        </p:spPr>
      </p:pic>
    </p:spTree>
    <p:extLst>
      <p:ext uri="{BB962C8B-B14F-4D97-AF65-F5344CB8AC3E}">
        <p14:creationId xmlns:p14="http://schemas.microsoft.com/office/powerpoint/2010/main" val="277681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648"/>
            <a:ext cx="6731856" cy="864096"/>
          </a:xfrm>
        </p:spPr>
        <p:txBody>
          <a:bodyPr>
            <a:normAutofit fontScale="90000"/>
          </a:bodyPr>
          <a:lstStyle/>
          <a:p>
            <a:r>
              <a:rPr lang="en-GB" sz="3300" dirty="0">
                <a:solidFill>
                  <a:srgbClr val="00AE9E"/>
                </a:solidFill>
              </a:rPr>
              <a:t>Prevalence of excess weight among children</a:t>
            </a:r>
            <a:br>
              <a:rPr lang="en-GB" dirty="0"/>
            </a:br>
            <a:r>
              <a:rPr lang="en-GB" sz="2200" dirty="0">
                <a:solidFill>
                  <a:schemeClr val="tx1"/>
                </a:solidFill>
                <a:cs typeface="Arial" pitchFamily="34" charset="0"/>
              </a:rPr>
              <a:t>National Child Measurement Programme 2018 /19</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53" name="Rectangle 3"/>
          <p:cNvSpPr>
            <a:spLocks noChangeArrowheads="1"/>
          </p:cNvSpPr>
          <p:nvPr/>
        </p:nvSpPr>
        <p:spPr bwMode="auto">
          <a:xfrm>
            <a:off x="432048" y="1295763"/>
            <a:ext cx="83884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dirty="0">
                <a:latin typeface="Arial" panose="020B0604020202020204" pitchFamily="34" charset="0"/>
                <a:ea typeface="Calibri" pitchFamily="34" charset="0"/>
                <a:cs typeface="Arial" panose="020B0604020202020204" pitchFamily="34" charset="0"/>
              </a:rPr>
              <a:t>More than 1</a:t>
            </a:r>
            <a:r>
              <a:rPr kumimoji="0" lang="en-GB" sz="1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in 5 children in Reception (aged 4-5 years) is overweight or obese</a:t>
            </a:r>
            <a:endParaRPr lang="en-GB" sz="1600" dirty="0">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(boys 23.0%, girls 22.2%, all children 22.6%)</a:t>
            </a:r>
            <a:endParaRPr kumimoji="0" lang="en-GB" sz="1050" b="0" i="0" u="none" strike="noStrike" cap="none" normalizeH="0" baseline="0" dirty="0">
              <a:ln>
                <a:noFill/>
              </a:ln>
              <a:solidFill>
                <a:schemeClr val="tx1"/>
              </a:solidFill>
              <a:effectLst/>
              <a:latin typeface="Arial" panose="020B0604020202020204" pitchFamily="34" charset="0"/>
              <a:cs typeface="Arial" pitchFamily="34" charset="0"/>
            </a:endParaRPr>
          </a:p>
        </p:txBody>
      </p:sp>
      <p:grpSp>
        <p:nvGrpSpPr>
          <p:cNvPr id="11" name="Group 77"/>
          <p:cNvGrpSpPr/>
          <p:nvPr/>
        </p:nvGrpSpPr>
        <p:grpSpPr>
          <a:xfrm>
            <a:off x="1187624" y="4162266"/>
            <a:ext cx="6447950" cy="1787014"/>
            <a:chOff x="4619537" y="3212976"/>
            <a:chExt cx="4416959" cy="1224136"/>
          </a:xfrm>
        </p:grpSpPr>
        <p:pic>
          <p:nvPicPr>
            <p:cNvPr id="166" name="Picture 2" descr="school, black, two, stick, outline, people, boy, happy"/>
            <p:cNvPicPr>
              <a:picLocks noChangeAspect="1" noChangeArrowheads="1"/>
            </p:cNvPicPr>
            <p:nvPr/>
          </p:nvPicPr>
          <p:blipFill>
            <a:blip r:embed="rId3" cstate="print"/>
            <a:srcRect r="49326"/>
            <a:stretch>
              <a:fillRect/>
            </a:stretch>
          </p:blipFill>
          <p:spPr bwMode="auto">
            <a:xfrm>
              <a:off x="6470737" y="3212976"/>
              <a:ext cx="837567" cy="1224136"/>
            </a:xfrm>
            <a:prstGeom prst="rect">
              <a:avLst/>
            </a:prstGeom>
            <a:noFill/>
          </p:spPr>
        </p:pic>
        <p:pic>
          <p:nvPicPr>
            <p:cNvPr id="167" name="Picture 2" descr="school, black, two, stick, outline, people, boy, happy"/>
            <p:cNvPicPr>
              <a:picLocks noChangeAspect="1" noChangeArrowheads="1"/>
            </p:cNvPicPr>
            <p:nvPr/>
          </p:nvPicPr>
          <p:blipFill>
            <a:blip r:embed="rId3" cstate="print"/>
            <a:srcRect r="49326"/>
            <a:stretch>
              <a:fillRect/>
            </a:stretch>
          </p:blipFill>
          <p:spPr bwMode="auto">
            <a:xfrm>
              <a:off x="5534633" y="3212976"/>
              <a:ext cx="837567" cy="1224136"/>
            </a:xfrm>
            <a:prstGeom prst="rect">
              <a:avLst/>
            </a:prstGeom>
            <a:noFill/>
          </p:spPr>
        </p:pic>
        <p:pic>
          <p:nvPicPr>
            <p:cNvPr id="168" name="Picture 2" descr="school, black, two, stick, outline, people, boy, happy"/>
            <p:cNvPicPr>
              <a:picLocks noChangeAspect="1" noChangeArrowheads="1"/>
            </p:cNvPicPr>
            <p:nvPr/>
          </p:nvPicPr>
          <p:blipFill>
            <a:blip r:embed="rId3" cstate="print"/>
            <a:srcRect r="49326"/>
            <a:stretch>
              <a:fillRect/>
            </a:stretch>
          </p:blipFill>
          <p:spPr bwMode="auto">
            <a:xfrm>
              <a:off x="7334833" y="3212976"/>
              <a:ext cx="837567" cy="1224136"/>
            </a:xfrm>
            <a:prstGeom prst="rect">
              <a:avLst/>
            </a:prstGeom>
            <a:noFill/>
          </p:spPr>
        </p:pic>
        <p:pic>
          <p:nvPicPr>
            <p:cNvPr id="169" name="Picture 2" descr="school, black, two, stick, outline, people, boy, happy"/>
            <p:cNvPicPr>
              <a:picLocks noChangeAspect="1" noChangeArrowheads="1"/>
            </p:cNvPicPr>
            <p:nvPr/>
          </p:nvPicPr>
          <p:blipFill>
            <a:blip r:embed="rId3" cstate="print"/>
            <a:srcRect r="49326"/>
            <a:stretch>
              <a:fillRect/>
            </a:stretch>
          </p:blipFill>
          <p:spPr bwMode="auto">
            <a:xfrm>
              <a:off x="8198929" y="3212976"/>
              <a:ext cx="837567" cy="1224136"/>
            </a:xfrm>
            <a:prstGeom prst="rect">
              <a:avLst/>
            </a:prstGeom>
            <a:noFill/>
          </p:spPr>
        </p:pic>
        <p:pic>
          <p:nvPicPr>
            <p:cNvPr id="170" name="Picture 169" descr="Children3.jpg"/>
            <p:cNvPicPr>
              <a:picLocks noChangeAspect="1"/>
            </p:cNvPicPr>
            <p:nvPr/>
          </p:nvPicPr>
          <p:blipFill>
            <a:blip r:embed="rId4" cstate="print"/>
            <a:srcRect r="61231"/>
            <a:stretch>
              <a:fillRect/>
            </a:stretch>
          </p:blipFill>
          <p:spPr>
            <a:xfrm>
              <a:off x="4619537" y="3212976"/>
              <a:ext cx="816559" cy="1224136"/>
            </a:xfrm>
            <a:prstGeom prst="rect">
              <a:avLst/>
            </a:prstGeom>
          </p:spPr>
        </p:pic>
      </p:grpSp>
      <p:grpSp>
        <p:nvGrpSpPr>
          <p:cNvPr id="12" name="Group 72"/>
          <p:cNvGrpSpPr/>
          <p:nvPr/>
        </p:nvGrpSpPr>
        <p:grpSpPr>
          <a:xfrm>
            <a:off x="1187624" y="2011657"/>
            <a:ext cx="6201990" cy="1963941"/>
            <a:chOff x="179512" y="3140968"/>
            <a:chExt cx="4248472" cy="1345334"/>
          </a:xfrm>
        </p:grpSpPr>
        <p:grpSp>
          <p:nvGrpSpPr>
            <p:cNvPr id="13" name="Group 11"/>
            <p:cNvGrpSpPr/>
            <p:nvPr/>
          </p:nvGrpSpPr>
          <p:grpSpPr>
            <a:xfrm>
              <a:off x="1043608" y="3142573"/>
              <a:ext cx="763929" cy="1294539"/>
              <a:chOff x="2555776" y="3284984"/>
              <a:chExt cx="1614739" cy="2736304"/>
            </a:xfrm>
          </p:grpSpPr>
          <p:pic>
            <p:nvPicPr>
              <p:cNvPr id="164"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65" name="Isosceles Triangle 164"/>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1935863" y="3140968"/>
              <a:ext cx="763929" cy="1294539"/>
              <a:chOff x="2555776" y="3284984"/>
              <a:chExt cx="1614739" cy="2736304"/>
            </a:xfrm>
          </p:grpSpPr>
          <p:pic>
            <p:nvPicPr>
              <p:cNvPr id="162"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63" name="Isosceles Triangle 16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3"/>
            <p:cNvGrpSpPr/>
            <p:nvPr/>
          </p:nvGrpSpPr>
          <p:grpSpPr>
            <a:xfrm>
              <a:off x="2799959" y="3142573"/>
              <a:ext cx="763929" cy="1294539"/>
              <a:chOff x="2555776" y="3284984"/>
              <a:chExt cx="1614739" cy="2736304"/>
            </a:xfrm>
          </p:grpSpPr>
          <p:pic>
            <p:nvPicPr>
              <p:cNvPr id="160"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61" name="Isosceles Triangle 160"/>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3"/>
            <p:cNvGrpSpPr/>
            <p:nvPr/>
          </p:nvGrpSpPr>
          <p:grpSpPr>
            <a:xfrm>
              <a:off x="3664055" y="3142573"/>
              <a:ext cx="763929" cy="1294539"/>
              <a:chOff x="2555776" y="3284984"/>
              <a:chExt cx="1614739" cy="2736304"/>
            </a:xfrm>
          </p:grpSpPr>
          <p:pic>
            <p:nvPicPr>
              <p:cNvPr id="158"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159" name="Isosceles Triangle 158"/>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60"/>
            <p:cNvGrpSpPr/>
            <p:nvPr/>
          </p:nvGrpSpPr>
          <p:grpSpPr>
            <a:xfrm>
              <a:off x="179512" y="3140968"/>
              <a:ext cx="836881" cy="1345334"/>
              <a:chOff x="7164288" y="1124744"/>
              <a:chExt cx="2820368" cy="4533900"/>
            </a:xfrm>
          </p:grpSpPr>
          <p:pic>
            <p:nvPicPr>
              <p:cNvPr id="156" name="Picture 155" descr="Children3.jpg"/>
              <p:cNvPicPr>
                <a:picLocks noChangeAspect="1"/>
              </p:cNvPicPr>
              <p:nvPr/>
            </p:nvPicPr>
            <p:blipFill>
              <a:blip r:embed="rId6" cstate="print"/>
              <a:srcRect l="44307" r="19539"/>
              <a:stretch>
                <a:fillRect/>
              </a:stretch>
            </p:blipFill>
            <p:spPr>
              <a:xfrm>
                <a:off x="7164288" y="1124744"/>
                <a:ext cx="2820368" cy="4533900"/>
              </a:xfrm>
              <a:prstGeom prst="rect">
                <a:avLst/>
              </a:prstGeom>
            </p:spPr>
          </p:pic>
          <p:sp>
            <p:nvSpPr>
              <p:cNvPr id="157" name="Isosceles Triangle 156"/>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224136"/>
          </a:xfrm>
        </p:spPr>
        <p:txBody>
          <a:bodyPr>
            <a:normAutofit/>
          </a:bodyPr>
          <a:lstStyle/>
          <a:p>
            <a:r>
              <a:rPr lang="en-GB" sz="3000" dirty="0">
                <a:solidFill>
                  <a:srgbClr val="00AE9E"/>
                </a:solidFill>
              </a:rPr>
              <a:t>Child overweight and obesity by father’s </a:t>
            </a:r>
            <a:br>
              <a:rPr lang="en-GB" sz="3000" dirty="0">
                <a:solidFill>
                  <a:srgbClr val="00AE9E"/>
                </a:solidFill>
              </a:rPr>
            </a:br>
            <a:r>
              <a:rPr lang="en-GB" sz="3000" dirty="0">
                <a:solidFill>
                  <a:srgbClr val="00AE9E"/>
                </a:solidFill>
              </a:rPr>
              <a:t>BMI status and sex of child</a:t>
            </a:r>
            <a:br>
              <a:rPr lang="en-GB" dirty="0"/>
            </a:br>
            <a:r>
              <a:rPr lang="en-GB" sz="2000" dirty="0">
                <a:solidFill>
                  <a:schemeClr val="tx1"/>
                </a:solidFill>
                <a:cs typeface="Arial" pitchFamily="34" charset="0"/>
              </a:rPr>
              <a:t>Health Survey for England 2017 and 2018</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40</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3" name="Picture 2">
            <a:extLst>
              <a:ext uri="{FF2B5EF4-FFF2-40B4-BE49-F238E27FC236}">
                <a16:creationId xmlns:a16="http://schemas.microsoft.com/office/drawing/2014/main" id="{FD513AD4-566A-48EF-A4B9-5B91DF9B2F89}"/>
              </a:ext>
            </a:extLst>
          </p:cNvPr>
          <p:cNvPicPr>
            <a:picLocks noChangeAspect="1"/>
          </p:cNvPicPr>
          <p:nvPr/>
        </p:nvPicPr>
        <p:blipFill>
          <a:blip r:embed="rId3"/>
          <a:stretch>
            <a:fillRect/>
          </a:stretch>
        </p:blipFill>
        <p:spPr>
          <a:xfrm>
            <a:off x="251521" y="1512032"/>
            <a:ext cx="8640958" cy="4725280"/>
          </a:xfrm>
          <a:prstGeom prst="rect">
            <a:avLst/>
          </a:prstGeom>
        </p:spPr>
      </p:pic>
    </p:spTree>
    <p:extLst>
      <p:ext uri="{BB962C8B-B14F-4D97-AF65-F5344CB8AC3E}">
        <p14:creationId xmlns:p14="http://schemas.microsoft.com/office/powerpoint/2010/main" val="1616064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224136"/>
          </a:xfrm>
        </p:spPr>
        <p:txBody>
          <a:bodyPr>
            <a:normAutofit fontScale="90000"/>
          </a:bodyPr>
          <a:lstStyle/>
          <a:p>
            <a:r>
              <a:rPr lang="en-GB" sz="3300" dirty="0">
                <a:solidFill>
                  <a:srgbClr val="00AE9E"/>
                </a:solidFill>
              </a:rPr>
              <a:t>Parents' perception of child's weight, by child's BMI status</a:t>
            </a:r>
            <a:br>
              <a:rPr lang="en-GB" dirty="0"/>
            </a:br>
            <a:r>
              <a:rPr lang="en-GB" sz="2200" dirty="0">
                <a:solidFill>
                  <a:schemeClr val="tx1"/>
                </a:solidFill>
                <a:cs typeface="Arial" pitchFamily="34" charset="0"/>
              </a:rPr>
              <a:t>Health Survey for England 2015 and 2016</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41</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12" name="Picture 11">
            <a:extLst>
              <a:ext uri="{FF2B5EF4-FFF2-40B4-BE49-F238E27FC236}">
                <a16:creationId xmlns:a16="http://schemas.microsoft.com/office/drawing/2014/main" id="{4E6280B4-559B-4E3E-975E-86436139B102}"/>
              </a:ext>
            </a:extLst>
          </p:cNvPr>
          <p:cNvPicPr>
            <a:picLocks noChangeAspect="1"/>
          </p:cNvPicPr>
          <p:nvPr/>
        </p:nvPicPr>
        <p:blipFill>
          <a:blip r:embed="rId3"/>
          <a:stretch>
            <a:fillRect/>
          </a:stretch>
        </p:blipFill>
        <p:spPr>
          <a:xfrm>
            <a:off x="237368" y="1557479"/>
            <a:ext cx="8669263" cy="4535817"/>
          </a:xfrm>
          <a:prstGeom prst="rect">
            <a:avLst/>
          </a:prstGeom>
        </p:spPr>
      </p:pic>
    </p:spTree>
    <p:extLst>
      <p:ext uri="{BB962C8B-B14F-4D97-AF65-F5344CB8AC3E}">
        <p14:creationId xmlns:p14="http://schemas.microsoft.com/office/powerpoint/2010/main" val="252012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8EF34-328E-4839-88F5-2C0480DFACE8}"/>
              </a:ext>
            </a:extLst>
          </p:cNvPr>
          <p:cNvSpPr>
            <a:spLocks noGrp="1"/>
          </p:cNvSpPr>
          <p:nvPr>
            <p:ph type="body" idx="1"/>
          </p:nvPr>
        </p:nvSpPr>
        <p:spPr/>
        <p:txBody>
          <a:bodyPr/>
          <a:lstStyle/>
          <a:p>
            <a:endParaRPr lang="en-GB" dirty="0"/>
          </a:p>
          <a:p>
            <a:r>
              <a:rPr lang="en-GB" dirty="0"/>
              <a:t>Further information</a:t>
            </a:r>
          </a:p>
        </p:txBody>
      </p:sp>
      <p:sp>
        <p:nvSpPr>
          <p:cNvPr id="3" name="Slide Number Placeholder 2">
            <a:extLst>
              <a:ext uri="{FF2B5EF4-FFF2-40B4-BE49-F238E27FC236}">
                <a16:creationId xmlns:a16="http://schemas.microsoft.com/office/drawing/2014/main" id="{DD6A9F66-608F-40FD-A868-F4DAA7E84299}"/>
              </a:ext>
            </a:extLst>
          </p:cNvPr>
          <p:cNvSpPr>
            <a:spLocks noGrp="1"/>
          </p:cNvSpPr>
          <p:nvPr>
            <p:ph type="sldNum" sz="quarter" idx="12"/>
          </p:nvPr>
        </p:nvSpPr>
        <p:spPr/>
        <p:txBody>
          <a:bodyPr/>
          <a:lstStyle/>
          <a:p>
            <a:fld id="{E051598E-9D06-4046-8EF2-7702044C4E81}" type="slidenum">
              <a:rPr lang="en-US" smtClean="0"/>
              <a:pPr/>
              <a:t>42</a:t>
            </a:fld>
            <a:endParaRPr lang="en-US" dirty="0"/>
          </a:p>
        </p:txBody>
      </p:sp>
      <p:sp>
        <p:nvSpPr>
          <p:cNvPr id="4" name="Footer Placeholder 3">
            <a:extLst>
              <a:ext uri="{FF2B5EF4-FFF2-40B4-BE49-F238E27FC236}">
                <a16:creationId xmlns:a16="http://schemas.microsoft.com/office/drawing/2014/main" id="{36229F55-5EC3-4F58-9F1A-11E1E000E65F}"/>
              </a:ext>
            </a:extLst>
          </p:cNvPr>
          <p:cNvSpPr>
            <a:spLocks noGrp="1"/>
          </p:cNvSpPr>
          <p:nvPr>
            <p:ph type="ftr" sz="quarter" idx="3"/>
          </p:nvPr>
        </p:nvSpPr>
        <p:spPr/>
        <p:txBody>
          <a:bodyPr/>
          <a:lstStyle/>
          <a:p>
            <a:r>
              <a:rPr lang="en-GB"/>
              <a:t>Patterns and trends in child obesity</a:t>
            </a:r>
            <a:endParaRPr lang="en-US" dirty="0"/>
          </a:p>
        </p:txBody>
      </p:sp>
    </p:spTree>
    <p:extLst>
      <p:ext uri="{BB962C8B-B14F-4D97-AF65-F5344CB8AC3E}">
        <p14:creationId xmlns:p14="http://schemas.microsoft.com/office/powerpoint/2010/main" val="4293927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51598E-9D06-4046-8EF2-7702044C4E81}" type="slidenum">
              <a:rPr lang="en-US" smtClean="0"/>
              <a:pPr/>
              <a:t>43</a:t>
            </a:fld>
            <a:endParaRPr lang="en-US" dirty="0"/>
          </a:p>
        </p:txBody>
      </p:sp>
      <p:sp>
        <p:nvSpPr>
          <p:cNvPr id="3" name="Footer Placeholder 2"/>
          <p:cNvSpPr>
            <a:spLocks noGrp="1"/>
          </p:cNvSpPr>
          <p:nvPr>
            <p:ph type="ftr" sz="quarter" idx="3"/>
          </p:nvPr>
        </p:nvSpPr>
        <p:spPr/>
        <p:txBody>
          <a:bodyPr/>
          <a:lstStyle/>
          <a:p>
            <a:r>
              <a:rPr lang="en-GB" dirty="0"/>
              <a:t>Patterns and trends in child obesity</a:t>
            </a:r>
            <a:endParaRPr lang="en-US" dirty="0"/>
          </a:p>
        </p:txBody>
      </p:sp>
      <p:sp>
        <p:nvSpPr>
          <p:cNvPr id="6" name="Rectangle 5"/>
          <p:cNvSpPr/>
          <p:nvPr/>
        </p:nvSpPr>
        <p:spPr>
          <a:xfrm>
            <a:off x="3059832" y="6032321"/>
            <a:ext cx="6084168" cy="276999"/>
          </a:xfrm>
          <a:prstGeom prst="rect">
            <a:avLst/>
          </a:prstGeom>
        </p:spPr>
        <p:txBody>
          <a:bodyPr wrap="square">
            <a:spAutoFit/>
          </a:bodyPr>
          <a:lstStyle/>
          <a:p>
            <a:pPr algn="r"/>
            <a:r>
              <a:rPr lang="en-GB" sz="1200" dirty="0">
                <a:hlinkClick r:id="rId3"/>
              </a:rPr>
              <a:t>http://fingertips.phe.org.uk/profile/national-child-measurement-programme</a:t>
            </a:r>
            <a:endParaRPr lang="en-GB" sz="1200" dirty="0"/>
          </a:p>
        </p:txBody>
      </p:sp>
      <p:sp>
        <p:nvSpPr>
          <p:cNvPr id="7" name="TextBox 6"/>
          <p:cNvSpPr txBox="1"/>
          <p:nvPr/>
        </p:nvSpPr>
        <p:spPr>
          <a:xfrm>
            <a:off x="0" y="6047710"/>
            <a:ext cx="3059832" cy="261610"/>
          </a:xfrm>
          <a:prstGeom prst="rect">
            <a:avLst/>
          </a:prstGeom>
          <a:noFill/>
        </p:spPr>
        <p:txBody>
          <a:bodyPr wrap="square" rtlCol="0">
            <a:spAutoFit/>
          </a:bodyPr>
          <a:lstStyle/>
          <a:p>
            <a:r>
              <a:rPr lang="en-GB" sz="1100" i="1" dirty="0"/>
              <a:t>Screenshot of webpage</a:t>
            </a:r>
          </a:p>
        </p:txBody>
      </p:sp>
      <p:pic>
        <p:nvPicPr>
          <p:cNvPr id="4" name="Picture 3">
            <a:extLst>
              <a:ext uri="{FF2B5EF4-FFF2-40B4-BE49-F238E27FC236}">
                <a16:creationId xmlns:a16="http://schemas.microsoft.com/office/drawing/2014/main" id="{55A07F39-5FFA-45F7-801D-EB835BB8D96A}"/>
              </a:ext>
            </a:extLst>
          </p:cNvPr>
          <p:cNvPicPr>
            <a:picLocks noChangeAspect="1"/>
          </p:cNvPicPr>
          <p:nvPr/>
        </p:nvPicPr>
        <p:blipFill>
          <a:blip r:embed="rId4"/>
          <a:stretch>
            <a:fillRect/>
          </a:stretch>
        </p:blipFill>
        <p:spPr>
          <a:xfrm>
            <a:off x="1143017" y="98212"/>
            <a:ext cx="6669343" cy="592307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51598E-9D06-4046-8EF2-7702044C4E81}" type="slidenum">
              <a:rPr lang="en-US" smtClean="0"/>
              <a:pPr/>
              <a:t>44</a:t>
            </a:fld>
            <a:endParaRPr lang="en-US" dirty="0"/>
          </a:p>
        </p:txBody>
      </p:sp>
      <p:sp>
        <p:nvSpPr>
          <p:cNvPr id="3" name="Footer Placeholder 2"/>
          <p:cNvSpPr>
            <a:spLocks noGrp="1"/>
          </p:cNvSpPr>
          <p:nvPr>
            <p:ph type="ftr" sz="quarter" idx="3"/>
          </p:nvPr>
        </p:nvSpPr>
        <p:spPr/>
        <p:txBody>
          <a:bodyPr/>
          <a:lstStyle/>
          <a:p>
            <a:r>
              <a:rPr lang="en-GB" dirty="0"/>
              <a:t>Patterns and trends in child obesity</a:t>
            </a:r>
            <a:endParaRPr lang="en-US" dirty="0"/>
          </a:p>
        </p:txBody>
      </p:sp>
      <p:sp>
        <p:nvSpPr>
          <p:cNvPr id="6" name="Rectangle 5"/>
          <p:cNvSpPr/>
          <p:nvPr/>
        </p:nvSpPr>
        <p:spPr>
          <a:xfrm>
            <a:off x="2987824" y="6032321"/>
            <a:ext cx="6156176" cy="276999"/>
          </a:xfrm>
          <a:prstGeom prst="rect">
            <a:avLst/>
          </a:prstGeom>
        </p:spPr>
        <p:txBody>
          <a:bodyPr wrap="square">
            <a:spAutoFit/>
          </a:bodyPr>
          <a:lstStyle/>
          <a:p>
            <a:pPr algn="r"/>
            <a:r>
              <a:rPr lang="en-GB" sz="1200" dirty="0">
                <a:hlinkClick r:id="rId3"/>
              </a:rPr>
              <a:t>http://fingertips.phe.org.uk/profile/national-child-measurement-programme</a:t>
            </a:r>
            <a:endParaRPr lang="en-GB" sz="1200" dirty="0"/>
          </a:p>
        </p:txBody>
      </p:sp>
      <p:sp>
        <p:nvSpPr>
          <p:cNvPr id="9" name="TextBox 8"/>
          <p:cNvSpPr txBox="1"/>
          <p:nvPr/>
        </p:nvSpPr>
        <p:spPr>
          <a:xfrm>
            <a:off x="0" y="6047710"/>
            <a:ext cx="3059832" cy="261610"/>
          </a:xfrm>
          <a:prstGeom prst="rect">
            <a:avLst/>
          </a:prstGeom>
          <a:noFill/>
        </p:spPr>
        <p:txBody>
          <a:bodyPr wrap="square" rtlCol="0">
            <a:spAutoFit/>
          </a:bodyPr>
          <a:lstStyle/>
          <a:p>
            <a:r>
              <a:rPr lang="en-GB" sz="1100" i="1" dirty="0"/>
              <a:t>Screenshot of webpage</a:t>
            </a:r>
          </a:p>
        </p:txBody>
      </p:sp>
      <p:pic>
        <p:nvPicPr>
          <p:cNvPr id="4" name="Picture 3">
            <a:extLst>
              <a:ext uri="{FF2B5EF4-FFF2-40B4-BE49-F238E27FC236}">
                <a16:creationId xmlns:a16="http://schemas.microsoft.com/office/drawing/2014/main" id="{B2BAEE12-6ED4-417D-B662-77C1C111604E}"/>
              </a:ext>
            </a:extLst>
          </p:cNvPr>
          <p:cNvPicPr>
            <a:picLocks noChangeAspect="1"/>
          </p:cNvPicPr>
          <p:nvPr/>
        </p:nvPicPr>
        <p:blipFill>
          <a:blip r:embed="rId4"/>
          <a:stretch>
            <a:fillRect/>
          </a:stretch>
        </p:blipFill>
        <p:spPr>
          <a:xfrm>
            <a:off x="1043608" y="116522"/>
            <a:ext cx="7094732" cy="597677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51598E-9D06-4046-8EF2-7702044C4E81}" type="slidenum">
              <a:rPr lang="en-US" smtClean="0"/>
              <a:pPr/>
              <a:t>45</a:t>
            </a:fld>
            <a:endParaRPr lang="en-US" dirty="0"/>
          </a:p>
        </p:txBody>
      </p:sp>
      <p:sp>
        <p:nvSpPr>
          <p:cNvPr id="3" name="Footer Placeholder 2"/>
          <p:cNvSpPr>
            <a:spLocks noGrp="1"/>
          </p:cNvSpPr>
          <p:nvPr>
            <p:ph type="ftr" sz="quarter" idx="3"/>
          </p:nvPr>
        </p:nvSpPr>
        <p:spPr/>
        <p:txBody>
          <a:bodyPr/>
          <a:lstStyle/>
          <a:p>
            <a:r>
              <a:rPr lang="en-GB" dirty="0"/>
              <a:t>Patterns and trends in child obesity</a:t>
            </a:r>
            <a:endParaRPr lang="en-US" dirty="0"/>
          </a:p>
        </p:txBody>
      </p:sp>
      <p:sp>
        <p:nvSpPr>
          <p:cNvPr id="6" name="Rectangle 5"/>
          <p:cNvSpPr/>
          <p:nvPr/>
        </p:nvSpPr>
        <p:spPr>
          <a:xfrm>
            <a:off x="2987824" y="6032321"/>
            <a:ext cx="6156176" cy="276999"/>
          </a:xfrm>
          <a:prstGeom prst="rect">
            <a:avLst/>
          </a:prstGeom>
        </p:spPr>
        <p:txBody>
          <a:bodyPr wrap="square">
            <a:spAutoFit/>
          </a:bodyPr>
          <a:lstStyle/>
          <a:p>
            <a:pPr algn="r"/>
            <a:r>
              <a:rPr lang="en-GB" sz="1200" dirty="0">
                <a:hlinkClick r:id="rId3"/>
              </a:rPr>
              <a:t>http://fingertips.phe.org.uk/profile/national-child-measurement-programme</a:t>
            </a:r>
            <a:endParaRPr lang="en-GB" sz="1200" dirty="0"/>
          </a:p>
        </p:txBody>
      </p:sp>
      <p:sp>
        <p:nvSpPr>
          <p:cNvPr id="9" name="TextBox 8"/>
          <p:cNvSpPr txBox="1"/>
          <p:nvPr/>
        </p:nvSpPr>
        <p:spPr>
          <a:xfrm>
            <a:off x="0" y="6047710"/>
            <a:ext cx="3059832" cy="261610"/>
          </a:xfrm>
          <a:prstGeom prst="rect">
            <a:avLst/>
          </a:prstGeom>
          <a:noFill/>
        </p:spPr>
        <p:txBody>
          <a:bodyPr wrap="square" rtlCol="0">
            <a:spAutoFit/>
          </a:bodyPr>
          <a:lstStyle/>
          <a:p>
            <a:r>
              <a:rPr lang="en-GB" sz="1100" i="1" dirty="0"/>
              <a:t>Screenshot of webpage</a:t>
            </a:r>
          </a:p>
        </p:txBody>
      </p:sp>
      <p:pic>
        <p:nvPicPr>
          <p:cNvPr id="4" name="Picture 3">
            <a:extLst>
              <a:ext uri="{FF2B5EF4-FFF2-40B4-BE49-F238E27FC236}">
                <a16:creationId xmlns:a16="http://schemas.microsoft.com/office/drawing/2014/main" id="{6FFEE00D-C528-46A0-A574-1AEC3D6758B5}"/>
              </a:ext>
            </a:extLst>
          </p:cNvPr>
          <p:cNvPicPr>
            <a:picLocks noChangeAspect="1"/>
          </p:cNvPicPr>
          <p:nvPr/>
        </p:nvPicPr>
        <p:blipFill rotWithShape="1">
          <a:blip r:embed="rId4"/>
          <a:srcRect l="5113" r="5113"/>
          <a:stretch/>
        </p:blipFill>
        <p:spPr>
          <a:xfrm>
            <a:off x="128107" y="332657"/>
            <a:ext cx="8887786" cy="5656350"/>
          </a:xfrm>
          <a:prstGeom prst="rect">
            <a:avLst/>
          </a:prstGeom>
        </p:spPr>
      </p:pic>
    </p:spTree>
    <p:extLst>
      <p:ext uri="{BB962C8B-B14F-4D97-AF65-F5344CB8AC3E}">
        <p14:creationId xmlns:p14="http://schemas.microsoft.com/office/powerpoint/2010/main" val="1111115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76672"/>
            <a:ext cx="5886208" cy="648072"/>
          </a:xfrm>
        </p:spPr>
        <p:txBody>
          <a:bodyPr>
            <a:normAutofit/>
          </a:bodyPr>
          <a:lstStyle/>
          <a:p>
            <a:r>
              <a:rPr lang="en-GB" sz="3000" dirty="0">
                <a:solidFill>
                  <a:srgbClr val="00AE9E"/>
                </a:solidFill>
              </a:rPr>
              <a:t>Data sources</a:t>
            </a:r>
            <a:endParaRPr lang="en-GB" sz="3000" dirty="0"/>
          </a:p>
        </p:txBody>
      </p:sp>
      <p:sp>
        <p:nvSpPr>
          <p:cNvPr id="3" name="Content Placeholder 2"/>
          <p:cNvSpPr>
            <a:spLocks noGrp="1"/>
          </p:cNvSpPr>
          <p:nvPr>
            <p:ph idx="1"/>
          </p:nvPr>
        </p:nvSpPr>
        <p:spPr>
          <a:xfrm>
            <a:off x="558000" y="1412776"/>
            <a:ext cx="8028000" cy="4739679"/>
          </a:xfrm>
          <a:noFill/>
          <a:ln>
            <a:noFill/>
          </a:ln>
        </p:spPr>
        <p:txBody>
          <a:bodyPr>
            <a:normAutofit fontScale="92500" lnSpcReduction="10000"/>
          </a:bodyPr>
          <a:lstStyle/>
          <a:p>
            <a:pPr>
              <a:lnSpc>
                <a:spcPct val="120000"/>
              </a:lnSpc>
              <a:spcBef>
                <a:spcPts val="0"/>
              </a:spcBef>
            </a:pPr>
            <a:r>
              <a:rPr lang="en-GB" sz="2200" b="1" dirty="0"/>
              <a:t>Health Survey for England (HSE)</a:t>
            </a:r>
          </a:p>
          <a:p>
            <a:pPr>
              <a:lnSpc>
                <a:spcPct val="120000"/>
              </a:lnSpc>
              <a:spcBef>
                <a:spcPts val="0"/>
              </a:spcBef>
            </a:pPr>
            <a:r>
              <a:rPr lang="en-GB" sz="1700" dirty="0">
                <a:hlinkClick r:id="rId3"/>
              </a:rPr>
              <a:t>https://digital.nhs.uk/data-and-information/areas-of-interest/public-health/health-survey-for-england-health-social-care-and-lifestyles</a:t>
            </a:r>
            <a:endParaRPr lang="en-GB" sz="1700" dirty="0"/>
          </a:p>
          <a:p>
            <a:pPr>
              <a:lnSpc>
                <a:spcPct val="120000"/>
              </a:lnSpc>
              <a:spcBef>
                <a:spcPts val="0"/>
              </a:spcBef>
            </a:pPr>
            <a:endParaRPr lang="en-GB" sz="1700" dirty="0"/>
          </a:p>
          <a:p>
            <a:pPr>
              <a:lnSpc>
                <a:spcPct val="120000"/>
              </a:lnSpc>
              <a:spcBef>
                <a:spcPts val="0"/>
              </a:spcBef>
            </a:pPr>
            <a:r>
              <a:rPr lang="en-GB" sz="1700" dirty="0"/>
              <a:t>The HSE is a cross-sectional survey which samples a representative proportion of the population. The next report on the HSE 2019 is due to be published online in December 2020. The data should be available from the UK Data Archive during</a:t>
            </a:r>
            <a:r>
              <a:rPr lang="en-GB" sz="1700" b="1" dirty="0"/>
              <a:t> </a:t>
            </a:r>
            <a:r>
              <a:rPr lang="en-GB" sz="1700" dirty="0"/>
              <a:t>the year</a:t>
            </a:r>
            <a:r>
              <a:rPr lang="en-GB" sz="1700" b="1" dirty="0"/>
              <a:t> </a:t>
            </a:r>
            <a:r>
              <a:rPr lang="en-GB" sz="1700" dirty="0"/>
              <a:t>following publication of the report.</a:t>
            </a:r>
          </a:p>
          <a:p>
            <a:pPr>
              <a:lnSpc>
                <a:spcPct val="120000"/>
              </a:lnSpc>
              <a:spcBef>
                <a:spcPts val="0"/>
              </a:spcBef>
            </a:pPr>
            <a:endParaRPr lang="en-GB" sz="1700" dirty="0"/>
          </a:p>
          <a:p>
            <a:pPr>
              <a:lnSpc>
                <a:spcPct val="120000"/>
              </a:lnSpc>
              <a:spcBef>
                <a:spcPts val="0"/>
              </a:spcBef>
            </a:pPr>
            <a:r>
              <a:rPr lang="en-GB" sz="2200" b="1" dirty="0"/>
              <a:t>National Child Measurement Programme (NCMP)</a:t>
            </a:r>
          </a:p>
          <a:p>
            <a:pPr>
              <a:lnSpc>
                <a:spcPct val="120000"/>
              </a:lnSpc>
              <a:spcBef>
                <a:spcPts val="0"/>
              </a:spcBef>
            </a:pPr>
            <a:r>
              <a:rPr lang="en-GB" sz="1700" u="sng" dirty="0">
                <a:hlinkClick r:id="rId4"/>
              </a:rPr>
              <a:t>https://digital.nhs.uk/services/national-child-measurement-programme/</a:t>
            </a:r>
            <a:r>
              <a:rPr lang="en-GB" sz="1700" u="sng" dirty="0"/>
              <a:t> </a:t>
            </a:r>
          </a:p>
          <a:p>
            <a:pPr>
              <a:lnSpc>
                <a:spcPct val="120000"/>
              </a:lnSpc>
              <a:spcBef>
                <a:spcPts val="0"/>
              </a:spcBef>
            </a:pPr>
            <a:endParaRPr lang="en-GB" sz="1700" dirty="0"/>
          </a:p>
          <a:p>
            <a:pPr>
              <a:lnSpc>
                <a:spcPct val="120000"/>
              </a:lnSpc>
              <a:spcBef>
                <a:spcPts val="0"/>
              </a:spcBef>
            </a:pPr>
            <a:r>
              <a:rPr lang="en-GB" sz="1700" dirty="0"/>
              <a:t>The NCMP is an annual programme that measures the height and weight of children in Reception (aged 4-5 years) and Year 6 (aged 10-11 years) in England. Although the NCMP only covers certain age groups, it includes the majority of children in those year groups. The participation rate in 2018/19 was 95%. NHS Digital will report NCMP data for the 2019/20 school year in October 2020.</a:t>
            </a:r>
          </a:p>
          <a:p>
            <a:endParaRPr lang="en-GB" dirty="0"/>
          </a:p>
        </p:txBody>
      </p:sp>
      <p:sp>
        <p:nvSpPr>
          <p:cNvPr id="4" name="Slide Number Placeholder 3"/>
          <p:cNvSpPr>
            <a:spLocks noGrp="1"/>
          </p:cNvSpPr>
          <p:nvPr>
            <p:ph type="sldNum" sz="quarter" idx="12"/>
          </p:nvPr>
        </p:nvSpPr>
        <p:spPr/>
        <p:txBody>
          <a:bodyPr/>
          <a:lstStyle/>
          <a:p>
            <a:fld id="{E051598E-9D06-4046-8EF2-7702044C4E81}" type="slidenum">
              <a:rPr lang="en-US" smtClean="0"/>
              <a:pPr/>
              <a:t>46</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Tree>
    <p:extLst>
      <p:ext uri="{BB962C8B-B14F-4D97-AF65-F5344CB8AC3E}">
        <p14:creationId xmlns:p14="http://schemas.microsoft.com/office/powerpoint/2010/main" val="3838411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233" y="476672"/>
            <a:ext cx="6912768" cy="648072"/>
          </a:xfrm>
        </p:spPr>
        <p:txBody>
          <a:bodyPr vert="horz" lIns="0" tIns="0" rIns="0" bIns="0" rtlCol="0" anchor="t" anchorCtr="0">
            <a:normAutofit fontScale="90000"/>
          </a:bodyPr>
          <a:lstStyle/>
          <a:p>
            <a:r>
              <a:rPr lang="en-GB" sz="3300" dirty="0">
                <a:solidFill>
                  <a:srgbClr val="00AE9E"/>
                </a:solidFill>
              </a:rPr>
              <a:t>Useful resources</a:t>
            </a:r>
            <a:br>
              <a:rPr lang="en-GB" dirty="0">
                <a:solidFill>
                  <a:srgbClr val="00AE9E"/>
                </a:solidFill>
              </a:rPr>
            </a:br>
            <a:br>
              <a:rPr lang="en-GB" dirty="0">
                <a:solidFill>
                  <a:srgbClr val="00AE9E"/>
                </a:solidFill>
              </a:rPr>
            </a:br>
            <a:endParaRPr lang="en-GB" dirty="0">
              <a:solidFill>
                <a:srgbClr val="00AE9E"/>
              </a:solidFill>
            </a:endParaRPr>
          </a:p>
        </p:txBody>
      </p:sp>
      <p:sp>
        <p:nvSpPr>
          <p:cNvPr id="3" name="Slide Number Placeholder 2"/>
          <p:cNvSpPr>
            <a:spLocks noGrp="1"/>
          </p:cNvSpPr>
          <p:nvPr>
            <p:ph type="sldNum" sz="quarter" idx="12"/>
          </p:nvPr>
        </p:nvSpPr>
        <p:spPr/>
        <p:txBody>
          <a:bodyPr/>
          <a:lstStyle/>
          <a:p>
            <a:fld id="{E051598E-9D06-4046-8EF2-7702044C4E81}" type="slidenum">
              <a:rPr lang="en-US" smtClean="0"/>
              <a:pPr/>
              <a:t>47</a:t>
            </a:fld>
            <a:endParaRPr lang="en-US" dirty="0"/>
          </a:p>
        </p:txBody>
      </p:sp>
      <p:sp>
        <p:nvSpPr>
          <p:cNvPr id="4" name="Footer Placeholder 3"/>
          <p:cNvSpPr>
            <a:spLocks noGrp="1"/>
          </p:cNvSpPr>
          <p:nvPr>
            <p:ph type="ftr" sz="quarter" idx="3"/>
          </p:nvPr>
        </p:nvSpPr>
        <p:spPr/>
        <p:txBody>
          <a:bodyPr/>
          <a:lstStyle/>
          <a:p>
            <a:r>
              <a:rPr lang="en-GB" dirty="0"/>
              <a:t>Patterns and trends in child obesity</a:t>
            </a:r>
            <a:endParaRPr lang="en-US" dirty="0"/>
          </a:p>
        </p:txBody>
      </p:sp>
      <p:sp>
        <p:nvSpPr>
          <p:cNvPr id="7" name="Text Placeholder 1"/>
          <p:cNvSpPr txBox="1">
            <a:spLocks/>
          </p:cNvSpPr>
          <p:nvPr/>
        </p:nvSpPr>
        <p:spPr>
          <a:xfrm>
            <a:off x="696976" y="1412776"/>
            <a:ext cx="8109232" cy="4680520"/>
          </a:xfrm>
          <a:prstGeom prst="rect">
            <a:avLst/>
          </a:prstGeom>
        </p:spPr>
        <p:txBody>
          <a:bodyPr vert="horz" lIns="0" tIns="0" rIns="0" bIns="0" rtlCol="0" anchor="t">
            <a:noAutofit/>
          </a:bodyPr>
          <a:lstStyle>
            <a:lvl1pPr marL="0" indent="0" algn="l" defTabSz="914400" rtl="0" eaLnBrk="1" latinLnBrk="0" hangingPunct="1">
              <a:spcBef>
                <a:spcPts val="0"/>
              </a:spcBef>
              <a:buFont typeface="Arial" pitchFamily="34" charset="0"/>
              <a:buNone/>
              <a:defRPr sz="2000" b="0" i="0" kern="1200" baseline="0">
                <a:solidFill>
                  <a:schemeClr val="bg1"/>
                </a:solidFill>
                <a:latin typeface="Arial" pitchFamily="34" charset="0"/>
                <a:ea typeface="+mn-ea"/>
                <a:cs typeface="+mn-cs"/>
              </a:defRPr>
            </a:lvl1pPr>
            <a:lvl2pPr marL="457200" indent="0" algn="ctr" defTabSz="914400" rtl="0" eaLnBrk="1" latinLnBrk="0" hangingPunct="1">
              <a:spcBef>
                <a:spcPts val="600"/>
              </a:spcBef>
              <a:buFontTx/>
              <a:buNone/>
              <a:defRPr sz="1800" kern="1200" baseline="0">
                <a:solidFill>
                  <a:schemeClr val="tx1">
                    <a:tint val="75000"/>
                  </a:schemeClr>
                </a:solidFill>
                <a:latin typeface="Arial" pitchFamily="34" charset="0"/>
                <a:ea typeface="+mn-ea"/>
                <a:cs typeface="+mn-cs"/>
              </a:defRPr>
            </a:lvl2pPr>
            <a:lvl3pPr marL="914400" indent="0" algn="ctr" defTabSz="914400" rtl="0" eaLnBrk="1" latinLnBrk="0" hangingPunct="1">
              <a:spcBef>
                <a:spcPts val="600"/>
              </a:spcBef>
              <a:buFont typeface="Arial" pitchFamily="34" charset="0"/>
              <a:buNone/>
              <a:defRPr sz="1800" kern="1200" baseline="0">
                <a:solidFill>
                  <a:schemeClr val="tx1">
                    <a:tint val="75000"/>
                  </a:schemeClr>
                </a:solidFill>
                <a:latin typeface="Arial" pitchFamily="34" charset="0"/>
                <a:ea typeface="+mn-ea"/>
                <a:cs typeface="+mn-cs"/>
              </a:defRPr>
            </a:lvl3pPr>
            <a:lvl4pPr marL="1371600" indent="0" algn="ctr" defTabSz="914400" rtl="0" eaLnBrk="1" latinLnBrk="0" hangingPunct="1">
              <a:spcBef>
                <a:spcPts val="600"/>
              </a:spcBef>
              <a:buFont typeface="Arial" pitchFamily="34" charset="0"/>
              <a:buNone/>
              <a:defRPr sz="16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mj-lt"/>
              <a:buNone/>
              <a:defRPr sz="1600" kern="1200" baseline="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b="1" dirty="0">
                <a:solidFill>
                  <a:schemeClr val="tx1"/>
                </a:solidFill>
              </a:rPr>
              <a:t>NCMP trends report: </a:t>
            </a:r>
          </a:p>
          <a:p>
            <a:r>
              <a:rPr lang="en-GB" sz="1600" dirty="0">
                <a:solidFill>
                  <a:schemeClr val="tx1"/>
                </a:solidFill>
                <a:hlinkClick r:id="rId3"/>
              </a:rPr>
              <a:t>https://www.gov.uk/government/publications/national-child-measurement-programme-ncmp-trends-in-child-bmi</a:t>
            </a:r>
            <a:endParaRPr lang="en-GB" sz="1600" dirty="0">
              <a:solidFill>
                <a:schemeClr val="tx1"/>
              </a:solidFill>
            </a:endParaRPr>
          </a:p>
          <a:p>
            <a:endParaRPr lang="en-GB" sz="1600" dirty="0">
              <a:solidFill>
                <a:schemeClr val="tx1"/>
              </a:solidFill>
            </a:endParaRPr>
          </a:p>
          <a:p>
            <a:r>
              <a:rPr lang="en-GB" sz="1600" b="1" dirty="0">
                <a:solidFill>
                  <a:schemeClr val="tx1"/>
                </a:solidFill>
              </a:rPr>
              <a:t>NCMP and child obesity data profile:</a:t>
            </a:r>
          </a:p>
          <a:p>
            <a:r>
              <a:rPr lang="en-GB" sz="1600" dirty="0">
                <a:solidFill>
                  <a:schemeClr val="tx1"/>
                </a:solidFill>
                <a:hlinkClick r:id="rId4"/>
              </a:rPr>
              <a:t>http://fingertips.phe.org.uk/profile/national-child-measurement-programme</a:t>
            </a:r>
            <a:r>
              <a:rPr lang="en-GB" sz="1600" dirty="0">
                <a:solidFill>
                  <a:schemeClr val="tx1"/>
                </a:solidFill>
              </a:rPr>
              <a:t> </a:t>
            </a:r>
          </a:p>
          <a:p>
            <a:endParaRPr lang="en-GB" sz="1800" b="1" dirty="0">
              <a:solidFill>
                <a:schemeClr val="tx1"/>
              </a:solidFill>
            </a:endParaRPr>
          </a:p>
          <a:p>
            <a:r>
              <a:rPr lang="en-GB" sz="1600" b="1" dirty="0">
                <a:solidFill>
                  <a:schemeClr val="tx1"/>
                </a:solidFill>
              </a:rPr>
              <a:t>NCMP regional slide sets:</a:t>
            </a:r>
          </a:p>
          <a:p>
            <a:r>
              <a:rPr lang="en-GB" sz="1600" dirty="0">
                <a:solidFill>
                  <a:schemeClr val="tx1"/>
                </a:solidFill>
                <a:hlinkClick r:id="rId5"/>
              </a:rPr>
              <a:t>https://app.box.com/s/og3q86aqejc99okxe9xyvpfvo21xai21/folder/45752850527</a:t>
            </a:r>
            <a:r>
              <a:rPr lang="en-GB" sz="1600" dirty="0">
                <a:solidFill>
                  <a:schemeClr val="tx1"/>
                </a:solidFill>
              </a:rPr>
              <a:t> </a:t>
            </a:r>
          </a:p>
          <a:p>
            <a:endParaRPr lang="en-GB" dirty="0">
              <a:solidFill>
                <a:schemeClr val="tx1"/>
              </a:solidFill>
            </a:endParaRPr>
          </a:p>
          <a:p>
            <a:r>
              <a:rPr lang="en-GB" sz="1600" b="1" dirty="0">
                <a:solidFill>
                  <a:schemeClr val="tx1"/>
                </a:solidFill>
              </a:rPr>
              <a:t>NCMP Guidance for Analysis and Data Sharing:</a:t>
            </a:r>
          </a:p>
          <a:p>
            <a:r>
              <a:rPr lang="en-GB" sz="1600" u="sng" dirty="0">
                <a:hlinkClick r:id="rId6"/>
              </a:rPr>
              <a:t>https://www.gov.uk/government/publications/national-child-measurement-programme-data-sharing-and-analysis</a:t>
            </a:r>
            <a:endParaRPr lang="en-GB" sz="1600" u="sng" dirty="0"/>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p:txBody>
      </p:sp>
    </p:spTree>
    <p:extLst>
      <p:ext uri="{BB962C8B-B14F-4D97-AF65-F5344CB8AC3E}">
        <p14:creationId xmlns:p14="http://schemas.microsoft.com/office/powerpoint/2010/main" val="1419741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233" y="476672"/>
            <a:ext cx="6912768" cy="648072"/>
          </a:xfrm>
        </p:spPr>
        <p:txBody>
          <a:bodyPr vert="horz" lIns="0" tIns="0" rIns="0" bIns="0" rtlCol="0" anchor="t" anchorCtr="0">
            <a:noAutofit/>
          </a:bodyPr>
          <a:lstStyle/>
          <a:p>
            <a:r>
              <a:rPr lang="en-GB" sz="3000" dirty="0">
                <a:solidFill>
                  <a:srgbClr val="00AE9E"/>
                </a:solidFill>
              </a:rPr>
              <a:t>For more information:</a:t>
            </a:r>
            <a:br>
              <a:rPr lang="en-GB" sz="3000" dirty="0">
                <a:solidFill>
                  <a:srgbClr val="00AE9E"/>
                </a:solidFill>
              </a:rPr>
            </a:br>
            <a:br>
              <a:rPr lang="en-GB" sz="3000" dirty="0">
                <a:solidFill>
                  <a:srgbClr val="00AE9E"/>
                </a:solidFill>
              </a:rPr>
            </a:br>
            <a:endParaRPr lang="en-GB" sz="3000" dirty="0">
              <a:solidFill>
                <a:srgbClr val="00AE9E"/>
              </a:solidFill>
            </a:endParaRPr>
          </a:p>
        </p:txBody>
      </p:sp>
      <p:sp>
        <p:nvSpPr>
          <p:cNvPr id="3" name="Slide Number Placeholder 2"/>
          <p:cNvSpPr>
            <a:spLocks noGrp="1"/>
          </p:cNvSpPr>
          <p:nvPr>
            <p:ph type="sldNum" sz="quarter" idx="12"/>
          </p:nvPr>
        </p:nvSpPr>
        <p:spPr/>
        <p:txBody>
          <a:bodyPr/>
          <a:lstStyle/>
          <a:p>
            <a:fld id="{E051598E-9D06-4046-8EF2-7702044C4E81}" type="slidenum">
              <a:rPr lang="en-US" smtClean="0"/>
              <a:pPr/>
              <a:t>48</a:t>
            </a:fld>
            <a:endParaRPr lang="en-US" dirty="0"/>
          </a:p>
        </p:txBody>
      </p:sp>
      <p:sp>
        <p:nvSpPr>
          <p:cNvPr id="4" name="Footer Placeholder 3"/>
          <p:cNvSpPr>
            <a:spLocks noGrp="1"/>
          </p:cNvSpPr>
          <p:nvPr>
            <p:ph type="ftr" sz="quarter" idx="3"/>
          </p:nvPr>
        </p:nvSpPr>
        <p:spPr/>
        <p:txBody>
          <a:bodyPr/>
          <a:lstStyle/>
          <a:p>
            <a:r>
              <a:rPr lang="en-GB" dirty="0"/>
              <a:t>Patterns and trends in child obesity</a:t>
            </a:r>
            <a:endParaRPr lang="en-US" dirty="0"/>
          </a:p>
        </p:txBody>
      </p:sp>
      <p:sp>
        <p:nvSpPr>
          <p:cNvPr id="7" name="Text Placeholder 1"/>
          <p:cNvSpPr txBox="1">
            <a:spLocks/>
          </p:cNvSpPr>
          <p:nvPr/>
        </p:nvSpPr>
        <p:spPr>
          <a:xfrm>
            <a:off x="558000" y="1484784"/>
            <a:ext cx="8109232" cy="3744416"/>
          </a:xfrm>
          <a:prstGeom prst="rect">
            <a:avLst/>
          </a:prstGeom>
        </p:spPr>
        <p:txBody>
          <a:bodyPr vert="horz" lIns="0" tIns="0" rIns="0" bIns="0" rtlCol="0" anchor="t">
            <a:noAutofit/>
          </a:bodyPr>
          <a:lstStyle>
            <a:lvl1pPr marL="0" indent="0" algn="l" defTabSz="914400" rtl="0" eaLnBrk="1" latinLnBrk="0" hangingPunct="1">
              <a:spcBef>
                <a:spcPts val="0"/>
              </a:spcBef>
              <a:buFont typeface="Arial" pitchFamily="34" charset="0"/>
              <a:buNone/>
              <a:defRPr sz="2000" b="0" i="0" kern="1200" baseline="0">
                <a:solidFill>
                  <a:schemeClr val="bg1"/>
                </a:solidFill>
                <a:latin typeface="Arial" pitchFamily="34" charset="0"/>
                <a:ea typeface="+mn-ea"/>
                <a:cs typeface="+mn-cs"/>
              </a:defRPr>
            </a:lvl1pPr>
            <a:lvl2pPr marL="457200" indent="0" algn="ctr" defTabSz="914400" rtl="0" eaLnBrk="1" latinLnBrk="0" hangingPunct="1">
              <a:spcBef>
                <a:spcPts val="600"/>
              </a:spcBef>
              <a:buFontTx/>
              <a:buNone/>
              <a:defRPr sz="1800" kern="1200" baseline="0">
                <a:solidFill>
                  <a:schemeClr val="tx1">
                    <a:tint val="75000"/>
                  </a:schemeClr>
                </a:solidFill>
                <a:latin typeface="Arial" pitchFamily="34" charset="0"/>
                <a:ea typeface="+mn-ea"/>
                <a:cs typeface="+mn-cs"/>
              </a:defRPr>
            </a:lvl2pPr>
            <a:lvl3pPr marL="914400" indent="0" algn="ctr" defTabSz="914400" rtl="0" eaLnBrk="1" latinLnBrk="0" hangingPunct="1">
              <a:spcBef>
                <a:spcPts val="600"/>
              </a:spcBef>
              <a:buFont typeface="Arial" pitchFamily="34" charset="0"/>
              <a:buNone/>
              <a:defRPr sz="1800" kern="1200" baseline="0">
                <a:solidFill>
                  <a:schemeClr val="tx1">
                    <a:tint val="75000"/>
                  </a:schemeClr>
                </a:solidFill>
                <a:latin typeface="Arial" pitchFamily="34" charset="0"/>
                <a:ea typeface="+mn-ea"/>
                <a:cs typeface="+mn-cs"/>
              </a:defRPr>
            </a:lvl3pPr>
            <a:lvl4pPr marL="1371600" indent="0" algn="ctr" defTabSz="914400" rtl="0" eaLnBrk="1" latinLnBrk="0" hangingPunct="1">
              <a:spcBef>
                <a:spcPts val="600"/>
              </a:spcBef>
              <a:buFont typeface="Arial" pitchFamily="34" charset="0"/>
              <a:buNone/>
              <a:defRPr sz="16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mj-lt"/>
              <a:buNone/>
              <a:defRPr sz="1600" kern="1200" baseline="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1600" b="1" dirty="0">
              <a:solidFill>
                <a:schemeClr val="tx1"/>
              </a:solidFill>
            </a:endParaRPr>
          </a:p>
          <a:p>
            <a:r>
              <a:rPr lang="en-GB" sz="1600" b="1" dirty="0">
                <a:solidFill>
                  <a:schemeClr val="tx1"/>
                </a:solidFill>
              </a:rPr>
              <a:t>PHE Web</a:t>
            </a:r>
            <a:r>
              <a:rPr lang="en-GB" sz="1600" dirty="0">
                <a:solidFill>
                  <a:schemeClr val="tx1"/>
                </a:solidFill>
              </a:rPr>
              <a:t>: </a:t>
            </a:r>
          </a:p>
          <a:p>
            <a:r>
              <a:rPr lang="en-GB" sz="1600" dirty="0">
                <a:solidFill>
                  <a:schemeClr val="tx1"/>
                </a:solidFill>
                <a:hlinkClick r:id="rId3"/>
              </a:rPr>
              <a:t>https://www.gov.uk/guidance/phe-data-and-analysis-tools#obesity-diet-and-physical-activity</a:t>
            </a:r>
            <a:endParaRPr lang="en-GB" sz="1600" dirty="0">
              <a:solidFill>
                <a:schemeClr val="tx1"/>
              </a:solidFill>
            </a:endParaRPr>
          </a:p>
          <a:p>
            <a:endParaRPr lang="en-GB" sz="1600" dirty="0">
              <a:solidFill>
                <a:schemeClr val="tx1"/>
              </a:solidFill>
            </a:endParaRPr>
          </a:p>
          <a:p>
            <a:r>
              <a:rPr lang="en-GB" sz="1600" b="1" dirty="0">
                <a:solidFill>
                  <a:schemeClr val="tx1"/>
                </a:solidFill>
              </a:rPr>
              <a:t>PHE Obesity Intelligence Knowledge Hub public library (no need to join): </a:t>
            </a:r>
          </a:p>
          <a:p>
            <a:r>
              <a:rPr lang="en-GB" sz="1600" dirty="0">
                <a:solidFill>
                  <a:schemeClr val="tx1"/>
                </a:solidFill>
                <a:hlinkClick r:id="rId4"/>
              </a:rPr>
              <a:t>https://khub.net/web/phe-obesity-intelligence/public-library</a:t>
            </a:r>
            <a:endParaRPr lang="en-GB" sz="1600" dirty="0">
              <a:solidFill>
                <a:schemeClr val="tx1"/>
              </a:solidFill>
            </a:endParaRPr>
          </a:p>
          <a:p>
            <a:endParaRPr lang="en-GB" sz="1600" dirty="0">
              <a:solidFill>
                <a:schemeClr val="tx1"/>
              </a:solidFill>
            </a:endParaRPr>
          </a:p>
          <a:p>
            <a:pPr marL="723900" lvl="0" indent="-723900"/>
            <a:r>
              <a:rPr lang="en-GB" sz="1600" b="1" dirty="0">
                <a:solidFill>
                  <a:prstClr val="black"/>
                </a:solidFill>
                <a:latin typeface="Arial"/>
              </a:rPr>
              <a:t>PHE Obesity Intelligence Knowledge Hub: </a:t>
            </a:r>
          </a:p>
          <a:p>
            <a:pPr marL="723900" lvl="0" indent="-723900"/>
            <a:r>
              <a:rPr lang="en-GB" sz="1600" dirty="0">
                <a:solidFill>
                  <a:prstClr val="black"/>
                </a:solidFill>
                <a:latin typeface="Arial"/>
              </a:rPr>
              <a:t>Register on </a:t>
            </a:r>
            <a:r>
              <a:rPr lang="en-GB" sz="1600" dirty="0">
                <a:solidFill>
                  <a:prstClr val="black"/>
                </a:solidFill>
                <a:latin typeface="Arial"/>
                <a:hlinkClick r:id="rId5"/>
              </a:rPr>
              <a:t>https://khub.net/</a:t>
            </a:r>
            <a:r>
              <a:rPr lang="en-GB" sz="1600" dirty="0">
                <a:solidFill>
                  <a:prstClr val="black"/>
                </a:solidFill>
                <a:latin typeface="Arial"/>
              </a:rPr>
              <a:t> and join the PHE Obesity Intelligence group</a:t>
            </a:r>
          </a:p>
          <a:p>
            <a:endParaRPr lang="en-GB" sz="1600" dirty="0">
              <a:solidFill>
                <a:schemeClr val="tx1"/>
              </a:solidFill>
            </a:endParaRPr>
          </a:p>
          <a:p>
            <a:r>
              <a:rPr lang="en-GB" sz="1600" b="1" dirty="0">
                <a:solidFill>
                  <a:schemeClr val="tx1"/>
                </a:solidFill>
              </a:rPr>
              <a:t>Email: </a:t>
            </a:r>
            <a:r>
              <a:rPr lang="en-GB" sz="1600" dirty="0">
                <a:solidFill>
                  <a:schemeClr val="tx1"/>
                </a:solidFill>
                <a:hlinkClick r:id="rId6"/>
              </a:rPr>
              <a:t>ncmp@phe.gov.uk</a:t>
            </a:r>
            <a:endParaRPr lang="en-GB" sz="1600" dirty="0">
              <a:solidFill>
                <a:schemeClr val="tx1"/>
              </a:solidFill>
            </a:endParaRPr>
          </a:p>
          <a:p>
            <a:endParaRPr lang="en-GB" sz="1600" dirty="0">
              <a:solidFill>
                <a:schemeClr val="tx1"/>
              </a:solidFill>
            </a:endParaRPr>
          </a:p>
          <a:p>
            <a:r>
              <a:rPr lang="en-GB" sz="1600" b="1" dirty="0">
                <a:solidFill>
                  <a:schemeClr val="tx1"/>
                </a:solidFill>
              </a:rPr>
              <a:t>Twitter: </a:t>
            </a:r>
            <a:r>
              <a:rPr lang="en-GB" sz="1600" dirty="0">
                <a:solidFill>
                  <a:schemeClr val="tx1"/>
                </a:solidFill>
                <a:hlinkClick r:id="rId7"/>
              </a:rPr>
              <a:t>@PHE_Obesity</a:t>
            </a:r>
            <a:endParaRPr lang="en-GB" sz="1600" dirty="0">
              <a:solidFill>
                <a:schemeClr val="tx1"/>
              </a:solidFill>
            </a:endParaRPr>
          </a:p>
          <a:p>
            <a:endParaRPr lang="en-GB" sz="1600" dirty="0">
              <a:solidFill>
                <a:schemeClr val="tx1"/>
              </a:solidFill>
            </a:endParaRPr>
          </a:p>
        </p:txBody>
      </p:sp>
    </p:spTree>
    <p:extLst>
      <p:ext uri="{BB962C8B-B14F-4D97-AF65-F5344CB8AC3E}">
        <p14:creationId xmlns:p14="http://schemas.microsoft.com/office/powerpoint/2010/main" val="3470163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51598E-9D06-4046-8EF2-7702044C4E81}" type="slidenum">
              <a:rPr lang="en-US" smtClean="0">
                <a:solidFill>
                  <a:prstClr val="white"/>
                </a:solidFill>
              </a:rPr>
              <a:pPr/>
              <a:t>49</a:t>
            </a:fld>
            <a:endParaRPr lang="en-US" dirty="0">
              <a:solidFill>
                <a:prstClr val="white"/>
              </a:solidFill>
            </a:endParaRPr>
          </a:p>
        </p:txBody>
      </p:sp>
      <p:sp>
        <p:nvSpPr>
          <p:cNvPr id="3" name="Footer Placeholder 2"/>
          <p:cNvSpPr>
            <a:spLocks noGrp="1"/>
          </p:cNvSpPr>
          <p:nvPr>
            <p:ph type="ftr" sz="quarter" idx="3"/>
          </p:nvPr>
        </p:nvSpPr>
        <p:spPr/>
        <p:txBody>
          <a:bodyPr/>
          <a:lstStyle/>
          <a:p>
            <a:r>
              <a:rPr lang="en-GB" dirty="0">
                <a:solidFill>
                  <a:prstClr val="white"/>
                </a:solidFill>
              </a:rPr>
              <a:t>Patterns and trends in child obesity</a:t>
            </a:r>
            <a:endParaRPr lang="en-US" dirty="0">
              <a:solidFill>
                <a:prstClr val="white"/>
              </a:solidFill>
            </a:endParaRPr>
          </a:p>
        </p:txBody>
      </p:sp>
      <p:sp>
        <p:nvSpPr>
          <p:cNvPr id="5" name="Rectangle 2"/>
          <p:cNvSpPr>
            <a:spLocks noChangeArrowheads="1"/>
          </p:cNvSpPr>
          <p:nvPr/>
        </p:nvSpPr>
        <p:spPr bwMode="auto">
          <a:xfrm>
            <a:off x="261352" y="355916"/>
            <a:ext cx="837216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6030913" algn="l"/>
              </a:tabLst>
            </a:pPr>
            <a:r>
              <a:rPr lang="en-GB" sz="2400" dirty="0">
                <a:solidFill>
                  <a:srgbClr val="98002E"/>
                </a:solidFill>
                <a:ea typeface="Times New Roman" pitchFamily="18" charset="0"/>
                <a:cs typeface="Times New Roman" pitchFamily="18" charset="0"/>
              </a:rPr>
              <a:t>A</a:t>
            </a:r>
            <a:r>
              <a:rPr lang="en-GB" sz="2400" dirty="0" bmk="">
                <a:solidFill>
                  <a:srgbClr val="98002E"/>
                </a:solidFill>
                <a:ea typeface="Times New Roman" pitchFamily="18" charset="0"/>
                <a:cs typeface="Times New Roman" pitchFamily="18" charset="0"/>
              </a:rPr>
              <a:t>bout Public Health England</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r>
              <a:rPr lang="en-GB" sz="1200" dirty="0"/>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dirty="0">
              <a:solidFill>
                <a:prstClr val="black"/>
              </a:solidFill>
              <a:ea typeface="Times New Roman" pitchFamily="18" charset="0"/>
              <a:cs typeface="Times New Roman" pitchFamily="18" charset="0"/>
            </a:endParaRPr>
          </a:p>
          <a:p>
            <a:pPr eaLnBrk="0" fontAlgn="base" hangingPunct="0">
              <a:spcBef>
                <a:spcPct val="0"/>
              </a:spcBef>
              <a:spcAft>
                <a:spcPct val="0"/>
              </a:spcAft>
              <a:tabLst>
                <a:tab pos="6030913" algn="l"/>
              </a:tabLst>
            </a:pPr>
            <a:endParaRPr lang="en-GB" sz="1200" dirty="0">
              <a:solidFill>
                <a:prstClr val="black"/>
              </a:solidFill>
              <a:ea typeface="Times New Roman" pitchFamily="18" charset="0"/>
              <a:cs typeface="Times New Roman" pitchFamily="18" charset="0"/>
            </a:endParaRPr>
          </a:p>
          <a:p>
            <a:r>
              <a:rPr lang="en-GB" sz="1200" dirty="0"/>
              <a:t>Public Health England</a:t>
            </a:r>
            <a:br>
              <a:rPr lang="en-GB" sz="1200" dirty="0"/>
            </a:br>
            <a:r>
              <a:rPr lang="en-GB" sz="1200" dirty="0"/>
              <a:t>Wellington House </a:t>
            </a:r>
          </a:p>
          <a:p>
            <a:r>
              <a:rPr lang="en-GB" sz="1200" dirty="0"/>
              <a:t>133-155 Waterloo Road</a:t>
            </a:r>
            <a:br>
              <a:rPr lang="en-GB" sz="1200" dirty="0"/>
            </a:br>
            <a:r>
              <a:rPr lang="en-GB" sz="1200" dirty="0"/>
              <a:t>London SE1 8UG</a:t>
            </a:r>
            <a:br>
              <a:rPr lang="en-GB" sz="1200" dirty="0"/>
            </a:br>
            <a:r>
              <a:rPr lang="en-GB" sz="1200" dirty="0"/>
              <a:t>Tel: 020 7654 8000</a:t>
            </a:r>
            <a:br>
              <a:rPr lang="en-GB" sz="1200" dirty="0"/>
            </a:br>
            <a:r>
              <a:rPr lang="en-GB" sz="1200" dirty="0">
                <a:hlinkClick r:id="rId3"/>
              </a:rPr>
              <a:t>www.gov.uk/phe</a:t>
            </a:r>
            <a:r>
              <a:rPr lang="en-GB" sz="1200" dirty="0"/>
              <a:t>  </a:t>
            </a:r>
            <a:br>
              <a:rPr lang="en-GB" sz="1200" dirty="0"/>
            </a:br>
            <a:r>
              <a:rPr lang="en-GB" sz="1200" dirty="0">
                <a:ea typeface="Times New Roman" pitchFamily="18" charset="0"/>
                <a:cs typeface="Times New Roman" pitchFamily="18" charset="0"/>
              </a:rPr>
              <a:t>Twitter: </a:t>
            </a:r>
            <a:r>
              <a:rPr lang="en-GB" sz="1200" dirty="0">
                <a:solidFill>
                  <a:srgbClr val="98002E"/>
                </a:solidFill>
                <a:ea typeface="Times New Roman" pitchFamily="18" charset="0"/>
                <a:cs typeface="Times New Roman" pitchFamily="18" charset="0"/>
                <a:hlinkClick r:id="rId4"/>
              </a:rPr>
              <a:t>@</a:t>
            </a:r>
            <a:r>
              <a:rPr lang="en-GB" sz="1200" dirty="0">
                <a:ea typeface="Times New Roman" pitchFamily="18" charset="0"/>
                <a:cs typeface="Times New Roman" pitchFamily="18" charset="0"/>
                <a:hlinkClick r:id="rId4"/>
              </a:rPr>
              <a:t>PHE_uk</a:t>
            </a:r>
            <a:r>
              <a:rPr lang="en-GB" sz="1200" dirty="0">
                <a:ea typeface="Times New Roman" pitchFamily="18" charset="0"/>
                <a:cs typeface="Times New Roman" pitchFamily="18" charset="0"/>
              </a:rPr>
              <a:t> </a:t>
            </a:r>
            <a:r>
              <a:rPr lang="en-GB" sz="1200" u="sng" dirty="0">
                <a:ea typeface="Times New Roman" pitchFamily="18" charset="0"/>
                <a:cs typeface="Times New Roman" pitchFamily="18" charset="0"/>
              </a:rPr>
              <a:t>@PHE_Obesity</a:t>
            </a:r>
            <a:endParaRPr lang="en-GB" sz="900" u="sng" dirty="0">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Facebook: </a:t>
            </a:r>
            <a:r>
              <a:rPr lang="en-GB" sz="1200" dirty="0">
                <a:solidFill>
                  <a:prstClr val="black"/>
                </a:solidFill>
                <a:ea typeface="Times New Roman" pitchFamily="18" charset="0"/>
                <a:cs typeface="Times New Roman" pitchFamily="18" charset="0"/>
                <a:hlinkClick r:id="rId5"/>
              </a:rPr>
              <a:t>www.facebook.com/PublicHealthEngland</a:t>
            </a:r>
            <a:r>
              <a:rPr lang="en-GB" sz="1200" dirty="0">
                <a:solidFill>
                  <a:prstClr val="black"/>
                </a:solidFill>
                <a:ea typeface="Times New Roman" pitchFamily="18" charset="0"/>
                <a:cs typeface="Times New Roman" pitchFamily="18" charset="0"/>
              </a:rPr>
              <a:t> </a:t>
            </a:r>
            <a:endParaRPr lang="en-GB" sz="900" dirty="0">
              <a:solidFill>
                <a:prstClr val="black"/>
              </a:solidFill>
              <a:cs typeface="Arial" pitchFamily="34" charset="0"/>
            </a:endParaRPr>
          </a:p>
          <a:p>
            <a:pPr eaLnBrk="0" fontAlgn="base" hangingPunct="0">
              <a:spcBef>
                <a:spcPct val="0"/>
              </a:spcBef>
              <a:spcAft>
                <a:spcPct val="0"/>
              </a:spcAft>
              <a:tabLst>
                <a:tab pos="6030913" algn="l"/>
              </a:tabLst>
            </a:pPr>
            <a:endParaRPr lang="en-GB" sz="900" dirty="0">
              <a:solidFill>
                <a:prstClr val="black"/>
              </a:solidFill>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 Crown copyright 2020</a:t>
            </a:r>
            <a:br>
              <a:rPr lang="en-GB" sz="1200" dirty="0">
                <a:solidFill>
                  <a:prstClr val="black"/>
                </a:solidFill>
                <a:ea typeface="Times New Roman" pitchFamily="18" charset="0"/>
                <a:cs typeface="Times New Roman" pitchFamily="18" charset="0"/>
              </a:rPr>
            </a:br>
            <a:r>
              <a:rPr lang="en-GB" sz="1200" dirty="0"/>
              <a:t>You may re-use this information (excluding logos) free of charge in any format or medium, under the terms of the Open Government Licence v3.0. To view this licence, visit </a:t>
            </a:r>
            <a:r>
              <a:rPr lang="en-GB" sz="1200" dirty="0">
                <a:hlinkClick r:id="rId6"/>
              </a:rPr>
              <a:t>OGL</a:t>
            </a:r>
            <a:r>
              <a:rPr lang="en-GB" sz="1200" dirty="0"/>
              <a:t>. Where we have identified any third party copyright information you will need to obtain permission from the copyright holders concerned.</a:t>
            </a:r>
            <a:r>
              <a:rPr lang="en-GB" sz="1200" dirty="0">
                <a:solidFill>
                  <a:prstClr val="black"/>
                </a:solidFill>
                <a:ea typeface="Times New Roman" pitchFamily="18" charset="0"/>
                <a:cs typeface="Times New Roman" pitchFamily="18" charset="0"/>
              </a:rPr>
              <a:t>  </a:t>
            </a:r>
          </a:p>
          <a:p>
            <a:pPr eaLnBrk="0" fontAlgn="base" hangingPunct="0">
              <a:spcBef>
                <a:spcPct val="0"/>
              </a:spcBef>
              <a:spcAft>
                <a:spcPct val="0"/>
              </a:spcAft>
              <a:tabLst>
                <a:tab pos="6030913" algn="l"/>
              </a:tabLst>
            </a:pPr>
            <a:endParaRPr lang="en-GB" sz="900" dirty="0">
              <a:solidFill>
                <a:prstClr val="black"/>
              </a:solidFill>
              <a:cs typeface="Arial" pitchFamily="34" charset="0"/>
            </a:endParaRPr>
          </a:p>
          <a:p>
            <a:pPr eaLnBrk="0" fontAlgn="base" hangingPunct="0">
              <a:spcBef>
                <a:spcPct val="0"/>
              </a:spcBef>
              <a:spcAft>
                <a:spcPct val="0"/>
              </a:spcAft>
              <a:tabLst>
                <a:tab pos="6030913" algn="l"/>
              </a:tabLst>
            </a:pPr>
            <a:r>
              <a:rPr lang="en-GB" sz="1200" dirty="0">
                <a:solidFill>
                  <a:prstClr val="black"/>
                </a:solidFill>
                <a:ea typeface="Times New Roman" pitchFamily="18" charset="0"/>
                <a:cs typeface="Times New Roman" pitchFamily="18" charset="0"/>
              </a:rPr>
              <a:t>Published February 2020</a:t>
            </a:r>
            <a:br>
              <a:rPr lang="en-GB" sz="1200" dirty="0">
                <a:solidFill>
                  <a:prstClr val="black"/>
                </a:solidFill>
                <a:ea typeface="Times New Roman" pitchFamily="18" charset="0"/>
                <a:cs typeface="Times New Roman" pitchFamily="18" charset="0"/>
              </a:rPr>
            </a:br>
            <a:r>
              <a:rPr lang="en-GB" sz="1200" dirty="0">
                <a:solidFill>
                  <a:prstClr val="black"/>
                </a:solidFill>
                <a:ea typeface="Times New Roman" pitchFamily="18" charset="0"/>
                <a:cs typeface="Times New Roman" pitchFamily="18" charset="0"/>
              </a:rPr>
              <a:t>PHE publications gateway number: GW-1091</a:t>
            </a:r>
          </a:p>
        </p:txBody>
      </p:sp>
      <p:pic>
        <p:nvPicPr>
          <p:cNvPr id="6" name="Picture 1" descr="Corporate_member_logo_3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106" y="5430292"/>
            <a:ext cx="898526" cy="7350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1197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sz="1200" dirty="0">
                <a:solidFill>
                  <a:prstClr val="black"/>
                </a:solidFill>
                <a:ea typeface="Times New Roman" pitchFamily="18" charset="0"/>
                <a:cs typeface="Arial" pitchFamily="34" charset="0"/>
              </a:rPr>
            </a:br>
            <a:endParaRPr lang="en-GB" dirty="0">
              <a:solidFill>
                <a:prstClr val="black"/>
              </a:solidFill>
              <a:cs typeface="Arial"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5612854"/>
            <a:ext cx="2886075"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8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648"/>
            <a:ext cx="6731856" cy="864096"/>
          </a:xfrm>
        </p:spPr>
        <p:txBody>
          <a:bodyPr>
            <a:normAutofit fontScale="90000"/>
          </a:bodyPr>
          <a:lstStyle/>
          <a:p>
            <a:r>
              <a:rPr lang="en-GB" sz="3300" dirty="0">
                <a:solidFill>
                  <a:srgbClr val="00AE9E"/>
                </a:solidFill>
              </a:rPr>
              <a:t>Prevalence of excess weight among children</a:t>
            </a:r>
            <a:br>
              <a:rPr lang="en-GB" dirty="0"/>
            </a:br>
            <a:r>
              <a:rPr lang="en-GB" sz="2200" dirty="0">
                <a:solidFill>
                  <a:schemeClr val="tx1"/>
                </a:solidFill>
                <a:cs typeface="Arial" pitchFamily="34" charset="0"/>
              </a:rPr>
              <a:t>National Child Measurement Programme 2018 /19</a:t>
            </a:r>
            <a:endParaRPr lang="en-US" sz="22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54" name="Rectangle 4"/>
          <p:cNvSpPr>
            <a:spLocks noChangeArrowheads="1"/>
          </p:cNvSpPr>
          <p:nvPr/>
        </p:nvSpPr>
        <p:spPr bwMode="auto">
          <a:xfrm>
            <a:off x="467544" y="1340768"/>
            <a:ext cx="762343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More than 1 in 3 children in Year 6 (aged 10-11 years) is overweight or obese</a:t>
            </a:r>
            <a:endParaRPr lang="en-GB" sz="1600" dirty="0">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(boys 36.7%, girls 31.8%, all children</a:t>
            </a:r>
            <a:r>
              <a:rPr kumimoji="0" lang="en-GB" sz="1600" b="0" i="0" u="none" strike="noStrike" cap="none" normalizeH="0" dirty="0">
                <a:ln>
                  <a:noFill/>
                </a:ln>
                <a:solidFill>
                  <a:schemeClr val="tx1"/>
                </a:solidFill>
                <a:effectLst/>
                <a:latin typeface="Arial" panose="020B0604020202020204" pitchFamily="34" charset="0"/>
                <a:ea typeface="Calibri" pitchFamily="34" charset="0"/>
                <a:cs typeface="Arial" panose="020B0604020202020204" pitchFamily="34" charset="0"/>
              </a:rPr>
              <a:t> 34.3%</a:t>
            </a:r>
            <a:r>
              <a:rPr kumimoji="0" lang="en-GB"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t>
            </a:r>
            <a:endParaRPr kumimoji="0" lang="en-GB" sz="1600" b="0" i="0" u="none" strike="noStrike" cap="none" normalizeH="0" baseline="0" dirty="0">
              <a:ln>
                <a:noFill/>
              </a:ln>
              <a:solidFill>
                <a:schemeClr val="tx1"/>
              </a:solidFill>
              <a:effectLst/>
              <a:latin typeface="Arial" panose="020B0604020202020204" pitchFamily="34" charset="0"/>
              <a:cs typeface="Arial" pitchFamily="34" charset="0"/>
            </a:endParaRPr>
          </a:p>
        </p:txBody>
      </p:sp>
      <p:grpSp>
        <p:nvGrpSpPr>
          <p:cNvPr id="3" name="Group 70"/>
          <p:cNvGrpSpPr/>
          <p:nvPr/>
        </p:nvGrpSpPr>
        <p:grpSpPr>
          <a:xfrm>
            <a:off x="2191457" y="4167302"/>
            <a:ext cx="4175608" cy="1812056"/>
            <a:chOff x="4932040" y="692696"/>
            <a:chExt cx="3816424" cy="1656184"/>
          </a:xfrm>
        </p:grpSpPr>
        <p:pic>
          <p:nvPicPr>
            <p:cNvPr id="145" name="Picture 2" descr="school, black, two, stick, outline, people, boy, happy"/>
            <p:cNvPicPr>
              <a:picLocks noChangeAspect="1" noChangeArrowheads="1"/>
            </p:cNvPicPr>
            <p:nvPr/>
          </p:nvPicPr>
          <p:blipFill>
            <a:blip r:embed="rId3" cstate="print"/>
            <a:srcRect r="49326"/>
            <a:stretch>
              <a:fillRect/>
            </a:stretch>
          </p:blipFill>
          <p:spPr bwMode="auto">
            <a:xfrm>
              <a:off x="7615286" y="692696"/>
              <a:ext cx="1133178" cy="1656184"/>
            </a:xfrm>
            <a:prstGeom prst="rect">
              <a:avLst/>
            </a:prstGeom>
            <a:noFill/>
          </p:spPr>
        </p:pic>
        <p:pic>
          <p:nvPicPr>
            <p:cNvPr id="146" name="Picture 2" descr="school, black, two, stick, outline, people, boy, happy"/>
            <p:cNvPicPr>
              <a:picLocks noChangeAspect="1" noChangeArrowheads="1"/>
            </p:cNvPicPr>
            <p:nvPr/>
          </p:nvPicPr>
          <p:blipFill>
            <a:blip r:embed="rId3" cstate="print"/>
            <a:srcRect r="49326"/>
            <a:stretch>
              <a:fillRect/>
            </a:stretch>
          </p:blipFill>
          <p:spPr bwMode="auto">
            <a:xfrm>
              <a:off x="6304140" y="692696"/>
              <a:ext cx="1133178" cy="1656184"/>
            </a:xfrm>
            <a:prstGeom prst="rect">
              <a:avLst/>
            </a:prstGeom>
            <a:noFill/>
          </p:spPr>
        </p:pic>
        <p:pic>
          <p:nvPicPr>
            <p:cNvPr id="147" name="Picture 146" descr="Children3.jpg"/>
            <p:cNvPicPr>
              <a:picLocks noChangeAspect="1"/>
            </p:cNvPicPr>
            <p:nvPr/>
          </p:nvPicPr>
          <p:blipFill>
            <a:blip r:embed="rId4" cstate="print"/>
            <a:srcRect r="61231"/>
            <a:stretch>
              <a:fillRect/>
            </a:stretch>
          </p:blipFill>
          <p:spPr>
            <a:xfrm>
              <a:off x="4932040" y="692696"/>
              <a:ext cx="1104757" cy="1656184"/>
            </a:xfrm>
            <a:prstGeom prst="rect">
              <a:avLst/>
            </a:prstGeom>
          </p:spPr>
        </p:pic>
      </p:grpSp>
      <p:grpSp>
        <p:nvGrpSpPr>
          <p:cNvPr id="6" name="Group 69"/>
          <p:cNvGrpSpPr/>
          <p:nvPr/>
        </p:nvGrpSpPr>
        <p:grpSpPr>
          <a:xfrm>
            <a:off x="2203055" y="1997054"/>
            <a:ext cx="3939253" cy="1925202"/>
            <a:chOff x="539552" y="597445"/>
            <a:chExt cx="3600400" cy="1759597"/>
          </a:xfrm>
        </p:grpSpPr>
        <p:grpSp>
          <p:nvGrpSpPr>
            <p:cNvPr id="7" name="Group 11"/>
            <p:cNvGrpSpPr/>
            <p:nvPr/>
          </p:nvGrpSpPr>
          <p:grpSpPr>
            <a:xfrm>
              <a:off x="1780944" y="597445"/>
              <a:ext cx="1033551" cy="1751435"/>
              <a:chOff x="2555776" y="3284984"/>
              <a:chExt cx="1614739" cy="2736304"/>
            </a:xfrm>
          </p:grpSpPr>
          <p:pic>
            <p:nvPicPr>
              <p:cNvPr id="143"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44" name="Isosceles Triangle 14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13"/>
            <p:cNvGrpSpPr/>
            <p:nvPr/>
          </p:nvGrpSpPr>
          <p:grpSpPr>
            <a:xfrm>
              <a:off x="3106401" y="597445"/>
              <a:ext cx="1033551" cy="1751435"/>
              <a:chOff x="2555776" y="3284984"/>
              <a:chExt cx="1614739" cy="2736304"/>
            </a:xfrm>
          </p:grpSpPr>
          <p:pic>
            <p:nvPicPr>
              <p:cNvPr id="141"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42" name="Isosceles Triangle 141"/>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57"/>
            <p:cNvGrpSpPr/>
            <p:nvPr/>
          </p:nvGrpSpPr>
          <p:grpSpPr>
            <a:xfrm>
              <a:off x="539552" y="620688"/>
              <a:ext cx="1080120" cy="1736354"/>
              <a:chOff x="7164288" y="1124744"/>
              <a:chExt cx="2820368" cy="4533900"/>
            </a:xfrm>
          </p:grpSpPr>
          <p:pic>
            <p:nvPicPr>
              <p:cNvPr id="139" name="Picture 138" descr="Children3.jpg"/>
              <p:cNvPicPr>
                <a:picLocks noChangeAspect="1"/>
              </p:cNvPicPr>
              <p:nvPr/>
            </p:nvPicPr>
            <p:blipFill>
              <a:blip r:embed="rId5" cstate="print"/>
              <a:srcRect l="44307" r="19539"/>
              <a:stretch>
                <a:fillRect/>
              </a:stretch>
            </p:blipFill>
            <p:spPr>
              <a:xfrm>
                <a:off x="7164288" y="1124744"/>
                <a:ext cx="2820368" cy="4533900"/>
              </a:xfrm>
              <a:prstGeom prst="rect">
                <a:avLst/>
              </a:prstGeom>
            </p:spPr>
          </p:pic>
          <p:sp>
            <p:nvSpPr>
              <p:cNvPr id="140" name="Isosceles Triangle 139"/>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216554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648"/>
            <a:ext cx="6731856" cy="864096"/>
          </a:xfrm>
        </p:spPr>
        <p:txBody>
          <a:bodyPr>
            <a:normAutofit/>
          </a:bodyPr>
          <a:lstStyle/>
          <a:p>
            <a:r>
              <a:rPr lang="en-GB" sz="3000" dirty="0">
                <a:solidFill>
                  <a:srgbClr val="00AE9E"/>
                </a:solidFill>
              </a:rPr>
              <a:t>Prevalence of obesity among children</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53" name="Rectangle 3"/>
          <p:cNvSpPr>
            <a:spLocks noChangeArrowheads="1"/>
          </p:cNvSpPr>
          <p:nvPr/>
        </p:nvSpPr>
        <p:spPr bwMode="auto">
          <a:xfrm>
            <a:off x="216024" y="1722874"/>
            <a:ext cx="838842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Around 1 in 10 children in Reception (aged 4-5 years) is obese</a:t>
            </a:r>
            <a:endParaRPr lang="en-GB" sz="1600" dirty="0">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(boys 10.0%, girls </a:t>
            </a:r>
            <a:r>
              <a:rPr lang="en-GB" sz="1400" dirty="0">
                <a:latin typeface="Arial" panose="020B0604020202020204" pitchFamily="34" charset="0"/>
                <a:ea typeface="Calibri" pitchFamily="34" charset="0"/>
                <a:cs typeface="Arial" panose="020B0604020202020204" pitchFamily="34" charset="0"/>
              </a:rPr>
              <a:t>9.4</a:t>
            </a:r>
            <a:r>
              <a:rPr kumimoji="0" lang="en-GB" sz="1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all children 9.7%)</a:t>
            </a:r>
            <a:endParaRPr kumimoji="0" lang="en-GB" sz="1400" b="0" i="0" u="none" strike="noStrike" cap="none" normalizeH="0" baseline="0" dirty="0">
              <a:ln>
                <a:noFill/>
              </a:ln>
              <a:solidFill>
                <a:schemeClr val="tx1"/>
              </a:solidFill>
              <a:effectLst/>
              <a:latin typeface="Arial" panose="020B0604020202020204" pitchFamily="34" charset="0"/>
              <a:cs typeface="Arial" pitchFamily="34" charset="0"/>
            </a:endParaRPr>
          </a:p>
        </p:txBody>
      </p:sp>
      <p:grpSp>
        <p:nvGrpSpPr>
          <p:cNvPr id="94" name="Group 93"/>
          <p:cNvGrpSpPr/>
          <p:nvPr/>
        </p:nvGrpSpPr>
        <p:grpSpPr>
          <a:xfrm>
            <a:off x="323528" y="2564904"/>
            <a:ext cx="8517333" cy="2664296"/>
            <a:chOff x="827584" y="1867649"/>
            <a:chExt cx="6971120" cy="2180627"/>
          </a:xfrm>
        </p:grpSpPr>
        <p:grpSp>
          <p:nvGrpSpPr>
            <p:cNvPr id="87" name="Group 86"/>
            <p:cNvGrpSpPr/>
            <p:nvPr/>
          </p:nvGrpSpPr>
          <p:grpSpPr>
            <a:xfrm>
              <a:off x="899596" y="1867649"/>
              <a:ext cx="6840756" cy="1076267"/>
              <a:chOff x="107508" y="1867649"/>
              <a:chExt cx="6840756" cy="1076267"/>
            </a:xfrm>
          </p:grpSpPr>
          <p:grpSp>
            <p:nvGrpSpPr>
              <p:cNvPr id="13" name="Group 11"/>
              <p:cNvGrpSpPr/>
              <p:nvPr/>
            </p:nvGrpSpPr>
            <p:grpSpPr>
              <a:xfrm>
                <a:off x="798783" y="1868933"/>
                <a:ext cx="611142" cy="1035631"/>
                <a:chOff x="2555776" y="3284984"/>
                <a:chExt cx="1614739" cy="2736304"/>
              </a:xfrm>
            </p:grpSpPr>
            <p:pic>
              <p:nvPicPr>
                <p:cNvPr id="164"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65" name="Isosceles Triangle 164"/>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1512586" y="1867649"/>
                <a:ext cx="611142" cy="1035631"/>
                <a:chOff x="2555776" y="3284984"/>
                <a:chExt cx="1614739" cy="2736304"/>
              </a:xfrm>
            </p:grpSpPr>
            <p:pic>
              <p:nvPicPr>
                <p:cNvPr id="162"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63" name="Isosceles Triangle 16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3"/>
              <p:cNvGrpSpPr/>
              <p:nvPr/>
            </p:nvGrpSpPr>
            <p:grpSpPr>
              <a:xfrm>
                <a:off x="2203862" y="1868933"/>
                <a:ext cx="611142" cy="1035631"/>
                <a:chOff x="2555776" y="3284984"/>
                <a:chExt cx="1614739" cy="2736304"/>
              </a:xfrm>
            </p:grpSpPr>
            <p:pic>
              <p:nvPicPr>
                <p:cNvPr id="160"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61" name="Isosceles Triangle 160"/>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3"/>
              <p:cNvGrpSpPr/>
              <p:nvPr/>
            </p:nvGrpSpPr>
            <p:grpSpPr>
              <a:xfrm>
                <a:off x="2895137" y="1868933"/>
                <a:ext cx="611142" cy="1035631"/>
                <a:chOff x="2555776" y="3284984"/>
                <a:chExt cx="1614739" cy="2736304"/>
              </a:xfrm>
            </p:grpSpPr>
            <p:pic>
              <p:nvPicPr>
                <p:cNvPr id="158"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159" name="Isosceles Triangle 158"/>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60"/>
              <p:cNvGrpSpPr/>
              <p:nvPr/>
            </p:nvGrpSpPr>
            <p:grpSpPr>
              <a:xfrm>
                <a:off x="107508" y="1867649"/>
                <a:ext cx="669503" cy="1076267"/>
                <a:chOff x="7164288" y="1124744"/>
                <a:chExt cx="2820368" cy="4533900"/>
              </a:xfrm>
            </p:grpSpPr>
            <p:pic>
              <p:nvPicPr>
                <p:cNvPr id="156" name="Picture 155" descr="Children3.jpg"/>
                <p:cNvPicPr>
                  <a:picLocks noChangeAspect="1"/>
                </p:cNvPicPr>
                <p:nvPr/>
              </p:nvPicPr>
              <p:blipFill>
                <a:blip r:embed="rId4" cstate="print"/>
                <a:srcRect l="44307" r="19539"/>
                <a:stretch>
                  <a:fillRect/>
                </a:stretch>
              </p:blipFill>
              <p:spPr>
                <a:xfrm>
                  <a:off x="7164288" y="1124744"/>
                  <a:ext cx="2820368" cy="4533900"/>
                </a:xfrm>
                <a:prstGeom prst="rect">
                  <a:avLst/>
                </a:prstGeom>
              </p:spPr>
            </p:pic>
            <p:sp>
              <p:nvSpPr>
                <p:cNvPr id="157" name="Isosceles Triangle 156"/>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2" name="Group 11"/>
              <p:cNvGrpSpPr/>
              <p:nvPr/>
            </p:nvGrpSpPr>
            <p:grpSpPr>
              <a:xfrm>
                <a:off x="3592696" y="1868400"/>
                <a:ext cx="611142" cy="1035631"/>
                <a:chOff x="2555776" y="3284984"/>
                <a:chExt cx="1614739" cy="2736304"/>
              </a:xfrm>
            </p:grpSpPr>
            <p:pic>
              <p:nvPicPr>
                <p:cNvPr id="73"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74" name="Isosceles Triangle 7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5" name="Group 74"/>
              <p:cNvGrpSpPr/>
              <p:nvPr/>
            </p:nvGrpSpPr>
            <p:grpSpPr>
              <a:xfrm>
                <a:off x="4306499" y="1868400"/>
                <a:ext cx="611142" cy="1035631"/>
                <a:chOff x="2555776" y="3284984"/>
                <a:chExt cx="1614739" cy="2736304"/>
              </a:xfrm>
            </p:grpSpPr>
            <p:pic>
              <p:nvPicPr>
                <p:cNvPr id="76"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77" name="Isosceles Triangle 76"/>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8" name="Group 13"/>
              <p:cNvGrpSpPr/>
              <p:nvPr/>
            </p:nvGrpSpPr>
            <p:grpSpPr>
              <a:xfrm>
                <a:off x="4997775" y="1868400"/>
                <a:ext cx="611142" cy="1035631"/>
                <a:chOff x="2555776" y="3284984"/>
                <a:chExt cx="1614739" cy="2736304"/>
              </a:xfrm>
            </p:grpSpPr>
            <p:pic>
              <p:nvPicPr>
                <p:cNvPr id="79"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80" name="Isosceles Triangle 79"/>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1" name="Group 13"/>
              <p:cNvGrpSpPr/>
              <p:nvPr/>
            </p:nvGrpSpPr>
            <p:grpSpPr>
              <a:xfrm>
                <a:off x="5689050" y="1868400"/>
                <a:ext cx="611142" cy="1035631"/>
                <a:chOff x="2555776" y="3284984"/>
                <a:chExt cx="1614739" cy="2736304"/>
              </a:xfrm>
            </p:grpSpPr>
            <p:pic>
              <p:nvPicPr>
                <p:cNvPr id="82"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83" name="Isosceles Triangle 82"/>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4" name="Group 13"/>
              <p:cNvGrpSpPr/>
              <p:nvPr/>
            </p:nvGrpSpPr>
            <p:grpSpPr>
              <a:xfrm>
                <a:off x="6337122" y="1868400"/>
                <a:ext cx="611142" cy="1035631"/>
                <a:chOff x="2555776" y="3284984"/>
                <a:chExt cx="1614739" cy="2736304"/>
              </a:xfrm>
            </p:grpSpPr>
            <p:pic>
              <p:nvPicPr>
                <p:cNvPr id="85" name="Picture 2" descr="school, black, two, stick, outline, people, boy, happy"/>
                <p:cNvPicPr>
                  <a:picLocks noChangeAspect="1" noChangeArrowheads="1"/>
                </p:cNvPicPr>
                <p:nvPr/>
              </p:nvPicPr>
              <p:blipFill>
                <a:blip r:embed="rId3" cstate="print"/>
                <a:srcRect l="56294"/>
                <a:stretch>
                  <a:fillRect/>
                </a:stretch>
              </p:blipFill>
              <p:spPr bwMode="auto">
                <a:xfrm>
                  <a:off x="2555776" y="3284984"/>
                  <a:ext cx="1614739" cy="2736304"/>
                </a:xfrm>
                <a:prstGeom prst="rect">
                  <a:avLst/>
                </a:prstGeom>
                <a:noFill/>
              </p:spPr>
            </p:pic>
            <p:sp>
              <p:nvSpPr>
                <p:cNvPr id="86" name="Isosceles Triangle 85"/>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93" name="Group 92"/>
            <p:cNvGrpSpPr/>
            <p:nvPr/>
          </p:nvGrpSpPr>
          <p:grpSpPr>
            <a:xfrm>
              <a:off x="827584" y="3068960"/>
              <a:ext cx="6971120" cy="979316"/>
              <a:chOff x="179518" y="3068960"/>
              <a:chExt cx="6971120" cy="979316"/>
            </a:xfrm>
          </p:grpSpPr>
          <p:pic>
            <p:nvPicPr>
              <p:cNvPr id="166" name="Picture 2" descr="school, black, two, stick, outline, people, boy, happy"/>
              <p:cNvPicPr>
                <a:picLocks noChangeAspect="1" noChangeArrowheads="1"/>
              </p:cNvPicPr>
              <p:nvPr/>
            </p:nvPicPr>
            <p:blipFill>
              <a:blip r:embed="rId5" cstate="print"/>
              <a:srcRect r="49326"/>
              <a:stretch>
                <a:fillRect/>
              </a:stretch>
            </p:blipFill>
            <p:spPr bwMode="auto">
              <a:xfrm>
                <a:off x="1660474" y="3068967"/>
                <a:ext cx="670052" cy="979309"/>
              </a:xfrm>
              <a:prstGeom prst="rect">
                <a:avLst/>
              </a:prstGeom>
              <a:noFill/>
            </p:spPr>
          </p:pic>
          <p:pic>
            <p:nvPicPr>
              <p:cNvPr id="167" name="Picture 2" descr="school, black, two, stick, outline, people, boy, happy"/>
              <p:cNvPicPr>
                <a:picLocks noChangeAspect="1" noChangeArrowheads="1"/>
              </p:cNvPicPr>
              <p:nvPr/>
            </p:nvPicPr>
            <p:blipFill>
              <a:blip r:embed="rId5" cstate="print"/>
              <a:srcRect r="49326"/>
              <a:stretch>
                <a:fillRect/>
              </a:stretch>
            </p:blipFill>
            <p:spPr bwMode="auto">
              <a:xfrm>
                <a:off x="911593" y="3068967"/>
                <a:ext cx="670052" cy="979309"/>
              </a:xfrm>
              <a:prstGeom prst="rect">
                <a:avLst/>
              </a:prstGeom>
              <a:noFill/>
            </p:spPr>
          </p:pic>
          <p:pic>
            <p:nvPicPr>
              <p:cNvPr id="168" name="Picture 2" descr="school, black, two, stick, outline, people, boy, happy"/>
              <p:cNvPicPr>
                <a:picLocks noChangeAspect="1" noChangeArrowheads="1"/>
              </p:cNvPicPr>
              <p:nvPr/>
            </p:nvPicPr>
            <p:blipFill>
              <a:blip r:embed="rId5" cstate="print"/>
              <a:srcRect r="49326"/>
              <a:stretch>
                <a:fillRect/>
              </a:stretch>
            </p:blipFill>
            <p:spPr bwMode="auto">
              <a:xfrm>
                <a:off x="2351749" y="3068967"/>
                <a:ext cx="670052" cy="979309"/>
              </a:xfrm>
              <a:prstGeom prst="rect">
                <a:avLst/>
              </a:prstGeom>
              <a:noFill/>
            </p:spPr>
          </p:pic>
          <p:pic>
            <p:nvPicPr>
              <p:cNvPr id="169" name="Picture 2" descr="school, black, two, stick, outline, people, boy, happy"/>
              <p:cNvPicPr>
                <a:picLocks noChangeAspect="1" noChangeArrowheads="1"/>
              </p:cNvPicPr>
              <p:nvPr/>
            </p:nvPicPr>
            <p:blipFill>
              <a:blip r:embed="rId5" cstate="print"/>
              <a:srcRect r="49326"/>
              <a:stretch>
                <a:fillRect/>
              </a:stretch>
            </p:blipFill>
            <p:spPr bwMode="auto">
              <a:xfrm>
                <a:off x="3043024" y="3068967"/>
                <a:ext cx="670052" cy="979309"/>
              </a:xfrm>
              <a:prstGeom prst="rect">
                <a:avLst/>
              </a:prstGeom>
              <a:noFill/>
            </p:spPr>
          </p:pic>
          <p:pic>
            <p:nvPicPr>
              <p:cNvPr id="170" name="Picture 169" descr="Children3.jpg"/>
              <p:cNvPicPr>
                <a:picLocks noChangeAspect="1"/>
              </p:cNvPicPr>
              <p:nvPr/>
            </p:nvPicPr>
            <p:blipFill>
              <a:blip r:embed="rId6" cstate="print"/>
              <a:srcRect r="61231"/>
              <a:stretch>
                <a:fillRect/>
              </a:stretch>
            </p:blipFill>
            <p:spPr>
              <a:xfrm>
                <a:off x="179518" y="3068967"/>
                <a:ext cx="653245" cy="979309"/>
              </a:xfrm>
              <a:prstGeom prst="rect">
                <a:avLst/>
              </a:prstGeom>
            </p:spPr>
          </p:pic>
          <p:pic>
            <p:nvPicPr>
              <p:cNvPr id="88" name="Picture 2" descr="school, black, two, stick, outline, people, boy, happy"/>
              <p:cNvPicPr>
                <a:picLocks noChangeAspect="1" noChangeArrowheads="1"/>
              </p:cNvPicPr>
              <p:nvPr/>
            </p:nvPicPr>
            <p:blipFill>
              <a:blip r:embed="rId5" cstate="print"/>
              <a:srcRect r="49326"/>
              <a:stretch>
                <a:fillRect/>
              </a:stretch>
            </p:blipFill>
            <p:spPr bwMode="auto">
              <a:xfrm>
                <a:off x="4427984" y="3068960"/>
                <a:ext cx="670052" cy="979309"/>
              </a:xfrm>
              <a:prstGeom prst="rect">
                <a:avLst/>
              </a:prstGeom>
              <a:noFill/>
            </p:spPr>
          </p:pic>
          <p:pic>
            <p:nvPicPr>
              <p:cNvPr id="89" name="Picture 2" descr="school, black, two, stick, outline, people, boy, happy"/>
              <p:cNvPicPr>
                <a:picLocks noChangeAspect="1" noChangeArrowheads="1"/>
              </p:cNvPicPr>
              <p:nvPr/>
            </p:nvPicPr>
            <p:blipFill>
              <a:blip r:embed="rId5" cstate="print"/>
              <a:srcRect r="49326"/>
              <a:stretch>
                <a:fillRect/>
              </a:stretch>
            </p:blipFill>
            <p:spPr bwMode="auto">
              <a:xfrm>
                <a:off x="3714733" y="3068960"/>
                <a:ext cx="670052" cy="979309"/>
              </a:xfrm>
              <a:prstGeom prst="rect">
                <a:avLst/>
              </a:prstGeom>
              <a:noFill/>
            </p:spPr>
          </p:pic>
          <p:pic>
            <p:nvPicPr>
              <p:cNvPr id="90" name="Picture 2" descr="school, black, two, stick, outline, people, boy, happy"/>
              <p:cNvPicPr>
                <a:picLocks noChangeAspect="1" noChangeArrowheads="1"/>
              </p:cNvPicPr>
              <p:nvPr/>
            </p:nvPicPr>
            <p:blipFill>
              <a:blip r:embed="rId5" cstate="print"/>
              <a:srcRect r="49326"/>
              <a:stretch>
                <a:fillRect/>
              </a:stretch>
            </p:blipFill>
            <p:spPr bwMode="auto">
              <a:xfrm>
                <a:off x="5119259" y="3068960"/>
                <a:ext cx="670052" cy="979309"/>
              </a:xfrm>
              <a:prstGeom prst="rect">
                <a:avLst/>
              </a:prstGeom>
              <a:noFill/>
            </p:spPr>
          </p:pic>
          <p:pic>
            <p:nvPicPr>
              <p:cNvPr id="91" name="Picture 2" descr="school, black, two, stick, outline, people, boy, happy"/>
              <p:cNvPicPr>
                <a:picLocks noChangeAspect="1" noChangeArrowheads="1"/>
              </p:cNvPicPr>
              <p:nvPr/>
            </p:nvPicPr>
            <p:blipFill>
              <a:blip r:embed="rId5" cstate="print"/>
              <a:srcRect r="49326"/>
              <a:stretch>
                <a:fillRect/>
              </a:stretch>
            </p:blipFill>
            <p:spPr bwMode="auto">
              <a:xfrm>
                <a:off x="5810534" y="3068960"/>
                <a:ext cx="670052" cy="979309"/>
              </a:xfrm>
              <a:prstGeom prst="rect">
                <a:avLst/>
              </a:prstGeom>
              <a:noFill/>
            </p:spPr>
          </p:pic>
          <p:pic>
            <p:nvPicPr>
              <p:cNvPr id="92" name="Picture 2" descr="school, black, two, stick, outline, people, boy, happy"/>
              <p:cNvPicPr>
                <a:picLocks noChangeAspect="1" noChangeArrowheads="1"/>
              </p:cNvPicPr>
              <p:nvPr/>
            </p:nvPicPr>
            <p:blipFill>
              <a:blip r:embed="rId5" cstate="print"/>
              <a:srcRect r="49326"/>
              <a:stretch>
                <a:fillRect/>
              </a:stretch>
            </p:blipFill>
            <p:spPr bwMode="auto">
              <a:xfrm>
                <a:off x="6480586" y="3068960"/>
                <a:ext cx="670052" cy="979309"/>
              </a:xfrm>
              <a:prstGeom prst="rect">
                <a:avLst/>
              </a:prstGeom>
              <a:noFill/>
            </p:spPr>
          </p:pic>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648"/>
            <a:ext cx="6731856" cy="864096"/>
          </a:xfrm>
        </p:spPr>
        <p:txBody>
          <a:bodyPr>
            <a:normAutofit/>
          </a:bodyPr>
          <a:lstStyle/>
          <a:p>
            <a:r>
              <a:rPr lang="en-GB" sz="3000" dirty="0">
                <a:solidFill>
                  <a:srgbClr val="00AE9E"/>
                </a:solidFill>
              </a:rPr>
              <a:t>Prevalence of obesity among children</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54" name="Rectangle 4"/>
          <p:cNvSpPr>
            <a:spLocks noChangeArrowheads="1"/>
          </p:cNvSpPr>
          <p:nvPr/>
        </p:nvSpPr>
        <p:spPr bwMode="auto">
          <a:xfrm>
            <a:off x="467544" y="1268760"/>
            <a:ext cx="6010813"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Around 1 in 5 children in Year 6 (aged 10-11 years) is obese</a:t>
            </a:r>
            <a:endParaRPr lang="en-GB" sz="1600" dirty="0">
              <a:latin typeface="Arial" panose="020B0604020202020204" pitchFamily="34" charset="0"/>
              <a:ea typeface="Calibri"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(boys 22.5%, girls 17.8%, all children 20.2%)</a:t>
            </a:r>
            <a:endParaRPr kumimoji="0" lang="en-GB" sz="1600" b="0" i="0" u="none" strike="noStrike" cap="none" normalizeH="0" baseline="0" dirty="0">
              <a:ln>
                <a:noFill/>
              </a:ln>
              <a:solidFill>
                <a:schemeClr val="tx1"/>
              </a:solidFill>
              <a:effectLst/>
              <a:latin typeface="Arial" panose="020B0604020202020204" pitchFamily="34" charset="0"/>
              <a:cs typeface="Arial" pitchFamily="34" charset="0"/>
            </a:endParaRPr>
          </a:p>
        </p:txBody>
      </p:sp>
      <p:grpSp>
        <p:nvGrpSpPr>
          <p:cNvPr id="47" name="Group 77"/>
          <p:cNvGrpSpPr/>
          <p:nvPr/>
        </p:nvGrpSpPr>
        <p:grpSpPr>
          <a:xfrm>
            <a:off x="1209796" y="4183605"/>
            <a:ext cx="6890596" cy="1909691"/>
            <a:chOff x="4619537" y="3212976"/>
            <a:chExt cx="4416959" cy="1224136"/>
          </a:xfrm>
        </p:grpSpPr>
        <p:pic>
          <p:nvPicPr>
            <p:cNvPr id="67" name="Picture 2" descr="school, black, two, stick, outline, people, boy, happy"/>
            <p:cNvPicPr>
              <a:picLocks noChangeAspect="1" noChangeArrowheads="1"/>
            </p:cNvPicPr>
            <p:nvPr/>
          </p:nvPicPr>
          <p:blipFill>
            <a:blip r:embed="rId3" cstate="print"/>
            <a:srcRect r="49326"/>
            <a:stretch>
              <a:fillRect/>
            </a:stretch>
          </p:blipFill>
          <p:spPr bwMode="auto">
            <a:xfrm>
              <a:off x="6470737" y="3212976"/>
              <a:ext cx="837567" cy="1224136"/>
            </a:xfrm>
            <a:prstGeom prst="rect">
              <a:avLst/>
            </a:prstGeom>
            <a:noFill/>
          </p:spPr>
        </p:pic>
        <p:pic>
          <p:nvPicPr>
            <p:cNvPr id="68" name="Picture 2" descr="school, black, two, stick, outline, people, boy, happy"/>
            <p:cNvPicPr>
              <a:picLocks noChangeAspect="1" noChangeArrowheads="1"/>
            </p:cNvPicPr>
            <p:nvPr/>
          </p:nvPicPr>
          <p:blipFill>
            <a:blip r:embed="rId3" cstate="print"/>
            <a:srcRect r="49326"/>
            <a:stretch>
              <a:fillRect/>
            </a:stretch>
          </p:blipFill>
          <p:spPr bwMode="auto">
            <a:xfrm>
              <a:off x="5534633" y="3212976"/>
              <a:ext cx="837567" cy="1224136"/>
            </a:xfrm>
            <a:prstGeom prst="rect">
              <a:avLst/>
            </a:prstGeom>
            <a:noFill/>
          </p:spPr>
        </p:pic>
        <p:pic>
          <p:nvPicPr>
            <p:cNvPr id="69" name="Picture 2" descr="school, black, two, stick, outline, people, boy, happy"/>
            <p:cNvPicPr>
              <a:picLocks noChangeAspect="1" noChangeArrowheads="1"/>
            </p:cNvPicPr>
            <p:nvPr/>
          </p:nvPicPr>
          <p:blipFill>
            <a:blip r:embed="rId3" cstate="print"/>
            <a:srcRect r="49326"/>
            <a:stretch>
              <a:fillRect/>
            </a:stretch>
          </p:blipFill>
          <p:spPr bwMode="auto">
            <a:xfrm>
              <a:off x="7334833" y="3212976"/>
              <a:ext cx="837567" cy="1224136"/>
            </a:xfrm>
            <a:prstGeom prst="rect">
              <a:avLst/>
            </a:prstGeom>
            <a:noFill/>
          </p:spPr>
        </p:pic>
        <p:pic>
          <p:nvPicPr>
            <p:cNvPr id="70" name="Picture 2" descr="school, black, two, stick, outline, people, boy, happy"/>
            <p:cNvPicPr>
              <a:picLocks noChangeAspect="1" noChangeArrowheads="1"/>
            </p:cNvPicPr>
            <p:nvPr/>
          </p:nvPicPr>
          <p:blipFill>
            <a:blip r:embed="rId3" cstate="print"/>
            <a:srcRect r="49326"/>
            <a:stretch>
              <a:fillRect/>
            </a:stretch>
          </p:blipFill>
          <p:spPr bwMode="auto">
            <a:xfrm>
              <a:off x="8198929" y="3212976"/>
              <a:ext cx="837567" cy="1224136"/>
            </a:xfrm>
            <a:prstGeom prst="rect">
              <a:avLst/>
            </a:prstGeom>
            <a:noFill/>
          </p:spPr>
        </p:pic>
        <p:pic>
          <p:nvPicPr>
            <p:cNvPr id="71" name="Picture 70" descr="Children3.jpg"/>
            <p:cNvPicPr>
              <a:picLocks noChangeAspect="1"/>
            </p:cNvPicPr>
            <p:nvPr/>
          </p:nvPicPr>
          <p:blipFill>
            <a:blip r:embed="rId4" cstate="print"/>
            <a:srcRect r="61231"/>
            <a:stretch>
              <a:fillRect/>
            </a:stretch>
          </p:blipFill>
          <p:spPr>
            <a:xfrm>
              <a:off x="4619537" y="3212976"/>
              <a:ext cx="816559" cy="1224136"/>
            </a:xfrm>
            <a:prstGeom prst="rect">
              <a:avLst/>
            </a:prstGeom>
          </p:spPr>
        </p:pic>
      </p:grpSp>
      <p:grpSp>
        <p:nvGrpSpPr>
          <p:cNvPr id="48" name="Group 72"/>
          <p:cNvGrpSpPr/>
          <p:nvPr/>
        </p:nvGrpSpPr>
        <p:grpSpPr>
          <a:xfrm>
            <a:off x="1192668" y="1916832"/>
            <a:ext cx="6627752" cy="2098764"/>
            <a:chOff x="179512" y="3140968"/>
            <a:chExt cx="4248472" cy="1345334"/>
          </a:xfrm>
        </p:grpSpPr>
        <p:grpSp>
          <p:nvGrpSpPr>
            <p:cNvPr id="49" name="Group 11"/>
            <p:cNvGrpSpPr/>
            <p:nvPr/>
          </p:nvGrpSpPr>
          <p:grpSpPr>
            <a:xfrm>
              <a:off x="1043608" y="3142573"/>
              <a:ext cx="763929" cy="1294539"/>
              <a:chOff x="2555776" y="3284984"/>
              <a:chExt cx="1614739" cy="2736304"/>
            </a:xfrm>
          </p:grpSpPr>
          <p:pic>
            <p:nvPicPr>
              <p:cNvPr id="65"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6" name="Isosceles Triangle 65"/>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0" name="Group 13"/>
            <p:cNvGrpSpPr/>
            <p:nvPr/>
          </p:nvGrpSpPr>
          <p:grpSpPr>
            <a:xfrm>
              <a:off x="1935863" y="3140968"/>
              <a:ext cx="763929" cy="1294539"/>
              <a:chOff x="2555776" y="3284984"/>
              <a:chExt cx="1614739" cy="2736304"/>
            </a:xfrm>
          </p:grpSpPr>
          <p:pic>
            <p:nvPicPr>
              <p:cNvPr id="63"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4" name="Isosceles Triangle 63"/>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13"/>
            <p:cNvGrpSpPr/>
            <p:nvPr/>
          </p:nvGrpSpPr>
          <p:grpSpPr>
            <a:xfrm>
              <a:off x="2799959" y="3142573"/>
              <a:ext cx="763929" cy="1294539"/>
              <a:chOff x="2555776" y="3284984"/>
              <a:chExt cx="1614739" cy="2736304"/>
            </a:xfrm>
          </p:grpSpPr>
          <p:pic>
            <p:nvPicPr>
              <p:cNvPr id="61"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2" name="Isosceles Triangle 61"/>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13"/>
            <p:cNvGrpSpPr/>
            <p:nvPr/>
          </p:nvGrpSpPr>
          <p:grpSpPr>
            <a:xfrm>
              <a:off x="3664055" y="3142573"/>
              <a:ext cx="763929" cy="1294539"/>
              <a:chOff x="2555776" y="3284984"/>
              <a:chExt cx="1614739" cy="2736304"/>
            </a:xfrm>
          </p:grpSpPr>
          <p:pic>
            <p:nvPicPr>
              <p:cNvPr id="59" name="Picture 2" descr="school, black, two, stick, outline, people, boy, happy"/>
              <p:cNvPicPr>
                <a:picLocks noChangeAspect="1" noChangeArrowheads="1"/>
              </p:cNvPicPr>
              <p:nvPr/>
            </p:nvPicPr>
            <p:blipFill>
              <a:blip r:embed="rId5" cstate="print"/>
              <a:srcRect l="56294"/>
              <a:stretch>
                <a:fillRect/>
              </a:stretch>
            </p:blipFill>
            <p:spPr bwMode="auto">
              <a:xfrm>
                <a:off x="2555776" y="3284984"/>
                <a:ext cx="1614739" cy="2736304"/>
              </a:xfrm>
              <a:prstGeom prst="rect">
                <a:avLst/>
              </a:prstGeom>
              <a:noFill/>
            </p:spPr>
          </p:pic>
          <p:sp>
            <p:nvSpPr>
              <p:cNvPr id="60" name="Isosceles Triangle 59"/>
              <p:cNvSpPr/>
              <p:nvPr/>
            </p:nvSpPr>
            <p:spPr>
              <a:xfrm>
                <a:off x="2985018" y="4288743"/>
                <a:ext cx="741909" cy="654626"/>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6" name="Group 60"/>
            <p:cNvGrpSpPr/>
            <p:nvPr/>
          </p:nvGrpSpPr>
          <p:grpSpPr>
            <a:xfrm>
              <a:off x="179512" y="3140968"/>
              <a:ext cx="836881" cy="1345334"/>
              <a:chOff x="7164288" y="1124744"/>
              <a:chExt cx="2820368" cy="4533900"/>
            </a:xfrm>
          </p:grpSpPr>
          <p:pic>
            <p:nvPicPr>
              <p:cNvPr id="57" name="Picture 56" descr="Children3.jpg"/>
              <p:cNvPicPr>
                <a:picLocks noChangeAspect="1"/>
              </p:cNvPicPr>
              <p:nvPr/>
            </p:nvPicPr>
            <p:blipFill>
              <a:blip r:embed="rId6" cstate="print"/>
              <a:srcRect l="44307" r="19539"/>
              <a:stretch>
                <a:fillRect/>
              </a:stretch>
            </p:blipFill>
            <p:spPr>
              <a:xfrm>
                <a:off x="7164288" y="1124744"/>
                <a:ext cx="2820368" cy="4533900"/>
              </a:xfrm>
              <a:prstGeom prst="rect">
                <a:avLst/>
              </a:prstGeom>
            </p:spPr>
          </p:pic>
          <p:sp>
            <p:nvSpPr>
              <p:cNvPr id="58" name="Isosceles Triangle 57"/>
              <p:cNvSpPr/>
              <p:nvPr/>
            </p:nvSpPr>
            <p:spPr>
              <a:xfrm>
                <a:off x="7830000" y="2836800"/>
                <a:ext cx="1259632" cy="1080120"/>
              </a:xfrm>
              <a:prstGeom prst="triangle">
                <a:avLst/>
              </a:prstGeom>
              <a:solidFill>
                <a:srgbClr val="00AE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424708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BMI status of children by age</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pic>
        <p:nvPicPr>
          <p:cNvPr id="2" name="Picture 1">
            <a:extLst>
              <a:ext uri="{FF2B5EF4-FFF2-40B4-BE49-F238E27FC236}">
                <a16:creationId xmlns:a16="http://schemas.microsoft.com/office/drawing/2014/main" id="{6C5F04F3-6CE0-4A53-B987-C247F4A79BB8}"/>
              </a:ext>
            </a:extLst>
          </p:cNvPr>
          <p:cNvPicPr>
            <a:picLocks noChangeAspect="1"/>
          </p:cNvPicPr>
          <p:nvPr/>
        </p:nvPicPr>
        <p:blipFill rotWithShape="1">
          <a:blip r:embed="rId3"/>
          <a:srcRect l="7476" r="16138"/>
          <a:stretch/>
        </p:blipFill>
        <p:spPr>
          <a:xfrm>
            <a:off x="251520" y="1528547"/>
            <a:ext cx="8640960" cy="43487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C829B-C5B7-4B2D-B6C0-368F21C5E5BD}"/>
              </a:ext>
            </a:extLst>
          </p:cNvPr>
          <p:cNvPicPr>
            <a:picLocks noChangeAspect="1"/>
          </p:cNvPicPr>
          <p:nvPr/>
        </p:nvPicPr>
        <p:blipFill>
          <a:blip r:embed="rId3"/>
          <a:stretch>
            <a:fillRect/>
          </a:stretch>
        </p:blipFill>
        <p:spPr>
          <a:xfrm>
            <a:off x="467544" y="1599752"/>
            <a:ext cx="8455354" cy="4349528"/>
          </a:xfrm>
          <a:prstGeom prst="rect">
            <a:avLst/>
          </a:prstGeom>
        </p:spPr>
      </p:pic>
      <p:sp>
        <p:nvSpPr>
          <p:cNvPr id="16" name="Title 15"/>
          <p:cNvSpPr>
            <a:spLocks noGrp="1"/>
          </p:cNvSpPr>
          <p:nvPr>
            <p:ph type="title"/>
          </p:nvPr>
        </p:nvSpPr>
        <p:spPr>
          <a:xfrm>
            <a:off x="2232632" y="260648"/>
            <a:ext cx="6731856" cy="1052888"/>
          </a:xfrm>
        </p:spPr>
        <p:txBody>
          <a:bodyPr>
            <a:normAutofit/>
          </a:bodyPr>
          <a:lstStyle/>
          <a:p>
            <a:r>
              <a:rPr lang="en-GB" sz="3000" dirty="0">
                <a:solidFill>
                  <a:srgbClr val="00AE9E"/>
                </a:solidFill>
              </a:rPr>
              <a:t>BMI status of children by age</a:t>
            </a:r>
            <a:br>
              <a:rPr lang="en-GB" dirty="0"/>
            </a:br>
            <a:r>
              <a:rPr lang="en-GB" sz="2000" dirty="0">
                <a:solidFill>
                  <a:schemeClr val="tx1"/>
                </a:solidFill>
                <a:cs typeface="Arial" pitchFamily="34" charset="0"/>
              </a:rPr>
              <a:t>National Child Measurement Programme 2018/19</a:t>
            </a:r>
            <a:endParaRPr lang="en-US" sz="310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5" name="Footer Placeholder 4"/>
          <p:cNvSpPr>
            <a:spLocks noGrp="1"/>
          </p:cNvSpPr>
          <p:nvPr>
            <p:ph type="ftr" sz="quarter" idx="3"/>
          </p:nvPr>
        </p:nvSpPr>
        <p:spPr/>
        <p:txBody>
          <a:bodyPr/>
          <a:lstStyle/>
          <a:p>
            <a:r>
              <a:rPr lang="en-GB" dirty="0"/>
              <a:t>Patterns and trends in child obesity</a:t>
            </a:r>
            <a:endParaRPr lang="en-US" dirty="0"/>
          </a:p>
        </p:txBody>
      </p:sp>
      <p:sp>
        <p:nvSpPr>
          <p:cNvPr id="6" name="TextBox 5"/>
          <p:cNvSpPr txBox="1"/>
          <p:nvPr/>
        </p:nvSpPr>
        <p:spPr>
          <a:xfrm>
            <a:off x="251520" y="1340768"/>
            <a:ext cx="3744416" cy="369332"/>
          </a:xfrm>
          <a:prstGeom prst="rect">
            <a:avLst/>
          </a:prstGeom>
          <a:noFill/>
        </p:spPr>
        <p:txBody>
          <a:bodyPr wrap="square" rtlCol="0">
            <a:spAutoFit/>
          </a:bodyPr>
          <a:lstStyle/>
          <a:p>
            <a:r>
              <a:rPr lang="en-GB" b="1" dirty="0">
                <a:solidFill>
                  <a:srgbClr val="98002E"/>
                </a:solidFill>
              </a:rPr>
              <a:t>Reception (age 4-5 years)</a:t>
            </a:r>
          </a:p>
        </p:txBody>
      </p:sp>
      <p:grpSp>
        <p:nvGrpSpPr>
          <p:cNvPr id="18" name="Group 17"/>
          <p:cNvGrpSpPr/>
          <p:nvPr/>
        </p:nvGrpSpPr>
        <p:grpSpPr>
          <a:xfrm>
            <a:off x="7884368" y="1238001"/>
            <a:ext cx="1008112" cy="503517"/>
            <a:chOff x="7812360" y="1052736"/>
            <a:chExt cx="967324" cy="503517"/>
          </a:xfrm>
        </p:grpSpPr>
        <p:sp>
          <p:nvSpPr>
            <p:cNvPr id="10" name="Right Brace 9"/>
            <p:cNvSpPr/>
            <p:nvPr/>
          </p:nvSpPr>
          <p:spPr>
            <a:xfrm rot="16200000">
              <a:off x="8152276" y="928845"/>
              <a:ext cx="287492" cy="9673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p:cNvSpPr txBox="1"/>
            <p:nvPr/>
          </p:nvSpPr>
          <p:spPr>
            <a:xfrm>
              <a:off x="7812360" y="1052736"/>
              <a:ext cx="967324" cy="276999"/>
            </a:xfrm>
            <a:prstGeom prst="rect">
              <a:avLst/>
            </a:prstGeom>
            <a:solidFill>
              <a:schemeClr val="bg1"/>
            </a:solidFill>
          </p:spPr>
          <p:txBody>
            <a:bodyPr wrap="square" rtlCol="0">
              <a:spAutoFit/>
            </a:bodyPr>
            <a:lstStyle/>
            <a:p>
              <a:pPr algn="ctr"/>
              <a:r>
                <a:rPr lang="en-GB" sz="1200" b="1" dirty="0">
                  <a:latin typeface="Calibri" panose="020F0502020204030204" pitchFamily="34" charset="0"/>
                </a:rPr>
                <a:t>Obese 9.7%</a:t>
              </a:r>
            </a:p>
          </p:txBody>
        </p:sp>
      </p:grpSp>
      <p:sp>
        <p:nvSpPr>
          <p:cNvPr id="26" name="TextBox 25"/>
          <p:cNvSpPr txBox="1"/>
          <p:nvPr/>
        </p:nvSpPr>
        <p:spPr>
          <a:xfrm>
            <a:off x="251520" y="3738960"/>
            <a:ext cx="3456384" cy="369332"/>
          </a:xfrm>
          <a:prstGeom prst="rect">
            <a:avLst/>
          </a:prstGeom>
          <a:noFill/>
        </p:spPr>
        <p:txBody>
          <a:bodyPr wrap="square" rtlCol="0">
            <a:spAutoFit/>
          </a:bodyPr>
          <a:lstStyle/>
          <a:p>
            <a:r>
              <a:rPr lang="en-GB" b="1" dirty="0">
                <a:solidFill>
                  <a:srgbClr val="00AE9E"/>
                </a:solidFill>
              </a:rPr>
              <a:t>Year 6 (age 10-11 years)</a:t>
            </a:r>
          </a:p>
        </p:txBody>
      </p:sp>
      <p:grpSp>
        <p:nvGrpSpPr>
          <p:cNvPr id="19" name="Group 18"/>
          <p:cNvGrpSpPr/>
          <p:nvPr/>
        </p:nvGrpSpPr>
        <p:grpSpPr>
          <a:xfrm>
            <a:off x="7020272" y="3569257"/>
            <a:ext cx="1728192" cy="507815"/>
            <a:chOff x="7328698" y="3378316"/>
            <a:chExt cx="1347758" cy="507815"/>
          </a:xfrm>
        </p:grpSpPr>
        <p:sp>
          <p:nvSpPr>
            <p:cNvPr id="29" name="Right Brace 28"/>
            <p:cNvSpPr/>
            <p:nvPr/>
          </p:nvSpPr>
          <p:spPr>
            <a:xfrm rot="16200000">
              <a:off x="7858831" y="3068506"/>
              <a:ext cx="287492" cy="13477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TextBox 29"/>
            <p:cNvSpPr txBox="1"/>
            <p:nvPr/>
          </p:nvSpPr>
          <p:spPr>
            <a:xfrm>
              <a:off x="7328698" y="3378316"/>
              <a:ext cx="1347758" cy="276999"/>
            </a:xfrm>
            <a:prstGeom prst="rect">
              <a:avLst/>
            </a:prstGeom>
            <a:solidFill>
              <a:schemeClr val="bg1"/>
            </a:solidFill>
          </p:spPr>
          <p:txBody>
            <a:bodyPr wrap="square" rtlCol="0">
              <a:spAutoFit/>
            </a:bodyPr>
            <a:lstStyle/>
            <a:p>
              <a:pPr algn="ctr"/>
              <a:r>
                <a:rPr lang="en-GB" sz="1200" b="1" dirty="0">
                  <a:latin typeface="Calibri" panose="020F0502020204030204" pitchFamily="34" charset="0"/>
                </a:rPr>
                <a:t>Obese 20.2%</a:t>
              </a:r>
            </a:p>
          </p:txBody>
        </p:sp>
      </p:grpSp>
    </p:spTree>
    <p:extLst>
      <p:ext uri="{BB962C8B-B14F-4D97-AF65-F5344CB8AC3E}">
        <p14:creationId xmlns:p14="http://schemas.microsoft.com/office/powerpoint/2010/main" val="599017729"/>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12619</TotalTime>
  <Words>5712</Words>
  <Application>Microsoft Office PowerPoint</Application>
  <PresentationFormat>On-screen Show (4:3)</PresentationFormat>
  <Paragraphs>482</Paragraphs>
  <Slides>49</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ＭＳ Ｐゴシック</vt:lpstr>
      <vt:lpstr>Arial</vt:lpstr>
      <vt:lpstr>Calibri</vt:lpstr>
      <vt:lpstr>Times New Roman</vt:lpstr>
      <vt:lpstr>Office Theme</vt:lpstr>
      <vt:lpstr>Patterns and trends in child obesity</vt:lpstr>
      <vt:lpstr>Child body mass index classification Definitions for population monitoring</vt:lpstr>
      <vt:lpstr>PowerPoint Presentation</vt:lpstr>
      <vt:lpstr>Prevalence of excess weight among children National Child Measurement Programme 2018 /19</vt:lpstr>
      <vt:lpstr>Prevalence of excess weight among children National Child Measurement Programme 2018 /19</vt:lpstr>
      <vt:lpstr>Prevalence of obesity among children National Child Measurement Programme 2018/19</vt:lpstr>
      <vt:lpstr>Prevalence of obesity among children National Child Measurement Programme 2018/19</vt:lpstr>
      <vt:lpstr>BMI status of children by age National Child Measurement Programme 2018/19</vt:lpstr>
      <vt:lpstr>BMI status of children by age National Child Measurement Programme 2018/19</vt:lpstr>
      <vt:lpstr>Prevalence of overweight and obesity Health Survey for England 2017 and 2018</vt:lpstr>
      <vt:lpstr>PowerPoint Presentation</vt:lpstr>
      <vt:lpstr>PowerPoint Presentation</vt:lpstr>
      <vt:lpstr>PowerPoint Presentation</vt:lpstr>
      <vt:lpstr>Trend in the prevalence of obesity Children aged 2-10 and 11-15 years; Health Survey for England  1995-2018</vt:lpstr>
      <vt:lpstr>Trend in the prevalence of excess weight Children aged 2-10 and 11-15 years; Health Survey for England  1995-2018</vt:lpstr>
      <vt:lpstr>Trend in the prevalence of obesity and excess weight  Children aged 2-15 years; Health Survey for England 1995-2018</vt:lpstr>
      <vt:lpstr>PowerPoint Presentation</vt:lpstr>
      <vt:lpstr>PowerPoint Presentation</vt:lpstr>
      <vt:lpstr>PowerPoint Presentation</vt:lpstr>
      <vt:lpstr>PowerPoint Presentation</vt:lpstr>
      <vt:lpstr>BMI distribution – Reception children National Child Measurement Programme 2018/19</vt:lpstr>
      <vt:lpstr>BMI distribution – Year 6 children National Child Measurement Programme 2018/19</vt:lpstr>
      <vt:lpstr>BMI distribution 2006/07 to 2018/19 – Reception National Child Measurement Programme</vt:lpstr>
      <vt:lpstr>BMI distribution 2006/07 to 2018/19 – Year 6 National Child Measurement Programme</vt:lpstr>
      <vt:lpstr>PowerPoint Presentation</vt:lpstr>
      <vt:lpstr>Obesity prevalence and deprivation National Child Measurement Programme 2018/19 – Year 6 children</vt:lpstr>
      <vt:lpstr>Obesity prevalence by deprivation decile National Child Measurement Programme 2018/19</vt:lpstr>
      <vt:lpstr>Severe obesity prevalence by deprivation decile National Child Measurement Programme 2018/19</vt:lpstr>
      <vt:lpstr>Obesity prevalence by deprivation decile – Reception  National Child Measurement Programme 2006/07 to 2018/19</vt:lpstr>
      <vt:lpstr>Obesity prevalence by deprivation decile – Year 6   National Child Measurement Programme 2006/07 to 2018/19</vt:lpstr>
      <vt:lpstr>Trend in slope index of inequality –  obesity prevalence  National Child Measurement Programme 2006/07 to 2018/19</vt:lpstr>
      <vt:lpstr>PowerPoint Presentation</vt:lpstr>
      <vt:lpstr>Obesity prevalence by ethnic group National Child Measurement Programme 2018/19</vt:lpstr>
      <vt:lpstr>Severe obesity prevalence by ethnic group National Child Measurement Programme 2018/19</vt:lpstr>
      <vt:lpstr>PowerPoint Presentation</vt:lpstr>
      <vt:lpstr>Obesity prevalence by region – Reception National Child Measurement Programme 2018/19</vt:lpstr>
      <vt:lpstr>Obesity prevalence by region – Year 6 National Child Measurement Programme 2018/19</vt:lpstr>
      <vt:lpstr>PowerPoint Presentation</vt:lpstr>
      <vt:lpstr>Child overweight and obesity by mother’s BMI status and sex of child Health Survey for England 2017 and 2018</vt:lpstr>
      <vt:lpstr>Child overweight and obesity by father’s  BMI status and sex of child Health Survey for England 2017 and 2018</vt:lpstr>
      <vt:lpstr>Parents' perception of child's weight, by child's BMI status Health Survey for England 2015 and 2016</vt:lpstr>
      <vt:lpstr>PowerPoint Presentation</vt:lpstr>
      <vt:lpstr>PowerPoint Presentation</vt:lpstr>
      <vt:lpstr>PowerPoint Presentation</vt:lpstr>
      <vt:lpstr>PowerPoint Presentation</vt:lpstr>
      <vt:lpstr>Data sources</vt:lpstr>
      <vt:lpstr>Useful resources  </vt:lpstr>
      <vt:lpstr>For more information:  </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Hancock</dc:creator>
  <cp:lastModifiedBy>Caroline Hancock</cp:lastModifiedBy>
  <cp:revision>649</cp:revision>
  <cp:lastPrinted>2018-11-22T14:05:22Z</cp:lastPrinted>
  <dcterms:created xsi:type="dcterms:W3CDTF">2012-10-10T09:02:29Z</dcterms:created>
  <dcterms:modified xsi:type="dcterms:W3CDTF">2020-02-17T12:42:06Z</dcterms:modified>
</cp:coreProperties>
</file>