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Lst>
  <p:notesMasterIdLst>
    <p:notesMasterId r:id="rId41"/>
  </p:notesMasterIdLst>
  <p:sldIdLst>
    <p:sldId id="261" r:id="rId5"/>
    <p:sldId id="341" r:id="rId6"/>
    <p:sldId id="983" r:id="rId7"/>
    <p:sldId id="984" r:id="rId8"/>
    <p:sldId id="264" r:id="rId9"/>
    <p:sldId id="985" r:id="rId10"/>
    <p:sldId id="323" r:id="rId11"/>
    <p:sldId id="976" r:id="rId12"/>
    <p:sldId id="982" r:id="rId13"/>
    <p:sldId id="986" r:id="rId14"/>
    <p:sldId id="266" r:id="rId15"/>
    <p:sldId id="974" r:id="rId16"/>
    <p:sldId id="987" r:id="rId17"/>
    <p:sldId id="989" r:id="rId18"/>
    <p:sldId id="988" r:id="rId19"/>
    <p:sldId id="326" r:id="rId20"/>
    <p:sldId id="329" r:id="rId21"/>
    <p:sldId id="977" r:id="rId22"/>
    <p:sldId id="277" r:id="rId23"/>
    <p:sldId id="276" r:id="rId24"/>
    <p:sldId id="275" r:id="rId25"/>
    <p:sldId id="265" r:id="rId26"/>
    <p:sldId id="273" r:id="rId27"/>
    <p:sldId id="270" r:id="rId28"/>
    <p:sldId id="278" r:id="rId29"/>
    <p:sldId id="997" r:id="rId30"/>
    <p:sldId id="990" r:id="rId31"/>
    <p:sldId id="991" r:id="rId32"/>
    <p:sldId id="992" r:id="rId33"/>
    <p:sldId id="993" r:id="rId34"/>
    <p:sldId id="994" r:id="rId35"/>
    <p:sldId id="995" r:id="rId36"/>
    <p:sldId id="996" r:id="rId37"/>
    <p:sldId id="311" r:id="rId38"/>
    <p:sldId id="981" r:id="rId39"/>
    <p:sldId id="314" r:id="rId40"/>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ie Kamanyire" initials="RK" lastIdx="24" clrIdx="0"/>
  <p:cmAuthor id="1" name="Colin Babb" initials="CB" lastIdx="0" clrIdx="1"/>
  <p:cmAuthor id="2" name="Owen Landeg" initials="Owen" lastIdx="0" clrIdx="2"/>
  <p:cmAuthor id="3" name="Ishani KarPurkayastha" initials="IK" lastIdx="27" clrIdx="3">
    <p:extLst>
      <p:ext uri="{19B8F6BF-5375-455C-9EA6-DF929625EA0E}">
        <p15:presenceInfo xmlns:p15="http://schemas.microsoft.com/office/powerpoint/2012/main" userId="S-1-5-21-3685816821-1215056363-1987234180-11283" providerId="AD"/>
      </p:ext>
    </p:extLst>
  </p:cmAuthor>
  <p:cmAuthor id="4" name="Mattea Clarke" initials="MC" lastIdx="2" clrIdx="4">
    <p:extLst>
      <p:ext uri="{19B8F6BF-5375-455C-9EA6-DF929625EA0E}">
        <p15:presenceInfo xmlns:p15="http://schemas.microsoft.com/office/powerpoint/2012/main" userId="S-1-5-21-3685816821-1215056363-1987234180-64227" providerId="AD"/>
      </p:ext>
    </p:extLst>
  </p:cmAuthor>
  <p:cmAuthor id="5" name="Pretty Rahman" initials="PR" lastIdx="1" clrIdx="5">
    <p:extLst>
      <p:ext uri="{19B8F6BF-5375-455C-9EA6-DF929625EA0E}">
        <p15:presenceInfo xmlns:p15="http://schemas.microsoft.com/office/powerpoint/2012/main" userId="S::Pretty.Rahman@phe.gov.uk::26fddb28-3832-484e-9e33-1aad56900cf5" providerId="AD"/>
      </p:ext>
    </p:extLst>
  </p:cmAuthor>
  <p:cmAuthor id="6" name="Ross Thompson" initials="RT" lastIdx="3" clrIdx="6">
    <p:extLst>
      <p:ext uri="{19B8F6BF-5375-455C-9EA6-DF929625EA0E}">
        <p15:presenceInfo xmlns:p15="http://schemas.microsoft.com/office/powerpoint/2012/main" userId="S::Ross.Thompson@phe.gov.uk::56d2c119-c3fc-49b3-b2ae-706dd0fed7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61509" autoAdjust="0"/>
  </p:normalViewPr>
  <p:slideViewPr>
    <p:cSldViewPr>
      <p:cViewPr varScale="1">
        <p:scale>
          <a:sx n="38" d="100"/>
          <a:sy n="38" d="100"/>
        </p:scale>
        <p:origin x="1768" y="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3154"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5/20/2021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dirty="0"/>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cru.uea.ac.uk/"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www.ncas.ac.uk/en/"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eaLnBrk="1" hangingPunct="1">
              <a:spcBef>
                <a:spcPct val="0"/>
              </a:spcBef>
            </a:pPr>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a:t>
            </a:fld>
            <a:endParaRPr lang="en-US" dirty="0"/>
          </a:p>
        </p:txBody>
      </p:sp>
    </p:spTree>
    <p:extLst>
      <p:ext uri="{BB962C8B-B14F-4D97-AF65-F5344CB8AC3E}">
        <p14:creationId xmlns:p14="http://schemas.microsoft.com/office/powerpoint/2010/main" val="22292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GB" u="sng" dirty="0"/>
              <a:t>PHE Heatwave period definition</a:t>
            </a:r>
          </a:p>
          <a:p>
            <a:r>
              <a:rPr lang="en-GB" dirty="0"/>
              <a:t>The PHE criteria used to define a heatwave period for analysis of excess heatwave mortality is:</a:t>
            </a:r>
          </a:p>
          <a:p>
            <a:pPr marL="171450" indent="-171450">
              <a:buFont typeface="Arial" panose="020B0604020202020204" pitchFamily="34" charset="0"/>
              <a:buChar char="•"/>
            </a:pPr>
            <a:r>
              <a:rPr lang="en-GB" dirty="0"/>
              <a:t>at least one region in England is issued a Level 3 Heat Health Alert, or</a:t>
            </a:r>
          </a:p>
          <a:p>
            <a:pPr marL="171450" indent="-171450">
              <a:buFont typeface="Arial" panose="020B0604020202020204" pitchFamily="34" charset="0"/>
              <a:buChar char="•"/>
            </a:pPr>
            <a:r>
              <a:rPr lang="en-GB" dirty="0"/>
              <a:t>Central England Temperature (CET) reaching 20C</a:t>
            </a:r>
          </a:p>
          <a:p>
            <a:endParaRPr lang="en-GB" dirty="0"/>
          </a:p>
          <a:p>
            <a:r>
              <a:rPr lang="en-GB" dirty="0"/>
              <a:t>During summer 2020 there were three periods that met PHE’s definition for Heatwave mortality analysis:</a:t>
            </a:r>
          </a:p>
          <a:p>
            <a:pPr marL="171450" indent="-171450">
              <a:buFont typeface="Arial" panose="020B0604020202020204" pitchFamily="34" charset="0"/>
              <a:buChar char="•"/>
            </a:pPr>
            <a:r>
              <a:rPr lang="en-GB" dirty="0"/>
              <a:t>episode 1 (E1) lasted 5 days which corresponds to 23 to 27 June where East Midlands, West Midlands, East of England, London, South East and South West of England were issued a Level 3 HHA and CET reached 20C; </a:t>
            </a:r>
          </a:p>
          <a:p>
            <a:pPr marL="171450" indent="-171450">
              <a:buFont typeface="Arial" panose="020B0604020202020204" pitchFamily="34" charset="0"/>
              <a:buChar char="•"/>
            </a:pPr>
            <a:r>
              <a:rPr lang="en-GB" dirty="0"/>
              <a:t>episode 2 (E2) lasted 3 days and occurred 30 July to 1 August.  No region was issued a Level 3 HHA however CET reached 20C; and </a:t>
            </a:r>
          </a:p>
          <a:p>
            <a:pPr marL="171450" indent="-171450">
              <a:buFont typeface="Arial" panose="020B0604020202020204" pitchFamily="34" charset="0"/>
              <a:buChar char="•"/>
            </a:pPr>
            <a:r>
              <a:rPr lang="en-GB" dirty="0"/>
              <a:t>episode 3 (E3) lasted 11 days and occurred 5 to 15 August where North West, East Midlands, West Midlands, East of England, London, South East and South West of England were issued a Level 3 HHA and CET reached 20C.  </a:t>
            </a:r>
          </a:p>
          <a:p>
            <a:endParaRPr lang="en-GB" dirty="0"/>
          </a:p>
          <a:p>
            <a:r>
              <a:rPr lang="en-GB" dirty="0"/>
              <a:t>Over summer 2020 there were 19 days in total which met our heatwave criteria.  This value is close to the median number (n18) of heatwave days per year since 2003.</a:t>
            </a:r>
          </a:p>
          <a:p>
            <a:endParaRPr lang="en-GB"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GB" u="sng" dirty="0"/>
              <a:t>Summer 2020 temperatures</a:t>
            </a:r>
            <a:endParaRPr lang="en-GB" dirty="0"/>
          </a:p>
          <a:p>
            <a:r>
              <a:rPr lang="en-GB" dirty="0"/>
              <a:t>The highest temperature of the summer, 37.8°C, was recorded at Heathrow Airport on 31st July 2020; this made it the third hottest day ever recorded in England.</a:t>
            </a:r>
          </a:p>
          <a:p>
            <a:endParaRPr lang="en-GB" dirty="0"/>
          </a:p>
          <a:p>
            <a:r>
              <a:rPr lang="en-GB" dirty="0"/>
              <a:t>There was significant hot weather in the first two weeks of August in England. Temperatures reached 36.4°C at Heathrow and Kew Gardens on the 7th and 34°C was exceeded at a location in England on six consecutive days. There were five nights on 8th, 10th, 11th, 12th, and 13th where night-time temperatures locally remained above 20°C, defined by the Met Office as a ‘tropical night’.</a:t>
            </a:r>
          </a:p>
          <a:p>
            <a:endParaRPr lang="en-GB" dirty="0"/>
          </a:p>
        </p:txBody>
      </p:sp>
      <p:sp>
        <p:nvSpPr>
          <p:cNvPr id="4" name="Slide Number Placeholder 3"/>
          <p:cNvSpPr>
            <a:spLocks noGrp="1"/>
          </p:cNvSpPr>
          <p:nvPr>
            <p:ph type="sldNum" sz="quarter" idx="5"/>
          </p:nvPr>
        </p:nvSpPr>
        <p:spPr/>
        <p:txBody>
          <a:bodyPr/>
          <a:lstStyle/>
          <a:p>
            <a:pPr>
              <a:defRPr/>
            </a:pPr>
            <a:fld id="{9AE0CBF3-2A0A-4409-B599-FEFEAF974B88}" type="slidenum">
              <a:rPr lang="en-US" smtClean="0"/>
              <a:pPr>
                <a:defRPr/>
              </a:pPr>
              <a:t>19</a:t>
            </a:fld>
            <a:endParaRPr lang="en-US"/>
          </a:p>
        </p:txBody>
      </p:sp>
    </p:spTree>
    <p:extLst>
      <p:ext uri="{BB962C8B-B14F-4D97-AF65-F5344CB8AC3E}">
        <p14:creationId xmlns:p14="http://schemas.microsoft.com/office/powerpoint/2010/main" val="19255143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wider impact of the COVID-19 pandemic on the surveillance systems routinely used to monitor the health impact of heatwaves added complexity to the surveillance outputs making their interpretation difficult.</a:t>
            </a:r>
          </a:p>
          <a:p>
            <a:endParaRPr lang="en-GB" dirty="0"/>
          </a:p>
          <a:p>
            <a:r>
              <a:rPr lang="en-GB" dirty="0"/>
              <a:t>While there were changes in help seeking behaviours observed during the pandemic, heat impacts associated with the three episodes of hot weather were observed across PHE’s Syndromic Surveillance Systems, as shown on the slide.  </a:t>
            </a:r>
          </a:p>
          <a:p>
            <a:endParaRPr lang="en-GB" dirty="0"/>
          </a:p>
          <a:p>
            <a:r>
              <a:rPr lang="en-GB" dirty="0"/>
              <a:t>While the impacts on healthcare usage were visible, the absolute values are relatively small compared to the total volume of attendances and ambulance call outs respectively.  For example, during the third episode of heat daily total emergency department attendance ranged between approximately 15,000 and 18,000, where as the highest daily value for the Heat/sun stroke indicator during the same heat period was below 20.</a:t>
            </a:r>
          </a:p>
          <a:p>
            <a:endParaRPr lang="en-GB" dirty="0"/>
          </a:p>
          <a:p>
            <a:endParaRPr lang="en-GB" dirty="0"/>
          </a:p>
        </p:txBody>
      </p:sp>
      <p:sp>
        <p:nvSpPr>
          <p:cNvPr id="4" name="Slide Number Placeholder 3"/>
          <p:cNvSpPr>
            <a:spLocks noGrp="1"/>
          </p:cNvSpPr>
          <p:nvPr>
            <p:ph type="sldNum" sz="quarter" idx="5"/>
          </p:nvPr>
        </p:nvSpPr>
        <p:spPr/>
        <p:txBody>
          <a:bodyPr/>
          <a:lstStyle/>
          <a:p>
            <a:pPr>
              <a:defRPr/>
            </a:pPr>
            <a:fld id="{9AE0CBF3-2A0A-4409-B599-FEFEAF974B88}" type="slidenum">
              <a:rPr lang="en-US" smtClean="0"/>
              <a:pPr>
                <a:defRPr/>
              </a:pPr>
              <a:t>20</a:t>
            </a:fld>
            <a:endParaRPr lang="en-US"/>
          </a:p>
        </p:txBody>
      </p:sp>
    </p:spTree>
    <p:extLst>
      <p:ext uri="{BB962C8B-B14F-4D97-AF65-F5344CB8AC3E}">
        <p14:creationId xmlns:p14="http://schemas.microsoft.com/office/powerpoint/2010/main" val="3454357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ヒラギノ角ゴ Pro W3" pitchFamily="84" charset="-128"/>
                <a:cs typeface="ヒラギノ角ゴ Pro W3" pitchFamily="84" charset="-128"/>
              </a:rPr>
              <a:t>Shaded areas on the figure highlight periods which meet PHE heatwave criteria for estimating all-cause excess mortality and were analysed by age and region. From top to bottom these are:</a:t>
            </a:r>
          </a:p>
          <a:p>
            <a:endParaRPr lang="en-GB" sz="1200" b="0" i="0" kern="1200" dirty="0">
              <a:solidFill>
                <a:schemeClr val="tx1"/>
              </a:solidFill>
              <a:effectLst/>
              <a:latin typeface="+mn-lt"/>
              <a:ea typeface="ヒラギノ角ゴ Pro W3" pitchFamily="84" charset="-128"/>
              <a:cs typeface="ヒラギノ角ゴ Pro W3" pitchFamily="84" charset="-128"/>
            </a:endParaRPr>
          </a:p>
          <a:p>
            <a:pPr marL="171450" indent="-171450">
              <a:buFont typeface="Arial" panose="020B0604020202020204" pitchFamily="34" charset="0"/>
              <a:buChar char="•"/>
            </a:pPr>
            <a:r>
              <a:rPr lang="en-GB" sz="1200" b="0" i="0" kern="1200" dirty="0">
                <a:solidFill>
                  <a:schemeClr val="tx1"/>
                </a:solidFill>
                <a:effectLst/>
                <a:latin typeface="+mn-lt"/>
                <a:ea typeface="ヒラギノ角ゴ Pro W3" pitchFamily="84" charset="-128"/>
                <a:cs typeface="ヒラギノ角ゴ Pro W3" pitchFamily="84" charset="-128"/>
              </a:rPr>
              <a:t>3 and 2 standard deviation (SD) thresholds indicating significance (solid and dashed red lines)</a:t>
            </a:r>
          </a:p>
          <a:p>
            <a:pPr marL="171450" indent="-171450">
              <a:buFont typeface="Arial" panose="020B0604020202020204" pitchFamily="34" charset="0"/>
              <a:buChar char="•"/>
            </a:pPr>
            <a:r>
              <a:rPr lang="en-GB" sz="1200" b="0" i="0" kern="1200" dirty="0">
                <a:solidFill>
                  <a:schemeClr val="tx1"/>
                </a:solidFill>
                <a:effectLst/>
                <a:latin typeface="+mn-lt"/>
                <a:ea typeface="ヒラギノ角ゴ Pro W3" pitchFamily="84" charset="-128"/>
                <a:cs typeface="ヒラギノ角ゴ Pro W3" pitchFamily="84" charset="-128"/>
              </a:rPr>
              <a:t>daily corrected mortality count (dark green solid line)</a:t>
            </a:r>
          </a:p>
          <a:p>
            <a:pPr marL="171450" indent="-171450">
              <a:buFont typeface="Arial" panose="020B0604020202020204" pitchFamily="34" charset="0"/>
              <a:buChar char="•"/>
            </a:pPr>
            <a:r>
              <a:rPr lang="en-GB" sz="1200" b="0" i="0" kern="1200" dirty="0">
                <a:solidFill>
                  <a:schemeClr val="tx1"/>
                </a:solidFill>
                <a:effectLst/>
                <a:latin typeface="+mn-lt"/>
                <a:ea typeface="ヒラギノ角ゴ Pro W3" pitchFamily="84" charset="-128"/>
                <a:cs typeface="ヒラギノ角ゴ Pro W3" pitchFamily="84" charset="-128"/>
              </a:rPr>
              <a:t>observed mortality counts (black dashed line)</a:t>
            </a:r>
          </a:p>
          <a:p>
            <a:pPr marL="171450" indent="-171450">
              <a:buFont typeface="Arial" panose="020B0604020202020204" pitchFamily="34" charset="0"/>
              <a:buChar char="•"/>
            </a:pPr>
            <a:r>
              <a:rPr lang="en-GB" sz="1200" b="0" i="0" kern="1200" dirty="0">
                <a:solidFill>
                  <a:schemeClr val="tx1"/>
                </a:solidFill>
                <a:effectLst/>
                <a:latin typeface="+mn-lt"/>
                <a:ea typeface="ヒラギノ角ゴ Pro W3" pitchFamily="84" charset="-128"/>
                <a:cs typeface="ヒラギノ角ゴ Pro W3" pitchFamily="84" charset="-128"/>
              </a:rPr>
              <a:t>baseline mortality count (light green solid line)</a:t>
            </a:r>
          </a:p>
          <a:p>
            <a:pPr marL="171450" indent="-171450">
              <a:buFont typeface="Arial" panose="020B0604020202020204" pitchFamily="34" charset="0"/>
              <a:buChar char="•"/>
            </a:pPr>
            <a:r>
              <a:rPr lang="en-GB" sz="1200" b="0" i="0" kern="1200" dirty="0">
                <a:solidFill>
                  <a:schemeClr val="tx1"/>
                </a:solidFill>
                <a:effectLst/>
                <a:latin typeface="+mn-lt"/>
                <a:ea typeface="ヒラギノ角ゴ Pro W3" pitchFamily="84" charset="-128"/>
                <a:cs typeface="ヒラギノ角ゴ Pro W3" pitchFamily="84" charset="-128"/>
              </a:rPr>
              <a:t>maximum Central England Temperature (CET) (solid light gold line)</a:t>
            </a:r>
          </a:p>
          <a:p>
            <a:pPr marL="171450" indent="-171450">
              <a:buFont typeface="Arial" panose="020B0604020202020204" pitchFamily="34" charset="0"/>
              <a:buChar char="•"/>
            </a:pPr>
            <a:r>
              <a:rPr lang="en-GB" sz="1200" b="0" i="0" kern="1200" dirty="0">
                <a:solidFill>
                  <a:schemeClr val="tx1"/>
                </a:solidFill>
                <a:effectLst/>
                <a:latin typeface="+mn-lt"/>
                <a:ea typeface="ヒラギノ角ゴ Pro W3" pitchFamily="84" charset="-128"/>
                <a:cs typeface="ヒラギノ角ゴ Pro W3" pitchFamily="84" charset="-128"/>
              </a:rPr>
              <a:t>average CET (solid dark gold line)</a:t>
            </a:r>
          </a:p>
          <a:p>
            <a:pPr marL="171450" indent="-171450">
              <a:buFont typeface="Arial" panose="020B0604020202020204" pitchFamily="34" charset="0"/>
              <a:buChar char="•"/>
            </a:pPr>
            <a:r>
              <a:rPr lang="en-GB" sz="1200" b="0" i="0" kern="1200" dirty="0">
                <a:solidFill>
                  <a:schemeClr val="tx1"/>
                </a:solidFill>
                <a:effectLst/>
                <a:latin typeface="+mn-lt"/>
                <a:ea typeface="ヒラギノ角ゴ Pro W3" pitchFamily="84" charset="-128"/>
                <a:cs typeface="ヒラギノ角ゴ Pro W3" pitchFamily="84" charset="-128"/>
              </a:rPr>
              <a:t>COVID-deaths (purple dashed line)</a:t>
            </a:r>
          </a:p>
          <a:p>
            <a:endParaRPr lang="en-GB" dirty="0"/>
          </a:p>
          <a:p>
            <a:r>
              <a:rPr lang="en-GB" dirty="0"/>
              <a:t>The timeseries shown illiterates the almost sudden timeframe in which we see impacts on mortality from the onset of high temperatures.  Meaning that the window of opportunity for public health intervention is relatively short.  During each episode of heat in summer 2020, a corresponding peak can be observed in all cause mortality among the 65+ years group.</a:t>
            </a:r>
          </a:p>
        </p:txBody>
      </p:sp>
      <p:sp>
        <p:nvSpPr>
          <p:cNvPr id="4" name="Slide Number Placeholder 3"/>
          <p:cNvSpPr>
            <a:spLocks noGrp="1"/>
          </p:cNvSpPr>
          <p:nvPr>
            <p:ph type="sldNum" sz="quarter" idx="5"/>
          </p:nvPr>
        </p:nvSpPr>
        <p:spPr/>
        <p:txBody>
          <a:bodyPr/>
          <a:lstStyle/>
          <a:p>
            <a:pPr>
              <a:defRPr/>
            </a:pPr>
            <a:fld id="{9AE0CBF3-2A0A-4409-B599-FEFEAF974B88}" type="slidenum">
              <a:rPr lang="en-US" smtClean="0"/>
              <a:pPr>
                <a:defRPr/>
              </a:pPr>
              <a:t>21</a:t>
            </a:fld>
            <a:endParaRPr lang="en-US"/>
          </a:p>
        </p:txBody>
      </p:sp>
    </p:spTree>
    <p:extLst>
      <p:ext uri="{BB962C8B-B14F-4D97-AF65-F5344CB8AC3E}">
        <p14:creationId xmlns:p14="http://schemas.microsoft.com/office/powerpoint/2010/main" val="31959574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GB" sz="900" dirty="0"/>
              <a:t>All-cause excess mortality during the heatwave episodes were calculated by subtracting the average number of deaths from all-causes (corrected for registration delay) on heatwave days from the average number of deaths on the 7 non-heatwave days before and after the heatwave, after subtracting the estimated COVID deaths.</a:t>
            </a: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GB" sz="900" dirty="0"/>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GB" sz="900" dirty="0"/>
              <a:t>In total, summer 2020 observed 2,556 all-cause excess deaths during episodes of heat across all ages and all three episodes. This is the highest heatwave associated all-cause excess mortality observed since the introduction of the Heatwave Plan for England in 2004.</a:t>
            </a: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GB" sz="900" dirty="0"/>
          </a:p>
          <a:p>
            <a:pPr marL="0" indent="0">
              <a:buFont typeface="Arial" panose="020B0604020202020204" pitchFamily="34" charset="0"/>
              <a:buNone/>
            </a:pPr>
            <a:r>
              <a:rPr lang="en-GB" sz="900" dirty="0"/>
              <a:t>Each episode of heat observed a significant all-cause excess in deaths, with the most notable being episode 3, where England observed 1,734 total all-cause excess deaths.  </a:t>
            </a:r>
          </a:p>
          <a:p>
            <a:pPr marL="0" indent="0">
              <a:buFont typeface="Arial" panose="020B0604020202020204" pitchFamily="34" charset="0"/>
              <a:buNone/>
            </a:pPr>
            <a:endParaRPr lang="en-GB" sz="900" dirty="0"/>
          </a:p>
          <a:p>
            <a:pPr marL="0" indent="0">
              <a:buFont typeface="Arial" panose="020B0604020202020204" pitchFamily="34" charset="0"/>
              <a:buNone/>
            </a:pPr>
            <a:r>
              <a:rPr lang="en-GB" sz="900" dirty="0"/>
              <a:t>During episode 3 all regions except the North East of England and Yorkshire and the Humber observed an excess in all-cause excess mortality.</a:t>
            </a:r>
          </a:p>
          <a:p>
            <a:pPr marL="0" indent="0">
              <a:buFont typeface="Arial" panose="020B0604020202020204" pitchFamily="34" charset="0"/>
              <a:buNone/>
            </a:pPr>
            <a:endParaRPr lang="en-GB" sz="900" dirty="0"/>
          </a:p>
          <a:p>
            <a:pPr marL="0" indent="0">
              <a:buFont typeface="Arial" panose="020B0604020202020204" pitchFamily="34" charset="0"/>
              <a:buNone/>
            </a:pPr>
            <a:r>
              <a:rPr lang="en-GB" sz="900" dirty="0"/>
              <a:t>In addition, it was not just the over 65’s group which overserved a significant excess in all-cause deaths during episode 3, but also the 45 to 64 years group.  This differs from previous years where this age group </a:t>
            </a:r>
            <a:r>
              <a:rPr lang="en-GB" sz="900" dirty="0">
                <a:highlight>
                  <a:srgbClr val="00FF00"/>
                </a:highlight>
              </a:rPr>
              <a:t>did not observe significant excess associated with heat episodes at the national level.</a:t>
            </a:r>
          </a:p>
          <a:p>
            <a:pPr marL="0" indent="0">
              <a:buFont typeface="Arial" panose="020B0604020202020204" pitchFamily="34" charset="0"/>
              <a:buNone/>
            </a:pPr>
            <a:endParaRPr lang="en-GB" sz="900" dirty="0"/>
          </a:p>
          <a:p>
            <a:pPr marL="0" indent="0">
              <a:buFont typeface="Arial" panose="020B0604020202020204" pitchFamily="34" charset="0"/>
              <a:buNone/>
            </a:pPr>
            <a:endParaRPr lang="en-GB" sz="900" dirty="0"/>
          </a:p>
        </p:txBody>
      </p:sp>
      <p:sp>
        <p:nvSpPr>
          <p:cNvPr id="4" name="Slide Number Placeholder 3"/>
          <p:cNvSpPr>
            <a:spLocks noGrp="1"/>
          </p:cNvSpPr>
          <p:nvPr>
            <p:ph type="sldNum" sz="quarter" idx="5"/>
          </p:nvPr>
        </p:nvSpPr>
        <p:spPr/>
        <p:txBody>
          <a:bodyPr/>
          <a:lstStyle/>
          <a:p>
            <a:pPr>
              <a:defRPr/>
            </a:pPr>
            <a:fld id="{9AE0CBF3-2A0A-4409-B599-FEFEAF974B88}" type="slidenum">
              <a:rPr lang="en-US" smtClean="0"/>
              <a:pPr>
                <a:defRPr/>
              </a:pPr>
              <a:t>22</a:t>
            </a:fld>
            <a:endParaRPr lang="en-US"/>
          </a:p>
        </p:txBody>
      </p:sp>
    </p:spTree>
    <p:extLst>
      <p:ext uri="{BB962C8B-B14F-4D97-AF65-F5344CB8AC3E}">
        <p14:creationId xmlns:p14="http://schemas.microsoft.com/office/powerpoint/2010/main" val="30239835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Initial analysis of underlying cause of death and location of death during each heat episode during summer 2020 suggest: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dirty="0"/>
          </a:p>
          <a:p>
            <a:pPr marL="228600" marR="0" lvl="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GB" sz="1200" dirty="0"/>
              <a:t>Underlying cause of death categories of circulatory deaths, respiratory deaths and Alzheimer’s and Dementia deaths all observed significant excess mortality across all three heat periods in the 65+ years group</a:t>
            </a:r>
          </a:p>
          <a:p>
            <a:pPr marL="228600" marR="0" lvl="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GB" dirty="0"/>
              <a:t>Deaths at home and in care homes increased significantly during all three heat episodes for 65+ years group when compared to non-heatwave days in 2020.</a:t>
            </a:r>
          </a:p>
          <a:p>
            <a:pPr marL="228600" marR="0" lvl="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GB" dirty="0"/>
              <a:t>Deaths in hospitals increased significantly during the first and third heat episodes in the 65+ years group.</a:t>
            </a:r>
          </a:p>
          <a:p>
            <a:pPr marL="228600" marR="0" lvl="0"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GB" dirty="0"/>
              <a:t>Deaths at home and in hospitals increased significantly in the &lt;65 years group during episode 3 when compared to non-heatwave days in 2020.</a:t>
            </a:r>
          </a:p>
          <a:p>
            <a:pPr marL="228600" marR="0" lvl="0" indent="-228600" algn="l" defTabSz="914400" rtl="0" eaLnBrk="0" fontAlgn="base" latinLnBrk="0" hangingPunct="0">
              <a:lnSpc>
                <a:spcPct val="100000"/>
              </a:lnSpc>
              <a:spcBef>
                <a:spcPct val="30000"/>
              </a:spcBef>
              <a:spcAft>
                <a:spcPct val="0"/>
              </a:spcAft>
              <a:buClrTx/>
              <a:buSzTx/>
              <a:buFont typeface="+mj-lt"/>
              <a:buAutoNum type="arabicPeriod"/>
              <a:tabLst/>
              <a:defRPr/>
            </a:pPr>
            <a:endParaRPr lang="en-GB" dirty="0"/>
          </a:p>
          <a:p>
            <a:pPr marL="228600" marR="0" lvl="0" indent="-228600" algn="l" defTabSz="914400" rtl="0" eaLnBrk="0" fontAlgn="base" latinLnBrk="0" hangingPunct="0">
              <a:lnSpc>
                <a:spcPct val="100000"/>
              </a:lnSpc>
              <a:spcBef>
                <a:spcPct val="30000"/>
              </a:spcBef>
              <a:spcAft>
                <a:spcPct val="0"/>
              </a:spcAft>
              <a:buClrTx/>
              <a:buSzTx/>
              <a:buFont typeface="+mj-lt"/>
              <a:buAutoNum type="arabicPeriod"/>
              <a:tabLst/>
              <a:defRPr/>
            </a:pPr>
            <a:endParaRPr lang="en-GB"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A general trend observed during summer 2020 in the weekly excess mortality reports from PHE (https://fingertips.phe.org.uk/static-reports/mortality-surveillance/excess-mortality-in-england-latest.html) show that number of deaths occurring at home have increased while deaths occurring in all other settings have decreased to varying degrees when compared to the previous five years during summer 2020.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pPr>
              <a:defRPr/>
            </a:pPr>
            <a:fld id="{9AE0CBF3-2A0A-4409-B599-FEFEAF974B88}" type="slidenum">
              <a:rPr lang="en-US" smtClean="0"/>
              <a:pPr>
                <a:defRPr/>
              </a:pPr>
              <a:t>23</a:t>
            </a:fld>
            <a:endParaRPr lang="en-US"/>
          </a:p>
        </p:txBody>
      </p:sp>
    </p:spTree>
    <p:extLst>
      <p:ext uri="{BB962C8B-B14F-4D97-AF65-F5344CB8AC3E}">
        <p14:creationId xmlns:p14="http://schemas.microsoft.com/office/powerpoint/2010/main" val="2482610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dirty="0"/>
              <a:t>Updating the analysis of Green et al (2016) permits comparison of 2020 to recent heatwave seasons in terms of estimated excess mortality amongst the 65+ years group.</a:t>
            </a:r>
          </a:p>
          <a:p>
            <a:endParaRPr lang="en-GB" dirty="0"/>
          </a:p>
          <a:p>
            <a:r>
              <a:rPr lang="en-GB" dirty="0"/>
              <a:t>This slide shows: </a:t>
            </a:r>
          </a:p>
          <a:p>
            <a:pPr marL="228600" indent="-228600">
              <a:buFont typeface="+mj-lt"/>
              <a:buAutoNum type="arabicPeriod"/>
            </a:pPr>
            <a:r>
              <a:rPr lang="en-GB" dirty="0"/>
              <a:t>2020 was not particularly extreme in terms of average temperatures across England (green circles).  This metric however, omits peak temperatures and does not account for regional variability.  </a:t>
            </a:r>
          </a:p>
          <a:p>
            <a:pPr marL="228600" indent="-228600">
              <a:buFont typeface="+mj-lt"/>
              <a:buAutoNum type="arabicPeriod"/>
            </a:pPr>
            <a:r>
              <a:rPr lang="en-GB" dirty="0"/>
              <a:t>2020 is comparable to 2003 and 2006 in terms of total Heatwave excess mortality among the 65+ years group (red squares)</a:t>
            </a:r>
          </a:p>
          <a:p>
            <a:pPr marL="228600" indent="-228600">
              <a:buFont typeface="+mj-lt"/>
              <a:buAutoNum type="arabicPeriod"/>
            </a:pPr>
            <a:r>
              <a:rPr lang="en-GB" dirty="0"/>
              <a:t>Considering average number of deaths per Heatwave day, 2020 was higher than all previous years, including 2003 and 2006 (blue triangles).  However it is worth noting that the lower 95% confidence interval for 2020 does over lap with 2003, 2006 and 2017.</a:t>
            </a:r>
          </a:p>
          <a:p>
            <a:pPr marL="228600" indent="-228600">
              <a:buFont typeface="+mj-lt"/>
              <a:buAutoNum type="arabicPeriod"/>
            </a:pPr>
            <a:endParaRPr lang="en-GB" dirty="0"/>
          </a:p>
          <a:p>
            <a:pPr marL="0" indent="0">
              <a:buFont typeface="+mj-lt"/>
              <a:buNone/>
            </a:pPr>
            <a:r>
              <a:rPr lang="en-GB" sz="1200" b="0" i="0" kern="1200" dirty="0">
                <a:solidFill>
                  <a:schemeClr val="tx1"/>
                </a:solidFill>
                <a:effectLst/>
                <a:latin typeface="+mn-lt"/>
                <a:ea typeface="ヒラギノ角ゴ Pro W3" pitchFamily="84" charset="-128"/>
                <a:cs typeface="ヒラギノ角ゴ Pro W3" pitchFamily="84" charset="-128"/>
              </a:rPr>
              <a:t>Whilst the third episode of a heatwave in the summer was prolonged, with very high temperatures recorded (day and night time), the severity and intensity of the heatwave alone may not fully explain the magnitude of the impacts observed. Further work is required to explore how the concurrent risk of COVID-19 and heatwaves may have intersected to amplify these impacts, however establishing causality may be very difficult.</a:t>
            </a:r>
            <a:endParaRPr lang="en-GB" dirty="0"/>
          </a:p>
        </p:txBody>
      </p:sp>
      <p:sp>
        <p:nvSpPr>
          <p:cNvPr id="4" name="Slide Number Placeholder 3"/>
          <p:cNvSpPr>
            <a:spLocks noGrp="1"/>
          </p:cNvSpPr>
          <p:nvPr>
            <p:ph type="sldNum" sz="quarter" idx="5"/>
          </p:nvPr>
        </p:nvSpPr>
        <p:spPr/>
        <p:txBody>
          <a:bodyPr/>
          <a:lstStyle/>
          <a:p>
            <a:pPr>
              <a:defRPr/>
            </a:pPr>
            <a:fld id="{9AE0CBF3-2A0A-4409-B599-FEFEAF974B88}" type="slidenum">
              <a:rPr lang="en-US" smtClean="0"/>
              <a:pPr>
                <a:defRPr/>
              </a:pPr>
              <a:t>24</a:t>
            </a:fld>
            <a:endParaRPr lang="en-US"/>
          </a:p>
        </p:txBody>
      </p:sp>
    </p:spTree>
    <p:extLst>
      <p:ext uri="{BB962C8B-B14F-4D97-AF65-F5344CB8AC3E}">
        <p14:creationId xmlns:p14="http://schemas.microsoft.com/office/powerpoint/2010/main" val="27686017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9AE0CBF3-2A0A-4409-B599-FEFEAF974B88}" type="slidenum">
              <a:rPr lang="en-US" smtClean="0"/>
              <a:pPr>
                <a:defRPr/>
              </a:pPr>
              <a:t>25</a:t>
            </a:fld>
            <a:endParaRPr lang="en-US"/>
          </a:p>
        </p:txBody>
      </p:sp>
    </p:spTree>
    <p:extLst>
      <p:ext uri="{BB962C8B-B14F-4D97-AF65-F5344CB8AC3E}">
        <p14:creationId xmlns:p14="http://schemas.microsoft.com/office/powerpoint/2010/main" val="8487599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9AE0CBF3-2A0A-4409-B599-FEFEAF974B88}" type="slidenum">
              <a:rPr lang="en-US" smtClean="0"/>
              <a:pPr>
                <a:defRPr/>
              </a:pPr>
              <a:t>27</a:t>
            </a:fld>
            <a:endParaRPr lang="en-US" dirty="0"/>
          </a:p>
        </p:txBody>
      </p:sp>
    </p:spTree>
    <p:extLst>
      <p:ext uri="{BB962C8B-B14F-4D97-AF65-F5344CB8AC3E}">
        <p14:creationId xmlns:p14="http://schemas.microsoft.com/office/powerpoint/2010/main" val="40054607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35</a:t>
            </a:fld>
            <a:endParaRPr lang="en-US" dirty="0"/>
          </a:p>
        </p:txBody>
      </p:sp>
    </p:spTree>
    <p:extLst>
      <p:ext uri="{BB962C8B-B14F-4D97-AF65-F5344CB8AC3E}">
        <p14:creationId xmlns:p14="http://schemas.microsoft.com/office/powerpoint/2010/main" val="42134545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36</a:t>
            </a:fld>
            <a:endParaRPr lang="en-US" dirty="0"/>
          </a:p>
        </p:txBody>
      </p:sp>
    </p:spTree>
    <p:extLst>
      <p:ext uri="{BB962C8B-B14F-4D97-AF65-F5344CB8AC3E}">
        <p14:creationId xmlns:p14="http://schemas.microsoft.com/office/powerpoint/2010/main" val="514559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9AE0CBF3-2A0A-4409-B599-FEFEAF974B88}" type="slidenum">
              <a:rPr lang="en-US" smtClean="0"/>
              <a:pPr>
                <a:defRPr/>
              </a:pPr>
              <a:t>3</a:t>
            </a:fld>
            <a:endParaRPr lang="en-US" dirty="0"/>
          </a:p>
        </p:txBody>
      </p:sp>
    </p:spTree>
    <p:extLst>
      <p:ext uri="{BB962C8B-B14F-4D97-AF65-F5344CB8AC3E}">
        <p14:creationId xmlns:p14="http://schemas.microsoft.com/office/powerpoint/2010/main" val="1832406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mn-lt"/>
                <a:ea typeface="ヒラギノ角ゴ Pro W3" pitchFamily="84" charset="-128"/>
                <a:cs typeface="ヒラギノ角ゴ Pro W3" pitchFamily="84" charset="-128"/>
              </a:rPr>
              <a:t>The HadCRUT5 global temperature series, produced by the Met Office, </a:t>
            </a:r>
            <a:r>
              <a:rPr lang="en-GB" sz="1200" b="0" i="0" u="sng" kern="1200" dirty="0">
                <a:solidFill>
                  <a:schemeClr val="tx1"/>
                </a:solidFill>
                <a:effectLst/>
                <a:latin typeface="+mn-lt"/>
                <a:ea typeface="ヒラギノ角ゴ Pro W3" pitchFamily="84" charset="-128"/>
                <a:cs typeface="ヒラギノ角ゴ Pro W3" pitchFamily="84" charset="-128"/>
                <a:hlinkClick r:id="rId3"/>
              </a:rPr>
              <a:t>University of East Anglia</a:t>
            </a:r>
            <a:r>
              <a:rPr lang="en-GB" sz="1200" b="0" i="0" kern="1200" dirty="0">
                <a:solidFill>
                  <a:schemeClr val="tx1"/>
                </a:solidFill>
                <a:effectLst/>
                <a:latin typeface="+mn-lt"/>
                <a:ea typeface="ヒラギノ角ゴ Pro W3" pitchFamily="84" charset="-128"/>
                <a:cs typeface="ヒラギノ角ゴ Pro W3" pitchFamily="84" charset="-128"/>
              </a:rPr>
              <a:t> and </a:t>
            </a:r>
            <a:r>
              <a:rPr lang="en-GB" sz="1200" b="0" i="0" u="sng" kern="1200" dirty="0">
                <a:solidFill>
                  <a:schemeClr val="tx1"/>
                </a:solidFill>
                <a:effectLst/>
                <a:latin typeface="+mn-lt"/>
                <a:ea typeface="ヒラギノ角ゴ Pro W3" pitchFamily="84" charset="-128"/>
                <a:cs typeface="ヒラギノ角ゴ Pro W3" pitchFamily="84" charset="-128"/>
                <a:hlinkClick r:id="rId4"/>
              </a:rPr>
              <a:t>UK National Centre for Atmospheric Science</a:t>
            </a:r>
            <a:r>
              <a:rPr lang="en-GB" sz="1200" b="0" i="0" kern="1200" dirty="0">
                <a:solidFill>
                  <a:schemeClr val="tx1"/>
                </a:solidFill>
                <a:effectLst/>
                <a:latin typeface="+mn-lt"/>
                <a:ea typeface="ヒラギノ角ゴ Pro W3" pitchFamily="84" charset="-128"/>
                <a:cs typeface="ヒラギノ角ゴ Pro W3" pitchFamily="84" charset="-128"/>
              </a:rPr>
              <a:t>, shows that the average for 2020 as a whole was 1.28±0.08°C above pre-industrial levels, taken as the average over the period 1850-1900. This makes 2020 nominally the second warmest year in the dataset’s record (</a:t>
            </a:r>
            <a:r>
              <a:rPr lang="en-GB" dirty="0"/>
              <a:t>Met Office, 2021)</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b="0" strike="noStrike" baseline="0" dirty="0"/>
          </a:p>
          <a:p>
            <a:r>
              <a:rPr lang="en-GB" b="0" strike="noStrike" baseline="0" dirty="0"/>
              <a:t>The main causes of illness and death during a heatwave are respiratory and cardiovascular diseases. Additionally, there are specific heat-related illnesses including: </a:t>
            </a:r>
          </a:p>
          <a:p>
            <a:endParaRPr lang="en-GB" b="1" strike="noStrike" baseline="0" dirty="0"/>
          </a:p>
          <a:p>
            <a:r>
              <a:rPr lang="en-GB" dirty="0"/>
              <a:t>• heat cramps – caused by dehydration and loss of electrolytes, including after exercise</a:t>
            </a:r>
          </a:p>
          <a:p>
            <a:r>
              <a:rPr lang="en-GB" dirty="0"/>
              <a:t>• heat rash – small, red, itchy papules </a:t>
            </a:r>
            <a:r>
              <a:rPr lang="en-GB" b="0" dirty="0"/>
              <a:t>all over the body</a:t>
            </a:r>
          </a:p>
          <a:p>
            <a:r>
              <a:rPr lang="en-GB" dirty="0"/>
              <a:t>• heat oedema – </a:t>
            </a:r>
            <a:r>
              <a:rPr lang="en-GB" b="0" dirty="0"/>
              <a:t>swelling,</a:t>
            </a:r>
            <a:r>
              <a:rPr lang="en-GB" b="0" baseline="0" dirty="0"/>
              <a:t> </a:t>
            </a:r>
            <a:r>
              <a:rPr lang="en-GB" dirty="0"/>
              <a:t>particularly in the ankles, due to </a:t>
            </a:r>
            <a:r>
              <a:rPr lang="en-GB" b="0" dirty="0"/>
              <a:t>dilation of blood vessels </a:t>
            </a:r>
            <a:r>
              <a:rPr lang="en-GB" dirty="0"/>
              <a:t>and retention of fluid</a:t>
            </a:r>
          </a:p>
          <a:p>
            <a:r>
              <a:rPr lang="en-GB" dirty="0"/>
              <a:t>• heat syncope – dizziness and fainting, due to dehydration and vasodilation, </a:t>
            </a:r>
            <a:r>
              <a:rPr lang="en-GB" b="0" dirty="0"/>
              <a:t>worsened by </a:t>
            </a:r>
            <a:r>
              <a:rPr lang="en-GB" dirty="0"/>
              <a:t>cardiovascular disease and certain medications</a:t>
            </a:r>
          </a:p>
          <a:p>
            <a:r>
              <a:rPr lang="en-GB" dirty="0"/>
              <a:t>• heat exhaustion </a:t>
            </a:r>
            <a:r>
              <a:rPr lang="en-GB" strike="noStrike" dirty="0"/>
              <a:t>which </a:t>
            </a:r>
            <a:r>
              <a:rPr lang="en-GB" dirty="0"/>
              <a:t>occurs as a result of </a:t>
            </a:r>
            <a:r>
              <a:rPr lang="en-GB" b="0" dirty="0"/>
              <a:t>dehydration</a:t>
            </a:r>
            <a:r>
              <a:rPr lang="en-GB" dirty="0"/>
              <a:t>, with non-specific symptoms</a:t>
            </a:r>
            <a:r>
              <a:rPr lang="en-GB" baseline="0" dirty="0"/>
              <a:t> such as</a:t>
            </a:r>
            <a:r>
              <a:rPr lang="en-GB" dirty="0"/>
              <a:t> malaise, vomiting and circulatory collapse.</a:t>
            </a:r>
            <a:r>
              <a:rPr lang="en-GB" baseline="0" dirty="0"/>
              <a:t> </a:t>
            </a:r>
            <a:r>
              <a:rPr lang="en-GB" b="0" baseline="0" dirty="0"/>
              <a:t>It occurs when </a:t>
            </a:r>
            <a:r>
              <a:rPr lang="en-GB" dirty="0"/>
              <a:t>the core body temperature is between 37ºC and 40ºC.</a:t>
            </a:r>
            <a:r>
              <a:rPr lang="en-GB" baseline="0" dirty="0"/>
              <a:t> </a:t>
            </a:r>
            <a:r>
              <a:rPr lang="en-GB" dirty="0"/>
              <a:t>Left untreated, heat exhaustion may evolve into heatstroke</a:t>
            </a:r>
          </a:p>
          <a:p>
            <a:r>
              <a:rPr lang="en-GB" dirty="0"/>
              <a:t>• heatstroke - </a:t>
            </a:r>
            <a:r>
              <a:rPr lang="en-GB" b="0" dirty="0"/>
              <a:t>a more severe illness in which </a:t>
            </a:r>
            <a:r>
              <a:rPr lang="en-GB" dirty="0"/>
              <a:t>the body’s thermoregulation mechanism fails. </a:t>
            </a:r>
            <a:r>
              <a:rPr lang="en-GB" b="0" dirty="0"/>
              <a:t>Heatstroke is </a:t>
            </a:r>
            <a:r>
              <a:rPr lang="en-GB" dirty="0"/>
              <a:t>a medical emergency, with symptoms of confusion, disorientation, convulsions, unconsciousness</a:t>
            </a:r>
            <a:r>
              <a:rPr lang="en-GB" baseline="0" dirty="0"/>
              <a:t> </a:t>
            </a:r>
            <a:r>
              <a:rPr lang="en-GB" b="0" baseline="0" dirty="0"/>
              <a:t>and</a:t>
            </a:r>
            <a:r>
              <a:rPr lang="en-GB" dirty="0"/>
              <a:t> hot dry skin. </a:t>
            </a:r>
            <a:r>
              <a:rPr lang="en-GB" b="0" dirty="0"/>
              <a:t>It</a:t>
            </a:r>
            <a:r>
              <a:rPr lang="en-GB" b="0" baseline="0" dirty="0"/>
              <a:t> occurs when </a:t>
            </a:r>
            <a:r>
              <a:rPr lang="en-GB" baseline="0" dirty="0"/>
              <a:t>c</a:t>
            </a:r>
            <a:r>
              <a:rPr lang="en-GB" dirty="0"/>
              <a:t>ore body temperature exceeds 40ºC for over 45 minutes and can result in cell death, organ failure, brain damage or death. Heat stroke can be either</a:t>
            </a:r>
            <a:r>
              <a:rPr lang="en-GB" baseline="0" dirty="0"/>
              <a:t> classical or exertional (heat stroke that results from strenuous exercise)</a:t>
            </a:r>
            <a:endParaRPr lang="en-GB" dirty="0"/>
          </a:p>
          <a:p>
            <a:endParaRPr lang="en-GB" dirty="0"/>
          </a:p>
          <a:p>
            <a:r>
              <a:rPr lang="en-GB" dirty="0"/>
              <a:t>Hot weather can happen with little warning and illness and deaths occur within the first couple of days.</a:t>
            </a:r>
            <a:r>
              <a:rPr lang="en-GB" baseline="0" dirty="0"/>
              <a:t> </a:t>
            </a:r>
            <a:r>
              <a:rPr lang="en-GB" dirty="0"/>
              <a:t>By the time hot weather arrives, the window of opportunity for effective action is often very short indeed. This means that advanced and long-term planning and preparedness are essential.</a:t>
            </a:r>
          </a:p>
          <a:p>
            <a:endParaRPr lang="en-GB" dirty="0"/>
          </a:p>
          <a:p>
            <a:r>
              <a:rPr lang="en-GB" sz="1200" b="0" i="0" u="none" strike="noStrike" kern="1200" baseline="0" dirty="0">
                <a:solidFill>
                  <a:schemeClr val="tx1"/>
                </a:solidFill>
                <a:latin typeface="+mn-lt"/>
                <a:ea typeface="ヒラギノ角ゴ Pro W3" pitchFamily="84" charset="-128"/>
                <a:cs typeface="ヒラギノ角ゴ Pro W3" pitchFamily="84" charset="-128"/>
              </a:rPr>
              <a:t>The main causes of illness and death during a heatwave are respiratory and cardiovascular diseases. 2 years after the introduction of the Heatwave Plan for England in 2004, there was another significant event. It is estimated that there were about 680 excess deaths in summer 2006 compared to similar periods in previous years. In summer 2006, it was estimated that 75 extra deaths occurred per week with each one degree increase in temperature</a:t>
            </a:r>
            <a:r>
              <a:rPr lang="en-GB" sz="1200" b="1" i="0" u="none" strike="noStrike" kern="1200" baseline="0" dirty="0">
                <a:solidFill>
                  <a:schemeClr val="tx1"/>
                </a:solidFill>
                <a:latin typeface="+mn-lt"/>
                <a:ea typeface="ヒラギノ角ゴ Pro W3" pitchFamily="84" charset="-128"/>
                <a:cs typeface="ヒラギノ角ゴ Pro W3" pitchFamily="84" charset="-128"/>
              </a:rPr>
              <a:t>. </a:t>
            </a:r>
            <a:r>
              <a:rPr lang="en-GB" sz="1200" b="0" i="0" u="none" strike="noStrike" kern="1200" baseline="0" dirty="0">
                <a:solidFill>
                  <a:schemeClr val="tx1"/>
                </a:solidFill>
                <a:latin typeface="+mn-lt"/>
                <a:ea typeface="ヒラギノ角ゴ Pro W3" pitchFamily="84" charset="-128"/>
                <a:cs typeface="ヒラギノ角ゴ Pro W3" pitchFamily="84" charset="-128"/>
              </a:rPr>
              <a:t>Part of this rise in mortality may be attributable to air pollution, which makes respiratory symptoms worse. The other main contributor is the effect of heat on the cardiovascular system</a:t>
            </a:r>
            <a:r>
              <a:rPr lang="en-GB" sz="1200" b="1" i="0" u="none" strike="noStrike" kern="1200" baseline="0" dirty="0">
                <a:solidFill>
                  <a:schemeClr val="tx1"/>
                </a:solidFill>
                <a:latin typeface="+mn-lt"/>
                <a:ea typeface="ヒラギノ角ゴ Pro W3" pitchFamily="84" charset="-128"/>
                <a:cs typeface="ヒラギノ角ゴ Pro W3" pitchFamily="84" charset="-128"/>
              </a:rPr>
              <a:t>.</a:t>
            </a:r>
            <a:endParaRPr lang="en-GB" sz="1200" b="0" i="0" u="none" strike="noStrike" kern="1200" baseline="0" dirty="0">
              <a:solidFill>
                <a:schemeClr val="tx1"/>
              </a:solidFill>
              <a:latin typeface="+mn-lt"/>
              <a:ea typeface="ヒラギノ角ゴ Pro W3" pitchFamily="84" charset="-128"/>
              <a:cs typeface="ヒラギノ角ゴ Pro W3" pitchFamily="84" charset="-128"/>
            </a:endParaRPr>
          </a:p>
          <a:p>
            <a:endParaRPr lang="en-GB" sz="1200" b="0" i="0" u="none" strike="noStrike" kern="1200" baseline="0" dirty="0">
              <a:solidFill>
                <a:schemeClr val="tx1"/>
              </a:solidFill>
              <a:latin typeface="+mn-lt"/>
              <a:ea typeface="ヒラギノ角ゴ Pro W3" pitchFamily="84" charset="-128"/>
              <a:cs typeface="ヒラギノ角ゴ Pro W3" pitchFamily="84" charset="-128"/>
            </a:endParaRPr>
          </a:p>
          <a:p>
            <a:r>
              <a:rPr lang="en-GB" sz="1200" b="0" i="0" u="none" strike="noStrike" kern="1200" baseline="0" dirty="0">
                <a:solidFill>
                  <a:schemeClr val="tx1"/>
                </a:solidFill>
                <a:latin typeface="+mn-lt"/>
                <a:ea typeface="ヒラギノ角ゴ Pro W3" pitchFamily="84" charset="-128"/>
                <a:cs typeface="ヒラギノ角ゴ Pro W3" pitchFamily="84" charset="-128"/>
              </a:rPr>
              <a:t>In order to keep cool, large quantities of extra blood are circulated to the skin. This causes strain on the heart, which for elderly people and those with chronic health problems can be enough to cause heart attacks.</a:t>
            </a:r>
            <a:endParaRPr lang="en-GB" b="0" strike="noStrike" dirty="0"/>
          </a:p>
          <a:p>
            <a:endParaRPr lang="en-GB"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Reference: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1: Met Office, 2021: https://www.metoffice.gov.uk/about-us/press-office/news/weather-and-climate/2021/2020-ends-earths-warmest-10-years-on-record</a:t>
            </a:r>
          </a:p>
          <a:p>
            <a:endParaRPr lang="en-GB" dirty="0"/>
          </a:p>
          <a:p>
            <a:endParaRPr lang="en-GB" dirty="0"/>
          </a:p>
        </p:txBody>
      </p:sp>
      <p:sp>
        <p:nvSpPr>
          <p:cNvPr id="4" name="Slide Number Placeholder 3"/>
          <p:cNvSpPr>
            <a:spLocks noGrp="1"/>
          </p:cNvSpPr>
          <p:nvPr>
            <p:ph type="sldNum" sz="quarter" idx="5"/>
          </p:nvPr>
        </p:nvSpPr>
        <p:spPr/>
        <p:txBody>
          <a:bodyPr/>
          <a:lstStyle/>
          <a:p>
            <a:pPr>
              <a:defRPr/>
            </a:pPr>
            <a:fld id="{9AE0CBF3-2A0A-4409-B599-FEFEAF974B88}" type="slidenum">
              <a:rPr lang="en-US" smtClean="0"/>
              <a:pPr>
                <a:defRPr/>
              </a:pPr>
              <a:t>6</a:t>
            </a:fld>
            <a:endParaRPr lang="en-US" dirty="0"/>
          </a:p>
        </p:txBody>
      </p:sp>
    </p:spTree>
    <p:extLst>
      <p:ext uri="{BB962C8B-B14F-4D97-AF65-F5344CB8AC3E}">
        <p14:creationId xmlns:p14="http://schemas.microsoft.com/office/powerpoint/2010/main" val="1046600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9</a:t>
            </a:fld>
            <a:endParaRPr lang="en-US" dirty="0"/>
          </a:p>
        </p:txBody>
      </p:sp>
    </p:spTree>
    <p:extLst>
      <p:ext uri="{BB962C8B-B14F-4D97-AF65-F5344CB8AC3E}">
        <p14:creationId xmlns:p14="http://schemas.microsoft.com/office/powerpoint/2010/main" val="1683578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People with long-term or severe illness are likely to be at particular risk. Medications that potentially affect renal function, sweating, thermoregulation or electrolyte balance can make this group more vulnerable to the effects of heat.</a:t>
            </a:r>
            <a:r>
              <a:rPr lang="en-GB" baseline="0" dirty="0"/>
              <a:t> This includes the</a:t>
            </a:r>
            <a:r>
              <a:rPr lang="en-GB" dirty="0"/>
              <a:t> following conditions: </a:t>
            </a:r>
          </a:p>
          <a:p>
            <a:endParaRPr lang="en-GB" dirty="0"/>
          </a:p>
          <a:p>
            <a:r>
              <a:rPr lang="en-GB" dirty="0"/>
              <a:t>• respiratory disease </a:t>
            </a:r>
          </a:p>
          <a:p>
            <a:r>
              <a:rPr lang="en-GB" dirty="0"/>
              <a:t>• cardiovascular and cerebrovascular conditions </a:t>
            </a:r>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a:t>• peripheral vascular conditions </a:t>
            </a:r>
          </a:p>
          <a:p>
            <a:r>
              <a:rPr lang="en-GB" dirty="0"/>
              <a:t>• diabetes and obesity </a:t>
            </a:r>
          </a:p>
          <a:p>
            <a:r>
              <a:rPr lang="en-GB" dirty="0"/>
              <a:t>• severe mental illness </a:t>
            </a:r>
          </a:p>
          <a:p>
            <a:r>
              <a:rPr lang="en-GB" dirty="0"/>
              <a:t>• Parkinson’s disease and difficulties with mobility </a:t>
            </a:r>
          </a:p>
          <a:p>
            <a:r>
              <a:rPr lang="en-GB" dirty="0"/>
              <a:t>• renal insufficiency </a:t>
            </a:r>
          </a:p>
          <a:p>
            <a:r>
              <a:rPr lang="en-GB" dirty="0"/>
              <a:t>• Alzheimer’s or related diseases</a:t>
            </a:r>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11</a:t>
            </a:fld>
            <a:endParaRPr lang="en-US" dirty="0"/>
          </a:p>
        </p:txBody>
      </p:sp>
    </p:spTree>
    <p:extLst>
      <p:ext uri="{BB962C8B-B14F-4D97-AF65-F5344CB8AC3E}">
        <p14:creationId xmlns:p14="http://schemas.microsoft.com/office/powerpoint/2010/main" val="32934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highlight>
                  <a:srgbClr val="00FF00"/>
                </a:highlight>
              </a:rPr>
              <a:t>In towns and cities, air temperatures are often higher than in surrounding rural areas, particularly at night. This Urban Heat Island (UHI) effect can exacerbate health impacts associated with heat exposure.</a:t>
            </a:r>
          </a:p>
          <a:p>
            <a:endParaRPr lang="en-GB" dirty="0">
              <a:highlight>
                <a:srgbClr val="00FF00"/>
              </a:highlight>
            </a:endParaRPr>
          </a:p>
          <a:p>
            <a:r>
              <a:rPr lang="en-GB" sz="1200" b="0" i="0" kern="1200" dirty="0">
                <a:solidFill>
                  <a:schemeClr val="tx1"/>
                </a:solidFill>
                <a:effectLst/>
                <a:highlight>
                  <a:srgbClr val="00FF00"/>
                </a:highlight>
                <a:latin typeface="+mn-lt"/>
                <a:ea typeface="ヒラギノ角ゴ Pro W3" pitchFamily="84" charset="-128"/>
                <a:cs typeface="ヒラギノ角ゴ Pro W3" pitchFamily="84" charset="-128"/>
              </a:rPr>
              <a:t>[1] Macintyre HL, Heaviside C. Potential benefits of cool roofs in reducing heat-related mortality during heatwaves in a European city. Environ Int. 2019 Jun;127:430-441. </a:t>
            </a:r>
            <a:r>
              <a:rPr lang="en-GB" sz="1200" b="0" i="0" kern="1200" dirty="0" err="1">
                <a:solidFill>
                  <a:schemeClr val="tx1"/>
                </a:solidFill>
                <a:effectLst/>
                <a:highlight>
                  <a:srgbClr val="00FF00"/>
                </a:highlight>
                <a:latin typeface="+mn-lt"/>
                <a:ea typeface="ヒラギノ角ゴ Pro W3" pitchFamily="84" charset="-128"/>
                <a:cs typeface="ヒラギノ角ゴ Pro W3" pitchFamily="84" charset="-128"/>
              </a:rPr>
              <a:t>doi</a:t>
            </a:r>
            <a:r>
              <a:rPr lang="en-GB" sz="1200" b="0" i="0" kern="1200" dirty="0">
                <a:solidFill>
                  <a:schemeClr val="tx1"/>
                </a:solidFill>
                <a:effectLst/>
                <a:highlight>
                  <a:srgbClr val="00FF00"/>
                </a:highlight>
                <a:latin typeface="+mn-lt"/>
                <a:ea typeface="ヒラギノ角ゴ Pro W3" pitchFamily="84" charset="-128"/>
                <a:cs typeface="ヒラギノ角ゴ Pro W3" pitchFamily="84" charset="-128"/>
              </a:rPr>
              <a:t>: 10.1016/j.envint.2019.02.065. </a:t>
            </a:r>
            <a:r>
              <a:rPr lang="en-GB" sz="1200" b="0" i="0" kern="1200" dirty="0" err="1">
                <a:solidFill>
                  <a:schemeClr val="tx1"/>
                </a:solidFill>
                <a:effectLst/>
                <a:highlight>
                  <a:srgbClr val="00FF00"/>
                </a:highlight>
                <a:latin typeface="+mn-lt"/>
                <a:ea typeface="ヒラギノ角ゴ Pro W3" pitchFamily="84" charset="-128"/>
                <a:cs typeface="ヒラギノ角ゴ Pro W3" pitchFamily="84" charset="-128"/>
              </a:rPr>
              <a:t>Epub</a:t>
            </a:r>
            <a:r>
              <a:rPr lang="en-GB" sz="1200" b="0" i="0" kern="1200" dirty="0">
                <a:solidFill>
                  <a:schemeClr val="tx1"/>
                </a:solidFill>
                <a:effectLst/>
                <a:highlight>
                  <a:srgbClr val="00FF00"/>
                </a:highlight>
                <a:latin typeface="+mn-lt"/>
                <a:ea typeface="ヒラギノ角ゴ Pro W3" pitchFamily="84" charset="-128"/>
                <a:cs typeface="ヒラギノ角ゴ Pro W3" pitchFamily="84" charset="-128"/>
              </a:rPr>
              <a:t> 2019 Apr 5. PMID: 30959308.</a:t>
            </a:r>
            <a:endParaRPr lang="en-GB" dirty="0">
              <a:highlight>
                <a:srgbClr val="00FF00"/>
              </a:highlight>
            </a:endParaRPr>
          </a:p>
          <a:p>
            <a:endParaRPr lang="en-GB" dirty="0">
              <a:highlight>
                <a:srgbClr val="00FF00"/>
              </a:highlight>
            </a:endParaRPr>
          </a:p>
          <a:p>
            <a:r>
              <a:rPr lang="en-GB" dirty="0">
                <a:highlight>
                  <a:srgbClr val="00FF00"/>
                </a:highlight>
              </a:rPr>
              <a:t>[2] </a:t>
            </a:r>
            <a:r>
              <a:rPr lang="en-GB" dirty="0" err="1"/>
              <a:t>Kovats</a:t>
            </a:r>
            <a:r>
              <a:rPr lang="en-GB" dirty="0"/>
              <a:t>, R.S., and Osborn, D., (2016) UK Climate Change Risk Assessment Evidence Report: Chapter 5, People and the Built</a:t>
            </a:r>
          </a:p>
          <a:p>
            <a:r>
              <a:rPr lang="en-GB" dirty="0"/>
              <a:t>Environment. Contributing authors: Humphrey, K., Thompson, D., Johns. D., Ayres, J., Bates, P., Baylis, M., Bell, S.,</a:t>
            </a:r>
          </a:p>
          <a:p>
            <a:r>
              <a:rPr lang="en-GB" dirty="0"/>
              <a:t>Church, A., Curtis, S., Davies, M., </a:t>
            </a:r>
            <a:r>
              <a:rPr lang="en-GB" dirty="0" err="1"/>
              <a:t>Depledge</a:t>
            </a:r>
            <a:r>
              <a:rPr lang="en-GB" dirty="0"/>
              <a:t>, M., Houston, D., Vardoulakis, S., Reynard, N., Watson, J., </a:t>
            </a:r>
            <a:r>
              <a:rPr lang="en-GB" dirty="0" err="1"/>
              <a:t>Mavrogianni</a:t>
            </a:r>
            <a:r>
              <a:rPr lang="en-GB" dirty="0"/>
              <a:t>, A.,</a:t>
            </a:r>
          </a:p>
          <a:p>
            <a:r>
              <a:rPr lang="en-GB" dirty="0"/>
              <a:t>Shrubsole, C., Taylor, J., and Whitman, G. Report prepared for the Adaptation Sub-Committee of the Committee on</a:t>
            </a:r>
          </a:p>
          <a:p>
            <a:r>
              <a:rPr lang="en-GB" dirty="0"/>
              <a:t>Climate Change, London.</a:t>
            </a:r>
          </a:p>
        </p:txBody>
      </p:sp>
      <p:sp>
        <p:nvSpPr>
          <p:cNvPr id="4" name="Slide Number Placeholder 3"/>
          <p:cNvSpPr>
            <a:spLocks noGrp="1"/>
          </p:cNvSpPr>
          <p:nvPr>
            <p:ph type="sldNum" sz="quarter" idx="5"/>
          </p:nvPr>
        </p:nvSpPr>
        <p:spPr/>
        <p:txBody>
          <a:bodyPr/>
          <a:lstStyle/>
          <a:p>
            <a:pPr>
              <a:defRPr/>
            </a:pPr>
            <a:fld id="{9AE0CBF3-2A0A-4409-B599-FEFEAF974B88}" type="slidenum">
              <a:rPr lang="en-US" smtClean="0"/>
              <a:pPr>
                <a:defRPr/>
              </a:pPr>
              <a:t>13</a:t>
            </a:fld>
            <a:endParaRPr lang="en-US" dirty="0"/>
          </a:p>
        </p:txBody>
      </p:sp>
    </p:spTree>
    <p:extLst>
      <p:ext uri="{BB962C8B-B14F-4D97-AF65-F5344CB8AC3E}">
        <p14:creationId xmlns:p14="http://schemas.microsoft.com/office/powerpoint/2010/main" val="11341704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9AE0CBF3-2A0A-4409-B599-FEFEAF974B88}" type="slidenum">
              <a:rPr lang="en-US" smtClean="0"/>
              <a:pPr>
                <a:defRPr/>
              </a:pPr>
              <a:t>15</a:t>
            </a:fld>
            <a:endParaRPr lang="en-US" dirty="0"/>
          </a:p>
        </p:txBody>
      </p:sp>
    </p:spTree>
    <p:extLst>
      <p:ext uri="{BB962C8B-B14F-4D97-AF65-F5344CB8AC3E}">
        <p14:creationId xmlns:p14="http://schemas.microsoft.com/office/powerpoint/2010/main" val="1255985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GB" sz="1100" kern="1200" dirty="0">
                <a:solidFill>
                  <a:schemeClr val="tx1"/>
                </a:solidFill>
                <a:effectLst/>
                <a:latin typeface="+mn-lt"/>
                <a:ea typeface="ヒラギノ角ゴ Pro W3" pitchFamily="84" charset="-128"/>
                <a:cs typeface="ヒラギノ角ゴ Pro W3" pitchFamily="84" charset="-128"/>
              </a:rPr>
              <a:t>Evidence suggest that </a:t>
            </a:r>
            <a:r>
              <a:rPr lang="en-GB" sz="1100" u="sng" kern="1200" dirty="0">
                <a:solidFill>
                  <a:schemeClr val="tx1"/>
                </a:solidFill>
                <a:effectLst/>
                <a:latin typeface="+mn-lt"/>
                <a:ea typeface="ヒラギノ角ゴ Pro W3" pitchFamily="84" charset="-128"/>
                <a:cs typeface="ヒラギノ角ゴ Pro W3" pitchFamily="84" charset="-128"/>
              </a:rPr>
              <a:t>implementation of individual cooling interventions and approaches should form part of a whole systems approach</a:t>
            </a:r>
            <a:r>
              <a:rPr lang="en-GB" sz="1100" kern="1200" dirty="0">
                <a:solidFill>
                  <a:schemeClr val="tx1"/>
                </a:solidFill>
                <a:effectLst/>
                <a:latin typeface="+mn-lt"/>
                <a:ea typeface="ヒラギノ角ゴ Pro W3" pitchFamily="84" charset="-128"/>
                <a:cs typeface="ヒラギノ角ゴ Pro W3" pitchFamily="84" charset="-128"/>
              </a:rPr>
              <a:t> with a holistic, “ongoing, dynamic and flexible way of working.” Implementation should also consider a hierarchy, or pyramid of interventions which takes into account effectiveness, feasibility, acceptability, sustainability, cost and other considerations whilst prioritising those which are easiest to implement and cause least potential harms. </a:t>
            </a:r>
          </a:p>
          <a:p>
            <a:endParaRPr lang="en-GB" sz="1100" kern="1200" dirty="0">
              <a:solidFill>
                <a:schemeClr val="tx1"/>
              </a:solidFill>
              <a:effectLst/>
              <a:latin typeface="+mn-lt"/>
              <a:ea typeface="ヒラギノ角ゴ Pro W3" pitchFamily="84" charset="-128"/>
              <a:cs typeface="ヒラギノ角ゴ Pro W3" pitchFamily="84" charset="-128"/>
            </a:endParaRPr>
          </a:p>
          <a:p>
            <a:r>
              <a:rPr lang="en-GB" sz="1100" kern="1200" dirty="0">
                <a:solidFill>
                  <a:schemeClr val="tx1"/>
                </a:solidFill>
                <a:effectLst/>
                <a:latin typeface="+mn-lt"/>
                <a:ea typeface="ヒラギノ角ゴ Pro W3" pitchFamily="84" charset="-128"/>
                <a:cs typeface="ヒラギノ角ゴ Pro W3" pitchFamily="84" charset="-128"/>
              </a:rPr>
              <a:t>Interventions should be implemented in an approximate sequence from the base to top as illustrated in the conceptual model in the next slide, whilst recognising there may be situation where it is necessary to apply multiple individual interventions at once or where it is not possible to implement a passive intervention (e.g. due to security concerns). </a:t>
            </a:r>
          </a:p>
          <a:p>
            <a:endParaRPr lang="en-GB" sz="1100" kern="1200" dirty="0">
              <a:solidFill>
                <a:schemeClr val="tx1"/>
              </a:solidFill>
              <a:effectLst/>
              <a:latin typeface="+mn-lt"/>
              <a:ea typeface="ヒラギノ角ゴ Pro W3" pitchFamily="84" charset="-128"/>
              <a:cs typeface="ヒラギノ角ゴ Pro W3" pitchFamily="84" charset="-128"/>
            </a:endParaRPr>
          </a:p>
          <a:p>
            <a:r>
              <a:rPr lang="en-GB" sz="1200" kern="1200" dirty="0">
                <a:solidFill>
                  <a:schemeClr val="tx1"/>
                </a:solidFill>
                <a:effectLst/>
                <a:latin typeface="+mn-lt"/>
                <a:ea typeface="ヒラギノ角ゴ Pro W3" pitchFamily="84" charset="-128"/>
                <a:cs typeface="ヒラギノ角ゴ Pro W3" pitchFamily="84" charset="-128"/>
              </a:rPr>
              <a:t>As outlined by the Heatwave Plan and WHO (2021), formal identification of vulnerable groups, the definition of specific public health response measures and active health and social care surveillance schemes should be enhanced during extreme events. Monitoring of the health status and impacts of heat among vulnerable groups should be undertaken to account for potential changes over time and ensure that prevention and response measures are tailored to their needs, thereby minimising the health burden</a:t>
            </a:r>
            <a:r>
              <a:rPr lang="en-GB" sz="1100" kern="1200" dirty="0">
                <a:solidFill>
                  <a:schemeClr val="tx1"/>
                </a:solidFill>
                <a:effectLst/>
                <a:latin typeface="+mn-lt"/>
                <a:ea typeface="ヒラギノ角ゴ Pro W3" pitchFamily="84" charset="-128"/>
                <a:cs typeface="ヒラギノ角ゴ Pro W3" pitchFamily="84" charset="-128"/>
              </a:rPr>
              <a:t>.</a:t>
            </a:r>
          </a:p>
          <a:p>
            <a:endParaRPr lang="en-GB" sz="1100" kern="1200" dirty="0">
              <a:solidFill>
                <a:schemeClr val="tx1"/>
              </a:solidFill>
              <a:effectLst/>
              <a:latin typeface="+mn-lt"/>
              <a:ea typeface="ヒラギノ角ゴ Pro W3" pitchFamily="84" charset="-128"/>
              <a:cs typeface="ヒラギノ角ゴ Pro W3" pitchFamily="84" charset="-128"/>
            </a:endParaRPr>
          </a:p>
          <a:p>
            <a:r>
              <a:rPr lang="en-GB" sz="1100" kern="1200" dirty="0">
                <a:solidFill>
                  <a:schemeClr val="tx1"/>
                </a:solidFill>
                <a:effectLst/>
                <a:latin typeface="+mn-lt"/>
                <a:ea typeface="ヒラギノ角ゴ Pro W3" pitchFamily="84" charset="-128"/>
                <a:cs typeface="ヒラギノ角ゴ Pro W3" pitchFamily="84" charset="-128"/>
              </a:rPr>
              <a:t>References: </a:t>
            </a:r>
          </a:p>
          <a:p>
            <a:pPr marL="228600" indent="-228600">
              <a:buFont typeface="+mj-lt"/>
              <a:buAutoNum type="arabicPeriod"/>
            </a:pPr>
            <a:r>
              <a:rPr lang="en-GB" sz="1100" kern="1200" dirty="0">
                <a:solidFill>
                  <a:schemeClr val="tx1"/>
                </a:solidFill>
                <a:effectLst/>
                <a:latin typeface="+mn-lt"/>
                <a:ea typeface="ヒラギノ角ゴ Pro W3" pitchFamily="84" charset="-128"/>
                <a:cs typeface="ヒラギノ角ゴ Pro W3" pitchFamily="84" charset="-128"/>
              </a:rPr>
              <a:t>Public Health England, Community-centred public health – Taking a whole system approach: briefing of research findings. 2020, London: Public Health England.</a:t>
            </a:r>
          </a:p>
          <a:p>
            <a:pPr marL="228600" indent="-228600">
              <a:buFont typeface="+mj-lt"/>
              <a:buAutoNum type="arabicPeriod"/>
            </a:pPr>
            <a:r>
              <a:rPr lang="en-GB" sz="1100" kern="1200" dirty="0">
                <a:solidFill>
                  <a:schemeClr val="tx1"/>
                </a:solidFill>
                <a:effectLst/>
                <a:latin typeface="+mn-lt"/>
                <a:ea typeface="ヒラギノ角ゴ Pro W3" pitchFamily="84" charset="-128"/>
              </a:rPr>
              <a:t>P</a:t>
            </a:r>
            <a:r>
              <a:rPr lang="en-GB" sz="1100" dirty="0"/>
              <a:t>ublic Health England, Whole systems approach to obesity: a guide to support local approaches to promoting a healthy weight. 2019, London: Public Health England.</a:t>
            </a:r>
            <a:endParaRPr lang="en-GB" sz="1100" kern="1200" dirty="0">
              <a:solidFill>
                <a:schemeClr val="tx1"/>
              </a:solidFill>
              <a:effectLst/>
              <a:latin typeface="+mn-lt"/>
              <a:ea typeface="ヒラギノ角ゴ Pro W3" pitchFamily="84" charset="-128"/>
              <a:cs typeface="ヒラギノ角ゴ Pro W3" pitchFamily="84" charset="-128"/>
            </a:endParaRPr>
          </a:p>
          <a:p>
            <a:pPr marL="228600" indent="-228600">
              <a:buFont typeface="+mj-lt"/>
              <a:buAutoNum type="arabicPeriod"/>
            </a:pPr>
            <a:r>
              <a:rPr lang="en-GB" sz="1100" dirty="0"/>
              <a:t>World Health Organisation, Heat and health in the WHO European Region: updated evidence for effective prevention. 2021, Copenhagen: WHO Regional Office for Europe.</a:t>
            </a:r>
            <a:endParaRPr lang="en-GB" sz="1100" kern="1200" dirty="0">
              <a:solidFill>
                <a:schemeClr val="tx1"/>
              </a:solidFill>
              <a:effectLst/>
              <a:latin typeface="+mn-lt"/>
              <a:ea typeface="ヒラギノ角ゴ Pro W3" pitchFamily="84" charset="-128"/>
              <a:cs typeface="ヒラギノ角ゴ Pro W3" pitchFamily="84" charset="-128"/>
            </a:endParaRPr>
          </a:p>
          <a:p>
            <a:endParaRPr lang="en-GB" sz="1100" dirty="0"/>
          </a:p>
        </p:txBody>
      </p:sp>
      <p:sp>
        <p:nvSpPr>
          <p:cNvPr id="4" name="Slide Number Placeholder 3"/>
          <p:cNvSpPr>
            <a:spLocks noGrp="1"/>
          </p:cNvSpPr>
          <p:nvPr>
            <p:ph type="sldNum" sz="quarter" idx="5"/>
          </p:nvPr>
        </p:nvSpPr>
        <p:spPr/>
        <p:txBody>
          <a:bodyPr/>
          <a:lstStyle/>
          <a:p>
            <a:pPr>
              <a:defRPr/>
            </a:pPr>
            <a:fld id="{9AE0CBF3-2A0A-4409-B599-FEFEAF974B88}" type="slidenum">
              <a:rPr lang="en-US" smtClean="0"/>
              <a:pPr>
                <a:defRPr/>
              </a:pPr>
              <a:t>16</a:t>
            </a:fld>
            <a:endParaRPr lang="en-US"/>
          </a:p>
        </p:txBody>
      </p:sp>
    </p:spTree>
    <p:extLst>
      <p:ext uri="{BB962C8B-B14F-4D97-AF65-F5344CB8AC3E}">
        <p14:creationId xmlns:p14="http://schemas.microsoft.com/office/powerpoint/2010/main" val="1611553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b="1" kern="1200" dirty="0">
                <a:solidFill>
                  <a:schemeClr val="tx1"/>
                </a:solidFill>
                <a:effectLst/>
                <a:latin typeface="+mn-lt"/>
                <a:ea typeface="ヒラギノ角ゴ Pro W3" pitchFamily="84" charset="-128"/>
                <a:cs typeface="ヒラギノ角ゴ Pro W3" pitchFamily="84" charset="-128"/>
              </a:rPr>
              <a:t>Minimise internal heat gains. </a:t>
            </a:r>
            <a:r>
              <a:rPr lang="en-GB" sz="1200" kern="1200" dirty="0">
                <a:solidFill>
                  <a:schemeClr val="tx1"/>
                </a:solidFill>
                <a:effectLst/>
                <a:latin typeface="+mn-lt"/>
                <a:ea typeface="ヒラギノ角ゴ Pro W3" pitchFamily="84" charset="-128"/>
                <a:cs typeface="ヒラギノ角ゴ Pro W3" pitchFamily="84" charset="-128"/>
              </a:rPr>
              <a:t>Intervention examples include: t</a:t>
            </a:r>
            <a:r>
              <a:rPr lang="en-GB" sz="1200" dirty="0">
                <a:effectLst/>
                <a:latin typeface="+mn-lt"/>
                <a:ea typeface="Calibri" panose="020F0502020204030204" pitchFamily="34" charset="0"/>
                <a:cs typeface="Times New Roman" panose="02020603050405020304" pitchFamily="18" charset="0"/>
              </a:rPr>
              <a:t>urn off central heating, electrical equipment and lights not in use.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dirty="0">
              <a:effectLst/>
              <a:latin typeface="+mn-lt"/>
              <a:ea typeface="Calibri" panose="020F0502020204030204" pitchFamily="34" charset="0"/>
              <a:cs typeface="Times New Roman" panose="02020603050405020304" pitchFamily="18" charset="0"/>
            </a:endParaRPr>
          </a:p>
          <a:p>
            <a:pPr marL="0" lvl="0" indent="0" algn="l" defTabSz="914400" rtl="0" eaLnBrk="1" latinLnBrk="0" hangingPunct="1">
              <a:buFont typeface="Arial" panose="020B0604020202020204" pitchFamily="34" charset="0"/>
              <a:buNone/>
            </a:pPr>
            <a:r>
              <a:rPr lang="en-GB" sz="1200" b="1" kern="1200" dirty="0">
                <a:solidFill>
                  <a:schemeClr val="dk1"/>
                </a:solidFill>
                <a:effectLst/>
                <a:latin typeface="+mn-lt"/>
                <a:ea typeface="ヒラギノ角ゴ Pro W3" pitchFamily="84" charset="-128"/>
                <a:cs typeface="ヒラギノ角ゴ Pro W3" pitchFamily="84" charset="-128"/>
              </a:rPr>
              <a:t>Keep out the heat / minimise solar heat gain. </a:t>
            </a:r>
            <a:r>
              <a:rPr lang="en-GB" sz="1200" b="0" kern="1200" dirty="0">
                <a:solidFill>
                  <a:schemeClr val="dk1"/>
                </a:solidFill>
                <a:effectLst/>
                <a:latin typeface="+mn-lt"/>
                <a:ea typeface="ヒラギノ角ゴ Pro W3" pitchFamily="84" charset="-128"/>
                <a:cs typeface="ヒラギノ角ゴ Pro W3" pitchFamily="84" charset="-128"/>
              </a:rPr>
              <a:t>Intervention examples include: </a:t>
            </a:r>
          </a:p>
          <a:p>
            <a:pPr marL="171450" lvl="0" indent="-171450" algn="l" defTabSz="914400" rtl="0" eaLnBrk="1" latinLnBrk="0" hangingPunct="1">
              <a:buFont typeface="Arial" panose="020B0604020202020204" pitchFamily="34" charset="0"/>
              <a:buChar char="•"/>
            </a:pPr>
            <a:r>
              <a:rPr lang="en-GB" sz="1200" kern="1200" dirty="0">
                <a:solidFill>
                  <a:schemeClr val="dk1"/>
                </a:solidFill>
                <a:effectLst/>
                <a:latin typeface="+mn-lt"/>
                <a:ea typeface="ヒラギノ角ゴ Pro W3" pitchFamily="84" charset="-128"/>
                <a:cs typeface="Times New Roman" panose="02020603050405020304" pitchFamily="18" charset="0"/>
              </a:rPr>
              <a:t>Shade or cover windows exposed to direct sunlight</a:t>
            </a:r>
          </a:p>
          <a:p>
            <a:pPr marL="171450" lvl="0" indent="-171450" algn="l" defTabSz="914400" rtl="0" eaLnBrk="1" latinLnBrk="0" hangingPunct="1">
              <a:buFont typeface="Arial" panose="020B0604020202020204" pitchFamily="34" charset="0"/>
              <a:buChar char="•"/>
            </a:pPr>
            <a:r>
              <a:rPr lang="en-GB" sz="1200" kern="1200" dirty="0">
                <a:solidFill>
                  <a:schemeClr val="dk1"/>
                </a:solidFill>
                <a:effectLst/>
                <a:latin typeface="+mn-lt"/>
                <a:ea typeface="ヒラギノ角ゴ Pro W3" pitchFamily="84" charset="-128"/>
                <a:cs typeface="Times New Roman" panose="02020603050405020304" pitchFamily="18" charset="0"/>
              </a:rPr>
              <a:t>External shutters or shades are very effective, whole</a:t>
            </a:r>
          </a:p>
          <a:p>
            <a:pPr marL="171450" lvl="0" indent="-171450" algn="l" defTabSz="914400" rtl="0" eaLnBrk="1" latinLnBrk="0" hangingPunct="1">
              <a:buFont typeface="Arial" panose="020B0604020202020204" pitchFamily="34" charset="0"/>
              <a:buChar char="•"/>
            </a:pPr>
            <a:r>
              <a:rPr lang="en-GB" sz="1200" kern="1200" dirty="0">
                <a:solidFill>
                  <a:schemeClr val="dk1"/>
                </a:solidFill>
                <a:effectLst/>
                <a:latin typeface="+mn-lt"/>
                <a:ea typeface="ヒラギノ角ゴ Pro W3" pitchFamily="84" charset="-128"/>
                <a:cs typeface="Times New Roman" panose="02020603050405020304" pitchFamily="18" charset="0"/>
              </a:rPr>
              <a:t>Internal blinds or curtains are less effective but cheaper</a:t>
            </a:r>
          </a:p>
          <a:p>
            <a:pPr marL="171450" lvl="0" indent="-171450" algn="l" defTabSz="914400" rtl="0" eaLnBrk="1" latinLnBrk="0" hangingPunct="1">
              <a:buFont typeface="Arial" panose="020B0604020202020204" pitchFamily="34" charset="0"/>
              <a:buChar char="•"/>
            </a:pPr>
            <a:r>
              <a:rPr lang="en-GB" sz="1200" kern="1200" dirty="0">
                <a:solidFill>
                  <a:schemeClr val="dk1"/>
                </a:solidFill>
                <a:effectLst/>
                <a:latin typeface="+mn-lt"/>
                <a:ea typeface="ヒラギノ角ゴ Pro W3" pitchFamily="84" charset="-128"/>
                <a:cs typeface="Times New Roman" panose="02020603050405020304" pitchFamily="18" charset="0"/>
              </a:rPr>
              <a:t>Metallic blinds and dark curtains can make a room hotter</a:t>
            </a:r>
          </a:p>
          <a:p>
            <a:pPr marL="171450" lvl="0" indent="-171450" algn="l" defTabSz="914400" rtl="0" eaLnBrk="1" latinLnBrk="0" hangingPunct="1">
              <a:buFont typeface="Arial" panose="020B0604020202020204" pitchFamily="34" charset="0"/>
              <a:buChar char="•"/>
            </a:pPr>
            <a:endParaRPr lang="en-GB" sz="1200" kern="1200" dirty="0">
              <a:solidFill>
                <a:schemeClr val="dk1"/>
              </a:solidFill>
              <a:effectLst/>
              <a:latin typeface="+mn-lt"/>
              <a:ea typeface="ヒラギノ角ゴ Pro W3" pitchFamily="84" charset="-128"/>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sz="1200" b="1" kern="1200" dirty="0">
                <a:solidFill>
                  <a:schemeClr val="dk1"/>
                </a:solidFill>
                <a:effectLst/>
                <a:latin typeface="+mn-lt"/>
                <a:ea typeface="ヒラギノ角ゴ Pro W3" pitchFamily="84" charset="-128"/>
                <a:cs typeface="ヒラギノ角ゴ Pro W3" pitchFamily="84" charset="-128"/>
              </a:rPr>
              <a:t>Employ passive / natural ventilation. </a:t>
            </a:r>
            <a:r>
              <a:rPr lang="en-GB" sz="1200" b="0" kern="1200" dirty="0">
                <a:solidFill>
                  <a:schemeClr val="dk1"/>
                </a:solidFill>
                <a:effectLst/>
                <a:latin typeface="+mn-lt"/>
                <a:ea typeface="ヒラギノ角ゴ Pro W3" pitchFamily="84" charset="-128"/>
                <a:cs typeface="ヒラギノ角ゴ Pro W3" pitchFamily="84" charset="-128"/>
              </a:rPr>
              <a:t>Intervention examples include:</a:t>
            </a:r>
            <a:endParaRPr lang="en-GB" sz="1200" b="0" dirty="0">
              <a:latin typeface="+mn-lt"/>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200" kern="1200" dirty="0">
                <a:solidFill>
                  <a:schemeClr val="dk1"/>
                </a:solidFill>
                <a:effectLst/>
                <a:latin typeface="+mn-lt"/>
                <a:ea typeface="ヒラギノ角ゴ Pro W3" pitchFamily="84" charset="-128"/>
                <a:cs typeface="Times New Roman" panose="02020603050405020304" pitchFamily="18" charset="0"/>
              </a:rPr>
              <a:t>Open windows when the air feels cooler outside than inside (i.e. at night) and where it is safe, secure and feasible to do so.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200" kern="1200" dirty="0">
                <a:solidFill>
                  <a:schemeClr val="dk1"/>
                </a:solidFill>
                <a:effectLst/>
                <a:latin typeface="+mn-lt"/>
                <a:ea typeface="ヒラギノ角ゴ Pro W3" pitchFamily="84" charset="-128"/>
                <a:cs typeface="Times New Roman" panose="02020603050405020304" pitchFamily="18" charset="0"/>
              </a:rPr>
              <a:t>Increase air flow through buildings wherever possible.</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GB" sz="1200" kern="1200" dirty="0">
              <a:solidFill>
                <a:schemeClr val="dk1"/>
              </a:solidFill>
              <a:effectLst/>
              <a:latin typeface="+mn-lt"/>
              <a:ea typeface="ヒラギノ角ゴ Pro W3" pitchFamily="84" charset="-128"/>
              <a:cs typeface="Times New Roman" panose="02020603050405020304" pitchFamily="18" charset="0"/>
            </a:endParaRPr>
          </a:p>
          <a:p>
            <a:pPr marL="0" lvl="0" indent="0">
              <a:buFont typeface="+mj-lt"/>
              <a:buNone/>
            </a:pPr>
            <a:r>
              <a:rPr lang="en-GB" sz="1200" b="1" kern="1200" dirty="0">
                <a:solidFill>
                  <a:schemeClr val="dk1"/>
                </a:solidFill>
                <a:effectLst/>
                <a:latin typeface="+mn-lt"/>
                <a:ea typeface="ヒラギノ角ゴ Pro W3" pitchFamily="84" charset="-128"/>
                <a:cs typeface="ヒラギノ角ゴ Pro W3" pitchFamily="84" charset="-128"/>
              </a:rPr>
              <a:t>Use mechanical ventilation:</a:t>
            </a:r>
          </a:p>
          <a:p>
            <a:pPr marL="0" lvl="0" indent="0">
              <a:buFont typeface="+mj-lt"/>
              <a:buNone/>
            </a:pPr>
            <a:r>
              <a:rPr lang="en-GB" sz="1200" b="1" i="1" kern="1200" dirty="0">
                <a:solidFill>
                  <a:schemeClr val="dk1"/>
                </a:solidFill>
                <a:effectLst/>
                <a:latin typeface="+mn-lt"/>
                <a:ea typeface="ヒラギノ角ゴ Pro W3" pitchFamily="84" charset="-128"/>
                <a:cs typeface="ヒラギノ角ゴ Pro W3" pitchFamily="84" charset="-128"/>
              </a:rPr>
              <a:t>Air conditioning units or systems</a:t>
            </a:r>
          </a:p>
          <a:p>
            <a:r>
              <a:rPr lang="en-GB" sz="1200" dirty="0">
                <a:latin typeface="+mn-lt"/>
              </a:rPr>
              <a:t>If an air conditioning system is in place, we advise the following:</a:t>
            </a:r>
          </a:p>
          <a:p>
            <a:pPr marL="171450" lvl="0" indent="-171450" algn="l" defTabSz="914400" rtl="0" eaLnBrk="1" latinLnBrk="0" hangingPunct="1">
              <a:buFont typeface="Arial" panose="020B0604020202020204" pitchFamily="34" charset="0"/>
              <a:buChar char="•"/>
            </a:pPr>
            <a:r>
              <a:rPr lang="en-GB" sz="1200" kern="1200" dirty="0">
                <a:solidFill>
                  <a:schemeClr val="dk1"/>
                </a:solidFill>
                <a:effectLst/>
                <a:latin typeface="+mn-lt"/>
                <a:ea typeface="ヒラギノ角ゴ Pro W3" pitchFamily="84" charset="-128"/>
                <a:cs typeface="Times New Roman" panose="02020603050405020304" pitchFamily="18" charset="0"/>
              </a:rPr>
              <a:t>Good ventilation is encouraged to address infection protection and control, including COVID-19</a:t>
            </a:r>
          </a:p>
          <a:p>
            <a:pPr marL="171450" lvl="0" indent="-171450" algn="l" defTabSz="914400" rtl="0" eaLnBrk="1" latinLnBrk="0" hangingPunct="1">
              <a:buFont typeface="Arial" panose="020B0604020202020204" pitchFamily="34" charset="0"/>
              <a:buChar char="•"/>
            </a:pPr>
            <a:r>
              <a:rPr lang="en-GB" sz="1200" kern="1200" dirty="0">
                <a:solidFill>
                  <a:schemeClr val="dk1"/>
                </a:solidFill>
                <a:effectLst/>
                <a:latin typeface="+mn-lt"/>
                <a:ea typeface="ヒラギノ角ゴ Pro W3" pitchFamily="84" charset="-128"/>
                <a:cs typeface="Times New Roman" panose="02020603050405020304" pitchFamily="18" charset="0"/>
              </a:rPr>
              <a:t>If you use a centralised ventilation system that removes and circulates air to different rooms, it is recommended that you turn off recirculation and use a fresh air supply</a:t>
            </a:r>
          </a:p>
          <a:p>
            <a:pPr marL="171450" lvl="0" indent="-171450" algn="l" defTabSz="914400" rtl="0" eaLnBrk="1" latinLnBrk="0" hangingPunct="1">
              <a:buFont typeface="Arial" panose="020B0604020202020204" pitchFamily="34" charset="0"/>
              <a:buChar char="•"/>
            </a:pPr>
            <a:r>
              <a:rPr lang="en-GB" sz="1200" kern="1200" dirty="0">
                <a:solidFill>
                  <a:schemeClr val="dk1"/>
                </a:solidFill>
                <a:effectLst/>
                <a:latin typeface="+mn-lt"/>
                <a:ea typeface="ヒラギノ角ゴ Pro W3" pitchFamily="84" charset="-128"/>
                <a:cs typeface="Times New Roman" panose="02020603050405020304" pitchFamily="18" charset="0"/>
              </a:rPr>
              <a:t>You do not need to adjust other types of air conditioning systems</a:t>
            </a:r>
          </a:p>
          <a:p>
            <a:pPr marL="171450" lvl="0" indent="-171450" algn="l" defTabSz="914400" rtl="0" eaLnBrk="1" latinLnBrk="0" hangingPunct="1">
              <a:buFont typeface="Arial" panose="020B0604020202020204" pitchFamily="34" charset="0"/>
              <a:buChar char="•"/>
            </a:pPr>
            <a:r>
              <a:rPr lang="en-GB" sz="1200" kern="1200" dirty="0">
                <a:solidFill>
                  <a:schemeClr val="dk1"/>
                </a:solidFill>
                <a:effectLst/>
                <a:latin typeface="+mn-lt"/>
                <a:ea typeface="ヒラギノ角ゴ Pro W3" pitchFamily="84" charset="-128"/>
                <a:cs typeface="Times New Roman" panose="02020603050405020304" pitchFamily="18" charset="0"/>
              </a:rPr>
              <a:t>If unsure, speak to your heating ventilation and air conditioning (HVAC) engineers or advisers.</a:t>
            </a:r>
          </a:p>
          <a:p>
            <a:pPr marL="0" lvl="0" indent="0">
              <a:buFont typeface="+mj-lt"/>
              <a:buNone/>
            </a:pPr>
            <a:endParaRPr lang="en-GB" sz="1200" b="1" dirty="0">
              <a:latin typeface="+mn-lt"/>
            </a:endParaRPr>
          </a:p>
          <a:p>
            <a:pPr marL="0" marR="0" lvl="0" indent="0" algn="l" defTabSz="914400" rtl="0" eaLnBrk="0" fontAlgn="base" latinLnBrk="0" hangingPunct="0">
              <a:lnSpc>
                <a:spcPct val="100000"/>
              </a:lnSpc>
              <a:spcBef>
                <a:spcPct val="30000"/>
              </a:spcBef>
              <a:spcAft>
                <a:spcPct val="0"/>
              </a:spcAft>
              <a:buClrTx/>
              <a:buSzTx/>
              <a:buFont typeface="+mj-lt"/>
              <a:buNone/>
              <a:tabLst/>
              <a:defRPr/>
            </a:pPr>
            <a:r>
              <a:rPr lang="en-GB" sz="1200" b="1" i="1" kern="1200" dirty="0">
                <a:solidFill>
                  <a:schemeClr val="dk1"/>
                </a:solidFill>
                <a:effectLst/>
                <a:latin typeface="+mn-lt"/>
                <a:ea typeface="ヒラギノ角ゴ Pro W3" pitchFamily="84" charset="-128"/>
                <a:cs typeface="ヒラギノ角ゴ Pro W3" pitchFamily="84" charset="-128"/>
              </a:rPr>
              <a:t>Electric fans</a:t>
            </a:r>
          </a:p>
          <a:p>
            <a:r>
              <a:rPr lang="en-GB" sz="1200" kern="1200" dirty="0">
                <a:solidFill>
                  <a:schemeClr val="tx1"/>
                </a:solidFill>
                <a:effectLst/>
                <a:latin typeface="+mn-lt"/>
                <a:ea typeface="ヒラギノ角ゴ Pro W3" pitchFamily="84" charset="-128"/>
                <a:cs typeface="ヒラギノ角ゴ Pro W3" pitchFamily="84" charset="-128"/>
              </a:rPr>
              <a:t>Advice regarding use of electric fans as a cooling intervention during hot weather assumes that individuals with COVID-19 are self-isolating/</a:t>
            </a:r>
            <a:r>
              <a:rPr lang="en-GB" sz="1200" kern="1200" dirty="0" err="1">
                <a:solidFill>
                  <a:schemeClr val="tx1"/>
                </a:solidFill>
                <a:effectLst/>
                <a:latin typeface="+mn-lt"/>
                <a:ea typeface="ヒラギノ角ゴ Pro W3" pitchFamily="84" charset="-128"/>
                <a:cs typeface="ヒラギノ角ゴ Pro W3" pitchFamily="84" charset="-128"/>
              </a:rPr>
              <a:t>cohorted</a:t>
            </a:r>
            <a:r>
              <a:rPr lang="en-GB" sz="1200" kern="1200" dirty="0">
                <a:solidFill>
                  <a:schemeClr val="tx1"/>
                </a:solidFill>
                <a:effectLst/>
                <a:latin typeface="+mn-lt"/>
                <a:ea typeface="ヒラギノ角ゴ Pro W3" pitchFamily="84" charset="-128"/>
                <a:cs typeface="ヒラギノ角ゴ Pro W3" pitchFamily="84" charset="-128"/>
              </a:rPr>
              <a:t> away from others in line with national guidance:</a:t>
            </a:r>
          </a:p>
          <a:p>
            <a:pPr marL="171450" lvl="0" indent="-171450">
              <a:buFont typeface="Arial" panose="020B0604020202020204" pitchFamily="34" charset="0"/>
              <a:buChar char="•"/>
            </a:pPr>
            <a:r>
              <a:rPr lang="en-GB" sz="1200" kern="1200" dirty="0">
                <a:solidFill>
                  <a:schemeClr val="tx1"/>
                </a:solidFill>
                <a:effectLst/>
                <a:latin typeface="+mn-lt"/>
                <a:ea typeface="ヒラギノ角ゴ Pro W3" pitchFamily="84" charset="-128"/>
                <a:cs typeface="ヒラギノ角ゴ Pro W3" pitchFamily="84" charset="-128"/>
              </a:rPr>
              <a:t>Natural ventilation can help keep a space cool whilst also reducing the risk of COVID-19.  </a:t>
            </a:r>
          </a:p>
          <a:p>
            <a:pPr marL="171450" lvl="0" indent="-171450">
              <a:buFont typeface="Arial" panose="020B0604020202020204" pitchFamily="34" charset="0"/>
              <a:buChar char="•"/>
            </a:pPr>
            <a:r>
              <a:rPr lang="en-GB" sz="1200" kern="1200" dirty="0">
                <a:solidFill>
                  <a:schemeClr val="tx1"/>
                </a:solidFill>
                <a:effectLst/>
                <a:latin typeface="+mn-lt"/>
                <a:ea typeface="ヒラギノ角ゴ Pro W3" pitchFamily="84" charset="-128"/>
                <a:cs typeface="ヒラギノ角ゴ Pro W3" pitchFamily="84" charset="-128"/>
              </a:rPr>
              <a:t>There is some limited evidence that the use of fans at very high temperatures (&gt;35ºC) can increase the risk of overheating by increasing convective heat gain. This may be a particular risk for older people as they do not sweat as effectively. Therefore, where ambient temperatures are above 35ºC fans should be used with caution. They should not be aimed directly at the person and extra care should be taken to ensure that they remain sufficiently hydrated. </a:t>
            </a:r>
          </a:p>
          <a:p>
            <a:pPr marL="0" marR="0" lvl="0" indent="0" algn="l" defTabSz="914400" rtl="0" eaLnBrk="0" fontAlgn="base" latinLnBrk="0" hangingPunct="0">
              <a:lnSpc>
                <a:spcPct val="100000"/>
              </a:lnSpc>
              <a:spcBef>
                <a:spcPct val="30000"/>
              </a:spcBef>
              <a:spcAft>
                <a:spcPct val="0"/>
              </a:spcAft>
              <a:buClrTx/>
              <a:buSzTx/>
              <a:buFont typeface="+mj-lt"/>
              <a:buNone/>
              <a:tabLst/>
              <a:defRPr/>
            </a:pPr>
            <a:endParaRPr lang="en-GB" sz="1200" b="1" dirty="0">
              <a:latin typeface="+mn-lt"/>
            </a:endParaRPr>
          </a:p>
          <a:p>
            <a:pPr marL="0" lvl="0" indent="0">
              <a:buFont typeface="+mj-lt"/>
              <a:buNone/>
            </a:pPr>
            <a:endParaRPr lang="en-GB" sz="1200" b="1" dirty="0">
              <a:latin typeface="+mn-lt"/>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GB" sz="1200" kern="1200" dirty="0">
              <a:solidFill>
                <a:schemeClr val="dk1"/>
              </a:solidFill>
              <a:effectLst/>
              <a:latin typeface="+mn-lt"/>
              <a:ea typeface="ヒラギノ角ゴ Pro W3" pitchFamily="84" charset="-128"/>
              <a:cs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b="1" kern="1200" dirty="0">
              <a:solidFill>
                <a:schemeClr val="dk1"/>
              </a:solidFill>
              <a:effectLst/>
              <a:latin typeface="+mn-lt"/>
              <a:ea typeface="ヒラギノ角ゴ Pro W3" pitchFamily="84" charset="-128"/>
              <a:cs typeface="ヒラギノ角ゴ Pro W3" pitchFamily="84"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dirty="0">
              <a:effectLst/>
              <a:latin typeface="+mn-lt"/>
              <a:ea typeface="Calibri" panose="020F0502020204030204" pitchFamily="34" charset="0"/>
              <a:cs typeface="Times New Roman" panose="02020603050405020304" pitchFamily="18" charset="0"/>
            </a:endParaRPr>
          </a:p>
          <a:p>
            <a:endParaRPr lang="en-GB" dirty="0"/>
          </a:p>
          <a:p>
            <a:endParaRPr lang="en-GB" dirty="0"/>
          </a:p>
        </p:txBody>
      </p:sp>
      <p:sp>
        <p:nvSpPr>
          <p:cNvPr id="4" name="Slide Number Placeholder 3"/>
          <p:cNvSpPr>
            <a:spLocks noGrp="1"/>
          </p:cNvSpPr>
          <p:nvPr>
            <p:ph type="sldNum" sz="quarter" idx="5"/>
          </p:nvPr>
        </p:nvSpPr>
        <p:spPr/>
        <p:txBody>
          <a:bodyPr/>
          <a:lstStyle/>
          <a:p>
            <a:pPr>
              <a:defRPr/>
            </a:pPr>
            <a:fld id="{9AE0CBF3-2A0A-4409-B599-FEFEAF974B88}" type="slidenum">
              <a:rPr lang="en-US" smtClean="0"/>
              <a:pPr>
                <a:defRPr/>
              </a:pPr>
              <a:t>17</a:t>
            </a:fld>
            <a:endParaRPr lang="en-US"/>
          </a:p>
        </p:txBody>
      </p:sp>
    </p:spTree>
    <p:extLst>
      <p:ext uri="{BB962C8B-B14F-4D97-AF65-F5344CB8AC3E}">
        <p14:creationId xmlns:p14="http://schemas.microsoft.com/office/powerpoint/2010/main" val="22661330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publications@phe.gov.uk"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2133304"/>
            <a:ext cx="12192000" cy="472469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5" name="Rectangle 4"/>
          <p:cNvSpPr>
            <a:spLocks noChangeArrowheads="1"/>
          </p:cNvSpPr>
          <p:nvPr userDrawn="1"/>
        </p:nvSpPr>
        <p:spPr bwMode="auto">
          <a:xfrm>
            <a:off x="0" y="1988841"/>
            <a:ext cx="12192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dirty="0">
              <a:solidFill>
                <a:schemeClr val="lt1"/>
              </a:solidFill>
              <a:latin typeface="+mn-lt"/>
              <a:ea typeface="+mn-ea"/>
              <a:cs typeface="+mn-cs"/>
            </a:endParaRPr>
          </a:p>
        </p:txBody>
      </p:sp>
      <p:sp>
        <p:nvSpPr>
          <p:cNvPr id="2" name="Title 1"/>
          <p:cNvSpPr>
            <a:spLocks noGrp="1"/>
          </p:cNvSpPr>
          <p:nvPr>
            <p:ph type="ctrTitle"/>
          </p:nvPr>
        </p:nvSpPr>
        <p:spPr>
          <a:xfrm>
            <a:off x="744000" y="2492897"/>
            <a:ext cx="10178197" cy="1724503"/>
          </a:xfrm>
          <a:ln>
            <a:noFill/>
          </a:ln>
        </p:spPr>
        <p:txBody>
          <a:bodyPr anchor="t">
            <a:noAutofit/>
          </a:bodyPr>
          <a:lstStyle>
            <a:lvl1pPr algn="l">
              <a:defRPr sz="450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744000" y="6021288"/>
            <a:ext cx="10178197"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4898813" cy="181229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0269" y="548680"/>
            <a:ext cx="10704000" cy="648072"/>
          </a:xfrm>
        </p:spPr>
        <p:txBody>
          <a:bodyPr anchor="t" anchorCtr="0"/>
          <a:lstStyle>
            <a:lvl1pPr>
              <a:defRPr sz="4000" baseline="0">
                <a:solidFill>
                  <a:srgbClr val="00AE9E"/>
                </a:solidFill>
                <a:latin typeface="Arial"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744000" y="1412777"/>
            <a:ext cx="10704000" cy="4739679"/>
          </a:xfrm>
        </p:spPr>
        <p:txBody>
          <a:bodyPr/>
          <a:lstStyle>
            <a:lvl1pPr marL="4763" indent="-4763">
              <a:lnSpc>
                <a:spcPct val="114000"/>
              </a:lnSpc>
              <a:spcBef>
                <a:spcPts val="0"/>
              </a:spcBef>
              <a:defRPr sz="1800" b="0" baseline="0">
                <a:solidFill>
                  <a:schemeClr val="tx1"/>
                </a:solidFill>
              </a:defRPr>
            </a:lvl1pPr>
          </a:lstStyle>
          <a:p>
            <a:pPr lvl="0"/>
            <a:r>
              <a:rPr lang="en-US" dirty="0"/>
              <a:t>Text should be 12-18pt Arial. Do not use other fonts.</a:t>
            </a:r>
          </a:p>
          <a:p>
            <a:pPr lvl="0"/>
            <a:endParaRPr lang="en-US" b="1" dirty="0">
              <a:latin typeface="Arial" pitchFamily="84" charset="0"/>
            </a:endParaRPr>
          </a:p>
          <a:p>
            <a:pPr lvl="0"/>
            <a:r>
              <a:rPr lang="en-US" b="1" dirty="0">
                <a:latin typeface="Arial" pitchFamily="84" charset="0"/>
              </a:rPr>
              <a:t>Note</a:t>
            </a:r>
          </a:p>
          <a:p>
            <a:pPr lvl="0"/>
            <a:r>
              <a:rPr lang="en-US" dirty="0">
                <a:latin typeface="Arial" pitchFamily="84" charset="0"/>
              </a:rPr>
              <a:t>This template should NOT be used to create publications, as this may mean</a:t>
            </a:r>
          </a:p>
          <a:p>
            <a:pPr lvl="0"/>
            <a:r>
              <a:rPr lang="en-US" dirty="0">
                <a:latin typeface="Arial" pitchFamily="84" charset="0"/>
              </a:rPr>
              <a:t>publication on GOV.UK will not be possible. </a:t>
            </a:r>
          </a:p>
          <a:p>
            <a:pPr lvl="0"/>
            <a:endParaRPr lang="en-US" dirty="0">
              <a:latin typeface="Arial" pitchFamily="84" charset="0"/>
            </a:endParaRPr>
          </a:p>
          <a:p>
            <a:pPr lvl="0"/>
            <a:r>
              <a:rPr lang="en-US" dirty="0">
                <a:latin typeface="Arial" pitchFamily="84" charset="0"/>
              </a:rPr>
              <a:t>Please contact </a:t>
            </a:r>
            <a:r>
              <a:rPr lang="en-US" dirty="0">
                <a:latin typeface="Arial" pitchFamily="84" charset="0"/>
                <a:hlinkClick r:id="rId2"/>
              </a:rPr>
              <a:t>publications@phe.gov.uk</a:t>
            </a:r>
            <a:r>
              <a:rPr lang="en-US" dirty="0">
                <a:latin typeface="Arial" pitchFamily="84" charset="0"/>
              </a:rPr>
              <a:t> for more details</a:t>
            </a:r>
          </a:p>
          <a:p>
            <a:pPr lvl="0"/>
            <a:endParaRPr lang="en-US" dirty="0"/>
          </a:p>
        </p:txBody>
      </p:sp>
      <p:sp>
        <p:nvSpPr>
          <p:cNvPr id="5" name="Slide Number Placeholder 5"/>
          <p:cNvSpPr>
            <a:spLocks noGrp="1"/>
          </p:cNvSpPr>
          <p:nvPr>
            <p:ph type="sldNum" sz="quarter" idx="10"/>
          </p:nvPr>
        </p:nvSpPr>
        <p:spPr>
          <a:xfrm>
            <a:off x="0" y="6308726"/>
            <a:ext cx="12192000" cy="549275"/>
          </a:xfrm>
        </p:spPr>
        <p:txBody>
          <a:bodyPr/>
          <a:lstStyle>
            <a:lvl1pPr>
              <a:defRPr/>
            </a:lvl1pPr>
          </a:lstStyle>
          <a:p>
            <a:pPr marL="531813">
              <a:defRPr/>
            </a:pPr>
            <a:r>
              <a:rPr lang="en-US"/>
              <a:t>  </a:t>
            </a:r>
            <a:fld id="{2565FA6D-D4C8-4C4C-AC4B-3269734D34D8}" type="slidenum">
              <a:rPr lang="en-US" smtClean="0"/>
              <a:pPr marL="531813">
                <a:defRPr/>
              </a:pPr>
              <a:t>‹#›</a:t>
            </a:fld>
            <a:endParaRPr lang="en-US" dirty="0"/>
          </a:p>
        </p:txBody>
      </p:sp>
      <p:sp>
        <p:nvSpPr>
          <p:cNvPr id="6" name="Footer Placeholder 5"/>
          <p:cNvSpPr>
            <a:spLocks noGrp="1"/>
          </p:cNvSpPr>
          <p:nvPr>
            <p:ph type="ftr" sz="quarter" idx="11"/>
          </p:nvPr>
        </p:nvSpPr>
        <p:spPr/>
        <p:txBody>
          <a:bodyPr/>
          <a:lstStyle>
            <a:lvl1pPr marL="173038" indent="0" algn="l">
              <a:defRPr sz="1200" baseline="0">
                <a:solidFill>
                  <a:schemeClr val="bg1"/>
                </a:solidFill>
                <a:latin typeface="Arial" pitchFamily="34" charset="0"/>
              </a:defRPr>
            </a:lvl1pPr>
          </a:lstStyle>
          <a:p>
            <a:pPr>
              <a:defRPr/>
            </a:pPr>
            <a:r>
              <a:rPr lang="en-GB"/>
              <a:t>Heatwave and summer preparedness 2021</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2951" y="274638"/>
            <a:ext cx="10706100" cy="1143000"/>
          </a:xfrm>
          <a:prstGeom prst="rect">
            <a:avLst/>
          </a:prstGeom>
        </p:spPr>
        <p:txBody>
          <a:bodyPr vert="horz" lIns="0" tIns="0" rIns="0" bIns="0" rtlCol="0" anchor="ctr">
            <a:normAutofit/>
          </a:bodyPr>
          <a:lstStyle/>
          <a:p>
            <a:r>
              <a:rPr lang="en-US" dirty="0"/>
              <a:t>Click to edit Master title style</a:t>
            </a:r>
          </a:p>
        </p:txBody>
      </p:sp>
      <p:sp>
        <p:nvSpPr>
          <p:cNvPr id="1027" name="Text Placeholder 2"/>
          <p:cNvSpPr>
            <a:spLocks noGrp="1"/>
          </p:cNvSpPr>
          <p:nvPr>
            <p:ph type="body" idx="1"/>
          </p:nvPr>
        </p:nvSpPr>
        <p:spPr bwMode="auto">
          <a:xfrm>
            <a:off x="742951" y="1600201"/>
            <a:ext cx="10706100"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5"/>
            <a:r>
              <a:rPr lang="en-US" dirty="0"/>
              <a:t>Fifth level</a:t>
            </a:r>
          </a:p>
        </p:txBody>
      </p:sp>
      <p:sp>
        <p:nvSpPr>
          <p:cNvPr id="7" name="Slide Number Placeholder 5"/>
          <p:cNvSpPr>
            <a:spLocks noGrp="1"/>
          </p:cNvSpPr>
          <p:nvPr>
            <p:ph type="sldNum" sz="quarter" idx="4"/>
          </p:nvPr>
        </p:nvSpPr>
        <p:spPr>
          <a:xfrm>
            <a:off x="0" y="6308726"/>
            <a:ext cx="12192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a:defRPr/>
            </a:pPr>
            <a:r>
              <a:rPr lang="en-US" dirty="0"/>
              <a:t>  </a:t>
            </a:r>
            <a:fld id="{45F8D313-CCBE-49D6-A3BC-57B1848DFB52}" type="slidenum">
              <a:rPr lang="en-US" smtClean="0"/>
              <a:pPr>
                <a:defRPr/>
              </a:pPr>
              <a:t>‹#›</a:t>
            </a:fld>
            <a:r>
              <a:rPr lang="en-US" dirty="0"/>
              <a:t> </a:t>
            </a:r>
          </a:p>
        </p:txBody>
      </p:sp>
      <p:sp>
        <p:nvSpPr>
          <p:cNvPr id="6" name="Footer Placeholder 5"/>
          <p:cNvSpPr>
            <a:spLocks noGrp="1"/>
          </p:cNvSpPr>
          <p:nvPr>
            <p:ph type="ftr" sz="quarter" idx="3"/>
          </p:nvPr>
        </p:nvSpPr>
        <p:spPr>
          <a:xfrm>
            <a:off x="1200151" y="6308726"/>
            <a:ext cx="10752500" cy="549275"/>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GB"/>
              <a:t>Heatwave and summer preparedness 2021</a:t>
            </a:r>
            <a:endParaRPr lang="en-US" dirty="0"/>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Lst>
  <p:hf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It%20is%20important%20to%20identify%20people%20who%20are%20vulnerable%20to%20the%20harms%20of%20indoor%20overheating%20and%20who%20may%20also%20be%20living%20in%20a%20home%20that%20is%20likely%20to%20overhea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www.gov.uk/government/publications/syndromic-surveillance-weekly-summaries-for-2020" TargetMode="Externa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gov.uk/government/publications/phe-heatwave-mortality-monitoring/heatwave-mortality-monitoring-report-2020"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801539/Heatwave_plan_for_England_2019.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www.gov.uk/coronavirus"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public.govdelivery.com/accounts/UKMETOFFICE/subscriber/new?qsp=PHE"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801539/Heatwave_plan_for_England_2019.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public.govdelivery.com/accounts/UKMETOFFICE/subscriber/new?qsp=PHE" TargetMode="External"/><Relationship Id="rId4" Type="http://schemas.openxmlformats.org/officeDocument/2006/relationships/hyperlink" Target="https://www.metoffice.gov.uk/weather/warnings-and-advice/seasonal-advice/heat-health-watch-service"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888249/Heat_flier_Residents_2020.pdf" TargetMode="External"/><Relationship Id="rId2" Type="http://schemas.openxmlformats.org/officeDocument/2006/relationships/hyperlink" Target="https://assets.publishing.service.gov.uk/government/uploads/system/uploads/attachment_data/file/888252/Beat-the-Heat_Leaflet_Coping_with_heat_and_COVID-19.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volunteering.royalvoluntaryservice.org.uk/nhs-volunteer-responders-portal/isolating" TargetMode="External"/><Relationship Id="rId2" Type="http://schemas.openxmlformats.org/officeDocument/2006/relationships/hyperlink" Target="https://assets.publishing.service.gov.uk/government/uploads/system/uploads/attachment_data/file/891887/Beat-the-Heat_Leaflet_Coping_with_heat_and_COVID-19.pdf"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801539/Heatwave_plan_for_England_2019.pdf" TargetMode="External"/><Relationship Id="rId7" Type="http://schemas.openxmlformats.org/officeDocument/2006/relationships/hyperlink" Target="https://www.gov.uk/coronaviru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assets.publishing.service.gov.uk/government/uploads/system/uploads/attachment_data/file/888249/Heat_flier_Residents_2020.pdf" TargetMode="External"/><Relationship Id="rId5" Type="http://schemas.openxmlformats.org/officeDocument/2006/relationships/hyperlink" Target="https://assets.publishing.service.gov.uk/government/uploads/system/uploads/attachment_data/file/888252/Beat-the-Heat_Leaflet_Coping_with_heat_and_COVID-19.pdf" TargetMode="External"/><Relationship Id="rId4" Type="http://schemas.openxmlformats.org/officeDocument/2006/relationships/hyperlink" Target="https://assets.publishing.service.gov.uk/government/uploads/system/uploads/attachment_data/file/888247/Beat_the_Heat_2020.pdf" TargetMode="External"/></Relationships>
</file>

<file path=ppt/slides/_rels/slide36.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hyperlink" Target="http://www.gov.uk/phe" TargetMode="External"/><Relationship Id="rId7" Type="http://schemas.openxmlformats.org/officeDocument/2006/relationships/hyperlink" Target="http://www.nationalarchives.gov.uk/doc/open-government-licence/version/3/"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mailto:extremeevents@phe.gov.uk" TargetMode="External"/><Relationship Id="rId5" Type="http://schemas.openxmlformats.org/officeDocument/2006/relationships/hyperlink" Target="http://www.facebook.com/PublicHealthEngland" TargetMode="External"/><Relationship Id="rId10" Type="http://schemas.openxmlformats.org/officeDocument/2006/relationships/image" Target="cid:image001.jpg@01D353C6.DBBA3540" TargetMode="External"/><Relationship Id="rId4" Type="http://schemas.openxmlformats.org/officeDocument/2006/relationships/hyperlink" Target="https://twitter.com/PHE_uk" TargetMode="External"/><Relationship Id="rId9" Type="http://schemas.openxmlformats.org/officeDocument/2006/relationships/image" Target="../media/image8.jpeg"/></Relationships>
</file>

<file path=ppt/slides/_rels/slide4.xml.rels><?xml version="1.0" encoding="UTF-8" standalone="yes"?>
<Relationships xmlns="http://schemas.openxmlformats.org/package/2006/relationships"><Relationship Id="rId8" Type="http://schemas.openxmlformats.org/officeDocument/2006/relationships/slide" Target="slide30.xml"/><Relationship Id="rId3" Type="http://schemas.openxmlformats.org/officeDocument/2006/relationships/slide" Target="slide5.xml"/><Relationship Id="rId7" Type="http://schemas.openxmlformats.org/officeDocument/2006/relationships/slide" Target="slide28.xml"/><Relationship Id="rId2" Type="http://schemas.openxmlformats.org/officeDocument/2006/relationships/slide" Target="slide35.xml"/><Relationship Id="rId1" Type="http://schemas.openxmlformats.org/officeDocument/2006/relationships/slideLayout" Target="../slideLayouts/slideLayout2.xml"/><Relationship Id="rId6" Type="http://schemas.openxmlformats.org/officeDocument/2006/relationships/slide" Target="slide26.xml"/><Relationship Id="rId5" Type="http://schemas.openxmlformats.org/officeDocument/2006/relationships/slide" Target="slide18.xml"/><Relationship Id="rId10" Type="http://schemas.openxmlformats.org/officeDocument/2006/relationships/slide" Target="slide34.xml"/><Relationship Id="rId4" Type="http://schemas.openxmlformats.org/officeDocument/2006/relationships/slide" Target="slide8.xml"/><Relationship Id="rId9" Type="http://schemas.openxmlformats.org/officeDocument/2006/relationships/slide" Target="slide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92756" y="2492897"/>
            <a:ext cx="8406488" cy="1724503"/>
          </a:xfrm>
        </p:spPr>
        <p:txBody>
          <a:bodyPr/>
          <a:lstStyle/>
          <a:p>
            <a:r>
              <a:rPr lang="en-GB" sz="4800" dirty="0">
                <a:ea typeface="ヒラギノ角ゴ Pro W3" charset="-128"/>
                <a:cs typeface="ヒラギノ角ゴ Pro W3" charset="-128"/>
              </a:rPr>
              <a:t>Heat-health risks and COVID-19:</a:t>
            </a:r>
            <a:br>
              <a:rPr lang="en-GB" sz="4800" dirty="0">
                <a:ea typeface="ヒラギノ角ゴ Pro W3" charset="-128"/>
                <a:cs typeface="ヒラギノ角ゴ Pro W3" charset="-128"/>
              </a:rPr>
            </a:br>
            <a:r>
              <a:rPr lang="en-GB" sz="4800" dirty="0">
                <a:ea typeface="ヒラギノ角ゴ Pro W3" charset="-128"/>
                <a:cs typeface="ヒラギノ角ゴ Pro W3" charset="-128"/>
              </a:rPr>
              <a:t>actions to prevent harm</a:t>
            </a:r>
            <a:br>
              <a:rPr lang="en-GB" sz="4800" dirty="0">
                <a:ea typeface="ヒラギノ角ゴ Pro W3" charset="-128"/>
                <a:cs typeface="ヒラギノ角ゴ Pro W3" charset="-128"/>
              </a:rPr>
            </a:br>
            <a:endParaRPr lang="en-GB" dirty="0"/>
          </a:p>
        </p:txBody>
      </p:sp>
      <p:sp>
        <p:nvSpPr>
          <p:cNvPr id="3" name="TextBox 2">
            <a:extLst>
              <a:ext uri="{FF2B5EF4-FFF2-40B4-BE49-F238E27FC236}">
                <a16:creationId xmlns:a16="http://schemas.microsoft.com/office/drawing/2014/main" id="{EEDF2282-FF97-41B5-8D21-361FB8DBEDCD}"/>
              </a:ext>
            </a:extLst>
          </p:cNvPr>
          <p:cNvSpPr txBox="1"/>
          <p:nvPr/>
        </p:nvSpPr>
        <p:spPr>
          <a:xfrm>
            <a:off x="1892757" y="5445225"/>
            <a:ext cx="6093335" cy="461665"/>
          </a:xfrm>
          <a:prstGeom prst="rect">
            <a:avLst/>
          </a:prstGeom>
          <a:noFill/>
        </p:spPr>
        <p:txBody>
          <a:bodyPr wrap="none" rtlCol="0">
            <a:spAutoFit/>
          </a:bodyPr>
          <a:lstStyle/>
          <a:p>
            <a:r>
              <a:rPr lang="en-GB" dirty="0">
                <a:solidFill>
                  <a:schemeClr val="bg1"/>
                </a:solidFill>
              </a:rPr>
              <a:t>Heatwave and summer preparedness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3ACB4-2656-408F-9A2A-6ACD4FF009A6}"/>
              </a:ext>
            </a:extLst>
          </p:cNvPr>
          <p:cNvSpPr>
            <a:spLocks noGrp="1"/>
          </p:cNvSpPr>
          <p:nvPr>
            <p:ph type="title"/>
          </p:nvPr>
        </p:nvSpPr>
        <p:spPr/>
        <p:txBody>
          <a:bodyPr/>
          <a:lstStyle/>
          <a:p>
            <a:r>
              <a:rPr lang="en-GB" dirty="0"/>
              <a:t> Heat and COVID-19: potential risks</a:t>
            </a:r>
          </a:p>
        </p:txBody>
      </p:sp>
      <p:sp>
        <p:nvSpPr>
          <p:cNvPr id="3" name="Content Placeholder 2">
            <a:extLst>
              <a:ext uri="{FF2B5EF4-FFF2-40B4-BE49-F238E27FC236}">
                <a16:creationId xmlns:a16="http://schemas.microsoft.com/office/drawing/2014/main" id="{5A02A926-35E5-4D13-B947-8C17963B4ECE}"/>
              </a:ext>
            </a:extLst>
          </p:cNvPr>
          <p:cNvSpPr>
            <a:spLocks noGrp="1"/>
          </p:cNvSpPr>
          <p:nvPr>
            <p:ph idx="1"/>
          </p:nvPr>
        </p:nvSpPr>
        <p:spPr>
          <a:xfrm>
            <a:off x="744000" y="1556792"/>
            <a:ext cx="10704000" cy="4739679"/>
          </a:xfrm>
        </p:spPr>
        <p:txBody>
          <a:bodyPr/>
          <a:lstStyle/>
          <a:p>
            <a:pPr marL="285750" indent="-285750">
              <a:buFont typeface="Arial" panose="020B0604020202020204" pitchFamily="34" charset="0"/>
              <a:buChar char="•"/>
            </a:pPr>
            <a:r>
              <a:rPr lang="en-GB" sz="2000" b="1" dirty="0"/>
              <a:t>Potential increase in adverse outcomes amongst the same population groups affected by both high temperatures and COVID-19. </a:t>
            </a:r>
            <a:r>
              <a:rPr lang="en-GB" sz="2000" dirty="0"/>
              <a:t>For example, older people and those with comorbidities such as cardio-respiratory diseases </a:t>
            </a:r>
          </a:p>
          <a:p>
            <a:pPr marL="285750" indent="-285750">
              <a:buFont typeface="Arial" panose="020B0604020202020204" pitchFamily="34" charset="0"/>
              <a:buChar char="•"/>
            </a:pPr>
            <a:endParaRPr lang="en-GB" sz="2000" b="1" dirty="0"/>
          </a:p>
          <a:p>
            <a:pPr marL="285750" indent="-285750">
              <a:buFont typeface="Arial" panose="020B0604020202020204" pitchFamily="34" charset="0"/>
              <a:buChar char="•"/>
            </a:pPr>
            <a:r>
              <a:rPr lang="en-GB" sz="2000" b="1" dirty="0"/>
              <a:t>Increase in exposure to indoor overheating and increased social isolation as those at higher risk spend more time at home to avoid contact with others. </a:t>
            </a:r>
          </a:p>
          <a:p>
            <a:pPr marL="0" indent="0"/>
            <a:endParaRPr lang="en-GB" sz="2000" dirty="0"/>
          </a:p>
          <a:p>
            <a:pPr marL="285750" indent="-285750">
              <a:buFont typeface="Arial" panose="020B0604020202020204" pitchFamily="34" charset="0"/>
              <a:buChar char="•"/>
            </a:pPr>
            <a:r>
              <a:rPr lang="en-GB" sz="2000" b="1" dirty="0"/>
              <a:t>System-level risks related to concurrency of impacts. </a:t>
            </a:r>
            <a:r>
              <a:rPr lang="en-GB" sz="2000" dirty="0"/>
              <a:t>For example, increased demand on social care services to prevent both heat and COVID-19 related harms.</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b="1" dirty="0"/>
              <a:t>Changes in health-seeking behaviours</a:t>
            </a:r>
            <a:r>
              <a:rPr lang="en-GB" sz="2000" dirty="0"/>
              <a:t> e.g. emergency care</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b="1" dirty="0"/>
              <a:t>Reduced access to cool public spaces </a:t>
            </a:r>
            <a:r>
              <a:rPr lang="en-GB" sz="2000" dirty="0"/>
              <a:t>for respite due to COVID-19 restrictions </a:t>
            </a:r>
            <a:endParaRPr lang="en-GB" dirty="0"/>
          </a:p>
        </p:txBody>
      </p:sp>
      <p:sp>
        <p:nvSpPr>
          <p:cNvPr id="4" name="Slide Number Placeholder 3">
            <a:extLst>
              <a:ext uri="{FF2B5EF4-FFF2-40B4-BE49-F238E27FC236}">
                <a16:creationId xmlns:a16="http://schemas.microsoft.com/office/drawing/2014/main" id="{F55F54F4-C58E-4106-A857-AC66ACA6EF5E}"/>
              </a:ext>
            </a:extLst>
          </p:cNvPr>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10</a:t>
            </a:fld>
            <a:endParaRPr lang="en-US" dirty="0"/>
          </a:p>
        </p:txBody>
      </p:sp>
      <p:sp>
        <p:nvSpPr>
          <p:cNvPr id="5" name="Footer Placeholder 4">
            <a:extLst>
              <a:ext uri="{FF2B5EF4-FFF2-40B4-BE49-F238E27FC236}">
                <a16:creationId xmlns:a16="http://schemas.microsoft.com/office/drawing/2014/main" id="{1A86D312-D0EA-40A8-8003-17450D199419}"/>
              </a:ext>
            </a:extLst>
          </p:cNvPr>
          <p:cNvSpPr>
            <a:spLocks noGrp="1"/>
          </p:cNvSpPr>
          <p:nvPr>
            <p:ph type="ftr" sz="quarter" idx="11"/>
          </p:nvPr>
        </p:nvSpPr>
        <p:spPr/>
        <p:txBody>
          <a:bodyPr/>
          <a:lstStyle/>
          <a:p>
            <a:pPr>
              <a:defRPr/>
            </a:pPr>
            <a:r>
              <a:rPr lang="en-GB"/>
              <a:t>Heatwave and summer preparedness 2021</a:t>
            </a:r>
            <a:endParaRPr lang="en-US" dirty="0"/>
          </a:p>
        </p:txBody>
      </p:sp>
    </p:spTree>
    <p:extLst>
      <p:ext uri="{BB962C8B-B14F-4D97-AF65-F5344CB8AC3E}">
        <p14:creationId xmlns:p14="http://schemas.microsoft.com/office/powerpoint/2010/main" val="3564816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itchFamily="84" charset="0"/>
              </a:rPr>
              <a:t>Heat: individual vulnerability</a:t>
            </a:r>
            <a:endParaRPr lang="en-GB" dirty="0"/>
          </a:p>
        </p:txBody>
      </p:sp>
      <p:sp>
        <p:nvSpPr>
          <p:cNvPr id="3" name="Content Placeholder 2"/>
          <p:cNvSpPr>
            <a:spLocks noGrp="1"/>
          </p:cNvSpPr>
          <p:nvPr>
            <p:ph idx="1"/>
          </p:nvPr>
        </p:nvSpPr>
        <p:spPr>
          <a:xfrm>
            <a:off x="744000" y="1641649"/>
            <a:ext cx="10704000" cy="4739679"/>
          </a:xfrm>
        </p:spPr>
        <p:txBody>
          <a:bodyPr/>
          <a:lstStyle/>
          <a:p>
            <a:pPr marL="0" indent="0">
              <a:lnSpc>
                <a:spcPct val="100000"/>
              </a:lnSpc>
              <a:spcBef>
                <a:spcPts val="600"/>
              </a:spcBef>
              <a:spcAft>
                <a:spcPts val="600"/>
              </a:spcAft>
            </a:pPr>
            <a:r>
              <a:rPr lang="en-GB" sz="2000" b="1" dirty="0"/>
              <a:t>EVERYBODY</a:t>
            </a:r>
            <a:r>
              <a:rPr lang="en-GB" sz="2000" dirty="0"/>
              <a:t> can be affected by high temperatures, but there are certain factors that increase an individual’s risk during a heatwave. These include: </a:t>
            </a:r>
          </a:p>
          <a:p>
            <a:pPr marL="285750" indent="-285750">
              <a:lnSpc>
                <a:spcPct val="100000"/>
              </a:lnSpc>
              <a:spcBef>
                <a:spcPts val="600"/>
              </a:spcBef>
              <a:spcAft>
                <a:spcPts val="600"/>
              </a:spcAft>
              <a:buFont typeface="Arial" panose="020B0604020202020204" pitchFamily="34" charset="0"/>
              <a:buChar char="•"/>
            </a:pPr>
            <a:r>
              <a:rPr lang="en-GB" sz="2000" b="1" dirty="0"/>
              <a:t>older age</a:t>
            </a:r>
            <a:r>
              <a:rPr lang="en-GB" sz="2000" dirty="0"/>
              <a:t>: especially those over 75 years old, or those living on their own and who are socially isolated, or those living in a care home </a:t>
            </a:r>
          </a:p>
          <a:p>
            <a:pPr marL="285750" indent="-285750">
              <a:lnSpc>
                <a:spcPct val="100000"/>
              </a:lnSpc>
              <a:spcBef>
                <a:spcPts val="600"/>
              </a:spcBef>
              <a:spcAft>
                <a:spcPts val="600"/>
              </a:spcAft>
              <a:buFont typeface="Arial" panose="020B0604020202020204" pitchFamily="34" charset="0"/>
              <a:buChar char="•"/>
            </a:pPr>
            <a:r>
              <a:rPr lang="en-GB" sz="2000" b="1" dirty="0"/>
              <a:t>chronic and severe illness</a:t>
            </a:r>
            <a:r>
              <a:rPr lang="en-GB" sz="2000" dirty="0"/>
              <a:t>: including heart or lung conditions, diabetes,  renal insufficiency, Parkinson’s disease or severe mental illness </a:t>
            </a:r>
          </a:p>
          <a:p>
            <a:pPr marL="285750" indent="-285750">
              <a:lnSpc>
                <a:spcPct val="100000"/>
              </a:lnSpc>
              <a:spcBef>
                <a:spcPts val="600"/>
              </a:spcBef>
              <a:spcAft>
                <a:spcPts val="600"/>
              </a:spcAft>
              <a:buFont typeface="Arial" panose="020B0604020202020204" pitchFamily="34" charset="0"/>
              <a:buChar char="•"/>
            </a:pPr>
            <a:r>
              <a:rPr lang="en-GB" sz="2000" b="1" dirty="0"/>
              <a:t>inability to adapt behaviour to keep cool</a:t>
            </a:r>
            <a:r>
              <a:rPr lang="en-GB" sz="2000" dirty="0"/>
              <a:t>: babies and the very young, having a disability, being bed bound, consuming too much alcohol, having  Alzheimer’s disease</a:t>
            </a:r>
          </a:p>
          <a:p>
            <a:pPr marL="285750" indent="-285750">
              <a:lnSpc>
                <a:spcPct val="100000"/>
              </a:lnSpc>
              <a:spcBef>
                <a:spcPts val="600"/>
              </a:spcBef>
              <a:spcAft>
                <a:spcPts val="600"/>
              </a:spcAft>
              <a:buFont typeface="Arial" panose="020B0604020202020204" pitchFamily="34" charset="0"/>
              <a:buChar char="•"/>
            </a:pPr>
            <a:r>
              <a:rPr lang="en-GB" sz="2000" b="1" dirty="0"/>
              <a:t>environmental factors and overexposure</a:t>
            </a:r>
            <a:r>
              <a:rPr lang="en-GB" sz="2000" dirty="0"/>
              <a:t>: living in a top floor flat, being homeless, activities or jobs that are in hot places or outdoors and include high levels of physical exertion</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11</a:t>
            </a:fld>
            <a:endParaRPr lang="en-US" dirty="0"/>
          </a:p>
        </p:txBody>
      </p:sp>
      <p:sp>
        <p:nvSpPr>
          <p:cNvPr id="5" name="Footer Placeholder 4"/>
          <p:cNvSpPr>
            <a:spLocks noGrp="1"/>
          </p:cNvSpPr>
          <p:nvPr>
            <p:ph type="ftr" sz="quarter" idx="11"/>
          </p:nvPr>
        </p:nvSpPr>
        <p:spPr/>
        <p:txBody>
          <a:bodyPr/>
          <a:lstStyle/>
          <a:p>
            <a:pPr>
              <a:spcBef>
                <a:spcPts val="600"/>
              </a:spcBef>
              <a:spcAft>
                <a:spcPts val="600"/>
              </a:spcAft>
              <a:defRPr/>
            </a:pPr>
            <a:r>
              <a:rPr lang="en-GB" dirty="0"/>
              <a:t>Heatwave and summer preparedness 2021</a:t>
            </a:r>
            <a:endParaRPr lang="en-US" dirty="0"/>
          </a:p>
        </p:txBody>
      </p:sp>
    </p:spTree>
    <p:extLst>
      <p:ext uri="{BB962C8B-B14F-4D97-AF65-F5344CB8AC3E}">
        <p14:creationId xmlns:p14="http://schemas.microsoft.com/office/powerpoint/2010/main" val="1640868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2AF20-C396-4DF9-86AD-10EE3A233552}"/>
              </a:ext>
            </a:extLst>
          </p:cNvPr>
          <p:cNvSpPr>
            <a:spLocks noGrp="1"/>
          </p:cNvSpPr>
          <p:nvPr>
            <p:ph type="title"/>
          </p:nvPr>
        </p:nvSpPr>
        <p:spPr/>
        <p:txBody>
          <a:bodyPr>
            <a:normAutofit/>
          </a:bodyPr>
          <a:lstStyle/>
          <a:p>
            <a:r>
              <a:rPr lang="en-GB" dirty="0"/>
              <a:t>Heat/COVID-19: individual vulnerability</a:t>
            </a:r>
          </a:p>
        </p:txBody>
      </p:sp>
      <p:sp>
        <p:nvSpPr>
          <p:cNvPr id="3" name="Content Placeholder 2">
            <a:extLst>
              <a:ext uri="{FF2B5EF4-FFF2-40B4-BE49-F238E27FC236}">
                <a16:creationId xmlns:a16="http://schemas.microsoft.com/office/drawing/2014/main" id="{8DA347E2-7B63-4886-82D7-E0090BD5A57B}"/>
              </a:ext>
            </a:extLst>
          </p:cNvPr>
          <p:cNvSpPr>
            <a:spLocks noGrp="1"/>
          </p:cNvSpPr>
          <p:nvPr>
            <p:ph idx="1"/>
          </p:nvPr>
        </p:nvSpPr>
        <p:spPr>
          <a:xfrm>
            <a:off x="730001" y="1569047"/>
            <a:ext cx="10704000" cy="4739679"/>
          </a:xfrm>
        </p:spPr>
        <p:txBody>
          <a:bodyPr/>
          <a:lstStyle/>
          <a:p>
            <a:r>
              <a:rPr lang="en-GB" sz="2000" dirty="0"/>
              <a:t>We still have much to learn about how COVID-19 affects the body, but both heat and COVID-19 infections put a strain on the heart and lungs, the kidneys and are linked with inflammation in the body.</a:t>
            </a:r>
          </a:p>
          <a:p>
            <a:pPr lvl="0"/>
            <a:endParaRPr lang="en-GB" sz="2000" b="1" dirty="0"/>
          </a:p>
          <a:p>
            <a:pPr lvl="0"/>
            <a:r>
              <a:rPr lang="en-GB" sz="2000" b="1" dirty="0"/>
              <a:t>Clinical vulnerabilities that have been linked with worse outcomes from COVID-19 that are also risks for heat related harms are</a:t>
            </a:r>
            <a:r>
              <a:rPr lang="en-GB" sz="2000" dirty="0"/>
              <a:t>:</a:t>
            </a:r>
          </a:p>
          <a:p>
            <a:pPr marL="463550" lvl="1" indent="-285750">
              <a:buFont typeface="Arial" panose="020B0604020202020204" pitchFamily="34" charset="0"/>
              <a:buChar char="•"/>
            </a:pPr>
            <a:r>
              <a:rPr lang="en-GB" sz="2000" dirty="0"/>
              <a:t>high blood pressure</a:t>
            </a:r>
          </a:p>
          <a:p>
            <a:pPr marL="463550" lvl="1" indent="-285750">
              <a:buFont typeface="Arial" panose="020B0604020202020204" pitchFamily="34" charset="0"/>
              <a:buChar char="•"/>
            </a:pPr>
            <a:r>
              <a:rPr lang="en-GB" sz="2000" dirty="0"/>
              <a:t>chronic obstructive pulmonary disease</a:t>
            </a:r>
          </a:p>
          <a:p>
            <a:pPr marL="463550" lvl="1" indent="-285750">
              <a:buFont typeface="Arial" panose="020B0604020202020204" pitchFamily="34" charset="0"/>
              <a:buChar char="•"/>
            </a:pPr>
            <a:r>
              <a:rPr lang="en-GB" sz="2000" dirty="0"/>
              <a:t>heart and lung conditions (cardiovascular disease)</a:t>
            </a:r>
          </a:p>
          <a:p>
            <a:pPr marL="463550" lvl="1" indent="-285750">
              <a:buFont typeface="Arial" panose="020B0604020202020204" pitchFamily="34" charset="0"/>
              <a:buChar char="•"/>
            </a:pPr>
            <a:r>
              <a:rPr lang="en-GB" sz="2000" dirty="0"/>
              <a:t>conditions that affect the flow of blood in the brain (cerebrovascular disease)</a:t>
            </a:r>
          </a:p>
          <a:p>
            <a:pPr marL="463550" lvl="1" indent="-285750">
              <a:buFont typeface="Arial" panose="020B0604020202020204" pitchFamily="34" charset="0"/>
              <a:buChar char="•"/>
            </a:pPr>
            <a:r>
              <a:rPr lang="en-GB" sz="2000" dirty="0"/>
              <a:t>kidney disease</a:t>
            </a:r>
          </a:p>
          <a:p>
            <a:endParaRPr lang="en-GB" dirty="0"/>
          </a:p>
        </p:txBody>
      </p:sp>
      <p:sp>
        <p:nvSpPr>
          <p:cNvPr id="4" name="Slide Number Placeholder 3">
            <a:extLst>
              <a:ext uri="{FF2B5EF4-FFF2-40B4-BE49-F238E27FC236}">
                <a16:creationId xmlns:a16="http://schemas.microsoft.com/office/drawing/2014/main" id="{38685732-CDF6-4416-B72B-31BBBEB08803}"/>
              </a:ext>
            </a:extLst>
          </p:cNvPr>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12</a:t>
            </a:fld>
            <a:endParaRPr lang="en-US" dirty="0"/>
          </a:p>
        </p:txBody>
      </p:sp>
      <p:sp>
        <p:nvSpPr>
          <p:cNvPr id="5" name="Footer Placeholder 4">
            <a:extLst>
              <a:ext uri="{FF2B5EF4-FFF2-40B4-BE49-F238E27FC236}">
                <a16:creationId xmlns:a16="http://schemas.microsoft.com/office/drawing/2014/main" id="{C27FF693-8497-485B-AA58-360C15B887D1}"/>
              </a:ext>
            </a:extLst>
          </p:cNvPr>
          <p:cNvSpPr>
            <a:spLocks noGrp="1"/>
          </p:cNvSpPr>
          <p:nvPr>
            <p:ph type="ftr" sz="quarter" idx="11"/>
          </p:nvPr>
        </p:nvSpPr>
        <p:spPr/>
        <p:txBody>
          <a:bodyPr/>
          <a:lstStyle/>
          <a:p>
            <a:pPr>
              <a:defRPr/>
            </a:pPr>
            <a:r>
              <a:rPr lang="en-GB"/>
              <a:t>Heatwave and summer preparedness 2021</a:t>
            </a:r>
            <a:endParaRPr lang="en-US" dirty="0"/>
          </a:p>
        </p:txBody>
      </p:sp>
    </p:spTree>
    <p:extLst>
      <p:ext uri="{BB962C8B-B14F-4D97-AF65-F5344CB8AC3E}">
        <p14:creationId xmlns:p14="http://schemas.microsoft.com/office/powerpoint/2010/main" val="4223459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D576B-C0C2-47A9-B2C0-C2179C9AD056}"/>
              </a:ext>
            </a:extLst>
          </p:cNvPr>
          <p:cNvSpPr>
            <a:spLocks noGrp="1"/>
          </p:cNvSpPr>
          <p:nvPr>
            <p:ph type="title"/>
          </p:nvPr>
        </p:nvSpPr>
        <p:spPr/>
        <p:txBody>
          <a:bodyPr/>
          <a:lstStyle/>
          <a:p>
            <a:r>
              <a:rPr lang="en-GB" dirty="0"/>
              <a:t>Heat: environmental risks</a:t>
            </a:r>
          </a:p>
        </p:txBody>
      </p:sp>
      <p:sp>
        <p:nvSpPr>
          <p:cNvPr id="3" name="Content Placeholder 2">
            <a:extLst>
              <a:ext uri="{FF2B5EF4-FFF2-40B4-BE49-F238E27FC236}">
                <a16:creationId xmlns:a16="http://schemas.microsoft.com/office/drawing/2014/main" id="{35C1E258-01D3-450A-8C43-7C0CEE94623A}"/>
              </a:ext>
            </a:extLst>
          </p:cNvPr>
          <p:cNvSpPr>
            <a:spLocks noGrp="1"/>
          </p:cNvSpPr>
          <p:nvPr>
            <p:ph idx="1"/>
          </p:nvPr>
        </p:nvSpPr>
        <p:spPr/>
        <p:txBody>
          <a:bodyPr/>
          <a:lstStyle/>
          <a:p>
            <a:r>
              <a:rPr lang="en-GB" sz="2000" dirty="0"/>
              <a:t>Environmental risk factors for increased exposure to heat include:</a:t>
            </a:r>
          </a:p>
          <a:p>
            <a:endParaRPr lang="en-GB" sz="2000" dirty="0"/>
          </a:p>
          <a:p>
            <a:pPr marL="285750" indent="-285750">
              <a:buFont typeface="Arial" panose="020B0604020202020204" pitchFamily="34" charset="0"/>
              <a:buChar char="•"/>
            </a:pPr>
            <a:r>
              <a:rPr lang="en-GB" sz="2000" b="1" dirty="0"/>
              <a:t>Living in urban areas</a:t>
            </a:r>
          </a:p>
          <a:p>
            <a:pPr marL="692150" lvl="1" indent="-342900">
              <a:buFont typeface="Courier New" panose="02070309020205020404" pitchFamily="49" charset="0"/>
              <a:buChar char="o"/>
            </a:pPr>
            <a:r>
              <a:rPr lang="en-GB" sz="2000" dirty="0"/>
              <a:t>This can be due to the urban heat island</a:t>
            </a:r>
            <a:r>
              <a:rPr lang="en-GB" sz="2000" baseline="30000" dirty="0"/>
              <a:t>1</a:t>
            </a:r>
            <a:r>
              <a:rPr lang="en-GB" sz="2000" dirty="0"/>
              <a:t>, poor access to green space and/or housing of a type that overheats </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b="1" dirty="0"/>
              <a:t>Dwelling types prone to overheating </a:t>
            </a:r>
            <a:r>
              <a:rPr lang="en-GB" sz="2000" dirty="0"/>
              <a:t>(such as south-facing top-floor flats)</a:t>
            </a:r>
          </a:p>
          <a:p>
            <a:pPr marL="692150" lvl="1" indent="-342900">
              <a:buFont typeface="Courier New" panose="02070309020205020404" pitchFamily="49" charset="0"/>
              <a:buChar char="o"/>
            </a:pPr>
            <a:r>
              <a:rPr lang="en-GB" sz="2000" dirty="0"/>
              <a:t>1 in 5 homes in England are prone to overheating</a:t>
            </a:r>
          </a:p>
          <a:p>
            <a:pPr marL="692150" lvl="1" indent="-342900">
              <a:buFont typeface="Courier New" panose="02070309020205020404" pitchFamily="49" charset="0"/>
              <a:buChar char="o"/>
            </a:pPr>
            <a:r>
              <a:rPr lang="en-GB" sz="2000" dirty="0"/>
              <a:t>Few (less than 3%) have air conditioning</a:t>
            </a:r>
            <a:r>
              <a:rPr lang="en-GB" sz="2000" baseline="30000" dirty="0"/>
              <a:t>2</a:t>
            </a:r>
          </a:p>
          <a:p>
            <a:pPr marL="635000" lvl="1"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b="1" dirty="0"/>
              <a:t>Local air pollution </a:t>
            </a:r>
            <a:r>
              <a:rPr lang="en-GB" sz="2000" dirty="0"/>
              <a:t>(i.e. particulate matter) may exacerbate the health impacts of heat</a:t>
            </a:r>
          </a:p>
          <a:p>
            <a:endParaRPr lang="en-GB" sz="1400" dirty="0"/>
          </a:p>
          <a:p>
            <a:r>
              <a:rPr lang="en-GB" dirty="0"/>
              <a:t>.</a:t>
            </a:r>
          </a:p>
        </p:txBody>
      </p:sp>
      <p:sp>
        <p:nvSpPr>
          <p:cNvPr id="4" name="Slide Number Placeholder 3">
            <a:extLst>
              <a:ext uri="{FF2B5EF4-FFF2-40B4-BE49-F238E27FC236}">
                <a16:creationId xmlns:a16="http://schemas.microsoft.com/office/drawing/2014/main" id="{CC952F70-5EB2-40AA-981B-79F6FC37E7B3}"/>
              </a:ext>
            </a:extLst>
          </p:cNvPr>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13</a:t>
            </a:fld>
            <a:endParaRPr lang="en-US" dirty="0"/>
          </a:p>
        </p:txBody>
      </p:sp>
      <p:sp>
        <p:nvSpPr>
          <p:cNvPr id="5" name="Footer Placeholder 4">
            <a:extLst>
              <a:ext uri="{FF2B5EF4-FFF2-40B4-BE49-F238E27FC236}">
                <a16:creationId xmlns:a16="http://schemas.microsoft.com/office/drawing/2014/main" id="{B5BBD7A9-2A74-4688-903F-BE4C0A792164}"/>
              </a:ext>
            </a:extLst>
          </p:cNvPr>
          <p:cNvSpPr>
            <a:spLocks noGrp="1"/>
          </p:cNvSpPr>
          <p:nvPr>
            <p:ph type="ftr" sz="quarter" idx="11"/>
          </p:nvPr>
        </p:nvSpPr>
        <p:spPr/>
        <p:txBody>
          <a:bodyPr/>
          <a:lstStyle/>
          <a:p>
            <a:pPr>
              <a:defRPr/>
            </a:pPr>
            <a:r>
              <a:rPr lang="en-GB"/>
              <a:t>Heatwave and summer preparedness 2021</a:t>
            </a:r>
            <a:endParaRPr lang="en-US" dirty="0"/>
          </a:p>
        </p:txBody>
      </p:sp>
    </p:spTree>
    <p:extLst>
      <p:ext uri="{BB962C8B-B14F-4D97-AF65-F5344CB8AC3E}">
        <p14:creationId xmlns:p14="http://schemas.microsoft.com/office/powerpoint/2010/main" val="1215352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A7E7F-AAEB-43B1-8B86-886FDE66A062}"/>
              </a:ext>
            </a:extLst>
          </p:cNvPr>
          <p:cNvSpPr>
            <a:spLocks noGrp="1"/>
          </p:cNvSpPr>
          <p:nvPr>
            <p:ph type="title"/>
          </p:nvPr>
        </p:nvSpPr>
        <p:spPr/>
        <p:txBody>
          <a:bodyPr/>
          <a:lstStyle/>
          <a:p>
            <a:r>
              <a:rPr lang="en-GB" dirty="0"/>
              <a:t>Heat/COVID-19: higher risk groups</a:t>
            </a:r>
          </a:p>
        </p:txBody>
      </p:sp>
      <p:sp>
        <p:nvSpPr>
          <p:cNvPr id="3" name="Content Placeholder 2">
            <a:extLst>
              <a:ext uri="{FF2B5EF4-FFF2-40B4-BE49-F238E27FC236}">
                <a16:creationId xmlns:a16="http://schemas.microsoft.com/office/drawing/2014/main" id="{F6C1E269-9E91-4CA1-B4DF-B70A8A7B309E}"/>
              </a:ext>
            </a:extLst>
          </p:cNvPr>
          <p:cNvSpPr>
            <a:spLocks noGrp="1"/>
          </p:cNvSpPr>
          <p:nvPr>
            <p:ph idx="1"/>
          </p:nvPr>
        </p:nvSpPr>
        <p:spPr/>
        <p:txBody>
          <a:bodyPr/>
          <a:lstStyle/>
          <a:p>
            <a:r>
              <a:rPr lang="en-GB" sz="2000" dirty="0"/>
              <a:t>Specific populations at increased risk of exposure to heat due to the context in which they live include:</a:t>
            </a:r>
          </a:p>
          <a:p>
            <a:pPr marL="285750" indent="-285750">
              <a:lnSpc>
                <a:spcPct val="100000"/>
              </a:lnSpc>
              <a:spcBef>
                <a:spcPts val="600"/>
              </a:spcBef>
              <a:spcAft>
                <a:spcPts val="600"/>
              </a:spcAft>
              <a:buFont typeface="Arial" panose="020B0604020202020204" pitchFamily="34" charset="0"/>
              <a:buChar char="•"/>
            </a:pPr>
            <a:r>
              <a:rPr lang="en-GB" sz="2000" b="1" dirty="0"/>
              <a:t>Homeless people</a:t>
            </a:r>
            <a:r>
              <a:rPr lang="en-GB" sz="2000" dirty="0"/>
              <a:t> (whether sleeping rough or in shelters) </a:t>
            </a:r>
          </a:p>
          <a:p>
            <a:pPr marL="285750" indent="-285750">
              <a:lnSpc>
                <a:spcPct val="100000"/>
              </a:lnSpc>
              <a:spcBef>
                <a:spcPts val="600"/>
              </a:spcBef>
              <a:spcAft>
                <a:spcPts val="600"/>
              </a:spcAft>
              <a:buFont typeface="Arial" panose="020B0604020202020204" pitchFamily="34" charset="0"/>
              <a:buChar char="•"/>
            </a:pPr>
            <a:r>
              <a:rPr lang="en-GB" sz="2000" b="1" dirty="0"/>
              <a:t>People resident in specific institutional settings</a:t>
            </a:r>
            <a:r>
              <a:rPr lang="en-GB" sz="2000" dirty="0"/>
              <a:t> (e.g. prisons, barracks, inpatient psychiatric units)</a:t>
            </a:r>
          </a:p>
          <a:p>
            <a:pPr marL="285750" indent="-285750">
              <a:lnSpc>
                <a:spcPct val="100000"/>
              </a:lnSpc>
              <a:spcBef>
                <a:spcPts val="600"/>
              </a:spcBef>
              <a:spcAft>
                <a:spcPts val="600"/>
              </a:spcAft>
              <a:buFont typeface="Arial" panose="020B0604020202020204" pitchFamily="34" charset="0"/>
              <a:buChar char="•"/>
            </a:pPr>
            <a:r>
              <a:rPr lang="en-GB" sz="2000" b="1" dirty="0"/>
              <a:t>Some occupations, workplaces and schools</a:t>
            </a:r>
            <a:r>
              <a:rPr lang="en-GB" sz="2000" dirty="0"/>
              <a:t> – particularly those involving significant manual exertional, heat generation (e.g. cooking, some manufacturing roles) and in buildings prone to overheating and without air conditioning.</a:t>
            </a:r>
          </a:p>
          <a:p>
            <a:pPr marL="0" indent="0"/>
            <a:endParaRPr lang="en-GB" sz="2000" dirty="0"/>
          </a:p>
          <a:p>
            <a:pPr marL="0" indent="0"/>
            <a:r>
              <a:rPr lang="en-GB" sz="2000" b="1" dirty="0"/>
              <a:t>Many of these settings have controls in place to reduce COVID-19 transmission – additional considerations will be needed to ensure that plans are in place should a heatwave occur.</a:t>
            </a:r>
          </a:p>
          <a:p>
            <a:endParaRPr lang="en-GB" dirty="0"/>
          </a:p>
        </p:txBody>
      </p:sp>
      <p:sp>
        <p:nvSpPr>
          <p:cNvPr id="4" name="Slide Number Placeholder 3">
            <a:extLst>
              <a:ext uri="{FF2B5EF4-FFF2-40B4-BE49-F238E27FC236}">
                <a16:creationId xmlns:a16="http://schemas.microsoft.com/office/drawing/2014/main" id="{CF75A767-080B-48B9-98CB-7E613FE6B7A3}"/>
              </a:ext>
            </a:extLst>
          </p:cNvPr>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14</a:t>
            </a:fld>
            <a:endParaRPr lang="en-US" dirty="0"/>
          </a:p>
        </p:txBody>
      </p:sp>
      <p:sp>
        <p:nvSpPr>
          <p:cNvPr id="5" name="Footer Placeholder 4">
            <a:extLst>
              <a:ext uri="{FF2B5EF4-FFF2-40B4-BE49-F238E27FC236}">
                <a16:creationId xmlns:a16="http://schemas.microsoft.com/office/drawing/2014/main" id="{ADAE0185-E7B2-4061-9E72-D6ED529719A3}"/>
              </a:ext>
            </a:extLst>
          </p:cNvPr>
          <p:cNvSpPr>
            <a:spLocks noGrp="1"/>
          </p:cNvSpPr>
          <p:nvPr>
            <p:ph type="ftr" sz="quarter" idx="11"/>
          </p:nvPr>
        </p:nvSpPr>
        <p:spPr/>
        <p:txBody>
          <a:bodyPr/>
          <a:lstStyle/>
          <a:p>
            <a:pPr>
              <a:defRPr/>
            </a:pPr>
            <a:r>
              <a:rPr lang="en-GB"/>
              <a:t>Heatwave and summer preparedness 2021</a:t>
            </a:r>
            <a:endParaRPr lang="en-US" dirty="0"/>
          </a:p>
        </p:txBody>
      </p:sp>
    </p:spTree>
    <p:extLst>
      <p:ext uri="{BB962C8B-B14F-4D97-AF65-F5344CB8AC3E}">
        <p14:creationId xmlns:p14="http://schemas.microsoft.com/office/powerpoint/2010/main" val="1865479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6C679-75F6-4E73-9093-61915A656EFE}"/>
              </a:ext>
            </a:extLst>
          </p:cNvPr>
          <p:cNvSpPr>
            <a:spLocks noGrp="1"/>
          </p:cNvSpPr>
          <p:nvPr>
            <p:ph type="title"/>
          </p:nvPr>
        </p:nvSpPr>
        <p:spPr/>
        <p:txBody>
          <a:bodyPr/>
          <a:lstStyle/>
          <a:p>
            <a:r>
              <a:rPr lang="en-GB" dirty="0"/>
              <a:t>Heat/COVID-19: indoor overheating</a:t>
            </a:r>
          </a:p>
        </p:txBody>
      </p:sp>
      <p:sp>
        <p:nvSpPr>
          <p:cNvPr id="3" name="Content Placeholder 2">
            <a:extLst>
              <a:ext uri="{FF2B5EF4-FFF2-40B4-BE49-F238E27FC236}">
                <a16:creationId xmlns:a16="http://schemas.microsoft.com/office/drawing/2014/main" id="{C409721A-559F-4010-938A-B3B24EB1AFA4}"/>
              </a:ext>
            </a:extLst>
          </p:cNvPr>
          <p:cNvSpPr>
            <a:spLocks noGrp="1"/>
          </p:cNvSpPr>
          <p:nvPr>
            <p:ph idx="1"/>
          </p:nvPr>
        </p:nvSpPr>
        <p:spPr/>
        <p:txBody>
          <a:bodyPr/>
          <a:lstStyle/>
          <a:p>
            <a:r>
              <a:rPr lang="en-GB" sz="2000" b="1" dirty="0"/>
              <a:t>Many of us are spending more time at home due to COVID-19</a:t>
            </a:r>
          </a:p>
          <a:p>
            <a:pPr marL="285750" indent="-285750">
              <a:buFont typeface="Arial" panose="020B0604020202020204" pitchFamily="34" charset="0"/>
              <a:buChar char="•"/>
            </a:pPr>
            <a:r>
              <a:rPr lang="en-GB" sz="2000" dirty="0"/>
              <a:t>People who are vulnerable to COVID-19 may continue to take precautions to protect themselves even when fully vaccinated as no vaccine is 100% effective. This may include limiting their social contact with others</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People who are not able to vaccinated will continue to limit their social contacts, whilst others who are vaccinated may remain anxious or concerned about their potential risk and prefer to limit their contact with others by staying at home</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More people are working from home, if they can</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People will continue to have to self-isolate if they have had a positive test for COVID-19 or have been in close contact with someone else who has had a positive test for COVID-19 </a:t>
            </a:r>
          </a:p>
        </p:txBody>
      </p:sp>
      <p:sp>
        <p:nvSpPr>
          <p:cNvPr id="4" name="Slide Number Placeholder 3">
            <a:extLst>
              <a:ext uri="{FF2B5EF4-FFF2-40B4-BE49-F238E27FC236}">
                <a16:creationId xmlns:a16="http://schemas.microsoft.com/office/drawing/2014/main" id="{E31CB36C-D016-469A-BD27-148BA1A548C5}"/>
              </a:ext>
            </a:extLst>
          </p:cNvPr>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15</a:t>
            </a:fld>
            <a:endParaRPr lang="en-US" dirty="0"/>
          </a:p>
        </p:txBody>
      </p:sp>
      <p:sp>
        <p:nvSpPr>
          <p:cNvPr id="5" name="Footer Placeholder 4">
            <a:extLst>
              <a:ext uri="{FF2B5EF4-FFF2-40B4-BE49-F238E27FC236}">
                <a16:creationId xmlns:a16="http://schemas.microsoft.com/office/drawing/2014/main" id="{73222769-CA23-4682-8859-744D1E8A60A3}"/>
              </a:ext>
            </a:extLst>
          </p:cNvPr>
          <p:cNvSpPr>
            <a:spLocks noGrp="1"/>
          </p:cNvSpPr>
          <p:nvPr>
            <p:ph type="ftr" sz="quarter" idx="11"/>
          </p:nvPr>
        </p:nvSpPr>
        <p:spPr/>
        <p:txBody>
          <a:bodyPr/>
          <a:lstStyle/>
          <a:p>
            <a:pPr>
              <a:defRPr/>
            </a:pPr>
            <a:r>
              <a:rPr lang="en-GB"/>
              <a:t>Heatwave and summer preparedness 2021</a:t>
            </a:r>
            <a:endParaRPr lang="en-US" dirty="0"/>
          </a:p>
        </p:txBody>
      </p:sp>
    </p:spTree>
    <p:extLst>
      <p:ext uri="{BB962C8B-B14F-4D97-AF65-F5344CB8AC3E}">
        <p14:creationId xmlns:p14="http://schemas.microsoft.com/office/powerpoint/2010/main" val="2071147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0B88A-7FAE-4802-9CB8-41C3E5B5F358}"/>
              </a:ext>
            </a:extLst>
          </p:cNvPr>
          <p:cNvSpPr>
            <a:spLocks noGrp="1"/>
          </p:cNvSpPr>
          <p:nvPr>
            <p:ph type="title"/>
          </p:nvPr>
        </p:nvSpPr>
        <p:spPr>
          <a:xfrm>
            <a:off x="623392" y="477375"/>
            <a:ext cx="10945216" cy="936104"/>
          </a:xfrm>
        </p:spPr>
        <p:txBody>
          <a:bodyPr>
            <a:normAutofit/>
          </a:bodyPr>
          <a:lstStyle/>
          <a:p>
            <a:r>
              <a:rPr lang="en-GB" dirty="0"/>
              <a:t>Indoor overheating: recommended actions</a:t>
            </a:r>
          </a:p>
        </p:txBody>
      </p:sp>
      <p:sp>
        <p:nvSpPr>
          <p:cNvPr id="3" name="Content Placeholder 2">
            <a:extLst>
              <a:ext uri="{FF2B5EF4-FFF2-40B4-BE49-F238E27FC236}">
                <a16:creationId xmlns:a16="http://schemas.microsoft.com/office/drawing/2014/main" id="{5560961A-968F-448B-9A74-77E632E20222}"/>
              </a:ext>
            </a:extLst>
          </p:cNvPr>
          <p:cNvSpPr>
            <a:spLocks noGrp="1"/>
          </p:cNvSpPr>
          <p:nvPr>
            <p:ph idx="1"/>
          </p:nvPr>
        </p:nvSpPr>
        <p:spPr>
          <a:xfrm>
            <a:off x="623392" y="1763689"/>
            <a:ext cx="10657184" cy="4128459"/>
          </a:xfrm>
        </p:spPr>
        <p:txBody>
          <a:bodyPr/>
          <a:lstStyle/>
          <a:p>
            <a:pPr marL="285750" indent="-285750">
              <a:buFont typeface="Arial" panose="020B0604020202020204" pitchFamily="34" charset="0"/>
              <a:buChar char="•"/>
            </a:pPr>
            <a:r>
              <a:rPr lang="en-GB" sz="2000" dirty="0"/>
              <a:t>It is important to identify people who are vulnerable to the harms of indoor overheating and who may also be living in a home that is likely to overheat</a:t>
            </a:r>
          </a:p>
          <a:p>
            <a:pPr marL="635000" lvl="1" indent="-285750">
              <a:buFont typeface="Arial" panose="020B0604020202020204" pitchFamily="34" charset="0"/>
              <a:buChar char="•"/>
            </a:pPr>
            <a:r>
              <a:rPr lang="en-GB" sz="2000" dirty="0">
                <a:hlinkClick r:id="rId3" action="ppaction://hlinkfile"/>
              </a:rPr>
              <a:t>Beat the Heat: keep cool at home checklist</a:t>
            </a:r>
            <a:endParaRPr lang="en-GB" sz="2000" dirty="0"/>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The approach to cooling for any indoor environment should take account of the effectiveness, cost, feasibility, ease of use and sustainability of the different options in that context – in some settings, a combination of options may work best </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Use the cooling hierarchy on the next slide as a guide, prioritising those that are easiest to implement and have limited associated potential harms</a:t>
            </a:r>
          </a:p>
          <a:p>
            <a:pPr marL="692133" lvl="1" indent="-342891">
              <a:buFont typeface="Courier New" panose="02070309020205020404" pitchFamily="49" charset="0"/>
              <a:buChar char="o"/>
            </a:pPr>
            <a:endParaRPr lang="en-GB" sz="1867" dirty="0"/>
          </a:p>
          <a:p>
            <a:pPr marL="692133" lvl="1" indent="-342891">
              <a:buFont typeface="Courier New" panose="02070309020205020404" pitchFamily="49" charset="0"/>
              <a:buChar char="o"/>
            </a:pPr>
            <a:endParaRPr lang="en-GB" sz="1867" dirty="0"/>
          </a:p>
        </p:txBody>
      </p:sp>
      <p:sp>
        <p:nvSpPr>
          <p:cNvPr id="4" name="Slide Number Placeholder 3">
            <a:extLst>
              <a:ext uri="{FF2B5EF4-FFF2-40B4-BE49-F238E27FC236}">
                <a16:creationId xmlns:a16="http://schemas.microsoft.com/office/drawing/2014/main" id="{85A50FEA-BC38-4D6B-8F0D-89E812B2F761}"/>
              </a:ext>
            </a:extLst>
          </p:cNvPr>
          <p:cNvSpPr>
            <a:spLocks noGrp="1"/>
          </p:cNvSpPr>
          <p:nvPr>
            <p:ph type="sldNum" sz="quarter" idx="10"/>
          </p:nvPr>
        </p:nvSpPr>
        <p:spPr/>
        <p:txBody>
          <a:bodyPr/>
          <a:lstStyle/>
          <a:p>
            <a:pPr marL="531800">
              <a:defRPr/>
            </a:pPr>
            <a:r>
              <a:rPr lang="en-US"/>
              <a:t>  </a:t>
            </a:r>
            <a:fld id="{2565FA6D-D4C8-4C4C-AC4B-3269734D34D8}" type="slidenum">
              <a:rPr lang="en-US" smtClean="0"/>
              <a:pPr marL="531800">
                <a:defRPr/>
              </a:pPr>
              <a:t>16</a:t>
            </a:fld>
            <a:endParaRPr lang="en-US" dirty="0"/>
          </a:p>
        </p:txBody>
      </p:sp>
      <p:sp>
        <p:nvSpPr>
          <p:cNvPr id="5" name="Footer Placeholder 4">
            <a:extLst>
              <a:ext uri="{FF2B5EF4-FFF2-40B4-BE49-F238E27FC236}">
                <a16:creationId xmlns:a16="http://schemas.microsoft.com/office/drawing/2014/main" id="{A703B893-2FF7-4277-AE22-50CCD415B985}"/>
              </a:ext>
            </a:extLst>
          </p:cNvPr>
          <p:cNvSpPr>
            <a:spLocks noGrp="1"/>
          </p:cNvSpPr>
          <p:nvPr>
            <p:ph type="ftr" sz="quarter" idx="11"/>
          </p:nvPr>
        </p:nvSpPr>
        <p:spPr>
          <a:xfrm>
            <a:off x="1007435" y="6405331"/>
            <a:ext cx="8064375" cy="549275"/>
          </a:xfrm>
        </p:spPr>
        <p:txBody>
          <a:bodyPr/>
          <a:lstStyle/>
          <a:p>
            <a:pPr>
              <a:defRPr/>
            </a:pPr>
            <a:r>
              <a:rPr lang="en-GB" dirty="0"/>
              <a:t>Heatwave and summer preparedness 2020</a:t>
            </a:r>
            <a:endParaRPr lang="en-US" dirty="0"/>
          </a:p>
          <a:p>
            <a:pPr>
              <a:defRPr/>
            </a:pPr>
            <a:endParaRPr lang="en-US" dirty="0"/>
          </a:p>
        </p:txBody>
      </p:sp>
    </p:spTree>
    <p:extLst>
      <p:ext uri="{BB962C8B-B14F-4D97-AF65-F5344CB8AC3E}">
        <p14:creationId xmlns:p14="http://schemas.microsoft.com/office/powerpoint/2010/main" val="3570173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18BB7-7B3B-4CDC-81AC-BC49E8909023}"/>
              </a:ext>
            </a:extLst>
          </p:cNvPr>
          <p:cNvSpPr>
            <a:spLocks noGrp="1"/>
          </p:cNvSpPr>
          <p:nvPr>
            <p:ph type="title"/>
          </p:nvPr>
        </p:nvSpPr>
        <p:spPr/>
        <p:txBody>
          <a:bodyPr/>
          <a:lstStyle/>
          <a:p>
            <a:r>
              <a:rPr lang="en-GB" dirty="0"/>
              <a:t>Indoor overheating: recommended actions</a:t>
            </a:r>
          </a:p>
        </p:txBody>
      </p:sp>
      <p:sp>
        <p:nvSpPr>
          <p:cNvPr id="4" name="Slide Number Placeholder 3">
            <a:extLst>
              <a:ext uri="{FF2B5EF4-FFF2-40B4-BE49-F238E27FC236}">
                <a16:creationId xmlns:a16="http://schemas.microsoft.com/office/drawing/2014/main" id="{0FDD7AD5-4021-4E47-85F1-76BF9FA716F6}"/>
              </a:ext>
            </a:extLst>
          </p:cNvPr>
          <p:cNvSpPr>
            <a:spLocks noGrp="1"/>
          </p:cNvSpPr>
          <p:nvPr>
            <p:ph type="sldNum" sz="quarter" idx="10"/>
          </p:nvPr>
        </p:nvSpPr>
        <p:spPr/>
        <p:txBody>
          <a:bodyPr/>
          <a:lstStyle/>
          <a:p>
            <a:pPr marL="709066">
              <a:defRPr/>
            </a:pPr>
            <a:r>
              <a:rPr lang="en-US"/>
              <a:t>  </a:t>
            </a:r>
            <a:fld id="{2565FA6D-D4C8-4C4C-AC4B-3269734D34D8}" type="slidenum">
              <a:rPr lang="en-US" smtClean="0"/>
              <a:pPr marL="709066">
                <a:defRPr/>
              </a:pPr>
              <a:t>17</a:t>
            </a:fld>
            <a:endParaRPr lang="en-US" dirty="0"/>
          </a:p>
        </p:txBody>
      </p:sp>
      <p:sp>
        <p:nvSpPr>
          <p:cNvPr id="5" name="Footer Placeholder 4">
            <a:extLst>
              <a:ext uri="{FF2B5EF4-FFF2-40B4-BE49-F238E27FC236}">
                <a16:creationId xmlns:a16="http://schemas.microsoft.com/office/drawing/2014/main" id="{D0CD86D3-BF4C-4045-820C-F4F0D656DB9E}"/>
              </a:ext>
            </a:extLst>
          </p:cNvPr>
          <p:cNvSpPr>
            <a:spLocks noGrp="1"/>
          </p:cNvSpPr>
          <p:nvPr>
            <p:ph type="ftr" sz="quarter" idx="11"/>
          </p:nvPr>
        </p:nvSpPr>
        <p:spPr/>
        <p:txBody>
          <a:bodyPr/>
          <a:lstStyle/>
          <a:p>
            <a:pPr>
              <a:defRPr/>
            </a:pPr>
            <a:r>
              <a:rPr lang="en-GB" dirty="0"/>
              <a:t>Heatwave and summer preparedness 2021</a:t>
            </a:r>
            <a:endParaRPr lang="en-US" dirty="0"/>
          </a:p>
        </p:txBody>
      </p:sp>
      <p:sp>
        <p:nvSpPr>
          <p:cNvPr id="6" name="Isosceles Triangle 5">
            <a:extLst>
              <a:ext uri="{FF2B5EF4-FFF2-40B4-BE49-F238E27FC236}">
                <a16:creationId xmlns:a16="http://schemas.microsoft.com/office/drawing/2014/main" id="{67A34890-FA3A-40B8-A037-093B3374CCC0}"/>
              </a:ext>
            </a:extLst>
          </p:cNvPr>
          <p:cNvSpPr/>
          <p:nvPr/>
        </p:nvSpPr>
        <p:spPr>
          <a:xfrm>
            <a:off x="1775520" y="1353021"/>
            <a:ext cx="6624736" cy="4860288"/>
          </a:xfrm>
          <a:prstGeom prst="triangle">
            <a:avLst>
              <a:gd name="adj" fmla="val 51452"/>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GB" sz="3200"/>
          </a:p>
        </p:txBody>
      </p:sp>
      <p:sp>
        <p:nvSpPr>
          <p:cNvPr id="9" name="Rectangle: Rounded Corners 8">
            <a:extLst>
              <a:ext uri="{FF2B5EF4-FFF2-40B4-BE49-F238E27FC236}">
                <a16:creationId xmlns:a16="http://schemas.microsoft.com/office/drawing/2014/main" id="{44FAEA53-6774-40FD-9C7A-95024C22D199}"/>
              </a:ext>
            </a:extLst>
          </p:cNvPr>
          <p:cNvSpPr/>
          <p:nvPr/>
        </p:nvSpPr>
        <p:spPr>
          <a:xfrm>
            <a:off x="4463819" y="2782117"/>
            <a:ext cx="7104789" cy="1222947"/>
          </a:xfrm>
          <a:prstGeom prst="roundRect">
            <a:avLst/>
          </a:prstGeom>
          <a:solidFill>
            <a:srgbClr val="00AE9E">
              <a:alpha val="90000"/>
            </a:srgbClr>
          </a:solidFill>
          <a:ln>
            <a:solidFill>
              <a:srgbClr val="00AE9E"/>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r>
              <a:rPr lang="en-GB" sz="1800" b="1" dirty="0">
                <a:latin typeface="Arial" panose="020B0604020202020204" pitchFamily="34" charset="0"/>
                <a:cs typeface="Arial" panose="020B0604020202020204" pitchFamily="34" charset="0"/>
              </a:rPr>
              <a:t>3. Employ passive / natural ventilation </a:t>
            </a:r>
          </a:p>
          <a:p>
            <a:r>
              <a:rPr lang="en-GB" sz="1800" dirty="0"/>
              <a:t>e.g. </a:t>
            </a:r>
            <a:r>
              <a:rPr lang="en-GB" sz="1800" dirty="0">
                <a:cs typeface="Times New Roman" panose="02020603050405020304" pitchFamily="18" charset="0"/>
              </a:rPr>
              <a:t>open windows when the air feels cooler outside than inside (i.e. at night), where it is safe, secure &amp; feasible to do so</a:t>
            </a:r>
            <a:endParaRPr lang="en-GB" sz="3600" dirty="0"/>
          </a:p>
        </p:txBody>
      </p:sp>
      <p:sp>
        <p:nvSpPr>
          <p:cNvPr id="10" name="Rectangle: Rounded Corners 9">
            <a:extLst>
              <a:ext uri="{FF2B5EF4-FFF2-40B4-BE49-F238E27FC236}">
                <a16:creationId xmlns:a16="http://schemas.microsoft.com/office/drawing/2014/main" id="{F73D2CA8-E90D-45C7-991B-52F6378041E0}"/>
              </a:ext>
            </a:extLst>
          </p:cNvPr>
          <p:cNvSpPr/>
          <p:nvPr/>
        </p:nvSpPr>
        <p:spPr>
          <a:xfrm>
            <a:off x="3599723" y="4197085"/>
            <a:ext cx="7968885" cy="864096"/>
          </a:xfrm>
          <a:prstGeom prst="roundRect">
            <a:avLst/>
          </a:prstGeom>
          <a:solidFill>
            <a:srgbClr val="00AE9E">
              <a:alpha val="90000"/>
            </a:srgbClr>
          </a:solidFill>
          <a:ln>
            <a:solidFill>
              <a:srgbClr val="00AE9E"/>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r>
              <a:rPr lang="en-GB" sz="1800" b="1" dirty="0">
                <a:latin typeface="Arial" panose="020B0604020202020204" pitchFamily="34" charset="0"/>
                <a:cs typeface="Arial" panose="020B0604020202020204" pitchFamily="34" charset="0"/>
              </a:rPr>
              <a:t>2. Keep out the heat / minimise solar heat gain </a:t>
            </a:r>
            <a:endParaRPr lang="en-GB" sz="1800" dirty="0"/>
          </a:p>
          <a:p>
            <a:pPr lvl="0"/>
            <a:r>
              <a:rPr lang="en-GB" sz="1800" dirty="0"/>
              <a:t>e.g. s</a:t>
            </a:r>
            <a:r>
              <a:rPr lang="en-GB" sz="1800" dirty="0">
                <a:cs typeface="Times New Roman" panose="02020603050405020304" pitchFamily="18" charset="0"/>
              </a:rPr>
              <a:t>hade or cover windows exposed to direct sunlight</a:t>
            </a:r>
          </a:p>
        </p:txBody>
      </p:sp>
      <p:sp>
        <p:nvSpPr>
          <p:cNvPr id="11" name="Rectangle: Rounded Corners 10">
            <a:extLst>
              <a:ext uri="{FF2B5EF4-FFF2-40B4-BE49-F238E27FC236}">
                <a16:creationId xmlns:a16="http://schemas.microsoft.com/office/drawing/2014/main" id="{C7516B5A-77B2-4090-8E99-63ACF85D8DA4}"/>
              </a:ext>
            </a:extLst>
          </p:cNvPr>
          <p:cNvSpPr/>
          <p:nvPr/>
        </p:nvSpPr>
        <p:spPr>
          <a:xfrm>
            <a:off x="2927648" y="5253203"/>
            <a:ext cx="8640960" cy="864096"/>
          </a:xfrm>
          <a:prstGeom prst="roundRect">
            <a:avLst/>
          </a:prstGeom>
          <a:solidFill>
            <a:srgbClr val="00AE9E">
              <a:alpha val="90000"/>
            </a:srgbClr>
          </a:solidFill>
          <a:ln>
            <a:solidFill>
              <a:srgbClr val="00AE9E"/>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457200" indent="-457200">
              <a:buAutoNum type="arabicPeriod"/>
            </a:pPr>
            <a:r>
              <a:rPr lang="en-GB" sz="1800" b="1" dirty="0">
                <a:latin typeface="Arial" panose="020B0604020202020204" pitchFamily="34" charset="0"/>
                <a:cs typeface="Arial" panose="020B0604020202020204" pitchFamily="34" charset="0"/>
              </a:rPr>
              <a:t>Minimise internal heat gains </a:t>
            </a:r>
          </a:p>
          <a:p>
            <a:r>
              <a:rPr lang="en-GB" sz="1800" dirty="0"/>
              <a:t>e.g. turn off central heating, electrical equipment and lights not in use</a:t>
            </a:r>
            <a:endParaRPr lang="en-GB" sz="1800" b="1" dirty="0">
              <a:latin typeface="Arial" panose="020B0604020202020204" pitchFamily="34" charset="0"/>
              <a:cs typeface="Arial" panose="020B0604020202020204" pitchFamily="34" charset="0"/>
            </a:endParaRPr>
          </a:p>
        </p:txBody>
      </p:sp>
      <p:sp>
        <p:nvSpPr>
          <p:cNvPr id="8" name="Rectangle: Rounded Corners 7">
            <a:extLst>
              <a:ext uri="{FF2B5EF4-FFF2-40B4-BE49-F238E27FC236}">
                <a16:creationId xmlns:a16="http://schemas.microsoft.com/office/drawing/2014/main" id="{D4E8F85C-3FE9-4B41-9C6B-AC475548E021}"/>
              </a:ext>
            </a:extLst>
          </p:cNvPr>
          <p:cNvSpPr/>
          <p:nvPr/>
        </p:nvSpPr>
        <p:spPr>
          <a:xfrm>
            <a:off x="5196914" y="1772221"/>
            <a:ext cx="6371695" cy="864096"/>
          </a:xfrm>
          <a:prstGeom prst="roundRect">
            <a:avLst/>
          </a:prstGeom>
          <a:solidFill>
            <a:srgbClr val="00AE9E">
              <a:alpha val="90000"/>
            </a:srgbClr>
          </a:solidFill>
          <a:ln>
            <a:solidFill>
              <a:srgbClr val="00AE9E"/>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lvl="0"/>
            <a:r>
              <a:rPr lang="en-GB" sz="1800" b="1" dirty="0">
                <a:latin typeface="Arial" panose="020B0604020202020204" pitchFamily="34" charset="0"/>
                <a:cs typeface="Arial" panose="020B0604020202020204" pitchFamily="34" charset="0"/>
              </a:rPr>
              <a:t>4. Use mechanical ventilation </a:t>
            </a:r>
          </a:p>
          <a:p>
            <a:pPr lvl="0"/>
            <a:r>
              <a:rPr lang="en-GB" sz="1800" dirty="0"/>
              <a:t>e.g. use air conditioning units or systems</a:t>
            </a:r>
          </a:p>
        </p:txBody>
      </p:sp>
      <p:sp>
        <p:nvSpPr>
          <p:cNvPr id="13" name="Arrow: Up 12">
            <a:extLst>
              <a:ext uri="{FF2B5EF4-FFF2-40B4-BE49-F238E27FC236}">
                <a16:creationId xmlns:a16="http://schemas.microsoft.com/office/drawing/2014/main" id="{635B202B-A8B8-480C-A7B3-76492E8340CF}"/>
              </a:ext>
            </a:extLst>
          </p:cNvPr>
          <p:cNvSpPr/>
          <p:nvPr/>
        </p:nvSpPr>
        <p:spPr>
          <a:xfrm rot="2203147">
            <a:off x="2022136" y="1985307"/>
            <a:ext cx="748882" cy="4305279"/>
          </a:xfrm>
          <a:prstGeom prst="upArrow">
            <a:avLst>
              <a:gd name="adj1" fmla="val 50000"/>
              <a:gd name="adj2" fmla="val 134786"/>
            </a:avLst>
          </a:prstGeom>
          <a:solidFill>
            <a:srgbClr val="00AE9E"/>
          </a:solidFill>
          <a:ln>
            <a:solidFill>
              <a:srgbClr val="00AE9E"/>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91440" tIns="45720" rIns="91440" bIns="45720" numCol="1" spcCol="0" rtlCol="0" fromWordArt="0" anchor="ctr" anchorCtr="0" forceAA="0" compatLnSpc="1">
            <a:prstTxWarp prst="textNoShape">
              <a:avLst/>
            </a:prstTxWarp>
            <a:noAutofit/>
          </a:bodyPr>
          <a:lstStyle/>
          <a:p>
            <a:pPr algn="ctr"/>
            <a:r>
              <a:rPr lang="en-GB" sz="1800" dirty="0"/>
              <a:t>Priority for implementation</a:t>
            </a:r>
          </a:p>
        </p:txBody>
      </p:sp>
    </p:spTree>
    <p:extLst>
      <p:ext uri="{BB962C8B-B14F-4D97-AF65-F5344CB8AC3E}">
        <p14:creationId xmlns:p14="http://schemas.microsoft.com/office/powerpoint/2010/main" val="3037037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18</a:t>
            </a:fld>
            <a:endParaRPr lang="en-US" dirty="0"/>
          </a:p>
        </p:txBody>
      </p:sp>
      <p:sp>
        <p:nvSpPr>
          <p:cNvPr id="5" name="Footer Placeholder 4"/>
          <p:cNvSpPr>
            <a:spLocks noGrp="1"/>
          </p:cNvSpPr>
          <p:nvPr>
            <p:ph type="ftr" sz="quarter" idx="11"/>
          </p:nvPr>
        </p:nvSpPr>
        <p:spPr/>
        <p:txBody>
          <a:bodyPr/>
          <a:lstStyle/>
          <a:p>
            <a:pPr>
              <a:defRPr/>
            </a:pPr>
            <a:r>
              <a:rPr lang="en-GB"/>
              <a:t>Heatwave and summer preparedness 2021</a:t>
            </a:r>
            <a:endParaRPr lang="en-US" dirty="0"/>
          </a:p>
        </p:txBody>
      </p:sp>
      <p:sp>
        <p:nvSpPr>
          <p:cNvPr id="6" name="Title 3"/>
          <p:cNvSpPr txBox="1">
            <a:spLocks/>
          </p:cNvSpPr>
          <p:nvPr/>
        </p:nvSpPr>
        <p:spPr>
          <a:xfrm>
            <a:off x="2207419" y="2286000"/>
            <a:ext cx="7777163" cy="1143000"/>
          </a:xfrm>
          <a:prstGeom prst="rect">
            <a:avLst/>
          </a:prstGeom>
        </p:spPr>
        <p:txBody>
          <a:bodyPr lIns="0" tIns="0" rIns="0" bIns="0" anchor="ctr">
            <a:normAutofit fontScale="97500" lnSpcReduction="10000"/>
          </a:bodyPr>
          <a:lstStyle/>
          <a:p>
            <a:pPr algn="ctr" eaLnBrk="0" hangingPunct="0">
              <a:defRPr/>
            </a:pPr>
            <a:r>
              <a:rPr lang="en-GB" sz="4000" spc="-150" dirty="0">
                <a:solidFill>
                  <a:srgbClr val="00AE9E"/>
                </a:solidFill>
              </a:rPr>
              <a:t>Summer 2020: Heat and COVID-19 as concurrent risks</a:t>
            </a:r>
          </a:p>
        </p:txBody>
      </p:sp>
    </p:spTree>
    <p:extLst>
      <p:ext uri="{BB962C8B-B14F-4D97-AF65-F5344CB8AC3E}">
        <p14:creationId xmlns:p14="http://schemas.microsoft.com/office/powerpoint/2010/main" val="3792055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87F6B-A9C1-494A-A204-E07B1D259F28}"/>
              </a:ext>
            </a:extLst>
          </p:cNvPr>
          <p:cNvSpPr>
            <a:spLocks noGrp="1"/>
          </p:cNvSpPr>
          <p:nvPr>
            <p:ph type="title"/>
          </p:nvPr>
        </p:nvSpPr>
        <p:spPr>
          <a:xfrm>
            <a:off x="750269" y="548679"/>
            <a:ext cx="11053804" cy="707839"/>
          </a:xfrm>
        </p:spPr>
        <p:txBody>
          <a:bodyPr/>
          <a:lstStyle/>
          <a:p>
            <a:r>
              <a:rPr lang="en-GB" dirty="0"/>
              <a:t>Heatwave events of summer 2020 </a:t>
            </a:r>
          </a:p>
        </p:txBody>
      </p:sp>
      <p:sp>
        <p:nvSpPr>
          <p:cNvPr id="3" name="Content Placeholder 2">
            <a:extLst>
              <a:ext uri="{FF2B5EF4-FFF2-40B4-BE49-F238E27FC236}">
                <a16:creationId xmlns:a16="http://schemas.microsoft.com/office/drawing/2014/main" id="{7DA6D582-60E8-4AFE-861A-24BB2BB205AB}"/>
              </a:ext>
            </a:extLst>
          </p:cNvPr>
          <p:cNvSpPr>
            <a:spLocks noGrp="1"/>
          </p:cNvSpPr>
          <p:nvPr>
            <p:ph idx="1"/>
          </p:nvPr>
        </p:nvSpPr>
        <p:spPr/>
        <p:txBody>
          <a:bodyPr/>
          <a:lstStyle/>
          <a:p>
            <a:r>
              <a:rPr lang="en-GB" sz="2000" dirty="0"/>
              <a:t>There were three episodes of hot weather which met the standard PHE definition of heatwave in summer 2020:</a:t>
            </a:r>
          </a:p>
          <a:p>
            <a:endParaRPr lang="en-GB" sz="2000" dirty="0"/>
          </a:p>
          <a:p>
            <a:pPr marL="457189" indent="-457189">
              <a:buFont typeface="+mj-lt"/>
              <a:buAutoNum type="arabicPeriod"/>
            </a:pPr>
            <a:r>
              <a:rPr lang="en-GB" sz="2000" dirty="0"/>
              <a:t>23-27 June: East Midlands, West Midlands, East of England, London, South East and South West of England were issued a Level 3 Heat-Health Alert (HHA) and Central England Temperature (CET) reached 20C </a:t>
            </a:r>
          </a:p>
          <a:p>
            <a:pPr marL="457189" indent="-457189">
              <a:buFont typeface="+mj-lt"/>
              <a:buAutoNum type="arabicPeriod"/>
            </a:pPr>
            <a:endParaRPr lang="en-GB" sz="2000" dirty="0"/>
          </a:p>
          <a:p>
            <a:pPr marL="457189" indent="-457189">
              <a:buFont typeface="+mj-lt"/>
              <a:buAutoNum type="arabicPeriod"/>
            </a:pPr>
            <a:r>
              <a:rPr lang="en-GB" sz="2000" dirty="0"/>
              <a:t>30 July-1 August: No region was issued a Level 3 HHA, however CET reached 20C</a:t>
            </a:r>
          </a:p>
          <a:p>
            <a:pPr marL="457189" indent="-457189">
              <a:buFont typeface="+mj-lt"/>
              <a:buAutoNum type="arabicPeriod"/>
            </a:pPr>
            <a:endParaRPr lang="en-GB" sz="2000" dirty="0"/>
          </a:p>
          <a:p>
            <a:pPr marL="457189" indent="-457189">
              <a:buFont typeface="+mj-lt"/>
              <a:buAutoNum type="arabicPeriod"/>
            </a:pPr>
            <a:r>
              <a:rPr lang="en-GB" sz="2000" dirty="0"/>
              <a:t>5-15 August: North West, East Midlands, West Midlands, East of England, London, South East and South West of England were issued a Level 3 HHA and CET reached 20C</a:t>
            </a:r>
          </a:p>
          <a:p>
            <a:pPr marL="0" indent="0"/>
            <a:endParaRPr lang="en-GB" dirty="0">
              <a:highlight>
                <a:srgbClr val="FFFF00"/>
              </a:highlight>
            </a:endParaRPr>
          </a:p>
        </p:txBody>
      </p:sp>
      <p:sp>
        <p:nvSpPr>
          <p:cNvPr id="4" name="Slide Number Placeholder 3">
            <a:extLst>
              <a:ext uri="{FF2B5EF4-FFF2-40B4-BE49-F238E27FC236}">
                <a16:creationId xmlns:a16="http://schemas.microsoft.com/office/drawing/2014/main" id="{3010F28C-ACCB-4263-9E67-99B7009014D7}"/>
              </a:ext>
            </a:extLst>
          </p:cNvPr>
          <p:cNvSpPr>
            <a:spLocks noGrp="1"/>
          </p:cNvSpPr>
          <p:nvPr>
            <p:ph type="sldNum" sz="quarter" idx="10"/>
          </p:nvPr>
        </p:nvSpPr>
        <p:spPr/>
        <p:txBody>
          <a:bodyPr/>
          <a:lstStyle/>
          <a:p>
            <a:pPr marL="709066">
              <a:defRPr/>
            </a:pPr>
            <a:r>
              <a:rPr lang="en-US"/>
              <a:t>  </a:t>
            </a:r>
            <a:fld id="{2565FA6D-D4C8-4C4C-AC4B-3269734D34D8}" type="slidenum">
              <a:rPr lang="en-US" smtClean="0"/>
              <a:pPr marL="709066">
                <a:defRPr/>
              </a:pPr>
              <a:t>19</a:t>
            </a:fld>
            <a:endParaRPr lang="en-US" dirty="0"/>
          </a:p>
        </p:txBody>
      </p:sp>
      <p:sp>
        <p:nvSpPr>
          <p:cNvPr id="5" name="Footer Placeholder 4">
            <a:extLst>
              <a:ext uri="{FF2B5EF4-FFF2-40B4-BE49-F238E27FC236}">
                <a16:creationId xmlns:a16="http://schemas.microsoft.com/office/drawing/2014/main" id="{9EF20B8E-54E9-4B27-A71B-64AB09D4CD7C}"/>
              </a:ext>
            </a:extLst>
          </p:cNvPr>
          <p:cNvSpPr>
            <a:spLocks noGrp="1"/>
          </p:cNvSpPr>
          <p:nvPr>
            <p:ph type="ftr" sz="quarter" idx="11"/>
          </p:nvPr>
        </p:nvSpPr>
        <p:spPr/>
        <p:txBody>
          <a:bodyPr/>
          <a:lstStyle/>
          <a:p>
            <a:pPr>
              <a:defRPr/>
            </a:pPr>
            <a:r>
              <a:rPr lang="en-GB"/>
              <a:t>Heatwave and summer preparedness 2021</a:t>
            </a:r>
            <a:endParaRPr lang="en-US" dirty="0"/>
          </a:p>
        </p:txBody>
      </p:sp>
    </p:spTree>
    <p:extLst>
      <p:ext uri="{BB962C8B-B14F-4D97-AF65-F5344CB8AC3E}">
        <p14:creationId xmlns:p14="http://schemas.microsoft.com/office/powerpoint/2010/main" val="2638657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F6C969-EE16-40CE-88B4-24F8F0597575}"/>
              </a:ext>
            </a:extLst>
          </p:cNvPr>
          <p:cNvSpPr>
            <a:spLocks noGrp="1"/>
          </p:cNvSpPr>
          <p:nvPr>
            <p:ph idx="1"/>
          </p:nvPr>
        </p:nvSpPr>
        <p:spPr>
          <a:xfrm>
            <a:off x="1886270" y="2641583"/>
            <a:ext cx="8028000" cy="3222842"/>
          </a:xfrm>
        </p:spPr>
        <p:txBody>
          <a:bodyPr/>
          <a:lstStyle/>
          <a:p>
            <a:r>
              <a:rPr lang="en-GB" b="1" dirty="0"/>
              <a:t>Date of issue: April 2021</a:t>
            </a:r>
            <a:endParaRPr lang="en-GB" dirty="0"/>
          </a:p>
          <a:p>
            <a:r>
              <a:rPr lang="en-GB" b="1" dirty="0"/>
              <a:t>Version: 02.00 </a:t>
            </a:r>
            <a:endParaRPr lang="en-GB" dirty="0"/>
          </a:p>
          <a:p>
            <a:r>
              <a:rPr lang="en-GB" b="1" dirty="0"/>
              <a:t>Author: Extreme Events and Health Protection, PHE</a:t>
            </a:r>
          </a:p>
          <a:p>
            <a:r>
              <a:rPr lang="en-GB" b="1" dirty="0"/>
              <a:t>Amendment History:</a:t>
            </a:r>
          </a:p>
          <a:p>
            <a:endParaRPr lang="en-GB" dirty="0"/>
          </a:p>
        </p:txBody>
      </p:sp>
      <p:sp>
        <p:nvSpPr>
          <p:cNvPr id="4" name="Slide Number Placeholder 3">
            <a:extLst>
              <a:ext uri="{FF2B5EF4-FFF2-40B4-BE49-F238E27FC236}">
                <a16:creationId xmlns:a16="http://schemas.microsoft.com/office/drawing/2014/main" id="{BAD4F32E-CE1B-433C-BFBA-A09EA8E34630}"/>
              </a:ext>
            </a:extLst>
          </p:cNvPr>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a:t>
            </a:fld>
            <a:endParaRPr lang="en-US" dirty="0"/>
          </a:p>
        </p:txBody>
      </p:sp>
      <p:sp>
        <p:nvSpPr>
          <p:cNvPr id="5" name="Footer Placeholder 4">
            <a:extLst>
              <a:ext uri="{FF2B5EF4-FFF2-40B4-BE49-F238E27FC236}">
                <a16:creationId xmlns:a16="http://schemas.microsoft.com/office/drawing/2014/main" id="{B902023A-F3D5-4AAE-9D0F-CEADD8A36AD2}"/>
              </a:ext>
            </a:extLst>
          </p:cNvPr>
          <p:cNvSpPr>
            <a:spLocks noGrp="1"/>
          </p:cNvSpPr>
          <p:nvPr>
            <p:ph type="ftr" sz="quarter" idx="11"/>
          </p:nvPr>
        </p:nvSpPr>
        <p:spPr/>
        <p:txBody>
          <a:bodyPr/>
          <a:lstStyle/>
          <a:p>
            <a:pPr>
              <a:defRPr/>
            </a:pPr>
            <a:r>
              <a:rPr lang="en-GB"/>
              <a:t>Heatwave and summer preparedness 2021</a:t>
            </a:r>
            <a:endParaRPr lang="en-US" dirty="0"/>
          </a:p>
        </p:txBody>
      </p:sp>
      <p:sp>
        <p:nvSpPr>
          <p:cNvPr id="8" name="Title 1">
            <a:extLst>
              <a:ext uri="{FF2B5EF4-FFF2-40B4-BE49-F238E27FC236}">
                <a16:creationId xmlns:a16="http://schemas.microsoft.com/office/drawing/2014/main" id="{8306D976-D11C-4270-8567-CA14297853B8}"/>
              </a:ext>
            </a:extLst>
          </p:cNvPr>
          <p:cNvSpPr txBox="1">
            <a:spLocks/>
          </p:cNvSpPr>
          <p:nvPr/>
        </p:nvSpPr>
        <p:spPr>
          <a:xfrm>
            <a:off x="1886270" y="620096"/>
            <a:ext cx="8406488" cy="1724503"/>
          </a:xfrm>
          <a:prstGeom prst="rect">
            <a:avLst/>
          </a:prstGeom>
        </p:spPr>
        <p:txBody>
          <a:bodyPr vert="horz" lIns="0" tIns="0" rIns="0" bIns="0" rtlCol="0" anchor="t" anchorCtr="0">
            <a:normAutofit fontScale="92500" lnSpcReduction="10000"/>
          </a:bodyPr>
          <a:lstStyle>
            <a:lvl1pPr algn="l" rtl="0" eaLnBrk="0" fontAlgn="base" hangingPunct="0">
              <a:spcBef>
                <a:spcPct val="0"/>
              </a:spcBef>
              <a:spcAft>
                <a:spcPct val="0"/>
              </a:spcAft>
              <a:defRPr sz="4000" kern="1200" spc="-150" baseline="0">
                <a:solidFill>
                  <a:srgbClr val="00AE9E"/>
                </a:solidFill>
                <a:latin typeface="Arial" pitchFamily="34" charset="0"/>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r>
              <a:rPr lang="en-GB" sz="4800" dirty="0">
                <a:ea typeface="ヒラギノ角ゴ Pro W3" charset="-128"/>
                <a:cs typeface="ヒラギノ角ゴ Pro W3" charset="-128"/>
              </a:rPr>
              <a:t>Heat-health risks and COVID-19: actions to prevent harm</a:t>
            </a:r>
            <a:br>
              <a:rPr lang="en-GB" sz="4800" dirty="0">
                <a:ea typeface="ヒラギノ角ゴ Pro W3" charset="-128"/>
                <a:cs typeface="ヒラギノ角ゴ Pro W3" charset="-128"/>
              </a:rPr>
            </a:br>
            <a:endParaRPr lang="en-GB" dirty="0"/>
          </a:p>
        </p:txBody>
      </p:sp>
      <p:graphicFrame>
        <p:nvGraphicFramePr>
          <p:cNvPr id="9" name="Table 8">
            <a:extLst>
              <a:ext uri="{FF2B5EF4-FFF2-40B4-BE49-F238E27FC236}">
                <a16:creationId xmlns:a16="http://schemas.microsoft.com/office/drawing/2014/main" id="{DFED8485-1C14-4E0A-82D9-559C927C35CE}"/>
              </a:ext>
            </a:extLst>
          </p:cNvPr>
          <p:cNvGraphicFramePr>
            <a:graphicFrameLocks noGrp="1"/>
          </p:cNvGraphicFramePr>
          <p:nvPr>
            <p:extLst>
              <p:ext uri="{D42A27DB-BD31-4B8C-83A1-F6EECF244321}">
                <p14:modId xmlns:p14="http://schemas.microsoft.com/office/powerpoint/2010/main" val="1830461439"/>
              </p:ext>
            </p:extLst>
          </p:nvPr>
        </p:nvGraphicFramePr>
        <p:xfrm>
          <a:off x="1907726" y="3933056"/>
          <a:ext cx="8385032" cy="2073359"/>
        </p:xfrm>
        <a:graphic>
          <a:graphicData uri="http://schemas.openxmlformats.org/drawingml/2006/table">
            <a:tbl>
              <a:tblPr firstRow="1" bandRow="1">
                <a:tableStyleId>{073A0DAA-6AF3-43AB-8588-CEC1D06C72B9}</a:tableStyleId>
              </a:tblPr>
              <a:tblGrid>
                <a:gridCol w="1847884">
                  <a:extLst>
                    <a:ext uri="{9D8B030D-6E8A-4147-A177-3AD203B41FA5}">
                      <a16:colId xmlns:a16="http://schemas.microsoft.com/office/drawing/2014/main" val="2113186688"/>
                    </a:ext>
                  </a:extLst>
                </a:gridCol>
                <a:gridCol w="2677868">
                  <a:extLst>
                    <a:ext uri="{9D8B030D-6E8A-4147-A177-3AD203B41FA5}">
                      <a16:colId xmlns:a16="http://schemas.microsoft.com/office/drawing/2014/main" val="2286671307"/>
                    </a:ext>
                  </a:extLst>
                </a:gridCol>
                <a:gridCol w="3859280">
                  <a:extLst>
                    <a:ext uri="{9D8B030D-6E8A-4147-A177-3AD203B41FA5}">
                      <a16:colId xmlns:a16="http://schemas.microsoft.com/office/drawing/2014/main" val="3707613920"/>
                    </a:ext>
                  </a:extLst>
                </a:gridCol>
              </a:tblGrid>
              <a:tr h="455889">
                <a:tc>
                  <a:txBody>
                    <a:bodyPr/>
                    <a:lstStyle/>
                    <a:p>
                      <a:r>
                        <a:rPr lang="en-GB" sz="1400" dirty="0">
                          <a:solidFill>
                            <a:schemeClr val="tx1"/>
                          </a:solidFill>
                        </a:rPr>
                        <a:t>Version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dirty="0">
                          <a:solidFill>
                            <a:schemeClr val="tx1"/>
                          </a:solidFill>
                        </a:rPr>
                        <a:t>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dirty="0">
                          <a:solidFill>
                            <a:schemeClr val="tx1"/>
                          </a:solidFill>
                        </a:rPr>
                        <a:t>Amendments made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1917977"/>
                  </a:ext>
                </a:extLst>
              </a:tr>
              <a:tr h="1161581">
                <a:tc>
                  <a:txBody>
                    <a:bodyPr/>
                    <a:lstStyle/>
                    <a:p>
                      <a:r>
                        <a:rPr lang="en-GB" sz="1400"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dirty="0"/>
                        <a:t>XX/04/2021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GB" sz="1400" dirty="0"/>
                        <a:t>Changed to widescreen format</a:t>
                      </a:r>
                    </a:p>
                    <a:p>
                      <a:pPr marL="285750" indent="-285750">
                        <a:buFont typeface="Arial" panose="020B0604020202020204" pitchFamily="34" charset="0"/>
                        <a:buChar char="•"/>
                      </a:pPr>
                      <a:r>
                        <a:rPr lang="en-GB" sz="1400" dirty="0"/>
                        <a:t>Updated with additional information on observed 2020 heatwave mortality/morbidity and details of cooling interventions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9906091"/>
                  </a:ext>
                </a:extLst>
              </a:tr>
              <a:tr h="455889">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6416811"/>
                  </a:ext>
                </a:extLst>
              </a:tr>
            </a:tbl>
          </a:graphicData>
        </a:graphic>
      </p:graphicFrame>
    </p:spTree>
    <p:extLst>
      <p:ext uri="{BB962C8B-B14F-4D97-AF65-F5344CB8AC3E}">
        <p14:creationId xmlns:p14="http://schemas.microsoft.com/office/powerpoint/2010/main" val="27319040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4A328-05F8-4E6E-8562-77A63F485F15}"/>
              </a:ext>
            </a:extLst>
          </p:cNvPr>
          <p:cNvSpPr>
            <a:spLocks noGrp="1"/>
          </p:cNvSpPr>
          <p:nvPr>
            <p:ph type="title"/>
          </p:nvPr>
        </p:nvSpPr>
        <p:spPr>
          <a:xfrm>
            <a:off x="750269" y="548680"/>
            <a:ext cx="11202392" cy="688313"/>
          </a:xfrm>
        </p:spPr>
        <p:txBody>
          <a:bodyPr/>
          <a:lstStyle/>
          <a:p>
            <a:r>
              <a:rPr lang="en-GB" dirty="0"/>
              <a:t>Heat-health impacts, 2020: morbidity</a:t>
            </a:r>
          </a:p>
        </p:txBody>
      </p:sp>
      <p:sp>
        <p:nvSpPr>
          <p:cNvPr id="4" name="Slide Number Placeholder 3">
            <a:extLst>
              <a:ext uri="{FF2B5EF4-FFF2-40B4-BE49-F238E27FC236}">
                <a16:creationId xmlns:a16="http://schemas.microsoft.com/office/drawing/2014/main" id="{6D732B79-7BC8-4FE0-B2BC-82F0C028D376}"/>
              </a:ext>
            </a:extLst>
          </p:cNvPr>
          <p:cNvSpPr>
            <a:spLocks noGrp="1"/>
          </p:cNvSpPr>
          <p:nvPr>
            <p:ph type="sldNum" sz="quarter" idx="10"/>
          </p:nvPr>
        </p:nvSpPr>
        <p:spPr/>
        <p:txBody>
          <a:bodyPr/>
          <a:lstStyle/>
          <a:p>
            <a:pPr marL="709066">
              <a:defRPr/>
            </a:pPr>
            <a:r>
              <a:rPr lang="en-US"/>
              <a:t>  </a:t>
            </a:r>
            <a:fld id="{2565FA6D-D4C8-4C4C-AC4B-3269734D34D8}" type="slidenum">
              <a:rPr lang="en-US" smtClean="0"/>
              <a:pPr marL="709066">
                <a:defRPr/>
              </a:pPr>
              <a:t>20</a:t>
            </a:fld>
            <a:endParaRPr lang="en-US" dirty="0"/>
          </a:p>
        </p:txBody>
      </p:sp>
      <p:sp>
        <p:nvSpPr>
          <p:cNvPr id="5" name="Footer Placeholder 4">
            <a:extLst>
              <a:ext uri="{FF2B5EF4-FFF2-40B4-BE49-F238E27FC236}">
                <a16:creationId xmlns:a16="http://schemas.microsoft.com/office/drawing/2014/main" id="{728B87B1-BF23-4E55-9570-843BD7AA1CFF}"/>
              </a:ext>
            </a:extLst>
          </p:cNvPr>
          <p:cNvSpPr>
            <a:spLocks noGrp="1"/>
          </p:cNvSpPr>
          <p:nvPr>
            <p:ph type="ftr" sz="quarter" idx="11"/>
          </p:nvPr>
        </p:nvSpPr>
        <p:spPr/>
        <p:txBody>
          <a:bodyPr/>
          <a:lstStyle/>
          <a:p>
            <a:pPr>
              <a:defRPr/>
            </a:pPr>
            <a:r>
              <a:rPr lang="en-GB"/>
              <a:t>Heatwave and summer preparedness 2021</a:t>
            </a:r>
            <a:endParaRPr lang="en-US" dirty="0"/>
          </a:p>
        </p:txBody>
      </p:sp>
      <p:pic>
        <p:nvPicPr>
          <p:cNvPr id="6" name="Picture 5">
            <a:extLst>
              <a:ext uri="{FF2B5EF4-FFF2-40B4-BE49-F238E27FC236}">
                <a16:creationId xmlns:a16="http://schemas.microsoft.com/office/drawing/2014/main" id="{9A6D7205-CF1A-40D9-8D7F-A48C68AAC16B}"/>
              </a:ext>
            </a:extLst>
          </p:cNvPr>
          <p:cNvPicPr>
            <a:picLocks noChangeAspect="1"/>
          </p:cNvPicPr>
          <p:nvPr/>
        </p:nvPicPr>
        <p:blipFill>
          <a:blip r:embed="rId3"/>
          <a:stretch>
            <a:fillRect/>
          </a:stretch>
        </p:blipFill>
        <p:spPr>
          <a:xfrm>
            <a:off x="551384" y="2445662"/>
            <a:ext cx="4978790" cy="2544796"/>
          </a:xfrm>
          <a:prstGeom prst="rect">
            <a:avLst/>
          </a:prstGeom>
        </p:spPr>
      </p:pic>
      <p:pic>
        <p:nvPicPr>
          <p:cNvPr id="7" name="Picture 6">
            <a:extLst>
              <a:ext uri="{FF2B5EF4-FFF2-40B4-BE49-F238E27FC236}">
                <a16:creationId xmlns:a16="http://schemas.microsoft.com/office/drawing/2014/main" id="{EE8B3425-E0C9-42D5-97B1-5B0AD7A9720B}"/>
              </a:ext>
            </a:extLst>
          </p:cNvPr>
          <p:cNvPicPr>
            <a:picLocks noChangeAspect="1"/>
          </p:cNvPicPr>
          <p:nvPr/>
        </p:nvPicPr>
        <p:blipFill>
          <a:blip r:embed="rId4"/>
          <a:stretch>
            <a:fillRect/>
          </a:stretch>
        </p:blipFill>
        <p:spPr>
          <a:xfrm>
            <a:off x="6384032" y="2486664"/>
            <a:ext cx="4625740" cy="2452367"/>
          </a:xfrm>
          <a:prstGeom prst="rect">
            <a:avLst/>
          </a:prstGeom>
        </p:spPr>
      </p:pic>
      <p:sp>
        <p:nvSpPr>
          <p:cNvPr id="8" name="TextBox 7">
            <a:extLst>
              <a:ext uri="{FF2B5EF4-FFF2-40B4-BE49-F238E27FC236}">
                <a16:creationId xmlns:a16="http://schemas.microsoft.com/office/drawing/2014/main" id="{B556601C-9905-4841-BC5C-B675F85CE9E7}"/>
              </a:ext>
            </a:extLst>
          </p:cNvPr>
          <p:cNvSpPr txBox="1"/>
          <p:nvPr/>
        </p:nvSpPr>
        <p:spPr>
          <a:xfrm>
            <a:off x="551384" y="1418321"/>
            <a:ext cx="5522011" cy="1015663"/>
          </a:xfrm>
          <a:prstGeom prst="rect">
            <a:avLst/>
          </a:prstGeom>
          <a:noFill/>
        </p:spPr>
        <p:txBody>
          <a:bodyPr wrap="square" rtlCol="0">
            <a:spAutoFit/>
          </a:bodyPr>
          <a:lstStyle/>
          <a:p>
            <a:r>
              <a:rPr lang="en-GB" sz="2000" dirty="0"/>
              <a:t>Emergency Department (ED) Syndromic Surveillance System – </a:t>
            </a:r>
            <a:r>
              <a:rPr lang="en-GB" sz="2000" i="1" dirty="0"/>
              <a:t>heat stroke/exhaustion</a:t>
            </a:r>
          </a:p>
          <a:p>
            <a:r>
              <a:rPr lang="en-GB" sz="2000" i="1" dirty="0"/>
              <a:t>- Daily ED attendances </a:t>
            </a:r>
          </a:p>
        </p:txBody>
      </p:sp>
      <p:sp>
        <p:nvSpPr>
          <p:cNvPr id="9" name="TextBox 8">
            <a:extLst>
              <a:ext uri="{FF2B5EF4-FFF2-40B4-BE49-F238E27FC236}">
                <a16:creationId xmlns:a16="http://schemas.microsoft.com/office/drawing/2014/main" id="{C71F5830-0201-4A2C-A1F5-7827F551124D}"/>
              </a:ext>
            </a:extLst>
          </p:cNvPr>
          <p:cNvSpPr txBox="1"/>
          <p:nvPr/>
        </p:nvSpPr>
        <p:spPr>
          <a:xfrm>
            <a:off x="6285197" y="1418321"/>
            <a:ext cx="5397815" cy="1015663"/>
          </a:xfrm>
          <a:prstGeom prst="rect">
            <a:avLst/>
          </a:prstGeom>
          <a:noFill/>
        </p:spPr>
        <p:txBody>
          <a:bodyPr wrap="square" rtlCol="0">
            <a:spAutoFit/>
          </a:bodyPr>
          <a:lstStyle/>
          <a:p>
            <a:r>
              <a:rPr lang="fr-FR" sz="2000" dirty="0"/>
              <a:t>PHE National Ambulance </a:t>
            </a:r>
            <a:r>
              <a:rPr lang="en-GB" sz="2000" dirty="0"/>
              <a:t>Syndromic</a:t>
            </a:r>
            <a:r>
              <a:rPr lang="fr-FR" sz="2000" dirty="0"/>
              <a:t> Surveillance System – </a:t>
            </a:r>
            <a:r>
              <a:rPr lang="fr-FR" sz="2000" i="1" dirty="0" err="1"/>
              <a:t>heat</a:t>
            </a:r>
            <a:r>
              <a:rPr lang="fr-FR" sz="2000" i="1" dirty="0"/>
              <a:t>/cold impact</a:t>
            </a:r>
          </a:p>
          <a:p>
            <a:r>
              <a:rPr lang="fr-FR" sz="2000" i="1" dirty="0"/>
              <a:t>- Daily ambulance call out</a:t>
            </a:r>
            <a:endParaRPr lang="en-GB" sz="2000" i="1" dirty="0"/>
          </a:p>
        </p:txBody>
      </p:sp>
      <p:sp>
        <p:nvSpPr>
          <p:cNvPr id="10" name="TextBox 9">
            <a:extLst>
              <a:ext uri="{FF2B5EF4-FFF2-40B4-BE49-F238E27FC236}">
                <a16:creationId xmlns:a16="http://schemas.microsoft.com/office/drawing/2014/main" id="{8B508A71-F28E-4E5C-A011-25BDEF398864}"/>
              </a:ext>
            </a:extLst>
          </p:cNvPr>
          <p:cNvSpPr txBox="1"/>
          <p:nvPr/>
        </p:nvSpPr>
        <p:spPr>
          <a:xfrm>
            <a:off x="263352" y="5169239"/>
            <a:ext cx="11711381" cy="1015663"/>
          </a:xfrm>
          <a:prstGeom prst="rect">
            <a:avLst/>
          </a:prstGeom>
          <a:noFill/>
        </p:spPr>
        <p:txBody>
          <a:bodyPr wrap="square" rtlCol="0">
            <a:spAutoFit/>
          </a:bodyPr>
          <a:lstStyle/>
          <a:p>
            <a:r>
              <a:rPr lang="en-GB" sz="2000" dirty="0"/>
              <a:t>Heat-health impacts were observed across PHE Syndromic Surveillance Systems during episodes of hot weather but should be interpreted with caution due to the wider impact of the COVID-19 pandemic on the surveillance systems </a:t>
            </a:r>
          </a:p>
        </p:txBody>
      </p:sp>
      <p:sp>
        <p:nvSpPr>
          <p:cNvPr id="11" name="Rectangle 10">
            <a:extLst>
              <a:ext uri="{FF2B5EF4-FFF2-40B4-BE49-F238E27FC236}">
                <a16:creationId xmlns:a16="http://schemas.microsoft.com/office/drawing/2014/main" id="{E91DB33D-D19C-44CE-AAC9-F8F86F1C20CE}"/>
              </a:ext>
            </a:extLst>
          </p:cNvPr>
          <p:cNvSpPr/>
          <p:nvPr/>
        </p:nvSpPr>
        <p:spPr>
          <a:xfrm>
            <a:off x="3802047" y="2344628"/>
            <a:ext cx="1717889" cy="2692064"/>
          </a:xfrm>
          <a:prstGeom prst="rect">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highlight>
                <a:srgbClr val="FFFF00"/>
              </a:highlight>
            </a:endParaRPr>
          </a:p>
        </p:txBody>
      </p:sp>
      <p:sp>
        <p:nvSpPr>
          <p:cNvPr id="12" name="Rectangle 11">
            <a:extLst>
              <a:ext uri="{FF2B5EF4-FFF2-40B4-BE49-F238E27FC236}">
                <a16:creationId xmlns:a16="http://schemas.microsoft.com/office/drawing/2014/main" id="{4B646B12-F048-4427-9470-C5134135AF72}"/>
              </a:ext>
            </a:extLst>
          </p:cNvPr>
          <p:cNvSpPr/>
          <p:nvPr/>
        </p:nvSpPr>
        <p:spPr>
          <a:xfrm>
            <a:off x="9399303" y="2924943"/>
            <a:ext cx="1233201" cy="2067781"/>
          </a:xfrm>
          <a:prstGeom prst="rect">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highlight>
                <a:srgbClr val="FFFF00"/>
              </a:highlight>
            </a:endParaRPr>
          </a:p>
        </p:txBody>
      </p:sp>
      <p:sp>
        <p:nvSpPr>
          <p:cNvPr id="13" name="Rectangle 12">
            <a:extLst>
              <a:ext uri="{FF2B5EF4-FFF2-40B4-BE49-F238E27FC236}">
                <a16:creationId xmlns:a16="http://schemas.microsoft.com/office/drawing/2014/main" id="{78313E95-B4B6-4454-9B17-0176D2E45933}"/>
              </a:ext>
            </a:extLst>
          </p:cNvPr>
          <p:cNvSpPr/>
          <p:nvPr/>
        </p:nvSpPr>
        <p:spPr>
          <a:xfrm>
            <a:off x="4962076" y="6346345"/>
            <a:ext cx="6011375" cy="502573"/>
          </a:xfrm>
          <a:prstGeom prst="rect">
            <a:avLst/>
          </a:prstGeom>
        </p:spPr>
        <p:txBody>
          <a:bodyPr wrap="square">
            <a:spAutoFit/>
          </a:bodyPr>
          <a:lstStyle/>
          <a:p>
            <a:r>
              <a:rPr lang="en-GB" sz="1333" b="1" dirty="0">
                <a:solidFill>
                  <a:schemeClr val="bg1"/>
                </a:solidFill>
              </a:rPr>
              <a:t>Source</a:t>
            </a:r>
            <a:r>
              <a:rPr lang="en-GB" sz="1333" dirty="0">
                <a:solidFill>
                  <a:schemeClr val="bg1"/>
                </a:solidFill>
              </a:rPr>
              <a:t>: </a:t>
            </a:r>
            <a:r>
              <a:rPr lang="en-GB" sz="1333" i="1" dirty="0">
                <a:solidFill>
                  <a:schemeClr val="bg1"/>
                </a:solidFill>
                <a:hlinkClick r:id="rId5">
                  <a:extLst>
                    <a:ext uri="{A12FA001-AC4F-418D-AE19-62706E023703}">
                      <ahyp:hlinkClr xmlns:ahyp="http://schemas.microsoft.com/office/drawing/2018/hyperlinkcolor" val="tx"/>
                    </a:ext>
                  </a:extLst>
                </a:hlinkClick>
              </a:rPr>
              <a:t>https://www.gov.uk/government/publications/syndromic-surveillance-weekly-summaries-for-2020</a:t>
            </a:r>
            <a:r>
              <a:rPr lang="en-GB" sz="1333" i="1" dirty="0">
                <a:solidFill>
                  <a:schemeClr val="bg1"/>
                </a:solidFill>
              </a:rPr>
              <a:t> </a:t>
            </a:r>
          </a:p>
        </p:txBody>
      </p:sp>
    </p:spTree>
    <p:extLst>
      <p:ext uri="{BB962C8B-B14F-4D97-AF65-F5344CB8AC3E}">
        <p14:creationId xmlns:p14="http://schemas.microsoft.com/office/powerpoint/2010/main" val="216756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BEFE7AA-0D0D-4DDC-ABDE-36BE377F597A}"/>
              </a:ext>
            </a:extLst>
          </p:cNvPr>
          <p:cNvSpPr>
            <a:spLocks noGrp="1"/>
          </p:cNvSpPr>
          <p:nvPr>
            <p:ph type="sldNum" sz="quarter" idx="10"/>
          </p:nvPr>
        </p:nvSpPr>
        <p:spPr/>
        <p:txBody>
          <a:bodyPr/>
          <a:lstStyle/>
          <a:p>
            <a:pPr marL="709066">
              <a:defRPr/>
            </a:pPr>
            <a:r>
              <a:rPr lang="en-US"/>
              <a:t>  </a:t>
            </a:r>
            <a:fld id="{2565FA6D-D4C8-4C4C-AC4B-3269734D34D8}" type="slidenum">
              <a:rPr lang="en-US" smtClean="0"/>
              <a:pPr marL="709066">
                <a:defRPr/>
              </a:pPr>
              <a:t>21</a:t>
            </a:fld>
            <a:endParaRPr lang="en-US" dirty="0"/>
          </a:p>
        </p:txBody>
      </p:sp>
      <p:sp>
        <p:nvSpPr>
          <p:cNvPr id="5" name="Footer Placeholder 4">
            <a:extLst>
              <a:ext uri="{FF2B5EF4-FFF2-40B4-BE49-F238E27FC236}">
                <a16:creationId xmlns:a16="http://schemas.microsoft.com/office/drawing/2014/main" id="{B2EAB977-7BAE-4473-B41E-C6DF66EC7C7C}"/>
              </a:ext>
            </a:extLst>
          </p:cNvPr>
          <p:cNvSpPr>
            <a:spLocks noGrp="1"/>
          </p:cNvSpPr>
          <p:nvPr>
            <p:ph type="ftr" sz="quarter" idx="11"/>
          </p:nvPr>
        </p:nvSpPr>
        <p:spPr/>
        <p:txBody>
          <a:bodyPr/>
          <a:lstStyle/>
          <a:p>
            <a:pPr>
              <a:defRPr/>
            </a:pPr>
            <a:r>
              <a:rPr lang="en-GB"/>
              <a:t>Heatwave and summer preparedness 2021</a:t>
            </a:r>
            <a:endParaRPr lang="en-US" dirty="0"/>
          </a:p>
        </p:txBody>
      </p:sp>
      <p:pic>
        <p:nvPicPr>
          <p:cNvPr id="6" name="Picture 5">
            <a:extLst>
              <a:ext uri="{FF2B5EF4-FFF2-40B4-BE49-F238E27FC236}">
                <a16:creationId xmlns:a16="http://schemas.microsoft.com/office/drawing/2014/main" id="{3763C291-32AE-4ADD-BB50-361E48315847}"/>
              </a:ext>
            </a:extLst>
          </p:cNvPr>
          <p:cNvPicPr/>
          <p:nvPr/>
        </p:nvPicPr>
        <p:blipFill>
          <a:blip r:embed="rId3"/>
          <a:stretch>
            <a:fillRect/>
          </a:stretch>
        </p:blipFill>
        <p:spPr>
          <a:xfrm>
            <a:off x="1559496" y="1124745"/>
            <a:ext cx="9073008" cy="4055532"/>
          </a:xfrm>
          <a:prstGeom prst="rect">
            <a:avLst/>
          </a:prstGeom>
        </p:spPr>
      </p:pic>
      <p:sp>
        <p:nvSpPr>
          <p:cNvPr id="7" name="Rectangle 6">
            <a:extLst>
              <a:ext uri="{FF2B5EF4-FFF2-40B4-BE49-F238E27FC236}">
                <a16:creationId xmlns:a16="http://schemas.microsoft.com/office/drawing/2014/main" id="{8D08E417-7C68-4A99-A295-75D785D4AF35}"/>
              </a:ext>
            </a:extLst>
          </p:cNvPr>
          <p:cNvSpPr/>
          <p:nvPr/>
        </p:nvSpPr>
        <p:spPr>
          <a:xfrm>
            <a:off x="431370" y="5180276"/>
            <a:ext cx="11329259" cy="1128450"/>
          </a:xfrm>
          <a:prstGeom prst="rect">
            <a:avLst/>
          </a:prstGeom>
        </p:spPr>
        <p:txBody>
          <a:bodyPr wrap="square">
            <a:spAutoFit/>
          </a:bodyPr>
          <a:lstStyle/>
          <a:p>
            <a:r>
              <a:rPr lang="en-GB" sz="1800" dirty="0"/>
              <a:t>The time series illustrates the very rapid increase in deaths once temperatures start to rise; therefore, the window of opportunity for preventative action is short.  During each episode of heat in summer 2020, a corresponding peak can be observed in all cause mortality among the 65+ years group </a:t>
            </a:r>
          </a:p>
          <a:p>
            <a:r>
              <a:rPr lang="en-GB" sz="1333" dirty="0">
                <a:solidFill>
                  <a:srgbClr val="C00000"/>
                </a:solidFill>
              </a:rPr>
              <a:t>Source</a:t>
            </a:r>
            <a:r>
              <a:rPr lang="en-GB" sz="1333" dirty="0"/>
              <a:t>: </a:t>
            </a:r>
            <a:r>
              <a:rPr lang="en-GB" sz="1333" i="1" dirty="0">
                <a:hlinkClick r:id="rId4"/>
              </a:rPr>
              <a:t>Heatwave mortality monitoring report: 2020 </a:t>
            </a:r>
            <a:endParaRPr lang="en-GB" sz="1333" i="1" dirty="0"/>
          </a:p>
        </p:txBody>
      </p:sp>
      <p:sp>
        <p:nvSpPr>
          <p:cNvPr id="8" name="Title 1">
            <a:extLst>
              <a:ext uri="{FF2B5EF4-FFF2-40B4-BE49-F238E27FC236}">
                <a16:creationId xmlns:a16="http://schemas.microsoft.com/office/drawing/2014/main" id="{C6FAE476-9092-4FF6-BF1F-755407B3A159}"/>
              </a:ext>
            </a:extLst>
          </p:cNvPr>
          <p:cNvSpPr>
            <a:spLocks noGrp="1"/>
          </p:cNvSpPr>
          <p:nvPr>
            <p:ph type="title"/>
          </p:nvPr>
        </p:nvSpPr>
        <p:spPr>
          <a:xfrm>
            <a:off x="726475" y="483389"/>
            <a:ext cx="11202392" cy="688313"/>
          </a:xfrm>
        </p:spPr>
        <p:txBody>
          <a:bodyPr>
            <a:normAutofit/>
          </a:bodyPr>
          <a:lstStyle/>
          <a:p>
            <a:r>
              <a:rPr lang="en-GB" dirty="0"/>
              <a:t>Heat-health impacts, 2020: mortality</a:t>
            </a:r>
          </a:p>
        </p:txBody>
      </p:sp>
    </p:spTree>
    <p:extLst>
      <p:ext uri="{BB962C8B-B14F-4D97-AF65-F5344CB8AC3E}">
        <p14:creationId xmlns:p14="http://schemas.microsoft.com/office/powerpoint/2010/main" val="1296350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C82B2-CD71-4148-8BE2-2D34FEDACFDA}"/>
              </a:ext>
            </a:extLst>
          </p:cNvPr>
          <p:cNvSpPr>
            <a:spLocks noGrp="1"/>
          </p:cNvSpPr>
          <p:nvPr>
            <p:ph type="title"/>
          </p:nvPr>
        </p:nvSpPr>
        <p:spPr>
          <a:xfrm>
            <a:off x="695400" y="404664"/>
            <a:ext cx="11441732" cy="792088"/>
          </a:xfrm>
        </p:spPr>
        <p:txBody>
          <a:bodyPr>
            <a:normAutofit fontScale="90000"/>
          </a:bodyPr>
          <a:lstStyle/>
          <a:p>
            <a:r>
              <a:rPr lang="en-GB" dirty="0"/>
              <a:t>Heat-health impacts, 2020: All-cause excess mortality by age</a:t>
            </a:r>
          </a:p>
        </p:txBody>
      </p:sp>
      <p:sp>
        <p:nvSpPr>
          <p:cNvPr id="4" name="Slide Number Placeholder 3">
            <a:extLst>
              <a:ext uri="{FF2B5EF4-FFF2-40B4-BE49-F238E27FC236}">
                <a16:creationId xmlns:a16="http://schemas.microsoft.com/office/drawing/2014/main" id="{F80D6000-F1FA-4BE8-94A1-2EB9C0DB81A6}"/>
              </a:ext>
            </a:extLst>
          </p:cNvPr>
          <p:cNvSpPr>
            <a:spLocks noGrp="1"/>
          </p:cNvSpPr>
          <p:nvPr>
            <p:ph type="sldNum" sz="quarter" idx="10"/>
          </p:nvPr>
        </p:nvSpPr>
        <p:spPr>
          <a:xfrm>
            <a:off x="0" y="6308725"/>
            <a:ext cx="12192000" cy="549275"/>
          </a:xfrm>
        </p:spPr>
        <p:txBody>
          <a:bodyPr/>
          <a:lstStyle/>
          <a:p>
            <a:pPr marL="709066">
              <a:defRPr/>
            </a:pPr>
            <a:r>
              <a:rPr lang="en-US"/>
              <a:t>  </a:t>
            </a:r>
            <a:fld id="{2565FA6D-D4C8-4C4C-AC4B-3269734D34D8}" type="slidenum">
              <a:rPr lang="en-US" smtClean="0"/>
              <a:pPr marL="709066">
                <a:defRPr/>
              </a:pPr>
              <a:t>22</a:t>
            </a:fld>
            <a:endParaRPr lang="en-US" dirty="0"/>
          </a:p>
        </p:txBody>
      </p:sp>
      <p:graphicFrame>
        <p:nvGraphicFramePr>
          <p:cNvPr id="8" name="Table 7">
            <a:extLst>
              <a:ext uri="{FF2B5EF4-FFF2-40B4-BE49-F238E27FC236}">
                <a16:creationId xmlns:a16="http://schemas.microsoft.com/office/drawing/2014/main" id="{CA49F2FC-8BB6-4DE3-BF55-FC4201FA37F5}"/>
              </a:ext>
            </a:extLst>
          </p:cNvPr>
          <p:cNvGraphicFramePr>
            <a:graphicFrameLocks noGrp="1"/>
          </p:cNvGraphicFramePr>
          <p:nvPr/>
        </p:nvGraphicFramePr>
        <p:xfrm>
          <a:off x="750269" y="1662617"/>
          <a:ext cx="10704001" cy="4186275"/>
        </p:xfrm>
        <a:graphic>
          <a:graphicData uri="http://schemas.openxmlformats.org/drawingml/2006/table">
            <a:tbl>
              <a:tblPr firstRow="1" firstCol="1" bandRow="1"/>
              <a:tblGrid>
                <a:gridCol w="2319491">
                  <a:extLst>
                    <a:ext uri="{9D8B030D-6E8A-4147-A177-3AD203B41FA5}">
                      <a16:colId xmlns:a16="http://schemas.microsoft.com/office/drawing/2014/main" val="2792886030"/>
                    </a:ext>
                  </a:extLst>
                </a:gridCol>
                <a:gridCol w="1883112">
                  <a:extLst>
                    <a:ext uri="{9D8B030D-6E8A-4147-A177-3AD203B41FA5}">
                      <a16:colId xmlns:a16="http://schemas.microsoft.com/office/drawing/2014/main" val="2074490309"/>
                    </a:ext>
                  </a:extLst>
                </a:gridCol>
                <a:gridCol w="1883112">
                  <a:extLst>
                    <a:ext uri="{9D8B030D-6E8A-4147-A177-3AD203B41FA5}">
                      <a16:colId xmlns:a16="http://schemas.microsoft.com/office/drawing/2014/main" val="4085184851"/>
                    </a:ext>
                  </a:extLst>
                </a:gridCol>
                <a:gridCol w="2397259">
                  <a:extLst>
                    <a:ext uri="{9D8B030D-6E8A-4147-A177-3AD203B41FA5}">
                      <a16:colId xmlns:a16="http://schemas.microsoft.com/office/drawing/2014/main" val="1989639147"/>
                    </a:ext>
                  </a:extLst>
                </a:gridCol>
                <a:gridCol w="2221027">
                  <a:extLst>
                    <a:ext uri="{9D8B030D-6E8A-4147-A177-3AD203B41FA5}">
                      <a16:colId xmlns:a16="http://schemas.microsoft.com/office/drawing/2014/main" val="2791467710"/>
                    </a:ext>
                  </a:extLst>
                </a:gridCol>
              </a:tblGrid>
              <a:tr h="425723">
                <a:tc>
                  <a:txBody>
                    <a:bodyPr/>
                    <a:lstStyle/>
                    <a:p>
                      <a:pPr>
                        <a:lnSpc>
                          <a:spcPct val="107000"/>
                        </a:lnSpc>
                        <a:spcAft>
                          <a:spcPts val="0"/>
                        </a:spcAft>
                      </a:pPr>
                      <a:r>
                        <a:rPr lang="en-GB" sz="21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Heatwave Period</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tcPr>
                </a:tc>
                <a:tc>
                  <a:txBody>
                    <a:bodyPr/>
                    <a:lstStyle/>
                    <a:p>
                      <a:pPr>
                        <a:lnSpc>
                          <a:spcPct val="107000"/>
                        </a:lnSpc>
                        <a:spcAft>
                          <a:spcPts val="0"/>
                        </a:spcAft>
                      </a:pPr>
                      <a:r>
                        <a:rPr lang="en-GB" sz="21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June23-27</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tcPr>
                </a:tc>
                <a:tc>
                  <a:txBody>
                    <a:bodyPr/>
                    <a:lstStyle/>
                    <a:p>
                      <a:pPr>
                        <a:lnSpc>
                          <a:spcPct val="107000"/>
                        </a:lnSpc>
                        <a:spcAft>
                          <a:spcPts val="0"/>
                        </a:spcAft>
                      </a:pPr>
                      <a:r>
                        <a:rPr lang="en-GB" sz="21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Jul30-Aug1</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tcPr>
                </a:tc>
                <a:tc>
                  <a:txBody>
                    <a:bodyPr/>
                    <a:lstStyle/>
                    <a:p>
                      <a:pPr>
                        <a:lnSpc>
                          <a:spcPct val="107000"/>
                        </a:lnSpc>
                        <a:spcAft>
                          <a:spcPts val="0"/>
                        </a:spcAft>
                      </a:pPr>
                      <a:r>
                        <a:rPr lang="en-GB" sz="21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Aug5-15</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tcPr>
                </a:tc>
                <a:tc>
                  <a:txBody>
                    <a:bodyPr/>
                    <a:lstStyle/>
                    <a:p>
                      <a:pPr>
                        <a:lnSpc>
                          <a:spcPct val="107000"/>
                        </a:lnSpc>
                        <a:spcAft>
                          <a:spcPts val="0"/>
                        </a:spcAft>
                      </a:pPr>
                      <a:r>
                        <a:rPr lang="en-GB" sz="21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tcPr>
                </a:tc>
                <a:extLst>
                  <a:ext uri="{0D108BD9-81ED-4DB2-BD59-A6C34878D82A}">
                    <a16:rowId xmlns:a16="http://schemas.microsoft.com/office/drawing/2014/main" val="1757223427"/>
                  </a:ext>
                </a:extLst>
              </a:tr>
              <a:tr h="425723">
                <a:tc>
                  <a:txBody>
                    <a:bodyPr/>
                    <a:lstStyle/>
                    <a:p>
                      <a:pPr>
                        <a:lnSpc>
                          <a:spcPct val="107000"/>
                        </a:lnSpc>
                        <a:spcAft>
                          <a:spcPts val="0"/>
                        </a:spcAft>
                      </a:pPr>
                      <a:r>
                        <a:rPr lang="en-GB" sz="21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All</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solidFill>
                      <a:srgbClr val="F2F2F2"/>
                    </a:solidFill>
                  </a:tcPr>
                </a:tc>
                <a:tc>
                  <a:txBody>
                    <a:bodyPr/>
                    <a:lstStyle/>
                    <a:p>
                      <a:pPr>
                        <a:lnSpc>
                          <a:spcPct val="107000"/>
                        </a:lnSpc>
                        <a:spcAft>
                          <a:spcPts val="0"/>
                        </a:spcAft>
                      </a:pPr>
                      <a:r>
                        <a:rPr lang="en-GB" sz="2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576 (384-768)</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solidFill>
                      <a:srgbClr val="F2F2F2"/>
                    </a:solidFill>
                  </a:tcPr>
                </a:tc>
                <a:tc>
                  <a:txBody>
                    <a:bodyPr/>
                    <a:lstStyle/>
                    <a:p>
                      <a:pPr>
                        <a:lnSpc>
                          <a:spcPct val="107000"/>
                        </a:lnSpc>
                        <a:spcAft>
                          <a:spcPts val="0"/>
                        </a:spcAft>
                      </a:pPr>
                      <a:r>
                        <a:rPr lang="en-GB" sz="2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246 (103-389)</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solidFill>
                      <a:srgbClr val="F2F2F2"/>
                    </a:solidFill>
                  </a:tcPr>
                </a:tc>
                <a:tc>
                  <a:txBody>
                    <a:bodyPr/>
                    <a:lstStyle/>
                    <a:p>
                      <a:pPr>
                        <a:lnSpc>
                          <a:spcPct val="107000"/>
                        </a:lnSpc>
                        <a:spcAft>
                          <a:spcPts val="0"/>
                        </a:spcAft>
                      </a:pPr>
                      <a:r>
                        <a:rPr lang="en-GB" sz="2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1734 (1401-2066)</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solidFill>
                      <a:srgbClr val="F2F2F2"/>
                    </a:solidFill>
                  </a:tcPr>
                </a:tc>
                <a:tc>
                  <a:txBody>
                    <a:bodyPr/>
                    <a:lstStyle/>
                    <a:p>
                      <a:pPr>
                        <a:lnSpc>
                          <a:spcPct val="107000"/>
                        </a:lnSpc>
                        <a:spcAft>
                          <a:spcPts val="0"/>
                        </a:spcAft>
                      </a:pPr>
                      <a:r>
                        <a:rPr lang="en-GB" sz="2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2556 (2139-2926)</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solidFill>
                      <a:srgbClr val="F2F2F2"/>
                    </a:solidFill>
                  </a:tcPr>
                </a:tc>
                <a:extLst>
                  <a:ext uri="{0D108BD9-81ED-4DB2-BD59-A6C34878D82A}">
                    <a16:rowId xmlns:a16="http://schemas.microsoft.com/office/drawing/2014/main" val="1099977954"/>
                  </a:ext>
                </a:extLst>
              </a:tr>
              <a:tr h="411532">
                <a:tc>
                  <a:txBody>
                    <a:bodyPr/>
                    <a:lstStyle/>
                    <a:p>
                      <a:pPr>
                        <a:lnSpc>
                          <a:spcPct val="107000"/>
                        </a:lnSpc>
                        <a:spcAft>
                          <a:spcPts val="0"/>
                        </a:spcAft>
                      </a:pPr>
                      <a:r>
                        <a:rPr lang="en-GB" sz="21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 to 24</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tcPr>
                </a:tc>
                <a:tc>
                  <a:txBody>
                    <a:bodyPr/>
                    <a:lstStyle/>
                    <a:p>
                      <a:pPr>
                        <a:lnSpc>
                          <a:spcPct val="107000"/>
                        </a:lnSpc>
                        <a:spcAft>
                          <a:spcPts val="0"/>
                        </a:spcAft>
                      </a:pPr>
                      <a:r>
                        <a:rPr lang="en-GB" sz="2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(-21-16)</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tcPr>
                </a:tc>
                <a:tc>
                  <a:txBody>
                    <a:bodyPr/>
                    <a:lstStyle/>
                    <a:p>
                      <a:pPr>
                        <a:lnSpc>
                          <a:spcPct val="107000"/>
                        </a:lnSpc>
                        <a:spcAft>
                          <a:spcPts val="0"/>
                        </a:spcAft>
                      </a:pPr>
                      <a:r>
                        <a:rPr lang="en-GB" sz="2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 (-9-21)</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tcPr>
                </a:tc>
                <a:tc>
                  <a:txBody>
                    <a:bodyPr/>
                    <a:lstStyle/>
                    <a:p>
                      <a:pPr>
                        <a:lnSpc>
                          <a:spcPct val="107000"/>
                        </a:lnSpc>
                        <a:spcAft>
                          <a:spcPts val="0"/>
                        </a:spcAft>
                      </a:pPr>
                      <a:r>
                        <a:rPr lang="en-GB" sz="2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 (-17-49)</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tcPr>
                </a:tc>
                <a:tc>
                  <a:txBody>
                    <a:bodyPr/>
                    <a:lstStyle/>
                    <a:p>
                      <a:pPr>
                        <a:lnSpc>
                          <a:spcPct val="107000"/>
                        </a:lnSpc>
                        <a:spcAft>
                          <a:spcPts val="0"/>
                        </a:spcAft>
                      </a:pPr>
                      <a:r>
                        <a:rPr lang="en-GB" sz="2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 (-24-55)</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tcPr>
                </a:tc>
                <a:extLst>
                  <a:ext uri="{0D108BD9-81ED-4DB2-BD59-A6C34878D82A}">
                    <a16:rowId xmlns:a16="http://schemas.microsoft.com/office/drawing/2014/main" val="117186437"/>
                  </a:ext>
                </a:extLst>
              </a:tr>
              <a:tr h="411532">
                <a:tc>
                  <a:txBody>
                    <a:bodyPr/>
                    <a:lstStyle/>
                    <a:p>
                      <a:pPr>
                        <a:lnSpc>
                          <a:spcPct val="107000"/>
                        </a:lnSpc>
                        <a:spcAft>
                          <a:spcPts val="0"/>
                        </a:spcAft>
                      </a:pPr>
                      <a:r>
                        <a:rPr lang="en-GB" sz="21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 to 44</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solidFill>
                      <a:srgbClr val="F2F2F2"/>
                    </a:solidFill>
                  </a:tcPr>
                </a:tc>
                <a:tc>
                  <a:txBody>
                    <a:bodyPr/>
                    <a:lstStyle/>
                    <a:p>
                      <a:pPr>
                        <a:lnSpc>
                          <a:spcPct val="107000"/>
                        </a:lnSpc>
                        <a:spcAft>
                          <a:spcPts val="0"/>
                        </a:spcAft>
                      </a:pPr>
                      <a:r>
                        <a:rPr lang="en-GB" sz="2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 (-24-37)</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solidFill>
                      <a:srgbClr val="F2F2F2"/>
                    </a:solidFill>
                  </a:tcPr>
                </a:tc>
                <a:tc>
                  <a:txBody>
                    <a:bodyPr/>
                    <a:lstStyle/>
                    <a:p>
                      <a:pPr>
                        <a:lnSpc>
                          <a:spcPct val="107000"/>
                        </a:lnSpc>
                        <a:spcAft>
                          <a:spcPts val="0"/>
                        </a:spcAft>
                      </a:pPr>
                      <a:r>
                        <a:rPr lang="en-GB" sz="2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 (-37-7)</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solidFill>
                      <a:srgbClr val="F2F2F2"/>
                    </a:solidFill>
                  </a:tcPr>
                </a:tc>
                <a:tc>
                  <a:txBody>
                    <a:bodyPr/>
                    <a:lstStyle/>
                    <a:p>
                      <a:pPr>
                        <a:lnSpc>
                          <a:spcPct val="107000"/>
                        </a:lnSpc>
                        <a:spcAft>
                          <a:spcPts val="0"/>
                        </a:spcAft>
                      </a:pPr>
                      <a:r>
                        <a:rPr lang="en-GB" sz="2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 (-42-67)</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solidFill>
                      <a:srgbClr val="F2F2F2"/>
                    </a:solidFill>
                  </a:tcPr>
                </a:tc>
                <a:tc>
                  <a:txBody>
                    <a:bodyPr/>
                    <a:lstStyle/>
                    <a:p>
                      <a:pPr>
                        <a:lnSpc>
                          <a:spcPct val="107000"/>
                        </a:lnSpc>
                        <a:spcAft>
                          <a:spcPts val="0"/>
                        </a:spcAft>
                      </a:pPr>
                      <a:r>
                        <a:rPr lang="en-GB" sz="2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 (-63-64)</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solidFill>
                      <a:srgbClr val="F2F2F2"/>
                    </a:solidFill>
                  </a:tcPr>
                </a:tc>
                <a:extLst>
                  <a:ext uri="{0D108BD9-81ED-4DB2-BD59-A6C34878D82A}">
                    <a16:rowId xmlns:a16="http://schemas.microsoft.com/office/drawing/2014/main" val="80760468"/>
                  </a:ext>
                </a:extLst>
              </a:tr>
              <a:tr h="411532">
                <a:tc>
                  <a:txBody>
                    <a:bodyPr/>
                    <a:lstStyle/>
                    <a:p>
                      <a:pPr>
                        <a:lnSpc>
                          <a:spcPct val="107000"/>
                        </a:lnSpc>
                        <a:spcAft>
                          <a:spcPts val="0"/>
                        </a:spcAft>
                      </a:pPr>
                      <a:r>
                        <a:rPr lang="en-GB" sz="21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 to 64</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tcPr>
                </a:tc>
                <a:tc>
                  <a:txBody>
                    <a:bodyPr/>
                    <a:lstStyle/>
                    <a:p>
                      <a:pPr>
                        <a:lnSpc>
                          <a:spcPct val="107000"/>
                        </a:lnSpc>
                        <a:spcAft>
                          <a:spcPts val="0"/>
                        </a:spcAft>
                      </a:pPr>
                      <a:r>
                        <a:rPr lang="en-GB" sz="2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 (-41-96)</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tcPr>
                </a:tc>
                <a:tc>
                  <a:txBody>
                    <a:bodyPr/>
                    <a:lstStyle/>
                    <a:p>
                      <a:pPr>
                        <a:lnSpc>
                          <a:spcPct val="107000"/>
                        </a:lnSpc>
                        <a:spcAft>
                          <a:spcPts val="0"/>
                        </a:spcAft>
                      </a:pPr>
                      <a:r>
                        <a:rPr lang="en-GB" sz="2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42 (-10-94)</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tcPr>
                </a:tc>
                <a:tc>
                  <a:txBody>
                    <a:bodyPr/>
                    <a:lstStyle/>
                    <a:p>
                      <a:pPr>
                        <a:lnSpc>
                          <a:spcPct val="107000"/>
                        </a:lnSpc>
                        <a:spcAft>
                          <a:spcPts val="0"/>
                        </a:spcAft>
                      </a:pPr>
                      <a:r>
                        <a:rPr lang="en-GB" sz="2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219 (100-338)</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tcPr>
                </a:tc>
                <a:tc>
                  <a:txBody>
                    <a:bodyPr/>
                    <a:lstStyle/>
                    <a:p>
                      <a:pPr>
                        <a:lnSpc>
                          <a:spcPct val="107000"/>
                        </a:lnSpc>
                        <a:spcAft>
                          <a:spcPts val="0"/>
                        </a:spcAft>
                      </a:pPr>
                      <a:r>
                        <a:rPr lang="en-GB" sz="2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288 (128-411)</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tcPr>
                </a:tc>
                <a:extLst>
                  <a:ext uri="{0D108BD9-81ED-4DB2-BD59-A6C34878D82A}">
                    <a16:rowId xmlns:a16="http://schemas.microsoft.com/office/drawing/2014/main" val="1118140801"/>
                  </a:ext>
                </a:extLst>
              </a:tr>
              <a:tr h="411532">
                <a:tc>
                  <a:txBody>
                    <a:bodyPr/>
                    <a:lstStyle/>
                    <a:p>
                      <a:pPr>
                        <a:lnSpc>
                          <a:spcPct val="107000"/>
                        </a:lnSpc>
                        <a:spcAft>
                          <a:spcPts val="0"/>
                        </a:spcAft>
                      </a:pPr>
                      <a:r>
                        <a:rPr lang="en-GB" sz="21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65 to 74</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solidFill>
                      <a:srgbClr val="F2F2F2"/>
                    </a:solidFill>
                  </a:tcPr>
                </a:tc>
                <a:tc>
                  <a:txBody>
                    <a:bodyPr/>
                    <a:lstStyle/>
                    <a:p>
                      <a:pPr>
                        <a:lnSpc>
                          <a:spcPct val="107000"/>
                        </a:lnSpc>
                        <a:spcAft>
                          <a:spcPts val="0"/>
                        </a:spcAft>
                      </a:pPr>
                      <a:r>
                        <a:rPr lang="en-GB" sz="2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161 (78-243)</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solidFill>
                      <a:srgbClr val="F2F2F2"/>
                    </a:solidFill>
                  </a:tcPr>
                </a:tc>
                <a:tc>
                  <a:txBody>
                    <a:bodyPr/>
                    <a:lstStyle/>
                    <a:p>
                      <a:pPr>
                        <a:lnSpc>
                          <a:spcPct val="107000"/>
                        </a:lnSpc>
                        <a:spcAft>
                          <a:spcPts val="0"/>
                        </a:spcAft>
                      </a:pPr>
                      <a:r>
                        <a:rPr lang="en-GB" sz="2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 (-40-76)</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solidFill>
                      <a:srgbClr val="F2F2F2"/>
                    </a:solidFill>
                  </a:tcPr>
                </a:tc>
                <a:tc>
                  <a:txBody>
                    <a:bodyPr/>
                    <a:lstStyle/>
                    <a:p>
                      <a:pPr>
                        <a:lnSpc>
                          <a:spcPct val="107000"/>
                        </a:lnSpc>
                        <a:spcAft>
                          <a:spcPts val="0"/>
                        </a:spcAft>
                      </a:pPr>
                      <a:r>
                        <a:rPr lang="en-GB" sz="2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225 (88-361)</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solidFill>
                      <a:srgbClr val="F2F2F2"/>
                    </a:solidFill>
                  </a:tcPr>
                </a:tc>
                <a:tc>
                  <a:txBody>
                    <a:bodyPr/>
                    <a:lstStyle/>
                    <a:p>
                      <a:pPr>
                        <a:lnSpc>
                          <a:spcPct val="107000"/>
                        </a:lnSpc>
                        <a:spcAft>
                          <a:spcPts val="0"/>
                        </a:spcAft>
                      </a:pPr>
                      <a:r>
                        <a:rPr lang="en-GB" sz="2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403 (228-554)</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solidFill>
                      <a:srgbClr val="F2F2F2"/>
                    </a:solidFill>
                  </a:tcPr>
                </a:tc>
                <a:extLst>
                  <a:ext uri="{0D108BD9-81ED-4DB2-BD59-A6C34878D82A}">
                    <a16:rowId xmlns:a16="http://schemas.microsoft.com/office/drawing/2014/main" val="2973160542"/>
                  </a:ext>
                </a:extLst>
              </a:tr>
              <a:tr h="411532">
                <a:tc>
                  <a:txBody>
                    <a:bodyPr/>
                    <a:lstStyle/>
                    <a:p>
                      <a:pPr>
                        <a:lnSpc>
                          <a:spcPct val="107000"/>
                        </a:lnSpc>
                        <a:spcAft>
                          <a:spcPts val="0"/>
                        </a:spcAft>
                      </a:pPr>
                      <a:r>
                        <a:rPr lang="en-GB" sz="21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75 to 84</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tcPr>
                </a:tc>
                <a:tc>
                  <a:txBody>
                    <a:bodyPr/>
                    <a:lstStyle/>
                    <a:p>
                      <a:pPr>
                        <a:lnSpc>
                          <a:spcPct val="107000"/>
                        </a:lnSpc>
                        <a:spcAft>
                          <a:spcPts val="0"/>
                        </a:spcAft>
                      </a:pPr>
                      <a:r>
                        <a:rPr lang="en-GB" sz="2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172 (69-274)</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tcPr>
                </a:tc>
                <a:tc>
                  <a:txBody>
                    <a:bodyPr/>
                    <a:lstStyle/>
                    <a:p>
                      <a:pPr>
                        <a:lnSpc>
                          <a:spcPct val="107000"/>
                        </a:lnSpc>
                        <a:spcAft>
                          <a:spcPts val="0"/>
                        </a:spcAft>
                      </a:pPr>
                      <a:r>
                        <a:rPr lang="en-GB" sz="2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 (-59-92)</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tcPr>
                </a:tc>
                <a:tc>
                  <a:txBody>
                    <a:bodyPr/>
                    <a:lstStyle/>
                    <a:p>
                      <a:pPr>
                        <a:lnSpc>
                          <a:spcPct val="107000"/>
                        </a:lnSpc>
                        <a:spcAft>
                          <a:spcPts val="0"/>
                        </a:spcAft>
                      </a:pPr>
                      <a:r>
                        <a:rPr lang="en-GB" sz="2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479 (300-659)</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tcPr>
                </a:tc>
                <a:tc>
                  <a:txBody>
                    <a:bodyPr/>
                    <a:lstStyle/>
                    <a:p>
                      <a:pPr>
                        <a:lnSpc>
                          <a:spcPct val="107000"/>
                        </a:lnSpc>
                        <a:spcAft>
                          <a:spcPts val="0"/>
                        </a:spcAft>
                      </a:pPr>
                      <a:r>
                        <a:rPr lang="en-GB" sz="2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668 (464-886)</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tcPr>
                </a:tc>
                <a:extLst>
                  <a:ext uri="{0D108BD9-81ED-4DB2-BD59-A6C34878D82A}">
                    <a16:rowId xmlns:a16="http://schemas.microsoft.com/office/drawing/2014/main" val="899648435"/>
                  </a:ext>
                </a:extLst>
              </a:tr>
              <a:tr h="425723">
                <a:tc>
                  <a:txBody>
                    <a:bodyPr/>
                    <a:lstStyle/>
                    <a:p>
                      <a:pPr>
                        <a:lnSpc>
                          <a:spcPct val="107000"/>
                        </a:lnSpc>
                        <a:spcAft>
                          <a:spcPts val="0"/>
                        </a:spcAft>
                      </a:pPr>
                      <a:r>
                        <a:rPr lang="en-GB" sz="21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85+</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solidFill>
                      <a:srgbClr val="F2F2F2"/>
                    </a:solidFill>
                  </a:tcPr>
                </a:tc>
                <a:tc>
                  <a:txBody>
                    <a:bodyPr/>
                    <a:lstStyle/>
                    <a:p>
                      <a:pPr>
                        <a:lnSpc>
                          <a:spcPct val="107000"/>
                        </a:lnSpc>
                        <a:spcAft>
                          <a:spcPts val="0"/>
                        </a:spcAft>
                      </a:pPr>
                      <a:r>
                        <a:rPr lang="en-GB" sz="2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213 (96-329)</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solidFill>
                      <a:srgbClr val="F2F2F2"/>
                    </a:solidFill>
                  </a:tcPr>
                </a:tc>
                <a:tc>
                  <a:txBody>
                    <a:bodyPr/>
                    <a:lstStyle/>
                    <a:p>
                      <a:pPr>
                        <a:lnSpc>
                          <a:spcPct val="107000"/>
                        </a:lnSpc>
                        <a:spcAft>
                          <a:spcPts val="0"/>
                        </a:spcAft>
                      </a:pPr>
                      <a:r>
                        <a:rPr lang="en-GB" sz="2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178 (89-267)</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solidFill>
                      <a:srgbClr val="F2F2F2"/>
                    </a:solidFill>
                  </a:tcPr>
                </a:tc>
                <a:tc>
                  <a:txBody>
                    <a:bodyPr/>
                    <a:lstStyle/>
                    <a:p>
                      <a:pPr>
                        <a:lnSpc>
                          <a:spcPct val="107000"/>
                        </a:lnSpc>
                        <a:spcAft>
                          <a:spcPts val="0"/>
                        </a:spcAft>
                      </a:pPr>
                      <a:r>
                        <a:rPr lang="en-GB" sz="2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782 (578-986)</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solidFill>
                      <a:srgbClr val="F2F2F2"/>
                    </a:solidFill>
                  </a:tcPr>
                </a:tc>
                <a:tc>
                  <a:txBody>
                    <a:bodyPr/>
                    <a:lstStyle/>
                    <a:p>
                      <a:pPr>
                        <a:lnSpc>
                          <a:spcPct val="107000"/>
                        </a:lnSpc>
                        <a:spcAft>
                          <a:spcPts val="0"/>
                        </a:spcAft>
                      </a:pPr>
                      <a:r>
                        <a:rPr lang="en-GB" sz="2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1173 (938-1421)</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solidFill>
                      <a:srgbClr val="F2F2F2"/>
                    </a:solidFill>
                  </a:tcPr>
                </a:tc>
                <a:extLst>
                  <a:ext uri="{0D108BD9-81ED-4DB2-BD59-A6C34878D82A}">
                    <a16:rowId xmlns:a16="http://schemas.microsoft.com/office/drawing/2014/main" val="1297860965"/>
                  </a:ext>
                </a:extLst>
              </a:tr>
              <a:tr h="425723">
                <a:tc>
                  <a:txBody>
                    <a:bodyPr/>
                    <a:lstStyle/>
                    <a:p>
                      <a:pPr>
                        <a:lnSpc>
                          <a:spcPct val="107000"/>
                        </a:lnSpc>
                        <a:spcAft>
                          <a:spcPts val="0"/>
                        </a:spcAft>
                      </a:pPr>
                      <a:r>
                        <a:rPr lang="en-GB" sz="21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 to 64</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tcPr>
                </a:tc>
                <a:tc>
                  <a:txBody>
                    <a:bodyPr/>
                    <a:lstStyle/>
                    <a:p>
                      <a:pPr>
                        <a:lnSpc>
                          <a:spcPct val="107000"/>
                        </a:lnSpc>
                        <a:spcAft>
                          <a:spcPts val="0"/>
                        </a:spcAft>
                      </a:pPr>
                      <a:r>
                        <a:rPr lang="en-GB" sz="2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31 (-46-109)</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tcPr>
                </a:tc>
                <a:tc>
                  <a:txBody>
                    <a:bodyPr/>
                    <a:lstStyle/>
                    <a:p>
                      <a:pPr>
                        <a:lnSpc>
                          <a:spcPct val="107000"/>
                        </a:lnSpc>
                        <a:spcAft>
                          <a:spcPts val="0"/>
                        </a:spcAft>
                      </a:pPr>
                      <a:r>
                        <a:rPr lang="en-GB" sz="2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 (-26-92)</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tcPr>
                </a:tc>
                <a:tc>
                  <a:txBody>
                    <a:bodyPr/>
                    <a:lstStyle/>
                    <a:p>
                      <a:pPr>
                        <a:lnSpc>
                          <a:spcPct val="107000"/>
                        </a:lnSpc>
                        <a:spcAft>
                          <a:spcPts val="0"/>
                        </a:spcAft>
                      </a:pPr>
                      <a:r>
                        <a:rPr lang="en-GB" sz="2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247 (113-382)</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tcPr>
                </a:tc>
                <a:tc>
                  <a:txBody>
                    <a:bodyPr/>
                    <a:lstStyle/>
                    <a:p>
                      <a:pPr>
                        <a:lnSpc>
                          <a:spcPct val="107000"/>
                        </a:lnSpc>
                        <a:spcAft>
                          <a:spcPts val="0"/>
                        </a:spcAft>
                      </a:pPr>
                      <a:r>
                        <a:rPr lang="en-GB" sz="2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311 (126-446)</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tcPr>
                </a:tc>
                <a:extLst>
                  <a:ext uri="{0D108BD9-81ED-4DB2-BD59-A6C34878D82A}">
                    <a16:rowId xmlns:a16="http://schemas.microsoft.com/office/drawing/2014/main" val="296446554"/>
                  </a:ext>
                </a:extLst>
              </a:tr>
              <a:tr h="425723">
                <a:tc>
                  <a:txBody>
                    <a:bodyPr/>
                    <a:lstStyle/>
                    <a:p>
                      <a:pPr>
                        <a:lnSpc>
                          <a:spcPct val="107000"/>
                        </a:lnSpc>
                        <a:spcAft>
                          <a:spcPts val="0"/>
                        </a:spcAft>
                      </a:pPr>
                      <a:r>
                        <a:rPr lang="en-GB" sz="2100" i="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65+ </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solidFill>
                      <a:srgbClr val="F2F2F2"/>
                    </a:solidFill>
                  </a:tcPr>
                </a:tc>
                <a:tc>
                  <a:txBody>
                    <a:bodyPr/>
                    <a:lstStyle/>
                    <a:p>
                      <a:pPr>
                        <a:lnSpc>
                          <a:spcPct val="107000"/>
                        </a:lnSpc>
                        <a:spcAft>
                          <a:spcPts val="0"/>
                        </a:spcAft>
                      </a:pPr>
                      <a:r>
                        <a:rPr lang="en-GB" sz="2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545 (369-721)</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solidFill>
                      <a:srgbClr val="F2F2F2"/>
                    </a:solidFill>
                  </a:tcPr>
                </a:tc>
                <a:tc>
                  <a:txBody>
                    <a:bodyPr/>
                    <a:lstStyle/>
                    <a:p>
                      <a:pPr>
                        <a:lnSpc>
                          <a:spcPct val="107000"/>
                        </a:lnSpc>
                        <a:spcAft>
                          <a:spcPts val="0"/>
                        </a:spcAft>
                      </a:pPr>
                      <a:r>
                        <a:rPr lang="en-GB" sz="2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213 (82-343)</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solidFill>
                      <a:srgbClr val="F2F2F2"/>
                    </a:solidFill>
                  </a:tcPr>
                </a:tc>
                <a:tc>
                  <a:txBody>
                    <a:bodyPr/>
                    <a:lstStyle/>
                    <a:p>
                      <a:pPr>
                        <a:lnSpc>
                          <a:spcPct val="107000"/>
                        </a:lnSpc>
                        <a:spcAft>
                          <a:spcPts val="0"/>
                        </a:spcAft>
                      </a:pPr>
                      <a:r>
                        <a:rPr lang="en-GB" sz="21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1486 (1183-1790)</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solidFill>
                      <a:srgbClr val="F2F2F2"/>
                    </a:solidFill>
                  </a:tcPr>
                </a:tc>
                <a:tc>
                  <a:txBody>
                    <a:bodyPr/>
                    <a:lstStyle/>
                    <a:p>
                      <a:pPr>
                        <a:lnSpc>
                          <a:spcPct val="107000"/>
                        </a:lnSpc>
                        <a:spcAft>
                          <a:spcPts val="0"/>
                        </a:spcAft>
                      </a:pPr>
                      <a:r>
                        <a:rPr lang="en-GB" sz="2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2244 (1887-2606)</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a:noFill/>
                    </a:lnL>
                    <a:lnR>
                      <a:noFill/>
                    </a:lnR>
                    <a:lnT>
                      <a:noFill/>
                    </a:lnT>
                    <a:lnB>
                      <a:noFill/>
                    </a:lnB>
                    <a:solidFill>
                      <a:srgbClr val="F2F2F2"/>
                    </a:solidFill>
                  </a:tcPr>
                </a:tc>
                <a:extLst>
                  <a:ext uri="{0D108BD9-81ED-4DB2-BD59-A6C34878D82A}">
                    <a16:rowId xmlns:a16="http://schemas.microsoft.com/office/drawing/2014/main" val="689215652"/>
                  </a:ext>
                </a:extLst>
              </a:tr>
            </a:tbl>
          </a:graphicData>
        </a:graphic>
      </p:graphicFrame>
      <p:sp>
        <p:nvSpPr>
          <p:cNvPr id="9" name="Rectangle 8">
            <a:extLst>
              <a:ext uri="{FF2B5EF4-FFF2-40B4-BE49-F238E27FC236}">
                <a16:creationId xmlns:a16="http://schemas.microsoft.com/office/drawing/2014/main" id="{20626CAF-92B1-410C-9510-F93613552FCC}"/>
              </a:ext>
            </a:extLst>
          </p:cNvPr>
          <p:cNvSpPr/>
          <p:nvPr/>
        </p:nvSpPr>
        <p:spPr>
          <a:xfrm>
            <a:off x="6768075" y="1604797"/>
            <a:ext cx="2208245" cy="4186272"/>
          </a:xfrm>
          <a:prstGeom prst="rect">
            <a:avLst/>
          </a:prstGeom>
          <a:noFill/>
          <a:ln w="603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p>
        </p:txBody>
      </p:sp>
      <p:sp>
        <p:nvSpPr>
          <p:cNvPr id="12" name="Rectangle 11">
            <a:extLst>
              <a:ext uri="{FF2B5EF4-FFF2-40B4-BE49-F238E27FC236}">
                <a16:creationId xmlns:a16="http://schemas.microsoft.com/office/drawing/2014/main" id="{073B9C16-7A27-4116-8C23-BF361ED787F2}"/>
              </a:ext>
            </a:extLst>
          </p:cNvPr>
          <p:cNvSpPr/>
          <p:nvPr/>
        </p:nvSpPr>
        <p:spPr>
          <a:xfrm>
            <a:off x="737732" y="3236979"/>
            <a:ext cx="8238589" cy="576064"/>
          </a:xfrm>
          <a:prstGeom prst="rect">
            <a:avLst/>
          </a:prstGeom>
          <a:noFill/>
          <a:ln w="603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p>
        </p:txBody>
      </p:sp>
      <p:sp>
        <p:nvSpPr>
          <p:cNvPr id="3" name="Footer Placeholder 2">
            <a:extLst>
              <a:ext uri="{FF2B5EF4-FFF2-40B4-BE49-F238E27FC236}">
                <a16:creationId xmlns:a16="http://schemas.microsoft.com/office/drawing/2014/main" id="{3C56EBE9-6A6E-4B78-9078-86F19C7D7D86}"/>
              </a:ext>
            </a:extLst>
          </p:cNvPr>
          <p:cNvSpPr>
            <a:spLocks noGrp="1"/>
          </p:cNvSpPr>
          <p:nvPr>
            <p:ph type="ftr" sz="quarter" idx="11"/>
          </p:nvPr>
        </p:nvSpPr>
        <p:spPr/>
        <p:txBody>
          <a:bodyPr/>
          <a:lstStyle/>
          <a:p>
            <a:pPr>
              <a:defRPr/>
            </a:pPr>
            <a:r>
              <a:rPr lang="en-GB"/>
              <a:t>Heatwave Plan for England and summer 2021 preparedness | Summer Resilience Network | 24th March 2021 </a:t>
            </a:r>
            <a:endParaRPr lang="en-US" dirty="0"/>
          </a:p>
        </p:txBody>
      </p:sp>
    </p:spTree>
    <p:extLst>
      <p:ext uri="{BB962C8B-B14F-4D97-AF65-F5344CB8AC3E}">
        <p14:creationId xmlns:p14="http://schemas.microsoft.com/office/powerpoint/2010/main" val="2886641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93FAF-A6F2-44AA-B4D1-D76E43D08FCC}"/>
              </a:ext>
            </a:extLst>
          </p:cNvPr>
          <p:cNvSpPr>
            <a:spLocks noGrp="1"/>
          </p:cNvSpPr>
          <p:nvPr>
            <p:ph type="title"/>
          </p:nvPr>
        </p:nvSpPr>
        <p:spPr>
          <a:xfrm>
            <a:off x="750269" y="548680"/>
            <a:ext cx="11202382" cy="648072"/>
          </a:xfrm>
        </p:spPr>
        <p:txBody>
          <a:bodyPr>
            <a:normAutofit fontScale="90000"/>
          </a:bodyPr>
          <a:lstStyle/>
          <a:p>
            <a:r>
              <a:rPr lang="en-GB" dirty="0"/>
              <a:t>Heat-health impacts, 2020: cause of death &amp; place of death</a:t>
            </a:r>
          </a:p>
        </p:txBody>
      </p:sp>
      <p:sp>
        <p:nvSpPr>
          <p:cNvPr id="3" name="Content Placeholder 2">
            <a:extLst>
              <a:ext uri="{FF2B5EF4-FFF2-40B4-BE49-F238E27FC236}">
                <a16:creationId xmlns:a16="http://schemas.microsoft.com/office/drawing/2014/main" id="{FB7DF471-F7BE-493E-BB5B-41B07925664D}"/>
              </a:ext>
            </a:extLst>
          </p:cNvPr>
          <p:cNvSpPr>
            <a:spLocks noGrp="1"/>
          </p:cNvSpPr>
          <p:nvPr>
            <p:ph idx="1"/>
          </p:nvPr>
        </p:nvSpPr>
        <p:spPr>
          <a:xfrm>
            <a:off x="744000" y="1556792"/>
            <a:ext cx="10704000" cy="3529532"/>
          </a:xfrm>
        </p:spPr>
        <p:txBody>
          <a:bodyPr/>
          <a:lstStyle/>
          <a:p>
            <a:pPr marL="380990" indent="-380990">
              <a:buFont typeface="Arial" panose="020B0604020202020204" pitchFamily="34" charset="0"/>
              <a:buChar char="•"/>
            </a:pPr>
            <a:r>
              <a:rPr lang="en-GB" sz="2000" dirty="0"/>
              <a:t>Cause of death: statistically significant increases in mortality due to circulatory and respiratory causes, as well as Alzheimer’s and dementia, was observed in the over 65 years group in all three heat episodes compared to non-heatwave periods</a:t>
            </a:r>
          </a:p>
          <a:p>
            <a:pPr marL="0" indent="0"/>
            <a:endParaRPr lang="en-GB" sz="2000" dirty="0"/>
          </a:p>
          <a:p>
            <a:pPr marL="380990" indent="-380990">
              <a:lnSpc>
                <a:spcPct val="100000"/>
              </a:lnSpc>
              <a:spcBef>
                <a:spcPct val="30000"/>
              </a:spcBef>
              <a:buFont typeface="Arial" panose="020B0604020202020204" pitchFamily="34" charset="0"/>
              <a:buChar char="•"/>
              <a:defRPr/>
            </a:pPr>
            <a:r>
              <a:rPr lang="en-GB" sz="2000" dirty="0"/>
              <a:t>Place of death: Statistically significant increases in deaths occurring at home and in care homes was observed among those aged over 65 years, across all three heatwave episodes when compared to non-heatwave periods. Statistically significant increases in deaths occurring in hospitals was also observed during the first and third heatwave episodes for the over 65 years group when compared to non-heatwave periods</a:t>
            </a:r>
          </a:p>
          <a:p>
            <a:pPr marL="380990" indent="-380990">
              <a:lnSpc>
                <a:spcPct val="100000"/>
              </a:lnSpc>
              <a:spcBef>
                <a:spcPct val="30000"/>
              </a:spcBef>
              <a:buFont typeface="Arial" panose="020B0604020202020204" pitchFamily="34" charset="0"/>
              <a:buChar char="•"/>
              <a:defRPr/>
            </a:pPr>
            <a:endParaRPr lang="en-GB" sz="2000" dirty="0"/>
          </a:p>
          <a:p>
            <a:pPr marL="380990" indent="-380990">
              <a:lnSpc>
                <a:spcPct val="100000"/>
              </a:lnSpc>
              <a:spcBef>
                <a:spcPct val="30000"/>
              </a:spcBef>
              <a:buFont typeface="Arial" panose="020B0604020202020204" pitchFamily="34" charset="0"/>
              <a:buChar char="•"/>
              <a:defRPr/>
            </a:pPr>
            <a:r>
              <a:rPr lang="en-GB" sz="2000" dirty="0"/>
              <a:t>A statistically significant increase in deaths occurring at home and in hospital for those aged less that 65 years was also observed during episode 3 when compared to non-heatwave days in 2020.</a:t>
            </a:r>
          </a:p>
          <a:p>
            <a:pPr marL="380990" indent="-380990">
              <a:buFont typeface="Arial" panose="020B0604020202020204" pitchFamily="34" charset="0"/>
              <a:buChar char="•"/>
            </a:pPr>
            <a:endParaRPr lang="en-GB" sz="2000" dirty="0"/>
          </a:p>
          <a:p>
            <a:pPr marL="380990" indent="-380990">
              <a:lnSpc>
                <a:spcPct val="100000"/>
              </a:lnSpc>
              <a:spcBef>
                <a:spcPct val="30000"/>
              </a:spcBef>
              <a:buFont typeface="Arial" panose="020B0604020202020204" pitchFamily="34" charset="0"/>
              <a:buChar char="•"/>
              <a:defRPr/>
            </a:pPr>
            <a:endParaRPr lang="en-GB" sz="1333" dirty="0">
              <a:highlight>
                <a:srgbClr val="FFFF00"/>
              </a:highlight>
            </a:endParaRPr>
          </a:p>
        </p:txBody>
      </p:sp>
      <p:sp>
        <p:nvSpPr>
          <p:cNvPr id="4" name="Slide Number Placeholder 3">
            <a:extLst>
              <a:ext uri="{FF2B5EF4-FFF2-40B4-BE49-F238E27FC236}">
                <a16:creationId xmlns:a16="http://schemas.microsoft.com/office/drawing/2014/main" id="{8CC484F5-239A-40A4-BBEE-1711276EF3F9}"/>
              </a:ext>
            </a:extLst>
          </p:cNvPr>
          <p:cNvSpPr>
            <a:spLocks noGrp="1"/>
          </p:cNvSpPr>
          <p:nvPr>
            <p:ph type="sldNum" sz="quarter" idx="10"/>
          </p:nvPr>
        </p:nvSpPr>
        <p:spPr/>
        <p:txBody>
          <a:bodyPr/>
          <a:lstStyle/>
          <a:p>
            <a:pPr marL="709066">
              <a:defRPr/>
            </a:pPr>
            <a:r>
              <a:rPr lang="en-US"/>
              <a:t>  </a:t>
            </a:r>
            <a:fld id="{2565FA6D-D4C8-4C4C-AC4B-3269734D34D8}" type="slidenum">
              <a:rPr lang="en-US" smtClean="0"/>
              <a:pPr marL="709066">
                <a:defRPr/>
              </a:pPr>
              <a:t>23</a:t>
            </a:fld>
            <a:endParaRPr lang="en-US" dirty="0"/>
          </a:p>
        </p:txBody>
      </p:sp>
      <p:sp>
        <p:nvSpPr>
          <p:cNvPr id="5" name="Footer Placeholder 4">
            <a:extLst>
              <a:ext uri="{FF2B5EF4-FFF2-40B4-BE49-F238E27FC236}">
                <a16:creationId xmlns:a16="http://schemas.microsoft.com/office/drawing/2014/main" id="{32FB1081-31FA-4303-B41F-134DD05A2146}"/>
              </a:ext>
            </a:extLst>
          </p:cNvPr>
          <p:cNvSpPr>
            <a:spLocks noGrp="1"/>
          </p:cNvSpPr>
          <p:nvPr>
            <p:ph type="ftr" sz="quarter" idx="11"/>
          </p:nvPr>
        </p:nvSpPr>
        <p:spPr/>
        <p:txBody>
          <a:bodyPr/>
          <a:lstStyle/>
          <a:p>
            <a:pPr>
              <a:defRPr/>
            </a:pPr>
            <a:r>
              <a:rPr lang="en-GB"/>
              <a:t>Heatwave and summer preparedness 2021</a:t>
            </a:r>
            <a:endParaRPr lang="en-US" dirty="0"/>
          </a:p>
        </p:txBody>
      </p:sp>
    </p:spTree>
    <p:extLst>
      <p:ext uri="{BB962C8B-B14F-4D97-AF65-F5344CB8AC3E}">
        <p14:creationId xmlns:p14="http://schemas.microsoft.com/office/powerpoint/2010/main" val="42282616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2104A-05A9-450D-9155-63CE049D72E0}"/>
              </a:ext>
            </a:extLst>
          </p:cNvPr>
          <p:cNvSpPr>
            <a:spLocks noGrp="1"/>
          </p:cNvSpPr>
          <p:nvPr>
            <p:ph type="title"/>
          </p:nvPr>
        </p:nvSpPr>
        <p:spPr/>
        <p:txBody>
          <a:bodyPr>
            <a:normAutofit fontScale="90000"/>
          </a:bodyPr>
          <a:lstStyle/>
          <a:p>
            <a:r>
              <a:rPr lang="en-GB" dirty="0"/>
              <a:t>How did summer 2020 compare to previous seasons?</a:t>
            </a:r>
          </a:p>
        </p:txBody>
      </p:sp>
      <p:sp>
        <p:nvSpPr>
          <p:cNvPr id="4" name="Slide Number Placeholder 3">
            <a:extLst>
              <a:ext uri="{FF2B5EF4-FFF2-40B4-BE49-F238E27FC236}">
                <a16:creationId xmlns:a16="http://schemas.microsoft.com/office/drawing/2014/main" id="{86EA43A4-9D5F-4C91-B273-74844A81ECE8}"/>
              </a:ext>
            </a:extLst>
          </p:cNvPr>
          <p:cNvSpPr>
            <a:spLocks noGrp="1"/>
          </p:cNvSpPr>
          <p:nvPr>
            <p:ph type="sldNum" sz="quarter" idx="10"/>
          </p:nvPr>
        </p:nvSpPr>
        <p:spPr/>
        <p:txBody>
          <a:bodyPr/>
          <a:lstStyle/>
          <a:p>
            <a:pPr marL="709066">
              <a:defRPr/>
            </a:pPr>
            <a:r>
              <a:rPr lang="en-US"/>
              <a:t>  </a:t>
            </a:r>
            <a:fld id="{2565FA6D-D4C8-4C4C-AC4B-3269734D34D8}" type="slidenum">
              <a:rPr lang="en-US" smtClean="0"/>
              <a:pPr marL="709066">
                <a:defRPr/>
              </a:pPr>
              <a:t>24</a:t>
            </a:fld>
            <a:endParaRPr lang="en-US" dirty="0"/>
          </a:p>
        </p:txBody>
      </p:sp>
      <p:sp>
        <p:nvSpPr>
          <p:cNvPr id="5" name="Footer Placeholder 4">
            <a:extLst>
              <a:ext uri="{FF2B5EF4-FFF2-40B4-BE49-F238E27FC236}">
                <a16:creationId xmlns:a16="http://schemas.microsoft.com/office/drawing/2014/main" id="{8F2D5EF7-ABBC-4B2E-A955-AEA404ECA38D}"/>
              </a:ext>
            </a:extLst>
          </p:cNvPr>
          <p:cNvSpPr>
            <a:spLocks noGrp="1"/>
          </p:cNvSpPr>
          <p:nvPr>
            <p:ph type="ftr" sz="quarter" idx="11"/>
          </p:nvPr>
        </p:nvSpPr>
        <p:spPr/>
        <p:txBody>
          <a:bodyPr/>
          <a:lstStyle/>
          <a:p>
            <a:pPr>
              <a:defRPr/>
            </a:pPr>
            <a:r>
              <a:rPr lang="en-GB"/>
              <a:t>Heatwave and summer preparedness 2021</a:t>
            </a:r>
            <a:endParaRPr lang="en-US" dirty="0"/>
          </a:p>
        </p:txBody>
      </p:sp>
      <p:pic>
        <p:nvPicPr>
          <p:cNvPr id="6" name="Picture 5">
            <a:extLst>
              <a:ext uri="{FF2B5EF4-FFF2-40B4-BE49-F238E27FC236}">
                <a16:creationId xmlns:a16="http://schemas.microsoft.com/office/drawing/2014/main" id="{E492C083-CC6D-4CD1-A9AB-4392EC089A5B}"/>
              </a:ext>
            </a:extLst>
          </p:cNvPr>
          <p:cNvPicPr/>
          <p:nvPr/>
        </p:nvPicPr>
        <p:blipFill>
          <a:blip r:embed="rId3"/>
          <a:stretch>
            <a:fillRect/>
          </a:stretch>
        </p:blipFill>
        <p:spPr>
          <a:xfrm>
            <a:off x="750269" y="1249635"/>
            <a:ext cx="3905571" cy="5009311"/>
          </a:xfrm>
          <a:prstGeom prst="rect">
            <a:avLst/>
          </a:prstGeom>
        </p:spPr>
      </p:pic>
      <p:sp>
        <p:nvSpPr>
          <p:cNvPr id="7" name="TextBox 6">
            <a:extLst>
              <a:ext uri="{FF2B5EF4-FFF2-40B4-BE49-F238E27FC236}">
                <a16:creationId xmlns:a16="http://schemas.microsoft.com/office/drawing/2014/main" id="{3B729C5D-27E6-403D-8BDC-E074CEB580AC}"/>
              </a:ext>
            </a:extLst>
          </p:cNvPr>
          <p:cNvSpPr txBox="1"/>
          <p:nvPr/>
        </p:nvSpPr>
        <p:spPr>
          <a:xfrm>
            <a:off x="4899022" y="1484784"/>
            <a:ext cx="7053629" cy="5047536"/>
          </a:xfrm>
          <a:prstGeom prst="rect">
            <a:avLst/>
          </a:prstGeom>
          <a:noFill/>
        </p:spPr>
        <p:txBody>
          <a:bodyPr wrap="square" rtlCol="0">
            <a:spAutoFit/>
          </a:bodyPr>
          <a:lstStyle/>
          <a:p>
            <a:pPr marL="457189" indent="-457189">
              <a:buFont typeface="Arial" panose="020B0604020202020204" pitchFamily="34" charset="0"/>
              <a:buChar char="•"/>
            </a:pPr>
            <a:r>
              <a:rPr lang="en-GB" sz="2000" dirty="0">
                <a:solidFill>
                  <a:srgbClr val="00B050"/>
                </a:solidFill>
              </a:rPr>
              <a:t>Green</a:t>
            </a:r>
            <a:r>
              <a:rPr lang="en-GB" sz="2000" dirty="0"/>
              <a:t> circles represent mean Central England Temperatures - no notable difference (overlapping 95% confidence intervals)</a:t>
            </a:r>
          </a:p>
          <a:p>
            <a:endParaRPr lang="en-GB" sz="1100" dirty="0"/>
          </a:p>
          <a:p>
            <a:pPr marL="457189" indent="-457189">
              <a:buFont typeface="Arial" panose="020B0604020202020204" pitchFamily="34" charset="0"/>
              <a:buChar char="•"/>
            </a:pPr>
            <a:endParaRPr lang="en-GB" sz="2000" dirty="0"/>
          </a:p>
          <a:p>
            <a:pPr marL="457189" indent="-457189">
              <a:buFont typeface="Arial" panose="020B0604020202020204" pitchFamily="34" charset="0"/>
              <a:buChar char="•"/>
            </a:pPr>
            <a:r>
              <a:rPr lang="en-GB" sz="2000" dirty="0">
                <a:solidFill>
                  <a:srgbClr val="FF0000"/>
                </a:solidFill>
              </a:rPr>
              <a:t>Red</a:t>
            </a:r>
            <a:r>
              <a:rPr lang="en-GB" sz="2000" dirty="0"/>
              <a:t> squares represent all-cause heatwave deaths in the 65+ years group per year – 2020 comparable with 2003 and 2006, not comparable to other years. </a:t>
            </a:r>
          </a:p>
          <a:p>
            <a:pPr marL="457189" indent="-457189">
              <a:buFont typeface="Arial" panose="020B0604020202020204" pitchFamily="34" charset="0"/>
              <a:buChar char="•"/>
            </a:pPr>
            <a:endParaRPr lang="en-GB" sz="2000" dirty="0"/>
          </a:p>
          <a:p>
            <a:pPr marL="457189" indent="-457189">
              <a:buFont typeface="Arial" panose="020B0604020202020204" pitchFamily="34" charset="0"/>
              <a:buChar char="•"/>
            </a:pPr>
            <a:endParaRPr lang="en-GB" sz="1100" dirty="0"/>
          </a:p>
          <a:p>
            <a:pPr marL="457189" indent="-457189">
              <a:buFont typeface="Arial" panose="020B0604020202020204" pitchFamily="34" charset="0"/>
              <a:buChar char="•"/>
            </a:pPr>
            <a:r>
              <a:rPr lang="en-GB" sz="2000" dirty="0">
                <a:solidFill>
                  <a:srgbClr val="00B0F0"/>
                </a:solidFill>
              </a:rPr>
              <a:t>Blue</a:t>
            </a:r>
            <a:r>
              <a:rPr lang="en-GB" sz="2000" dirty="0"/>
              <a:t> triangles represent the average number all-cause heatwave deaths in the 65+ years group per Heatwave day – 2020 observed the highest number since introduction of Heatwave Plan for England in 2004</a:t>
            </a:r>
          </a:p>
          <a:p>
            <a:endParaRPr lang="en-GB" sz="800" dirty="0"/>
          </a:p>
          <a:p>
            <a:r>
              <a:rPr lang="en-GB" sz="2000" b="1" dirty="0"/>
              <a:t>Note</a:t>
            </a:r>
            <a:r>
              <a:rPr lang="en-GB" sz="2000" dirty="0"/>
              <a:t>: Error bars on chart represent the 95% confidence intervals</a:t>
            </a:r>
          </a:p>
        </p:txBody>
      </p:sp>
      <p:cxnSp>
        <p:nvCxnSpPr>
          <p:cNvPr id="9" name="Straight Connector 8">
            <a:extLst>
              <a:ext uri="{FF2B5EF4-FFF2-40B4-BE49-F238E27FC236}">
                <a16:creationId xmlns:a16="http://schemas.microsoft.com/office/drawing/2014/main" id="{5547346D-DEAB-4E0A-B05F-2172B7347CA5}"/>
              </a:ext>
            </a:extLst>
          </p:cNvPr>
          <p:cNvCxnSpPr/>
          <p:nvPr/>
        </p:nvCxnSpPr>
        <p:spPr>
          <a:xfrm>
            <a:off x="1148285" y="1809197"/>
            <a:ext cx="3603567" cy="0"/>
          </a:xfrm>
          <a:prstGeom prst="line">
            <a:avLst/>
          </a:prstGeom>
          <a:ln w="15875">
            <a:solidFill>
              <a:schemeClr val="tx1">
                <a:alpha val="53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982B632-9517-4EE2-B7CE-D2FE20D121E7}"/>
              </a:ext>
            </a:extLst>
          </p:cNvPr>
          <p:cNvCxnSpPr/>
          <p:nvPr/>
        </p:nvCxnSpPr>
        <p:spPr>
          <a:xfrm>
            <a:off x="1148285" y="3367751"/>
            <a:ext cx="3603567" cy="0"/>
          </a:xfrm>
          <a:prstGeom prst="line">
            <a:avLst/>
          </a:prstGeom>
          <a:ln w="15875">
            <a:solidFill>
              <a:schemeClr val="tx1">
                <a:alpha val="53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A9E9BB7-7666-4B21-851C-0B160CD22103}"/>
              </a:ext>
            </a:extLst>
          </p:cNvPr>
          <p:cNvCxnSpPr/>
          <p:nvPr/>
        </p:nvCxnSpPr>
        <p:spPr>
          <a:xfrm>
            <a:off x="1148283" y="5093403"/>
            <a:ext cx="3603567" cy="0"/>
          </a:xfrm>
          <a:prstGeom prst="line">
            <a:avLst/>
          </a:prstGeom>
          <a:ln w="15875">
            <a:solidFill>
              <a:schemeClr val="tx1">
                <a:alpha val="53000"/>
              </a:schemeClr>
            </a:solidFill>
            <a:prstDash val="sysDash"/>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90645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39FA0-14F1-4219-81E9-B8D76610967C}"/>
              </a:ext>
            </a:extLst>
          </p:cNvPr>
          <p:cNvSpPr>
            <a:spLocks noGrp="1"/>
          </p:cNvSpPr>
          <p:nvPr>
            <p:ph type="title"/>
          </p:nvPr>
        </p:nvSpPr>
        <p:spPr/>
        <p:txBody>
          <a:bodyPr/>
          <a:lstStyle/>
          <a:p>
            <a:r>
              <a:rPr lang="en-GB" dirty="0"/>
              <a:t>Heat-health impacts, 2020: Key messages</a:t>
            </a:r>
          </a:p>
        </p:txBody>
      </p:sp>
      <p:sp>
        <p:nvSpPr>
          <p:cNvPr id="3" name="Content Placeholder 2">
            <a:extLst>
              <a:ext uri="{FF2B5EF4-FFF2-40B4-BE49-F238E27FC236}">
                <a16:creationId xmlns:a16="http://schemas.microsoft.com/office/drawing/2014/main" id="{985B81E8-1F10-4DA4-AE73-32D419743E42}"/>
              </a:ext>
            </a:extLst>
          </p:cNvPr>
          <p:cNvSpPr>
            <a:spLocks noGrp="1"/>
          </p:cNvSpPr>
          <p:nvPr>
            <p:ph idx="1"/>
          </p:nvPr>
        </p:nvSpPr>
        <p:spPr>
          <a:xfrm>
            <a:off x="744000" y="1700808"/>
            <a:ext cx="10704000" cy="4739679"/>
          </a:xfrm>
        </p:spPr>
        <p:txBody>
          <a:bodyPr/>
          <a:lstStyle/>
          <a:p>
            <a:pPr marL="380990" indent="-380990">
              <a:buFont typeface="Arial" panose="020B0604020202020204" pitchFamily="34" charset="0"/>
              <a:buChar char="•"/>
            </a:pPr>
            <a:r>
              <a:rPr lang="en-GB" sz="2000" dirty="0"/>
              <a:t>The number of excess all-cause deaths associated with heatwave events in summer 2020 is the highest since the introduction of the Heatwave Plan for England in 2004</a:t>
            </a:r>
          </a:p>
          <a:p>
            <a:pPr marL="380990" indent="-380990">
              <a:buFont typeface="Arial" panose="020B0604020202020204" pitchFamily="34" charset="0"/>
              <a:buChar char="•"/>
            </a:pPr>
            <a:endParaRPr lang="en-GB" sz="2000" dirty="0"/>
          </a:p>
          <a:p>
            <a:pPr marL="380990" indent="-380990">
              <a:buFont typeface="Arial" panose="020B0604020202020204" pitchFamily="34" charset="0"/>
              <a:buChar char="•"/>
            </a:pPr>
            <a:r>
              <a:rPr lang="en-GB" sz="2000" dirty="0"/>
              <a:t>Recorded temperatures in summer 2020 were not record breaking; however, the heatwave event in August was prolonged and night-time temperatures remained high, e.g. “tropical nights” with local temperatures remaining above 20C</a:t>
            </a:r>
          </a:p>
          <a:p>
            <a:pPr marL="380990" indent="-380990">
              <a:buFont typeface="Arial" panose="020B0604020202020204" pitchFamily="34" charset="0"/>
              <a:buChar char="•"/>
            </a:pPr>
            <a:endParaRPr lang="en-GB" sz="2000" dirty="0"/>
          </a:p>
          <a:p>
            <a:pPr marL="380990" indent="-380990">
              <a:buFont typeface="Arial" panose="020B0604020202020204" pitchFamily="34" charset="0"/>
              <a:buChar char="•"/>
            </a:pPr>
            <a:r>
              <a:rPr lang="en-GB" sz="2000" dirty="0"/>
              <a:t>Of the total estimated deaths, 68% occurred during the third episode of heat (5-15 August 2020)</a:t>
            </a:r>
          </a:p>
          <a:p>
            <a:pPr marL="380990" indent="-380990">
              <a:buFont typeface="Arial" panose="020B0604020202020204" pitchFamily="34" charset="0"/>
              <a:buChar char="•"/>
            </a:pPr>
            <a:endParaRPr lang="en-GB" sz="2000" dirty="0"/>
          </a:p>
          <a:p>
            <a:pPr marL="380990" indent="-380990">
              <a:buFont typeface="Arial" panose="020B0604020202020204" pitchFamily="34" charset="0"/>
              <a:buChar char="•"/>
            </a:pPr>
            <a:r>
              <a:rPr lang="en-GB" sz="2000" dirty="0"/>
              <a:t>Additional analyses of place and cause of death associated with heatwave events illustrate the need for cross-system preparedness and a multisectoral approach to prevention, along with effective risk communication with the public.  </a:t>
            </a:r>
            <a:endParaRPr lang="en-GB" sz="1400" dirty="0"/>
          </a:p>
          <a:p>
            <a:pPr marL="0" indent="0"/>
            <a:endParaRPr lang="en-GB" sz="1400" dirty="0">
              <a:highlight>
                <a:srgbClr val="FFFF00"/>
              </a:highlight>
            </a:endParaRPr>
          </a:p>
        </p:txBody>
      </p:sp>
      <p:sp>
        <p:nvSpPr>
          <p:cNvPr id="4" name="Slide Number Placeholder 3">
            <a:extLst>
              <a:ext uri="{FF2B5EF4-FFF2-40B4-BE49-F238E27FC236}">
                <a16:creationId xmlns:a16="http://schemas.microsoft.com/office/drawing/2014/main" id="{F63A27F5-1B8A-4458-B34F-FEF02629CD69}"/>
              </a:ext>
            </a:extLst>
          </p:cNvPr>
          <p:cNvSpPr>
            <a:spLocks noGrp="1"/>
          </p:cNvSpPr>
          <p:nvPr>
            <p:ph type="sldNum" sz="quarter" idx="10"/>
          </p:nvPr>
        </p:nvSpPr>
        <p:spPr/>
        <p:txBody>
          <a:bodyPr/>
          <a:lstStyle/>
          <a:p>
            <a:pPr marL="709066">
              <a:defRPr/>
            </a:pPr>
            <a:r>
              <a:rPr lang="en-US"/>
              <a:t>  </a:t>
            </a:r>
            <a:fld id="{2565FA6D-D4C8-4C4C-AC4B-3269734D34D8}" type="slidenum">
              <a:rPr lang="en-US" smtClean="0"/>
              <a:pPr marL="709066">
                <a:defRPr/>
              </a:pPr>
              <a:t>25</a:t>
            </a:fld>
            <a:endParaRPr lang="en-US" dirty="0"/>
          </a:p>
        </p:txBody>
      </p:sp>
      <p:sp>
        <p:nvSpPr>
          <p:cNvPr id="5" name="Footer Placeholder 4">
            <a:extLst>
              <a:ext uri="{FF2B5EF4-FFF2-40B4-BE49-F238E27FC236}">
                <a16:creationId xmlns:a16="http://schemas.microsoft.com/office/drawing/2014/main" id="{318A9559-C323-451D-A5DF-337715309FF1}"/>
              </a:ext>
            </a:extLst>
          </p:cNvPr>
          <p:cNvSpPr>
            <a:spLocks noGrp="1"/>
          </p:cNvSpPr>
          <p:nvPr>
            <p:ph type="ftr" sz="quarter" idx="11"/>
          </p:nvPr>
        </p:nvSpPr>
        <p:spPr/>
        <p:txBody>
          <a:bodyPr/>
          <a:lstStyle/>
          <a:p>
            <a:pPr>
              <a:defRPr/>
            </a:pPr>
            <a:r>
              <a:rPr lang="en-GB"/>
              <a:t>Heatwave and summer preparedness 2021</a:t>
            </a:r>
            <a:endParaRPr lang="en-US" dirty="0"/>
          </a:p>
        </p:txBody>
      </p:sp>
    </p:spTree>
    <p:extLst>
      <p:ext uri="{BB962C8B-B14F-4D97-AF65-F5344CB8AC3E}">
        <p14:creationId xmlns:p14="http://schemas.microsoft.com/office/powerpoint/2010/main" val="23563264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26</a:t>
            </a:fld>
            <a:endParaRPr lang="en-US" dirty="0"/>
          </a:p>
        </p:txBody>
      </p:sp>
      <p:sp>
        <p:nvSpPr>
          <p:cNvPr id="5" name="Footer Placeholder 4"/>
          <p:cNvSpPr>
            <a:spLocks noGrp="1"/>
          </p:cNvSpPr>
          <p:nvPr>
            <p:ph type="ftr" sz="quarter" idx="11"/>
          </p:nvPr>
        </p:nvSpPr>
        <p:spPr/>
        <p:txBody>
          <a:bodyPr/>
          <a:lstStyle/>
          <a:p>
            <a:pPr>
              <a:defRPr/>
            </a:pPr>
            <a:r>
              <a:rPr lang="en-GB" dirty="0"/>
              <a:t>Heatwave and summer preparedness 2021</a:t>
            </a:r>
            <a:endParaRPr lang="en-US" dirty="0"/>
          </a:p>
        </p:txBody>
      </p:sp>
      <p:sp>
        <p:nvSpPr>
          <p:cNvPr id="6" name="Title 3"/>
          <p:cNvSpPr txBox="1">
            <a:spLocks/>
          </p:cNvSpPr>
          <p:nvPr/>
        </p:nvSpPr>
        <p:spPr>
          <a:xfrm>
            <a:off x="2207419" y="2286000"/>
            <a:ext cx="7777163" cy="1143000"/>
          </a:xfrm>
          <a:prstGeom prst="rect">
            <a:avLst/>
          </a:prstGeom>
        </p:spPr>
        <p:txBody>
          <a:bodyPr lIns="0" tIns="0" rIns="0" bIns="0" anchor="ctr">
            <a:normAutofit fontScale="97500" lnSpcReduction="10000"/>
          </a:bodyPr>
          <a:lstStyle/>
          <a:p>
            <a:pPr algn="ctr" eaLnBrk="0" hangingPunct="0">
              <a:defRPr/>
            </a:pPr>
            <a:r>
              <a:rPr lang="en-GB" sz="4000" spc="-150" dirty="0">
                <a:solidFill>
                  <a:srgbClr val="00AE9E"/>
                </a:solidFill>
                <a:latin typeface="+mj-lt"/>
              </a:rPr>
              <a:t>Heatwave Plan for England:</a:t>
            </a:r>
          </a:p>
          <a:p>
            <a:pPr algn="ctr" eaLnBrk="0" hangingPunct="0">
              <a:defRPr/>
            </a:pPr>
            <a:r>
              <a:rPr lang="en-GB" sz="4000" spc="-150" dirty="0">
                <a:solidFill>
                  <a:srgbClr val="00AE9E"/>
                </a:solidFill>
                <a:latin typeface="+mj-lt"/>
              </a:rPr>
              <a:t>additional actions for summer 2021</a:t>
            </a:r>
          </a:p>
        </p:txBody>
      </p:sp>
    </p:spTree>
    <p:extLst>
      <p:ext uri="{BB962C8B-B14F-4D97-AF65-F5344CB8AC3E}">
        <p14:creationId xmlns:p14="http://schemas.microsoft.com/office/powerpoint/2010/main" val="297711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E3EE9-305B-4915-AAEC-965632C32FFC}"/>
              </a:ext>
            </a:extLst>
          </p:cNvPr>
          <p:cNvSpPr>
            <a:spLocks noGrp="1"/>
          </p:cNvSpPr>
          <p:nvPr>
            <p:ph type="title"/>
          </p:nvPr>
        </p:nvSpPr>
        <p:spPr>
          <a:xfrm>
            <a:off x="750269" y="548680"/>
            <a:ext cx="11202382" cy="648072"/>
          </a:xfrm>
        </p:spPr>
        <p:txBody>
          <a:bodyPr>
            <a:noAutofit/>
          </a:bodyPr>
          <a:lstStyle/>
          <a:p>
            <a:r>
              <a:rPr lang="en-GB" dirty="0"/>
              <a:t>COVID-19: hot weather preparedness and response</a:t>
            </a:r>
          </a:p>
        </p:txBody>
      </p:sp>
      <p:sp>
        <p:nvSpPr>
          <p:cNvPr id="3" name="Content Placeholder 2">
            <a:extLst>
              <a:ext uri="{FF2B5EF4-FFF2-40B4-BE49-F238E27FC236}">
                <a16:creationId xmlns:a16="http://schemas.microsoft.com/office/drawing/2014/main" id="{3AB84CDF-FCF2-4A96-9E7E-E67139DA84F2}"/>
              </a:ext>
            </a:extLst>
          </p:cNvPr>
          <p:cNvSpPr>
            <a:spLocks noGrp="1"/>
          </p:cNvSpPr>
          <p:nvPr>
            <p:ph idx="1"/>
          </p:nvPr>
        </p:nvSpPr>
        <p:spPr>
          <a:xfrm>
            <a:off x="744000" y="1412777"/>
            <a:ext cx="10536576" cy="4739679"/>
          </a:xfrm>
        </p:spPr>
        <p:txBody>
          <a:bodyPr/>
          <a:lstStyle/>
          <a:p>
            <a:pPr marL="342900" indent="-342900">
              <a:lnSpc>
                <a:spcPct val="100000"/>
              </a:lnSpc>
              <a:spcAft>
                <a:spcPts val="600"/>
              </a:spcAft>
              <a:buFont typeface="Arial" panose="020B0604020202020204" pitchFamily="34" charset="0"/>
              <a:buChar char="•"/>
            </a:pPr>
            <a:r>
              <a:rPr lang="en-GB" sz="2000" dirty="0"/>
              <a:t>The guidance and good practice recommendations in the </a:t>
            </a:r>
            <a:r>
              <a:rPr lang="en-GB" sz="2000" dirty="0">
                <a:hlinkClick r:id="rId3"/>
              </a:rPr>
              <a:t>Heatwave Plan for England</a:t>
            </a:r>
            <a:r>
              <a:rPr lang="en-GB" sz="2000" dirty="0"/>
              <a:t> set out in Figures 3.1 to 3.4 should </a:t>
            </a:r>
            <a:r>
              <a:rPr lang="en-GB" sz="2000" b="1" dirty="0"/>
              <a:t>continue to be followed</a:t>
            </a:r>
            <a:r>
              <a:rPr lang="en-GB" sz="2000" dirty="0"/>
              <a:t> with some additional considerations to mitigate and manage the concurrent COVID-19 risks</a:t>
            </a:r>
          </a:p>
          <a:p>
            <a:pPr marL="342900" indent="-342900">
              <a:lnSpc>
                <a:spcPct val="100000"/>
              </a:lnSpc>
              <a:spcBef>
                <a:spcPts val="600"/>
              </a:spcBef>
              <a:spcAft>
                <a:spcPts val="600"/>
              </a:spcAft>
              <a:buFont typeface="Arial" panose="020B0604020202020204" pitchFamily="34" charset="0"/>
              <a:buChar char="•"/>
            </a:pPr>
            <a:r>
              <a:rPr lang="en-GB" sz="2000" dirty="0"/>
              <a:t>The following slides detail specific considerations for: </a:t>
            </a:r>
          </a:p>
          <a:p>
            <a:pPr marL="963612" lvl="3" indent="-342900">
              <a:spcBef>
                <a:spcPts val="0"/>
              </a:spcBef>
              <a:spcAft>
                <a:spcPts val="600"/>
              </a:spcAft>
              <a:buFont typeface="Courier New" panose="02070309020205020404" pitchFamily="49" charset="0"/>
              <a:buChar char="o"/>
            </a:pPr>
            <a:r>
              <a:rPr lang="en-GB" sz="2000" dirty="0"/>
              <a:t>Commissioners of health and social care (all settings) and local authority Directors of Public Health</a:t>
            </a:r>
          </a:p>
          <a:p>
            <a:pPr marL="963612" lvl="3" indent="-342900">
              <a:spcBef>
                <a:spcPts val="0"/>
              </a:spcBef>
              <a:spcAft>
                <a:spcPts val="600"/>
              </a:spcAft>
              <a:buFont typeface="Courier New" panose="02070309020205020404" pitchFamily="49" charset="0"/>
              <a:buChar char="o"/>
            </a:pPr>
            <a:r>
              <a:rPr lang="en-GB" sz="2000" dirty="0"/>
              <a:t>Providers – health and social care staff in all settings (community, hospitals and care homes)</a:t>
            </a:r>
          </a:p>
          <a:p>
            <a:pPr marL="963612" lvl="3" indent="-342900">
              <a:spcBef>
                <a:spcPts val="0"/>
              </a:spcBef>
              <a:spcAft>
                <a:spcPts val="600"/>
              </a:spcAft>
              <a:buFont typeface="Courier New" panose="02070309020205020404" pitchFamily="49" charset="0"/>
              <a:buChar char="o"/>
            </a:pPr>
            <a:r>
              <a:rPr lang="en-GB" sz="2000" dirty="0"/>
              <a:t>Community and voluntary sector and individuals</a:t>
            </a:r>
          </a:p>
          <a:p>
            <a:pPr marL="963612" lvl="3" indent="-342900">
              <a:spcBef>
                <a:spcPts val="0"/>
              </a:spcBef>
              <a:spcAft>
                <a:spcPts val="600"/>
              </a:spcAft>
              <a:buFont typeface="Courier New" panose="02070309020205020404" pitchFamily="49" charset="0"/>
              <a:buChar char="o"/>
            </a:pPr>
            <a:r>
              <a:rPr lang="en-GB" sz="2000" dirty="0"/>
              <a:t>NHS England, PHE, DHSC, Met Office</a:t>
            </a:r>
          </a:p>
          <a:p>
            <a:pPr marL="342900" indent="-342900">
              <a:lnSpc>
                <a:spcPct val="100000"/>
              </a:lnSpc>
              <a:spcBef>
                <a:spcPts val="600"/>
              </a:spcBef>
              <a:spcAft>
                <a:spcPts val="600"/>
              </a:spcAft>
              <a:buFont typeface="Arial" panose="020B0604020202020204" pitchFamily="34" charset="0"/>
              <a:buChar char="•"/>
            </a:pPr>
            <a:r>
              <a:rPr lang="en-GB" sz="2000" dirty="0"/>
              <a:t>All actions should also consider current COVID-19 specific guidance: </a:t>
            </a:r>
            <a:r>
              <a:rPr lang="en-GB" sz="2000" dirty="0">
                <a:hlinkClick r:id="rId4"/>
              </a:rPr>
              <a:t>https://www.gov.uk/coronavirus</a:t>
            </a:r>
            <a:r>
              <a:rPr lang="en-GB" sz="2000" dirty="0"/>
              <a:t> </a:t>
            </a:r>
          </a:p>
        </p:txBody>
      </p:sp>
      <p:sp>
        <p:nvSpPr>
          <p:cNvPr id="4" name="Slide Number Placeholder 3">
            <a:extLst>
              <a:ext uri="{FF2B5EF4-FFF2-40B4-BE49-F238E27FC236}">
                <a16:creationId xmlns:a16="http://schemas.microsoft.com/office/drawing/2014/main" id="{D0BFF5EA-AD25-424D-A088-CF4A89F3E880}"/>
              </a:ext>
            </a:extLst>
          </p:cNvPr>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27</a:t>
            </a:fld>
            <a:endParaRPr lang="en-US" dirty="0"/>
          </a:p>
        </p:txBody>
      </p:sp>
      <p:sp>
        <p:nvSpPr>
          <p:cNvPr id="5" name="Footer Placeholder 4">
            <a:extLst>
              <a:ext uri="{FF2B5EF4-FFF2-40B4-BE49-F238E27FC236}">
                <a16:creationId xmlns:a16="http://schemas.microsoft.com/office/drawing/2014/main" id="{34413FA9-DABE-413C-BF4F-153CBDAA44C0}"/>
              </a:ext>
            </a:extLst>
          </p:cNvPr>
          <p:cNvSpPr>
            <a:spLocks noGrp="1"/>
          </p:cNvSpPr>
          <p:nvPr>
            <p:ph type="ftr" sz="quarter" idx="11"/>
          </p:nvPr>
        </p:nvSpPr>
        <p:spPr/>
        <p:txBody>
          <a:bodyPr/>
          <a:lstStyle/>
          <a:p>
            <a:pPr>
              <a:defRPr/>
            </a:pPr>
            <a:r>
              <a:rPr lang="en-GB"/>
              <a:t>Heatwave and summer preparedness 2021</a:t>
            </a:r>
            <a:endParaRPr lang="en-US" dirty="0"/>
          </a:p>
        </p:txBody>
      </p:sp>
    </p:spTree>
    <p:extLst>
      <p:ext uri="{BB962C8B-B14F-4D97-AF65-F5344CB8AC3E}">
        <p14:creationId xmlns:p14="http://schemas.microsoft.com/office/powerpoint/2010/main" val="40041203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2DAC4-2342-4D18-A140-4A66F8EB5929}"/>
              </a:ext>
            </a:extLst>
          </p:cNvPr>
          <p:cNvSpPr>
            <a:spLocks noGrp="1"/>
          </p:cNvSpPr>
          <p:nvPr>
            <p:ph type="title"/>
          </p:nvPr>
        </p:nvSpPr>
        <p:spPr/>
        <p:txBody>
          <a:bodyPr>
            <a:normAutofit fontScale="90000"/>
          </a:bodyPr>
          <a:lstStyle/>
          <a:p>
            <a:r>
              <a:rPr lang="en-GB" dirty="0"/>
              <a:t>Commissioners of health and social care (all settings) and local authority Directors of Public Health (1)</a:t>
            </a:r>
          </a:p>
        </p:txBody>
      </p:sp>
      <p:sp>
        <p:nvSpPr>
          <p:cNvPr id="3" name="Content Placeholder 2">
            <a:extLst>
              <a:ext uri="{FF2B5EF4-FFF2-40B4-BE49-F238E27FC236}">
                <a16:creationId xmlns:a16="http://schemas.microsoft.com/office/drawing/2014/main" id="{62FF008A-3B8A-4C7F-8DEE-10064290BF57}"/>
              </a:ext>
            </a:extLst>
          </p:cNvPr>
          <p:cNvSpPr>
            <a:spLocks noGrp="1"/>
          </p:cNvSpPr>
          <p:nvPr>
            <p:ph idx="1"/>
          </p:nvPr>
        </p:nvSpPr>
        <p:spPr>
          <a:xfrm>
            <a:off x="744000" y="1844824"/>
            <a:ext cx="10704000" cy="4307632"/>
          </a:xfrm>
        </p:spPr>
        <p:txBody>
          <a:bodyPr/>
          <a:lstStyle/>
          <a:p>
            <a:pPr marL="0" indent="0"/>
            <a:r>
              <a:rPr lang="en-GB" sz="2000" dirty="0"/>
              <a:t>In addition to the actions set out in Page 20 of the Heatwave Plan for England:</a:t>
            </a:r>
          </a:p>
          <a:p>
            <a:pPr marL="635000" lvl="1" indent="-285750">
              <a:spcAft>
                <a:spcPts val="600"/>
              </a:spcAft>
              <a:buFont typeface="Arial" panose="020B0604020202020204" pitchFamily="34" charset="0"/>
              <a:buChar char="•"/>
            </a:pPr>
            <a:r>
              <a:rPr lang="en-GB" sz="2000" dirty="0"/>
              <a:t>Local Health Resilience Partnerships may wish to satisfy themselves that there is surge capacity across local health and social care systems to respond to a heatwave event along with additional COVID-19 pressures and possible COVID-19 related staff absence</a:t>
            </a:r>
          </a:p>
          <a:p>
            <a:pPr marL="635000" lvl="1" indent="-285750">
              <a:spcAft>
                <a:spcPts val="600"/>
              </a:spcAft>
              <a:buFont typeface="Arial" panose="020B0604020202020204" pitchFamily="34" charset="0"/>
              <a:buChar char="•"/>
            </a:pPr>
            <a:r>
              <a:rPr lang="en-GB" sz="2000" dirty="0"/>
              <a:t>Local Resilience Fora should consider the impact of hot weather on the existing operational response to COVID-19 and vice versa </a:t>
            </a:r>
          </a:p>
          <a:p>
            <a:pPr marL="635000" lvl="1" indent="-285750">
              <a:buFont typeface="Arial" panose="020B0604020202020204" pitchFamily="34" charset="0"/>
              <a:buChar char="•"/>
            </a:pPr>
            <a:r>
              <a:rPr lang="en-GB" sz="2000" dirty="0"/>
              <a:t>work with partner agencies, providers and businesses to raise awareness about the concurrent risk of hot weather and COVID-19</a:t>
            </a:r>
          </a:p>
          <a:p>
            <a:pPr marL="635000" lvl="1" indent="-285750">
              <a:buFont typeface="Arial" panose="020B0604020202020204" pitchFamily="34" charset="0"/>
              <a:buChar char="•"/>
            </a:pPr>
            <a:r>
              <a:rPr lang="en-GB" sz="2000" dirty="0"/>
              <a:t>encourage partners to </a:t>
            </a:r>
            <a:r>
              <a:rPr lang="en-GB" sz="2000" dirty="0">
                <a:hlinkClick r:id="rId2"/>
              </a:rPr>
              <a:t>sign up to the heat-health alert system</a:t>
            </a:r>
            <a:r>
              <a:rPr lang="en-GB" sz="2000" dirty="0"/>
              <a:t> and communicate the public messages around heat if hot weather is forecast</a:t>
            </a:r>
          </a:p>
          <a:p>
            <a:endParaRPr lang="en-GB" dirty="0"/>
          </a:p>
        </p:txBody>
      </p:sp>
      <p:sp>
        <p:nvSpPr>
          <p:cNvPr id="4" name="Slide Number Placeholder 3">
            <a:extLst>
              <a:ext uri="{FF2B5EF4-FFF2-40B4-BE49-F238E27FC236}">
                <a16:creationId xmlns:a16="http://schemas.microsoft.com/office/drawing/2014/main" id="{CA37FE41-2477-4190-8600-BB23984C3058}"/>
              </a:ext>
            </a:extLst>
          </p:cNvPr>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28</a:t>
            </a:fld>
            <a:endParaRPr lang="en-US" dirty="0"/>
          </a:p>
        </p:txBody>
      </p:sp>
      <p:sp>
        <p:nvSpPr>
          <p:cNvPr id="5" name="Footer Placeholder 4">
            <a:extLst>
              <a:ext uri="{FF2B5EF4-FFF2-40B4-BE49-F238E27FC236}">
                <a16:creationId xmlns:a16="http://schemas.microsoft.com/office/drawing/2014/main" id="{C171EB4A-46B7-4A13-A2BC-D48B4DD0CD2A}"/>
              </a:ext>
            </a:extLst>
          </p:cNvPr>
          <p:cNvSpPr>
            <a:spLocks noGrp="1"/>
          </p:cNvSpPr>
          <p:nvPr>
            <p:ph type="ftr" sz="quarter" idx="11"/>
          </p:nvPr>
        </p:nvSpPr>
        <p:spPr/>
        <p:txBody>
          <a:bodyPr/>
          <a:lstStyle/>
          <a:p>
            <a:pPr>
              <a:defRPr/>
            </a:pPr>
            <a:r>
              <a:rPr lang="en-GB"/>
              <a:t>Heatwave and summer preparedness 2021</a:t>
            </a:r>
            <a:endParaRPr lang="en-US" dirty="0"/>
          </a:p>
        </p:txBody>
      </p:sp>
    </p:spTree>
    <p:extLst>
      <p:ext uri="{BB962C8B-B14F-4D97-AF65-F5344CB8AC3E}">
        <p14:creationId xmlns:p14="http://schemas.microsoft.com/office/powerpoint/2010/main" val="28999221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CFD08-43E7-4622-B999-A13791433051}"/>
              </a:ext>
            </a:extLst>
          </p:cNvPr>
          <p:cNvSpPr>
            <a:spLocks noGrp="1"/>
          </p:cNvSpPr>
          <p:nvPr>
            <p:ph type="title"/>
          </p:nvPr>
        </p:nvSpPr>
        <p:spPr/>
        <p:txBody>
          <a:bodyPr>
            <a:normAutofit fontScale="90000"/>
          </a:bodyPr>
          <a:lstStyle/>
          <a:p>
            <a:r>
              <a:rPr lang="en-GB" dirty="0"/>
              <a:t>Commissioners of health and social care (all settings) and local authority Directors of Public Health (2)</a:t>
            </a:r>
          </a:p>
        </p:txBody>
      </p:sp>
      <p:sp>
        <p:nvSpPr>
          <p:cNvPr id="3" name="Content Placeholder 2">
            <a:extLst>
              <a:ext uri="{FF2B5EF4-FFF2-40B4-BE49-F238E27FC236}">
                <a16:creationId xmlns:a16="http://schemas.microsoft.com/office/drawing/2014/main" id="{B7854F6F-5193-4105-9EA2-73B3DB3131CB}"/>
              </a:ext>
            </a:extLst>
          </p:cNvPr>
          <p:cNvSpPr>
            <a:spLocks noGrp="1"/>
          </p:cNvSpPr>
          <p:nvPr>
            <p:ph idx="1"/>
          </p:nvPr>
        </p:nvSpPr>
        <p:spPr>
          <a:xfrm>
            <a:off x="744000" y="2275731"/>
            <a:ext cx="10704000" cy="4307632"/>
          </a:xfrm>
        </p:spPr>
        <p:txBody>
          <a:bodyPr/>
          <a:lstStyle/>
          <a:p>
            <a:pPr marL="635000" lvl="1" indent="-285750">
              <a:buFont typeface="Arial" panose="020B0604020202020204" pitchFamily="34" charset="0"/>
              <a:buChar char="•"/>
            </a:pPr>
            <a:r>
              <a:rPr lang="en-GB" sz="2000" dirty="0"/>
              <a:t>ensure care homes and hospitals are aware of the Heatwave Plan and are preparing for heatwave as a concurrent risk with COVID-19</a:t>
            </a:r>
          </a:p>
          <a:p>
            <a:pPr marL="635000" lvl="1" indent="-285750">
              <a:buFont typeface="Arial" panose="020B0604020202020204" pitchFamily="34" charset="0"/>
              <a:buChar char="•"/>
            </a:pPr>
            <a:r>
              <a:rPr lang="en-GB" sz="2000" dirty="0"/>
              <a:t>engage the community and voluntary sector to support those most at risk, especially those who are socially isolated </a:t>
            </a:r>
          </a:p>
          <a:p>
            <a:pPr marL="635000" lvl="1" indent="-285750">
              <a:buFont typeface="Arial" panose="020B0604020202020204" pitchFamily="34" charset="0"/>
              <a:buChar char="•"/>
            </a:pPr>
            <a:r>
              <a:rPr lang="en-GB" sz="2000" dirty="0"/>
              <a:t>ensure other institutional establishments (i.e. prisons, schools) are aware of heatwave guidance</a:t>
            </a:r>
          </a:p>
          <a:p>
            <a:pPr marL="635000" lvl="1" indent="-285750">
              <a:buFont typeface="Arial" panose="020B0604020202020204" pitchFamily="34" charset="0"/>
              <a:buChar char="•"/>
            </a:pPr>
            <a:r>
              <a:rPr lang="en-GB" sz="2000" dirty="0"/>
              <a:t>work with local partners to facilitate equitable and flexible access to green public spaces during hot weather, </a:t>
            </a:r>
            <a:r>
              <a:rPr lang="en-GB" sz="2000" dirty="0" err="1"/>
              <a:t>eg</a:t>
            </a:r>
            <a:r>
              <a:rPr lang="en-GB" sz="2000" dirty="0"/>
              <a:t> extended opening hours </a:t>
            </a:r>
          </a:p>
          <a:p>
            <a:endParaRPr lang="en-GB" dirty="0"/>
          </a:p>
        </p:txBody>
      </p:sp>
      <p:sp>
        <p:nvSpPr>
          <p:cNvPr id="4" name="Slide Number Placeholder 3">
            <a:extLst>
              <a:ext uri="{FF2B5EF4-FFF2-40B4-BE49-F238E27FC236}">
                <a16:creationId xmlns:a16="http://schemas.microsoft.com/office/drawing/2014/main" id="{2AE56D3E-DD9C-4AB1-84D7-25F4E445C6B1}"/>
              </a:ext>
            </a:extLst>
          </p:cNvPr>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29</a:t>
            </a:fld>
            <a:endParaRPr lang="en-US" dirty="0"/>
          </a:p>
        </p:txBody>
      </p:sp>
      <p:sp>
        <p:nvSpPr>
          <p:cNvPr id="5" name="Footer Placeholder 4">
            <a:extLst>
              <a:ext uri="{FF2B5EF4-FFF2-40B4-BE49-F238E27FC236}">
                <a16:creationId xmlns:a16="http://schemas.microsoft.com/office/drawing/2014/main" id="{9E05BB67-8937-47B6-925F-A9AB06265462}"/>
              </a:ext>
            </a:extLst>
          </p:cNvPr>
          <p:cNvSpPr>
            <a:spLocks noGrp="1"/>
          </p:cNvSpPr>
          <p:nvPr>
            <p:ph type="ftr" sz="quarter" idx="11"/>
          </p:nvPr>
        </p:nvSpPr>
        <p:spPr/>
        <p:txBody>
          <a:bodyPr/>
          <a:lstStyle/>
          <a:p>
            <a:pPr>
              <a:defRPr/>
            </a:pPr>
            <a:r>
              <a:rPr lang="en-GB"/>
              <a:t>Heatwave and summer preparedness 2021</a:t>
            </a:r>
            <a:endParaRPr lang="en-US" dirty="0"/>
          </a:p>
        </p:txBody>
      </p:sp>
    </p:spTree>
    <p:extLst>
      <p:ext uri="{BB962C8B-B14F-4D97-AF65-F5344CB8AC3E}">
        <p14:creationId xmlns:p14="http://schemas.microsoft.com/office/powerpoint/2010/main" val="2115779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3E975-098D-4532-8EFE-FDF59B369FE2}"/>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A28D70A9-2F36-44E8-9DB6-E8D75F615DF5}"/>
              </a:ext>
            </a:extLst>
          </p:cNvPr>
          <p:cNvSpPr>
            <a:spLocks noGrp="1"/>
          </p:cNvSpPr>
          <p:nvPr>
            <p:ph idx="1"/>
          </p:nvPr>
        </p:nvSpPr>
        <p:spPr>
          <a:xfrm>
            <a:off x="737730" y="1281609"/>
            <a:ext cx="11046901" cy="4739679"/>
          </a:xfrm>
        </p:spPr>
        <p:txBody>
          <a:bodyPr/>
          <a:lstStyle/>
          <a:p>
            <a:pPr marL="285750" indent="-285750">
              <a:buFont typeface="Arial" panose="020B0604020202020204" pitchFamily="34" charset="0"/>
              <a:buChar char="•"/>
            </a:pPr>
            <a:r>
              <a:rPr lang="en-US" sz="2000" b="1" dirty="0"/>
              <a:t>Refer to the </a:t>
            </a:r>
            <a:r>
              <a:rPr lang="en-US" sz="2000" b="1" dirty="0">
                <a:hlinkClick r:id="rId3"/>
              </a:rPr>
              <a:t>Heatwave Plan for England</a:t>
            </a:r>
            <a:r>
              <a:rPr lang="en-US" sz="2000" b="1" dirty="0"/>
              <a:t> and </a:t>
            </a:r>
            <a:r>
              <a:rPr lang="en-GB" sz="2000" b="1" dirty="0"/>
              <a:t>associated resources for information on heat-health risks</a:t>
            </a:r>
            <a:r>
              <a:rPr lang="en-GB" sz="2000" dirty="0"/>
              <a:t>. </a:t>
            </a:r>
          </a:p>
          <a:p>
            <a:pPr marL="285750" indent="-285750">
              <a:buFont typeface="Arial" panose="020B0604020202020204" pitchFamily="34" charset="0"/>
              <a:buChar char="•"/>
            </a:pPr>
            <a:r>
              <a:rPr lang="en-US" sz="2000" dirty="0"/>
              <a:t>The Heatwave Plan has not been updated and will remain extant while a full review is undertaken as part of the National Adaptation </a:t>
            </a:r>
            <a:r>
              <a:rPr lang="en-US" sz="2000" dirty="0" err="1"/>
              <a:t>Programme</a:t>
            </a:r>
            <a:r>
              <a:rPr lang="en-US" sz="2000" dirty="0"/>
              <a:t> commitment to develop a single adverse weather plan for England. </a:t>
            </a:r>
          </a:p>
          <a:p>
            <a:pPr marL="285750" indent="-285750">
              <a:buFont typeface="Arial" panose="020B0604020202020204" pitchFamily="34" charset="0"/>
              <a:buChar char="•"/>
            </a:pPr>
            <a:r>
              <a:rPr lang="en-US" sz="2000" dirty="0"/>
              <a:t>This slide set provides an interim update to reflect the concurrent risk of heat and COVID-19</a:t>
            </a:r>
          </a:p>
          <a:p>
            <a:pPr marL="285750" indent="-285750">
              <a:buFont typeface="Arial" panose="020B0604020202020204" pitchFamily="34" charset="0"/>
              <a:buChar char="•"/>
            </a:pPr>
            <a:r>
              <a:rPr lang="en-US" sz="2000" dirty="0"/>
              <a:t>Broken hyperlinks have been fixed and are correct as of May 2021 </a:t>
            </a:r>
          </a:p>
          <a:p>
            <a:pPr marL="285750" indent="-285750">
              <a:buFont typeface="Arial" panose="020B0604020202020204" pitchFamily="34" charset="0"/>
              <a:buChar char="•"/>
            </a:pPr>
            <a:r>
              <a:rPr lang="en-US" sz="2000" dirty="0"/>
              <a:t>The Heatwave Plan for England is underpinned by the </a:t>
            </a:r>
            <a:r>
              <a:rPr lang="en-US" sz="2000" dirty="0">
                <a:hlinkClick r:id="rId4"/>
              </a:rPr>
              <a:t>Heat-Health alerting system</a:t>
            </a:r>
            <a:r>
              <a:rPr lang="en-US" sz="2000" dirty="0"/>
              <a:t>. </a:t>
            </a:r>
            <a:r>
              <a:rPr lang="en-GB" sz="2000" dirty="0"/>
              <a:t>To sign up for the alerts, please register </a:t>
            </a:r>
            <a:r>
              <a:rPr lang="en-GB" sz="2000" dirty="0">
                <a:hlinkClick r:id="rId5"/>
              </a:rPr>
              <a:t>HERE</a:t>
            </a:r>
            <a:r>
              <a:rPr lang="en-GB" sz="2000" dirty="0"/>
              <a:t> </a:t>
            </a:r>
          </a:p>
          <a:p>
            <a:pPr marL="285750" indent="-285750">
              <a:buFont typeface="Arial" panose="020B0604020202020204" pitchFamily="34" charset="0"/>
              <a:buChar char="•"/>
            </a:pPr>
            <a:r>
              <a:rPr lang="en-GB" sz="2000" dirty="0"/>
              <a:t>The plan recommends a series of steps to reduce the risks to health from severe heat for:</a:t>
            </a:r>
          </a:p>
          <a:p>
            <a:pPr marL="906462" lvl="3" indent="-285750"/>
            <a:r>
              <a:rPr lang="en-GB" sz="2000" dirty="0"/>
              <a:t>The NHS, local authorities, social care, and other public agencies</a:t>
            </a:r>
          </a:p>
          <a:p>
            <a:pPr marL="906462" lvl="3" indent="-285750"/>
            <a:r>
              <a:rPr lang="en-GB" sz="2000" dirty="0"/>
              <a:t>Professionals working with people at risk</a:t>
            </a:r>
          </a:p>
          <a:p>
            <a:pPr marL="906462" lvl="3" indent="-285750"/>
            <a:r>
              <a:rPr lang="en-GB" sz="2000" dirty="0"/>
              <a:t>Individuals, local communities and voluntary groups</a:t>
            </a:r>
          </a:p>
        </p:txBody>
      </p:sp>
      <p:sp>
        <p:nvSpPr>
          <p:cNvPr id="4" name="Slide Number Placeholder 3">
            <a:extLst>
              <a:ext uri="{FF2B5EF4-FFF2-40B4-BE49-F238E27FC236}">
                <a16:creationId xmlns:a16="http://schemas.microsoft.com/office/drawing/2014/main" id="{06F1CA3A-ECA6-436A-A8A1-1D658D0F1D56}"/>
              </a:ext>
            </a:extLst>
          </p:cNvPr>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3</a:t>
            </a:fld>
            <a:endParaRPr lang="en-US" dirty="0"/>
          </a:p>
        </p:txBody>
      </p:sp>
      <p:sp>
        <p:nvSpPr>
          <p:cNvPr id="5" name="Footer Placeholder 4">
            <a:extLst>
              <a:ext uri="{FF2B5EF4-FFF2-40B4-BE49-F238E27FC236}">
                <a16:creationId xmlns:a16="http://schemas.microsoft.com/office/drawing/2014/main" id="{B74F7485-6BF1-41B0-831B-94FBFEAEA1A8}"/>
              </a:ext>
            </a:extLst>
          </p:cNvPr>
          <p:cNvSpPr>
            <a:spLocks noGrp="1"/>
          </p:cNvSpPr>
          <p:nvPr>
            <p:ph type="ftr" sz="quarter" idx="11"/>
          </p:nvPr>
        </p:nvSpPr>
        <p:spPr/>
        <p:txBody>
          <a:bodyPr/>
          <a:lstStyle/>
          <a:p>
            <a:pPr>
              <a:defRPr/>
            </a:pPr>
            <a:r>
              <a:rPr lang="en-GB"/>
              <a:t>Heatwave and summer preparedness 2021</a:t>
            </a:r>
            <a:endParaRPr lang="en-US" dirty="0"/>
          </a:p>
        </p:txBody>
      </p:sp>
    </p:spTree>
    <p:extLst>
      <p:ext uri="{BB962C8B-B14F-4D97-AF65-F5344CB8AC3E}">
        <p14:creationId xmlns:p14="http://schemas.microsoft.com/office/powerpoint/2010/main" val="25605895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E502F-8A46-4CBB-81E4-E421F95CCCB5}"/>
              </a:ext>
            </a:extLst>
          </p:cNvPr>
          <p:cNvSpPr>
            <a:spLocks noGrp="1"/>
          </p:cNvSpPr>
          <p:nvPr>
            <p:ph type="title"/>
          </p:nvPr>
        </p:nvSpPr>
        <p:spPr/>
        <p:txBody>
          <a:bodyPr>
            <a:normAutofit fontScale="90000"/>
          </a:bodyPr>
          <a:lstStyle/>
          <a:p>
            <a:r>
              <a:rPr lang="en-GB" dirty="0"/>
              <a:t>Providers – health and social care staff in all settings (community, hospitals and care homes) </a:t>
            </a:r>
          </a:p>
        </p:txBody>
      </p:sp>
      <p:sp>
        <p:nvSpPr>
          <p:cNvPr id="3" name="Content Placeholder 2">
            <a:extLst>
              <a:ext uri="{FF2B5EF4-FFF2-40B4-BE49-F238E27FC236}">
                <a16:creationId xmlns:a16="http://schemas.microsoft.com/office/drawing/2014/main" id="{03B5918C-EB6C-4474-AB04-4D0E4B2ACD22}"/>
              </a:ext>
            </a:extLst>
          </p:cNvPr>
          <p:cNvSpPr>
            <a:spLocks noGrp="1"/>
          </p:cNvSpPr>
          <p:nvPr>
            <p:ph idx="1"/>
          </p:nvPr>
        </p:nvSpPr>
        <p:spPr>
          <a:xfrm>
            <a:off x="744000" y="1844824"/>
            <a:ext cx="10704000" cy="4463902"/>
          </a:xfrm>
        </p:spPr>
        <p:txBody>
          <a:bodyPr/>
          <a:lstStyle/>
          <a:p>
            <a:pPr marL="0" indent="0"/>
            <a:r>
              <a:rPr lang="en-GB" sz="2000" dirty="0"/>
              <a:t>In addition to the actions set out in Page 22 of the Heatwave Plan for England:</a:t>
            </a:r>
          </a:p>
          <a:p>
            <a:pPr marL="635000" lvl="1" indent="-285750">
              <a:buFont typeface="Arial" panose="020B0604020202020204" pitchFamily="34" charset="0"/>
              <a:buChar char="•"/>
            </a:pPr>
            <a:r>
              <a:rPr lang="en-GB" sz="2000" b="1" dirty="0"/>
              <a:t>review who may be at high risk </a:t>
            </a:r>
          </a:p>
          <a:p>
            <a:pPr marL="635000" lvl="1" indent="-285750">
              <a:buFont typeface="Arial" panose="020B0604020202020204" pitchFamily="34" charset="0"/>
              <a:buChar char="•"/>
            </a:pPr>
            <a:r>
              <a:rPr lang="en-GB" sz="2000" dirty="0"/>
              <a:t>more residents of care homes and people receiving domiciliary care may be at risk from heat due to COVID-19 ill-health and social isolation due to COVID-19</a:t>
            </a:r>
          </a:p>
          <a:p>
            <a:pPr marL="635000" lvl="1" indent="-285750">
              <a:buFont typeface="Arial" panose="020B0604020202020204" pitchFamily="34" charset="0"/>
              <a:buChar char="•"/>
            </a:pPr>
            <a:r>
              <a:rPr lang="en-GB" sz="2000" dirty="0"/>
              <a:t>review your usual plans for surge capacity in hot weather in light of possible COVID-19 related staff absence and to ensure staff welfare</a:t>
            </a:r>
          </a:p>
          <a:p>
            <a:pPr marL="635000" lvl="1" indent="-285750">
              <a:buFont typeface="Arial" panose="020B0604020202020204" pitchFamily="34" charset="0"/>
              <a:buChar char="•"/>
            </a:pPr>
            <a:r>
              <a:rPr lang="en-GB" sz="2000" dirty="0"/>
              <a:t>communicate alerts to staff and ensure they know what to do when the weather gets hot – use the </a:t>
            </a:r>
            <a:r>
              <a:rPr lang="en-GB" sz="2000" dirty="0">
                <a:hlinkClick r:id="rId2"/>
              </a:rPr>
              <a:t>PHE COVID-19 ‘Beat the Heat’ leaflet </a:t>
            </a:r>
            <a:r>
              <a:rPr lang="en-GB" sz="2000" dirty="0"/>
              <a:t>and </a:t>
            </a:r>
            <a:r>
              <a:rPr lang="en-GB" sz="2000" dirty="0">
                <a:hlinkClick r:id="rId3"/>
              </a:rPr>
              <a:t>checklist for Care Homes</a:t>
            </a:r>
            <a:endParaRPr lang="en-GB" sz="2000" dirty="0"/>
          </a:p>
          <a:p>
            <a:pPr marL="635000" lvl="1" indent="-285750">
              <a:buFont typeface="Arial" panose="020B0604020202020204" pitchFamily="34" charset="0"/>
              <a:buChar char="•"/>
            </a:pPr>
            <a:r>
              <a:rPr lang="en-GB" sz="2000" dirty="0"/>
              <a:t>fans should only be used in single rooms for residents who do not have COVID-19 and have not been identified as a close contact of a confirmed case. Air should not be directed at their face or directed towards doors or openings that lead to other indoor spaces. Fans are best used in a room which also has good ventilation.</a:t>
            </a:r>
          </a:p>
          <a:p>
            <a:pPr marL="635000" lvl="1" indent="-285750">
              <a:buFont typeface="Arial" panose="020B0604020202020204" pitchFamily="34" charset="0"/>
              <a:buChar char="•"/>
            </a:pPr>
            <a:endParaRPr lang="en-GB" dirty="0"/>
          </a:p>
          <a:p>
            <a:endParaRPr lang="en-GB" dirty="0"/>
          </a:p>
        </p:txBody>
      </p:sp>
      <p:sp>
        <p:nvSpPr>
          <p:cNvPr id="4" name="Slide Number Placeholder 3">
            <a:extLst>
              <a:ext uri="{FF2B5EF4-FFF2-40B4-BE49-F238E27FC236}">
                <a16:creationId xmlns:a16="http://schemas.microsoft.com/office/drawing/2014/main" id="{DE3637C4-5587-46C2-8CF0-820D6482F5ED}"/>
              </a:ext>
            </a:extLst>
          </p:cNvPr>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30</a:t>
            </a:fld>
            <a:endParaRPr lang="en-US" dirty="0"/>
          </a:p>
        </p:txBody>
      </p:sp>
      <p:sp>
        <p:nvSpPr>
          <p:cNvPr id="5" name="Footer Placeholder 4">
            <a:extLst>
              <a:ext uri="{FF2B5EF4-FFF2-40B4-BE49-F238E27FC236}">
                <a16:creationId xmlns:a16="http://schemas.microsoft.com/office/drawing/2014/main" id="{AC54CF19-0CEF-4C22-8986-F754A81BFD75}"/>
              </a:ext>
            </a:extLst>
          </p:cNvPr>
          <p:cNvSpPr>
            <a:spLocks noGrp="1"/>
          </p:cNvSpPr>
          <p:nvPr>
            <p:ph type="ftr" sz="quarter" idx="11"/>
          </p:nvPr>
        </p:nvSpPr>
        <p:spPr/>
        <p:txBody>
          <a:bodyPr/>
          <a:lstStyle/>
          <a:p>
            <a:pPr>
              <a:defRPr/>
            </a:pPr>
            <a:r>
              <a:rPr lang="en-GB"/>
              <a:t>Heatwave and summer preparedness 2021</a:t>
            </a:r>
            <a:endParaRPr lang="en-US" dirty="0"/>
          </a:p>
        </p:txBody>
      </p:sp>
    </p:spTree>
    <p:extLst>
      <p:ext uri="{BB962C8B-B14F-4D97-AF65-F5344CB8AC3E}">
        <p14:creationId xmlns:p14="http://schemas.microsoft.com/office/powerpoint/2010/main" val="41884938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A40DE-1961-4D47-8FE1-37254165E875}"/>
              </a:ext>
            </a:extLst>
          </p:cNvPr>
          <p:cNvSpPr>
            <a:spLocks noGrp="1"/>
          </p:cNvSpPr>
          <p:nvPr>
            <p:ph type="title"/>
          </p:nvPr>
        </p:nvSpPr>
        <p:spPr/>
        <p:txBody>
          <a:bodyPr/>
          <a:lstStyle/>
          <a:p>
            <a:r>
              <a:rPr lang="en-GB" dirty="0"/>
              <a:t>Community and voluntary sector and individuals</a:t>
            </a:r>
          </a:p>
        </p:txBody>
      </p:sp>
      <p:sp>
        <p:nvSpPr>
          <p:cNvPr id="3" name="Content Placeholder 2">
            <a:extLst>
              <a:ext uri="{FF2B5EF4-FFF2-40B4-BE49-F238E27FC236}">
                <a16:creationId xmlns:a16="http://schemas.microsoft.com/office/drawing/2014/main" id="{9B620E38-C73E-47B9-BEAF-C8647411FF7B}"/>
              </a:ext>
            </a:extLst>
          </p:cNvPr>
          <p:cNvSpPr>
            <a:spLocks noGrp="1"/>
          </p:cNvSpPr>
          <p:nvPr>
            <p:ph idx="1"/>
          </p:nvPr>
        </p:nvSpPr>
        <p:spPr/>
        <p:txBody>
          <a:bodyPr/>
          <a:lstStyle/>
          <a:p>
            <a:pPr marL="0" indent="0"/>
            <a:r>
              <a:rPr lang="en-GB" sz="2000" dirty="0"/>
              <a:t>In addition to the actions set out in Page 24 of the Heatwave Plan for England:</a:t>
            </a:r>
          </a:p>
          <a:p>
            <a:pPr marL="285750" indent="-285750">
              <a:buFont typeface="Arial" panose="020B0604020202020204" pitchFamily="34" charset="0"/>
              <a:buChar char="•"/>
            </a:pPr>
            <a:endParaRPr lang="en-GB" sz="2000" dirty="0"/>
          </a:p>
          <a:p>
            <a:pPr marL="635000" lvl="1" indent="-285750">
              <a:spcAft>
                <a:spcPts val="600"/>
              </a:spcAft>
              <a:buFont typeface="Arial" panose="020B0604020202020204" pitchFamily="34" charset="0"/>
              <a:buChar char="•"/>
            </a:pPr>
            <a:r>
              <a:rPr lang="en-GB" sz="2000" dirty="0"/>
              <a:t>have plans in place to be able to check on others safely in advance of the hot weather (i.e. over the phone) </a:t>
            </a:r>
          </a:p>
          <a:p>
            <a:pPr marL="635000" lvl="1" indent="-285750">
              <a:spcAft>
                <a:spcPts val="600"/>
              </a:spcAft>
              <a:buFont typeface="Arial" panose="020B0604020202020204" pitchFamily="34" charset="0"/>
              <a:buChar char="•"/>
            </a:pPr>
            <a:r>
              <a:rPr lang="en-GB" sz="2000" dirty="0"/>
              <a:t>follow advice in the PHE resource </a:t>
            </a:r>
            <a:r>
              <a:rPr lang="en-GB" sz="2000" dirty="0">
                <a:hlinkClick r:id="rId2"/>
              </a:rPr>
              <a:t>‘Coping with heat and COVID-19’</a:t>
            </a:r>
            <a:endParaRPr lang="en-GB" sz="2000" dirty="0"/>
          </a:p>
          <a:p>
            <a:pPr marL="635000" lvl="1" indent="-285750">
              <a:spcAft>
                <a:spcPts val="600"/>
              </a:spcAft>
              <a:buFont typeface="Arial" panose="020B0604020202020204" pitchFamily="34" charset="0"/>
              <a:buChar char="•"/>
            </a:pPr>
            <a:r>
              <a:rPr lang="en-GB" sz="2000" dirty="0"/>
              <a:t>encourage those who may find it more difficult to cope in hot weather to request help through the volunteer networks, for example, the </a:t>
            </a:r>
            <a:r>
              <a:rPr lang="en-GB" sz="2000" u="sng" dirty="0">
                <a:hlinkClick r:id="rId3"/>
              </a:rPr>
              <a:t>Royal Voluntary Service website</a:t>
            </a:r>
            <a:endParaRPr lang="en-GB" sz="2000" u="sng" dirty="0"/>
          </a:p>
          <a:p>
            <a:pPr marL="635000" lvl="1" indent="-285750">
              <a:spcAft>
                <a:spcPts val="600"/>
              </a:spcAft>
              <a:buFont typeface="Arial" panose="020B0604020202020204" pitchFamily="34" charset="0"/>
              <a:buChar char="•"/>
            </a:pPr>
            <a:r>
              <a:rPr lang="en-GB" sz="2000" dirty="0"/>
              <a:t>advise those at risk that they should continue to seek medical help if they are feeling unwell and that plans are in place to deliver services safely despite COVID-19</a:t>
            </a:r>
          </a:p>
          <a:p>
            <a:endParaRPr lang="en-GB" dirty="0"/>
          </a:p>
        </p:txBody>
      </p:sp>
      <p:sp>
        <p:nvSpPr>
          <p:cNvPr id="4" name="Slide Number Placeholder 3">
            <a:extLst>
              <a:ext uri="{FF2B5EF4-FFF2-40B4-BE49-F238E27FC236}">
                <a16:creationId xmlns:a16="http://schemas.microsoft.com/office/drawing/2014/main" id="{0DC902DC-4097-4033-B72A-76D8F098923D}"/>
              </a:ext>
            </a:extLst>
          </p:cNvPr>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31</a:t>
            </a:fld>
            <a:endParaRPr lang="en-US" dirty="0"/>
          </a:p>
        </p:txBody>
      </p:sp>
      <p:sp>
        <p:nvSpPr>
          <p:cNvPr id="5" name="Footer Placeholder 4">
            <a:extLst>
              <a:ext uri="{FF2B5EF4-FFF2-40B4-BE49-F238E27FC236}">
                <a16:creationId xmlns:a16="http://schemas.microsoft.com/office/drawing/2014/main" id="{2A599A8E-0F72-4C6B-99FC-A1F843F45D03}"/>
              </a:ext>
            </a:extLst>
          </p:cNvPr>
          <p:cNvSpPr>
            <a:spLocks noGrp="1"/>
          </p:cNvSpPr>
          <p:nvPr>
            <p:ph type="ftr" sz="quarter" idx="11"/>
          </p:nvPr>
        </p:nvSpPr>
        <p:spPr/>
        <p:txBody>
          <a:bodyPr/>
          <a:lstStyle/>
          <a:p>
            <a:pPr>
              <a:defRPr/>
            </a:pPr>
            <a:r>
              <a:rPr lang="en-GB"/>
              <a:t>Heatwave and summer preparedness 2021</a:t>
            </a:r>
            <a:endParaRPr lang="en-US" dirty="0"/>
          </a:p>
        </p:txBody>
      </p:sp>
    </p:spTree>
    <p:extLst>
      <p:ext uri="{BB962C8B-B14F-4D97-AF65-F5344CB8AC3E}">
        <p14:creationId xmlns:p14="http://schemas.microsoft.com/office/powerpoint/2010/main" val="21508203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3B84B-0574-4B70-A974-B404306BBFF3}"/>
              </a:ext>
            </a:extLst>
          </p:cNvPr>
          <p:cNvSpPr>
            <a:spLocks noGrp="1"/>
          </p:cNvSpPr>
          <p:nvPr>
            <p:ph type="title"/>
          </p:nvPr>
        </p:nvSpPr>
        <p:spPr/>
        <p:txBody>
          <a:bodyPr>
            <a:normAutofit fontScale="90000"/>
          </a:bodyPr>
          <a:lstStyle/>
          <a:p>
            <a:r>
              <a:rPr lang="en-GB" dirty="0"/>
              <a:t>National Level: NHS England, PHE, DHSC, Met Office (1)</a:t>
            </a:r>
          </a:p>
        </p:txBody>
      </p:sp>
      <p:sp>
        <p:nvSpPr>
          <p:cNvPr id="3" name="Content Placeholder 2">
            <a:extLst>
              <a:ext uri="{FF2B5EF4-FFF2-40B4-BE49-F238E27FC236}">
                <a16:creationId xmlns:a16="http://schemas.microsoft.com/office/drawing/2014/main" id="{3E595B01-D6CA-45AD-BF10-9B42E97D7BE1}"/>
              </a:ext>
            </a:extLst>
          </p:cNvPr>
          <p:cNvSpPr>
            <a:spLocks noGrp="1"/>
          </p:cNvSpPr>
          <p:nvPr>
            <p:ph idx="1"/>
          </p:nvPr>
        </p:nvSpPr>
        <p:spPr/>
        <p:txBody>
          <a:bodyPr/>
          <a:lstStyle/>
          <a:p>
            <a:pPr>
              <a:lnSpc>
                <a:spcPct val="100000"/>
              </a:lnSpc>
              <a:spcBef>
                <a:spcPts val="600"/>
              </a:spcBef>
              <a:spcAft>
                <a:spcPts val="600"/>
              </a:spcAft>
            </a:pPr>
            <a:r>
              <a:rPr lang="en-GB" sz="2000" dirty="0"/>
              <a:t>In addition to the actions set out in Page 26 of the Heatwave Plan for England:</a:t>
            </a:r>
          </a:p>
          <a:p>
            <a:pPr marL="285750" indent="-285750">
              <a:lnSpc>
                <a:spcPct val="100000"/>
              </a:lnSpc>
              <a:spcBef>
                <a:spcPts val="600"/>
              </a:spcBef>
              <a:spcAft>
                <a:spcPts val="600"/>
              </a:spcAft>
              <a:buFont typeface="Arial" panose="020B0604020202020204" pitchFamily="34" charset="0"/>
              <a:buChar char="•"/>
            </a:pPr>
            <a:r>
              <a:rPr lang="en-GB" sz="2000" dirty="0"/>
              <a:t>ahead of hot weather, NHS England should consider the impact of hot weather on workforce capacity and wellbeing, particularly with regard to PPE use in higher temperatures</a:t>
            </a:r>
          </a:p>
          <a:p>
            <a:pPr marL="285750" indent="-285750">
              <a:lnSpc>
                <a:spcPct val="100000"/>
              </a:lnSpc>
              <a:spcBef>
                <a:spcPts val="600"/>
              </a:spcBef>
              <a:spcAft>
                <a:spcPts val="600"/>
              </a:spcAft>
              <a:buFont typeface="Arial" panose="020B0604020202020204" pitchFamily="34" charset="0"/>
              <a:buChar char="•"/>
            </a:pPr>
            <a:r>
              <a:rPr lang="en-GB" sz="2000" dirty="0"/>
              <a:t>NHS England should satisfy themselves that alerts are cascaded widely, including to patient-facing and clinical staff</a:t>
            </a:r>
          </a:p>
          <a:p>
            <a:pPr marL="285750" indent="-285750">
              <a:lnSpc>
                <a:spcPct val="100000"/>
              </a:lnSpc>
              <a:spcBef>
                <a:spcPts val="600"/>
              </a:spcBef>
              <a:spcAft>
                <a:spcPts val="600"/>
              </a:spcAft>
              <a:buFont typeface="Arial" panose="020B0604020202020204" pitchFamily="34" charset="0"/>
              <a:buChar char="•"/>
            </a:pPr>
            <a:r>
              <a:rPr lang="en-GB" sz="2000" dirty="0"/>
              <a:t>PHE Regions should be aware of the Heatwave Plan and note the new resources on heat and COVID-19, and provide support Directors of Public Health and other local stakeholders as appropriate</a:t>
            </a:r>
          </a:p>
          <a:p>
            <a:pPr marL="285750" indent="-285750">
              <a:lnSpc>
                <a:spcPct val="100000"/>
              </a:lnSpc>
              <a:spcBef>
                <a:spcPts val="600"/>
              </a:spcBef>
              <a:spcAft>
                <a:spcPts val="600"/>
              </a:spcAft>
              <a:buFont typeface="Arial" panose="020B0604020202020204" pitchFamily="34" charset="0"/>
              <a:buChar char="•"/>
            </a:pPr>
            <a:r>
              <a:rPr lang="en-GB" sz="2000" dirty="0"/>
              <a:t>PHE surveillance systems to provide early warning of the potential health impacts of hot weather will continue throughout summer 2021; however, the wider impact of the COVID-19 pandemic on the surveillance systems routinely used to monitor the health impact of heatwaves adds complexity to the surveillance outputs making their interpretation difficult this year</a:t>
            </a:r>
            <a:endParaRPr lang="en-GB" dirty="0"/>
          </a:p>
        </p:txBody>
      </p:sp>
      <p:sp>
        <p:nvSpPr>
          <p:cNvPr id="4" name="Slide Number Placeholder 3">
            <a:extLst>
              <a:ext uri="{FF2B5EF4-FFF2-40B4-BE49-F238E27FC236}">
                <a16:creationId xmlns:a16="http://schemas.microsoft.com/office/drawing/2014/main" id="{5FBD84F8-3D50-408E-A973-540C351744CA}"/>
              </a:ext>
            </a:extLst>
          </p:cNvPr>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32</a:t>
            </a:fld>
            <a:endParaRPr lang="en-US" dirty="0"/>
          </a:p>
        </p:txBody>
      </p:sp>
      <p:sp>
        <p:nvSpPr>
          <p:cNvPr id="5" name="Footer Placeholder 4">
            <a:extLst>
              <a:ext uri="{FF2B5EF4-FFF2-40B4-BE49-F238E27FC236}">
                <a16:creationId xmlns:a16="http://schemas.microsoft.com/office/drawing/2014/main" id="{7EC18549-C772-4253-84ED-0160A1AD7DBC}"/>
              </a:ext>
            </a:extLst>
          </p:cNvPr>
          <p:cNvSpPr>
            <a:spLocks noGrp="1"/>
          </p:cNvSpPr>
          <p:nvPr>
            <p:ph type="ftr" sz="quarter" idx="11"/>
          </p:nvPr>
        </p:nvSpPr>
        <p:spPr/>
        <p:txBody>
          <a:bodyPr/>
          <a:lstStyle/>
          <a:p>
            <a:pPr>
              <a:defRPr/>
            </a:pPr>
            <a:r>
              <a:rPr lang="en-GB"/>
              <a:t>Heatwave and summer preparedness 2021</a:t>
            </a:r>
            <a:endParaRPr lang="en-US" dirty="0"/>
          </a:p>
        </p:txBody>
      </p:sp>
    </p:spTree>
    <p:extLst>
      <p:ext uri="{BB962C8B-B14F-4D97-AF65-F5344CB8AC3E}">
        <p14:creationId xmlns:p14="http://schemas.microsoft.com/office/powerpoint/2010/main" val="15455183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A02BC-947C-4D43-B978-C56567820ACD}"/>
              </a:ext>
            </a:extLst>
          </p:cNvPr>
          <p:cNvSpPr>
            <a:spLocks noGrp="1"/>
          </p:cNvSpPr>
          <p:nvPr>
            <p:ph type="title"/>
          </p:nvPr>
        </p:nvSpPr>
        <p:spPr/>
        <p:txBody>
          <a:bodyPr>
            <a:normAutofit fontScale="90000"/>
          </a:bodyPr>
          <a:lstStyle/>
          <a:p>
            <a:r>
              <a:rPr lang="en-GB" dirty="0"/>
              <a:t>National Level: NHS England, PHE, DHSC, Met Office (2)</a:t>
            </a:r>
          </a:p>
        </p:txBody>
      </p:sp>
      <p:sp>
        <p:nvSpPr>
          <p:cNvPr id="3" name="Content Placeholder 2">
            <a:extLst>
              <a:ext uri="{FF2B5EF4-FFF2-40B4-BE49-F238E27FC236}">
                <a16:creationId xmlns:a16="http://schemas.microsoft.com/office/drawing/2014/main" id="{CA4BC196-FE85-46E7-8860-5012EB540E9B}"/>
              </a:ext>
            </a:extLst>
          </p:cNvPr>
          <p:cNvSpPr>
            <a:spLocks noGrp="1"/>
          </p:cNvSpPr>
          <p:nvPr>
            <p:ph idx="1"/>
          </p:nvPr>
        </p:nvSpPr>
        <p:spPr>
          <a:xfrm>
            <a:off x="750269" y="2084434"/>
            <a:ext cx="10704000" cy="4739679"/>
          </a:xfrm>
        </p:spPr>
        <p:txBody>
          <a:bodyPr/>
          <a:lstStyle/>
          <a:p>
            <a:pPr marL="285750" indent="-285750">
              <a:lnSpc>
                <a:spcPct val="100000"/>
              </a:lnSpc>
              <a:spcBef>
                <a:spcPts val="600"/>
              </a:spcBef>
              <a:spcAft>
                <a:spcPts val="600"/>
              </a:spcAft>
              <a:buFont typeface="Arial" panose="020B0604020202020204" pitchFamily="34" charset="0"/>
              <a:buChar char="•"/>
            </a:pPr>
            <a:r>
              <a:rPr lang="en-GB" sz="2000" dirty="0"/>
              <a:t>PHE and the Met Office will be hypervigilant within the heat-health warning system to ensure the earliest possible issuing of heat health alerts and the maximum possible warning time</a:t>
            </a:r>
          </a:p>
          <a:p>
            <a:pPr marL="285750" indent="-285750">
              <a:lnSpc>
                <a:spcPct val="100000"/>
              </a:lnSpc>
              <a:spcBef>
                <a:spcPts val="600"/>
              </a:spcBef>
              <a:spcAft>
                <a:spcPts val="600"/>
              </a:spcAft>
              <a:buFont typeface="Arial" panose="020B0604020202020204" pitchFamily="34" charset="0"/>
              <a:buChar char="•"/>
            </a:pPr>
            <a:r>
              <a:rPr lang="en-GB" sz="2000" dirty="0"/>
              <a:t>Situational awareness will be supported through tri-weekly updates with the Met Office.  Cross-Government coordination will be provided though the National Summer Resilience Network chaired by the Civil Contingency Secretariat, Cabinet Office</a:t>
            </a:r>
          </a:p>
          <a:p>
            <a:endParaRPr lang="en-GB" dirty="0"/>
          </a:p>
        </p:txBody>
      </p:sp>
      <p:sp>
        <p:nvSpPr>
          <p:cNvPr id="4" name="Slide Number Placeholder 3">
            <a:extLst>
              <a:ext uri="{FF2B5EF4-FFF2-40B4-BE49-F238E27FC236}">
                <a16:creationId xmlns:a16="http://schemas.microsoft.com/office/drawing/2014/main" id="{860F564F-5496-4510-A4F4-5CAAC3C291E0}"/>
              </a:ext>
            </a:extLst>
          </p:cNvPr>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33</a:t>
            </a:fld>
            <a:endParaRPr lang="en-US" dirty="0"/>
          </a:p>
        </p:txBody>
      </p:sp>
      <p:sp>
        <p:nvSpPr>
          <p:cNvPr id="5" name="Footer Placeholder 4">
            <a:extLst>
              <a:ext uri="{FF2B5EF4-FFF2-40B4-BE49-F238E27FC236}">
                <a16:creationId xmlns:a16="http://schemas.microsoft.com/office/drawing/2014/main" id="{6104F81E-C709-4794-A240-B7A0E9F0945E}"/>
              </a:ext>
            </a:extLst>
          </p:cNvPr>
          <p:cNvSpPr>
            <a:spLocks noGrp="1"/>
          </p:cNvSpPr>
          <p:nvPr>
            <p:ph type="ftr" sz="quarter" idx="11"/>
          </p:nvPr>
        </p:nvSpPr>
        <p:spPr/>
        <p:txBody>
          <a:bodyPr/>
          <a:lstStyle/>
          <a:p>
            <a:pPr>
              <a:defRPr/>
            </a:pPr>
            <a:r>
              <a:rPr lang="en-GB"/>
              <a:t>Heatwave and summer preparedness 2021</a:t>
            </a:r>
            <a:endParaRPr lang="en-US" dirty="0"/>
          </a:p>
        </p:txBody>
      </p:sp>
    </p:spTree>
    <p:extLst>
      <p:ext uri="{BB962C8B-B14F-4D97-AF65-F5344CB8AC3E}">
        <p14:creationId xmlns:p14="http://schemas.microsoft.com/office/powerpoint/2010/main" val="30234545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ヒラギノ角ゴ Pro W3" charset="-128"/>
                <a:cs typeface="ヒラギノ角ゴ Pro W3" charset="-128"/>
              </a:rPr>
              <a:t>Key messages</a:t>
            </a:r>
            <a:endParaRPr lang="en-GB" dirty="0"/>
          </a:p>
        </p:txBody>
      </p:sp>
      <p:sp>
        <p:nvSpPr>
          <p:cNvPr id="3" name="Content Placeholder 2"/>
          <p:cNvSpPr>
            <a:spLocks noGrp="1"/>
          </p:cNvSpPr>
          <p:nvPr>
            <p:ph idx="1"/>
          </p:nvPr>
        </p:nvSpPr>
        <p:spPr/>
        <p:txBody>
          <a:bodyPr/>
          <a:lstStyle/>
          <a:p>
            <a:pPr marL="0" indent="0"/>
            <a:r>
              <a:rPr lang="en-GB" sz="2000" dirty="0"/>
              <a:t>In light of the guidance and good practice recommendations made in the Heatwave Plan for England, and the current COVID-19 risks, there are 3 key messages:</a:t>
            </a:r>
          </a:p>
          <a:p>
            <a:pPr marL="0" indent="0"/>
            <a:endParaRPr lang="en-GB" sz="2000" dirty="0"/>
          </a:p>
          <a:p>
            <a:pPr marL="342900" indent="-342900">
              <a:lnSpc>
                <a:spcPct val="100000"/>
              </a:lnSpc>
              <a:spcBef>
                <a:spcPts val="600"/>
              </a:spcBef>
              <a:spcAft>
                <a:spcPts val="600"/>
              </a:spcAft>
              <a:buFont typeface="+mj-lt"/>
              <a:buAutoNum type="arabicPeriod"/>
            </a:pPr>
            <a:r>
              <a:rPr lang="en-GB" sz="2000" dirty="0"/>
              <a:t>All local authorities, NHS commissioners and their partner organisation, including health and social care providers, should consider the Heatwave plan for England and satisfy themselves that the suggested actions and the heatwave alert service are understood across their locality</a:t>
            </a:r>
          </a:p>
          <a:p>
            <a:pPr marL="342900" indent="-342900">
              <a:lnSpc>
                <a:spcPct val="100000"/>
              </a:lnSpc>
              <a:spcBef>
                <a:spcPts val="600"/>
              </a:spcBef>
              <a:spcAft>
                <a:spcPts val="600"/>
              </a:spcAft>
              <a:buFont typeface="+mj-lt"/>
              <a:buAutoNum type="arabicPeriod"/>
            </a:pPr>
            <a:r>
              <a:rPr lang="en-GB" sz="2000" dirty="0"/>
              <a:t>People at risk from high temperatures may also be vulnerable to COVID-19 infection and vice versa. This can be due to concurrence of both clinical and environmental/socio-economic factors</a:t>
            </a:r>
          </a:p>
          <a:p>
            <a:pPr marL="342900" indent="-342900">
              <a:lnSpc>
                <a:spcPct val="100000"/>
              </a:lnSpc>
              <a:spcBef>
                <a:spcPts val="600"/>
              </a:spcBef>
              <a:spcAft>
                <a:spcPts val="600"/>
              </a:spcAft>
              <a:buFont typeface="+mj-lt"/>
              <a:buAutoNum type="arabicPeriod"/>
            </a:pPr>
            <a:r>
              <a:rPr lang="en-GB" sz="2000" dirty="0"/>
              <a:t>Fear of COVID-19 should not prevent actions to reduce the harms to health from hot weather but should take into account any COVID-19 related policy and guidance</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34</a:t>
            </a:fld>
            <a:endParaRPr lang="en-US" dirty="0"/>
          </a:p>
        </p:txBody>
      </p:sp>
      <p:sp>
        <p:nvSpPr>
          <p:cNvPr id="5" name="Footer Placeholder 4"/>
          <p:cNvSpPr>
            <a:spLocks noGrp="1"/>
          </p:cNvSpPr>
          <p:nvPr>
            <p:ph type="ftr" sz="quarter" idx="11"/>
          </p:nvPr>
        </p:nvSpPr>
        <p:spPr/>
        <p:txBody>
          <a:bodyPr/>
          <a:lstStyle/>
          <a:p>
            <a:pPr>
              <a:defRPr/>
            </a:pPr>
            <a:r>
              <a:rPr lang="en-GB"/>
              <a:t>Heatwave and summer preparedness 2021</a:t>
            </a:r>
            <a:endParaRPr lang="en-US" dirty="0"/>
          </a:p>
        </p:txBody>
      </p:sp>
    </p:spTree>
    <p:extLst>
      <p:ext uri="{BB962C8B-B14F-4D97-AF65-F5344CB8AC3E}">
        <p14:creationId xmlns:p14="http://schemas.microsoft.com/office/powerpoint/2010/main" val="34248064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5627" y="1196752"/>
            <a:ext cx="10704000" cy="4824536"/>
          </a:xfrm>
        </p:spPr>
        <p:txBody>
          <a:bodyPr/>
          <a:lstStyle/>
          <a:p>
            <a:pPr marL="0" indent="0"/>
            <a:r>
              <a:rPr lang="en-GB" sz="1600" b="1" dirty="0">
                <a:latin typeface="Arial"/>
              </a:rPr>
              <a:t>Heatwave Plan for England: </a:t>
            </a:r>
          </a:p>
          <a:p>
            <a:pPr marL="0" indent="0"/>
            <a:r>
              <a:rPr lang="en-GB" sz="1600" dirty="0">
                <a:latin typeface="Arial"/>
                <a:hlinkClick r:id="rId3"/>
              </a:rPr>
              <a:t>https://assets.publishing.service.gov.uk/government/uploads/system/uploads/attachment_data/file/801539/Heatwave_plan_for_England_2019.pdf</a:t>
            </a:r>
            <a:endParaRPr lang="en-GB" sz="1600" dirty="0">
              <a:latin typeface="Arial"/>
            </a:endParaRPr>
          </a:p>
          <a:p>
            <a:pPr>
              <a:buFont typeface="Arial" panose="020B0604020202020204" pitchFamily="34" charset="0"/>
              <a:buChar char="•"/>
            </a:pPr>
            <a:endParaRPr lang="en-GB" sz="1600" dirty="0">
              <a:latin typeface="Arial"/>
            </a:endParaRPr>
          </a:p>
          <a:p>
            <a:pPr marL="0" indent="0"/>
            <a:r>
              <a:rPr lang="en-GB" sz="1600" b="1" dirty="0">
                <a:latin typeface="Arial"/>
              </a:rPr>
              <a:t>Beat the Heat – Coping with heat and COVID-19 (poster): </a:t>
            </a:r>
            <a:r>
              <a:rPr lang="en-GB" sz="1600" dirty="0">
                <a:latin typeface="Arial"/>
                <a:hlinkClick r:id="rId4"/>
              </a:rPr>
              <a:t>https://assets.publishing.service.gov.uk/government/uploads/system/uploads/attachment_data/file/888247/Beat_the_Heat_2020.pdf</a:t>
            </a:r>
            <a:endParaRPr lang="en-GB" sz="1600" dirty="0">
              <a:latin typeface="Arial"/>
            </a:endParaRPr>
          </a:p>
          <a:p>
            <a:pPr marL="0" indent="0"/>
            <a:endParaRPr lang="en-GB" sz="1600" dirty="0">
              <a:latin typeface="Arial"/>
            </a:endParaRPr>
          </a:p>
          <a:p>
            <a:pPr marL="0" indent="0"/>
            <a:r>
              <a:rPr lang="en-GB" sz="1600" b="1" dirty="0">
                <a:latin typeface="Arial"/>
              </a:rPr>
              <a:t>Beat the Heat – Coping with heat and COVID-19 (leaflet): </a:t>
            </a:r>
            <a:r>
              <a:rPr lang="en-GB" sz="1600" dirty="0">
                <a:hlinkClick r:id="rId5"/>
              </a:rPr>
              <a:t>https://assets.publishing.service.gov.uk/government/uploads/system/uploads/attachment_data/file/888252/Beat-the-Heat_Leaflet_Coping_with_heat_and_COVID-19.pdf</a:t>
            </a:r>
            <a:endParaRPr lang="en-GB" sz="1600" dirty="0"/>
          </a:p>
          <a:p>
            <a:pPr marL="0" indent="0"/>
            <a:endParaRPr lang="en-GB" sz="1600" dirty="0"/>
          </a:p>
          <a:p>
            <a:pPr marL="0" indent="0"/>
            <a:r>
              <a:rPr lang="en-GB" sz="1600" b="1" dirty="0">
                <a:latin typeface="Arial"/>
              </a:rPr>
              <a:t>Beat the Heat – Keep residents safe and well during COVID-19 (poster and checklist):</a:t>
            </a:r>
            <a:endParaRPr lang="en-GB" sz="1600" dirty="0">
              <a:latin typeface="Arial"/>
            </a:endParaRPr>
          </a:p>
          <a:p>
            <a:pPr marL="0" indent="0"/>
            <a:r>
              <a:rPr lang="en-GB" sz="1600" dirty="0">
                <a:latin typeface="Arial"/>
                <a:hlinkClick r:id="rId6"/>
              </a:rPr>
              <a:t>https://assets.publishing.service.gov.uk/government/uploads/system/uploads/attachment_data/file/888249/Heat_flier_Residents_2020.pdf</a:t>
            </a:r>
            <a:r>
              <a:rPr lang="en-GB" sz="1600" dirty="0">
                <a:latin typeface="Arial"/>
              </a:rPr>
              <a:t> </a:t>
            </a:r>
          </a:p>
          <a:p>
            <a:pPr marL="0" indent="0"/>
            <a:endParaRPr lang="en-GB" altLang="en-US" sz="1600" dirty="0">
              <a:latin typeface="Arial"/>
            </a:endParaRPr>
          </a:p>
          <a:p>
            <a:pPr marL="0" indent="0"/>
            <a:r>
              <a:rPr lang="en-US" altLang="en-US" sz="1600" b="1" dirty="0"/>
              <a:t>Specific advice and guidance on coronavirus (COVID-19):</a:t>
            </a:r>
          </a:p>
          <a:p>
            <a:pPr marL="0" indent="0"/>
            <a:r>
              <a:rPr lang="en-GB" sz="1600" dirty="0">
                <a:hlinkClick r:id="rId7"/>
              </a:rPr>
              <a:t>https://www.gov.uk/coronavirus</a:t>
            </a:r>
            <a:endParaRPr lang="en-GB" sz="1600" dirty="0"/>
          </a:p>
          <a:p>
            <a:pPr>
              <a:buFont typeface="Arial" panose="020B0604020202020204" pitchFamily="34" charset="0"/>
              <a:buChar char="•"/>
            </a:pPr>
            <a:endParaRPr lang="en-GB" sz="1400" dirty="0">
              <a:latin typeface="Arial"/>
            </a:endParaRPr>
          </a:p>
          <a:p>
            <a:pPr>
              <a:buFont typeface="Arial" panose="020B0604020202020204" pitchFamily="34" charset="0"/>
              <a:buChar char="•"/>
            </a:pPr>
            <a:endParaRPr lang="en-GB" sz="1400" dirty="0">
              <a:latin typeface="Arial"/>
            </a:endParaRPr>
          </a:p>
          <a:p>
            <a:pPr>
              <a:buFont typeface="Arial" panose="020B0604020202020204" pitchFamily="34" charset="0"/>
              <a:buChar char="•"/>
            </a:pPr>
            <a:endParaRPr lang="en-GB" dirty="0">
              <a:latin typeface="Arial"/>
            </a:endParaRPr>
          </a:p>
          <a:p>
            <a:pPr>
              <a:buFont typeface="Arial" panose="020B0604020202020204" pitchFamily="34" charset="0"/>
              <a:buChar char="•"/>
            </a:pPr>
            <a:endParaRPr lang="en-GB" dirty="0">
              <a:latin typeface="Arial"/>
            </a:endParaRPr>
          </a:p>
          <a:p>
            <a:endParaRPr lang="en-GB" dirty="0"/>
          </a:p>
        </p:txBody>
      </p:sp>
      <p:sp>
        <p:nvSpPr>
          <p:cNvPr id="2" name="Title 1"/>
          <p:cNvSpPr>
            <a:spLocks noGrp="1"/>
          </p:cNvSpPr>
          <p:nvPr>
            <p:ph type="title"/>
          </p:nvPr>
        </p:nvSpPr>
        <p:spPr>
          <a:xfrm>
            <a:off x="750269" y="404664"/>
            <a:ext cx="10704000" cy="648072"/>
          </a:xfrm>
        </p:spPr>
        <p:txBody>
          <a:bodyPr/>
          <a:lstStyle/>
          <a:p>
            <a:r>
              <a:rPr lang="en-GB" dirty="0">
                <a:ea typeface="ヒラギノ角ゴ Pro W3" charset="-128"/>
                <a:cs typeface="ヒラギノ角ゴ Pro W3" charset="-128"/>
              </a:rPr>
              <a:t>Resources</a:t>
            </a:r>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35</a:t>
            </a:fld>
            <a:endParaRPr lang="en-US" dirty="0"/>
          </a:p>
        </p:txBody>
      </p:sp>
      <p:sp>
        <p:nvSpPr>
          <p:cNvPr id="5" name="Footer Placeholder 4"/>
          <p:cNvSpPr>
            <a:spLocks noGrp="1"/>
          </p:cNvSpPr>
          <p:nvPr>
            <p:ph type="ftr" sz="quarter" idx="11"/>
          </p:nvPr>
        </p:nvSpPr>
        <p:spPr/>
        <p:txBody>
          <a:bodyPr/>
          <a:lstStyle/>
          <a:p>
            <a:pPr>
              <a:defRPr/>
            </a:pPr>
            <a:r>
              <a:rPr lang="en-GB"/>
              <a:t>Heatwave and summer preparedness 2021</a:t>
            </a:r>
            <a:endParaRPr lang="en-US" dirty="0"/>
          </a:p>
        </p:txBody>
      </p:sp>
    </p:spTree>
    <p:extLst>
      <p:ext uri="{BB962C8B-B14F-4D97-AF65-F5344CB8AC3E}">
        <p14:creationId xmlns:p14="http://schemas.microsoft.com/office/powerpoint/2010/main" val="38507928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36</a:t>
            </a:fld>
            <a:endParaRPr lang="en-US" dirty="0"/>
          </a:p>
        </p:txBody>
      </p:sp>
      <p:sp>
        <p:nvSpPr>
          <p:cNvPr id="5" name="Footer Placeholder 4"/>
          <p:cNvSpPr>
            <a:spLocks noGrp="1"/>
          </p:cNvSpPr>
          <p:nvPr>
            <p:ph type="ftr" sz="quarter" idx="11"/>
          </p:nvPr>
        </p:nvSpPr>
        <p:spPr/>
        <p:txBody>
          <a:bodyPr/>
          <a:lstStyle/>
          <a:p>
            <a:pPr>
              <a:defRPr/>
            </a:pPr>
            <a:r>
              <a:rPr lang="en-GB"/>
              <a:t>Heatwave and summer preparedness 2021</a:t>
            </a:r>
            <a:endParaRPr lang="en-US" dirty="0"/>
          </a:p>
        </p:txBody>
      </p:sp>
      <p:sp>
        <p:nvSpPr>
          <p:cNvPr id="8" name="Rectangle 7"/>
          <p:cNvSpPr>
            <a:spLocks noChangeArrowheads="1"/>
          </p:cNvSpPr>
          <p:nvPr/>
        </p:nvSpPr>
        <p:spPr bwMode="auto">
          <a:xfrm>
            <a:off x="839416" y="787946"/>
            <a:ext cx="10513167" cy="4662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defPPr>
              <a:defRPr lang="en-US"/>
            </a:defPPr>
            <a:lvl1pPr algn="l" rtl="0" fontAlgn="base">
              <a:spcBef>
                <a:spcPct val="0"/>
              </a:spcBef>
              <a:spcAft>
                <a:spcPct val="0"/>
              </a:spcAft>
              <a:defRPr sz="2400" kern="1200">
                <a:solidFill>
                  <a:schemeClr val="tx1"/>
                </a:solidFill>
                <a:latin typeface="Arial" pitchFamily="34" charset="0"/>
                <a:ea typeface="ヒラギノ角ゴ Pro W3"/>
                <a:cs typeface="ヒラギノ角ゴ Pro W3"/>
              </a:defRPr>
            </a:lvl1pPr>
            <a:lvl2pPr marL="457200" algn="l" rtl="0" fontAlgn="base">
              <a:spcBef>
                <a:spcPct val="0"/>
              </a:spcBef>
              <a:spcAft>
                <a:spcPct val="0"/>
              </a:spcAft>
              <a:defRPr sz="2400" kern="1200">
                <a:solidFill>
                  <a:schemeClr val="tx1"/>
                </a:solidFill>
                <a:latin typeface="Arial" pitchFamily="34" charset="0"/>
                <a:ea typeface="ヒラギノ角ゴ Pro W3"/>
                <a:cs typeface="ヒラギノ角ゴ Pro W3"/>
              </a:defRPr>
            </a:lvl2pPr>
            <a:lvl3pPr marL="914400" algn="l" rtl="0" fontAlgn="base">
              <a:spcBef>
                <a:spcPct val="0"/>
              </a:spcBef>
              <a:spcAft>
                <a:spcPct val="0"/>
              </a:spcAft>
              <a:defRPr sz="2400" kern="1200">
                <a:solidFill>
                  <a:schemeClr val="tx1"/>
                </a:solidFill>
                <a:latin typeface="Arial" pitchFamily="34" charset="0"/>
                <a:ea typeface="ヒラギノ角ゴ Pro W3"/>
                <a:cs typeface="ヒラギノ角ゴ Pro W3"/>
              </a:defRPr>
            </a:lvl3pPr>
            <a:lvl4pPr marL="1371600" algn="l" rtl="0" fontAlgn="base">
              <a:spcBef>
                <a:spcPct val="0"/>
              </a:spcBef>
              <a:spcAft>
                <a:spcPct val="0"/>
              </a:spcAft>
              <a:defRPr sz="2400" kern="1200">
                <a:solidFill>
                  <a:schemeClr val="tx1"/>
                </a:solidFill>
                <a:latin typeface="Arial" pitchFamily="34" charset="0"/>
                <a:ea typeface="ヒラギノ角ゴ Pro W3"/>
                <a:cs typeface="ヒラギノ角ゴ Pro W3"/>
              </a:defRPr>
            </a:lvl4pPr>
            <a:lvl5pPr marL="1828800" algn="l" rtl="0" fontAlgn="base">
              <a:spcBef>
                <a:spcPct val="0"/>
              </a:spcBef>
              <a:spcAft>
                <a:spcPct val="0"/>
              </a:spcAft>
              <a:defRPr sz="2400" kern="1200">
                <a:solidFill>
                  <a:schemeClr val="tx1"/>
                </a:solidFill>
                <a:latin typeface="Arial" pitchFamily="34" charset="0"/>
                <a:ea typeface="ヒラギノ角ゴ Pro W3"/>
                <a:cs typeface="ヒラギノ角ゴ Pro W3"/>
              </a:defRPr>
            </a:lvl5pPr>
            <a:lvl6pPr marL="2286000" algn="l" defTabSz="914400" rtl="0" eaLnBrk="1" latinLnBrk="0" hangingPunct="1">
              <a:defRPr sz="2400" kern="1200">
                <a:solidFill>
                  <a:schemeClr val="tx1"/>
                </a:solidFill>
                <a:latin typeface="Arial" pitchFamily="34" charset="0"/>
                <a:ea typeface="ヒラギノ角ゴ Pro W3"/>
                <a:cs typeface="ヒラギノ角ゴ Pro W3"/>
              </a:defRPr>
            </a:lvl6pPr>
            <a:lvl7pPr marL="2743200" algn="l" defTabSz="914400" rtl="0" eaLnBrk="1" latinLnBrk="0" hangingPunct="1">
              <a:defRPr sz="2400" kern="1200">
                <a:solidFill>
                  <a:schemeClr val="tx1"/>
                </a:solidFill>
                <a:latin typeface="Arial" pitchFamily="34" charset="0"/>
                <a:ea typeface="ヒラギノ角ゴ Pro W3"/>
                <a:cs typeface="ヒラギノ角ゴ Pro W3"/>
              </a:defRPr>
            </a:lvl7pPr>
            <a:lvl8pPr marL="3200400" algn="l" defTabSz="914400" rtl="0" eaLnBrk="1" latinLnBrk="0" hangingPunct="1">
              <a:defRPr sz="2400" kern="1200">
                <a:solidFill>
                  <a:schemeClr val="tx1"/>
                </a:solidFill>
                <a:latin typeface="Arial" pitchFamily="34" charset="0"/>
                <a:ea typeface="ヒラギノ角ゴ Pro W3"/>
                <a:cs typeface="ヒラギノ角ゴ Pro W3"/>
              </a:defRPr>
            </a:lvl8pPr>
            <a:lvl9pPr marL="3657600" algn="l" defTabSz="914400" rtl="0" eaLnBrk="1" latinLnBrk="0" hangingPunct="1">
              <a:defRPr sz="2400" kern="1200">
                <a:solidFill>
                  <a:schemeClr val="tx1"/>
                </a:solidFill>
                <a:latin typeface="Arial" pitchFamily="34" charset="0"/>
                <a:ea typeface="ヒラギノ角ゴ Pro W3"/>
                <a:cs typeface="ヒラギノ角ゴ Pro W3"/>
              </a:defRPr>
            </a:lvl9pPr>
          </a:lstStyle>
          <a:p>
            <a:pPr eaLnBrk="1" hangingPunct="1"/>
            <a:r>
              <a:rPr lang="en-GB" altLang="en-US" dirty="0">
                <a:solidFill>
                  <a:srgbClr val="98002E"/>
                </a:solidFill>
                <a:cs typeface="Times New Roman" pitchFamily="18" charset="0"/>
              </a:rPr>
              <a:t>About Public Health England</a:t>
            </a:r>
            <a:endParaRPr lang="en-GB" altLang="en-US" sz="900" dirty="0">
              <a:cs typeface="Arial" pitchFamily="34" charset="0"/>
            </a:endParaRPr>
          </a:p>
          <a:p>
            <a:endParaRPr lang="en-GB" altLang="en-US" sz="1200" dirty="0">
              <a:cs typeface="Times New Roman" pitchFamily="18" charset="0"/>
            </a:endParaRPr>
          </a:p>
          <a:p>
            <a:r>
              <a:rPr lang="en-GB" sz="1200" dirty="0"/>
              <a:t>Public Health England exists to protect and improve the nation’s health and wellbeing, and reduce health inequalities. We do this through world-leading science, knowledge and intelligence, advocacy, partnerships and the delivery of specialist public health services. We are an executive agency of the Department of Health and Social Care, and a distinct delivery organisation with operational autonomy to advise and support government, local authorities and the NHS in a professionally independent manner.</a:t>
            </a:r>
          </a:p>
          <a:p>
            <a:endParaRPr lang="en-GB" sz="1200" dirty="0"/>
          </a:p>
          <a:p>
            <a:r>
              <a:rPr lang="en-GB" altLang="en-US" sz="1200" dirty="0">
                <a:cs typeface="Times New Roman" pitchFamily="18" charset="0"/>
              </a:rPr>
              <a:t>Public Health England, Wellington House, 133-155 Waterloo Road, London SE1 8UG</a:t>
            </a:r>
            <a:br>
              <a:rPr lang="en-GB" altLang="en-US" sz="1200" dirty="0">
                <a:cs typeface="Times New Roman" pitchFamily="18" charset="0"/>
              </a:rPr>
            </a:br>
            <a:r>
              <a:rPr lang="en-GB" altLang="en-US" sz="1200" dirty="0">
                <a:cs typeface="Times New Roman" pitchFamily="18" charset="0"/>
              </a:rPr>
              <a:t>Tel: 020 7654 8000 </a:t>
            </a:r>
            <a:r>
              <a:rPr lang="en-GB" altLang="en-US" sz="1200" dirty="0">
                <a:solidFill>
                  <a:srgbClr val="98002E"/>
                </a:solidFill>
                <a:cs typeface="Times New Roman" pitchFamily="18" charset="0"/>
                <a:hlinkClick r:id="rId3"/>
              </a:rPr>
              <a:t>www.gov.uk/phe</a:t>
            </a:r>
            <a:r>
              <a:rPr lang="en-GB" altLang="en-US" sz="1200" dirty="0">
                <a:solidFill>
                  <a:srgbClr val="98002E"/>
                </a:solidFill>
                <a:cs typeface="Times New Roman" pitchFamily="18" charset="0"/>
              </a:rPr>
              <a:t> </a:t>
            </a:r>
            <a:r>
              <a:rPr lang="en-GB" altLang="en-US" sz="1200" dirty="0">
                <a:cs typeface="Times New Roman" pitchFamily="18" charset="0"/>
              </a:rPr>
              <a:t>Twitter: </a:t>
            </a:r>
            <a:r>
              <a:rPr lang="en-GB" altLang="en-US" sz="1200" dirty="0">
                <a:solidFill>
                  <a:srgbClr val="98002E"/>
                </a:solidFill>
                <a:cs typeface="Times New Roman" pitchFamily="18" charset="0"/>
                <a:hlinkClick r:id="rId4"/>
              </a:rPr>
              <a:t>@PHE_uk</a:t>
            </a:r>
            <a:r>
              <a:rPr lang="en-GB" altLang="en-US" sz="1200" dirty="0">
                <a:solidFill>
                  <a:srgbClr val="98002E"/>
                </a:solidFill>
                <a:cs typeface="Times New Roman" pitchFamily="18" charset="0"/>
              </a:rPr>
              <a:t> </a:t>
            </a:r>
            <a:r>
              <a:rPr lang="en-GB" altLang="en-US" sz="1200" dirty="0">
                <a:cs typeface="Times New Roman" pitchFamily="18" charset="0"/>
              </a:rPr>
              <a:t> Facebook: </a:t>
            </a:r>
            <a:r>
              <a:rPr lang="en-GB" altLang="en-US" sz="1200" dirty="0">
                <a:cs typeface="Times New Roman" pitchFamily="18" charset="0"/>
                <a:hlinkClick r:id="rId5"/>
              </a:rPr>
              <a:t>www.facebook.com/PublicHealthEngland</a:t>
            </a:r>
            <a:r>
              <a:rPr lang="en-GB" altLang="en-US" sz="1200" dirty="0">
                <a:cs typeface="Times New Roman" pitchFamily="18" charset="0"/>
              </a:rPr>
              <a:t> </a:t>
            </a:r>
            <a:endParaRPr lang="en-GB" altLang="en-US" sz="900" dirty="0">
              <a:cs typeface="Arial" pitchFamily="34" charset="0"/>
            </a:endParaRPr>
          </a:p>
          <a:p>
            <a:endParaRPr lang="en-GB" altLang="en-US" sz="900" dirty="0">
              <a:cs typeface="Arial" pitchFamily="34" charset="0"/>
            </a:endParaRPr>
          </a:p>
          <a:p>
            <a:r>
              <a:rPr lang="en-GB" altLang="en-US" sz="1200" dirty="0"/>
              <a:t>For enquiries relating to this document, please contact: </a:t>
            </a:r>
            <a:r>
              <a:rPr lang="en-GB" altLang="en-US" sz="1200" u="sng" dirty="0">
                <a:hlinkClick r:id="rId6"/>
              </a:rPr>
              <a:t>extremeevents@phe.gov.uk</a:t>
            </a:r>
            <a:endParaRPr lang="en-GB" altLang="en-US" sz="1200" u="sng" dirty="0"/>
          </a:p>
          <a:p>
            <a:endParaRPr lang="en-GB" altLang="en-US" sz="1200" u="sng" dirty="0"/>
          </a:p>
          <a:p>
            <a:endParaRPr lang="en-GB" altLang="en-US" sz="1200" u="sng" dirty="0"/>
          </a:p>
          <a:p>
            <a:endParaRPr lang="en-GB" altLang="en-US" sz="1200" u="sng" dirty="0">
              <a:cs typeface="Times New Roman" pitchFamily="18" charset="0"/>
            </a:endParaRPr>
          </a:p>
          <a:p>
            <a:r>
              <a:rPr lang="en-GB" sz="1200" dirty="0"/>
              <a:t> © Crown copyright 2018</a:t>
            </a:r>
            <a:br>
              <a:rPr lang="en-GB" sz="1200" dirty="0"/>
            </a:br>
            <a:r>
              <a:rPr lang="en-GB" sz="1200" dirty="0"/>
              <a:t>You may re-use this information (excluding logos) free of charge in any format or medium, under the terms of the Open Government Licence v3.0. To view this licence, visit: </a:t>
            </a:r>
            <a:r>
              <a:rPr lang="en-GB" sz="1200" dirty="0">
                <a:hlinkClick r:id="rId7"/>
              </a:rPr>
              <a:t>www.nationalarchives.gov.uk/doc/open-government-licence/version/3/</a:t>
            </a:r>
            <a:r>
              <a:rPr lang="en-GB" sz="1200" dirty="0"/>
              <a:t>  Where we have identified any third party copyright information you will need to obtain permission from the copyright holders concerned.</a:t>
            </a:r>
          </a:p>
          <a:p>
            <a:endParaRPr lang="en-GB" sz="1200" dirty="0"/>
          </a:p>
          <a:p>
            <a:r>
              <a:rPr lang="en-GB" sz="1200" dirty="0"/>
              <a:t>Published: May 2020.			</a:t>
            </a:r>
            <a:br>
              <a:rPr lang="en-GB" sz="1200" dirty="0"/>
            </a:br>
            <a:r>
              <a:rPr lang="en-GB" sz="1200" dirty="0"/>
              <a:t>PHE publications gateway number: GW-1289	 </a:t>
            </a:r>
          </a:p>
          <a:p>
            <a:r>
              <a:rPr lang="en-GB" sz="1200" dirty="0"/>
              <a:t> 			    </a:t>
            </a:r>
          </a:p>
          <a:p>
            <a:r>
              <a:rPr lang="en-GB" sz="1200" dirty="0"/>
              <a:t> 					      </a:t>
            </a:r>
          </a:p>
          <a:p>
            <a:r>
              <a:rPr lang="en-GB" sz="1200" dirty="0"/>
              <a:t> </a:t>
            </a:r>
          </a:p>
        </p:txBody>
      </p:sp>
      <p:pic>
        <p:nvPicPr>
          <p:cNvPr id="6" name="Picture 5" descr="Corporate_member_logo_339"/>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49003" y="5013176"/>
            <a:ext cx="898525" cy="73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UK-Ogl-symbol"/>
          <p:cNvPicPr/>
          <p:nvPr/>
        </p:nvPicPr>
        <p:blipFill>
          <a:blip r:embed="rId9" r:link="rId10">
            <a:extLst>
              <a:ext uri="{28A0092B-C50C-407E-A947-70E740481C1C}">
                <a14:useLocalDpi xmlns:a14="http://schemas.microsoft.com/office/drawing/2010/main" val="0"/>
              </a:ext>
            </a:extLst>
          </a:blip>
          <a:srcRect/>
          <a:stretch>
            <a:fillRect/>
          </a:stretch>
        </p:blipFill>
        <p:spPr bwMode="auto">
          <a:xfrm>
            <a:off x="1919536" y="3068960"/>
            <a:ext cx="651510" cy="369570"/>
          </a:xfrm>
          <a:prstGeom prst="rect">
            <a:avLst/>
          </a:prstGeom>
          <a:noFill/>
          <a:ln>
            <a:noFill/>
          </a:ln>
        </p:spPr>
      </p:pic>
    </p:spTree>
    <p:extLst>
      <p:ext uri="{BB962C8B-B14F-4D97-AF65-F5344CB8AC3E}">
        <p14:creationId xmlns:p14="http://schemas.microsoft.com/office/powerpoint/2010/main" val="184598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CB018-0447-4AEF-906A-A1382B007632}"/>
              </a:ext>
            </a:extLst>
          </p:cNvPr>
          <p:cNvSpPr>
            <a:spLocks noGrp="1"/>
          </p:cNvSpPr>
          <p:nvPr>
            <p:ph type="title"/>
          </p:nvPr>
        </p:nvSpPr>
        <p:spPr/>
        <p:txBody>
          <a:bodyPr/>
          <a:lstStyle/>
          <a:p>
            <a:r>
              <a:rPr lang="en-GB" dirty="0"/>
              <a:t>Outline</a:t>
            </a:r>
          </a:p>
        </p:txBody>
      </p:sp>
      <p:sp>
        <p:nvSpPr>
          <p:cNvPr id="3" name="Content Placeholder 2">
            <a:extLst>
              <a:ext uri="{FF2B5EF4-FFF2-40B4-BE49-F238E27FC236}">
                <a16:creationId xmlns:a16="http://schemas.microsoft.com/office/drawing/2014/main" id="{34206B0C-B36D-47C3-BFD4-ED391E4AC608}"/>
              </a:ext>
            </a:extLst>
          </p:cNvPr>
          <p:cNvSpPr>
            <a:spLocks noGrp="1"/>
          </p:cNvSpPr>
          <p:nvPr>
            <p:ph idx="1"/>
          </p:nvPr>
        </p:nvSpPr>
        <p:spPr>
          <a:xfrm>
            <a:off x="750269" y="1059160"/>
            <a:ext cx="10704000" cy="4739679"/>
          </a:xfrm>
        </p:spPr>
        <p:txBody>
          <a:bodyPr/>
          <a:lstStyle/>
          <a:p>
            <a:pPr marL="285750" indent="-285750">
              <a:lnSpc>
                <a:spcPct val="150000"/>
              </a:lnSpc>
              <a:spcAft>
                <a:spcPts val="0"/>
              </a:spcAft>
              <a:buFont typeface="Arial" panose="020B0604020202020204" pitchFamily="34" charset="0"/>
              <a:buChar char="•"/>
              <a:defRPr/>
            </a:pPr>
            <a:endParaRPr lang="en-US" sz="2000" b="1" dirty="0">
              <a:hlinkClick r:id="rId2" action="ppaction://hlinksldjump"/>
            </a:endParaRPr>
          </a:p>
          <a:p>
            <a:pPr marL="285750" indent="-285750">
              <a:lnSpc>
                <a:spcPct val="150000"/>
              </a:lnSpc>
              <a:spcAft>
                <a:spcPts val="0"/>
              </a:spcAft>
              <a:buFont typeface="Arial" panose="020B0604020202020204" pitchFamily="34" charset="0"/>
              <a:buChar char="•"/>
              <a:defRPr/>
            </a:pPr>
            <a:r>
              <a:rPr lang="en-US" sz="2000" b="1" dirty="0">
                <a:hlinkClick r:id="rId3" action="ppaction://hlinksldjump"/>
              </a:rPr>
              <a:t>Health impacts of hot weather</a:t>
            </a:r>
            <a:endParaRPr lang="en-US" sz="2000" b="1" dirty="0">
              <a:hlinkClick r:id="rId2" action="ppaction://hlinksldjump"/>
            </a:endParaRPr>
          </a:p>
          <a:p>
            <a:pPr marL="285750" indent="-285750">
              <a:lnSpc>
                <a:spcPct val="150000"/>
              </a:lnSpc>
              <a:spcAft>
                <a:spcPts val="0"/>
              </a:spcAft>
              <a:buFont typeface="Arial" panose="020B0604020202020204" pitchFamily="34" charset="0"/>
              <a:buChar char="•"/>
              <a:defRPr/>
            </a:pPr>
            <a:r>
              <a:rPr lang="en-US" sz="2000" b="1" dirty="0">
                <a:hlinkClick r:id="rId4" action="ppaction://hlinksldjump"/>
              </a:rPr>
              <a:t>Heat-health risks and COVID-19</a:t>
            </a:r>
            <a:endParaRPr lang="en-US" sz="2000" b="1" dirty="0">
              <a:hlinkClick r:id="rId2" action="ppaction://hlinksldjump"/>
            </a:endParaRPr>
          </a:p>
          <a:p>
            <a:pPr marL="285750" indent="-285750">
              <a:lnSpc>
                <a:spcPct val="150000"/>
              </a:lnSpc>
              <a:spcAft>
                <a:spcPts val="0"/>
              </a:spcAft>
              <a:buFont typeface="Arial" panose="020B0604020202020204" pitchFamily="34" charset="0"/>
              <a:buChar char="•"/>
              <a:defRPr/>
            </a:pPr>
            <a:r>
              <a:rPr lang="en-US" sz="2000" b="1" dirty="0">
                <a:hlinkClick r:id="rId5" action="ppaction://hlinksldjump"/>
              </a:rPr>
              <a:t>Summer 2020</a:t>
            </a:r>
            <a:endParaRPr lang="en-US" sz="2000" b="1" dirty="0">
              <a:hlinkClick r:id="rId2" action="ppaction://hlinksldjump"/>
            </a:endParaRPr>
          </a:p>
          <a:p>
            <a:pPr marL="285750" indent="-285750">
              <a:lnSpc>
                <a:spcPct val="150000"/>
              </a:lnSpc>
              <a:spcAft>
                <a:spcPts val="0"/>
              </a:spcAft>
              <a:buFont typeface="Arial" panose="020B0604020202020204" pitchFamily="34" charset="0"/>
              <a:buChar char="•"/>
              <a:defRPr/>
            </a:pPr>
            <a:r>
              <a:rPr lang="en-GB" sz="2000" b="1" dirty="0">
                <a:hlinkClick r:id="rId6" action="ppaction://hlinksldjump"/>
              </a:rPr>
              <a:t>Heatwave Plan for England: additional actions for summer 2021</a:t>
            </a:r>
            <a:endParaRPr lang="en-GB" sz="2000" b="1" dirty="0">
              <a:hlinkClick r:id="rId2" action="ppaction://hlinksldjump"/>
            </a:endParaRPr>
          </a:p>
          <a:p>
            <a:pPr marL="635000" lvl="1" indent="-285750">
              <a:spcAft>
                <a:spcPts val="0"/>
              </a:spcAft>
              <a:buFont typeface="Courier New" panose="02070309020205020404" pitchFamily="49" charset="0"/>
              <a:buChar char="o"/>
              <a:defRPr/>
            </a:pPr>
            <a:r>
              <a:rPr lang="en-GB" sz="2000" dirty="0">
                <a:hlinkClick r:id="rId7" action="ppaction://hlinksldjump"/>
              </a:rPr>
              <a:t>Commissioners of health and social care (all settings) and local authority Directors of Public Health</a:t>
            </a:r>
            <a:endParaRPr lang="en-GB" sz="2000" dirty="0">
              <a:hlinkClick r:id="rId2" action="ppaction://hlinksldjump"/>
            </a:endParaRPr>
          </a:p>
          <a:p>
            <a:pPr marL="635000" lvl="1" indent="-285750">
              <a:spcAft>
                <a:spcPts val="0"/>
              </a:spcAft>
              <a:buFont typeface="Courier New" panose="02070309020205020404" pitchFamily="49" charset="0"/>
              <a:buChar char="o"/>
              <a:defRPr/>
            </a:pPr>
            <a:r>
              <a:rPr lang="en-GB" sz="2000" dirty="0">
                <a:hlinkClick r:id="rId8" action="ppaction://hlinksldjump"/>
              </a:rPr>
              <a:t>Providers – health and social care staff in all settings (community, hospitals and care homes)</a:t>
            </a:r>
            <a:endParaRPr lang="en-GB" sz="2000" dirty="0">
              <a:hlinkClick r:id="rId2" action="ppaction://hlinksldjump"/>
            </a:endParaRPr>
          </a:p>
          <a:p>
            <a:pPr marL="635000" lvl="1" indent="-285750">
              <a:spcAft>
                <a:spcPts val="0"/>
              </a:spcAft>
              <a:buFont typeface="Courier New" panose="02070309020205020404" pitchFamily="49" charset="0"/>
              <a:buChar char="o"/>
              <a:defRPr/>
            </a:pPr>
            <a:r>
              <a:rPr lang="en-GB" sz="2000" dirty="0">
                <a:hlinkClick r:id="rId9" action="ppaction://hlinksldjump"/>
              </a:rPr>
              <a:t>Community and voluntary sector and individuals</a:t>
            </a:r>
            <a:endParaRPr lang="en-GB" sz="2000" dirty="0">
              <a:hlinkClick r:id="rId2" action="ppaction://hlinksldjump"/>
            </a:endParaRPr>
          </a:p>
          <a:p>
            <a:pPr marL="285750" indent="-285750">
              <a:lnSpc>
                <a:spcPct val="150000"/>
              </a:lnSpc>
              <a:spcAft>
                <a:spcPts val="0"/>
              </a:spcAft>
              <a:buFont typeface="Arial" panose="020B0604020202020204" pitchFamily="34" charset="0"/>
              <a:buChar char="•"/>
              <a:defRPr/>
            </a:pPr>
            <a:r>
              <a:rPr lang="en-US" sz="2000" b="1" dirty="0">
                <a:hlinkClick r:id="rId10" action="ppaction://hlinksldjump"/>
              </a:rPr>
              <a:t>Key messages</a:t>
            </a:r>
            <a:endParaRPr lang="en-US" sz="2000" b="1" dirty="0">
              <a:hlinkClick r:id="rId2" action="ppaction://hlinksldjump"/>
            </a:endParaRPr>
          </a:p>
          <a:p>
            <a:pPr marL="285750" indent="-285750">
              <a:lnSpc>
                <a:spcPct val="150000"/>
              </a:lnSpc>
              <a:spcAft>
                <a:spcPts val="0"/>
              </a:spcAft>
              <a:buFont typeface="Arial" panose="020B0604020202020204" pitchFamily="34" charset="0"/>
              <a:buChar char="•"/>
              <a:defRPr/>
            </a:pPr>
            <a:r>
              <a:rPr lang="en-US" sz="2000" b="1" dirty="0">
                <a:hlinkClick r:id="rId2" action="ppaction://hlinksldjump"/>
              </a:rPr>
              <a:t>Resources </a:t>
            </a:r>
          </a:p>
          <a:p>
            <a:endParaRPr lang="en-GB" dirty="0">
              <a:hlinkClick r:id="rId2" action="ppaction://hlinksldjump"/>
            </a:endParaRPr>
          </a:p>
        </p:txBody>
      </p:sp>
      <p:sp>
        <p:nvSpPr>
          <p:cNvPr id="4" name="Slide Number Placeholder 3">
            <a:extLst>
              <a:ext uri="{FF2B5EF4-FFF2-40B4-BE49-F238E27FC236}">
                <a16:creationId xmlns:a16="http://schemas.microsoft.com/office/drawing/2014/main" id="{3712B2DA-8D2E-4B45-90BC-8BF9C631E948}"/>
              </a:ext>
            </a:extLst>
          </p:cNvPr>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4</a:t>
            </a:fld>
            <a:endParaRPr lang="en-US" dirty="0"/>
          </a:p>
        </p:txBody>
      </p:sp>
      <p:sp>
        <p:nvSpPr>
          <p:cNvPr id="5" name="Footer Placeholder 4">
            <a:extLst>
              <a:ext uri="{FF2B5EF4-FFF2-40B4-BE49-F238E27FC236}">
                <a16:creationId xmlns:a16="http://schemas.microsoft.com/office/drawing/2014/main" id="{0FFB6FA3-6622-417B-8A21-B95C5D138B41}"/>
              </a:ext>
            </a:extLst>
          </p:cNvPr>
          <p:cNvSpPr>
            <a:spLocks noGrp="1"/>
          </p:cNvSpPr>
          <p:nvPr>
            <p:ph type="ftr" sz="quarter" idx="11"/>
          </p:nvPr>
        </p:nvSpPr>
        <p:spPr/>
        <p:txBody>
          <a:bodyPr/>
          <a:lstStyle/>
          <a:p>
            <a:pPr>
              <a:defRPr/>
            </a:pPr>
            <a:r>
              <a:rPr lang="en-GB" dirty="0"/>
              <a:t>Heatwave and summer preparedness 2021</a:t>
            </a:r>
            <a:endParaRPr lang="en-US" dirty="0"/>
          </a:p>
        </p:txBody>
      </p:sp>
    </p:spTree>
    <p:extLst>
      <p:ext uri="{BB962C8B-B14F-4D97-AF65-F5344CB8AC3E}">
        <p14:creationId xmlns:p14="http://schemas.microsoft.com/office/powerpoint/2010/main" val="4017584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5</a:t>
            </a:fld>
            <a:endParaRPr lang="en-US" dirty="0"/>
          </a:p>
        </p:txBody>
      </p:sp>
      <p:sp>
        <p:nvSpPr>
          <p:cNvPr id="5" name="Footer Placeholder 4"/>
          <p:cNvSpPr>
            <a:spLocks noGrp="1"/>
          </p:cNvSpPr>
          <p:nvPr>
            <p:ph type="ftr" sz="quarter" idx="11"/>
          </p:nvPr>
        </p:nvSpPr>
        <p:spPr/>
        <p:txBody>
          <a:bodyPr/>
          <a:lstStyle/>
          <a:p>
            <a:pPr>
              <a:defRPr/>
            </a:pPr>
            <a:r>
              <a:rPr lang="en-GB"/>
              <a:t>Heatwave and summer preparedness 2021</a:t>
            </a:r>
            <a:endParaRPr lang="en-US" dirty="0"/>
          </a:p>
        </p:txBody>
      </p:sp>
      <p:sp>
        <p:nvSpPr>
          <p:cNvPr id="6" name="Title 3"/>
          <p:cNvSpPr txBox="1">
            <a:spLocks/>
          </p:cNvSpPr>
          <p:nvPr/>
        </p:nvSpPr>
        <p:spPr>
          <a:xfrm>
            <a:off x="2207419" y="2286000"/>
            <a:ext cx="7777163" cy="1143000"/>
          </a:xfrm>
          <a:prstGeom prst="rect">
            <a:avLst/>
          </a:prstGeom>
        </p:spPr>
        <p:txBody>
          <a:bodyPr lIns="0" tIns="0" rIns="0" bIns="0" anchor="ctr">
            <a:normAutofit fontScale="97500"/>
          </a:bodyPr>
          <a:lstStyle/>
          <a:p>
            <a:pPr algn="ctr" eaLnBrk="0" hangingPunct="0">
              <a:defRPr/>
            </a:pPr>
            <a:r>
              <a:rPr lang="en-GB" sz="4000" spc="-150" dirty="0">
                <a:solidFill>
                  <a:srgbClr val="00AE9E"/>
                </a:solidFill>
                <a:latin typeface="+mj-lt"/>
              </a:rPr>
              <a:t>Health impacts of hot weather</a:t>
            </a:r>
          </a:p>
        </p:txBody>
      </p:sp>
    </p:spTree>
    <p:extLst>
      <p:ext uri="{BB962C8B-B14F-4D97-AF65-F5344CB8AC3E}">
        <p14:creationId xmlns:p14="http://schemas.microsoft.com/office/powerpoint/2010/main" val="2538362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5DFB3-FD1C-4AC5-B592-05B9A34F3CE5}"/>
              </a:ext>
            </a:extLst>
          </p:cNvPr>
          <p:cNvSpPr>
            <a:spLocks noGrp="1"/>
          </p:cNvSpPr>
          <p:nvPr>
            <p:ph type="title"/>
          </p:nvPr>
        </p:nvSpPr>
        <p:spPr/>
        <p:txBody>
          <a:bodyPr/>
          <a:lstStyle/>
          <a:p>
            <a:r>
              <a:rPr lang="en-GB" dirty="0">
                <a:latin typeface="Arial" charset="0"/>
                <a:ea typeface="ヒラギノ角ゴ Pro W3" charset="-128"/>
                <a:cs typeface="ヒラギノ角ゴ Pro W3" charset="-128"/>
              </a:rPr>
              <a:t>Health impacts of hot weather</a:t>
            </a:r>
            <a:endParaRPr lang="en-GB" dirty="0"/>
          </a:p>
        </p:txBody>
      </p:sp>
      <p:sp>
        <p:nvSpPr>
          <p:cNvPr id="3" name="Content Placeholder 2">
            <a:extLst>
              <a:ext uri="{FF2B5EF4-FFF2-40B4-BE49-F238E27FC236}">
                <a16:creationId xmlns:a16="http://schemas.microsoft.com/office/drawing/2014/main" id="{4DF9B98A-2128-4600-A656-2581CA83F87E}"/>
              </a:ext>
            </a:extLst>
          </p:cNvPr>
          <p:cNvSpPr>
            <a:spLocks noGrp="1"/>
          </p:cNvSpPr>
          <p:nvPr>
            <p:ph idx="1"/>
          </p:nvPr>
        </p:nvSpPr>
        <p:spPr>
          <a:xfrm>
            <a:off x="750269" y="1497633"/>
            <a:ext cx="10704000" cy="4739679"/>
          </a:xfrm>
        </p:spPr>
        <p:txBody>
          <a:bodyPr/>
          <a:lstStyle/>
          <a:p>
            <a:pPr marL="285750" indent="-285750">
              <a:lnSpc>
                <a:spcPct val="100000"/>
              </a:lnSpc>
              <a:spcBef>
                <a:spcPts val="600"/>
              </a:spcBef>
              <a:spcAft>
                <a:spcPts val="600"/>
              </a:spcAft>
              <a:buFont typeface="Arial" panose="020B0604020202020204" pitchFamily="34" charset="0"/>
              <a:buChar char="•"/>
            </a:pPr>
            <a:r>
              <a:rPr lang="en-GB" sz="2000" dirty="0"/>
              <a:t>2020 concluded the earth’s warmest 10-year period on record; 2020 was the second warmest year in the 170 year series [1]</a:t>
            </a:r>
          </a:p>
          <a:p>
            <a:pPr marL="285750" indent="-285750">
              <a:lnSpc>
                <a:spcPct val="100000"/>
              </a:lnSpc>
              <a:spcBef>
                <a:spcPts val="600"/>
              </a:spcBef>
              <a:spcAft>
                <a:spcPts val="600"/>
              </a:spcAft>
              <a:buFont typeface="Arial" panose="020B0604020202020204" pitchFamily="34" charset="0"/>
              <a:buChar char="•"/>
            </a:pPr>
            <a:r>
              <a:rPr lang="en-GB" sz="2000" dirty="0"/>
              <a:t>There are around 2000 heat-related deaths per year in the UK </a:t>
            </a:r>
          </a:p>
          <a:p>
            <a:pPr marL="285750" indent="-285750">
              <a:lnSpc>
                <a:spcPct val="100000"/>
              </a:lnSpc>
              <a:spcBef>
                <a:spcPts val="600"/>
              </a:spcBef>
              <a:spcAft>
                <a:spcPts val="600"/>
              </a:spcAft>
              <a:buFont typeface="Arial" panose="020B0604020202020204" pitchFamily="34" charset="0"/>
              <a:buChar char="•"/>
            </a:pPr>
            <a:r>
              <a:rPr lang="en-GB" sz="2000" dirty="0"/>
              <a:t>A range of mild to severe health impacts can result from exposure to high temperatures</a:t>
            </a:r>
          </a:p>
          <a:p>
            <a:pPr marL="285750" indent="-285750">
              <a:lnSpc>
                <a:spcPct val="100000"/>
              </a:lnSpc>
              <a:spcBef>
                <a:spcPts val="600"/>
              </a:spcBef>
              <a:spcAft>
                <a:spcPts val="600"/>
              </a:spcAft>
              <a:buFont typeface="Arial" panose="020B0604020202020204" pitchFamily="34" charset="0"/>
              <a:buChar char="•"/>
            </a:pPr>
            <a:r>
              <a:rPr lang="en-GB" sz="2000" dirty="0"/>
              <a:t>There are specific heat-related health effects and illnesses including:</a:t>
            </a:r>
          </a:p>
          <a:p>
            <a:pPr marL="692150" lvl="1" indent="-342900">
              <a:spcAft>
                <a:spcPts val="600"/>
              </a:spcAft>
              <a:buFont typeface="Courier New" panose="02070309020205020404" pitchFamily="49" charset="0"/>
              <a:buChar char="o"/>
            </a:pPr>
            <a:r>
              <a:rPr lang="en-GB" sz="2000" dirty="0"/>
              <a:t>Heat cramps, heat rash, heat oedema, heat syncope, heat exhaustion, heatstroke</a:t>
            </a:r>
          </a:p>
          <a:p>
            <a:pPr marL="692150" lvl="1" indent="-342900">
              <a:spcAft>
                <a:spcPts val="600"/>
              </a:spcAft>
              <a:buFont typeface="Courier New" panose="02070309020205020404" pitchFamily="49" charset="0"/>
              <a:buChar char="o"/>
            </a:pPr>
            <a:r>
              <a:rPr lang="en-GB" sz="2000" dirty="0"/>
              <a:t>increased numbers of admissions to hospital and consultations with GPs, and additional demands placed on the emergency services</a:t>
            </a:r>
          </a:p>
          <a:p>
            <a:pPr marL="692150" lvl="1" indent="-342900">
              <a:spcAft>
                <a:spcPts val="600"/>
              </a:spcAft>
              <a:buFont typeface="Courier New" panose="02070309020205020404" pitchFamily="49" charset="0"/>
              <a:buChar char="o"/>
            </a:pPr>
            <a:r>
              <a:rPr lang="en-GB" sz="2000" dirty="0"/>
              <a:t>fatalities, particularly among the vulnerable and older people</a:t>
            </a:r>
          </a:p>
          <a:p>
            <a:pPr marL="285750" indent="-285750">
              <a:lnSpc>
                <a:spcPct val="100000"/>
              </a:lnSpc>
              <a:spcBef>
                <a:spcPts val="600"/>
              </a:spcBef>
              <a:spcAft>
                <a:spcPts val="600"/>
              </a:spcAft>
              <a:buFont typeface="Arial" panose="020B0604020202020204" pitchFamily="34" charset="0"/>
              <a:buChar char="•"/>
            </a:pPr>
            <a:r>
              <a:rPr lang="en-GB" sz="2000" b="1" dirty="0"/>
              <a:t>The main causes of illness and death during a heatwave are exacerbation of respiratory and cardiovascular illness</a:t>
            </a:r>
          </a:p>
          <a:p>
            <a:endParaRPr lang="en-GB" dirty="0"/>
          </a:p>
        </p:txBody>
      </p:sp>
      <p:sp>
        <p:nvSpPr>
          <p:cNvPr id="4" name="Slide Number Placeholder 3">
            <a:extLst>
              <a:ext uri="{FF2B5EF4-FFF2-40B4-BE49-F238E27FC236}">
                <a16:creationId xmlns:a16="http://schemas.microsoft.com/office/drawing/2014/main" id="{F9763C12-8FE9-43F9-BB6D-C0A3013481C7}"/>
              </a:ext>
            </a:extLst>
          </p:cNvPr>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6</a:t>
            </a:fld>
            <a:endParaRPr lang="en-US" dirty="0"/>
          </a:p>
        </p:txBody>
      </p:sp>
      <p:sp>
        <p:nvSpPr>
          <p:cNvPr id="5" name="Footer Placeholder 4">
            <a:extLst>
              <a:ext uri="{FF2B5EF4-FFF2-40B4-BE49-F238E27FC236}">
                <a16:creationId xmlns:a16="http://schemas.microsoft.com/office/drawing/2014/main" id="{763653F2-49EA-4A1E-BC6B-C63B5B7EE00B}"/>
              </a:ext>
            </a:extLst>
          </p:cNvPr>
          <p:cNvSpPr>
            <a:spLocks noGrp="1"/>
          </p:cNvSpPr>
          <p:nvPr>
            <p:ph type="ftr" sz="quarter" idx="11"/>
          </p:nvPr>
        </p:nvSpPr>
        <p:spPr/>
        <p:txBody>
          <a:bodyPr/>
          <a:lstStyle/>
          <a:p>
            <a:pPr>
              <a:defRPr/>
            </a:pPr>
            <a:r>
              <a:rPr lang="en-GB"/>
              <a:t>Heatwave and summer preparedness 2021</a:t>
            </a:r>
            <a:endParaRPr lang="en-US" dirty="0"/>
          </a:p>
        </p:txBody>
      </p:sp>
    </p:spTree>
    <p:extLst>
      <p:ext uri="{BB962C8B-B14F-4D97-AF65-F5344CB8AC3E}">
        <p14:creationId xmlns:p14="http://schemas.microsoft.com/office/powerpoint/2010/main" val="1092134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marL="531813">
              <a:defRPr/>
            </a:pPr>
            <a:r>
              <a:rPr lang="en-US" dirty="0">
                <a:solidFill>
                  <a:prstClr val="white"/>
                </a:solidFill>
              </a:rPr>
              <a:t>  </a:t>
            </a:r>
            <a:fld id="{2565FA6D-D4C8-4C4C-AC4B-3269734D34D8}" type="slidenum">
              <a:rPr lang="en-US" smtClean="0">
                <a:solidFill>
                  <a:prstClr val="white"/>
                </a:solidFill>
              </a:rPr>
              <a:pPr marL="531813">
                <a:defRPr/>
              </a:pPr>
              <a:t>7</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GB">
                <a:solidFill>
                  <a:prstClr val="white"/>
                </a:solidFill>
              </a:rPr>
              <a:t>Heatwave and summer preparedness 2021</a:t>
            </a:r>
            <a:endParaRPr lang="en-US" dirty="0">
              <a:solidFill>
                <a:prstClr val="white"/>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1544" y="116632"/>
            <a:ext cx="8208912" cy="6156684"/>
          </a:xfrm>
          <a:prstGeom prst="rect">
            <a:avLst/>
          </a:prstGeom>
        </p:spPr>
      </p:pic>
    </p:spTree>
    <p:extLst>
      <p:ext uri="{BB962C8B-B14F-4D97-AF65-F5344CB8AC3E}">
        <p14:creationId xmlns:p14="http://schemas.microsoft.com/office/powerpoint/2010/main" val="1200588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8</a:t>
            </a:fld>
            <a:endParaRPr lang="en-US" dirty="0"/>
          </a:p>
        </p:txBody>
      </p:sp>
      <p:sp>
        <p:nvSpPr>
          <p:cNvPr id="5" name="Footer Placeholder 4"/>
          <p:cNvSpPr>
            <a:spLocks noGrp="1"/>
          </p:cNvSpPr>
          <p:nvPr>
            <p:ph type="ftr" sz="quarter" idx="11"/>
          </p:nvPr>
        </p:nvSpPr>
        <p:spPr/>
        <p:txBody>
          <a:bodyPr/>
          <a:lstStyle/>
          <a:p>
            <a:pPr>
              <a:defRPr/>
            </a:pPr>
            <a:r>
              <a:rPr lang="en-GB"/>
              <a:t>Heatwave and summer preparedness 2021</a:t>
            </a:r>
            <a:endParaRPr lang="en-US" dirty="0"/>
          </a:p>
        </p:txBody>
      </p:sp>
      <p:sp>
        <p:nvSpPr>
          <p:cNvPr id="6" name="Title 3"/>
          <p:cNvSpPr txBox="1">
            <a:spLocks/>
          </p:cNvSpPr>
          <p:nvPr/>
        </p:nvSpPr>
        <p:spPr>
          <a:xfrm>
            <a:off x="2207419" y="2291934"/>
            <a:ext cx="7777163" cy="1143000"/>
          </a:xfrm>
          <a:prstGeom prst="rect">
            <a:avLst/>
          </a:prstGeom>
        </p:spPr>
        <p:txBody>
          <a:bodyPr lIns="0" tIns="0" rIns="0" bIns="0" anchor="ctr">
            <a:normAutofit fontScale="97500"/>
          </a:bodyPr>
          <a:lstStyle/>
          <a:p>
            <a:pPr algn="ctr" eaLnBrk="0" hangingPunct="0">
              <a:defRPr/>
            </a:pPr>
            <a:r>
              <a:rPr lang="en-GB" sz="4000" spc="-150" dirty="0">
                <a:solidFill>
                  <a:srgbClr val="00AE9E"/>
                </a:solidFill>
                <a:latin typeface="+mj-lt"/>
              </a:rPr>
              <a:t>Heat-health risks and COVID-19</a:t>
            </a:r>
          </a:p>
        </p:txBody>
      </p:sp>
    </p:spTree>
    <p:extLst>
      <p:ext uri="{BB962C8B-B14F-4D97-AF65-F5344CB8AC3E}">
        <p14:creationId xmlns:p14="http://schemas.microsoft.com/office/powerpoint/2010/main" val="328693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3FE0C-9BEB-449C-9B0B-91E609AA080C}"/>
              </a:ext>
            </a:extLst>
          </p:cNvPr>
          <p:cNvSpPr>
            <a:spLocks noGrp="1"/>
          </p:cNvSpPr>
          <p:nvPr>
            <p:ph type="title"/>
          </p:nvPr>
        </p:nvSpPr>
        <p:spPr/>
        <p:txBody>
          <a:bodyPr/>
          <a:lstStyle/>
          <a:p>
            <a:r>
              <a:rPr lang="en-GB" dirty="0"/>
              <a:t>Heat and COVID-19: headlines</a:t>
            </a:r>
          </a:p>
        </p:txBody>
      </p:sp>
      <p:sp>
        <p:nvSpPr>
          <p:cNvPr id="3" name="Content Placeholder 2">
            <a:extLst>
              <a:ext uri="{FF2B5EF4-FFF2-40B4-BE49-F238E27FC236}">
                <a16:creationId xmlns:a16="http://schemas.microsoft.com/office/drawing/2014/main" id="{F09BC232-8E72-4300-BDB3-FBCFD21A20FF}"/>
              </a:ext>
            </a:extLst>
          </p:cNvPr>
          <p:cNvSpPr>
            <a:spLocks noGrp="1"/>
          </p:cNvSpPr>
          <p:nvPr>
            <p:ph idx="1"/>
          </p:nvPr>
        </p:nvSpPr>
        <p:spPr/>
        <p:txBody>
          <a:bodyPr/>
          <a:lstStyle/>
          <a:p>
            <a:pPr marL="285750" indent="-28575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Coronavirus (COVID-19) </a:t>
            </a:r>
            <a:r>
              <a:rPr lang="en-GB" sz="2000" b="1" dirty="0"/>
              <a:t>amplifies</a:t>
            </a:r>
            <a:r>
              <a:rPr lang="en-GB" sz="2000" dirty="0"/>
              <a:t> the risks of hot weather</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b="1" dirty="0"/>
              <a:t>Fear </a:t>
            </a:r>
            <a:r>
              <a:rPr lang="en-GB" sz="2000" dirty="0"/>
              <a:t>of COVID-19 should not prevent action to tackle the risks from hot weather and heatwaves</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It is </a:t>
            </a:r>
            <a:r>
              <a:rPr lang="en-GB" sz="2000" b="1" dirty="0"/>
              <a:t>critical</a:t>
            </a:r>
            <a:r>
              <a:rPr lang="en-GB" sz="2000" dirty="0"/>
              <a:t> that actions to prevent health harms from high temperatures </a:t>
            </a:r>
            <a:r>
              <a:rPr lang="en-GB" sz="2000" b="1" dirty="0"/>
              <a:t>continue</a:t>
            </a:r>
            <a:r>
              <a:rPr lang="en-GB" sz="2000" dirty="0"/>
              <a:t>, with necessary adaptations in line with COVID-19 guidance to keep everyone </a:t>
            </a:r>
            <a:r>
              <a:rPr lang="en-GB" sz="2000" b="1" dirty="0"/>
              <a:t>safe</a:t>
            </a:r>
          </a:p>
          <a:p>
            <a:endParaRPr lang="en-GB" dirty="0"/>
          </a:p>
          <a:p>
            <a:endParaRPr lang="en-GB" dirty="0"/>
          </a:p>
        </p:txBody>
      </p:sp>
      <p:sp>
        <p:nvSpPr>
          <p:cNvPr id="4" name="Slide Number Placeholder 3">
            <a:extLst>
              <a:ext uri="{FF2B5EF4-FFF2-40B4-BE49-F238E27FC236}">
                <a16:creationId xmlns:a16="http://schemas.microsoft.com/office/drawing/2014/main" id="{B211A0C6-EA05-492E-A2D7-A1CA2AB8CD6C}"/>
              </a:ext>
            </a:extLst>
          </p:cNvPr>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9</a:t>
            </a:fld>
            <a:endParaRPr lang="en-US" dirty="0"/>
          </a:p>
        </p:txBody>
      </p:sp>
      <p:sp>
        <p:nvSpPr>
          <p:cNvPr id="5" name="Footer Placeholder 4">
            <a:extLst>
              <a:ext uri="{FF2B5EF4-FFF2-40B4-BE49-F238E27FC236}">
                <a16:creationId xmlns:a16="http://schemas.microsoft.com/office/drawing/2014/main" id="{0750B2A1-030C-4269-81EC-47E1B7D05644}"/>
              </a:ext>
            </a:extLst>
          </p:cNvPr>
          <p:cNvSpPr>
            <a:spLocks noGrp="1"/>
          </p:cNvSpPr>
          <p:nvPr>
            <p:ph type="ftr" sz="quarter" idx="11"/>
          </p:nvPr>
        </p:nvSpPr>
        <p:spPr/>
        <p:txBody>
          <a:bodyPr/>
          <a:lstStyle/>
          <a:p>
            <a:pPr>
              <a:defRPr/>
            </a:pPr>
            <a:r>
              <a:rPr lang="en-GB"/>
              <a:t>Heatwave and summer preparedness 2021</a:t>
            </a:r>
            <a:endParaRPr lang="en-US" dirty="0"/>
          </a:p>
        </p:txBody>
      </p:sp>
    </p:spTree>
    <p:extLst>
      <p:ext uri="{BB962C8B-B14F-4D97-AF65-F5344CB8AC3E}">
        <p14:creationId xmlns:p14="http://schemas.microsoft.com/office/powerpoint/2010/main" val="1115188586"/>
      </p:ext>
    </p:extLst>
  </p:cSld>
  <p:clrMapOvr>
    <a:masterClrMapping/>
  </p:clrMapOvr>
</p:sld>
</file>

<file path=ppt/theme/theme1.xml><?xml version="1.0" encoding="utf-8"?>
<a:theme xmlns:a="http://schemas.openxmlformats.org/drawingml/2006/main" name="Office Theme">
  <a:themeElements>
    <a:clrScheme name="Public Health England">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PublishingContact xmlns="http://schemas.microsoft.com/sharepoint/v3">
      <UserInfo>
        <DisplayName/>
        <AccountId xsi:nil="true"/>
        <AccountType/>
      </UserInfo>
    </PublishingContact>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55547DEF730D74EA5543201242B40D3" ma:contentTypeVersion="8" ma:contentTypeDescription="Create a new document." ma:contentTypeScope="" ma:versionID="52423a80864e31395eb56070ce0039dc">
  <xsd:schema xmlns:xsd="http://www.w3.org/2001/XMLSchema" xmlns:xs="http://www.w3.org/2001/XMLSchema" xmlns:p="http://schemas.microsoft.com/office/2006/metadata/properties" xmlns:ns1="http://schemas.microsoft.com/sharepoint/v3" targetNamespace="http://schemas.microsoft.com/office/2006/metadata/properties" ma:root="true" ma:fieldsID="5248a340790c531f5f28813cd99774a1"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PublishingCont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element name="PublishingContact" ma:index="12" nillable="true" ma:displayName="Contact" ma:hidden="true" ma:list="UserInfo" ma:internalName="PublishingContact"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A860C3-64E6-4D2A-94B1-6B6AC446E383}">
  <ds:schemaRefs>
    <ds:schemaRef ds:uri="http://schemas.microsoft.com/sharepoint/v3/contenttype/forms"/>
  </ds:schemaRefs>
</ds:datastoreItem>
</file>

<file path=customXml/itemProps2.xml><?xml version="1.0" encoding="utf-8"?>
<ds:datastoreItem xmlns:ds="http://schemas.openxmlformats.org/officeDocument/2006/customXml" ds:itemID="{7AAA3BD5-90C3-4BC2-94B6-F5B6FAEAFEE3}">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A4971BF1-60A6-4338-A226-CFD964034A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11839</TotalTime>
  <Words>6756</Words>
  <Application>Microsoft Office PowerPoint</Application>
  <PresentationFormat>Widescreen</PresentationFormat>
  <Paragraphs>524</Paragraphs>
  <Slides>36</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Courier New</vt:lpstr>
      <vt:lpstr>Office Theme</vt:lpstr>
      <vt:lpstr>Heat-health risks and COVID-19: actions to prevent harm </vt:lpstr>
      <vt:lpstr>PowerPoint Presentation</vt:lpstr>
      <vt:lpstr>Background</vt:lpstr>
      <vt:lpstr>Outline</vt:lpstr>
      <vt:lpstr>PowerPoint Presentation</vt:lpstr>
      <vt:lpstr>Health impacts of hot weather</vt:lpstr>
      <vt:lpstr>PowerPoint Presentation</vt:lpstr>
      <vt:lpstr>PowerPoint Presentation</vt:lpstr>
      <vt:lpstr>Heat and COVID-19: headlines</vt:lpstr>
      <vt:lpstr> Heat and COVID-19: potential risks</vt:lpstr>
      <vt:lpstr>Heat: individual vulnerability</vt:lpstr>
      <vt:lpstr>Heat/COVID-19: individual vulnerability</vt:lpstr>
      <vt:lpstr>Heat: environmental risks</vt:lpstr>
      <vt:lpstr>Heat/COVID-19: higher risk groups</vt:lpstr>
      <vt:lpstr>Heat/COVID-19: indoor overheating</vt:lpstr>
      <vt:lpstr>Indoor overheating: recommended actions</vt:lpstr>
      <vt:lpstr>Indoor overheating: recommended actions</vt:lpstr>
      <vt:lpstr>PowerPoint Presentation</vt:lpstr>
      <vt:lpstr>Heatwave events of summer 2020 </vt:lpstr>
      <vt:lpstr>Heat-health impacts, 2020: morbidity</vt:lpstr>
      <vt:lpstr>Heat-health impacts, 2020: mortality</vt:lpstr>
      <vt:lpstr>Heat-health impacts, 2020: All-cause excess mortality by age</vt:lpstr>
      <vt:lpstr>Heat-health impacts, 2020: cause of death &amp; place of death</vt:lpstr>
      <vt:lpstr>How did summer 2020 compare to previous seasons?</vt:lpstr>
      <vt:lpstr>Heat-health impacts, 2020: Key messages</vt:lpstr>
      <vt:lpstr>PowerPoint Presentation</vt:lpstr>
      <vt:lpstr>COVID-19: hot weather preparedness and response</vt:lpstr>
      <vt:lpstr>Commissioners of health and social care (all settings) and local authority Directors of Public Health (1)</vt:lpstr>
      <vt:lpstr>Commissioners of health and social care (all settings) and local authority Directors of Public Health (2)</vt:lpstr>
      <vt:lpstr>Providers – health and social care staff in all settings (community, hospitals and care homes) </vt:lpstr>
      <vt:lpstr>Community and voluntary sector and individuals</vt:lpstr>
      <vt:lpstr>National Level: NHS England, PHE, DHSC, Met Office (1)</vt:lpstr>
      <vt:lpstr>National Level: NHS England, PHE, DHSC, Met Office (2)</vt:lpstr>
      <vt:lpstr>Key messages</vt:lpstr>
      <vt:lpstr>Resources</vt:lpstr>
      <vt:lpstr>PowerPoint Presentation</vt:lpstr>
    </vt:vector>
  </TitlesOfParts>
  <Company>Cabinet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Glenn Gossling</dc:creator>
  <cp:lastModifiedBy>Sara Hodgkinson</cp:lastModifiedBy>
  <cp:revision>500</cp:revision>
  <cp:lastPrinted>2018-05-24T11:44:37Z</cp:lastPrinted>
  <dcterms:created xsi:type="dcterms:W3CDTF">2012-10-10T09:02:29Z</dcterms:created>
  <dcterms:modified xsi:type="dcterms:W3CDTF">2021-05-20T10:29:08Z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0x010100855547DEF730D74EA5543201242B40D3</vt:lpwstr>
  </property>
</Properties>
</file>