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 ContentType="image/tiff"/>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4"/>
  </p:sldMasterIdLst>
  <p:notesMasterIdLst>
    <p:notesMasterId r:id="rId63"/>
  </p:notesMasterIdLst>
  <p:sldIdLst>
    <p:sldId id="261" r:id="rId5"/>
    <p:sldId id="262" r:id="rId6"/>
    <p:sldId id="263" r:id="rId7"/>
    <p:sldId id="264" r:id="rId8"/>
    <p:sldId id="323" r:id="rId9"/>
    <p:sldId id="316" r:id="rId10"/>
    <p:sldId id="315" r:id="rId11"/>
    <p:sldId id="317" r:id="rId12"/>
    <p:sldId id="266" r:id="rId13"/>
    <p:sldId id="267" r:id="rId14"/>
    <p:sldId id="268" r:id="rId15"/>
    <p:sldId id="322" r:id="rId16"/>
    <p:sldId id="270" r:id="rId17"/>
    <p:sldId id="272" r:id="rId18"/>
    <p:sldId id="271" r:id="rId19"/>
    <p:sldId id="273" r:id="rId20"/>
    <p:sldId id="274" r:id="rId21"/>
    <p:sldId id="275" r:id="rId22"/>
    <p:sldId id="276" r:id="rId23"/>
    <p:sldId id="277" r:id="rId24"/>
    <p:sldId id="278" r:id="rId25"/>
    <p:sldId id="279" r:id="rId26"/>
    <p:sldId id="280" r:id="rId27"/>
    <p:sldId id="281" r:id="rId28"/>
    <p:sldId id="282" r:id="rId29"/>
    <p:sldId id="320" r:id="rId30"/>
    <p:sldId id="319" r:id="rId31"/>
    <p:sldId id="284" r:id="rId32"/>
    <p:sldId id="318" r:id="rId33"/>
    <p:sldId id="285" r:id="rId34"/>
    <p:sldId id="286" r:id="rId35"/>
    <p:sldId id="287" r:id="rId36"/>
    <p:sldId id="288" r:id="rId37"/>
    <p:sldId id="324" r:id="rId38"/>
    <p:sldId id="290" r:id="rId39"/>
    <p:sldId id="291" r:id="rId40"/>
    <p:sldId id="292" r:id="rId41"/>
    <p:sldId id="293" r:id="rId42"/>
    <p:sldId id="294" r:id="rId43"/>
    <p:sldId id="295" r:id="rId44"/>
    <p:sldId id="296" r:id="rId45"/>
    <p:sldId id="297"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ie Kamanyire" initials="RK" lastIdx="24" clrIdx="0"/>
  <p:cmAuthor id="1" name="Colin Babb" initials="CB" lastIdx="0" clrIdx="1"/>
  <p:cmAuthor id="2" name="Owen Landeg" initials="Owen"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8" autoAdjust="0"/>
    <p:restoredTop sz="75204" autoAdjust="0"/>
  </p:normalViewPr>
  <p:slideViewPr>
    <p:cSldViewPr>
      <p:cViewPr>
        <p:scale>
          <a:sx n="74" d="100"/>
          <a:sy n="74" d="100"/>
        </p:scale>
        <p:origin x="-136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949E6C6-4B8F-4672-8CF4-FB16948CBE13}" type="datetimeFigureOut">
              <a:rPr lang="en-US"/>
              <a:pPr>
                <a:defRPr/>
              </a:pPr>
              <a:t>6/11/2018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AE0CBF3-2A0A-4409-B599-FEFEAF974B88}" type="slidenum">
              <a:rPr lang="en-US"/>
              <a:pPr>
                <a:defRPr/>
              </a:pPr>
              <a:t>‹#›</a:t>
            </a:fld>
            <a:endParaRPr lang="en-US" dirty="0"/>
          </a:p>
        </p:txBody>
      </p:sp>
    </p:spTree>
    <p:extLst>
      <p:ext uri="{BB962C8B-B14F-4D97-AF65-F5344CB8AC3E}">
        <p14:creationId xmlns:p14="http://schemas.microsoft.com/office/powerpoint/2010/main" val="3255171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metoffice.gov.uk/public/weather/heat-health/#?tab=heatHealth"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sz="1200" b="0" dirty="0" smtClean="0">
                <a:ea typeface="ヒラギノ角ゴ Pro W3"/>
                <a:cs typeface="ヒラギノ角ゴ Pro W3"/>
              </a:rPr>
              <a:t>The purpose of the heatwave plan is to reduce summer deaths and illness by raising public awareness and triggering actions in the NHS, public health, social care and other community and voluntary organisations to support people who have health, housing or economic circumstances that increase their vulnerability to heat.</a:t>
            </a:r>
          </a:p>
          <a:p>
            <a:pPr eaLnBrk="1" hangingPunct="1">
              <a:spcBef>
                <a:spcPct val="0"/>
              </a:spcBef>
            </a:pPr>
            <a:endParaRPr lang="en-GB" altLang="en-US" sz="1200" b="0" dirty="0" smtClean="0">
              <a:ea typeface="ヒラギノ角ゴ Pro W3"/>
              <a:cs typeface="ヒラギノ角ゴ Pro W3"/>
            </a:endParaRPr>
          </a:p>
          <a:p>
            <a:pPr eaLnBrk="1" hangingPunct="1">
              <a:spcBef>
                <a:spcPct val="0"/>
              </a:spcBef>
            </a:pPr>
            <a:r>
              <a:rPr lang="en-GB" altLang="en-US" sz="1200" b="0" dirty="0" smtClean="0">
                <a:ea typeface="ヒラギノ角ゴ Pro W3"/>
                <a:cs typeface="ヒラギノ角ゴ Pro W3"/>
              </a:rPr>
              <a:t>It recommends a series of steps to reduce the risks to health from prolonged exposure to severe heat for:</a:t>
            </a:r>
          </a:p>
          <a:p>
            <a:pPr eaLnBrk="1" hangingPunct="1">
              <a:spcBef>
                <a:spcPct val="0"/>
              </a:spcBef>
            </a:pPr>
            <a:endParaRPr lang="en-GB" altLang="en-US" sz="1200" b="0" dirty="0" smtClean="0">
              <a:ea typeface="ヒラギノ角ゴ Pro W3"/>
              <a:cs typeface="ヒラギノ角ゴ Pro W3"/>
            </a:endParaRPr>
          </a:p>
          <a:p>
            <a:pPr eaLnBrk="1" hangingPunct="1">
              <a:spcBef>
                <a:spcPct val="0"/>
              </a:spcBef>
            </a:pPr>
            <a:r>
              <a:rPr lang="en-GB" altLang="en-US" sz="1200" b="0" dirty="0" smtClean="0">
                <a:ea typeface="ヒラギノ角ゴ Pro W3"/>
                <a:cs typeface="ヒラギノ角ゴ Pro W3"/>
              </a:rPr>
              <a:t>•</a:t>
            </a:r>
            <a:r>
              <a:rPr lang="en-GB" altLang="en-US" sz="1200" b="0" baseline="0" dirty="0" smtClean="0">
                <a:ea typeface="ヒラギノ角ゴ Pro W3"/>
                <a:cs typeface="ヒラギノ角ゴ Pro W3"/>
              </a:rPr>
              <a:t> </a:t>
            </a:r>
            <a:r>
              <a:rPr lang="en-GB" altLang="en-US" sz="1200" b="0" dirty="0" smtClean="0">
                <a:ea typeface="ヒラギノ角ゴ Pro W3"/>
                <a:cs typeface="ヒラギノ角ゴ Pro W3"/>
              </a:rPr>
              <a:t>the NHS, local authorities, social care, and other public agencies</a:t>
            </a:r>
          </a:p>
          <a:p>
            <a:pPr eaLnBrk="1" hangingPunct="1">
              <a:spcBef>
                <a:spcPct val="0"/>
              </a:spcBef>
            </a:pPr>
            <a:r>
              <a:rPr lang="en-GB" altLang="en-US" sz="1200" b="0" dirty="0" smtClean="0">
                <a:ea typeface="ヒラギノ角ゴ Pro W3"/>
                <a:cs typeface="ヒラギノ角ゴ Pro W3"/>
              </a:rPr>
              <a:t>• professionals working with people at risk</a:t>
            </a:r>
          </a:p>
          <a:p>
            <a:pPr eaLnBrk="1" hangingPunct="1">
              <a:spcBef>
                <a:spcPct val="0"/>
              </a:spcBef>
            </a:pPr>
            <a:r>
              <a:rPr lang="en-GB" altLang="en-US" sz="1200" b="0" dirty="0" smtClean="0">
                <a:ea typeface="ヒラギノ角ゴ Pro W3"/>
                <a:cs typeface="ヒラギノ角ゴ Pro W3"/>
              </a:rPr>
              <a:t>• individuals, local communities and voluntary groups</a:t>
            </a:r>
          </a:p>
          <a:p>
            <a:pPr eaLnBrk="1" hangingPunct="1">
              <a:spcBef>
                <a:spcPct val="0"/>
              </a:spcBef>
            </a:pPr>
            <a:endParaRPr lang="en-GB" altLang="en-US" sz="1200" b="0" dirty="0" smtClean="0">
              <a:ea typeface="ヒラギノ角ゴ Pro W3"/>
              <a:cs typeface="ヒラギノ角ゴ Pro W3"/>
            </a:endParaRPr>
          </a:p>
          <a:p>
            <a:pPr eaLnBrk="1" hangingPunct="1">
              <a:spcBef>
                <a:spcPct val="0"/>
              </a:spcBef>
            </a:pPr>
            <a:r>
              <a:rPr lang="en-GB" altLang="en-US" sz="1200" b="0" dirty="0" smtClean="0">
                <a:ea typeface="ヒラギノ角ゴ Pro W3"/>
                <a:cs typeface="ヒラギノ角ゴ Pro W3"/>
              </a:rPr>
              <a:t>The heatwave plan was first published in 2004, following the devastating pan European heatwave in 2003 that resulted in ~70,000</a:t>
            </a:r>
            <a:r>
              <a:rPr lang="en-GB" altLang="en-US" sz="1200" b="0" baseline="0" dirty="0" smtClean="0">
                <a:ea typeface="ヒラギノ角ゴ Pro W3"/>
                <a:cs typeface="ヒラギノ角ゴ Pro W3"/>
              </a:rPr>
              <a:t> excess deaths</a:t>
            </a:r>
            <a:r>
              <a:rPr lang="en-GB" altLang="en-US" sz="1200" b="0" dirty="0" smtClean="0">
                <a:ea typeface="ヒラギノ角ゴ Pro W3"/>
                <a:cs typeface="ヒラギノ角ゴ Pro W3"/>
              </a:rPr>
              <a:t>. The plan builds on many years of experience of developing and improving the ability of the health sector and its partners to deal with significant periods of hot weather.</a:t>
            </a:r>
          </a:p>
          <a:p>
            <a:pPr eaLnBrk="1" hangingPunct="1">
              <a:spcBef>
                <a:spcPct val="0"/>
              </a:spcBef>
            </a:pPr>
            <a:endParaRPr lang="en-GB" altLang="en-US" sz="1200" b="0" dirty="0" smtClean="0">
              <a:ea typeface="ヒラギノ角ゴ Pro W3"/>
              <a:cs typeface="ヒラギノ角ゴ Pro W3"/>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a:t>
            </a:fld>
            <a:endParaRPr lang="en-US" dirty="0"/>
          </a:p>
        </p:txBody>
      </p:sp>
    </p:spTree>
    <p:extLst>
      <p:ext uri="{BB962C8B-B14F-4D97-AF65-F5344CB8AC3E}">
        <p14:creationId xmlns:p14="http://schemas.microsoft.com/office/powerpoint/2010/main" val="22292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In England that year, there were over 2,000 excess deaths over the 10 day heatwave period which lasted from 4 to 13 August 2003, compared to the previous five years over the same period. Temperature records were broken in England,</a:t>
            </a:r>
            <a:r>
              <a:rPr lang="en-GB" baseline="0" dirty="0" smtClean="0"/>
              <a:t> with Brogdale near Faversham (Kent) recording England's highest temperature with 38.5°C on 10 August 2003. Worst affected were people over the age of 75 years, </a:t>
            </a:r>
            <a:r>
              <a:rPr lang="en-GB" b="0" baseline="0" dirty="0" smtClean="0"/>
              <a:t>with 522 additional deaths recorded in London alone.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0" baseline="0" dirty="0" smtClean="0"/>
              <a:t>Sourced from: Johnson H, Kovats RS, McGregor G, Stedman J, Gibbs M, Walton H, Cook L. Black E. (2005). The impact of the 2003 heat wave on mortality and hospital admissions in England. Health Stat Q. 2005 Spring;(25):6-11</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12</a:t>
            </a:fld>
            <a:endParaRPr lang="en-US" dirty="0"/>
          </a:p>
        </p:txBody>
      </p:sp>
    </p:spTree>
    <p:extLst>
      <p:ext uri="{BB962C8B-B14F-4D97-AF65-F5344CB8AC3E}">
        <p14:creationId xmlns:p14="http://schemas.microsoft.com/office/powerpoint/2010/main" val="2745542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smtClean="0">
                <a:solidFill>
                  <a:schemeClr val="tx1"/>
                </a:solidFill>
                <a:latin typeface="+mn-lt"/>
                <a:ea typeface="ヒラギノ角ゴ Pro W3" pitchFamily="84" charset="-128"/>
                <a:cs typeface="ヒラギノ角ゴ Pro W3" pitchFamily="84" charset="-128"/>
              </a:rPr>
              <a:t>From 3 to 23 July 2013, the UK again experienced hot, dry, sunny weather. Daily max temperatures exceeded 28°C widely every day from 13 to 19 July inclusive, and again on 22 July across London, the Southeast, the Midlands, the Southwest and East Anglia. 30°C was recorded in London and the Southeast on 7 consecutive days from 13 to 19 July, and again on 22 July.</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13</a:t>
            </a:fld>
            <a:endParaRPr lang="en-US" dirty="0"/>
          </a:p>
        </p:txBody>
      </p:sp>
    </p:spTree>
    <p:extLst>
      <p:ext uri="{BB962C8B-B14F-4D97-AF65-F5344CB8AC3E}">
        <p14:creationId xmlns:p14="http://schemas.microsoft.com/office/powerpoint/2010/main" val="773255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strike="noStrike" dirty="0" smtClean="0"/>
              <a:t>The </a:t>
            </a:r>
            <a:r>
              <a:rPr lang="en-GB" b="0" dirty="0" smtClean="0"/>
              <a:t>daily </a:t>
            </a:r>
            <a:r>
              <a:rPr lang="en-GB" dirty="0" smtClean="0"/>
              <a:t>number of deaths in 65+yr olds was consistently above the </a:t>
            </a:r>
            <a:r>
              <a:rPr lang="en-GB" baseline="0" dirty="0" smtClean="0"/>
              <a:t>number of expected deaths</a:t>
            </a:r>
            <a:r>
              <a:rPr lang="en-GB" dirty="0" smtClean="0"/>
              <a:t> (</a:t>
            </a:r>
            <a:r>
              <a:rPr lang="en-GB" b="0" dirty="0" smtClean="0"/>
              <a:t>light </a:t>
            </a:r>
            <a:r>
              <a:rPr lang="en-GB" dirty="0" smtClean="0"/>
              <a:t>blue line) from 12 to 19 July and 1 to 2 August, the periods when hot</a:t>
            </a:r>
            <a:r>
              <a:rPr lang="en-GB" baseline="0" dirty="0" smtClean="0"/>
              <a:t> weather alerts were issued.</a:t>
            </a:r>
          </a:p>
          <a:p>
            <a:endParaRPr lang="en-GB" dirty="0" smtClean="0"/>
          </a:p>
          <a:p>
            <a:r>
              <a:rPr lang="en-GB" dirty="0" smtClean="0"/>
              <a:t>Sourced from Green HK, Andrews N, Armstrong B, Bickler G, Pebody R (2016). Mortality during the 2013 heatwave in England – How did it compare to previous heatwaves? A retrospective observational study. Environmental Research. Volume 147: 343–349. </a:t>
            </a:r>
          </a:p>
          <a:p>
            <a:endParaRPr lang="en-GB" dirty="0" smtClean="0"/>
          </a:p>
          <a:p>
            <a:r>
              <a:rPr lang="en-GB" dirty="0" smtClean="0"/>
              <a:t>Full</a:t>
            </a:r>
            <a:r>
              <a:rPr lang="en-GB" baseline="0" dirty="0" smtClean="0"/>
              <a:t> article available at: http://www.sciencedirect.com/science/article/pii/S0013935116300706</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14</a:t>
            </a:fld>
            <a:endParaRPr lang="en-US" dirty="0"/>
          </a:p>
        </p:txBody>
      </p:sp>
    </p:spTree>
    <p:extLst>
      <p:ext uri="{BB962C8B-B14F-4D97-AF65-F5344CB8AC3E}">
        <p14:creationId xmlns:p14="http://schemas.microsoft.com/office/powerpoint/2010/main" val="909552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strike="noStrike" baseline="0" dirty="0" smtClean="0"/>
              <a:t>In July 2013, a </a:t>
            </a:r>
            <a:r>
              <a:rPr lang="en-GB" baseline="0" dirty="0" smtClean="0"/>
              <a:t>rapid increase in the </a:t>
            </a:r>
            <a:r>
              <a:rPr lang="en-GB" dirty="0" smtClean="0"/>
              <a:t>GP consultations and ED attendances </a:t>
            </a:r>
            <a:r>
              <a:rPr lang="en-GB" b="0" dirty="0" smtClean="0"/>
              <a:t>was seen </a:t>
            </a:r>
            <a:r>
              <a:rPr lang="en-GB" dirty="0" smtClean="0"/>
              <a:t>for heat illness. </a:t>
            </a:r>
            <a:r>
              <a:rPr lang="en-GB" b="0" dirty="0" smtClean="0"/>
              <a:t>This </a:t>
            </a:r>
            <a:r>
              <a:rPr lang="en-GB" dirty="0" smtClean="0"/>
              <a:t>occurred with the onset of hot weather during </a:t>
            </a:r>
            <a:r>
              <a:rPr lang="en-GB" b="0" dirty="0" smtClean="0"/>
              <a:t>July</a:t>
            </a:r>
            <a:r>
              <a:rPr lang="en-GB" dirty="0" smtClean="0"/>
              <a:t>.</a:t>
            </a:r>
            <a:r>
              <a:rPr lang="en-GB" baseline="0" dirty="0" smtClean="0"/>
              <a:t>  </a:t>
            </a:r>
            <a:r>
              <a:rPr lang="en-GB" dirty="0" smtClean="0"/>
              <a:t>GP In-hours consultations increased across all age groups. </a:t>
            </a:r>
            <a:r>
              <a:rPr lang="en-GB" b="0" dirty="0" smtClean="0"/>
              <a:t>The </a:t>
            </a:r>
            <a:r>
              <a:rPr lang="en-GB" dirty="0" smtClean="0"/>
              <a:t>highest rates were in school children and those aged ≥75 years, with the latter persisting beyond the end of the heatwave, up to the beginning of August.</a:t>
            </a:r>
            <a:r>
              <a:rPr lang="en-GB" baseline="0" dirty="0" smtClean="0"/>
              <a:t>  </a:t>
            </a:r>
          </a:p>
          <a:p>
            <a:endParaRPr lang="en-GB" baseline="0" dirty="0" smtClean="0"/>
          </a:p>
          <a:p>
            <a:r>
              <a:rPr lang="en-GB" strike="noStrike" dirty="0" smtClean="0"/>
              <a:t>An estimated</a:t>
            </a:r>
            <a:r>
              <a:rPr lang="en-GB" strike="noStrike" baseline="0" dirty="0" smtClean="0"/>
              <a:t> 1166 GP in-hours consultations took place over the summer. This was double the number observed during a non-heatwave year.</a:t>
            </a:r>
            <a:endParaRPr lang="en-GB" strike="noStrike" dirty="0" smtClean="0"/>
          </a:p>
          <a:p>
            <a:endParaRPr lang="en-GB" dirty="0" smtClean="0"/>
          </a:p>
          <a:p>
            <a:r>
              <a:rPr lang="en-GB" dirty="0" smtClean="0"/>
              <a:t>Sourced from Smith S, Elliot AJ, Hajat S et al. (2016). Estimating the burden of heat/sun stroke in England during the 2013 summer heatwave using syndromic surveillance. Journal</a:t>
            </a:r>
            <a:r>
              <a:rPr lang="en-GB" baseline="0" dirty="0" smtClean="0"/>
              <a:t> of </a:t>
            </a:r>
            <a:r>
              <a:rPr lang="en-GB" dirty="0" smtClean="0"/>
              <a:t>Epidemiology</a:t>
            </a:r>
            <a:r>
              <a:rPr lang="en-GB" baseline="0" dirty="0" smtClean="0"/>
              <a:t> and</a:t>
            </a:r>
            <a:r>
              <a:rPr lang="en-GB" dirty="0" smtClean="0"/>
              <a:t> Community Health, Volume 70, Issue 0.</a:t>
            </a:r>
          </a:p>
          <a:p>
            <a:endParaRPr lang="en-GB" dirty="0" smtClean="0"/>
          </a:p>
          <a:p>
            <a:r>
              <a:rPr lang="en-GB" dirty="0" smtClean="0"/>
              <a:t>Full</a:t>
            </a:r>
            <a:r>
              <a:rPr lang="en-GB" baseline="0" dirty="0" smtClean="0"/>
              <a:t> article available at:</a:t>
            </a:r>
            <a:br>
              <a:rPr lang="en-GB" baseline="0" dirty="0" smtClean="0"/>
            </a:br>
            <a:r>
              <a:rPr lang="en-GB" baseline="0" dirty="0" smtClean="0"/>
              <a:t>jech.bmj.com/content/70/5/459</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15</a:t>
            </a:fld>
            <a:endParaRPr lang="en-US" dirty="0"/>
          </a:p>
        </p:txBody>
      </p:sp>
    </p:spTree>
    <p:extLst>
      <p:ext uri="{BB962C8B-B14F-4D97-AF65-F5344CB8AC3E}">
        <p14:creationId xmlns:p14="http://schemas.microsoft.com/office/powerpoint/2010/main" val="4065607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National Risk Register of Civil Emergencies 2017 edition provides an updated government assessment of the likelihood and potential impact of a range of different civil emergency risks (including naturally and accidentally occurring hazards and malicious threats) that may directly affect the UK over the next 5 years.</a:t>
            </a:r>
            <a:r>
              <a:rPr lang="en-GB" baseline="0" dirty="0" smtClean="0"/>
              <a:t> </a:t>
            </a:r>
            <a:r>
              <a:rPr lang="en-GB" dirty="0" smtClean="0"/>
              <a:t>The risk to human health posed by heatwave</a:t>
            </a:r>
            <a:r>
              <a:rPr lang="en-GB" b="0" dirty="0" smtClean="0"/>
              <a:t>s</a:t>
            </a:r>
            <a:r>
              <a:rPr lang="en-GB" dirty="0" smtClean="0"/>
              <a:t> is included in the National Risk Assessment. In the National Risk</a:t>
            </a:r>
            <a:r>
              <a:rPr lang="en-GB" baseline="0" dirty="0" smtClean="0"/>
              <a:t> </a:t>
            </a:r>
            <a:r>
              <a:rPr lang="en-GB" dirty="0" smtClean="0"/>
              <a:t>Register, how serious the risk of an emergency is depends both on the likelihood of it happening over the next five years and on the consequences or impacts that people will feel if it does. When identifying risks for the</a:t>
            </a:r>
            <a:r>
              <a:rPr lang="en-GB" baseline="0" dirty="0" smtClean="0"/>
              <a:t> </a:t>
            </a:r>
            <a:r>
              <a:rPr lang="en-GB" dirty="0" smtClean="0"/>
              <a:t>National Risk Register, a ‘reasonable worst case’ is chosen which represents a challenging manifestation of the scenario.</a:t>
            </a:r>
            <a:r>
              <a:rPr lang="en-GB" baseline="0" dirty="0" smtClean="0"/>
              <a:t> </a:t>
            </a:r>
          </a:p>
          <a:p>
            <a:endParaRPr lang="en-GB" dirty="0" smtClean="0"/>
          </a:p>
          <a:p>
            <a:r>
              <a:rPr lang="en-GB" dirty="0" smtClean="0"/>
              <a:t>The 2017 National Risk Register of Civil Emergencies considers heatwaves</a:t>
            </a:r>
            <a:r>
              <a:rPr lang="en-GB" baseline="0" dirty="0" smtClean="0"/>
              <a:t> a similar risk to that posed by emerging infectious diseases, poor air quality and space weather.</a:t>
            </a:r>
            <a:endParaRPr lang="en-GB" dirty="0" smtClean="0"/>
          </a:p>
          <a:p>
            <a:endParaRPr lang="en-GB" dirty="0" smtClean="0"/>
          </a:p>
          <a:p>
            <a:r>
              <a:rPr lang="en-GB" dirty="0" smtClean="0"/>
              <a:t>The National Risk Register</a:t>
            </a:r>
            <a:r>
              <a:rPr lang="en-GB" baseline="0" dirty="0" smtClean="0"/>
              <a:t> of Civil Emergencies can be found using the following link:</a:t>
            </a:r>
          </a:p>
          <a:p>
            <a:r>
              <a:rPr lang="en-GB" dirty="0" smtClean="0"/>
              <a:t>https://www.gov.uk/government/publications/national-risk-register-of-civil-emergencies-2017-edition</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18</a:t>
            </a:fld>
            <a:endParaRPr lang="en-US" dirty="0"/>
          </a:p>
        </p:txBody>
      </p:sp>
    </p:spTree>
    <p:extLst>
      <p:ext uri="{BB962C8B-B14F-4D97-AF65-F5344CB8AC3E}">
        <p14:creationId xmlns:p14="http://schemas.microsoft.com/office/powerpoint/2010/main" val="566078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Under the 2008 Climate Change Act, the UK Government is required to publish a UK-wide Climate Change Risk Assessment every five years.  The Act stipulates that the Government must assess the risks for the UK from the current and predicted impacts of climate change.  The first Climate Change Risk Assessment was published in 2012.</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The 2017 Climate Change Risk Assessment is available at:</a:t>
            </a:r>
            <a:br>
              <a:rPr lang="en-GB" baseline="0" dirty="0" smtClean="0"/>
            </a:br>
            <a:r>
              <a:rPr lang="en-GB" dirty="0" smtClean="0"/>
              <a:t>www.theccc.org.uk/uk-climate-change-risk-assessment-2017/introduction-to-the-ccra/</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20</a:t>
            </a:fld>
            <a:endParaRPr lang="en-US" dirty="0"/>
          </a:p>
        </p:txBody>
      </p:sp>
    </p:spTree>
    <p:extLst>
      <p:ext uri="{BB962C8B-B14F-4D97-AF65-F5344CB8AC3E}">
        <p14:creationId xmlns:p14="http://schemas.microsoft.com/office/powerpoint/2010/main" val="2050992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The number of heat-related deaths in the UK are projected to increase by around 250% by the 2050s, due to climate change</a:t>
            </a:r>
            <a:r>
              <a:rPr lang="en-GB" baseline="0" dirty="0" smtClean="0"/>
              <a:t> and an ageing and growing </a:t>
            </a:r>
            <a:r>
              <a:rPr lang="en-GB" dirty="0" smtClean="0"/>
              <a:t>population.</a:t>
            </a:r>
            <a:r>
              <a:rPr lang="en-GB" baseline="0" dirty="0" smtClean="0"/>
              <a:t> The number of heat-related deaths per year is predicted to be &gt;12,500 by the 2080s.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Sourced from </a:t>
            </a:r>
            <a:r>
              <a:rPr lang="en-GB" sz="1200" dirty="0" smtClean="0"/>
              <a:t>Hajat S, Vardoulakis S, Heaviside C, et. al. (2014). Climate change effects on human health: projections of temperature-related mortality for the UK during the 2020s, 2050s and 2080s. Journal of Epidemiology and Community Health, Volume</a:t>
            </a:r>
            <a:r>
              <a:rPr lang="en-GB" sz="1200" baseline="0" dirty="0" smtClean="0"/>
              <a:t> </a:t>
            </a:r>
            <a:r>
              <a:rPr lang="en-GB" sz="1200" dirty="0" smtClean="0"/>
              <a:t>68:641-648.</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21</a:t>
            </a:fld>
            <a:endParaRPr lang="en-US" dirty="0"/>
          </a:p>
        </p:txBody>
      </p:sp>
    </p:spTree>
    <p:extLst>
      <p:ext uri="{BB962C8B-B14F-4D97-AF65-F5344CB8AC3E}">
        <p14:creationId xmlns:p14="http://schemas.microsoft.com/office/powerpoint/2010/main" val="1866280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itchFamily="34" charset="0"/>
              <a:buNone/>
            </a:pPr>
            <a:r>
              <a:rPr lang="en-GB" dirty="0" smtClean="0"/>
              <a:t>The ageing population, as well as increase in average temperatures, may also result in more heat deaths. As shown, in the coloured chart,</a:t>
            </a:r>
            <a:r>
              <a:rPr lang="en-GB" baseline="0" dirty="0" smtClean="0"/>
              <a:t> </a:t>
            </a:r>
            <a:r>
              <a:rPr lang="en-GB" dirty="0" smtClean="0"/>
              <a:t>the greatest burden of these deaths will </a:t>
            </a:r>
            <a:r>
              <a:rPr lang="en-GB" b="0" dirty="0" smtClean="0"/>
              <a:t>occur</a:t>
            </a:r>
            <a:r>
              <a:rPr lang="en-GB" b="1" dirty="0" smtClean="0"/>
              <a:t> </a:t>
            </a:r>
            <a:r>
              <a:rPr lang="en-GB" dirty="0" smtClean="0"/>
              <a:t>in the older age groups. These results are normalised per 100 000 people in the population as the size of the age groups varied widely. The results provide a strong indication that the burden of heat remains much higher in 75–84 year olds and in particular those over 85 years.</a:t>
            </a:r>
          </a:p>
          <a:p>
            <a:pPr marL="0" indent="0">
              <a:buFont typeface="Arial" pitchFamily="34" charset="0"/>
              <a:buNone/>
            </a:pPr>
            <a:endParaRPr lang="en-GB"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GB" dirty="0" smtClean="0"/>
              <a:t>These results indicate that </a:t>
            </a:r>
            <a:r>
              <a:rPr lang="en-GB" b="0" strike="noStrike" dirty="0" smtClean="0"/>
              <a:t>action to protect</a:t>
            </a:r>
            <a:r>
              <a:rPr lang="en-GB" b="0" strike="noStrike" baseline="0" dirty="0" smtClean="0"/>
              <a:t> health </a:t>
            </a:r>
            <a:r>
              <a:rPr lang="en-GB" dirty="0" smtClean="0"/>
              <a:t>from hot weather will become increasingly necessary this century</a:t>
            </a:r>
            <a:r>
              <a:rPr lang="en-GB" baseline="0" dirty="0" smtClean="0"/>
              <a:t>. </a:t>
            </a:r>
            <a:r>
              <a:rPr lang="en-GB" dirty="0" smtClean="0"/>
              <a:t>Better general health and wellbeing of elderly individuals may help to alleviate some of the large burdens expected. However, the future pace of ageing may have hitherto unrecognised consequences for healthcare. Changes in household size and living patterns may also be important modifiers of future risk among the elderly</a:t>
            </a:r>
            <a:r>
              <a:rPr lang="en-GB" baseline="0" dirty="0" smtClean="0"/>
              <a:t> (Hajat et al. 2014).</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GB" baseline="0" dirty="0" smtClean="0"/>
              <a:t>Sourced from </a:t>
            </a:r>
            <a:r>
              <a:rPr lang="en-GB" sz="1200" dirty="0" smtClean="0"/>
              <a:t>Hajat S, Vardoulakis S, Heaviside C, et. al. (2014). Climate change effects on human health: projections of temperature-related mortality for the UK during the 2020s, 2050s and 2080s. Journal of Epidemiology and Community Health, Volume</a:t>
            </a:r>
            <a:r>
              <a:rPr lang="en-GB" sz="1200" baseline="0" dirty="0" smtClean="0"/>
              <a:t> </a:t>
            </a:r>
            <a:r>
              <a:rPr lang="en-GB" sz="1200" dirty="0" smtClean="0"/>
              <a:t>68:641-648.</a:t>
            </a:r>
            <a:endParaRPr lang="en-GB"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22</a:t>
            </a:fld>
            <a:endParaRPr lang="en-US" dirty="0"/>
          </a:p>
        </p:txBody>
      </p:sp>
    </p:spTree>
    <p:extLst>
      <p:ext uri="{BB962C8B-B14F-4D97-AF65-F5344CB8AC3E}">
        <p14:creationId xmlns:p14="http://schemas.microsoft.com/office/powerpoint/2010/main" val="1868072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0" dirty="0" smtClean="0"/>
              <a:t>Much of the increased risk of hot</a:t>
            </a:r>
            <a:r>
              <a:rPr lang="en-GB" b="0" baseline="0" dirty="0" smtClean="0"/>
              <a:t> weather</a:t>
            </a:r>
            <a:r>
              <a:rPr lang="en-GB" b="0" dirty="0" smtClean="0"/>
              <a:t> is thought to be mediated by exposure to high temperatures indoors. Homes may already be overheating even in normal summer conditions. People in developed countries typically spend over 90% of their time indoors. The risk from overheating in hospitals, care homes, schools, prisons</a:t>
            </a:r>
            <a:r>
              <a:rPr lang="en-GB" b="0" baseline="0" dirty="0" smtClean="0"/>
              <a:t> </a:t>
            </a:r>
            <a:r>
              <a:rPr lang="en-GB" b="0" dirty="0" smtClean="0"/>
              <a:t>and places of work</a:t>
            </a:r>
            <a:r>
              <a:rPr lang="en-GB" b="0" baseline="0" dirty="0" smtClean="0"/>
              <a:t> in England </a:t>
            </a:r>
            <a:r>
              <a:rPr lang="en-GB" b="0" dirty="0" smtClean="0"/>
              <a:t>is unknown. There is currently no agreed definition of building overheating in the UK. Several different guideline temperatures in health and safety and building design exist, but are based on thermal comfort for healthy people in offices.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0" dirty="0" smtClean="0"/>
              <a:t>Safe upper temperature thresholds for health are difficult to establish; most research to date has used outdoor temperatures to characterise the relationship between temperature and mortality and morbidity. An indoor temperature threshold of around 25-26°C is recommended in several health documents. This is thought to have originated from an expert consensus view at a World Health Organization meeting.</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24</a:t>
            </a:fld>
            <a:endParaRPr lang="en-US" dirty="0"/>
          </a:p>
        </p:txBody>
      </p:sp>
    </p:spTree>
    <p:extLst>
      <p:ext uri="{BB962C8B-B14F-4D97-AF65-F5344CB8AC3E}">
        <p14:creationId xmlns:p14="http://schemas.microsoft.com/office/powerpoint/2010/main" val="1581898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Climate Change Adaptation Sub-Committee</a:t>
            </a:r>
            <a:r>
              <a:rPr lang="en-GB" baseline="0" dirty="0" smtClean="0"/>
              <a:t> report</a:t>
            </a:r>
            <a:r>
              <a:rPr lang="en-GB" dirty="0" smtClean="0"/>
              <a:t> 90% of the UK hospital buildings are vulnerable to overheating. Temperatures in some wards can exceed 30˚C even when external temperatures are 22˚C. Newly built hospitals are found to overheat during periods of hot weather, whereas 1920s blocks with open ‘Nightingale’ wards and 1960s blocks were shown to be more resilient to heat. </a:t>
            </a:r>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An evaluation of the 2006 Heatwave Plan also found that 34% of Primary Care Trusts reported lists of vulnerable people to contact during a heatwave were incomplete or missing, and reported logistical issues associated with the large number of people classed as vulnerable. Failures to reach vulnerable people early enough during a heatwave increases the chance that a case of overheating escalates and emergency measures such as installing portable air conditioning units are taken (Adaptation Sub-Committee 2014).</a:t>
            </a:r>
          </a:p>
          <a:p>
            <a:endParaRPr lang="en-GB" dirty="0" smtClean="0"/>
          </a:p>
          <a:p>
            <a:r>
              <a:rPr lang="en-GB" dirty="0" smtClean="0"/>
              <a:t>Source:</a:t>
            </a:r>
          </a:p>
          <a:p>
            <a:endParaRPr lang="en-GB" dirty="0" smtClean="0"/>
          </a:p>
          <a:p>
            <a:r>
              <a:rPr lang="en-GB" dirty="0" smtClean="0"/>
              <a:t>Adaptation Sub-Committee</a:t>
            </a:r>
            <a:r>
              <a:rPr lang="en-GB" baseline="0" dirty="0" smtClean="0"/>
              <a:t> Progress Report 2014 “</a:t>
            </a:r>
            <a:r>
              <a:rPr lang="en-GB" i="1" baseline="0" dirty="0" smtClean="0"/>
              <a:t>Managing climate risks to wellbeing and the economy</a:t>
            </a:r>
            <a:r>
              <a:rPr lang="en-GB" baseline="0" dirty="0" smtClean="0"/>
              <a:t>”. </a:t>
            </a:r>
            <a:r>
              <a:rPr lang="en-GB" dirty="0" smtClean="0"/>
              <a:t>Full report is available at:</a:t>
            </a:r>
            <a:br>
              <a:rPr lang="en-GB" dirty="0" smtClean="0"/>
            </a:br>
            <a:r>
              <a:rPr lang="en-GB" dirty="0" smtClean="0"/>
              <a:t>www.theccc.org.uk/wp-content/uploads/2014/07/Final_ASC-2014_web-version.pdf</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25</a:t>
            </a:fld>
            <a:endParaRPr lang="en-US" dirty="0"/>
          </a:p>
        </p:txBody>
      </p:sp>
    </p:spTree>
    <p:extLst>
      <p:ext uri="{BB962C8B-B14F-4D97-AF65-F5344CB8AC3E}">
        <p14:creationId xmlns:p14="http://schemas.microsoft.com/office/powerpoint/2010/main" val="2933901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altLang="en-US" b="1" dirty="0" smtClean="0">
                <a:ea typeface="ヒラギノ角ゴ Pro W3"/>
                <a:cs typeface="ヒラギノ角ゴ Pro W3"/>
              </a:rPr>
              <a:t>Rational of resource</a:t>
            </a:r>
          </a:p>
          <a:p>
            <a:r>
              <a:rPr lang="en-GB" altLang="en-US" b="0" dirty="0" smtClean="0">
                <a:ea typeface="ヒラギノ角ゴ Pro W3"/>
                <a:cs typeface="ヒラギノ角ゴ Pro W3"/>
              </a:rPr>
              <a:t>This</a:t>
            </a:r>
            <a:r>
              <a:rPr lang="en-GB" altLang="en-US" b="0" baseline="0" dirty="0" smtClean="0">
                <a:ea typeface="ヒラギノ角ゴ Pro W3"/>
                <a:cs typeface="ヒラギノ角ゴ Pro W3"/>
              </a:rPr>
              <a:t> resource is designed to raise awareness of the public health consequences of hot weather and the actions people can take to protect health before and during a heatwave. This resource introduces the Heatwave Plan for England, its associated public and professional resources and the heat-health alerting system for England. The slide set can be used as a complete presentation lasting approximately 1-hour or as separate chapters. It has been designed for those across the health and social care system and those in the voluntary sector with a role in planning for, or responding to, a heatwave event in England.</a:t>
            </a:r>
            <a:endParaRPr lang="en-GB" altLang="en-US" baseline="0" dirty="0" smtClean="0">
              <a:ea typeface="ヒラギノ角ゴ Pro W3"/>
              <a:cs typeface="ヒラギノ角ゴ Pro W3"/>
            </a:endParaRPr>
          </a:p>
          <a:p>
            <a:endParaRPr lang="en-GB" dirty="0" smtClean="0"/>
          </a:p>
          <a:p>
            <a:r>
              <a:rPr lang="en-GB" dirty="0" smtClean="0"/>
              <a:t>Presentation outline:</a:t>
            </a:r>
          </a:p>
          <a:p>
            <a:pPr marL="285750" indent="-285750">
              <a:lnSpc>
                <a:spcPct val="150000"/>
              </a:lnSpc>
              <a:spcAft>
                <a:spcPts val="0"/>
              </a:spcAft>
              <a:buFont typeface="Arial" panose="020B0604020202020204" pitchFamily="34" charset="0"/>
              <a:buChar char="•"/>
              <a:defRPr/>
            </a:pPr>
            <a:r>
              <a:rPr lang="en-US" dirty="0" smtClean="0"/>
              <a:t>Health impacts of hot weather (slide 4)</a:t>
            </a:r>
          </a:p>
          <a:p>
            <a:pPr marL="285750" indent="-285750">
              <a:lnSpc>
                <a:spcPct val="150000"/>
              </a:lnSpc>
              <a:spcAft>
                <a:spcPts val="0"/>
              </a:spcAft>
              <a:buFont typeface="Arial" panose="020B0604020202020204" pitchFamily="34" charset="0"/>
              <a:buChar char="•"/>
              <a:defRPr/>
            </a:pPr>
            <a:r>
              <a:rPr lang="en-US" dirty="0" smtClean="0"/>
              <a:t>Heatwaves and hot weather</a:t>
            </a:r>
            <a:r>
              <a:rPr lang="en-US" baseline="0" dirty="0" smtClean="0"/>
              <a:t> </a:t>
            </a:r>
            <a:r>
              <a:rPr lang="en-US" dirty="0" smtClean="0"/>
              <a:t>(slide 16)</a:t>
            </a:r>
          </a:p>
          <a:p>
            <a:pPr marL="285750" indent="-285750">
              <a:lnSpc>
                <a:spcPct val="150000"/>
              </a:lnSpc>
              <a:spcAft>
                <a:spcPts val="0"/>
              </a:spcAft>
              <a:buFont typeface="Arial" panose="020B0604020202020204" pitchFamily="34" charset="0"/>
              <a:buChar char="•"/>
              <a:defRPr/>
            </a:pPr>
            <a:r>
              <a:rPr lang="en-US" dirty="0" smtClean="0"/>
              <a:t>Heat risk and climate change (slide 19)</a:t>
            </a:r>
          </a:p>
          <a:p>
            <a:pPr marL="285750" indent="-285750">
              <a:lnSpc>
                <a:spcPct val="150000"/>
              </a:lnSpc>
              <a:spcAft>
                <a:spcPts val="0"/>
              </a:spcAft>
              <a:buFont typeface="Arial" panose="020B0604020202020204" pitchFamily="34" charset="0"/>
              <a:buChar char="•"/>
              <a:defRPr/>
            </a:pPr>
            <a:r>
              <a:rPr lang="en-US" dirty="0" smtClean="0"/>
              <a:t>Overheating in buildings (slide 23)</a:t>
            </a:r>
          </a:p>
          <a:p>
            <a:pPr marL="285750" indent="-285750">
              <a:lnSpc>
                <a:spcPct val="150000"/>
              </a:lnSpc>
              <a:spcAft>
                <a:spcPts val="0"/>
              </a:spcAft>
              <a:buFont typeface="Arial" panose="020B0604020202020204" pitchFamily="34" charset="0"/>
              <a:buChar char="•"/>
              <a:defRPr/>
            </a:pPr>
            <a:r>
              <a:rPr lang="en-US" dirty="0" smtClean="0"/>
              <a:t>The Heatwave Plan for England (slide</a:t>
            </a:r>
            <a:r>
              <a:rPr lang="en-US" baseline="0" dirty="0" smtClean="0"/>
              <a:t> 31)</a:t>
            </a:r>
            <a:endParaRPr lang="en-US" dirty="0" smtClean="0"/>
          </a:p>
          <a:p>
            <a:pPr marL="285750" indent="-285750">
              <a:lnSpc>
                <a:spcPct val="150000"/>
              </a:lnSpc>
              <a:spcAft>
                <a:spcPts val="0"/>
              </a:spcAft>
              <a:buFont typeface="Arial" panose="020B0604020202020204" pitchFamily="34" charset="0"/>
              <a:buChar char="•"/>
              <a:defRPr/>
            </a:pPr>
            <a:r>
              <a:rPr lang="en-US" dirty="0" smtClean="0"/>
              <a:t>Heat-health Watch alerting system (slide 43)</a:t>
            </a:r>
          </a:p>
          <a:p>
            <a:pPr marL="285750" indent="-285750">
              <a:lnSpc>
                <a:spcPct val="150000"/>
              </a:lnSpc>
              <a:spcAft>
                <a:spcPts val="0"/>
              </a:spcAft>
              <a:buFont typeface="Arial" panose="020B0604020202020204" pitchFamily="34" charset="0"/>
              <a:buChar char="•"/>
              <a:defRPr/>
            </a:pPr>
            <a:r>
              <a:rPr lang="en-US" dirty="0" smtClean="0"/>
              <a:t>Key messages (slide</a:t>
            </a:r>
            <a:r>
              <a:rPr lang="en-US" baseline="0" dirty="0" smtClean="0"/>
              <a:t> 55)</a:t>
            </a:r>
            <a:endParaRPr lang="en-US" dirty="0" smtClean="0"/>
          </a:p>
          <a:p>
            <a:pPr marL="285750" indent="-285750">
              <a:lnSpc>
                <a:spcPct val="150000"/>
              </a:lnSpc>
              <a:spcAft>
                <a:spcPts val="0"/>
              </a:spcAft>
              <a:buFont typeface="Arial" panose="020B0604020202020204" pitchFamily="34" charset="0"/>
              <a:buChar char="•"/>
              <a:defRPr/>
            </a:pPr>
            <a:r>
              <a:rPr lang="en-US" dirty="0" smtClean="0"/>
              <a:t>Resources (slide 57)</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a:t>
            </a:fld>
            <a:endParaRPr lang="en-US" dirty="0"/>
          </a:p>
        </p:txBody>
      </p:sp>
    </p:spTree>
    <p:extLst>
      <p:ext uri="{BB962C8B-B14F-4D97-AF65-F5344CB8AC3E}">
        <p14:creationId xmlns:p14="http://schemas.microsoft.com/office/powerpoint/2010/main" val="3845744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dirty="0" smtClean="0"/>
              <a:t>Acceptable ‘summer’ indoor temperatures (cooling season) for buildings without mechanical cooling systems as a function of the exponentially-weighted running mean of the outdoor temperature. The operative temperatures in this figure are valid for office buildings and other buildings of similar type used for human occupancy with mainly sedentary activities and dwellings, where there is easy access to operable windows and occupants may freely adapt their clothing to the indoor and/or outdoor thermal conditions. Θrm = outdoor running mean temperature ˚C and Θo = operative temperature ˚C. These limits apply when 10˚C &lt;Θrm &lt; 30˚C for upper limit and 15˚C &lt;Θrm &lt; 30˚C for lower limit. Above 25˚C the graphs are based on a limited database. </a:t>
            </a:r>
          </a:p>
          <a:p>
            <a:endParaRPr lang="en-GB" dirty="0" smtClean="0"/>
          </a:p>
          <a:p>
            <a:r>
              <a:rPr lang="en-GB" dirty="0" smtClean="0"/>
              <a:t>Category I is intended for spaces occupied by very sensitive and fragile persons. It has the narrowest acceptable temperature range as it is assumed that people are unable to change their clothing, be active and that air movement cannot be used (see Adaptive thermal comfort and sustainable thermal standards for buildings). This is broadly relevant to the many hospital patients who have limited ability to adjust their clothing, hydrate themselves or open the windows. However, even within the strict criteria of Category I it is still possible to reach internal temperatures that are harmful to patients’ health. Heatwave conditions would normally be required for this to occur, but high internal temperatures have also been observed in NHS hospital wards outside of heatwave periods. </a:t>
            </a:r>
          </a:p>
          <a:p>
            <a:endParaRPr lang="en-GB" dirty="0" smtClean="0"/>
          </a:p>
          <a:p>
            <a:r>
              <a:rPr lang="en-GB" dirty="0" smtClean="0"/>
              <a:t>Source: Standards Institution (BSI – www.bsigroup.com). Source: BS EN15251:2007 Indoor environmental input parameters for design and assessment of energy performance of buildings addressing indoor air quality, thermal environment, lighting and acoustics.</a:t>
            </a:r>
          </a:p>
          <a:p>
            <a:endParaRPr lang="en-GB" dirty="0" smtClean="0"/>
          </a:p>
          <a:p>
            <a:r>
              <a:rPr lang="en-GB" dirty="0" smtClean="0"/>
              <a:t>Useful tools, support and guidance:</a:t>
            </a:r>
          </a:p>
          <a:p>
            <a:r>
              <a:rPr lang="en-GB" dirty="0" smtClean="0"/>
              <a:t> "Department of Health consultation on HBN 00-07: ‘Emergency Preparedness, resilience and response: planning for the healthcare estate’" www.gov.uk/government/uploads/system/uploads/attachment_data/file/306367/HBN_00-07-250414.pdf  </a:t>
            </a:r>
          </a:p>
          <a:p>
            <a:endParaRPr lang="en-GB" dirty="0" smtClean="0"/>
          </a:p>
          <a:p>
            <a:r>
              <a:rPr lang="en-GB" dirty="0" smtClean="0"/>
              <a:t>Also HTM 07-02:</a:t>
            </a:r>
          </a:p>
          <a:p>
            <a:r>
              <a:rPr lang="en-GB" dirty="0" smtClean="0"/>
              <a:t>www.gov.uk/government/uploads/system/uploads/attachment_data/file/416635/HTM_07-02_Part_A_FINAL.pdf </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26</a:t>
            </a:fld>
            <a:endParaRPr lang="en-US" dirty="0"/>
          </a:p>
        </p:txBody>
      </p:sp>
    </p:spTree>
    <p:extLst>
      <p:ext uri="{BB962C8B-B14F-4D97-AF65-F5344CB8AC3E}">
        <p14:creationId xmlns:p14="http://schemas.microsoft.com/office/powerpoint/2010/main" val="2933901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27</a:t>
            </a:fld>
            <a:endParaRPr lang="en-US" dirty="0"/>
          </a:p>
        </p:txBody>
      </p:sp>
    </p:spTree>
    <p:extLst>
      <p:ext uri="{BB962C8B-B14F-4D97-AF65-F5344CB8AC3E}">
        <p14:creationId xmlns:p14="http://schemas.microsoft.com/office/powerpoint/2010/main" val="2933901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The heatwave in 2003 was associated with a marked short-term increase in mortality in the elderly in the first 2 weeks of August.</a:t>
            </a:r>
            <a:r>
              <a:rPr lang="en-GB" baseline="0" dirty="0" smtClean="0"/>
              <a:t> The graph </a:t>
            </a:r>
            <a:r>
              <a:rPr lang="en-GB" dirty="0" smtClean="0"/>
              <a:t>shows the impact of the heatwave by place of death for two age groups. In the elderly (75 and over age group), the excess mortality as a proportional increase was fairly evenly distributed between deaths at home, deaths in hospital, and deaths in nursing or residential homes. The excess was greatest in nursing homes where deaths increased by 42 per cent during the heatwave, compared to an overall increase of 33 per cent. Among under 75s (black bars) more of the excess was distributed in residential and nursing homes and ‘other placesʼ than would have been expected from the distribution of deaths in the baseline period</a:t>
            </a:r>
            <a:r>
              <a:rPr lang="en-GB" baseline="0" dirty="0" smtClean="0"/>
              <a:t> (Kovats et. al. 2006).</a:t>
            </a: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r>
              <a:rPr lang="en-GB" dirty="0" smtClean="0"/>
              <a:t>Information from care homes indicate that overheating risk may due to building design and management issues. One study based on four care homes in England found that there was a risk of summertime overheating, especially during short-term heatwaves (2-4 days) with indoor temperatures rising to nearly 30ºC in communal areas and resident rooms. Non-structural factors that affected overheating risk include fixed daily routines of care home residents making it difficult to accommodate periods of intense heat; management structures and systems which do not always allow for front line staff to alter temperatures; and a culture which focuses on cold as the main climate risk so that high indoor temperatures are not always considered by residents or staff to be undesirable (Gupta et al., 2016). </a:t>
            </a:r>
          </a:p>
          <a:p>
            <a:endParaRPr lang="en-GB" dirty="0" smtClean="0"/>
          </a:p>
          <a:p>
            <a:r>
              <a:rPr lang="en-GB" sz="1200" dirty="0" smtClean="0"/>
              <a:t>Sources:</a:t>
            </a:r>
          </a:p>
          <a:p>
            <a:endParaRPr lang="en-GB" sz="1200" dirty="0" smtClean="0"/>
          </a:p>
          <a:p>
            <a:pPr marL="171450" indent="-171450">
              <a:buFont typeface="Arial" panose="020B0604020202020204" pitchFamily="34" charset="0"/>
              <a:buChar char="•"/>
            </a:pPr>
            <a:r>
              <a:rPr lang="en-GB" sz="1200" dirty="0" smtClean="0"/>
              <a:t>Kovats, SR., Johnson, H., and Griffiths, C. (2006). Mortality in southern England during the 2003 heat wave by place of death. Health Statistics Quarterly,</a:t>
            </a:r>
            <a:r>
              <a:rPr lang="en-GB" sz="1200" baseline="0" dirty="0" smtClean="0"/>
              <a:t> Volume </a:t>
            </a:r>
            <a:r>
              <a:rPr lang="en-GB" sz="1200" dirty="0" smtClean="0"/>
              <a:t>29.</a:t>
            </a:r>
          </a:p>
          <a:p>
            <a:pPr marL="171450" indent="-171450">
              <a:buFont typeface="Arial" panose="020B0604020202020204" pitchFamily="34" charset="0"/>
              <a:buChar char="•"/>
            </a:pPr>
            <a:r>
              <a:rPr lang="en-GB" sz="1200" dirty="0" smtClean="0"/>
              <a:t>Gupta, R., Walker, G., Lewis, A.,</a:t>
            </a:r>
            <a:r>
              <a:rPr lang="en-GB" sz="1200" baseline="0" dirty="0" smtClean="0"/>
              <a:t> et. al. (2016). Care provision fit for a future climate. Full report available at: https://www.jrf.org.uk/report/care-provision-fit-future-climate.</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28</a:t>
            </a:fld>
            <a:endParaRPr lang="en-US" dirty="0"/>
          </a:p>
        </p:txBody>
      </p:sp>
    </p:spTree>
    <p:extLst>
      <p:ext uri="{BB962C8B-B14F-4D97-AF65-F5344CB8AC3E}">
        <p14:creationId xmlns:p14="http://schemas.microsoft.com/office/powerpoint/2010/main" val="23933179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Urban Heat Island is a metropolitan area that’s a lots</a:t>
            </a:r>
            <a:r>
              <a:rPr lang="en-GB" baseline="0" dirty="0" smtClean="0"/>
              <a:t> warmer then the rural areas surrounding it.  Heat is created by energy from all the people, cars, buses, and trains in big cities (https://www.nationalgeographic.org/encyclopedia/urban-heat-island/)</a:t>
            </a:r>
            <a:endParaRPr lang="en-GB" dirty="0" smtClean="0"/>
          </a:p>
          <a:p>
            <a:endParaRPr lang="en-GB" dirty="0" smtClean="0"/>
          </a:p>
          <a:p>
            <a:r>
              <a:rPr lang="en-GB" dirty="0" smtClean="0"/>
              <a:t>Some homes are more vulnerable than others to overheating. Recent research suggests that:</a:t>
            </a:r>
          </a:p>
          <a:p>
            <a:endParaRPr lang="en-GB" dirty="0" smtClean="0"/>
          </a:p>
          <a:p>
            <a:r>
              <a:rPr lang="en-GB" dirty="0" smtClean="0"/>
              <a:t>• top floor 1960s flats can experience over six times the overheating of ground floor flats, depending on orientation, and almost nine times that of Victorian terraced houses</a:t>
            </a:r>
          </a:p>
          <a:p>
            <a:r>
              <a:rPr lang="en-GB" dirty="0" smtClean="0"/>
              <a:t>•</a:t>
            </a:r>
            <a:r>
              <a:rPr lang="en-GB" baseline="0" dirty="0" smtClean="0"/>
              <a:t> </a:t>
            </a:r>
            <a:r>
              <a:rPr lang="en-GB" dirty="0" smtClean="0"/>
              <a:t>other risk factors include poor protection from solar gains, such as unshaded south and south west facing windows, and east facing windows for rooms occupied in the mornings such as homes of the elderly</a:t>
            </a:r>
          </a:p>
          <a:p>
            <a:r>
              <a:rPr lang="en-GB" dirty="0" smtClean="0"/>
              <a:t>•</a:t>
            </a:r>
            <a:r>
              <a:rPr lang="en-GB" baseline="0" dirty="0" smtClean="0"/>
              <a:t> </a:t>
            </a:r>
            <a:r>
              <a:rPr lang="en-GB" dirty="0" smtClean="0"/>
              <a:t>light-weight buildings with heavily glazed facades, including flats with lack of access to cool space, may also be vulnerable</a:t>
            </a:r>
          </a:p>
          <a:p>
            <a:endParaRPr lang="en-GB" dirty="0" smtClean="0"/>
          </a:p>
          <a:p>
            <a:r>
              <a:rPr lang="en-GB" dirty="0" smtClean="0"/>
              <a:t>Further information and resources are</a:t>
            </a:r>
            <a:r>
              <a:rPr lang="en-GB" baseline="0" dirty="0" smtClean="0"/>
              <a:t> available from the Tackling Overheating in Buildings section of the Zero Carbon Hub website: www.zerocarbonhub.org/current-projects/tackling-overheating-buildings</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29</a:t>
            </a:fld>
            <a:endParaRPr lang="en-US" dirty="0"/>
          </a:p>
        </p:txBody>
      </p:sp>
    </p:spTree>
    <p:extLst>
      <p:ext uri="{BB962C8B-B14F-4D97-AF65-F5344CB8AC3E}">
        <p14:creationId xmlns:p14="http://schemas.microsoft.com/office/powerpoint/2010/main" val="2933901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Sources</a:t>
            </a:r>
            <a:r>
              <a:rPr lang="en-GB" baseline="0" dirty="0" smtClean="0"/>
              <a:t> of f</a:t>
            </a:r>
            <a:r>
              <a:rPr lang="en-GB" dirty="0" smtClean="0"/>
              <a:t>urther information</a:t>
            </a:r>
            <a:r>
              <a:rPr lang="en-GB" baseline="0" dirty="0" smtClean="0"/>
              <a:t>:</a:t>
            </a:r>
          </a:p>
          <a:p>
            <a:endParaRPr lang="en-GB" baseline="0" dirty="0" smtClean="0"/>
          </a:p>
          <a:p>
            <a:r>
              <a:rPr lang="en-GB" baseline="0" dirty="0" smtClean="0"/>
              <a:t>Dengel, A., Swainson, M., Ormandy, D., Ezratty, V. 2016.  </a:t>
            </a:r>
            <a:r>
              <a:rPr lang="en-GB" i="1" baseline="0" dirty="0" smtClean="0"/>
              <a:t>Overheating in dwellings</a:t>
            </a:r>
            <a:r>
              <a:rPr lang="en-GB" baseline="0" dirty="0" smtClean="0"/>
              <a:t>. BRE Guidance Document. Available at www.bre.co.uk/filelibrary/Briefing%20papers/116885-Overheating-Guidance-v3.pdf</a:t>
            </a:r>
          </a:p>
          <a:p>
            <a:endParaRPr lang="en-GB" baseline="0" dirty="0" smtClean="0"/>
          </a:p>
          <a:p>
            <a:r>
              <a:rPr lang="en-GB" baseline="0" dirty="0" smtClean="0"/>
              <a:t>Taylor, J., Wilkinson, P., Picetti, R., Symonds, P., Heaviside, C., Macintyre, H.L., Davies, M., Mavrogianni, A., Hutchinson, E. (2018) Comparison of built environment adaptations to heat exposure and mortality during hot weather, West Midlands region, UK. Environment International 111, 287-294.</a:t>
            </a:r>
          </a:p>
          <a:p>
            <a:endParaRPr lang="en-GB" baseline="0" dirty="0" smtClean="0"/>
          </a:p>
          <a:p>
            <a:r>
              <a:rPr lang="en-GB" baseline="0" dirty="0" smtClean="0"/>
              <a:t>Taylor, J., Symonds, P., Wilkinson, P., Heaviside, C., Macintyre, H., Davies, M., Mavrogianni, A., Hutchinson, E. (2018) Estimating the Influence of Housing Energy Efficiency and Overheating Adaptations on Heat-Related Mortality in the West Midlands, UK. Atmosphere 9, 190.</a:t>
            </a:r>
          </a:p>
          <a:p>
            <a:endParaRPr lang="en-GB" baseline="0" dirty="0" smtClean="0"/>
          </a:p>
          <a:p>
            <a:endParaRPr lang="en-GB" baseline="0"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30</a:t>
            </a:fld>
            <a:endParaRPr lang="en-US" dirty="0"/>
          </a:p>
        </p:txBody>
      </p:sp>
    </p:spTree>
    <p:extLst>
      <p:ext uri="{BB962C8B-B14F-4D97-AF65-F5344CB8AC3E}">
        <p14:creationId xmlns:p14="http://schemas.microsoft.com/office/powerpoint/2010/main" val="2724579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The Heatwave plan for England intends to protect the population from the health consequences of hot weather. It supports the NHS, social care and local authorities, by providing guidance on how to prepare for and respond to a heatwave which can affect everybody’s health, but particularly the most vulnerable people in society.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32</a:t>
            </a:fld>
            <a:endParaRPr lang="en-US" dirty="0"/>
          </a:p>
        </p:txBody>
      </p:sp>
    </p:spTree>
    <p:extLst>
      <p:ext uri="{BB962C8B-B14F-4D97-AF65-F5344CB8AC3E}">
        <p14:creationId xmlns:p14="http://schemas.microsoft.com/office/powerpoint/2010/main" val="2283877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33</a:t>
            </a:fld>
            <a:endParaRPr lang="en-US" dirty="0"/>
          </a:p>
        </p:txBody>
      </p:sp>
    </p:spTree>
    <p:extLst>
      <p:ext uri="{BB962C8B-B14F-4D97-AF65-F5344CB8AC3E}">
        <p14:creationId xmlns:p14="http://schemas.microsoft.com/office/powerpoint/2010/main" val="2117662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ea typeface="ヒラギノ角ゴ Pro W3"/>
                <a:cs typeface="ヒラギノ角ゴ Pro W3"/>
              </a:rPr>
              <a:t>The</a:t>
            </a:r>
            <a:r>
              <a:rPr lang="en-GB" altLang="en-US" baseline="0" dirty="0" smtClean="0">
                <a:ea typeface="ヒラギノ角ゴ Pro W3"/>
                <a:cs typeface="ヒラギノ角ゴ Pro W3"/>
              </a:rPr>
              <a:t> Heatwave Plan for England specifically aims to:</a:t>
            </a:r>
            <a:endParaRPr lang="en-GB" altLang="en-US" dirty="0" smtClean="0">
              <a:ea typeface="ヒラギノ角ゴ Pro W3"/>
              <a:cs typeface="ヒラギノ角ゴ Pro W3"/>
            </a:endParaRPr>
          </a:p>
          <a:p>
            <a:endParaRPr lang="en-GB" altLang="en-US" dirty="0" smtClean="0">
              <a:ea typeface="ヒラギノ角ゴ Pro W3"/>
              <a:cs typeface="ヒラギノ角ゴ Pro W3"/>
            </a:endParaRPr>
          </a:p>
          <a:p>
            <a:pPr>
              <a:lnSpc>
                <a:spcPct val="90000"/>
              </a:lnSpc>
              <a:spcBef>
                <a:spcPct val="0"/>
              </a:spcBef>
              <a:spcAft>
                <a:spcPts val="1200"/>
              </a:spcAft>
              <a:buFont typeface="Arial" pitchFamily="34" charset="0"/>
              <a:buChar char="•"/>
            </a:pPr>
            <a:r>
              <a:rPr lang="en-GB" altLang="en-US" sz="1200" dirty="0" smtClean="0">
                <a:ea typeface="ヒラギノ角ゴ Pro W3"/>
                <a:cs typeface="ヒラギノ角ゴ Pro W3"/>
              </a:rPr>
              <a:t> develop the knowledge base of healthcare practitioners regarding the Heatwave Plan for England and the risks associated with hot weather</a:t>
            </a:r>
          </a:p>
          <a:p>
            <a:pPr>
              <a:lnSpc>
                <a:spcPct val="90000"/>
              </a:lnSpc>
              <a:spcBef>
                <a:spcPct val="0"/>
              </a:spcBef>
              <a:spcAft>
                <a:spcPts val="1200"/>
              </a:spcAft>
              <a:buFont typeface="Arial" pitchFamily="34" charset="0"/>
              <a:buChar char="•"/>
            </a:pPr>
            <a:r>
              <a:rPr lang="en-GB" altLang="en-US" sz="1200" dirty="0" smtClean="0">
                <a:ea typeface="ヒラギノ角ゴ Pro W3"/>
                <a:cs typeface="ヒラギノ角ゴ Pro W3"/>
              </a:rPr>
              <a:t> ensure all local organisations consider the Heatwave Plan for England and satisfy themselves that the suggested actions and heat-health watch alerts are understood across the system</a:t>
            </a:r>
          </a:p>
          <a:p>
            <a:pPr>
              <a:lnSpc>
                <a:spcPct val="90000"/>
              </a:lnSpc>
              <a:spcBef>
                <a:spcPct val="0"/>
              </a:spcBef>
              <a:spcAft>
                <a:spcPts val="1200"/>
              </a:spcAft>
              <a:buFont typeface="Arial" pitchFamily="34" charset="0"/>
              <a:buChar char="•"/>
            </a:pPr>
            <a:r>
              <a:rPr lang="en-GB" altLang="en-US" sz="1200" dirty="0" smtClean="0">
                <a:ea typeface="ヒラギノ角ゴ Pro W3"/>
                <a:cs typeface="ヒラギノ角ゴ Pro W3"/>
              </a:rPr>
              <a:t> enable Local Health Resilience Partnerships (LHRPs) to use the Heatwave Plan for England to review their own heatwave plans and that local plans are adapted as appropriate to the local context</a:t>
            </a:r>
          </a:p>
          <a:p>
            <a:pPr>
              <a:lnSpc>
                <a:spcPct val="90000"/>
              </a:lnSpc>
              <a:spcBef>
                <a:spcPct val="0"/>
              </a:spcBef>
              <a:spcAft>
                <a:spcPts val="1200"/>
              </a:spcAft>
              <a:buFont typeface="Arial" pitchFamily="34" charset="0"/>
              <a:buChar char="•"/>
            </a:pPr>
            <a:r>
              <a:rPr lang="en-GB" altLang="en-US" sz="1200" dirty="0" smtClean="0">
                <a:ea typeface="ヒラギノ角ゴ Pro W3"/>
                <a:cs typeface="ヒラギノ角ゴ Pro W3"/>
              </a:rPr>
              <a:t> ensure NHS, social care and local authority commissioners, together with local resilience forums (LRFs) and LHRPs, satisfy themselves that the distribution of heat-health watch alerts will reach those that need to take action</a:t>
            </a:r>
          </a:p>
          <a:p>
            <a:pPr>
              <a:lnSpc>
                <a:spcPct val="90000"/>
              </a:lnSpc>
              <a:spcBef>
                <a:spcPct val="0"/>
              </a:spcBef>
              <a:buFont typeface="Arial" pitchFamily="34" charset="0"/>
              <a:buChar char="•"/>
            </a:pPr>
            <a:r>
              <a:rPr lang="en-GB" altLang="en-US" sz="1200" dirty="0" smtClean="0">
                <a:ea typeface="ヒラギノ角ゴ Pro W3"/>
                <a:cs typeface="ヒラギノ角ゴ Pro W3"/>
              </a:rPr>
              <a:t> identify opportunities for closer partnership working with the voluntary, community and private sectors to help reduce vulnerability and to support the planning and response to heatwaves</a:t>
            </a:r>
            <a:endParaRPr lang="en-GB" altLang="en-US" dirty="0" smtClean="0">
              <a:ea typeface="ヒラギノ角ゴ Pro W3"/>
              <a:cs typeface="ヒラギノ角ゴ Pro W3"/>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34</a:t>
            </a:fld>
            <a:endParaRPr lang="en-US" dirty="0"/>
          </a:p>
        </p:txBody>
      </p:sp>
    </p:spTree>
    <p:extLst>
      <p:ext uri="{BB962C8B-B14F-4D97-AF65-F5344CB8AC3E}">
        <p14:creationId xmlns:p14="http://schemas.microsoft.com/office/powerpoint/2010/main" val="25436761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itchFamily="34" charset="0"/>
                <a:ea typeface="ヒラギノ角ゴ Pro W3" pitchFamily="84" charset="-128"/>
              </a:rPr>
              <a:t>As part of the long-term and strategic planning, we recommend that heatwaves and hot weather are considered by Health and Wellbeing Boards and included in Joint Strategic Needs Assessments and Joint Health and Wellbeing Strategies, in order to inform commissioning.</a:t>
            </a:r>
            <a:endParaRPr kumimoji="0" lang="en-GB" altLang="en-US" sz="1200" b="0" i="0" u="none" strike="noStrike" kern="1200" cap="none" spc="0" normalizeH="0" baseline="0" noProof="0" dirty="0" smtClean="0">
              <a:ln>
                <a:noFill/>
              </a:ln>
              <a:solidFill>
                <a:prstClr val="black"/>
              </a:solidFill>
              <a:effectLst/>
              <a:uLnTx/>
              <a:uFillTx/>
              <a:latin typeface="Arial" pitchFamily="34" charset="0"/>
              <a:ea typeface="ヒラギノ角ゴ Pro W3"/>
              <a:cs typeface="ヒラギノ角ゴ Pro W3"/>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35</a:t>
            </a:fld>
            <a:endParaRPr lang="en-US" dirty="0"/>
          </a:p>
        </p:txBody>
      </p:sp>
    </p:spTree>
    <p:extLst>
      <p:ext uri="{BB962C8B-B14F-4D97-AF65-F5344CB8AC3E}">
        <p14:creationId xmlns:p14="http://schemas.microsoft.com/office/powerpoint/2010/main" val="24045367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Agreement on a lead body at local or sub-national level may be for example, NHS-England whose role, in collaboration with Clinical Commissioning Groups, will be to ensure that local providers of NHS commissioned care have the capacity and capability to deliver their functions as laid out in this plan - NHS England hold the providers of NHS commissioned care to account for implementation, in co-ordination with Clinical Commissioning Groups as appropriate.</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36</a:t>
            </a:fld>
            <a:endParaRPr lang="en-US" dirty="0"/>
          </a:p>
        </p:txBody>
      </p:sp>
    </p:spTree>
    <p:extLst>
      <p:ext uri="{BB962C8B-B14F-4D97-AF65-F5344CB8AC3E}">
        <p14:creationId xmlns:p14="http://schemas.microsoft.com/office/powerpoint/2010/main" val="1509272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0" dirty="0" smtClean="0">
                <a:ea typeface="ヒラギノ角ゴ Pro W3"/>
                <a:cs typeface="ヒラギノ角ゴ Pro W3"/>
              </a:rPr>
              <a:t>On</a:t>
            </a:r>
            <a:r>
              <a:rPr lang="en-GB" altLang="en-US" b="0" baseline="0" dirty="0" smtClean="0">
                <a:ea typeface="ヒラギノ角ゴ Pro W3"/>
                <a:cs typeface="ヒラギノ角ゴ Pro W3"/>
              </a:rPr>
              <a:t> completion of this resource, participants will be able to:</a:t>
            </a:r>
          </a:p>
          <a:p>
            <a:pPr marL="171450" indent="-171450">
              <a:buFont typeface="Arial" panose="020B0604020202020204" pitchFamily="34" charset="0"/>
              <a:buChar char="•"/>
            </a:pPr>
            <a:r>
              <a:rPr lang="en-GB" altLang="en-US" b="0" baseline="0" dirty="0" smtClean="0">
                <a:ea typeface="ヒラギノ角ゴ Pro W3"/>
                <a:cs typeface="ヒラギノ角ゴ Pro W3"/>
              </a:rPr>
              <a:t>Demonstrate the risks to health of hot weather, overheating and heatwave events.</a:t>
            </a:r>
          </a:p>
          <a:p>
            <a:pPr marL="171450" indent="-171450">
              <a:buFont typeface="Arial" panose="020B0604020202020204" pitchFamily="34" charset="0"/>
              <a:buChar char="•"/>
            </a:pPr>
            <a:r>
              <a:rPr lang="en-GB" altLang="en-US" b="0" baseline="0" dirty="0" smtClean="0">
                <a:ea typeface="ヒラギノ角ゴ Pro W3"/>
                <a:cs typeface="ヒラギノ角ゴ Pro W3"/>
              </a:rPr>
              <a:t>Understand the role and responsibilities of the health and social care sector in reducing the harm to health from hot weather including resilience, preparedness, response and recovery and the important role the voluntary sector can play.</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a:t>
            </a:fld>
            <a:endParaRPr lang="en-US" dirty="0"/>
          </a:p>
        </p:txBody>
      </p:sp>
    </p:spTree>
    <p:extLst>
      <p:ext uri="{BB962C8B-B14F-4D97-AF65-F5344CB8AC3E}">
        <p14:creationId xmlns:p14="http://schemas.microsoft.com/office/powerpoint/2010/main" val="16773162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a:t>
            </a:r>
            <a:r>
              <a:rPr lang="en-GB" baseline="0" dirty="0" smtClean="0"/>
              <a:t> are a suite of resources that form part of the plan:</a:t>
            </a:r>
          </a:p>
          <a:p>
            <a:endParaRPr lang="en-GB" dirty="0" smtClean="0"/>
          </a:p>
          <a:p>
            <a:pPr marL="171450" indent="-171450">
              <a:buFont typeface="Arial" panose="020B0604020202020204" pitchFamily="34" charset="0"/>
              <a:buChar char="•"/>
            </a:pPr>
            <a:r>
              <a:rPr lang="en-GB" b="1" dirty="0" smtClean="0"/>
              <a:t>Heatwave Plan for England </a:t>
            </a:r>
          </a:p>
          <a:p>
            <a:pPr marL="171450" indent="-171450">
              <a:buFont typeface="Arial" panose="020B0604020202020204" pitchFamily="34" charset="0"/>
              <a:buChar char="•"/>
            </a:pPr>
            <a:r>
              <a:rPr lang="en-GB" b="1" dirty="0" smtClean="0"/>
              <a:t>Heatwave Plan for England: easy read version</a:t>
            </a:r>
          </a:p>
          <a:p>
            <a:pPr marL="171450" indent="-171450">
              <a:buFont typeface="Arial" panose="020B0604020202020204" pitchFamily="34" charset="0"/>
              <a:buChar char="•"/>
            </a:pPr>
            <a:r>
              <a:rPr lang="en-GB" b="1" dirty="0" smtClean="0"/>
              <a:t>Making the case: the impact of heat on health – now and in the future</a:t>
            </a:r>
          </a:p>
          <a:p>
            <a:pPr marL="171450" indent="-171450">
              <a:buFont typeface="Arial" panose="020B0604020202020204" pitchFamily="34" charset="0"/>
              <a:buChar char="•"/>
            </a:pPr>
            <a:r>
              <a:rPr lang="en-GB" b="1" dirty="0" smtClean="0"/>
              <a:t>Advice for health and social care professionals: supporting vulnerable people before and during a heatwave</a:t>
            </a:r>
          </a:p>
          <a:p>
            <a:pPr marL="171450" indent="-171450">
              <a:buFont typeface="Arial" panose="020B0604020202020204" pitchFamily="34" charset="0"/>
              <a:buChar char="•"/>
            </a:pPr>
            <a:r>
              <a:rPr lang="en-GB" b="1" dirty="0" smtClean="0"/>
              <a:t>Advice for care home managers and staff: supporting vulnerable people before and during a heatwave</a:t>
            </a:r>
          </a:p>
          <a:p>
            <a:pPr marL="171450" indent="-171450">
              <a:buFont typeface="Arial" panose="020B0604020202020204" pitchFamily="34" charset="0"/>
              <a:buChar char="•"/>
            </a:pPr>
            <a:r>
              <a:rPr lang="en-GB" b="1" dirty="0" smtClean="0"/>
              <a:t>Looking after children and those in early years settings during heatwaves: guidance for teachers and professionals</a:t>
            </a:r>
          </a:p>
          <a:p>
            <a:pPr marL="171450" indent="-171450">
              <a:buFont typeface="Arial" panose="020B0604020202020204" pitchFamily="34" charset="0"/>
              <a:buChar char="•"/>
            </a:pPr>
            <a:r>
              <a:rPr lang="en-GB" b="1" dirty="0" smtClean="0"/>
              <a:t>Beat the heat: keep care home residents safe and well</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41</a:t>
            </a:fld>
            <a:endParaRPr lang="en-US" dirty="0"/>
          </a:p>
        </p:txBody>
      </p:sp>
    </p:spTree>
    <p:extLst>
      <p:ext uri="{BB962C8B-B14F-4D97-AF65-F5344CB8AC3E}">
        <p14:creationId xmlns:p14="http://schemas.microsoft.com/office/powerpoint/2010/main" val="1911468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smtClean="0">
                <a:solidFill>
                  <a:schemeClr val="tx1"/>
                </a:solidFill>
                <a:effectLst/>
                <a:latin typeface="+mn-lt"/>
                <a:ea typeface="ヒラギノ角ゴ Pro W3" pitchFamily="84" charset="-128"/>
                <a:cs typeface="ヒラギノ角ゴ Pro W3" pitchFamily="84" charset="-128"/>
              </a:rPr>
              <a:t>The</a:t>
            </a:r>
            <a:r>
              <a:rPr lang="en-GB" sz="1200" b="0" kern="1200" baseline="0" dirty="0" smtClean="0">
                <a:solidFill>
                  <a:schemeClr val="tx1"/>
                </a:solidFill>
                <a:effectLst/>
                <a:latin typeface="+mn-lt"/>
                <a:ea typeface="ヒラギノ角ゴ Pro W3" pitchFamily="84" charset="-128"/>
                <a:cs typeface="ヒラギノ角ゴ Pro W3" pitchFamily="84" charset="-128"/>
              </a:rPr>
              <a:t> Heatwave</a:t>
            </a:r>
            <a:r>
              <a:rPr lang="en-GB" sz="1200" b="0" kern="1200" dirty="0" smtClean="0">
                <a:solidFill>
                  <a:schemeClr val="tx1"/>
                </a:solidFill>
                <a:effectLst/>
                <a:latin typeface="+mn-lt"/>
                <a:ea typeface="ヒラギノ角ゴ Pro W3" pitchFamily="84" charset="-128"/>
                <a:cs typeface="ヒラギノ角ゴ Pro W3" pitchFamily="84" charset="-128"/>
              </a:rPr>
              <a:t> Plan for England is underpinned by the Heat-Health Watch alerting system commissioned by PHE and operated by the Met Office. </a:t>
            </a:r>
            <a:r>
              <a:rPr lang="en-GB" sz="1200" b="0" i="0" kern="1200" dirty="0" smtClean="0">
                <a:solidFill>
                  <a:schemeClr val="tx1"/>
                </a:solidFill>
                <a:effectLst/>
                <a:latin typeface="+mn-lt"/>
                <a:ea typeface="ヒラギノ角ゴ Pro W3" pitchFamily="84" charset="-128"/>
                <a:cs typeface="ヒラギノ角ゴ Pro W3" pitchFamily="84" charset="-128"/>
              </a:rPr>
              <a:t>The Heat-Health Watch alerting</a:t>
            </a:r>
            <a:r>
              <a:rPr lang="en-GB" sz="1200" b="0" i="0" kern="1200" baseline="0" dirty="0" smtClean="0">
                <a:solidFill>
                  <a:schemeClr val="tx1"/>
                </a:solidFill>
                <a:effectLst/>
                <a:latin typeface="+mn-lt"/>
                <a:ea typeface="ヒラギノ角ゴ Pro W3" pitchFamily="84" charset="-128"/>
                <a:cs typeface="ヒラギノ角ゴ Pro W3" pitchFamily="84" charset="-128"/>
              </a:rPr>
              <a:t> system</a:t>
            </a:r>
            <a:r>
              <a:rPr lang="en-GB" sz="1200" b="0" i="0" kern="1200" dirty="0" smtClean="0">
                <a:solidFill>
                  <a:schemeClr val="tx1"/>
                </a:solidFill>
                <a:effectLst/>
                <a:latin typeface="+mn-lt"/>
                <a:ea typeface="ヒラギノ角ゴ Pro W3" pitchFamily="84" charset="-128"/>
                <a:cs typeface="ヒラギノ角ゴ Pro W3" pitchFamily="84" charset="-128"/>
              </a:rPr>
              <a:t> is designed to help healthcare professionals in the event</a:t>
            </a:r>
            <a:r>
              <a:rPr lang="en-GB" sz="1200" b="0" i="0" kern="1200" baseline="0" dirty="0" smtClean="0">
                <a:solidFill>
                  <a:schemeClr val="tx1"/>
                </a:solidFill>
                <a:effectLst/>
                <a:latin typeface="+mn-lt"/>
                <a:ea typeface="ヒラギノ角ゴ Pro W3" pitchFamily="84" charset="-128"/>
                <a:cs typeface="ヒラギノ角ゴ Pro W3" pitchFamily="84" charset="-128"/>
              </a:rPr>
              <a:t> of </a:t>
            </a:r>
            <a:r>
              <a:rPr lang="en-GB" sz="1200" b="0" i="0" kern="1200" dirty="0" smtClean="0">
                <a:solidFill>
                  <a:schemeClr val="tx1"/>
                </a:solidFill>
                <a:effectLst/>
                <a:latin typeface="+mn-lt"/>
                <a:ea typeface="ヒラギノ角ゴ Pro W3" pitchFamily="84" charset="-128"/>
                <a:cs typeface="ヒラギノ角ゴ Pro W3" pitchFamily="84" charset="-128"/>
              </a:rPr>
              <a:t>periods of extreme temperature. The service acts as an early warning system forewarning of periods of high temperatures, which may affect the health of the public.</a:t>
            </a:r>
          </a:p>
          <a:p>
            <a:endParaRPr lang="en-GB" dirty="0" smtClean="0"/>
          </a:p>
          <a:p>
            <a:r>
              <a:rPr lang="en-GB" dirty="0" smtClean="0"/>
              <a:t>The Met Office forecasts day-time and night-time maximum temperatures, which are monitored regionally. When certain heat thresholds are passed, a warning is issued and sent to relevant health professionals and people working in social care as well as displayed on the</a:t>
            </a:r>
            <a:r>
              <a:rPr lang="en-GB" baseline="0" dirty="0" smtClean="0"/>
              <a:t> Met Office</a:t>
            </a:r>
            <a:r>
              <a:rPr lang="en-GB" dirty="0" smtClean="0"/>
              <a:t> website. This enables health professionals to take action to minimise the impact of the heat on people's health.</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43</a:t>
            </a:fld>
            <a:endParaRPr lang="en-US" dirty="0"/>
          </a:p>
        </p:txBody>
      </p:sp>
    </p:spTree>
    <p:extLst>
      <p:ext uri="{BB962C8B-B14F-4D97-AF65-F5344CB8AC3E}">
        <p14:creationId xmlns:p14="http://schemas.microsoft.com/office/powerpoint/2010/main" val="7943554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sz="1200" b="1" dirty="0" smtClean="0"/>
              <a:t>Level 0: Long-term</a:t>
            </a:r>
            <a:r>
              <a:rPr lang="en-GB" sz="1200" b="1" baseline="0" dirty="0" smtClean="0"/>
              <a:t> planning (all year)</a:t>
            </a:r>
          </a:p>
          <a:p>
            <a:r>
              <a:rPr lang="en-GB" sz="1200" b="0" dirty="0" smtClean="0"/>
              <a:t>Level 0 is year round long term planning, so that longer term actions (such as those linked to spatial planning and housing) are taken to reduce the harm to health of severe heat when it occurs.</a:t>
            </a:r>
          </a:p>
          <a:p>
            <a:endParaRPr lang="en-GB" sz="1200" b="0" dirty="0" smtClean="0"/>
          </a:p>
          <a:p>
            <a:r>
              <a:rPr lang="en-GB" sz="1200" b="1" dirty="0" smtClean="0"/>
              <a:t>Level 1: Heatwave and summer preparedness (1 June to 15 September)</a:t>
            </a:r>
          </a:p>
          <a:p>
            <a:r>
              <a:rPr lang="en-GB" sz="1200" dirty="0" smtClean="0"/>
              <a:t>The heatwave plan will remain at Level 1 unless a higher alert is triggered. During the summer months, social and healthcare services need to ensure that awareness and background preparedness are maintained by implementing the measures set out in the heatwave plan.</a:t>
            </a:r>
          </a:p>
          <a:p>
            <a:endParaRPr lang="en-GB" sz="1200" dirty="0" smtClean="0"/>
          </a:p>
          <a:p>
            <a:r>
              <a:rPr lang="en-GB" sz="1200" b="1" dirty="0" smtClean="0"/>
              <a:t>Level 2: Alert and readiness</a:t>
            </a:r>
          </a:p>
          <a:p>
            <a:r>
              <a:rPr lang="en-GB" sz="1200" dirty="0" smtClean="0"/>
              <a:t>This is triggered as soon as the Met Office forecasts that there is a 60 per cent chance of temperatures being high enough on at least two consecutive days to have significant effects on health. This will normally occur 2 to 3 days before the event is expected. As death rates rise soon after temperature increases, with many deaths occurring in the first two days, this is an important stage to ensure readiness and swift action to reduce harm from a potential heatwave.</a:t>
            </a:r>
          </a:p>
          <a:p>
            <a:endParaRPr lang="en-GB" sz="1200" dirty="0" smtClean="0"/>
          </a:p>
          <a:p>
            <a:r>
              <a:rPr lang="en-GB" sz="1200" b="1" dirty="0" smtClean="0"/>
              <a:t>Level 3: Heatwave action</a:t>
            </a:r>
          </a:p>
          <a:p>
            <a:r>
              <a:rPr lang="en-GB" sz="1200" dirty="0" smtClean="0"/>
              <a:t>This is triggered as soon as the Met Office confirms that threshold temperatures have been reached in any one region or more. This stage requires specific actions targeted at high-risk groups.</a:t>
            </a:r>
          </a:p>
          <a:p>
            <a:endParaRPr lang="en-GB" sz="1200" dirty="0" smtClean="0"/>
          </a:p>
          <a:p>
            <a:r>
              <a:rPr lang="en-GB" sz="1200" b="1" dirty="0" smtClean="0"/>
              <a:t>Level 4: National emergency</a:t>
            </a:r>
          </a:p>
          <a:p>
            <a:r>
              <a:rPr lang="en-GB" sz="1200" dirty="0" smtClean="0"/>
              <a:t>This is reached when a heatwave is so severe and/or prolonged that its effects extend outside health and social care, such as power or water shortages, and/or where the integrity of health and social care systems is threatened. At this level, illness and death may occur among the fit and healthy, and not just in high-risk groups and will require a multi-sector response at national and regional levels. The decision to go to a Level 4 is made at national level and will be taken in light of a cross government assessment of the weather conditions, co-ordinated by the Civil Contingencies Secretariat (Cabinet Office).</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44</a:t>
            </a:fld>
            <a:endParaRPr lang="en-US" dirty="0"/>
          </a:p>
        </p:txBody>
      </p:sp>
    </p:spTree>
    <p:extLst>
      <p:ext uri="{BB962C8B-B14F-4D97-AF65-F5344CB8AC3E}">
        <p14:creationId xmlns:p14="http://schemas.microsoft.com/office/powerpoint/2010/main" val="10227765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The Heat-</a:t>
            </a:r>
            <a:r>
              <a:rPr lang="en-GB" baseline="0" dirty="0" smtClean="0"/>
              <a:t>H</a:t>
            </a:r>
            <a:r>
              <a:rPr lang="en-GB" dirty="0" smtClean="0"/>
              <a:t>ealth Watch system comprises 5 levels of response based upon threshold maximum daytime and minimum night-time temperatures. These thresholds vary by region, with an average threshold temperature of 30°C by day and 15 °C overnight for at least 2 consecutive days. However, overall the greatest burden to health is from temperatures that are well below what are considered to be a heatwave. </a:t>
            </a:r>
          </a:p>
          <a:p>
            <a:endParaRPr lang="en-GB" dirty="0" smtClean="0"/>
          </a:p>
          <a:p>
            <a:r>
              <a:rPr lang="en-GB" dirty="0" smtClean="0"/>
              <a:t>Example</a:t>
            </a:r>
            <a:r>
              <a:rPr lang="en-GB" baseline="0" dirty="0" smtClean="0"/>
              <a:t> impacts and temperatures:</a:t>
            </a:r>
          </a:p>
          <a:p>
            <a:endParaRPr lang="en-GB" baseline="0" dirty="0" smtClean="0"/>
          </a:p>
          <a:p>
            <a:pPr marL="171450" indent="-171450">
              <a:buFont typeface="Arial" panose="020B0604020202020204" pitchFamily="34" charset="0"/>
              <a:buChar char="•"/>
            </a:pPr>
            <a:r>
              <a:rPr lang="en-GB" baseline="0" dirty="0" smtClean="0"/>
              <a:t>24</a:t>
            </a:r>
            <a:r>
              <a:rPr lang="en-GB" baseline="30000" dirty="0" smtClean="0"/>
              <a:t>o</a:t>
            </a:r>
            <a:r>
              <a:rPr lang="en-GB" baseline="0" dirty="0" smtClean="0"/>
              <a:t>C (for 3 days running) – hot weather notices and bottled water supplied on London Underground. Maintenance workers begin work to stop rails buckling. Network rail also begin additional precautions to their tracks</a:t>
            </a:r>
          </a:p>
          <a:p>
            <a:pPr marL="171450" indent="-171450">
              <a:buFont typeface="Arial" panose="020B0604020202020204" pitchFamily="34" charset="0"/>
              <a:buChar char="•"/>
            </a:pPr>
            <a:r>
              <a:rPr lang="en-GB" baseline="0" dirty="0" smtClean="0"/>
              <a:t>24.5</a:t>
            </a:r>
            <a:r>
              <a:rPr lang="en-GB" baseline="30000" dirty="0" smtClean="0"/>
              <a:t>o</a:t>
            </a:r>
            <a:r>
              <a:rPr lang="en-GB" baseline="0" dirty="0" smtClean="0"/>
              <a:t>C – temperature at which any excess deaths may first become apparent</a:t>
            </a:r>
          </a:p>
          <a:p>
            <a:pPr marL="171450" indent="-171450">
              <a:buFont typeface="Arial" panose="020B0604020202020204" pitchFamily="34" charset="0"/>
              <a:buChar char="•"/>
            </a:pPr>
            <a:r>
              <a:rPr lang="en-GB" baseline="0" dirty="0" smtClean="0"/>
              <a:t>36</a:t>
            </a:r>
            <a:r>
              <a:rPr lang="en-GB" baseline="30000" dirty="0" smtClean="0"/>
              <a:t>o</a:t>
            </a:r>
            <a:r>
              <a:rPr lang="en-GB" baseline="0" dirty="0" smtClean="0"/>
              <a:t>C – Network Rail would be experiencing railhead temperatures of 50+</a:t>
            </a:r>
            <a:r>
              <a:rPr lang="en-GB" baseline="30000" dirty="0" smtClean="0"/>
              <a:t>o</a:t>
            </a:r>
            <a:r>
              <a:rPr lang="en-GB" baseline="0" dirty="0" smtClean="0"/>
              <a:t>C.  Extreme precautions would then be introduced. When train rails reach 52</a:t>
            </a:r>
            <a:r>
              <a:rPr lang="en-GB" baseline="30000" dirty="0" smtClean="0"/>
              <a:t>o</a:t>
            </a:r>
            <a:r>
              <a:rPr lang="en-GB" baseline="0" dirty="0" smtClean="0"/>
              <a:t>C and 48</a:t>
            </a:r>
            <a:r>
              <a:rPr lang="en-GB" baseline="30000" dirty="0" smtClean="0"/>
              <a:t>o</a:t>
            </a:r>
            <a:r>
              <a:rPr lang="en-GB" baseline="0" dirty="0" smtClean="0"/>
              <a:t>C a temporary speed restriction is introduced. Train speeds are reduced by 50% and 30% respectively</a:t>
            </a:r>
          </a:p>
          <a:p>
            <a:pPr marL="171450" indent="-171450">
              <a:buFont typeface="Arial" panose="020B0604020202020204" pitchFamily="34" charset="0"/>
              <a:buChar char="•"/>
            </a:pPr>
            <a:r>
              <a:rPr lang="en-GB" baseline="0" dirty="0" smtClean="0"/>
              <a:t>33</a:t>
            </a:r>
            <a:r>
              <a:rPr lang="en-GB" baseline="30000" dirty="0" smtClean="0"/>
              <a:t>o</a:t>
            </a:r>
            <a:r>
              <a:rPr lang="en-GB" baseline="0" dirty="0" smtClean="0"/>
              <a:t>C – Tarmac Roads may begin to melt</a:t>
            </a:r>
          </a:p>
          <a:p>
            <a:pPr marL="171450" indent="-171450">
              <a:buFont typeface="Arial" panose="020B0604020202020204" pitchFamily="34" charset="0"/>
              <a:buChar char="•"/>
            </a:pPr>
            <a:r>
              <a:rPr lang="en-GB" baseline="0" dirty="0" smtClean="0"/>
              <a:t>41.5</a:t>
            </a:r>
            <a:r>
              <a:rPr lang="en-GB" baseline="30000" dirty="0" smtClean="0"/>
              <a:t>o</a:t>
            </a:r>
            <a:r>
              <a:rPr lang="en-GB" baseline="0" dirty="0" smtClean="0"/>
              <a:t>C and 36.2</a:t>
            </a:r>
            <a:r>
              <a:rPr lang="en-GB" baseline="30000" dirty="0" smtClean="0"/>
              <a:t>o</a:t>
            </a:r>
            <a:r>
              <a:rPr lang="en-GB" baseline="0" dirty="0" smtClean="0"/>
              <a:t>C – Temperatures recorded on the tube and on the platform during the 2003 heatwave</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51</a:t>
            </a:fld>
            <a:endParaRPr lang="en-US" dirty="0"/>
          </a:p>
        </p:txBody>
      </p:sp>
    </p:spTree>
    <p:extLst>
      <p:ext uri="{BB962C8B-B14F-4D97-AF65-F5344CB8AC3E}">
        <p14:creationId xmlns:p14="http://schemas.microsoft.com/office/powerpoint/2010/main" val="25051189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well as the Heat-Health Watch alerting system</a:t>
            </a:r>
            <a:r>
              <a:rPr lang="en-GB" baseline="0" dirty="0" smtClean="0"/>
              <a:t>, other services exist.  T</a:t>
            </a:r>
            <a:r>
              <a:rPr lang="en-GB" dirty="0" smtClean="0"/>
              <a:t>he</a:t>
            </a:r>
            <a:r>
              <a:rPr lang="en-GB" baseline="0" dirty="0" smtClean="0"/>
              <a:t> purpose of these various services are:</a:t>
            </a:r>
          </a:p>
          <a:p>
            <a:r>
              <a:rPr lang="en-GB" b="1" baseline="0" dirty="0" smtClean="0"/>
              <a:t>Heatwave warning </a:t>
            </a:r>
            <a:r>
              <a:rPr lang="en-GB" b="0" baseline="0" dirty="0" smtClean="0"/>
              <a:t> - To provide early warning of high temperatures.</a:t>
            </a:r>
          </a:p>
          <a:p>
            <a:r>
              <a:rPr lang="en-GB" b="1" baseline="0" dirty="0" smtClean="0"/>
              <a:t>Heatwave planning advice </a:t>
            </a:r>
            <a:r>
              <a:rPr lang="en-GB" b="0" baseline="0" dirty="0" smtClean="0"/>
              <a:t>– To provide advice throughout the summer period relating to high temperatures.</a:t>
            </a:r>
          </a:p>
          <a:p>
            <a:r>
              <a:rPr lang="en-GB" b="1" baseline="0" dirty="0" smtClean="0"/>
              <a:t>National Severe Weather Warning Service </a:t>
            </a:r>
            <a:r>
              <a:rPr lang="en-GB" b="0" baseline="0" dirty="0" smtClean="0"/>
              <a:t>– To provide warnings of severe or hazardous weather that has the potential to cause danger to life or widespread disruption.  These warnings are issued to the public to prompt consideration od actions that they may need to take and the emergency responders to trigger their plans to protect the public.</a:t>
            </a:r>
          </a:p>
          <a:p>
            <a:r>
              <a:rPr lang="en-GB" b="1" baseline="0" dirty="0" smtClean="0"/>
              <a:t>General weather forecasts </a:t>
            </a:r>
            <a:r>
              <a:rPr lang="en-GB" b="0" baseline="0" dirty="0" smtClean="0"/>
              <a:t> - To enable the public to make informed decisions about their day to day activities.</a:t>
            </a:r>
            <a:endParaRPr lang="en-GB" b="1" baseline="0" dirty="0" smtClean="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52</a:t>
            </a:fld>
            <a:endParaRPr lang="en-US" dirty="0"/>
          </a:p>
        </p:txBody>
      </p:sp>
    </p:spTree>
    <p:extLst>
      <p:ext uri="{BB962C8B-B14F-4D97-AF65-F5344CB8AC3E}">
        <p14:creationId xmlns:p14="http://schemas.microsoft.com/office/powerpoint/2010/main" val="29324430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0" dirty="0" smtClean="0"/>
              <a:t>Hot Weather Alerts</a:t>
            </a:r>
            <a:r>
              <a:rPr lang="en-GB" b="0" baseline="0" dirty="0" smtClean="0"/>
              <a:t> provide an outline of the forecast, the probability of the hot weather occurring by region, and the time the alert is inforce. They are </a:t>
            </a:r>
            <a:r>
              <a:rPr lang="en-GB" dirty="0" smtClean="0"/>
              <a:t>colour-coded to indicate more easily the regions affected by a change from one Heatwave Warning level to another (eg from Level 2 to Level 3) to help responders clarify what actions in turn need to be taken.</a:t>
            </a:r>
            <a:r>
              <a:rPr lang="en-GB" baseline="0" dirty="0" smtClean="0"/>
              <a:t> Finally, the alert </a:t>
            </a:r>
            <a:r>
              <a:rPr lang="en-GB" dirty="0" smtClean="0"/>
              <a:t>indicates which local resilience forum(s) are included in the alert and contain a link to the Met Office and weather pattern maps.</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53</a:t>
            </a:fld>
            <a:endParaRPr lang="en-US" dirty="0"/>
          </a:p>
        </p:txBody>
      </p:sp>
    </p:spTree>
    <p:extLst>
      <p:ext uri="{BB962C8B-B14F-4D97-AF65-F5344CB8AC3E}">
        <p14:creationId xmlns:p14="http://schemas.microsoft.com/office/powerpoint/2010/main" val="10843534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ヒラギノ角ゴ Pro W3" pitchFamily="84" charset="-128"/>
                <a:cs typeface="ヒラギノ角ゴ Pro W3" pitchFamily="84" charset="-128"/>
              </a:rPr>
              <a:t>The </a:t>
            </a:r>
            <a:r>
              <a:rPr kumimoji="0" lang="en-GB" sz="1200" b="0" i="0" u="sng" strike="noStrike" kern="1200" cap="none" spc="0" normalizeH="0" baseline="0" noProof="0" dirty="0" smtClean="0">
                <a:ln>
                  <a:noFill/>
                </a:ln>
                <a:solidFill>
                  <a:prstClr val="black"/>
                </a:solidFill>
                <a:effectLst/>
                <a:uLnTx/>
                <a:uFillTx/>
                <a:latin typeface="+mn-lt"/>
                <a:ea typeface="ヒラギノ角ゴ Pro W3" pitchFamily="84" charset="-128"/>
                <a:cs typeface="ヒラギノ角ゴ Pro W3" pitchFamily="84" charset="-128"/>
                <a:hlinkClick r:id="rId3"/>
              </a:rPr>
              <a:t>Heat-Health Watch Service</a:t>
            </a:r>
            <a:r>
              <a:rPr kumimoji="0" lang="en-GB" sz="1200" b="0" i="0" u="none" strike="noStrike" kern="1200" cap="none" spc="0" normalizeH="0" baseline="0" noProof="0" dirty="0" smtClean="0">
                <a:ln>
                  <a:noFill/>
                </a:ln>
                <a:solidFill>
                  <a:prstClr val="black"/>
                </a:solidFill>
                <a:effectLst/>
                <a:uLnTx/>
                <a:uFillTx/>
                <a:latin typeface="+mn-lt"/>
                <a:ea typeface="ヒラギノ角ゴ Pro W3" pitchFamily="84" charset="-128"/>
                <a:cs typeface="ヒラギノ角ゴ Pro W3" pitchFamily="84" charset="-128"/>
              </a:rPr>
              <a:t> is designed to help healthcare professionals manage during periods of hot weather. The service acts as an early warning system forewarning of periods of high temperatures, which may affect the health of the UK public. Hot Weather Warnings are sent to the Chief Executive of every provider of NHS commissioned care, Local Authority and Social Care Organisation in England.</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54</a:t>
            </a:fld>
            <a:endParaRPr lang="en-US" dirty="0"/>
          </a:p>
        </p:txBody>
      </p:sp>
    </p:spTree>
    <p:extLst>
      <p:ext uri="{BB962C8B-B14F-4D97-AF65-F5344CB8AC3E}">
        <p14:creationId xmlns:p14="http://schemas.microsoft.com/office/powerpoint/2010/main" val="20638301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t>We would ask that particular care is taken to ensure independent care homes and hospitals and healthcare providers are made aware of the plan, and for care homes, of the specific risks associated with residents of homes and of the specific advice directed at care home managers and staff.</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t>As ever, it is for professionals to use their judgement in any individual situation to ensure that they are doing the best they can for their patient or client.</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56</a:t>
            </a:fld>
            <a:endParaRPr lang="en-US" dirty="0"/>
          </a:p>
        </p:txBody>
      </p:sp>
    </p:spTree>
    <p:extLst>
      <p:ext uri="{BB962C8B-B14F-4D97-AF65-F5344CB8AC3E}">
        <p14:creationId xmlns:p14="http://schemas.microsoft.com/office/powerpoint/2010/main" val="21763924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58</a:t>
            </a:fld>
            <a:endParaRPr lang="en-US" dirty="0"/>
          </a:p>
        </p:txBody>
      </p:sp>
    </p:spTree>
    <p:extLst>
      <p:ext uri="{BB962C8B-B14F-4D97-AF65-F5344CB8AC3E}">
        <p14:creationId xmlns:p14="http://schemas.microsoft.com/office/powerpoint/2010/main" val="514559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b="0" strike="noStrike" baseline="0" dirty="0" smtClean="0"/>
              <a:t>The main causes of illness and death during a heatwave are respiratory and cardiovascular diseases. Additionally, there are specific heat-related illnesses including: </a:t>
            </a:r>
          </a:p>
          <a:p>
            <a:endParaRPr lang="en-GB" b="1" strike="noStrike" baseline="0" dirty="0" smtClean="0"/>
          </a:p>
          <a:p>
            <a:r>
              <a:rPr lang="en-GB" dirty="0" smtClean="0"/>
              <a:t>• heat cramps – caused by dehydration and loss of electrolytes, including after exercise</a:t>
            </a:r>
          </a:p>
          <a:p>
            <a:r>
              <a:rPr lang="en-GB" dirty="0" smtClean="0"/>
              <a:t>• heat rash – small, red, itchy papules </a:t>
            </a:r>
            <a:r>
              <a:rPr lang="en-GB" b="0" dirty="0" smtClean="0"/>
              <a:t>all over the body</a:t>
            </a:r>
          </a:p>
          <a:p>
            <a:r>
              <a:rPr lang="en-GB" dirty="0" smtClean="0"/>
              <a:t>• heat oedema – </a:t>
            </a:r>
            <a:r>
              <a:rPr lang="en-GB" b="0" dirty="0" smtClean="0"/>
              <a:t>swelling,</a:t>
            </a:r>
            <a:r>
              <a:rPr lang="en-GB" b="0" baseline="0" dirty="0" smtClean="0"/>
              <a:t> </a:t>
            </a:r>
            <a:r>
              <a:rPr lang="en-GB" dirty="0" smtClean="0"/>
              <a:t>particularly in the ankles, due to </a:t>
            </a:r>
            <a:r>
              <a:rPr lang="en-GB" b="0" dirty="0" smtClean="0"/>
              <a:t>dilation of blood vessels </a:t>
            </a:r>
            <a:r>
              <a:rPr lang="en-GB" dirty="0" smtClean="0"/>
              <a:t>and retention of fluid</a:t>
            </a:r>
          </a:p>
          <a:p>
            <a:r>
              <a:rPr lang="en-GB" dirty="0" smtClean="0"/>
              <a:t>• heat syncope – dizziness and fainting, due to dehydration and vasodilation, </a:t>
            </a:r>
            <a:r>
              <a:rPr lang="en-GB" b="0" dirty="0" smtClean="0"/>
              <a:t>worsened by </a:t>
            </a:r>
            <a:r>
              <a:rPr lang="en-GB" dirty="0" smtClean="0"/>
              <a:t>cardiovascular disease and certain medications</a:t>
            </a:r>
          </a:p>
          <a:p>
            <a:r>
              <a:rPr lang="en-GB" dirty="0" smtClean="0"/>
              <a:t>• heat exhaustion </a:t>
            </a:r>
            <a:r>
              <a:rPr lang="en-GB" strike="noStrike" dirty="0" smtClean="0"/>
              <a:t>which </a:t>
            </a:r>
            <a:r>
              <a:rPr lang="en-GB" dirty="0" smtClean="0"/>
              <a:t>occurs as a result of </a:t>
            </a:r>
            <a:r>
              <a:rPr lang="en-GB" b="0" dirty="0" smtClean="0"/>
              <a:t>dehydration</a:t>
            </a:r>
            <a:r>
              <a:rPr lang="en-GB" dirty="0" smtClean="0"/>
              <a:t>, with non-specific symptoms</a:t>
            </a:r>
            <a:r>
              <a:rPr lang="en-GB" baseline="0" dirty="0" smtClean="0"/>
              <a:t> such as</a:t>
            </a:r>
            <a:r>
              <a:rPr lang="en-GB" dirty="0" smtClean="0"/>
              <a:t> malaise, vomiting and circulatory collapse.</a:t>
            </a:r>
            <a:r>
              <a:rPr lang="en-GB" baseline="0" dirty="0" smtClean="0"/>
              <a:t> </a:t>
            </a:r>
            <a:r>
              <a:rPr lang="en-GB" b="0" baseline="0" dirty="0" smtClean="0"/>
              <a:t>It occurs when </a:t>
            </a:r>
            <a:r>
              <a:rPr lang="en-GB" dirty="0" smtClean="0"/>
              <a:t>the core body temperature is between 37ºC and 40ºC.</a:t>
            </a:r>
            <a:r>
              <a:rPr lang="en-GB" baseline="0" dirty="0" smtClean="0"/>
              <a:t> </a:t>
            </a:r>
            <a:r>
              <a:rPr lang="en-GB" dirty="0" smtClean="0"/>
              <a:t>Left untreated, heat exhaustion may evolve into heatstroke</a:t>
            </a:r>
          </a:p>
          <a:p>
            <a:r>
              <a:rPr lang="en-GB" dirty="0" smtClean="0"/>
              <a:t>• heatstroke - </a:t>
            </a:r>
            <a:r>
              <a:rPr lang="en-GB" b="0" dirty="0" smtClean="0"/>
              <a:t>a more severe illness in which </a:t>
            </a:r>
            <a:r>
              <a:rPr lang="en-GB" dirty="0" smtClean="0"/>
              <a:t>the body’s thermoregulation mechanism fails. </a:t>
            </a:r>
            <a:r>
              <a:rPr lang="en-GB" b="0" dirty="0" smtClean="0"/>
              <a:t>Heatstroke is </a:t>
            </a:r>
            <a:r>
              <a:rPr lang="en-GB" dirty="0" smtClean="0"/>
              <a:t>a medical emergency, with symptoms of confusion, disorientation, convulsions, unconsciousness</a:t>
            </a:r>
            <a:r>
              <a:rPr lang="en-GB" baseline="0" dirty="0" smtClean="0"/>
              <a:t> </a:t>
            </a:r>
            <a:r>
              <a:rPr lang="en-GB" b="0" baseline="0" dirty="0" smtClean="0"/>
              <a:t>and</a:t>
            </a:r>
            <a:r>
              <a:rPr lang="en-GB" dirty="0" smtClean="0"/>
              <a:t> hot dry skin. </a:t>
            </a:r>
            <a:r>
              <a:rPr lang="en-GB" b="0" dirty="0" smtClean="0"/>
              <a:t>It</a:t>
            </a:r>
            <a:r>
              <a:rPr lang="en-GB" b="0" baseline="0" dirty="0" smtClean="0"/>
              <a:t> occurs when </a:t>
            </a:r>
            <a:r>
              <a:rPr lang="en-GB" baseline="0" dirty="0" smtClean="0"/>
              <a:t>c</a:t>
            </a:r>
            <a:r>
              <a:rPr lang="en-GB" dirty="0" smtClean="0"/>
              <a:t>ore body temperature exceeds 40ºC for over 45 minutes and can result in cell death, organ failure, brain damage or death. Heat stroke can be either</a:t>
            </a:r>
            <a:r>
              <a:rPr lang="en-GB" baseline="0" dirty="0" smtClean="0"/>
              <a:t> classical or exertional (heat stroke that results from strenuous exercise)</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a:t>
            </a:fld>
            <a:endParaRPr lang="en-US" dirty="0"/>
          </a:p>
        </p:txBody>
      </p:sp>
    </p:spTree>
    <p:extLst>
      <p:ext uri="{BB962C8B-B14F-4D97-AF65-F5344CB8AC3E}">
        <p14:creationId xmlns:p14="http://schemas.microsoft.com/office/powerpoint/2010/main" val="1876498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Hot weather can happen with little warning and illness and deaths occur within the first couple of days.</a:t>
            </a:r>
            <a:r>
              <a:rPr lang="en-GB" baseline="0" dirty="0" smtClean="0"/>
              <a:t> </a:t>
            </a:r>
            <a:r>
              <a:rPr lang="en-GB" dirty="0" smtClean="0"/>
              <a:t>By the time hot weather arrives, the window of opportunity for effective action is often very short indeed. This means that advanced and long-term planning and preparedness are essential.</a:t>
            </a:r>
          </a:p>
          <a:p>
            <a:endParaRPr lang="en-GB" dirty="0" smtClean="0"/>
          </a:p>
          <a:p>
            <a:r>
              <a:rPr lang="en-GB" sz="1200" b="0" i="0" u="none" strike="noStrike" kern="1200" baseline="0" dirty="0" smtClean="0">
                <a:solidFill>
                  <a:schemeClr val="tx1"/>
                </a:solidFill>
                <a:latin typeface="+mn-lt"/>
                <a:ea typeface="ヒラギノ角ゴ Pro W3" pitchFamily="84" charset="-128"/>
                <a:cs typeface="ヒラギノ角ゴ Pro W3" pitchFamily="84" charset="-128"/>
              </a:rPr>
              <a:t>The main causes of illness and death during a heatwave are respiratory and cardiovascular diseases. 2 years after the introduction of the Heatwave Plan for England in 2004, there was another significant event. It is estimated that there were about 680 excess deaths in summer 2006 compared to similar periods in previous years. In summer 2006, it was estimated that 75 extra deaths occurred per week with each one degree increase in temperature</a:t>
            </a:r>
            <a:r>
              <a:rPr lang="en-GB" sz="1200" b="1" i="0" u="none" strike="noStrike" kern="1200" baseline="0" dirty="0" smtClean="0">
                <a:solidFill>
                  <a:schemeClr val="tx1"/>
                </a:solidFill>
                <a:latin typeface="+mn-lt"/>
                <a:ea typeface="ヒラギノ角ゴ Pro W3" pitchFamily="84" charset="-128"/>
                <a:cs typeface="ヒラギノ角ゴ Pro W3" pitchFamily="84" charset="-128"/>
              </a:rPr>
              <a:t>. </a:t>
            </a:r>
            <a:r>
              <a:rPr lang="en-GB" sz="1200" b="0" i="0" u="none" strike="noStrike" kern="1200" baseline="0" dirty="0" smtClean="0">
                <a:solidFill>
                  <a:schemeClr val="tx1"/>
                </a:solidFill>
                <a:latin typeface="+mn-lt"/>
                <a:ea typeface="ヒラギノ角ゴ Pro W3" pitchFamily="84" charset="-128"/>
                <a:cs typeface="ヒラギノ角ゴ Pro W3" pitchFamily="84" charset="-128"/>
              </a:rPr>
              <a:t>Part of this rise in mortality may be attributable to air pollution, which makes respiratory symptoms worse. The other main contributor is the effect of heat on the cardiovascular system</a:t>
            </a:r>
            <a:r>
              <a:rPr lang="en-GB" sz="1200" b="1" i="0" u="none" strike="noStrike" kern="1200" baseline="0" dirty="0" smtClean="0">
                <a:solidFill>
                  <a:schemeClr val="tx1"/>
                </a:solidFill>
                <a:latin typeface="+mn-lt"/>
                <a:ea typeface="ヒラギノ角ゴ Pro W3" pitchFamily="84" charset="-128"/>
                <a:cs typeface="ヒラギノ角ゴ Pro W3" pitchFamily="84" charset="-128"/>
              </a:rPr>
              <a:t>.</a:t>
            </a:r>
            <a:endParaRPr lang="en-GB" sz="1200" b="0" i="0" u="none" strike="noStrike" kern="1200" baseline="0" dirty="0" smtClean="0">
              <a:solidFill>
                <a:schemeClr val="tx1"/>
              </a:solidFill>
              <a:latin typeface="+mn-lt"/>
              <a:ea typeface="ヒラギノ角ゴ Pro W3" pitchFamily="84" charset="-128"/>
              <a:cs typeface="ヒラギノ角ゴ Pro W3" pitchFamily="84" charset="-128"/>
            </a:endParaRPr>
          </a:p>
          <a:p>
            <a:endParaRPr lang="en-GB" sz="1200" b="0" i="0" u="none" strike="noStrike" kern="1200" baseline="0" dirty="0" smtClean="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smtClean="0">
                <a:solidFill>
                  <a:schemeClr val="tx1"/>
                </a:solidFill>
                <a:latin typeface="+mn-lt"/>
                <a:ea typeface="ヒラギノ角ゴ Pro W3" pitchFamily="84" charset="-128"/>
                <a:cs typeface="ヒラギノ角ゴ Pro W3" pitchFamily="84" charset="-128"/>
              </a:rPr>
              <a:t>In order to keep cool, large quantities of extra blood are circulated to the skin. This causes strain on the heart, which for elderly people and those with chronic health problems can be enough to cause heart attacks.</a:t>
            </a:r>
            <a:endParaRPr lang="en-GB" b="0" strike="noStrike"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a:t>
            </a:fld>
            <a:endParaRPr lang="en-US" dirty="0"/>
          </a:p>
        </p:txBody>
      </p:sp>
    </p:spTree>
    <p:extLst>
      <p:ext uri="{BB962C8B-B14F-4D97-AF65-F5344CB8AC3E}">
        <p14:creationId xmlns:p14="http://schemas.microsoft.com/office/powerpoint/2010/main" val="1876498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The health impacts of heat start at relatively moderate temperatures. </a:t>
            </a:r>
            <a:r>
              <a:rPr lang="en-GB" dirty="0" smtClean="0"/>
              <a:t>This</a:t>
            </a:r>
            <a:r>
              <a:rPr lang="en-GB" baseline="0" dirty="0" smtClean="0"/>
              <a:t> chart illustrates the relative risk for both cold and hot temperatures in London </a:t>
            </a:r>
            <a:r>
              <a:rPr lang="en-GB" dirty="0" smtClean="0"/>
              <a:t>with related temperature distributions</a:t>
            </a:r>
            <a:r>
              <a:rPr lang="en-GB" baseline="0" dirty="0" smtClean="0"/>
              <a:t>. The grey line demarks the </a:t>
            </a:r>
            <a:r>
              <a:rPr lang="en-GB" dirty="0" smtClean="0"/>
              <a:t>minimum mortality temperature and dashed grey lines are the 2·5th and 97·5th percentiles –</a:t>
            </a:r>
            <a:r>
              <a:rPr lang="en-GB" baseline="0" dirty="0" smtClean="0"/>
              <a:t> the temperature axis is mean daily temperature. </a:t>
            </a:r>
            <a:r>
              <a:rPr lang="en-GB" dirty="0" smtClean="0"/>
              <a:t>The temperature distributions emphasise how the hot temperature range, although characterised by a high relative</a:t>
            </a:r>
            <a:r>
              <a:rPr lang="en-GB" baseline="0" dirty="0" smtClean="0"/>
              <a:t> risk</a:t>
            </a:r>
            <a:r>
              <a:rPr lang="en-GB" dirty="0" smtClean="0"/>
              <a:t>, consists of only a small proportion of days.</a:t>
            </a:r>
          </a:p>
          <a:p>
            <a:endParaRPr lang="en-GB" dirty="0" smtClean="0"/>
          </a:p>
          <a:p>
            <a:r>
              <a:rPr lang="en-GB" dirty="0" smtClean="0"/>
              <a:t>We can see that the relative risk for</a:t>
            </a:r>
            <a:r>
              <a:rPr lang="en-GB" baseline="0" dirty="0" smtClean="0"/>
              <a:t> all-cause mortality starts to increase well before heatwave levels for London (threshold max 32/18/32).</a:t>
            </a:r>
          </a:p>
          <a:p>
            <a:endParaRPr lang="en-GB" dirty="0" smtClean="0"/>
          </a:p>
          <a:p>
            <a:r>
              <a:rPr lang="en-GB" dirty="0" smtClean="0"/>
              <a:t>Sourced from: Gasparrini A, Guo Y, Hashizume M, Lavigne E, Zanobetti A, Schwartz J, et al.</a:t>
            </a:r>
            <a:r>
              <a:rPr lang="en-GB" baseline="0" dirty="0" smtClean="0"/>
              <a:t> (2015). </a:t>
            </a:r>
            <a:r>
              <a:rPr lang="en-GB" dirty="0" smtClean="0"/>
              <a:t>Mortality risk attributable to high and low ambient temperature: a multicountry observational study. Lancet, Volume 386, Number 9991: 369-375.</a:t>
            </a:r>
          </a:p>
          <a:p>
            <a:endParaRPr lang="en-GB"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8</a:t>
            </a:fld>
            <a:endParaRPr lang="en-US" dirty="0"/>
          </a:p>
        </p:txBody>
      </p:sp>
    </p:spTree>
    <p:extLst>
      <p:ext uri="{BB962C8B-B14F-4D97-AF65-F5344CB8AC3E}">
        <p14:creationId xmlns:p14="http://schemas.microsoft.com/office/powerpoint/2010/main" val="1876498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People with long-term or severe illness are likely to be at particular risk. Medications that potentially affect renal function, sweating, thermoregulation or electrolyte balance can make this group more vulnerable to the effects of heat.</a:t>
            </a:r>
            <a:r>
              <a:rPr lang="en-GB" baseline="0" dirty="0" smtClean="0"/>
              <a:t> This includes the</a:t>
            </a:r>
            <a:r>
              <a:rPr lang="en-GB" dirty="0" smtClean="0"/>
              <a:t> following conditions: </a:t>
            </a:r>
          </a:p>
          <a:p>
            <a:endParaRPr lang="en-GB" dirty="0" smtClean="0"/>
          </a:p>
          <a:p>
            <a:r>
              <a:rPr lang="en-GB" dirty="0" smtClean="0"/>
              <a:t>• respiratory disease </a:t>
            </a:r>
          </a:p>
          <a:p>
            <a:r>
              <a:rPr lang="en-GB" dirty="0" smtClean="0"/>
              <a:t>• cardiovascular and cerebrovascular conditions </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 peripheral vascular conditions </a:t>
            </a:r>
          </a:p>
          <a:p>
            <a:r>
              <a:rPr lang="en-GB" dirty="0" smtClean="0"/>
              <a:t>• diabetes and obesity </a:t>
            </a:r>
          </a:p>
          <a:p>
            <a:r>
              <a:rPr lang="en-GB" dirty="0" smtClean="0"/>
              <a:t>• severe mental illness </a:t>
            </a:r>
          </a:p>
          <a:p>
            <a:r>
              <a:rPr lang="en-GB" dirty="0" smtClean="0"/>
              <a:t>• Parkinson’s disease and difficulties with mobility </a:t>
            </a:r>
          </a:p>
          <a:p>
            <a:r>
              <a:rPr lang="en-GB" dirty="0" smtClean="0"/>
              <a:t>• renal insufficiency </a:t>
            </a:r>
          </a:p>
          <a:p>
            <a:r>
              <a:rPr lang="en-GB" dirty="0" smtClean="0"/>
              <a:t>• Alzheimer’s or related diseases</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9</a:t>
            </a:fld>
            <a:endParaRPr lang="en-US" dirty="0"/>
          </a:p>
        </p:txBody>
      </p:sp>
    </p:spTree>
    <p:extLst>
      <p:ext uri="{BB962C8B-B14F-4D97-AF65-F5344CB8AC3E}">
        <p14:creationId xmlns:p14="http://schemas.microsoft.com/office/powerpoint/2010/main" val="32934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Air pollution</a:t>
            </a:r>
            <a:r>
              <a:rPr lang="en-GB" b="1" baseline="0" dirty="0" smtClean="0"/>
              <a:t>, ground level ozone </a:t>
            </a:r>
            <a:r>
              <a:rPr lang="en-GB" b="1" dirty="0" smtClean="0"/>
              <a:t>and low atmospheric ozone</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solidFill>
                  <a:srgbClr val="FF0000"/>
                </a:solidFill>
              </a:rPr>
              <a:t>Hot weather is often associated with s</a:t>
            </a:r>
            <a:r>
              <a:rPr lang="en-GB" baseline="0" dirty="0" smtClean="0">
                <a:solidFill>
                  <a:srgbClr val="FF0000"/>
                </a:solidFill>
              </a:rPr>
              <a:t>till weather conditions, which may trap air </a:t>
            </a:r>
            <a:r>
              <a:rPr lang="en-GB" dirty="0" smtClean="0">
                <a:solidFill>
                  <a:srgbClr val="FF0000"/>
                </a:solidFill>
              </a:rPr>
              <a:t>pollutants or add them</a:t>
            </a:r>
            <a:r>
              <a:rPr lang="en-GB" baseline="0" dirty="0" smtClean="0">
                <a:solidFill>
                  <a:srgbClr val="FF0000"/>
                </a:solidFill>
              </a:rPr>
              <a:t> </a:t>
            </a:r>
            <a:r>
              <a:rPr lang="en-GB" dirty="0" smtClean="0">
                <a:solidFill>
                  <a:srgbClr val="FF0000"/>
                </a:solidFill>
              </a:rPr>
              <a:t>to a higher background concentration which can lead to higher concentrations of nitrogen dioxide and particulate matter. Hot sunny</a:t>
            </a:r>
            <a:r>
              <a:rPr lang="en-GB" baseline="0" dirty="0" smtClean="0">
                <a:solidFill>
                  <a:srgbClr val="FF0000"/>
                </a:solidFill>
              </a:rPr>
              <a:t> weather may also generate higher levels of ozone. </a:t>
            </a:r>
            <a:r>
              <a:rPr lang="en-GB" dirty="0" smtClean="0">
                <a:solidFill>
                  <a:srgbClr val="FF0000"/>
                </a:solidFill>
              </a:rPr>
              <a:t>Air pollution increases the level of cardio-respiratory deaths (Committee on the Medical Effects of Air Pollutants</a:t>
            </a:r>
            <a:r>
              <a:rPr lang="en-GB" baseline="0" dirty="0" smtClean="0">
                <a:solidFill>
                  <a:srgbClr val="FF0000"/>
                </a:solidFill>
              </a:rPr>
              <a:t>, 2006</a:t>
            </a:r>
            <a:r>
              <a:rPr lang="en-GB" dirty="0" smtClean="0">
                <a:solidFill>
                  <a:srgbClr val="FF0000"/>
                </a:solidFill>
              </a:rPr>
              <a:t>)</a:t>
            </a:r>
            <a:r>
              <a:rPr lang="en-GB" dirty="0" smtClean="0">
                <a:solidFill>
                  <a:schemeClr val="tx1"/>
                </a:solidFill>
              </a:rPr>
              <a:t>.</a:t>
            </a:r>
            <a:r>
              <a:rPr lang="en-GB" baseline="0" dirty="0" smtClean="0">
                <a:solidFill>
                  <a:schemeClr val="tx1"/>
                </a:solidFill>
              </a:rPr>
              <a:t>  </a:t>
            </a:r>
            <a:r>
              <a:rPr lang="en-GB" dirty="0" smtClean="0"/>
              <a:t>Heatwave conditions often lead to increased ozone levels following interactions of other pollutants with sunlight. Information on the latest pollution levels and the air quality forecast can be found on the UK-Air website (Defra).</a:t>
            </a:r>
          </a:p>
          <a:p>
            <a:endParaRPr lang="en-GB" dirty="0" smtClean="0"/>
          </a:p>
          <a:p>
            <a:r>
              <a:rPr lang="en-GB" b="1" dirty="0" smtClean="0"/>
              <a:t>Ultraviolet radiation </a:t>
            </a:r>
          </a:p>
          <a:p>
            <a:r>
              <a:rPr lang="en-GB" dirty="0" smtClean="0"/>
              <a:t>Ultraviolet (UV) radiation may cause harm when people are exposed to the sun, including during heatwaves.</a:t>
            </a:r>
            <a:r>
              <a:rPr lang="en-GB" baseline="0" dirty="0" smtClean="0"/>
              <a:t> W</a:t>
            </a:r>
            <a:r>
              <a:rPr lang="en-GB" dirty="0" smtClean="0"/>
              <a:t>hile small doses of UV from the sun help the body produce vitamin D, excessive exposure is damaging to human health. Excessive exposure may have consequences ranging from premature ageing of the skin to skin cancer. </a:t>
            </a:r>
          </a:p>
          <a:p>
            <a:endParaRPr lang="en-GB" b="0" dirty="0" smtClean="0"/>
          </a:p>
          <a:p>
            <a:r>
              <a:rPr lang="en-GB" b="1" dirty="0" smtClean="0"/>
              <a:t>Wildfires:</a:t>
            </a:r>
          </a:p>
          <a:p>
            <a:r>
              <a:rPr lang="en-GB" dirty="0" smtClean="0"/>
              <a:t>The risk of</a:t>
            </a:r>
            <a:r>
              <a:rPr lang="en-GB" baseline="0" dirty="0" smtClean="0"/>
              <a:t> wildfire</a:t>
            </a:r>
            <a:r>
              <a:rPr lang="en-GB" dirty="0" smtClean="0"/>
              <a:t> during a heatwave can be greater because the vegetation will be that much drier than usual. The smoke and other risks from wildfire can contribute to local and regional air pollution.</a:t>
            </a:r>
            <a:r>
              <a:rPr lang="en-GB" baseline="0" dirty="0" smtClean="0"/>
              <a:t> Wildfire smoke contains toxins and particulate matter which can cause adverse respiratory, cardiovascular and eye effects. Burn injuries can affect those in close contact with the fires and psychological morbidity relating to the trauma of exposure to the event and loss of life, health or material goods can occur.</a:t>
            </a:r>
            <a:endParaRPr lang="en-GB" dirty="0" smtClean="0"/>
          </a:p>
          <a:p>
            <a:endParaRPr lang="en-GB" dirty="0" smtClean="0"/>
          </a:p>
          <a:p>
            <a:r>
              <a:rPr lang="en-GB" b="1" dirty="0" smtClean="0"/>
              <a:t>Thunderstorms (and asthma):</a:t>
            </a:r>
          </a:p>
          <a:p>
            <a:r>
              <a:rPr lang="en-GB" dirty="0" smtClean="0"/>
              <a:t>Thunderstorm asthma is a term used to describe any observed increase in acute bronchospasm cases following the occurrence of thunderstorms in the local vicinity, placing increased pressures on health services. Although thunderstorm asthma doesn’t occur after every thunderstorm, it is important that professionals and the general public are aware of the potential risks over the summer period.</a:t>
            </a:r>
          </a:p>
          <a:p>
            <a:endParaRPr lang="en-GB" dirty="0" smtClean="0"/>
          </a:p>
          <a:p>
            <a:r>
              <a:rPr lang="en-GB" b="1" dirty="0" smtClean="0"/>
              <a:t>Algal blooms</a:t>
            </a:r>
          </a:p>
          <a:p>
            <a:r>
              <a:rPr lang="en-GB" dirty="0" smtClean="0"/>
              <a:t>Some algal blooms and their surface scums, which grow on open waters and are often blown onto shorelines, can release toxins which adversely affect human and animal health. Symptoms following ingestion of contaminated water during recreational activities include gastro intestinal effects (e.g. abdominal pain, nausea, vomiting and diarrhoea) and respiratory features (eg sore throat and cough). Symptoms following recreational exposure include skin and eye irritation, respiratory features, and hay fever/asthma-like symptoms. Water treatment removes algal bloom contamination from drinking water.</a:t>
            </a:r>
          </a:p>
          <a:p>
            <a:endParaRPr lang="en-GB" dirty="0" smtClean="0"/>
          </a:p>
          <a:p>
            <a:r>
              <a:rPr lang="en-GB" b="1" dirty="0" smtClean="0"/>
              <a:t>Food Poisoning</a:t>
            </a:r>
          </a:p>
          <a:p>
            <a:r>
              <a:rPr lang="en-GB" dirty="0" smtClean="0"/>
              <a:t>Higher temperatures can lead to increases in BBQ cooking and/or </a:t>
            </a:r>
            <a:r>
              <a:rPr lang="en-GB" baseline="0" dirty="0" smtClean="0"/>
              <a:t>difficulties storing food. This can lead to an increase in the cases of food poisoning and diarrhoeal illness. These illnesses can lead to further dehydration and exacerbation of the symptoms of heat exhaustion.</a:t>
            </a:r>
            <a:endParaRPr lang="en-GB" dirty="0" smtClean="0"/>
          </a:p>
          <a:p>
            <a:endParaRPr lang="en-GB" dirty="0" smtClean="0"/>
          </a:p>
          <a:p>
            <a:r>
              <a:rPr lang="en-GB" b="1" dirty="0" smtClean="0"/>
              <a:t>Drought and public water scarcity:</a:t>
            </a: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The public health impacts associated with drought include disruption to public water supplies. </a:t>
            </a:r>
            <a:r>
              <a:rPr lang="en-GB" dirty="0" smtClean="0"/>
              <a:t>Water companies have plans in place to deal with failure in the supply of mains water or sewerage services – these plans are regularly reviewed and tested by the water companies and are independently certified every year.</a:t>
            </a:r>
            <a:r>
              <a:rPr lang="en-GB" baseline="0" dirty="0" smtClean="0"/>
              <a:t> Drought can also be difficult for those whose livelihood or lifestyle depends on water, leading to mental health and wellbeing impacts due to stress, financial worries and employment uncertainty.</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10</a:t>
            </a:fld>
            <a:endParaRPr lang="en-US" dirty="0"/>
          </a:p>
        </p:txBody>
      </p:sp>
    </p:spTree>
    <p:extLst>
      <p:ext uri="{BB962C8B-B14F-4D97-AF65-F5344CB8AC3E}">
        <p14:creationId xmlns:p14="http://schemas.microsoft.com/office/powerpoint/2010/main" val="546646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ヒラギノ角ゴ Pro W3" pitchFamily="84" charset="-128"/>
                <a:cs typeface="ヒラギノ角ゴ Pro W3" pitchFamily="84" charset="-128"/>
              </a:rPr>
              <a:t>In a moderate heatwave, it is mainly at-risk groups who are affected, however, during an extreme heatwave such as the one affecting France in 2003, fit and healthy people can also be affected. During the summer, heatwave in Northern France in August 2003, unprecedentedly high day and night-time temperatures for a period of three weeks resulted in 15,000 excess deaths. The period of extreme heat is thought to have been the warmest for up to 500 years and was a wake up call for many European countries.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ヒラギノ角ゴ Pro W3" pitchFamily="84" charset="-128"/>
                <a:cs typeface="ヒラギノ角ゴ Pro W3" pitchFamily="84" charset="-128"/>
              </a:rPr>
              <a:t>Sourced from: Lagadec, P. (2004). Understanding the French 2003 Heat Wave Experience: Beyond the heat, a Multi-layered Challenge. Journal of contingencies and crisis management, Volume 12, Number 4: 160-169.</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11</a:t>
            </a:fld>
            <a:endParaRPr lang="en-US" dirty="0"/>
          </a:p>
        </p:txBody>
      </p:sp>
    </p:spTree>
    <p:extLst>
      <p:ext uri="{BB962C8B-B14F-4D97-AF65-F5344CB8AC3E}">
        <p14:creationId xmlns:p14="http://schemas.microsoft.com/office/powerpoint/2010/main" val="2933617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mailto:publications@phe.gov.uk"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dirty="0">
              <a:solidFill>
                <a:schemeClr val="lt1"/>
              </a:solidFill>
              <a:latin typeface="+mn-lt"/>
              <a:ea typeface="+mn-ea"/>
              <a:cs typeface="+mn-cs"/>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558000" y="1412776"/>
            <a:ext cx="8028000" cy="4739679"/>
          </a:xfrm>
        </p:spPr>
        <p:txBody>
          <a:bodyPr/>
          <a:lstStyle>
            <a:lvl1pPr marL="4763" indent="-4763">
              <a:lnSpc>
                <a:spcPct val="114000"/>
              </a:lnSpc>
              <a:spcBef>
                <a:spcPts val="0"/>
              </a:spcBef>
              <a:defRPr sz="1800" b="0" baseline="0">
                <a:solidFill>
                  <a:schemeClr val="tx1"/>
                </a:solidFill>
              </a:defRPr>
            </a:lvl1pPr>
          </a:lstStyle>
          <a:p>
            <a:pPr lvl="0"/>
            <a:r>
              <a:rPr lang="en-US" dirty="0" smtClean="0"/>
              <a:t>Text should be 12-18pt Arial. Do not use other fonts.</a:t>
            </a:r>
          </a:p>
          <a:p>
            <a:pPr lvl="0"/>
            <a:endParaRPr lang="en-US" b="1" dirty="0" smtClean="0">
              <a:latin typeface="Arial" pitchFamily="84" charset="0"/>
            </a:endParaRPr>
          </a:p>
          <a:p>
            <a:pPr lvl="0"/>
            <a:r>
              <a:rPr lang="en-US" b="1" dirty="0" smtClean="0">
                <a:latin typeface="Arial" pitchFamily="84" charset="0"/>
              </a:rPr>
              <a:t>Note</a:t>
            </a:r>
          </a:p>
          <a:p>
            <a:pPr lvl="0"/>
            <a:r>
              <a:rPr lang="en-US" dirty="0" smtClean="0">
                <a:latin typeface="Arial" pitchFamily="84" charset="0"/>
              </a:rPr>
              <a:t>This template should NOT be used to create publications, as this may mean</a:t>
            </a:r>
          </a:p>
          <a:p>
            <a:pPr lvl="0"/>
            <a:r>
              <a:rPr lang="en-US" dirty="0" smtClean="0">
                <a:latin typeface="Arial" pitchFamily="84" charset="0"/>
              </a:rPr>
              <a:t>publication on GOV.UK will not be possible. </a:t>
            </a:r>
          </a:p>
          <a:p>
            <a:pPr lvl="0"/>
            <a:endParaRPr lang="en-US" dirty="0" smtClean="0">
              <a:latin typeface="Arial" pitchFamily="84" charset="0"/>
            </a:endParaRPr>
          </a:p>
          <a:p>
            <a:pPr lvl="0"/>
            <a:r>
              <a:rPr lang="en-US" dirty="0" smtClean="0">
                <a:latin typeface="Arial" pitchFamily="84" charset="0"/>
              </a:rPr>
              <a:t>Please contact </a:t>
            </a:r>
            <a:r>
              <a:rPr lang="en-US" dirty="0" smtClean="0">
                <a:latin typeface="Arial" pitchFamily="84" charset="0"/>
                <a:hlinkClick r:id="rId2"/>
              </a:rPr>
              <a:t>publications@phe.gov.uk</a:t>
            </a:r>
            <a:r>
              <a:rPr lang="en-US" dirty="0" smtClean="0">
                <a:latin typeface="Arial" pitchFamily="84" charset="0"/>
              </a:rPr>
              <a:t> for more details</a:t>
            </a:r>
          </a:p>
          <a:p>
            <a:pPr lvl="0"/>
            <a:endParaRPr lang="en-US" dirty="0"/>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smtClean="0"/>
              <a:t>  </a:t>
            </a:r>
            <a:fld id="{2565FA6D-D4C8-4C4C-AC4B-3269734D34D8}" type="slidenum">
              <a:rPr lang="en-US" smtClean="0"/>
              <a:pPr marL="531813">
                <a:defRPr/>
              </a:pPr>
              <a:t>‹#›</a:t>
            </a:fld>
            <a:endParaRPr lang="en-US" dirty="0"/>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GB" dirty="0" smtClean="0"/>
              <a:t>The health impacts of hot weather and the Heatwave Plan for England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a:t>
            </a:r>
            <a:r>
              <a:rPr lang="en-US" dirty="0" smtClean="0"/>
              <a:t>level</a:t>
            </a:r>
          </a:p>
          <a:p>
            <a:pPr lvl="4"/>
            <a:r>
              <a:rPr lang="en-US" dirty="0" smtClean="0"/>
              <a:t>Fourth </a:t>
            </a:r>
            <a:r>
              <a:rPr lang="en-US" dirty="0"/>
              <a:t>level</a:t>
            </a:r>
          </a:p>
          <a:p>
            <a:pPr lvl="5"/>
            <a:r>
              <a:rPr lang="en-US" dirty="0" smtClean="0"/>
              <a:t>Fifth </a:t>
            </a:r>
            <a:r>
              <a:rPr lang="en-US" dirty="0"/>
              <a:t>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dirty="0" smtClean="0"/>
              <a:t>  </a:t>
            </a:r>
            <a:fld id="{45F8D313-CCBE-49D6-A3BC-57B1848DFB52}" type="slidenum">
              <a:rPr lang="en-US" smtClean="0"/>
              <a:pPr>
                <a:defRPr/>
              </a:pPr>
              <a:t>‹#›</a:t>
            </a:fld>
            <a:r>
              <a:rPr lang="en-US" dirty="0" smtClean="0"/>
              <a:t> </a:t>
            </a:r>
            <a:endParaRPr lang="en-US" dirty="0"/>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GB" dirty="0" smtClean="0"/>
              <a:t>The health impacts of hot weather and the Heatwave Plan for England</a:t>
            </a:r>
            <a:endParaRPr lang="en-US" dirty="0"/>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4.xml"/><Relationship Id="rId7" Type="http://schemas.openxmlformats.org/officeDocument/2006/relationships/slide" Target="slide3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19.xml"/><Relationship Id="rId10" Type="http://schemas.openxmlformats.org/officeDocument/2006/relationships/slide" Target="slide57.xml"/><Relationship Id="rId4" Type="http://schemas.openxmlformats.org/officeDocument/2006/relationships/slide" Target="slide16.xml"/><Relationship Id="rId9" Type="http://schemas.openxmlformats.org/officeDocument/2006/relationships/slide" Target="slide5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gov.uk/government/publications/heatwave-plan-for-england"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s://www.gov.uk/government/uploads/system/uploads/attachment_data/file/428850/Looking_After_Children_Heat_PHE_AC_AB_Publications_MP_JRM_FINAL.PDF" TargetMode="External"/><Relationship Id="rId3" Type="http://schemas.openxmlformats.org/officeDocument/2006/relationships/hyperlink" Target="https://www.gov.uk/government/uploads/system/uploads/attachment_data/file/429384/Heatwave_Main_Plan_2015.pdf" TargetMode="External"/><Relationship Id="rId7" Type="http://schemas.openxmlformats.org/officeDocument/2006/relationships/hyperlink" Target="https://www.gov.uk/government/uploads/system/uploads/attachment_data/file/429600/Heatwave-Care_Home_Managers.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ww.gov.uk/government/uploads/system/uploads/attachment_data/file/429627/Heatwave-Advice_for_Health_Professionals.pdf" TargetMode="External"/><Relationship Id="rId5" Type="http://schemas.openxmlformats.org/officeDocument/2006/relationships/hyperlink" Target="https://www.gov.uk/government/uploads/system/uploads/attachment_data/file/429572/Heatwave_plan_-Making_the_case_-_2015.pdf" TargetMode="External"/><Relationship Id="rId4" Type="http://schemas.openxmlformats.org/officeDocument/2006/relationships/hyperlink" Target="https://www.gov.uk/government/uploads/system/uploads/attachment_data/file/346386/ISL019_14_Heatwave_Plan_2014_EasyRead.pdf" TargetMode="External"/><Relationship Id="rId9" Type="http://schemas.openxmlformats.org/officeDocument/2006/relationships/hyperlink" Target="https://www.gov.uk/government/uploads/system/uploads/attachment_data/file/615555/Beat_the_heat_care_home_overheating_2017.pdf"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gov.uk/government/uploads/system/uploads/attachment_data/file/615550/Beat_the_heat_poster_2017.pdf" TargetMode="External"/><Relationship Id="rId2" Type="http://schemas.openxmlformats.org/officeDocument/2006/relationships/hyperlink" Target="https://www.gov.uk/government/uploads/system/uploads/attachment_data/file/615548/Beat_the_heat_leaflet_2017.pdf" TargetMode="External"/><Relationship Id="rId1" Type="http://schemas.openxmlformats.org/officeDocument/2006/relationships/slideLayout" Target="../slideLayouts/slideLayout2.xml"/><Relationship Id="rId4" Type="http://schemas.openxmlformats.org/officeDocument/2006/relationships/hyperlink" Target="https://www.gov.uk/government/uploads/system/uploads/attachment_data/file/525361/Beattheheatkeepcoolathomechecklist.pdf"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Enquiries@metoffice.gov.uk"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gov.uk/government/publications/heatwave-plan-for-england"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gov.uk/government/publications/heatwave-plan-for-england"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gov.uk/government/publications/heatwave-plan-for-england"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gov.uk/government/publications/heatwave-plan-for-england"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gov.uk/government/publications/heatwave-plan-for-england"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metoffice.gov.uk/public/weather/heat-health/#?tab=heatHealth" TargetMode="External"/><Relationship Id="rId2" Type="http://schemas.openxmlformats.org/officeDocument/2006/relationships/hyperlink" Target="http://www.nhs.uk/livewell/summerhealth/Pages/Summerhealthhome.aspx" TargetMode="External"/><Relationship Id="rId1" Type="http://schemas.openxmlformats.org/officeDocument/2006/relationships/slideLayout" Target="../slideLayouts/slideLayout2.xml"/><Relationship Id="rId4" Type="http://schemas.openxmlformats.org/officeDocument/2006/relationships/hyperlink" Target="mailto:exercises@phe.gov.uk" TargetMode="External"/></Relationships>
</file>

<file path=ppt/slides/_rels/slide5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www.gov.uk/phe" TargetMode="External"/><Relationship Id="rId7" Type="http://schemas.openxmlformats.org/officeDocument/2006/relationships/hyperlink" Target="http://www.nationalarchives.gov.uk/doc/open-government-licence/version/3/"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mailto:extremeevents@phe.gov.uk" TargetMode="External"/><Relationship Id="rId5" Type="http://schemas.openxmlformats.org/officeDocument/2006/relationships/hyperlink" Target="http://www.facebook.com/PublicHealthEngland" TargetMode="External"/><Relationship Id="rId10" Type="http://schemas.openxmlformats.org/officeDocument/2006/relationships/image" Target="cid:image001.jpg@01D353C6.DBBA3540" TargetMode="External"/><Relationship Id="rId4" Type="http://schemas.openxmlformats.org/officeDocument/2006/relationships/hyperlink" Target="https://twitter.com/PHE_uk" TargetMode="External"/><Relationship Id="rId9" Type="http://schemas.openxmlformats.org/officeDocument/2006/relationships/image" Target="../media/image2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800" dirty="0">
                <a:ea typeface="ヒラギノ角ゴ Pro W3" charset="-128"/>
                <a:cs typeface="ヒラギノ角ゴ Pro W3" charset="-128"/>
              </a:rPr>
              <a:t>The health </a:t>
            </a:r>
            <a:r>
              <a:rPr lang="en-GB" sz="4800" dirty="0" smtClean="0">
                <a:ea typeface="ヒラギノ角ゴ Pro W3" charset="-128"/>
                <a:cs typeface="ヒラギノ角ゴ Pro W3" charset="-128"/>
              </a:rPr>
              <a:t>impacts </a:t>
            </a:r>
            <a:r>
              <a:rPr lang="en-GB" sz="4800" dirty="0">
                <a:ea typeface="ヒラギノ角ゴ Pro W3" charset="-128"/>
                <a:cs typeface="ヒラギノ角ゴ Pro W3" charset="-128"/>
              </a:rPr>
              <a:t>of hot weather and the Heatwave Plan for England</a:t>
            </a:r>
            <a:endParaRPr lang="en-GB" dirty="0"/>
          </a:p>
        </p:txBody>
      </p:sp>
      <p:sp>
        <p:nvSpPr>
          <p:cNvPr id="3" name="Subtitle 2"/>
          <p:cNvSpPr>
            <a:spLocks noGrp="1"/>
          </p:cNvSpPr>
          <p:nvPr>
            <p:ph type="subTitle" idx="1"/>
          </p:nvPr>
        </p:nvSpPr>
        <p:spPr>
          <a:xfrm>
            <a:off x="558000" y="5949280"/>
            <a:ext cx="7633648" cy="410344"/>
          </a:xfrm>
        </p:spPr>
        <p:txBody>
          <a:bodyPr>
            <a:normAutofit fontScale="92500"/>
          </a:bodyPr>
          <a:lstStyle/>
          <a:p>
            <a:r>
              <a:rPr lang="en-GB" dirty="0">
                <a:solidFill>
                  <a:srgbClr val="FFFFFF"/>
                </a:solidFill>
                <a:ea typeface="ヒラギノ角ゴ Pro W3" charset="-128"/>
                <a:cs typeface="ヒラギノ角ゴ Pro W3" charset="-128"/>
              </a:rPr>
              <a:t>Training for the health and social care system and the voluntary sector</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Potential wider hazards of </a:t>
            </a:r>
            <a:r>
              <a:rPr lang="en-GB" dirty="0"/>
              <a:t>hot weather</a:t>
            </a:r>
          </a:p>
        </p:txBody>
      </p:sp>
      <p:sp>
        <p:nvSpPr>
          <p:cNvPr id="3" name="Content Placeholder 2"/>
          <p:cNvSpPr>
            <a:spLocks noGrp="1"/>
          </p:cNvSpPr>
          <p:nvPr>
            <p:ph idx="1"/>
          </p:nvPr>
        </p:nvSpPr>
        <p:spPr/>
        <p:txBody>
          <a:bodyPr/>
          <a:lstStyle/>
          <a:p>
            <a:pPr marL="0" indent="0">
              <a:buFont typeface="Arial" panose="020B0604020202020204" pitchFamily="34" charset="0"/>
              <a:buChar char="•"/>
            </a:pPr>
            <a:r>
              <a:rPr lang="en-GB" dirty="0" smtClean="0"/>
              <a:t> air pollution, ground level ozone </a:t>
            </a:r>
            <a:r>
              <a:rPr lang="en-GB" dirty="0"/>
              <a:t>and low atmospheric ozone </a:t>
            </a:r>
            <a:endParaRPr lang="en-GB" dirty="0" smtClean="0"/>
          </a:p>
          <a:p>
            <a:pPr>
              <a:lnSpc>
                <a:spcPct val="200000"/>
              </a:lnSpc>
              <a:buFont typeface="Arial" panose="020B0604020202020204" pitchFamily="34" charset="0"/>
              <a:buChar char="•"/>
            </a:pPr>
            <a:r>
              <a:rPr lang="en-GB" dirty="0" smtClean="0"/>
              <a:t> ultraviolet radiation</a:t>
            </a:r>
            <a:endParaRPr lang="en-GB" dirty="0"/>
          </a:p>
          <a:p>
            <a:pPr>
              <a:lnSpc>
                <a:spcPct val="200000"/>
              </a:lnSpc>
              <a:buFont typeface="Arial" panose="020B0604020202020204" pitchFamily="34" charset="0"/>
              <a:buChar char="•"/>
            </a:pPr>
            <a:r>
              <a:rPr lang="en-GB" dirty="0" smtClean="0"/>
              <a:t> wildfires</a:t>
            </a:r>
            <a:endParaRPr lang="en-GB" dirty="0"/>
          </a:p>
          <a:p>
            <a:pPr>
              <a:lnSpc>
                <a:spcPct val="200000"/>
              </a:lnSpc>
              <a:buFont typeface="Arial" panose="020B0604020202020204" pitchFamily="34" charset="0"/>
              <a:buChar char="•"/>
            </a:pPr>
            <a:r>
              <a:rPr lang="en-GB" dirty="0" smtClean="0"/>
              <a:t> thunderstorms </a:t>
            </a:r>
            <a:r>
              <a:rPr lang="en-GB" dirty="0"/>
              <a:t>(and asthma)</a:t>
            </a:r>
          </a:p>
          <a:p>
            <a:pPr>
              <a:lnSpc>
                <a:spcPct val="200000"/>
              </a:lnSpc>
              <a:buFont typeface="Arial" panose="020B0604020202020204" pitchFamily="34" charset="0"/>
              <a:buChar char="•"/>
            </a:pPr>
            <a:r>
              <a:rPr lang="en-GB" dirty="0" smtClean="0"/>
              <a:t> algal </a:t>
            </a:r>
            <a:r>
              <a:rPr lang="en-GB" dirty="0"/>
              <a:t>blooms – inland and </a:t>
            </a:r>
            <a:r>
              <a:rPr lang="en-GB" dirty="0" smtClean="0"/>
              <a:t>marine</a:t>
            </a:r>
          </a:p>
          <a:p>
            <a:pPr>
              <a:lnSpc>
                <a:spcPct val="200000"/>
              </a:lnSpc>
              <a:buFont typeface="Arial" panose="020B0604020202020204" pitchFamily="34" charset="0"/>
              <a:buChar char="•"/>
            </a:pPr>
            <a:r>
              <a:rPr lang="en-GB" dirty="0" smtClean="0"/>
              <a:t> food poisoning</a:t>
            </a:r>
          </a:p>
          <a:p>
            <a:pPr marL="0" indent="0">
              <a:lnSpc>
                <a:spcPct val="200000"/>
              </a:lnSpc>
            </a:pPr>
            <a:r>
              <a:rPr lang="en-GB" u="sng" dirty="0" smtClean="0"/>
              <a:t>Behavioural </a:t>
            </a:r>
          </a:p>
          <a:p>
            <a:pPr>
              <a:lnSpc>
                <a:spcPct val="200000"/>
              </a:lnSpc>
              <a:buFont typeface="Arial" panose="020B0604020202020204" pitchFamily="34" charset="0"/>
              <a:buChar char="•"/>
            </a:pPr>
            <a:r>
              <a:rPr lang="en-GB" dirty="0" smtClean="0"/>
              <a:t> swimming </a:t>
            </a:r>
            <a:r>
              <a:rPr lang="en-GB" dirty="0"/>
              <a:t>in open water – drowning</a:t>
            </a:r>
          </a:p>
          <a:p>
            <a:pPr>
              <a:lnSpc>
                <a:spcPct val="200000"/>
              </a:lnSpc>
              <a:buFont typeface="Arial" panose="020B0604020202020204" pitchFamily="34" charset="0"/>
              <a:buChar char="•"/>
            </a:pPr>
            <a:r>
              <a:rPr lang="en-GB" dirty="0"/>
              <a:t> </a:t>
            </a:r>
            <a:r>
              <a:rPr lang="en-GB" dirty="0" smtClean="0"/>
              <a:t>drought </a:t>
            </a:r>
            <a:r>
              <a:rPr lang="en-GB" dirty="0"/>
              <a:t>and public water scarcity</a:t>
            </a:r>
          </a:p>
          <a:p>
            <a:pPr>
              <a:lnSpc>
                <a:spcPct val="200000"/>
              </a:lnSpc>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10</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spTree>
    <p:extLst>
      <p:ext uri="{BB962C8B-B14F-4D97-AF65-F5344CB8AC3E}">
        <p14:creationId xmlns:p14="http://schemas.microsoft.com/office/powerpoint/2010/main" val="503848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Health impacts of </a:t>
            </a:r>
            <a:r>
              <a:rPr lang="en-GB" dirty="0" smtClean="0"/>
              <a:t>the 2003 heatwave</a:t>
            </a:r>
            <a:endParaRPr lang="en-GB" dirty="0"/>
          </a:p>
        </p:txBody>
      </p:sp>
      <p:sp>
        <p:nvSpPr>
          <p:cNvPr id="3" name="Content Placeholder 2"/>
          <p:cNvSpPr>
            <a:spLocks noGrp="1"/>
          </p:cNvSpPr>
          <p:nvPr>
            <p:ph idx="1"/>
          </p:nvPr>
        </p:nvSpPr>
        <p:spPr/>
        <p:txBody>
          <a:bodyPr/>
          <a:lstStyle/>
          <a:p>
            <a:pPr>
              <a:lnSpc>
                <a:spcPct val="150000"/>
              </a:lnSpc>
            </a:pPr>
            <a:r>
              <a:rPr lang="en-GB" dirty="0" smtClean="0"/>
              <a:t>~70,000 </a:t>
            </a:r>
            <a:r>
              <a:rPr lang="en-GB" dirty="0"/>
              <a:t>deaths in Europe</a:t>
            </a:r>
          </a:p>
          <a:p>
            <a:pPr>
              <a:lnSpc>
                <a:spcPct val="150000"/>
              </a:lnSpc>
            </a:pPr>
            <a:r>
              <a:rPr lang="en-GB" dirty="0"/>
              <a:t>15,000 deaths in France</a:t>
            </a:r>
          </a:p>
          <a:p>
            <a:pPr>
              <a:lnSpc>
                <a:spcPct val="150000"/>
              </a:lnSpc>
            </a:pPr>
            <a:r>
              <a:rPr lang="en-GB" dirty="0"/>
              <a:t>Particularly significant in Paris: </a:t>
            </a:r>
            <a:endParaRPr lang="en-GB" dirty="0" smtClean="0"/>
          </a:p>
          <a:p>
            <a:pPr marL="635000" lvl="1" indent="-285750">
              <a:lnSpc>
                <a:spcPct val="150000"/>
              </a:lnSpc>
              <a:buFont typeface="Arial" panose="020B0604020202020204" pitchFamily="34" charset="0"/>
              <a:buChar char="•"/>
            </a:pPr>
            <a:r>
              <a:rPr lang="en-GB" dirty="0" smtClean="0"/>
              <a:t>temperature </a:t>
            </a:r>
            <a:r>
              <a:rPr lang="en-GB" dirty="0"/>
              <a:t>extremes: high minimum </a:t>
            </a:r>
            <a:r>
              <a:rPr lang="en-GB" dirty="0" smtClean="0"/>
              <a:t>temperature</a:t>
            </a:r>
          </a:p>
          <a:p>
            <a:pPr marL="635000" lvl="1" indent="-285750">
              <a:lnSpc>
                <a:spcPct val="150000"/>
              </a:lnSpc>
              <a:buFont typeface="Arial" panose="020B0604020202020204" pitchFamily="34" charset="0"/>
              <a:buChar char="•"/>
            </a:pPr>
            <a:r>
              <a:rPr lang="en-GB" dirty="0" smtClean="0"/>
              <a:t>limited </a:t>
            </a:r>
            <a:r>
              <a:rPr lang="en-GB" dirty="0"/>
              <a:t>meteorological </a:t>
            </a:r>
            <a:r>
              <a:rPr lang="en-GB" dirty="0" smtClean="0"/>
              <a:t>forecast and alerting</a:t>
            </a:r>
          </a:p>
          <a:p>
            <a:pPr marL="635000" lvl="1" indent="-285750">
              <a:lnSpc>
                <a:spcPct val="150000"/>
              </a:lnSpc>
              <a:buFont typeface="Arial" panose="020B0604020202020204" pitchFamily="34" charset="0"/>
              <a:buChar char="•"/>
            </a:pPr>
            <a:r>
              <a:rPr lang="en-GB" dirty="0" smtClean="0"/>
              <a:t>institutional </a:t>
            </a:r>
            <a:r>
              <a:rPr lang="en-GB" dirty="0"/>
              <a:t>failures: hospital and care home staff on </a:t>
            </a:r>
            <a:r>
              <a:rPr lang="en-GB" dirty="0" smtClean="0"/>
              <a:t>holiday</a:t>
            </a:r>
          </a:p>
          <a:p>
            <a:pPr marL="635000" lvl="1" indent="-285750">
              <a:lnSpc>
                <a:spcPct val="150000"/>
              </a:lnSpc>
              <a:buFont typeface="Arial" panose="020B0604020202020204" pitchFamily="34" charset="0"/>
              <a:buChar char="•"/>
            </a:pPr>
            <a:r>
              <a:rPr lang="en-GB" dirty="0"/>
              <a:t>l</a:t>
            </a:r>
            <a:r>
              <a:rPr lang="en-GB" dirty="0" smtClean="0"/>
              <a:t>imited surveillance and scientific monitoring</a:t>
            </a:r>
          </a:p>
          <a:p>
            <a:pPr marL="635000" lvl="1" indent="-285750">
              <a:lnSpc>
                <a:spcPct val="150000"/>
              </a:lnSpc>
              <a:buFont typeface="Arial" panose="020B0604020202020204" pitchFamily="34" charset="0"/>
              <a:buChar char="•"/>
            </a:pPr>
            <a:r>
              <a:rPr lang="en-GB" dirty="0" smtClean="0"/>
              <a:t>critical communication issues: between organisations, media and public</a:t>
            </a:r>
          </a:p>
          <a:p>
            <a:pPr marL="635000" lvl="1" indent="-285750">
              <a:lnSpc>
                <a:spcPct val="150000"/>
              </a:lnSpc>
              <a:buFont typeface="Arial" panose="020B0604020202020204" pitchFamily="34" charset="0"/>
              <a:buChar char="•"/>
            </a:pPr>
            <a:r>
              <a:rPr lang="en-GB" dirty="0" smtClean="0"/>
              <a:t>limited sense of emergency: no </a:t>
            </a:r>
            <a:r>
              <a:rPr lang="en-GB" dirty="0"/>
              <a:t>public health </a:t>
            </a:r>
            <a:r>
              <a:rPr lang="en-GB" dirty="0" smtClean="0"/>
              <a:t>measures</a:t>
            </a:r>
          </a:p>
          <a:p>
            <a:pPr marL="1588" lvl="1" algn="r">
              <a:spcBef>
                <a:spcPct val="20000"/>
              </a:spcBef>
              <a:spcAft>
                <a:spcPct val="30000"/>
              </a:spcAft>
            </a:pPr>
            <a:r>
              <a:rPr lang="en-GB" sz="1600" dirty="0" smtClean="0"/>
              <a:t>Lagadec (2004)</a:t>
            </a:r>
            <a:endParaRPr lang="en-GB" sz="1600"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11</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spTree>
    <p:extLst>
      <p:ext uri="{BB962C8B-B14F-4D97-AF65-F5344CB8AC3E}">
        <p14:creationId xmlns:p14="http://schemas.microsoft.com/office/powerpoint/2010/main" val="2550733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Daily mortality in London, </a:t>
            </a:r>
            <a:r>
              <a:rPr lang="en-GB" dirty="0" smtClean="0"/>
              <a:t>August 2003</a:t>
            </a:r>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12</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sp>
        <p:nvSpPr>
          <p:cNvPr id="7" name="TextBox 6"/>
          <p:cNvSpPr txBox="1"/>
          <p:nvPr/>
        </p:nvSpPr>
        <p:spPr>
          <a:xfrm>
            <a:off x="755576" y="5714737"/>
            <a:ext cx="8225178" cy="307777"/>
          </a:xfrm>
          <a:prstGeom prst="rect">
            <a:avLst/>
          </a:prstGeom>
          <a:noFill/>
        </p:spPr>
        <p:txBody>
          <a:bodyPr wrap="square" rtlCol="0">
            <a:spAutoFit/>
          </a:bodyPr>
          <a:lstStyle/>
          <a:p>
            <a:pPr algn="r"/>
            <a:r>
              <a:rPr lang="en-GB" sz="1400" dirty="0"/>
              <a:t>Johnson </a:t>
            </a:r>
            <a:r>
              <a:rPr lang="en-GB" sz="1400" dirty="0" smtClean="0"/>
              <a:t>et. al. (2005)</a:t>
            </a:r>
            <a:endParaRPr lang="en-GB" sz="1400" dirty="0"/>
          </a:p>
        </p:txBody>
      </p:sp>
      <p:sp>
        <p:nvSpPr>
          <p:cNvPr id="8" name="TextBox 7"/>
          <p:cNvSpPr txBox="1"/>
          <p:nvPr/>
        </p:nvSpPr>
        <p:spPr>
          <a:xfrm>
            <a:off x="2553793" y="1290246"/>
            <a:ext cx="4300344" cy="338554"/>
          </a:xfrm>
          <a:prstGeom prst="rect">
            <a:avLst/>
          </a:prstGeom>
          <a:noFill/>
        </p:spPr>
        <p:txBody>
          <a:bodyPr wrap="none" rtlCol="0">
            <a:spAutoFit/>
          </a:bodyPr>
          <a:lstStyle/>
          <a:p>
            <a:r>
              <a:rPr lang="en-GB" sz="1600" b="1" dirty="0" smtClean="0"/>
              <a:t>Daily mortality, London, 75 years and over</a:t>
            </a:r>
            <a:endParaRPr lang="en-GB" sz="1600" b="1"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5003" y="1598298"/>
            <a:ext cx="6510986" cy="391893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5473598"/>
            <a:ext cx="4896544" cy="691706"/>
          </a:xfrm>
          <a:prstGeom prst="rect">
            <a:avLst/>
          </a:prstGeom>
        </p:spPr>
      </p:pic>
    </p:spTree>
    <p:extLst>
      <p:ext uri="{BB962C8B-B14F-4D97-AF65-F5344CB8AC3E}">
        <p14:creationId xmlns:p14="http://schemas.microsoft.com/office/powerpoint/2010/main" val="1621834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July 2013 hot weather</a:t>
            </a:r>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13</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pic>
        <p:nvPicPr>
          <p:cNvPr id="6" name="img1" descr="July 2013 Mean daily maximum temp. Actual"/>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1268760"/>
            <a:ext cx="3805018"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89887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Daily Mortality (June </a:t>
            </a:r>
            <a:r>
              <a:rPr lang="en-GB" dirty="0" smtClean="0"/>
              <a:t>to </a:t>
            </a:r>
            <a:r>
              <a:rPr lang="en-GB" dirty="0"/>
              <a:t>September 2013)</a:t>
            </a:r>
            <a:br>
              <a:rPr lang="en-GB" dirty="0"/>
            </a:br>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14</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0378" y="1412776"/>
            <a:ext cx="6349974" cy="39034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3851920" y="2348880"/>
            <a:ext cx="158417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539552" y="5446965"/>
            <a:ext cx="8064896" cy="646331"/>
          </a:xfrm>
          <a:prstGeom prst="rect">
            <a:avLst/>
          </a:prstGeom>
          <a:noFill/>
        </p:spPr>
        <p:txBody>
          <a:bodyPr wrap="square" rtlCol="0">
            <a:spAutoFit/>
          </a:bodyPr>
          <a:lstStyle/>
          <a:p>
            <a:r>
              <a:rPr lang="en-GB" sz="1200" dirty="0">
                <a:solidFill>
                  <a:prstClr val="black"/>
                </a:solidFill>
              </a:rPr>
              <a:t>Daily number of deaths in &lt;</a:t>
            </a:r>
            <a:r>
              <a:rPr lang="en-GB" sz="1200" dirty="0" smtClean="0">
                <a:solidFill>
                  <a:prstClr val="black"/>
                </a:solidFill>
              </a:rPr>
              <a:t>65yr olds (a) </a:t>
            </a:r>
            <a:r>
              <a:rPr lang="en-GB" sz="1200" dirty="0">
                <a:solidFill>
                  <a:prstClr val="black"/>
                </a:solidFill>
              </a:rPr>
              <a:t>and 65+yr </a:t>
            </a:r>
            <a:r>
              <a:rPr lang="en-GB" sz="1200" dirty="0" smtClean="0">
                <a:solidFill>
                  <a:prstClr val="black"/>
                </a:solidFill>
              </a:rPr>
              <a:t>olds (b) </a:t>
            </a:r>
            <a:r>
              <a:rPr lang="en-GB" sz="1200" dirty="0">
                <a:solidFill>
                  <a:prstClr val="black"/>
                </a:solidFill>
              </a:rPr>
              <a:t>compared to expected number (blue line) and upper 3SD significance limit (red line) with daily maximum Central England Temperature (⁰C, green line), England, 2013. Grey shading: heatwave defined as Met office alert or mean CET &gt;20degC </a:t>
            </a:r>
            <a:r>
              <a:rPr lang="en-GB" sz="1200" dirty="0" smtClean="0">
                <a:solidFill>
                  <a:prstClr val="black"/>
                </a:solidFill>
              </a:rPr>
              <a:t> (Green et. al. 2016).</a:t>
            </a:r>
            <a:endParaRPr lang="en-GB" sz="1200" dirty="0">
              <a:solidFill>
                <a:prstClr val="black"/>
              </a:solidFill>
            </a:endParaRPr>
          </a:p>
        </p:txBody>
      </p:sp>
      <p:sp>
        <p:nvSpPr>
          <p:cNvPr id="3" name="TextBox 2"/>
          <p:cNvSpPr txBox="1"/>
          <p:nvPr/>
        </p:nvSpPr>
        <p:spPr>
          <a:xfrm>
            <a:off x="2339752" y="2648355"/>
            <a:ext cx="298480" cy="338554"/>
          </a:xfrm>
          <a:prstGeom prst="rect">
            <a:avLst/>
          </a:prstGeom>
          <a:noFill/>
        </p:spPr>
        <p:txBody>
          <a:bodyPr wrap="none" rtlCol="0">
            <a:spAutoFit/>
          </a:bodyPr>
          <a:lstStyle/>
          <a:p>
            <a:r>
              <a:rPr lang="en-GB" sz="1600" dirty="0"/>
              <a:t>a</a:t>
            </a:r>
          </a:p>
        </p:txBody>
      </p:sp>
      <p:sp>
        <p:nvSpPr>
          <p:cNvPr id="9" name="TextBox 8"/>
          <p:cNvSpPr txBox="1"/>
          <p:nvPr/>
        </p:nvSpPr>
        <p:spPr>
          <a:xfrm>
            <a:off x="2339752" y="4026550"/>
            <a:ext cx="298480" cy="338554"/>
          </a:xfrm>
          <a:prstGeom prst="rect">
            <a:avLst/>
          </a:prstGeom>
          <a:noFill/>
        </p:spPr>
        <p:txBody>
          <a:bodyPr wrap="none" rtlCol="0">
            <a:spAutoFit/>
          </a:bodyPr>
          <a:lstStyle/>
          <a:p>
            <a:r>
              <a:rPr lang="en-GB" sz="1600" dirty="0" smtClean="0"/>
              <a:t>b</a:t>
            </a:r>
            <a:endParaRPr lang="en-GB" sz="1600" dirty="0"/>
          </a:p>
        </p:txBody>
      </p:sp>
    </p:spTree>
    <p:extLst>
      <p:ext uri="{BB962C8B-B14F-4D97-AF65-F5344CB8AC3E}">
        <p14:creationId xmlns:p14="http://schemas.microsoft.com/office/powerpoint/2010/main" val="3334868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290" y="548680"/>
            <a:ext cx="8267174" cy="648072"/>
          </a:xfrm>
        </p:spPr>
        <p:txBody>
          <a:bodyPr>
            <a:normAutofit fontScale="90000"/>
          </a:bodyPr>
          <a:lstStyle/>
          <a:p>
            <a:r>
              <a:rPr lang="en-GB" dirty="0"/>
              <a:t>GP </a:t>
            </a:r>
            <a:r>
              <a:rPr lang="en-GB" dirty="0" smtClean="0"/>
              <a:t>heat/sun </a:t>
            </a:r>
            <a:r>
              <a:rPr lang="en-GB" dirty="0"/>
              <a:t>stroke </a:t>
            </a:r>
            <a:r>
              <a:rPr lang="en-GB" dirty="0" smtClean="0"/>
              <a:t>consultations, July 2013</a:t>
            </a:r>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15</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pic>
        <p:nvPicPr>
          <p:cNvPr id="6"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331640" y="1428308"/>
            <a:ext cx="6186242" cy="3872900"/>
          </a:xfrm>
          <a:prstGeom prst="rect">
            <a:avLst/>
          </a:prstGeom>
          <a:noFill/>
          <a:ln w="9525">
            <a:noFill/>
            <a:miter lim="800000"/>
            <a:headEnd/>
            <a:tailEnd/>
          </a:ln>
        </p:spPr>
      </p:pic>
      <p:sp>
        <p:nvSpPr>
          <p:cNvPr id="7" name="Rectangle 6"/>
          <p:cNvSpPr/>
          <p:nvPr/>
        </p:nvSpPr>
        <p:spPr>
          <a:xfrm>
            <a:off x="3923928" y="1500316"/>
            <a:ext cx="864096" cy="30963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232885" y="5446965"/>
            <a:ext cx="8587587" cy="646331"/>
          </a:xfrm>
          <a:prstGeom prst="rect">
            <a:avLst/>
          </a:prstGeom>
          <a:noFill/>
        </p:spPr>
        <p:txBody>
          <a:bodyPr wrap="square" rtlCol="0">
            <a:spAutoFit/>
          </a:bodyPr>
          <a:lstStyle/>
          <a:p>
            <a:r>
              <a:rPr lang="en-GB" sz="1200" dirty="0"/>
              <a:t>GP in hours daily heat illness consultations (7-day moving </a:t>
            </a:r>
            <a:r>
              <a:rPr lang="en-GB" sz="1200" dirty="0" smtClean="0"/>
              <a:t>average) by </a:t>
            </a:r>
            <a:r>
              <a:rPr lang="en-GB" sz="1200" dirty="0"/>
              <a:t>age group during the 2013 Heat-Health Watch period (1 </a:t>
            </a:r>
            <a:r>
              <a:rPr lang="en-GB" sz="1200" dirty="0" smtClean="0"/>
              <a:t>June – 15 </a:t>
            </a:r>
            <a:r>
              <a:rPr lang="en-GB" sz="1200" dirty="0"/>
              <a:t>September 2013). Heat alert periods (heat health alert levels 2/3) for 2013 are indicated by hashed grey bars; weekends are indicated by solid grey bars. GP, general </a:t>
            </a:r>
            <a:r>
              <a:rPr lang="en-GB" sz="1200" dirty="0" smtClean="0"/>
              <a:t>practitioner (</a:t>
            </a:r>
            <a:r>
              <a:rPr lang="en-GB" sz="1200" dirty="0" smtClean="0">
                <a:solidFill>
                  <a:prstClr val="black"/>
                </a:solidFill>
              </a:rPr>
              <a:t>Smith et. </a:t>
            </a:r>
            <a:r>
              <a:rPr lang="en-GB" sz="1200" dirty="0">
                <a:solidFill>
                  <a:prstClr val="black"/>
                </a:solidFill>
              </a:rPr>
              <a:t>al</a:t>
            </a:r>
            <a:r>
              <a:rPr lang="en-GB" sz="1200" dirty="0" smtClean="0">
                <a:solidFill>
                  <a:prstClr val="black"/>
                </a:solidFill>
              </a:rPr>
              <a:t>. 2016).</a:t>
            </a:r>
            <a:endParaRPr lang="en-GB" sz="1000" dirty="0">
              <a:solidFill>
                <a:prstClr val="black"/>
              </a:solidFill>
            </a:endParaRPr>
          </a:p>
        </p:txBody>
      </p:sp>
    </p:spTree>
    <p:extLst>
      <p:ext uri="{BB962C8B-B14F-4D97-AF65-F5344CB8AC3E}">
        <p14:creationId xmlns:p14="http://schemas.microsoft.com/office/powerpoint/2010/main" val="15553331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16</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sp>
        <p:nvSpPr>
          <p:cNvPr id="6" name="Title 3"/>
          <p:cNvSpPr txBox="1">
            <a:spLocks/>
          </p:cNvSpPr>
          <p:nvPr/>
        </p:nvSpPr>
        <p:spPr>
          <a:xfrm>
            <a:off x="755650" y="2349500"/>
            <a:ext cx="7777163" cy="1143000"/>
          </a:xfrm>
          <a:prstGeom prst="rect">
            <a:avLst/>
          </a:prstGeom>
        </p:spPr>
        <p:txBody>
          <a:bodyPr lIns="0" tIns="0" rIns="0" bIns="0" anchor="ctr">
            <a:normAutofit fontScale="97500"/>
          </a:bodyPr>
          <a:lstStyle/>
          <a:p>
            <a:pPr algn="ctr" eaLnBrk="0" hangingPunct="0">
              <a:defRPr/>
            </a:pPr>
            <a:r>
              <a:rPr lang="en-GB" sz="4000" spc="-150" dirty="0" smtClean="0">
                <a:solidFill>
                  <a:srgbClr val="00AE9E"/>
                </a:solidFill>
                <a:latin typeface="+mj-lt"/>
                <a:ea typeface="ヒラギノ角ゴ Pro W3" pitchFamily="84" charset="-128"/>
                <a:cs typeface="ヒラギノ角ゴ Pro W3" pitchFamily="84" charset="-128"/>
              </a:rPr>
              <a:t>Heatwaves and hot weather</a:t>
            </a:r>
            <a:endParaRPr lang="en-GB" sz="4000" spc="-150" dirty="0">
              <a:solidFill>
                <a:srgbClr val="00AE9E"/>
              </a:solidFill>
              <a:latin typeface="+mj-lt"/>
              <a:ea typeface="ヒラギノ角ゴ Pro W3" pitchFamily="84" charset="-128"/>
              <a:cs typeface="ヒラギノ角ゴ Pro W3" pitchFamily="84" charset="-128"/>
            </a:endParaRPr>
          </a:p>
        </p:txBody>
      </p:sp>
    </p:spTree>
    <p:extLst>
      <p:ext uri="{BB962C8B-B14F-4D97-AF65-F5344CB8AC3E}">
        <p14:creationId xmlns:p14="http://schemas.microsoft.com/office/powerpoint/2010/main" val="26385344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charset="0"/>
                <a:ea typeface="ヒラギノ角ゴ Pro W3" charset="-128"/>
                <a:cs typeface="ヒラギノ角ゴ Pro W3" charset="-128"/>
              </a:rPr>
              <a:t>Heatwaves and hot weather</a:t>
            </a:r>
            <a:endParaRPr lang="en-GB" dirty="0"/>
          </a:p>
        </p:txBody>
      </p:sp>
      <p:sp>
        <p:nvSpPr>
          <p:cNvPr id="3" name="Content Placeholder 2"/>
          <p:cNvSpPr>
            <a:spLocks noGrp="1"/>
          </p:cNvSpPr>
          <p:nvPr>
            <p:ph idx="1"/>
          </p:nvPr>
        </p:nvSpPr>
        <p:spPr/>
        <p:txBody>
          <a:bodyPr/>
          <a:lstStyle/>
          <a:p>
            <a:pPr marL="0" indent="0">
              <a:lnSpc>
                <a:spcPct val="100000"/>
              </a:lnSpc>
            </a:pPr>
            <a:r>
              <a:rPr lang="en-GB" dirty="0" smtClean="0"/>
              <a:t>The </a:t>
            </a:r>
            <a:r>
              <a:rPr lang="en-GB" dirty="0"/>
              <a:t>term </a:t>
            </a:r>
            <a:r>
              <a:rPr lang="en-GB" dirty="0" smtClean="0"/>
              <a:t>heatwave can </a:t>
            </a:r>
            <a:r>
              <a:rPr lang="en-GB" dirty="0"/>
              <a:t>be used to describe </a:t>
            </a:r>
            <a:r>
              <a:rPr lang="en-GB" b="1" dirty="0"/>
              <a:t>an extended period of hot weather relative</a:t>
            </a:r>
            <a:r>
              <a:rPr lang="en-GB" dirty="0"/>
              <a:t> to the </a:t>
            </a:r>
            <a:r>
              <a:rPr lang="en-GB" b="1" dirty="0"/>
              <a:t>expected conditions of the area at that time of year</a:t>
            </a:r>
            <a:r>
              <a:rPr lang="en-GB" dirty="0" smtClean="0"/>
              <a:t>.</a:t>
            </a:r>
          </a:p>
          <a:p>
            <a:pPr marL="0" indent="0">
              <a:lnSpc>
                <a:spcPct val="100000"/>
              </a:lnSpc>
            </a:pPr>
            <a:endParaRPr lang="en-GB" dirty="0" smtClean="0"/>
          </a:p>
          <a:p>
            <a:pPr marL="0" indent="0">
              <a:lnSpc>
                <a:spcPct val="100000"/>
              </a:lnSpc>
            </a:pPr>
            <a:r>
              <a:rPr lang="en-GB" dirty="0" smtClean="0"/>
              <a:t>There is no formal definition of a heatwave in the UK, but the Met Office expect to arrive at one in Summer 2018.</a:t>
            </a:r>
          </a:p>
          <a:p>
            <a:pPr marL="0" indent="0">
              <a:lnSpc>
                <a:spcPct val="100000"/>
              </a:lnSpc>
            </a:pPr>
            <a:endParaRPr lang="en-GB" dirty="0"/>
          </a:p>
          <a:p>
            <a:pPr marL="0" indent="0">
              <a:defRPr/>
            </a:pPr>
            <a:r>
              <a:rPr lang="en-GB" dirty="0">
                <a:latin typeface="Arial" charset="0"/>
                <a:ea typeface="ヒラギノ角ゴ Pro W3" charset="-128"/>
                <a:cs typeface="ヒラギノ角ゴ Pro W3" charset="-128"/>
              </a:rPr>
              <a:t>Many people enjoy hot weather but there can be </a:t>
            </a:r>
            <a:r>
              <a:rPr lang="en-GB" b="1" dirty="0">
                <a:latin typeface="Arial" charset="0"/>
                <a:ea typeface="ヒラギノ角ゴ Pro W3" charset="-128"/>
                <a:cs typeface="ヒラギノ角ゴ Pro W3" charset="-128"/>
              </a:rPr>
              <a:t>serious health consequences</a:t>
            </a:r>
            <a:r>
              <a:rPr lang="en-GB" dirty="0">
                <a:latin typeface="Arial" charset="0"/>
                <a:ea typeface="ヒラギノ角ゴ Pro W3" charset="-128"/>
                <a:cs typeface="ヒラギノ角ゴ Pro W3" charset="-128"/>
              </a:rPr>
              <a:t> from too much heat and </a:t>
            </a:r>
            <a:r>
              <a:rPr lang="en-GB" b="1" dirty="0">
                <a:latin typeface="Arial" charset="0"/>
                <a:ea typeface="ヒラギノ角ゴ Pro W3" charset="-128"/>
                <a:cs typeface="ヒラギノ角ゴ Pro W3" charset="-128"/>
              </a:rPr>
              <a:t>vulnerable groups are particularly at-risk in prolonged hot spells</a:t>
            </a:r>
            <a:r>
              <a:rPr lang="en-GB" dirty="0" smtClean="0">
                <a:latin typeface="Arial" charset="0"/>
                <a:ea typeface="ヒラギノ角ゴ Pro W3" charset="-128"/>
                <a:cs typeface="ヒラギノ角ゴ Pro W3" charset="-128"/>
              </a:rPr>
              <a:t>.</a:t>
            </a:r>
          </a:p>
          <a:p>
            <a:pPr marL="0" indent="0">
              <a:defRPr/>
            </a:pPr>
            <a:endParaRPr lang="en-GB" dirty="0">
              <a:latin typeface="Arial" charset="0"/>
              <a:ea typeface="ヒラギノ角ゴ Pro W3" charset="-128"/>
              <a:cs typeface="ヒラギノ角ゴ Pro W3" charset="-128"/>
            </a:endParaRPr>
          </a:p>
          <a:p>
            <a:pPr marL="0" indent="0">
              <a:defRPr/>
            </a:pPr>
            <a:r>
              <a:rPr lang="en-GB" dirty="0">
                <a:latin typeface="Arial" charset="0"/>
                <a:ea typeface="ヒラギノ角ゴ Pro W3" charset="-128"/>
                <a:cs typeface="ヒラギノ角ゴ Pro W3" charset="-128"/>
              </a:rPr>
              <a:t>Hot weather, especially when prolonged, with warm nights, can have effects on </a:t>
            </a:r>
            <a:r>
              <a:rPr lang="en-GB" b="1" dirty="0">
                <a:latin typeface="Arial" charset="0"/>
                <a:ea typeface="ヒラギノ角ゴ Pro W3" charset="-128"/>
                <a:cs typeface="ヒラギノ角ゴ Pro W3" charset="-128"/>
              </a:rPr>
              <a:t>people's health and on </a:t>
            </a:r>
            <a:r>
              <a:rPr lang="en-GB" b="1" dirty="0" smtClean="0">
                <a:latin typeface="Arial" charset="0"/>
                <a:ea typeface="ヒラギノ角ゴ Pro W3" charset="-128"/>
                <a:cs typeface="ヒラギノ角ゴ Pro W3" charset="-128"/>
              </a:rPr>
              <a:t>national </a:t>
            </a:r>
            <a:r>
              <a:rPr lang="en-GB" b="1" dirty="0">
                <a:latin typeface="Arial" charset="0"/>
                <a:ea typeface="ヒラギノ角ゴ Pro W3" charset="-128"/>
                <a:cs typeface="ヒラギノ角ゴ Pro W3" charset="-128"/>
              </a:rPr>
              <a:t>infrastructure</a:t>
            </a:r>
            <a:r>
              <a:rPr lang="en-GB" dirty="0">
                <a:latin typeface="Arial" charset="0"/>
                <a:ea typeface="ヒラギノ角ゴ Pro W3" charset="-128"/>
                <a:cs typeface="ヒラギノ角ゴ Pro W3" charset="-128"/>
              </a:rPr>
              <a:t>. </a:t>
            </a:r>
            <a:r>
              <a:rPr lang="en-GB" dirty="0" smtClean="0">
                <a:latin typeface="Arial" charset="0"/>
                <a:ea typeface="ヒラギノ角ゴ Pro W3" charset="-128"/>
                <a:cs typeface="ヒラギノ角ゴ Pro W3" charset="-128"/>
              </a:rPr>
              <a:t>To </a:t>
            </a:r>
            <a:r>
              <a:rPr lang="en-GB" dirty="0">
                <a:latin typeface="Arial" charset="0"/>
                <a:ea typeface="ヒラギノ角ゴ Pro W3" charset="-128"/>
                <a:cs typeface="ヒラギノ角ゴ Pro W3" charset="-128"/>
              </a:rPr>
              <a:t>aid preparation and awareness before and during a prolonged hot spell, </a:t>
            </a:r>
            <a:r>
              <a:rPr lang="en-GB" dirty="0" smtClean="0">
                <a:latin typeface="Arial" charset="0"/>
                <a:ea typeface="ヒラギノ角ゴ Pro W3" charset="-128"/>
                <a:cs typeface="ヒラギノ角ゴ Pro W3" charset="-128"/>
              </a:rPr>
              <a:t>the </a:t>
            </a:r>
            <a:r>
              <a:rPr lang="en-GB" dirty="0">
                <a:latin typeface="Arial" charset="0"/>
                <a:ea typeface="ヒラギノ角ゴ Pro W3" charset="-128"/>
                <a:cs typeface="ヒラギノ角ゴ Pro W3" charset="-128"/>
              </a:rPr>
              <a:t>heatwave plan has been created by Public Health England in association with other partners. It </a:t>
            </a:r>
            <a:r>
              <a:rPr lang="en-GB" b="1" dirty="0">
                <a:latin typeface="Arial" charset="0"/>
                <a:ea typeface="ヒラギノ角ゴ Pro W3" charset="-128"/>
                <a:cs typeface="ヒラギノ角ゴ Pro W3" charset="-128"/>
              </a:rPr>
              <a:t>recommends a series of steps to reduce the risks to health</a:t>
            </a:r>
            <a:r>
              <a:rPr lang="en-GB" dirty="0">
                <a:latin typeface="Arial" charset="0"/>
                <a:ea typeface="ヒラギノ角ゴ Pro W3" charset="-128"/>
                <a:cs typeface="ヒラギノ角ゴ Pro W3" charset="-128"/>
              </a:rPr>
              <a:t> from prolonged exposure to severe heat.</a:t>
            </a:r>
          </a:p>
          <a:p>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17</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spTree>
    <p:extLst>
      <p:ext uri="{BB962C8B-B14F-4D97-AF65-F5344CB8AC3E}">
        <p14:creationId xmlns:p14="http://schemas.microsoft.com/office/powerpoint/2010/main" val="7345325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National Risk Register </a:t>
            </a:r>
            <a:r>
              <a:rPr lang="en-GB" dirty="0" smtClean="0"/>
              <a:t>2017</a:t>
            </a:r>
            <a:endParaRPr lang="en-GB"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3768" y="1340768"/>
            <a:ext cx="3976007" cy="4740275"/>
          </a:xfrm>
          <a:ln>
            <a:solidFill>
              <a:schemeClr val="accent1"/>
            </a:solidFill>
          </a:ln>
        </p:spPr>
      </p:pic>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18</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sp>
        <p:nvSpPr>
          <p:cNvPr id="10" name="Oval 9"/>
          <p:cNvSpPr/>
          <p:nvPr/>
        </p:nvSpPr>
        <p:spPr>
          <a:xfrm>
            <a:off x="5364088" y="3501008"/>
            <a:ext cx="346452" cy="3724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Tree>
    <p:extLst>
      <p:ext uri="{BB962C8B-B14F-4D97-AF65-F5344CB8AC3E}">
        <p14:creationId xmlns:p14="http://schemas.microsoft.com/office/powerpoint/2010/main" val="19731246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19</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sp>
        <p:nvSpPr>
          <p:cNvPr id="6" name="Title 3"/>
          <p:cNvSpPr txBox="1">
            <a:spLocks/>
          </p:cNvSpPr>
          <p:nvPr/>
        </p:nvSpPr>
        <p:spPr>
          <a:xfrm>
            <a:off x="755650" y="2349500"/>
            <a:ext cx="7777163" cy="1143000"/>
          </a:xfrm>
          <a:prstGeom prst="rect">
            <a:avLst/>
          </a:prstGeom>
        </p:spPr>
        <p:txBody>
          <a:bodyPr lIns="0" tIns="0" rIns="0" bIns="0" anchor="ctr">
            <a:normAutofit fontScale="97500"/>
          </a:bodyPr>
          <a:lstStyle/>
          <a:p>
            <a:pPr algn="ctr" eaLnBrk="0" hangingPunct="0">
              <a:defRPr/>
            </a:pPr>
            <a:r>
              <a:rPr lang="en-GB" sz="4000" spc="-150" dirty="0" smtClean="0">
                <a:solidFill>
                  <a:srgbClr val="00AE9E"/>
                </a:solidFill>
                <a:latin typeface="+mj-lt"/>
                <a:ea typeface="ヒラギノ角ゴ Pro W3" pitchFamily="84" charset="-128"/>
                <a:cs typeface="ヒラギノ角ゴ Pro W3" pitchFamily="84" charset="-128"/>
              </a:rPr>
              <a:t>Heat risk and climate change</a:t>
            </a:r>
            <a:endParaRPr lang="en-GB" sz="4000" spc="-150" dirty="0">
              <a:solidFill>
                <a:srgbClr val="00AE9E"/>
              </a:solidFill>
              <a:latin typeface="+mj-lt"/>
              <a:ea typeface="ヒラギノ角ゴ Pro W3" pitchFamily="84" charset="-128"/>
              <a:cs typeface="ヒラギノ角ゴ Pro W3" pitchFamily="84" charset="-128"/>
            </a:endParaRPr>
          </a:p>
        </p:txBody>
      </p:sp>
    </p:spTree>
    <p:extLst>
      <p:ext uri="{BB962C8B-B14F-4D97-AF65-F5344CB8AC3E}">
        <p14:creationId xmlns:p14="http://schemas.microsoft.com/office/powerpoint/2010/main" val="839963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a typeface="ヒラギノ角ゴ Pro W3" charset="-128"/>
                <a:cs typeface="ヒラギノ角ゴ Pro W3" charset="-128"/>
              </a:rPr>
              <a:t>Outline of this presentation</a:t>
            </a:r>
            <a:endParaRPr lang="en-GB" dirty="0"/>
          </a:p>
        </p:txBody>
      </p:sp>
      <p:sp>
        <p:nvSpPr>
          <p:cNvPr id="3" name="Content Placeholder 2"/>
          <p:cNvSpPr>
            <a:spLocks noGrp="1"/>
          </p:cNvSpPr>
          <p:nvPr>
            <p:ph idx="1"/>
          </p:nvPr>
        </p:nvSpPr>
        <p:spPr/>
        <p:txBody>
          <a:bodyPr/>
          <a:lstStyle/>
          <a:p>
            <a:pPr marL="285750" indent="-285750">
              <a:lnSpc>
                <a:spcPct val="150000"/>
              </a:lnSpc>
              <a:spcAft>
                <a:spcPts val="0"/>
              </a:spcAft>
              <a:buFont typeface="Arial" panose="020B0604020202020204" pitchFamily="34" charset="0"/>
              <a:buChar char="•"/>
              <a:defRPr/>
            </a:pPr>
            <a:r>
              <a:rPr lang="en-US" dirty="0" smtClean="0">
                <a:hlinkClick r:id="rId3" action="ppaction://hlinksldjump"/>
              </a:rPr>
              <a:t>Health </a:t>
            </a:r>
            <a:r>
              <a:rPr lang="en-US" dirty="0">
                <a:hlinkClick r:id="rId3" action="ppaction://hlinksldjump"/>
              </a:rPr>
              <a:t>impacts of hot weather</a:t>
            </a:r>
            <a:endParaRPr lang="en-US" dirty="0"/>
          </a:p>
          <a:p>
            <a:pPr marL="285750" indent="-285750">
              <a:lnSpc>
                <a:spcPct val="150000"/>
              </a:lnSpc>
              <a:spcAft>
                <a:spcPts val="0"/>
              </a:spcAft>
              <a:buFont typeface="Arial" panose="020B0604020202020204" pitchFamily="34" charset="0"/>
              <a:buChar char="•"/>
              <a:defRPr/>
            </a:pPr>
            <a:r>
              <a:rPr lang="en-US" dirty="0" smtClean="0">
                <a:hlinkClick r:id="rId4" action="ppaction://hlinksldjump"/>
              </a:rPr>
              <a:t>Heatwaves and hot weather</a:t>
            </a:r>
            <a:endParaRPr lang="en-US" dirty="0"/>
          </a:p>
          <a:p>
            <a:pPr marL="285750" indent="-285750">
              <a:lnSpc>
                <a:spcPct val="150000"/>
              </a:lnSpc>
              <a:spcAft>
                <a:spcPts val="0"/>
              </a:spcAft>
              <a:buFont typeface="Arial" panose="020B0604020202020204" pitchFamily="34" charset="0"/>
              <a:buChar char="•"/>
              <a:defRPr/>
            </a:pPr>
            <a:r>
              <a:rPr lang="en-US" dirty="0">
                <a:hlinkClick r:id="rId5" action="ppaction://hlinksldjump"/>
              </a:rPr>
              <a:t>Heat risk and climate change</a:t>
            </a:r>
            <a:endParaRPr lang="en-US" dirty="0"/>
          </a:p>
          <a:p>
            <a:pPr marL="285750" indent="-285750">
              <a:lnSpc>
                <a:spcPct val="150000"/>
              </a:lnSpc>
              <a:spcAft>
                <a:spcPts val="0"/>
              </a:spcAft>
              <a:buFont typeface="Arial" panose="020B0604020202020204" pitchFamily="34" charset="0"/>
              <a:buChar char="•"/>
              <a:defRPr/>
            </a:pPr>
            <a:r>
              <a:rPr lang="en-US" dirty="0" smtClean="0">
                <a:hlinkClick r:id="rId6" action="ppaction://hlinksldjump"/>
              </a:rPr>
              <a:t>Overheating in buildings</a:t>
            </a:r>
            <a:endParaRPr lang="en-US" dirty="0"/>
          </a:p>
          <a:p>
            <a:pPr marL="285750" indent="-285750">
              <a:lnSpc>
                <a:spcPct val="150000"/>
              </a:lnSpc>
              <a:spcAft>
                <a:spcPts val="0"/>
              </a:spcAft>
              <a:buFont typeface="Arial" panose="020B0604020202020204" pitchFamily="34" charset="0"/>
              <a:buChar char="•"/>
              <a:defRPr/>
            </a:pPr>
            <a:r>
              <a:rPr lang="en-US" dirty="0">
                <a:hlinkClick r:id="rId7" action="ppaction://hlinksldjump"/>
              </a:rPr>
              <a:t>The Heatwave Plan for England</a:t>
            </a:r>
            <a:endParaRPr lang="en-US" dirty="0"/>
          </a:p>
          <a:p>
            <a:pPr marL="285750" indent="-285750">
              <a:lnSpc>
                <a:spcPct val="150000"/>
              </a:lnSpc>
              <a:spcAft>
                <a:spcPts val="0"/>
              </a:spcAft>
              <a:buFont typeface="Arial" panose="020B0604020202020204" pitchFamily="34" charset="0"/>
              <a:buChar char="•"/>
              <a:defRPr/>
            </a:pPr>
            <a:r>
              <a:rPr lang="en-US" dirty="0">
                <a:hlinkClick r:id="rId8" action="ppaction://hlinksldjump"/>
              </a:rPr>
              <a:t>Heat-health </a:t>
            </a:r>
            <a:r>
              <a:rPr lang="en-US" dirty="0" smtClean="0">
                <a:hlinkClick r:id="rId8" action="ppaction://hlinksldjump"/>
              </a:rPr>
              <a:t>Watch alerting </a:t>
            </a:r>
            <a:r>
              <a:rPr lang="en-US" dirty="0">
                <a:hlinkClick r:id="rId8" action="ppaction://hlinksldjump"/>
              </a:rPr>
              <a:t>system</a:t>
            </a:r>
            <a:endParaRPr lang="en-US" dirty="0"/>
          </a:p>
          <a:p>
            <a:pPr marL="285750" indent="-285750">
              <a:lnSpc>
                <a:spcPct val="150000"/>
              </a:lnSpc>
              <a:spcAft>
                <a:spcPts val="0"/>
              </a:spcAft>
              <a:buFont typeface="Arial" panose="020B0604020202020204" pitchFamily="34" charset="0"/>
              <a:buChar char="•"/>
              <a:defRPr/>
            </a:pPr>
            <a:r>
              <a:rPr lang="en-US" dirty="0">
                <a:hlinkClick r:id="rId9" action="ppaction://hlinksldjump"/>
              </a:rPr>
              <a:t>Key messages</a:t>
            </a:r>
            <a:endParaRPr lang="en-US" dirty="0"/>
          </a:p>
          <a:p>
            <a:pPr marL="285750" indent="-285750">
              <a:lnSpc>
                <a:spcPct val="150000"/>
              </a:lnSpc>
              <a:spcAft>
                <a:spcPts val="0"/>
              </a:spcAft>
              <a:buFont typeface="Arial" panose="020B0604020202020204" pitchFamily="34" charset="0"/>
              <a:buChar char="•"/>
              <a:defRPr/>
            </a:pPr>
            <a:r>
              <a:rPr lang="en-US" dirty="0">
                <a:hlinkClick r:id="rId10" action="ppaction://hlinksldjump"/>
              </a:rPr>
              <a:t>Resources</a:t>
            </a:r>
            <a:endParaRPr lang="en-US" dirty="0"/>
          </a:p>
          <a:p>
            <a:pPr lvl="0"/>
            <a:endParaRPr lang="en-US" dirty="0"/>
          </a:p>
          <a:p>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2</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spTree>
    <p:extLst>
      <p:ext uri="{BB962C8B-B14F-4D97-AF65-F5344CB8AC3E}">
        <p14:creationId xmlns:p14="http://schemas.microsoft.com/office/powerpoint/2010/main" val="28042638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itchFamily="84" charset="0"/>
              </a:rPr>
              <a:t>Future heat risk</a:t>
            </a:r>
            <a:endParaRPr lang="en-GB" dirty="0"/>
          </a:p>
        </p:txBody>
      </p:sp>
      <p:sp>
        <p:nvSpPr>
          <p:cNvPr id="3" name="Content Placeholder 2"/>
          <p:cNvSpPr>
            <a:spLocks noGrp="1"/>
          </p:cNvSpPr>
          <p:nvPr>
            <p:ph idx="1"/>
          </p:nvPr>
        </p:nvSpPr>
        <p:spPr/>
        <p:txBody>
          <a:bodyPr/>
          <a:lstStyle/>
          <a:p>
            <a:pPr marL="285750" indent="-285750">
              <a:lnSpc>
                <a:spcPct val="150000"/>
              </a:lnSpc>
              <a:buFont typeface="Arial" panose="020B0604020202020204" pitchFamily="34" charset="0"/>
              <a:buChar char="•"/>
            </a:pPr>
            <a:r>
              <a:rPr lang="en-GB" sz="2000" dirty="0" smtClean="0"/>
              <a:t>an </a:t>
            </a:r>
            <a:r>
              <a:rPr lang="en-GB" sz="2000" dirty="0"/>
              <a:t>increase in </a:t>
            </a:r>
            <a:r>
              <a:rPr lang="en-GB" sz="2000" dirty="0" smtClean="0"/>
              <a:t>the frequency and intensity of </a:t>
            </a:r>
            <a:r>
              <a:rPr lang="en-GB" sz="2000" dirty="0"/>
              <a:t>hot weather is one of the most likely impacts of climate </a:t>
            </a:r>
            <a:r>
              <a:rPr lang="en-GB" sz="2000" dirty="0" smtClean="0"/>
              <a:t>change</a:t>
            </a:r>
            <a:endParaRPr lang="en-GB" sz="2000" dirty="0"/>
          </a:p>
          <a:p>
            <a:pPr marL="285750" indent="-285750">
              <a:lnSpc>
                <a:spcPct val="150000"/>
              </a:lnSpc>
              <a:buFont typeface="Arial" panose="020B0604020202020204" pitchFamily="34" charset="0"/>
              <a:buChar char="•"/>
            </a:pPr>
            <a:r>
              <a:rPr lang="en-GB" sz="2000" dirty="0"/>
              <a:t>t</a:t>
            </a:r>
            <a:r>
              <a:rPr lang="en-GB" sz="2000" dirty="0" smtClean="0"/>
              <a:t>he </a:t>
            </a:r>
            <a:r>
              <a:rPr lang="en-GB" sz="2000" dirty="0"/>
              <a:t>UK Government is required under the 2008 Climate Change Act to publish a UK-wide Climate Change Risk Assessment every five </a:t>
            </a:r>
            <a:r>
              <a:rPr lang="en-GB" sz="2000" dirty="0" smtClean="0"/>
              <a:t>years</a:t>
            </a:r>
            <a:endParaRPr lang="en-GB" sz="2000" dirty="0"/>
          </a:p>
          <a:p>
            <a:pPr marL="285750" indent="-285750">
              <a:lnSpc>
                <a:spcPct val="150000"/>
              </a:lnSpc>
              <a:buFont typeface="Arial" panose="020B0604020202020204" pitchFamily="34" charset="0"/>
              <a:buChar char="•"/>
            </a:pPr>
            <a:r>
              <a:rPr lang="en-GB" sz="2000" dirty="0"/>
              <a:t>t</a:t>
            </a:r>
            <a:r>
              <a:rPr lang="en-GB" sz="2000" dirty="0" smtClean="0"/>
              <a:t>he </a:t>
            </a:r>
            <a:r>
              <a:rPr lang="en-GB" sz="2000" dirty="0"/>
              <a:t>2017 Climate Change Risk </a:t>
            </a:r>
            <a:r>
              <a:rPr lang="en-GB" sz="2000" dirty="0" smtClean="0"/>
              <a:t>Assessment identifies risks </a:t>
            </a:r>
            <a:r>
              <a:rPr lang="en-GB" sz="2000" dirty="0"/>
              <a:t>to health, </a:t>
            </a:r>
            <a:r>
              <a:rPr lang="en-GB" sz="2000" dirty="0" smtClean="0"/>
              <a:t>wellbeing </a:t>
            </a:r>
            <a:r>
              <a:rPr lang="en-GB" sz="2000" dirty="0"/>
              <a:t>and productivity from high temperatures </a:t>
            </a:r>
            <a:r>
              <a:rPr lang="en-GB" sz="2000" dirty="0" smtClean="0"/>
              <a:t>as </a:t>
            </a:r>
            <a:r>
              <a:rPr lang="en-GB" sz="2000" dirty="0"/>
              <a:t>a priority where more action is </a:t>
            </a:r>
            <a:r>
              <a:rPr lang="en-GB" sz="2000" dirty="0" smtClean="0"/>
              <a:t>needed</a:t>
            </a:r>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20</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spTree>
    <p:extLst>
      <p:ext uri="{BB962C8B-B14F-4D97-AF65-F5344CB8AC3E}">
        <p14:creationId xmlns:p14="http://schemas.microsoft.com/office/powerpoint/2010/main" val="3524119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Arial" pitchFamily="84" charset="0"/>
              </a:rPr>
              <a:t>Future heat-related mortality</a:t>
            </a:r>
            <a:r>
              <a:rPr lang="en-US" dirty="0">
                <a:latin typeface="Arial" pitchFamily="84" charset="0"/>
              </a:rPr>
              <a:t/>
            </a:r>
            <a:br>
              <a:rPr lang="en-US" dirty="0">
                <a:latin typeface="Arial" pitchFamily="84" charset="0"/>
              </a:rPr>
            </a:br>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21</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2394" y="1556792"/>
            <a:ext cx="5671894" cy="4116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bwMode="auto">
          <a:xfrm>
            <a:off x="430857" y="5805264"/>
            <a:ext cx="8029575" cy="3600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200"/>
              </a:spcBef>
              <a:spcAft>
                <a:spcPct val="0"/>
              </a:spcAft>
              <a:buFont typeface="Arial" pitchFamily="34" charset="0"/>
              <a:defRPr sz="1800" b="0" kern="120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a:solidFill>
                  <a:schemeClr val="tx1"/>
                </a:solidFill>
                <a:latin typeface="Arial" pitchFamily="34" charset="0"/>
                <a:ea typeface="ヒラギノ角ゴ Pro W3" pitchFamily="84" charset="-128"/>
                <a:cs typeface="ヒラギノ角ゴ Pro W3"/>
              </a:defRPr>
            </a:lvl2pPr>
            <a:lvl3pPr marL="215900" indent="-215900" algn="l" rtl="0" eaLnBrk="0" fontAlgn="base" hangingPunct="0">
              <a:spcBef>
                <a:spcPts val="600"/>
              </a:spcBef>
              <a:spcAft>
                <a:spcPct val="0"/>
              </a:spcAft>
              <a:buFont typeface="Arial" pitchFamily="34" charset="0"/>
              <a:buChar char="•"/>
              <a:defRPr kern="1200">
                <a:solidFill>
                  <a:schemeClr val="tx1"/>
                </a:solidFill>
                <a:latin typeface="Arial" pitchFamily="34" charset="0"/>
                <a:ea typeface="ヒラギノ角ゴ Pro W3" pitchFamily="84" charset="-128"/>
                <a:cs typeface="ヒラギノ角ゴ Pro W3"/>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ヒラギノ角ゴ Pro W3"/>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ヒラギノ角ゴ Pro W3"/>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GB" sz="1600" dirty="0" smtClean="0"/>
              <a:t>Hajat et. al. 2014 </a:t>
            </a:r>
            <a:endParaRPr lang="en-GB" sz="1600" dirty="0"/>
          </a:p>
        </p:txBody>
      </p:sp>
    </p:spTree>
    <p:extLst>
      <p:ext uri="{BB962C8B-B14F-4D97-AF65-F5344CB8AC3E}">
        <p14:creationId xmlns:p14="http://schemas.microsoft.com/office/powerpoint/2010/main" val="1918628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Arial" pitchFamily="84" charset="0"/>
              </a:rPr>
              <a:t>Future heat-related mortality</a:t>
            </a:r>
            <a:r>
              <a:rPr lang="en-US" dirty="0">
                <a:latin typeface="Arial" pitchFamily="84" charset="0"/>
              </a:rPr>
              <a:t/>
            </a:r>
            <a:br>
              <a:rPr lang="en-US" dirty="0">
                <a:latin typeface="Arial" pitchFamily="84" charset="0"/>
              </a:rPr>
            </a:br>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22</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sp>
        <p:nvSpPr>
          <p:cNvPr id="6" name="Content Placeholder 2"/>
          <p:cNvSpPr txBox="1">
            <a:spLocks/>
          </p:cNvSpPr>
          <p:nvPr/>
        </p:nvSpPr>
        <p:spPr bwMode="auto">
          <a:xfrm>
            <a:off x="430857" y="5805264"/>
            <a:ext cx="8029575" cy="3600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200"/>
              </a:spcBef>
              <a:spcAft>
                <a:spcPct val="0"/>
              </a:spcAft>
              <a:buFont typeface="Arial" pitchFamily="34" charset="0"/>
              <a:defRPr sz="1800" b="0" kern="120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a:solidFill>
                  <a:schemeClr val="tx1"/>
                </a:solidFill>
                <a:latin typeface="Arial" pitchFamily="34" charset="0"/>
                <a:ea typeface="ヒラギノ角ゴ Pro W3" pitchFamily="84" charset="-128"/>
                <a:cs typeface="ヒラギノ角ゴ Pro W3"/>
              </a:defRPr>
            </a:lvl2pPr>
            <a:lvl3pPr marL="215900" indent="-215900" algn="l" rtl="0" eaLnBrk="0" fontAlgn="base" hangingPunct="0">
              <a:spcBef>
                <a:spcPts val="600"/>
              </a:spcBef>
              <a:spcAft>
                <a:spcPct val="0"/>
              </a:spcAft>
              <a:buFont typeface="Arial" pitchFamily="34" charset="0"/>
              <a:buChar char="•"/>
              <a:defRPr kern="1200">
                <a:solidFill>
                  <a:schemeClr val="tx1"/>
                </a:solidFill>
                <a:latin typeface="Arial" pitchFamily="34" charset="0"/>
                <a:ea typeface="ヒラギノ角ゴ Pro W3" pitchFamily="84" charset="-128"/>
                <a:cs typeface="ヒラギノ角ゴ Pro W3"/>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ヒラギノ角ゴ Pro W3"/>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ヒラギノ角ゴ Pro W3"/>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r" eaLnBrk="1" hangingPunct="1">
              <a:spcBef>
                <a:spcPct val="0"/>
              </a:spcBef>
            </a:pPr>
            <a:r>
              <a:rPr lang="en-GB" sz="1600" dirty="0">
                <a:solidFill>
                  <a:prstClr val="black"/>
                </a:solidFill>
                <a:ea typeface="ヒラギノ角ゴ Pro W3"/>
              </a:rPr>
              <a:t>Hajat et. al. 2014 </a:t>
            </a:r>
          </a:p>
          <a:p>
            <a:pPr algn="just"/>
            <a:endParaRPr lang="en-GB" sz="1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3926" y="1340768"/>
            <a:ext cx="5492794" cy="4321224"/>
          </a:xfrm>
          <a:prstGeom prst="rect">
            <a:avLst/>
          </a:prstGeom>
        </p:spPr>
      </p:pic>
    </p:spTree>
    <p:extLst>
      <p:ext uri="{BB962C8B-B14F-4D97-AF65-F5344CB8AC3E}">
        <p14:creationId xmlns:p14="http://schemas.microsoft.com/office/powerpoint/2010/main" val="21960270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23</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sp>
        <p:nvSpPr>
          <p:cNvPr id="6" name="Title 3"/>
          <p:cNvSpPr txBox="1">
            <a:spLocks/>
          </p:cNvSpPr>
          <p:nvPr/>
        </p:nvSpPr>
        <p:spPr>
          <a:xfrm>
            <a:off x="755650" y="2349500"/>
            <a:ext cx="7777163" cy="1143000"/>
          </a:xfrm>
          <a:prstGeom prst="rect">
            <a:avLst/>
          </a:prstGeom>
        </p:spPr>
        <p:txBody>
          <a:bodyPr lIns="0" tIns="0" rIns="0" bIns="0" anchor="ctr">
            <a:normAutofit fontScale="97500"/>
          </a:bodyPr>
          <a:lstStyle/>
          <a:p>
            <a:pPr algn="ctr" eaLnBrk="0" hangingPunct="0">
              <a:defRPr/>
            </a:pPr>
            <a:r>
              <a:rPr lang="en-GB" sz="4000" spc="-150" dirty="0" smtClean="0">
                <a:solidFill>
                  <a:srgbClr val="00AE9E"/>
                </a:solidFill>
                <a:latin typeface="+mj-lt"/>
                <a:ea typeface="ヒラギノ角ゴ Pro W3" pitchFamily="84" charset="-128"/>
                <a:cs typeface="ヒラギノ角ゴ Pro W3" pitchFamily="84" charset="-128"/>
              </a:rPr>
              <a:t>Overheating in buildings</a:t>
            </a:r>
            <a:endParaRPr lang="en-GB" sz="4000" spc="-150" dirty="0">
              <a:solidFill>
                <a:srgbClr val="00AE9E"/>
              </a:solidFill>
              <a:latin typeface="+mj-lt"/>
              <a:ea typeface="ヒラギノ角ゴ Pro W3" pitchFamily="84" charset="-128"/>
              <a:cs typeface="ヒラギノ角ゴ Pro W3" pitchFamily="84" charset="-128"/>
            </a:endParaRPr>
          </a:p>
        </p:txBody>
      </p:sp>
    </p:spTree>
    <p:extLst>
      <p:ext uri="{BB962C8B-B14F-4D97-AF65-F5344CB8AC3E}">
        <p14:creationId xmlns:p14="http://schemas.microsoft.com/office/powerpoint/2010/main" val="13367033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itchFamily="84" charset="0"/>
              </a:rPr>
              <a:t>Overheating risk – an overview</a:t>
            </a:r>
            <a:endParaRPr lang="en-GB" dirty="0"/>
          </a:p>
        </p:txBody>
      </p:sp>
      <p:sp>
        <p:nvSpPr>
          <p:cNvPr id="3" name="Content Placeholder 2"/>
          <p:cNvSpPr>
            <a:spLocks noGrp="1"/>
          </p:cNvSpPr>
          <p:nvPr>
            <p:ph idx="1"/>
          </p:nvPr>
        </p:nvSpPr>
        <p:spPr/>
        <p:txBody>
          <a:bodyPr/>
          <a:lstStyle/>
          <a:p>
            <a:pPr fontAlgn="auto">
              <a:spcAft>
                <a:spcPts val="0"/>
              </a:spcAft>
              <a:buFont typeface="Arial" panose="020B0604020202020204" pitchFamily="34" charset="0"/>
              <a:buChar char="•"/>
            </a:pPr>
            <a:r>
              <a:rPr lang="en-GB" dirty="0">
                <a:solidFill>
                  <a:prstClr val="black"/>
                </a:solidFill>
                <a:latin typeface="Arial"/>
              </a:rPr>
              <a:t> h</a:t>
            </a:r>
            <a:r>
              <a:rPr lang="en-GB" dirty="0" smtClean="0">
                <a:solidFill>
                  <a:prstClr val="black"/>
                </a:solidFill>
                <a:latin typeface="Arial"/>
              </a:rPr>
              <a:t>igher </a:t>
            </a:r>
            <a:r>
              <a:rPr lang="en-GB" dirty="0">
                <a:solidFill>
                  <a:prstClr val="black"/>
                </a:solidFill>
                <a:latin typeface="Arial"/>
              </a:rPr>
              <a:t>temperatures will increase the risk of overheating in houses, schools, hospitals, </a:t>
            </a:r>
            <a:r>
              <a:rPr lang="en-GB" dirty="0" smtClean="0">
                <a:solidFill>
                  <a:prstClr val="black"/>
                </a:solidFill>
                <a:latin typeface="Arial"/>
              </a:rPr>
              <a:t>care homes</a:t>
            </a:r>
            <a:r>
              <a:rPr lang="en-GB" dirty="0">
                <a:solidFill>
                  <a:prstClr val="black"/>
                </a:solidFill>
                <a:latin typeface="Arial"/>
              </a:rPr>
              <a:t>, prisons, and other types of buildings, leading to adverse impacts on </a:t>
            </a:r>
            <a:r>
              <a:rPr lang="en-GB" dirty="0" smtClean="0">
                <a:solidFill>
                  <a:prstClr val="black"/>
                </a:solidFill>
                <a:latin typeface="Arial"/>
              </a:rPr>
              <a:t>health</a:t>
            </a:r>
          </a:p>
          <a:p>
            <a:pPr fontAlgn="auto">
              <a:spcAft>
                <a:spcPts val="0"/>
              </a:spcAft>
              <a:buFont typeface="Arial" panose="020B0604020202020204" pitchFamily="34" charset="0"/>
              <a:buChar char="•"/>
            </a:pPr>
            <a:endParaRPr lang="en-GB" dirty="0" smtClean="0">
              <a:solidFill>
                <a:prstClr val="black"/>
              </a:solidFill>
              <a:latin typeface="Arial"/>
            </a:endParaRPr>
          </a:p>
          <a:p>
            <a:pPr fontAlgn="auto">
              <a:spcAft>
                <a:spcPts val="0"/>
              </a:spcAft>
              <a:buFont typeface="Arial" panose="020B0604020202020204" pitchFamily="34" charset="0"/>
              <a:buChar char="•"/>
            </a:pPr>
            <a:r>
              <a:rPr lang="en-GB" dirty="0" smtClean="0">
                <a:solidFill>
                  <a:prstClr val="black"/>
                </a:solidFill>
                <a:latin typeface="Arial"/>
              </a:rPr>
              <a:t> </a:t>
            </a:r>
            <a:r>
              <a:rPr lang="en-GB" dirty="0">
                <a:solidFill>
                  <a:prstClr val="black"/>
                </a:solidFill>
                <a:latin typeface="Arial"/>
              </a:rPr>
              <a:t>t</a:t>
            </a:r>
            <a:r>
              <a:rPr lang="en-GB" dirty="0" smtClean="0">
                <a:solidFill>
                  <a:prstClr val="black"/>
                </a:solidFill>
                <a:latin typeface="Arial"/>
              </a:rPr>
              <a:t>here </a:t>
            </a:r>
            <a:r>
              <a:rPr lang="en-GB" dirty="0">
                <a:solidFill>
                  <a:prstClr val="black"/>
                </a:solidFill>
                <a:latin typeface="Arial"/>
              </a:rPr>
              <a:t>is evidence that people lack a basic understanding of the risks to health from indoor high temperatures, and are therefore less likely to take measures to safeguard their and their dependents’ </a:t>
            </a:r>
            <a:r>
              <a:rPr lang="en-GB" dirty="0" smtClean="0">
                <a:solidFill>
                  <a:prstClr val="black"/>
                </a:solidFill>
                <a:latin typeface="Arial"/>
              </a:rPr>
              <a:t>wellbeing</a:t>
            </a:r>
            <a:endParaRPr lang="en-GB" dirty="0">
              <a:solidFill>
                <a:prstClr val="black"/>
              </a:solidFill>
              <a:latin typeface="Arial"/>
            </a:endParaRPr>
          </a:p>
          <a:p>
            <a:pPr fontAlgn="auto">
              <a:spcAft>
                <a:spcPts val="0"/>
              </a:spcAft>
              <a:buFont typeface="Arial" panose="020B0604020202020204" pitchFamily="34" charset="0"/>
              <a:buChar char="•"/>
            </a:pPr>
            <a:endParaRPr lang="en-GB" dirty="0">
              <a:solidFill>
                <a:prstClr val="black"/>
              </a:solidFill>
              <a:latin typeface="Arial"/>
            </a:endParaRPr>
          </a:p>
          <a:p>
            <a:pPr fontAlgn="auto">
              <a:spcAft>
                <a:spcPts val="0"/>
              </a:spcAft>
              <a:buFont typeface="Arial" panose="020B0604020202020204" pitchFamily="34" charset="0"/>
              <a:buChar char="•"/>
            </a:pPr>
            <a:r>
              <a:rPr lang="en-GB" dirty="0" smtClean="0">
                <a:solidFill>
                  <a:prstClr val="black"/>
                </a:solidFill>
                <a:latin typeface="Arial"/>
              </a:rPr>
              <a:t> due to methodological challenges, there is currently no simple solution to quantify the risk and health impact of overheating in buildings</a:t>
            </a:r>
          </a:p>
          <a:p>
            <a:pPr fontAlgn="auto">
              <a:spcAft>
                <a:spcPts val="0"/>
              </a:spcAft>
              <a:buFont typeface="Arial" panose="020B0604020202020204" pitchFamily="34" charset="0"/>
              <a:buChar char="•"/>
            </a:pPr>
            <a:endParaRPr lang="en-GB" dirty="0">
              <a:solidFill>
                <a:prstClr val="black"/>
              </a:solidFill>
              <a:latin typeface="Arial"/>
            </a:endParaRPr>
          </a:p>
          <a:p>
            <a:pPr fontAlgn="auto">
              <a:spcAft>
                <a:spcPts val="0"/>
              </a:spcAft>
              <a:buFont typeface="Arial" panose="020B0604020202020204" pitchFamily="34" charset="0"/>
              <a:buChar char="•"/>
            </a:pPr>
            <a:r>
              <a:rPr lang="en-GB" dirty="0" smtClean="0">
                <a:solidFill>
                  <a:prstClr val="black"/>
                </a:solidFill>
                <a:latin typeface="Arial"/>
              </a:rPr>
              <a:t> risks to health, wellbeing and productivity from high temperatures has been identified as an area where more action is needed</a:t>
            </a:r>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24</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spTree>
    <p:extLst>
      <p:ext uri="{BB962C8B-B14F-4D97-AF65-F5344CB8AC3E}">
        <p14:creationId xmlns:p14="http://schemas.microsoft.com/office/powerpoint/2010/main" val="17373477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Overheating in </a:t>
            </a:r>
            <a:r>
              <a:rPr lang="en-GB" dirty="0" smtClean="0"/>
              <a:t>hospitals </a:t>
            </a:r>
            <a:endParaRPr lang="en-GB" dirty="0"/>
          </a:p>
        </p:txBody>
      </p:sp>
      <p:sp>
        <p:nvSpPr>
          <p:cNvPr id="3" name="Content Placeholder 2"/>
          <p:cNvSpPr>
            <a:spLocks noGrp="1"/>
          </p:cNvSpPr>
          <p:nvPr>
            <p:ph idx="1"/>
          </p:nvPr>
        </p:nvSpPr>
        <p:spPr/>
        <p:txBody>
          <a:bodyPr/>
          <a:lstStyle/>
          <a:p>
            <a:pPr marL="342900" indent="-342900">
              <a:lnSpc>
                <a:spcPct val="100000"/>
              </a:lnSpc>
              <a:buFont typeface="Arial" panose="020B0604020202020204" pitchFamily="34" charset="0"/>
              <a:buChar char="•"/>
            </a:pPr>
            <a:r>
              <a:rPr lang="en-GB" dirty="0"/>
              <a:t>p</a:t>
            </a:r>
            <a:r>
              <a:rPr lang="en-GB" dirty="0" smtClean="0"/>
              <a:t>atients </a:t>
            </a:r>
            <a:r>
              <a:rPr lang="en-GB" dirty="0"/>
              <a:t>in hospital may be more vulnerable and </a:t>
            </a:r>
            <a:r>
              <a:rPr lang="en-GB" dirty="0" smtClean="0"/>
              <a:t>less </a:t>
            </a:r>
            <a:r>
              <a:rPr lang="en-GB" dirty="0"/>
              <a:t>able to adapt:</a:t>
            </a:r>
          </a:p>
          <a:p>
            <a:pPr marL="963612" lvl="3" indent="-342900"/>
            <a:r>
              <a:rPr lang="en-GB" sz="1800" dirty="0" smtClean="0"/>
              <a:t>older </a:t>
            </a:r>
            <a:r>
              <a:rPr lang="en-GB" sz="1800" dirty="0"/>
              <a:t>age groups, unwell</a:t>
            </a:r>
          </a:p>
          <a:p>
            <a:pPr marL="963612" lvl="3" indent="-342900"/>
            <a:r>
              <a:rPr lang="en-GB" sz="1800" dirty="0" smtClean="0"/>
              <a:t>disordered </a:t>
            </a:r>
            <a:r>
              <a:rPr lang="en-GB" sz="1800" dirty="0"/>
              <a:t>thermoperception</a:t>
            </a:r>
          </a:p>
          <a:p>
            <a:pPr marL="963612" lvl="3" indent="-342900"/>
            <a:r>
              <a:rPr lang="en-GB" sz="1800" dirty="0" smtClean="0"/>
              <a:t>immobile</a:t>
            </a:r>
            <a:r>
              <a:rPr lang="en-GB" sz="1800" dirty="0"/>
              <a:t>, difficulty adjusting bedding, windows, accessing fluids</a:t>
            </a:r>
          </a:p>
          <a:p>
            <a:pPr marL="342900" indent="-342900">
              <a:lnSpc>
                <a:spcPct val="100000"/>
              </a:lnSpc>
              <a:buFont typeface="Arial" panose="020B0604020202020204" pitchFamily="34" charset="0"/>
              <a:buChar char="•"/>
            </a:pPr>
            <a:endParaRPr lang="en-GB" dirty="0" smtClean="0"/>
          </a:p>
          <a:p>
            <a:pPr marL="342900" indent="-342900">
              <a:lnSpc>
                <a:spcPct val="100000"/>
              </a:lnSpc>
              <a:buFont typeface="Arial" panose="020B0604020202020204" pitchFamily="34" charset="0"/>
              <a:buChar char="•"/>
            </a:pPr>
            <a:r>
              <a:rPr lang="en-GB" dirty="0"/>
              <a:t>u</a:t>
            </a:r>
            <a:r>
              <a:rPr lang="en-GB" dirty="0" smtClean="0"/>
              <a:t>npublished </a:t>
            </a:r>
            <a:r>
              <a:rPr lang="en-GB" dirty="0"/>
              <a:t>data indicate that around 90% of </a:t>
            </a:r>
            <a:r>
              <a:rPr lang="en-GB" dirty="0" smtClean="0"/>
              <a:t>UK hospital </a:t>
            </a:r>
            <a:r>
              <a:rPr lang="en-GB" dirty="0"/>
              <a:t>wards are of a type prone to overheating, and the ability to control temperatures is often </a:t>
            </a:r>
            <a:r>
              <a:rPr lang="en-GB" dirty="0" smtClean="0"/>
              <a:t>limited</a:t>
            </a:r>
          </a:p>
          <a:p>
            <a:pPr marL="342900" indent="-342900">
              <a:lnSpc>
                <a:spcPct val="100000"/>
              </a:lnSpc>
              <a:buFont typeface="Arial" panose="020B0604020202020204" pitchFamily="34" charset="0"/>
              <a:buChar char="•"/>
            </a:pPr>
            <a:endParaRPr lang="en-GB" dirty="0"/>
          </a:p>
          <a:p>
            <a:pPr marL="342900" indent="-342900">
              <a:lnSpc>
                <a:spcPct val="100000"/>
              </a:lnSpc>
              <a:buFont typeface="Arial" panose="020B0604020202020204" pitchFamily="34" charset="0"/>
              <a:buChar char="•"/>
            </a:pPr>
            <a:r>
              <a:rPr lang="en-GB" dirty="0"/>
              <a:t>e</a:t>
            </a:r>
            <a:r>
              <a:rPr lang="en-GB" dirty="0" smtClean="0"/>
              <a:t>nvironmental </a:t>
            </a:r>
            <a:r>
              <a:rPr lang="en-GB" dirty="0"/>
              <a:t>factors affect staff satisfaction and patient </a:t>
            </a:r>
            <a:r>
              <a:rPr lang="en-GB" dirty="0" smtClean="0"/>
              <a:t>health</a:t>
            </a:r>
          </a:p>
          <a:p>
            <a:pPr marL="342900" indent="-342900">
              <a:lnSpc>
                <a:spcPct val="100000"/>
              </a:lnSpc>
              <a:buFont typeface="Arial" panose="020B0604020202020204" pitchFamily="34" charset="0"/>
              <a:buChar char="•"/>
            </a:pPr>
            <a:endParaRPr lang="en-GB" dirty="0"/>
          </a:p>
          <a:p>
            <a:pPr marL="342900" indent="-342900">
              <a:lnSpc>
                <a:spcPct val="100000"/>
              </a:lnSpc>
              <a:buFont typeface="Arial" panose="020B0604020202020204" pitchFamily="34" charset="0"/>
              <a:buChar char="•"/>
            </a:pPr>
            <a:r>
              <a:rPr lang="en-GB" dirty="0"/>
              <a:t>i</a:t>
            </a:r>
            <a:r>
              <a:rPr lang="en-GB" dirty="0" smtClean="0"/>
              <a:t>nfluenced </a:t>
            </a:r>
            <a:r>
              <a:rPr lang="en-GB" dirty="0"/>
              <a:t>by attempts to improve energy efficiency in </a:t>
            </a:r>
            <a:r>
              <a:rPr lang="en-GB" dirty="0" smtClean="0"/>
              <a:t>hospitals</a:t>
            </a:r>
          </a:p>
          <a:p>
            <a:pPr marL="342900" indent="-342900">
              <a:lnSpc>
                <a:spcPct val="100000"/>
              </a:lnSpc>
              <a:buFont typeface="Arial" panose="020B0604020202020204" pitchFamily="34" charset="0"/>
              <a:buChar char="•"/>
            </a:pPr>
            <a:endParaRPr lang="en-GB" dirty="0"/>
          </a:p>
          <a:p>
            <a:pPr marL="342900" indent="-342900">
              <a:lnSpc>
                <a:spcPct val="100000"/>
              </a:lnSpc>
              <a:buFont typeface="Arial" panose="020B0604020202020204" pitchFamily="34" charset="0"/>
              <a:buChar char="•"/>
            </a:pPr>
            <a:r>
              <a:rPr lang="en-GB" dirty="0"/>
              <a:t>b</a:t>
            </a:r>
            <a:r>
              <a:rPr lang="en-GB" dirty="0" smtClean="0"/>
              <a:t>uilding </a:t>
            </a:r>
            <a:r>
              <a:rPr lang="en-GB" dirty="0"/>
              <a:t>designers can estimate internal temperatures at which occupants are likely to feel </a:t>
            </a:r>
            <a:r>
              <a:rPr lang="en-GB" dirty="0" smtClean="0"/>
              <a:t>comfortable</a:t>
            </a:r>
          </a:p>
          <a:p>
            <a:pPr marL="342900" indent="-342900">
              <a:lnSpc>
                <a:spcPct val="100000"/>
              </a:lnSpc>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25</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spTree>
    <p:extLst>
      <p:ext uri="{BB962C8B-B14F-4D97-AF65-F5344CB8AC3E}">
        <p14:creationId xmlns:p14="http://schemas.microsoft.com/office/powerpoint/2010/main" val="11782968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836712"/>
            <a:ext cx="3286125"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a:t>Overheating in </a:t>
            </a:r>
            <a:r>
              <a:rPr lang="en-GB" dirty="0" smtClean="0"/>
              <a:t>hospitals </a:t>
            </a:r>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26</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pic>
        <p:nvPicPr>
          <p:cNvPr id="6"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51520" y="2241004"/>
            <a:ext cx="5810250" cy="39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50649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Overheating in </a:t>
            </a:r>
            <a:r>
              <a:rPr lang="en-GB" dirty="0" smtClean="0"/>
              <a:t>hospitals </a:t>
            </a:r>
            <a:endParaRPr lang="en-GB" dirty="0"/>
          </a:p>
        </p:txBody>
      </p:sp>
      <p:sp>
        <p:nvSpPr>
          <p:cNvPr id="3" name="Content Placeholder 2"/>
          <p:cNvSpPr>
            <a:spLocks noGrp="1"/>
          </p:cNvSpPr>
          <p:nvPr>
            <p:ph idx="1"/>
          </p:nvPr>
        </p:nvSpPr>
        <p:spPr/>
        <p:txBody>
          <a:bodyPr/>
          <a:lstStyle/>
          <a:p>
            <a:pPr marL="0" indent="0"/>
            <a:r>
              <a:rPr lang="en-GB" b="1" dirty="0" smtClean="0"/>
              <a:t>Existing standards/recommendations:</a:t>
            </a:r>
          </a:p>
          <a:p>
            <a:pPr marL="0" indent="0"/>
            <a:endParaRPr lang="en-GB" dirty="0" smtClean="0"/>
          </a:p>
          <a:p>
            <a:pPr marL="285750" indent="-285750">
              <a:buFont typeface="Arial" pitchFamily="34" charset="0"/>
              <a:buChar char="•"/>
            </a:pPr>
            <a:r>
              <a:rPr lang="en-GB" dirty="0" smtClean="0"/>
              <a:t>temperatures </a:t>
            </a:r>
            <a:r>
              <a:rPr lang="en-GB" dirty="0"/>
              <a:t>from </a:t>
            </a:r>
            <a:r>
              <a:rPr lang="en-GB" b="1" dirty="0"/>
              <a:t>18˚C to 28˚C in general wards</a:t>
            </a:r>
            <a:r>
              <a:rPr lang="en-GB" dirty="0"/>
              <a:t>, and </a:t>
            </a:r>
            <a:r>
              <a:rPr lang="en-GB" b="1" dirty="0"/>
              <a:t>18˚C to 25˚C for more sensitive areas</a:t>
            </a:r>
            <a:r>
              <a:rPr lang="en-GB" dirty="0"/>
              <a:t>, such as birthing and recovery </a:t>
            </a:r>
            <a:r>
              <a:rPr lang="en-GB" dirty="0" smtClean="0"/>
              <a:t>rooms</a:t>
            </a:r>
          </a:p>
          <a:p>
            <a:pPr marL="285750" indent="-285750">
              <a:buFont typeface="Arial" pitchFamily="34" charset="0"/>
              <a:buChar char="•"/>
            </a:pPr>
            <a:endParaRPr lang="en-GB" dirty="0"/>
          </a:p>
          <a:p>
            <a:pPr marL="285750" indent="-285750">
              <a:buFont typeface="Arial" pitchFamily="34" charset="0"/>
              <a:buChar char="•"/>
            </a:pPr>
            <a:r>
              <a:rPr lang="en-GB" dirty="0"/>
              <a:t>c</a:t>
            </a:r>
            <a:r>
              <a:rPr lang="en-GB" dirty="0" smtClean="0"/>
              <a:t>alculations </a:t>
            </a:r>
            <a:r>
              <a:rPr lang="en-GB" dirty="0"/>
              <a:t>are also needed to ensure that </a:t>
            </a:r>
            <a:r>
              <a:rPr lang="en-GB" b="1" dirty="0"/>
              <a:t>internal temperatures do not exceed 28˚C dry bulb temperature for more than 50 hours per </a:t>
            </a:r>
            <a:r>
              <a:rPr lang="en-GB" b="1" dirty="0" smtClean="0"/>
              <a:t>year</a:t>
            </a:r>
            <a:r>
              <a:rPr lang="en-GB" baseline="30000" dirty="0" smtClean="0"/>
              <a:t>1</a:t>
            </a:r>
          </a:p>
          <a:p>
            <a:pPr marL="285750" indent="-285750">
              <a:buFont typeface="Arial" pitchFamily="34" charset="0"/>
              <a:buChar char="•"/>
            </a:pPr>
            <a:endParaRPr lang="en-GB" baseline="30000" dirty="0"/>
          </a:p>
          <a:p>
            <a:pPr marL="285750" indent="-285750">
              <a:buFont typeface="Arial" pitchFamily="34" charset="0"/>
              <a:buChar char="•"/>
            </a:pPr>
            <a:r>
              <a:rPr lang="en-GB" dirty="0" smtClean="0"/>
              <a:t>ward </a:t>
            </a:r>
            <a:r>
              <a:rPr lang="en-GB" dirty="0"/>
              <a:t>temperatures from </a:t>
            </a:r>
            <a:r>
              <a:rPr lang="en-GB" b="1" dirty="0"/>
              <a:t>22˚C to 24˚C during the winter </a:t>
            </a:r>
            <a:r>
              <a:rPr lang="en-GB" dirty="0"/>
              <a:t>and from </a:t>
            </a:r>
            <a:r>
              <a:rPr lang="en-GB" b="1" dirty="0"/>
              <a:t>23˚C to 25˚C </a:t>
            </a:r>
            <a:r>
              <a:rPr lang="en-GB" dirty="0"/>
              <a:t>during the summer for air conditioned buildings, assuming specific clothing and activity </a:t>
            </a:r>
            <a:r>
              <a:rPr lang="en-GB" dirty="0" smtClean="0"/>
              <a:t>levels</a:t>
            </a:r>
            <a:r>
              <a:rPr lang="en-GB" baseline="30000" dirty="0" smtClean="0"/>
              <a:t>2</a:t>
            </a:r>
          </a:p>
          <a:p>
            <a:pPr marL="285750" indent="-285750">
              <a:buFont typeface="Arial" pitchFamily="34" charset="0"/>
              <a:buChar char="•"/>
            </a:pPr>
            <a:endParaRPr lang="en-GB" dirty="0"/>
          </a:p>
          <a:p>
            <a:pPr marL="285750" indent="-285750">
              <a:buFont typeface="Arial" pitchFamily="34" charset="0"/>
              <a:buChar char="•"/>
            </a:pPr>
            <a:r>
              <a:rPr lang="en-GB" dirty="0" smtClean="0"/>
              <a:t>hospitals </a:t>
            </a:r>
            <a:r>
              <a:rPr lang="en-GB" dirty="0"/>
              <a:t>provide </a:t>
            </a:r>
            <a:r>
              <a:rPr lang="en-GB" b="1" dirty="0"/>
              <a:t>cool areas below 26 ˚C for use during </a:t>
            </a:r>
            <a:r>
              <a:rPr lang="en-GB" b="1" dirty="0" smtClean="0"/>
              <a:t>heatwaves</a:t>
            </a:r>
            <a:r>
              <a:rPr lang="en-GB" baseline="30000" dirty="0" smtClean="0"/>
              <a:t>3</a:t>
            </a:r>
            <a:endParaRPr lang="en-GB" baseline="30000" dirty="0"/>
          </a:p>
          <a:p>
            <a:pPr marL="0" indent="0"/>
            <a:endParaRPr lang="en-GB" sz="1200" dirty="0"/>
          </a:p>
          <a:p>
            <a:pPr marL="0" indent="0"/>
            <a:r>
              <a:rPr lang="en-GB" sz="1200" dirty="0"/>
              <a:t>1. Health Technical Memorandum 03- 01: Specialised ventilation for healthcare premises-Part A: Design and </a:t>
            </a:r>
            <a:r>
              <a:rPr lang="en-GB" sz="1200" dirty="0" smtClean="0"/>
              <a:t>validation. </a:t>
            </a:r>
            <a:endParaRPr lang="en-GB" sz="1200" dirty="0"/>
          </a:p>
          <a:p>
            <a:r>
              <a:rPr lang="en-GB" sz="1200" dirty="0"/>
              <a:t>2. CIBSE Guide A: Environmental </a:t>
            </a:r>
            <a:r>
              <a:rPr lang="en-GB" sz="1200" dirty="0" smtClean="0"/>
              <a:t>Design.</a:t>
            </a:r>
            <a:endParaRPr lang="en-GB" sz="1200" dirty="0"/>
          </a:p>
          <a:p>
            <a:r>
              <a:rPr lang="en-GB" sz="1200" dirty="0"/>
              <a:t>3. Heatwave Plan for </a:t>
            </a:r>
            <a:r>
              <a:rPr lang="en-GB" sz="1200" dirty="0" smtClean="0"/>
              <a:t>England. </a:t>
            </a:r>
            <a:endParaRPr lang="en-GB" sz="1200" dirty="0"/>
          </a:p>
          <a:p>
            <a:pPr marL="0" indent="0"/>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27</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spTree>
    <p:extLst>
      <p:ext uri="{BB962C8B-B14F-4D97-AF65-F5344CB8AC3E}">
        <p14:creationId xmlns:p14="http://schemas.microsoft.com/office/powerpoint/2010/main" val="26582208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itchFamily="84" charset="0"/>
              </a:rPr>
              <a:t>Overheating in healthcare facilities</a:t>
            </a:r>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28</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graphicFrame>
        <p:nvGraphicFramePr>
          <p:cNvPr id="6" name="Content Placeholder 6"/>
          <p:cNvGraphicFramePr>
            <a:graphicFrameLocks noChangeAspect="1"/>
          </p:cNvGraphicFramePr>
          <p:nvPr>
            <p:extLst>
              <p:ext uri="{D42A27DB-BD31-4B8C-83A1-F6EECF244321}">
                <p14:modId xmlns:p14="http://schemas.microsoft.com/office/powerpoint/2010/main" val="1502546605"/>
              </p:ext>
            </p:extLst>
          </p:nvPr>
        </p:nvGraphicFramePr>
        <p:xfrm>
          <a:off x="372403" y="1772816"/>
          <a:ext cx="8359996" cy="3864842"/>
        </p:xfrm>
        <a:graphic>
          <a:graphicData uri="http://schemas.openxmlformats.org/presentationml/2006/ole">
            <mc:AlternateContent xmlns:mc="http://schemas.openxmlformats.org/markup-compatibility/2006">
              <mc:Choice xmlns:v="urn:schemas-microsoft-com:vml" Requires="v">
                <p:oleObj spid="_x0000_s1237" name="Worksheet" r:id="rId4" imgW="4819770" imgH="2352585" progId="Excel.Sheet.8">
                  <p:embed followColorScheme="full"/>
                </p:oleObj>
              </mc:Choice>
              <mc:Fallback>
                <p:oleObj name="Worksheet" r:id="rId4" imgW="4819770" imgH="2352585" progId="Excel.Shee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403" y="1772816"/>
                        <a:ext cx="8359996" cy="3864842"/>
                      </a:xfrm>
                      <a:prstGeom prst="rect">
                        <a:avLst/>
                      </a:prstGeom>
                      <a:noFill/>
                      <a:ln>
                        <a:noFill/>
                      </a:ln>
                      <a:extLst/>
                    </p:spPr>
                  </p:pic>
                </p:oleObj>
              </mc:Fallback>
            </mc:AlternateContent>
          </a:graphicData>
        </a:graphic>
      </p:graphicFrame>
      <p:sp>
        <p:nvSpPr>
          <p:cNvPr id="7" name="Content Placeholder 2"/>
          <p:cNvSpPr txBox="1">
            <a:spLocks/>
          </p:cNvSpPr>
          <p:nvPr/>
        </p:nvSpPr>
        <p:spPr bwMode="auto">
          <a:xfrm>
            <a:off x="467544" y="5733256"/>
            <a:ext cx="8136904" cy="43204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defPPr>
              <a:defRPr lang="en-US"/>
            </a:defPPr>
            <a:lvl1pPr algn="l" rtl="0" fontAlgn="base">
              <a:spcBef>
                <a:spcPct val="0"/>
              </a:spcBef>
              <a:spcAft>
                <a:spcPct val="0"/>
              </a:spcAft>
              <a:defRPr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kern="1200">
                <a:solidFill>
                  <a:schemeClr val="tx1"/>
                </a:solidFill>
                <a:latin typeface="Arial" pitchFamily="84" charset="0"/>
                <a:ea typeface="ヒラギノ角ゴ Pro W3" pitchFamily="84" charset="-128"/>
                <a:cs typeface="ヒラギノ角ゴ Pro W3" pitchFamily="84" charset="-128"/>
              </a:defRPr>
            </a:lvl9pPr>
          </a:lstStyle>
          <a:p>
            <a:pPr algn="r"/>
            <a:r>
              <a:rPr lang="en-GB" sz="1600" dirty="0" smtClean="0"/>
              <a:t>Kovats et. al. 2006</a:t>
            </a:r>
            <a:endParaRPr lang="en-GB" sz="1600" dirty="0"/>
          </a:p>
        </p:txBody>
      </p:sp>
      <p:sp>
        <p:nvSpPr>
          <p:cNvPr id="8" name="TextBox 7"/>
          <p:cNvSpPr txBox="1"/>
          <p:nvPr/>
        </p:nvSpPr>
        <p:spPr>
          <a:xfrm>
            <a:off x="323528" y="1338953"/>
            <a:ext cx="8712968" cy="338554"/>
          </a:xfrm>
          <a:prstGeom prst="rect">
            <a:avLst/>
          </a:prstGeom>
          <a:noFill/>
        </p:spPr>
        <p:txBody>
          <a:bodyPr wrap="square" rtlCol="0">
            <a:spAutoFit/>
          </a:bodyPr>
          <a:lstStyle/>
          <a:p>
            <a:r>
              <a:rPr lang="en-GB" sz="1600" dirty="0" smtClean="0"/>
              <a:t>Percentage excess mortality by place of death and age group during 2003 heatwave</a:t>
            </a:r>
            <a:endParaRPr lang="en-GB" sz="1600" dirty="0"/>
          </a:p>
        </p:txBody>
      </p:sp>
    </p:spTree>
    <p:extLst>
      <p:ext uri="{BB962C8B-B14F-4D97-AF65-F5344CB8AC3E}">
        <p14:creationId xmlns:p14="http://schemas.microsoft.com/office/powerpoint/2010/main" val="31780821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Overheating in domestic settings</a:t>
            </a:r>
          </a:p>
        </p:txBody>
      </p:sp>
      <p:sp>
        <p:nvSpPr>
          <p:cNvPr id="3" name="Content Placeholder 2"/>
          <p:cNvSpPr>
            <a:spLocks noGrp="1"/>
          </p:cNvSpPr>
          <p:nvPr>
            <p:ph idx="1"/>
          </p:nvPr>
        </p:nvSpPr>
        <p:spPr/>
        <p:txBody>
          <a:bodyPr/>
          <a:lstStyle/>
          <a:p>
            <a:pPr marL="0" indent="0"/>
            <a:r>
              <a:rPr lang="en-GB" dirty="0" smtClean="0"/>
              <a:t>The risk of overheating in homes is influenced by many factors including location, the presence of the Urban Heat Island, dwelling design, age, type and tenure which may influence an individual’s ability to adapt their home.</a:t>
            </a:r>
          </a:p>
          <a:p>
            <a:pPr marL="0" indent="0"/>
            <a:endParaRPr lang="en-GB" dirty="0" smtClean="0"/>
          </a:p>
          <a:p>
            <a:pPr marL="0" indent="0"/>
            <a:r>
              <a:rPr lang="en-GB" dirty="0" smtClean="0"/>
              <a:t>As </a:t>
            </a:r>
            <a:r>
              <a:rPr lang="en-GB" dirty="0"/>
              <a:t>we get better at building and retrofitting homes to prevent heat losses </a:t>
            </a:r>
            <a:r>
              <a:rPr lang="en-GB" dirty="0" smtClean="0"/>
              <a:t>in the </a:t>
            </a:r>
            <a:r>
              <a:rPr lang="en-GB" dirty="0"/>
              <a:t>winter, we may inadvertently increase the risk of overheating in warmer </a:t>
            </a:r>
            <a:r>
              <a:rPr lang="en-GB" dirty="0" smtClean="0"/>
              <a:t>months. Recent </a:t>
            </a:r>
            <a:r>
              <a:rPr lang="en-GB" dirty="0"/>
              <a:t>evidence suggests that around 20% of homes in England already experience overheating even during relatively cool summers. </a:t>
            </a:r>
          </a:p>
          <a:p>
            <a:pPr marL="0" indent="0"/>
            <a:endParaRPr lang="en-GB" dirty="0" smtClean="0"/>
          </a:p>
          <a:p>
            <a:pPr marL="0" indent="0"/>
            <a:r>
              <a:rPr lang="en-GB" dirty="0" smtClean="0"/>
              <a:t>Occupancy patterns greatly influence exposure to overheating. Individuals in their homes during the day are more likely to be inside at the times of highest external and internal temperatures, and may add to internal heat gains (</a:t>
            </a:r>
            <a:r>
              <a:rPr lang="en-GB" dirty="0" err="1" smtClean="0"/>
              <a:t>eg</a:t>
            </a:r>
            <a:r>
              <a:rPr lang="en-GB" dirty="0" smtClean="0"/>
              <a:t> from using appliances).</a:t>
            </a:r>
            <a:endParaRPr lang="en-GB" dirty="0"/>
          </a:p>
          <a:p>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29</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spTree>
    <p:extLst>
      <p:ext uri="{BB962C8B-B14F-4D97-AF65-F5344CB8AC3E}">
        <p14:creationId xmlns:p14="http://schemas.microsoft.com/office/powerpoint/2010/main" val="3503981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a typeface="ヒラギノ角ゴ Pro W3" charset="-128"/>
                <a:cs typeface="ヒラギノ角ゴ Pro W3" charset="-128"/>
              </a:rPr>
              <a:t>Key messages</a:t>
            </a:r>
            <a:endParaRPr lang="en-GB" dirty="0"/>
          </a:p>
        </p:txBody>
      </p:sp>
      <p:sp>
        <p:nvSpPr>
          <p:cNvPr id="3" name="Content Placeholder 2"/>
          <p:cNvSpPr>
            <a:spLocks noGrp="1"/>
          </p:cNvSpPr>
          <p:nvPr>
            <p:ph idx="1"/>
          </p:nvPr>
        </p:nvSpPr>
        <p:spPr/>
        <p:txBody>
          <a:bodyPr/>
          <a:lstStyle/>
          <a:p>
            <a:pPr marL="0" indent="0">
              <a:spcAft>
                <a:spcPts val="1200"/>
              </a:spcAft>
              <a:defRPr/>
            </a:pPr>
            <a:r>
              <a:rPr lang="en-GB" dirty="0" smtClean="0"/>
              <a:t>High </a:t>
            </a:r>
            <a:r>
              <a:rPr lang="en-GB" dirty="0"/>
              <a:t>temperatures have </a:t>
            </a:r>
            <a:r>
              <a:rPr lang="en-GB" b="1" dirty="0"/>
              <a:t>significant health consequences</a:t>
            </a:r>
            <a:r>
              <a:rPr lang="en-GB" dirty="0"/>
              <a:t> and are associated with </a:t>
            </a:r>
            <a:r>
              <a:rPr lang="en-GB" b="1" dirty="0"/>
              <a:t>increased mortality and increased </a:t>
            </a:r>
            <a:r>
              <a:rPr lang="en-GB" b="1" dirty="0" smtClean="0"/>
              <a:t>morbidity.</a:t>
            </a:r>
            <a:endParaRPr lang="en-GB" dirty="0"/>
          </a:p>
          <a:p>
            <a:pPr marL="0" indent="0">
              <a:spcAft>
                <a:spcPts val="1200"/>
              </a:spcAft>
              <a:defRPr/>
            </a:pPr>
            <a:r>
              <a:rPr lang="en-GB" dirty="0" smtClean="0"/>
              <a:t>Certain </a:t>
            </a:r>
            <a:r>
              <a:rPr lang="en-GB" dirty="0"/>
              <a:t>groups are </a:t>
            </a:r>
            <a:r>
              <a:rPr lang="en-GB" b="1" dirty="0"/>
              <a:t>more vulnerable </a:t>
            </a:r>
            <a:r>
              <a:rPr lang="en-GB" dirty="0"/>
              <a:t>to the health consequences of high temperatures but </a:t>
            </a:r>
            <a:r>
              <a:rPr lang="en-GB" b="1" dirty="0"/>
              <a:t>everybody can be </a:t>
            </a:r>
            <a:r>
              <a:rPr lang="en-GB" b="1" dirty="0" smtClean="0"/>
              <a:t>affected.</a:t>
            </a:r>
            <a:endParaRPr lang="en-GB" dirty="0"/>
          </a:p>
          <a:p>
            <a:pPr marL="0" indent="0">
              <a:spcAft>
                <a:spcPts val="1200"/>
              </a:spcAft>
              <a:defRPr/>
            </a:pPr>
            <a:r>
              <a:rPr lang="en-GB" dirty="0" smtClean="0"/>
              <a:t>The </a:t>
            </a:r>
            <a:r>
              <a:rPr lang="en-GB" dirty="0"/>
              <a:t>harm to health associated with high temperatures is </a:t>
            </a:r>
            <a:r>
              <a:rPr lang="en-GB" b="1" dirty="0"/>
              <a:t>not inevitable</a:t>
            </a:r>
            <a:r>
              <a:rPr lang="en-GB" dirty="0"/>
              <a:t>.  There are things we can do </a:t>
            </a:r>
            <a:r>
              <a:rPr lang="en-GB" b="1" dirty="0"/>
              <a:t>all year round </a:t>
            </a:r>
            <a:r>
              <a:rPr lang="en-GB" dirty="0"/>
              <a:t>and in the emergency response context to minimise the impact on human </a:t>
            </a:r>
            <a:r>
              <a:rPr lang="en-GB" dirty="0" smtClean="0"/>
              <a:t>health.</a:t>
            </a:r>
            <a:endParaRPr lang="en-GB" dirty="0"/>
          </a:p>
          <a:p>
            <a:pPr marL="0" indent="0">
              <a:spcAft>
                <a:spcPts val="1200"/>
              </a:spcAft>
              <a:defRPr/>
            </a:pPr>
            <a:r>
              <a:rPr lang="en-GB" dirty="0" smtClean="0"/>
              <a:t>Everybody </a:t>
            </a:r>
            <a:r>
              <a:rPr lang="en-GB" dirty="0"/>
              <a:t>has a role. </a:t>
            </a:r>
            <a:r>
              <a:rPr lang="en-GB" dirty="0" smtClean="0"/>
              <a:t>The </a:t>
            </a:r>
            <a:r>
              <a:rPr lang="en-GB" dirty="0"/>
              <a:t>impact of high temperatures requires a </a:t>
            </a:r>
            <a:r>
              <a:rPr lang="en-GB" b="1" dirty="0"/>
              <a:t>cross sectoral </a:t>
            </a:r>
            <a:r>
              <a:rPr lang="en-GB" b="1" dirty="0" smtClean="0"/>
              <a:t>response</a:t>
            </a:r>
            <a:r>
              <a:rPr lang="en-GB" dirty="0"/>
              <a:t> </a:t>
            </a:r>
            <a:r>
              <a:rPr lang="en-GB" dirty="0" smtClean="0"/>
              <a:t>(eg the Heatwave Plan for England).</a:t>
            </a:r>
            <a:endParaRPr lang="en-GB" dirty="0"/>
          </a:p>
          <a:p>
            <a:pPr marL="0" indent="0">
              <a:spcAft>
                <a:spcPts val="0"/>
              </a:spcAft>
              <a:defRPr/>
            </a:pPr>
            <a:r>
              <a:rPr lang="en-GB" dirty="0"/>
              <a:t>H</a:t>
            </a:r>
            <a:r>
              <a:rPr lang="en-GB" dirty="0" smtClean="0"/>
              <a:t>igh </a:t>
            </a:r>
            <a:r>
              <a:rPr lang="en-GB" dirty="0"/>
              <a:t>temperatures and overheating are not just problems for the future, </a:t>
            </a:r>
            <a:r>
              <a:rPr lang="en-GB" b="1" dirty="0"/>
              <a:t>but are problems now</a:t>
            </a:r>
            <a:r>
              <a:rPr lang="en-GB" dirty="0" smtClean="0"/>
              <a:t>. A </a:t>
            </a:r>
            <a:r>
              <a:rPr lang="en-GB" dirty="0"/>
              <a:t>changing climate is set to increase the future </a:t>
            </a:r>
            <a:r>
              <a:rPr lang="en-GB" dirty="0" smtClean="0"/>
              <a:t>risk.</a:t>
            </a:r>
            <a:endParaRPr lang="en-GB" dirty="0"/>
          </a:p>
          <a:p>
            <a:pPr marL="0" indent="0"/>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3</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spTree>
    <p:extLst>
      <p:ext uri="{BB962C8B-B14F-4D97-AF65-F5344CB8AC3E}">
        <p14:creationId xmlns:p14="http://schemas.microsoft.com/office/powerpoint/2010/main" val="39414785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Overheating – actions to tackle the risk</a:t>
            </a:r>
            <a:endParaRPr lang="en-GB" dirty="0"/>
          </a:p>
        </p:txBody>
      </p:sp>
      <p:sp>
        <p:nvSpPr>
          <p:cNvPr id="3" name="Content Placeholder 2"/>
          <p:cNvSpPr>
            <a:spLocks noGrp="1"/>
          </p:cNvSpPr>
          <p:nvPr>
            <p:ph idx="1"/>
          </p:nvPr>
        </p:nvSpPr>
        <p:spPr/>
        <p:txBody>
          <a:bodyPr/>
          <a:lstStyle/>
          <a:p>
            <a:pPr marL="0" indent="0" fontAlgn="auto">
              <a:spcAft>
                <a:spcPts val="0"/>
              </a:spcAft>
            </a:pPr>
            <a:r>
              <a:rPr lang="en-GB" b="1" dirty="0" smtClean="0">
                <a:solidFill>
                  <a:prstClr val="black"/>
                </a:solidFill>
                <a:latin typeface="Arial"/>
              </a:rPr>
              <a:t>Insulation</a:t>
            </a:r>
            <a:r>
              <a:rPr lang="en-GB" dirty="0" smtClean="0">
                <a:solidFill>
                  <a:prstClr val="black"/>
                </a:solidFill>
                <a:latin typeface="Arial"/>
              </a:rPr>
              <a:t> – thermal insulation to walls and roofs helps prevent solar gain.  However, external wall insulation is problematic for solid wall construction.  Insulation of pipes, reduction of boiler flow temperatures, ventilation of service voids should all be considered</a:t>
            </a:r>
          </a:p>
          <a:p>
            <a:pPr marL="0" indent="0" fontAlgn="auto">
              <a:spcAft>
                <a:spcPts val="0"/>
              </a:spcAft>
            </a:pPr>
            <a:r>
              <a:rPr lang="en-GB" b="1" dirty="0" smtClean="0">
                <a:solidFill>
                  <a:prstClr val="black"/>
                </a:solidFill>
                <a:latin typeface="Arial"/>
              </a:rPr>
              <a:t>Shading, reflection and protection </a:t>
            </a:r>
            <a:r>
              <a:rPr lang="en-GB" dirty="0" smtClean="0">
                <a:solidFill>
                  <a:prstClr val="black"/>
                </a:solidFill>
                <a:latin typeface="Arial"/>
              </a:rPr>
              <a:t>– Various options to provide shading to limit heat gain. Internal shutters can provide some protection, as can curtains, but external protection (</a:t>
            </a:r>
            <a:r>
              <a:rPr lang="en-GB" dirty="0" err="1" smtClean="0">
                <a:solidFill>
                  <a:prstClr val="black"/>
                </a:solidFill>
                <a:latin typeface="Arial"/>
              </a:rPr>
              <a:t>eg</a:t>
            </a:r>
            <a:r>
              <a:rPr lang="en-GB" dirty="0" smtClean="0">
                <a:solidFill>
                  <a:prstClr val="black"/>
                </a:solidFill>
                <a:latin typeface="Arial"/>
              </a:rPr>
              <a:t> awnings) are preferable. Providing light-coloured finish to flat roofs and introducing green roofs can reduce solar gain</a:t>
            </a:r>
          </a:p>
          <a:p>
            <a:pPr marL="0" indent="0" fontAlgn="auto">
              <a:spcAft>
                <a:spcPts val="0"/>
              </a:spcAft>
            </a:pPr>
            <a:r>
              <a:rPr lang="en-GB" b="1" dirty="0" smtClean="0">
                <a:solidFill>
                  <a:prstClr val="black"/>
                </a:solidFill>
                <a:latin typeface="Arial"/>
              </a:rPr>
              <a:t>Ventilation</a:t>
            </a:r>
            <a:r>
              <a:rPr lang="en-GB" dirty="0" smtClean="0">
                <a:solidFill>
                  <a:prstClr val="black"/>
                </a:solidFill>
                <a:latin typeface="Arial"/>
              </a:rPr>
              <a:t> – Ideally, ventilation should be passive to avoid additional energy consumption needed for fans and air conditioning. However, window opening may not be appropriate in all circumstances (</a:t>
            </a:r>
            <a:r>
              <a:rPr lang="en-GB" dirty="0" err="1" smtClean="0">
                <a:solidFill>
                  <a:prstClr val="black"/>
                </a:solidFill>
                <a:latin typeface="Arial"/>
              </a:rPr>
              <a:t>eg</a:t>
            </a:r>
            <a:r>
              <a:rPr lang="en-GB" dirty="0" smtClean="0">
                <a:solidFill>
                  <a:prstClr val="black"/>
                </a:solidFill>
                <a:latin typeface="Arial"/>
              </a:rPr>
              <a:t> security concerns or homes in noisy locations)</a:t>
            </a:r>
          </a:p>
          <a:p>
            <a:pPr marL="0" indent="0" fontAlgn="auto">
              <a:spcAft>
                <a:spcPts val="0"/>
              </a:spcAft>
            </a:pPr>
            <a:r>
              <a:rPr lang="en-GB" b="1" dirty="0" smtClean="0">
                <a:solidFill>
                  <a:prstClr val="black"/>
                </a:solidFill>
                <a:latin typeface="Arial"/>
              </a:rPr>
              <a:t>Occupant behaviour </a:t>
            </a:r>
            <a:r>
              <a:rPr lang="en-GB" dirty="0" smtClean="0">
                <a:solidFill>
                  <a:prstClr val="black"/>
                </a:solidFill>
                <a:latin typeface="Arial"/>
              </a:rPr>
              <a:t>– Taking steps to mitigate overheating is essential. This includes shading from the sun and understanding appropriate day and night ventilation</a:t>
            </a:r>
          </a:p>
          <a:p>
            <a:pPr fontAlgn="auto">
              <a:spcAft>
                <a:spcPts val="0"/>
              </a:spcAft>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30</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spTree>
    <p:extLst>
      <p:ext uri="{BB962C8B-B14F-4D97-AF65-F5344CB8AC3E}">
        <p14:creationId xmlns:p14="http://schemas.microsoft.com/office/powerpoint/2010/main" val="23832034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31</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sp>
        <p:nvSpPr>
          <p:cNvPr id="6" name="Title 3"/>
          <p:cNvSpPr txBox="1">
            <a:spLocks/>
          </p:cNvSpPr>
          <p:nvPr/>
        </p:nvSpPr>
        <p:spPr>
          <a:xfrm>
            <a:off x="755650" y="2349500"/>
            <a:ext cx="7777163" cy="1143000"/>
          </a:xfrm>
          <a:prstGeom prst="rect">
            <a:avLst/>
          </a:prstGeom>
        </p:spPr>
        <p:txBody>
          <a:bodyPr lIns="0" tIns="0" rIns="0" bIns="0" anchor="ctr">
            <a:normAutofit fontScale="97500"/>
          </a:bodyPr>
          <a:lstStyle/>
          <a:p>
            <a:pPr algn="ctr" eaLnBrk="0" hangingPunct="0">
              <a:defRPr/>
            </a:pPr>
            <a:r>
              <a:rPr lang="en-GB" sz="4000" spc="-150" dirty="0" smtClean="0">
                <a:solidFill>
                  <a:srgbClr val="00AE9E"/>
                </a:solidFill>
                <a:latin typeface="+mj-lt"/>
                <a:ea typeface="ヒラギノ角ゴ Pro W3" pitchFamily="84" charset="-128"/>
                <a:cs typeface="ヒラギノ角ゴ Pro W3" pitchFamily="84" charset="-128"/>
              </a:rPr>
              <a:t>The Heatwave Plan for England</a:t>
            </a:r>
            <a:endParaRPr lang="en-GB" sz="4000" spc="-150" dirty="0">
              <a:solidFill>
                <a:srgbClr val="00AE9E"/>
              </a:solidFill>
              <a:latin typeface="+mj-lt"/>
              <a:ea typeface="ヒラギノ角ゴ Pro W3" pitchFamily="84" charset="-128"/>
              <a:cs typeface="ヒラギノ角ゴ Pro W3" pitchFamily="84" charset="-128"/>
            </a:endParaRPr>
          </a:p>
        </p:txBody>
      </p:sp>
    </p:spTree>
    <p:extLst>
      <p:ext uri="{BB962C8B-B14F-4D97-AF65-F5344CB8AC3E}">
        <p14:creationId xmlns:p14="http://schemas.microsoft.com/office/powerpoint/2010/main" val="23933879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itchFamily="84" charset="0"/>
              </a:rPr>
              <a:t>The Heatwave Plan for England</a:t>
            </a:r>
            <a:endParaRPr lang="en-GB" dirty="0"/>
          </a:p>
        </p:txBody>
      </p:sp>
      <p:sp>
        <p:nvSpPr>
          <p:cNvPr id="3" name="Content Placeholder 2"/>
          <p:cNvSpPr>
            <a:spLocks noGrp="1"/>
          </p:cNvSpPr>
          <p:nvPr>
            <p:ph idx="1"/>
          </p:nvPr>
        </p:nvSpPr>
        <p:spPr/>
        <p:txBody>
          <a:bodyPr/>
          <a:lstStyle/>
          <a:p>
            <a:pPr marL="0" lvl="0" indent="0"/>
            <a:r>
              <a:rPr lang="en-GB" sz="2000" dirty="0"/>
              <a:t>The objective of the </a:t>
            </a:r>
            <a:r>
              <a:rPr lang="en-GB" sz="2000" b="1" dirty="0">
                <a:hlinkClick r:id="rId3"/>
              </a:rPr>
              <a:t>Heatwave Plan for England </a:t>
            </a:r>
            <a:r>
              <a:rPr lang="en-GB" sz="2000" dirty="0"/>
              <a:t>is to protect the population from heat-related harm to health. It recommends a </a:t>
            </a:r>
            <a:r>
              <a:rPr lang="en-GB" sz="2000" b="1" dirty="0"/>
              <a:t>series of steps</a:t>
            </a:r>
            <a:r>
              <a:rPr lang="en-GB" sz="2000" dirty="0"/>
              <a:t>, to be taken throughout the year by:</a:t>
            </a:r>
          </a:p>
          <a:p>
            <a:pPr marL="0" lvl="0" indent="0"/>
            <a:endParaRPr lang="en-GB" sz="2000" dirty="0"/>
          </a:p>
          <a:p>
            <a:pPr marL="463550" lvl="1" indent="-285750">
              <a:buFont typeface="Arial" panose="020B0604020202020204" pitchFamily="34" charset="0"/>
              <a:buChar char="•"/>
            </a:pPr>
            <a:r>
              <a:rPr lang="en-GB" sz="2000" dirty="0"/>
              <a:t>the NHS, local authorities, social care, and other public agencies</a:t>
            </a:r>
          </a:p>
          <a:p>
            <a:pPr marL="463550" lvl="1" indent="-285750">
              <a:buFont typeface="Arial" panose="020B0604020202020204" pitchFamily="34" charset="0"/>
              <a:buChar char="•"/>
            </a:pPr>
            <a:r>
              <a:rPr lang="en-GB" sz="2000" dirty="0"/>
              <a:t>professionals working with people at risk</a:t>
            </a:r>
          </a:p>
          <a:p>
            <a:pPr marL="463550" lvl="1" indent="-285750">
              <a:buFont typeface="Arial" panose="020B0604020202020204" pitchFamily="34" charset="0"/>
              <a:buChar char="•"/>
            </a:pPr>
            <a:r>
              <a:rPr lang="en-GB" sz="2000" dirty="0"/>
              <a:t>individuals, community and voluntary sector</a:t>
            </a:r>
          </a:p>
          <a:p>
            <a:pPr marL="0" lvl="0" indent="0"/>
            <a:endParaRPr lang="en-GB" sz="2000" dirty="0"/>
          </a:p>
          <a:p>
            <a:pPr marL="0" lvl="0" indent="0"/>
            <a:r>
              <a:rPr lang="en-GB" sz="2000" dirty="0"/>
              <a:t>The plan is an </a:t>
            </a:r>
            <a:r>
              <a:rPr lang="en-GB" sz="2000" b="1" dirty="0"/>
              <a:t>important component of long term and emergency planning</a:t>
            </a:r>
            <a:r>
              <a:rPr lang="en-GB" sz="2000" dirty="0"/>
              <a:t>, which will become increasingly relevant in adapting to the </a:t>
            </a:r>
            <a:r>
              <a:rPr lang="en-GB" sz="2000" b="1" dirty="0"/>
              <a:t>impacts of climate change</a:t>
            </a:r>
            <a:r>
              <a:rPr lang="en-GB" sz="2000" dirty="0"/>
              <a:t>.</a:t>
            </a:r>
          </a:p>
          <a:p>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32</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spTree>
    <p:extLst>
      <p:ext uri="{BB962C8B-B14F-4D97-AF65-F5344CB8AC3E}">
        <p14:creationId xmlns:p14="http://schemas.microsoft.com/office/powerpoint/2010/main" val="15924382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itchFamily="84" charset="0"/>
              </a:rPr>
              <a:t>PHE strategic aims in hot weather</a:t>
            </a:r>
            <a:endParaRPr lang="en-GB" dirty="0"/>
          </a:p>
        </p:txBody>
      </p:sp>
      <p:sp>
        <p:nvSpPr>
          <p:cNvPr id="3" name="Content Placeholder 2"/>
          <p:cNvSpPr>
            <a:spLocks noGrp="1"/>
          </p:cNvSpPr>
          <p:nvPr>
            <p:ph idx="1"/>
          </p:nvPr>
        </p:nvSpPr>
        <p:spPr/>
        <p:txBody>
          <a:bodyPr/>
          <a:lstStyle/>
          <a:p>
            <a:pPr lvl="0">
              <a:buFont typeface="Arial" pitchFamily="34" charset="0"/>
              <a:buChar char="•"/>
            </a:pPr>
            <a:r>
              <a:rPr lang="en-GB" dirty="0" smtClean="0"/>
              <a:t> to </a:t>
            </a:r>
            <a:r>
              <a:rPr lang="en-GB" dirty="0"/>
              <a:t>provide </a:t>
            </a:r>
            <a:r>
              <a:rPr lang="en-GB" b="1" dirty="0"/>
              <a:t>technical and specialist advice</a:t>
            </a:r>
            <a:r>
              <a:rPr lang="en-GB" dirty="0"/>
              <a:t>, particularly to partners at national and local level, including the Cabinet </a:t>
            </a:r>
            <a:r>
              <a:rPr lang="en-GB" dirty="0" smtClean="0"/>
              <a:t>Office, </a:t>
            </a:r>
            <a:r>
              <a:rPr lang="en-GB" dirty="0"/>
              <a:t>the Department of Health, NHS England, </a:t>
            </a:r>
            <a:r>
              <a:rPr lang="en-GB" dirty="0" smtClean="0"/>
              <a:t>and other government departments</a:t>
            </a:r>
          </a:p>
          <a:p>
            <a:pPr lvl="0">
              <a:buFont typeface="Arial" pitchFamily="34" charset="0"/>
              <a:buChar char="•"/>
            </a:pPr>
            <a:endParaRPr lang="en-GB" dirty="0"/>
          </a:p>
          <a:p>
            <a:pPr lvl="0">
              <a:buFont typeface="Arial" pitchFamily="34" charset="0"/>
              <a:buChar char="•"/>
            </a:pPr>
            <a:r>
              <a:rPr lang="en-GB" dirty="0" smtClean="0"/>
              <a:t> to </a:t>
            </a:r>
            <a:r>
              <a:rPr lang="en-GB" b="1" dirty="0"/>
              <a:t>raise public awareness of the potential risks and consequences  </a:t>
            </a:r>
            <a:r>
              <a:rPr lang="en-GB" dirty="0"/>
              <a:t>before and during a heatwave event, and to provide public and professional guidance and </a:t>
            </a:r>
            <a:r>
              <a:rPr lang="en-GB" dirty="0" smtClean="0"/>
              <a:t>reassurance</a:t>
            </a:r>
          </a:p>
          <a:p>
            <a:pPr lvl="0">
              <a:buFont typeface="Arial" pitchFamily="34" charset="0"/>
              <a:buChar char="•"/>
            </a:pPr>
            <a:endParaRPr lang="en-GB" dirty="0"/>
          </a:p>
          <a:p>
            <a:pPr lvl="0">
              <a:buFont typeface="Arial" pitchFamily="34" charset="0"/>
              <a:buChar char="•"/>
            </a:pPr>
            <a:r>
              <a:rPr lang="en-GB" dirty="0" smtClean="0"/>
              <a:t> to </a:t>
            </a:r>
            <a:r>
              <a:rPr lang="en-GB" b="1" dirty="0"/>
              <a:t>monitor the impact </a:t>
            </a:r>
            <a:r>
              <a:rPr lang="en-GB" dirty="0"/>
              <a:t>on health through real-time syndromic and other health </a:t>
            </a:r>
            <a:r>
              <a:rPr lang="en-GB" dirty="0" smtClean="0"/>
              <a:t>surveillance</a:t>
            </a:r>
          </a:p>
          <a:p>
            <a:pPr lvl="0">
              <a:buFont typeface="Arial" pitchFamily="34" charset="0"/>
              <a:buChar char="•"/>
            </a:pPr>
            <a:endParaRPr lang="en-GB" dirty="0"/>
          </a:p>
          <a:p>
            <a:pPr lvl="0">
              <a:buFont typeface="Arial" pitchFamily="34" charset="0"/>
              <a:buChar char="•"/>
            </a:pPr>
            <a:r>
              <a:rPr lang="en-GB" dirty="0" smtClean="0"/>
              <a:t> to </a:t>
            </a:r>
            <a:r>
              <a:rPr lang="en-GB" b="1" dirty="0"/>
              <a:t>maintain business continuity </a:t>
            </a:r>
            <a:r>
              <a:rPr lang="en-GB" dirty="0"/>
              <a:t>through the provision of mutual aid from unaffected areas as </a:t>
            </a:r>
            <a:r>
              <a:rPr lang="en-GB" dirty="0" smtClean="0"/>
              <a:t>appropriate</a:t>
            </a:r>
            <a:endParaRPr lang="en-GB" dirty="0"/>
          </a:p>
          <a:p>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33</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spTree>
    <p:extLst>
      <p:ext uri="{BB962C8B-B14F-4D97-AF65-F5344CB8AC3E}">
        <p14:creationId xmlns:p14="http://schemas.microsoft.com/office/powerpoint/2010/main" val="1757891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Heatwave </a:t>
            </a:r>
            <a:r>
              <a:rPr lang="en-US" dirty="0"/>
              <a:t>Plan for England</a:t>
            </a:r>
            <a:endParaRPr lang="en-GB" dirty="0"/>
          </a:p>
        </p:txBody>
      </p:sp>
      <p:sp>
        <p:nvSpPr>
          <p:cNvPr id="3" name="Content Placeholder 2"/>
          <p:cNvSpPr>
            <a:spLocks noGrp="1"/>
          </p:cNvSpPr>
          <p:nvPr>
            <p:ph idx="1"/>
          </p:nvPr>
        </p:nvSpPr>
        <p:spPr/>
        <p:txBody>
          <a:bodyPr/>
          <a:lstStyle/>
          <a:p>
            <a:pPr>
              <a:lnSpc>
                <a:spcPct val="100000"/>
              </a:lnSpc>
              <a:spcAft>
                <a:spcPts val="1200"/>
              </a:spcAft>
            </a:pPr>
            <a:r>
              <a:rPr lang="en-GB" altLang="en-US" dirty="0" smtClean="0">
                <a:ea typeface="ヒラギノ角ゴ Pro W3"/>
                <a:cs typeface="ヒラギノ角ゴ Pro W3"/>
              </a:rPr>
              <a:t>The purpose of the heatwave plan is to reduce </a:t>
            </a:r>
            <a:r>
              <a:rPr lang="en-GB" altLang="en-US" dirty="0">
                <a:ea typeface="ヒラギノ角ゴ Pro W3"/>
                <a:cs typeface="ヒラギノ角ゴ Pro W3"/>
              </a:rPr>
              <a:t>summer deaths and illness by raising public awareness and triggering actions in the NHS, public health, social care and other community and voluntary organisations to support people who have health, housing or economic circumstances that increase their vulnerability to heat. </a:t>
            </a:r>
          </a:p>
          <a:p>
            <a:pPr marL="0" indent="0">
              <a:lnSpc>
                <a:spcPct val="100000"/>
              </a:lnSpc>
              <a:spcBef>
                <a:spcPct val="0"/>
              </a:spcBef>
              <a:spcAft>
                <a:spcPts val="1200"/>
              </a:spcAft>
            </a:pPr>
            <a:r>
              <a:rPr lang="en-GB" altLang="en-US" dirty="0" smtClean="0">
                <a:ea typeface="ヒラギノ角ゴ Pro W3"/>
                <a:cs typeface="ヒラギノ角ゴ Pro W3"/>
              </a:rPr>
              <a:t>Communities </a:t>
            </a:r>
            <a:r>
              <a:rPr lang="en-GB" altLang="en-US" dirty="0">
                <a:ea typeface="ヒラギノ角ゴ Pro W3"/>
                <a:cs typeface="ヒラギノ角ゴ Pro W3"/>
              </a:rPr>
              <a:t>can also help their neighbours, friends and relatives to protect against avoidable harm to health this summer. This plan builds on many years of experience of developing and improving the ability of the health sector and its partners to deal with significant periods of hot weather. It is up to each locality to consider the actions in this plan and to adapt and incorporate them in local plans as appropriate to the local situation.</a:t>
            </a:r>
          </a:p>
          <a:p>
            <a:pPr>
              <a:lnSpc>
                <a:spcPct val="90000"/>
              </a:lnSpc>
              <a:spcBef>
                <a:spcPct val="0"/>
              </a:spcBef>
              <a:spcAft>
                <a:spcPts val="1200"/>
              </a:spcAft>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34</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spTree>
    <p:extLst>
      <p:ext uri="{BB962C8B-B14F-4D97-AF65-F5344CB8AC3E}">
        <p14:creationId xmlns:p14="http://schemas.microsoft.com/office/powerpoint/2010/main" val="30404290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elements of the plan</a:t>
            </a:r>
            <a:endParaRPr lang="en-GB" dirty="0"/>
          </a:p>
        </p:txBody>
      </p:sp>
      <p:sp>
        <p:nvSpPr>
          <p:cNvPr id="3" name="Content Placeholder 2"/>
          <p:cNvSpPr>
            <a:spLocks noGrp="1"/>
          </p:cNvSpPr>
          <p:nvPr>
            <p:ph idx="1"/>
          </p:nvPr>
        </p:nvSpPr>
        <p:spPr/>
        <p:txBody>
          <a:bodyPr/>
          <a:lstStyle/>
          <a:p>
            <a:pPr>
              <a:lnSpc>
                <a:spcPct val="90000"/>
              </a:lnSpc>
              <a:spcAft>
                <a:spcPts val="1200"/>
              </a:spcAft>
            </a:pPr>
            <a:r>
              <a:rPr lang="en-GB" altLang="en-US" b="1" dirty="0">
                <a:ea typeface="ヒラギノ角ゴ Pro W3"/>
                <a:cs typeface="ヒラギノ角ゴ Pro W3"/>
              </a:rPr>
              <a:t>Strategic planning</a:t>
            </a:r>
          </a:p>
          <a:p>
            <a:pPr marL="0"/>
            <a:r>
              <a:rPr lang="en-GB" dirty="0"/>
              <a:t>The climate is changing and current analysis in </a:t>
            </a:r>
            <a:r>
              <a:rPr lang="en-GB" dirty="0" smtClean="0"/>
              <a:t>the national </a:t>
            </a:r>
            <a:r>
              <a:rPr lang="en-GB" dirty="0"/>
              <a:t>UK climate change risk assessment suggests that summers are going to get hotter in the future. Long-term planning now is essential to support: </a:t>
            </a:r>
            <a:endParaRPr lang="en-GB" dirty="0" smtClean="0"/>
          </a:p>
          <a:p>
            <a:pPr marL="0"/>
            <a:endParaRPr lang="en-GB" dirty="0" smtClean="0"/>
          </a:p>
          <a:p>
            <a:pPr lvl="3"/>
            <a:r>
              <a:rPr lang="en-GB" sz="1800" dirty="0" smtClean="0"/>
              <a:t>co-ordinated long-term planning between agencies to protect people and infrastructure from the effects of severe hot weather and thus reduce excess summer illness and death </a:t>
            </a:r>
          </a:p>
          <a:p>
            <a:pPr lvl="3"/>
            <a:r>
              <a:rPr lang="en-GB" sz="1800" dirty="0" smtClean="0"/>
              <a:t>long-term </a:t>
            </a:r>
            <a:r>
              <a:rPr lang="en-GB" sz="1800" dirty="0"/>
              <a:t>multi-agency planning to adapt to and reduce the impact of climate change, including ‘greening the built environment’, building design (eg increasing shading around and insulation of buildings), increasing energy efficiency (eg reducing carbon emissions); and transport policies </a:t>
            </a:r>
          </a:p>
          <a:p>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35</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spTree>
    <p:extLst>
      <p:ext uri="{BB962C8B-B14F-4D97-AF65-F5344CB8AC3E}">
        <p14:creationId xmlns:p14="http://schemas.microsoft.com/office/powerpoint/2010/main" val="24343575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elements of the plan</a:t>
            </a:r>
            <a:endParaRPr lang="en-GB" dirty="0"/>
          </a:p>
        </p:txBody>
      </p:sp>
      <p:sp>
        <p:nvSpPr>
          <p:cNvPr id="3" name="Content Placeholder 2"/>
          <p:cNvSpPr>
            <a:spLocks noGrp="1"/>
          </p:cNvSpPr>
          <p:nvPr>
            <p:ph idx="1"/>
          </p:nvPr>
        </p:nvSpPr>
        <p:spPr/>
        <p:txBody>
          <a:bodyPr/>
          <a:lstStyle/>
          <a:p>
            <a:pPr>
              <a:spcAft>
                <a:spcPts val="1200"/>
              </a:spcAft>
            </a:pPr>
            <a:r>
              <a:rPr lang="en-GB" altLang="en-US" b="1" dirty="0">
                <a:ea typeface="ヒラギノ角ゴ Pro W3"/>
                <a:cs typeface="ヒラギノ角ゴ Pro W3"/>
              </a:rPr>
              <a:t>Heatwave and summer preparedness</a:t>
            </a:r>
          </a:p>
          <a:p>
            <a:r>
              <a:rPr lang="en-GB" altLang="en-US" dirty="0">
                <a:ea typeface="ヒラギノ角ゴ Pro W3"/>
                <a:cs typeface="ヒラギノ角ゴ Pro W3"/>
              </a:rPr>
              <a:t>The following </a:t>
            </a:r>
            <a:r>
              <a:rPr lang="en-GB" altLang="en-US" dirty="0" smtClean="0">
                <a:ea typeface="ヒラギノ角ゴ Pro W3"/>
                <a:cs typeface="ヒラギノ角ゴ Pro W3"/>
              </a:rPr>
              <a:t>elements need </a:t>
            </a:r>
            <a:r>
              <a:rPr lang="en-GB" altLang="en-US" dirty="0">
                <a:ea typeface="ヒラギノ角ゴ Pro W3"/>
                <a:cs typeface="ヒラギノ角ゴ Pro W3"/>
              </a:rPr>
              <a:t>to be in </a:t>
            </a:r>
            <a:r>
              <a:rPr lang="en-GB" altLang="en-US" dirty="0" smtClean="0">
                <a:ea typeface="ヒラギノ角ゴ Pro W3"/>
                <a:cs typeface="ヒラギノ角ゴ Pro W3"/>
              </a:rPr>
              <a:t>place locally:</a:t>
            </a:r>
          </a:p>
          <a:p>
            <a:pPr lvl="1"/>
            <a:r>
              <a:rPr lang="en-GB" altLang="en-US" dirty="0" smtClean="0">
                <a:ea typeface="ヒラギノ角ゴ Pro W3"/>
                <a:cs typeface="ヒラギノ角ゴ Pro W3"/>
              </a:rPr>
              <a:t>• agreement </a:t>
            </a:r>
            <a:r>
              <a:rPr lang="en-GB" altLang="en-US" dirty="0">
                <a:ea typeface="ヒラギノ角ゴ Pro W3"/>
                <a:cs typeface="ヒラギノ角ゴ Pro W3"/>
              </a:rPr>
              <a:t>on a lead body </a:t>
            </a:r>
            <a:r>
              <a:rPr lang="en-GB" altLang="en-US" dirty="0" smtClean="0">
                <a:ea typeface="ヒラギノ角ゴ Pro W3"/>
                <a:cs typeface="ヒラギノ角ゴ Pro W3"/>
              </a:rPr>
              <a:t>at </a:t>
            </a:r>
            <a:r>
              <a:rPr lang="en-GB" altLang="en-US" dirty="0">
                <a:ea typeface="ヒラギノ角ゴ Pro W3"/>
                <a:cs typeface="ヒラギノ角ゴ Pro W3"/>
              </a:rPr>
              <a:t>local </a:t>
            </a:r>
            <a:r>
              <a:rPr lang="en-GB" altLang="en-US" dirty="0" smtClean="0">
                <a:ea typeface="ヒラギノ角ゴ Pro W3"/>
                <a:cs typeface="ヒラギノ角ゴ Pro W3"/>
              </a:rPr>
              <a:t>and </a:t>
            </a:r>
            <a:r>
              <a:rPr lang="en-GB" altLang="en-US" dirty="0">
                <a:ea typeface="ヒラギノ角ゴ Pro W3"/>
                <a:cs typeface="ヒラギノ角ゴ Pro W3"/>
              </a:rPr>
              <a:t>sub-national level is </a:t>
            </a:r>
            <a:r>
              <a:rPr lang="en-GB" altLang="en-US" dirty="0" smtClean="0">
                <a:ea typeface="ヒラギノ角ゴ Pro W3"/>
                <a:cs typeface="ヒラギノ角ゴ Pro W3"/>
              </a:rPr>
              <a:t>required to      co-ordinate multi-agency </a:t>
            </a:r>
            <a:r>
              <a:rPr lang="en-GB" altLang="en-US" dirty="0">
                <a:ea typeface="ヒラギノ角ゴ Pro W3"/>
                <a:cs typeface="ヒラギノ角ゴ Pro W3"/>
              </a:rPr>
              <a:t>collaboration and to direct the </a:t>
            </a:r>
            <a:r>
              <a:rPr lang="en-GB" altLang="en-US" dirty="0" smtClean="0">
                <a:ea typeface="ヒラギノ角ゴ Pro W3"/>
                <a:cs typeface="ヒラギノ角ゴ Pro W3"/>
              </a:rPr>
              <a:t>response</a:t>
            </a:r>
            <a:endParaRPr lang="en-GB" altLang="en-US" dirty="0">
              <a:ea typeface="ヒラギノ角ゴ Pro W3"/>
              <a:cs typeface="ヒラギノ角ゴ Pro W3"/>
            </a:endParaRPr>
          </a:p>
          <a:p>
            <a:pPr lvl="1"/>
            <a:r>
              <a:rPr lang="en-GB" altLang="en-US" dirty="0">
                <a:ea typeface="ヒラギノ角ゴ Pro W3"/>
                <a:cs typeface="ヒラギノ角ゴ Pro W3"/>
              </a:rPr>
              <a:t>• other elements which local NHS, public health and social care organisations will oversee:</a:t>
            </a:r>
          </a:p>
          <a:p>
            <a:pPr marL="0" lvl="2" indent="0">
              <a:buNone/>
            </a:pPr>
            <a:r>
              <a:rPr lang="en-GB" altLang="en-US" dirty="0">
                <a:ea typeface="ヒラギノ角ゴ Pro W3"/>
                <a:cs typeface="ヒラギノ角ゴ Pro W3"/>
              </a:rPr>
              <a:t>	– action to reduce indoor heat exposure (medium and short term)</a:t>
            </a:r>
          </a:p>
          <a:p>
            <a:pPr marL="0" lvl="2" indent="0">
              <a:buNone/>
            </a:pPr>
            <a:r>
              <a:rPr lang="en-GB" altLang="en-US" dirty="0">
                <a:ea typeface="ヒラギノ角ゴ Pro W3"/>
                <a:cs typeface="ヒラギノ角ゴ Pro W3"/>
              </a:rPr>
              <a:t>	– particular care for vulnerable population groups</a:t>
            </a:r>
          </a:p>
          <a:p>
            <a:pPr marL="0" lvl="2" indent="0">
              <a:buNone/>
            </a:pPr>
            <a:r>
              <a:rPr lang="en-GB" altLang="en-US" dirty="0">
                <a:ea typeface="ヒラギノ角ゴ Pro W3"/>
                <a:cs typeface="ヒラギノ角ゴ Pro W3"/>
              </a:rPr>
              <a:t>	– preparedness of the health and social care system </a:t>
            </a:r>
          </a:p>
          <a:p>
            <a:pPr marL="0" lvl="2" indent="0">
              <a:buNone/>
            </a:pPr>
            <a:r>
              <a:rPr lang="en-GB" altLang="en-US" dirty="0">
                <a:ea typeface="ヒラギノ角ゴ Pro W3"/>
                <a:cs typeface="ヒラギノ角ゴ Pro W3"/>
              </a:rPr>
              <a:t>	– staff training and </a:t>
            </a:r>
            <a:r>
              <a:rPr lang="en-GB" altLang="en-US" dirty="0" smtClean="0">
                <a:ea typeface="ヒラギノ角ゴ Pro W3"/>
                <a:cs typeface="ヒラギノ角ゴ Pro W3"/>
              </a:rPr>
              <a:t>planning</a:t>
            </a:r>
          </a:p>
          <a:p>
            <a:pPr marL="0" lvl="2" indent="0">
              <a:buNone/>
            </a:pPr>
            <a:r>
              <a:rPr lang="en-GB" altLang="en-US" dirty="0">
                <a:ea typeface="ヒラギノ角ゴ Pro W3"/>
                <a:cs typeface="ヒラギノ角ゴ Pro W3"/>
              </a:rPr>
              <a:t>	</a:t>
            </a:r>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36</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spTree>
    <p:extLst>
      <p:ext uri="{BB962C8B-B14F-4D97-AF65-F5344CB8AC3E}">
        <p14:creationId xmlns:p14="http://schemas.microsoft.com/office/powerpoint/2010/main" val="36948239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elements of the plan</a:t>
            </a:r>
            <a:endParaRPr lang="en-GB" dirty="0"/>
          </a:p>
        </p:txBody>
      </p:sp>
      <p:sp>
        <p:nvSpPr>
          <p:cNvPr id="3" name="Content Placeholder 2"/>
          <p:cNvSpPr>
            <a:spLocks noGrp="1"/>
          </p:cNvSpPr>
          <p:nvPr>
            <p:ph idx="1"/>
          </p:nvPr>
        </p:nvSpPr>
        <p:spPr>
          <a:xfrm>
            <a:off x="558000" y="1268760"/>
            <a:ext cx="8028000" cy="4739679"/>
          </a:xfrm>
        </p:spPr>
        <p:txBody>
          <a:bodyPr/>
          <a:lstStyle/>
          <a:p>
            <a:pPr>
              <a:spcAft>
                <a:spcPts val="1200"/>
              </a:spcAft>
            </a:pPr>
            <a:r>
              <a:rPr lang="en-GB" altLang="en-US" b="1" dirty="0">
                <a:ea typeface="ヒラギノ角ゴ Pro W3"/>
                <a:cs typeface="ヒラギノ角ゴ Pro W3"/>
              </a:rPr>
              <a:t>Communicating with the public</a:t>
            </a:r>
          </a:p>
          <a:p>
            <a:pPr marL="0"/>
            <a:r>
              <a:rPr lang="en-GB" dirty="0"/>
              <a:t>Working with the media to get advice to people quickly, both before and during a heatwave is a key part of the Heatwave Plan: </a:t>
            </a:r>
          </a:p>
          <a:p>
            <a:pPr lvl="2"/>
            <a:r>
              <a:rPr lang="en-GB" dirty="0"/>
              <a:t>the Civil Contingencies Act 2004 provides a duty on category 1 responders to warn and inform the public before, during and after an emergency </a:t>
            </a:r>
          </a:p>
          <a:p>
            <a:pPr lvl="2"/>
            <a:r>
              <a:rPr lang="en-GB" dirty="0"/>
              <a:t>there should be a local heat-related health information plan – specifying what is communicated, to whom, when and why </a:t>
            </a:r>
          </a:p>
          <a:p>
            <a:pPr lvl="2"/>
            <a:r>
              <a:rPr lang="en-GB" dirty="0"/>
              <a:t>this should raise awareness of how excessive exposure to severe heat affects health and what preventive action people can take, both throughout the year and during heatwaves to stay cool </a:t>
            </a:r>
          </a:p>
          <a:p>
            <a:pPr lvl="2"/>
            <a:r>
              <a:rPr lang="en-GB" dirty="0"/>
              <a:t>attention should especially be given to ensuring that key public health messages reach vulnerable groups and those who care for them (eg caregivers of the chronically ill, parents of infants) in a suitable and timely way</a:t>
            </a:r>
            <a:endParaRPr lang="en-GB" altLang="en-US" dirty="0">
              <a:ea typeface="ヒラギノ角ゴ Pro W3"/>
            </a:endParaRPr>
          </a:p>
          <a:p>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37</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spTree>
    <p:extLst>
      <p:ext uri="{BB962C8B-B14F-4D97-AF65-F5344CB8AC3E}">
        <p14:creationId xmlns:p14="http://schemas.microsoft.com/office/powerpoint/2010/main" val="27282169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elements of the plan</a:t>
            </a:r>
            <a:endParaRPr lang="en-GB" dirty="0"/>
          </a:p>
        </p:txBody>
      </p:sp>
      <p:sp>
        <p:nvSpPr>
          <p:cNvPr id="3" name="Content Placeholder 2"/>
          <p:cNvSpPr>
            <a:spLocks noGrp="1"/>
          </p:cNvSpPr>
          <p:nvPr>
            <p:ph idx="1"/>
          </p:nvPr>
        </p:nvSpPr>
        <p:spPr/>
        <p:txBody>
          <a:bodyPr/>
          <a:lstStyle/>
          <a:p>
            <a:pPr>
              <a:spcAft>
                <a:spcPts val="1200"/>
              </a:spcAft>
            </a:pPr>
            <a:r>
              <a:rPr lang="en-GB" altLang="en-US" b="1" dirty="0">
                <a:ea typeface="ヒラギノ角ゴ Pro W3"/>
                <a:cs typeface="ヒラギノ角ゴ Pro W3"/>
              </a:rPr>
              <a:t>Working with service providers</a:t>
            </a:r>
          </a:p>
          <a:p>
            <a:pPr>
              <a:spcAft>
                <a:spcPts val="0"/>
              </a:spcAft>
            </a:pPr>
            <a:r>
              <a:rPr lang="en-GB" altLang="en-US" dirty="0" smtClean="0">
                <a:ea typeface="ヒラギノ角ゴ Pro W3"/>
                <a:cs typeface="ヒラギノ角ゴ Pro W3"/>
              </a:rPr>
              <a:t>Recommended actions across primary care settings: </a:t>
            </a:r>
          </a:p>
          <a:p>
            <a:pPr>
              <a:spcAft>
                <a:spcPts val="0"/>
              </a:spcAft>
            </a:pPr>
            <a:endParaRPr lang="en-GB" altLang="en-US" dirty="0" smtClean="0">
              <a:ea typeface="ヒラギノ角ゴ Pro W3"/>
              <a:cs typeface="ヒラギノ角ゴ Pro W3"/>
            </a:endParaRPr>
          </a:p>
          <a:p>
            <a:pPr>
              <a:spcAft>
                <a:spcPts val="0"/>
              </a:spcAft>
              <a:buFont typeface="Arial" panose="020B0604020202020204" pitchFamily="34" charset="0"/>
              <a:buChar char="•"/>
            </a:pPr>
            <a:r>
              <a:rPr lang="en-GB" altLang="en-US" dirty="0" smtClean="0">
                <a:ea typeface="ヒラギノ角ゴ Pro W3"/>
                <a:cs typeface="ヒラギノ角ゴ Pro W3"/>
              </a:rPr>
              <a:t> advise </a:t>
            </a:r>
            <a:r>
              <a:rPr lang="en-GB" altLang="en-US" dirty="0">
                <a:ea typeface="ヒラギノ角ゴ Pro W3"/>
                <a:cs typeface="ヒラギノ角ゴ Pro W3"/>
              </a:rPr>
              <a:t>hospitals, care, residential and nursing homes to provide cool areas and monitor indoor temperatures to reduce the risk of heat-related illness and death in the most vulnerable populations </a:t>
            </a:r>
          </a:p>
          <a:p>
            <a:pPr>
              <a:spcAft>
                <a:spcPts val="0"/>
              </a:spcAft>
              <a:buFont typeface="Arial" panose="020B0604020202020204" pitchFamily="34" charset="0"/>
              <a:buChar char="•"/>
            </a:pPr>
            <a:endParaRPr lang="en-GB" altLang="en-US" dirty="0">
              <a:ea typeface="ヒラギノ角ゴ Pro W3"/>
              <a:cs typeface="ヒラギノ角ゴ Pro W3"/>
            </a:endParaRPr>
          </a:p>
          <a:p>
            <a:pPr>
              <a:spcAft>
                <a:spcPts val="0"/>
              </a:spcAft>
              <a:buFont typeface="Arial" panose="020B0604020202020204" pitchFamily="34" charset="0"/>
              <a:buChar char="•"/>
            </a:pPr>
            <a:r>
              <a:rPr lang="en-GB" altLang="en-US" dirty="0" smtClean="0">
                <a:ea typeface="ヒラギノ角ゴ Pro W3"/>
                <a:cs typeface="ヒラギノ角ゴ Pro W3"/>
              </a:rPr>
              <a:t> help </a:t>
            </a:r>
            <a:r>
              <a:rPr lang="en-GB" altLang="en-US" dirty="0">
                <a:ea typeface="ヒラギノ角ゴ Pro W3"/>
                <a:cs typeface="ヒラギノ角ゴ Pro W3"/>
              </a:rPr>
              <a:t>GPs and district nurses and social workers to identify vulnerable patients and clients on their practice lists by providing them with heatwave information and good practice </a:t>
            </a:r>
          </a:p>
          <a:p>
            <a:pPr>
              <a:spcAft>
                <a:spcPts val="0"/>
              </a:spcAft>
              <a:buFont typeface="Arial" panose="020B0604020202020204" pitchFamily="34" charset="0"/>
              <a:buChar char="•"/>
            </a:pPr>
            <a:endParaRPr lang="en-GB" altLang="en-US" dirty="0">
              <a:ea typeface="ヒラギノ角ゴ Pro W3"/>
              <a:cs typeface="ヒラギノ角ゴ Pro W3"/>
            </a:endParaRPr>
          </a:p>
          <a:p>
            <a:pPr>
              <a:spcAft>
                <a:spcPts val="0"/>
              </a:spcAft>
              <a:buFont typeface="Arial" panose="020B0604020202020204" pitchFamily="34" charset="0"/>
              <a:buChar char="•"/>
            </a:pPr>
            <a:r>
              <a:rPr lang="en-GB" altLang="en-US" dirty="0" smtClean="0">
                <a:ea typeface="ヒラギノ角ゴ Pro W3"/>
                <a:cs typeface="ヒラギノ角ゴ Pro W3"/>
              </a:rPr>
              <a:t> ensure </a:t>
            </a:r>
            <a:r>
              <a:rPr lang="en-GB" altLang="en-US" dirty="0">
                <a:ea typeface="ヒラギノ角ゴ Pro W3"/>
                <a:cs typeface="ヒラギノ角ゴ Pro W3"/>
              </a:rPr>
              <a:t>that health and social care organisations and voluntary groups implement measures to protect people in their care and reduce heat-related illness and death in those most at risk </a:t>
            </a:r>
          </a:p>
          <a:p>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38</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spTree>
    <p:extLst>
      <p:ext uri="{BB962C8B-B14F-4D97-AF65-F5344CB8AC3E}">
        <p14:creationId xmlns:p14="http://schemas.microsoft.com/office/powerpoint/2010/main" val="33492231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elements of the plan</a:t>
            </a:r>
            <a:endParaRPr lang="en-GB" dirty="0"/>
          </a:p>
        </p:txBody>
      </p:sp>
      <p:sp>
        <p:nvSpPr>
          <p:cNvPr id="3" name="Content Placeholder 2"/>
          <p:cNvSpPr>
            <a:spLocks noGrp="1"/>
          </p:cNvSpPr>
          <p:nvPr>
            <p:ph idx="1"/>
          </p:nvPr>
        </p:nvSpPr>
        <p:spPr/>
        <p:txBody>
          <a:bodyPr/>
          <a:lstStyle/>
          <a:p>
            <a:pPr>
              <a:spcAft>
                <a:spcPts val="1200"/>
              </a:spcAft>
            </a:pPr>
            <a:r>
              <a:rPr lang="en-GB" altLang="en-US" b="1" dirty="0">
                <a:ea typeface="ヒラギノ角ゴ Pro W3"/>
                <a:cs typeface="ヒラギノ角ゴ Pro W3"/>
              </a:rPr>
              <a:t>Working with service providers – continued</a:t>
            </a:r>
          </a:p>
          <a:p>
            <a:pPr>
              <a:spcAft>
                <a:spcPts val="0"/>
              </a:spcAft>
              <a:buFont typeface="Arial" panose="020B0604020202020204" pitchFamily="34" charset="0"/>
              <a:buChar char="•"/>
            </a:pPr>
            <a:r>
              <a:rPr lang="en-GB" altLang="en-US" dirty="0" smtClean="0">
                <a:ea typeface="ヒラギノ角ゴ Pro W3"/>
                <a:cs typeface="ヒラギノ角ゴ Pro W3"/>
              </a:rPr>
              <a:t> recommending </a:t>
            </a:r>
            <a:r>
              <a:rPr lang="en-GB" altLang="en-US" dirty="0">
                <a:ea typeface="ヒラギノ角ゴ Pro W3"/>
                <a:cs typeface="ヒラギノ角ゴ Pro W3"/>
              </a:rPr>
              <a:t>health visitors and school nurses provide advice to parents and childcare providers and schools and young people respectively regarding behaviours to protect health during hot weather (eg fluid intake, reducing excessive sun exposure, avoiding diving into cold water) </a:t>
            </a:r>
          </a:p>
          <a:p>
            <a:pPr>
              <a:spcAft>
                <a:spcPts val="0"/>
              </a:spcAft>
              <a:buFont typeface="Arial" panose="020B0604020202020204" pitchFamily="34" charset="0"/>
              <a:buChar char="•"/>
            </a:pPr>
            <a:endParaRPr lang="en-GB" altLang="en-US" dirty="0">
              <a:ea typeface="ヒラギノ角ゴ Pro W3"/>
              <a:cs typeface="ヒラギノ角ゴ Pro W3"/>
            </a:endParaRPr>
          </a:p>
          <a:p>
            <a:pPr>
              <a:spcAft>
                <a:spcPts val="0"/>
              </a:spcAft>
              <a:buFont typeface="Arial" panose="020B0604020202020204" pitchFamily="34" charset="0"/>
              <a:buChar char="•"/>
            </a:pPr>
            <a:r>
              <a:rPr lang="en-GB" altLang="en-US" dirty="0" smtClean="0">
                <a:ea typeface="ヒラギノ角ゴ Pro W3"/>
                <a:cs typeface="ヒラギノ角ゴ Pro W3"/>
              </a:rPr>
              <a:t> working </a:t>
            </a:r>
            <a:r>
              <a:rPr lang="en-GB" altLang="en-US" dirty="0">
                <a:ea typeface="ヒラギノ角ゴ Pro W3"/>
                <a:cs typeface="ヒラギノ角ゴ Pro W3"/>
              </a:rPr>
              <a:t>with registered providers of housing to encourage wardens/caretakers to keep an eye out for vulnerable tenants during heatwaves, and to consider measures to promote environmental cooling such as tree planting on their estates and building design </a:t>
            </a:r>
          </a:p>
          <a:p>
            <a:pPr>
              <a:spcAft>
                <a:spcPts val="0"/>
              </a:spcAft>
              <a:buFont typeface="Arial" panose="020B0604020202020204" pitchFamily="34" charset="0"/>
              <a:buChar char="•"/>
            </a:pPr>
            <a:endParaRPr lang="en-GB" altLang="en-US" dirty="0">
              <a:ea typeface="ヒラギノ角ゴ Pro W3"/>
              <a:cs typeface="ヒラギノ角ゴ Pro W3"/>
            </a:endParaRPr>
          </a:p>
          <a:p>
            <a:pPr>
              <a:spcAft>
                <a:spcPts val="0"/>
              </a:spcAft>
              <a:buFont typeface="Arial" panose="020B0604020202020204" pitchFamily="34" charset="0"/>
              <a:buChar char="•"/>
            </a:pPr>
            <a:r>
              <a:rPr lang="en-GB" altLang="en-US" dirty="0" smtClean="0">
                <a:ea typeface="ヒラギノ角ゴ Pro W3"/>
                <a:cs typeface="ヒラギノ角ゴ Pro W3"/>
              </a:rPr>
              <a:t> supporting </a:t>
            </a:r>
            <a:r>
              <a:rPr lang="en-GB" altLang="en-US" dirty="0">
                <a:ea typeface="ヒラギノ角ゴ Pro W3"/>
                <a:cs typeface="ヒラギノ角ゴ Pro W3"/>
              </a:rPr>
              <a:t>staff to remain fit and well during spells of hot weather</a:t>
            </a:r>
          </a:p>
          <a:p>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39</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spTree>
    <p:extLst>
      <p:ext uri="{BB962C8B-B14F-4D97-AF65-F5344CB8AC3E}">
        <p14:creationId xmlns:p14="http://schemas.microsoft.com/office/powerpoint/2010/main" val="3903275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4</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sp>
        <p:nvSpPr>
          <p:cNvPr id="6" name="Title 3"/>
          <p:cNvSpPr txBox="1">
            <a:spLocks/>
          </p:cNvSpPr>
          <p:nvPr/>
        </p:nvSpPr>
        <p:spPr>
          <a:xfrm>
            <a:off x="755650" y="2349500"/>
            <a:ext cx="7777163" cy="1143000"/>
          </a:xfrm>
          <a:prstGeom prst="rect">
            <a:avLst/>
          </a:prstGeom>
        </p:spPr>
        <p:txBody>
          <a:bodyPr lIns="0" tIns="0" rIns="0" bIns="0" anchor="ctr">
            <a:normAutofit fontScale="97500"/>
          </a:bodyPr>
          <a:lstStyle/>
          <a:p>
            <a:pPr algn="ctr" eaLnBrk="0" hangingPunct="0">
              <a:defRPr/>
            </a:pPr>
            <a:r>
              <a:rPr lang="en-GB" sz="4000" spc="-150" dirty="0" smtClean="0">
                <a:solidFill>
                  <a:srgbClr val="00AE9E"/>
                </a:solidFill>
                <a:latin typeface="+mj-lt"/>
                <a:ea typeface="ヒラギノ角ゴ Pro W3" pitchFamily="84" charset="-128"/>
                <a:cs typeface="ヒラギノ角ゴ Pro W3" pitchFamily="84" charset="-128"/>
              </a:rPr>
              <a:t>Health impacts of hot weather</a:t>
            </a:r>
            <a:endParaRPr lang="en-GB" sz="4000" spc="-150" dirty="0">
              <a:solidFill>
                <a:srgbClr val="00AE9E"/>
              </a:solidFill>
              <a:latin typeface="+mj-lt"/>
              <a:ea typeface="ヒラギノ角ゴ Pro W3" pitchFamily="84" charset="-128"/>
              <a:cs typeface="ヒラギノ角ゴ Pro W3" pitchFamily="84" charset="-128"/>
            </a:endParaRPr>
          </a:p>
        </p:txBody>
      </p:sp>
    </p:spTree>
    <p:extLst>
      <p:ext uri="{BB962C8B-B14F-4D97-AF65-F5344CB8AC3E}">
        <p14:creationId xmlns:p14="http://schemas.microsoft.com/office/powerpoint/2010/main" val="25383622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elements of the plan</a:t>
            </a:r>
            <a:endParaRPr lang="en-GB" dirty="0"/>
          </a:p>
        </p:txBody>
      </p:sp>
      <p:sp>
        <p:nvSpPr>
          <p:cNvPr id="3" name="Content Placeholder 2"/>
          <p:cNvSpPr>
            <a:spLocks noGrp="1"/>
          </p:cNvSpPr>
          <p:nvPr>
            <p:ph idx="1"/>
          </p:nvPr>
        </p:nvSpPr>
        <p:spPr/>
        <p:txBody>
          <a:bodyPr/>
          <a:lstStyle/>
          <a:p>
            <a:pPr>
              <a:spcAft>
                <a:spcPts val="1200"/>
              </a:spcAft>
            </a:pPr>
            <a:r>
              <a:rPr lang="en-GB" altLang="en-US" b="1" dirty="0">
                <a:ea typeface="ヒラギノ角ゴ Pro W3"/>
                <a:cs typeface="ヒラギノ角ゴ Pro W3"/>
              </a:rPr>
              <a:t>Engaging the community</a:t>
            </a:r>
          </a:p>
          <a:p>
            <a:pPr>
              <a:spcAft>
                <a:spcPts val="0"/>
              </a:spcAft>
            </a:pPr>
            <a:r>
              <a:rPr lang="en-GB" altLang="en-US" dirty="0" smtClean="0">
                <a:ea typeface="ヒラギノ角ゴ Pro W3"/>
                <a:cs typeface="ヒラギノ角ゴ Pro W3"/>
              </a:rPr>
              <a:t>Providing </a:t>
            </a:r>
            <a:r>
              <a:rPr lang="en-GB" altLang="en-US" dirty="0">
                <a:ea typeface="ヒラギノ角ゴ Pro W3"/>
                <a:cs typeface="ヒラギノ角ゴ Pro W3"/>
              </a:rPr>
              <a:t>extra help, where possible, to care for those most at risk, including isolated older people and those with a serious illness or disability. This could come from local authorities, health and social care services, the voluntary sector, communities and faith groups, families and others. This is determined locally as part of the person’s individual care plan and will be based on existing relationships between statutory and voluntary </a:t>
            </a:r>
            <a:r>
              <a:rPr lang="en-GB" altLang="en-US" dirty="0" smtClean="0">
                <a:ea typeface="ヒラギノ角ゴ Pro W3"/>
                <a:cs typeface="ヒラギノ角ゴ Pro W3"/>
              </a:rPr>
              <a:t>bodies.</a:t>
            </a:r>
            <a:endParaRPr lang="en-GB" altLang="en-US" dirty="0">
              <a:ea typeface="ヒラギノ角ゴ Pro W3"/>
              <a:cs typeface="ヒラギノ角ゴ Pro W3"/>
            </a:endParaRPr>
          </a:p>
          <a:p>
            <a:pPr>
              <a:spcAft>
                <a:spcPts val="0"/>
              </a:spcAft>
            </a:pPr>
            <a:endParaRPr lang="en-GB" altLang="en-US" dirty="0">
              <a:ea typeface="ヒラギノ角ゴ Pro W3"/>
              <a:cs typeface="ヒラギノ角ゴ Pro W3"/>
            </a:endParaRPr>
          </a:p>
          <a:p>
            <a:pPr>
              <a:spcAft>
                <a:spcPts val="0"/>
              </a:spcAft>
            </a:pPr>
            <a:r>
              <a:rPr lang="en-GB" altLang="en-US" dirty="0" smtClean="0">
                <a:ea typeface="ヒラギノ角ゴ Pro W3"/>
                <a:cs typeface="ヒラギノ角ゴ Pro W3"/>
              </a:rPr>
              <a:t>Additional </a:t>
            </a:r>
            <a:r>
              <a:rPr lang="en-GB" altLang="en-US" dirty="0">
                <a:ea typeface="ヒラギノ角ゴ Pro W3"/>
                <a:cs typeface="ヒラギノ角ゴ Pro W3"/>
              </a:rPr>
              <a:t>help to ensure that people are claiming their entitlements to </a:t>
            </a:r>
            <a:r>
              <a:rPr lang="en-GB" altLang="en-US" dirty="0" smtClean="0">
                <a:ea typeface="ヒラギノ角ゴ Pro W3"/>
                <a:cs typeface="ヒラギノ角ゴ Pro W3"/>
              </a:rPr>
              <a:t>benefits.</a:t>
            </a:r>
            <a:endParaRPr lang="en-GB" altLang="en-US" dirty="0">
              <a:ea typeface="ヒラギノ角ゴ Pro W3"/>
              <a:cs typeface="ヒラギノ角ゴ Pro W3"/>
            </a:endParaRPr>
          </a:p>
          <a:p>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40</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spTree>
    <p:extLst>
      <p:ext uri="{BB962C8B-B14F-4D97-AF65-F5344CB8AC3E}">
        <p14:creationId xmlns:p14="http://schemas.microsoft.com/office/powerpoint/2010/main" val="40194664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Arial" pitchFamily="84" charset="0"/>
              </a:rPr>
              <a:t>Professional resources</a:t>
            </a:r>
            <a:r>
              <a:rPr lang="en-US" dirty="0">
                <a:latin typeface="Arial" pitchFamily="84" charset="0"/>
              </a:rPr>
              <a:t/>
            </a:r>
            <a:br>
              <a:rPr lang="en-US" dirty="0">
                <a:latin typeface="Arial" pitchFamily="84" charset="0"/>
              </a:rPr>
            </a:br>
            <a:endParaRPr lang="en-GB" dirty="0"/>
          </a:p>
        </p:txBody>
      </p:sp>
      <p:sp>
        <p:nvSpPr>
          <p:cNvPr id="3" name="Content Placeholder 2"/>
          <p:cNvSpPr>
            <a:spLocks noGrp="1"/>
          </p:cNvSpPr>
          <p:nvPr>
            <p:ph idx="1"/>
          </p:nvPr>
        </p:nvSpPr>
        <p:spPr/>
        <p:txBody>
          <a:bodyPr/>
          <a:lstStyle/>
          <a:p>
            <a:pPr marL="285750" indent="-285750">
              <a:lnSpc>
                <a:spcPct val="150000"/>
              </a:lnSpc>
              <a:buFont typeface="Arial" panose="020B0604020202020204" pitchFamily="34" charset="0"/>
              <a:buChar char="•"/>
            </a:pPr>
            <a:r>
              <a:rPr lang="en-GB" u="sng" dirty="0" smtClean="0">
                <a:hlinkClick r:id="rId3"/>
              </a:rPr>
              <a:t>Heatwave </a:t>
            </a:r>
            <a:r>
              <a:rPr lang="en-GB" u="sng" dirty="0">
                <a:hlinkClick r:id="rId3"/>
              </a:rPr>
              <a:t>Plan for </a:t>
            </a:r>
            <a:r>
              <a:rPr lang="en-GB" u="sng" dirty="0" smtClean="0">
                <a:hlinkClick r:id="rId3"/>
              </a:rPr>
              <a:t>England</a:t>
            </a:r>
            <a:endParaRPr lang="en-GB" dirty="0"/>
          </a:p>
          <a:p>
            <a:pPr marL="285750" indent="-285750">
              <a:lnSpc>
                <a:spcPct val="150000"/>
              </a:lnSpc>
              <a:buFont typeface="Arial" panose="020B0604020202020204" pitchFamily="34" charset="0"/>
              <a:buChar char="•"/>
            </a:pPr>
            <a:r>
              <a:rPr lang="en-GB" u="sng" dirty="0" smtClean="0">
                <a:hlinkClick r:id="rId4"/>
              </a:rPr>
              <a:t>Heatwave </a:t>
            </a:r>
            <a:r>
              <a:rPr lang="en-GB" u="sng" dirty="0">
                <a:hlinkClick r:id="rId4"/>
              </a:rPr>
              <a:t>Plan for England: easy read </a:t>
            </a:r>
            <a:r>
              <a:rPr lang="en-GB" u="sng" dirty="0" smtClean="0">
                <a:hlinkClick r:id="rId4"/>
              </a:rPr>
              <a:t>version</a:t>
            </a:r>
            <a:endParaRPr lang="en-GB" dirty="0"/>
          </a:p>
          <a:p>
            <a:pPr marL="285750" indent="-285750">
              <a:lnSpc>
                <a:spcPct val="150000"/>
              </a:lnSpc>
              <a:buFont typeface="Arial" panose="020B0604020202020204" pitchFamily="34" charset="0"/>
              <a:buChar char="•"/>
            </a:pPr>
            <a:r>
              <a:rPr lang="en-GB" u="sng" dirty="0" smtClean="0">
                <a:hlinkClick r:id="rId5"/>
              </a:rPr>
              <a:t>Making </a:t>
            </a:r>
            <a:r>
              <a:rPr lang="en-GB" u="sng" dirty="0">
                <a:hlinkClick r:id="rId5"/>
              </a:rPr>
              <a:t>the case: the impact of heat on health – now and in the </a:t>
            </a:r>
            <a:r>
              <a:rPr lang="en-GB" u="sng" dirty="0" smtClean="0">
                <a:hlinkClick r:id="rId5"/>
              </a:rPr>
              <a:t>future</a:t>
            </a:r>
            <a:endParaRPr lang="en-GB" dirty="0"/>
          </a:p>
          <a:p>
            <a:pPr marL="285750" indent="-285750">
              <a:lnSpc>
                <a:spcPct val="150000"/>
              </a:lnSpc>
              <a:buFont typeface="Arial" panose="020B0604020202020204" pitchFamily="34" charset="0"/>
              <a:buChar char="•"/>
            </a:pPr>
            <a:r>
              <a:rPr lang="en-GB" u="sng" dirty="0" smtClean="0">
                <a:solidFill>
                  <a:srgbClr val="005798"/>
                </a:solidFill>
                <a:latin typeface="nta"/>
                <a:hlinkClick r:id="rId6"/>
              </a:rPr>
              <a:t>Advice </a:t>
            </a:r>
            <a:r>
              <a:rPr lang="en-GB" u="sng" dirty="0">
                <a:solidFill>
                  <a:srgbClr val="005798"/>
                </a:solidFill>
                <a:latin typeface="nta"/>
                <a:hlinkClick r:id="rId6"/>
              </a:rPr>
              <a:t>for health and social care professionals: supporting vulnerable people before and during a </a:t>
            </a:r>
            <a:r>
              <a:rPr lang="en-GB" u="sng" dirty="0" smtClean="0">
                <a:solidFill>
                  <a:srgbClr val="005798"/>
                </a:solidFill>
                <a:latin typeface="nta"/>
                <a:hlinkClick r:id="rId6"/>
              </a:rPr>
              <a:t>heatwave</a:t>
            </a:r>
            <a:endParaRPr lang="en-GB" u="sng" dirty="0">
              <a:solidFill>
                <a:srgbClr val="005798"/>
              </a:solidFill>
              <a:latin typeface="nta"/>
            </a:endParaRPr>
          </a:p>
          <a:p>
            <a:pPr marL="285750" indent="-285750">
              <a:lnSpc>
                <a:spcPct val="150000"/>
              </a:lnSpc>
              <a:buFont typeface="Arial" panose="020B0604020202020204" pitchFamily="34" charset="0"/>
              <a:buChar char="•"/>
            </a:pPr>
            <a:r>
              <a:rPr lang="en-GB" u="sng" dirty="0" smtClean="0">
                <a:hlinkClick r:id="rId7"/>
              </a:rPr>
              <a:t>Advice </a:t>
            </a:r>
            <a:r>
              <a:rPr lang="en-GB" u="sng" dirty="0">
                <a:hlinkClick r:id="rId7"/>
              </a:rPr>
              <a:t>for care home managers and staff: supporting vulnerable people before and during a </a:t>
            </a:r>
            <a:r>
              <a:rPr lang="en-GB" u="sng" dirty="0" smtClean="0">
                <a:hlinkClick r:id="rId7"/>
              </a:rPr>
              <a:t>heatwave</a:t>
            </a:r>
            <a:endParaRPr lang="en-GB" dirty="0"/>
          </a:p>
          <a:p>
            <a:pPr marL="285750" indent="-285750">
              <a:lnSpc>
                <a:spcPct val="150000"/>
              </a:lnSpc>
              <a:buFont typeface="Arial" panose="020B0604020202020204" pitchFamily="34" charset="0"/>
              <a:buChar char="•"/>
            </a:pPr>
            <a:r>
              <a:rPr lang="en-GB" u="sng" dirty="0" smtClean="0">
                <a:hlinkClick r:id="rId8"/>
              </a:rPr>
              <a:t>Looking </a:t>
            </a:r>
            <a:r>
              <a:rPr lang="en-GB" u="sng" dirty="0">
                <a:hlinkClick r:id="rId8"/>
              </a:rPr>
              <a:t>after children and those in early years settings during heatwaves: guidance for teachers and professionals</a:t>
            </a:r>
            <a:endParaRPr lang="en-GB" dirty="0"/>
          </a:p>
          <a:p>
            <a:pPr marL="285750" indent="-285750">
              <a:lnSpc>
                <a:spcPct val="150000"/>
              </a:lnSpc>
              <a:buFont typeface="Arial" panose="020B0604020202020204" pitchFamily="34" charset="0"/>
              <a:buChar char="•"/>
            </a:pPr>
            <a:r>
              <a:rPr lang="en-GB" u="sng" dirty="0" smtClean="0">
                <a:hlinkClick r:id="rId9"/>
              </a:rPr>
              <a:t>Beat </a:t>
            </a:r>
            <a:r>
              <a:rPr lang="en-GB" u="sng" dirty="0">
                <a:hlinkClick r:id="rId9"/>
              </a:rPr>
              <a:t>the heat: keep care home residents safe and well</a:t>
            </a:r>
            <a:endParaRPr lang="en-GB" dirty="0">
              <a:solidFill>
                <a:srgbClr val="0B0C0C"/>
              </a:solidFill>
              <a:latin typeface="nta"/>
            </a:endParaRPr>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41</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spTree>
    <p:extLst>
      <p:ext uri="{BB962C8B-B14F-4D97-AF65-F5344CB8AC3E}">
        <p14:creationId xmlns:p14="http://schemas.microsoft.com/office/powerpoint/2010/main" val="28405676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Arial" pitchFamily="84" charset="0"/>
              </a:rPr>
              <a:t>Public resources</a:t>
            </a:r>
            <a:r>
              <a:rPr lang="en-US" dirty="0">
                <a:latin typeface="Arial" pitchFamily="84" charset="0"/>
              </a:rPr>
              <a:t/>
            </a:r>
            <a:br>
              <a:rPr lang="en-US" dirty="0">
                <a:latin typeface="Arial" pitchFamily="84" charset="0"/>
              </a:rPr>
            </a:br>
            <a:endParaRPr lang="en-GB" dirty="0"/>
          </a:p>
        </p:txBody>
      </p:sp>
      <p:sp>
        <p:nvSpPr>
          <p:cNvPr id="3" name="Content Placeholder 2"/>
          <p:cNvSpPr>
            <a:spLocks noGrp="1"/>
          </p:cNvSpPr>
          <p:nvPr>
            <p:ph idx="1"/>
          </p:nvPr>
        </p:nvSpPr>
        <p:spPr/>
        <p:txBody>
          <a:bodyPr/>
          <a:lstStyle/>
          <a:p>
            <a:pPr>
              <a:lnSpc>
                <a:spcPct val="200000"/>
              </a:lnSpc>
              <a:buFont typeface="Arial" panose="020B0604020202020204" pitchFamily="34" charset="0"/>
              <a:buChar char="•"/>
            </a:pPr>
            <a:r>
              <a:rPr lang="en-GB" u="sng" dirty="0" smtClean="0">
                <a:hlinkClick r:id="rId2"/>
              </a:rPr>
              <a:t> Beat </a:t>
            </a:r>
            <a:r>
              <a:rPr lang="en-GB" u="sng" dirty="0">
                <a:hlinkClick r:id="rId2"/>
              </a:rPr>
              <a:t>the heat: staying safe in hot weather (leaflet)</a:t>
            </a:r>
            <a:endParaRPr lang="en-GB" dirty="0"/>
          </a:p>
          <a:p>
            <a:pPr>
              <a:lnSpc>
                <a:spcPct val="200000"/>
              </a:lnSpc>
              <a:buFont typeface="Arial" panose="020B0604020202020204" pitchFamily="34" charset="0"/>
              <a:buChar char="•"/>
            </a:pPr>
            <a:r>
              <a:rPr lang="en-GB" u="sng" dirty="0" smtClean="0">
                <a:hlinkClick r:id="rId3"/>
              </a:rPr>
              <a:t> Beat </a:t>
            </a:r>
            <a:r>
              <a:rPr lang="en-GB" u="sng" dirty="0">
                <a:hlinkClick r:id="rId3"/>
              </a:rPr>
              <a:t>the heat (poster)</a:t>
            </a:r>
            <a:endParaRPr lang="en-GB" dirty="0"/>
          </a:p>
          <a:p>
            <a:pPr>
              <a:lnSpc>
                <a:spcPct val="200000"/>
              </a:lnSpc>
              <a:buFont typeface="Arial" panose="020B0604020202020204" pitchFamily="34" charset="0"/>
              <a:buChar char="•"/>
            </a:pPr>
            <a:r>
              <a:rPr lang="en-GB" u="sng" dirty="0" smtClean="0">
                <a:hlinkClick r:id="rId4"/>
              </a:rPr>
              <a:t> Beat </a:t>
            </a:r>
            <a:r>
              <a:rPr lang="en-GB" u="sng" dirty="0">
                <a:hlinkClick r:id="rId4"/>
              </a:rPr>
              <a:t>the heat: keep cool at home (checklist)</a:t>
            </a:r>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42</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spTree>
    <p:extLst>
      <p:ext uri="{BB962C8B-B14F-4D97-AF65-F5344CB8AC3E}">
        <p14:creationId xmlns:p14="http://schemas.microsoft.com/office/powerpoint/2010/main" val="2222932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43</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sp>
        <p:nvSpPr>
          <p:cNvPr id="6" name="Title 3"/>
          <p:cNvSpPr txBox="1">
            <a:spLocks/>
          </p:cNvSpPr>
          <p:nvPr/>
        </p:nvSpPr>
        <p:spPr>
          <a:xfrm>
            <a:off x="755650" y="2349500"/>
            <a:ext cx="7777163" cy="1143000"/>
          </a:xfrm>
          <a:prstGeom prst="rect">
            <a:avLst/>
          </a:prstGeom>
        </p:spPr>
        <p:txBody>
          <a:bodyPr lIns="0" tIns="0" rIns="0" bIns="0" anchor="ctr">
            <a:normAutofit fontScale="97500"/>
          </a:bodyPr>
          <a:lstStyle/>
          <a:p>
            <a:pPr algn="ctr" eaLnBrk="0" hangingPunct="0">
              <a:defRPr/>
            </a:pPr>
            <a:r>
              <a:rPr lang="en-GB" sz="4000" spc="-150" dirty="0" smtClean="0">
                <a:solidFill>
                  <a:srgbClr val="00AE9E"/>
                </a:solidFill>
                <a:latin typeface="+mj-lt"/>
                <a:ea typeface="ヒラギノ角ゴ Pro W3" pitchFamily="84" charset="-128"/>
                <a:cs typeface="ヒラギノ角ゴ Pro W3" pitchFamily="84" charset="-128"/>
              </a:rPr>
              <a:t>Heat-Health </a:t>
            </a:r>
            <a:r>
              <a:rPr lang="en-GB" sz="4000" spc="-150" dirty="0">
                <a:solidFill>
                  <a:srgbClr val="00AE9E"/>
                </a:solidFill>
                <a:latin typeface="+mj-lt"/>
              </a:rPr>
              <a:t>W</a:t>
            </a:r>
            <a:r>
              <a:rPr lang="en-GB" sz="4000" spc="-150" dirty="0" smtClean="0">
                <a:solidFill>
                  <a:srgbClr val="00AE9E"/>
                </a:solidFill>
                <a:latin typeface="+mj-lt"/>
                <a:ea typeface="ヒラギノ角ゴ Pro W3" pitchFamily="84" charset="-128"/>
                <a:cs typeface="ヒラギノ角ゴ Pro W3" pitchFamily="84" charset="-128"/>
              </a:rPr>
              <a:t>atch alerting system</a:t>
            </a:r>
            <a:endParaRPr lang="en-GB" sz="4000" spc="-150" dirty="0">
              <a:solidFill>
                <a:srgbClr val="00AE9E"/>
              </a:solidFill>
              <a:latin typeface="+mj-lt"/>
              <a:ea typeface="ヒラギノ角ゴ Pro W3" pitchFamily="84" charset="-128"/>
              <a:cs typeface="ヒラギノ角ゴ Pro W3" pitchFamily="84" charset="-128"/>
            </a:endParaRPr>
          </a:p>
        </p:txBody>
      </p:sp>
    </p:spTree>
    <p:extLst>
      <p:ext uri="{BB962C8B-B14F-4D97-AF65-F5344CB8AC3E}">
        <p14:creationId xmlns:p14="http://schemas.microsoft.com/office/powerpoint/2010/main" val="13567062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Arial" pitchFamily="84" charset="0"/>
              </a:rPr>
              <a:t>Heat-Health Watch </a:t>
            </a:r>
            <a:r>
              <a:rPr lang="en-GB" dirty="0">
                <a:latin typeface="Arial" pitchFamily="84" charset="0"/>
              </a:rPr>
              <a:t>alerting system levels</a:t>
            </a:r>
            <a:endParaRPr lang="en-GB" dirty="0"/>
          </a:p>
        </p:txBody>
      </p:sp>
      <p:sp>
        <p:nvSpPr>
          <p:cNvPr id="3" name="Content Placeholder 2"/>
          <p:cNvSpPr>
            <a:spLocks noGrp="1"/>
          </p:cNvSpPr>
          <p:nvPr>
            <p:ph idx="1"/>
          </p:nvPr>
        </p:nvSpPr>
        <p:spPr/>
        <p:txBody>
          <a:bodyPr/>
          <a:lstStyle/>
          <a:p>
            <a:pPr marL="0" lvl="0" indent="0"/>
            <a:r>
              <a:rPr lang="en-GB" dirty="0"/>
              <a:t>The Met Office in collaboration with Public Health England issues heatwave alerts from </a:t>
            </a:r>
            <a:r>
              <a:rPr lang="en-GB" b="1" dirty="0"/>
              <a:t>1 June </a:t>
            </a:r>
            <a:r>
              <a:rPr lang="en-GB" dirty="0"/>
              <a:t>to</a:t>
            </a:r>
            <a:r>
              <a:rPr lang="en-GB" b="1" dirty="0"/>
              <a:t> 15 September</a:t>
            </a:r>
            <a:r>
              <a:rPr lang="en-GB" dirty="0"/>
              <a:t>. There are </a:t>
            </a:r>
            <a:r>
              <a:rPr lang="en-GB" dirty="0" smtClean="0"/>
              <a:t>5 </a:t>
            </a:r>
            <a:r>
              <a:rPr lang="en-GB" dirty="0"/>
              <a:t>levels: </a:t>
            </a:r>
          </a:p>
          <a:p>
            <a:pPr marL="0" lvl="0" indent="0"/>
            <a:endParaRPr lang="en-GB" dirty="0"/>
          </a:p>
          <a:p>
            <a:pPr lvl="3"/>
            <a:r>
              <a:rPr lang="en-GB" sz="1800" dirty="0"/>
              <a:t>Level 0 (long-term planning, all year) </a:t>
            </a:r>
          </a:p>
          <a:p>
            <a:pPr lvl="3"/>
            <a:r>
              <a:rPr lang="en-GB" sz="1800" dirty="0"/>
              <a:t>Level 1 (heatwave and summer preparedness, 1 June to 15 September)</a:t>
            </a:r>
          </a:p>
          <a:p>
            <a:pPr lvl="3"/>
            <a:r>
              <a:rPr lang="en-GB" sz="1800" dirty="0"/>
              <a:t>Level 2 (heatwave is forecast – alert and readiness) </a:t>
            </a:r>
          </a:p>
          <a:p>
            <a:pPr lvl="3"/>
            <a:r>
              <a:rPr lang="en-GB" sz="1800" dirty="0"/>
              <a:t>Level 3 (heatwave action) </a:t>
            </a:r>
          </a:p>
          <a:p>
            <a:pPr lvl="3"/>
            <a:r>
              <a:rPr lang="en-GB" sz="1800" dirty="0"/>
              <a:t>Level 4 (major incident – emergency response, declared by central government)</a:t>
            </a:r>
          </a:p>
          <a:p>
            <a:pPr marL="25400" lvl="2" indent="0">
              <a:buNone/>
            </a:pPr>
            <a:endParaRPr lang="en-GB" dirty="0"/>
          </a:p>
          <a:p>
            <a:pPr marL="25400" lvl="2" indent="0">
              <a:buNone/>
            </a:pPr>
            <a:r>
              <a:rPr lang="en-GB" dirty="0"/>
              <a:t>For new registrations and amendments to existing registrations please contact the Met Office using </a:t>
            </a:r>
            <a:r>
              <a:rPr lang="en-GB" dirty="0">
                <a:hlinkClick r:id="rId3"/>
              </a:rPr>
              <a:t>Enquiries@metoffice.gov.uk</a:t>
            </a:r>
            <a:r>
              <a:rPr lang="en-GB" dirty="0"/>
              <a:t> providing your name, organisation and email address (.nhs or .gov or provide organisation type).</a:t>
            </a:r>
          </a:p>
          <a:p>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44</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spTree>
    <p:extLst>
      <p:ext uri="{BB962C8B-B14F-4D97-AF65-F5344CB8AC3E}">
        <p14:creationId xmlns:p14="http://schemas.microsoft.com/office/powerpoint/2010/main" val="36642191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ea typeface="ヒラギノ角ゴ Pro W3" charset="-128"/>
                <a:cs typeface="ヒラギノ角ゴ Pro W3" charset="-128"/>
              </a:rPr>
              <a:t>Heatwave plan levels and actions</a:t>
            </a:r>
            <a:endParaRPr lang="en-GB" dirty="0"/>
          </a:p>
        </p:txBody>
      </p:sp>
      <p:sp>
        <p:nvSpPr>
          <p:cNvPr id="3" name="Content Placeholder 2"/>
          <p:cNvSpPr>
            <a:spLocks noGrp="1"/>
          </p:cNvSpPr>
          <p:nvPr>
            <p:ph idx="1"/>
          </p:nvPr>
        </p:nvSpPr>
        <p:spPr/>
        <p:txBody>
          <a:bodyPr/>
          <a:lstStyle/>
          <a:p>
            <a:pPr marL="0" indent="0">
              <a:spcBef>
                <a:spcPts val="600"/>
              </a:spcBef>
              <a:spcAft>
                <a:spcPts val="1200"/>
              </a:spcAft>
            </a:pPr>
            <a:r>
              <a:rPr lang="en-GB" altLang="en-US" dirty="0">
                <a:ea typeface="ヒラギノ角ゴ Pro W3"/>
                <a:cs typeface="ヒラギノ角ゴ Pro W3"/>
              </a:rPr>
              <a:t>The issue of a hot weather alert should </a:t>
            </a:r>
            <a:r>
              <a:rPr lang="en-GB" altLang="en-US" b="1" dirty="0">
                <a:ea typeface="ヒラギノ角ゴ Pro W3"/>
                <a:cs typeface="ヒラギノ角ゴ Pro W3"/>
              </a:rPr>
              <a:t>trigger a series of actions </a:t>
            </a:r>
            <a:r>
              <a:rPr lang="en-GB" altLang="en-US" dirty="0">
                <a:ea typeface="ヒラギノ角ゴ Pro W3"/>
                <a:cs typeface="ヒラギノ角ゴ Pro W3"/>
              </a:rPr>
              <a:t>by different organisations and </a:t>
            </a:r>
            <a:r>
              <a:rPr lang="en-GB" altLang="en-US" dirty="0" smtClean="0">
                <a:ea typeface="ヒラギノ角ゴ Pro W3"/>
                <a:cs typeface="ヒラギノ角ゴ Pro W3"/>
              </a:rPr>
              <a:t>professionals.</a:t>
            </a:r>
            <a:endParaRPr lang="en-GB" altLang="en-US" dirty="0">
              <a:ea typeface="ヒラギノ角ゴ Pro W3"/>
              <a:cs typeface="ヒラギノ角ゴ Pro W3"/>
            </a:endParaRPr>
          </a:p>
          <a:p>
            <a:pPr marL="0" indent="0">
              <a:spcBef>
                <a:spcPts val="600"/>
              </a:spcBef>
              <a:spcAft>
                <a:spcPts val="1200"/>
              </a:spcAft>
            </a:pPr>
            <a:r>
              <a:rPr lang="en-GB" altLang="en-US" dirty="0">
                <a:ea typeface="ヒラギノ角ゴ Pro W3"/>
                <a:cs typeface="ヒラギノ角ゴ Pro W3"/>
              </a:rPr>
              <a:t>The following tables </a:t>
            </a:r>
            <a:r>
              <a:rPr lang="en-GB" altLang="en-US" b="1" dirty="0">
                <a:ea typeface="ヒラギノ角ゴ Pro W3"/>
                <a:cs typeface="ヒラギノ角ゴ Pro W3"/>
              </a:rPr>
              <a:t>illustrate the actions </a:t>
            </a:r>
            <a:r>
              <a:rPr lang="en-GB" altLang="en-US" dirty="0">
                <a:ea typeface="ヒラギノ角ゴ Pro W3"/>
                <a:cs typeface="ヒラギノ角ゴ Pro W3"/>
              </a:rPr>
              <a:t>that can be taken by </a:t>
            </a:r>
            <a:r>
              <a:rPr lang="en-GB" altLang="en-US" b="1" dirty="0">
                <a:ea typeface="ヒラギノ角ゴ Pro W3"/>
                <a:cs typeface="ヒラギノ角ゴ Pro W3"/>
              </a:rPr>
              <a:t>different organisations and groups </a:t>
            </a:r>
            <a:r>
              <a:rPr lang="en-GB" altLang="en-US" dirty="0">
                <a:ea typeface="ヒラギノ角ゴ Pro W3"/>
                <a:cs typeface="ヒラギノ角ゴ Pro W3"/>
              </a:rPr>
              <a:t>in order to respond to the alert level, be it preparing for, or responding to, an actual episode of severe hot weather.</a:t>
            </a:r>
          </a:p>
          <a:p>
            <a:pPr marL="0" indent="0">
              <a:spcBef>
                <a:spcPts val="600"/>
              </a:spcBef>
              <a:spcAft>
                <a:spcPts val="600"/>
              </a:spcAft>
            </a:pPr>
            <a:r>
              <a:rPr lang="en-GB" altLang="en-US" dirty="0">
                <a:ea typeface="ヒラギノ角ゴ Pro W3"/>
                <a:cs typeface="ヒラギノ角ゴ Pro W3"/>
              </a:rPr>
              <a:t>Local organisations consider the action tables and to recast the suggested actions in ways that are most appropriate for them. NHS, local authorities, Local Health Resilience Partnerships and Local Resilience Forums should assure themselves </a:t>
            </a:r>
            <a:r>
              <a:rPr lang="en-GB" altLang="en-US" b="1" dirty="0">
                <a:ea typeface="ヒラギノ角ゴ Pro W3"/>
                <a:cs typeface="ヒラギノ角ゴ Pro W3"/>
              </a:rPr>
              <a:t>that heatwave response plans are in place </a:t>
            </a:r>
            <a:r>
              <a:rPr lang="en-GB" altLang="en-US" dirty="0">
                <a:ea typeface="ヒラギノ角ゴ Pro W3"/>
                <a:cs typeface="ヒラギノ角ゴ Pro W3"/>
              </a:rPr>
              <a:t>for coming summers as part of wider preparedness and response plans to extreme climate events.</a:t>
            </a:r>
          </a:p>
          <a:p>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45</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spTree>
    <p:extLst>
      <p:ext uri="{BB962C8B-B14F-4D97-AF65-F5344CB8AC3E}">
        <p14:creationId xmlns:p14="http://schemas.microsoft.com/office/powerpoint/2010/main" val="28388893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a typeface="ヒラギノ角ゴ Pro W3" charset="-128"/>
                <a:cs typeface="ヒラギノ角ゴ Pro W3" charset="-128"/>
              </a:rPr>
              <a:t>Heatwave plan levels and actions</a:t>
            </a:r>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46</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7509" y="1196752"/>
            <a:ext cx="7968982" cy="474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67744" y="5929534"/>
            <a:ext cx="6316153" cy="307777"/>
          </a:xfrm>
          <a:prstGeom prst="rect">
            <a:avLst/>
          </a:prstGeom>
          <a:noFill/>
        </p:spPr>
        <p:txBody>
          <a:bodyPr wrap="none" rtlCol="0">
            <a:spAutoFit/>
          </a:bodyPr>
          <a:lstStyle/>
          <a:p>
            <a:r>
              <a:rPr lang="en-GB" sz="1400" dirty="0" smtClean="0"/>
              <a:t>Audience specific action cards are available in the </a:t>
            </a:r>
            <a:r>
              <a:rPr lang="en-GB" sz="1400" dirty="0" smtClean="0">
                <a:hlinkClick r:id="rId3"/>
              </a:rPr>
              <a:t>Heatwave Plan for England</a:t>
            </a:r>
            <a:endParaRPr lang="en-GB" sz="1400" dirty="0"/>
          </a:p>
        </p:txBody>
      </p:sp>
    </p:spTree>
    <p:extLst>
      <p:ext uri="{BB962C8B-B14F-4D97-AF65-F5344CB8AC3E}">
        <p14:creationId xmlns:p14="http://schemas.microsoft.com/office/powerpoint/2010/main" val="33665026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a typeface="ヒラギノ角ゴ Pro W3" charset="-128"/>
                <a:cs typeface="ヒラギノ角ゴ Pro W3" charset="-128"/>
              </a:rPr>
              <a:t>Heatwave plan levels and actions</a:t>
            </a:r>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47</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sp>
        <p:nvSpPr>
          <p:cNvPr id="10" name="TextBox 9"/>
          <p:cNvSpPr txBox="1"/>
          <p:nvPr/>
        </p:nvSpPr>
        <p:spPr>
          <a:xfrm>
            <a:off x="2307675" y="5919487"/>
            <a:ext cx="6316153" cy="307777"/>
          </a:xfrm>
          <a:prstGeom prst="rect">
            <a:avLst/>
          </a:prstGeom>
          <a:noFill/>
        </p:spPr>
        <p:txBody>
          <a:bodyPr wrap="none" rtlCol="0">
            <a:spAutoFit/>
          </a:bodyPr>
          <a:lstStyle/>
          <a:p>
            <a:r>
              <a:rPr lang="en-GB" sz="1400" dirty="0" smtClean="0"/>
              <a:t>Audience specific action cards are available in the </a:t>
            </a:r>
            <a:r>
              <a:rPr lang="en-GB" sz="1400" dirty="0" smtClean="0">
                <a:hlinkClick r:id="rId2"/>
              </a:rPr>
              <a:t>Heatwave Plan for England</a:t>
            </a:r>
            <a:endParaRPr lang="en-GB" sz="1400" dirty="0"/>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38" y="1340768"/>
            <a:ext cx="8035925" cy="453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18417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a typeface="ヒラギノ角ゴ Pro W3" charset="-128"/>
                <a:cs typeface="ヒラギノ角ゴ Pro W3" charset="-128"/>
              </a:rPr>
              <a:t>Heatwave plan levels and actions</a:t>
            </a:r>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48</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7213" y="1340768"/>
            <a:ext cx="8029575" cy="459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67744" y="5877271"/>
            <a:ext cx="6316153" cy="307777"/>
          </a:xfrm>
          <a:prstGeom prst="rect">
            <a:avLst/>
          </a:prstGeom>
          <a:noFill/>
        </p:spPr>
        <p:txBody>
          <a:bodyPr wrap="none" rtlCol="0">
            <a:spAutoFit/>
          </a:bodyPr>
          <a:lstStyle/>
          <a:p>
            <a:r>
              <a:rPr lang="en-GB" sz="1400" dirty="0" smtClean="0"/>
              <a:t>Audience specific action cards are available in the </a:t>
            </a:r>
            <a:r>
              <a:rPr lang="en-GB" sz="1400" dirty="0" smtClean="0">
                <a:hlinkClick r:id="rId3"/>
              </a:rPr>
              <a:t>Heatwave Plan for England</a:t>
            </a:r>
            <a:endParaRPr lang="en-GB" sz="1400" dirty="0"/>
          </a:p>
        </p:txBody>
      </p:sp>
    </p:spTree>
    <p:extLst>
      <p:ext uri="{BB962C8B-B14F-4D97-AF65-F5344CB8AC3E}">
        <p14:creationId xmlns:p14="http://schemas.microsoft.com/office/powerpoint/2010/main" val="42158550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a typeface="ヒラギノ角ゴ Pro W3" charset="-128"/>
                <a:cs typeface="ヒラギノ角ゴ Pro W3" charset="-128"/>
              </a:rPr>
              <a:t>Heatwave plan levels and actions</a:t>
            </a:r>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49</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7213" y="1383396"/>
            <a:ext cx="8029575" cy="4349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67744" y="5919754"/>
            <a:ext cx="6316153" cy="307777"/>
          </a:xfrm>
          <a:prstGeom prst="rect">
            <a:avLst/>
          </a:prstGeom>
          <a:noFill/>
        </p:spPr>
        <p:txBody>
          <a:bodyPr wrap="none" rtlCol="0">
            <a:spAutoFit/>
          </a:bodyPr>
          <a:lstStyle/>
          <a:p>
            <a:r>
              <a:rPr lang="en-GB" sz="1400" dirty="0" smtClean="0"/>
              <a:t>Audience specific action cards are available in the </a:t>
            </a:r>
            <a:r>
              <a:rPr lang="en-GB" sz="1400" dirty="0" smtClean="0">
                <a:hlinkClick r:id="rId3"/>
              </a:rPr>
              <a:t>Heatwave Plan for England</a:t>
            </a:r>
            <a:endParaRPr lang="en-GB" sz="1400" dirty="0"/>
          </a:p>
        </p:txBody>
      </p:sp>
    </p:spTree>
    <p:extLst>
      <p:ext uri="{BB962C8B-B14F-4D97-AF65-F5344CB8AC3E}">
        <p14:creationId xmlns:p14="http://schemas.microsoft.com/office/powerpoint/2010/main" val="3593957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531813">
              <a:defRPr/>
            </a:pPr>
            <a:r>
              <a:rPr lang="en-US" dirty="0" smtClean="0">
                <a:solidFill>
                  <a:prstClr val="white"/>
                </a:solidFill>
              </a:rPr>
              <a:t>  </a:t>
            </a:r>
            <a:fld id="{2565FA6D-D4C8-4C4C-AC4B-3269734D34D8}" type="slidenum">
              <a:rPr lang="en-US" smtClean="0">
                <a:solidFill>
                  <a:prstClr val="white"/>
                </a:solidFill>
              </a:rPr>
              <a:pPr marL="531813">
                <a:defRPr/>
              </a:pPr>
              <a:t>5</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GB" dirty="0" smtClean="0">
                <a:solidFill>
                  <a:prstClr val="white"/>
                </a:solidFill>
              </a:rPr>
              <a:t>The health impacts of hot weather and the Heatwave Plan for England</a:t>
            </a:r>
            <a:endParaRPr lang="en-US" dirty="0">
              <a:solidFill>
                <a:prstClr val="white"/>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16632"/>
            <a:ext cx="8208912" cy="6156684"/>
          </a:xfrm>
          <a:prstGeom prst="rect">
            <a:avLst/>
          </a:prstGeom>
        </p:spPr>
      </p:pic>
    </p:spTree>
    <p:extLst>
      <p:ext uri="{BB962C8B-B14F-4D97-AF65-F5344CB8AC3E}">
        <p14:creationId xmlns:p14="http://schemas.microsoft.com/office/powerpoint/2010/main" val="12005882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a typeface="ヒラギノ角ゴ Pro W3" charset="-128"/>
                <a:cs typeface="ヒラギノ角ゴ Pro W3" charset="-128"/>
              </a:rPr>
              <a:t>Heatwave plan levels and actions</a:t>
            </a:r>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50</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7213" y="1556792"/>
            <a:ext cx="8029575" cy="4124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67744" y="5877271"/>
            <a:ext cx="6316153" cy="307777"/>
          </a:xfrm>
          <a:prstGeom prst="rect">
            <a:avLst/>
          </a:prstGeom>
          <a:noFill/>
        </p:spPr>
        <p:txBody>
          <a:bodyPr wrap="none" rtlCol="0">
            <a:spAutoFit/>
          </a:bodyPr>
          <a:lstStyle/>
          <a:p>
            <a:r>
              <a:rPr lang="en-GB" sz="1400" dirty="0" smtClean="0"/>
              <a:t>Audience specific action cards are available in the </a:t>
            </a:r>
            <a:r>
              <a:rPr lang="en-GB" sz="1400" dirty="0" smtClean="0">
                <a:hlinkClick r:id="rId3"/>
              </a:rPr>
              <a:t>Heatwave Plan for England</a:t>
            </a:r>
            <a:endParaRPr lang="en-GB" sz="1400" dirty="0"/>
          </a:p>
        </p:txBody>
      </p:sp>
    </p:spTree>
    <p:extLst>
      <p:ext uri="{BB962C8B-B14F-4D97-AF65-F5344CB8AC3E}">
        <p14:creationId xmlns:p14="http://schemas.microsoft.com/office/powerpoint/2010/main" val="4365392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latin typeface="Arial" pitchFamily="84" charset="0"/>
              </a:rPr>
              <a:t>Heat-Health Watch </a:t>
            </a:r>
            <a:r>
              <a:rPr lang="en-GB" sz="3200" dirty="0">
                <a:latin typeface="Arial" pitchFamily="84" charset="0"/>
              </a:rPr>
              <a:t>alert temperatures by region</a:t>
            </a:r>
            <a:endParaRPr lang="en-GB" sz="3200"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51</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pic>
        <p:nvPicPr>
          <p:cNvPr id="6"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42694" y="1243859"/>
            <a:ext cx="4301314" cy="5032414"/>
          </a:xfrm>
          <a:prstGeom prst="rect">
            <a:avLst/>
          </a:prstGeom>
          <a:noFill/>
          <a:ln w="9525">
            <a:noFill/>
            <a:miter lim="800000"/>
            <a:headEnd/>
            <a:tailEnd/>
          </a:ln>
        </p:spPr>
      </p:pic>
      <p:graphicFrame>
        <p:nvGraphicFramePr>
          <p:cNvPr id="7" name="Table 6"/>
          <p:cNvGraphicFramePr>
            <a:graphicFrameLocks noGrp="1"/>
          </p:cNvGraphicFramePr>
          <p:nvPr>
            <p:extLst>
              <p:ext uri="{D42A27DB-BD31-4B8C-83A1-F6EECF244321}">
                <p14:modId xmlns:p14="http://schemas.microsoft.com/office/powerpoint/2010/main" val="2012152471"/>
              </p:ext>
            </p:extLst>
          </p:nvPr>
        </p:nvGraphicFramePr>
        <p:xfrm>
          <a:off x="5292080" y="1493907"/>
          <a:ext cx="3240360" cy="3951317"/>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xmlns="" val="20000"/>
                    </a:ext>
                  </a:extLst>
                </a:gridCol>
                <a:gridCol w="792088">
                  <a:extLst>
                    <a:ext uri="{9D8B030D-6E8A-4147-A177-3AD203B41FA5}">
                      <a16:colId xmlns:a16="http://schemas.microsoft.com/office/drawing/2014/main" xmlns="" val="20001"/>
                    </a:ext>
                  </a:extLst>
                </a:gridCol>
                <a:gridCol w="792088">
                  <a:extLst>
                    <a:ext uri="{9D8B030D-6E8A-4147-A177-3AD203B41FA5}">
                      <a16:colId xmlns:a16="http://schemas.microsoft.com/office/drawing/2014/main" xmlns="" val="20002"/>
                    </a:ext>
                  </a:extLst>
                </a:gridCol>
              </a:tblGrid>
              <a:tr h="248237">
                <a:tc gridSpan="3">
                  <a:txBody>
                    <a:bodyPr/>
                    <a:lstStyle/>
                    <a:p>
                      <a:r>
                        <a:rPr lang="en-GB" sz="900" dirty="0" smtClean="0"/>
                        <a:t>Local</a:t>
                      </a:r>
                      <a:r>
                        <a:rPr lang="en-GB" sz="900" baseline="0" dirty="0" smtClean="0"/>
                        <a:t> threshold temperatures</a:t>
                      </a:r>
                      <a:endParaRPr lang="en-GB" sz="900" dirty="0"/>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xmlns="" val="10000"/>
                  </a:ext>
                </a:extLst>
              </a:tr>
              <a:tr h="687867">
                <a:tc gridSpan="3">
                  <a:txBody>
                    <a:bodyPr/>
                    <a:lstStyle/>
                    <a:p>
                      <a:r>
                        <a:rPr lang="en-GB" sz="1100" dirty="0" smtClean="0"/>
                        <a:t>Threshold</a:t>
                      </a:r>
                      <a:r>
                        <a:rPr lang="en-GB" sz="1100" baseline="0" dirty="0" smtClean="0"/>
                        <a:t> maximum day and night temperatures defined by the Met Office National Severe Weather Warning Service (NSWWS) region are set out below.</a:t>
                      </a:r>
                      <a:endParaRPr lang="en-GB" sz="1100" dirty="0"/>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xmlns="" val="10001"/>
                  </a:ext>
                </a:extLst>
              </a:tr>
              <a:tr h="279267">
                <a:tc>
                  <a:txBody>
                    <a:bodyPr/>
                    <a:lstStyle/>
                    <a:p>
                      <a:r>
                        <a:rPr lang="en-GB" sz="1100" b="1" dirty="0" smtClean="0"/>
                        <a:t>NSWWS Region</a:t>
                      </a:r>
                      <a:endParaRPr lang="en-GB" sz="1100" b="1" dirty="0"/>
                    </a:p>
                  </a:txBody>
                  <a:tcPr/>
                </a:tc>
                <a:tc>
                  <a:txBody>
                    <a:bodyPr/>
                    <a:lstStyle/>
                    <a:p>
                      <a:r>
                        <a:rPr lang="en-GB" sz="1100" b="1" dirty="0" smtClean="0"/>
                        <a:t>Day (</a:t>
                      </a:r>
                      <a:r>
                        <a:rPr lang="en-GB" sz="1100" b="1" baseline="30000" dirty="0" smtClean="0"/>
                        <a:t>o</a:t>
                      </a:r>
                      <a:r>
                        <a:rPr lang="en-GB" sz="1100" b="1" dirty="0" smtClean="0"/>
                        <a:t>C)</a:t>
                      </a:r>
                      <a:endParaRPr lang="en-GB" sz="1100" b="1" dirty="0"/>
                    </a:p>
                  </a:txBody>
                  <a:tcPr/>
                </a:tc>
                <a:tc>
                  <a:txBody>
                    <a:bodyPr/>
                    <a:lstStyle/>
                    <a:p>
                      <a:r>
                        <a:rPr lang="en-GB" sz="1100" b="1" dirty="0" smtClean="0"/>
                        <a:t>Night (</a:t>
                      </a:r>
                      <a:r>
                        <a:rPr lang="en-GB" sz="1100" b="1" baseline="30000" dirty="0" smtClean="0"/>
                        <a:t>o</a:t>
                      </a:r>
                      <a:r>
                        <a:rPr lang="en-GB" sz="1100" b="1" dirty="0" smtClean="0"/>
                        <a:t>C)</a:t>
                      </a:r>
                      <a:endParaRPr lang="en-GB" sz="1100" b="1" dirty="0"/>
                    </a:p>
                  </a:txBody>
                  <a:tcPr/>
                </a:tc>
                <a:extLst>
                  <a:ext uri="{0D108BD9-81ED-4DB2-BD59-A6C34878D82A}">
                    <a16:rowId xmlns:a16="http://schemas.microsoft.com/office/drawing/2014/main" xmlns="" val="10002"/>
                  </a:ext>
                </a:extLst>
              </a:tr>
              <a:tr h="279267">
                <a:tc>
                  <a:txBody>
                    <a:bodyPr/>
                    <a:lstStyle/>
                    <a:p>
                      <a:r>
                        <a:rPr lang="en-GB" sz="1100" dirty="0" smtClean="0"/>
                        <a:t>London</a:t>
                      </a:r>
                      <a:endParaRPr lang="en-GB" sz="1100" dirty="0"/>
                    </a:p>
                  </a:txBody>
                  <a:tcPr/>
                </a:tc>
                <a:tc>
                  <a:txBody>
                    <a:bodyPr/>
                    <a:lstStyle/>
                    <a:p>
                      <a:r>
                        <a:rPr lang="en-GB" sz="1100" dirty="0" smtClean="0"/>
                        <a:t>32</a:t>
                      </a:r>
                      <a:endParaRPr lang="en-GB" sz="1100" dirty="0"/>
                    </a:p>
                  </a:txBody>
                  <a:tcPr/>
                </a:tc>
                <a:tc>
                  <a:txBody>
                    <a:bodyPr/>
                    <a:lstStyle/>
                    <a:p>
                      <a:r>
                        <a:rPr lang="en-GB" sz="1100" dirty="0" smtClean="0"/>
                        <a:t>18</a:t>
                      </a:r>
                      <a:endParaRPr lang="en-GB" sz="1100" dirty="0"/>
                    </a:p>
                  </a:txBody>
                  <a:tcPr/>
                </a:tc>
                <a:extLst>
                  <a:ext uri="{0D108BD9-81ED-4DB2-BD59-A6C34878D82A}">
                    <a16:rowId xmlns:a16="http://schemas.microsoft.com/office/drawing/2014/main" xmlns="" val="10003"/>
                  </a:ext>
                </a:extLst>
              </a:tr>
              <a:tr h="279267">
                <a:tc>
                  <a:txBody>
                    <a:bodyPr/>
                    <a:lstStyle/>
                    <a:p>
                      <a:r>
                        <a:rPr lang="en-GB" sz="1100" dirty="0" smtClean="0"/>
                        <a:t>South East</a:t>
                      </a:r>
                      <a:endParaRPr lang="en-GB" sz="1100" dirty="0"/>
                    </a:p>
                  </a:txBody>
                  <a:tcPr/>
                </a:tc>
                <a:tc>
                  <a:txBody>
                    <a:bodyPr/>
                    <a:lstStyle/>
                    <a:p>
                      <a:r>
                        <a:rPr lang="en-GB" sz="1100" dirty="0" smtClean="0"/>
                        <a:t>31</a:t>
                      </a:r>
                      <a:endParaRPr lang="en-GB" sz="1100" dirty="0"/>
                    </a:p>
                  </a:txBody>
                  <a:tcPr/>
                </a:tc>
                <a:tc>
                  <a:txBody>
                    <a:bodyPr/>
                    <a:lstStyle/>
                    <a:p>
                      <a:r>
                        <a:rPr lang="en-GB" sz="1100" dirty="0" smtClean="0"/>
                        <a:t>16</a:t>
                      </a:r>
                      <a:endParaRPr lang="en-GB" sz="1100" dirty="0"/>
                    </a:p>
                  </a:txBody>
                  <a:tcPr/>
                </a:tc>
                <a:extLst>
                  <a:ext uri="{0D108BD9-81ED-4DB2-BD59-A6C34878D82A}">
                    <a16:rowId xmlns:a16="http://schemas.microsoft.com/office/drawing/2014/main" xmlns="" val="10004"/>
                  </a:ext>
                </a:extLst>
              </a:tr>
              <a:tr h="279267">
                <a:tc>
                  <a:txBody>
                    <a:bodyPr/>
                    <a:lstStyle/>
                    <a:p>
                      <a:r>
                        <a:rPr lang="en-GB" sz="1100" dirty="0" smtClean="0"/>
                        <a:t>South West</a:t>
                      </a:r>
                      <a:endParaRPr lang="en-GB" sz="1100" dirty="0"/>
                    </a:p>
                  </a:txBody>
                  <a:tcPr/>
                </a:tc>
                <a:tc>
                  <a:txBody>
                    <a:bodyPr/>
                    <a:lstStyle/>
                    <a:p>
                      <a:r>
                        <a:rPr lang="en-GB" sz="1100" dirty="0" smtClean="0"/>
                        <a:t>30</a:t>
                      </a:r>
                      <a:endParaRPr lang="en-GB" sz="1100" dirty="0"/>
                    </a:p>
                  </a:txBody>
                  <a:tcPr/>
                </a:tc>
                <a:tc>
                  <a:txBody>
                    <a:bodyPr/>
                    <a:lstStyle/>
                    <a:p>
                      <a:r>
                        <a:rPr lang="en-GB" sz="1100" dirty="0" smtClean="0"/>
                        <a:t>15</a:t>
                      </a:r>
                      <a:endParaRPr lang="en-GB" sz="1100" dirty="0"/>
                    </a:p>
                  </a:txBody>
                  <a:tcPr/>
                </a:tc>
                <a:extLst>
                  <a:ext uri="{0D108BD9-81ED-4DB2-BD59-A6C34878D82A}">
                    <a16:rowId xmlns:a16="http://schemas.microsoft.com/office/drawing/2014/main" xmlns="" val="10005"/>
                  </a:ext>
                </a:extLst>
              </a:tr>
              <a:tr h="279267">
                <a:tc>
                  <a:txBody>
                    <a:bodyPr/>
                    <a:lstStyle/>
                    <a:p>
                      <a:r>
                        <a:rPr lang="en-GB" sz="1100" dirty="0" smtClean="0"/>
                        <a:t>Eastern</a:t>
                      </a:r>
                      <a:endParaRPr lang="en-GB" sz="1100" dirty="0"/>
                    </a:p>
                  </a:txBody>
                  <a:tcPr/>
                </a:tc>
                <a:tc>
                  <a:txBody>
                    <a:bodyPr/>
                    <a:lstStyle/>
                    <a:p>
                      <a:r>
                        <a:rPr lang="en-GB" sz="1100" dirty="0" smtClean="0"/>
                        <a:t>30</a:t>
                      </a:r>
                      <a:endParaRPr lang="en-GB" sz="1100" dirty="0"/>
                    </a:p>
                  </a:txBody>
                  <a:tcPr/>
                </a:tc>
                <a:tc>
                  <a:txBody>
                    <a:bodyPr/>
                    <a:lstStyle/>
                    <a:p>
                      <a:r>
                        <a:rPr lang="en-GB" sz="1100" dirty="0" smtClean="0"/>
                        <a:t>15</a:t>
                      </a:r>
                      <a:endParaRPr lang="en-GB" sz="1100" dirty="0"/>
                    </a:p>
                  </a:txBody>
                  <a:tcPr/>
                </a:tc>
                <a:extLst>
                  <a:ext uri="{0D108BD9-81ED-4DB2-BD59-A6C34878D82A}">
                    <a16:rowId xmlns:a16="http://schemas.microsoft.com/office/drawing/2014/main" xmlns="" val="10006"/>
                  </a:ext>
                </a:extLst>
              </a:tr>
              <a:tr h="279267">
                <a:tc>
                  <a:txBody>
                    <a:bodyPr/>
                    <a:lstStyle/>
                    <a:p>
                      <a:r>
                        <a:rPr lang="en-GB" sz="1100" dirty="0" smtClean="0"/>
                        <a:t>West Midlands</a:t>
                      </a:r>
                      <a:endParaRPr lang="en-GB" sz="1100" dirty="0"/>
                    </a:p>
                  </a:txBody>
                  <a:tcPr/>
                </a:tc>
                <a:tc>
                  <a:txBody>
                    <a:bodyPr/>
                    <a:lstStyle/>
                    <a:p>
                      <a:r>
                        <a:rPr lang="en-GB" sz="1100" dirty="0" smtClean="0"/>
                        <a:t>30</a:t>
                      </a:r>
                      <a:endParaRPr lang="en-GB" sz="1100" dirty="0"/>
                    </a:p>
                  </a:txBody>
                  <a:tcPr/>
                </a:tc>
                <a:tc>
                  <a:txBody>
                    <a:bodyPr/>
                    <a:lstStyle/>
                    <a:p>
                      <a:r>
                        <a:rPr lang="en-GB" sz="1100" dirty="0" smtClean="0"/>
                        <a:t>15</a:t>
                      </a:r>
                      <a:endParaRPr lang="en-GB" sz="1100" dirty="0"/>
                    </a:p>
                  </a:txBody>
                  <a:tcPr/>
                </a:tc>
                <a:extLst>
                  <a:ext uri="{0D108BD9-81ED-4DB2-BD59-A6C34878D82A}">
                    <a16:rowId xmlns:a16="http://schemas.microsoft.com/office/drawing/2014/main" xmlns="" val="10007"/>
                  </a:ext>
                </a:extLst>
              </a:tr>
              <a:tr h="279267">
                <a:tc>
                  <a:txBody>
                    <a:bodyPr/>
                    <a:lstStyle/>
                    <a:p>
                      <a:r>
                        <a:rPr lang="en-GB" sz="1100" dirty="0" smtClean="0"/>
                        <a:t>East Midlands</a:t>
                      </a:r>
                      <a:endParaRPr lang="en-GB" sz="1100" dirty="0"/>
                    </a:p>
                  </a:txBody>
                  <a:tcPr/>
                </a:tc>
                <a:tc>
                  <a:txBody>
                    <a:bodyPr/>
                    <a:lstStyle/>
                    <a:p>
                      <a:r>
                        <a:rPr lang="en-GB" sz="1100" dirty="0" smtClean="0"/>
                        <a:t>30</a:t>
                      </a:r>
                      <a:endParaRPr lang="en-GB" sz="1100" dirty="0"/>
                    </a:p>
                  </a:txBody>
                  <a:tcPr/>
                </a:tc>
                <a:tc>
                  <a:txBody>
                    <a:bodyPr/>
                    <a:lstStyle/>
                    <a:p>
                      <a:r>
                        <a:rPr lang="en-GB" sz="1100" dirty="0" smtClean="0"/>
                        <a:t>15</a:t>
                      </a:r>
                      <a:endParaRPr lang="en-GB" sz="1100" dirty="0"/>
                    </a:p>
                  </a:txBody>
                  <a:tcPr/>
                </a:tc>
                <a:extLst>
                  <a:ext uri="{0D108BD9-81ED-4DB2-BD59-A6C34878D82A}">
                    <a16:rowId xmlns:a16="http://schemas.microsoft.com/office/drawing/2014/main" xmlns="" val="10008"/>
                  </a:ext>
                </a:extLst>
              </a:tr>
              <a:tr h="279267">
                <a:tc>
                  <a:txBody>
                    <a:bodyPr/>
                    <a:lstStyle/>
                    <a:p>
                      <a:r>
                        <a:rPr lang="en-GB" sz="1100" dirty="0" smtClean="0"/>
                        <a:t>North West</a:t>
                      </a:r>
                      <a:endParaRPr lang="en-GB" sz="1100" dirty="0"/>
                    </a:p>
                  </a:txBody>
                  <a:tcPr/>
                </a:tc>
                <a:tc>
                  <a:txBody>
                    <a:bodyPr/>
                    <a:lstStyle/>
                    <a:p>
                      <a:r>
                        <a:rPr lang="en-GB" sz="1100" dirty="0" smtClean="0"/>
                        <a:t>30</a:t>
                      </a:r>
                      <a:endParaRPr lang="en-GB" sz="1100" dirty="0"/>
                    </a:p>
                  </a:txBody>
                  <a:tcPr/>
                </a:tc>
                <a:tc>
                  <a:txBody>
                    <a:bodyPr/>
                    <a:lstStyle/>
                    <a:p>
                      <a:r>
                        <a:rPr lang="en-GB" sz="1100" dirty="0" smtClean="0"/>
                        <a:t>15</a:t>
                      </a:r>
                      <a:endParaRPr lang="en-GB" sz="1100" dirty="0"/>
                    </a:p>
                  </a:txBody>
                  <a:tcPr/>
                </a:tc>
                <a:extLst>
                  <a:ext uri="{0D108BD9-81ED-4DB2-BD59-A6C34878D82A}">
                    <a16:rowId xmlns:a16="http://schemas.microsoft.com/office/drawing/2014/main" xmlns="" val="10009"/>
                  </a:ext>
                </a:extLst>
              </a:tr>
              <a:tr h="280224">
                <a:tc>
                  <a:txBody>
                    <a:bodyPr/>
                    <a:lstStyle/>
                    <a:p>
                      <a:r>
                        <a:rPr lang="en-GB" sz="1100" dirty="0" smtClean="0"/>
                        <a:t>Yorkshire and Humber</a:t>
                      </a:r>
                      <a:endParaRPr lang="en-GB" sz="1100" dirty="0"/>
                    </a:p>
                  </a:txBody>
                  <a:tcPr/>
                </a:tc>
                <a:tc>
                  <a:txBody>
                    <a:bodyPr/>
                    <a:lstStyle/>
                    <a:p>
                      <a:r>
                        <a:rPr lang="en-GB" sz="1100" dirty="0" smtClean="0"/>
                        <a:t>29</a:t>
                      </a:r>
                      <a:endParaRPr lang="en-GB" sz="1100" dirty="0"/>
                    </a:p>
                  </a:txBody>
                  <a:tcPr/>
                </a:tc>
                <a:tc>
                  <a:txBody>
                    <a:bodyPr/>
                    <a:lstStyle/>
                    <a:p>
                      <a:r>
                        <a:rPr lang="en-GB" sz="1100" dirty="0" smtClean="0"/>
                        <a:t>15</a:t>
                      </a:r>
                      <a:endParaRPr lang="en-GB" sz="1100" dirty="0"/>
                    </a:p>
                  </a:txBody>
                  <a:tcPr/>
                </a:tc>
                <a:extLst>
                  <a:ext uri="{0D108BD9-81ED-4DB2-BD59-A6C34878D82A}">
                    <a16:rowId xmlns:a16="http://schemas.microsoft.com/office/drawing/2014/main" xmlns="" val="10010"/>
                  </a:ext>
                </a:extLst>
              </a:tr>
              <a:tr h="279267">
                <a:tc>
                  <a:txBody>
                    <a:bodyPr/>
                    <a:lstStyle/>
                    <a:p>
                      <a:r>
                        <a:rPr lang="en-GB" sz="1100" dirty="0" smtClean="0"/>
                        <a:t>North East</a:t>
                      </a:r>
                      <a:endParaRPr lang="en-GB" sz="1100" dirty="0"/>
                    </a:p>
                  </a:txBody>
                  <a:tcPr/>
                </a:tc>
                <a:tc>
                  <a:txBody>
                    <a:bodyPr/>
                    <a:lstStyle/>
                    <a:p>
                      <a:r>
                        <a:rPr lang="en-GB" sz="1100" dirty="0" smtClean="0"/>
                        <a:t>28</a:t>
                      </a:r>
                      <a:endParaRPr lang="en-GB" sz="1100" dirty="0"/>
                    </a:p>
                  </a:txBody>
                  <a:tcPr/>
                </a:tc>
                <a:tc>
                  <a:txBody>
                    <a:bodyPr/>
                    <a:lstStyle/>
                    <a:p>
                      <a:r>
                        <a:rPr lang="en-GB" sz="1100" dirty="0" smtClean="0"/>
                        <a:t>15</a:t>
                      </a:r>
                      <a:endParaRPr lang="en-GB" sz="1100" dirty="0"/>
                    </a:p>
                  </a:txBody>
                  <a:tcPr/>
                </a:tc>
                <a:extLst>
                  <a:ext uri="{0D108BD9-81ED-4DB2-BD59-A6C34878D82A}">
                    <a16:rowId xmlns:a16="http://schemas.microsoft.com/office/drawing/2014/main" xmlns="" val="10011"/>
                  </a:ext>
                </a:extLst>
              </a:tr>
            </a:tbl>
          </a:graphicData>
        </a:graphic>
      </p:graphicFrame>
      <p:sp>
        <p:nvSpPr>
          <p:cNvPr id="9" name="TextBox 8"/>
          <p:cNvSpPr txBox="1"/>
          <p:nvPr/>
        </p:nvSpPr>
        <p:spPr>
          <a:xfrm>
            <a:off x="1691680" y="5928374"/>
            <a:ext cx="4527201" cy="246221"/>
          </a:xfrm>
          <a:prstGeom prst="rect">
            <a:avLst/>
          </a:prstGeom>
          <a:noFill/>
        </p:spPr>
        <p:txBody>
          <a:bodyPr wrap="none" rtlCol="0">
            <a:spAutoFit/>
          </a:bodyPr>
          <a:lstStyle/>
          <a:p>
            <a:r>
              <a:rPr lang="en-GB" sz="1000" dirty="0"/>
              <a:t>Contains Ordnance Survey data © Crown copyright and database right 2018.</a:t>
            </a:r>
          </a:p>
        </p:txBody>
      </p:sp>
    </p:spTree>
    <p:extLst>
      <p:ext uri="{BB962C8B-B14F-4D97-AF65-F5344CB8AC3E}">
        <p14:creationId xmlns:p14="http://schemas.microsoft.com/office/powerpoint/2010/main" val="42899222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itchFamily="84" charset="0"/>
              </a:rPr>
              <a:t>Heat-Health Watch </a:t>
            </a:r>
            <a:r>
              <a:rPr lang="en-GB" dirty="0">
                <a:latin typeface="Arial" pitchFamily="84" charset="0"/>
              </a:rPr>
              <a:t>alerting system</a:t>
            </a:r>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52</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sp>
        <p:nvSpPr>
          <p:cNvPr id="6" name="TextBox 5"/>
          <p:cNvSpPr txBox="1"/>
          <p:nvPr/>
        </p:nvSpPr>
        <p:spPr>
          <a:xfrm>
            <a:off x="395536" y="1340768"/>
            <a:ext cx="4070345" cy="369332"/>
          </a:xfrm>
          <a:prstGeom prst="rect">
            <a:avLst/>
          </a:prstGeom>
          <a:noFill/>
        </p:spPr>
        <p:txBody>
          <a:bodyPr wrap="none" rtlCol="0">
            <a:spAutoFit/>
          </a:bodyPr>
          <a:lstStyle/>
          <a:p>
            <a:r>
              <a:rPr lang="en-GB" sz="1800" b="1" dirty="0"/>
              <a:t>Met Office service and notifications</a:t>
            </a:r>
          </a:p>
        </p:txBody>
      </p:sp>
      <p:graphicFrame>
        <p:nvGraphicFramePr>
          <p:cNvPr id="7" name="Table 6"/>
          <p:cNvGraphicFramePr>
            <a:graphicFrameLocks noGrp="1"/>
          </p:cNvGraphicFramePr>
          <p:nvPr>
            <p:extLst>
              <p:ext uri="{D42A27DB-BD31-4B8C-83A1-F6EECF244321}">
                <p14:modId xmlns:p14="http://schemas.microsoft.com/office/powerpoint/2010/main" val="4274073806"/>
              </p:ext>
            </p:extLst>
          </p:nvPr>
        </p:nvGraphicFramePr>
        <p:xfrm>
          <a:off x="363436" y="1798920"/>
          <a:ext cx="8313020" cy="4150360"/>
        </p:xfrm>
        <a:graphic>
          <a:graphicData uri="http://schemas.openxmlformats.org/drawingml/2006/table">
            <a:tbl>
              <a:tblPr firstRow="1" bandRow="1">
                <a:tableStyleId>{5C22544A-7EE6-4342-B048-85BDC9FD1C3A}</a:tableStyleId>
              </a:tblPr>
              <a:tblGrid>
                <a:gridCol w="1256236">
                  <a:extLst>
                    <a:ext uri="{9D8B030D-6E8A-4147-A177-3AD203B41FA5}">
                      <a16:colId xmlns:a16="http://schemas.microsoft.com/office/drawing/2014/main" xmlns="" val="20000"/>
                    </a:ext>
                  </a:extLst>
                </a:gridCol>
                <a:gridCol w="1440160">
                  <a:extLst>
                    <a:ext uri="{9D8B030D-6E8A-4147-A177-3AD203B41FA5}">
                      <a16:colId xmlns:a16="http://schemas.microsoft.com/office/drawing/2014/main" xmlns="" val="20001"/>
                    </a:ext>
                  </a:extLst>
                </a:gridCol>
                <a:gridCol w="5616624">
                  <a:extLst>
                    <a:ext uri="{9D8B030D-6E8A-4147-A177-3AD203B41FA5}">
                      <a16:colId xmlns:a16="http://schemas.microsoft.com/office/drawing/2014/main" xmlns="" val="20002"/>
                    </a:ext>
                  </a:extLst>
                </a:gridCol>
              </a:tblGrid>
              <a:tr h="370840">
                <a:tc>
                  <a:txBody>
                    <a:bodyPr/>
                    <a:lstStyle/>
                    <a:p>
                      <a:r>
                        <a:rPr lang="en-GB" sz="1600" dirty="0" smtClean="0"/>
                        <a:t>Service</a:t>
                      </a:r>
                      <a:endParaRPr lang="en-GB" sz="1600" dirty="0"/>
                    </a:p>
                  </a:txBody>
                  <a:tcPr/>
                </a:tc>
                <a:tc>
                  <a:txBody>
                    <a:bodyPr/>
                    <a:lstStyle/>
                    <a:p>
                      <a:r>
                        <a:rPr lang="en-GB" sz="1600" dirty="0" smtClean="0"/>
                        <a:t>Distribution</a:t>
                      </a:r>
                      <a:endParaRPr lang="en-GB" sz="1600" dirty="0"/>
                    </a:p>
                  </a:txBody>
                  <a:tcPr/>
                </a:tc>
                <a:tc>
                  <a:txBody>
                    <a:bodyPr/>
                    <a:lstStyle/>
                    <a:p>
                      <a:r>
                        <a:rPr lang="en-GB" sz="1600" dirty="0" smtClean="0"/>
                        <a:t>Timing</a:t>
                      </a:r>
                      <a:endParaRPr lang="en-GB" sz="1600" dirty="0"/>
                    </a:p>
                  </a:txBody>
                  <a:tcPr/>
                </a:tc>
                <a:extLst>
                  <a:ext uri="{0D108BD9-81ED-4DB2-BD59-A6C34878D82A}">
                    <a16:rowId xmlns:a16="http://schemas.microsoft.com/office/drawing/2014/main" xmlns="" val="10000"/>
                  </a:ext>
                </a:extLst>
              </a:tr>
              <a:tr h="370840">
                <a:tc>
                  <a:txBody>
                    <a:bodyPr/>
                    <a:lstStyle/>
                    <a:p>
                      <a:r>
                        <a:rPr lang="en-GB" sz="1600" dirty="0" smtClean="0"/>
                        <a:t>Heatwave warning</a:t>
                      </a:r>
                      <a:endParaRPr lang="en-GB" sz="1600" dirty="0"/>
                    </a:p>
                  </a:txBody>
                  <a:tcPr/>
                </a:tc>
                <a:tc>
                  <a:txBody>
                    <a:bodyPr/>
                    <a:lstStyle/>
                    <a:p>
                      <a:r>
                        <a:rPr lang="en-GB" sz="1600" dirty="0" smtClean="0"/>
                        <a:t>E-mail</a:t>
                      </a:r>
                      <a:endParaRPr lang="en-GB" sz="1600" dirty="0"/>
                    </a:p>
                  </a:txBody>
                  <a:tcPr/>
                </a:tc>
                <a:tc>
                  <a:txBody>
                    <a:bodyPr/>
                    <a:lstStyle/>
                    <a:p>
                      <a:r>
                        <a:rPr lang="en-GB" sz="1600" dirty="0" smtClean="0"/>
                        <a:t>Alert issued</a:t>
                      </a:r>
                      <a:r>
                        <a:rPr lang="en-GB" sz="1600" baseline="0" dirty="0" smtClean="0"/>
                        <a:t> as soon as agreed threshold has been reached and when there is a change in alert level. Issues between 1 June and 15 September.</a:t>
                      </a:r>
                      <a:endParaRPr lang="en-GB" sz="1600" dirty="0"/>
                    </a:p>
                  </a:txBody>
                  <a:tcPr/>
                </a:tc>
                <a:extLst>
                  <a:ext uri="{0D108BD9-81ED-4DB2-BD59-A6C34878D82A}">
                    <a16:rowId xmlns:a16="http://schemas.microsoft.com/office/drawing/2014/main" xmlns="" val="10001"/>
                  </a:ext>
                </a:extLst>
              </a:tr>
              <a:tr h="370840">
                <a:tc>
                  <a:txBody>
                    <a:bodyPr/>
                    <a:lstStyle/>
                    <a:p>
                      <a:r>
                        <a:rPr lang="en-GB" sz="1600" dirty="0" smtClean="0"/>
                        <a:t>Heatwave planning advice</a:t>
                      </a:r>
                      <a:endParaRPr lang="en-GB" sz="1600" dirty="0"/>
                    </a:p>
                  </a:txBody>
                  <a:tcPr/>
                </a:tc>
                <a:tc>
                  <a:txBody>
                    <a:bodyPr/>
                    <a:lstStyle/>
                    <a:p>
                      <a:r>
                        <a:rPr lang="en-GB" sz="1600" dirty="0" smtClean="0"/>
                        <a:t>E-mail</a:t>
                      </a:r>
                      <a:endParaRPr lang="en-GB" sz="1600" dirty="0"/>
                    </a:p>
                  </a:txBody>
                  <a:tcPr/>
                </a:tc>
                <a:tc>
                  <a:txBody>
                    <a:bodyPr/>
                    <a:lstStyle/>
                    <a:p>
                      <a:r>
                        <a:rPr lang="en-GB" sz="1600" dirty="0" smtClean="0"/>
                        <a:t>Twice a week (9am each Monday and Friday from</a:t>
                      </a:r>
                      <a:r>
                        <a:rPr lang="en-GB" sz="1600" baseline="0" dirty="0" smtClean="0"/>
                        <a:t> 1 June to 15 September).</a:t>
                      </a:r>
                      <a:endParaRPr lang="en-GB" sz="1600" dirty="0"/>
                    </a:p>
                  </a:txBody>
                  <a:tcPr/>
                </a:tc>
                <a:extLst>
                  <a:ext uri="{0D108BD9-81ED-4DB2-BD59-A6C34878D82A}">
                    <a16:rowId xmlns:a16="http://schemas.microsoft.com/office/drawing/2014/main" xmlns="" val="10002"/>
                  </a:ext>
                </a:extLst>
              </a:tr>
              <a:tr h="370840">
                <a:tc>
                  <a:txBody>
                    <a:bodyPr/>
                    <a:lstStyle/>
                    <a:p>
                      <a:r>
                        <a:rPr lang="en-GB" sz="1600" dirty="0" smtClean="0"/>
                        <a:t>National Severe</a:t>
                      </a:r>
                      <a:r>
                        <a:rPr lang="en-GB" sz="1600" baseline="0" dirty="0" smtClean="0"/>
                        <a:t> Weather Warning Service</a:t>
                      </a:r>
                      <a:endParaRPr lang="en-GB" sz="1600" dirty="0"/>
                    </a:p>
                  </a:txBody>
                  <a:tcPr/>
                </a:tc>
                <a:tc>
                  <a:txBody>
                    <a:bodyPr/>
                    <a:lstStyle/>
                    <a:p>
                      <a:r>
                        <a:rPr lang="en-GB" sz="1600" dirty="0" smtClean="0"/>
                        <a:t>E-mail, web, SMS, TV, radio</a:t>
                      </a:r>
                      <a:endParaRPr lang="en-GB" sz="1600" dirty="0"/>
                    </a:p>
                  </a:txBody>
                  <a:tcPr/>
                </a:tc>
                <a:tc>
                  <a:txBody>
                    <a:bodyPr/>
                    <a:lstStyle/>
                    <a:p>
                      <a:r>
                        <a:rPr lang="en-GB" sz="1600" dirty="0" smtClean="0"/>
                        <a:t>When required</a:t>
                      </a:r>
                      <a:endParaRPr lang="en-GB" sz="1600" dirty="0"/>
                    </a:p>
                  </a:txBody>
                  <a:tcPr/>
                </a:tc>
                <a:extLst>
                  <a:ext uri="{0D108BD9-81ED-4DB2-BD59-A6C34878D82A}">
                    <a16:rowId xmlns:a16="http://schemas.microsoft.com/office/drawing/2014/main" xmlns="" val="10003"/>
                  </a:ext>
                </a:extLst>
              </a:tr>
              <a:tr h="370840">
                <a:tc>
                  <a:txBody>
                    <a:bodyPr/>
                    <a:lstStyle/>
                    <a:p>
                      <a:r>
                        <a:rPr lang="en-GB" sz="1600" dirty="0" smtClean="0"/>
                        <a:t>General weather</a:t>
                      </a:r>
                      <a:r>
                        <a:rPr lang="en-GB" sz="1600" baseline="0" dirty="0" smtClean="0"/>
                        <a:t> forecasts</a:t>
                      </a:r>
                      <a:endParaRPr lang="en-GB" sz="1600" dirty="0"/>
                    </a:p>
                  </a:txBody>
                  <a:tcPr/>
                </a:tc>
                <a:tc>
                  <a:txBody>
                    <a:bodyPr/>
                    <a:lstStyle/>
                    <a:p>
                      <a:r>
                        <a:rPr lang="en-GB" sz="1600" dirty="0" smtClean="0"/>
                        <a:t>Web, TV, radio</a:t>
                      </a:r>
                      <a:endParaRPr lang="en-GB" sz="1600" dirty="0"/>
                    </a:p>
                  </a:txBody>
                  <a:tcPr/>
                </a:tc>
                <a:tc>
                  <a:txBody>
                    <a:bodyPr/>
                    <a:lstStyle/>
                    <a:p>
                      <a:r>
                        <a:rPr lang="en-GB" sz="1600" dirty="0" smtClean="0"/>
                        <a:t>Every day</a:t>
                      </a:r>
                      <a:endParaRPr lang="en-GB" sz="1600"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4292456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itchFamily="84" charset="0"/>
              </a:rPr>
              <a:t>Heat-health watch alerting system</a:t>
            </a:r>
            <a:endParaRPr lang="en-GB" dirty="0"/>
          </a:p>
        </p:txBody>
      </p:sp>
      <p:sp>
        <p:nvSpPr>
          <p:cNvPr id="3" name="Content Placeholder 2"/>
          <p:cNvSpPr>
            <a:spLocks noGrp="1"/>
          </p:cNvSpPr>
          <p:nvPr>
            <p:ph idx="1"/>
          </p:nvPr>
        </p:nvSpPr>
        <p:spPr/>
        <p:txBody>
          <a:bodyPr/>
          <a:lstStyle/>
          <a:p>
            <a:r>
              <a:rPr lang="en-GB" b="1" dirty="0"/>
              <a:t>Example of a Hot Weather Alert</a:t>
            </a:r>
          </a:p>
          <a:p>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53</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pic>
        <p:nvPicPr>
          <p:cNvPr id="7" name="Content Placeholder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369537" y="1772816"/>
            <a:ext cx="6192688" cy="4463006"/>
          </a:xfrm>
          <a:prstGeom prst="rect">
            <a:avLst/>
          </a:prstGeom>
          <a:noFill/>
          <a:ln w="9525">
            <a:noFill/>
            <a:miter lim="800000"/>
            <a:headEnd/>
            <a:tailEnd/>
          </a:ln>
        </p:spPr>
      </p:pic>
    </p:spTree>
    <p:extLst>
      <p:ext uri="{BB962C8B-B14F-4D97-AF65-F5344CB8AC3E}">
        <p14:creationId xmlns:p14="http://schemas.microsoft.com/office/powerpoint/2010/main" val="26733610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itchFamily="84" charset="0"/>
              </a:rPr>
              <a:t>Heat-Health Watch </a:t>
            </a:r>
            <a:r>
              <a:rPr lang="en-GB" dirty="0">
                <a:latin typeface="Arial" pitchFamily="84" charset="0"/>
              </a:rPr>
              <a:t>alerting system</a:t>
            </a:r>
            <a:endParaRPr lang="en-GB" dirty="0"/>
          </a:p>
        </p:txBody>
      </p:sp>
      <p:sp>
        <p:nvSpPr>
          <p:cNvPr id="3" name="Content Placeholder 2"/>
          <p:cNvSpPr>
            <a:spLocks noGrp="1"/>
          </p:cNvSpPr>
          <p:nvPr>
            <p:ph idx="1"/>
          </p:nvPr>
        </p:nvSpPr>
        <p:spPr/>
        <p:txBody>
          <a:bodyPr/>
          <a:lstStyle/>
          <a:p>
            <a:r>
              <a:rPr lang="en-GB" b="1" dirty="0"/>
              <a:t>Hot Weather Alert </a:t>
            </a:r>
            <a:r>
              <a:rPr lang="en-GB" b="1" dirty="0" smtClean="0"/>
              <a:t>cascade</a:t>
            </a:r>
          </a:p>
          <a:p>
            <a:endParaRPr lang="en-GB" b="1" dirty="0"/>
          </a:p>
          <a:p>
            <a:pPr marL="285750" indent="-285750">
              <a:buFont typeface="Arial" panose="020B0604020202020204" pitchFamily="34" charset="0"/>
              <a:buChar char="•"/>
            </a:pPr>
            <a:r>
              <a:rPr lang="en-GB" dirty="0"/>
              <a:t>h</a:t>
            </a:r>
            <a:r>
              <a:rPr lang="en-GB" dirty="0" smtClean="0"/>
              <a:t>ot </a:t>
            </a:r>
            <a:r>
              <a:rPr lang="en-GB" dirty="0"/>
              <a:t>weather alerts are issued by the Met Office in collaboration with Public Health </a:t>
            </a:r>
            <a:r>
              <a:rPr lang="en-GB" dirty="0" smtClean="0"/>
              <a:t>England</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a:t>
            </a:r>
            <a:r>
              <a:rPr lang="en-GB" dirty="0" smtClean="0"/>
              <a:t>lerts </a:t>
            </a:r>
            <a:r>
              <a:rPr lang="en-GB" dirty="0"/>
              <a:t>are cascaded via email local community and nationally (</a:t>
            </a:r>
            <a:r>
              <a:rPr lang="en-GB" dirty="0" err="1" smtClean="0"/>
              <a:t>eg</a:t>
            </a:r>
            <a:r>
              <a:rPr lang="en-GB" dirty="0" smtClean="0"/>
              <a:t> </a:t>
            </a:r>
            <a:r>
              <a:rPr lang="en-GB" dirty="0"/>
              <a:t>central government departments, PHE centres, NHS England, </a:t>
            </a:r>
            <a:r>
              <a:rPr lang="en-GB" dirty="0" smtClean="0"/>
              <a:t>local authorities</a:t>
            </a:r>
            <a:r>
              <a:rPr lang="en-GB" dirty="0"/>
              <a:t>, the media</a:t>
            </a:r>
            <a:r>
              <a:rPr lang="en-GB" dirty="0" smtClean="0"/>
              <a:t>)</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Local Resilience Forums, Local Health Resilience Partnerships, and health and social care organisations will want to develop this into a specific cascade system that is appropriate for their local area</a:t>
            </a:r>
          </a:p>
          <a:p>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54</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spTree>
    <p:extLst>
      <p:ext uri="{BB962C8B-B14F-4D97-AF65-F5344CB8AC3E}">
        <p14:creationId xmlns:p14="http://schemas.microsoft.com/office/powerpoint/2010/main" val="17630432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a typeface="ヒラギノ角ゴ Pro W3" charset="-128"/>
                <a:cs typeface="ヒラギノ角ゴ Pro W3" charset="-128"/>
              </a:rPr>
              <a:t>Key messages</a:t>
            </a:r>
            <a:endParaRPr lang="en-GB" dirty="0"/>
          </a:p>
        </p:txBody>
      </p:sp>
      <p:sp>
        <p:nvSpPr>
          <p:cNvPr id="3" name="Content Placeholder 2"/>
          <p:cNvSpPr>
            <a:spLocks noGrp="1"/>
          </p:cNvSpPr>
          <p:nvPr>
            <p:ph idx="1"/>
          </p:nvPr>
        </p:nvSpPr>
        <p:spPr/>
        <p:txBody>
          <a:bodyPr/>
          <a:lstStyle/>
          <a:p>
            <a:pPr marL="0" indent="0"/>
            <a:r>
              <a:rPr lang="en-GB" dirty="0"/>
              <a:t>In light of the guidance and good practice recommendations made in the Heatwave </a:t>
            </a:r>
            <a:r>
              <a:rPr lang="en-GB" dirty="0" smtClean="0"/>
              <a:t>Plan </a:t>
            </a:r>
            <a:r>
              <a:rPr lang="en-GB" dirty="0"/>
              <a:t>for England, there are </a:t>
            </a:r>
            <a:r>
              <a:rPr lang="en-GB" dirty="0" smtClean="0"/>
              <a:t>3 key messages:</a:t>
            </a:r>
            <a:endParaRPr lang="en-GB" dirty="0"/>
          </a:p>
          <a:p>
            <a:endParaRPr lang="en-GB" dirty="0"/>
          </a:p>
          <a:p>
            <a:r>
              <a:rPr lang="en-GB" dirty="0" smtClean="0"/>
              <a:t>1. All </a:t>
            </a:r>
            <a:r>
              <a:rPr lang="en-GB" dirty="0"/>
              <a:t>local authorities, NHS commissioners and their partner organisations should consider the Heatwave plan for England and satisfy themselves that the suggested actions and the heatwave alert service are understood across their locality. Local heatwave and climate change adaptation plans should be reviewed in light of this plan</a:t>
            </a:r>
            <a:r>
              <a:rPr lang="en-GB" dirty="0" smtClean="0"/>
              <a:t>.</a:t>
            </a:r>
          </a:p>
          <a:p>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55</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spTree>
    <p:extLst>
      <p:ext uri="{BB962C8B-B14F-4D97-AF65-F5344CB8AC3E}">
        <p14:creationId xmlns:p14="http://schemas.microsoft.com/office/powerpoint/2010/main" val="6371689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a typeface="ヒラギノ角ゴ Pro W3" charset="-128"/>
                <a:cs typeface="ヒラギノ角ゴ Pro W3" charset="-128"/>
              </a:rPr>
              <a:t>Key messages</a:t>
            </a:r>
            <a:endParaRPr lang="en-GB" dirty="0"/>
          </a:p>
        </p:txBody>
      </p:sp>
      <p:sp>
        <p:nvSpPr>
          <p:cNvPr id="3" name="Content Placeholder 2"/>
          <p:cNvSpPr>
            <a:spLocks noGrp="1"/>
          </p:cNvSpPr>
          <p:nvPr>
            <p:ph idx="1"/>
          </p:nvPr>
        </p:nvSpPr>
        <p:spPr/>
        <p:txBody>
          <a:bodyPr/>
          <a:lstStyle/>
          <a:p>
            <a:r>
              <a:rPr lang="en-GB" dirty="0" smtClean="0"/>
              <a:t>2. NHS and local authority commissioners, together with Local Resilience Forums, should review or audit the distribution of the heatwave alerts across the local health and social care systems to satisfy themselves that the alerts reach those that need to take appropriate actions, immediately after issue.  Local areas need to adapt these to their particular situations and ensure themselves that the cascades are working appropriately.</a:t>
            </a:r>
          </a:p>
          <a:p>
            <a:r>
              <a:rPr lang="en-GB" dirty="0" smtClean="0"/>
              <a:t> </a:t>
            </a:r>
          </a:p>
          <a:p>
            <a:r>
              <a:rPr lang="en-GB" dirty="0" smtClean="0"/>
              <a:t>3</a:t>
            </a:r>
            <a:r>
              <a:rPr lang="en-GB" dirty="0"/>
              <a:t>. NHS and local authority commissioners, together with Local Resilience </a:t>
            </a:r>
            <a:r>
              <a:rPr lang="en-GB" dirty="0" smtClean="0"/>
              <a:t>Forums</a:t>
            </a:r>
            <a:r>
              <a:rPr lang="en-GB" dirty="0"/>
              <a:t>, should seek assurance that organisations and key stakeholders are taking appropriate actions in light of the heatwave alert messages. It is for local areas to amend and adapt this guidance and to clarify procedures for staff and organisations in a way which is appropriate for the local situation. </a:t>
            </a:r>
            <a:endParaRPr lang="en-GB" sz="2000"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56</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spTree>
    <p:extLst>
      <p:ext uri="{BB962C8B-B14F-4D97-AF65-F5344CB8AC3E}">
        <p14:creationId xmlns:p14="http://schemas.microsoft.com/office/powerpoint/2010/main" val="38006773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pPr>
            <a:r>
              <a:rPr lang="en-GB" dirty="0" smtClean="0">
                <a:solidFill>
                  <a:srgbClr val="000000"/>
                </a:solidFill>
                <a:latin typeface="Arial"/>
              </a:rPr>
              <a:t> Further </a:t>
            </a:r>
            <a:r>
              <a:rPr lang="en-GB" dirty="0">
                <a:solidFill>
                  <a:srgbClr val="000000"/>
                </a:solidFill>
                <a:latin typeface="Arial"/>
              </a:rPr>
              <a:t>heatwave health advice is available from the </a:t>
            </a:r>
            <a:r>
              <a:rPr lang="en-GB" dirty="0">
                <a:latin typeface="Arial"/>
              </a:rPr>
              <a:t>NHS Choices </a:t>
            </a:r>
            <a:r>
              <a:rPr lang="en-GB" dirty="0" smtClean="0">
                <a:solidFill>
                  <a:srgbClr val="000000"/>
                </a:solidFill>
                <a:latin typeface="Arial"/>
              </a:rPr>
              <a:t>website. </a:t>
            </a:r>
            <a:r>
              <a:rPr lang="en-GB" dirty="0">
                <a:solidFill>
                  <a:srgbClr val="000000"/>
                </a:solidFill>
                <a:latin typeface="Arial"/>
              </a:rPr>
              <a:t>Available at: </a:t>
            </a:r>
            <a:r>
              <a:rPr lang="en-GB" dirty="0" smtClean="0">
                <a:solidFill>
                  <a:srgbClr val="000000"/>
                </a:solidFill>
                <a:latin typeface="Arial"/>
                <a:hlinkClick r:id="rId2"/>
              </a:rPr>
              <a:t>www.nhs.uk/livewell/summerhealth/Pages/Summerhealthhome.aspx</a:t>
            </a:r>
            <a:endParaRPr lang="en-GB" dirty="0">
              <a:solidFill>
                <a:srgbClr val="000000"/>
              </a:solidFill>
              <a:latin typeface="Arial"/>
            </a:endParaRPr>
          </a:p>
          <a:p>
            <a:pPr>
              <a:buFont typeface="Arial" panose="020B0604020202020204" pitchFamily="34" charset="0"/>
              <a:buChar char="•"/>
            </a:pPr>
            <a:r>
              <a:rPr lang="en-GB" dirty="0" smtClean="0">
                <a:latin typeface="Arial"/>
              </a:rPr>
              <a:t> Further </a:t>
            </a:r>
            <a:r>
              <a:rPr lang="en-GB" dirty="0">
                <a:latin typeface="Arial"/>
              </a:rPr>
              <a:t>information on heat-health watch is available on the Met Office </a:t>
            </a:r>
            <a:r>
              <a:rPr lang="en-GB" dirty="0" smtClean="0">
                <a:solidFill>
                  <a:srgbClr val="000000"/>
                </a:solidFill>
                <a:latin typeface="Arial"/>
              </a:rPr>
              <a:t>website. </a:t>
            </a:r>
            <a:r>
              <a:rPr lang="en-GB" dirty="0">
                <a:solidFill>
                  <a:srgbClr val="000000"/>
                </a:solidFill>
                <a:latin typeface="Arial"/>
              </a:rPr>
              <a:t>Available at: </a:t>
            </a:r>
            <a:r>
              <a:rPr lang="en-GB" dirty="0" smtClean="0">
                <a:solidFill>
                  <a:srgbClr val="000000"/>
                </a:solidFill>
                <a:latin typeface="Arial"/>
                <a:hlinkClick r:id="rId3"/>
              </a:rPr>
              <a:t>www.metoffice.gov.uk/public/weather/heat-health</a:t>
            </a:r>
            <a:r>
              <a:rPr lang="en-GB" dirty="0">
                <a:solidFill>
                  <a:srgbClr val="000000"/>
                </a:solidFill>
                <a:latin typeface="Arial"/>
                <a:hlinkClick r:id="rId3"/>
              </a:rPr>
              <a:t>/#?tab=heatHealth</a:t>
            </a:r>
            <a:endParaRPr lang="en-GB" dirty="0">
              <a:solidFill>
                <a:srgbClr val="000000"/>
              </a:solidFill>
              <a:latin typeface="Arial"/>
            </a:endParaRPr>
          </a:p>
          <a:p>
            <a:pPr>
              <a:buFont typeface="Arial" panose="020B0604020202020204" pitchFamily="34" charset="0"/>
              <a:buChar char="•"/>
            </a:pPr>
            <a:r>
              <a:rPr lang="en-GB" dirty="0" smtClean="0">
                <a:solidFill>
                  <a:srgbClr val="000000"/>
                </a:solidFill>
                <a:latin typeface="Arial"/>
              </a:rPr>
              <a:t> Health-related </a:t>
            </a:r>
            <a:r>
              <a:rPr lang="en-GB" dirty="0">
                <a:solidFill>
                  <a:srgbClr val="000000"/>
                </a:solidFill>
                <a:latin typeface="Arial"/>
              </a:rPr>
              <a:t>air pollution advice is available </a:t>
            </a:r>
            <a:r>
              <a:rPr lang="en-GB" dirty="0" smtClean="0">
                <a:solidFill>
                  <a:srgbClr val="000000"/>
                </a:solidFill>
                <a:latin typeface="Arial"/>
              </a:rPr>
              <a:t>at: </a:t>
            </a:r>
            <a:r>
              <a:rPr lang="en-GB" dirty="0" smtClean="0">
                <a:solidFill>
                  <a:srgbClr val="0000FF"/>
                </a:solidFill>
                <a:latin typeface="Arial"/>
                <a:hlinkClick r:id="rId3"/>
              </a:rPr>
              <a:t>uk-air.defra.gov.uk</a:t>
            </a:r>
            <a:r>
              <a:rPr lang="en-GB" dirty="0">
                <a:solidFill>
                  <a:srgbClr val="0000FF"/>
                </a:solidFill>
                <a:latin typeface="Arial"/>
                <a:hlinkClick r:id="rId3"/>
              </a:rPr>
              <a:t>/</a:t>
            </a:r>
            <a:endParaRPr lang="en-GB" altLang="en-US" dirty="0">
              <a:ea typeface="ヒラギノ角ゴ Pro W3"/>
              <a:cs typeface="ヒラギノ角ゴ Pro W3"/>
            </a:endParaRPr>
          </a:p>
          <a:p>
            <a:pPr>
              <a:spcBef>
                <a:spcPts val="600"/>
              </a:spcBef>
              <a:buFont typeface="Arial" pitchFamily="34" charset="0"/>
              <a:buChar char="•"/>
            </a:pPr>
            <a:r>
              <a:rPr lang="en-GB" altLang="en-US" dirty="0" smtClean="0">
                <a:ea typeface="ヒラギノ角ゴ Pro W3"/>
                <a:cs typeface="ヒラギノ角ゴ Pro W3"/>
              </a:rPr>
              <a:t> Off </a:t>
            </a:r>
            <a:r>
              <a:rPr lang="en-GB" altLang="en-US" dirty="0">
                <a:ea typeface="ヒラギノ角ゴ Pro W3"/>
                <a:cs typeface="ヒラギノ角ゴ Pro W3"/>
              </a:rPr>
              <a:t>the Shelf Heatwave Exercise is available </a:t>
            </a:r>
            <a:r>
              <a:rPr lang="en-GB" dirty="0"/>
              <a:t>from </a:t>
            </a:r>
            <a:r>
              <a:rPr lang="en-GB" u="sng" dirty="0">
                <a:hlinkClick r:id="rId4"/>
              </a:rPr>
              <a:t>exercises@phe.gov.uk</a:t>
            </a:r>
            <a:endParaRPr lang="en-GB" altLang="en-US" dirty="0">
              <a:ea typeface="ヒラギノ角ゴ Pro W3"/>
              <a:cs typeface="ヒラギノ角ゴ Pro W3"/>
            </a:endParaRPr>
          </a:p>
          <a:p>
            <a:pPr>
              <a:spcBef>
                <a:spcPts val="600"/>
              </a:spcBef>
              <a:buFont typeface="Arial" pitchFamily="34" charset="0"/>
              <a:buChar char="•"/>
            </a:pPr>
            <a:r>
              <a:rPr lang="en-GB" dirty="0" smtClean="0">
                <a:solidFill>
                  <a:srgbClr val="000000"/>
                </a:solidFill>
                <a:latin typeface="Arial"/>
              </a:rPr>
              <a:t> For </a:t>
            </a:r>
            <a:r>
              <a:rPr lang="en-GB" dirty="0">
                <a:solidFill>
                  <a:srgbClr val="000000"/>
                </a:solidFill>
                <a:latin typeface="Arial"/>
              </a:rPr>
              <a:t>new registrations and amendments to existing </a:t>
            </a:r>
            <a:r>
              <a:rPr lang="en-GB" dirty="0" smtClean="0">
                <a:solidFill>
                  <a:srgbClr val="000000"/>
                </a:solidFill>
                <a:latin typeface="Arial"/>
              </a:rPr>
              <a:t>Heat-Health </a:t>
            </a:r>
            <a:r>
              <a:rPr lang="en-GB" dirty="0">
                <a:solidFill>
                  <a:srgbClr val="000000"/>
                </a:solidFill>
                <a:latin typeface="Arial"/>
              </a:rPr>
              <a:t>Watch registrations please contact the Met Office </a:t>
            </a:r>
            <a:r>
              <a:rPr lang="en-GB" dirty="0" smtClean="0">
                <a:solidFill>
                  <a:srgbClr val="000000"/>
                </a:solidFill>
                <a:latin typeface="Arial"/>
              </a:rPr>
              <a:t>using: </a:t>
            </a:r>
            <a:r>
              <a:rPr lang="en-GB" dirty="0">
                <a:solidFill>
                  <a:srgbClr val="000000"/>
                </a:solidFill>
                <a:latin typeface="Arial"/>
              </a:rPr>
              <a:t>Enquiries@metoffice.gov.uk providing your name, organisation and email address (.nhs or .gov or provide organisation type</a:t>
            </a:r>
            <a:r>
              <a:rPr lang="en-GB" dirty="0" smtClean="0">
                <a:solidFill>
                  <a:srgbClr val="000000"/>
                </a:solidFill>
                <a:latin typeface="Arial"/>
              </a:rPr>
              <a:t>)</a:t>
            </a:r>
            <a:endParaRPr lang="en-GB" dirty="0">
              <a:solidFill>
                <a:srgbClr val="000000"/>
              </a:solidFill>
              <a:latin typeface="Arial"/>
            </a:endParaRPr>
          </a:p>
          <a:p>
            <a:pPr>
              <a:spcBef>
                <a:spcPts val="600"/>
              </a:spcBef>
              <a:buFont typeface="Arial" pitchFamily="34" charset="0"/>
              <a:buChar char="•"/>
            </a:pPr>
            <a:r>
              <a:rPr lang="en-GB" dirty="0" smtClean="0">
                <a:solidFill>
                  <a:srgbClr val="000000"/>
                </a:solidFill>
                <a:latin typeface="Arial"/>
              </a:rPr>
              <a:t> For </a:t>
            </a:r>
            <a:r>
              <a:rPr lang="en-GB" dirty="0">
                <a:solidFill>
                  <a:srgbClr val="000000"/>
                </a:solidFill>
                <a:latin typeface="Arial"/>
              </a:rPr>
              <a:t>further information, contact the Extreme Events and Health Protection </a:t>
            </a:r>
            <a:r>
              <a:rPr lang="en-GB" dirty="0" smtClean="0">
                <a:solidFill>
                  <a:srgbClr val="000000"/>
                </a:solidFill>
                <a:latin typeface="Arial"/>
              </a:rPr>
              <a:t>team. </a:t>
            </a:r>
            <a:r>
              <a:rPr lang="en-GB" dirty="0">
                <a:solidFill>
                  <a:srgbClr val="000000"/>
                </a:solidFill>
                <a:latin typeface="Arial"/>
              </a:rPr>
              <a:t>Email: </a:t>
            </a:r>
            <a:r>
              <a:rPr lang="en-GB" dirty="0">
                <a:latin typeface="Arial"/>
              </a:rPr>
              <a:t>ExtremeEvents@phe.gov.uk</a:t>
            </a:r>
          </a:p>
          <a:p>
            <a:endParaRPr lang="en-GB" dirty="0"/>
          </a:p>
        </p:txBody>
      </p:sp>
      <p:sp>
        <p:nvSpPr>
          <p:cNvPr id="2" name="Title 1"/>
          <p:cNvSpPr>
            <a:spLocks noGrp="1"/>
          </p:cNvSpPr>
          <p:nvPr>
            <p:ph type="title"/>
          </p:nvPr>
        </p:nvSpPr>
        <p:spPr/>
        <p:txBody>
          <a:bodyPr/>
          <a:lstStyle/>
          <a:p>
            <a:r>
              <a:rPr lang="en-GB" dirty="0">
                <a:ea typeface="ヒラギノ角ゴ Pro W3" charset="-128"/>
                <a:cs typeface="ヒラギノ角ゴ Pro W3" charset="-128"/>
              </a:rPr>
              <a:t>Resources</a:t>
            </a:r>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57</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spTree>
    <p:extLst>
      <p:ext uri="{BB962C8B-B14F-4D97-AF65-F5344CB8AC3E}">
        <p14:creationId xmlns:p14="http://schemas.microsoft.com/office/powerpoint/2010/main" val="2872612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58</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sp>
        <p:nvSpPr>
          <p:cNvPr id="8" name="Rectangle 7"/>
          <p:cNvSpPr>
            <a:spLocks noChangeArrowheads="1"/>
          </p:cNvSpPr>
          <p:nvPr/>
        </p:nvSpPr>
        <p:spPr bwMode="auto">
          <a:xfrm>
            <a:off x="251520" y="510946"/>
            <a:ext cx="8506717" cy="521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defPPr>
              <a:defRPr lang="en-US"/>
            </a:defPPr>
            <a:lvl1pPr algn="l" rtl="0" fontAlgn="base">
              <a:spcBef>
                <a:spcPct val="0"/>
              </a:spcBef>
              <a:spcAft>
                <a:spcPct val="0"/>
              </a:spcAft>
              <a:defRPr sz="2400"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5pPr>
            <a:lvl6pPr marL="2286000" algn="l" defTabSz="914400" rtl="0" eaLnBrk="1" latinLnBrk="0" hangingPunct="1">
              <a:defRPr sz="2400" kern="1200">
                <a:solidFill>
                  <a:schemeClr val="tx1"/>
                </a:solidFill>
                <a:latin typeface="Arial" pitchFamily="34" charset="0"/>
                <a:ea typeface="ヒラギノ角ゴ Pro W3"/>
                <a:cs typeface="ヒラギノ角ゴ Pro W3"/>
              </a:defRPr>
            </a:lvl6pPr>
            <a:lvl7pPr marL="2743200" algn="l" defTabSz="914400" rtl="0" eaLnBrk="1" latinLnBrk="0" hangingPunct="1">
              <a:defRPr sz="2400" kern="1200">
                <a:solidFill>
                  <a:schemeClr val="tx1"/>
                </a:solidFill>
                <a:latin typeface="Arial" pitchFamily="34" charset="0"/>
                <a:ea typeface="ヒラギノ角ゴ Pro W3"/>
                <a:cs typeface="ヒラギノ角ゴ Pro W3"/>
              </a:defRPr>
            </a:lvl7pPr>
            <a:lvl8pPr marL="3200400" algn="l" defTabSz="914400" rtl="0" eaLnBrk="1" latinLnBrk="0" hangingPunct="1">
              <a:defRPr sz="2400" kern="1200">
                <a:solidFill>
                  <a:schemeClr val="tx1"/>
                </a:solidFill>
                <a:latin typeface="Arial" pitchFamily="34" charset="0"/>
                <a:ea typeface="ヒラギノ角ゴ Pro W3"/>
                <a:cs typeface="ヒラギノ角ゴ Pro W3"/>
              </a:defRPr>
            </a:lvl8pPr>
            <a:lvl9pPr marL="3657600" algn="l" defTabSz="914400" rtl="0" eaLnBrk="1" latinLnBrk="0" hangingPunct="1">
              <a:defRPr sz="2400" kern="1200">
                <a:solidFill>
                  <a:schemeClr val="tx1"/>
                </a:solidFill>
                <a:latin typeface="Arial" pitchFamily="34" charset="0"/>
                <a:ea typeface="ヒラギノ角ゴ Pro W3"/>
                <a:cs typeface="ヒラギノ角ゴ Pro W3"/>
              </a:defRPr>
            </a:lvl9pPr>
          </a:lstStyle>
          <a:p>
            <a:pPr eaLnBrk="1" hangingPunct="1"/>
            <a:r>
              <a:rPr lang="en-GB" altLang="en-US" dirty="0">
                <a:solidFill>
                  <a:srgbClr val="98002E"/>
                </a:solidFill>
                <a:cs typeface="Times New Roman" pitchFamily="18" charset="0"/>
              </a:rPr>
              <a:t>About Public Health England</a:t>
            </a:r>
            <a:endParaRPr lang="en-GB" altLang="en-US" sz="900" dirty="0">
              <a:cs typeface="Arial" pitchFamily="34" charset="0"/>
            </a:endParaRPr>
          </a:p>
          <a:p>
            <a:endParaRPr lang="en-GB" altLang="en-US" sz="1200" dirty="0">
              <a:cs typeface="Times New Roman" pitchFamily="18" charset="0"/>
            </a:endParaRPr>
          </a:p>
          <a:p>
            <a:r>
              <a:rPr lang="en-GB" sz="1200" dirty="0"/>
              <a:t>Public Health England exists to protect and improve the nation’s health and wellbeing, and reduce health inequalities. We do this through world-leading science, knowledge and intelligence, advocacy, partnerships and the delivery of specialist public health services. We are an executive agency of the Department of Health and Social Care, and a distinct delivery organisation with operational autonomy to advise and support government, local authorities and the NHS in a professionally independent manner</a:t>
            </a:r>
            <a:r>
              <a:rPr lang="en-GB" sz="1200" dirty="0" smtClean="0"/>
              <a:t>.</a:t>
            </a:r>
          </a:p>
          <a:p>
            <a:endParaRPr lang="en-GB" sz="1200" dirty="0"/>
          </a:p>
          <a:p>
            <a:r>
              <a:rPr lang="en-GB" altLang="en-US" sz="1200" dirty="0" smtClean="0">
                <a:cs typeface="Times New Roman" pitchFamily="18" charset="0"/>
              </a:rPr>
              <a:t>Public </a:t>
            </a:r>
            <a:r>
              <a:rPr lang="en-GB" altLang="en-US" sz="1200" dirty="0">
                <a:cs typeface="Times New Roman" pitchFamily="18" charset="0"/>
              </a:rPr>
              <a:t>Health </a:t>
            </a:r>
            <a:r>
              <a:rPr lang="en-GB" altLang="en-US" sz="1200" dirty="0" smtClean="0">
                <a:cs typeface="Times New Roman" pitchFamily="18" charset="0"/>
              </a:rPr>
              <a:t>England, Wellington House, 133-155 </a:t>
            </a:r>
            <a:r>
              <a:rPr lang="en-GB" altLang="en-US" sz="1200" dirty="0">
                <a:cs typeface="Times New Roman" pitchFamily="18" charset="0"/>
              </a:rPr>
              <a:t>Waterloo </a:t>
            </a:r>
            <a:r>
              <a:rPr lang="en-GB" altLang="en-US" sz="1200" dirty="0" smtClean="0">
                <a:cs typeface="Times New Roman" pitchFamily="18" charset="0"/>
              </a:rPr>
              <a:t>Road, London </a:t>
            </a:r>
            <a:r>
              <a:rPr lang="en-GB" altLang="en-US" sz="1200" dirty="0">
                <a:cs typeface="Times New Roman" pitchFamily="18" charset="0"/>
              </a:rPr>
              <a:t>SE1 8UG</a:t>
            </a:r>
            <a:br>
              <a:rPr lang="en-GB" altLang="en-US" sz="1200" dirty="0">
                <a:cs typeface="Times New Roman" pitchFamily="18" charset="0"/>
              </a:rPr>
            </a:br>
            <a:r>
              <a:rPr lang="en-GB" altLang="en-US" sz="1200" dirty="0">
                <a:cs typeface="Times New Roman" pitchFamily="18" charset="0"/>
              </a:rPr>
              <a:t>Tel: 020 7654 </a:t>
            </a:r>
            <a:r>
              <a:rPr lang="en-GB" altLang="en-US" sz="1200" dirty="0" smtClean="0">
                <a:cs typeface="Times New Roman" pitchFamily="18" charset="0"/>
              </a:rPr>
              <a:t>8000 </a:t>
            </a:r>
            <a:r>
              <a:rPr lang="en-GB" altLang="en-US" sz="1200" dirty="0" smtClean="0">
                <a:solidFill>
                  <a:srgbClr val="98002E"/>
                </a:solidFill>
                <a:cs typeface="Times New Roman" pitchFamily="18" charset="0"/>
                <a:hlinkClick r:id="rId3"/>
              </a:rPr>
              <a:t>www.gov.uk/phe</a:t>
            </a:r>
            <a:r>
              <a:rPr lang="en-GB" altLang="en-US" sz="1200" dirty="0" smtClean="0">
                <a:solidFill>
                  <a:srgbClr val="98002E"/>
                </a:solidFill>
                <a:cs typeface="Times New Roman" pitchFamily="18" charset="0"/>
              </a:rPr>
              <a:t> </a:t>
            </a:r>
            <a:r>
              <a:rPr lang="en-GB" altLang="en-US" sz="1200" dirty="0" smtClean="0">
                <a:cs typeface="Times New Roman" pitchFamily="18" charset="0"/>
              </a:rPr>
              <a:t>Twitter</a:t>
            </a:r>
            <a:r>
              <a:rPr lang="en-GB" altLang="en-US" sz="1200" dirty="0">
                <a:cs typeface="Times New Roman" pitchFamily="18" charset="0"/>
              </a:rPr>
              <a:t>: </a:t>
            </a:r>
            <a:r>
              <a:rPr lang="en-GB" altLang="en-US" sz="1200" dirty="0">
                <a:solidFill>
                  <a:srgbClr val="98002E"/>
                </a:solidFill>
                <a:cs typeface="Times New Roman" pitchFamily="18" charset="0"/>
                <a:hlinkClick r:id="rId4"/>
              </a:rPr>
              <a:t>@</a:t>
            </a:r>
            <a:r>
              <a:rPr lang="en-GB" altLang="en-US" sz="1200" dirty="0" smtClean="0">
                <a:solidFill>
                  <a:srgbClr val="98002E"/>
                </a:solidFill>
                <a:cs typeface="Times New Roman" pitchFamily="18" charset="0"/>
                <a:hlinkClick r:id="rId4"/>
              </a:rPr>
              <a:t>PHE_uk</a:t>
            </a:r>
            <a:r>
              <a:rPr lang="en-GB" altLang="en-US" sz="1200" dirty="0" smtClean="0">
                <a:solidFill>
                  <a:srgbClr val="98002E"/>
                </a:solidFill>
                <a:cs typeface="Times New Roman" pitchFamily="18" charset="0"/>
              </a:rPr>
              <a:t> </a:t>
            </a:r>
            <a:r>
              <a:rPr lang="en-GB" altLang="en-US" sz="1200" dirty="0" smtClean="0">
                <a:cs typeface="Times New Roman" pitchFamily="18" charset="0"/>
              </a:rPr>
              <a:t> Facebook: </a:t>
            </a:r>
            <a:r>
              <a:rPr lang="en-GB" altLang="en-US" sz="1200" dirty="0" smtClean="0">
                <a:cs typeface="Times New Roman" pitchFamily="18" charset="0"/>
                <a:hlinkClick r:id="rId5"/>
              </a:rPr>
              <a:t>www.facebook.com/PublicHealthEngland</a:t>
            </a:r>
            <a:r>
              <a:rPr lang="en-GB" altLang="en-US" sz="1200" dirty="0" smtClean="0">
                <a:cs typeface="Times New Roman" pitchFamily="18" charset="0"/>
              </a:rPr>
              <a:t> </a:t>
            </a:r>
            <a:endParaRPr lang="en-GB" altLang="en-US" sz="900" dirty="0" smtClean="0">
              <a:cs typeface="Arial" pitchFamily="34" charset="0"/>
            </a:endParaRPr>
          </a:p>
          <a:p>
            <a:endParaRPr lang="en-GB" altLang="en-US" sz="900" dirty="0">
              <a:cs typeface="Arial" pitchFamily="34" charset="0"/>
            </a:endParaRPr>
          </a:p>
          <a:p>
            <a:r>
              <a:rPr lang="en-GB" altLang="en-US" sz="1200" dirty="0"/>
              <a:t>For enquiries relating to this document, please contact: </a:t>
            </a:r>
            <a:r>
              <a:rPr lang="en-GB" altLang="en-US" sz="1200" u="sng" dirty="0" smtClean="0">
                <a:hlinkClick r:id="rId6"/>
              </a:rPr>
              <a:t>extremeevents@phe.gov.uk</a:t>
            </a:r>
            <a:endParaRPr lang="en-GB" altLang="en-US" sz="1200" u="sng" dirty="0" smtClean="0"/>
          </a:p>
          <a:p>
            <a:endParaRPr lang="en-GB" altLang="en-US" sz="1200" u="sng" dirty="0" smtClean="0"/>
          </a:p>
          <a:p>
            <a:endParaRPr lang="en-GB" altLang="en-US" sz="1200" u="sng" dirty="0"/>
          </a:p>
          <a:p>
            <a:endParaRPr lang="en-GB" altLang="en-US" sz="1200" u="sng" dirty="0">
              <a:cs typeface="Times New Roman" pitchFamily="18" charset="0"/>
            </a:endParaRPr>
          </a:p>
          <a:p>
            <a:r>
              <a:rPr lang="en-GB" sz="1200" dirty="0"/>
              <a:t> </a:t>
            </a:r>
            <a:r>
              <a:rPr lang="en-GB" sz="1200" dirty="0" smtClean="0"/>
              <a:t>© </a:t>
            </a:r>
            <a:r>
              <a:rPr lang="en-GB" sz="1200" dirty="0"/>
              <a:t>Crown copyright 2018</a:t>
            </a:r>
            <a:br>
              <a:rPr lang="en-GB" sz="1200" dirty="0"/>
            </a:br>
            <a:r>
              <a:rPr lang="en-GB" sz="1200" dirty="0"/>
              <a:t>You may re-use this information (excluding logos) free of charge in any format or medium, under the terms of the Open Government Licence v3.0. To view this licence, visit: </a:t>
            </a:r>
            <a:r>
              <a:rPr lang="en-GB" sz="1200" dirty="0" smtClean="0">
                <a:hlinkClick r:id="rId7"/>
              </a:rPr>
              <a:t>www.nationalarchives.gov.uk/doc/open-government-licence/version/3/</a:t>
            </a:r>
            <a:r>
              <a:rPr lang="en-GB" sz="1200" dirty="0" smtClean="0"/>
              <a:t> </a:t>
            </a:r>
            <a:r>
              <a:rPr lang="en-GB" sz="1200" dirty="0"/>
              <a:t> Where we have identified any third party copyright information you will need to obtain permission from the copyright holders concerned</a:t>
            </a:r>
            <a:r>
              <a:rPr lang="en-GB" sz="1200" dirty="0" smtClean="0"/>
              <a:t>.</a:t>
            </a:r>
          </a:p>
          <a:p>
            <a:endParaRPr lang="en-GB" sz="1200" dirty="0" smtClean="0"/>
          </a:p>
          <a:p>
            <a:r>
              <a:rPr lang="en-GB" sz="1200" dirty="0" smtClean="0"/>
              <a:t>Published</a:t>
            </a:r>
            <a:r>
              <a:rPr lang="en-GB" sz="1200" dirty="0"/>
              <a:t>: May </a:t>
            </a:r>
            <a:r>
              <a:rPr lang="en-GB" sz="1200" dirty="0" smtClean="0"/>
              <a:t>2018.</a:t>
            </a:r>
            <a:r>
              <a:rPr lang="en-GB" sz="1200" dirty="0"/>
              <a:t>			</a:t>
            </a:r>
            <a:br>
              <a:rPr lang="en-GB" sz="1200" dirty="0"/>
            </a:br>
            <a:r>
              <a:rPr lang="en-GB" sz="1200" dirty="0"/>
              <a:t>PHE </a:t>
            </a:r>
            <a:r>
              <a:rPr lang="en-GB" sz="1200" dirty="0" smtClean="0"/>
              <a:t>publications gateway number: 2018112.</a:t>
            </a:r>
            <a:r>
              <a:rPr lang="en-GB" sz="1200" dirty="0"/>
              <a:t>	</a:t>
            </a:r>
            <a:r>
              <a:rPr lang="en-GB" sz="1200" dirty="0" smtClean="0"/>
              <a:t> </a:t>
            </a:r>
            <a:endParaRPr lang="en-GB" sz="1200" dirty="0"/>
          </a:p>
          <a:p>
            <a:r>
              <a:rPr lang="en-GB" sz="1200" dirty="0" smtClean="0"/>
              <a:t> </a:t>
            </a:r>
            <a:r>
              <a:rPr lang="en-GB" sz="1200" dirty="0"/>
              <a:t>			    </a:t>
            </a:r>
          </a:p>
          <a:p>
            <a:r>
              <a:rPr lang="en-GB" sz="1200" dirty="0" smtClean="0"/>
              <a:t> </a:t>
            </a:r>
            <a:r>
              <a:rPr lang="en-GB" sz="1200" dirty="0"/>
              <a:t>			</a:t>
            </a:r>
            <a:r>
              <a:rPr lang="en-GB" sz="1200" dirty="0" smtClean="0"/>
              <a:t>		     </a:t>
            </a:r>
            <a:r>
              <a:rPr lang="en-GB" sz="1200" dirty="0"/>
              <a:t> </a:t>
            </a:r>
          </a:p>
          <a:p>
            <a:r>
              <a:rPr lang="en-GB" sz="1200" dirty="0"/>
              <a:t> </a:t>
            </a:r>
          </a:p>
        </p:txBody>
      </p:sp>
      <p:pic>
        <p:nvPicPr>
          <p:cNvPr id="6" name="Picture 5" descr="Corporate_member_logo_33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528" y="5085184"/>
            <a:ext cx="898525"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UK-Ogl-symbol"/>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395536" y="3068960"/>
            <a:ext cx="651510" cy="369570"/>
          </a:xfrm>
          <a:prstGeom prst="rect">
            <a:avLst/>
          </a:prstGeom>
          <a:noFill/>
          <a:ln>
            <a:noFill/>
          </a:ln>
        </p:spPr>
      </p:pic>
    </p:spTree>
    <p:extLst>
      <p:ext uri="{BB962C8B-B14F-4D97-AF65-F5344CB8AC3E}">
        <p14:creationId xmlns:p14="http://schemas.microsoft.com/office/powerpoint/2010/main" val="184598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charset="0"/>
                <a:ea typeface="ヒラギノ角ゴ Pro W3" charset="-128"/>
                <a:cs typeface="ヒラギノ角ゴ Pro W3" charset="-128"/>
              </a:rPr>
              <a:t>Health impacts of hot weather</a:t>
            </a:r>
            <a:endParaRPr lang="en-GB" dirty="0"/>
          </a:p>
        </p:txBody>
      </p:sp>
      <p:sp>
        <p:nvSpPr>
          <p:cNvPr id="3" name="Content Placeholder 2"/>
          <p:cNvSpPr>
            <a:spLocks noGrp="1"/>
          </p:cNvSpPr>
          <p:nvPr>
            <p:ph idx="1"/>
          </p:nvPr>
        </p:nvSpPr>
        <p:spPr/>
        <p:txBody>
          <a:bodyPr/>
          <a:lstStyle/>
          <a:p>
            <a:pPr marL="0" indent="0">
              <a:defRPr/>
            </a:pPr>
            <a:endParaRPr lang="en-GB" b="1" dirty="0" smtClean="0"/>
          </a:p>
          <a:p>
            <a:pPr marL="285750" indent="-285750">
              <a:buFont typeface="Arial" panose="020B0604020202020204" pitchFamily="34" charset="0"/>
              <a:buChar char="•"/>
              <a:defRPr/>
            </a:pPr>
            <a:r>
              <a:rPr lang="en-GB" dirty="0"/>
              <a:t>a</a:t>
            </a:r>
            <a:r>
              <a:rPr lang="en-GB" dirty="0" smtClean="0"/>
              <a:t> range of mild to severe health impacts can result from exposure to high temperatures. Especially when temperatures remain high for prolonged periods</a:t>
            </a:r>
          </a:p>
          <a:p>
            <a:pPr marL="285750" indent="-285750">
              <a:buFont typeface="Arial" panose="020B0604020202020204" pitchFamily="34" charset="0"/>
              <a:buChar char="•"/>
              <a:defRPr/>
            </a:pPr>
            <a:endParaRPr lang="en-GB" dirty="0" smtClean="0"/>
          </a:p>
          <a:p>
            <a:pPr marL="285750" indent="-285750">
              <a:buFont typeface="Arial" panose="020B0604020202020204" pitchFamily="34" charset="0"/>
              <a:buChar char="•"/>
              <a:defRPr/>
            </a:pPr>
            <a:r>
              <a:rPr lang="en-GB" dirty="0"/>
              <a:t>t</a:t>
            </a:r>
            <a:r>
              <a:rPr lang="en-GB" dirty="0" smtClean="0"/>
              <a:t>he </a:t>
            </a:r>
            <a:r>
              <a:rPr lang="en-GB" dirty="0"/>
              <a:t>main causes of illness and death during a heatwave are respiratory and </a:t>
            </a:r>
            <a:r>
              <a:rPr lang="en-GB" dirty="0" smtClean="0"/>
              <a:t>cardiovascular</a:t>
            </a:r>
          </a:p>
          <a:p>
            <a:pPr marL="0" indent="0">
              <a:defRPr/>
            </a:pPr>
            <a:endParaRPr lang="en-GB" dirty="0" smtClean="0"/>
          </a:p>
          <a:p>
            <a:pPr marL="285750" indent="-285750">
              <a:buFont typeface="Arial" panose="020B0604020202020204" pitchFamily="34" charset="0"/>
              <a:buChar char="•"/>
              <a:defRPr/>
            </a:pPr>
            <a:r>
              <a:rPr lang="en-GB" dirty="0"/>
              <a:t>t</a:t>
            </a:r>
            <a:r>
              <a:rPr lang="en-GB" dirty="0" smtClean="0"/>
              <a:t>here </a:t>
            </a:r>
            <a:r>
              <a:rPr lang="en-GB" dirty="0"/>
              <a:t>are specific </a:t>
            </a:r>
            <a:r>
              <a:rPr lang="en-GB" dirty="0" smtClean="0"/>
              <a:t>heat-related health effects and </a:t>
            </a:r>
            <a:r>
              <a:rPr lang="en-GB" dirty="0"/>
              <a:t>illnesses </a:t>
            </a:r>
            <a:r>
              <a:rPr lang="en-GB" dirty="0" smtClean="0"/>
              <a:t>including:</a:t>
            </a:r>
            <a:br>
              <a:rPr lang="en-GB" dirty="0" smtClean="0"/>
            </a:br>
            <a:r>
              <a:rPr lang="en-GB" sz="1800" dirty="0" smtClean="0"/>
              <a:t>Heat </a:t>
            </a:r>
            <a:r>
              <a:rPr lang="en-GB" sz="1800" dirty="0"/>
              <a:t>cramps, heat rash, heat oedema, heat syncope, heat exhaustion, </a:t>
            </a:r>
            <a:r>
              <a:rPr lang="en-GB" sz="1800" dirty="0" smtClean="0"/>
              <a:t>heatstroke</a:t>
            </a:r>
          </a:p>
          <a:p>
            <a:pPr marL="447675" lvl="4" indent="0">
              <a:spcBef>
                <a:spcPts val="1200"/>
              </a:spcBef>
              <a:buNone/>
              <a:defRPr/>
            </a:pPr>
            <a:endParaRPr lang="en-GB" sz="1800"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6</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spTree>
    <p:extLst>
      <p:ext uri="{BB962C8B-B14F-4D97-AF65-F5344CB8AC3E}">
        <p14:creationId xmlns:p14="http://schemas.microsoft.com/office/powerpoint/2010/main" val="3507006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charset="0"/>
                <a:ea typeface="ヒラギノ角ゴ Pro W3" charset="-128"/>
                <a:cs typeface="ヒラギノ角ゴ Pro W3" charset="-128"/>
              </a:rPr>
              <a:t>Health impacts of hot weather</a:t>
            </a:r>
            <a:endParaRPr lang="en-GB" dirty="0"/>
          </a:p>
        </p:txBody>
      </p:sp>
      <p:sp>
        <p:nvSpPr>
          <p:cNvPr id="3" name="Content Placeholder 2"/>
          <p:cNvSpPr>
            <a:spLocks noGrp="1"/>
          </p:cNvSpPr>
          <p:nvPr>
            <p:ph idx="1"/>
          </p:nvPr>
        </p:nvSpPr>
        <p:spPr/>
        <p:txBody>
          <a:bodyPr/>
          <a:lstStyle/>
          <a:p>
            <a:pPr marL="0" indent="0">
              <a:defRPr/>
            </a:pPr>
            <a:r>
              <a:rPr lang="en-GB" b="1" dirty="0"/>
              <a:t>The impacts of hot weather on health include: </a:t>
            </a:r>
            <a:endParaRPr lang="en-GB" b="1" dirty="0" smtClean="0"/>
          </a:p>
          <a:p>
            <a:pPr marL="447675" lvl="4" indent="0">
              <a:spcBef>
                <a:spcPts val="1200"/>
              </a:spcBef>
              <a:buNone/>
              <a:defRPr/>
            </a:pPr>
            <a:endParaRPr lang="en-GB" sz="1800" dirty="0"/>
          </a:p>
          <a:p>
            <a:pPr marL="285750" indent="-285750">
              <a:buFont typeface="Arial" panose="020B0604020202020204" pitchFamily="34" charset="0"/>
              <a:buChar char="•"/>
              <a:defRPr/>
            </a:pPr>
            <a:r>
              <a:rPr lang="en-GB" dirty="0"/>
              <a:t>t</a:t>
            </a:r>
            <a:r>
              <a:rPr lang="en-GB" dirty="0" smtClean="0"/>
              <a:t>he </a:t>
            </a:r>
            <a:r>
              <a:rPr lang="en-GB" dirty="0"/>
              <a:t>health impacts of hot weather increase </a:t>
            </a:r>
            <a:r>
              <a:rPr lang="en-GB" dirty="0" smtClean="0"/>
              <a:t>as temperatures increase </a:t>
            </a:r>
            <a:endParaRPr lang="en-GB" dirty="0"/>
          </a:p>
          <a:p>
            <a:pPr marL="285750" indent="-285750">
              <a:buFont typeface="Arial" panose="020B0604020202020204" pitchFamily="34" charset="0"/>
              <a:buChar char="•"/>
              <a:defRPr/>
            </a:pPr>
            <a:endParaRPr lang="en-GB" dirty="0" smtClean="0"/>
          </a:p>
          <a:p>
            <a:pPr marL="285750" indent="-285750">
              <a:buFont typeface="Arial" panose="020B0604020202020204" pitchFamily="34" charset="0"/>
              <a:buChar char="•"/>
              <a:defRPr/>
            </a:pPr>
            <a:r>
              <a:rPr lang="en-GB" dirty="0"/>
              <a:t>i</a:t>
            </a:r>
            <a:r>
              <a:rPr lang="en-GB" dirty="0" smtClean="0"/>
              <a:t>ncreased </a:t>
            </a:r>
            <a:r>
              <a:rPr lang="en-GB" dirty="0"/>
              <a:t>numbers of admissions to hospital and consultations with GPs, and additional demands placed on the emergency </a:t>
            </a:r>
            <a:r>
              <a:rPr lang="en-GB" dirty="0" smtClean="0"/>
              <a:t>services</a:t>
            </a:r>
          </a:p>
          <a:p>
            <a:pPr marL="285750" indent="-285750">
              <a:buFont typeface="Arial" panose="020B0604020202020204" pitchFamily="34" charset="0"/>
              <a:buChar char="•"/>
              <a:defRPr/>
            </a:pPr>
            <a:endParaRPr lang="en-GB" dirty="0" smtClean="0"/>
          </a:p>
          <a:p>
            <a:pPr marL="285750" indent="-285750">
              <a:buFont typeface="Arial" panose="020B0604020202020204" pitchFamily="34" charset="0"/>
              <a:buChar char="•"/>
              <a:defRPr/>
            </a:pPr>
            <a:r>
              <a:rPr lang="en-GB" dirty="0" smtClean="0"/>
              <a:t>fatalities</a:t>
            </a:r>
            <a:r>
              <a:rPr lang="en-GB" dirty="0"/>
              <a:t>, particularly among the vulnerable and </a:t>
            </a:r>
            <a:r>
              <a:rPr lang="en-GB" dirty="0" smtClean="0"/>
              <a:t>elderly</a:t>
            </a:r>
          </a:p>
          <a:p>
            <a:pPr marL="285750" indent="-285750">
              <a:buFont typeface="Arial" panose="020B0604020202020204" pitchFamily="34" charset="0"/>
              <a:buChar char="•"/>
              <a:defRPr/>
            </a:pPr>
            <a:endParaRPr lang="en-GB" dirty="0"/>
          </a:p>
          <a:p>
            <a:pPr marL="285750" indent="-285750">
              <a:buFont typeface="Arial" panose="020B0604020202020204" pitchFamily="34" charset="0"/>
              <a:buChar char="•"/>
              <a:defRPr/>
            </a:pPr>
            <a:r>
              <a:rPr lang="en-GB" dirty="0"/>
              <a:t>i</a:t>
            </a:r>
            <a:r>
              <a:rPr lang="en-GB" dirty="0" smtClean="0"/>
              <a:t>t </a:t>
            </a:r>
            <a:r>
              <a:rPr lang="en-GB" dirty="0"/>
              <a:t>is estimated that there are 75 extra deaths per week for each degree of increase in </a:t>
            </a:r>
            <a:r>
              <a:rPr lang="en-GB" dirty="0" smtClean="0"/>
              <a:t>temperature</a:t>
            </a:r>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7</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spTree>
    <p:extLst>
      <p:ext uri="{BB962C8B-B14F-4D97-AF65-F5344CB8AC3E}">
        <p14:creationId xmlns:p14="http://schemas.microsoft.com/office/powerpoint/2010/main" val="2636018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charset="0"/>
                <a:ea typeface="ヒラギノ角ゴ Pro W3" charset="-128"/>
                <a:cs typeface="ヒラギノ角ゴ Pro W3" charset="-128"/>
              </a:rPr>
              <a:t>Health impacts of hot weather</a:t>
            </a:r>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8</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1275" b="-764"/>
          <a:stretch/>
        </p:blipFill>
        <p:spPr bwMode="auto">
          <a:xfrm>
            <a:off x="2101602" y="1916831"/>
            <a:ext cx="4702646" cy="4146267"/>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6948264" y="5219650"/>
            <a:ext cx="1944763" cy="307777"/>
          </a:xfrm>
          <a:prstGeom prst="rect">
            <a:avLst/>
          </a:prstGeom>
          <a:noFill/>
        </p:spPr>
        <p:txBody>
          <a:bodyPr wrap="none" rtlCol="0">
            <a:spAutoFit/>
          </a:bodyPr>
          <a:lstStyle/>
          <a:p>
            <a:r>
              <a:rPr lang="en-GB" sz="1400" dirty="0" smtClean="0"/>
              <a:t>Gasparrini et al., 2015</a:t>
            </a:r>
            <a:endParaRPr lang="en-GB" sz="1400" dirty="0"/>
          </a:p>
        </p:txBody>
      </p:sp>
      <p:sp>
        <p:nvSpPr>
          <p:cNvPr id="8" name="TextBox 7"/>
          <p:cNvSpPr txBox="1"/>
          <p:nvPr/>
        </p:nvSpPr>
        <p:spPr>
          <a:xfrm>
            <a:off x="1547664" y="1268760"/>
            <a:ext cx="6048672" cy="584775"/>
          </a:xfrm>
          <a:prstGeom prst="rect">
            <a:avLst/>
          </a:prstGeom>
          <a:noFill/>
        </p:spPr>
        <p:txBody>
          <a:bodyPr wrap="square" rtlCol="0">
            <a:spAutoFit/>
          </a:bodyPr>
          <a:lstStyle/>
          <a:p>
            <a:pPr algn="ctr"/>
            <a:r>
              <a:rPr lang="en-GB" sz="1600" dirty="0"/>
              <a:t>C</a:t>
            </a:r>
            <a:r>
              <a:rPr lang="en-GB" sz="1600" dirty="0" smtClean="0"/>
              <a:t>umulative </a:t>
            </a:r>
            <a:r>
              <a:rPr lang="en-GB" sz="1600" dirty="0"/>
              <a:t>exposure–response </a:t>
            </a:r>
            <a:r>
              <a:rPr lang="en-GB" sz="1600" dirty="0" smtClean="0"/>
              <a:t>association between temperature and mortality for London </a:t>
            </a:r>
            <a:endParaRPr lang="en-GB" sz="1600" dirty="0"/>
          </a:p>
        </p:txBody>
      </p:sp>
    </p:spTree>
    <p:extLst>
      <p:ext uri="{BB962C8B-B14F-4D97-AF65-F5344CB8AC3E}">
        <p14:creationId xmlns:p14="http://schemas.microsoft.com/office/powerpoint/2010/main" val="404871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itchFamily="84" charset="0"/>
              </a:rPr>
              <a:t>At-risk groups</a:t>
            </a:r>
            <a:endParaRPr lang="en-GB" dirty="0"/>
          </a:p>
        </p:txBody>
      </p:sp>
      <p:sp>
        <p:nvSpPr>
          <p:cNvPr id="3" name="Content Placeholder 2"/>
          <p:cNvSpPr>
            <a:spLocks noGrp="1"/>
          </p:cNvSpPr>
          <p:nvPr>
            <p:ph idx="1"/>
          </p:nvPr>
        </p:nvSpPr>
        <p:spPr/>
        <p:txBody>
          <a:bodyPr/>
          <a:lstStyle/>
          <a:p>
            <a:pPr marL="0" lvl="0" indent="0"/>
            <a:r>
              <a:rPr lang="en-GB" b="1" dirty="0" smtClean="0"/>
              <a:t>EVERYBODY</a:t>
            </a:r>
            <a:r>
              <a:rPr lang="en-GB" dirty="0" smtClean="0"/>
              <a:t> </a:t>
            </a:r>
            <a:r>
              <a:rPr lang="en-GB" dirty="0"/>
              <a:t>can be affected by high temperatures, but there are certain factors that increase an individual’s risk during a heatwave. These include: </a:t>
            </a:r>
            <a:endParaRPr lang="en-GB" dirty="0" smtClean="0"/>
          </a:p>
          <a:p>
            <a:pPr marL="0" lvl="0" indent="0"/>
            <a:endParaRPr lang="en-GB" dirty="0"/>
          </a:p>
          <a:p>
            <a:pPr marL="0" lvl="0" indent="0"/>
            <a:r>
              <a:rPr lang="en-GB" dirty="0"/>
              <a:t>• </a:t>
            </a:r>
            <a:r>
              <a:rPr lang="en-GB" b="1" dirty="0"/>
              <a:t>older age</a:t>
            </a:r>
            <a:r>
              <a:rPr lang="en-GB" dirty="0"/>
              <a:t>: especially those over 75 years old, or those living on their own and who are socially isolated, or </a:t>
            </a:r>
            <a:r>
              <a:rPr lang="en-GB" dirty="0" smtClean="0"/>
              <a:t>those living in </a:t>
            </a:r>
            <a:r>
              <a:rPr lang="en-GB" dirty="0"/>
              <a:t>a care home </a:t>
            </a:r>
          </a:p>
          <a:p>
            <a:pPr marL="0" lvl="0" indent="0"/>
            <a:r>
              <a:rPr lang="en-GB" b="1" dirty="0"/>
              <a:t>• chronic and severe illness</a:t>
            </a:r>
            <a:r>
              <a:rPr lang="en-GB" dirty="0"/>
              <a:t>: including </a:t>
            </a:r>
            <a:r>
              <a:rPr lang="en-GB" dirty="0" smtClean="0"/>
              <a:t>heart or lung </a:t>
            </a:r>
            <a:r>
              <a:rPr lang="en-GB" dirty="0"/>
              <a:t>conditions, diabetes, </a:t>
            </a:r>
            <a:r>
              <a:rPr lang="en-GB" dirty="0" smtClean="0"/>
              <a:t> </a:t>
            </a:r>
            <a:r>
              <a:rPr lang="en-GB" dirty="0"/>
              <a:t>renal insufficiency, Parkinson’s disease or severe mental </a:t>
            </a:r>
            <a:r>
              <a:rPr lang="en-GB" dirty="0" smtClean="0"/>
              <a:t>illness </a:t>
            </a:r>
          </a:p>
          <a:p>
            <a:pPr marL="0" lvl="0" indent="0"/>
            <a:r>
              <a:rPr lang="en-GB" dirty="0" smtClean="0"/>
              <a:t>• </a:t>
            </a:r>
            <a:r>
              <a:rPr lang="en-GB" b="1" dirty="0"/>
              <a:t>inability to adapt behaviour to keep cool</a:t>
            </a:r>
            <a:r>
              <a:rPr lang="en-GB" dirty="0"/>
              <a:t>: </a:t>
            </a:r>
            <a:r>
              <a:rPr lang="en-GB" dirty="0" smtClean="0"/>
              <a:t>babies </a:t>
            </a:r>
            <a:r>
              <a:rPr lang="en-GB" dirty="0"/>
              <a:t>and the very young, having a disability, being bed bound, consuming too much </a:t>
            </a:r>
            <a:r>
              <a:rPr lang="en-GB" dirty="0" smtClean="0"/>
              <a:t>alcohol, </a:t>
            </a:r>
            <a:r>
              <a:rPr lang="en-GB" dirty="0"/>
              <a:t>having  Alzheimer’s disease</a:t>
            </a:r>
          </a:p>
          <a:p>
            <a:pPr marL="0" lvl="0" indent="0"/>
            <a:r>
              <a:rPr lang="en-GB" dirty="0"/>
              <a:t>• </a:t>
            </a:r>
            <a:r>
              <a:rPr lang="en-GB" b="1" dirty="0"/>
              <a:t>environmental factors and overexposure</a:t>
            </a:r>
            <a:r>
              <a:rPr lang="en-GB" dirty="0"/>
              <a:t>: living in a top floor flat, being homeless, activities or jobs that are in hot places or outdoors and include high levels of physical exertion</a:t>
            </a:r>
          </a:p>
          <a:p>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9</a:t>
            </a:fld>
            <a:endParaRPr lang="en-US" dirty="0"/>
          </a:p>
        </p:txBody>
      </p:sp>
      <p:sp>
        <p:nvSpPr>
          <p:cNvPr id="5" name="Footer Placeholder 4"/>
          <p:cNvSpPr>
            <a:spLocks noGrp="1"/>
          </p:cNvSpPr>
          <p:nvPr>
            <p:ph type="ftr" sz="quarter" idx="11"/>
          </p:nvPr>
        </p:nvSpPr>
        <p:spPr/>
        <p:txBody>
          <a:bodyPr/>
          <a:lstStyle/>
          <a:p>
            <a:pPr>
              <a:defRPr/>
            </a:pPr>
            <a:r>
              <a:rPr lang="en-GB" dirty="0" smtClean="0"/>
              <a:t>The health impacts of hot weather and the Heatwave Plan for England</a:t>
            </a:r>
            <a:endParaRPr lang="en-US" dirty="0"/>
          </a:p>
        </p:txBody>
      </p:sp>
    </p:spTree>
    <p:extLst>
      <p:ext uri="{BB962C8B-B14F-4D97-AF65-F5344CB8AC3E}">
        <p14:creationId xmlns:p14="http://schemas.microsoft.com/office/powerpoint/2010/main" val="1640868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PublishingContact xmlns="http://schemas.microsoft.com/sharepoint/v3">
      <UserInfo>
        <DisplayName/>
        <AccountId xsi:nil="true"/>
        <AccountType/>
      </UserInfo>
    </PublishingContact>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5547DEF730D74EA5543201242B40D3" ma:contentTypeVersion="8" ma:contentTypeDescription="Create a new document." ma:contentTypeScope="" ma:versionID="52423a80864e31395eb56070ce0039dc">
  <xsd:schema xmlns:xsd="http://www.w3.org/2001/XMLSchema" xmlns:xs="http://www.w3.org/2001/XMLSchema" xmlns:p="http://schemas.microsoft.com/office/2006/metadata/properties" xmlns:ns1="http://schemas.microsoft.com/sharepoint/v3" targetNamespace="http://schemas.microsoft.com/office/2006/metadata/properties" ma:root="true" ma:fieldsID="5248a340790c531f5f28813cd99774a1" ns1:_="">
    <xsd:import namespace="http://schemas.microsoft.com/sharepoint/v3"/>
    <xsd:element name="properties">
      <xsd:complexType>
        <xsd:sequence>
          <xsd:element name="documentManagement">
            <xsd:complexType>
              <xsd:all>
                <xsd:element ref="ns1:PublishingStartDate" minOccurs="0"/>
                <xsd:element ref="ns1:PublishingExpirationDate" minOccurs="0"/>
                <xsd:element ref="ns1:PublishingCont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element name="PublishingContact" ma:index="12" nillable="true" ma:displayName="Contact" ma:hidden="true" ma:list="UserInfo" ma:internalName="PublishingContact"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A860C3-64E6-4D2A-94B1-6B6AC446E383}">
  <ds:schemaRefs>
    <ds:schemaRef ds:uri="http://schemas.microsoft.com/sharepoint/v3/contenttype/forms"/>
  </ds:schemaRefs>
</ds:datastoreItem>
</file>

<file path=customXml/itemProps2.xml><?xml version="1.0" encoding="utf-8"?>
<ds:datastoreItem xmlns:ds="http://schemas.openxmlformats.org/officeDocument/2006/customXml" ds:itemID="{7AAA3BD5-90C3-4BC2-94B6-F5B6FAEAFEE3}">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terms/"/>
    <ds:schemaRef ds:uri="http://schemas.microsoft.com/sharepoint/v3"/>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A4971BF1-60A6-4338-A226-CFD964034A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7176</TotalTime>
  <Words>9509</Words>
  <Application>Microsoft Office PowerPoint</Application>
  <PresentationFormat>On-screen Show (4:3)</PresentationFormat>
  <Paragraphs>702</Paragraphs>
  <Slides>58</Slides>
  <Notes>38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0" baseType="lpstr">
      <vt:lpstr>Office Theme</vt:lpstr>
      <vt:lpstr>Worksheet</vt:lpstr>
      <vt:lpstr>The health impacts of hot weather and the Heatwave Plan for England</vt:lpstr>
      <vt:lpstr>Outline of this presentation</vt:lpstr>
      <vt:lpstr>Key messages</vt:lpstr>
      <vt:lpstr>PowerPoint Presentation</vt:lpstr>
      <vt:lpstr>PowerPoint Presentation</vt:lpstr>
      <vt:lpstr>Health impacts of hot weather</vt:lpstr>
      <vt:lpstr>Health impacts of hot weather</vt:lpstr>
      <vt:lpstr>Health impacts of hot weather</vt:lpstr>
      <vt:lpstr>At-risk groups</vt:lpstr>
      <vt:lpstr>Potential wider hazards of hot weather</vt:lpstr>
      <vt:lpstr>Health impacts of the 2003 heatwave</vt:lpstr>
      <vt:lpstr>Daily mortality in London, August 2003</vt:lpstr>
      <vt:lpstr>July 2013 hot weather</vt:lpstr>
      <vt:lpstr>Daily Mortality (June to September 2013) </vt:lpstr>
      <vt:lpstr>GP heat/sun stroke consultations, July 2013</vt:lpstr>
      <vt:lpstr>PowerPoint Presentation</vt:lpstr>
      <vt:lpstr>Heatwaves and hot weather</vt:lpstr>
      <vt:lpstr>National Risk Register 2017</vt:lpstr>
      <vt:lpstr>PowerPoint Presentation</vt:lpstr>
      <vt:lpstr>Future heat risk</vt:lpstr>
      <vt:lpstr>Future heat-related mortality </vt:lpstr>
      <vt:lpstr>Future heat-related mortality </vt:lpstr>
      <vt:lpstr>PowerPoint Presentation</vt:lpstr>
      <vt:lpstr>Overheating risk – an overview</vt:lpstr>
      <vt:lpstr>Overheating in hospitals </vt:lpstr>
      <vt:lpstr>Overheating in hospitals </vt:lpstr>
      <vt:lpstr>Overheating in hospitals </vt:lpstr>
      <vt:lpstr>Overheating in healthcare facilities</vt:lpstr>
      <vt:lpstr>Overheating in domestic settings</vt:lpstr>
      <vt:lpstr>Overheating – actions to tackle the risk</vt:lpstr>
      <vt:lpstr>PowerPoint Presentation</vt:lpstr>
      <vt:lpstr>The Heatwave Plan for England</vt:lpstr>
      <vt:lpstr>PHE strategic aims in hot weather</vt:lpstr>
      <vt:lpstr>The Heatwave Plan for England</vt:lpstr>
      <vt:lpstr>Core elements of the plan</vt:lpstr>
      <vt:lpstr>Core elements of the plan</vt:lpstr>
      <vt:lpstr>Core elements of the plan</vt:lpstr>
      <vt:lpstr>Core elements of the plan</vt:lpstr>
      <vt:lpstr>Core elements of the plan</vt:lpstr>
      <vt:lpstr>Core elements of the plan</vt:lpstr>
      <vt:lpstr>Professional resources </vt:lpstr>
      <vt:lpstr>Public resources </vt:lpstr>
      <vt:lpstr>PowerPoint Presentation</vt:lpstr>
      <vt:lpstr>Heat-Health Watch alerting system levels</vt:lpstr>
      <vt:lpstr>Heatwave plan levels and actions</vt:lpstr>
      <vt:lpstr>Heatwave plan levels and actions</vt:lpstr>
      <vt:lpstr>Heatwave plan levels and actions</vt:lpstr>
      <vt:lpstr>Heatwave plan levels and actions</vt:lpstr>
      <vt:lpstr>Heatwave plan levels and actions</vt:lpstr>
      <vt:lpstr>Heatwave plan levels and actions</vt:lpstr>
      <vt:lpstr>Heat-Health Watch alert temperatures by region</vt:lpstr>
      <vt:lpstr>Heat-Health Watch alerting system</vt:lpstr>
      <vt:lpstr>Heat-health watch alerting system</vt:lpstr>
      <vt:lpstr>Heat-Health Watch alerting system</vt:lpstr>
      <vt:lpstr>Key messages</vt:lpstr>
      <vt:lpstr>Key messages</vt:lpstr>
      <vt:lpstr>Resources</vt:lpstr>
      <vt:lpstr>PowerPoint Presentation</vt:lpstr>
    </vt:vector>
  </TitlesOfParts>
  <Company>Cabinet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Glenn Gossling</dc:creator>
  <cp:lastModifiedBy>Owen Landeg</cp:lastModifiedBy>
  <cp:revision>318</cp:revision>
  <cp:lastPrinted>2018-05-24T11:44:37Z</cp:lastPrinted>
  <dcterms:created xsi:type="dcterms:W3CDTF">2012-10-10T09:02:29Z</dcterms:created>
  <dcterms:modified xsi:type="dcterms:W3CDTF">2018-06-11T11:44:11Z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0x010100855547DEF730D74EA5543201242B40D3</vt:lpwstr>
  </property>
</Properties>
</file>