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315" r:id="rId16"/>
    <p:sldId id="316" r:id="rId17"/>
    <p:sldId id="281" r:id="rId18"/>
    <p:sldId id="317" r:id="rId19"/>
    <p:sldId id="305" r:id="rId20"/>
    <p:sldId id="284" r:id="rId21"/>
    <p:sldId id="285" r:id="rId22"/>
    <p:sldId id="286" r:id="rId23"/>
    <p:sldId id="287" r:id="rId24"/>
    <p:sldId id="306" r:id="rId25"/>
    <p:sldId id="328" r:id="rId26"/>
    <p:sldId id="603" r:id="rId27"/>
    <p:sldId id="327" r:id="rId28"/>
    <p:sldId id="322" r:id="rId29"/>
    <p:sldId id="325" r:id="rId30"/>
    <p:sldId id="288" r:id="rId31"/>
    <p:sldId id="289" r:id="rId32"/>
    <p:sldId id="293" r:id="rId33"/>
    <p:sldId id="308" r:id="rId34"/>
    <p:sldId id="309" r:id="rId35"/>
    <p:sldId id="296" r:id="rId36"/>
    <p:sldId id="310" r:id="rId37"/>
    <p:sldId id="311" r:id="rId38"/>
    <p:sldId id="321" r:id="rId39"/>
    <p:sldId id="300" r:id="rId40"/>
    <p:sldId id="301" r:id="rId41"/>
    <p:sldId id="323" r:id="rId42"/>
    <p:sldId id="355" r:id="rId43"/>
    <p:sldId id="312" r:id="rId44"/>
    <p:sldId id="313" r:id="rId45"/>
    <p:sldId id="31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220" autoAdjust="0"/>
  </p:normalViewPr>
  <p:slideViewPr>
    <p:cSldViewPr snapToGrid="0">
      <p:cViewPr varScale="1">
        <p:scale>
          <a:sx n="86" d="100"/>
          <a:sy n="86" d="100"/>
        </p:scale>
        <p:origin x="51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3590935981866E-2"/>
          <c:y val="0.19476301861215642"/>
          <c:w val="0.8876744235754509"/>
          <c:h val="0.59655573024135999"/>
        </c:manualLayout>
      </c:layout>
      <c:lineChart>
        <c:grouping val="standard"/>
        <c:varyColors val="0"/>
        <c:ser>
          <c:idx val="6"/>
          <c:order val="0"/>
          <c:tx>
            <c:strRef>
              <c:f>Sheet1!$H$1</c:f>
              <c:strCache>
                <c:ptCount val="1"/>
                <c:pt idx="0">
                  <c:v>Total</c:v>
                </c:pt>
              </c:strCache>
            </c:strRef>
          </c:tx>
          <c:spPr>
            <a:ln w="44450"/>
          </c:spPr>
          <c:marker>
            <c:symbol val="none"/>
          </c:marker>
          <c:cat>
            <c:strRef>
              <c:f>Sheet1!$A$2:$A$16</c:f>
              <c:strCache>
                <c:ptCount val="1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strCache>
            </c:strRef>
          </c:cat>
          <c:val>
            <c:numRef>
              <c:f>Sheet1!$H$2:$H$16</c:f>
              <c:numCache>
                <c:formatCode>General</c:formatCode>
                <c:ptCount val="15"/>
                <c:pt idx="0">
                  <c:v>0.72886927261727275</c:v>
                </c:pt>
                <c:pt idx="1">
                  <c:v>0.62770384393511003</c:v>
                </c:pt>
                <c:pt idx="2">
                  <c:v>0.38837007932439449</c:v>
                </c:pt>
                <c:pt idx="3">
                  <c:v>0.55592824399174823</c:v>
                </c:pt>
                <c:pt idx="4">
                  <c:v>0.6737531284793925</c:v>
                </c:pt>
                <c:pt idx="5">
                  <c:v>0.39592181586036274</c:v>
                </c:pt>
                <c:pt idx="6">
                  <c:v>0.54091952549860711</c:v>
                </c:pt>
                <c:pt idx="7">
                  <c:v>0.72247843794920941</c:v>
                </c:pt>
                <c:pt idx="8">
                  <c:v>0.76680014448599232</c:v>
                </c:pt>
                <c:pt idx="9">
                  <c:v>1.1537610085024976</c:v>
                </c:pt>
                <c:pt idx="10">
                  <c:v>1.6563230333789856</c:v>
                </c:pt>
                <c:pt idx="11">
                  <c:v>1.3118255609903875</c:v>
                </c:pt>
                <c:pt idx="12">
                  <c:v>0.76392811110628378</c:v>
                </c:pt>
                <c:pt idx="13">
                  <c:v>1.9956943206580871</c:v>
                </c:pt>
                <c:pt idx="14">
                  <c:v>17.288302897333349</c:v>
                </c:pt>
              </c:numCache>
            </c:numRef>
          </c:val>
          <c:smooth val="0"/>
          <c:extLst>
            <c:ext xmlns:c16="http://schemas.microsoft.com/office/drawing/2014/chart" uri="{C3380CC4-5D6E-409C-BE32-E72D297353CC}">
              <c16:uniqueId val="{00000000-3AB3-4B93-8AAA-7F4FF0B4037B}"/>
            </c:ext>
          </c:extLst>
        </c:ser>
        <c:dLbls>
          <c:showLegendKey val="0"/>
          <c:showVal val="0"/>
          <c:showCatName val="0"/>
          <c:showSerName val="0"/>
          <c:showPercent val="0"/>
          <c:showBubbleSize val="0"/>
        </c:dLbls>
        <c:smooth val="0"/>
        <c:axId val="136390144"/>
        <c:axId val="136391680"/>
      </c:lineChart>
      <c:catAx>
        <c:axId val="136390144"/>
        <c:scaling>
          <c:orientation val="minMax"/>
        </c:scaling>
        <c:delete val="0"/>
        <c:axPos val="b"/>
        <c:numFmt formatCode="General" sourceLinked="0"/>
        <c:majorTickMark val="out"/>
        <c:minorTickMark val="none"/>
        <c:tickLblPos val="nextTo"/>
        <c:txPr>
          <a:bodyPr/>
          <a:lstStyle/>
          <a:p>
            <a:pPr>
              <a:defRPr sz="2000"/>
            </a:pPr>
            <a:endParaRPr lang="en-US"/>
          </a:p>
        </c:txPr>
        <c:crossAx val="136391680"/>
        <c:crosses val="autoZero"/>
        <c:auto val="1"/>
        <c:lblAlgn val="ctr"/>
        <c:lblOffset val="100"/>
        <c:noMultiLvlLbl val="0"/>
      </c:catAx>
      <c:valAx>
        <c:axId val="136391680"/>
        <c:scaling>
          <c:orientation val="minMax"/>
        </c:scaling>
        <c:delete val="0"/>
        <c:axPos val="l"/>
        <c:title>
          <c:tx>
            <c:rich>
              <a:bodyPr rot="0" vert="horz"/>
              <a:lstStyle/>
              <a:p>
                <a:pPr>
                  <a:defRPr/>
                </a:pPr>
                <a:r>
                  <a:rPr lang="en-GB" sz="1200" dirty="0"/>
                  <a:t>Rate per 100,000 population</a:t>
                </a:r>
              </a:p>
            </c:rich>
          </c:tx>
          <c:layout>
            <c:manualLayout>
              <c:xMode val="edge"/>
              <c:yMode val="edge"/>
              <c:x val="2.2843588930930751E-2"/>
              <c:y val="8.2305650690281937E-2"/>
            </c:manualLayout>
          </c:layout>
          <c:overlay val="0"/>
        </c:title>
        <c:numFmt formatCode="General" sourceLinked="1"/>
        <c:majorTickMark val="out"/>
        <c:minorTickMark val="none"/>
        <c:tickLblPos val="nextTo"/>
        <c:crossAx val="1363901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4014282444188"/>
          <c:y val="0.19283724810303729"/>
          <c:w val="0.80337308890368009"/>
          <c:h val="0.63165008956119884"/>
        </c:manualLayout>
      </c:layout>
      <c:barChart>
        <c:barDir val="col"/>
        <c:grouping val="clustered"/>
        <c:varyColors val="0"/>
        <c:ser>
          <c:idx val="1"/>
          <c:order val="1"/>
          <c:tx>
            <c:strRef>
              <c:f>Sheet1!$A$18</c:f>
              <c:strCache>
                <c:ptCount val="1"/>
                <c:pt idx="0">
                  <c:v>Total cases</c:v>
                </c:pt>
              </c:strCache>
            </c:strRef>
          </c:tx>
          <c:invertIfNegative val="0"/>
          <c:val>
            <c:numRef>
              <c:f>Sheet1!$B$18:$G$18</c:f>
              <c:numCache>
                <c:formatCode>General</c:formatCode>
                <c:ptCount val="6"/>
                <c:pt idx="0">
                  <c:v>429</c:v>
                </c:pt>
                <c:pt idx="1">
                  <c:v>79</c:v>
                </c:pt>
                <c:pt idx="2">
                  <c:v>29</c:v>
                </c:pt>
                <c:pt idx="3">
                  <c:v>286</c:v>
                </c:pt>
                <c:pt idx="4">
                  <c:v>828</c:v>
                </c:pt>
                <c:pt idx="5">
                  <c:v>8060</c:v>
                </c:pt>
              </c:numCache>
            </c:numRef>
          </c:val>
          <c:extLst>
            <c:ext xmlns:c16="http://schemas.microsoft.com/office/drawing/2014/chart" uri="{C3380CC4-5D6E-409C-BE32-E72D297353CC}">
              <c16:uniqueId val="{00000000-6CA7-4393-8316-CE08644C3BC1}"/>
            </c:ext>
          </c:extLst>
        </c:ser>
        <c:dLbls>
          <c:showLegendKey val="0"/>
          <c:showVal val="0"/>
          <c:showCatName val="0"/>
          <c:showSerName val="0"/>
          <c:showPercent val="0"/>
          <c:showBubbleSize val="0"/>
        </c:dLbls>
        <c:gapWidth val="150"/>
        <c:axId val="137524352"/>
        <c:axId val="137518080"/>
      </c:barChart>
      <c:lineChart>
        <c:grouping val="standard"/>
        <c:varyColors val="0"/>
        <c:ser>
          <c:idx val="0"/>
          <c:order val="0"/>
          <c:tx>
            <c:strRef>
              <c:f>Sheet1!$A$16</c:f>
              <c:strCache>
                <c:ptCount val="1"/>
                <c:pt idx="0">
                  <c:v>incidence per 100,000</c:v>
                </c:pt>
              </c:strCache>
            </c:strRef>
          </c:tx>
          <c:spPr>
            <a:ln w="47625"/>
          </c:spPr>
          <c:marker>
            <c:symbol val="none"/>
          </c:marker>
          <c:cat>
            <c:strRef>
              <c:f>Sheet1!$B$1:$G$1</c:f>
              <c:strCache>
                <c:ptCount val="6"/>
                <c:pt idx="0">
                  <c:v>&lt;3 months</c:v>
                </c:pt>
                <c:pt idx="1">
                  <c:v>3-5 months</c:v>
                </c:pt>
                <c:pt idx="2">
                  <c:v>6-11 months</c:v>
                </c:pt>
                <c:pt idx="3">
                  <c:v>1-9 years</c:v>
                </c:pt>
                <c:pt idx="4">
                  <c:v>10-14 years</c:v>
                </c:pt>
                <c:pt idx="5">
                  <c:v>15+ years</c:v>
                </c:pt>
              </c:strCache>
            </c:strRef>
          </c:cat>
          <c:val>
            <c:numRef>
              <c:f>Sheet1!$B$16:$G$16</c:f>
              <c:numCache>
                <c:formatCode>General</c:formatCode>
                <c:ptCount val="6"/>
                <c:pt idx="0">
                  <c:v>239.84703461848108</c:v>
                </c:pt>
                <c:pt idx="1">
                  <c:v>44.167635745594417</c:v>
                </c:pt>
                <c:pt idx="2">
                  <c:v>8.1067406150500236</c:v>
                </c:pt>
                <c:pt idx="3">
                  <c:v>4.8101787418691586</c:v>
                </c:pt>
                <c:pt idx="4">
                  <c:v>25.523981445175227</c:v>
                </c:pt>
                <c:pt idx="5">
                  <c:v>17.421098580096171</c:v>
                </c:pt>
              </c:numCache>
            </c:numRef>
          </c:val>
          <c:smooth val="0"/>
          <c:extLst>
            <c:ext xmlns:c16="http://schemas.microsoft.com/office/drawing/2014/chart" uri="{C3380CC4-5D6E-409C-BE32-E72D297353CC}">
              <c16:uniqueId val="{00000001-6CA7-4393-8316-CE08644C3BC1}"/>
            </c:ext>
          </c:extLst>
        </c:ser>
        <c:dLbls>
          <c:showLegendKey val="0"/>
          <c:showVal val="0"/>
          <c:showCatName val="0"/>
          <c:showSerName val="0"/>
          <c:showPercent val="0"/>
          <c:showBubbleSize val="0"/>
        </c:dLbls>
        <c:marker val="1"/>
        <c:smooth val="0"/>
        <c:axId val="137513984"/>
        <c:axId val="137516160"/>
      </c:lineChart>
      <c:catAx>
        <c:axId val="137513984"/>
        <c:scaling>
          <c:orientation val="minMax"/>
        </c:scaling>
        <c:delete val="0"/>
        <c:axPos val="b"/>
        <c:title>
          <c:tx>
            <c:rich>
              <a:bodyPr/>
              <a:lstStyle/>
              <a:p>
                <a:pPr>
                  <a:defRPr/>
                </a:pPr>
                <a:r>
                  <a:rPr lang="en-GB"/>
                  <a:t>Age group</a:t>
                </a:r>
              </a:p>
            </c:rich>
          </c:tx>
          <c:layout>
            <c:manualLayout>
              <c:xMode val="edge"/>
              <c:yMode val="edge"/>
              <c:x val="0.49211387084374486"/>
              <c:y val="0.93068996232387435"/>
            </c:manualLayout>
          </c:layout>
          <c:overlay val="0"/>
        </c:title>
        <c:numFmt formatCode="General" sourceLinked="0"/>
        <c:majorTickMark val="out"/>
        <c:minorTickMark val="none"/>
        <c:tickLblPos val="nextTo"/>
        <c:crossAx val="137516160"/>
        <c:crosses val="autoZero"/>
        <c:auto val="1"/>
        <c:lblAlgn val="ctr"/>
        <c:lblOffset val="100"/>
        <c:noMultiLvlLbl val="0"/>
      </c:catAx>
      <c:valAx>
        <c:axId val="137516160"/>
        <c:scaling>
          <c:orientation val="minMax"/>
        </c:scaling>
        <c:delete val="0"/>
        <c:axPos val="l"/>
        <c:title>
          <c:tx>
            <c:rich>
              <a:bodyPr rot="0" vert="horz"/>
              <a:lstStyle/>
              <a:p>
                <a:pPr>
                  <a:defRPr/>
                </a:pPr>
                <a:r>
                  <a:rPr lang="en-GB" sz="1400" dirty="0"/>
                  <a:t>Rate per 100,000 population</a:t>
                </a:r>
              </a:p>
            </c:rich>
          </c:tx>
          <c:layout>
            <c:manualLayout>
              <c:xMode val="edge"/>
              <c:yMode val="edge"/>
              <c:x val="2.5901986594792151E-2"/>
              <c:y val="3.528847671896105E-2"/>
            </c:manualLayout>
          </c:layout>
          <c:overlay val="0"/>
        </c:title>
        <c:numFmt formatCode="General" sourceLinked="1"/>
        <c:majorTickMark val="out"/>
        <c:minorTickMark val="none"/>
        <c:tickLblPos val="nextTo"/>
        <c:crossAx val="137513984"/>
        <c:crosses val="autoZero"/>
        <c:crossBetween val="between"/>
      </c:valAx>
      <c:valAx>
        <c:axId val="137518080"/>
        <c:scaling>
          <c:orientation val="minMax"/>
        </c:scaling>
        <c:delete val="0"/>
        <c:axPos val="r"/>
        <c:title>
          <c:tx>
            <c:rich>
              <a:bodyPr rot="0" vert="horz"/>
              <a:lstStyle/>
              <a:p>
                <a:pPr>
                  <a:defRPr/>
                </a:pPr>
                <a:r>
                  <a:rPr lang="en-GB" dirty="0"/>
                  <a:t>Total cases</a:t>
                </a:r>
              </a:p>
            </c:rich>
          </c:tx>
          <c:layout>
            <c:manualLayout>
              <c:xMode val="edge"/>
              <c:yMode val="edge"/>
              <c:x val="0.88131563376246558"/>
              <c:y val="3.528847671896105E-2"/>
            </c:manualLayout>
          </c:layout>
          <c:overlay val="0"/>
        </c:title>
        <c:numFmt formatCode="General" sourceLinked="1"/>
        <c:majorTickMark val="out"/>
        <c:minorTickMark val="none"/>
        <c:tickLblPos val="nextTo"/>
        <c:crossAx val="137524352"/>
        <c:crosses val="max"/>
        <c:crossBetween val="between"/>
      </c:valAx>
      <c:catAx>
        <c:axId val="137524352"/>
        <c:scaling>
          <c:orientation val="minMax"/>
        </c:scaling>
        <c:delete val="1"/>
        <c:axPos val="b"/>
        <c:majorTickMark val="out"/>
        <c:minorTickMark val="none"/>
        <c:tickLblPos val="nextTo"/>
        <c:crossAx val="137518080"/>
        <c:crosses val="autoZero"/>
        <c:auto val="1"/>
        <c:lblAlgn val="ctr"/>
        <c:lblOffset val="100"/>
        <c:noMultiLvlLbl val="0"/>
      </c:catAx>
    </c:plotArea>
    <c:legend>
      <c:legendPos val="l"/>
      <c:layout>
        <c:manualLayout>
          <c:xMode val="edge"/>
          <c:yMode val="edge"/>
          <c:x val="0.39740089940719359"/>
          <c:y val="0.262669401255611"/>
          <c:w val="0.26485591105169026"/>
          <c:h val="0.15678082552231037"/>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84918793503478E-2"/>
          <c:y val="4.0284360189573459E-2"/>
          <c:w val="0.91183294663573089"/>
          <c:h val="0.82938388625592419"/>
        </c:manualLayout>
      </c:layout>
      <c:barChart>
        <c:barDir val="col"/>
        <c:grouping val="stacked"/>
        <c:varyColors val="0"/>
        <c:ser>
          <c:idx val="0"/>
          <c:order val="0"/>
          <c:tx>
            <c:strRef>
              <c:f>Sheet1!$A$2</c:f>
              <c:strCache>
                <c:ptCount val="1"/>
                <c:pt idx="0">
                  <c:v>&lt;3M</c:v>
                </c:pt>
              </c:strCache>
            </c:strRef>
          </c:tx>
          <c:spPr>
            <a:solidFill>
              <a:srgbClr val="FF0000"/>
            </a:solidFill>
            <a:ln w="12700">
              <a:solidFill>
                <a:schemeClr val="tx1"/>
              </a:solidFill>
              <a:prstDash val="solid"/>
            </a:ln>
          </c:spPr>
          <c:invertIfNegative val="0"/>
          <c:cat>
            <c:numRef>
              <c:f>Sheet1!$B$1:$Q$1</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Sheet1!$B$2:$Q$2</c:f>
              <c:numCache>
                <c:formatCode>General</c:formatCode>
                <c:ptCount val="16"/>
                <c:pt idx="0">
                  <c:v>5</c:v>
                </c:pt>
                <c:pt idx="1">
                  <c:v>2</c:v>
                </c:pt>
                <c:pt idx="2">
                  <c:v>3</c:v>
                </c:pt>
                <c:pt idx="3">
                  <c:v>2</c:v>
                </c:pt>
                <c:pt idx="4">
                  <c:v>6</c:v>
                </c:pt>
                <c:pt idx="5">
                  <c:v>4</c:v>
                </c:pt>
                <c:pt idx="6">
                  <c:v>4</c:v>
                </c:pt>
                <c:pt idx="7">
                  <c:v>5</c:v>
                </c:pt>
                <c:pt idx="8">
                  <c:v>2</c:v>
                </c:pt>
                <c:pt idx="9">
                  <c:v>1</c:v>
                </c:pt>
                <c:pt idx="10">
                  <c:v>5</c:v>
                </c:pt>
                <c:pt idx="11">
                  <c:v>14</c:v>
                </c:pt>
                <c:pt idx="12">
                  <c:v>0</c:v>
                </c:pt>
                <c:pt idx="13">
                  <c:v>0</c:v>
                </c:pt>
                <c:pt idx="14">
                  <c:v>0</c:v>
                </c:pt>
                <c:pt idx="15">
                  <c:v>0</c:v>
                </c:pt>
              </c:numCache>
            </c:numRef>
          </c:val>
          <c:extLst>
            <c:ext xmlns:c16="http://schemas.microsoft.com/office/drawing/2014/chart" uri="{C3380CC4-5D6E-409C-BE32-E72D297353CC}">
              <c16:uniqueId val="{00000000-7F5C-4900-9A85-D561E240440D}"/>
            </c:ext>
          </c:extLst>
        </c:ser>
        <c:ser>
          <c:idx val="1"/>
          <c:order val="1"/>
          <c:tx>
            <c:strRef>
              <c:f>Sheet1!$A$3</c:f>
              <c:strCache>
                <c:ptCount val="1"/>
                <c:pt idx="0">
                  <c:v>&lt;3M mum vaccinated</c:v>
                </c:pt>
              </c:strCache>
            </c:strRef>
          </c:tx>
          <c:spPr>
            <a:solidFill>
              <a:schemeClr val="bg2">
                <a:lumMod val="40000"/>
                <a:lumOff val="60000"/>
              </a:schemeClr>
            </a:solidFill>
            <a:ln w="12700">
              <a:solidFill>
                <a:schemeClr val="tx1"/>
              </a:solidFill>
              <a:prstDash val="solid"/>
            </a:ln>
          </c:spPr>
          <c:invertIfNegative val="0"/>
          <c:cat>
            <c:numRef>
              <c:f>Sheet1!$B$1:$Q$1</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Sheet1!$B$3:$Q$3</c:f>
              <c:numCache>
                <c:formatCode>General</c:formatCode>
                <c:ptCount val="16"/>
                <c:pt idx="0">
                  <c:v>0</c:v>
                </c:pt>
                <c:pt idx="1">
                  <c:v>0</c:v>
                </c:pt>
                <c:pt idx="2">
                  <c:v>0</c:v>
                </c:pt>
                <c:pt idx="3">
                  <c:v>0</c:v>
                </c:pt>
                <c:pt idx="4">
                  <c:v>0</c:v>
                </c:pt>
                <c:pt idx="5">
                  <c:v>0</c:v>
                </c:pt>
                <c:pt idx="6">
                  <c:v>0</c:v>
                </c:pt>
                <c:pt idx="7">
                  <c:v>0</c:v>
                </c:pt>
                <c:pt idx="8">
                  <c:v>0</c:v>
                </c:pt>
                <c:pt idx="9">
                  <c:v>0</c:v>
                </c:pt>
                <c:pt idx="10">
                  <c:v>0</c:v>
                </c:pt>
                <c:pt idx="11">
                  <c:v>0</c:v>
                </c:pt>
                <c:pt idx="12">
                  <c:v>0</c:v>
                </c:pt>
                <c:pt idx="13">
                  <c:v>1</c:v>
                </c:pt>
                <c:pt idx="14">
                  <c:v>1</c:v>
                </c:pt>
                <c:pt idx="15">
                  <c:v>0</c:v>
                </c:pt>
              </c:numCache>
            </c:numRef>
          </c:val>
          <c:extLst>
            <c:ext xmlns:c16="http://schemas.microsoft.com/office/drawing/2014/chart" uri="{C3380CC4-5D6E-409C-BE32-E72D297353CC}">
              <c16:uniqueId val="{00000001-7F5C-4900-9A85-D561E240440D}"/>
            </c:ext>
          </c:extLst>
        </c:ser>
        <c:ser>
          <c:idx val="2"/>
          <c:order val="2"/>
          <c:tx>
            <c:strRef>
              <c:f>Sheet1!$A$4</c:f>
              <c:strCache>
                <c:ptCount val="1"/>
                <c:pt idx="0">
                  <c:v>&lt;3M mum not vaccinated</c:v>
                </c:pt>
              </c:strCache>
            </c:strRef>
          </c:tx>
          <c:spPr>
            <a:solidFill>
              <a:schemeClr val="accent3">
                <a:lumMod val="40000"/>
                <a:lumOff val="60000"/>
              </a:schemeClr>
            </a:solidFill>
            <a:ln w="12700">
              <a:solidFill>
                <a:schemeClr val="tx1"/>
              </a:solidFill>
              <a:prstDash val="solid"/>
            </a:ln>
          </c:spPr>
          <c:invertIfNegative val="0"/>
          <c:cat>
            <c:numRef>
              <c:f>Sheet1!$B$1:$Q$1</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Sheet1!$B$4:$Q$4</c:f>
              <c:numCache>
                <c:formatCode>General</c:formatCode>
                <c:ptCount val="16"/>
                <c:pt idx="0">
                  <c:v>0</c:v>
                </c:pt>
                <c:pt idx="1">
                  <c:v>0</c:v>
                </c:pt>
                <c:pt idx="2">
                  <c:v>0</c:v>
                </c:pt>
                <c:pt idx="3">
                  <c:v>0</c:v>
                </c:pt>
                <c:pt idx="4">
                  <c:v>0</c:v>
                </c:pt>
                <c:pt idx="5">
                  <c:v>0</c:v>
                </c:pt>
                <c:pt idx="6">
                  <c:v>0</c:v>
                </c:pt>
                <c:pt idx="7">
                  <c:v>0</c:v>
                </c:pt>
                <c:pt idx="8">
                  <c:v>0</c:v>
                </c:pt>
                <c:pt idx="9">
                  <c:v>0</c:v>
                </c:pt>
                <c:pt idx="10">
                  <c:v>0</c:v>
                </c:pt>
                <c:pt idx="11">
                  <c:v>0</c:v>
                </c:pt>
                <c:pt idx="12">
                  <c:v>3</c:v>
                </c:pt>
                <c:pt idx="13">
                  <c:v>6</c:v>
                </c:pt>
                <c:pt idx="14">
                  <c:v>3</c:v>
                </c:pt>
                <c:pt idx="15">
                  <c:v>2</c:v>
                </c:pt>
              </c:numCache>
            </c:numRef>
          </c:val>
          <c:extLst>
            <c:ext xmlns:c16="http://schemas.microsoft.com/office/drawing/2014/chart" uri="{C3380CC4-5D6E-409C-BE32-E72D297353CC}">
              <c16:uniqueId val="{00000002-7F5C-4900-9A85-D561E240440D}"/>
            </c:ext>
          </c:extLst>
        </c:ser>
        <c:ser>
          <c:idx val="3"/>
          <c:order val="3"/>
          <c:tx>
            <c:strRef>
              <c:f>Sheet1!$A$5</c:f>
              <c:strCache>
                <c:ptCount val="1"/>
                <c:pt idx="0">
                  <c:v>3-5M</c:v>
                </c:pt>
              </c:strCache>
            </c:strRef>
          </c:tx>
          <c:spPr>
            <a:solidFill>
              <a:schemeClr val="bg1">
                <a:lumMod val="75000"/>
              </a:schemeClr>
            </a:solidFill>
            <a:ln>
              <a:solidFill>
                <a:schemeClr val="tx1"/>
              </a:solidFill>
            </a:ln>
          </c:spPr>
          <c:invertIfNegative val="0"/>
          <c:cat>
            <c:numRef>
              <c:f>Sheet1!$B$1:$Q$1</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Sheet1!$B$5:$Q$5</c:f>
              <c:numCache>
                <c:formatCode>General</c:formatCode>
                <c:ptCount val="16"/>
                <c:pt idx="0">
                  <c:v>3</c:v>
                </c:pt>
                <c:pt idx="1">
                  <c:v>2</c:v>
                </c:pt>
                <c:pt idx="2">
                  <c:v>0</c:v>
                </c:pt>
                <c:pt idx="3">
                  <c:v>0</c:v>
                </c:pt>
                <c:pt idx="4">
                  <c:v>1</c:v>
                </c:pt>
                <c:pt idx="5">
                  <c:v>1</c:v>
                </c:pt>
                <c:pt idx="6">
                  <c:v>0</c:v>
                </c:pt>
                <c:pt idx="7">
                  <c:v>1</c:v>
                </c:pt>
                <c:pt idx="8">
                  <c:v>1</c:v>
                </c:pt>
                <c:pt idx="9">
                  <c:v>0</c:v>
                </c:pt>
                <c:pt idx="10">
                  <c:v>0</c:v>
                </c:pt>
                <c:pt idx="11">
                  <c:v>0</c:v>
                </c:pt>
                <c:pt idx="12">
                  <c:v>0</c:v>
                </c:pt>
                <c:pt idx="13">
                  <c:v>0</c:v>
                </c:pt>
                <c:pt idx="14">
                  <c:v>0</c:v>
                </c:pt>
                <c:pt idx="15">
                  <c:v>0</c:v>
                </c:pt>
              </c:numCache>
            </c:numRef>
          </c:val>
          <c:extLst>
            <c:ext xmlns:c16="http://schemas.microsoft.com/office/drawing/2014/chart" uri="{C3380CC4-5D6E-409C-BE32-E72D297353CC}">
              <c16:uniqueId val="{00000003-7F5C-4900-9A85-D561E240440D}"/>
            </c:ext>
          </c:extLst>
        </c:ser>
        <c:ser>
          <c:idx val="4"/>
          <c:order val="4"/>
          <c:tx>
            <c:strRef>
              <c:f>Sheet1!$A$6</c:f>
              <c:strCache>
                <c:ptCount val="1"/>
                <c:pt idx="0">
                  <c:v>6-11M</c:v>
                </c:pt>
              </c:strCache>
            </c:strRef>
          </c:tx>
          <c:spPr>
            <a:solidFill>
              <a:schemeClr val="tx1"/>
            </a:solidFill>
            <a:ln w="3175">
              <a:solidFill>
                <a:schemeClr val="tx1"/>
              </a:solidFill>
            </a:ln>
          </c:spPr>
          <c:invertIfNegative val="0"/>
          <c:cat>
            <c:numRef>
              <c:f>Sheet1!$B$1:$Q$1</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Sheet1!$B$6:$Q$6</c:f>
              <c:numCache>
                <c:formatCode>General</c:formatCode>
                <c:ptCount val="16"/>
                <c:pt idx="0">
                  <c:v>0</c:v>
                </c:pt>
                <c:pt idx="1">
                  <c:v>0</c:v>
                </c:pt>
                <c:pt idx="2">
                  <c:v>0</c:v>
                </c:pt>
                <c:pt idx="3">
                  <c:v>1</c:v>
                </c:pt>
                <c:pt idx="4">
                  <c:v>0</c:v>
                </c:pt>
                <c:pt idx="5">
                  <c:v>0</c:v>
                </c:pt>
                <c:pt idx="6">
                  <c:v>0</c:v>
                </c:pt>
                <c:pt idx="7">
                  <c:v>0</c:v>
                </c:pt>
                <c:pt idx="8">
                  <c:v>0</c:v>
                </c:pt>
                <c:pt idx="9">
                  <c:v>0</c:v>
                </c:pt>
                <c:pt idx="10">
                  <c:v>0</c:v>
                </c:pt>
                <c:pt idx="11">
                  <c:v>0</c:v>
                </c:pt>
                <c:pt idx="12">
                  <c:v>0</c:v>
                </c:pt>
                <c:pt idx="13">
                  <c:v>0</c:v>
                </c:pt>
                <c:pt idx="14">
                  <c:v>0</c:v>
                </c:pt>
                <c:pt idx="15">
                  <c:v>0</c:v>
                </c:pt>
              </c:numCache>
            </c:numRef>
          </c:val>
          <c:extLst>
            <c:ext xmlns:c16="http://schemas.microsoft.com/office/drawing/2014/chart" uri="{C3380CC4-5D6E-409C-BE32-E72D297353CC}">
              <c16:uniqueId val="{00000004-7F5C-4900-9A85-D561E240440D}"/>
            </c:ext>
          </c:extLst>
        </c:ser>
        <c:dLbls>
          <c:showLegendKey val="0"/>
          <c:showVal val="0"/>
          <c:showCatName val="0"/>
          <c:showSerName val="0"/>
          <c:showPercent val="0"/>
          <c:showBubbleSize val="0"/>
        </c:dLbls>
        <c:gapWidth val="150"/>
        <c:overlap val="100"/>
        <c:axId val="140091776"/>
        <c:axId val="140093312"/>
      </c:barChart>
      <c:catAx>
        <c:axId val="140091776"/>
        <c:scaling>
          <c:orientation val="minMax"/>
        </c:scaling>
        <c:delete val="0"/>
        <c:axPos val="b"/>
        <c:numFmt formatCode="General" sourceLinked="1"/>
        <c:majorTickMark val="out"/>
        <c:minorTickMark val="none"/>
        <c:tickLblPos val="nextTo"/>
        <c:spPr>
          <a:ln w="3175">
            <a:solidFill>
              <a:schemeClr val="tx1"/>
            </a:solidFill>
            <a:prstDash val="solid"/>
          </a:ln>
        </c:spPr>
        <c:txPr>
          <a:bodyPr rot="0" vert="horz"/>
          <a:lstStyle/>
          <a:p>
            <a:pPr>
              <a:defRPr/>
            </a:pPr>
            <a:endParaRPr lang="en-US"/>
          </a:p>
        </c:txPr>
        <c:crossAx val="140093312"/>
        <c:crosses val="autoZero"/>
        <c:auto val="1"/>
        <c:lblAlgn val="ctr"/>
        <c:lblOffset val="100"/>
        <c:tickLblSkip val="1"/>
        <c:tickMarkSkip val="1"/>
        <c:noMultiLvlLbl val="0"/>
      </c:catAx>
      <c:valAx>
        <c:axId val="140093312"/>
        <c:scaling>
          <c:orientation val="minMax"/>
        </c:scaling>
        <c:delete val="0"/>
        <c:axPos val="l"/>
        <c:numFmt formatCode="General" sourceLinked="1"/>
        <c:majorTickMark val="out"/>
        <c:minorTickMark val="none"/>
        <c:tickLblPos val="nextTo"/>
        <c:spPr>
          <a:ln w="3175">
            <a:solidFill>
              <a:schemeClr val="tx1"/>
            </a:solidFill>
            <a:prstDash val="solid"/>
          </a:ln>
        </c:spPr>
        <c:txPr>
          <a:bodyPr rot="0" vert="horz"/>
          <a:lstStyle/>
          <a:p>
            <a:pPr>
              <a:defRPr/>
            </a:pPr>
            <a:endParaRPr lang="en-US"/>
          </a:p>
        </c:txPr>
        <c:crossAx val="140091776"/>
        <c:crosses val="autoZero"/>
        <c:crossBetween val="between"/>
      </c:valAx>
      <c:spPr>
        <a:noFill/>
        <a:ln w="12700">
          <a:solidFill>
            <a:schemeClr val="tx1"/>
          </a:solidFill>
          <a:prstDash val="solid"/>
        </a:ln>
      </c:spPr>
    </c:plotArea>
    <c:legend>
      <c:legendPos val="b"/>
      <c:layout>
        <c:manualLayout>
          <c:xMode val="edge"/>
          <c:yMode val="edge"/>
          <c:x val="6.5260033713721702E-2"/>
          <c:y val="4.8640801736630004E-2"/>
          <c:w val="0.8999999537915"/>
          <c:h val="7.1070619552957584E-2"/>
        </c:manualLayout>
      </c:layout>
      <c:overlay val="0"/>
      <c:spPr>
        <a:noFill/>
        <a:ln w="3175">
          <a:solidFill>
            <a:schemeClr val="tx1"/>
          </a:solidFill>
          <a:prstDash val="solid"/>
        </a:ln>
      </c:spPr>
    </c:legend>
    <c:plotVisOnly val="1"/>
    <c:dispBlanksAs val="gap"/>
    <c:showDLblsOverMax val="0"/>
  </c:chart>
  <c:spPr>
    <a:noFill/>
    <a:ln>
      <a:noFill/>
    </a:ln>
  </c:spPr>
  <c:txPr>
    <a:bodyPr/>
    <a:lstStyle/>
    <a:p>
      <a:pPr>
        <a:defRPr sz="1600" b="1" i="0" u="none" strike="noStrike" baseline="0">
          <a:solidFill>
            <a:schemeClr val="tx1"/>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9/3/2021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cdc.gov/pertussis/outbreaks.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hpa.org.uk/hpr/archives/2012/news3512.htm#prtss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cdc.gov/vaccines/vpd-vac/pertussis/tdap-pregnancy-hcp.htm"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immune.org.nz/taxonomy/term/8"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GB" altLang="en-US" sz="1200" b="1" dirty="0">
                <a:latin typeface="Calibri" pitchFamily="34" charset="0"/>
              </a:rPr>
              <a:t>This resource has been </a:t>
            </a:r>
            <a:r>
              <a:rPr lang="en-GB" altLang="en-US" sz="1200" b="1" u="none" dirty="0">
                <a:latin typeface="Calibri" pitchFamily="34" charset="0"/>
              </a:rPr>
              <a:t>updated </a:t>
            </a:r>
            <a:r>
              <a:rPr lang="en-GB" altLang="en-US" sz="1200" b="1" dirty="0">
                <a:latin typeface="Calibri" pitchFamily="34" charset="0"/>
              </a:rPr>
              <a:t>to align with the recently updated information document for health care practitioners: Pertussis (whooping cough) vaccination programme for pregnant women</a:t>
            </a:r>
          </a:p>
          <a:p>
            <a:pPr>
              <a:lnSpc>
                <a:spcPct val="90000"/>
              </a:lnSpc>
            </a:pPr>
            <a:endParaRPr lang="en-GB" altLang="en-US" sz="1200" b="1" u="sng" dirty="0">
              <a:latin typeface="Calibri" pitchFamily="34" charset="0"/>
            </a:endParaRPr>
          </a:p>
          <a:p>
            <a:pPr>
              <a:lnSpc>
                <a:spcPct val="90000"/>
              </a:lnSpc>
            </a:pPr>
            <a:r>
              <a:rPr lang="en-GB" altLang="en-US" sz="1200" b="1" u="sng" dirty="0">
                <a:latin typeface="Calibri" pitchFamily="34" charset="0"/>
              </a:rPr>
              <a:t>Rationale </a:t>
            </a:r>
            <a:endParaRPr lang="en-GB" altLang="en-US" sz="1200" dirty="0">
              <a:latin typeface="Calibri" pitchFamily="34" charset="0"/>
            </a:endParaRPr>
          </a:p>
          <a:p>
            <a:pPr>
              <a:lnSpc>
                <a:spcPct val="90000"/>
              </a:lnSpc>
            </a:pPr>
            <a:r>
              <a:rPr lang="en-GB" altLang="en-US" sz="1200" dirty="0">
                <a:latin typeface="Calibri" pitchFamily="34" charset="0"/>
              </a:rPr>
              <a:t>This resource is designed to support healthcare professionals involved in raising the issue of vaccination against pertussis with all women in the antenatal period and providing women with evidence based information about vaccination against pertussis. </a:t>
            </a:r>
          </a:p>
          <a:p>
            <a:pPr>
              <a:lnSpc>
                <a:spcPct val="90000"/>
              </a:lnSpc>
            </a:pPr>
            <a:r>
              <a:rPr lang="en-GB" altLang="en-US" sz="1200" dirty="0">
                <a:latin typeface="Calibri" pitchFamily="34" charset="0"/>
              </a:rPr>
              <a:t> </a:t>
            </a:r>
          </a:p>
          <a:p>
            <a:pPr>
              <a:lnSpc>
                <a:spcPct val="90000"/>
              </a:lnSpc>
            </a:pPr>
            <a:r>
              <a:rPr lang="en-GB" altLang="en-US" sz="1200" dirty="0">
                <a:latin typeface="Calibri" pitchFamily="34" charset="0"/>
              </a:rPr>
              <a:t>This resource does </a:t>
            </a:r>
            <a:r>
              <a:rPr lang="en-GB" altLang="en-US" sz="1200" b="1" dirty="0">
                <a:latin typeface="Calibri" pitchFamily="34" charset="0"/>
              </a:rPr>
              <a:t>not </a:t>
            </a:r>
            <a:r>
              <a:rPr lang="en-GB" altLang="en-US" sz="1200" dirty="0">
                <a:latin typeface="Calibri" pitchFamily="34" charset="0"/>
              </a:rPr>
              <a:t>cover the actual administration techniques involved in vaccination against pertussis. If staff are required to deliver vaccinations they should refer to their line manager for alternative training.</a:t>
            </a:r>
          </a:p>
          <a:p>
            <a:pPr>
              <a:lnSpc>
                <a:spcPct val="90000"/>
              </a:lnSpc>
            </a:pPr>
            <a:r>
              <a:rPr lang="en-GB" altLang="en-US" sz="1200" dirty="0">
                <a:latin typeface="Calibri" pitchFamily="34" charset="0"/>
              </a:rPr>
              <a:t> </a:t>
            </a:r>
          </a:p>
          <a:p>
            <a:pPr>
              <a:lnSpc>
                <a:spcPct val="90000"/>
              </a:lnSpc>
            </a:pPr>
            <a:r>
              <a:rPr lang="en-GB" altLang="en-US" sz="1200" dirty="0">
                <a:latin typeface="Calibri" pitchFamily="34" charset="0"/>
              </a:rPr>
              <a:t>Note: Pertussis is commonly known as whooping cough. For the purpose of this resource, pertussis is used throughout.</a:t>
            </a:r>
            <a:endParaRPr lang="en-GB" altLang="en-US" sz="1200"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a:t>
            </a:fld>
            <a:endParaRPr lang="en-US"/>
          </a:p>
        </p:txBody>
      </p:sp>
    </p:spTree>
    <p:extLst>
      <p:ext uri="{BB962C8B-B14F-4D97-AF65-F5344CB8AC3E}">
        <p14:creationId xmlns:p14="http://schemas.microsoft.com/office/powerpoint/2010/main" val="2660444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01600" y="750888"/>
            <a:ext cx="6594475" cy="3709987"/>
          </a:xfrm>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101600" y="750888"/>
            <a:ext cx="6594475" cy="3709987"/>
          </a:xfrm>
          <a:ln/>
        </p:spPr>
      </p:sp>
      <p:sp>
        <p:nvSpPr>
          <p:cNvPr id="583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Calibri" pitchFamily="34" charset="0"/>
              </a:rPr>
              <a:t>In young infants the typical ‘whoop’ may never develop and coughing spasms can be followed by difficulty breathing , Apnoea (pauses in breathing) is common in young infants. </a:t>
            </a:r>
          </a:p>
          <a:p>
            <a:endParaRPr lang="en-GB" altLang="en-US" dirty="0">
              <a:latin typeface="Calibri" pitchFamily="34" charset="0"/>
            </a:endParaRPr>
          </a:p>
          <a:p>
            <a:r>
              <a:rPr lang="en-GB" altLang="en-US" dirty="0">
                <a:latin typeface="Calibri" pitchFamily="34" charset="0"/>
              </a:rPr>
              <a:t>Young children may also seem to choke or become blue in the face (cyanosis) when they have a bout of coughing. </a:t>
            </a:r>
          </a:p>
          <a:p>
            <a:r>
              <a:rPr lang="en-GB" altLang="en-US" dirty="0">
                <a:latin typeface="Calibri" pitchFamily="34" charset="0"/>
              </a:rPr>
              <a:t> </a:t>
            </a:r>
          </a:p>
          <a:p>
            <a:r>
              <a:rPr lang="en-GB" altLang="en-US" dirty="0">
                <a:latin typeface="Calibri" pitchFamily="34" charset="0"/>
              </a:rPr>
              <a:t>The rate of hospitalisation and complications for pertussis is much higher in young infants than it is for older children and adults.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01600" y="750888"/>
            <a:ext cx="6594475" cy="3709987"/>
          </a:xfrm>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Calibri" pitchFamily="34" charset="0"/>
              </a:rPr>
              <a:t>Infants and young children are usually the most severely affected by pertussis and infants are most likely to develop severe potentially life threatening complications. </a:t>
            </a:r>
          </a:p>
          <a:p>
            <a:r>
              <a:rPr lang="en-GB" altLang="en-US" dirty="0">
                <a:latin typeface="Calibri" pitchFamily="34" charset="0"/>
              </a:rPr>
              <a:t> </a:t>
            </a:r>
          </a:p>
          <a:p>
            <a:r>
              <a:rPr lang="en-GB" altLang="en-US" dirty="0">
                <a:latin typeface="Calibri" pitchFamily="34" charset="0"/>
              </a:rPr>
              <a:t>Young infants are much more likely to be admitted to hospital with pertussis than other age groups. </a:t>
            </a:r>
          </a:p>
          <a:p>
            <a:r>
              <a:rPr lang="en-GB" altLang="en-US" dirty="0">
                <a:latin typeface="Calibri" pitchFamily="34" charset="0"/>
              </a:rPr>
              <a:t> </a:t>
            </a:r>
          </a:p>
          <a:p>
            <a:endParaRPr lang="en-GB"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101600" y="750888"/>
            <a:ext cx="6594475" cy="3709987"/>
          </a:xfrm>
          <a:ln/>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Calibri" pitchFamily="34" charset="0"/>
              </a:rPr>
              <a:t>Serious complications, such as pneumonia and convulsions, are uncommon in older age groups but can, very occasionally, occur. </a:t>
            </a:r>
          </a:p>
          <a:p>
            <a:r>
              <a:rPr lang="en-GB" altLang="en-US" dirty="0">
                <a:latin typeface="Calibri" pitchFamily="34" charset="0"/>
              </a:rPr>
              <a:t> </a:t>
            </a:r>
          </a:p>
          <a:p>
            <a:r>
              <a:rPr lang="en-GB" altLang="en-US" dirty="0">
                <a:latin typeface="Calibri" pitchFamily="34" charset="0"/>
              </a:rPr>
              <a:t>Sometimes the cough is severe enough to cause other problems such as fainting, muscle pain in the ribs (and occasionally fractured ribs), a hernia, or bleeding in the eye (conjunctival haemorrhage). </a:t>
            </a:r>
          </a:p>
          <a:p>
            <a:endParaRPr lang="en-GB"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01600" y="750888"/>
            <a:ext cx="6594475" cy="3709987"/>
          </a:xfrm>
          <a:ln/>
        </p:spPr>
      </p:sp>
      <p:sp>
        <p:nvSpPr>
          <p:cNvPr id="61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GB" altLang="en-US" dirty="0">
                <a:latin typeface="Calibri" pitchFamily="34" charset="0"/>
              </a:rPr>
              <a:t>Pertussis tends to have a cyclical nature with a peak in cases every three or four years. In 2008 (the last peak before the outbreak occurred in 2012) there were 902 laboratory confirmed cases of pertussis. In 2012 there was a dramatic increase to 9711 laboratory confirmed cases. Many more cases occur that are not laboratory confirmed.  </a:t>
            </a:r>
          </a:p>
          <a:p>
            <a:pPr>
              <a:lnSpc>
                <a:spcPct val="90000"/>
              </a:lnSpc>
            </a:pPr>
            <a:r>
              <a:rPr lang="en-GB" altLang="en-US" sz="800" dirty="0">
                <a:latin typeface="Calibri" pitchFamily="34" charset="0"/>
              </a:rPr>
              <a:t> </a:t>
            </a:r>
          </a:p>
          <a:p>
            <a:pPr>
              <a:lnSpc>
                <a:spcPct val="90000"/>
              </a:lnSpc>
            </a:pPr>
            <a:r>
              <a:rPr lang="en-GB" altLang="en-US" dirty="0">
                <a:latin typeface="Calibri" pitchFamily="34" charset="0"/>
              </a:rPr>
              <a:t>All parts of England and Wales, Scotland and Northern Ireland saw a similar dramatic increase in cases in 2012. Increases were also seen in America during 2012 with increased pertussis cases or outbreaks reported in the majority of states. As in the UK, in America the highest rate is in young infants.  Similar increases in cases have also been reported in Australia, New Zealand &amp; Canada. </a:t>
            </a:r>
          </a:p>
          <a:p>
            <a:pPr>
              <a:lnSpc>
                <a:spcPct val="90000"/>
              </a:lnSpc>
            </a:pPr>
            <a:endParaRPr lang="en-GB" altLang="en-US" sz="800" dirty="0">
              <a:latin typeface="Calibri" pitchFamily="34" charset="0"/>
            </a:endParaRPr>
          </a:p>
          <a:p>
            <a:pPr>
              <a:lnSpc>
                <a:spcPct val="90000"/>
              </a:lnSpc>
            </a:pPr>
            <a:r>
              <a:rPr lang="en-GB" altLang="en-US" dirty="0">
                <a:latin typeface="Calibri" pitchFamily="34" charset="0"/>
              </a:rPr>
              <a:t> Refs:</a:t>
            </a:r>
          </a:p>
          <a:p>
            <a:pPr>
              <a:lnSpc>
                <a:spcPct val="90000"/>
              </a:lnSpc>
            </a:pPr>
            <a:r>
              <a:rPr lang="en-GB" altLang="en-US" dirty="0">
                <a:latin typeface="Calibri" pitchFamily="34" charset="0"/>
              </a:rPr>
              <a:t>America increase: </a:t>
            </a:r>
            <a:r>
              <a:rPr lang="en-GB" altLang="en-US" u="sng" dirty="0">
                <a:latin typeface="Calibri" pitchFamily="34" charset="0"/>
                <a:hlinkClick r:id="rId3"/>
              </a:rPr>
              <a:t>http://www.cdc.gov/pertussis/outbreaks.html</a:t>
            </a:r>
            <a:endParaRPr lang="en-GB" altLang="en-US" dirty="0">
              <a:latin typeface="Calibri" pitchFamily="34" charset="0"/>
            </a:endParaRPr>
          </a:p>
          <a:p>
            <a:pPr>
              <a:lnSpc>
                <a:spcPct val="90000"/>
              </a:lnSpc>
            </a:pPr>
            <a:r>
              <a:rPr lang="en-GB" altLang="en-US" dirty="0">
                <a:latin typeface="Calibri" pitchFamily="34" charset="0"/>
              </a:rPr>
              <a:t>Increase in England &amp;  Wales </a:t>
            </a:r>
            <a:r>
              <a:rPr lang="en-GB" altLang="en-US" u="sng" dirty="0">
                <a:latin typeface="Calibri" pitchFamily="34" charset="0"/>
                <a:hlinkClick r:id="rId4"/>
              </a:rPr>
              <a:t>http://www.hpa.org.uk/hpr/archives/2012/news3512.htm#prtsss</a:t>
            </a:r>
            <a:endParaRPr lang="en-GB" altLang="en-US" dirty="0">
              <a:latin typeface="Calibri" pitchFamily="34" charset="0"/>
            </a:endParaRPr>
          </a:p>
          <a:p>
            <a:endParaRPr lang="en-GB" dirty="0"/>
          </a:p>
        </p:txBody>
      </p:sp>
    </p:spTree>
    <p:extLst>
      <p:ext uri="{BB962C8B-B14F-4D97-AF65-F5344CB8AC3E}">
        <p14:creationId xmlns:p14="http://schemas.microsoft.com/office/powerpoint/2010/main" val="2259041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GB" altLang="en-US" dirty="0">
                <a:latin typeface="Calibri" pitchFamily="34" charset="0"/>
              </a:rPr>
              <a:t>Although the number of confirmed cases was highest in</a:t>
            </a:r>
            <a:r>
              <a:rPr lang="en-GB" altLang="en-US" strike="sngStrike" baseline="0" dirty="0">
                <a:latin typeface="Calibri" pitchFamily="34" charset="0"/>
              </a:rPr>
              <a:t> </a:t>
            </a:r>
            <a:r>
              <a:rPr lang="en-GB" altLang="en-US" dirty="0">
                <a:latin typeface="Calibri" pitchFamily="34" charset="0"/>
              </a:rPr>
              <a:t>adult age groups, the actual rate of infection per 100,000 is far higher in infants under one year than in any other age group. </a:t>
            </a:r>
          </a:p>
          <a:p>
            <a:pPr>
              <a:lnSpc>
                <a:spcPct val="90000"/>
              </a:lnSpc>
            </a:pPr>
            <a:r>
              <a:rPr lang="en-GB" altLang="en-US" dirty="0">
                <a:latin typeface="Calibri" pitchFamily="34" charset="0"/>
              </a:rPr>
              <a:t> </a:t>
            </a:r>
          </a:p>
          <a:p>
            <a:pPr>
              <a:lnSpc>
                <a:spcPct val="90000"/>
              </a:lnSpc>
            </a:pPr>
            <a:r>
              <a:rPr lang="en-GB" altLang="en-US" dirty="0">
                <a:latin typeface="Calibri" pitchFamily="34" charset="0"/>
              </a:rPr>
              <a:t>The incidence rate in infants under 3 months of age was estimated at nearly 240 per 100,000 in 2012. These young infants are most at risk of severe illness and complications. </a:t>
            </a:r>
          </a:p>
          <a:p>
            <a:pPr>
              <a:lnSpc>
                <a:spcPct val="90000"/>
              </a:lnSpc>
            </a:pPr>
            <a:r>
              <a:rPr lang="en-GB" altLang="en-US" dirty="0">
                <a:latin typeface="Calibri" pitchFamily="34" charset="0"/>
              </a:rPr>
              <a:t> </a:t>
            </a:r>
          </a:p>
          <a:p>
            <a:pPr>
              <a:lnSpc>
                <a:spcPct val="90000"/>
              </a:lnSpc>
            </a:pPr>
            <a:r>
              <a:rPr lang="en-GB" altLang="en-US" dirty="0">
                <a:latin typeface="Calibri" pitchFamily="34" charset="0"/>
              </a:rPr>
              <a:t>As pertussis is very infectious, cases in adults and older children can pass the infection on to young infants. It is known that many cases of pertussis are not diagnosed, tested or confirmed</a:t>
            </a:r>
          </a:p>
          <a:p>
            <a:pPr>
              <a:lnSpc>
                <a:spcPct val="90000"/>
              </a:lnSpc>
            </a:pPr>
            <a:endParaRPr lang="en-GB" altLang="en-US" dirty="0">
              <a:latin typeface="Calibri" pitchFamily="34" charset="0"/>
            </a:endParaRPr>
          </a:p>
          <a:p>
            <a:pPr>
              <a:lnSpc>
                <a:spcPct val="90000"/>
              </a:lnSpc>
            </a:pPr>
            <a:r>
              <a:rPr lang="en-GB" altLang="en-US" dirty="0">
                <a:latin typeface="Calibri" pitchFamily="34" charset="0"/>
              </a:rPr>
              <a:t> </a:t>
            </a:r>
          </a:p>
          <a:p>
            <a:pPr>
              <a:lnSpc>
                <a:spcPct val="90000"/>
              </a:lnSpc>
            </a:pPr>
            <a:endParaRPr lang="en-GB" altLang="en-US" dirty="0"/>
          </a:p>
          <a:p>
            <a:pPr>
              <a:lnSpc>
                <a:spcPct val="90000"/>
              </a:lnSpc>
            </a:pPr>
            <a:endParaRPr lang="en-GB" altLang="en-US" dirty="0"/>
          </a:p>
          <a:p>
            <a:endParaRPr lang="en-GB" dirty="0"/>
          </a:p>
        </p:txBody>
      </p:sp>
    </p:spTree>
    <p:extLst>
      <p:ext uri="{BB962C8B-B14F-4D97-AF65-F5344CB8AC3E}">
        <p14:creationId xmlns:p14="http://schemas.microsoft.com/office/powerpoint/2010/main" val="4219249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01600" y="750888"/>
            <a:ext cx="6594475" cy="3709987"/>
          </a:xfrm>
          <a:ln/>
        </p:spPr>
      </p:sp>
      <p:sp>
        <p:nvSpPr>
          <p:cNvPr id="645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It is clear that a high proportion of infant cases occurred before they received their first dose of vaccine (at 8 weeks). Infants must receive all 3 doses of the vaccine (at 8, 12 and 16 weeks) in a timely manner in order to gain maximum benefit from the infant programme.</a:t>
            </a:r>
          </a:p>
        </p:txBody>
      </p:sp>
      <p:sp>
        <p:nvSpPr>
          <p:cNvPr id="64516" name="Slide Number Placeholder 3"/>
          <p:cNvSpPr txBox="1">
            <a:spLocks noGrp="1"/>
          </p:cNvSpPr>
          <p:nvPr/>
        </p:nvSpPr>
        <p:spPr bwMode="auto">
          <a:xfrm>
            <a:off x="5370478" y="9106312"/>
            <a:ext cx="1427197"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charset="-128"/>
              </a:defRPr>
            </a:lvl1pPr>
            <a:lvl2pPr marL="37931725" indent="-37474525" eaLnBrk="0" hangingPunct="0">
              <a:spcBef>
                <a:spcPct val="30000"/>
              </a:spcBef>
              <a:defRPr sz="1200">
                <a:solidFill>
                  <a:schemeClr val="tx1"/>
                </a:solidFill>
                <a:latin typeface="Times New Roman" pitchFamily="18" charset="0"/>
                <a:ea typeface="ＭＳ Ｐゴシック" charset="-128"/>
              </a:defRPr>
            </a:lvl2pPr>
            <a:lvl3pPr marL="1143000" indent="-228600" eaLnBrk="0" hangingPunct="0">
              <a:spcBef>
                <a:spcPct val="30000"/>
              </a:spcBef>
              <a:defRPr sz="1200">
                <a:solidFill>
                  <a:schemeClr val="tx1"/>
                </a:solidFill>
                <a:latin typeface="Times New Roman" pitchFamily="18" charset="0"/>
                <a:ea typeface="ＭＳ Ｐゴシック" charset="-128"/>
              </a:defRPr>
            </a:lvl3pPr>
            <a:lvl4pPr marL="1600200" indent="-228600" eaLnBrk="0" hangingPunct="0">
              <a:spcBef>
                <a:spcPct val="30000"/>
              </a:spcBef>
              <a:defRPr sz="1200">
                <a:solidFill>
                  <a:schemeClr val="tx1"/>
                </a:solidFill>
                <a:latin typeface="Times New Roman" pitchFamily="18" charset="0"/>
                <a:ea typeface="ＭＳ Ｐゴシック" charset="-128"/>
              </a:defRPr>
            </a:lvl4pPr>
            <a:lvl5pPr marL="2057400" indent="-228600" eaLnBrk="0" hangingPunct="0">
              <a:spcBef>
                <a:spcPct val="30000"/>
              </a:spcBef>
              <a:defRPr sz="1200">
                <a:solidFill>
                  <a:schemeClr val="tx1"/>
                </a:solidFill>
                <a:latin typeface="Times New Roman" pitchFamily="18"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charset="-128"/>
              </a:defRPr>
            </a:lvl9pPr>
          </a:lstStyle>
          <a:p>
            <a:pPr eaLnBrk="1" hangingPunct="1">
              <a:spcBef>
                <a:spcPct val="0"/>
              </a:spcBef>
            </a:pPr>
            <a:fld id="{59E6FBC6-86AA-4B3A-B4D1-6D03434A4E68}" type="slidenum">
              <a:rPr lang="en-GB" altLang="en-US" sz="1800"/>
              <a:pPr eaLnBrk="1" hangingPunct="1">
                <a:spcBef>
                  <a:spcPct val="0"/>
                </a:spcBef>
              </a:pPr>
              <a:t>17</a:t>
            </a:fld>
            <a:endParaRPr lang="en-GB" altLang="en-US" sz="18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a:latin typeface="Calibri" pitchFamily="34" charset="0"/>
              </a:rPr>
              <a:t>In 2012, 14 pertussis deaths in young infants were reported- all of whom were &lt;10 weeks of age and too young</a:t>
            </a:r>
            <a:r>
              <a:rPr lang="en-GB" altLang="en-US" baseline="0" dirty="0">
                <a:latin typeface="Calibri" pitchFamily="34" charset="0"/>
              </a:rPr>
              <a:t> to have any protection through pertussis </a:t>
            </a:r>
            <a:r>
              <a:rPr lang="en-GB" altLang="en-US" dirty="0">
                <a:latin typeface="Calibri" pitchFamily="34" charset="0"/>
              </a:rPr>
              <a:t>vaccination.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dirty="0">
              <a:latin typeface="Calibri" pitchFamily="34" charset="0"/>
            </a:endParaRPr>
          </a:p>
          <a:p>
            <a:r>
              <a:rPr lang="en-GB" dirty="0"/>
              <a:t>The increase in infant cases resulted in more deaths in babies with pertussis than we had seen in the last 20 years. Fourteen babies with confirmed pertussis died in 2012; these babies were  all under 10 weeks old at disease onset and too young to be fully protected by routine immunisation. None had received any vaccine doses.</a:t>
            </a:r>
          </a:p>
          <a:p>
            <a:r>
              <a:rPr lang="en-GB" dirty="0"/>
              <a:t>The high disease incidence and large number of deaths led to Public Health England declaring this to be a national outbreak in April 2012</a:t>
            </a:r>
          </a:p>
          <a:p>
            <a:endParaRPr lang="en-GB" dirty="0"/>
          </a:p>
          <a:p>
            <a:r>
              <a:rPr lang="en-GB" dirty="0"/>
              <a:t>Unfortunately we have continued to see deaths in infants with pertussis but these have not reached the levels seen in 2012. This is also against</a:t>
            </a:r>
            <a:r>
              <a:rPr lang="en-GB" baseline="0" dirty="0"/>
              <a:t> an on-going increase in the incidence of pertussis in the population. </a:t>
            </a:r>
            <a:r>
              <a:rPr lang="en-GB" dirty="0"/>
              <a:t>We have had 20 deaths in babies born since the introduction of the immunisation in pregnancy programme. The mothers</a:t>
            </a:r>
            <a:r>
              <a:rPr lang="en-GB" baseline="0" dirty="0"/>
              <a:t> of </a:t>
            </a:r>
            <a:r>
              <a:rPr lang="en-GB" dirty="0"/>
              <a:t>18 of the 20 babies had not been immunised in pregnancy. The two mothers that had been immunised received the vaccine only a few days before delivery and therefore protection of the infants would be not be considered  optimal. This further underlines the importance of ensuring that all pregnant women are given the opportunity to protect their babies from birth against pertussis through vaccination in pregnancy and the benefit of administering the vaccine at the recommended stage of pregnancy at 20 weeks</a:t>
            </a:r>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dirty="0">
              <a:latin typeface="Calibri" pitchFamily="34" charset="0"/>
            </a:endParaRPr>
          </a:p>
          <a:p>
            <a:endParaRPr lang="en-GB" dirty="0"/>
          </a:p>
        </p:txBody>
      </p:sp>
    </p:spTree>
    <p:extLst>
      <p:ext uri="{BB962C8B-B14F-4D97-AF65-F5344CB8AC3E}">
        <p14:creationId xmlns:p14="http://schemas.microsoft.com/office/powerpoint/2010/main" val="1747825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Calibri" pitchFamily="34" charset="0"/>
              </a:rPr>
              <a:t>Uptake rates for the completed primary course (x3 doses) of childhood pertussis vaccination in England and Wales are usually over 95% for children aged 12 and 24 months. Effectiveness estimates have shown that even the first infant dose offers some protection against pertussis disease and timely administration of all three doses is important.</a:t>
            </a:r>
          </a:p>
          <a:p>
            <a:r>
              <a:rPr lang="en-GB" altLang="en-US" dirty="0">
                <a:latin typeface="Calibri" pitchFamily="34" charset="0"/>
              </a:rPr>
              <a:t> </a:t>
            </a:r>
          </a:p>
          <a:p>
            <a:r>
              <a:rPr lang="en-GB" altLang="en-US" dirty="0">
                <a:latin typeface="Calibri" pitchFamily="34" charset="0"/>
              </a:rPr>
              <a:t>Protection from vaccination against serious pertussis infection is very high for the first few years of life, when the risk of complications is greatest. Protection is extended further by the booster dose given shortly before children go to school (usually given when children are aged about 3 years and 4 months). </a:t>
            </a:r>
          </a:p>
          <a:p>
            <a:endParaRPr lang="en-GB" altLang="en-US" dirty="0"/>
          </a:p>
          <a:p>
            <a:endParaRPr lang="en-GB" dirty="0"/>
          </a:p>
        </p:txBody>
      </p:sp>
    </p:spTree>
    <p:extLst>
      <p:ext uri="{BB962C8B-B14F-4D97-AF65-F5344CB8AC3E}">
        <p14:creationId xmlns:p14="http://schemas.microsoft.com/office/powerpoint/2010/main" val="2342587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01600" y="750888"/>
            <a:ext cx="6594475" cy="3709987"/>
          </a:xfrm>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lnSpc>
                <a:spcPct val="80000"/>
              </a:lnSpc>
            </a:pPr>
            <a:endParaRPr lang="en-GB" altLang="en-US" sz="18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101600" y="750888"/>
            <a:ext cx="6594475" cy="3709987"/>
          </a:xfrm>
          <a:ln/>
        </p:spPr>
      </p:sp>
      <p:sp>
        <p:nvSpPr>
          <p:cNvPr id="67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Calibri" pitchFamily="34" charset="0"/>
              </a:rPr>
              <a:t>Neither protection from natural infection or from vaccination is life long. Individuals who have had pertussis can get re-infected and spread infection to others. The same is true after pertussis vaccination. Infection in fully vaccinated individuals is normally less severe than in those who have not been vaccinated. However, as vaccinated individuals or those who have previously had pertussis can get disease, particularly as immunity wanes in adolescence and adulthood, these people may spread infection to those children who are too young to be vaccinated.</a:t>
            </a:r>
          </a:p>
          <a:p>
            <a:r>
              <a:rPr lang="en-GB" altLang="en-US" dirty="0">
                <a:latin typeface="Calibri" pitchFamily="34" charset="0"/>
              </a:rPr>
              <a:t> </a:t>
            </a:r>
          </a:p>
          <a:p>
            <a:endParaRPr lang="en-GB"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101600" y="750888"/>
            <a:ext cx="6594475" cy="3709987"/>
          </a:xfrm>
          <a:ln/>
        </p:spPr>
      </p:sp>
      <p:sp>
        <p:nvSpPr>
          <p:cNvPr id="68611" name="Notes Placeholder 2"/>
          <p:cNvSpPr>
            <a:spLocks noGrp="1"/>
          </p:cNvSpPr>
          <p:nvPr>
            <p:ph type="body" idx="1"/>
          </p:nvPr>
        </p:nvSpPr>
        <p:spPr>
          <a:xfrm>
            <a:off x="686062" y="4572114"/>
            <a:ext cx="5496361" cy="41809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0" marR="0" indent="0" algn="l" defTabSz="914400" rtl="0" eaLnBrk="1" fontAlgn="base" latinLnBrk="0" hangingPunct="1">
              <a:lnSpc>
                <a:spcPct val="90000"/>
              </a:lnSpc>
              <a:spcBef>
                <a:spcPct val="0"/>
              </a:spcBef>
              <a:spcAft>
                <a:spcPct val="0"/>
              </a:spcAft>
              <a:buClrTx/>
              <a:buSzTx/>
              <a:buFontTx/>
              <a:buNone/>
              <a:tabLst/>
              <a:defRPr/>
            </a:pPr>
            <a:r>
              <a:rPr lang="en-GB" altLang="en-US" dirty="0">
                <a:latin typeface="Calibri" pitchFamily="34" charset="0"/>
              </a:rPr>
              <a:t>In response to the dramatic increase in cases of pertussis in the UK, and the fact that infants are most severely infected, a decision was made by the Department of Health to recommend that pregnant women receive a pertussis containing vaccine. Vaccination was</a:t>
            </a:r>
            <a:r>
              <a:rPr lang="en-GB" altLang="en-US" baseline="0" dirty="0">
                <a:latin typeface="Calibri" pitchFamily="34" charset="0"/>
              </a:rPr>
              <a:t> initially</a:t>
            </a:r>
            <a:r>
              <a:rPr lang="en-GB" altLang="en-US" dirty="0">
                <a:latin typeface="Calibri" pitchFamily="34" charset="0"/>
              </a:rPr>
              <a:t> recommended from 28-38 weeks, but t</a:t>
            </a:r>
            <a:r>
              <a:rPr lang="en-GB" altLang="en-US" baseline="0" dirty="0">
                <a:latin typeface="Calibri" pitchFamily="34" charset="0"/>
              </a:rPr>
              <a:t>his recommendation was updated in April 2016. Pregnant women should now be advised to have their pertussis containing vaccine from 16 weeks of pregnancy (ideally after the foetal anomaly scan at around 20 weeks and before 32 week of pregnancy). This will increase the opportunity for the pregnant woman to have the vaccine and </a:t>
            </a:r>
            <a:r>
              <a:rPr lang="en-GB" altLang="en-US" dirty="0">
                <a:latin typeface="Calibri" pitchFamily="34" charset="0"/>
              </a:rPr>
              <a:t>also limit spurious association of any developmental problems or adverse events in early pregnancy being linked to the vaccine</a:t>
            </a:r>
            <a:r>
              <a:rPr lang="en-GB" altLang="en-US" baseline="0" dirty="0">
                <a:latin typeface="Calibri" pitchFamily="34" charset="0"/>
              </a:rPr>
              <a:t>.</a:t>
            </a:r>
            <a:r>
              <a:rPr lang="en-GB" altLang="en-US" dirty="0">
                <a:latin typeface="Calibri" pitchFamily="34" charset="0"/>
              </a:rPr>
              <a:t> It also provides the opportunity for protection for preterm infants who may be particularly vulnerable to complications from pertussis infection.</a:t>
            </a:r>
          </a:p>
          <a:p>
            <a:pPr>
              <a:lnSpc>
                <a:spcPct val="90000"/>
              </a:lnSpc>
            </a:pPr>
            <a:r>
              <a:rPr lang="en-GB" altLang="en-US" dirty="0">
                <a:latin typeface="Calibri" pitchFamily="34" charset="0"/>
              </a:rPr>
              <a:t> </a:t>
            </a:r>
          </a:p>
          <a:p>
            <a:pPr>
              <a:lnSpc>
                <a:spcPct val="90000"/>
              </a:lnSpc>
            </a:pPr>
            <a:r>
              <a:rPr lang="en-GB" altLang="en-US" b="1" dirty="0">
                <a:latin typeface="Calibri" pitchFamily="34" charset="0"/>
              </a:rPr>
              <a:t>Vaccination against pertussis for pregnant women is the most effective way of providing protection to infants in the first weeks of life before they are old enough to start receiving their own primary immunisations.</a:t>
            </a:r>
            <a:endParaRPr lang="en-GB" altLang="en-US" dirty="0">
              <a:latin typeface="Calibri" pitchFamily="34" charset="0"/>
            </a:endParaRPr>
          </a:p>
          <a:p>
            <a:pPr eaLnBrk="1" hangingPunct="1">
              <a:lnSpc>
                <a:spcPct val="90000"/>
              </a:lnSpc>
              <a:spcBef>
                <a:spcPct val="0"/>
              </a:spcBef>
            </a:pPr>
            <a:endParaRPr lang="en-GB" altLang="en-US" dirty="0">
              <a:latin typeface="Calibri" pitchFamily="34" charset="0"/>
            </a:endParaRPr>
          </a:p>
          <a:p>
            <a:pPr eaLnBrk="1" hangingPunct="1">
              <a:lnSpc>
                <a:spcPct val="90000"/>
              </a:lnSpc>
              <a:spcBef>
                <a:spcPct val="0"/>
              </a:spcBef>
            </a:pPr>
            <a:r>
              <a:rPr lang="en-GB" altLang="en-US" dirty="0">
                <a:latin typeface="Calibri" pitchFamily="34" charset="0"/>
              </a:rPr>
              <a:t>Women who present after 38 weeks should still</a:t>
            </a:r>
            <a:r>
              <a:rPr lang="en-GB" altLang="en-US" baseline="0" dirty="0">
                <a:latin typeface="Calibri" pitchFamily="34" charset="0"/>
              </a:rPr>
              <a:t> </a:t>
            </a:r>
            <a:r>
              <a:rPr lang="en-GB" altLang="en-US" dirty="0">
                <a:latin typeface="Calibri" pitchFamily="34" charset="0"/>
              </a:rPr>
              <a:t>be offered immunisation up to the onset of labour as indirect protection (through prevention of disease in the mother) may reduce the risk of disease in the infant and some direct protection may still be provided to the infant, depending on timing.</a:t>
            </a:r>
          </a:p>
          <a:p>
            <a:pPr eaLnBrk="1" hangingPunct="1">
              <a:lnSpc>
                <a:spcPct val="90000"/>
              </a:lnSpc>
              <a:spcBef>
                <a:spcPct val="0"/>
              </a:spcBef>
            </a:pPr>
            <a:endParaRPr lang="en-GB" altLang="en-US" dirty="0">
              <a:latin typeface="Calibri" pitchFamily="34" charset="0"/>
            </a:endParaRPr>
          </a:p>
          <a:p>
            <a:pPr eaLnBrk="1" hangingPunct="1">
              <a:lnSpc>
                <a:spcPct val="90000"/>
              </a:lnSpc>
              <a:spcBef>
                <a:spcPct val="0"/>
              </a:spcBef>
            </a:pPr>
            <a:r>
              <a:rPr lang="en-GB" altLang="en-US" dirty="0">
                <a:latin typeface="Calibri" pitchFamily="34" charset="0"/>
              </a:rPr>
              <a:t>Vaccination may be offered to new mothers who have never previously been vaccinated against pertussis, up to when their child receives their first vaccination. A single dose of </a:t>
            </a:r>
            <a:r>
              <a:rPr lang="en-GB" altLang="en-US" dirty="0" err="1">
                <a:latin typeface="Calibri" pitchFamily="34" charset="0"/>
              </a:rPr>
              <a:t>dTaP</a:t>
            </a:r>
            <a:r>
              <a:rPr lang="en-GB" altLang="en-US" dirty="0">
                <a:latin typeface="Calibri" pitchFamily="34" charset="0"/>
              </a:rPr>
              <a:t>/IPV is recommended in these circumstances and should ideally be given as soon as possible following birth</a:t>
            </a:r>
            <a:r>
              <a:rPr lang="en-GB" altLang="en-US" sz="1100" dirty="0">
                <a:latin typeface="Calibri" pitchFamily="34" charset="0"/>
              </a:rPr>
              <a:t>.</a:t>
            </a:r>
          </a:p>
          <a:p>
            <a:pPr>
              <a:lnSpc>
                <a:spcPct val="90000"/>
              </a:lnSpc>
            </a:pPr>
            <a:endParaRPr lang="en-GB" altLang="en-US" sz="11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101600" y="750888"/>
            <a:ext cx="6594475" cy="3709987"/>
          </a:xfrm>
          <a:ln/>
        </p:spPr>
      </p:sp>
      <p:sp>
        <p:nvSpPr>
          <p:cNvPr id="696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lnSpc>
                <a:spcPct val="80000"/>
              </a:lnSpc>
            </a:pPr>
            <a:r>
              <a:rPr lang="en-GB" altLang="en-US" dirty="0">
                <a:latin typeface="Calibri" pitchFamily="34" charset="0"/>
              </a:rPr>
              <a:t>As discussed previously, although many women will have had pertussis vaccination themselves when they were children or have had pertussis infection in the past, the immunity from this will now have waned and there is little or no protection left to pass onto the unborn infant. </a:t>
            </a:r>
          </a:p>
          <a:p>
            <a:pPr>
              <a:lnSpc>
                <a:spcPct val="90000"/>
              </a:lnSpc>
            </a:pPr>
            <a:r>
              <a:rPr lang="en-GB" altLang="en-US" dirty="0">
                <a:latin typeface="Calibri" pitchFamily="34" charset="0"/>
              </a:rPr>
              <a:t> </a:t>
            </a:r>
          </a:p>
          <a:p>
            <a:pPr>
              <a:lnSpc>
                <a:spcPct val="80000"/>
              </a:lnSpc>
            </a:pPr>
            <a:r>
              <a:rPr lang="en-GB" altLang="en-US" dirty="0">
                <a:latin typeface="Calibri" pitchFamily="34" charset="0"/>
              </a:rPr>
              <a:t>By offering a pertussis containing vaccine from week 16 of pregnancy, the mother’s levels of antibodies will be boosted and increase the amount of antibodies that can be passed onto the infant.  </a:t>
            </a:r>
          </a:p>
          <a:p>
            <a:pPr>
              <a:lnSpc>
                <a:spcPct val="80000"/>
              </a:lnSpc>
            </a:pPr>
            <a:r>
              <a:rPr lang="en-GB" altLang="en-US" dirty="0">
                <a:latin typeface="Calibri" pitchFamily="34" charset="0"/>
              </a:rPr>
              <a:t> </a:t>
            </a:r>
          </a:p>
          <a:p>
            <a:pPr marL="0" marR="0" indent="0" algn="l" defTabSz="914400" rtl="0" eaLnBrk="0" fontAlgn="base" latinLnBrk="0" hangingPunct="0">
              <a:lnSpc>
                <a:spcPct val="80000"/>
              </a:lnSpc>
              <a:spcBef>
                <a:spcPct val="30000"/>
              </a:spcBef>
              <a:spcAft>
                <a:spcPct val="0"/>
              </a:spcAft>
              <a:buClrTx/>
              <a:buSzTx/>
              <a:buFontTx/>
              <a:buNone/>
              <a:tabLst/>
              <a:defRPr/>
            </a:pPr>
            <a:r>
              <a:rPr lang="en-GB" altLang="en-US" dirty="0">
                <a:latin typeface="Calibri" pitchFamily="34" charset="0"/>
              </a:rPr>
              <a:t>Once a mother has been vaccinated it takes about 2 weeks for the maximum antibody levels to be produced in the mother. The half life of transferred maternal pertussis antibodies is approximately 6 weeks </a:t>
            </a:r>
            <a:r>
              <a:rPr lang="en-GB" altLang="en-US" u="none" dirty="0">
                <a:latin typeface="Calibri" pitchFamily="34" charset="0"/>
              </a:rPr>
              <a:t>which makes it important that women are immunised close to the time when </a:t>
            </a:r>
            <a:r>
              <a:rPr lang="en-GB" altLang="en-US" u="none" dirty="0" err="1">
                <a:latin typeface="Calibri" pitchFamily="34" charset="0"/>
              </a:rPr>
              <a:t>transplacental</a:t>
            </a:r>
            <a:r>
              <a:rPr lang="en-GB" altLang="en-US" u="none" dirty="0">
                <a:latin typeface="Calibri" pitchFamily="34" charset="0"/>
              </a:rPr>
              <a:t> antibody transfer is maximal. </a:t>
            </a:r>
          </a:p>
          <a:p>
            <a:pPr>
              <a:lnSpc>
                <a:spcPct val="80000"/>
              </a:lnSpc>
            </a:pPr>
            <a:endParaRPr lang="en-GB" altLang="en-US" dirty="0">
              <a:latin typeface="Calibri" pitchFamily="34" charset="0"/>
            </a:endParaRPr>
          </a:p>
          <a:p>
            <a:pPr marL="0" marR="0" indent="0" algn="l" defTabSz="914400" rtl="0" eaLnBrk="0" fontAlgn="base" latinLnBrk="0" hangingPunct="0">
              <a:lnSpc>
                <a:spcPct val="80000"/>
              </a:lnSpc>
              <a:spcBef>
                <a:spcPct val="30000"/>
              </a:spcBef>
              <a:spcAft>
                <a:spcPct val="0"/>
              </a:spcAft>
              <a:buClrTx/>
              <a:buSzTx/>
              <a:buFontTx/>
              <a:buNone/>
              <a:tabLst/>
              <a:defRPr/>
            </a:pPr>
            <a:r>
              <a:rPr lang="en-GB" kern="1200" dirty="0">
                <a:solidFill>
                  <a:schemeClr val="tx1"/>
                </a:solidFill>
                <a:effectLst/>
              </a:rPr>
              <a:t>When the</a:t>
            </a:r>
            <a:r>
              <a:rPr lang="en-GB" kern="1200" baseline="0" dirty="0">
                <a:solidFill>
                  <a:schemeClr val="tx1"/>
                </a:solidFill>
                <a:effectLst/>
              </a:rPr>
              <a:t> programme was </a:t>
            </a:r>
            <a:r>
              <a:rPr lang="en-GB" kern="1200" dirty="0">
                <a:solidFill>
                  <a:schemeClr val="tx1"/>
                </a:solidFill>
                <a:effectLst/>
              </a:rPr>
              <a:t>first </a:t>
            </a:r>
            <a:r>
              <a:rPr lang="en-GB" kern="1200" dirty="0">
                <a:effectLst/>
              </a:rPr>
              <a:t>introduced, vaccination</a:t>
            </a:r>
            <a:r>
              <a:rPr lang="en-GB" kern="1200" baseline="0" dirty="0">
                <a:effectLst/>
              </a:rPr>
              <a:t> between week 28 and 32 was recommended because it was believed </a:t>
            </a:r>
            <a:r>
              <a:rPr lang="en-GB" altLang="en-US" dirty="0">
                <a:latin typeface="Calibri" pitchFamily="34" charset="0"/>
              </a:rPr>
              <a:t>that vaccination later in pregnancy would lead to higher levels of maternal antibodies during the period of optimal </a:t>
            </a:r>
            <a:r>
              <a:rPr lang="en-GB" altLang="en-US" dirty="0" err="1">
                <a:latin typeface="Calibri" pitchFamily="34" charset="0"/>
              </a:rPr>
              <a:t>transplacental</a:t>
            </a:r>
            <a:r>
              <a:rPr lang="en-GB" altLang="en-US" dirty="0">
                <a:latin typeface="Calibri" pitchFamily="34" charset="0"/>
              </a:rPr>
              <a:t> transfer i.e. around or after 34 weeks of gestation</a:t>
            </a:r>
            <a:r>
              <a:rPr lang="en-GB" kern="1200" dirty="0">
                <a:effectLst/>
              </a:rPr>
              <a:t>. </a:t>
            </a:r>
            <a:r>
              <a:rPr lang="en-GB" kern="1200" dirty="0">
                <a:solidFill>
                  <a:schemeClr val="tx1"/>
                </a:solidFill>
                <a:effectLst/>
              </a:rPr>
              <a:t>However a</a:t>
            </a:r>
            <a:r>
              <a:rPr lang="en-GB" kern="1200" baseline="0" dirty="0">
                <a:solidFill>
                  <a:schemeClr val="tx1"/>
                </a:solidFill>
                <a:effectLst/>
              </a:rPr>
              <a:t> </a:t>
            </a:r>
            <a:r>
              <a:rPr lang="en-GB" kern="1200" dirty="0">
                <a:solidFill>
                  <a:schemeClr val="tx1"/>
                </a:solidFill>
                <a:effectLst/>
              </a:rPr>
              <a:t>more recent study suggests that vaccination before 28 weeks actually provides higher levels of antibodies in cord blood and the theory is that although the rate of transfer is higher later in pregnancy, there is more time for antibodies to be transferred for those vaccinated earlier in pregnancy, </a:t>
            </a:r>
            <a:r>
              <a:rPr lang="en-GB" kern="1200" dirty="0">
                <a:effectLst/>
              </a:rPr>
              <a:t>and therefore </a:t>
            </a:r>
            <a:r>
              <a:rPr lang="en-GB" kern="1200" dirty="0">
                <a:solidFill>
                  <a:schemeClr val="tx1"/>
                </a:solidFill>
                <a:effectLst/>
              </a:rPr>
              <a:t>the cumulative amount overall is higher in these women.</a:t>
            </a:r>
          </a:p>
          <a:p>
            <a:pPr>
              <a:lnSpc>
                <a:spcPct val="80000"/>
              </a:lnSpc>
            </a:pPr>
            <a:r>
              <a:rPr lang="en-GB" altLang="en-US" dirty="0">
                <a:latin typeface="Calibri" pitchFamily="34" charset="0"/>
              </a:rPr>
              <a:t> </a:t>
            </a:r>
          </a:p>
          <a:p>
            <a:pPr>
              <a:lnSpc>
                <a:spcPct val="80000"/>
              </a:lnSpc>
            </a:pPr>
            <a:r>
              <a:rPr lang="en-GB" altLang="en-US" dirty="0">
                <a:latin typeface="Calibri" pitchFamily="34" charset="0"/>
              </a:rPr>
              <a:t> </a:t>
            </a:r>
          </a:p>
          <a:p>
            <a:pPr>
              <a:lnSpc>
                <a:spcPct val="80000"/>
              </a:lnSpc>
            </a:pPr>
            <a:endParaRPr lang="en-GB" altLang="en-US" sz="11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101600" y="750888"/>
            <a:ext cx="6594475" cy="3709987"/>
          </a:xfrm>
          <a:ln/>
        </p:spPr>
      </p:sp>
      <p:sp>
        <p:nvSpPr>
          <p:cNvPr id="70659" name="Notes Placeholder 2"/>
          <p:cNvSpPr>
            <a:spLocks noGrp="1"/>
          </p:cNvSpPr>
          <p:nvPr>
            <p:ph type="body" idx="1"/>
          </p:nvPr>
        </p:nvSpPr>
        <p:spPr>
          <a:xfrm>
            <a:off x="615254" y="4494562"/>
            <a:ext cx="5496360" cy="41809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80000"/>
              </a:lnSpc>
            </a:pPr>
            <a:r>
              <a:rPr lang="en-GB" altLang="en-US" sz="1000" dirty="0">
                <a:latin typeface="Calibri" pitchFamily="34" charset="0"/>
              </a:rPr>
              <a:t>The vaccination of pregnant women against pertussis in order to provide protection to the infant during the first weeks of life is also recommended in America (</a:t>
            </a:r>
            <a:r>
              <a:rPr lang="en-GB" altLang="en-US" sz="1000" u="sng" dirty="0">
                <a:latin typeface="Calibri" pitchFamily="34" charset="0"/>
                <a:hlinkClick r:id="rId3"/>
              </a:rPr>
              <a:t>http://www.cdc.gov/vaccines/vpd-vac/pertussis/tdap-pregnancy-hcp.htm</a:t>
            </a:r>
            <a:r>
              <a:rPr lang="en-GB" altLang="en-US" sz="1000" dirty="0">
                <a:latin typeface="Calibri" pitchFamily="34" charset="0"/>
              </a:rPr>
              <a:t>) &amp; (parts of) New Zeala</a:t>
            </a:r>
            <a:r>
              <a:rPr lang="en-GB" altLang="en-US" sz="1000" u="none" dirty="0">
                <a:latin typeface="Calibri" pitchFamily="34" charset="0"/>
              </a:rPr>
              <a:t>nd and South America</a:t>
            </a:r>
            <a:r>
              <a:rPr lang="en-GB" altLang="en-US" sz="1000" dirty="0">
                <a:latin typeface="Calibri" pitchFamily="34" charset="0"/>
              </a:rPr>
              <a:t>  </a:t>
            </a:r>
            <a:r>
              <a:rPr lang="en-GB" altLang="en-US" sz="1000" u="sng" dirty="0">
                <a:latin typeface="Calibri" pitchFamily="34" charset="0"/>
                <a:hlinkClick r:id="rId4"/>
              </a:rPr>
              <a:t>http://www.immune.org.nz/taxonomy/term/8</a:t>
            </a:r>
            <a:r>
              <a:rPr lang="en-GB" altLang="en-US" sz="1000" dirty="0">
                <a:latin typeface="Calibri" pitchFamily="34" charset="0"/>
              </a:rPr>
              <a:t> .  </a:t>
            </a:r>
          </a:p>
          <a:p>
            <a:pPr>
              <a:lnSpc>
                <a:spcPct val="80000"/>
              </a:lnSpc>
            </a:pPr>
            <a:r>
              <a:rPr lang="en-GB" altLang="en-US" sz="1000" dirty="0">
                <a:latin typeface="Calibri" pitchFamily="34" charset="0"/>
              </a:rPr>
              <a:t> </a:t>
            </a:r>
          </a:p>
          <a:p>
            <a:pPr>
              <a:lnSpc>
                <a:spcPct val="80000"/>
              </a:lnSpc>
            </a:pPr>
            <a:r>
              <a:rPr lang="en-GB" altLang="en-US" sz="1000" dirty="0">
                <a:latin typeface="Calibri" pitchFamily="34" charset="0"/>
              </a:rPr>
              <a:t>The Green Book states that </a:t>
            </a:r>
            <a:r>
              <a:rPr lang="en-GB" altLang="en-US" sz="1000" i="0" dirty="0">
                <a:latin typeface="Calibri" pitchFamily="34" charset="0"/>
              </a:rPr>
              <a:t>“Pertussis-containing vaccines may be given to pregnant women when protection is required without delay. There is no evidence of risk from vaccinating pregnant women or those who are breast-feeding with inactivated viral or bacterial vaccines or toxoids (</a:t>
            </a:r>
            <a:r>
              <a:rPr lang="en-GB" altLang="en-US" sz="1000" i="0" dirty="0" err="1">
                <a:latin typeface="Calibri" pitchFamily="34" charset="0"/>
              </a:rPr>
              <a:t>Plotkin</a:t>
            </a:r>
            <a:r>
              <a:rPr lang="en-GB" altLang="en-US" sz="1000" i="0" dirty="0">
                <a:latin typeface="Calibri" pitchFamily="34" charset="0"/>
              </a:rPr>
              <a:t> &amp; Orenstein 2004)”  </a:t>
            </a:r>
          </a:p>
          <a:p>
            <a:pPr>
              <a:lnSpc>
                <a:spcPct val="80000"/>
              </a:lnSpc>
            </a:pPr>
            <a:r>
              <a:rPr lang="en-GB" altLang="en-US" sz="1000" dirty="0">
                <a:latin typeface="Calibri" pitchFamily="34" charset="0"/>
              </a:rPr>
              <a:t> </a:t>
            </a:r>
          </a:p>
          <a:p>
            <a:pPr>
              <a:lnSpc>
                <a:spcPct val="80000"/>
              </a:lnSpc>
            </a:pPr>
            <a:r>
              <a:rPr lang="en-GB" altLang="en-US" sz="1000" dirty="0">
                <a:latin typeface="Calibri" pitchFamily="34" charset="0"/>
              </a:rPr>
              <a:t>An additional benefit of vaccinating a woman during pregnancy is that she will also be protected at the time of delivery and when the infant is very young, and will be less likely to transmit pertussis to the infant. </a:t>
            </a:r>
          </a:p>
          <a:p>
            <a:pPr>
              <a:lnSpc>
                <a:spcPct val="80000"/>
              </a:lnSpc>
            </a:pPr>
            <a:endParaRPr lang="en-GB" altLang="en-US" sz="10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0954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Details of coverage for the pertussis vaccination  in pregnancy programme are published at: https://assets.publishing.service.gov.uk/government/uploads/system/uploads/attachment_data/file/887216/hpr1020_prtsss-vc.pdf</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kern="1200" dirty="0">
                <a:solidFill>
                  <a:schemeClr val="tx1"/>
                </a:solidFill>
                <a:latin typeface="+mn-lt"/>
                <a:ea typeface="ヒラギノ角ゴ Pro W3" pitchFamily="84" charset="-128"/>
                <a:cs typeface="ヒラギノ角ゴ Pro W3" pitchFamily="84" charset="-128"/>
              </a:rPr>
              <a:t>The coverage achieved so far has been very encouraging and is a tribute to all those who have been working to deliver the programme.</a:t>
            </a:r>
          </a:p>
          <a:p>
            <a:r>
              <a:rPr lang="en-US" altLang="en-US" dirty="0">
                <a:latin typeface="Arial" pitchFamily="34" charset="0"/>
              </a:rPr>
              <a:t>Pertussis vaccine coverage for the fourth quarter of the 2020 to 2021 financial year ranged from 67.8% to 65.8% in February. The average for the quarter was 66.7%. This was 5.5% lower than average coverage for the same quarter in 2019 to 2020 financial year https://assets.publishing.service.gov.uk/government/uploads/system/uploads/attachment_data/file/992351/hpr0921_prtsss-vc_v4.pdf</a:t>
            </a:r>
          </a:p>
          <a:p>
            <a:endParaRPr lang="en-US" altLang="en-US" baseline="0" dirty="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PHE have monitored how many pregnant women have received pertussis vaccination during their pregnancy in England. Health</a:t>
            </a:r>
            <a:r>
              <a:rPr lang="en-GB" baseline="0" dirty="0"/>
              <a:t> professionals have done an extremely good job of raising awareness and immunising women to protect their babies from birth. A number of other countries have introduced similar programmes, such as the United States, Australia, New Zealand, South American and other European countries. With the exception of Argentina, these countries have not published national uptake figures and where regional or local uptake is available uptake in England compares well.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a:p>
          <a:p>
            <a:r>
              <a:rPr lang="en-GB" baseline="0" dirty="0"/>
              <a:t>It is important to give all pregnant women the opportunity to be vaccinated as we know from research that more than 90% of women indicate they would take up the offer of a vaccine that protected their baby against this potentially fatal disease from the time it was born.</a:t>
            </a:r>
            <a:endParaRPr lang="en-US" altLang="en-US" dirty="0">
              <a:latin typeface="Arial" pitchFamily="34" charset="0"/>
            </a:endParaRPr>
          </a:p>
          <a:p>
            <a:endParaRPr lang="en-GB" dirty="0"/>
          </a:p>
        </p:txBody>
      </p:sp>
    </p:spTree>
    <p:extLst>
      <p:ext uri="{BB962C8B-B14F-4D97-AF65-F5344CB8AC3E}">
        <p14:creationId xmlns:p14="http://schemas.microsoft.com/office/powerpoint/2010/main" val="821677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a:t>All age groups were affected</a:t>
            </a:r>
            <a:r>
              <a:rPr lang="en-GB" baseline="0" dirty="0"/>
              <a:t> when t</a:t>
            </a:r>
            <a:r>
              <a:rPr lang="en-GB" dirty="0"/>
              <a:t>he</a:t>
            </a:r>
            <a:r>
              <a:rPr lang="en-GB" baseline="0" dirty="0"/>
              <a:t> incidence of pertussis peaked during 2012</a:t>
            </a:r>
          </a:p>
          <a:p>
            <a:r>
              <a:rPr lang="en-GB" dirty="0"/>
              <a:t>In 2013,  after the introduction of the pregnancy programme, pertussis incidence in infants under 1 year of age fell below the levels seen in peak years before the 2012 outbreak. Whilst the incidence also fell in older age groups, it remains higher than the levels seen prior to the 2012 outbreak. This means that pertussis activity remains high in the population and it continues to be important that all pregnant women are offered pertussis vaccine in order to protect their babies from birth.</a:t>
            </a:r>
          </a:p>
          <a:p>
            <a:r>
              <a:rPr lang="en-GB" dirty="0"/>
              <a:t>In 2019, there were 3681 confirmed cases of pertussis reported to PHE, almost a third of these were reported July to September</a:t>
            </a:r>
          </a:p>
          <a:p>
            <a:r>
              <a:rPr lang="en-GB" dirty="0"/>
              <a:t>The national incidence for all age groups </a:t>
            </a:r>
            <a:r>
              <a:rPr lang="en-GB" sz="1200" b="0" i="0" u="none" strike="noStrike" kern="1200" baseline="0" dirty="0">
                <a:solidFill>
                  <a:schemeClr val="tx1"/>
                </a:solidFill>
                <a:latin typeface="+mn-lt"/>
                <a:ea typeface="ヒラギノ角ゴ Pro W3" pitchFamily="84" charset="-128"/>
                <a:cs typeface="ヒラギノ角ゴ Pro W3" pitchFamily="84" charset="-128"/>
              </a:rPr>
              <a:t>was 7 per 100,000 in 2019 </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Laboratory confirmed pertussis cases in infants aged under one year, were 48% higher in 2019 (136 cases) than in 2018 (92 cases). This compares with 508 confirmed cases reported in 2012. </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The annual pertussis report states:</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There has been a decline in pertussis incidence in infants under 3 months of age since the introduction of the maternal vaccination programme, from 234/100,000 in 2012 to 93/100,000 in 2016 and 52/100,000 in 2019 (figure 2). The number of confirmed cases in infants &lt;3 months in 2019 was 69% higher (83 cases) than in 2018 when 49 cases were reported, the lowest number of confirmed cases since the introduction of enhanced surveillance in 1994. Incidence does however remain highest in infants under 3 months who are at most risk of severe disease and too young to be fully vaccinated.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https://assets.publishing.service.gov.uk/government/uploads/system/uploads/attachment_data/file/881380/hpr0820_PRTSSS_annual.pdf</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26</a:t>
            </a:fld>
            <a:endParaRPr lang="en-US"/>
          </a:p>
        </p:txBody>
      </p:sp>
    </p:spTree>
    <p:extLst>
      <p:ext uri="{BB962C8B-B14F-4D97-AF65-F5344CB8AC3E}">
        <p14:creationId xmlns:p14="http://schemas.microsoft.com/office/powerpoint/2010/main" val="1257044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In 2013,  after the introduction of the pregnancy programme, pertussis</a:t>
            </a:r>
            <a:r>
              <a:rPr lang="en-GB" baseline="0" dirty="0"/>
              <a:t> incidence in infants under 1 year of age fell below the levels seen in peak years before the 2012 outbreak. </a:t>
            </a:r>
            <a:r>
              <a:rPr lang="en-GB" baseline="0" dirty="0">
                <a:solidFill>
                  <a:schemeClr val="accent1"/>
                </a:solidFill>
              </a:rPr>
              <a:t>Cyclical changes in pertussis levels are expected with peaks every 3 to 4 years.</a:t>
            </a:r>
            <a:r>
              <a:rPr lang="en-GB" dirty="0">
                <a:solidFill>
                  <a:schemeClr val="accent1"/>
                </a:solidFill>
              </a:rPr>
              <a:t> However, the incidence of pertussis in infants has been retained at pre-2012 levels since the maternal programme was introduced. This is consistent with the high calculated vaccine effectiveness for the prevention of pertussis in infants under 3 months whose mothers were vaccinated. </a:t>
            </a:r>
            <a:endParaRPr lang="en-GB" baseline="0" dirty="0"/>
          </a:p>
          <a:p>
            <a:endParaRPr lang="en-GB" dirty="0"/>
          </a:p>
        </p:txBody>
      </p:sp>
    </p:spTree>
    <p:extLst>
      <p:ext uri="{BB962C8B-B14F-4D97-AF65-F5344CB8AC3E}">
        <p14:creationId xmlns:p14="http://schemas.microsoft.com/office/powerpoint/2010/main" val="3678797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Unfortunately there</a:t>
            </a:r>
            <a:r>
              <a:rPr lang="en-GB" baseline="0" dirty="0"/>
              <a:t> have been </a:t>
            </a:r>
            <a:r>
              <a:rPr lang="en-GB" dirty="0"/>
              <a:t>a further 20 deaths in babies with confirmed pertussis who were born after the introduction of vaccination</a:t>
            </a:r>
            <a:r>
              <a:rPr lang="en-GB" baseline="0" dirty="0"/>
              <a:t> in pregnancy, including one infant death in 2019. These infants were all too young to be fully protected by routine infant vaccination. The mothers of 18 of these babies had not</a:t>
            </a:r>
            <a:r>
              <a:rPr lang="en-GB" dirty="0"/>
              <a:t> </a:t>
            </a:r>
            <a:r>
              <a:rPr lang="en-GB" baseline="0" dirty="0"/>
              <a:t>been vaccinated. The mothers of two of the babies were vaccinated too late for the baby to benefit from transfer of maternal antibodies. This underlines the importance of ensuring that all pregnant women are given the opportunity to protect their babies from birth against pertussis through vaccination in pregnancy. Ideally from week 16 pregnancy</a:t>
            </a:r>
            <a:r>
              <a:rPr lang="en-GB" dirty="0"/>
              <a:t> but usually around the time of the foetal anomaly scan at 20 weeks of pregnancy as prematurity may put babies at risk of more severe disease.</a:t>
            </a:r>
          </a:p>
        </p:txBody>
      </p:sp>
    </p:spTree>
    <p:extLst>
      <p:ext uri="{BB962C8B-B14F-4D97-AF65-F5344CB8AC3E}">
        <p14:creationId xmlns:p14="http://schemas.microsoft.com/office/powerpoint/2010/main" val="2448578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defRPr/>
            </a:pPr>
            <a:r>
              <a:rPr lang="en-GB" sz="1300" dirty="0"/>
              <a:t>The Medicines and Healthcare regulatory Agency (MHRA) used a large database of patient records to identify nearly 18,000 vaccinated pregnant women in the UK followed to at least 28 days after vaccination. They compared pre-specified pregnancy outcomes that are reported in the third trimester of pregnancy with background rates of such outcomes before the vaccination in pregnancy programme had been introduced.  </a:t>
            </a:r>
          </a:p>
          <a:p>
            <a:pPr lvl="0">
              <a:defRPr/>
            </a:pPr>
            <a:r>
              <a:rPr lang="en-GB" sz="1300" dirty="0"/>
              <a:t>Over 6000 of these pregnant women had adequate follow up information and recorded pregnancy outcome. These were compared to background rates AND matched to a historical cohort of non-vaccinated women. They found no increased risk of adverse outcomes when compared to historical and unvaccinated controls and no difference in the time to delivery in vaccinated and unvaccinated women.</a:t>
            </a:r>
          </a:p>
          <a:p>
            <a:pPr>
              <a:defRPr/>
            </a:pPr>
            <a:r>
              <a:rPr lang="en-GB" sz="1300" dirty="0"/>
              <a:t>This large observational cohort study (http://www.bmj.com/content/bmj/349/bmj.g4219.full.pdf) found no evidence of an increased risk of stillbirth in the 14 days immediately after vaccination or later in pregnancy and found no evidence of an increased risk of any of an extensive predefined list of adverse events related to pregnancy. </a:t>
            </a:r>
          </a:p>
          <a:p>
            <a:r>
              <a:rPr lang="en-GB" sz="1300" dirty="0" err="1"/>
              <a:t>Donegan</a:t>
            </a:r>
            <a:r>
              <a:rPr lang="en-GB" sz="1300" dirty="0"/>
              <a:t> K, Safety of pertussis vaccination in pregnant women in UK: observational study, BMJ,  2014;349:g4219</a:t>
            </a:r>
            <a:endParaRPr lang="en-GB" altLang="en-US" sz="1300" dirty="0"/>
          </a:p>
          <a:p>
            <a:pPr lvl="0">
              <a:buFont typeface="Arial" panose="020B0604020202020204" pitchFamily="34" charset="0"/>
              <a:buNone/>
            </a:pPr>
            <a:endParaRPr lang="en-GB" sz="1300" dirty="0"/>
          </a:p>
          <a:p>
            <a:r>
              <a:rPr lang="en-GB" altLang="en-US" sz="1300" dirty="0"/>
              <a:t>A review of safety by the Advisory Committee on Immunisation Practices (ACIP) in America, based upon pregnancy registries, and small studies, concluded that “the available data did not suggest any elevated frequency or unusual patterns of adverse events in pregnant women who received </a:t>
            </a:r>
            <a:r>
              <a:rPr lang="en-GB" altLang="en-US" sz="1300" dirty="0" err="1"/>
              <a:t>dTaP</a:t>
            </a:r>
            <a:r>
              <a:rPr lang="en-GB" altLang="en-US" sz="1300" dirty="0"/>
              <a:t>, and that the few adverse events reported were unlikely to have been caused by the vaccine”. Tetanus and diphtheria toxoid vaccines have been used extensively in pregnant women worldwide to prevent neonatal tetanus. </a:t>
            </a:r>
          </a:p>
          <a:p>
            <a:endParaRPr lang="en-GB" dirty="0"/>
          </a:p>
        </p:txBody>
      </p:sp>
    </p:spTree>
    <p:extLst>
      <p:ext uri="{BB962C8B-B14F-4D97-AF65-F5344CB8AC3E}">
        <p14:creationId xmlns:p14="http://schemas.microsoft.com/office/powerpoint/2010/main" val="2758695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01600" y="750888"/>
            <a:ext cx="6594475" cy="3709987"/>
          </a:xfrm>
          <a:ln/>
        </p:spPr>
      </p:sp>
      <p:sp>
        <p:nvSpPr>
          <p:cNvPr id="50179" name="Notes Placeholder 2"/>
          <p:cNvSpPr>
            <a:spLocks noGrp="1"/>
          </p:cNvSpPr>
          <p:nvPr>
            <p:ph type="body" idx="1"/>
          </p:nvPr>
        </p:nvSpPr>
        <p:spPr>
          <a:xfrm>
            <a:off x="758445" y="4572114"/>
            <a:ext cx="5280786" cy="41809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90000"/>
              </a:lnSpc>
            </a:pPr>
            <a:endParaRPr lang="en-GB"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101600" y="750888"/>
            <a:ext cx="6594475" cy="3709987"/>
          </a:xfrm>
          <a:ln/>
        </p:spPr>
      </p:sp>
      <p:sp>
        <p:nvSpPr>
          <p:cNvPr id="716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GB" altLang="en-US" sz="1200" dirty="0">
                <a:latin typeface="Calibri" pitchFamily="34" charset="0"/>
              </a:rPr>
              <a:t>Boostrix IPV and Repevax vaccines are equivalent in terms of protection against pertussis and either vaccine can be used for this programme.</a:t>
            </a:r>
          </a:p>
          <a:p>
            <a:pPr>
              <a:lnSpc>
                <a:spcPct val="80000"/>
              </a:lnSpc>
            </a:pPr>
            <a:r>
              <a:rPr lang="en-GB" altLang="en-US" sz="1200" dirty="0">
                <a:latin typeface="Calibri" pitchFamily="34" charset="0"/>
              </a:rPr>
              <a:t> </a:t>
            </a:r>
          </a:p>
          <a:p>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101600" y="750888"/>
            <a:ext cx="6594475" cy="3709987"/>
          </a:xfrm>
          <a:ln/>
        </p:spPr>
      </p:sp>
      <p:sp>
        <p:nvSpPr>
          <p:cNvPr id="72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Calibri" pitchFamily="34" charset="0"/>
              </a:rPr>
              <a:t>There is no single (monovalent) pertussis vaccine licensed in the UK. Pertussis containing vaccines are only available as combined products.</a:t>
            </a:r>
          </a:p>
          <a:p>
            <a:r>
              <a:rPr lang="en-GB" altLang="en-US" dirty="0">
                <a:latin typeface="Calibri" pitchFamily="34" charset="0"/>
              </a:rPr>
              <a:t> </a:t>
            </a:r>
          </a:p>
          <a:p>
            <a:r>
              <a:rPr lang="en-GB" altLang="en-US" dirty="0">
                <a:latin typeface="Calibri" pitchFamily="34" charset="0"/>
              </a:rPr>
              <a:t>Boostrix-IPV and </a:t>
            </a:r>
            <a:r>
              <a:rPr lang="en-GB" altLang="en-US" dirty="0" err="1">
                <a:latin typeface="Calibri" pitchFamily="34" charset="0"/>
              </a:rPr>
              <a:t>Repevax</a:t>
            </a:r>
            <a:r>
              <a:rPr lang="en-GB" altLang="en-US" dirty="0">
                <a:latin typeface="Calibri" pitchFamily="34" charset="0"/>
              </a:rPr>
              <a:t> vaccines protect against 4 infections: Diphtheria, Tetanus, Poliomyelitis and Pertussis.</a:t>
            </a:r>
          </a:p>
          <a:p>
            <a:r>
              <a:rPr lang="en-GB" altLang="en-US" dirty="0">
                <a:latin typeface="Calibri" pitchFamily="34" charset="0"/>
              </a:rPr>
              <a:t> </a:t>
            </a:r>
          </a:p>
          <a:p>
            <a:r>
              <a:rPr lang="en-GB" altLang="en-US" dirty="0">
                <a:latin typeface="Calibri" pitchFamily="34" charset="0"/>
              </a:rPr>
              <a:t>Both are inactivated vaccines and contain chemically inactivated and purified antigens – they do not contain live organisms and cannot cause the diseases against which they</a:t>
            </a:r>
            <a:r>
              <a:rPr lang="en-GB" altLang="en-US" baseline="0" dirty="0">
                <a:latin typeface="Calibri" pitchFamily="34" charset="0"/>
              </a:rPr>
              <a:t> </a:t>
            </a:r>
            <a:r>
              <a:rPr lang="en-GB" altLang="en-US" dirty="0">
                <a:latin typeface="Calibri" pitchFamily="34" charset="0"/>
              </a:rPr>
              <a:t>protect. </a:t>
            </a:r>
          </a:p>
          <a:p>
            <a:endParaRPr lang="en-GB"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01600" y="750888"/>
            <a:ext cx="6594475" cy="3709987"/>
          </a:xfrm>
          <a:ln/>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a:latin typeface="Calibri" pitchFamily="34" charset="0"/>
              </a:rPr>
              <a:t>Healthcare professionals are reminded that in some circumstances the recommendations regarding vaccines given in the Green Book chapters may differ from those in the Summary of Product Characteristics (SPC) for a particular vaccine. When this occurs, the recommendations in the Green Book are based on current expert advice received from the JCVI and should be followed. These Green Book recommendations and/or further advice from the Department of Health should be reflected in PGDs. </a:t>
            </a:r>
          </a:p>
          <a:p>
            <a:endParaRPr lang="en-GB"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Calibri" pitchFamily="34" charset="0"/>
              </a:rPr>
              <a:t>Boostrix-IPV and </a:t>
            </a:r>
            <a:r>
              <a:rPr lang="en-GB" altLang="en-US" dirty="0" err="1">
                <a:latin typeface="Calibri" pitchFamily="34" charset="0"/>
              </a:rPr>
              <a:t>Repevax</a:t>
            </a:r>
            <a:r>
              <a:rPr lang="en-GB" altLang="en-US" dirty="0">
                <a:latin typeface="Calibri" pitchFamily="34" charset="0"/>
              </a:rPr>
              <a:t> vaccines can be given at same time as other vaccines such as influenza vaccine. The vaccines should be given at a separate site, preferably in a different limb. If more than one vaccine is given in the same limb, they should be given at least 2.5cm apart. The sites at which each vaccine was given should be noted in the individual’s health records.</a:t>
            </a:r>
          </a:p>
          <a:p>
            <a:r>
              <a:rPr lang="en-GB" altLang="en-US" dirty="0">
                <a:latin typeface="Calibri" pitchFamily="34" charset="0"/>
              </a:rPr>
              <a:t> </a:t>
            </a:r>
          </a:p>
          <a:p>
            <a:r>
              <a:rPr lang="en-GB" altLang="en-US" dirty="0">
                <a:latin typeface="Calibri" pitchFamily="34" charset="0"/>
              </a:rPr>
              <a:t>More information on immunisation by nurses and other health professionals is available in chapter 5 of Green Book (Immunisation against infectious disease)</a:t>
            </a:r>
          </a:p>
          <a:p>
            <a:endParaRPr lang="en-GB" dirty="0"/>
          </a:p>
        </p:txBody>
      </p:sp>
    </p:spTree>
    <p:extLst>
      <p:ext uri="{BB962C8B-B14F-4D97-AF65-F5344CB8AC3E}">
        <p14:creationId xmlns:p14="http://schemas.microsoft.com/office/powerpoint/2010/main" val="28742823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lnSpc>
                <a:spcPct val="80000"/>
              </a:lnSpc>
            </a:pPr>
            <a:r>
              <a:rPr lang="en-GB" altLang="en-US" sz="1100" dirty="0">
                <a:latin typeface="Calibri" pitchFamily="34" charset="0"/>
              </a:rPr>
              <a:t>There are very few individuals who cannot receive pertussis containing vaccines. When there is doubt specialist advice should be sought on the vaccine and the circumstances under which it could be given. There are very few medical reasons why Boostrix-IPV or </a:t>
            </a:r>
            <a:r>
              <a:rPr lang="en-GB" altLang="en-US" sz="1100" dirty="0" err="1">
                <a:latin typeface="Calibri" pitchFamily="34" charset="0"/>
              </a:rPr>
              <a:t>Repevax</a:t>
            </a:r>
            <a:r>
              <a:rPr lang="en-GB" altLang="en-US" sz="1100" dirty="0">
                <a:latin typeface="Calibri" pitchFamily="34" charset="0"/>
              </a:rPr>
              <a:t> should not be given.  Boostrix-IPV  or </a:t>
            </a:r>
            <a:r>
              <a:rPr lang="en-GB" altLang="en-US" sz="1100" dirty="0" err="1">
                <a:latin typeface="Calibri" pitchFamily="34" charset="0"/>
              </a:rPr>
              <a:t>Repevax</a:t>
            </a:r>
            <a:r>
              <a:rPr lang="en-GB" altLang="en-US" sz="1100" dirty="0">
                <a:latin typeface="Calibri" pitchFamily="34" charset="0"/>
              </a:rPr>
              <a:t> should not be given to pregnant women who have had: </a:t>
            </a:r>
          </a:p>
          <a:p>
            <a:pPr>
              <a:lnSpc>
                <a:spcPct val="80000"/>
              </a:lnSpc>
            </a:pPr>
            <a:r>
              <a:rPr lang="en-GB" altLang="en-US" sz="1100" dirty="0">
                <a:latin typeface="Calibri" pitchFamily="34" charset="0"/>
              </a:rPr>
              <a:t> </a:t>
            </a:r>
          </a:p>
          <a:p>
            <a:pPr>
              <a:lnSpc>
                <a:spcPct val="80000"/>
              </a:lnSpc>
              <a:buFontTx/>
              <a:buChar char="•"/>
            </a:pPr>
            <a:r>
              <a:rPr lang="en-GB" altLang="en-US" sz="1100" dirty="0">
                <a:latin typeface="Calibri" pitchFamily="34" charset="0"/>
              </a:rPr>
              <a:t>a confirmed anaphylactic reaction to a previous dose of pertussis, diphtheria, tetanus or polio vaccines; </a:t>
            </a:r>
          </a:p>
          <a:p>
            <a:pPr>
              <a:lnSpc>
                <a:spcPct val="80000"/>
              </a:lnSpc>
              <a:buFontTx/>
              <a:buChar char="•"/>
            </a:pPr>
            <a:r>
              <a:rPr lang="en-GB" altLang="en-US" sz="1100" dirty="0">
                <a:latin typeface="Calibri" pitchFamily="34" charset="0"/>
              </a:rPr>
              <a:t>a confirmed anaphylactic reaction to any component of the vaccine </a:t>
            </a:r>
          </a:p>
          <a:p>
            <a:pPr>
              <a:lnSpc>
                <a:spcPct val="80000"/>
              </a:lnSpc>
              <a:buFontTx/>
              <a:buNone/>
            </a:pPr>
            <a:r>
              <a:rPr lang="en-GB" altLang="en-US" sz="1100" dirty="0">
                <a:latin typeface="Calibri" pitchFamily="34" charset="0"/>
              </a:rPr>
              <a:t> </a:t>
            </a:r>
          </a:p>
          <a:p>
            <a:pPr>
              <a:lnSpc>
                <a:spcPct val="80000"/>
              </a:lnSpc>
            </a:pPr>
            <a:r>
              <a:rPr lang="en-GB" altLang="en-US" sz="1100" dirty="0">
                <a:latin typeface="Calibri" pitchFamily="34" charset="0"/>
              </a:rPr>
              <a:t>Pregnant women who have recently received immunisation against pertussis, diphtheria, tetanus and/or polio should also be offered immunisation but with a gap of at least one month between immunisations. Although cumulative doses may increase the likelihood of injection site reactions or fever, this is outweighed by the expected benefit to the infant.</a:t>
            </a:r>
          </a:p>
          <a:p>
            <a:pPr>
              <a:lnSpc>
                <a:spcPct val="80000"/>
              </a:lnSpc>
            </a:pPr>
            <a:endParaRPr lang="en-GB" altLang="en-US" sz="1100" dirty="0">
              <a:latin typeface="Calibri" pitchFamily="34" charset="0"/>
            </a:endParaRPr>
          </a:p>
          <a:p>
            <a:pPr>
              <a:lnSpc>
                <a:spcPct val="80000"/>
              </a:lnSpc>
            </a:pPr>
            <a:r>
              <a:rPr lang="en-GB" altLang="en-US" sz="1100" dirty="0">
                <a:latin typeface="Calibri" pitchFamily="34" charset="0"/>
              </a:rPr>
              <a:t>In cases of pregnant women who have had encephalopathy (brain disorder) of unknown origin within seven days of previous immunisation with pertussis-containing vaccine, the advice in the Green Book should be followed. For women who have evidence of current neurological deterioration, including poorly controlled epilepsy, immunisation should be deferred and advice in the Green Book should be followed.</a:t>
            </a:r>
          </a:p>
          <a:p>
            <a:pPr>
              <a:lnSpc>
                <a:spcPct val="80000"/>
              </a:lnSpc>
            </a:pPr>
            <a:endParaRPr lang="en-GB" altLang="en-US" sz="1100" dirty="0">
              <a:latin typeface="Calibri" pitchFamily="34" charset="0"/>
            </a:endParaRPr>
          </a:p>
          <a:p>
            <a:pPr>
              <a:lnSpc>
                <a:spcPct val="80000"/>
              </a:lnSpc>
            </a:pPr>
            <a:r>
              <a:rPr lang="en-GB" altLang="en-US" sz="1100" dirty="0">
                <a:latin typeface="Calibri" pitchFamily="34" charset="0"/>
              </a:rPr>
              <a:t>If the pregnant women is acutely unwell and has a fever, immunisation should be postponed until the patient has recovered.  This is to avoid wrongly associating any cause of fever, or its progression, with the vaccine and to avoid increasing any pre-existing fever.  Having a minor illness without a fever (e.g. a cold) is not a reason to delay immunisation.</a:t>
            </a:r>
          </a:p>
          <a:p>
            <a:pPr>
              <a:lnSpc>
                <a:spcPct val="80000"/>
              </a:lnSpc>
            </a:pPr>
            <a:r>
              <a:rPr lang="en-GB" altLang="en-US" sz="1100" dirty="0">
                <a:latin typeface="Calibri" pitchFamily="34" charset="0"/>
              </a:rPr>
              <a:t> </a:t>
            </a:r>
          </a:p>
          <a:p>
            <a:pPr>
              <a:lnSpc>
                <a:spcPct val="80000"/>
              </a:lnSpc>
            </a:pPr>
            <a:r>
              <a:rPr lang="en-GB" altLang="en-US" sz="1100" dirty="0">
                <a:latin typeface="Calibri" pitchFamily="34" charset="0"/>
              </a:rPr>
              <a:t>A personal or family history of seizures is not a contraindication to immunisation.</a:t>
            </a:r>
          </a:p>
          <a:p>
            <a:pPr>
              <a:lnSpc>
                <a:spcPct val="80000"/>
              </a:lnSpc>
            </a:pPr>
            <a:r>
              <a:rPr lang="en-GB" altLang="en-US" sz="1100" dirty="0">
                <a:latin typeface="Calibri" pitchFamily="34" charset="0"/>
              </a:rPr>
              <a:t> </a:t>
            </a:r>
          </a:p>
          <a:p>
            <a:pPr>
              <a:lnSpc>
                <a:spcPct val="80000"/>
              </a:lnSpc>
            </a:pPr>
            <a:r>
              <a:rPr lang="en-GB" altLang="en-US" sz="1100" dirty="0">
                <a:latin typeface="Calibri" pitchFamily="34" charset="0"/>
              </a:rPr>
              <a:t>There is no contraindication to breastfeeding after receiving Boostrix-IPV or </a:t>
            </a:r>
            <a:r>
              <a:rPr lang="en-GB" altLang="en-US" sz="1100" dirty="0" err="1">
                <a:latin typeface="Calibri" pitchFamily="34" charset="0"/>
              </a:rPr>
              <a:t>Repevax</a:t>
            </a:r>
            <a:endParaRPr lang="en-GB" sz="1100" dirty="0"/>
          </a:p>
        </p:txBody>
      </p:sp>
    </p:spTree>
    <p:extLst>
      <p:ext uri="{BB962C8B-B14F-4D97-AF65-F5344CB8AC3E}">
        <p14:creationId xmlns:p14="http://schemas.microsoft.com/office/powerpoint/2010/main" val="34239931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01600" y="750888"/>
            <a:ext cx="6594475" cy="3709987"/>
          </a:xfrm>
          <a:ln/>
        </p:spPr>
      </p:sp>
      <p:sp>
        <p:nvSpPr>
          <p:cNvPr id="798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Calibri" pitchFamily="34" charset="0"/>
              </a:rPr>
              <a:t>The full list of adverse reactions associated with Boostrix-IPV or </a:t>
            </a:r>
            <a:r>
              <a:rPr lang="en-GB" altLang="en-US" dirty="0" err="1">
                <a:latin typeface="Calibri" pitchFamily="34" charset="0"/>
              </a:rPr>
              <a:t>Repevax</a:t>
            </a:r>
            <a:r>
              <a:rPr lang="en-GB" altLang="en-US" dirty="0">
                <a:latin typeface="Calibri" pitchFamily="34" charset="0"/>
              </a:rPr>
              <a:t> vaccines are available in the marketing authorisation holder’s Summary of Product Characteristics</a:t>
            </a:r>
          </a:p>
          <a:p>
            <a:r>
              <a:rPr lang="en-GB" altLang="en-US" dirty="0">
                <a:latin typeface="Calibri" pitchFamily="34" charset="0"/>
              </a:rPr>
              <a:t> </a:t>
            </a:r>
          </a:p>
          <a:p>
            <a:r>
              <a:rPr lang="en-GB" altLang="en-US" dirty="0">
                <a:latin typeface="Calibri" pitchFamily="34" charset="0"/>
              </a:rPr>
              <a:t>Anaphylaxis is a very rare side effect of most vaccines and facilities for its recognition and management must be available.</a:t>
            </a:r>
          </a:p>
          <a:p>
            <a:endParaRPr lang="en-GB"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itchFamily="34" charset="0"/>
                <a:ea typeface="+mn-ea"/>
                <a:cs typeface="+mn-cs"/>
              </a:rPr>
              <a:t>Healthcare professionals and patients are encouraged to report suspected adverse reactions to the Medicines and Healthcare Products Regulatory Agency (MHRA) using the yellow card reporting scheme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itchFamily="34" charset="0"/>
              <a:ea typeface="+mn-ea"/>
              <a:cs typeface="+mn-cs"/>
            </a:endParaRPr>
          </a:p>
          <a:p>
            <a:endParaRPr lang="en-GB" dirty="0"/>
          </a:p>
        </p:txBody>
      </p:sp>
    </p:spTree>
    <p:extLst>
      <p:ext uri="{BB962C8B-B14F-4D97-AF65-F5344CB8AC3E}">
        <p14:creationId xmlns:p14="http://schemas.microsoft.com/office/powerpoint/2010/main" val="9107134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Calibri" pitchFamily="34" charset="0"/>
              </a:rPr>
              <a:t>There are no reasons why Boostrix-IPV or </a:t>
            </a:r>
            <a:r>
              <a:rPr lang="en-GB" altLang="en-US" dirty="0" err="1">
                <a:latin typeface="Calibri" pitchFamily="34" charset="0"/>
              </a:rPr>
              <a:t>Repevax</a:t>
            </a:r>
            <a:r>
              <a:rPr lang="en-GB" altLang="en-US" dirty="0">
                <a:latin typeface="Calibri" pitchFamily="34" charset="0"/>
              </a:rPr>
              <a:t> cannot be administered at the same time as influenza vaccine.  However, influenza immunisation should not be delayed until week 16 or after of pregnancy in order to give Boostrix-IPV or </a:t>
            </a:r>
            <a:r>
              <a:rPr lang="en-GB" altLang="en-US" dirty="0" err="1">
                <a:latin typeface="Calibri" pitchFamily="34" charset="0"/>
              </a:rPr>
              <a:t>Repevax</a:t>
            </a:r>
            <a:r>
              <a:rPr lang="en-GB" altLang="en-US" dirty="0">
                <a:latin typeface="Calibri" pitchFamily="34" charset="0"/>
              </a:rPr>
              <a:t> at the same visit.  Pregnant women are at risk of severe illness at any stage of pregnancy from influenza. Boostrix-IPV or </a:t>
            </a:r>
            <a:r>
              <a:rPr lang="en-GB" altLang="en-US" dirty="0" err="1">
                <a:latin typeface="Calibri" pitchFamily="34" charset="0"/>
              </a:rPr>
              <a:t>Repevax</a:t>
            </a:r>
            <a:r>
              <a:rPr lang="en-GB" altLang="en-US" dirty="0">
                <a:latin typeface="Calibri" pitchFamily="34" charset="0"/>
              </a:rPr>
              <a:t> can be administered at the same time as anti-D treatment.</a:t>
            </a:r>
          </a:p>
          <a:p>
            <a:endParaRPr lang="en-GB" altLang="en-US" dirty="0"/>
          </a:p>
          <a:p>
            <a:r>
              <a:rPr lang="en-GB" altLang="en-US" dirty="0"/>
              <a:t>New mothers who have never been</a:t>
            </a:r>
            <a:r>
              <a:rPr lang="en-GB" altLang="en-US" baseline="0" dirty="0"/>
              <a:t> vaccinated against pertussis are unlikely to be vaccinated against diphtheria, tetanus and polio and should be assessed as to the need for further immunisations with Td/IPV vaccine. Health professionals should be referred to PHE vaccination of individuals with incomplete or uncertain immunisation status.</a:t>
            </a:r>
          </a:p>
          <a:p>
            <a:r>
              <a:rPr lang="en-GB" altLang="en-US" baseline="0" dirty="0"/>
              <a:t>https://www.gov.uk/government/publications/vaccination-of-individuals-with-uncertain-or-incomplete-immunisation-status</a:t>
            </a:r>
          </a:p>
          <a:p>
            <a:r>
              <a:rPr lang="en-GB" altLang="en-US" baseline="0" dirty="0"/>
              <a:t>  </a:t>
            </a:r>
            <a:endParaRPr lang="en-GB" altLang="en-US" dirty="0"/>
          </a:p>
          <a:p>
            <a:endParaRPr lang="en-GB" dirty="0"/>
          </a:p>
        </p:txBody>
      </p:sp>
    </p:spTree>
    <p:extLst>
      <p:ext uri="{BB962C8B-B14F-4D97-AF65-F5344CB8AC3E}">
        <p14:creationId xmlns:p14="http://schemas.microsoft.com/office/powerpoint/2010/main" val="14769676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01600" y="750888"/>
            <a:ext cx="6594475" cy="3709987"/>
          </a:xfrm>
          <a:ln/>
        </p:spPr>
      </p:sp>
      <p:sp>
        <p:nvSpPr>
          <p:cNvPr id="829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101600" y="750888"/>
            <a:ext cx="6594475" cy="3709987"/>
          </a:xfrm>
          <a:ln/>
        </p:spPr>
      </p:sp>
      <p:sp>
        <p:nvSpPr>
          <p:cNvPr id="839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Calibri" pitchFamily="34" charset="0"/>
              </a:rPr>
              <a:t>Parents should be encouraged to ensure their baby starts its immunisations on time and completes all 3 doses. </a:t>
            </a:r>
          </a:p>
          <a:p>
            <a:r>
              <a:rPr lang="en-GB" altLang="en-US" dirty="0">
                <a:latin typeface="Calibri" pitchFamily="34" charset="0"/>
              </a:rPr>
              <a:t> </a:t>
            </a:r>
          </a:p>
          <a:p>
            <a:r>
              <a:rPr lang="en-GB" altLang="en-US" dirty="0">
                <a:latin typeface="Calibri" pitchFamily="34" charset="0"/>
              </a:rPr>
              <a:t>Parents should ensure older brothers and sisters are up to date with their immunisations in order to reduce the chance of them passing infection onto the young infant in the household. </a:t>
            </a:r>
          </a:p>
          <a:p>
            <a:r>
              <a:rPr lang="en-GB" altLang="en-US" dirty="0">
                <a:latin typeface="Calibri" pitchFamily="34" charset="0"/>
              </a:rPr>
              <a:t> </a:t>
            </a:r>
          </a:p>
          <a:p>
            <a:endParaRPr lang="en-GB"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01600" y="750888"/>
            <a:ext cx="6594475" cy="3709987"/>
          </a:xfrm>
          <a:ln/>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01600" y="750888"/>
            <a:ext cx="6594475" cy="3709987"/>
          </a:xfrm>
          <a:ln/>
        </p:spPr>
      </p:sp>
      <p:sp>
        <p:nvSpPr>
          <p:cNvPr id="849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307823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42</a:t>
            </a:fld>
            <a:endParaRPr lang="en-US"/>
          </a:p>
        </p:txBody>
      </p:sp>
    </p:spTree>
    <p:extLst>
      <p:ext uri="{BB962C8B-B14F-4D97-AF65-F5344CB8AC3E}">
        <p14:creationId xmlns:p14="http://schemas.microsoft.com/office/powerpoint/2010/main" val="21575317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766111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01600" y="750888"/>
            <a:ext cx="6594475" cy="3709987"/>
          </a:xfrm>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lnSpc>
                <a:spcPct val="80000"/>
              </a:lnSpc>
            </a:pPr>
            <a:endParaRPr lang="en-GB" altLang="en-US" sz="180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75867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01600" y="750888"/>
            <a:ext cx="6594475" cy="3709987"/>
          </a:xfrm>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01600" y="750888"/>
            <a:ext cx="6594475" cy="3709987"/>
          </a:xfrm>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101600" y="750888"/>
            <a:ext cx="6594475" cy="3709987"/>
          </a:xfrm>
          <a:ln/>
        </p:spPr>
      </p:sp>
      <p:sp>
        <p:nvSpPr>
          <p:cNvPr id="54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i="1" dirty="0" err="1">
                <a:latin typeface="Calibri" pitchFamily="34" charset="0"/>
              </a:rPr>
              <a:t>Bordetella</a:t>
            </a:r>
            <a:r>
              <a:rPr lang="en-GB" altLang="en-US" i="1" dirty="0">
                <a:latin typeface="Calibri" pitchFamily="34" charset="0"/>
              </a:rPr>
              <a:t> pertussis</a:t>
            </a:r>
            <a:r>
              <a:rPr lang="en-GB" altLang="en-US" dirty="0">
                <a:latin typeface="Calibri" pitchFamily="34" charset="0"/>
              </a:rPr>
              <a:t> is an exclusively human pathogen that can affect people of all ages, however infants are the most vulnerable group with the highest rates of severe complications, hospitalisations and mortality. Adults and older siblings are often the source of infection for younger siblings at home. </a:t>
            </a:r>
          </a:p>
          <a:p>
            <a:r>
              <a:rPr lang="en-GB" altLang="en-US" dirty="0">
                <a:latin typeface="Calibri" pitchFamily="34" charset="0"/>
              </a:rPr>
              <a:t>  </a:t>
            </a:r>
          </a:p>
          <a:p>
            <a:r>
              <a:rPr lang="en-GB" altLang="en-US" dirty="0">
                <a:latin typeface="Calibri" pitchFamily="34" charset="0"/>
              </a:rPr>
              <a:t>Pertussis is a very infectious disease that is passed from one person to another. The bacteria are present in the back of the throat of an infected person and may be spread by coughing or sneezing.  </a:t>
            </a:r>
          </a:p>
          <a:p>
            <a:r>
              <a:rPr lang="en-GB" altLang="en-US" dirty="0">
                <a:latin typeface="Calibri" pitchFamily="34" charset="0"/>
              </a:rPr>
              <a:t> </a:t>
            </a:r>
          </a:p>
          <a:p>
            <a:endParaRPr lang="en-GB"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101600" y="750888"/>
            <a:ext cx="6594475" cy="3709987"/>
          </a:xfrm>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Calibri" pitchFamily="34" charset="0"/>
              </a:rPr>
              <a:t>A person can infect other people from 2-4 days before they start to cough to around 21 days after coughing starts. </a:t>
            </a:r>
          </a:p>
          <a:p>
            <a:r>
              <a:rPr lang="en-GB" altLang="en-US" dirty="0">
                <a:latin typeface="Calibri" pitchFamily="34" charset="0"/>
              </a:rPr>
              <a:t> </a:t>
            </a:r>
          </a:p>
          <a:p>
            <a:r>
              <a:rPr lang="en-GB" altLang="en-US" dirty="0">
                <a:latin typeface="Calibri" pitchFamily="34" charset="0"/>
              </a:rPr>
              <a:t>Symptoms of pertussis usually develop 7 to 10 days after contracting the infection </a:t>
            </a:r>
          </a:p>
          <a:p>
            <a:endParaRPr lang="en-GB"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101600" y="750888"/>
            <a:ext cx="6594475" cy="3709987"/>
          </a:xfrm>
          <a:ln/>
        </p:spPr>
      </p:sp>
      <p:sp>
        <p:nvSpPr>
          <p:cNvPr id="56323" name="Notes Placeholder 2"/>
          <p:cNvSpPr>
            <a:spLocks noGrp="1"/>
          </p:cNvSpPr>
          <p:nvPr>
            <p:ph type="body" idx="1"/>
          </p:nvPr>
        </p:nvSpPr>
        <p:spPr>
          <a:xfrm>
            <a:off x="686062" y="4572114"/>
            <a:ext cx="5496361" cy="41809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GB" altLang="en-US" dirty="0">
                <a:latin typeface="Calibri" pitchFamily="34" charset="0"/>
              </a:rPr>
              <a:t>Symptoms caused by pertussis infection tend to develop in stages, with mild symptoms occurring first, followed by a period of more severe symptoms, before improvement begins. </a:t>
            </a:r>
          </a:p>
          <a:p>
            <a:r>
              <a:rPr lang="en-GB" altLang="en-US" sz="800" dirty="0">
                <a:latin typeface="Calibri" pitchFamily="34" charset="0"/>
              </a:rPr>
              <a:t> </a:t>
            </a:r>
          </a:p>
          <a:p>
            <a:r>
              <a:rPr lang="en-GB" altLang="en-US" dirty="0">
                <a:latin typeface="Calibri" pitchFamily="34" charset="0"/>
              </a:rPr>
              <a:t>The initial stage /early symptoms of pertussis are often similar to those of a common cold and may include: runny or blocked nose, sneezing, watering eyes, dry irritating cough, sore throat, slightly raised temperature and feeling generally unwell. These early symptoms can last for one to two weeks before becoming more severe. </a:t>
            </a:r>
          </a:p>
          <a:p>
            <a:r>
              <a:rPr lang="en-GB" altLang="en-US" sz="800" dirty="0">
                <a:latin typeface="Calibri" pitchFamily="34" charset="0"/>
              </a:rPr>
              <a:t> </a:t>
            </a:r>
          </a:p>
          <a:p>
            <a:r>
              <a:rPr lang="en-GB" altLang="en-US" dirty="0">
                <a:latin typeface="Calibri" pitchFamily="34" charset="0"/>
              </a:rPr>
              <a:t>The second stage is sometimes called the paroxysmal stage and is characterised by fits of coughing which maybe followed by choking and/or vomiting. The cough often comes in short bursts (paroxysms) followed by a desperate gasp for air – when the characteristic whooping noise may be made. Pertussis doesn’t always cause the typical symptoms of the whoop sound or vomiting after coughing, particularly in older children and adults when pertussis may present as a prolonged cough. </a:t>
            </a:r>
          </a:p>
          <a:p>
            <a:r>
              <a:rPr lang="en-GB" altLang="en-US" sz="800" dirty="0">
                <a:latin typeface="Calibri" pitchFamily="34" charset="0"/>
              </a:rPr>
              <a:t> </a:t>
            </a:r>
          </a:p>
          <a:p>
            <a:r>
              <a:rPr lang="en-GB" altLang="en-US" dirty="0">
                <a:latin typeface="Calibri" pitchFamily="34" charset="0"/>
              </a:rPr>
              <a:t>Each bout of coughing usually lasts between one and two minutes, but several bouts may occur in quick succession. </a:t>
            </a:r>
          </a:p>
          <a:p>
            <a:r>
              <a:rPr lang="en-GB" altLang="en-US" sz="800" dirty="0">
                <a:latin typeface="Calibri" pitchFamily="34" charset="0"/>
              </a:rPr>
              <a:t> </a:t>
            </a:r>
          </a:p>
          <a:p>
            <a:r>
              <a:rPr lang="en-GB" altLang="en-US" dirty="0">
                <a:latin typeface="Calibri" pitchFamily="34" charset="0"/>
              </a:rPr>
              <a:t>These bouts of coughing may continue</a:t>
            </a:r>
            <a:r>
              <a:rPr lang="en-GB" altLang="en-US" dirty="0">
                <a:solidFill>
                  <a:srgbClr val="FF0000"/>
                </a:solidFill>
                <a:latin typeface="Calibri" pitchFamily="34" charset="0"/>
              </a:rPr>
              <a:t> </a:t>
            </a:r>
            <a:r>
              <a:rPr lang="en-GB" altLang="en-US" dirty="0">
                <a:latin typeface="Calibri" pitchFamily="34" charset="0"/>
              </a:rPr>
              <a:t>for weeks or months. Over time the episodes of coughing become less frequent and full recovery is gradual.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dirty="0"/>
          </a:p>
        </p:txBody>
      </p:sp>
    </p:spTree>
    <p:extLst>
      <p:ext uri="{BB962C8B-B14F-4D97-AF65-F5344CB8AC3E}">
        <p14:creationId xmlns:p14="http://schemas.microsoft.com/office/powerpoint/2010/main" val="294236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a:t>Presentation title</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999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a:t>Presentation title</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01622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a:t>Presentation title</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60204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a:t>Presentation title</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94615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GB"/>
              <a:t>Presentation title</a:t>
            </a:r>
            <a:endParaRPr lang="en-GB" sz="1400"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gov.uk/government/publications/pertussis-vaccination-in-pregnancy-dtapipv-boosterix-or-repevax-pgd-template"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mhra.gov.uk/yellowcard"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nhs.uk/conditions/Whooping-cough/"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www.gov.uk/government/publications/pertussis-vaccination-in-pregnancy-dtapipv-boosterix-or-repevax-pgd-template" TargetMode="External"/><Relationship Id="rId5" Type="http://schemas.openxmlformats.org/officeDocument/2006/relationships/hyperlink" Target="http://www.gov.uk/government/collections/immunisation#pertussis-(whooping-cough)" TargetMode="External"/><Relationship Id="rId4" Type="http://schemas.openxmlformats.org/officeDocument/2006/relationships/hyperlink" Target="http://www.gov.uk/government/publications/pertussis-the-green-book-chapter-24"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2F9A2884-3E05-411E-930D-C4E3CDB819AB}"/>
              </a:ext>
            </a:extLst>
          </p:cNvPr>
          <p:cNvSpPr>
            <a:spLocks noGrp="1" noChangeArrowheads="1"/>
          </p:cNvSpPr>
          <p:nvPr>
            <p:ph type="ctrTitle"/>
          </p:nvPr>
        </p:nvSpPr>
        <p:spPr bwMode="auto">
          <a:xfrm>
            <a:off x="512763" y="2528888"/>
            <a:ext cx="10482262"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30000"/>
              </a:spcAft>
              <a:defRPr sz="2400" b="1">
                <a:solidFill>
                  <a:schemeClr val="tx2"/>
                </a:solidFill>
                <a:latin typeface="Calibri" pitchFamily="34" charset="0"/>
                <a:ea typeface="ＭＳ Ｐゴシック" charset="-128"/>
              </a:defRPr>
            </a:lvl1pPr>
            <a:lvl2pPr marL="37931725" indent="-37474525" eaLnBrk="0" hangingPunct="0">
              <a:spcBef>
                <a:spcPct val="20000"/>
              </a:spcBef>
              <a:spcAft>
                <a:spcPct val="30000"/>
              </a:spcAft>
              <a:defRPr sz="2000">
                <a:solidFill>
                  <a:srgbClr val="000000"/>
                </a:solidFill>
                <a:latin typeface="Calibri" pitchFamily="34" charset="0"/>
                <a:ea typeface="ＭＳ Ｐゴシック" charset="-128"/>
              </a:defRPr>
            </a:lvl2pPr>
            <a:lvl3pPr marL="285750" indent="-282575" eaLnBrk="0" hangingPunct="0">
              <a:spcBef>
                <a:spcPct val="20000"/>
              </a:spcBef>
              <a:buChar char="•"/>
              <a:defRPr sz="2000">
                <a:solidFill>
                  <a:srgbClr val="000000"/>
                </a:solidFill>
                <a:latin typeface="Calibri" pitchFamily="34" charset="0"/>
                <a:ea typeface="ＭＳ Ｐゴシック" charset="-128"/>
              </a:defRPr>
            </a:lvl3pPr>
            <a:lvl4pPr marL="517525" indent="-230188" eaLnBrk="0" hangingPunct="0">
              <a:spcBef>
                <a:spcPct val="20000"/>
              </a:spcBef>
              <a:buChar char="­"/>
              <a:defRPr sz="2000">
                <a:solidFill>
                  <a:srgbClr val="000000"/>
                </a:solidFill>
                <a:latin typeface="Calibri" pitchFamily="34" charset="0"/>
                <a:ea typeface="ＭＳ Ｐゴシック" charset="-128"/>
              </a:defRPr>
            </a:lvl4pPr>
            <a:lvl5pPr marL="755650" indent="-236538" eaLnBrk="0" hangingPunct="0">
              <a:spcBef>
                <a:spcPct val="20000"/>
              </a:spcBef>
              <a:buChar char="•"/>
              <a:defRPr sz="2000">
                <a:solidFill>
                  <a:srgbClr val="000000"/>
                </a:solidFill>
                <a:latin typeface="Calibri" pitchFamily="34" charset="0"/>
                <a:ea typeface="ＭＳ Ｐゴシック" charset="-128"/>
              </a:defRPr>
            </a:lvl5pPr>
            <a:lvl6pPr marL="1212850" indent="-236538" eaLnBrk="0" fontAlgn="base" hangingPunct="0">
              <a:spcBef>
                <a:spcPct val="20000"/>
              </a:spcBef>
              <a:spcAft>
                <a:spcPct val="0"/>
              </a:spcAft>
              <a:buChar char="•"/>
              <a:defRPr sz="2000">
                <a:solidFill>
                  <a:srgbClr val="000000"/>
                </a:solidFill>
                <a:latin typeface="Calibri" pitchFamily="34" charset="0"/>
                <a:ea typeface="ＭＳ Ｐゴシック" charset="-128"/>
              </a:defRPr>
            </a:lvl6pPr>
            <a:lvl7pPr marL="1670050" indent="-236538" eaLnBrk="0" fontAlgn="base" hangingPunct="0">
              <a:spcBef>
                <a:spcPct val="20000"/>
              </a:spcBef>
              <a:spcAft>
                <a:spcPct val="0"/>
              </a:spcAft>
              <a:buChar char="•"/>
              <a:defRPr sz="2000">
                <a:solidFill>
                  <a:srgbClr val="000000"/>
                </a:solidFill>
                <a:latin typeface="Calibri" pitchFamily="34" charset="0"/>
                <a:ea typeface="ＭＳ Ｐゴシック" charset="-128"/>
              </a:defRPr>
            </a:lvl7pPr>
            <a:lvl8pPr marL="2127250" indent="-236538" eaLnBrk="0" fontAlgn="base" hangingPunct="0">
              <a:spcBef>
                <a:spcPct val="20000"/>
              </a:spcBef>
              <a:spcAft>
                <a:spcPct val="0"/>
              </a:spcAft>
              <a:buChar char="•"/>
              <a:defRPr sz="2000">
                <a:solidFill>
                  <a:srgbClr val="000000"/>
                </a:solidFill>
                <a:latin typeface="Calibri" pitchFamily="34" charset="0"/>
                <a:ea typeface="ＭＳ Ｐゴシック" charset="-128"/>
              </a:defRPr>
            </a:lvl8pPr>
            <a:lvl9pPr marL="2584450" indent="-236538" eaLnBrk="0" fontAlgn="base" hangingPunct="0">
              <a:spcBef>
                <a:spcPct val="20000"/>
              </a:spcBef>
              <a:spcAft>
                <a:spcPct val="0"/>
              </a:spcAft>
              <a:buChar char="•"/>
              <a:defRPr sz="2000">
                <a:solidFill>
                  <a:srgbClr val="000000"/>
                </a:solidFill>
                <a:latin typeface="Calibri" pitchFamily="34" charset="0"/>
                <a:ea typeface="ＭＳ Ｐゴシック" charset="-128"/>
              </a:defRPr>
            </a:lvl9pPr>
          </a:lstStyle>
          <a:p>
            <a:pPr eaLnBrk="1" hangingPunct="1">
              <a:spcBef>
                <a:spcPct val="0"/>
              </a:spcBef>
              <a:spcAft>
                <a:spcPct val="0"/>
              </a:spcAft>
            </a:pPr>
            <a:r>
              <a:rPr lang="en-GB" altLang="en-US" sz="4000" dirty="0">
                <a:solidFill>
                  <a:schemeClr val="bg1"/>
                </a:solidFill>
                <a:latin typeface="+mn-lt"/>
              </a:rPr>
              <a:t>Pertussis (whooping cough) vaccination programme for pregnant women</a:t>
            </a:r>
            <a:endParaRPr lang="en-US" altLang="en-US" sz="4000" dirty="0">
              <a:solidFill>
                <a:schemeClr val="bg1"/>
              </a:solidFill>
              <a:latin typeface="+mn-lt"/>
            </a:endParaRPr>
          </a:p>
        </p:txBody>
      </p:sp>
      <p:sp>
        <p:nvSpPr>
          <p:cNvPr id="4" name="Rectangle 6">
            <a:extLst>
              <a:ext uri="{FF2B5EF4-FFF2-40B4-BE49-F238E27FC236}">
                <a16:creationId xmlns:a16="http://schemas.microsoft.com/office/drawing/2014/main" id="{A8E2E4D9-BA53-4382-AC22-47B2FAAAF30B}"/>
              </a:ext>
            </a:extLst>
          </p:cNvPr>
          <p:cNvSpPr>
            <a:spLocks noChangeArrowheads="1"/>
          </p:cNvSpPr>
          <p:nvPr/>
        </p:nvSpPr>
        <p:spPr bwMode="auto">
          <a:xfrm>
            <a:off x="741175" y="5182360"/>
            <a:ext cx="680457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30000"/>
              </a:spcAft>
              <a:defRPr sz="2400" b="1">
                <a:solidFill>
                  <a:schemeClr val="tx2"/>
                </a:solidFill>
                <a:latin typeface="Calibri" pitchFamily="34" charset="0"/>
                <a:ea typeface="ＭＳ Ｐゴシック" charset="-128"/>
              </a:defRPr>
            </a:lvl1pPr>
            <a:lvl2pPr marL="37931725" indent="-37474525" eaLnBrk="0" hangingPunct="0">
              <a:spcBef>
                <a:spcPct val="20000"/>
              </a:spcBef>
              <a:spcAft>
                <a:spcPct val="30000"/>
              </a:spcAft>
              <a:defRPr sz="2000">
                <a:solidFill>
                  <a:srgbClr val="000000"/>
                </a:solidFill>
                <a:latin typeface="Calibri" pitchFamily="34" charset="0"/>
                <a:ea typeface="ＭＳ Ｐゴシック" charset="-128"/>
              </a:defRPr>
            </a:lvl2pPr>
            <a:lvl3pPr marL="285750" indent="-282575" eaLnBrk="0" hangingPunct="0">
              <a:spcBef>
                <a:spcPct val="20000"/>
              </a:spcBef>
              <a:buChar char="•"/>
              <a:defRPr sz="2000">
                <a:solidFill>
                  <a:srgbClr val="000000"/>
                </a:solidFill>
                <a:latin typeface="Calibri" pitchFamily="34" charset="0"/>
                <a:ea typeface="ＭＳ Ｐゴシック" charset="-128"/>
              </a:defRPr>
            </a:lvl3pPr>
            <a:lvl4pPr marL="517525" indent="-230188" eaLnBrk="0" hangingPunct="0">
              <a:spcBef>
                <a:spcPct val="20000"/>
              </a:spcBef>
              <a:buChar char="­"/>
              <a:defRPr sz="2000">
                <a:solidFill>
                  <a:srgbClr val="000000"/>
                </a:solidFill>
                <a:latin typeface="Calibri" pitchFamily="34" charset="0"/>
                <a:ea typeface="ＭＳ Ｐゴシック" charset="-128"/>
              </a:defRPr>
            </a:lvl4pPr>
            <a:lvl5pPr marL="755650" indent="-236538" eaLnBrk="0" hangingPunct="0">
              <a:spcBef>
                <a:spcPct val="20000"/>
              </a:spcBef>
              <a:buChar char="•"/>
              <a:defRPr sz="2000">
                <a:solidFill>
                  <a:srgbClr val="000000"/>
                </a:solidFill>
                <a:latin typeface="Calibri" pitchFamily="34" charset="0"/>
                <a:ea typeface="ＭＳ Ｐゴシック" charset="-128"/>
              </a:defRPr>
            </a:lvl5pPr>
            <a:lvl6pPr marL="1212850" indent="-236538" eaLnBrk="0" fontAlgn="base" hangingPunct="0">
              <a:spcBef>
                <a:spcPct val="20000"/>
              </a:spcBef>
              <a:spcAft>
                <a:spcPct val="0"/>
              </a:spcAft>
              <a:buChar char="•"/>
              <a:defRPr sz="2000">
                <a:solidFill>
                  <a:srgbClr val="000000"/>
                </a:solidFill>
                <a:latin typeface="Calibri" pitchFamily="34" charset="0"/>
                <a:ea typeface="ＭＳ Ｐゴシック" charset="-128"/>
              </a:defRPr>
            </a:lvl6pPr>
            <a:lvl7pPr marL="1670050" indent="-236538" eaLnBrk="0" fontAlgn="base" hangingPunct="0">
              <a:spcBef>
                <a:spcPct val="20000"/>
              </a:spcBef>
              <a:spcAft>
                <a:spcPct val="0"/>
              </a:spcAft>
              <a:buChar char="•"/>
              <a:defRPr sz="2000">
                <a:solidFill>
                  <a:srgbClr val="000000"/>
                </a:solidFill>
                <a:latin typeface="Calibri" pitchFamily="34" charset="0"/>
                <a:ea typeface="ＭＳ Ｐゴシック" charset="-128"/>
              </a:defRPr>
            </a:lvl7pPr>
            <a:lvl8pPr marL="2127250" indent="-236538" eaLnBrk="0" fontAlgn="base" hangingPunct="0">
              <a:spcBef>
                <a:spcPct val="20000"/>
              </a:spcBef>
              <a:spcAft>
                <a:spcPct val="0"/>
              </a:spcAft>
              <a:buChar char="•"/>
              <a:defRPr sz="2000">
                <a:solidFill>
                  <a:srgbClr val="000000"/>
                </a:solidFill>
                <a:latin typeface="Calibri" pitchFamily="34" charset="0"/>
                <a:ea typeface="ＭＳ Ｐゴシック" charset="-128"/>
              </a:defRPr>
            </a:lvl8pPr>
            <a:lvl9pPr marL="2584450" indent="-236538" eaLnBrk="0" fontAlgn="base" hangingPunct="0">
              <a:spcBef>
                <a:spcPct val="20000"/>
              </a:spcBef>
              <a:spcAft>
                <a:spcPct val="0"/>
              </a:spcAft>
              <a:buChar char="•"/>
              <a:defRPr sz="2000">
                <a:solidFill>
                  <a:srgbClr val="000000"/>
                </a:solidFill>
                <a:latin typeface="Calibri" pitchFamily="34" charset="0"/>
                <a:ea typeface="ＭＳ Ｐゴシック" charset="-128"/>
              </a:defRPr>
            </a:lvl9pPr>
          </a:lstStyle>
          <a:p>
            <a:pPr eaLnBrk="1" hangingPunct="1">
              <a:spcBef>
                <a:spcPct val="0"/>
              </a:spcBef>
              <a:spcAft>
                <a:spcPct val="0"/>
              </a:spcAft>
            </a:pPr>
            <a:r>
              <a:rPr lang="en-GB" altLang="en-US" sz="3000" b="0" dirty="0">
                <a:solidFill>
                  <a:schemeClr val="bg1"/>
                </a:solidFill>
              </a:rPr>
              <a:t>An update for healthcare professionals</a:t>
            </a:r>
          </a:p>
          <a:p>
            <a:pPr eaLnBrk="1" hangingPunct="1">
              <a:spcBef>
                <a:spcPct val="0"/>
              </a:spcBef>
              <a:spcAft>
                <a:spcPct val="0"/>
              </a:spcAft>
            </a:pPr>
            <a:r>
              <a:rPr lang="en-GB" altLang="en-US" sz="3000" b="0" dirty="0">
                <a:solidFill>
                  <a:schemeClr val="bg1"/>
                </a:solidFill>
              </a:rPr>
              <a:t>Updated September 2021</a:t>
            </a:r>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a:xfrm>
            <a:off x="977245" y="235520"/>
            <a:ext cx="9143999" cy="1143000"/>
          </a:xfrm>
        </p:spPr>
        <p:txBody>
          <a:bodyPr>
            <a:noAutofit/>
          </a:bodyPr>
          <a:lstStyle/>
          <a:p>
            <a:pPr eaLnBrk="1" hangingPunct="1"/>
            <a:r>
              <a:rPr lang="en-GB" altLang="en-US" dirty="0"/>
              <a:t>Clinical presentation of pertussis (cont’d</a:t>
            </a:r>
            <a:r>
              <a:rPr lang="en-GB" altLang="en-US" b="1" dirty="0"/>
              <a:t>)</a:t>
            </a:r>
            <a:endParaRPr lang="en-GB" altLang="en-US" dirty="0"/>
          </a:p>
        </p:txBody>
      </p:sp>
      <p:sp>
        <p:nvSpPr>
          <p:cNvPr id="15364" name="Content Placeholder 2"/>
          <p:cNvSpPr>
            <a:spLocks noGrp="1"/>
          </p:cNvSpPr>
          <p:nvPr>
            <p:ph idx="1"/>
          </p:nvPr>
        </p:nvSpPr>
        <p:spPr>
          <a:xfrm>
            <a:off x="977245" y="2204864"/>
            <a:ext cx="5505825" cy="3599821"/>
          </a:xfrm>
        </p:spPr>
        <p:txBody>
          <a:bodyPr/>
          <a:lstStyle/>
          <a:p>
            <a:pPr eaLnBrk="1" hangingPunct="1">
              <a:buFont typeface="Arial" charset="0"/>
              <a:buNone/>
            </a:pPr>
            <a:r>
              <a:rPr lang="en-GB" altLang="en-US" sz="2000" b="1" dirty="0"/>
              <a:t>Convalescent stage</a:t>
            </a:r>
          </a:p>
          <a:p>
            <a:pPr eaLnBrk="1" hangingPunct="1">
              <a:buFont typeface="Arial" charset="0"/>
              <a:buNone/>
            </a:pPr>
            <a:r>
              <a:rPr lang="en-GB" altLang="en-US" sz="2000" dirty="0"/>
              <a:t>Symptoms:</a:t>
            </a:r>
          </a:p>
          <a:p>
            <a:pPr eaLnBrk="1" hangingPunct="1">
              <a:buFont typeface="Arial" charset="0"/>
              <a:buNone/>
            </a:pPr>
            <a:endParaRPr lang="en-GB" altLang="en-US" sz="2000" dirty="0"/>
          </a:p>
          <a:p>
            <a:pPr marL="457200" lvl="1">
              <a:lnSpc>
                <a:spcPct val="80000"/>
              </a:lnSpc>
            </a:pPr>
            <a:r>
              <a:rPr lang="en-GB" altLang="en-US" dirty="0"/>
              <a:t>slowly become less severe</a:t>
            </a:r>
          </a:p>
          <a:p>
            <a:pPr marL="457200" lvl="1">
              <a:lnSpc>
                <a:spcPct val="80000"/>
              </a:lnSpc>
            </a:pPr>
            <a:endParaRPr lang="en-GB" altLang="en-US" dirty="0"/>
          </a:p>
          <a:p>
            <a:pPr marL="457200" lvl="1">
              <a:lnSpc>
                <a:spcPct val="80000"/>
              </a:lnSpc>
            </a:pPr>
            <a:r>
              <a:rPr lang="en-GB" altLang="en-US" dirty="0"/>
              <a:t>generally last 2 to 6 weeks but can persist for months </a:t>
            </a:r>
          </a:p>
        </p:txBody>
      </p:sp>
      <p:pic>
        <p:nvPicPr>
          <p:cNvPr id="15366" name="Picture 7" descr="baby incubator.jpg"/>
          <p:cNvPicPr>
            <a:picLocks noChangeAspect="1"/>
          </p:cNvPicPr>
          <p:nvPr/>
        </p:nvPicPr>
        <p:blipFill>
          <a:blip r:embed="rId3">
            <a:extLst>
              <a:ext uri="{28A0092B-C50C-407E-A947-70E740481C1C}">
                <a14:useLocalDpi xmlns:a14="http://schemas.microsoft.com/office/drawing/2010/main" val="0"/>
              </a:ext>
            </a:extLst>
          </a:blip>
          <a:srcRect l="23419"/>
          <a:stretch>
            <a:fillRect/>
          </a:stretch>
        </p:blipFill>
        <p:spPr bwMode="auto">
          <a:xfrm>
            <a:off x="6955602" y="2204864"/>
            <a:ext cx="3237650"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Box 3"/>
          <p:cNvSpPr txBox="1">
            <a:spLocks noChangeArrowheads="1"/>
          </p:cNvSpPr>
          <p:nvPr/>
        </p:nvSpPr>
        <p:spPr bwMode="auto">
          <a:xfrm>
            <a:off x="8173148" y="5466130"/>
            <a:ext cx="20201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en-GB" altLang="en-US" sz="1000" dirty="0">
                <a:latin typeface="Times New Roman" pitchFamily="18" charset="0"/>
              </a:rPr>
              <a:t>© NHS Scotland/Crown Copyright </a:t>
            </a:r>
          </a:p>
        </p:txBody>
      </p:sp>
      <p:sp>
        <p:nvSpPr>
          <p:cNvPr id="8" name="Slide Number Placeholder 3"/>
          <p:cNvSpPr>
            <a:spLocks noGrp="1"/>
          </p:cNvSpPr>
          <p:nvPr>
            <p:ph type="sldNum" sz="quarter" idx="10"/>
          </p:nvPr>
        </p:nvSpPr>
        <p:spPr>
          <a:xfrm>
            <a:off x="1524000" y="6314374"/>
            <a:ext cx="9144000" cy="549275"/>
          </a:xfrm>
        </p:spPr>
        <p:txBody>
          <a:bodyPr/>
          <a:lstStyle/>
          <a:p>
            <a:pPr>
              <a:defRPr/>
            </a:pPr>
            <a:r>
              <a:rPr lang="en-US"/>
              <a:t>  </a:t>
            </a:r>
            <a:fld id="{2565FA6D-D4C8-4C4C-AC4B-3269734D34D8}" type="slidenum">
              <a:rPr lang="en-US" smtClean="0"/>
              <a:pPr>
                <a:defRPr/>
              </a:pPr>
              <a:t>10</a:t>
            </a:fld>
            <a:endParaRPr lang="en-US" dirty="0"/>
          </a:p>
        </p:txBody>
      </p:sp>
      <p:sp>
        <p:nvSpPr>
          <p:cNvPr id="7" name="Footer Placeholder 4"/>
          <p:cNvSpPr>
            <a:spLocks noGrp="1"/>
          </p:cNvSpPr>
          <p:nvPr>
            <p:ph type="ftr" sz="quarter" idx="11"/>
          </p:nvPr>
        </p:nvSpPr>
        <p:spPr>
          <a:xfrm>
            <a:off x="2424118" y="6314374"/>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a:xfrm>
            <a:off x="883403" y="270446"/>
            <a:ext cx="9425065" cy="849313"/>
          </a:xfrm>
        </p:spPr>
        <p:txBody>
          <a:bodyPr>
            <a:noAutofit/>
          </a:bodyPr>
          <a:lstStyle/>
          <a:p>
            <a:pPr eaLnBrk="1" hangingPunct="1"/>
            <a:r>
              <a:rPr lang="en-GB" altLang="en-US" dirty="0"/>
              <a:t>Clinical presentation of pertussis in infants and young children </a:t>
            </a:r>
          </a:p>
        </p:txBody>
      </p:sp>
      <p:sp>
        <p:nvSpPr>
          <p:cNvPr id="16388" name="Content Placeholder 2"/>
          <p:cNvSpPr>
            <a:spLocks noGrp="1"/>
          </p:cNvSpPr>
          <p:nvPr>
            <p:ph idx="1"/>
          </p:nvPr>
        </p:nvSpPr>
        <p:spPr>
          <a:xfrm>
            <a:off x="666427" y="2338239"/>
            <a:ext cx="5945055" cy="3406774"/>
          </a:xfrm>
        </p:spPr>
        <p:txBody>
          <a:bodyPr/>
          <a:lstStyle/>
          <a:p>
            <a:pPr marL="457200" lvl="1">
              <a:lnSpc>
                <a:spcPct val="80000"/>
              </a:lnSpc>
            </a:pPr>
            <a:r>
              <a:rPr lang="en-GB" altLang="en-US" dirty="0"/>
              <a:t>infants may not make the ‘whoop’ sound after coughing, but they may start gagging or gasping and may temporarily stop breathing </a:t>
            </a:r>
          </a:p>
          <a:p>
            <a:pPr marL="457200" lvl="1">
              <a:lnSpc>
                <a:spcPct val="80000"/>
              </a:lnSpc>
            </a:pPr>
            <a:endParaRPr lang="en-GB" altLang="en-US" dirty="0"/>
          </a:p>
          <a:p>
            <a:pPr marL="457200" lvl="1">
              <a:lnSpc>
                <a:spcPct val="80000"/>
              </a:lnSpc>
            </a:pPr>
            <a:r>
              <a:rPr lang="en-GB" altLang="en-US" dirty="0"/>
              <a:t>young children may also seem to choke or become cyanosed when they have a bout of coughing </a:t>
            </a:r>
          </a:p>
        </p:txBody>
      </p:sp>
      <p:pic>
        <p:nvPicPr>
          <p:cNvPr id="16390" name="Picture 6" descr="boy.jpg"/>
          <p:cNvPicPr>
            <a:picLocks noChangeAspect="1"/>
          </p:cNvPicPr>
          <p:nvPr/>
        </p:nvPicPr>
        <p:blipFill>
          <a:blip r:embed="rId3">
            <a:extLst>
              <a:ext uri="{28A0092B-C50C-407E-A947-70E740481C1C}">
                <a14:useLocalDpi xmlns:a14="http://schemas.microsoft.com/office/drawing/2010/main" val="0"/>
              </a:ext>
            </a:extLst>
          </a:blip>
          <a:srcRect t="7797"/>
          <a:stretch>
            <a:fillRect/>
          </a:stretch>
        </p:blipFill>
        <p:spPr bwMode="auto">
          <a:xfrm>
            <a:off x="7752185" y="2398490"/>
            <a:ext cx="2157589"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Box 3"/>
          <p:cNvSpPr txBox="1">
            <a:spLocks noChangeArrowheads="1"/>
          </p:cNvSpPr>
          <p:nvPr/>
        </p:nvSpPr>
        <p:spPr bwMode="auto">
          <a:xfrm>
            <a:off x="8398967" y="5805265"/>
            <a:ext cx="15108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en-GB" altLang="en-US" sz="1000" dirty="0">
                <a:latin typeface="Times New Roman" pitchFamily="18" charset="0"/>
              </a:rPr>
              <a:t>Photo courtesy of CDC</a:t>
            </a:r>
          </a:p>
        </p:txBody>
      </p:sp>
      <p:sp>
        <p:nvSpPr>
          <p:cNvPr id="9" name="Slide Number Placeholder 3"/>
          <p:cNvSpPr>
            <a:spLocks noGrp="1"/>
          </p:cNvSpPr>
          <p:nvPr>
            <p:ph type="sldNum" sz="quarter" idx="10"/>
          </p:nvPr>
        </p:nvSpPr>
        <p:spPr>
          <a:xfrm>
            <a:off x="1524000" y="6314374"/>
            <a:ext cx="9144000" cy="549275"/>
          </a:xfrm>
        </p:spPr>
        <p:txBody>
          <a:bodyPr/>
          <a:lstStyle/>
          <a:p>
            <a:pPr>
              <a:defRPr/>
            </a:pPr>
            <a:r>
              <a:rPr lang="en-US" dirty="0"/>
              <a:t>  </a:t>
            </a:r>
            <a:fld id="{2565FA6D-D4C8-4C4C-AC4B-3269734D34D8}" type="slidenum">
              <a:rPr lang="en-US" smtClean="0"/>
              <a:pPr>
                <a:defRPr/>
              </a:pPr>
              <a:t>11</a:t>
            </a:fld>
            <a:endParaRPr lang="en-US" dirty="0"/>
          </a:p>
        </p:txBody>
      </p:sp>
      <p:sp>
        <p:nvSpPr>
          <p:cNvPr id="8" name="Footer Placeholder 4"/>
          <p:cNvSpPr>
            <a:spLocks noGrp="1"/>
          </p:cNvSpPr>
          <p:nvPr>
            <p:ph type="ftr" sz="quarter" idx="11"/>
          </p:nvPr>
        </p:nvSpPr>
        <p:spPr>
          <a:xfrm>
            <a:off x="2424118" y="6314374"/>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a:xfrm>
            <a:off x="1007390" y="200329"/>
            <a:ext cx="9481103" cy="1224136"/>
          </a:xfrm>
        </p:spPr>
        <p:txBody>
          <a:bodyPr>
            <a:noAutofit/>
          </a:bodyPr>
          <a:lstStyle/>
          <a:p>
            <a:pPr eaLnBrk="1" hangingPunct="1"/>
            <a:r>
              <a:rPr lang="en-GB" altLang="en-US" dirty="0"/>
              <a:t>Complications in infants and young children </a:t>
            </a:r>
          </a:p>
        </p:txBody>
      </p:sp>
      <p:sp>
        <p:nvSpPr>
          <p:cNvPr id="17412" name="Content Placeholder 2"/>
          <p:cNvSpPr>
            <a:spLocks noGrp="1"/>
          </p:cNvSpPr>
          <p:nvPr>
            <p:ph idx="1"/>
          </p:nvPr>
        </p:nvSpPr>
        <p:spPr>
          <a:xfrm>
            <a:off x="1186896" y="1775442"/>
            <a:ext cx="9481103" cy="4144911"/>
          </a:xfrm>
        </p:spPr>
        <p:txBody>
          <a:bodyPr>
            <a:normAutofit/>
          </a:bodyPr>
          <a:lstStyle/>
          <a:p>
            <a:pPr marL="0" indent="0">
              <a:lnSpc>
                <a:spcPct val="80000"/>
              </a:lnSpc>
              <a:spcAft>
                <a:spcPts val="1200"/>
              </a:spcAft>
              <a:buNone/>
            </a:pPr>
            <a:r>
              <a:rPr lang="en-GB" altLang="en-US" dirty="0"/>
              <a:t>Infants and young children are usually most severely affected and more likely to develop severe complications such as: </a:t>
            </a:r>
          </a:p>
          <a:p>
            <a:pPr marL="457200" lvl="1"/>
            <a:r>
              <a:rPr lang="en-GB" altLang="en-US" dirty="0"/>
              <a:t>pneumonia </a:t>
            </a:r>
          </a:p>
          <a:p>
            <a:pPr marL="457200" lvl="1"/>
            <a:r>
              <a:rPr lang="en-GB" altLang="en-US" dirty="0"/>
              <a:t>temporary pauses in breathing as a result of severe difficulty with </a:t>
            </a:r>
          </a:p>
          <a:p>
            <a:pPr marL="228600" lvl="1" indent="0">
              <a:buNone/>
            </a:pPr>
            <a:r>
              <a:rPr lang="en-GB" altLang="en-US" dirty="0"/>
              <a:t>   breathing </a:t>
            </a:r>
          </a:p>
          <a:p>
            <a:pPr marL="457200" lvl="1"/>
            <a:r>
              <a:rPr lang="en-GB" altLang="en-US" dirty="0"/>
              <a:t>weight loss due to excessive vomiting </a:t>
            </a:r>
          </a:p>
          <a:p>
            <a:pPr marL="457200" lvl="1"/>
            <a:r>
              <a:rPr lang="en-GB" altLang="en-US" dirty="0"/>
              <a:t>seizures or brain damage </a:t>
            </a:r>
          </a:p>
          <a:p>
            <a:pPr marL="457200" lvl="1"/>
            <a:r>
              <a:rPr lang="en-GB" altLang="en-US" dirty="0"/>
              <a:t>encephalitis (an acute inflammation of the brain)</a:t>
            </a:r>
          </a:p>
          <a:p>
            <a:pPr marL="0" algn="ctr">
              <a:lnSpc>
                <a:spcPct val="80000"/>
              </a:lnSpc>
            </a:pPr>
            <a:endParaRPr lang="en-GB" altLang="en-US" sz="2000" b="1" dirty="0">
              <a:solidFill>
                <a:srgbClr val="FF0000"/>
              </a:solidFill>
            </a:endParaRPr>
          </a:p>
          <a:p>
            <a:pPr marL="0" indent="0" algn="ctr">
              <a:lnSpc>
                <a:spcPct val="80000"/>
              </a:lnSpc>
              <a:buNone/>
            </a:pPr>
            <a:r>
              <a:rPr lang="en-GB" altLang="en-US" dirty="0"/>
              <a:t>In severe cases pertussis can be fatal in infants</a:t>
            </a:r>
          </a:p>
        </p:txBody>
      </p:sp>
      <p:sp>
        <p:nvSpPr>
          <p:cNvPr id="6" name="Slide Number Placeholder 3"/>
          <p:cNvSpPr>
            <a:spLocks noGrp="1"/>
          </p:cNvSpPr>
          <p:nvPr>
            <p:ph type="sldNum" sz="quarter" idx="10"/>
          </p:nvPr>
        </p:nvSpPr>
        <p:spPr>
          <a:xfrm>
            <a:off x="1524000" y="6314374"/>
            <a:ext cx="9144000" cy="549275"/>
          </a:xfrm>
        </p:spPr>
        <p:txBody>
          <a:bodyPr/>
          <a:lstStyle/>
          <a:p>
            <a:pPr>
              <a:defRPr/>
            </a:pPr>
            <a:r>
              <a:rPr lang="en-US"/>
              <a:t>  </a:t>
            </a:r>
            <a:fld id="{2565FA6D-D4C8-4C4C-AC4B-3269734D34D8}" type="slidenum">
              <a:rPr lang="en-US" smtClean="0"/>
              <a:pPr>
                <a:defRPr/>
              </a:pPr>
              <a:t>12</a:t>
            </a:fld>
            <a:endParaRPr lang="en-US" dirty="0"/>
          </a:p>
        </p:txBody>
      </p:sp>
      <p:sp>
        <p:nvSpPr>
          <p:cNvPr id="5" name="Footer Placeholder 4"/>
          <p:cNvSpPr>
            <a:spLocks noGrp="1"/>
          </p:cNvSpPr>
          <p:nvPr>
            <p:ph type="ftr" sz="quarter" idx="11"/>
          </p:nvPr>
        </p:nvSpPr>
        <p:spPr>
          <a:xfrm>
            <a:off x="2424118" y="6314374"/>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929898" y="246824"/>
            <a:ext cx="9342566" cy="1152128"/>
          </a:xfrm>
        </p:spPr>
        <p:txBody>
          <a:bodyPr>
            <a:noAutofit/>
          </a:bodyPr>
          <a:lstStyle/>
          <a:p>
            <a:pPr eaLnBrk="1" hangingPunct="1"/>
            <a:r>
              <a:rPr lang="en-GB" altLang="en-US" dirty="0"/>
              <a:t>Complications of pertussis in older children &amp; adults</a:t>
            </a:r>
          </a:p>
        </p:txBody>
      </p:sp>
      <p:sp>
        <p:nvSpPr>
          <p:cNvPr id="18436" name="Content Placeholder 2"/>
          <p:cNvSpPr>
            <a:spLocks noGrp="1"/>
          </p:cNvSpPr>
          <p:nvPr>
            <p:ph idx="1"/>
          </p:nvPr>
        </p:nvSpPr>
        <p:spPr>
          <a:xfrm>
            <a:off x="793642" y="1594947"/>
            <a:ext cx="9478821" cy="4464890"/>
          </a:xfrm>
        </p:spPr>
        <p:txBody>
          <a:bodyPr>
            <a:normAutofit/>
          </a:bodyPr>
          <a:lstStyle/>
          <a:p>
            <a:pPr marL="0">
              <a:spcAft>
                <a:spcPts val="1200"/>
              </a:spcAft>
              <a:buNone/>
            </a:pPr>
            <a:r>
              <a:rPr lang="en-GB" altLang="en-US" dirty="0"/>
              <a:t>Complications in older children and adults are usually much less serious than those in infants and young children. </a:t>
            </a:r>
          </a:p>
          <a:p>
            <a:pPr marL="0">
              <a:spcAft>
                <a:spcPts val="1200"/>
              </a:spcAft>
              <a:buNone/>
            </a:pPr>
            <a:r>
              <a:rPr lang="en-GB" altLang="en-US" dirty="0"/>
              <a:t>These may include: </a:t>
            </a:r>
          </a:p>
          <a:p>
            <a:pPr marL="0" lvl="1"/>
            <a:r>
              <a:rPr lang="en-GB" altLang="en-US" dirty="0"/>
              <a:t>intense bouts of coughing leading to nosebleeds and burst blood vessels        in the whites of the eye</a:t>
            </a:r>
          </a:p>
          <a:p>
            <a:pPr marL="0" lvl="1"/>
            <a:r>
              <a:rPr lang="en-GB" altLang="en-US" dirty="0"/>
              <a:t>bruised ribs as a result of intense coughing</a:t>
            </a:r>
          </a:p>
          <a:p>
            <a:pPr marL="0" lvl="1"/>
            <a:r>
              <a:rPr lang="en-GB" altLang="en-US" dirty="0"/>
              <a:t>hernia due to intense coughing </a:t>
            </a:r>
          </a:p>
          <a:p>
            <a:pPr marL="0" lvl="1"/>
            <a:r>
              <a:rPr lang="en-GB" altLang="en-US" dirty="0"/>
              <a:t>a swollen face </a:t>
            </a:r>
          </a:p>
          <a:p>
            <a:pPr marL="0" lvl="1"/>
            <a:r>
              <a:rPr lang="en-GB" altLang="en-US" dirty="0"/>
              <a:t>ulcers on the tongue and mouth </a:t>
            </a:r>
          </a:p>
          <a:p>
            <a:pPr marL="0" lvl="1"/>
            <a:r>
              <a:rPr lang="en-GB" altLang="en-US" dirty="0"/>
              <a:t>ear infections such as otitis media</a:t>
            </a:r>
          </a:p>
        </p:txBody>
      </p:sp>
      <p:sp>
        <p:nvSpPr>
          <p:cNvPr id="6" name="Slide Number Placeholder 3"/>
          <p:cNvSpPr>
            <a:spLocks noGrp="1"/>
          </p:cNvSpPr>
          <p:nvPr>
            <p:ph type="sldNum" sz="quarter" idx="10"/>
          </p:nvPr>
        </p:nvSpPr>
        <p:spPr>
          <a:xfrm>
            <a:off x="1524000" y="6314374"/>
            <a:ext cx="9144000" cy="549275"/>
          </a:xfrm>
        </p:spPr>
        <p:txBody>
          <a:bodyPr/>
          <a:lstStyle/>
          <a:p>
            <a:pPr>
              <a:defRPr/>
            </a:pPr>
            <a:r>
              <a:rPr lang="en-US"/>
              <a:t>  </a:t>
            </a:r>
            <a:fld id="{2565FA6D-D4C8-4C4C-AC4B-3269734D34D8}" type="slidenum">
              <a:rPr lang="en-US" smtClean="0"/>
              <a:pPr>
                <a:defRPr/>
              </a:pPr>
              <a:t>13</a:t>
            </a:fld>
            <a:endParaRPr lang="en-US" dirty="0"/>
          </a:p>
        </p:txBody>
      </p:sp>
      <p:sp>
        <p:nvSpPr>
          <p:cNvPr id="5" name="Footer Placeholder 4"/>
          <p:cNvSpPr>
            <a:spLocks noGrp="1"/>
          </p:cNvSpPr>
          <p:nvPr>
            <p:ph type="ftr" sz="quarter" idx="11"/>
          </p:nvPr>
        </p:nvSpPr>
        <p:spPr>
          <a:xfrm>
            <a:off x="2424118" y="6314374"/>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063552" y="2348880"/>
            <a:ext cx="8229600" cy="1143000"/>
          </a:xfrm>
        </p:spPr>
        <p:txBody>
          <a:bodyPr>
            <a:normAutofit/>
          </a:bodyPr>
          <a:lstStyle/>
          <a:p>
            <a:pPr eaLnBrk="1" hangingPunct="1">
              <a:defRPr/>
            </a:pPr>
            <a:r>
              <a:rPr lang="en-GB" sz="4400" b="1" dirty="0">
                <a:solidFill>
                  <a:schemeClr val="tx1"/>
                </a:solidFill>
              </a:rPr>
              <a:t>Vaccinating pregnant women </a:t>
            </a:r>
            <a:endParaRPr lang="en-GB" sz="4000" b="1" dirty="0">
              <a:solidFill>
                <a:schemeClr val="tx1"/>
              </a:solidFill>
            </a:endParaRPr>
          </a:p>
        </p:txBody>
      </p:sp>
      <p:sp>
        <p:nvSpPr>
          <p:cNvPr id="3" name="Slide Number Placeholder 3"/>
          <p:cNvSpPr>
            <a:spLocks noGrp="1"/>
          </p:cNvSpPr>
          <p:nvPr>
            <p:ph type="sldNum" sz="quarter" idx="10"/>
          </p:nvPr>
        </p:nvSpPr>
        <p:spPr>
          <a:xfrm>
            <a:off x="1524000" y="6314374"/>
            <a:ext cx="9144000" cy="549275"/>
          </a:xfrm>
        </p:spPr>
        <p:txBody>
          <a:bodyPr/>
          <a:lstStyle/>
          <a:p>
            <a:pPr>
              <a:defRPr/>
            </a:pPr>
            <a:r>
              <a:rPr lang="en-US"/>
              <a:t>  </a:t>
            </a:r>
            <a:fld id="{2565FA6D-D4C8-4C4C-AC4B-3269734D34D8}" type="slidenum">
              <a:rPr lang="en-US" smtClean="0"/>
              <a:pPr>
                <a:defRPr/>
              </a:pPr>
              <a:t>14</a:t>
            </a:fld>
            <a:endParaRPr lang="en-US" dirty="0"/>
          </a:p>
        </p:txBody>
      </p:sp>
      <p:sp>
        <p:nvSpPr>
          <p:cNvPr id="4" name="Footer Placeholder 4"/>
          <p:cNvSpPr>
            <a:spLocks noGrp="1"/>
          </p:cNvSpPr>
          <p:nvPr>
            <p:ph type="ftr" sz="quarter" idx="11"/>
          </p:nvPr>
        </p:nvSpPr>
        <p:spPr>
          <a:xfrm>
            <a:off x="2424118" y="6314374"/>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837" y="224643"/>
            <a:ext cx="8838379" cy="792088"/>
          </a:xfrm>
        </p:spPr>
        <p:txBody>
          <a:bodyPr>
            <a:noAutofit/>
          </a:bodyPr>
          <a:lstStyle/>
          <a:p>
            <a:r>
              <a:rPr lang="en-GB" sz="2400" dirty="0"/>
              <a:t>Incidence of confirmed pertussis cases at all ages, England and Wales, 1998 to  2012</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41322880"/>
              </p:ext>
            </p:extLst>
          </p:nvPr>
        </p:nvGraphicFramePr>
        <p:xfrm>
          <a:off x="1301858" y="1704814"/>
          <a:ext cx="9366142" cy="453249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0"/>
          </p:nvPr>
        </p:nvSpPr>
        <p:spPr/>
        <p:txBody>
          <a:bodyPr/>
          <a:lstStyle/>
          <a:p>
            <a:pPr>
              <a:defRPr/>
            </a:pPr>
            <a:r>
              <a:rPr lang="en-US"/>
              <a:t>  </a:t>
            </a:r>
            <a:fld id="{2565FA6D-D4C8-4C4C-AC4B-3269734D34D8}" type="slidenum">
              <a:rPr lang="en-US" smtClean="0"/>
              <a:pPr>
                <a:defRPr/>
              </a:pPr>
              <a:t>15</a:t>
            </a:fld>
            <a:endParaRPr lang="en-US" dirty="0"/>
          </a:p>
        </p:txBody>
      </p:sp>
      <p:sp>
        <p:nvSpPr>
          <p:cNvPr id="5" name="Footer Placeholder 4"/>
          <p:cNvSpPr>
            <a:spLocks noGrp="1"/>
          </p:cNvSpPr>
          <p:nvPr>
            <p:ph type="ftr" sz="quarter" idx="11"/>
          </p:nvPr>
        </p:nvSpPr>
        <p:spPr>
          <a:xfrm>
            <a:off x="130628" y="6438851"/>
            <a:ext cx="9617805" cy="363600"/>
          </a:xfrm>
        </p:spPr>
        <p:txBody>
          <a:bodyPr/>
          <a:lstStyle/>
          <a:p>
            <a:pPr>
              <a:defRPr/>
            </a:pPr>
            <a:r>
              <a:rPr lang="en-GB" dirty="0"/>
              <a:t>Vaccination against pertussis for pregnant women</a:t>
            </a:r>
            <a:endParaRPr lang="en-US" dirty="0"/>
          </a:p>
        </p:txBody>
      </p:sp>
    </p:spTree>
    <p:extLst>
      <p:ext uri="{BB962C8B-B14F-4D97-AF65-F5344CB8AC3E}">
        <p14:creationId xmlns:p14="http://schemas.microsoft.com/office/powerpoint/2010/main" val="1696661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421837"/>
            <a:ext cx="8244024" cy="936104"/>
          </a:xfrm>
        </p:spPr>
        <p:txBody>
          <a:bodyPr>
            <a:noAutofit/>
          </a:bodyPr>
          <a:lstStyle/>
          <a:p>
            <a:r>
              <a:rPr lang="en-GB" sz="2400" dirty="0"/>
              <a:t>Age distribution of laboratory confirmed pertussis cases and rate per 100,000, England and Wales 2012</a:t>
            </a:r>
          </a:p>
        </p:txBody>
      </p:sp>
      <p:sp>
        <p:nvSpPr>
          <p:cNvPr id="4" name="Slide Number Placeholder 3"/>
          <p:cNvSpPr>
            <a:spLocks noGrp="1"/>
          </p:cNvSpPr>
          <p:nvPr>
            <p:ph type="sldNum" sz="quarter" idx="10"/>
          </p:nvPr>
        </p:nvSpPr>
        <p:spPr/>
        <p:txBody>
          <a:bodyPr/>
          <a:lstStyle/>
          <a:p>
            <a:pPr>
              <a:defRPr/>
            </a:pPr>
            <a:r>
              <a:rPr lang="en-US"/>
              <a:t>  </a:t>
            </a:r>
            <a:fld id="{2565FA6D-D4C8-4C4C-AC4B-3269734D34D8}" type="slidenum">
              <a:rPr lang="en-US" smtClean="0"/>
              <a:pPr>
                <a:defRPr/>
              </a:pPr>
              <a:t>16</a:t>
            </a:fld>
            <a:endParaRPr lang="en-US" dirty="0"/>
          </a:p>
        </p:txBody>
      </p:sp>
      <p:sp>
        <p:nvSpPr>
          <p:cNvPr id="5" name="Footer Placeholder 4"/>
          <p:cNvSpPr>
            <a:spLocks noGrp="1"/>
          </p:cNvSpPr>
          <p:nvPr>
            <p:ph type="ftr" sz="quarter" idx="11"/>
          </p:nvPr>
        </p:nvSpPr>
        <p:spPr>
          <a:xfrm>
            <a:off x="5455403" y="6492875"/>
            <a:ext cx="4432516" cy="363600"/>
          </a:xfrm>
        </p:spPr>
        <p:txBody>
          <a:bodyPr/>
          <a:lstStyle/>
          <a:p>
            <a:pPr>
              <a:defRPr/>
            </a:pPr>
            <a:r>
              <a:rPr lang="en-GB" dirty="0"/>
              <a:t>Vaccination against pertussis  for pregnant women</a:t>
            </a:r>
            <a:endParaRPr lang="en-US" dirty="0"/>
          </a:p>
        </p:txBody>
      </p:sp>
      <p:graphicFrame>
        <p:nvGraphicFramePr>
          <p:cNvPr id="6" name="Content Placeholder 5"/>
          <p:cNvGraphicFramePr>
            <a:graphicFrameLocks/>
          </p:cNvGraphicFramePr>
          <p:nvPr>
            <p:extLst>
              <p:ext uri="{D42A27DB-BD31-4B8C-83A1-F6EECF244321}">
                <p14:modId xmlns:p14="http://schemas.microsoft.com/office/powerpoint/2010/main" val="2531431661"/>
              </p:ext>
            </p:extLst>
          </p:nvPr>
        </p:nvGraphicFramePr>
        <p:xfrm>
          <a:off x="1425844" y="1565329"/>
          <a:ext cx="8684944" cy="46719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2594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p:cNvSpPr>
          <p:nvPr>
            <p:ph type="title"/>
          </p:nvPr>
        </p:nvSpPr>
        <p:spPr>
          <a:xfrm>
            <a:off x="1796506" y="299139"/>
            <a:ext cx="8871494" cy="990600"/>
          </a:xfrm>
        </p:spPr>
        <p:txBody>
          <a:bodyPr>
            <a:normAutofit fontScale="90000"/>
          </a:bodyPr>
          <a:lstStyle/>
          <a:p>
            <a:r>
              <a:rPr lang="en-GB" altLang="en-US" sz="2800" dirty="0"/>
              <a:t>Confirmed cases in infants under 1 year, by week of age at onset (2011-end August 2012) England and Wales</a:t>
            </a:r>
          </a:p>
        </p:txBody>
      </p:sp>
      <p:sp>
        <p:nvSpPr>
          <p:cNvPr id="13" name="Slide Number Placeholder 3"/>
          <p:cNvSpPr>
            <a:spLocks noGrp="1"/>
          </p:cNvSpPr>
          <p:nvPr>
            <p:ph type="sldNum" sz="quarter" idx="10"/>
          </p:nvPr>
        </p:nvSpPr>
        <p:spPr>
          <a:xfrm>
            <a:off x="1524000" y="6314374"/>
            <a:ext cx="9144000" cy="549275"/>
          </a:xfrm>
        </p:spPr>
        <p:txBody>
          <a:bodyPr/>
          <a:lstStyle/>
          <a:p>
            <a:pPr>
              <a:defRPr/>
            </a:pPr>
            <a:r>
              <a:rPr lang="en-US"/>
              <a:t>  </a:t>
            </a:r>
            <a:fld id="{2565FA6D-D4C8-4C4C-AC4B-3269734D34D8}" type="slidenum">
              <a:rPr lang="en-US" smtClean="0"/>
              <a:pPr>
                <a:defRPr/>
              </a:pPr>
              <a:t>17</a:t>
            </a:fld>
            <a:endParaRPr lang="en-US" dirty="0"/>
          </a:p>
        </p:txBody>
      </p:sp>
      <p:sp>
        <p:nvSpPr>
          <p:cNvPr id="12" name="Footer Placeholder 4"/>
          <p:cNvSpPr>
            <a:spLocks noGrp="1"/>
          </p:cNvSpPr>
          <p:nvPr>
            <p:ph type="ftr" sz="quarter" idx="11"/>
          </p:nvPr>
        </p:nvSpPr>
        <p:spPr>
          <a:xfrm>
            <a:off x="2424118" y="6314374"/>
            <a:ext cx="8064375" cy="549275"/>
          </a:xfrm>
        </p:spPr>
        <p:txBody>
          <a:bodyPr/>
          <a:lstStyle/>
          <a:p>
            <a:pPr>
              <a:defRPr/>
            </a:pPr>
            <a:r>
              <a:rPr lang="en-GB" dirty="0"/>
              <a:t>Vaccination against pertussis for pregnant women </a:t>
            </a:r>
            <a:endParaRPr lang="en-US" dirty="0"/>
          </a:p>
        </p:txBody>
      </p:sp>
      <p:graphicFrame>
        <p:nvGraphicFramePr>
          <p:cNvPr id="18" name="Object 2">
            <a:extLst>
              <a:ext uri="{FF2B5EF4-FFF2-40B4-BE49-F238E27FC236}">
                <a16:creationId xmlns:a16="http://schemas.microsoft.com/office/drawing/2014/main" id="{EDA92BE4-4692-4B9E-BE5D-220438276DE8}"/>
              </a:ext>
            </a:extLst>
          </p:cNvPr>
          <p:cNvGraphicFramePr>
            <a:graphicFrameLocks noGrp="1" noChangeAspect="1"/>
          </p:cNvGraphicFramePr>
          <p:nvPr>
            <p:ph idx="1"/>
            <p:extLst>
              <p:ext uri="{D42A27DB-BD31-4B8C-83A1-F6EECF244321}">
                <p14:modId xmlns:p14="http://schemas.microsoft.com/office/powerpoint/2010/main" val="2988644068"/>
              </p:ext>
            </p:extLst>
          </p:nvPr>
        </p:nvGraphicFramePr>
        <p:xfrm>
          <a:off x="1760341" y="1301859"/>
          <a:ext cx="8759922" cy="5236326"/>
        </p:xfrm>
        <a:graphic>
          <a:graphicData uri="http://schemas.openxmlformats.org/presentationml/2006/ole">
            <mc:AlternateContent xmlns:mc="http://schemas.openxmlformats.org/markup-compatibility/2006">
              <mc:Choice xmlns:v="urn:schemas-microsoft-com:vml" Requires="v">
                <p:oleObj spid="_x0000_s1044" name="Chart" r:id="rId4" imgW="8534400" imgH="4533900" progId="MSGraph.Chart.8">
                  <p:embed followColorScheme="full"/>
                </p:oleObj>
              </mc:Choice>
              <mc:Fallback>
                <p:oleObj name="Chart" r:id="rId4" imgW="8534400" imgH="4533900" progId="MSGraph.Chart.8">
                  <p:embed followColorScheme="full"/>
                  <p:pic>
                    <p:nvPicPr>
                      <p:cNvPr id="22533"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0341" y="1301859"/>
                        <a:ext cx="8759922" cy="5236326"/>
                      </a:xfrm>
                      <a:prstGeom prst="rect">
                        <a:avLst/>
                      </a:prstGeom>
                      <a:noFill/>
                      <a:ln>
                        <a:noFill/>
                      </a:ln>
                    </p:spPr>
                  </p:pic>
                </p:oleObj>
              </mc:Fallback>
            </mc:AlternateContent>
          </a:graphicData>
        </a:graphic>
      </p:graphicFrame>
      <p:grpSp>
        <p:nvGrpSpPr>
          <p:cNvPr id="19" name="Group 18">
            <a:extLst>
              <a:ext uri="{FF2B5EF4-FFF2-40B4-BE49-F238E27FC236}">
                <a16:creationId xmlns:a16="http://schemas.microsoft.com/office/drawing/2014/main" id="{F9361102-3FDB-4E2B-B76E-5D33F3CEC25E}"/>
              </a:ext>
            </a:extLst>
          </p:cNvPr>
          <p:cNvGrpSpPr/>
          <p:nvPr/>
        </p:nvGrpSpPr>
        <p:grpSpPr>
          <a:xfrm>
            <a:off x="3446738" y="1649730"/>
            <a:ext cx="2306749" cy="3012758"/>
            <a:chOff x="1865909" y="1649730"/>
            <a:chExt cx="2306749" cy="3012758"/>
          </a:xfrm>
        </p:grpSpPr>
        <p:sp>
          <p:nvSpPr>
            <p:cNvPr id="20" name="Line 11">
              <a:extLst>
                <a:ext uri="{FF2B5EF4-FFF2-40B4-BE49-F238E27FC236}">
                  <a16:creationId xmlns:a16="http://schemas.microsoft.com/office/drawing/2014/main" id="{C131F35F-94A6-4444-A0A5-10172A7A113D}"/>
                </a:ext>
              </a:extLst>
            </p:cNvPr>
            <p:cNvSpPr>
              <a:spLocks noChangeShapeType="1"/>
            </p:cNvSpPr>
            <p:nvPr/>
          </p:nvSpPr>
          <p:spPr bwMode="auto">
            <a:xfrm>
              <a:off x="2331217" y="1951025"/>
              <a:ext cx="0" cy="72072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1" name="Line 12">
              <a:extLst>
                <a:ext uri="{FF2B5EF4-FFF2-40B4-BE49-F238E27FC236}">
                  <a16:creationId xmlns:a16="http://schemas.microsoft.com/office/drawing/2014/main" id="{567BB6A8-8F01-4C8F-995C-818E7AC72824}"/>
                </a:ext>
              </a:extLst>
            </p:cNvPr>
            <p:cNvSpPr>
              <a:spLocks noChangeShapeType="1"/>
            </p:cNvSpPr>
            <p:nvPr/>
          </p:nvSpPr>
          <p:spPr bwMode="auto">
            <a:xfrm>
              <a:off x="2834983" y="2997353"/>
              <a:ext cx="0" cy="72072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 name="Line 13">
              <a:extLst>
                <a:ext uri="{FF2B5EF4-FFF2-40B4-BE49-F238E27FC236}">
                  <a16:creationId xmlns:a16="http://schemas.microsoft.com/office/drawing/2014/main" id="{754C1A8A-C366-4F9C-83CD-6DA17DB6A0A4}"/>
                </a:ext>
              </a:extLst>
            </p:cNvPr>
            <p:cNvSpPr>
              <a:spLocks noChangeShapeType="1"/>
            </p:cNvSpPr>
            <p:nvPr/>
          </p:nvSpPr>
          <p:spPr bwMode="auto">
            <a:xfrm>
              <a:off x="3491880" y="3941763"/>
              <a:ext cx="0" cy="72072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 name="Text Box 14">
              <a:extLst>
                <a:ext uri="{FF2B5EF4-FFF2-40B4-BE49-F238E27FC236}">
                  <a16:creationId xmlns:a16="http://schemas.microsoft.com/office/drawing/2014/main" id="{C222BBDC-B1FD-4839-BF85-7358A8F8473D}"/>
                </a:ext>
              </a:extLst>
            </p:cNvPr>
            <p:cNvSpPr txBox="1">
              <a:spLocks noChangeArrowheads="1"/>
            </p:cNvSpPr>
            <p:nvPr/>
          </p:nvSpPr>
          <p:spPr bwMode="auto">
            <a:xfrm>
              <a:off x="1865909" y="1649730"/>
              <a:ext cx="93556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50000"/>
                </a:spcBef>
                <a:buFontTx/>
                <a:buNone/>
              </a:pPr>
              <a:r>
                <a:rPr lang="en-GB" altLang="en-US" sz="1800" dirty="0">
                  <a:solidFill>
                    <a:srgbClr val="FF0000"/>
                  </a:solidFill>
                  <a:latin typeface="Arial" charset="0"/>
                </a:rPr>
                <a:t>Dose 1</a:t>
              </a:r>
            </a:p>
          </p:txBody>
        </p:sp>
        <p:sp>
          <p:nvSpPr>
            <p:cNvPr id="24" name="Text Box 15">
              <a:extLst>
                <a:ext uri="{FF2B5EF4-FFF2-40B4-BE49-F238E27FC236}">
                  <a16:creationId xmlns:a16="http://schemas.microsoft.com/office/drawing/2014/main" id="{6C575912-B446-4BF3-A427-87ED49CEDA06}"/>
                </a:ext>
              </a:extLst>
            </p:cNvPr>
            <p:cNvSpPr txBox="1">
              <a:spLocks noChangeArrowheads="1"/>
            </p:cNvSpPr>
            <p:nvPr/>
          </p:nvSpPr>
          <p:spPr bwMode="auto">
            <a:xfrm>
              <a:off x="2331217" y="2636838"/>
              <a:ext cx="10075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50000"/>
                </a:spcBef>
                <a:buFontTx/>
                <a:buNone/>
              </a:pPr>
              <a:r>
                <a:rPr lang="en-GB" altLang="en-US" sz="1800">
                  <a:solidFill>
                    <a:srgbClr val="FF0000"/>
                  </a:solidFill>
                  <a:latin typeface="Arial" charset="0"/>
                </a:rPr>
                <a:t>Dose 2</a:t>
              </a:r>
            </a:p>
          </p:txBody>
        </p:sp>
        <p:sp>
          <p:nvSpPr>
            <p:cNvPr id="25" name="Text Box 16">
              <a:extLst>
                <a:ext uri="{FF2B5EF4-FFF2-40B4-BE49-F238E27FC236}">
                  <a16:creationId xmlns:a16="http://schemas.microsoft.com/office/drawing/2014/main" id="{DA3F3EDB-E2EA-4592-9D92-AB0829B18280}"/>
                </a:ext>
              </a:extLst>
            </p:cNvPr>
            <p:cNvSpPr txBox="1">
              <a:spLocks noChangeArrowheads="1"/>
            </p:cNvSpPr>
            <p:nvPr/>
          </p:nvSpPr>
          <p:spPr bwMode="auto">
            <a:xfrm>
              <a:off x="3165125" y="3573463"/>
              <a:ext cx="10075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50000"/>
                </a:spcBef>
                <a:buFontTx/>
                <a:buNone/>
              </a:pPr>
              <a:r>
                <a:rPr lang="en-GB" altLang="en-US" sz="1800" dirty="0">
                  <a:solidFill>
                    <a:srgbClr val="FF0000"/>
                  </a:solidFill>
                  <a:latin typeface="Arial" charset="0"/>
                </a:rPr>
                <a:t>Dose  3</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834426" y="186653"/>
            <a:ext cx="7046301" cy="1162050"/>
          </a:xfrm>
        </p:spPr>
        <p:txBody>
          <a:bodyPr>
            <a:normAutofit fontScale="90000"/>
          </a:bodyPr>
          <a:lstStyle/>
          <a:p>
            <a:r>
              <a:rPr lang="en-GB" altLang="en-US" dirty="0"/>
              <a:t>Reconciled deaths from pertussis in infants (England only)</a:t>
            </a:r>
          </a:p>
        </p:txBody>
      </p:sp>
      <p:sp>
        <p:nvSpPr>
          <p:cNvPr id="2" name="TextBox 1"/>
          <p:cNvSpPr txBox="1"/>
          <p:nvPr/>
        </p:nvSpPr>
        <p:spPr>
          <a:xfrm>
            <a:off x="1984336" y="5618993"/>
            <a:ext cx="8136904" cy="646331"/>
          </a:xfrm>
          <a:prstGeom prst="rect">
            <a:avLst/>
          </a:prstGeom>
          <a:noFill/>
        </p:spPr>
        <p:txBody>
          <a:bodyPr wrap="square" rtlCol="0">
            <a:spAutoFit/>
          </a:bodyPr>
          <a:lstStyle/>
          <a:p>
            <a:r>
              <a:rPr lang="en-GB" dirty="0"/>
              <a:t>Sources: lab confirmed cases, certified deaths, Hospital episode statistics, GP registration details</a:t>
            </a:r>
          </a:p>
        </p:txBody>
      </p:sp>
      <p:sp>
        <p:nvSpPr>
          <p:cNvPr id="5" name="Slide Number Placeholder 3"/>
          <p:cNvSpPr>
            <a:spLocks noGrp="1"/>
          </p:cNvSpPr>
          <p:nvPr>
            <p:ph type="sldNum" sz="quarter" idx="10"/>
          </p:nvPr>
        </p:nvSpPr>
        <p:spPr>
          <a:xfrm>
            <a:off x="1541200" y="6308726"/>
            <a:ext cx="9144000" cy="549275"/>
          </a:xfrm>
        </p:spPr>
        <p:txBody>
          <a:bodyPr/>
          <a:lstStyle/>
          <a:p>
            <a:pPr>
              <a:defRPr/>
            </a:pPr>
            <a:r>
              <a:rPr lang="en-US"/>
              <a:t>  </a:t>
            </a:r>
            <a:fld id="{2565FA6D-D4C8-4C4C-AC4B-3269734D34D8}" type="slidenum">
              <a:rPr lang="en-US" smtClean="0"/>
              <a:pPr>
                <a:defRPr/>
              </a:pPr>
              <a:t>18</a:t>
            </a:fld>
            <a:endParaRPr lang="en-US" dirty="0"/>
          </a:p>
        </p:txBody>
      </p:sp>
      <p:sp>
        <p:nvSpPr>
          <p:cNvPr id="6" name="Footer Placeholder 4"/>
          <p:cNvSpPr>
            <a:spLocks noGrp="1"/>
          </p:cNvSpPr>
          <p:nvPr>
            <p:ph type="ftr" sz="quarter" idx="11"/>
          </p:nvPr>
        </p:nvSpPr>
        <p:spPr>
          <a:xfrm>
            <a:off x="2056866" y="6308726"/>
            <a:ext cx="8064375" cy="549275"/>
          </a:xfrm>
        </p:spPr>
        <p:txBody>
          <a:bodyPr/>
          <a:lstStyle/>
          <a:p>
            <a:pPr>
              <a:defRPr/>
            </a:pPr>
            <a:r>
              <a:rPr lang="en-GB" dirty="0"/>
              <a:t>Vaccination against pertussis for pregnant women </a:t>
            </a:r>
            <a:endParaRPr lang="en-US" dirty="0"/>
          </a:p>
        </p:txBody>
      </p:sp>
      <p:pic>
        <p:nvPicPr>
          <p:cNvPr id="8" name="Content Placeholder 7">
            <a:extLst>
              <a:ext uri="{FF2B5EF4-FFF2-40B4-BE49-F238E27FC236}">
                <a16:creationId xmlns:a16="http://schemas.microsoft.com/office/drawing/2014/main" id="{43802BF8-37C2-4094-8A89-685830358F8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6866" y="1553606"/>
            <a:ext cx="7714873" cy="4050308"/>
          </a:xfrm>
        </p:spPr>
      </p:pic>
    </p:spTree>
    <p:extLst>
      <p:ext uri="{BB962C8B-B14F-4D97-AF65-F5344CB8AC3E}">
        <p14:creationId xmlns:p14="http://schemas.microsoft.com/office/powerpoint/2010/main" val="3704080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376" y="440668"/>
            <a:ext cx="8888168" cy="648072"/>
          </a:xfrm>
        </p:spPr>
        <p:txBody>
          <a:bodyPr>
            <a:normAutofit fontScale="90000"/>
          </a:bodyPr>
          <a:lstStyle/>
          <a:p>
            <a:r>
              <a:rPr lang="en-GB" dirty="0"/>
              <a:t>Routine childhood pertussis immunisation</a:t>
            </a:r>
          </a:p>
        </p:txBody>
      </p:sp>
      <p:sp>
        <p:nvSpPr>
          <p:cNvPr id="3" name="Content Placeholder 2"/>
          <p:cNvSpPr>
            <a:spLocks noGrp="1"/>
          </p:cNvSpPr>
          <p:nvPr>
            <p:ph idx="1"/>
          </p:nvPr>
        </p:nvSpPr>
        <p:spPr>
          <a:xfrm>
            <a:off x="1131376" y="1565329"/>
            <a:ext cx="8888168" cy="4737749"/>
          </a:xfrm>
        </p:spPr>
        <p:txBody>
          <a:bodyPr/>
          <a:lstStyle/>
          <a:p>
            <a:pPr marL="457200" lvl="1">
              <a:lnSpc>
                <a:spcPct val="80000"/>
              </a:lnSpc>
            </a:pPr>
            <a:r>
              <a:rPr lang="en-GB" altLang="en-US" dirty="0"/>
              <a:t>the main aim of the childhood vaccination programme is to protect infants who are most at risk of severe disease and in whom case fatality is high</a:t>
            </a:r>
          </a:p>
          <a:p>
            <a:pPr marL="457200" lvl="1">
              <a:lnSpc>
                <a:spcPct val="80000"/>
              </a:lnSpc>
            </a:pPr>
            <a:endParaRPr lang="en-GB" altLang="en-US" dirty="0"/>
          </a:p>
          <a:p>
            <a:pPr marL="457200" lvl="1">
              <a:lnSpc>
                <a:spcPct val="80000"/>
              </a:lnSpc>
            </a:pPr>
            <a:r>
              <a:rPr lang="en-GB" altLang="en-US" dirty="0"/>
              <a:t>Pertussis is part of the infant vaccination programme </a:t>
            </a:r>
          </a:p>
          <a:p>
            <a:pPr marL="457200" lvl="1">
              <a:lnSpc>
                <a:spcPct val="80000"/>
              </a:lnSpc>
            </a:pPr>
            <a:endParaRPr lang="en-GB" altLang="en-US" dirty="0"/>
          </a:p>
          <a:p>
            <a:pPr marL="457200" lvl="1">
              <a:lnSpc>
                <a:spcPct val="80000"/>
              </a:lnSpc>
            </a:pPr>
            <a:r>
              <a:rPr lang="en-GB" altLang="en-US" dirty="0"/>
              <a:t>6-in-1 vaccine (DTaP/IPV/Hib/HepB) is offered to infants at 8, 12 and 16 weeks of age</a:t>
            </a:r>
          </a:p>
          <a:p>
            <a:pPr marL="457200" lvl="1">
              <a:lnSpc>
                <a:spcPct val="80000"/>
              </a:lnSpc>
            </a:pPr>
            <a:endParaRPr lang="en-GB" altLang="en-US" dirty="0"/>
          </a:p>
          <a:p>
            <a:pPr marL="457200" lvl="1">
              <a:lnSpc>
                <a:spcPct val="80000"/>
              </a:lnSpc>
            </a:pPr>
            <a:r>
              <a:rPr lang="en-GB" altLang="en-US" dirty="0"/>
              <a:t>this protects against pertussis, diphtheria, tetanus, polio, Haemophilus influenzae type b and Hepatitis B</a:t>
            </a:r>
          </a:p>
          <a:p>
            <a:pPr marL="457200" lvl="1">
              <a:lnSpc>
                <a:spcPct val="80000"/>
              </a:lnSpc>
            </a:pPr>
            <a:endParaRPr lang="en-GB" altLang="en-US" dirty="0"/>
          </a:p>
          <a:p>
            <a:pPr marL="457200" lvl="1">
              <a:lnSpc>
                <a:spcPct val="80000"/>
              </a:lnSpc>
            </a:pPr>
            <a:r>
              <a:rPr lang="en-GB" altLang="en-US" dirty="0"/>
              <a:t>a booster dose of pertussis containing vaccine is given to children from about three years and four months of age </a:t>
            </a:r>
          </a:p>
          <a:p>
            <a:pPr marL="0" indent="0"/>
            <a:endParaRPr lang="en-GB" altLang="en-US" sz="2000" dirty="0"/>
          </a:p>
          <a:p>
            <a:pPr>
              <a:buFont typeface="Arial" panose="020B0604020202020204" pitchFamily="34" charset="0"/>
              <a:buChar char="•"/>
            </a:pPr>
            <a:endParaRPr lang="en-GB" sz="2000" dirty="0"/>
          </a:p>
        </p:txBody>
      </p:sp>
      <p:sp>
        <p:nvSpPr>
          <p:cNvPr id="4" name="Slide Number Placeholder 3"/>
          <p:cNvSpPr>
            <a:spLocks noGrp="1"/>
          </p:cNvSpPr>
          <p:nvPr>
            <p:ph type="sldNum" sz="quarter" idx="10"/>
          </p:nvPr>
        </p:nvSpPr>
        <p:spPr>
          <a:xfrm>
            <a:off x="1524000" y="6308726"/>
            <a:ext cx="9144000" cy="549275"/>
          </a:xfrm>
        </p:spPr>
        <p:txBody>
          <a:bodyPr/>
          <a:lstStyle/>
          <a:p>
            <a:pPr>
              <a:defRPr/>
            </a:pPr>
            <a:r>
              <a:rPr lang="en-US"/>
              <a:t>  </a:t>
            </a:r>
            <a:fld id="{2565FA6D-D4C8-4C4C-AC4B-3269734D34D8}" type="slidenum">
              <a:rPr lang="en-US" smtClean="0"/>
              <a:pPr>
                <a:defRPr/>
              </a:pPr>
              <a:t>19</a:t>
            </a:fld>
            <a:endParaRPr lang="en-US" dirty="0"/>
          </a:p>
        </p:txBody>
      </p:sp>
      <p:sp>
        <p:nvSpPr>
          <p:cNvPr id="5" name="Footer Placeholder 4"/>
          <p:cNvSpPr>
            <a:spLocks noGrp="1"/>
          </p:cNvSpPr>
          <p:nvPr>
            <p:ph type="ftr" sz="quarter" idx="11"/>
          </p:nvPr>
        </p:nvSpPr>
        <p:spPr>
          <a:xfrm>
            <a:off x="2424118" y="6314374"/>
            <a:ext cx="8064375" cy="549275"/>
          </a:xfrm>
        </p:spPr>
        <p:txBody>
          <a:bodyPr/>
          <a:lstStyle/>
          <a:p>
            <a:pPr>
              <a:defRPr/>
            </a:pPr>
            <a:r>
              <a:rPr lang="en-GB" dirty="0"/>
              <a:t>Vaccination against pertussis for pregnant women </a:t>
            </a:r>
            <a:endParaRPr lang="en-US" dirty="0"/>
          </a:p>
        </p:txBody>
      </p:sp>
    </p:spTree>
    <p:extLst>
      <p:ext uri="{BB962C8B-B14F-4D97-AF65-F5344CB8AC3E}">
        <p14:creationId xmlns:p14="http://schemas.microsoft.com/office/powerpoint/2010/main" val="329839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976394" y="388312"/>
            <a:ext cx="5608398" cy="936104"/>
          </a:xfrm>
        </p:spPr>
        <p:txBody>
          <a:bodyPr/>
          <a:lstStyle/>
          <a:p>
            <a:pPr eaLnBrk="1" hangingPunct="1"/>
            <a:r>
              <a:rPr lang="en-GB" altLang="en-US" sz="4000" dirty="0"/>
              <a:t>Key message</a:t>
            </a:r>
          </a:p>
        </p:txBody>
      </p:sp>
      <p:sp>
        <p:nvSpPr>
          <p:cNvPr id="7172" name="Content Placeholder 2"/>
          <p:cNvSpPr>
            <a:spLocks noGrp="1"/>
          </p:cNvSpPr>
          <p:nvPr>
            <p:ph idx="1"/>
          </p:nvPr>
        </p:nvSpPr>
        <p:spPr>
          <a:xfrm>
            <a:off x="790414" y="1706881"/>
            <a:ext cx="6013341" cy="4244468"/>
          </a:xfrm>
        </p:spPr>
        <p:txBody>
          <a:bodyPr>
            <a:normAutofit/>
          </a:bodyPr>
          <a:lstStyle/>
          <a:p>
            <a:pPr eaLnBrk="1" hangingPunct="1">
              <a:lnSpc>
                <a:spcPct val="90000"/>
              </a:lnSpc>
              <a:buFont typeface="Arial" panose="020B0604020202020204" pitchFamily="34" charset="0"/>
              <a:buChar char="•"/>
            </a:pPr>
            <a:endParaRPr lang="en-GB" altLang="en-US" sz="2000" dirty="0"/>
          </a:p>
          <a:p>
            <a:pPr marL="457200" lvl="1">
              <a:lnSpc>
                <a:spcPct val="80000"/>
              </a:lnSpc>
            </a:pPr>
            <a:r>
              <a:rPr lang="en-GB" altLang="en-US" sz="2600" dirty="0"/>
              <a:t>infant cases of pertussis have been dramatically reduced by the introduction of the maternal immunisation programme. However, the disease continues to circulate in older age groups</a:t>
            </a:r>
          </a:p>
          <a:p>
            <a:pPr marL="0">
              <a:lnSpc>
                <a:spcPct val="80000"/>
              </a:lnSpc>
            </a:pPr>
            <a:endParaRPr lang="en-GB" altLang="en-US" sz="2600" dirty="0"/>
          </a:p>
          <a:p>
            <a:pPr marL="457200" lvl="1">
              <a:lnSpc>
                <a:spcPct val="80000"/>
              </a:lnSpc>
            </a:pPr>
            <a:r>
              <a:rPr lang="en-GB" altLang="en-US" sz="2600" dirty="0"/>
              <a:t>it is important for all health professionals to encourage vaccination in pregnant women from 16 weeks gestation </a:t>
            </a:r>
          </a:p>
        </p:txBody>
      </p:sp>
      <p:pic>
        <p:nvPicPr>
          <p:cNvPr id="7174" name="Picture 5"/>
          <p:cNvPicPr>
            <a:picLocks noChangeAspect="1" noChangeArrowheads="1"/>
          </p:cNvPicPr>
          <p:nvPr/>
        </p:nvPicPr>
        <p:blipFill>
          <a:blip r:embed="rId3">
            <a:extLst>
              <a:ext uri="{28A0092B-C50C-407E-A947-70E740481C1C}">
                <a14:useLocalDpi xmlns:a14="http://schemas.microsoft.com/office/drawing/2010/main" val="0"/>
              </a:ext>
            </a:extLst>
          </a:blip>
          <a:srcRect l="23572" t="12277" r="20444" b="10376"/>
          <a:stretch>
            <a:fillRect/>
          </a:stretch>
        </p:blipFill>
        <p:spPr bwMode="auto">
          <a:xfrm>
            <a:off x="7247469" y="1905000"/>
            <a:ext cx="2703689"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175" name="TextBox 3"/>
          <p:cNvSpPr txBox="1">
            <a:spLocks noChangeArrowheads="1"/>
          </p:cNvSpPr>
          <p:nvPr/>
        </p:nvSpPr>
        <p:spPr bwMode="auto">
          <a:xfrm>
            <a:off x="8466667" y="5334000"/>
            <a:ext cx="16546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en-GB" altLang="en-US" sz="800">
                <a:latin typeface="Times New Roman" pitchFamily="18" charset="0"/>
              </a:rPr>
              <a:t>© NHS Scotland/Crown Copyright </a:t>
            </a:r>
          </a:p>
        </p:txBody>
      </p:sp>
      <p:sp>
        <p:nvSpPr>
          <p:cNvPr id="8" name="Slide Number Placeholder 3"/>
          <p:cNvSpPr>
            <a:spLocks noGrp="1"/>
          </p:cNvSpPr>
          <p:nvPr>
            <p:ph type="sldNum" sz="quarter" idx="10"/>
          </p:nvPr>
        </p:nvSpPr>
        <p:spPr>
          <a:xfrm>
            <a:off x="1524000" y="6314374"/>
            <a:ext cx="9144000" cy="549275"/>
          </a:xfrm>
        </p:spPr>
        <p:txBody>
          <a:bodyPr/>
          <a:lstStyle/>
          <a:p>
            <a:pPr>
              <a:defRPr/>
            </a:pPr>
            <a:r>
              <a:rPr lang="en-US"/>
              <a:t>  </a:t>
            </a:r>
            <a:fld id="{2565FA6D-D4C8-4C4C-AC4B-3269734D34D8}" type="slidenum">
              <a:rPr lang="en-US" smtClean="0"/>
              <a:pPr>
                <a:defRPr/>
              </a:pPr>
              <a:t>2</a:t>
            </a:fld>
            <a:endParaRPr lang="en-US" dirty="0"/>
          </a:p>
        </p:txBody>
      </p:sp>
      <p:sp>
        <p:nvSpPr>
          <p:cNvPr id="7" name="Footer Placeholder 4"/>
          <p:cNvSpPr>
            <a:spLocks noGrp="1"/>
          </p:cNvSpPr>
          <p:nvPr>
            <p:ph type="ftr" sz="quarter" idx="11"/>
          </p:nvPr>
        </p:nvSpPr>
        <p:spPr>
          <a:xfrm>
            <a:off x="2424118" y="6314374"/>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p:nvPr>
        </p:nvSpPr>
        <p:spPr>
          <a:xfrm>
            <a:off x="1007390" y="371326"/>
            <a:ext cx="8919164" cy="648072"/>
          </a:xfrm>
        </p:spPr>
        <p:txBody>
          <a:bodyPr>
            <a:normAutofit/>
          </a:bodyPr>
          <a:lstStyle/>
          <a:p>
            <a:pPr eaLnBrk="1" hangingPunct="1"/>
            <a:r>
              <a:rPr lang="en-GB" altLang="en-US" dirty="0"/>
              <a:t>Immunity against pertussis </a:t>
            </a:r>
          </a:p>
        </p:txBody>
      </p:sp>
      <p:sp>
        <p:nvSpPr>
          <p:cNvPr id="25604" name="Content Placeholder 2"/>
          <p:cNvSpPr>
            <a:spLocks noGrp="1"/>
          </p:cNvSpPr>
          <p:nvPr>
            <p:ph idx="1"/>
          </p:nvPr>
        </p:nvSpPr>
        <p:spPr>
          <a:xfrm>
            <a:off x="883403" y="1844824"/>
            <a:ext cx="6076539" cy="4641850"/>
          </a:xfrm>
        </p:spPr>
        <p:txBody>
          <a:bodyPr/>
          <a:lstStyle/>
          <a:p>
            <a:pPr eaLnBrk="1" hangingPunct="1"/>
            <a:endParaRPr lang="en-GB" altLang="en-US" sz="2000" dirty="0">
              <a:solidFill>
                <a:srgbClr val="2D0054"/>
              </a:solidFill>
            </a:endParaRPr>
          </a:p>
          <a:p>
            <a:pPr marL="457200" lvl="1">
              <a:lnSpc>
                <a:spcPct val="80000"/>
              </a:lnSpc>
            </a:pPr>
            <a:r>
              <a:rPr lang="en-GB" altLang="en-US" dirty="0"/>
              <a:t>vaccination against pertussis does not give life-long immunity</a:t>
            </a:r>
          </a:p>
          <a:p>
            <a:pPr marL="457200" lvl="1">
              <a:lnSpc>
                <a:spcPct val="80000"/>
              </a:lnSpc>
            </a:pPr>
            <a:endParaRPr lang="en-GB" altLang="en-US" dirty="0"/>
          </a:p>
          <a:p>
            <a:pPr marL="457200" lvl="1">
              <a:lnSpc>
                <a:spcPct val="80000"/>
              </a:lnSpc>
            </a:pPr>
            <a:r>
              <a:rPr lang="en-GB" altLang="en-US" dirty="0"/>
              <a:t>individuals who have previously had pertussis can become re-infected and spread infection to others</a:t>
            </a:r>
          </a:p>
          <a:p>
            <a:pPr marL="457200" lvl="1">
              <a:lnSpc>
                <a:spcPct val="80000"/>
              </a:lnSpc>
            </a:pPr>
            <a:endParaRPr lang="en-GB" altLang="en-US" dirty="0"/>
          </a:p>
          <a:p>
            <a:pPr marL="457200" lvl="1">
              <a:lnSpc>
                <a:spcPct val="80000"/>
              </a:lnSpc>
            </a:pPr>
            <a:r>
              <a:rPr lang="en-GB" altLang="en-US" dirty="0"/>
              <a:t>this spread of infection is important, particularly in children too young to be vaccinated </a:t>
            </a:r>
          </a:p>
          <a:p>
            <a:pPr eaLnBrk="1" hangingPunct="1"/>
            <a:endParaRPr lang="en-GB" altLang="en-US" sz="2000" dirty="0">
              <a:solidFill>
                <a:srgbClr val="2D0054"/>
              </a:solidFill>
            </a:endParaRPr>
          </a:p>
        </p:txBody>
      </p:sp>
      <p:pic>
        <p:nvPicPr>
          <p:cNvPr id="25606" name="Picture 7"/>
          <p:cNvPicPr>
            <a:picLocks noChangeAspect="1" noChangeArrowheads="1"/>
          </p:cNvPicPr>
          <p:nvPr/>
        </p:nvPicPr>
        <p:blipFill>
          <a:blip r:embed="rId3">
            <a:extLst>
              <a:ext uri="{28A0092B-C50C-407E-A947-70E740481C1C}">
                <a14:useLocalDpi xmlns:a14="http://schemas.microsoft.com/office/drawing/2010/main" val="0"/>
              </a:ext>
            </a:extLst>
          </a:blip>
          <a:srcRect l="26500" t="22084" r="22707" b="22707"/>
          <a:stretch>
            <a:fillRect/>
          </a:stretch>
        </p:blipFill>
        <p:spPr bwMode="auto">
          <a:xfrm>
            <a:off x="7248274" y="2204865"/>
            <a:ext cx="2944989"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 name="Slide Number Placeholder 3"/>
          <p:cNvSpPr>
            <a:spLocks noGrp="1"/>
          </p:cNvSpPr>
          <p:nvPr>
            <p:ph type="sldNum" sz="quarter" idx="10"/>
          </p:nvPr>
        </p:nvSpPr>
        <p:spPr>
          <a:xfrm>
            <a:off x="1524000" y="6314374"/>
            <a:ext cx="9144000" cy="549275"/>
          </a:xfrm>
        </p:spPr>
        <p:txBody>
          <a:bodyPr/>
          <a:lstStyle/>
          <a:p>
            <a:pPr>
              <a:defRPr/>
            </a:pPr>
            <a:r>
              <a:rPr lang="en-US"/>
              <a:t>  </a:t>
            </a:r>
            <a:fld id="{2565FA6D-D4C8-4C4C-AC4B-3269734D34D8}" type="slidenum">
              <a:rPr lang="en-US" smtClean="0"/>
              <a:pPr>
                <a:defRPr/>
              </a:pPr>
              <a:t>20</a:t>
            </a:fld>
            <a:endParaRPr lang="en-US" dirty="0"/>
          </a:p>
        </p:txBody>
      </p:sp>
      <p:sp>
        <p:nvSpPr>
          <p:cNvPr id="6" name="Footer Placeholder 4"/>
          <p:cNvSpPr>
            <a:spLocks noGrp="1"/>
          </p:cNvSpPr>
          <p:nvPr>
            <p:ph type="ftr" sz="quarter" idx="11"/>
          </p:nvPr>
        </p:nvSpPr>
        <p:spPr>
          <a:xfrm>
            <a:off x="2424118" y="6314374"/>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itle 1"/>
          <p:cNvSpPr>
            <a:spLocks noGrp="1"/>
          </p:cNvSpPr>
          <p:nvPr>
            <p:ph type="title"/>
          </p:nvPr>
        </p:nvSpPr>
        <p:spPr>
          <a:xfrm>
            <a:off x="942643" y="205965"/>
            <a:ext cx="9545850" cy="1152128"/>
          </a:xfrm>
        </p:spPr>
        <p:txBody>
          <a:bodyPr>
            <a:noAutofit/>
          </a:bodyPr>
          <a:lstStyle/>
          <a:p>
            <a:pPr eaLnBrk="1" hangingPunct="1"/>
            <a:r>
              <a:rPr lang="en-GB" altLang="en-US" dirty="0"/>
              <a:t>Protecting infants too young to be vaccinated</a:t>
            </a:r>
          </a:p>
        </p:txBody>
      </p:sp>
      <p:sp>
        <p:nvSpPr>
          <p:cNvPr id="26629" name="Content Placeholder 2"/>
          <p:cNvSpPr>
            <a:spLocks noGrp="1"/>
          </p:cNvSpPr>
          <p:nvPr>
            <p:ph idx="1"/>
          </p:nvPr>
        </p:nvSpPr>
        <p:spPr>
          <a:xfrm>
            <a:off x="942643" y="1797803"/>
            <a:ext cx="7745646" cy="4516571"/>
          </a:xfrm>
        </p:spPr>
        <p:txBody>
          <a:bodyPr>
            <a:normAutofit/>
          </a:bodyPr>
          <a:lstStyle/>
          <a:p>
            <a:pPr marL="457200" lvl="1"/>
            <a:r>
              <a:rPr lang="en-GB" altLang="en-US" dirty="0"/>
              <a:t>in October 2012, the Department of Health recommended that pregnant women receive one dose of pertussis containing vaccine from 28 to 38 weeks</a:t>
            </a:r>
          </a:p>
          <a:p>
            <a:pPr marL="457200" lvl="1"/>
            <a:r>
              <a:rPr lang="en-GB" altLang="en-US" dirty="0"/>
              <a:t>this recommendation was updated and from April 2016, the vaccine has been offered from week 16 of pregnancy (ideally around the time of the foetal anomaly scan at 20 weeks)</a:t>
            </a:r>
          </a:p>
          <a:p>
            <a:pPr marL="457200" lvl="1"/>
            <a:r>
              <a:rPr lang="en-GB" altLang="en-US" dirty="0"/>
              <a:t>the aim is to boost antibodies in vaccinated women during pregnancy so that pertussis antibodies are passed from mother to baby</a:t>
            </a:r>
          </a:p>
          <a:p>
            <a:pPr marL="457200" lvl="1"/>
            <a:r>
              <a:rPr lang="en-GB" altLang="en-US" dirty="0"/>
              <a:t>this is considered the best way to provide passive protection to infants in the first weeks of life and offers women a safe way to protect their baby against this serious disease</a:t>
            </a:r>
          </a:p>
        </p:txBody>
      </p:sp>
      <p:pic>
        <p:nvPicPr>
          <p:cNvPr id="26631" name="Picture 7" descr="mum+sca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98072" y="2015640"/>
            <a:ext cx="1996723" cy="28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Box 3"/>
          <p:cNvSpPr txBox="1">
            <a:spLocks noChangeArrowheads="1"/>
          </p:cNvSpPr>
          <p:nvPr/>
        </p:nvSpPr>
        <p:spPr bwMode="auto">
          <a:xfrm>
            <a:off x="9610801" y="4842360"/>
            <a:ext cx="15712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en-GB" altLang="en-US" sz="1000" dirty="0">
                <a:latin typeface="Times New Roman" pitchFamily="18" charset="0"/>
              </a:rPr>
              <a:t>© NHS /Crown Copyright </a:t>
            </a:r>
          </a:p>
        </p:txBody>
      </p:sp>
      <p:sp>
        <p:nvSpPr>
          <p:cNvPr id="9" name="Slide Number Placeholder 3"/>
          <p:cNvSpPr>
            <a:spLocks noGrp="1"/>
          </p:cNvSpPr>
          <p:nvPr>
            <p:ph type="sldNum" sz="quarter" idx="10"/>
          </p:nvPr>
        </p:nvSpPr>
        <p:spPr>
          <a:xfrm>
            <a:off x="1524000" y="6314374"/>
            <a:ext cx="9144000" cy="549275"/>
          </a:xfrm>
        </p:spPr>
        <p:txBody>
          <a:bodyPr/>
          <a:lstStyle/>
          <a:p>
            <a:pPr>
              <a:defRPr/>
            </a:pPr>
            <a:r>
              <a:rPr lang="en-US"/>
              <a:t>  </a:t>
            </a:r>
            <a:fld id="{2565FA6D-D4C8-4C4C-AC4B-3269734D34D8}" type="slidenum">
              <a:rPr lang="en-US" smtClean="0"/>
              <a:pPr>
                <a:defRPr/>
              </a:pPr>
              <a:t>21</a:t>
            </a:fld>
            <a:endParaRPr lang="en-US" dirty="0"/>
          </a:p>
        </p:txBody>
      </p:sp>
      <p:sp>
        <p:nvSpPr>
          <p:cNvPr id="7" name="Footer Placeholder 4"/>
          <p:cNvSpPr>
            <a:spLocks noGrp="1"/>
          </p:cNvSpPr>
          <p:nvPr>
            <p:ph type="ftr" sz="quarter" idx="11"/>
          </p:nvPr>
        </p:nvSpPr>
        <p:spPr>
          <a:xfrm>
            <a:off x="2424118" y="6314374"/>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title"/>
          </p:nvPr>
        </p:nvSpPr>
        <p:spPr>
          <a:xfrm>
            <a:off x="1193370" y="285853"/>
            <a:ext cx="7843690" cy="1065213"/>
          </a:xfrm>
        </p:spPr>
        <p:txBody>
          <a:bodyPr>
            <a:normAutofit/>
          </a:bodyPr>
          <a:lstStyle/>
          <a:p>
            <a:pPr eaLnBrk="1" hangingPunct="1"/>
            <a:r>
              <a:rPr lang="en-GB" altLang="en-US" dirty="0"/>
              <a:t>Maternal transfer of antibodies</a:t>
            </a:r>
          </a:p>
        </p:txBody>
      </p:sp>
      <p:sp>
        <p:nvSpPr>
          <p:cNvPr id="27652" name="Content Placeholder 2"/>
          <p:cNvSpPr>
            <a:spLocks noGrp="1"/>
          </p:cNvSpPr>
          <p:nvPr>
            <p:ph idx="1"/>
          </p:nvPr>
        </p:nvSpPr>
        <p:spPr>
          <a:xfrm>
            <a:off x="1193369" y="1988840"/>
            <a:ext cx="5224789" cy="4176464"/>
          </a:xfrm>
        </p:spPr>
        <p:txBody>
          <a:bodyPr/>
          <a:lstStyle/>
          <a:p>
            <a:pPr marL="0" indent="0">
              <a:buNone/>
            </a:pPr>
            <a:endParaRPr lang="en-GB" altLang="en-US" sz="2000" dirty="0"/>
          </a:p>
          <a:p>
            <a:pPr marL="0" indent="0">
              <a:buNone/>
            </a:pPr>
            <a:r>
              <a:rPr lang="en-GB" altLang="en-US" sz="2000" dirty="0"/>
              <a:t>Maternal antibodies boosted by vaccination will be passed across the placenta to the unborn baby and should provide protection in the first few weeks of life, when they are most at risk of</a:t>
            </a:r>
            <a:r>
              <a:rPr lang="en-GB" altLang="en-US" sz="2000" b="1" dirty="0"/>
              <a:t> </a:t>
            </a:r>
            <a:r>
              <a:rPr lang="en-GB" altLang="en-US" sz="2000" dirty="0"/>
              <a:t>serious complications</a:t>
            </a:r>
            <a:r>
              <a:rPr lang="en-GB" altLang="en-US" sz="2000" b="1" dirty="0"/>
              <a:t> </a:t>
            </a:r>
            <a:r>
              <a:rPr lang="en-GB" altLang="en-US" sz="2000" dirty="0"/>
              <a:t>if they become infected with pertussis</a:t>
            </a:r>
          </a:p>
          <a:p>
            <a:pPr marL="0" indent="0">
              <a:buNone/>
            </a:pPr>
            <a:endParaRPr lang="en-GB" altLang="en-US" sz="2000" dirty="0">
              <a:solidFill>
                <a:srgbClr val="FF0000"/>
              </a:solidFill>
            </a:endParaRPr>
          </a:p>
        </p:txBody>
      </p:sp>
      <p:pic>
        <p:nvPicPr>
          <p:cNvPr id="27654" name="Picture 7" descr="bum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63645" y="2348881"/>
            <a:ext cx="3183467"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Box 3"/>
          <p:cNvSpPr txBox="1">
            <a:spLocks noChangeArrowheads="1"/>
          </p:cNvSpPr>
          <p:nvPr/>
        </p:nvSpPr>
        <p:spPr bwMode="auto">
          <a:xfrm>
            <a:off x="8027007" y="5137735"/>
            <a:ext cx="20201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en-GB" altLang="en-US" sz="1000" dirty="0">
                <a:latin typeface="Times New Roman" pitchFamily="18" charset="0"/>
              </a:rPr>
              <a:t>© NHS Scotland/Crown Copyright </a:t>
            </a:r>
          </a:p>
        </p:txBody>
      </p:sp>
      <p:sp>
        <p:nvSpPr>
          <p:cNvPr id="8" name="Slide Number Placeholder 3"/>
          <p:cNvSpPr>
            <a:spLocks noGrp="1"/>
          </p:cNvSpPr>
          <p:nvPr>
            <p:ph type="sldNum" sz="quarter" idx="10"/>
          </p:nvPr>
        </p:nvSpPr>
        <p:spPr>
          <a:xfrm>
            <a:off x="1524000" y="6314374"/>
            <a:ext cx="9144000" cy="549275"/>
          </a:xfrm>
        </p:spPr>
        <p:txBody>
          <a:bodyPr/>
          <a:lstStyle/>
          <a:p>
            <a:pPr>
              <a:defRPr/>
            </a:pPr>
            <a:r>
              <a:rPr lang="en-US"/>
              <a:t>  </a:t>
            </a:r>
            <a:fld id="{2565FA6D-D4C8-4C4C-AC4B-3269734D34D8}" type="slidenum">
              <a:rPr lang="en-US" smtClean="0"/>
              <a:pPr>
                <a:defRPr/>
              </a:pPr>
              <a:t>22</a:t>
            </a:fld>
            <a:endParaRPr lang="en-US" dirty="0"/>
          </a:p>
        </p:txBody>
      </p:sp>
      <p:sp>
        <p:nvSpPr>
          <p:cNvPr id="7" name="Footer Placeholder 4"/>
          <p:cNvSpPr>
            <a:spLocks noGrp="1"/>
          </p:cNvSpPr>
          <p:nvPr>
            <p:ph type="ftr" sz="quarter" idx="11"/>
          </p:nvPr>
        </p:nvSpPr>
        <p:spPr>
          <a:xfrm>
            <a:off x="2424118" y="6314374"/>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p:nvPr>
        </p:nvSpPr>
        <p:spPr>
          <a:xfrm>
            <a:off x="883403" y="374063"/>
            <a:ext cx="9353057" cy="1224136"/>
          </a:xfrm>
        </p:spPr>
        <p:txBody>
          <a:bodyPr>
            <a:noAutofit/>
          </a:bodyPr>
          <a:lstStyle/>
          <a:p>
            <a:pPr eaLnBrk="1" hangingPunct="1"/>
            <a:r>
              <a:rPr lang="en-GB" altLang="en-US" dirty="0"/>
              <a:t>Protecting mother and infant</a:t>
            </a:r>
          </a:p>
        </p:txBody>
      </p:sp>
      <p:sp>
        <p:nvSpPr>
          <p:cNvPr id="28676" name="Content Placeholder 2"/>
          <p:cNvSpPr>
            <a:spLocks noGrp="1"/>
          </p:cNvSpPr>
          <p:nvPr>
            <p:ph idx="1"/>
          </p:nvPr>
        </p:nvSpPr>
        <p:spPr>
          <a:xfrm>
            <a:off x="712922" y="1860549"/>
            <a:ext cx="5785415" cy="4011319"/>
          </a:xfrm>
        </p:spPr>
        <p:txBody>
          <a:bodyPr>
            <a:normAutofit/>
          </a:bodyPr>
          <a:lstStyle/>
          <a:p>
            <a:pPr marL="0" indent="0">
              <a:lnSpc>
                <a:spcPct val="80000"/>
              </a:lnSpc>
              <a:buNone/>
            </a:pPr>
            <a:endParaRPr lang="en-GB" altLang="en-US" sz="2000" dirty="0"/>
          </a:p>
          <a:p>
            <a:pPr marL="457200" lvl="1"/>
            <a:r>
              <a:rPr lang="en-GB" altLang="en-US" dirty="0"/>
              <a:t>maternal vaccination reduces the risk of the mother developing pertussis infection and passing it on to the young infant </a:t>
            </a:r>
          </a:p>
          <a:p>
            <a:pPr marL="457200" lvl="1"/>
            <a:endParaRPr lang="en-GB" altLang="en-US" dirty="0"/>
          </a:p>
          <a:p>
            <a:pPr marL="457200" lvl="1"/>
            <a:r>
              <a:rPr lang="en-GB" altLang="en-US" dirty="0"/>
              <a:t>infants born to mothers vaccinated at the recommended time during pregnancy should have higher levels of antibodies than those born to unvaccinated mothers, which should help protect the infant until they start receiving their own immunisations </a:t>
            </a:r>
          </a:p>
          <a:p>
            <a:pPr eaLnBrk="1" hangingPunct="1">
              <a:lnSpc>
                <a:spcPct val="80000"/>
              </a:lnSpc>
            </a:pPr>
            <a:endParaRPr lang="en-GB" altLang="en-US" sz="2500" dirty="0"/>
          </a:p>
        </p:txBody>
      </p:sp>
      <p:pic>
        <p:nvPicPr>
          <p:cNvPr id="28678" name="Picture 8" descr="baby feet.jpg"/>
          <p:cNvPicPr>
            <a:picLocks noChangeAspect="1"/>
          </p:cNvPicPr>
          <p:nvPr/>
        </p:nvPicPr>
        <p:blipFill>
          <a:blip r:embed="rId3">
            <a:extLst>
              <a:ext uri="{28A0092B-C50C-407E-A947-70E740481C1C}">
                <a14:useLocalDpi xmlns:a14="http://schemas.microsoft.com/office/drawing/2010/main" val="0"/>
              </a:ext>
            </a:extLst>
          </a:blip>
          <a:srcRect l="18086" r="2628"/>
          <a:stretch>
            <a:fillRect/>
          </a:stretch>
        </p:blipFill>
        <p:spPr bwMode="auto">
          <a:xfrm>
            <a:off x="6948396" y="2492897"/>
            <a:ext cx="3090333"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Box 3"/>
          <p:cNvSpPr txBox="1">
            <a:spLocks noChangeArrowheads="1"/>
          </p:cNvSpPr>
          <p:nvPr/>
        </p:nvSpPr>
        <p:spPr bwMode="auto">
          <a:xfrm>
            <a:off x="8003101" y="5625648"/>
            <a:ext cx="20201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en-GB" altLang="en-US" sz="1000" dirty="0">
                <a:latin typeface="Times New Roman" pitchFamily="18" charset="0"/>
              </a:rPr>
              <a:t>© NHS Scotland/Crown Copyright </a:t>
            </a:r>
          </a:p>
        </p:txBody>
      </p:sp>
      <p:sp>
        <p:nvSpPr>
          <p:cNvPr id="8" name="Slide Number Placeholder 3"/>
          <p:cNvSpPr>
            <a:spLocks noGrp="1"/>
          </p:cNvSpPr>
          <p:nvPr>
            <p:ph type="sldNum" sz="quarter" idx="10"/>
          </p:nvPr>
        </p:nvSpPr>
        <p:spPr>
          <a:xfrm>
            <a:off x="1524000" y="6314374"/>
            <a:ext cx="9144000" cy="549275"/>
          </a:xfrm>
        </p:spPr>
        <p:txBody>
          <a:bodyPr/>
          <a:lstStyle/>
          <a:p>
            <a:pPr>
              <a:defRPr/>
            </a:pPr>
            <a:r>
              <a:rPr lang="en-US"/>
              <a:t>  </a:t>
            </a:r>
            <a:fld id="{2565FA6D-D4C8-4C4C-AC4B-3269734D34D8}" type="slidenum">
              <a:rPr lang="en-US" smtClean="0"/>
              <a:pPr>
                <a:defRPr/>
              </a:pPr>
              <a:t>23</a:t>
            </a:fld>
            <a:endParaRPr lang="en-US" dirty="0"/>
          </a:p>
        </p:txBody>
      </p:sp>
      <p:sp>
        <p:nvSpPr>
          <p:cNvPr id="7" name="Footer Placeholder 4"/>
          <p:cNvSpPr>
            <a:spLocks noGrp="1"/>
          </p:cNvSpPr>
          <p:nvPr>
            <p:ph type="ftr" sz="quarter" idx="11"/>
          </p:nvPr>
        </p:nvSpPr>
        <p:spPr>
          <a:xfrm>
            <a:off x="2424118" y="6314374"/>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2348880"/>
            <a:ext cx="8028000" cy="1872208"/>
          </a:xfrm>
        </p:spPr>
        <p:txBody>
          <a:bodyPr>
            <a:noAutofit/>
          </a:bodyPr>
          <a:lstStyle/>
          <a:p>
            <a:r>
              <a:rPr lang="en-GB" b="1" dirty="0">
                <a:solidFill>
                  <a:schemeClr val="tx1"/>
                </a:solidFill>
              </a:rPr>
              <a:t>Vaccine coverage and efficacy</a:t>
            </a:r>
          </a:p>
        </p:txBody>
      </p:sp>
      <p:sp>
        <p:nvSpPr>
          <p:cNvPr id="4" name="Slide Number Placeholder 3"/>
          <p:cNvSpPr>
            <a:spLocks noGrp="1"/>
          </p:cNvSpPr>
          <p:nvPr>
            <p:ph type="sldNum" sz="quarter" idx="10"/>
          </p:nvPr>
        </p:nvSpPr>
        <p:spPr/>
        <p:txBody>
          <a:bodyPr/>
          <a:lstStyle/>
          <a:p>
            <a:pPr>
              <a:defRPr/>
            </a:pPr>
            <a:r>
              <a:rPr lang="en-US"/>
              <a:t>  </a:t>
            </a:r>
            <a:fld id="{2565FA6D-D4C8-4C4C-AC4B-3269734D34D8}" type="slidenum">
              <a:rPr lang="en-US" smtClean="0"/>
              <a:pPr>
                <a:defRPr/>
              </a:pPr>
              <a:t>24</a:t>
            </a:fld>
            <a:endParaRPr lang="en-US" dirty="0"/>
          </a:p>
        </p:txBody>
      </p:sp>
      <p:sp>
        <p:nvSpPr>
          <p:cNvPr id="5" name="Footer Placeholder 4"/>
          <p:cNvSpPr>
            <a:spLocks noGrp="1"/>
          </p:cNvSpPr>
          <p:nvPr>
            <p:ph type="ftr" sz="quarter" idx="11"/>
          </p:nvPr>
        </p:nvSpPr>
        <p:spPr>
          <a:xfrm>
            <a:off x="2424118" y="6314374"/>
            <a:ext cx="8064375" cy="549275"/>
          </a:xfrm>
        </p:spPr>
        <p:txBody>
          <a:bodyPr/>
          <a:lstStyle/>
          <a:p>
            <a:pPr>
              <a:defRPr/>
            </a:pPr>
            <a:r>
              <a:rPr lang="en-GB" dirty="0"/>
              <a:t>Vaccination against pertussis for pregnant women </a:t>
            </a:r>
            <a:endParaRPr lang="en-US" dirty="0"/>
          </a:p>
        </p:txBody>
      </p:sp>
    </p:spTree>
    <p:extLst>
      <p:ext uri="{BB962C8B-B14F-4D97-AF65-F5344CB8AC3E}">
        <p14:creationId xmlns:p14="http://schemas.microsoft.com/office/powerpoint/2010/main" val="930645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363" y="313655"/>
            <a:ext cx="8854637" cy="648072"/>
          </a:xfrm>
        </p:spPr>
        <p:txBody>
          <a:bodyPr>
            <a:noAutofit/>
          </a:bodyPr>
          <a:lstStyle/>
          <a:p>
            <a:r>
              <a:rPr lang="en-GB" sz="2400" dirty="0"/>
              <a:t>Monthly pertussis vaccination coverage (%) in pregnant women: England, 2013 to 2021 </a:t>
            </a:r>
          </a:p>
        </p:txBody>
      </p:sp>
      <p:sp>
        <p:nvSpPr>
          <p:cNvPr id="4" name="Slide Number Placeholder 3"/>
          <p:cNvSpPr>
            <a:spLocks noGrp="1"/>
          </p:cNvSpPr>
          <p:nvPr>
            <p:ph type="sldNum" sz="quarter" idx="10"/>
          </p:nvPr>
        </p:nvSpPr>
        <p:spPr>
          <a:xfrm>
            <a:off x="1524000" y="6275542"/>
            <a:ext cx="9144000" cy="549275"/>
          </a:xfrm>
        </p:spPr>
        <p:txBody>
          <a:bodyPr/>
          <a:lstStyle/>
          <a:p>
            <a:pPr>
              <a:defRPr/>
            </a:pPr>
            <a:r>
              <a:rPr lang="en-US"/>
              <a:t>  </a:t>
            </a:r>
            <a:fld id="{2565FA6D-D4C8-4C4C-AC4B-3269734D34D8}" type="slidenum">
              <a:rPr lang="en-US" smtClean="0"/>
              <a:pPr>
                <a:defRPr/>
              </a:pPr>
              <a:t>25</a:t>
            </a:fld>
            <a:endParaRPr lang="en-US" dirty="0"/>
          </a:p>
        </p:txBody>
      </p:sp>
      <p:sp>
        <p:nvSpPr>
          <p:cNvPr id="5" name="Footer Placeholder 4"/>
          <p:cNvSpPr>
            <a:spLocks noGrp="1"/>
          </p:cNvSpPr>
          <p:nvPr>
            <p:ph type="ftr" sz="quarter" idx="11"/>
          </p:nvPr>
        </p:nvSpPr>
        <p:spPr>
          <a:xfrm>
            <a:off x="130628" y="6438850"/>
            <a:ext cx="9979371" cy="385967"/>
          </a:xfrm>
        </p:spPr>
        <p:txBody>
          <a:bodyPr/>
          <a:lstStyle/>
          <a:p>
            <a:pPr>
              <a:defRPr/>
            </a:pPr>
            <a:r>
              <a:rPr lang="en-GB" dirty="0"/>
              <a:t>Vaccination against pertussis for pregnant women</a:t>
            </a:r>
            <a:endParaRPr lang="en-US" dirty="0"/>
          </a:p>
        </p:txBody>
      </p:sp>
      <p:pic>
        <p:nvPicPr>
          <p:cNvPr id="13" name="Content Placeholder 12" descr="Chart, line chart&#10;&#10;Description automatically generated">
            <a:extLst>
              <a:ext uri="{FF2B5EF4-FFF2-40B4-BE49-F238E27FC236}">
                <a16:creationId xmlns:a16="http://schemas.microsoft.com/office/drawing/2014/main" id="{89695045-1762-45EA-AFF6-CAD8A3C932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79729" y="1602702"/>
            <a:ext cx="6819254" cy="4716651"/>
          </a:xfrm>
        </p:spPr>
      </p:pic>
    </p:spTree>
    <p:extLst>
      <p:ext uri="{BB962C8B-B14F-4D97-AF65-F5344CB8AC3E}">
        <p14:creationId xmlns:p14="http://schemas.microsoft.com/office/powerpoint/2010/main" val="2546777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587704" y="99662"/>
            <a:ext cx="7964680" cy="1187450"/>
          </a:xfrm>
        </p:spPr>
        <p:txBody>
          <a:bodyPr wrap="square" numCol="1" anchor="t" anchorCtr="0" compatLnSpc="1">
            <a:prstTxWarp prst="textNoShape">
              <a:avLst/>
            </a:prstTxWarp>
            <a:noAutofit/>
          </a:bodyPr>
          <a:lstStyle/>
          <a:p>
            <a:pPr>
              <a:defRPr/>
            </a:pPr>
            <a:r>
              <a:rPr lang="en-GB" sz="3200" dirty="0">
                <a:ea typeface="ヒラギノ角ゴ Pro W3"/>
                <a:cs typeface="ヒラギノ角ゴ Pro W3"/>
              </a:rPr>
              <a:t>Annual age specific laboratory confirmed pertussis incidence rates, 1998 to 2020, England</a:t>
            </a:r>
          </a:p>
        </p:txBody>
      </p:sp>
      <p:sp>
        <p:nvSpPr>
          <p:cNvPr id="2" name="Slide Number Placeholder 1"/>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26</a:t>
            </a:fld>
            <a:endParaRPr lang="en-US" dirty="0"/>
          </a:p>
        </p:txBody>
      </p:sp>
      <p:sp>
        <p:nvSpPr>
          <p:cNvPr id="3" name="Footer Placeholder 2">
            <a:extLst>
              <a:ext uri="{FF2B5EF4-FFF2-40B4-BE49-F238E27FC236}">
                <a16:creationId xmlns:a16="http://schemas.microsoft.com/office/drawing/2014/main" id="{3F03D65E-EDCA-4CB2-9350-314158A412F7}"/>
              </a:ext>
            </a:extLst>
          </p:cNvPr>
          <p:cNvSpPr>
            <a:spLocks noGrp="1"/>
          </p:cNvSpPr>
          <p:nvPr>
            <p:ph type="ftr" sz="quarter" idx="11"/>
          </p:nvPr>
        </p:nvSpPr>
        <p:spPr>
          <a:xfrm>
            <a:off x="130629" y="6438851"/>
            <a:ext cx="10470212" cy="363600"/>
          </a:xfrm>
        </p:spPr>
        <p:txBody>
          <a:bodyPr/>
          <a:lstStyle/>
          <a:p>
            <a:pPr>
              <a:defRPr/>
            </a:pPr>
            <a:r>
              <a:rPr lang="en-GB" dirty="0"/>
              <a:t>Vaccination against pertussis for pregnant women </a:t>
            </a:r>
            <a:endParaRPr lang="en-US" dirty="0"/>
          </a:p>
        </p:txBody>
      </p:sp>
      <p:pic>
        <p:nvPicPr>
          <p:cNvPr id="5" name="Picture 4" descr="Chart, histogram&#10;&#10;Description automatically generated">
            <a:extLst>
              <a:ext uri="{FF2B5EF4-FFF2-40B4-BE49-F238E27FC236}">
                <a16:creationId xmlns:a16="http://schemas.microsoft.com/office/drawing/2014/main" id="{48A0199C-90F2-4517-AE6E-B1BB532165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1858" y="1596167"/>
            <a:ext cx="9528526" cy="4721232"/>
          </a:xfrm>
          <a:prstGeom prst="rect">
            <a:avLst/>
          </a:prstGeom>
        </p:spPr>
      </p:pic>
      <p:grpSp>
        <p:nvGrpSpPr>
          <p:cNvPr id="9" name="Group 8"/>
          <p:cNvGrpSpPr>
            <a:grpSpLocks/>
          </p:cNvGrpSpPr>
          <p:nvPr/>
        </p:nvGrpSpPr>
        <p:grpSpPr bwMode="auto">
          <a:xfrm>
            <a:off x="5570044" y="1357951"/>
            <a:ext cx="2721278" cy="903814"/>
            <a:chOff x="2980" y="801"/>
            <a:chExt cx="1648" cy="427"/>
          </a:xfrm>
        </p:grpSpPr>
        <p:sp>
          <p:nvSpPr>
            <p:cNvPr id="11" name="Text Box 7"/>
            <p:cNvSpPr txBox="1">
              <a:spLocks noChangeArrowheads="1"/>
            </p:cNvSpPr>
            <p:nvPr/>
          </p:nvSpPr>
          <p:spPr bwMode="auto">
            <a:xfrm>
              <a:off x="2980" y="801"/>
              <a:ext cx="1648"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algn="ctr" eaLnBrk="1" hangingPunct="1">
                <a:spcBef>
                  <a:spcPct val="0"/>
                </a:spcBef>
                <a:buFontTx/>
                <a:buNone/>
              </a:pPr>
              <a:r>
                <a:rPr lang="en-GB" altLang="en-US" sz="1100" b="1" dirty="0">
                  <a:solidFill>
                    <a:schemeClr val="tx1"/>
                  </a:solidFill>
                  <a:latin typeface="+mn-lt"/>
                </a:rPr>
                <a:t>Introduction of temporary vaccination</a:t>
              </a:r>
            </a:p>
            <a:p>
              <a:pPr algn="ctr" eaLnBrk="1" hangingPunct="1">
                <a:spcBef>
                  <a:spcPct val="0"/>
                </a:spcBef>
                <a:buFontTx/>
                <a:buNone/>
              </a:pPr>
              <a:r>
                <a:rPr lang="en-GB" altLang="en-US" sz="1100" b="1" dirty="0">
                  <a:solidFill>
                    <a:schemeClr val="tx1"/>
                  </a:solidFill>
                  <a:latin typeface="+mn-lt"/>
                </a:rPr>
                <a:t> programme for pregnant women</a:t>
              </a:r>
            </a:p>
          </p:txBody>
        </p:sp>
        <p:sp>
          <p:nvSpPr>
            <p:cNvPr id="10" name="AutoShape 5"/>
            <p:cNvSpPr>
              <a:spLocks noChangeArrowheads="1"/>
            </p:cNvSpPr>
            <p:nvPr/>
          </p:nvSpPr>
          <p:spPr bwMode="auto">
            <a:xfrm flipH="1">
              <a:off x="3804" y="1104"/>
              <a:ext cx="28" cy="124"/>
            </a:xfrm>
            <a:prstGeom prst="downArrow">
              <a:avLst>
                <a:gd name="adj1" fmla="val 50000"/>
                <a:gd name="adj2" fmla="val 271196"/>
              </a:avLst>
            </a:prstGeom>
            <a:solidFill>
              <a:schemeClr val="accent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hangingPunct="1">
                <a:spcBef>
                  <a:spcPct val="0"/>
                </a:spcBef>
                <a:buFontTx/>
                <a:buNone/>
              </a:pPr>
              <a:endParaRPr lang="en-GB" altLang="en-US" sz="1100">
                <a:solidFill>
                  <a:schemeClr val="tx1"/>
                </a:solidFill>
                <a:latin typeface="+mn-lt"/>
              </a:endParaRPr>
            </a:p>
          </p:txBody>
        </p:sp>
      </p:grpSp>
    </p:spTree>
    <p:extLst>
      <p:ext uri="{BB962C8B-B14F-4D97-AF65-F5344CB8AC3E}">
        <p14:creationId xmlns:p14="http://schemas.microsoft.com/office/powerpoint/2010/main" val="17486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824" y="206344"/>
            <a:ext cx="8498176" cy="891248"/>
          </a:xfrm>
        </p:spPr>
        <p:txBody>
          <a:bodyPr>
            <a:normAutofit/>
          </a:bodyPr>
          <a:lstStyle/>
          <a:p>
            <a:r>
              <a:rPr lang="en-GB" sz="2700" dirty="0"/>
              <a:t>Incidence of laboratory confirmed pertussis cases, aged &lt; 1 year, England: 1998 to 2019 </a:t>
            </a:r>
          </a:p>
        </p:txBody>
      </p:sp>
      <p:sp>
        <p:nvSpPr>
          <p:cNvPr id="4" name="Slide Number Placeholder 3"/>
          <p:cNvSpPr>
            <a:spLocks noGrp="1"/>
          </p:cNvSpPr>
          <p:nvPr>
            <p:ph type="sldNum" sz="quarter" idx="10"/>
          </p:nvPr>
        </p:nvSpPr>
        <p:spPr/>
        <p:txBody>
          <a:bodyPr/>
          <a:lstStyle/>
          <a:p>
            <a:pPr>
              <a:defRPr/>
            </a:pPr>
            <a:r>
              <a:rPr lang="en-US"/>
              <a:t>  </a:t>
            </a:r>
            <a:fld id="{2565FA6D-D4C8-4C4C-AC4B-3269734D34D8}" type="slidenum">
              <a:rPr lang="en-US" smtClean="0"/>
              <a:pPr>
                <a:defRPr/>
              </a:pPr>
              <a:t>27</a:t>
            </a:fld>
            <a:endParaRPr lang="en-US" dirty="0"/>
          </a:p>
        </p:txBody>
      </p:sp>
      <p:sp>
        <p:nvSpPr>
          <p:cNvPr id="5" name="Footer Placeholder 4"/>
          <p:cNvSpPr>
            <a:spLocks noGrp="1"/>
          </p:cNvSpPr>
          <p:nvPr>
            <p:ph type="ftr" sz="quarter" idx="11"/>
          </p:nvPr>
        </p:nvSpPr>
        <p:spPr>
          <a:xfrm>
            <a:off x="130628" y="6438850"/>
            <a:ext cx="10439215" cy="419150"/>
          </a:xfrm>
        </p:spPr>
        <p:txBody>
          <a:bodyPr/>
          <a:lstStyle/>
          <a:p>
            <a:pPr>
              <a:defRPr/>
            </a:pPr>
            <a:r>
              <a:rPr lang="en-GB" dirty="0"/>
              <a:t>Vaccination against pertussis for pregnant women </a:t>
            </a:r>
            <a:endParaRPr lang="en-US" dirty="0"/>
          </a:p>
        </p:txBody>
      </p:sp>
      <p:pic>
        <p:nvPicPr>
          <p:cNvPr id="9" name="Content Placeholder 8">
            <a:extLst>
              <a:ext uri="{FF2B5EF4-FFF2-40B4-BE49-F238E27FC236}">
                <a16:creationId xmlns:a16="http://schemas.microsoft.com/office/drawing/2014/main" id="{5346D830-8801-4BDD-9CE9-FE9D99B2DAA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3681" y="1791407"/>
            <a:ext cx="9410183" cy="4376918"/>
          </a:xfrm>
        </p:spPr>
      </p:pic>
    </p:spTree>
    <p:extLst>
      <p:ext uri="{BB962C8B-B14F-4D97-AF65-F5344CB8AC3E}">
        <p14:creationId xmlns:p14="http://schemas.microsoft.com/office/powerpoint/2010/main" val="1584209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424118" y="282220"/>
            <a:ext cx="6995359" cy="898509"/>
          </a:xfrm>
        </p:spPr>
        <p:txBody>
          <a:bodyPr>
            <a:normAutofit/>
          </a:bodyPr>
          <a:lstStyle/>
          <a:p>
            <a:r>
              <a:rPr lang="en-GB" altLang="en-US" sz="2700" dirty="0"/>
              <a:t>Reconciled deaths from pertussis in infants, England 2001-2015</a:t>
            </a:r>
          </a:p>
        </p:txBody>
      </p:sp>
      <p:sp>
        <p:nvSpPr>
          <p:cNvPr id="2" name="TextBox 1"/>
          <p:cNvSpPr txBox="1"/>
          <p:nvPr/>
        </p:nvSpPr>
        <p:spPr>
          <a:xfrm>
            <a:off x="1991544" y="5707025"/>
            <a:ext cx="8136904" cy="830997"/>
          </a:xfrm>
          <a:prstGeom prst="rect">
            <a:avLst/>
          </a:prstGeom>
          <a:noFill/>
        </p:spPr>
        <p:txBody>
          <a:bodyPr wrap="square" rtlCol="0">
            <a:spAutoFit/>
          </a:bodyPr>
          <a:lstStyle/>
          <a:p>
            <a:r>
              <a:rPr lang="en-GB" sz="1600" dirty="0">
                <a:solidFill>
                  <a:prstClr val="black"/>
                </a:solidFill>
                <a:latin typeface="Arial"/>
              </a:rPr>
              <a:t>Sources: lab confirmed cases, certified deaths, Hospital episode statistics, GP registration details, </a:t>
            </a:r>
            <a:r>
              <a:rPr lang="en-GB" sz="1600" dirty="0" err="1">
                <a:solidFill>
                  <a:prstClr val="black"/>
                </a:solidFill>
                <a:latin typeface="Arial"/>
              </a:rPr>
              <a:t>HPZone</a:t>
            </a:r>
            <a:endParaRPr lang="en-GB" sz="1600" dirty="0">
              <a:solidFill>
                <a:prstClr val="black"/>
              </a:solidFill>
              <a:latin typeface="Arial"/>
            </a:endParaRPr>
          </a:p>
          <a:p>
            <a:endParaRPr lang="en-GB" sz="1600" dirty="0">
              <a:solidFill>
                <a:prstClr val="black"/>
              </a:solidFill>
              <a:latin typeface="Arial"/>
            </a:endParaRPr>
          </a:p>
        </p:txBody>
      </p:sp>
      <p:graphicFrame>
        <p:nvGraphicFramePr>
          <p:cNvPr id="4" name="Object 2"/>
          <p:cNvGraphicFramePr>
            <a:graphicFrameLocks noGrp="1" noChangeAspect="1"/>
          </p:cNvGraphicFramePr>
          <p:nvPr/>
        </p:nvGraphicFramePr>
        <p:xfrm>
          <a:off x="2006600" y="1556792"/>
          <a:ext cx="8656416" cy="423440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0322615" y="5245359"/>
            <a:ext cx="274434" cy="369332"/>
          </a:xfrm>
          <a:prstGeom prst="rect">
            <a:avLst/>
          </a:prstGeom>
          <a:noFill/>
        </p:spPr>
        <p:txBody>
          <a:bodyPr wrap="none" rtlCol="0">
            <a:spAutoFit/>
          </a:bodyPr>
          <a:lstStyle/>
          <a:p>
            <a:r>
              <a:rPr lang="en-GB" dirty="0">
                <a:solidFill>
                  <a:prstClr val="black"/>
                </a:solidFill>
              </a:rPr>
              <a:t>*</a:t>
            </a:r>
          </a:p>
        </p:txBody>
      </p:sp>
      <p:sp>
        <p:nvSpPr>
          <p:cNvPr id="5" name="TextBox 4"/>
          <p:cNvSpPr txBox="1"/>
          <p:nvPr/>
        </p:nvSpPr>
        <p:spPr>
          <a:xfrm>
            <a:off x="4655841" y="5934670"/>
            <a:ext cx="1912703" cy="369332"/>
          </a:xfrm>
          <a:prstGeom prst="rect">
            <a:avLst/>
          </a:prstGeom>
          <a:noFill/>
        </p:spPr>
        <p:txBody>
          <a:bodyPr wrap="none" rtlCol="0">
            <a:spAutoFit/>
          </a:bodyPr>
          <a:lstStyle/>
          <a:p>
            <a:r>
              <a:rPr lang="en-GB" dirty="0">
                <a:solidFill>
                  <a:prstClr val="black"/>
                </a:solidFill>
              </a:rPr>
              <a:t>* </a:t>
            </a:r>
            <a:r>
              <a:rPr lang="en-GB" sz="1600" dirty="0">
                <a:solidFill>
                  <a:prstClr val="black"/>
                </a:solidFill>
              </a:rPr>
              <a:t>Up to 31/03/2016</a:t>
            </a:r>
            <a:endParaRPr lang="en-GB" dirty="0">
              <a:solidFill>
                <a:prstClr val="black"/>
              </a:solidFill>
            </a:endParaRPr>
          </a:p>
        </p:txBody>
      </p:sp>
      <p:sp>
        <p:nvSpPr>
          <p:cNvPr id="6" name="TextBox 5"/>
          <p:cNvSpPr txBox="1"/>
          <p:nvPr/>
        </p:nvSpPr>
        <p:spPr>
          <a:xfrm>
            <a:off x="8472265" y="2420889"/>
            <a:ext cx="1850351" cy="646331"/>
          </a:xfrm>
          <a:prstGeom prst="rect">
            <a:avLst/>
          </a:prstGeom>
          <a:noFill/>
        </p:spPr>
        <p:txBody>
          <a:bodyPr wrap="square" rtlCol="0">
            <a:spAutoFit/>
          </a:bodyPr>
          <a:lstStyle/>
          <a:p>
            <a:r>
              <a:rPr lang="en-GB" dirty="0"/>
              <a:t>Prematurity</a:t>
            </a:r>
          </a:p>
          <a:p>
            <a:r>
              <a:rPr lang="en-GB" dirty="0"/>
              <a:t>timing</a:t>
            </a:r>
          </a:p>
        </p:txBody>
      </p:sp>
      <p:sp>
        <p:nvSpPr>
          <p:cNvPr id="8" name="Footer Placeholder 4"/>
          <p:cNvSpPr>
            <a:spLocks noGrp="1"/>
          </p:cNvSpPr>
          <p:nvPr>
            <p:ph type="ftr" sz="quarter" idx="11"/>
          </p:nvPr>
        </p:nvSpPr>
        <p:spPr>
          <a:xfrm>
            <a:off x="1847529" y="6308726"/>
            <a:ext cx="8064375" cy="549275"/>
          </a:xfrm>
        </p:spPr>
        <p:txBody>
          <a:bodyPr/>
          <a:lstStyle/>
          <a:p>
            <a:pPr>
              <a:defRPr/>
            </a:pPr>
            <a:r>
              <a:rPr lang="en-GB" dirty="0"/>
              <a:t>Vaccination against pertussis for pregnant women </a:t>
            </a:r>
            <a:endParaRPr lang="en-US" dirty="0"/>
          </a:p>
        </p:txBody>
      </p:sp>
      <p:sp>
        <p:nvSpPr>
          <p:cNvPr id="10" name="Slide Number Placeholder 3"/>
          <p:cNvSpPr>
            <a:spLocks noGrp="1"/>
          </p:cNvSpPr>
          <p:nvPr>
            <p:ph type="sldNum" sz="quarter" idx="10"/>
          </p:nvPr>
        </p:nvSpPr>
        <p:spPr>
          <a:xfrm>
            <a:off x="1524000" y="6314374"/>
            <a:ext cx="9144000" cy="549275"/>
          </a:xfrm>
        </p:spPr>
        <p:txBody>
          <a:bodyPr/>
          <a:lstStyle/>
          <a:p>
            <a:pPr>
              <a:defRPr/>
            </a:pPr>
            <a:r>
              <a:rPr lang="en-US" dirty="0"/>
              <a:t>  </a:t>
            </a:r>
            <a:fld id="{2565FA6D-D4C8-4C4C-AC4B-3269734D34D8}" type="slidenum">
              <a:rPr lang="en-US" smtClean="0"/>
              <a:pPr>
                <a:defRPr/>
              </a:pPr>
              <a:t>28</a:t>
            </a:fld>
            <a:endParaRPr lang="en-US" dirty="0"/>
          </a:p>
        </p:txBody>
      </p:sp>
      <p:sp>
        <p:nvSpPr>
          <p:cNvPr id="11" name="Footer Placeholder 4"/>
          <p:cNvSpPr txBox="1">
            <a:spLocks/>
          </p:cNvSpPr>
          <p:nvPr/>
        </p:nvSpPr>
        <p:spPr>
          <a:xfrm>
            <a:off x="2424118" y="6314374"/>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endParaRPr lang="en-US" dirty="0"/>
          </a:p>
        </p:txBody>
      </p:sp>
    </p:spTree>
    <p:extLst>
      <p:ext uri="{BB962C8B-B14F-4D97-AF65-F5344CB8AC3E}">
        <p14:creationId xmlns:p14="http://schemas.microsoft.com/office/powerpoint/2010/main" val="371079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871" y="242712"/>
            <a:ext cx="9129475" cy="1188000"/>
          </a:xfrm>
        </p:spPr>
        <p:txBody>
          <a:bodyPr/>
          <a:lstStyle/>
          <a:p>
            <a:r>
              <a:rPr lang="en-GB" dirty="0"/>
              <a:t>Pertussis vaccine safety</a:t>
            </a:r>
          </a:p>
        </p:txBody>
      </p:sp>
      <p:sp>
        <p:nvSpPr>
          <p:cNvPr id="3" name="Content Placeholder 2"/>
          <p:cNvSpPr>
            <a:spLocks noGrp="1"/>
          </p:cNvSpPr>
          <p:nvPr>
            <p:ph idx="1"/>
          </p:nvPr>
        </p:nvSpPr>
        <p:spPr>
          <a:xfrm>
            <a:off x="1177871" y="1700808"/>
            <a:ext cx="9515960" cy="4528872"/>
          </a:xfrm>
        </p:spPr>
        <p:txBody>
          <a:bodyPr>
            <a:normAutofit/>
          </a:bodyPr>
          <a:lstStyle/>
          <a:p>
            <a:pPr marL="177800" lvl="1" indent="0">
              <a:buNone/>
            </a:pPr>
            <a:r>
              <a:rPr lang="en-GB" dirty="0"/>
              <a:t>~20,000 vaccinated women were identified using the Clinical Practice Research Datalink (CPRD) to 28 days post vaccination and more than 6000 women up to delivery.</a:t>
            </a:r>
          </a:p>
          <a:p>
            <a:pPr marL="177800" lvl="1" indent="0">
              <a:buNone/>
            </a:pPr>
            <a:r>
              <a:rPr lang="en-GB" dirty="0"/>
              <a:t>No increased risk was found when compared to historical and unvaccinated controls for:</a:t>
            </a:r>
          </a:p>
          <a:p>
            <a:pPr marL="177800" lvl="1" indent="0">
              <a:buNone/>
            </a:pPr>
            <a:r>
              <a:rPr lang="en-GB" dirty="0"/>
              <a:t>Stillbirth 				Neonatal death </a:t>
            </a:r>
          </a:p>
          <a:p>
            <a:pPr marL="177800" lvl="1" indent="0">
              <a:buNone/>
            </a:pPr>
            <a:r>
              <a:rPr lang="en-GB" dirty="0"/>
              <a:t>Pre-</a:t>
            </a:r>
            <a:r>
              <a:rPr lang="en-GB" dirty="0" err="1"/>
              <a:t>eclampsia</a:t>
            </a:r>
            <a:r>
              <a:rPr lang="en-GB" dirty="0"/>
              <a:t>/</a:t>
            </a:r>
            <a:r>
              <a:rPr lang="en-GB" dirty="0" err="1"/>
              <a:t>eclampsia</a:t>
            </a:r>
            <a:r>
              <a:rPr lang="en-GB" dirty="0"/>
              <a:t> 		Placenta </a:t>
            </a:r>
            <a:r>
              <a:rPr lang="en-GB" dirty="0" err="1"/>
              <a:t>praevia</a:t>
            </a:r>
            <a:r>
              <a:rPr lang="en-GB" dirty="0"/>
              <a:t> </a:t>
            </a:r>
          </a:p>
          <a:p>
            <a:pPr marL="177800" lvl="1" indent="0">
              <a:buNone/>
            </a:pPr>
            <a:r>
              <a:rPr lang="en-GB" dirty="0"/>
              <a:t>IUGR/ LBW 				Caesarean section</a:t>
            </a:r>
          </a:p>
          <a:p>
            <a:pPr marL="177800" lvl="1" indent="0">
              <a:buNone/>
            </a:pPr>
            <a:r>
              <a:rPr lang="en-GB" dirty="0"/>
              <a:t>Postpartum haemorrhage		Premature labour </a:t>
            </a:r>
          </a:p>
          <a:p>
            <a:pPr marL="177800" lvl="1" indent="0">
              <a:buNone/>
            </a:pPr>
            <a:r>
              <a:rPr lang="en-GB" dirty="0"/>
              <a:t>No increase on expected rates for pregnancy outcomes within 14 days or across the whole pregnancy</a:t>
            </a:r>
          </a:p>
          <a:p>
            <a:pPr marL="177800" lvl="1" indent="0">
              <a:buNone/>
            </a:pPr>
            <a:r>
              <a:rPr lang="en-GB" dirty="0"/>
              <a:t>No difference in the time to delivery in the vaccinated and unvaccinated cohorts</a:t>
            </a:r>
          </a:p>
        </p:txBody>
      </p:sp>
      <p:sp>
        <p:nvSpPr>
          <p:cNvPr id="6" name="Rectangle 5"/>
          <p:cNvSpPr/>
          <p:nvPr/>
        </p:nvSpPr>
        <p:spPr>
          <a:xfrm>
            <a:off x="1177871" y="852210"/>
            <a:ext cx="8240862" cy="369332"/>
          </a:xfrm>
          <a:prstGeom prst="rect">
            <a:avLst/>
          </a:prstGeom>
        </p:spPr>
        <p:txBody>
          <a:bodyPr wrap="square">
            <a:spAutoFit/>
          </a:bodyPr>
          <a:lstStyle/>
          <a:p>
            <a:r>
              <a:rPr lang="en-GB" dirty="0">
                <a:solidFill>
                  <a:schemeClr val="bg1"/>
                </a:solidFill>
                <a:latin typeface="Arial"/>
              </a:rPr>
              <a:t>Donegan K and others, British Medical Journal 2014</a:t>
            </a:r>
          </a:p>
        </p:txBody>
      </p:sp>
      <p:sp>
        <p:nvSpPr>
          <p:cNvPr id="4" name="Slide Number Placeholder 3"/>
          <p:cNvSpPr>
            <a:spLocks noGrp="1"/>
          </p:cNvSpPr>
          <p:nvPr>
            <p:ph type="sldNum" sz="quarter" idx="10"/>
          </p:nvPr>
        </p:nvSpPr>
        <p:spPr/>
        <p:txBody>
          <a:bodyPr/>
          <a:lstStyle/>
          <a:p>
            <a:fld id="{3E85A48F-9F37-4485-96AE-578974A6B8AA}" type="slidenum">
              <a:rPr lang="en-GB" smtClean="0">
                <a:solidFill>
                  <a:prstClr val="white"/>
                </a:solidFill>
              </a:rPr>
              <a:pPr/>
              <a:t>29</a:t>
            </a:fld>
            <a:endParaRPr lang="en-GB">
              <a:solidFill>
                <a:prstClr val="white"/>
              </a:solidFill>
            </a:endParaRPr>
          </a:p>
        </p:txBody>
      </p:sp>
      <p:sp>
        <p:nvSpPr>
          <p:cNvPr id="7" name="Footer Placeholder 4">
            <a:extLst>
              <a:ext uri="{FF2B5EF4-FFF2-40B4-BE49-F238E27FC236}">
                <a16:creationId xmlns:a16="http://schemas.microsoft.com/office/drawing/2014/main" id="{E9B90863-98B2-4A45-86F8-75DA6E431320}"/>
              </a:ext>
            </a:extLst>
          </p:cNvPr>
          <p:cNvSpPr txBox="1">
            <a:spLocks/>
          </p:cNvSpPr>
          <p:nvPr/>
        </p:nvSpPr>
        <p:spPr>
          <a:xfrm>
            <a:off x="2424118" y="6314374"/>
            <a:ext cx="8064375" cy="54927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a:t>Vaccination against pertussis for pregnant women </a:t>
            </a:r>
            <a:endParaRPr lang="en-US" dirty="0"/>
          </a:p>
        </p:txBody>
      </p:sp>
    </p:spTree>
    <p:extLst>
      <p:ext uri="{BB962C8B-B14F-4D97-AF65-F5344CB8AC3E}">
        <p14:creationId xmlns:p14="http://schemas.microsoft.com/office/powerpoint/2010/main" val="3475985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a:xfrm>
            <a:off x="935064" y="385731"/>
            <a:ext cx="8028000" cy="648072"/>
          </a:xfrm>
        </p:spPr>
        <p:txBody>
          <a:bodyPr/>
          <a:lstStyle/>
          <a:p>
            <a:pPr eaLnBrk="1" hangingPunct="1"/>
            <a:r>
              <a:rPr lang="en-GB" altLang="en-US" dirty="0"/>
              <a:t>Aims of resource</a:t>
            </a:r>
          </a:p>
        </p:txBody>
      </p:sp>
      <p:sp>
        <p:nvSpPr>
          <p:cNvPr id="8196" name="Content Placeholder 2"/>
          <p:cNvSpPr>
            <a:spLocks noGrp="1"/>
          </p:cNvSpPr>
          <p:nvPr>
            <p:ph idx="1"/>
          </p:nvPr>
        </p:nvSpPr>
        <p:spPr>
          <a:xfrm>
            <a:off x="935064" y="1578917"/>
            <a:ext cx="6318143" cy="4418927"/>
          </a:xfrm>
        </p:spPr>
        <p:txBody>
          <a:bodyPr>
            <a:normAutofit lnSpcReduction="10000"/>
          </a:bodyPr>
          <a:lstStyle/>
          <a:p>
            <a:pPr>
              <a:lnSpc>
                <a:spcPct val="80000"/>
              </a:lnSpc>
              <a:spcBef>
                <a:spcPts val="1200"/>
              </a:spcBef>
            </a:pPr>
            <a:endParaRPr lang="en-GB" altLang="en-US" sz="2000" dirty="0"/>
          </a:p>
          <a:p>
            <a:pPr marL="457200" lvl="1">
              <a:lnSpc>
                <a:spcPct val="80000"/>
              </a:lnSpc>
            </a:pPr>
            <a:r>
              <a:rPr lang="en-GB" altLang="en-US" sz="2600" dirty="0"/>
              <a:t>to support staff involved in discussing vaccination against pertussis with pregnant women by providing evidence based information</a:t>
            </a:r>
          </a:p>
          <a:p>
            <a:pPr marL="457200" lvl="1">
              <a:lnSpc>
                <a:spcPct val="80000"/>
              </a:lnSpc>
            </a:pPr>
            <a:endParaRPr lang="en-GB" altLang="en-US" sz="2600" dirty="0"/>
          </a:p>
          <a:p>
            <a:pPr marL="457200" lvl="1">
              <a:lnSpc>
                <a:spcPct val="80000"/>
              </a:lnSpc>
            </a:pPr>
            <a:r>
              <a:rPr lang="en-GB" altLang="en-US" sz="2600" dirty="0"/>
              <a:t>to raise awareness of current pertussis epidemiology and the impact of pertussis on young infants</a:t>
            </a:r>
          </a:p>
          <a:p>
            <a:pPr marL="457200" lvl="1">
              <a:lnSpc>
                <a:spcPct val="80000"/>
              </a:lnSpc>
            </a:pPr>
            <a:endParaRPr lang="en-GB" altLang="en-US" sz="2600" dirty="0"/>
          </a:p>
          <a:p>
            <a:pPr marL="457200" lvl="1">
              <a:lnSpc>
                <a:spcPct val="80000"/>
              </a:lnSpc>
            </a:pPr>
            <a:r>
              <a:rPr lang="en-GB" altLang="en-US" sz="2600" dirty="0"/>
              <a:t>to promote uptake of vaccination against pertussis through increasing awareness amongst healthcare professionals</a:t>
            </a:r>
          </a:p>
        </p:txBody>
      </p:sp>
      <p:pic>
        <p:nvPicPr>
          <p:cNvPr id="8198" name="Picture 7" descr="baby.jpg"/>
          <p:cNvPicPr>
            <a:picLocks noChangeAspect="1"/>
          </p:cNvPicPr>
          <p:nvPr/>
        </p:nvPicPr>
        <p:blipFill>
          <a:blip r:embed="rId3">
            <a:extLst>
              <a:ext uri="{28A0092B-C50C-407E-A947-70E740481C1C}">
                <a14:useLocalDpi xmlns:a14="http://schemas.microsoft.com/office/drawing/2010/main" val="0"/>
              </a:ext>
            </a:extLst>
          </a:blip>
          <a:srcRect b="9917"/>
          <a:stretch>
            <a:fillRect/>
          </a:stretch>
        </p:blipFill>
        <p:spPr bwMode="auto">
          <a:xfrm>
            <a:off x="7608168" y="1916212"/>
            <a:ext cx="2465212"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Slide Number Placeholder 9"/>
          <p:cNvSpPr>
            <a:spLocks noGrp="1"/>
          </p:cNvSpPr>
          <p:nvPr>
            <p:ph type="sldNum" sz="quarter" idx="4294967295"/>
          </p:nvPr>
        </p:nvSpPr>
        <p:spPr bwMode="auto">
          <a:xfrm>
            <a:off x="8077200" y="635650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fld id="{33556A96-8CA0-43B0-B4BF-8371AA041B4D}" type="slidenum">
              <a:rPr lang="en-GB" altLang="en-US" sz="1200">
                <a:solidFill>
                  <a:srgbClr val="898989"/>
                </a:solidFill>
                <a:latin typeface="Times New Roman" pitchFamily="18" charset="0"/>
              </a:rPr>
              <a:pPr eaLnBrk="1" hangingPunct="1">
                <a:spcBef>
                  <a:spcPct val="0"/>
                </a:spcBef>
                <a:buFontTx/>
                <a:buNone/>
              </a:pPr>
              <a:t>3</a:t>
            </a:fld>
            <a:endParaRPr lang="en-GB" altLang="en-US" sz="1200">
              <a:solidFill>
                <a:srgbClr val="898989"/>
              </a:solidFill>
              <a:latin typeface="Times New Roman" pitchFamily="18" charset="0"/>
            </a:endParaRPr>
          </a:p>
        </p:txBody>
      </p:sp>
      <p:sp>
        <p:nvSpPr>
          <p:cNvPr id="8200" name="TextBox 3"/>
          <p:cNvSpPr txBox="1">
            <a:spLocks noChangeArrowheads="1"/>
          </p:cNvSpPr>
          <p:nvPr/>
        </p:nvSpPr>
        <p:spPr bwMode="auto">
          <a:xfrm>
            <a:off x="8263467" y="5445225"/>
            <a:ext cx="20201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en-GB" altLang="en-US" sz="1000" dirty="0">
                <a:latin typeface="Times New Roman" pitchFamily="18" charset="0"/>
              </a:rPr>
              <a:t>© NHS Scotland/Crown Copyright </a:t>
            </a:r>
          </a:p>
        </p:txBody>
      </p:sp>
      <p:sp>
        <p:nvSpPr>
          <p:cNvPr id="9" name="Slide Number Placeholder 3"/>
          <p:cNvSpPr>
            <a:spLocks noGrp="1"/>
          </p:cNvSpPr>
          <p:nvPr>
            <p:ph type="sldNum" sz="quarter" idx="10"/>
          </p:nvPr>
        </p:nvSpPr>
        <p:spPr>
          <a:xfrm>
            <a:off x="1524000" y="6314374"/>
            <a:ext cx="9144000" cy="549275"/>
          </a:xfrm>
        </p:spPr>
        <p:txBody>
          <a:bodyPr/>
          <a:lstStyle/>
          <a:p>
            <a:pPr>
              <a:defRPr/>
            </a:pPr>
            <a:r>
              <a:rPr lang="en-US"/>
              <a:t>  </a:t>
            </a:r>
            <a:fld id="{2565FA6D-D4C8-4C4C-AC4B-3269734D34D8}" type="slidenum">
              <a:rPr lang="en-US" smtClean="0"/>
              <a:pPr>
                <a:defRPr/>
              </a:pPr>
              <a:t>3</a:t>
            </a:fld>
            <a:endParaRPr lang="en-US" dirty="0"/>
          </a:p>
        </p:txBody>
      </p:sp>
      <p:sp>
        <p:nvSpPr>
          <p:cNvPr id="8" name="Footer Placeholder 4"/>
          <p:cNvSpPr>
            <a:spLocks noGrp="1"/>
          </p:cNvSpPr>
          <p:nvPr>
            <p:ph type="ftr" sz="quarter" idx="11"/>
          </p:nvPr>
        </p:nvSpPr>
        <p:spPr>
          <a:xfrm>
            <a:off x="2424118" y="6314374"/>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p:cNvSpPr>
            <a:spLocks noGrp="1"/>
          </p:cNvSpPr>
          <p:nvPr>
            <p:ph type="title"/>
          </p:nvPr>
        </p:nvSpPr>
        <p:spPr>
          <a:xfrm>
            <a:off x="2063552" y="2204864"/>
            <a:ext cx="8229600" cy="2664296"/>
          </a:xfrm>
        </p:spPr>
        <p:txBody>
          <a:bodyPr>
            <a:noAutofit/>
          </a:bodyPr>
          <a:lstStyle/>
          <a:p>
            <a:pPr eaLnBrk="1" hangingPunct="1"/>
            <a:r>
              <a:rPr lang="en-GB" altLang="en-US" b="1" dirty="0">
                <a:solidFill>
                  <a:schemeClr val="tx1"/>
                </a:solidFill>
              </a:rPr>
              <a:t>Vaccination against pertussis </a:t>
            </a:r>
            <a:br>
              <a:rPr lang="en-GB" altLang="en-US" b="1" dirty="0">
                <a:solidFill>
                  <a:schemeClr val="tx1"/>
                </a:solidFill>
              </a:rPr>
            </a:br>
            <a:r>
              <a:rPr lang="en-GB" altLang="en-US" b="1" dirty="0">
                <a:solidFill>
                  <a:schemeClr val="tx1"/>
                </a:solidFill>
              </a:rPr>
              <a:t>(whooping cough) </a:t>
            </a:r>
            <a:br>
              <a:rPr lang="en-GB" altLang="en-US" dirty="0">
                <a:solidFill>
                  <a:schemeClr val="tx1"/>
                </a:solidFill>
              </a:rPr>
            </a:br>
            <a:r>
              <a:rPr lang="en-GB" altLang="en-US" dirty="0" err="1">
                <a:solidFill>
                  <a:schemeClr val="tx1"/>
                </a:solidFill>
              </a:rPr>
              <a:t>dTaP</a:t>
            </a:r>
            <a:r>
              <a:rPr lang="en-GB" altLang="en-US" dirty="0">
                <a:solidFill>
                  <a:schemeClr val="tx1"/>
                </a:solidFill>
              </a:rPr>
              <a:t>/IPV</a:t>
            </a:r>
            <a:br>
              <a:rPr lang="en-GB" altLang="en-US" dirty="0">
                <a:solidFill>
                  <a:schemeClr val="tx1"/>
                </a:solidFill>
              </a:rPr>
            </a:br>
            <a:endParaRPr lang="en-GB" altLang="en-US" dirty="0">
              <a:solidFill>
                <a:schemeClr val="tx1"/>
              </a:solidFill>
            </a:endParaRPr>
          </a:p>
        </p:txBody>
      </p:sp>
      <p:sp>
        <p:nvSpPr>
          <p:cNvPr id="3" name="Slide Number Placeholder 3"/>
          <p:cNvSpPr>
            <a:spLocks noGrp="1"/>
          </p:cNvSpPr>
          <p:nvPr>
            <p:ph type="sldNum" sz="quarter" idx="10"/>
          </p:nvPr>
        </p:nvSpPr>
        <p:spPr>
          <a:xfrm>
            <a:off x="1524000" y="6314374"/>
            <a:ext cx="9144000" cy="549275"/>
          </a:xfrm>
        </p:spPr>
        <p:txBody>
          <a:bodyPr/>
          <a:lstStyle/>
          <a:p>
            <a:pPr>
              <a:defRPr/>
            </a:pPr>
            <a:r>
              <a:rPr lang="en-US"/>
              <a:t>  </a:t>
            </a:r>
            <a:fld id="{2565FA6D-D4C8-4C4C-AC4B-3269734D34D8}" type="slidenum">
              <a:rPr lang="en-US" smtClean="0"/>
              <a:pPr>
                <a:defRPr/>
              </a:pPr>
              <a:t>30</a:t>
            </a:fld>
            <a:endParaRPr lang="en-US" dirty="0"/>
          </a:p>
        </p:txBody>
      </p:sp>
      <p:sp>
        <p:nvSpPr>
          <p:cNvPr id="4" name="Footer Placeholder 4"/>
          <p:cNvSpPr>
            <a:spLocks noGrp="1"/>
          </p:cNvSpPr>
          <p:nvPr>
            <p:ph type="ftr" sz="quarter" idx="11"/>
          </p:nvPr>
        </p:nvSpPr>
        <p:spPr>
          <a:xfrm>
            <a:off x="2424118" y="6314374"/>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a:xfrm>
            <a:off x="1053885" y="303334"/>
            <a:ext cx="8081991" cy="1224136"/>
          </a:xfrm>
        </p:spPr>
        <p:txBody>
          <a:bodyPr>
            <a:noAutofit/>
          </a:bodyPr>
          <a:lstStyle/>
          <a:p>
            <a:pPr eaLnBrk="1" hangingPunct="1"/>
            <a:r>
              <a:rPr lang="en-GB" altLang="en-US" dirty="0"/>
              <a:t>The recommended vaccine:</a:t>
            </a:r>
          </a:p>
        </p:txBody>
      </p:sp>
      <p:sp>
        <p:nvSpPr>
          <p:cNvPr id="30724" name="Content Placeholder 2"/>
          <p:cNvSpPr>
            <a:spLocks noGrp="1"/>
          </p:cNvSpPr>
          <p:nvPr>
            <p:ph idx="1"/>
          </p:nvPr>
        </p:nvSpPr>
        <p:spPr>
          <a:xfrm>
            <a:off x="1162372" y="1704815"/>
            <a:ext cx="9505627" cy="4339524"/>
          </a:xfrm>
        </p:spPr>
        <p:txBody>
          <a:bodyPr/>
          <a:lstStyle/>
          <a:p>
            <a:pPr eaLnBrk="1" hangingPunct="1">
              <a:lnSpc>
                <a:spcPct val="90000"/>
              </a:lnSpc>
              <a:buFont typeface="Arial" charset="0"/>
              <a:buNone/>
            </a:pPr>
            <a:r>
              <a:rPr lang="en-GB" altLang="en-US" sz="2000" b="1" dirty="0"/>
              <a:t>Brand name: </a:t>
            </a:r>
            <a:r>
              <a:rPr lang="en-GB" altLang="en-US" sz="2000" dirty="0"/>
              <a:t>Boostrix-IPV or </a:t>
            </a:r>
            <a:r>
              <a:rPr lang="en-GB" altLang="en-US" sz="2000" dirty="0" err="1"/>
              <a:t>Repevax</a:t>
            </a:r>
            <a:r>
              <a:rPr lang="en-GB" altLang="en-US" sz="2000" dirty="0"/>
              <a:t> vaccine can be used</a:t>
            </a:r>
          </a:p>
          <a:p>
            <a:pPr eaLnBrk="1" hangingPunct="1">
              <a:lnSpc>
                <a:spcPct val="90000"/>
              </a:lnSpc>
              <a:buFont typeface="Arial" charset="0"/>
              <a:buNone/>
            </a:pPr>
            <a:endParaRPr lang="en-GB" altLang="en-US" sz="2000" dirty="0"/>
          </a:p>
          <a:p>
            <a:pPr eaLnBrk="1" hangingPunct="1">
              <a:lnSpc>
                <a:spcPct val="90000"/>
              </a:lnSpc>
              <a:buFont typeface="Arial" charset="0"/>
              <a:buNone/>
            </a:pPr>
            <a:r>
              <a:rPr lang="en-GB" altLang="en-US" sz="2000" b="1" dirty="0"/>
              <a:t>Generic Name: </a:t>
            </a:r>
            <a:r>
              <a:rPr lang="en-GB" altLang="en-US" sz="2000" dirty="0"/>
              <a:t>Diphtheria, Tetanus, Pertussis (acellular, component) and Poliomyelitis (inactivated vaccine) adsorbed (</a:t>
            </a:r>
            <a:r>
              <a:rPr lang="en-GB" altLang="en-US" sz="2000" dirty="0" err="1"/>
              <a:t>dTaP</a:t>
            </a:r>
            <a:r>
              <a:rPr lang="en-GB" altLang="en-US" sz="2000" dirty="0"/>
              <a:t>/IPV)</a:t>
            </a:r>
          </a:p>
          <a:p>
            <a:pPr eaLnBrk="1" hangingPunct="1">
              <a:lnSpc>
                <a:spcPct val="90000"/>
              </a:lnSpc>
              <a:buFont typeface="Arial" charset="0"/>
              <a:buNone/>
            </a:pPr>
            <a:endParaRPr lang="en-GB" altLang="en-US" sz="2000" dirty="0"/>
          </a:p>
          <a:p>
            <a:pPr marL="0" indent="0" eaLnBrk="1" hangingPunct="1">
              <a:lnSpc>
                <a:spcPct val="90000"/>
              </a:lnSpc>
              <a:buNone/>
            </a:pPr>
            <a:r>
              <a:rPr lang="en-GB" altLang="en-US" sz="2000" b="1" dirty="0"/>
              <a:t>Inactivated vaccine</a:t>
            </a:r>
            <a:r>
              <a:rPr lang="en-GB" altLang="en-US" sz="2000" dirty="0"/>
              <a:t>  (N.B. the vaccine cannot cause pertussis)</a:t>
            </a:r>
          </a:p>
          <a:p>
            <a:pPr marL="0" indent="0" eaLnBrk="1" hangingPunct="1">
              <a:lnSpc>
                <a:spcPct val="90000"/>
              </a:lnSpc>
              <a:buNone/>
            </a:pPr>
            <a:endParaRPr lang="en-GB" altLang="en-US" sz="2000" dirty="0"/>
          </a:p>
          <a:p>
            <a:pPr marL="0" indent="0" eaLnBrk="1" hangingPunct="1">
              <a:lnSpc>
                <a:spcPct val="90000"/>
              </a:lnSpc>
              <a:buNone/>
            </a:pPr>
            <a:r>
              <a:rPr lang="en-GB" altLang="en-US" sz="2000" dirty="0"/>
              <a:t>Immunisers should be familiar with the PGD which is available at:</a:t>
            </a:r>
          </a:p>
          <a:p>
            <a:pPr marL="0" indent="0" eaLnBrk="1" hangingPunct="1">
              <a:lnSpc>
                <a:spcPct val="90000"/>
              </a:lnSpc>
              <a:buNone/>
            </a:pPr>
            <a:r>
              <a:rPr lang="en-GB" altLang="en-US" sz="2000" dirty="0">
                <a:hlinkClick r:id="rId3"/>
              </a:rPr>
              <a:t>https://www.gov.uk/government/publications/pertussis-vaccination-in-pregnancy-dtapipv-boosterix-or-repevax-pgd-template</a:t>
            </a:r>
            <a:endParaRPr lang="en-GB" altLang="en-US" sz="2000" dirty="0"/>
          </a:p>
          <a:p>
            <a:pPr eaLnBrk="1" hangingPunct="1">
              <a:lnSpc>
                <a:spcPct val="90000"/>
              </a:lnSpc>
            </a:pPr>
            <a:endParaRPr lang="en-GB" altLang="en-US" sz="2000" dirty="0"/>
          </a:p>
          <a:p>
            <a:pPr eaLnBrk="1" hangingPunct="1">
              <a:lnSpc>
                <a:spcPct val="90000"/>
              </a:lnSpc>
            </a:pPr>
            <a:endParaRPr lang="en-GB" altLang="en-US" sz="2000" dirty="0">
              <a:solidFill>
                <a:srgbClr val="2D0054"/>
              </a:solidFill>
            </a:endParaRPr>
          </a:p>
        </p:txBody>
      </p:sp>
      <p:sp>
        <p:nvSpPr>
          <p:cNvPr id="6" name="Slide Number Placeholder 3"/>
          <p:cNvSpPr>
            <a:spLocks noGrp="1"/>
          </p:cNvSpPr>
          <p:nvPr>
            <p:ph type="sldNum" sz="quarter" idx="10"/>
          </p:nvPr>
        </p:nvSpPr>
        <p:spPr>
          <a:xfrm>
            <a:off x="1524000" y="6314374"/>
            <a:ext cx="9144000" cy="549275"/>
          </a:xfrm>
        </p:spPr>
        <p:txBody>
          <a:bodyPr/>
          <a:lstStyle/>
          <a:p>
            <a:pPr>
              <a:defRPr/>
            </a:pPr>
            <a:r>
              <a:rPr lang="en-US"/>
              <a:t>  </a:t>
            </a:r>
            <a:fld id="{2565FA6D-D4C8-4C4C-AC4B-3269734D34D8}" type="slidenum">
              <a:rPr lang="en-US" smtClean="0"/>
              <a:pPr>
                <a:defRPr/>
              </a:pPr>
              <a:t>31</a:t>
            </a:fld>
            <a:endParaRPr lang="en-US" dirty="0"/>
          </a:p>
        </p:txBody>
      </p:sp>
      <p:sp>
        <p:nvSpPr>
          <p:cNvPr id="5" name="Footer Placeholder 4"/>
          <p:cNvSpPr>
            <a:spLocks noGrp="1"/>
          </p:cNvSpPr>
          <p:nvPr>
            <p:ph type="ftr" sz="quarter" idx="11"/>
          </p:nvPr>
        </p:nvSpPr>
        <p:spPr>
          <a:xfrm>
            <a:off x="2424118" y="6314374"/>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a:xfrm>
            <a:off x="1001933" y="470552"/>
            <a:ext cx="8616976" cy="935038"/>
          </a:xfrm>
        </p:spPr>
        <p:txBody>
          <a:bodyPr>
            <a:normAutofit/>
          </a:bodyPr>
          <a:lstStyle/>
          <a:p>
            <a:pPr eaLnBrk="1" hangingPunct="1"/>
            <a:r>
              <a:rPr lang="en-GB" altLang="en-US" dirty="0"/>
              <a:t>Administration of </a:t>
            </a:r>
            <a:r>
              <a:rPr lang="en-GB" altLang="en-US" dirty="0" err="1"/>
              <a:t>dTaP</a:t>
            </a:r>
            <a:r>
              <a:rPr lang="en-GB" altLang="en-US" dirty="0"/>
              <a:t>/IPV vaccine</a:t>
            </a:r>
          </a:p>
        </p:txBody>
      </p:sp>
      <p:sp>
        <p:nvSpPr>
          <p:cNvPr id="34820" name="Content Placeholder 2"/>
          <p:cNvSpPr>
            <a:spLocks noGrp="1"/>
          </p:cNvSpPr>
          <p:nvPr>
            <p:ph idx="1"/>
          </p:nvPr>
        </p:nvSpPr>
        <p:spPr>
          <a:xfrm>
            <a:off x="1001932" y="1987774"/>
            <a:ext cx="9273443" cy="3744416"/>
          </a:xfrm>
        </p:spPr>
        <p:txBody>
          <a:bodyPr/>
          <a:lstStyle/>
          <a:p>
            <a:pPr>
              <a:spcAft>
                <a:spcPts val="1200"/>
              </a:spcAft>
              <a:buNone/>
            </a:pPr>
            <a:r>
              <a:rPr lang="en-GB" altLang="en-US" sz="2000" dirty="0"/>
              <a:t>The Green Book states that: </a:t>
            </a:r>
          </a:p>
          <a:p>
            <a:pPr marL="0" indent="0">
              <a:spcAft>
                <a:spcPts val="1200"/>
              </a:spcAft>
              <a:buNone/>
            </a:pPr>
            <a:r>
              <a:rPr lang="en-GB" altLang="en-US" sz="2000" b="1" dirty="0"/>
              <a:t>“</a:t>
            </a:r>
            <a:r>
              <a:rPr lang="en-GB" altLang="en-US" sz="2000" dirty="0"/>
              <a:t>Pertussis-containing vaccines may be given to pregnant women when protection is required without delay. There is no evidence of risk from vaccinating pregnant women or those who are breast-feeding with inactivated viral or bacterial vaccines or toxoids (Plotkin &amp; Orenstein 2004)” </a:t>
            </a:r>
          </a:p>
          <a:p>
            <a:pPr marL="0" indent="0">
              <a:spcAft>
                <a:spcPts val="1200"/>
              </a:spcAft>
              <a:buNone/>
            </a:pPr>
            <a:r>
              <a:rPr lang="en-GB" altLang="en-US" sz="2000" dirty="0"/>
              <a:t>The advice from JCVI to use pertussis containing inactivated vaccines should be followed.  There is no evidence of risk to pregnancy or the infant with inactivated vaccines such as Boostrix-IPV or </a:t>
            </a:r>
            <a:r>
              <a:rPr lang="en-GB" altLang="en-US" sz="2000" dirty="0" err="1"/>
              <a:t>Repevax</a:t>
            </a:r>
            <a:r>
              <a:rPr lang="en-GB" altLang="en-US" sz="2000" dirty="0"/>
              <a:t>.</a:t>
            </a:r>
            <a:endParaRPr lang="en-GB" altLang="en-US" sz="2000" dirty="0">
              <a:solidFill>
                <a:srgbClr val="2D0054"/>
              </a:solidFill>
            </a:endParaRPr>
          </a:p>
        </p:txBody>
      </p:sp>
      <p:sp>
        <p:nvSpPr>
          <p:cNvPr id="7" name="Slide Number Placeholder 3"/>
          <p:cNvSpPr>
            <a:spLocks noGrp="1"/>
          </p:cNvSpPr>
          <p:nvPr>
            <p:ph type="sldNum" sz="quarter" idx="10"/>
          </p:nvPr>
        </p:nvSpPr>
        <p:spPr>
          <a:xfrm>
            <a:off x="1524000" y="6314374"/>
            <a:ext cx="9144000" cy="549275"/>
          </a:xfrm>
        </p:spPr>
        <p:txBody>
          <a:bodyPr/>
          <a:lstStyle/>
          <a:p>
            <a:pPr>
              <a:defRPr/>
            </a:pPr>
            <a:r>
              <a:rPr lang="en-US" dirty="0"/>
              <a:t>  </a:t>
            </a:r>
            <a:fld id="{2565FA6D-D4C8-4C4C-AC4B-3269734D34D8}" type="slidenum">
              <a:rPr lang="en-US" smtClean="0"/>
              <a:pPr>
                <a:defRPr/>
              </a:pPr>
              <a:t>32</a:t>
            </a:fld>
            <a:endParaRPr lang="en-US" dirty="0"/>
          </a:p>
        </p:txBody>
      </p:sp>
      <p:sp>
        <p:nvSpPr>
          <p:cNvPr id="6" name="Footer Placeholder 4"/>
          <p:cNvSpPr>
            <a:spLocks noGrp="1"/>
          </p:cNvSpPr>
          <p:nvPr>
            <p:ph type="ftr" sz="quarter" idx="11"/>
          </p:nvPr>
        </p:nvSpPr>
        <p:spPr>
          <a:xfrm>
            <a:off x="2424118" y="6314374"/>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875" y="368660"/>
            <a:ext cx="9557637" cy="648072"/>
          </a:xfrm>
        </p:spPr>
        <p:txBody>
          <a:bodyPr>
            <a:normAutofit/>
          </a:bodyPr>
          <a:lstStyle/>
          <a:p>
            <a:r>
              <a:rPr lang="en-GB" altLang="en-US" dirty="0"/>
              <a:t>Administration of </a:t>
            </a:r>
            <a:r>
              <a:rPr lang="en-GB" altLang="en-US" dirty="0" err="1"/>
              <a:t>dTaP</a:t>
            </a:r>
            <a:r>
              <a:rPr lang="en-GB" altLang="en-US" dirty="0"/>
              <a:t>/IPV vaccine (Cont’d)</a:t>
            </a:r>
            <a:endParaRPr lang="en-GB" dirty="0"/>
          </a:p>
        </p:txBody>
      </p:sp>
      <p:sp>
        <p:nvSpPr>
          <p:cNvPr id="3" name="Content Placeholder 2"/>
          <p:cNvSpPr>
            <a:spLocks noGrp="1"/>
          </p:cNvSpPr>
          <p:nvPr>
            <p:ph idx="1"/>
          </p:nvPr>
        </p:nvSpPr>
        <p:spPr>
          <a:xfrm>
            <a:off x="1146875" y="1782305"/>
            <a:ext cx="8944677" cy="4382999"/>
          </a:xfrm>
        </p:spPr>
        <p:txBody>
          <a:bodyPr/>
          <a:lstStyle/>
          <a:p>
            <a:pPr marL="457200" lvl="1">
              <a:spcAft>
                <a:spcPts val="1200"/>
              </a:spcAft>
            </a:pPr>
            <a:r>
              <a:rPr lang="en-GB" altLang="en-US" dirty="0"/>
              <a:t>given by intramuscular injection into the deltoid </a:t>
            </a:r>
          </a:p>
          <a:p>
            <a:pPr marL="457200" lvl="1">
              <a:spcAft>
                <a:spcPts val="1200"/>
              </a:spcAft>
            </a:pPr>
            <a:r>
              <a:rPr lang="en-GB" altLang="en-US" dirty="0"/>
              <a:t>can be given at the same time as other vaccines such as influenza</a:t>
            </a:r>
          </a:p>
          <a:p>
            <a:pPr marL="0" indent="0">
              <a:lnSpc>
                <a:spcPct val="80000"/>
              </a:lnSpc>
              <a:spcAft>
                <a:spcPts val="1200"/>
              </a:spcAft>
              <a:buClr>
                <a:schemeClr val="bg2"/>
              </a:buClr>
              <a:buNone/>
            </a:pPr>
            <a:r>
              <a:rPr lang="en-GB" altLang="en-US" sz="2000" b="1" dirty="0"/>
              <a:t>May only be administered:</a:t>
            </a:r>
          </a:p>
          <a:p>
            <a:pPr marL="457200" lvl="1">
              <a:spcAft>
                <a:spcPts val="1200"/>
              </a:spcAft>
            </a:pPr>
            <a:r>
              <a:rPr lang="en-GB" altLang="en-US" dirty="0"/>
              <a:t>against a prescription written manually or electronically by a registered medical practitioner or other authorised prescriber</a:t>
            </a:r>
          </a:p>
          <a:p>
            <a:pPr marL="457200" lvl="1">
              <a:spcAft>
                <a:spcPts val="1200"/>
              </a:spcAft>
            </a:pPr>
            <a:r>
              <a:rPr lang="en-GB" altLang="en-US" dirty="0"/>
              <a:t>against a Patient Specific Direction</a:t>
            </a:r>
          </a:p>
          <a:p>
            <a:pPr marL="457200" lvl="1">
              <a:spcAft>
                <a:spcPts val="1200"/>
              </a:spcAft>
            </a:pPr>
            <a:r>
              <a:rPr lang="en-GB" altLang="en-US" dirty="0"/>
              <a:t>against a Patient Group Direction</a:t>
            </a:r>
          </a:p>
          <a:p>
            <a:pPr marL="0" indent="0">
              <a:lnSpc>
                <a:spcPct val="80000"/>
              </a:lnSpc>
              <a:spcAft>
                <a:spcPts val="1200"/>
              </a:spcAft>
            </a:pPr>
            <a:endParaRPr lang="en-GB" altLang="en-US" sz="2000" dirty="0"/>
          </a:p>
          <a:p>
            <a:pPr marL="0" indent="0">
              <a:lnSpc>
                <a:spcPct val="80000"/>
              </a:lnSpc>
              <a:spcAft>
                <a:spcPts val="1200"/>
              </a:spcAft>
            </a:pPr>
            <a:endParaRPr lang="en-GB" altLang="en-US" sz="2000" dirty="0"/>
          </a:p>
          <a:p>
            <a:endParaRPr lang="en-GB" dirty="0"/>
          </a:p>
        </p:txBody>
      </p:sp>
      <p:sp>
        <p:nvSpPr>
          <p:cNvPr id="4" name="Slide Number Placeholder 3"/>
          <p:cNvSpPr>
            <a:spLocks noGrp="1"/>
          </p:cNvSpPr>
          <p:nvPr>
            <p:ph type="sldNum" sz="quarter" idx="10"/>
          </p:nvPr>
        </p:nvSpPr>
        <p:spPr/>
        <p:txBody>
          <a:bodyPr/>
          <a:lstStyle/>
          <a:p>
            <a:pPr>
              <a:defRPr/>
            </a:pPr>
            <a:r>
              <a:rPr lang="en-US"/>
              <a:t>  </a:t>
            </a:r>
            <a:fld id="{2565FA6D-D4C8-4C4C-AC4B-3269734D34D8}" type="slidenum">
              <a:rPr lang="en-US" smtClean="0"/>
              <a:pPr>
                <a:defRPr/>
              </a:pPr>
              <a:t>33</a:t>
            </a:fld>
            <a:endParaRPr lang="en-US" dirty="0"/>
          </a:p>
        </p:txBody>
      </p:sp>
      <p:sp>
        <p:nvSpPr>
          <p:cNvPr id="5" name="Footer Placeholder 4"/>
          <p:cNvSpPr>
            <a:spLocks noGrp="1"/>
          </p:cNvSpPr>
          <p:nvPr>
            <p:ph type="ftr" sz="quarter" idx="11"/>
          </p:nvPr>
        </p:nvSpPr>
        <p:spPr>
          <a:xfrm>
            <a:off x="2424118" y="6314374"/>
            <a:ext cx="8064375" cy="549275"/>
          </a:xfrm>
        </p:spPr>
        <p:txBody>
          <a:bodyPr/>
          <a:lstStyle/>
          <a:p>
            <a:pPr>
              <a:defRPr/>
            </a:pPr>
            <a:r>
              <a:rPr lang="en-GB" dirty="0"/>
              <a:t>Vaccination against pertussis for pregnant women </a:t>
            </a:r>
            <a:endParaRPr lang="en-US" dirty="0"/>
          </a:p>
        </p:txBody>
      </p:sp>
    </p:spTree>
    <p:extLst>
      <p:ext uri="{BB962C8B-B14F-4D97-AF65-F5344CB8AC3E}">
        <p14:creationId xmlns:p14="http://schemas.microsoft.com/office/powerpoint/2010/main" val="2567177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885" y="296652"/>
            <a:ext cx="9037667" cy="648072"/>
          </a:xfrm>
        </p:spPr>
        <p:txBody>
          <a:bodyPr/>
          <a:lstStyle/>
          <a:p>
            <a:r>
              <a:rPr lang="en-GB" altLang="en-US" dirty="0"/>
              <a:t>Contraindications and Precautions</a:t>
            </a:r>
            <a:endParaRPr lang="en-GB" dirty="0"/>
          </a:p>
        </p:txBody>
      </p:sp>
      <p:sp>
        <p:nvSpPr>
          <p:cNvPr id="3" name="Content Placeholder 2"/>
          <p:cNvSpPr>
            <a:spLocks noGrp="1"/>
          </p:cNvSpPr>
          <p:nvPr>
            <p:ph idx="1"/>
          </p:nvPr>
        </p:nvSpPr>
        <p:spPr>
          <a:xfrm>
            <a:off x="838199" y="1518834"/>
            <a:ext cx="10007605" cy="4795540"/>
          </a:xfrm>
        </p:spPr>
        <p:txBody>
          <a:bodyPr>
            <a:normAutofit lnSpcReduction="10000"/>
          </a:bodyPr>
          <a:lstStyle/>
          <a:p>
            <a:pPr marL="0" indent="0">
              <a:buNone/>
            </a:pPr>
            <a:r>
              <a:rPr lang="en-GB" sz="2000" b="1" dirty="0"/>
              <a:t>Contraindications</a:t>
            </a:r>
          </a:p>
          <a:p>
            <a:pPr marL="457200" lvl="1">
              <a:spcAft>
                <a:spcPts val="1200"/>
              </a:spcAft>
            </a:pPr>
            <a:r>
              <a:rPr lang="en-GB" altLang="en-US" dirty="0"/>
              <a:t>a confirmed anaphylactic reaction to a previous dose of diphtheria, tetanus, pertussis or poliomyelitis containing vaccine</a:t>
            </a:r>
          </a:p>
          <a:p>
            <a:pPr marL="457200" lvl="1">
              <a:spcAft>
                <a:spcPts val="1200"/>
              </a:spcAft>
            </a:pPr>
            <a:r>
              <a:rPr lang="en-GB" altLang="en-US" dirty="0"/>
              <a:t>a confirmed anaphylactic reaction to any component of the vaccine, including neomycin and/or polymyxin</a:t>
            </a:r>
          </a:p>
          <a:p>
            <a:pPr marL="0" indent="0">
              <a:buNone/>
            </a:pPr>
            <a:r>
              <a:rPr lang="en-GB" altLang="en-US" sz="2000" b="1" dirty="0"/>
              <a:t>Precautions</a:t>
            </a:r>
          </a:p>
          <a:p>
            <a:pPr marL="457200" lvl="1">
              <a:spcAft>
                <a:spcPts val="1200"/>
              </a:spcAft>
            </a:pPr>
            <a:r>
              <a:rPr lang="en-GB" altLang="en-US" dirty="0"/>
              <a:t>acute illness- defer until recovered</a:t>
            </a:r>
          </a:p>
          <a:p>
            <a:pPr marL="457200" lvl="1">
              <a:spcAft>
                <a:spcPts val="1200"/>
              </a:spcAft>
            </a:pPr>
            <a:r>
              <a:rPr lang="en-GB" altLang="en-US" dirty="0"/>
              <a:t>recent immunisation against pertussis, diphtheria, tetanus and or polio- ensure an interval of 4 weeks</a:t>
            </a:r>
          </a:p>
          <a:p>
            <a:pPr marL="457200" lvl="1">
              <a:spcAft>
                <a:spcPts val="1200"/>
              </a:spcAft>
            </a:pPr>
            <a:r>
              <a:rPr lang="en-GB" altLang="en-US" dirty="0"/>
              <a:t>current neurological deterioration or encephalopathy of unknown origin within seven days of previous immunisation with pertussis- containing vaccine- follow advice in the Green Book</a:t>
            </a:r>
          </a:p>
          <a:p>
            <a:pPr marL="0" indent="0"/>
            <a:endParaRPr lang="en-GB" altLang="en-US" sz="2000" b="1" dirty="0"/>
          </a:p>
          <a:p>
            <a:pPr marL="0" indent="0"/>
            <a:endParaRPr lang="en-GB" altLang="en-US" sz="2000" b="1" dirty="0"/>
          </a:p>
          <a:p>
            <a:pPr>
              <a:spcBef>
                <a:spcPct val="0"/>
              </a:spcBef>
              <a:spcAft>
                <a:spcPts val="1200"/>
              </a:spcAft>
            </a:pPr>
            <a:endParaRPr lang="en-GB" altLang="en-US" sz="2000" dirty="0"/>
          </a:p>
        </p:txBody>
      </p:sp>
      <p:sp>
        <p:nvSpPr>
          <p:cNvPr id="4" name="Slide Number Placeholder 3"/>
          <p:cNvSpPr>
            <a:spLocks noGrp="1"/>
          </p:cNvSpPr>
          <p:nvPr>
            <p:ph type="sldNum" sz="quarter" idx="10"/>
          </p:nvPr>
        </p:nvSpPr>
        <p:spPr/>
        <p:txBody>
          <a:bodyPr/>
          <a:lstStyle/>
          <a:p>
            <a:pPr>
              <a:defRPr/>
            </a:pPr>
            <a:r>
              <a:rPr lang="en-US"/>
              <a:t>  </a:t>
            </a:r>
            <a:fld id="{2565FA6D-D4C8-4C4C-AC4B-3269734D34D8}" type="slidenum">
              <a:rPr lang="en-US" smtClean="0"/>
              <a:pPr>
                <a:defRPr/>
              </a:pPr>
              <a:t>34</a:t>
            </a:fld>
            <a:endParaRPr lang="en-US" dirty="0"/>
          </a:p>
        </p:txBody>
      </p:sp>
      <p:sp>
        <p:nvSpPr>
          <p:cNvPr id="5" name="Footer Placeholder 4"/>
          <p:cNvSpPr>
            <a:spLocks noGrp="1"/>
          </p:cNvSpPr>
          <p:nvPr>
            <p:ph type="ftr" sz="quarter" idx="11"/>
          </p:nvPr>
        </p:nvSpPr>
        <p:spPr>
          <a:xfrm>
            <a:off x="2424118" y="6314374"/>
            <a:ext cx="8064375" cy="549275"/>
          </a:xfrm>
        </p:spPr>
        <p:txBody>
          <a:bodyPr/>
          <a:lstStyle/>
          <a:p>
            <a:pPr>
              <a:defRPr/>
            </a:pPr>
            <a:r>
              <a:rPr lang="en-GB" dirty="0"/>
              <a:t>Vaccination against pertussis for pregnant women </a:t>
            </a:r>
            <a:endParaRPr lang="en-US" dirty="0"/>
          </a:p>
        </p:txBody>
      </p:sp>
    </p:spTree>
    <p:extLst>
      <p:ext uri="{BB962C8B-B14F-4D97-AF65-F5344CB8AC3E}">
        <p14:creationId xmlns:p14="http://schemas.microsoft.com/office/powerpoint/2010/main" val="2783586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1"/>
          <p:cNvSpPr>
            <a:spLocks noGrp="1"/>
          </p:cNvSpPr>
          <p:nvPr>
            <p:ph type="title"/>
          </p:nvPr>
        </p:nvSpPr>
        <p:spPr>
          <a:xfrm>
            <a:off x="1960547" y="465946"/>
            <a:ext cx="6994878" cy="941388"/>
          </a:xfrm>
        </p:spPr>
        <p:txBody>
          <a:bodyPr>
            <a:normAutofit/>
          </a:bodyPr>
          <a:lstStyle/>
          <a:p>
            <a:pPr eaLnBrk="1" hangingPunct="1"/>
            <a:r>
              <a:rPr lang="en-GB" altLang="en-US" dirty="0"/>
              <a:t>Possible adverse reactions</a:t>
            </a:r>
          </a:p>
        </p:txBody>
      </p:sp>
      <p:sp>
        <p:nvSpPr>
          <p:cNvPr id="37892" name="Content Placeholder 2"/>
          <p:cNvSpPr>
            <a:spLocks noGrp="1"/>
          </p:cNvSpPr>
          <p:nvPr>
            <p:ph idx="1"/>
          </p:nvPr>
        </p:nvSpPr>
        <p:spPr>
          <a:xfrm>
            <a:off x="2135561" y="1988840"/>
            <a:ext cx="7389989" cy="4103910"/>
          </a:xfrm>
        </p:spPr>
        <p:txBody>
          <a:bodyPr/>
          <a:lstStyle/>
          <a:p>
            <a:pPr marL="0" indent="0">
              <a:spcAft>
                <a:spcPts val="1200"/>
              </a:spcAft>
              <a:buNone/>
            </a:pPr>
            <a:r>
              <a:rPr lang="en-GB" altLang="en-US" sz="2000" b="1" dirty="0"/>
              <a:t>Most Common</a:t>
            </a:r>
          </a:p>
          <a:p>
            <a:pPr marL="457200" lvl="1">
              <a:spcAft>
                <a:spcPts val="1200"/>
              </a:spcAft>
            </a:pPr>
            <a:r>
              <a:rPr lang="en-GB" dirty="0"/>
              <a:t>erythema (redness), pain, swelling at the injection site</a:t>
            </a:r>
          </a:p>
          <a:p>
            <a:pPr marL="0" indent="0">
              <a:spcAft>
                <a:spcPts val="1200"/>
              </a:spcAft>
              <a:buClr>
                <a:schemeClr val="bg2"/>
              </a:buClr>
              <a:buNone/>
            </a:pPr>
            <a:r>
              <a:rPr lang="en-GB" altLang="en-US" sz="2000" b="1" dirty="0"/>
              <a:t>Less Common</a:t>
            </a:r>
          </a:p>
          <a:p>
            <a:pPr marL="457200" lvl="1">
              <a:spcAft>
                <a:spcPts val="1200"/>
              </a:spcAft>
            </a:pPr>
            <a:r>
              <a:rPr lang="en-GB" dirty="0"/>
              <a:t>pyrexia (&gt;37.5⁰C), haematoma, induration, pruritus and warmth at the injection site</a:t>
            </a:r>
          </a:p>
          <a:p>
            <a:pPr marL="0" indent="0">
              <a:spcAft>
                <a:spcPts val="1200"/>
              </a:spcAft>
              <a:buClr>
                <a:schemeClr val="bg2"/>
              </a:buClr>
              <a:buNone/>
            </a:pPr>
            <a:r>
              <a:rPr lang="en-GB" sz="2000" b="1" dirty="0"/>
              <a:t>Uncommon</a:t>
            </a:r>
          </a:p>
          <a:p>
            <a:pPr marL="457200" lvl="1">
              <a:spcAft>
                <a:spcPts val="1200"/>
              </a:spcAft>
            </a:pPr>
            <a:r>
              <a:rPr lang="en-GB" dirty="0"/>
              <a:t>swelling of vaccinated limb, pyrexia (&gt;39.5⁰C), chills, pain</a:t>
            </a:r>
          </a:p>
          <a:p>
            <a:pPr marL="457200" indent="-457200">
              <a:spcAft>
                <a:spcPts val="1200"/>
              </a:spcAft>
            </a:pPr>
            <a:endParaRPr lang="en-GB" sz="2000" dirty="0"/>
          </a:p>
          <a:p>
            <a:pPr marL="457200" indent="-457200">
              <a:spcAft>
                <a:spcPts val="1200"/>
              </a:spcAft>
            </a:pPr>
            <a:endParaRPr lang="en-GB" altLang="en-US" sz="2800" dirty="0">
              <a:solidFill>
                <a:srgbClr val="2D0054"/>
              </a:solidFill>
            </a:endParaRPr>
          </a:p>
        </p:txBody>
      </p:sp>
      <p:sp>
        <p:nvSpPr>
          <p:cNvPr id="6" name="Slide Number Placeholder 3"/>
          <p:cNvSpPr>
            <a:spLocks noGrp="1"/>
          </p:cNvSpPr>
          <p:nvPr>
            <p:ph type="sldNum" sz="quarter" idx="10"/>
          </p:nvPr>
        </p:nvSpPr>
        <p:spPr>
          <a:xfrm>
            <a:off x="1524000" y="6314374"/>
            <a:ext cx="9144000" cy="549275"/>
          </a:xfrm>
        </p:spPr>
        <p:txBody>
          <a:bodyPr/>
          <a:lstStyle/>
          <a:p>
            <a:pPr>
              <a:defRPr/>
            </a:pPr>
            <a:r>
              <a:rPr lang="en-US"/>
              <a:t>  </a:t>
            </a:r>
            <a:fld id="{2565FA6D-D4C8-4C4C-AC4B-3269734D34D8}" type="slidenum">
              <a:rPr lang="en-US" smtClean="0"/>
              <a:pPr>
                <a:defRPr/>
              </a:pPr>
              <a:t>35</a:t>
            </a:fld>
            <a:endParaRPr lang="en-US" dirty="0"/>
          </a:p>
        </p:txBody>
      </p:sp>
      <p:sp>
        <p:nvSpPr>
          <p:cNvPr id="5" name="Footer Placeholder 4"/>
          <p:cNvSpPr>
            <a:spLocks noGrp="1"/>
          </p:cNvSpPr>
          <p:nvPr>
            <p:ph type="ftr" sz="quarter" idx="11"/>
          </p:nvPr>
        </p:nvSpPr>
        <p:spPr>
          <a:xfrm>
            <a:off x="2424118" y="6314374"/>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194" y="261392"/>
            <a:ext cx="8655415" cy="1008112"/>
          </a:xfrm>
        </p:spPr>
        <p:txBody>
          <a:bodyPr>
            <a:noAutofit/>
          </a:bodyPr>
          <a:lstStyle/>
          <a:p>
            <a:r>
              <a:rPr lang="en-GB" dirty="0"/>
              <a:t>Reporting suspected adverse reactions</a:t>
            </a:r>
          </a:p>
        </p:txBody>
      </p:sp>
      <p:sp>
        <p:nvSpPr>
          <p:cNvPr id="3" name="Content Placeholder 2"/>
          <p:cNvSpPr>
            <a:spLocks noGrp="1"/>
          </p:cNvSpPr>
          <p:nvPr>
            <p:ph idx="1"/>
          </p:nvPr>
        </p:nvSpPr>
        <p:spPr>
          <a:xfrm>
            <a:off x="1206710" y="1821949"/>
            <a:ext cx="8960178" cy="4064455"/>
          </a:xfrm>
        </p:spPr>
        <p:txBody>
          <a:bodyPr/>
          <a:lstStyle/>
          <a:p>
            <a:pPr marL="0" indent="0">
              <a:buNone/>
            </a:pPr>
            <a:r>
              <a:rPr lang="en-GB" sz="2000" b="1" dirty="0"/>
              <a:t>Yellow card scheme</a:t>
            </a:r>
          </a:p>
          <a:p>
            <a:pPr marL="457200" lvl="1">
              <a:spcAft>
                <a:spcPts val="1200"/>
              </a:spcAft>
            </a:pPr>
            <a:r>
              <a:rPr lang="en-GB" dirty="0"/>
              <a:t>voluntary reporting system for suspected adverse reaction to medicines/vaccines</a:t>
            </a:r>
          </a:p>
          <a:p>
            <a:pPr marL="457200" lvl="1">
              <a:spcAft>
                <a:spcPts val="1200"/>
              </a:spcAft>
            </a:pPr>
            <a:r>
              <a:rPr lang="en-GB" dirty="0"/>
              <a:t>success depends on early, complete and accurate reporting</a:t>
            </a:r>
          </a:p>
          <a:p>
            <a:pPr marL="457200" lvl="1">
              <a:spcAft>
                <a:spcPts val="1200"/>
              </a:spcAft>
            </a:pPr>
            <a:r>
              <a:rPr lang="en-GB" dirty="0"/>
              <a:t>report even if uncertain about whether vaccine caused condition</a:t>
            </a:r>
          </a:p>
          <a:p>
            <a:pPr marL="457200" lvl="1">
              <a:spcAft>
                <a:spcPts val="1200"/>
              </a:spcAft>
            </a:pPr>
            <a:r>
              <a:rPr lang="en-GB" dirty="0">
                <a:hlinkClick r:id="rId3">
                  <a:extLst>
                    <a:ext uri="{A12FA001-AC4F-418D-AE19-62706E023703}">
                      <ahyp:hlinkClr xmlns:ahyp="http://schemas.microsoft.com/office/drawing/2018/hyperlinkcolor" val="tx"/>
                    </a:ext>
                  </a:extLst>
                </a:hlinkClick>
              </a:rPr>
              <a:t>http://mhra.gov.uk/yellowcard</a:t>
            </a:r>
            <a:r>
              <a:rPr lang="en-GB" dirty="0"/>
              <a:t>   </a:t>
            </a:r>
          </a:p>
          <a:p>
            <a:pPr marL="457200" lvl="1">
              <a:spcAft>
                <a:spcPts val="1200"/>
              </a:spcAft>
            </a:pPr>
            <a:r>
              <a:rPr lang="en-GB" dirty="0"/>
              <a:t>see chapter 8 of Green Book for details</a:t>
            </a:r>
          </a:p>
          <a:p>
            <a:endParaRPr lang="en-GB" dirty="0"/>
          </a:p>
        </p:txBody>
      </p:sp>
      <p:sp>
        <p:nvSpPr>
          <p:cNvPr id="4" name="Slide Number Placeholder 3"/>
          <p:cNvSpPr>
            <a:spLocks noGrp="1"/>
          </p:cNvSpPr>
          <p:nvPr>
            <p:ph type="sldNum" sz="quarter" idx="10"/>
          </p:nvPr>
        </p:nvSpPr>
        <p:spPr/>
        <p:txBody>
          <a:bodyPr/>
          <a:lstStyle/>
          <a:p>
            <a:pPr>
              <a:defRPr/>
            </a:pPr>
            <a:r>
              <a:rPr lang="en-US"/>
              <a:t>  </a:t>
            </a:r>
            <a:fld id="{2565FA6D-D4C8-4C4C-AC4B-3269734D34D8}" type="slidenum">
              <a:rPr lang="en-US" smtClean="0"/>
              <a:pPr>
                <a:defRPr/>
              </a:pPr>
              <a:t>36</a:t>
            </a:fld>
            <a:endParaRPr lang="en-US" dirty="0"/>
          </a:p>
        </p:txBody>
      </p:sp>
      <p:pic>
        <p:nvPicPr>
          <p:cNvPr id="6" name="Picture 5" descr="images.jpg"/>
          <p:cNvPicPr>
            <a:picLocks noChangeAspect="1"/>
          </p:cNvPicPr>
          <p:nvPr/>
        </p:nvPicPr>
        <p:blipFill>
          <a:blip r:embed="rId4" cstate="print"/>
          <a:stretch>
            <a:fillRect/>
          </a:stretch>
        </p:blipFill>
        <p:spPr>
          <a:xfrm>
            <a:off x="6888088" y="4509120"/>
            <a:ext cx="2794292" cy="1583432"/>
          </a:xfrm>
          <a:prstGeom prst="rect">
            <a:avLst/>
          </a:prstGeom>
        </p:spPr>
      </p:pic>
      <p:sp>
        <p:nvSpPr>
          <p:cNvPr id="7" name="Footer Placeholder 4"/>
          <p:cNvSpPr>
            <a:spLocks noGrp="1"/>
          </p:cNvSpPr>
          <p:nvPr>
            <p:ph type="ftr" sz="quarter" idx="11"/>
          </p:nvPr>
        </p:nvSpPr>
        <p:spPr>
          <a:xfrm>
            <a:off x="2424118" y="6314374"/>
            <a:ext cx="8064375" cy="549275"/>
          </a:xfrm>
        </p:spPr>
        <p:txBody>
          <a:bodyPr/>
          <a:lstStyle/>
          <a:p>
            <a:pPr>
              <a:defRPr/>
            </a:pPr>
            <a:r>
              <a:rPr lang="en-GB" dirty="0"/>
              <a:t>Vaccination against pertussis for pregnant women </a:t>
            </a:r>
            <a:endParaRPr lang="en-US" dirty="0"/>
          </a:p>
        </p:txBody>
      </p:sp>
    </p:spTree>
    <p:extLst>
      <p:ext uri="{BB962C8B-B14F-4D97-AF65-F5344CB8AC3E}">
        <p14:creationId xmlns:p14="http://schemas.microsoft.com/office/powerpoint/2010/main" val="1433251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386" y="368660"/>
            <a:ext cx="9053166" cy="648072"/>
          </a:xfrm>
        </p:spPr>
        <p:txBody>
          <a:bodyPr/>
          <a:lstStyle/>
          <a:p>
            <a:r>
              <a:rPr lang="en-GB" altLang="en-US" dirty="0"/>
              <a:t>Recommendations</a:t>
            </a:r>
            <a:endParaRPr lang="en-GB" dirty="0"/>
          </a:p>
        </p:txBody>
      </p:sp>
      <p:sp>
        <p:nvSpPr>
          <p:cNvPr id="3" name="Content Placeholder 2"/>
          <p:cNvSpPr>
            <a:spLocks noGrp="1"/>
          </p:cNvSpPr>
          <p:nvPr>
            <p:ph idx="1"/>
          </p:nvPr>
        </p:nvSpPr>
        <p:spPr>
          <a:xfrm>
            <a:off x="681925" y="1518833"/>
            <a:ext cx="9639946" cy="4734341"/>
          </a:xfrm>
        </p:spPr>
        <p:txBody>
          <a:bodyPr>
            <a:normAutofit fontScale="92500" lnSpcReduction="10000"/>
          </a:bodyPr>
          <a:lstStyle/>
          <a:p>
            <a:pPr marL="457200" lvl="1">
              <a:lnSpc>
                <a:spcPct val="100000"/>
              </a:lnSpc>
              <a:spcAft>
                <a:spcPts val="1200"/>
              </a:spcAft>
            </a:pPr>
            <a:r>
              <a:rPr lang="en-GB" dirty="0"/>
              <a:t>women who become pregnant again while the programme is in place should be offered immunisation during each pregnancy to maximise transplacental transfer of antibody </a:t>
            </a:r>
          </a:p>
          <a:p>
            <a:pPr marL="457200" lvl="1">
              <a:lnSpc>
                <a:spcPct val="100000"/>
              </a:lnSpc>
              <a:spcAft>
                <a:spcPts val="1200"/>
              </a:spcAft>
            </a:pPr>
            <a:r>
              <a:rPr lang="en-GB" dirty="0"/>
              <a:t>one dose of Boostrix-IPV or Repevax is recommended for women carrying twins or multiple pregnancies</a:t>
            </a:r>
          </a:p>
          <a:p>
            <a:pPr marL="457200" lvl="1">
              <a:lnSpc>
                <a:spcPct val="100000"/>
              </a:lnSpc>
              <a:spcAft>
                <a:spcPts val="1200"/>
              </a:spcAft>
            </a:pPr>
            <a:r>
              <a:rPr lang="en-GB" dirty="0"/>
              <a:t>vaccination may be offered to new mothers who have never previously been vaccinated against pertussis, up to when their child receives their first vaccination.  A single dose of Boostrix-IPV or </a:t>
            </a:r>
            <a:r>
              <a:rPr lang="en-GB" dirty="0" err="1"/>
              <a:t>Repevax</a:t>
            </a:r>
            <a:r>
              <a:rPr lang="en-GB" dirty="0"/>
              <a:t> is recommended in these circumstances </a:t>
            </a:r>
          </a:p>
          <a:p>
            <a:pPr marL="457200" lvl="1">
              <a:lnSpc>
                <a:spcPct val="100000"/>
              </a:lnSpc>
              <a:spcAft>
                <a:spcPts val="1200"/>
              </a:spcAft>
            </a:pPr>
            <a:r>
              <a:rPr lang="en-GB" dirty="0"/>
              <a:t>new mothers who have never previously been vaccinated against pertussis are unlikely to have been fully vaccinated against diphtheria, tetanus and polio and should be assessed as to the need for further immunisations with Td/IPV vaccine </a:t>
            </a:r>
          </a:p>
          <a:p>
            <a:endParaRPr lang="en-GB" dirty="0"/>
          </a:p>
        </p:txBody>
      </p:sp>
      <p:sp>
        <p:nvSpPr>
          <p:cNvPr id="4" name="Slide Number Placeholder 3"/>
          <p:cNvSpPr>
            <a:spLocks noGrp="1"/>
          </p:cNvSpPr>
          <p:nvPr>
            <p:ph type="sldNum" sz="quarter" idx="10"/>
          </p:nvPr>
        </p:nvSpPr>
        <p:spPr/>
        <p:txBody>
          <a:bodyPr/>
          <a:lstStyle/>
          <a:p>
            <a:pPr>
              <a:defRPr/>
            </a:pPr>
            <a:r>
              <a:rPr lang="en-US"/>
              <a:t>  </a:t>
            </a:r>
            <a:fld id="{2565FA6D-D4C8-4C4C-AC4B-3269734D34D8}" type="slidenum">
              <a:rPr lang="en-US" smtClean="0"/>
              <a:pPr>
                <a:defRPr/>
              </a:pPr>
              <a:t>37</a:t>
            </a:fld>
            <a:endParaRPr lang="en-US" dirty="0"/>
          </a:p>
        </p:txBody>
      </p:sp>
      <p:sp>
        <p:nvSpPr>
          <p:cNvPr id="5" name="Footer Placeholder 4"/>
          <p:cNvSpPr>
            <a:spLocks noGrp="1"/>
          </p:cNvSpPr>
          <p:nvPr>
            <p:ph type="ftr" sz="quarter" idx="11"/>
          </p:nvPr>
        </p:nvSpPr>
        <p:spPr>
          <a:xfrm>
            <a:off x="2424118" y="6314374"/>
            <a:ext cx="8064375" cy="549275"/>
          </a:xfrm>
        </p:spPr>
        <p:txBody>
          <a:bodyPr/>
          <a:lstStyle/>
          <a:p>
            <a:pPr>
              <a:defRPr/>
            </a:pPr>
            <a:r>
              <a:rPr lang="en-GB" dirty="0"/>
              <a:t>Vaccination against pertussis for pregnant women </a:t>
            </a:r>
            <a:endParaRPr lang="en-US" dirty="0"/>
          </a:p>
        </p:txBody>
      </p:sp>
    </p:spTree>
    <p:extLst>
      <p:ext uri="{BB962C8B-B14F-4D97-AF65-F5344CB8AC3E}">
        <p14:creationId xmlns:p14="http://schemas.microsoft.com/office/powerpoint/2010/main" val="18659572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a:xfrm>
            <a:off x="1332854" y="193204"/>
            <a:ext cx="9011618" cy="1143000"/>
          </a:xfrm>
        </p:spPr>
        <p:txBody>
          <a:bodyPr>
            <a:normAutofit/>
          </a:bodyPr>
          <a:lstStyle/>
          <a:p>
            <a:pPr eaLnBrk="1" hangingPunct="1"/>
            <a:r>
              <a:rPr lang="en-GB" altLang="en-US" dirty="0"/>
              <a:t>Data management</a:t>
            </a:r>
          </a:p>
        </p:txBody>
      </p:sp>
      <p:sp>
        <p:nvSpPr>
          <p:cNvPr id="40964" name="Content Placeholder 2"/>
          <p:cNvSpPr>
            <a:spLocks noGrp="1"/>
          </p:cNvSpPr>
          <p:nvPr>
            <p:ph idx="1"/>
          </p:nvPr>
        </p:nvSpPr>
        <p:spPr>
          <a:xfrm>
            <a:off x="976393" y="1658319"/>
            <a:ext cx="9512100" cy="4496970"/>
          </a:xfrm>
        </p:spPr>
        <p:txBody>
          <a:bodyPr>
            <a:normAutofit lnSpcReduction="10000"/>
          </a:bodyPr>
          <a:lstStyle/>
          <a:p>
            <a:pPr marL="457200" lvl="1">
              <a:lnSpc>
                <a:spcPct val="100000"/>
              </a:lnSpc>
              <a:spcAft>
                <a:spcPts val="1200"/>
              </a:spcAft>
            </a:pPr>
            <a:r>
              <a:rPr lang="en-GB" altLang="en-US" dirty="0"/>
              <a:t>health professionals are encouraged to accurately record the brand and batch number of the vaccine in relevant data systems following the administration</a:t>
            </a:r>
          </a:p>
          <a:p>
            <a:pPr marL="457200" lvl="1">
              <a:lnSpc>
                <a:spcPct val="100000"/>
              </a:lnSpc>
              <a:spcAft>
                <a:spcPts val="1200"/>
              </a:spcAft>
            </a:pPr>
            <a:r>
              <a:rPr lang="en-GB" altLang="en-US" dirty="0"/>
              <a:t>the delivery date of the baby should also be recorded in the mother’s medical records</a:t>
            </a:r>
          </a:p>
          <a:p>
            <a:pPr marL="457200" lvl="1">
              <a:lnSpc>
                <a:spcPct val="100000"/>
              </a:lnSpc>
              <a:spcAft>
                <a:spcPts val="1200"/>
              </a:spcAft>
            </a:pPr>
            <a:r>
              <a:rPr lang="en-GB" altLang="en-US" dirty="0"/>
              <a:t>this information is essential to allow an assessment of vaccine uptake, safety and to inform any future public health actions, if required</a:t>
            </a:r>
          </a:p>
          <a:p>
            <a:pPr marL="457200" lvl="1">
              <a:lnSpc>
                <a:spcPct val="100000"/>
              </a:lnSpc>
              <a:spcAft>
                <a:spcPts val="1200"/>
              </a:spcAft>
            </a:pPr>
            <a:r>
              <a:rPr lang="en-GB" altLang="en-US" dirty="0"/>
              <a:t>vaccination against pertussis should be recorded in the women’s medical/maternity records and recorded in the relevant data system</a:t>
            </a:r>
          </a:p>
          <a:p>
            <a:pPr marL="457200" lvl="1">
              <a:lnSpc>
                <a:spcPct val="100000"/>
              </a:lnSpc>
              <a:spcAft>
                <a:spcPts val="1200"/>
              </a:spcAft>
            </a:pPr>
            <a:r>
              <a:rPr lang="en-GB" altLang="en-US" dirty="0"/>
              <a:t>vaccine uptake of </a:t>
            </a:r>
            <a:r>
              <a:rPr lang="en-GB" altLang="en-US" dirty="0" err="1"/>
              <a:t>dTaP</a:t>
            </a:r>
            <a:r>
              <a:rPr lang="en-GB" altLang="en-US" dirty="0"/>
              <a:t>/IPV for pregnant women is monitored with a monthly data collection though ImmForm</a:t>
            </a:r>
          </a:p>
        </p:txBody>
      </p:sp>
      <p:sp>
        <p:nvSpPr>
          <p:cNvPr id="11" name="Slide Number Placeholder 3"/>
          <p:cNvSpPr>
            <a:spLocks noGrp="1"/>
          </p:cNvSpPr>
          <p:nvPr>
            <p:ph type="sldNum" sz="quarter" idx="10"/>
          </p:nvPr>
        </p:nvSpPr>
        <p:spPr>
          <a:xfrm>
            <a:off x="1524000" y="6314374"/>
            <a:ext cx="9144000" cy="549275"/>
          </a:xfrm>
        </p:spPr>
        <p:txBody>
          <a:bodyPr/>
          <a:lstStyle/>
          <a:p>
            <a:pPr>
              <a:defRPr/>
            </a:pPr>
            <a:r>
              <a:rPr lang="en-US">
                <a:solidFill>
                  <a:prstClr val="white"/>
                </a:solidFill>
              </a:rPr>
              <a:t>  </a:t>
            </a:r>
            <a:fld id="{2565FA6D-D4C8-4C4C-AC4B-3269734D34D8}" type="slidenum">
              <a:rPr lang="en-US" smtClean="0">
                <a:solidFill>
                  <a:prstClr val="white"/>
                </a:solidFill>
              </a:rPr>
              <a:pPr>
                <a:defRPr/>
              </a:pPr>
              <a:t>38</a:t>
            </a:fld>
            <a:endParaRPr lang="en-US" dirty="0">
              <a:solidFill>
                <a:prstClr val="white"/>
              </a:solidFill>
            </a:endParaRPr>
          </a:p>
        </p:txBody>
      </p:sp>
      <p:sp>
        <p:nvSpPr>
          <p:cNvPr id="5" name="Footer Placeholder 4"/>
          <p:cNvSpPr>
            <a:spLocks noGrp="1"/>
          </p:cNvSpPr>
          <p:nvPr>
            <p:ph type="ftr" sz="quarter" idx="11"/>
          </p:nvPr>
        </p:nvSpPr>
        <p:spPr>
          <a:xfrm>
            <a:off x="2424118" y="6314374"/>
            <a:ext cx="8064375" cy="549275"/>
          </a:xfrm>
        </p:spPr>
        <p:txBody>
          <a:bodyPr/>
          <a:lstStyle/>
          <a:p>
            <a:pPr>
              <a:defRPr/>
            </a:pPr>
            <a:r>
              <a:rPr lang="en-GB" dirty="0"/>
              <a:t>Vaccination against pertussis for pregnant women </a:t>
            </a:r>
            <a:endParaRPr lang="en-US" dirty="0"/>
          </a:p>
        </p:txBody>
      </p:sp>
    </p:spTree>
    <p:extLst>
      <p:ext uri="{BB962C8B-B14F-4D97-AF65-F5344CB8AC3E}">
        <p14:creationId xmlns:p14="http://schemas.microsoft.com/office/powerpoint/2010/main" val="2277927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1"/>
          <p:cNvSpPr>
            <a:spLocks noGrp="1"/>
          </p:cNvSpPr>
          <p:nvPr>
            <p:ph type="title"/>
          </p:nvPr>
        </p:nvSpPr>
        <p:spPr>
          <a:xfrm>
            <a:off x="976393" y="278706"/>
            <a:ext cx="8600819" cy="1143000"/>
          </a:xfrm>
        </p:spPr>
        <p:txBody>
          <a:bodyPr>
            <a:noAutofit/>
          </a:bodyPr>
          <a:lstStyle/>
          <a:p>
            <a:pPr eaLnBrk="1" hangingPunct="1"/>
            <a:r>
              <a:rPr lang="en-GB" altLang="en-US" dirty="0"/>
              <a:t>Providing longer term protection </a:t>
            </a:r>
            <a:br>
              <a:rPr lang="en-GB" altLang="en-US" dirty="0"/>
            </a:br>
            <a:r>
              <a:rPr lang="en-GB" altLang="en-US" dirty="0"/>
              <a:t>against pertussis</a:t>
            </a:r>
            <a:br>
              <a:rPr lang="en-GB" altLang="en-US" b="1" dirty="0">
                <a:solidFill>
                  <a:srgbClr val="2D0054"/>
                </a:solidFill>
              </a:rPr>
            </a:br>
            <a:endParaRPr lang="en-GB" altLang="en-US" dirty="0">
              <a:solidFill>
                <a:srgbClr val="2D0054"/>
              </a:solidFill>
            </a:endParaRPr>
          </a:p>
        </p:txBody>
      </p:sp>
      <p:sp>
        <p:nvSpPr>
          <p:cNvPr id="41988" name="Content Placeholder 2"/>
          <p:cNvSpPr>
            <a:spLocks noGrp="1"/>
          </p:cNvSpPr>
          <p:nvPr>
            <p:ph idx="1"/>
          </p:nvPr>
        </p:nvSpPr>
        <p:spPr>
          <a:xfrm>
            <a:off x="821410" y="1828800"/>
            <a:ext cx="5955130" cy="4356044"/>
          </a:xfrm>
        </p:spPr>
        <p:txBody>
          <a:bodyPr>
            <a:normAutofit/>
          </a:bodyPr>
          <a:lstStyle/>
          <a:p>
            <a:pPr marL="457200" lvl="1">
              <a:lnSpc>
                <a:spcPct val="100000"/>
              </a:lnSpc>
              <a:spcAft>
                <a:spcPts val="1200"/>
              </a:spcAft>
            </a:pPr>
            <a:r>
              <a:rPr lang="en-GB" altLang="en-US" dirty="0"/>
              <a:t>the protection the infant acquires from the mother by the transfer of antibodies across the placenta is short term </a:t>
            </a:r>
          </a:p>
          <a:p>
            <a:pPr marL="457200" lvl="1">
              <a:lnSpc>
                <a:spcPct val="100000"/>
              </a:lnSpc>
              <a:spcAft>
                <a:spcPts val="1200"/>
              </a:spcAft>
            </a:pPr>
            <a:r>
              <a:rPr lang="en-GB" altLang="en-US" dirty="0"/>
              <a:t>it is very important that parents ensure their infants start their immunisation schedule at the recommended 8 weeks of age and complete all three doses  to receive long lasting protection </a:t>
            </a:r>
          </a:p>
          <a:p>
            <a:pPr marL="457200" lvl="1">
              <a:lnSpc>
                <a:spcPct val="100000"/>
              </a:lnSpc>
              <a:spcAft>
                <a:spcPts val="1200"/>
              </a:spcAft>
            </a:pPr>
            <a:r>
              <a:rPr lang="en-GB" altLang="en-US" dirty="0"/>
              <a:t>parents should ensure older brothers or sisters are up to date with their immunisations</a:t>
            </a:r>
          </a:p>
        </p:txBody>
      </p:sp>
      <p:pic>
        <p:nvPicPr>
          <p:cNvPr id="41990" name="Picture 7" descr="bab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2378" y="2060848"/>
            <a:ext cx="2264834"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extBox 3"/>
          <p:cNvSpPr txBox="1">
            <a:spLocks noChangeArrowheads="1"/>
          </p:cNvSpPr>
          <p:nvPr/>
        </p:nvSpPr>
        <p:spPr bwMode="auto">
          <a:xfrm>
            <a:off x="7488980" y="5796583"/>
            <a:ext cx="20882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en-GB" altLang="en-US" sz="1000" dirty="0">
                <a:latin typeface="Times New Roman" pitchFamily="18" charset="0"/>
              </a:rPr>
              <a:t>© NHS Scotland/Crown Copyright </a:t>
            </a:r>
          </a:p>
        </p:txBody>
      </p:sp>
      <p:sp>
        <p:nvSpPr>
          <p:cNvPr id="8" name="Slide Number Placeholder 3"/>
          <p:cNvSpPr>
            <a:spLocks noGrp="1"/>
          </p:cNvSpPr>
          <p:nvPr>
            <p:ph type="sldNum" sz="quarter" idx="10"/>
          </p:nvPr>
        </p:nvSpPr>
        <p:spPr>
          <a:xfrm>
            <a:off x="1524000" y="6314374"/>
            <a:ext cx="9144000" cy="549275"/>
          </a:xfrm>
        </p:spPr>
        <p:txBody>
          <a:bodyPr/>
          <a:lstStyle/>
          <a:p>
            <a:pPr>
              <a:defRPr/>
            </a:pPr>
            <a:r>
              <a:rPr lang="en-US"/>
              <a:t>  </a:t>
            </a:r>
            <a:fld id="{2565FA6D-D4C8-4C4C-AC4B-3269734D34D8}" type="slidenum">
              <a:rPr lang="en-US" smtClean="0"/>
              <a:pPr>
                <a:defRPr/>
              </a:pPr>
              <a:t>39</a:t>
            </a:fld>
            <a:endParaRPr lang="en-US" dirty="0"/>
          </a:p>
        </p:txBody>
      </p:sp>
      <p:sp>
        <p:nvSpPr>
          <p:cNvPr id="7" name="Footer Placeholder 4"/>
          <p:cNvSpPr>
            <a:spLocks noGrp="1"/>
          </p:cNvSpPr>
          <p:nvPr>
            <p:ph type="ftr" sz="quarter" idx="11"/>
          </p:nvPr>
        </p:nvSpPr>
        <p:spPr>
          <a:xfrm>
            <a:off x="2424118" y="6314374"/>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836908" y="479940"/>
            <a:ext cx="8028000" cy="648072"/>
          </a:xfrm>
        </p:spPr>
        <p:txBody>
          <a:bodyPr/>
          <a:lstStyle/>
          <a:p>
            <a:pPr eaLnBrk="1" hangingPunct="1"/>
            <a:r>
              <a:rPr lang="en-GB" altLang="en-US" dirty="0"/>
              <a:t>Learning Outcomes</a:t>
            </a:r>
          </a:p>
        </p:txBody>
      </p:sp>
      <p:sp>
        <p:nvSpPr>
          <p:cNvPr id="9220" name="Content Placeholder 2"/>
          <p:cNvSpPr>
            <a:spLocks noGrp="1"/>
          </p:cNvSpPr>
          <p:nvPr>
            <p:ph idx="1"/>
          </p:nvPr>
        </p:nvSpPr>
        <p:spPr>
          <a:xfrm>
            <a:off x="836907" y="1565329"/>
            <a:ext cx="9651585" cy="4749045"/>
          </a:xfrm>
        </p:spPr>
        <p:txBody>
          <a:bodyPr>
            <a:normAutofit/>
          </a:bodyPr>
          <a:lstStyle/>
          <a:p>
            <a:pPr>
              <a:lnSpc>
                <a:spcPct val="80000"/>
              </a:lnSpc>
              <a:spcAft>
                <a:spcPts val="1200"/>
              </a:spcAft>
              <a:buNone/>
            </a:pPr>
            <a:r>
              <a:rPr lang="en-GB" altLang="en-US" dirty="0"/>
              <a:t>After completing this resource immunisers will be able to:</a:t>
            </a:r>
          </a:p>
          <a:p>
            <a:pPr>
              <a:lnSpc>
                <a:spcPct val="80000"/>
              </a:lnSpc>
              <a:spcAft>
                <a:spcPts val="1200"/>
              </a:spcAft>
            </a:pPr>
            <a:r>
              <a:rPr lang="en-GB" altLang="en-US" sz="2200" b="1" dirty="0"/>
              <a:t>understand</a:t>
            </a:r>
            <a:r>
              <a:rPr lang="en-GB" altLang="en-US" sz="2200" dirty="0"/>
              <a:t> their role in raising the issue of vaccination against pertussis with all women in the antenatal period and providing women with evidence based information about this vaccination </a:t>
            </a:r>
          </a:p>
          <a:p>
            <a:pPr>
              <a:lnSpc>
                <a:spcPct val="80000"/>
              </a:lnSpc>
              <a:spcAft>
                <a:spcPts val="1200"/>
              </a:spcAft>
            </a:pPr>
            <a:r>
              <a:rPr lang="en-GB" altLang="en-US" sz="2200" b="1" dirty="0"/>
              <a:t>describe</a:t>
            </a:r>
            <a:r>
              <a:rPr lang="en-GB" altLang="en-US" sz="2200" dirty="0"/>
              <a:t> the aetiology and epidemiology of pertussis</a:t>
            </a:r>
          </a:p>
          <a:p>
            <a:pPr>
              <a:lnSpc>
                <a:spcPct val="80000"/>
              </a:lnSpc>
              <a:spcAft>
                <a:spcPts val="1200"/>
              </a:spcAft>
            </a:pPr>
            <a:r>
              <a:rPr lang="en-GB" altLang="en-US" sz="2200" b="1" dirty="0"/>
              <a:t>understand</a:t>
            </a:r>
            <a:r>
              <a:rPr lang="en-GB" altLang="en-US" sz="2200" dirty="0"/>
              <a:t> how pertussis is transmitted and the severity of it in young infants</a:t>
            </a:r>
          </a:p>
          <a:p>
            <a:pPr>
              <a:lnSpc>
                <a:spcPct val="80000"/>
              </a:lnSpc>
              <a:spcAft>
                <a:spcPts val="1200"/>
              </a:spcAft>
            </a:pPr>
            <a:r>
              <a:rPr lang="en-GB" altLang="en-US" sz="2200" b="1" dirty="0"/>
              <a:t>discuss</a:t>
            </a:r>
            <a:r>
              <a:rPr lang="en-GB" altLang="en-US" sz="2200" dirty="0"/>
              <a:t> the important role of vaccination against pertussis during pregnancy for young infants</a:t>
            </a:r>
          </a:p>
          <a:p>
            <a:pPr>
              <a:lnSpc>
                <a:spcPct val="80000"/>
              </a:lnSpc>
              <a:spcAft>
                <a:spcPts val="1200"/>
              </a:spcAft>
            </a:pPr>
            <a:r>
              <a:rPr lang="en-GB" altLang="en-US" sz="2200" b="1" dirty="0"/>
              <a:t>be aware </a:t>
            </a:r>
            <a:r>
              <a:rPr lang="en-GB" altLang="en-US" sz="2200" dirty="0"/>
              <a:t>of sources of additional information</a:t>
            </a:r>
          </a:p>
          <a:p>
            <a:pPr eaLnBrk="1" hangingPunct="1">
              <a:lnSpc>
                <a:spcPct val="80000"/>
              </a:lnSpc>
            </a:pPr>
            <a:endParaRPr lang="en-GB" altLang="en-US" sz="2500" dirty="0">
              <a:solidFill>
                <a:srgbClr val="2D0054"/>
              </a:solidFill>
            </a:endParaRPr>
          </a:p>
        </p:txBody>
      </p:sp>
      <p:sp>
        <p:nvSpPr>
          <p:cNvPr id="6" name="Slide Number Placeholder 3"/>
          <p:cNvSpPr>
            <a:spLocks noGrp="1"/>
          </p:cNvSpPr>
          <p:nvPr>
            <p:ph type="sldNum" sz="quarter" idx="10"/>
          </p:nvPr>
        </p:nvSpPr>
        <p:spPr>
          <a:xfrm>
            <a:off x="1524000" y="6314374"/>
            <a:ext cx="9144000" cy="549275"/>
          </a:xfrm>
        </p:spPr>
        <p:txBody>
          <a:bodyPr/>
          <a:lstStyle/>
          <a:p>
            <a:pPr>
              <a:defRPr/>
            </a:pPr>
            <a:r>
              <a:rPr lang="en-US"/>
              <a:t>  </a:t>
            </a:r>
            <a:fld id="{2565FA6D-D4C8-4C4C-AC4B-3269734D34D8}" type="slidenum">
              <a:rPr lang="en-US" smtClean="0"/>
              <a:pPr>
                <a:defRPr/>
              </a:pPr>
              <a:t>4</a:t>
            </a:fld>
            <a:endParaRPr lang="en-US" dirty="0"/>
          </a:p>
        </p:txBody>
      </p:sp>
      <p:sp>
        <p:nvSpPr>
          <p:cNvPr id="5" name="Footer Placeholder 4"/>
          <p:cNvSpPr>
            <a:spLocks noGrp="1"/>
          </p:cNvSpPr>
          <p:nvPr>
            <p:ph type="ftr" sz="quarter" idx="11"/>
          </p:nvPr>
        </p:nvSpPr>
        <p:spPr>
          <a:xfrm>
            <a:off x="2424118" y="6314374"/>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p:cNvSpPr>
            <a:spLocks noGrp="1"/>
          </p:cNvSpPr>
          <p:nvPr>
            <p:ph type="title"/>
          </p:nvPr>
        </p:nvSpPr>
        <p:spPr>
          <a:xfrm>
            <a:off x="1819669" y="338862"/>
            <a:ext cx="8424936" cy="864096"/>
          </a:xfrm>
        </p:spPr>
        <p:txBody>
          <a:bodyPr>
            <a:noAutofit/>
          </a:bodyPr>
          <a:lstStyle/>
          <a:p>
            <a:pPr eaLnBrk="1" hangingPunct="1"/>
            <a:r>
              <a:rPr lang="en-GB" altLang="en-US" dirty="0"/>
              <a:t>Key role for healthcare professionals</a:t>
            </a:r>
          </a:p>
        </p:txBody>
      </p:sp>
      <p:sp>
        <p:nvSpPr>
          <p:cNvPr id="43012" name="Content Placeholder 2"/>
          <p:cNvSpPr>
            <a:spLocks noGrp="1"/>
          </p:cNvSpPr>
          <p:nvPr>
            <p:ph idx="1"/>
          </p:nvPr>
        </p:nvSpPr>
        <p:spPr>
          <a:xfrm>
            <a:off x="1775521" y="2420889"/>
            <a:ext cx="8513233" cy="4529137"/>
          </a:xfrm>
        </p:spPr>
        <p:txBody>
          <a:bodyPr/>
          <a:lstStyle/>
          <a:p>
            <a:pPr marL="0" indent="0" algn="ctr">
              <a:buNone/>
              <a:tabLst>
                <a:tab pos="361950" algn="l"/>
              </a:tabLst>
            </a:pPr>
            <a:r>
              <a:rPr lang="en-GB" altLang="en-US" sz="2500" dirty="0"/>
              <a:t>To provide clear, concise and accurate information to every pregnant woman regarding vaccination against pertussis</a:t>
            </a:r>
          </a:p>
          <a:p>
            <a:pPr marL="0" indent="0" algn="ctr">
              <a:buNone/>
              <a:tabLst>
                <a:tab pos="361950" algn="l"/>
              </a:tabLst>
            </a:pPr>
            <a:endParaRPr lang="en-GB" altLang="en-US" sz="2500" dirty="0"/>
          </a:p>
          <a:p>
            <a:pPr marL="0" indent="0" algn="ctr">
              <a:buNone/>
              <a:tabLst>
                <a:tab pos="361950" algn="l"/>
              </a:tabLst>
            </a:pPr>
            <a:r>
              <a:rPr lang="en-GB" altLang="en-US" sz="2500" dirty="0"/>
              <a:t>Every effort should be made by medical practitioners, midwives and others to maximise the uptake of pertussis-containing vaccine</a:t>
            </a:r>
          </a:p>
          <a:p>
            <a:pPr marL="0" indent="0" algn="ctr">
              <a:buNone/>
              <a:tabLst>
                <a:tab pos="361950" algn="l"/>
              </a:tabLst>
            </a:pPr>
            <a:endParaRPr lang="en-GB" altLang="en-US" sz="2500" dirty="0"/>
          </a:p>
          <a:p>
            <a:pPr marL="0" indent="0" algn="ctr">
              <a:buNone/>
              <a:tabLst>
                <a:tab pos="361950" algn="l"/>
              </a:tabLst>
            </a:pPr>
            <a:endParaRPr lang="en-GB" altLang="en-US" sz="3600" dirty="0"/>
          </a:p>
          <a:p>
            <a:pPr marL="0" indent="0">
              <a:tabLst>
                <a:tab pos="361950" algn="l"/>
              </a:tabLst>
            </a:pPr>
            <a:endParaRPr lang="en-GB" altLang="en-US" dirty="0">
              <a:solidFill>
                <a:srgbClr val="2D0054"/>
              </a:solidFill>
            </a:endParaRPr>
          </a:p>
        </p:txBody>
      </p:sp>
      <p:sp>
        <p:nvSpPr>
          <p:cNvPr id="6" name="Slide Number Placeholder 3"/>
          <p:cNvSpPr>
            <a:spLocks noGrp="1"/>
          </p:cNvSpPr>
          <p:nvPr>
            <p:ph type="sldNum" sz="quarter" idx="10"/>
          </p:nvPr>
        </p:nvSpPr>
        <p:spPr>
          <a:xfrm>
            <a:off x="1524000" y="6314374"/>
            <a:ext cx="9144000" cy="549275"/>
          </a:xfrm>
        </p:spPr>
        <p:txBody>
          <a:bodyPr/>
          <a:lstStyle/>
          <a:p>
            <a:pPr>
              <a:defRPr/>
            </a:pPr>
            <a:r>
              <a:rPr lang="en-US"/>
              <a:t>  </a:t>
            </a:r>
            <a:fld id="{2565FA6D-D4C8-4C4C-AC4B-3269734D34D8}" type="slidenum">
              <a:rPr lang="en-US" smtClean="0"/>
              <a:pPr>
                <a:defRPr/>
              </a:pPr>
              <a:t>40</a:t>
            </a:fld>
            <a:endParaRPr lang="en-US" dirty="0"/>
          </a:p>
        </p:txBody>
      </p:sp>
      <p:sp>
        <p:nvSpPr>
          <p:cNvPr id="5" name="Footer Placeholder 4"/>
          <p:cNvSpPr>
            <a:spLocks noGrp="1"/>
          </p:cNvSpPr>
          <p:nvPr>
            <p:ph type="ftr" sz="quarter" idx="11"/>
          </p:nvPr>
        </p:nvSpPr>
        <p:spPr>
          <a:xfrm>
            <a:off x="2424118" y="6314374"/>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961" y="347219"/>
            <a:ext cx="9383039" cy="836864"/>
          </a:xfrm>
        </p:spPr>
        <p:txBody>
          <a:bodyPr>
            <a:noAutofit/>
          </a:bodyPr>
          <a:lstStyle/>
          <a:p>
            <a:r>
              <a:rPr lang="en-GB" dirty="0"/>
              <a:t>Actions for immunisers</a:t>
            </a:r>
          </a:p>
        </p:txBody>
      </p:sp>
      <p:sp>
        <p:nvSpPr>
          <p:cNvPr id="3" name="Content Placeholder 2"/>
          <p:cNvSpPr>
            <a:spLocks noGrp="1"/>
          </p:cNvSpPr>
          <p:nvPr>
            <p:ph idx="1"/>
          </p:nvPr>
        </p:nvSpPr>
        <p:spPr>
          <a:xfrm>
            <a:off x="130629" y="1611824"/>
            <a:ext cx="11229629" cy="4898957"/>
          </a:xfrm>
        </p:spPr>
        <p:txBody>
          <a:bodyPr>
            <a:normAutofit fontScale="55000" lnSpcReduction="20000"/>
          </a:bodyPr>
          <a:lstStyle/>
          <a:p>
            <a:pPr marL="457200" lvl="1">
              <a:lnSpc>
                <a:spcPct val="110000"/>
              </a:lnSpc>
              <a:spcAft>
                <a:spcPts val="1200"/>
              </a:spcAft>
            </a:pPr>
            <a:r>
              <a:rPr lang="en-GB" sz="3100" dirty="0"/>
              <a:t>advise pregnant women it is strongly recommended they are vaccinated against pertussis and that the ideal time for vaccination is from 16 weeks of pregnancy or around the time of their antenatal foetal anomaly scan (usually around week 20).They should ideally have received the vaccine by week 32</a:t>
            </a:r>
          </a:p>
          <a:p>
            <a:pPr marL="457200" lvl="1">
              <a:lnSpc>
                <a:spcPct val="110000"/>
              </a:lnSpc>
              <a:spcAft>
                <a:spcPts val="1200"/>
              </a:spcAft>
            </a:pPr>
            <a:r>
              <a:rPr lang="en-GB" sz="3100" dirty="0"/>
              <a:t>explain that if the vaccine is given to pregnant women after 38 weeks of pregnancy, the infant may not receive sufficient maternal </a:t>
            </a:r>
            <a:r>
              <a:rPr lang="en-GB" sz="3400" dirty="0"/>
              <a:t>antibodies</a:t>
            </a:r>
            <a:r>
              <a:rPr lang="en-GB" sz="3100" dirty="0"/>
              <a:t> to confer protection</a:t>
            </a:r>
          </a:p>
          <a:p>
            <a:pPr marL="457200" lvl="1">
              <a:lnSpc>
                <a:spcPct val="110000"/>
              </a:lnSpc>
              <a:spcAft>
                <a:spcPts val="1200"/>
              </a:spcAft>
            </a:pPr>
            <a:r>
              <a:rPr lang="en-GB" sz="3100" dirty="0"/>
              <a:t>explain the risks of pertussis in young infants and how vaccination given during pregnancy may provide protection to young infants against pertussis</a:t>
            </a:r>
          </a:p>
          <a:p>
            <a:pPr marL="457200" lvl="1">
              <a:lnSpc>
                <a:spcPct val="110000"/>
              </a:lnSpc>
              <a:spcAft>
                <a:spcPts val="1200"/>
              </a:spcAft>
            </a:pPr>
            <a:r>
              <a:rPr lang="en-GB" sz="3100" dirty="0"/>
              <a:t>explain which vaccine will be used, the contraindications and possible side effects to vaccination and the evidence for this vaccination programme </a:t>
            </a:r>
          </a:p>
          <a:p>
            <a:pPr marL="457200" lvl="1">
              <a:lnSpc>
                <a:spcPct val="110000"/>
              </a:lnSpc>
              <a:spcAft>
                <a:spcPts val="1200"/>
              </a:spcAft>
            </a:pPr>
            <a:r>
              <a:rPr lang="en-GB" sz="3100" dirty="0"/>
              <a:t>advise women how they can arrange for vaccination and, where appropriate, facilitate the arrangements for the vaccination appointment </a:t>
            </a:r>
          </a:p>
          <a:p>
            <a:pPr marL="457200" lvl="1">
              <a:lnSpc>
                <a:spcPct val="110000"/>
              </a:lnSpc>
              <a:spcAft>
                <a:spcPts val="1200"/>
              </a:spcAft>
            </a:pPr>
            <a:r>
              <a:rPr lang="en-GB" sz="3100" dirty="0"/>
              <a:t>follow up at later antenatal appointments to establish whether the woman has had her  pertussis vaccination </a:t>
            </a:r>
          </a:p>
          <a:p>
            <a:pPr marL="457200" lvl="1">
              <a:lnSpc>
                <a:spcPct val="110000"/>
              </a:lnSpc>
              <a:spcAft>
                <a:spcPts val="1200"/>
              </a:spcAft>
            </a:pPr>
            <a:r>
              <a:rPr lang="en-GB" sz="3100" dirty="0"/>
              <a:t>encourage women to ensure their babies start their primary immunisations at 8 weeks to achieve longer-term protection against pertussis and other vaccine preventable diseases</a:t>
            </a:r>
          </a:p>
          <a:p>
            <a:endParaRPr lang="en-GB" dirty="0"/>
          </a:p>
        </p:txBody>
      </p:sp>
      <p:sp>
        <p:nvSpPr>
          <p:cNvPr id="4" name="Slide Number Placeholder 3"/>
          <p:cNvSpPr>
            <a:spLocks noGrp="1"/>
          </p:cNvSpPr>
          <p:nvPr>
            <p:ph type="sldNum" sz="quarter" idx="10"/>
          </p:nvPr>
        </p:nvSpPr>
        <p:spPr/>
        <p:txBody>
          <a:bodyPr/>
          <a:lstStyle/>
          <a:p>
            <a:pPr>
              <a:defRPr/>
            </a:pPr>
            <a:r>
              <a:rPr lang="en-US"/>
              <a:t>  </a:t>
            </a:r>
            <a:fld id="{2565FA6D-D4C8-4C4C-AC4B-3269734D34D8}" type="slidenum">
              <a:rPr lang="en-US" smtClean="0"/>
              <a:pPr>
                <a:defRPr/>
              </a:pPr>
              <a:t>41</a:t>
            </a:fld>
            <a:endParaRPr lang="en-US" dirty="0"/>
          </a:p>
        </p:txBody>
      </p:sp>
      <p:sp>
        <p:nvSpPr>
          <p:cNvPr id="5" name="Footer Placeholder 4"/>
          <p:cNvSpPr>
            <a:spLocks noGrp="1"/>
          </p:cNvSpPr>
          <p:nvPr>
            <p:ph type="ftr" sz="quarter" idx="11"/>
          </p:nvPr>
        </p:nvSpPr>
        <p:spPr>
          <a:xfrm>
            <a:off x="130628" y="6438851"/>
            <a:ext cx="10330727" cy="363600"/>
          </a:xfrm>
        </p:spPr>
        <p:txBody>
          <a:bodyPr/>
          <a:lstStyle/>
          <a:p>
            <a:pPr>
              <a:defRPr/>
            </a:pPr>
            <a:r>
              <a:rPr lang="en-GB" dirty="0"/>
              <a:t>Vaccination against pertussis for pregnant women</a:t>
            </a:r>
            <a:endParaRPr lang="en-US" dirty="0"/>
          </a:p>
        </p:txBody>
      </p:sp>
    </p:spTree>
    <p:extLst>
      <p:ext uri="{BB962C8B-B14F-4D97-AF65-F5344CB8AC3E}">
        <p14:creationId xmlns:p14="http://schemas.microsoft.com/office/powerpoint/2010/main" val="2036146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838200" y="503530"/>
            <a:ext cx="9271800" cy="648072"/>
          </a:xfrm>
        </p:spPr>
        <p:txBody>
          <a:bodyPr/>
          <a:lstStyle/>
          <a:p>
            <a:r>
              <a:rPr lang="en-GB" dirty="0"/>
              <a:t>Key points </a:t>
            </a:r>
            <a:endParaRPr lang="en-GB" altLang="en-US" dirty="0"/>
          </a:p>
        </p:txBody>
      </p:sp>
      <p:sp>
        <p:nvSpPr>
          <p:cNvPr id="11267" name="Content Placeholder 2"/>
          <p:cNvSpPr>
            <a:spLocks noGrp="1"/>
          </p:cNvSpPr>
          <p:nvPr>
            <p:ph idx="1"/>
          </p:nvPr>
        </p:nvSpPr>
        <p:spPr>
          <a:xfrm>
            <a:off x="726961" y="1518835"/>
            <a:ext cx="10338829" cy="4726982"/>
          </a:xfrm>
        </p:spPr>
        <p:txBody>
          <a:bodyPr>
            <a:normAutofit/>
          </a:bodyPr>
          <a:lstStyle/>
          <a:p>
            <a:pPr marL="457200" lvl="1">
              <a:spcAft>
                <a:spcPts val="1200"/>
              </a:spcAft>
            </a:pPr>
            <a:r>
              <a:rPr lang="en-GB" altLang="en-US" sz="1600" dirty="0"/>
              <a:t>highest incidence of pertussis infection is in infants, followed by older children and adults with a very low incidence in the age groups covered by the existing childhood vaccination programme</a:t>
            </a:r>
          </a:p>
          <a:p>
            <a:pPr marL="457200" lvl="1">
              <a:spcAft>
                <a:spcPts val="1200"/>
              </a:spcAft>
            </a:pPr>
            <a:r>
              <a:rPr lang="en-GB" altLang="en-US" sz="1600" dirty="0"/>
              <a:t>vaccination in pregnancy is well-received by women offered the vaccine</a:t>
            </a:r>
          </a:p>
          <a:p>
            <a:pPr marL="457200" lvl="1">
              <a:spcAft>
                <a:spcPts val="1200"/>
              </a:spcAft>
            </a:pPr>
            <a:r>
              <a:rPr lang="en-GB" altLang="en-US" sz="1600" dirty="0"/>
              <a:t>all deaths in 2012 were in unvaccinated children less than three months of age, </a:t>
            </a:r>
          </a:p>
          <a:p>
            <a:pPr marL="457200" lvl="1">
              <a:spcAft>
                <a:spcPts val="1200"/>
              </a:spcAft>
            </a:pPr>
            <a:r>
              <a:rPr lang="en-GB" altLang="en-US" sz="1600" dirty="0"/>
              <a:t>since the introduction of the maternal programme, there has been a further 20 deaths in infants too young to be vaccinated.</a:t>
            </a:r>
          </a:p>
          <a:p>
            <a:pPr marL="914400" lvl="2">
              <a:spcAft>
                <a:spcPts val="1200"/>
              </a:spcAft>
            </a:pPr>
            <a:r>
              <a:rPr lang="en-GB" altLang="en-US" sz="1600" dirty="0"/>
              <a:t>18 of these no vaccine was given during pregnancy</a:t>
            </a:r>
          </a:p>
          <a:p>
            <a:pPr marL="914400" lvl="2">
              <a:spcAft>
                <a:spcPts val="1200"/>
              </a:spcAft>
            </a:pPr>
            <a:r>
              <a:rPr lang="en-GB" altLang="en-US" sz="1600" dirty="0"/>
              <a:t> 2 of these the vaccine was given less than 10 days before birth</a:t>
            </a:r>
          </a:p>
          <a:p>
            <a:pPr marL="457200" lvl="1">
              <a:spcAft>
                <a:spcPts val="1200"/>
              </a:spcAft>
            </a:pPr>
            <a:r>
              <a:rPr lang="en-GB" altLang="en-US" sz="1600" dirty="0"/>
              <a:t>infant cases of pertussis have been dramatically reduced by the introduction of the maternal immunisation programme. An p</a:t>
            </a:r>
            <a:r>
              <a:rPr lang="en-GB" sz="1600" dirty="0"/>
              <a:t>rogramme effectiveness is extremely high at preventing both disease and death in infants </a:t>
            </a:r>
          </a:p>
          <a:p>
            <a:pPr marL="457200" lvl="1">
              <a:spcAft>
                <a:spcPts val="1200"/>
              </a:spcAft>
            </a:pPr>
            <a:r>
              <a:rPr lang="en-GB" sz="1600" dirty="0"/>
              <a:t>coverage and acceptance of the programme has been good and no safety concerns have been detected</a:t>
            </a:r>
          </a:p>
          <a:p>
            <a:pPr marL="0" indent="0" algn="ctr">
              <a:spcBef>
                <a:spcPts val="600"/>
              </a:spcBef>
              <a:buNone/>
            </a:pPr>
            <a:r>
              <a:rPr lang="en-GB" sz="1600" b="1" dirty="0"/>
              <a:t>Every effort should continue to be made to maximise this life saving intervention for young infants</a:t>
            </a:r>
          </a:p>
          <a:p>
            <a:pPr lvl="3"/>
            <a:endParaRPr lang="en-GB" altLang="en-US" sz="1600" dirty="0">
              <a:cs typeface="ヒラギノ角ゴ Pro W3" pitchFamily="84" charset="-128"/>
            </a:endParaRPr>
          </a:p>
          <a:p>
            <a:pPr>
              <a:buFontTx/>
              <a:buChar char="•"/>
            </a:pPr>
            <a:endParaRPr lang="en-GB" altLang="en-US" sz="1600" dirty="0"/>
          </a:p>
          <a:p>
            <a:pPr>
              <a:buFontTx/>
              <a:buChar char="•"/>
            </a:pPr>
            <a:endParaRPr lang="en-GB" altLang="en-US" sz="1600" b="0" dirty="0"/>
          </a:p>
        </p:txBody>
      </p:sp>
      <p:sp>
        <p:nvSpPr>
          <p:cNvPr id="2" name="Slide Number Placeholder 1"/>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42</a:t>
            </a:fld>
            <a:endParaRPr lang="en-US" dirty="0"/>
          </a:p>
        </p:txBody>
      </p:sp>
      <p:sp>
        <p:nvSpPr>
          <p:cNvPr id="3" name="Footer Placeholder 2">
            <a:extLst>
              <a:ext uri="{FF2B5EF4-FFF2-40B4-BE49-F238E27FC236}">
                <a16:creationId xmlns:a16="http://schemas.microsoft.com/office/drawing/2014/main" id="{53680860-5B74-4751-85BD-3A337B6A8188}"/>
              </a:ext>
            </a:extLst>
          </p:cNvPr>
          <p:cNvSpPr>
            <a:spLocks noGrp="1"/>
          </p:cNvSpPr>
          <p:nvPr>
            <p:ph type="ftr" sz="quarter" idx="11"/>
          </p:nvPr>
        </p:nvSpPr>
        <p:spPr>
          <a:xfrm>
            <a:off x="130628" y="6438851"/>
            <a:ext cx="10516707" cy="363600"/>
          </a:xfrm>
        </p:spPr>
        <p:txBody>
          <a:bodyPr/>
          <a:lstStyle/>
          <a:p>
            <a:pPr>
              <a:defRPr/>
            </a:pPr>
            <a:r>
              <a:rPr lang="en-GB" dirty="0"/>
              <a:t>Vaccination against pertussis for pregnant women</a:t>
            </a:r>
            <a:endParaRPr lang="en-US" dirty="0"/>
          </a:p>
          <a:p>
            <a:pPr>
              <a:defRPr/>
            </a:pPr>
            <a:endParaRPr lang="en-US" dirty="0"/>
          </a:p>
        </p:txBody>
      </p:sp>
    </p:spTree>
    <p:extLst>
      <p:ext uri="{BB962C8B-B14F-4D97-AF65-F5344CB8AC3E}">
        <p14:creationId xmlns:p14="http://schemas.microsoft.com/office/powerpoint/2010/main" val="19136847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636" y="307074"/>
            <a:ext cx="8028000" cy="648072"/>
          </a:xfrm>
        </p:spPr>
        <p:txBody>
          <a:bodyPr>
            <a:normAutofit/>
          </a:bodyPr>
          <a:lstStyle/>
          <a:p>
            <a:r>
              <a:rPr lang="en-GB" sz="3200" dirty="0"/>
              <a:t>Resources</a:t>
            </a:r>
          </a:p>
        </p:txBody>
      </p:sp>
      <p:sp>
        <p:nvSpPr>
          <p:cNvPr id="3" name="Content Placeholder 2"/>
          <p:cNvSpPr>
            <a:spLocks noGrp="1"/>
          </p:cNvSpPr>
          <p:nvPr>
            <p:ph idx="1"/>
          </p:nvPr>
        </p:nvSpPr>
        <p:spPr>
          <a:xfrm>
            <a:off x="991892" y="1684378"/>
            <a:ext cx="9027652" cy="4559804"/>
          </a:xfrm>
        </p:spPr>
        <p:txBody>
          <a:bodyPr>
            <a:normAutofit/>
          </a:bodyPr>
          <a:lstStyle/>
          <a:p>
            <a:pPr>
              <a:buFont typeface="Arial" panose="020B0604020202020204" pitchFamily="34" charset="0"/>
              <a:buChar char="•"/>
            </a:pPr>
            <a:r>
              <a:rPr lang="en-GB" sz="2000" dirty="0"/>
              <a:t>NHS Choices information of whooping cough:</a:t>
            </a:r>
          </a:p>
          <a:p>
            <a:pPr marL="0" indent="0">
              <a:buNone/>
            </a:pPr>
            <a:r>
              <a:rPr lang="en-GB" sz="2000" dirty="0">
                <a:hlinkClick r:id="rId3"/>
              </a:rPr>
              <a:t>www.nhs.uk/conditions/Whooping-cough/</a:t>
            </a:r>
            <a:endParaRPr lang="en-GB" sz="2000" dirty="0"/>
          </a:p>
          <a:p>
            <a:pPr>
              <a:buFont typeface="Arial" panose="020B0604020202020204" pitchFamily="34" charset="0"/>
              <a:buChar char="•"/>
            </a:pPr>
            <a:r>
              <a:rPr lang="en-GB" sz="2000" dirty="0"/>
              <a:t>Immunisation against infectious diseases (Green Book) pertussis chapter:</a:t>
            </a:r>
          </a:p>
          <a:p>
            <a:pPr marL="0" indent="0">
              <a:buNone/>
            </a:pPr>
            <a:r>
              <a:rPr lang="en-GB" sz="2000" dirty="0">
                <a:hlinkClick r:id="rId4"/>
              </a:rPr>
              <a:t>www.gov.uk/government/publications/pertussis-the-green-book-chapter-24</a:t>
            </a:r>
            <a:endParaRPr lang="en-GB" sz="2000" dirty="0"/>
          </a:p>
          <a:p>
            <a:pPr>
              <a:buFont typeface="Arial" panose="020B0604020202020204" pitchFamily="34" charset="0"/>
              <a:buChar char="•"/>
            </a:pPr>
            <a:r>
              <a:rPr lang="en-GB" sz="2000" dirty="0"/>
              <a:t>Programme resources:</a:t>
            </a:r>
          </a:p>
          <a:p>
            <a:pPr marL="0" indent="0">
              <a:buNone/>
            </a:pPr>
            <a:r>
              <a:rPr lang="en-GB" sz="2000" dirty="0">
                <a:hlinkClick r:id="rId5"/>
              </a:rPr>
              <a:t>www.gov.uk/government/collections/immunisation#pertussis-(whooping-cough)</a:t>
            </a:r>
            <a:endParaRPr lang="en-GB" sz="2000" dirty="0"/>
          </a:p>
          <a:p>
            <a:pPr>
              <a:buFont typeface="Arial" panose="020B0604020202020204" pitchFamily="34" charset="0"/>
              <a:buChar char="•"/>
            </a:pPr>
            <a:r>
              <a:rPr lang="en-GB" sz="2000" dirty="0"/>
              <a:t>PGD is available at:</a:t>
            </a:r>
          </a:p>
          <a:p>
            <a:pPr marL="0" indent="0">
              <a:buNone/>
            </a:pPr>
            <a:r>
              <a:rPr lang="en-GB" sz="2000" dirty="0"/>
              <a:t> </a:t>
            </a:r>
            <a:r>
              <a:rPr lang="en-GB" sz="2000" dirty="0">
                <a:hlinkClick r:id="rId6"/>
              </a:rPr>
              <a:t>www.gov.uk/government/publications/pertussis-vaccination-in-pregnancy-dtapipv-boosterix-or-repevax-pgd-template</a:t>
            </a:r>
            <a:endParaRPr lang="en-GB" sz="2000" dirty="0"/>
          </a:p>
          <a:p>
            <a:pPr>
              <a:buFont typeface="Arial" panose="020B0604020202020204" pitchFamily="34" charset="0"/>
              <a:buChar char="•"/>
            </a:pPr>
            <a:endParaRPr lang="en-GB" sz="2000" dirty="0"/>
          </a:p>
        </p:txBody>
      </p:sp>
      <p:sp>
        <p:nvSpPr>
          <p:cNvPr id="4" name="Slide Number Placeholder 3"/>
          <p:cNvSpPr>
            <a:spLocks noGrp="1"/>
          </p:cNvSpPr>
          <p:nvPr>
            <p:ph type="sldNum" sz="quarter" idx="10"/>
          </p:nvPr>
        </p:nvSpPr>
        <p:spPr/>
        <p:txBody>
          <a:bodyPr/>
          <a:lstStyle/>
          <a:p>
            <a:pPr>
              <a:defRPr/>
            </a:pPr>
            <a:r>
              <a:rPr lang="en-US"/>
              <a:t>  </a:t>
            </a:r>
            <a:fld id="{2565FA6D-D4C8-4C4C-AC4B-3269734D34D8}" type="slidenum">
              <a:rPr lang="en-US" smtClean="0"/>
              <a:pPr>
                <a:defRPr/>
              </a:pPr>
              <a:t>43</a:t>
            </a:fld>
            <a:endParaRPr lang="en-US" dirty="0"/>
          </a:p>
        </p:txBody>
      </p:sp>
      <p:sp>
        <p:nvSpPr>
          <p:cNvPr id="6" name="Footer Placeholder 4"/>
          <p:cNvSpPr>
            <a:spLocks noGrp="1"/>
          </p:cNvSpPr>
          <p:nvPr>
            <p:ph type="ftr" sz="quarter" idx="11"/>
          </p:nvPr>
        </p:nvSpPr>
        <p:spPr>
          <a:xfrm>
            <a:off x="2424118" y="6314374"/>
            <a:ext cx="8064375" cy="549275"/>
          </a:xfrm>
        </p:spPr>
        <p:txBody>
          <a:bodyPr/>
          <a:lstStyle/>
          <a:p>
            <a:pPr>
              <a:defRPr/>
            </a:pPr>
            <a:r>
              <a:rPr lang="en-GB" dirty="0"/>
              <a:t>Vaccination against pertussis for pregnant women </a:t>
            </a:r>
            <a:endParaRPr lang="en-US" dirty="0"/>
          </a:p>
        </p:txBody>
      </p:sp>
    </p:spTree>
    <p:extLst>
      <p:ext uri="{BB962C8B-B14F-4D97-AF65-F5344CB8AC3E}">
        <p14:creationId xmlns:p14="http://schemas.microsoft.com/office/powerpoint/2010/main" val="2209821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TextBox 3"/>
          <p:cNvSpPr txBox="1">
            <a:spLocks noChangeArrowheads="1"/>
          </p:cNvSpPr>
          <p:nvPr/>
        </p:nvSpPr>
        <p:spPr bwMode="auto">
          <a:xfrm>
            <a:off x="4879026" y="5805265"/>
            <a:ext cx="24411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en-GB" altLang="en-US" sz="1000" dirty="0">
                <a:solidFill>
                  <a:prstClr val="black"/>
                </a:solidFill>
                <a:latin typeface="Times New Roman" pitchFamily="18" charset="0"/>
              </a:rPr>
              <a:t>© NHS Scotland/Crown Copyright </a:t>
            </a:r>
          </a:p>
        </p:txBody>
      </p:sp>
      <p:sp>
        <p:nvSpPr>
          <p:cNvPr id="8" name="Slide Number Placeholder 3"/>
          <p:cNvSpPr>
            <a:spLocks noGrp="1"/>
          </p:cNvSpPr>
          <p:nvPr>
            <p:ph type="sldNum" sz="quarter" idx="10"/>
          </p:nvPr>
        </p:nvSpPr>
        <p:spPr>
          <a:xfrm>
            <a:off x="1524000" y="6314374"/>
            <a:ext cx="9144000" cy="549275"/>
          </a:xfrm>
        </p:spPr>
        <p:txBody>
          <a:bodyPr/>
          <a:lstStyle/>
          <a:p>
            <a:pPr>
              <a:defRPr/>
            </a:pPr>
            <a:r>
              <a:rPr lang="en-US">
                <a:solidFill>
                  <a:prstClr val="white"/>
                </a:solidFill>
              </a:rPr>
              <a:t>  </a:t>
            </a:r>
            <a:fld id="{2565FA6D-D4C8-4C4C-AC4B-3269734D34D8}" type="slidenum">
              <a:rPr lang="en-US" smtClean="0">
                <a:solidFill>
                  <a:prstClr val="white"/>
                </a:solidFill>
              </a:rPr>
              <a:pPr>
                <a:defRPr/>
              </a:pPr>
              <a:t>44</a:t>
            </a:fld>
            <a:endParaRPr lang="en-US" dirty="0">
              <a:solidFill>
                <a:prstClr val="white"/>
              </a:solidFill>
            </a:endParaRPr>
          </a:p>
        </p:txBody>
      </p:sp>
      <p:pic>
        <p:nvPicPr>
          <p:cNvPr id="7" name="Picture 7" descr="baby incubator.jpg"/>
          <p:cNvPicPr>
            <a:picLocks noChangeAspect="1"/>
          </p:cNvPicPr>
          <p:nvPr/>
        </p:nvPicPr>
        <p:blipFill>
          <a:blip r:embed="rId3">
            <a:extLst>
              <a:ext uri="{28A0092B-C50C-407E-A947-70E740481C1C}">
                <a14:useLocalDpi xmlns:a14="http://schemas.microsoft.com/office/drawing/2010/main" val="0"/>
              </a:ext>
            </a:extLst>
          </a:blip>
          <a:srcRect l="17787"/>
          <a:stretch>
            <a:fillRect/>
          </a:stretch>
        </p:blipFill>
        <p:spPr bwMode="auto">
          <a:xfrm>
            <a:off x="3570236" y="1605564"/>
            <a:ext cx="4608512" cy="419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4"/>
          <p:cNvSpPr>
            <a:spLocks noGrp="1"/>
          </p:cNvSpPr>
          <p:nvPr>
            <p:ph type="ftr" sz="quarter" idx="11"/>
          </p:nvPr>
        </p:nvSpPr>
        <p:spPr>
          <a:xfrm>
            <a:off x="2424118" y="6314374"/>
            <a:ext cx="8064375" cy="549275"/>
          </a:xfrm>
        </p:spPr>
        <p:txBody>
          <a:bodyPr/>
          <a:lstStyle/>
          <a:p>
            <a:pPr>
              <a:defRPr/>
            </a:pPr>
            <a:r>
              <a:rPr lang="en-GB" dirty="0"/>
              <a:t>Vaccination against pertussis for pregnant women </a:t>
            </a:r>
            <a:endParaRPr lang="en-US" dirty="0"/>
          </a:p>
        </p:txBody>
      </p:sp>
    </p:spTree>
    <p:extLst>
      <p:ext uri="{BB962C8B-B14F-4D97-AF65-F5344CB8AC3E}">
        <p14:creationId xmlns:p14="http://schemas.microsoft.com/office/powerpoint/2010/main" val="35109171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003" y="407800"/>
            <a:ext cx="8028000" cy="648072"/>
          </a:xfrm>
        </p:spPr>
        <p:txBody>
          <a:bodyPr>
            <a:normAutofit/>
          </a:bodyPr>
          <a:lstStyle/>
          <a:p>
            <a:r>
              <a:rPr lang="en-GB" dirty="0"/>
              <a:t>Acknowledgement</a:t>
            </a:r>
          </a:p>
        </p:txBody>
      </p:sp>
      <p:sp>
        <p:nvSpPr>
          <p:cNvPr id="3" name="Content Placeholder 2"/>
          <p:cNvSpPr>
            <a:spLocks noGrp="1"/>
          </p:cNvSpPr>
          <p:nvPr>
            <p:ph idx="1"/>
          </p:nvPr>
        </p:nvSpPr>
        <p:spPr/>
        <p:txBody>
          <a:bodyPr/>
          <a:lstStyle/>
          <a:p>
            <a:pPr marL="0" lvl="2" indent="0">
              <a:spcBef>
                <a:spcPct val="20000"/>
              </a:spcBef>
              <a:spcAft>
                <a:spcPct val="30000"/>
              </a:spcAft>
              <a:buNone/>
            </a:pPr>
            <a:r>
              <a:rPr lang="en-GB" kern="0" dirty="0"/>
              <a:t>This resource was originally developed by NHS Education for Scotland as a national training template to support the temporary maternal pertussis vaccination programme. Their permission to adapt it for use in England is gratefully acknowledged. </a:t>
            </a:r>
          </a:p>
          <a:p>
            <a:pPr marL="0" lvl="2" indent="0">
              <a:spcBef>
                <a:spcPct val="20000"/>
              </a:spcBef>
              <a:spcAft>
                <a:spcPct val="30000"/>
              </a:spcAft>
              <a:buNone/>
            </a:pPr>
            <a:endParaRPr lang="en-GB" kern="0" dirty="0"/>
          </a:p>
          <a:p>
            <a:pPr marL="0" lvl="2" indent="0" algn="ctr">
              <a:spcBef>
                <a:spcPct val="20000"/>
              </a:spcBef>
              <a:spcAft>
                <a:spcPct val="30000"/>
              </a:spcAft>
              <a:buNone/>
            </a:pPr>
            <a:r>
              <a:rPr lang="en-GB" kern="0" dirty="0"/>
              <a:t>Adaption for use in England undertaken by the </a:t>
            </a:r>
          </a:p>
          <a:p>
            <a:pPr marL="0" lvl="2" indent="0" algn="ctr">
              <a:spcBef>
                <a:spcPct val="20000"/>
              </a:spcBef>
              <a:spcAft>
                <a:spcPct val="30000"/>
              </a:spcAft>
              <a:buNone/>
            </a:pPr>
            <a:r>
              <a:rPr lang="en-GB" dirty="0"/>
              <a:t>Immunisation and Countermeasures Division, Colindale</a:t>
            </a:r>
          </a:p>
          <a:p>
            <a:pPr marL="0" lvl="2" indent="0" algn="ctr">
              <a:spcBef>
                <a:spcPct val="20000"/>
              </a:spcBef>
              <a:spcAft>
                <a:spcPct val="30000"/>
              </a:spcAft>
              <a:buNone/>
            </a:pPr>
            <a:r>
              <a:rPr lang="en-GB" dirty="0"/>
              <a:t> UK Health Security Agency (UKHSA)</a:t>
            </a:r>
          </a:p>
        </p:txBody>
      </p:sp>
      <p:sp>
        <p:nvSpPr>
          <p:cNvPr id="4" name="Slide Number Placeholder 3"/>
          <p:cNvSpPr>
            <a:spLocks noGrp="1"/>
          </p:cNvSpPr>
          <p:nvPr>
            <p:ph type="sldNum" sz="quarter" idx="10"/>
          </p:nvPr>
        </p:nvSpPr>
        <p:spPr/>
        <p:txBody>
          <a:bodyPr/>
          <a:lstStyle/>
          <a:p>
            <a:pPr>
              <a:defRPr/>
            </a:pPr>
            <a:r>
              <a:rPr lang="en-US"/>
              <a:t>  </a:t>
            </a:r>
            <a:fld id="{2565FA6D-D4C8-4C4C-AC4B-3269734D34D8}" type="slidenum">
              <a:rPr lang="en-US" smtClean="0"/>
              <a:pPr>
                <a:defRPr/>
              </a:pPr>
              <a:t>45</a:t>
            </a:fld>
            <a:endParaRPr lang="en-US" dirty="0"/>
          </a:p>
        </p:txBody>
      </p:sp>
      <p:sp>
        <p:nvSpPr>
          <p:cNvPr id="5" name="Footer Placeholder 4"/>
          <p:cNvSpPr>
            <a:spLocks noGrp="1"/>
          </p:cNvSpPr>
          <p:nvPr>
            <p:ph type="ftr" sz="quarter" idx="11"/>
          </p:nvPr>
        </p:nvSpPr>
        <p:spPr>
          <a:xfrm>
            <a:off x="130628" y="6438850"/>
            <a:ext cx="10715177" cy="419150"/>
          </a:xfrm>
        </p:spPr>
        <p:txBody>
          <a:bodyPr/>
          <a:lstStyle/>
          <a:p>
            <a:pPr>
              <a:defRPr/>
            </a:pPr>
            <a:r>
              <a:rPr lang="en-GB" dirty="0"/>
              <a:t>Vaccination against pertussis for pregnant women </a:t>
            </a:r>
            <a:endParaRPr lang="en-US" dirty="0"/>
          </a:p>
        </p:txBody>
      </p:sp>
    </p:spTree>
    <p:extLst>
      <p:ext uri="{BB962C8B-B14F-4D97-AF65-F5344CB8AC3E}">
        <p14:creationId xmlns:p14="http://schemas.microsoft.com/office/powerpoint/2010/main" val="156345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a:xfrm>
            <a:off x="1919536" y="620564"/>
            <a:ext cx="8028000" cy="648072"/>
          </a:xfrm>
        </p:spPr>
        <p:txBody>
          <a:bodyPr/>
          <a:lstStyle/>
          <a:p>
            <a:pPr eaLnBrk="1" hangingPunct="1"/>
            <a:r>
              <a:rPr lang="en-GB" altLang="en-US" dirty="0"/>
              <a:t>Contents</a:t>
            </a:r>
          </a:p>
        </p:txBody>
      </p:sp>
      <p:sp>
        <p:nvSpPr>
          <p:cNvPr id="10244" name="Content Placeholder 2"/>
          <p:cNvSpPr>
            <a:spLocks noGrp="1"/>
          </p:cNvSpPr>
          <p:nvPr>
            <p:ph idx="1"/>
          </p:nvPr>
        </p:nvSpPr>
        <p:spPr>
          <a:xfrm>
            <a:off x="1919536" y="1988840"/>
            <a:ext cx="8229600" cy="4248596"/>
          </a:xfrm>
        </p:spPr>
        <p:txBody>
          <a:bodyPr/>
          <a:lstStyle/>
          <a:p>
            <a:pPr marL="514350" indent="-514350">
              <a:buFont typeface="Calibri" pitchFamily="34" charset="0"/>
              <a:buAutoNum type="arabicPeriod"/>
            </a:pPr>
            <a:r>
              <a:rPr lang="en-GB" altLang="en-US" sz="2500" dirty="0"/>
              <a:t>pertussis</a:t>
            </a:r>
          </a:p>
          <a:p>
            <a:pPr marL="514350" indent="-514350">
              <a:buFont typeface="Calibri" pitchFamily="34" charset="0"/>
              <a:buAutoNum type="arabicPeriod"/>
            </a:pPr>
            <a:r>
              <a:rPr lang="en-GB" altLang="en-US" sz="2500" dirty="0"/>
              <a:t>vaccinating pregnant women against pertussis </a:t>
            </a:r>
          </a:p>
          <a:p>
            <a:pPr marL="514350" indent="-514350">
              <a:buFont typeface="Calibri" pitchFamily="34" charset="0"/>
              <a:buAutoNum type="arabicPeriod"/>
            </a:pPr>
            <a:r>
              <a:rPr lang="en-GB" altLang="en-US" sz="2500" dirty="0"/>
              <a:t>pertussis containing vaccine for pregnant women</a:t>
            </a:r>
          </a:p>
          <a:p>
            <a:pPr marL="514350" indent="-514350">
              <a:buFont typeface="Calibri" pitchFamily="34" charset="0"/>
              <a:buAutoNum type="arabicPeriod"/>
            </a:pPr>
            <a:r>
              <a:rPr lang="en-GB" altLang="en-US" sz="2500" dirty="0"/>
              <a:t>the role of the immuniser</a:t>
            </a:r>
          </a:p>
          <a:p>
            <a:pPr marL="514350" indent="-514350">
              <a:buFont typeface="Calibri" pitchFamily="34" charset="0"/>
              <a:buAutoNum type="arabicPeriod"/>
            </a:pPr>
            <a:r>
              <a:rPr lang="en-GB" altLang="en-US" sz="2500" dirty="0"/>
              <a:t>resources</a:t>
            </a:r>
          </a:p>
        </p:txBody>
      </p:sp>
      <p:sp>
        <p:nvSpPr>
          <p:cNvPr id="6" name="Slide Number Placeholder 3"/>
          <p:cNvSpPr>
            <a:spLocks noGrp="1"/>
          </p:cNvSpPr>
          <p:nvPr>
            <p:ph type="sldNum" sz="quarter" idx="10"/>
          </p:nvPr>
        </p:nvSpPr>
        <p:spPr>
          <a:xfrm>
            <a:off x="1524000" y="6314374"/>
            <a:ext cx="9144000" cy="549275"/>
          </a:xfrm>
        </p:spPr>
        <p:txBody>
          <a:bodyPr/>
          <a:lstStyle/>
          <a:p>
            <a:pPr>
              <a:defRPr/>
            </a:pPr>
            <a:r>
              <a:rPr lang="en-US"/>
              <a:t>  </a:t>
            </a:r>
            <a:fld id="{2565FA6D-D4C8-4C4C-AC4B-3269734D34D8}" type="slidenum">
              <a:rPr lang="en-US" smtClean="0"/>
              <a:pPr>
                <a:defRPr/>
              </a:pPr>
              <a:t>5</a:t>
            </a:fld>
            <a:endParaRPr lang="en-US" dirty="0"/>
          </a:p>
        </p:txBody>
      </p:sp>
      <p:sp>
        <p:nvSpPr>
          <p:cNvPr id="5" name="Footer Placeholder 4"/>
          <p:cNvSpPr>
            <a:spLocks noGrp="1"/>
          </p:cNvSpPr>
          <p:nvPr>
            <p:ph type="ftr" sz="quarter" idx="11"/>
          </p:nvPr>
        </p:nvSpPr>
        <p:spPr>
          <a:xfrm>
            <a:off x="2424118" y="6314374"/>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a:xfrm>
            <a:off x="1524000" y="2694374"/>
            <a:ext cx="7105187" cy="1143000"/>
          </a:xfrm>
        </p:spPr>
        <p:txBody>
          <a:bodyPr/>
          <a:lstStyle/>
          <a:p>
            <a:pPr eaLnBrk="1" hangingPunct="1"/>
            <a:r>
              <a:rPr lang="en-GB" altLang="en-US" b="1" dirty="0">
                <a:solidFill>
                  <a:schemeClr val="tx1"/>
                </a:solidFill>
              </a:rPr>
              <a:t>Pertussis (whooping cough)</a:t>
            </a:r>
            <a:endParaRPr lang="en-GB" altLang="en-US" dirty="0">
              <a:solidFill>
                <a:schemeClr val="tx1"/>
              </a:solidFill>
            </a:endParaRPr>
          </a:p>
        </p:txBody>
      </p:sp>
      <p:sp>
        <p:nvSpPr>
          <p:cNvPr id="3" name="Slide Number Placeholder 3"/>
          <p:cNvSpPr>
            <a:spLocks noGrp="1"/>
          </p:cNvSpPr>
          <p:nvPr>
            <p:ph type="sldNum" sz="quarter" idx="10"/>
          </p:nvPr>
        </p:nvSpPr>
        <p:spPr>
          <a:xfrm>
            <a:off x="1524000" y="6314374"/>
            <a:ext cx="9144000" cy="549275"/>
          </a:xfrm>
        </p:spPr>
        <p:txBody>
          <a:bodyPr/>
          <a:lstStyle/>
          <a:p>
            <a:pPr>
              <a:defRPr/>
            </a:pPr>
            <a:r>
              <a:rPr lang="en-US"/>
              <a:t>  </a:t>
            </a:r>
            <a:fld id="{2565FA6D-D4C8-4C4C-AC4B-3269734D34D8}" type="slidenum">
              <a:rPr lang="en-US" smtClean="0"/>
              <a:pPr>
                <a:defRPr/>
              </a:pPr>
              <a:t>6</a:t>
            </a:fld>
            <a:endParaRPr lang="en-US" dirty="0"/>
          </a:p>
        </p:txBody>
      </p:sp>
      <p:sp>
        <p:nvSpPr>
          <p:cNvPr id="4" name="Footer Placeholder 4"/>
          <p:cNvSpPr>
            <a:spLocks noGrp="1"/>
          </p:cNvSpPr>
          <p:nvPr>
            <p:ph type="ftr" sz="quarter" idx="11"/>
          </p:nvPr>
        </p:nvSpPr>
        <p:spPr>
          <a:xfrm>
            <a:off x="2424118" y="6314374"/>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1031988" y="453151"/>
            <a:ext cx="5064012" cy="864096"/>
          </a:xfrm>
        </p:spPr>
        <p:txBody>
          <a:bodyPr/>
          <a:lstStyle/>
          <a:p>
            <a:pPr eaLnBrk="1" hangingPunct="1"/>
            <a:r>
              <a:rPr lang="en-GB" altLang="en-US" sz="3600" dirty="0"/>
              <a:t>Pertussis</a:t>
            </a:r>
          </a:p>
        </p:txBody>
      </p:sp>
      <p:sp>
        <p:nvSpPr>
          <p:cNvPr id="12292" name="Content Placeholder 2"/>
          <p:cNvSpPr>
            <a:spLocks noGrp="1"/>
          </p:cNvSpPr>
          <p:nvPr>
            <p:ph idx="1"/>
          </p:nvPr>
        </p:nvSpPr>
        <p:spPr>
          <a:xfrm>
            <a:off x="712922" y="1565329"/>
            <a:ext cx="5991610" cy="4602995"/>
          </a:xfrm>
        </p:spPr>
        <p:txBody>
          <a:bodyPr>
            <a:normAutofit/>
          </a:bodyPr>
          <a:lstStyle/>
          <a:p>
            <a:pPr marL="457200" lvl="1">
              <a:lnSpc>
                <a:spcPct val="80000"/>
              </a:lnSpc>
            </a:pPr>
            <a:r>
              <a:rPr lang="en-GB" altLang="en-US" dirty="0"/>
              <a:t>Pertussis is an acute bacterial infection caused by Bordetella pertussis </a:t>
            </a:r>
          </a:p>
          <a:p>
            <a:pPr marL="457200" lvl="1">
              <a:lnSpc>
                <a:spcPct val="80000"/>
              </a:lnSpc>
            </a:pPr>
            <a:endParaRPr lang="en-GB" altLang="en-US" dirty="0"/>
          </a:p>
          <a:p>
            <a:pPr marL="457200" lvl="1">
              <a:lnSpc>
                <a:spcPct val="80000"/>
              </a:lnSpc>
            </a:pPr>
            <a:r>
              <a:rPr lang="en-GB" altLang="en-US" dirty="0"/>
              <a:t>it is highly contagious and can be passed from person to person through droplets from the nose and throat of infected individuals when coughing and sneezing </a:t>
            </a:r>
          </a:p>
          <a:p>
            <a:pPr marL="457200" lvl="1">
              <a:lnSpc>
                <a:spcPct val="80000"/>
              </a:lnSpc>
            </a:pPr>
            <a:endParaRPr lang="en-GB" altLang="en-US" dirty="0"/>
          </a:p>
          <a:p>
            <a:pPr marL="457200" lvl="1">
              <a:lnSpc>
                <a:spcPct val="80000"/>
              </a:lnSpc>
            </a:pPr>
            <a:r>
              <a:rPr lang="en-GB" altLang="en-US" dirty="0"/>
              <a:t>infants and young children have the highest rates of complications </a:t>
            </a:r>
          </a:p>
          <a:p>
            <a:pPr marL="457200" lvl="1">
              <a:lnSpc>
                <a:spcPct val="80000"/>
              </a:lnSpc>
            </a:pPr>
            <a:endParaRPr lang="en-GB" altLang="en-US" dirty="0"/>
          </a:p>
          <a:p>
            <a:pPr marL="457200" lvl="1">
              <a:lnSpc>
                <a:spcPct val="80000"/>
              </a:lnSpc>
            </a:pPr>
            <a:r>
              <a:rPr lang="en-GB" altLang="en-US" dirty="0"/>
              <a:t>infants are the most vulnerable group and almost all deaths from pertussis occur in this age group with most occurring in those younger than 3 months of age</a:t>
            </a:r>
          </a:p>
          <a:p>
            <a:pPr eaLnBrk="1" hangingPunct="1">
              <a:lnSpc>
                <a:spcPct val="80000"/>
              </a:lnSpc>
            </a:pPr>
            <a:endParaRPr lang="en-GB" altLang="en-US" sz="2000" dirty="0">
              <a:solidFill>
                <a:srgbClr val="FF3300"/>
              </a:solidFill>
            </a:endParaRPr>
          </a:p>
        </p:txBody>
      </p:sp>
      <p:pic>
        <p:nvPicPr>
          <p:cNvPr id="12294" name="Picture 5" descr="pertussi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55556" y="1784352"/>
            <a:ext cx="3080456"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Box 3"/>
          <p:cNvSpPr txBox="1">
            <a:spLocks noChangeArrowheads="1"/>
          </p:cNvSpPr>
          <p:nvPr/>
        </p:nvSpPr>
        <p:spPr bwMode="auto">
          <a:xfrm>
            <a:off x="9087633" y="5343525"/>
            <a:ext cx="11448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en-GB" altLang="en-US" sz="800">
                <a:latin typeface="Times New Roman" pitchFamily="18" charset="0"/>
              </a:rPr>
              <a:t>Photo courtesy of CDC</a:t>
            </a:r>
          </a:p>
        </p:txBody>
      </p:sp>
      <p:sp>
        <p:nvSpPr>
          <p:cNvPr id="8" name="Slide Number Placeholder 3"/>
          <p:cNvSpPr>
            <a:spLocks noGrp="1"/>
          </p:cNvSpPr>
          <p:nvPr>
            <p:ph type="sldNum" sz="quarter" idx="10"/>
          </p:nvPr>
        </p:nvSpPr>
        <p:spPr>
          <a:xfrm>
            <a:off x="1524000" y="6314374"/>
            <a:ext cx="9144000" cy="549275"/>
          </a:xfrm>
        </p:spPr>
        <p:txBody>
          <a:bodyPr/>
          <a:lstStyle/>
          <a:p>
            <a:pPr>
              <a:defRPr/>
            </a:pPr>
            <a:r>
              <a:rPr lang="en-US" dirty="0"/>
              <a:t>  </a:t>
            </a:r>
            <a:fld id="{2565FA6D-D4C8-4C4C-AC4B-3269734D34D8}" type="slidenum">
              <a:rPr lang="en-US" smtClean="0"/>
              <a:pPr>
                <a:defRPr/>
              </a:pPr>
              <a:t>7</a:t>
            </a:fld>
            <a:endParaRPr lang="en-US" dirty="0"/>
          </a:p>
        </p:txBody>
      </p:sp>
      <p:sp>
        <p:nvSpPr>
          <p:cNvPr id="7" name="Footer Placeholder 4"/>
          <p:cNvSpPr>
            <a:spLocks noGrp="1"/>
          </p:cNvSpPr>
          <p:nvPr>
            <p:ph type="ftr" sz="quarter" idx="11"/>
          </p:nvPr>
        </p:nvSpPr>
        <p:spPr>
          <a:xfrm>
            <a:off x="2424118" y="6314374"/>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a:xfrm>
            <a:off x="798148" y="378064"/>
            <a:ext cx="9144000" cy="648072"/>
          </a:xfrm>
        </p:spPr>
        <p:txBody>
          <a:bodyPr>
            <a:normAutofit/>
          </a:bodyPr>
          <a:lstStyle/>
          <a:p>
            <a:pPr eaLnBrk="1" hangingPunct="1"/>
            <a:r>
              <a:rPr lang="en-GB" altLang="en-US" dirty="0"/>
              <a:t>Pertussis (cont’d)</a:t>
            </a:r>
          </a:p>
        </p:txBody>
      </p:sp>
      <p:sp>
        <p:nvSpPr>
          <p:cNvPr id="13316" name="Content Placeholder 2"/>
          <p:cNvSpPr>
            <a:spLocks noGrp="1"/>
          </p:cNvSpPr>
          <p:nvPr>
            <p:ph idx="1"/>
          </p:nvPr>
        </p:nvSpPr>
        <p:spPr>
          <a:xfrm>
            <a:off x="836908" y="1881486"/>
            <a:ext cx="5941340" cy="4109900"/>
          </a:xfrm>
        </p:spPr>
        <p:txBody>
          <a:bodyPr/>
          <a:lstStyle/>
          <a:p>
            <a:pPr eaLnBrk="1" hangingPunct="1">
              <a:lnSpc>
                <a:spcPct val="90000"/>
              </a:lnSpc>
              <a:buFont typeface="Arial" charset="0"/>
              <a:buNone/>
            </a:pPr>
            <a:r>
              <a:rPr lang="en-GB" altLang="en-US" sz="2000" b="1" dirty="0"/>
              <a:t>Incubation period</a:t>
            </a:r>
          </a:p>
          <a:p>
            <a:pPr marL="457200" lvl="1">
              <a:lnSpc>
                <a:spcPct val="80000"/>
              </a:lnSpc>
            </a:pPr>
            <a:r>
              <a:rPr lang="en-GB" altLang="en-US" sz="2600" dirty="0"/>
              <a:t>the incubation period is on average 7-10 days (range 5 to 21 days) </a:t>
            </a:r>
          </a:p>
          <a:p>
            <a:pPr marL="457200" lvl="1">
              <a:lnSpc>
                <a:spcPct val="80000"/>
              </a:lnSpc>
            </a:pPr>
            <a:endParaRPr lang="en-GB" altLang="en-US" sz="2600" dirty="0"/>
          </a:p>
          <a:p>
            <a:pPr eaLnBrk="1" hangingPunct="1">
              <a:lnSpc>
                <a:spcPct val="90000"/>
              </a:lnSpc>
              <a:buFont typeface="Arial" charset="0"/>
              <a:buNone/>
            </a:pPr>
            <a:r>
              <a:rPr lang="en-GB" altLang="en-US" sz="2000" b="1" dirty="0"/>
              <a:t>Infectious period</a:t>
            </a:r>
          </a:p>
          <a:p>
            <a:pPr marL="457200" lvl="1">
              <a:lnSpc>
                <a:spcPct val="80000"/>
              </a:lnSpc>
            </a:pPr>
            <a:r>
              <a:rPr lang="en-GB" altLang="en-US" sz="2600" dirty="0"/>
              <a:t>patients with pertussis are most infectious in the initial catarrhal stage and during the first three weeks after the onset of cough </a:t>
            </a:r>
          </a:p>
          <a:p>
            <a:pPr eaLnBrk="1" hangingPunct="1">
              <a:lnSpc>
                <a:spcPct val="90000"/>
              </a:lnSpc>
            </a:pPr>
            <a:endParaRPr lang="en-GB" altLang="en-US" sz="2000" dirty="0">
              <a:solidFill>
                <a:srgbClr val="2D0054"/>
              </a:solidFill>
            </a:endParaRPr>
          </a:p>
        </p:txBody>
      </p:sp>
      <p:pic>
        <p:nvPicPr>
          <p:cNvPr id="13318" name="Picture 5" descr="pertussis.jpg"/>
          <p:cNvPicPr>
            <a:picLocks noChangeAspect="1"/>
          </p:cNvPicPr>
          <p:nvPr/>
        </p:nvPicPr>
        <p:blipFill>
          <a:blip r:embed="rId3">
            <a:extLst>
              <a:ext uri="{28A0092B-C50C-407E-A947-70E740481C1C}">
                <a14:useLocalDpi xmlns:a14="http://schemas.microsoft.com/office/drawing/2010/main" val="0"/>
              </a:ext>
            </a:extLst>
          </a:blip>
          <a:srcRect l="28485" t="21651" r="32195" b="30051"/>
          <a:stretch>
            <a:fillRect/>
          </a:stretch>
        </p:blipFill>
        <p:spPr bwMode="auto">
          <a:xfrm>
            <a:off x="7176121" y="1881485"/>
            <a:ext cx="3071989" cy="33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Box 3"/>
          <p:cNvSpPr txBox="1">
            <a:spLocks noChangeArrowheads="1"/>
          </p:cNvSpPr>
          <p:nvPr/>
        </p:nvSpPr>
        <p:spPr bwMode="auto">
          <a:xfrm>
            <a:off x="8622735" y="5745164"/>
            <a:ext cx="13853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en-GB" altLang="en-US" sz="1000" dirty="0">
                <a:latin typeface="Times New Roman" pitchFamily="18" charset="0"/>
              </a:rPr>
              <a:t>Photo courtesy of CDC</a:t>
            </a:r>
          </a:p>
        </p:txBody>
      </p:sp>
      <p:sp>
        <p:nvSpPr>
          <p:cNvPr id="8" name="Slide Number Placeholder 3"/>
          <p:cNvSpPr>
            <a:spLocks noGrp="1"/>
          </p:cNvSpPr>
          <p:nvPr>
            <p:ph type="sldNum" sz="quarter" idx="10"/>
          </p:nvPr>
        </p:nvSpPr>
        <p:spPr>
          <a:xfrm>
            <a:off x="1524000" y="6314374"/>
            <a:ext cx="9144000" cy="549275"/>
          </a:xfrm>
        </p:spPr>
        <p:txBody>
          <a:bodyPr/>
          <a:lstStyle/>
          <a:p>
            <a:pPr>
              <a:defRPr/>
            </a:pPr>
            <a:r>
              <a:rPr lang="en-US"/>
              <a:t>  </a:t>
            </a:r>
            <a:fld id="{2565FA6D-D4C8-4C4C-AC4B-3269734D34D8}" type="slidenum">
              <a:rPr lang="en-US" smtClean="0"/>
              <a:pPr>
                <a:defRPr/>
              </a:pPr>
              <a:t>8</a:t>
            </a:fld>
            <a:endParaRPr lang="en-US" dirty="0"/>
          </a:p>
        </p:txBody>
      </p:sp>
      <p:sp>
        <p:nvSpPr>
          <p:cNvPr id="7" name="Footer Placeholder 4"/>
          <p:cNvSpPr>
            <a:spLocks noGrp="1"/>
          </p:cNvSpPr>
          <p:nvPr>
            <p:ph type="ftr" sz="quarter" idx="11"/>
          </p:nvPr>
        </p:nvSpPr>
        <p:spPr>
          <a:xfrm>
            <a:off x="2424118" y="6314374"/>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588936" y="429857"/>
            <a:ext cx="9539512" cy="647700"/>
          </a:xfrm>
        </p:spPr>
        <p:txBody>
          <a:bodyPr>
            <a:noAutofit/>
          </a:bodyPr>
          <a:lstStyle/>
          <a:p>
            <a:pPr eaLnBrk="1" hangingPunct="1"/>
            <a:r>
              <a:rPr lang="en-GB" altLang="en-US" dirty="0"/>
              <a:t>Clinical presentation of pertussis</a:t>
            </a:r>
          </a:p>
        </p:txBody>
      </p:sp>
      <p:sp>
        <p:nvSpPr>
          <p:cNvPr id="14340" name="Content Placeholder 2"/>
          <p:cNvSpPr>
            <a:spLocks noGrp="1"/>
          </p:cNvSpPr>
          <p:nvPr>
            <p:ph idx="1"/>
          </p:nvPr>
        </p:nvSpPr>
        <p:spPr>
          <a:xfrm>
            <a:off x="588936" y="1700436"/>
            <a:ext cx="6362498" cy="4752900"/>
          </a:xfrm>
        </p:spPr>
        <p:txBody>
          <a:bodyPr/>
          <a:lstStyle/>
          <a:p>
            <a:pPr eaLnBrk="1" hangingPunct="1">
              <a:lnSpc>
                <a:spcPct val="80000"/>
              </a:lnSpc>
              <a:buFont typeface="Arial" charset="0"/>
              <a:buNone/>
            </a:pPr>
            <a:r>
              <a:rPr lang="en-GB" altLang="en-US" sz="2000" b="1" dirty="0"/>
              <a:t>Initial stage</a:t>
            </a:r>
          </a:p>
          <a:p>
            <a:pPr eaLnBrk="1" hangingPunct="1">
              <a:lnSpc>
                <a:spcPct val="80000"/>
              </a:lnSpc>
              <a:buFont typeface="Arial" charset="0"/>
              <a:buNone/>
            </a:pPr>
            <a:r>
              <a:rPr lang="en-GB" altLang="en-US" sz="2000" dirty="0"/>
              <a:t>Early symptoms:</a:t>
            </a:r>
          </a:p>
          <a:p>
            <a:pPr marL="457200" lvl="1">
              <a:lnSpc>
                <a:spcPct val="80000"/>
              </a:lnSpc>
            </a:pPr>
            <a:r>
              <a:rPr lang="en-GB" altLang="en-US" dirty="0"/>
              <a:t>are similar to those of a cold</a:t>
            </a:r>
          </a:p>
          <a:p>
            <a:pPr marL="457200" lvl="1">
              <a:lnSpc>
                <a:spcPct val="80000"/>
              </a:lnSpc>
            </a:pPr>
            <a:r>
              <a:rPr lang="en-GB" altLang="en-US" dirty="0"/>
              <a:t>can last for one to two weeks before becoming more severe</a:t>
            </a:r>
          </a:p>
          <a:p>
            <a:pPr marL="457200" lvl="1">
              <a:lnSpc>
                <a:spcPct val="80000"/>
              </a:lnSpc>
            </a:pPr>
            <a:endParaRPr lang="en-GB" altLang="en-US" dirty="0"/>
          </a:p>
          <a:p>
            <a:pPr marL="0" indent="0">
              <a:lnSpc>
                <a:spcPct val="80000"/>
              </a:lnSpc>
              <a:buClr>
                <a:schemeClr val="bg2"/>
              </a:buClr>
            </a:pPr>
            <a:r>
              <a:rPr lang="en-GB" altLang="en-US" sz="2000" b="1" dirty="0"/>
              <a:t>Second or Paroxysmal Stage</a:t>
            </a:r>
          </a:p>
          <a:p>
            <a:pPr marL="457200" lvl="1">
              <a:lnSpc>
                <a:spcPct val="80000"/>
              </a:lnSpc>
            </a:pPr>
            <a:r>
              <a:rPr lang="en-GB" altLang="en-US" dirty="0"/>
              <a:t>Characteristic symptoms:</a:t>
            </a:r>
          </a:p>
          <a:p>
            <a:pPr marL="457200" lvl="1">
              <a:lnSpc>
                <a:spcPct val="80000"/>
              </a:lnSpc>
            </a:pPr>
            <a:r>
              <a:rPr lang="en-GB" altLang="en-US" dirty="0"/>
              <a:t>intense bouts of coughing sometimes referred to as ‘paroxysms’ of coughing </a:t>
            </a:r>
          </a:p>
          <a:p>
            <a:pPr marL="457200" lvl="1">
              <a:lnSpc>
                <a:spcPct val="80000"/>
              </a:lnSpc>
            </a:pPr>
            <a:r>
              <a:rPr lang="en-GB" altLang="en-US" dirty="0"/>
              <a:t>a ‘whoop’ sound with each sharp intake of breath after coughing (may not occur in infants)</a:t>
            </a:r>
          </a:p>
          <a:p>
            <a:pPr marL="457200" lvl="1">
              <a:lnSpc>
                <a:spcPct val="80000"/>
              </a:lnSpc>
            </a:pPr>
            <a:r>
              <a:rPr lang="en-GB" altLang="en-US" dirty="0"/>
              <a:t>vomiting after coughing </a:t>
            </a:r>
          </a:p>
        </p:txBody>
      </p:sp>
      <p:pic>
        <p:nvPicPr>
          <p:cNvPr id="14342" name="Picture 8" descr="F:\Administration\teaching and training\pertussis\baby fe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8429" y="2220384"/>
            <a:ext cx="346303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Box 3"/>
          <p:cNvSpPr txBox="1">
            <a:spLocks noChangeArrowheads="1"/>
          </p:cNvSpPr>
          <p:nvPr/>
        </p:nvSpPr>
        <p:spPr bwMode="auto">
          <a:xfrm>
            <a:off x="8507593" y="5171547"/>
            <a:ext cx="20201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en-GB" altLang="en-US" sz="1000" dirty="0">
                <a:latin typeface="Times New Roman" pitchFamily="18" charset="0"/>
              </a:rPr>
              <a:t>© NHS Scotland/Crown Copyright </a:t>
            </a:r>
          </a:p>
        </p:txBody>
      </p:sp>
      <p:sp>
        <p:nvSpPr>
          <p:cNvPr id="8" name="Slide Number Placeholder 3"/>
          <p:cNvSpPr>
            <a:spLocks noGrp="1"/>
          </p:cNvSpPr>
          <p:nvPr>
            <p:ph type="sldNum" sz="quarter" idx="10"/>
          </p:nvPr>
        </p:nvSpPr>
        <p:spPr>
          <a:xfrm>
            <a:off x="1524000" y="6314374"/>
            <a:ext cx="9144000" cy="549275"/>
          </a:xfrm>
        </p:spPr>
        <p:txBody>
          <a:bodyPr/>
          <a:lstStyle/>
          <a:p>
            <a:pPr>
              <a:defRPr/>
            </a:pPr>
            <a:r>
              <a:rPr lang="en-US"/>
              <a:t>  </a:t>
            </a:r>
            <a:fld id="{2565FA6D-D4C8-4C4C-AC4B-3269734D34D8}" type="slidenum">
              <a:rPr lang="en-US" smtClean="0"/>
              <a:pPr>
                <a:defRPr/>
              </a:pPr>
              <a:t>9</a:t>
            </a:fld>
            <a:endParaRPr lang="en-US" dirty="0"/>
          </a:p>
        </p:txBody>
      </p:sp>
      <p:sp>
        <p:nvSpPr>
          <p:cNvPr id="7" name="Footer Placeholder 4"/>
          <p:cNvSpPr>
            <a:spLocks noGrp="1"/>
          </p:cNvSpPr>
          <p:nvPr>
            <p:ph type="ftr" sz="quarter" idx="11"/>
          </p:nvPr>
        </p:nvSpPr>
        <p:spPr>
          <a:xfrm>
            <a:off x="2424118" y="6314374"/>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1.potx" id="{C217F2B4-A571-4445-8097-3EA40A1C8019}" vid="{14B50B89-D5D7-5C49-800E-0E3C0AC8C2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UKHSA Presentation template 1</Template>
  <TotalTime>76</TotalTime>
  <Words>7173</Words>
  <Application>Microsoft Office PowerPoint</Application>
  <PresentationFormat>Widescreen</PresentationFormat>
  <Paragraphs>500</Paragraphs>
  <Slides>45</Slides>
  <Notes>45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0" baseType="lpstr">
      <vt:lpstr>Arial</vt:lpstr>
      <vt:lpstr>Calibri</vt:lpstr>
      <vt:lpstr>Times New Roman</vt:lpstr>
      <vt:lpstr>Office Theme</vt:lpstr>
      <vt:lpstr>Chart</vt:lpstr>
      <vt:lpstr>Pertussis (whooping cough) vaccination programme for pregnant women</vt:lpstr>
      <vt:lpstr>Key message</vt:lpstr>
      <vt:lpstr>Aims of resource</vt:lpstr>
      <vt:lpstr>Learning Outcomes</vt:lpstr>
      <vt:lpstr>Contents</vt:lpstr>
      <vt:lpstr>Pertussis (whooping cough)</vt:lpstr>
      <vt:lpstr>Pertussis</vt:lpstr>
      <vt:lpstr>Pertussis (cont’d)</vt:lpstr>
      <vt:lpstr>Clinical presentation of pertussis</vt:lpstr>
      <vt:lpstr>Clinical presentation of pertussis (cont’d)</vt:lpstr>
      <vt:lpstr>Clinical presentation of pertussis in infants and young children </vt:lpstr>
      <vt:lpstr>Complications in infants and young children </vt:lpstr>
      <vt:lpstr>Complications of pertussis in older children &amp; adults</vt:lpstr>
      <vt:lpstr>Vaccinating pregnant women </vt:lpstr>
      <vt:lpstr>Incidence of confirmed pertussis cases at all ages, England and Wales, 1998 to  2012</vt:lpstr>
      <vt:lpstr>Age distribution of laboratory confirmed pertussis cases and rate per 100,000, England and Wales 2012</vt:lpstr>
      <vt:lpstr>Confirmed cases in infants under 1 year, by week of age at onset (2011-end August 2012) England and Wales</vt:lpstr>
      <vt:lpstr>Reconciled deaths from pertussis in infants (England only)</vt:lpstr>
      <vt:lpstr>Routine childhood pertussis immunisation</vt:lpstr>
      <vt:lpstr>Immunity against pertussis </vt:lpstr>
      <vt:lpstr>Protecting infants too young to be vaccinated</vt:lpstr>
      <vt:lpstr>Maternal transfer of antibodies</vt:lpstr>
      <vt:lpstr>Protecting mother and infant</vt:lpstr>
      <vt:lpstr>Vaccine coverage and efficacy</vt:lpstr>
      <vt:lpstr>Monthly pertussis vaccination coverage (%) in pregnant women: England, 2013 to 2021 </vt:lpstr>
      <vt:lpstr>Annual age specific laboratory confirmed pertussis incidence rates, 1998 to 2020, England</vt:lpstr>
      <vt:lpstr>Incidence of laboratory confirmed pertussis cases, aged &lt; 1 year, England: 1998 to 2019 </vt:lpstr>
      <vt:lpstr>Reconciled deaths from pertussis in infants, England 2001-2015</vt:lpstr>
      <vt:lpstr>Pertussis vaccine safety</vt:lpstr>
      <vt:lpstr>Vaccination against pertussis  (whooping cough)  dTaP/IPV </vt:lpstr>
      <vt:lpstr>The recommended vaccine:</vt:lpstr>
      <vt:lpstr>Administration of dTaP/IPV vaccine</vt:lpstr>
      <vt:lpstr>Administration of dTaP/IPV vaccine (Cont’d)</vt:lpstr>
      <vt:lpstr>Contraindications and Precautions</vt:lpstr>
      <vt:lpstr>Possible adverse reactions</vt:lpstr>
      <vt:lpstr>Reporting suspected adverse reactions</vt:lpstr>
      <vt:lpstr>Recommendations</vt:lpstr>
      <vt:lpstr>Data management</vt:lpstr>
      <vt:lpstr>Providing longer term protection  against pertussis </vt:lpstr>
      <vt:lpstr>Key role for healthcare professionals</vt:lpstr>
      <vt:lpstr>Actions for immunisers</vt:lpstr>
      <vt:lpstr>Key points </vt:lpstr>
      <vt:lpstr>Resources</vt:lpstr>
      <vt:lpstr>PowerPoint Presentation</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Sonia Ribeiro</dc:creator>
  <cp:lastModifiedBy>Simon Port</cp:lastModifiedBy>
  <cp:revision>15</cp:revision>
  <cp:lastPrinted>2021-08-09T14:01:33Z</cp:lastPrinted>
  <dcterms:created xsi:type="dcterms:W3CDTF">2021-09-03T09:55:22Z</dcterms:created>
  <dcterms:modified xsi:type="dcterms:W3CDTF">2021-09-03T13:50:15Z</dcterms:modified>
</cp:coreProperties>
</file>